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2"/>
  </p:notesMasterIdLst>
  <p:handoutMasterIdLst>
    <p:handoutMasterId r:id="rId33"/>
  </p:handoutMasterIdLst>
  <p:sldIdLst>
    <p:sldId id="2660" r:id="rId2"/>
    <p:sldId id="2847" r:id="rId3"/>
    <p:sldId id="2794" r:id="rId4"/>
    <p:sldId id="2902" r:id="rId5"/>
    <p:sldId id="2912" r:id="rId6"/>
    <p:sldId id="2930" r:id="rId7"/>
    <p:sldId id="2904" r:id="rId8"/>
    <p:sldId id="2905" r:id="rId9"/>
    <p:sldId id="2851" r:id="rId10"/>
    <p:sldId id="2910" r:id="rId11"/>
    <p:sldId id="2906" r:id="rId12"/>
    <p:sldId id="2820" r:id="rId13"/>
    <p:sldId id="2938" r:id="rId14"/>
    <p:sldId id="259" r:id="rId15"/>
    <p:sldId id="2678" r:id="rId16"/>
    <p:sldId id="2607" r:id="rId17"/>
    <p:sldId id="2773" r:id="rId18"/>
    <p:sldId id="2942" r:id="rId19"/>
    <p:sldId id="2943" r:id="rId20"/>
    <p:sldId id="2828" r:id="rId21"/>
    <p:sldId id="2804" r:id="rId22"/>
    <p:sldId id="2798" r:id="rId23"/>
    <p:sldId id="2944" r:id="rId24"/>
    <p:sldId id="2871" r:id="rId25"/>
    <p:sldId id="287" r:id="rId26"/>
    <p:sldId id="2931" r:id="rId27"/>
    <p:sldId id="2899" r:id="rId28"/>
    <p:sldId id="2774" r:id="rId29"/>
    <p:sldId id="2891" r:id="rId30"/>
    <p:sldId id="2923" r:id="rId31"/>
  </p:sldIdLst>
  <p:sldSz cx="12192000" cy="6858000"/>
  <p:notesSz cx="6735763" cy="9869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1372F4"/>
    <a:srgbClr val="FF37E2"/>
    <a:srgbClr val="FF00C6"/>
    <a:srgbClr val="00D800"/>
    <a:srgbClr val="B4FFFF"/>
    <a:srgbClr val="A5FEB4"/>
    <a:srgbClr val="FEF7E9"/>
    <a:srgbClr val="FAFDCB"/>
    <a:srgbClr val="FFE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429" autoAdjust="0"/>
    <p:restoredTop sz="99538" autoAdjust="0"/>
  </p:normalViewPr>
  <p:slideViewPr>
    <p:cSldViewPr snapToGrid="0">
      <p:cViewPr varScale="1">
        <p:scale>
          <a:sx n="127" d="100"/>
          <a:sy n="127" d="100"/>
        </p:scale>
        <p:origin x="105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6984"/>
    </p:cViewPr>
  </p:sorterViewPr>
  <p:notesViewPr>
    <p:cSldViewPr snapToGrid="0">
      <p:cViewPr varScale="1">
        <p:scale>
          <a:sx n="79" d="100"/>
          <a:sy n="79" d="100"/>
        </p:scale>
        <p:origin x="-2388" y="-102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82128079-D739-DD4B-862F-E5E17DBEF7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6777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4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" y="741363"/>
            <a:ext cx="6573838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938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89969026-F8B2-674D-ADD4-02EAA67B40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7147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967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BEF1-2A1B-B841-8A39-EB45925F75B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6E7E-6531-E24A-AE59-05484FFB5944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A19B3-D5EC-3A47-A64C-609CBDDABA0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232D-927A-1342-814C-86CA3D3BB5F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CE2C-5CA3-0943-ADDB-470CA58C3C8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43D0-4F0A-3140-A7FB-C6017FAD1EA1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FEC4-FA1D-014D-A0D0-C51F8B63C187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1D90-E547-6646-9F79-61F53E2BAA3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2AD5-B5E6-E743-A64D-633595038696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447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sahi.com/ajw/articles/15859206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6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3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2665" y="1975436"/>
            <a:ext cx="10038304" cy="1088058"/>
          </a:xfrm>
          <a:noFill/>
        </p:spPr>
        <p:txBody>
          <a:bodyPr>
            <a:noAutofit/>
          </a:bodyPr>
          <a:lstStyle/>
          <a:p>
            <a:br>
              <a:rPr lang="en" altLang="ja-JP" dirty="0"/>
            </a:br>
            <a:r>
              <a:rPr lang="en" altLang="ja-JP" dirty="0"/>
              <a:t> </a:t>
            </a:r>
            <a:br>
              <a:rPr lang="en" altLang="ja-JP" dirty="0"/>
            </a:br>
            <a:r>
              <a:rPr lang="en" altLang="ja-JP" sz="2800" dirty="0">
                <a:solidFill>
                  <a:srgbClr val="0000FF"/>
                </a:solidFill>
                <a:latin typeface="Palatino" pitchFamily="2" charset="0"/>
                <a:ea typeface="Palatino" pitchFamily="2" charset="0"/>
              </a:rPr>
              <a:t>Quantum formulas for rotational energies </a:t>
            </a:r>
            <a:br>
              <a:rPr lang="en" altLang="ja-JP" sz="2800" dirty="0">
                <a:solidFill>
                  <a:srgbClr val="0000FF"/>
                </a:solidFill>
                <a:latin typeface="Palatino" pitchFamily="2" charset="0"/>
                <a:ea typeface="Palatino" pitchFamily="2" charset="0"/>
              </a:rPr>
            </a:br>
            <a:r>
              <a:rPr lang="en" altLang="ja-JP" sz="2800" dirty="0">
                <a:solidFill>
                  <a:srgbClr val="0000FF"/>
                </a:solidFill>
                <a:latin typeface="Palatino" pitchFamily="2" charset="0"/>
                <a:ea typeface="Palatino" pitchFamily="2" charset="0"/>
              </a:rPr>
              <a:t>for </a:t>
            </a:r>
            <a:r>
              <a:rPr lang="en" altLang="ja-JP" sz="2800" i="1" dirty="0">
                <a:solidFill>
                  <a:srgbClr val="0000FF"/>
                </a:solidFill>
                <a:latin typeface="Palatino" pitchFamily="2" charset="0"/>
                <a:ea typeface="Palatino" pitchFamily="2" charset="0"/>
              </a:rPr>
              <a:t>ab initio </a:t>
            </a:r>
            <a:r>
              <a:rPr lang="en" altLang="ja-JP" sz="2800" dirty="0">
                <a:solidFill>
                  <a:srgbClr val="0000FF"/>
                </a:solidFill>
                <a:latin typeface="Palatino" pitchFamily="2" charset="0"/>
                <a:ea typeface="Palatino" pitchFamily="2" charset="0"/>
              </a:rPr>
              <a:t>calculations</a:t>
            </a:r>
            <a:endParaRPr lang="en" altLang="ja-JP" sz="2800" dirty="0">
              <a:solidFill>
                <a:srgbClr val="0000FF"/>
              </a:solidFill>
              <a:effectLst/>
              <a:latin typeface="Palatino" pitchFamily="2" charset="0"/>
              <a:ea typeface="Palatino" pitchFamily="2" charset="0"/>
            </a:endParaRPr>
          </a:p>
        </p:txBody>
      </p:sp>
      <p:graphicFrame>
        <p:nvGraphicFramePr>
          <p:cNvPr id="16" name="Object 6"/>
          <p:cNvGraphicFramePr>
            <a:graphicFrameLocks noChangeAspect="1"/>
          </p:cNvGraphicFramePr>
          <p:nvPr/>
        </p:nvGraphicFramePr>
        <p:xfrm>
          <a:off x="182299" y="133350"/>
          <a:ext cx="2826281" cy="923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2" imgW="5152381" imgH="1838095" progId="MSPhotoEd.3">
                  <p:embed/>
                </p:oleObj>
              </mc:Choice>
              <mc:Fallback>
                <p:oleObj name="Photo Editor 写真" r:id="rId2" imgW="5152381" imgH="1838095" progId="MSPhotoEd.3">
                  <p:embed/>
                  <p:pic>
                    <p:nvPicPr>
                      <p:cNvPr id="1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99" y="133350"/>
                        <a:ext cx="2826281" cy="923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80" y="304443"/>
            <a:ext cx="1950473" cy="52012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2208BA-58B3-70EC-BE2F-7A324E9436AA}"/>
              </a:ext>
            </a:extLst>
          </p:cNvPr>
          <p:cNvSpPr txBox="1"/>
          <p:nvPr/>
        </p:nvSpPr>
        <p:spPr>
          <a:xfrm>
            <a:off x="6315158" y="164396"/>
            <a:ext cx="5812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ab initio nuclear theory workshop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E3C9E4B-8DB7-39BE-AEE0-12C4E537764E}"/>
              </a:ext>
            </a:extLst>
          </p:cNvPr>
          <p:cNvSpPr txBox="1"/>
          <p:nvPr/>
        </p:nvSpPr>
        <p:spPr>
          <a:xfrm>
            <a:off x="10619509" y="635172"/>
            <a:ext cx="150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Trento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5614D1-CC43-8801-40A3-FD0DF43F0193}"/>
              </a:ext>
            </a:extLst>
          </p:cNvPr>
          <p:cNvSpPr txBox="1"/>
          <p:nvPr/>
        </p:nvSpPr>
        <p:spPr>
          <a:xfrm>
            <a:off x="9522768" y="1084634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July 15 (14-18), 2025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AE04A5-7E1A-0159-570D-F08333BE1800}"/>
              </a:ext>
            </a:extLst>
          </p:cNvPr>
          <p:cNvSpPr txBox="1"/>
          <p:nvPr/>
        </p:nvSpPr>
        <p:spPr>
          <a:xfrm>
            <a:off x="820529" y="5820391"/>
            <a:ext cx="1081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Supported by</a:t>
            </a:r>
            <a:r>
              <a:rPr lang="en" altLang="ja-JP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“Program for promoting research on the supercomputer </a:t>
            </a:r>
            <a:r>
              <a:rPr lang="en" altLang="ja-JP" b="0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Fugaku</a:t>
            </a:r>
            <a:r>
              <a:rPr lang="en" altLang="ja-JP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" altLang="ja-JP" b="0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MEXT, Japan (JPMXP1020230411)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8551D94-F663-0033-D138-AE0704197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93" y="230500"/>
            <a:ext cx="707568" cy="717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80F901-6D46-7E12-6EA3-7A947CEC08AE}"/>
              </a:ext>
            </a:extLst>
          </p:cNvPr>
          <p:cNvSpPr txBox="1">
            <a:spLocks noChangeArrowheads="1"/>
          </p:cNvSpPr>
          <p:nvPr/>
        </p:nvSpPr>
        <p:spPr>
          <a:xfrm>
            <a:off x="3923682" y="4939083"/>
            <a:ext cx="4609155" cy="44226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400" dirty="0" err="1">
                <a:latin typeface="Palatino" pitchFamily="2" charset="0"/>
                <a:ea typeface="Palatino" pitchFamily="2" charset="0"/>
              </a:rPr>
              <a:t>Takaharu</a:t>
            </a:r>
            <a:r>
              <a:rPr lang="en-US" altLang="ja-JP" sz="2400" dirty="0">
                <a:latin typeface="Palatino" pitchFamily="2" charset="0"/>
                <a:ea typeface="Palatino" pitchFamily="2" charset="0"/>
              </a:rPr>
              <a:t> Otsuka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F86DC0-AA01-A08C-3E89-1C8CE97BA889}"/>
              </a:ext>
            </a:extLst>
          </p:cNvPr>
          <p:cNvSpPr txBox="1"/>
          <p:nvPr/>
        </p:nvSpPr>
        <p:spPr>
          <a:xfrm>
            <a:off x="1002665" y="3554186"/>
            <a:ext cx="10346460" cy="90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80"/>
              </a:lnSpc>
            </a:pP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quantities to relate </a:t>
            </a:r>
            <a:r>
              <a:rPr lang="en-US" altLang="ja-JP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(and other) interactions to collective 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 (rotational spectrum) in a fully quantum multi-nucleon picture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94262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5AC9B-B5B7-F8CB-9709-466532133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79A5EF-FA09-0D36-C732-5743279D17A4}"/>
              </a:ext>
            </a:extLst>
          </p:cNvPr>
          <p:cNvSpPr txBox="1"/>
          <p:nvPr/>
        </p:nvSpPr>
        <p:spPr>
          <a:xfrm>
            <a:off x="262514" y="69032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mechanics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下矢印 46">
            <a:extLst>
              <a:ext uri="{FF2B5EF4-FFF2-40B4-BE49-F238E27FC236}">
                <a16:creationId xmlns:a16="http://schemas.microsoft.com/office/drawing/2014/main" id="{C3703F47-7A4A-B940-F8FA-C0D1CA146C0F}"/>
              </a:ext>
            </a:extLst>
          </p:cNvPr>
          <p:cNvSpPr/>
          <p:nvPr/>
        </p:nvSpPr>
        <p:spPr>
          <a:xfrm>
            <a:off x="2750284" y="3122637"/>
            <a:ext cx="303705" cy="4328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667AA86-EA7B-0117-27AB-418475308027}"/>
              </a:ext>
            </a:extLst>
          </p:cNvPr>
          <p:cNvGrpSpPr/>
          <p:nvPr/>
        </p:nvGrpSpPr>
        <p:grpSpPr>
          <a:xfrm>
            <a:off x="361317" y="1013742"/>
            <a:ext cx="5068163" cy="1797575"/>
            <a:chOff x="360342" y="720475"/>
            <a:chExt cx="5068163" cy="179757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B9C50D8-9BFA-E8BC-6672-A1DAA9F2BB93}"/>
                </a:ext>
              </a:extLst>
            </p:cNvPr>
            <p:cNvSpPr txBox="1"/>
            <p:nvPr/>
          </p:nvSpPr>
          <p:spPr>
            <a:xfrm>
              <a:off x="2880844" y="1837278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 t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kumimoji="1" lang="ja-JP" altLang="en-US" sz="20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70943A6B-01A6-A0E8-9357-09AA24D5B8F8}"/>
                </a:ext>
              </a:extLst>
            </p:cNvPr>
            <p:cNvSpPr txBox="1"/>
            <p:nvPr/>
          </p:nvSpPr>
          <p:spPr>
            <a:xfrm>
              <a:off x="360342" y="720475"/>
              <a:ext cx="215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time t,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(t)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9B116E31-7705-982E-DC0F-00C84793AB2B}"/>
                </a:ext>
              </a:extLst>
            </p:cNvPr>
            <p:cNvGrpSpPr/>
            <p:nvPr/>
          </p:nvGrpSpPr>
          <p:grpSpPr>
            <a:xfrm>
              <a:off x="2414809" y="1141108"/>
              <a:ext cx="464323" cy="690185"/>
              <a:chOff x="3425094" y="3187103"/>
              <a:chExt cx="464323" cy="690185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502FD78A-BA79-58F9-2212-EAFC2E218A59}"/>
                  </a:ext>
                </a:extLst>
              </p:cNvPr>
              <p:cNvSpPr/>
              <p:nvPr/>
            </p:nvSpPr>
            <p:spPr>
              <a:xfrm>
                <a:off x="3425094" y="3213000"/>
                <a:ext cx="464323" cy="664288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3B9F4707-9329-F270-4AD3-66448096AAD3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3612000" y="3267000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3C7312EC-65CD-5F36-9A4A-48220205A5C4}"/>
                  </a:ext>
                </a:extLst>
              </p:cNvPr>
              <p:cNvCxnSpPr/>
              <p:nvPr/>
            </p:nvCxnSpPr>
            <p:spPr>
              <a:xfrm>
                <a:off x="3648000" y="3187103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B64DF97-8AC4-8076-D9E5-6EEEC57817D4}"/>
                </a:ext>
              </a:extLst>
            </p:cNvPr>
            <p:cNvSpPr txBox="1"/>
            <p:nvPr/>
          </p:nvSpPr>
          <p:spPr>
            <a:xfrm>
              <a:off x="2922691" y="958500"/>
              <a:ext cx="2505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rigid body</a:t>
              </a:r>
              <a:endParaRPr kumimoji="1" lang="ja-JP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4F8A3290-A413-6F41-5A96-97284B17BC96}"/>
                </a:ext>
              </a:extLst>
            </p:cNvPr>
            <p:cNvGrpSpPr/>
            <p:nvPr/>
          </p:nvGrpSpPr>
          <p:grpSpPr>
            <a:xfrm>
              <a:off x="880309" y="1671172"/>
              <a:ext cx="2049889" cy="846878"/>
              <a:chOff x="6902400" y="2615400"/>
              <a:chExt cx="2049889" cy="846878"/>
            </a:xfrm>
          </p:grpSpPr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38699D34-9CEE-3A1D-DF89-86498DF7DFD7}"/>
                  </a:ext>
                </a:extLst>
              </p:cNvPr>
              <p:cNvGrpSpPr/>
              <p:nvPr/>
            </p:nvGrpSpPr>
            <p:grpSpPr>
              <a:xfrm>
                <a:off x="6921302" y="2632032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4" name="円/楕円 53">
                  <a:extLst>
                    <a:ext uri="{FF2B5EF4-FFF2-40B4-BE49-F238E27FC236}">
                      <a16:creationId xmlns:a16="http://schemas.microsoft.com/office/drawing/2014/main" id="{80AFC0CA-137F-9C83-55BC-14A62CAEEB57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" name="直線矢印コネクタ 54">
                  <a:extLst>
                    <a:ext uri="{FF2B5EF4-FFF2-40B4-BE49-F238E27FC236}">
                      <a16:creationId xmlns:a16="http://schemas.microsoft.com/office/drawing/2014/main" id="{C2C913C8-C03D-32C3-C253-DEB7BED522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E26F5412-3D52-3942-086F-D6E9FED85A12}"/>
                  </a:ext>
                </a:extLst>
              </p:cNvPr>
              <p:cNvGrpSpPr/>
              <p:nvPr/>
            </p:nvGrpSpPr>
            <p:grpSpPr>
              <a:xfrm rot="19320000">
                <a:off x="6902400" y="2615400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2" name="円/楕円 51">
                  <a:extLst>
                    <a:ext uri="{FF2B5EF4-FFF2-40B4-BE49-F238E27FC236}">
                      <a16:creationId xmlns:a16="http://schemas.microsoft.com/office/drawing/2014/main" id="{25DF38D3-9262-7E23-2527-390B28E865BD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" name="直線矢印コネクタ 52">
                  <a:extLst>
                    <a:ext uri="{FF2B5EF4-FFF2-40B4-BE49-F238E27FC236}">
                      <a16:creationId xmlns:a16="http://schemas.microsoft.com/office/drawing/2014/main" id="{D6662690-C51F-3288-367E-177435C8A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CE023FCC-5D63-F310-8EF6-9D7C74569D2A}"/>
              </a:ext>
            </a:extLst>
          </p:cNvPr>
          <p:cNvGrpSpPr/>
          <p:nvPr/>
        </p:nvGrpSpPr>
        <p:grpSpPr>
          <a:xfrm>
            <a:off x="590209" y="4487468"/>
            <a:ext cx="2049889" cy="2071003"/>
            <a:chOff x="766973" y="4480324"/>
            <a:chExt cx="2049889" cy="2071003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154E782D-45DC-21AC-6AF8-790AEF8BFF51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62" name="円/楕円 61">
                <a:extLst>
                  <a:ext uri="{FF2B5EF4-FFF2-40B4-BE49-F238E27FC236}">
                    <a16:creationId xmlns:a16="http://schemas.microsoft.com/office/drawing/2014/main" id="{BC46B827-5456-21DF-F241-4345531441D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0CBA2A7C-930B-C727-9896-D6C89A7EBF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D188D40E-43EB-CF13-7A8A-A1B25EA4C324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B6C9A2C1-6585-ECBA-37C5-DDC3F780353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矢印コネクタ 60">
                <a:extLst>
                  <a:ext uri="{FF2B5EF4-FFF2-40B4-BE49-F238E27FC236}">
                    <a16:creationId xmlns:a16="http://schemas.microsoft.com/office/drawing/2014/main" id="{40C74888-C75B-A440-9097-632FEDF172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C0ABE9A6-A72A-CB37-8119-41A2EFAEB4C4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A9F35D32-C781-9C11-EE41-515FA0C9A736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C2A123DE-2922-E356-58D5-E59611FCAB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EEFA676-0DAC-D3E2-593E-3BEB2B00DDF5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A409763A-CE7E-6195-0325-A4ED8FF4E4DB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" name="直線矢印コネクタ 65">
                <a:extLst>
                  <a:ext uri="{FF2B5EF4-FFF2-40B4-BE49-F238E27FC236}">
                    <a16:creationId xmlns:a16="http://schemas.microsoft.com/office/drawing/2014/main" id="{4629F2E9-7DD0-FCE5-0FB6-636C721612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2A7F74F0-B96A-98FD-9EC7-7A80952B5D9B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71" name="円/楕円 70">
                <a:extLst>
                  <a:ext uri="{FF2B5EF4-FFF2-40B4-BE49-F238E27FC236}">
                    <a16:creationId xmlns:a16="http://schemas.microsoft.com/office/drawing/2014/main" id="{69091CA6-B0C9-0143-536C-37C9672CE338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54BBB61B-C0AC-940C-8B1A-10A3E1FB30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D3DEF77C-B4D1-E727-4056-741B76E7EB9D}"/>
              </a:ext>
            </a:extLst>
          </p:cNvPr>
          <p:cNvSpPr txBox="1"/>
          <p:nvPr/>
        </p:nvSpPr>
        <p:spPr>
          <a:xfrm>
            <a:off x="2890264" y="4345223"/>
            <a:ext cx="29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5ECA7B1-7292-D3E4-E0A0-2BFF3E2F3DA9}"/>
              </a:ext>
            </a:extLst>
          </p:cNvPr>
          <p:cNvSpPr txBox="1"/>
          <p:nvPr/>
        </p:nvSpPr>
        <p:spPr>
          <a:xfrm>
            <a:off x="2873870" y="5146452"/>
            <a:ext cx="3501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axially symmetric shape,</a:t>
            </a:r>
          </a:p>
          <a:p>
            <a:r>
              <a:rPr kumimoji="1"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rule is suggested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807E1520-DCE9-8083-BE70-EF166734D4FA}"/>
              </a:ext>
            </a:extLst>
          </p:cNvPr>
          <p:cNvSpPr txBox="1"/>
          <p:nvPr/>
        </p:nvSpPr>
        <p:spPr>
          <a:xfrm>
            <a:off x="2858578" y="5998608"/>
            <a:ext cx="2869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kinetic energy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interaction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4E673B3-A62D-C550-D312-CB761F86AC73}"/>
              </a:ext>
            </a:extLst>
          </p:cNvPr>
          <p:cNvGrpSpPr/>
          <p:nvPr/>
        </p:nvGrpSpPr>
        <p:grpSpPr>
          <a:xfrm>
            <a:off x="226351" y="3582363"/>
            <a:ext cx="5295039" cy="707886"/>
            <a:chOff x="226351" y="3582363"/>
            <a:chExt cx="5295039" cy="707886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C5E59558-5CF2-6BCE-1C38-24F51577E053}"/>
                </a:ext>
              </a:extLst>
            </p:cNvPr>
            <p:cNvSpPr txBox="1"/>
            <p:nvPr/>
          </p:nvSpPr>
          <p:spPr>
            <a:xfrm>
              <a:off x="226351" y="3582363"/>
              <a:ext cx="5295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quantization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rotation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this rigid body </a:t>
              </a:r>
            </a:p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  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C19CB3A0-E7C4-CA99-E5A5-9FA55559F37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00" y="4018186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DBEA735F-3FB0-7754-E94B-F057B7B2EBE5}"/>
              </a:ext>
            </a:extLst>
          </p:cNvPr>
          <p:cNvSpPr txBox="1"/>
          <p:nvPr/>
        </p:nvSpPr>
        <p:spPr>
          <a:xfrm>
            <a:off x="6707936" y="785906"/>
            <a:ext cx="5067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mechanics for many-body system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11E87D0-A499-D7EB-A10C-8099F657F854}"/>
              </a:ext>
            </a:extLst>
          </p:cNvPr>
          <p:cNvSpPr txBox="1"/>
          <p:nvPr/>
        </p:nvSpPr>
        <p:spPr>
          <a:xfrm>
            <a:off x="1647659" y="415537"/>
            <a:ext cx="2937022" cy="400110"/>
          </a:xfrm>
          <a:prstGeom prst="rect">
            <a:avLst/>
          </a:prstGeom>
          <a:solidFill>
            <a:srgbClr val="A5FFFE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description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195D87-15A0-8D8C-1629-AFA1048CDA9A}"/>
              </a:ext>
            </a:extLst>
          </p:cNvPr>
          <p:cNvSpPr txBox="1"/>
          <p:nvPr/>
        </p:nvSpPr>
        <p:spPr>
          <a:xfrm>
            <a:off x="8194568" y="445854"/>
            <a:ext cx="2023311" cy="400110"/>
          </a:xfrm>
          <a:prstGeom prst="rect">
            <a:avLst/>
          </a:prstGeom>
          <a:solidFill>
            <a:srgbClr val="A5FFFE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alternative view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0FE3EFF-B1E3-5E9A-5415-074FACCAE0B9}"/>
              </a:ext>
            </a:extLst>
          </p:cNvPr>
          <p:cNvCxnSpPr>
            <a:cxnSpLocks/>
          </p:cNvCxnSpPr>
          <p:nvPr/>
        </p:nvCxnSpPr>
        <p:spPr>
          <a:xfrm>
            <a:off x="6386166" y="690329"/>
            <a:ext cx="32265" cy="59060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45B92B8D-AFC1-C0DA-CA8C-7DDB2460E02B}"/>
              </a:ext>
            </a:extLst>
          </p:cNvPr>
          <p:cNvGrpSpPr/>
          <p:nvPr/>
        </p:nvGrpSpPr>
        <p:grpSpPr>
          <a:xfrm>
            <a:off x="6767788" y="2783007"/>
            <a:ext cx="2049889" cy="2071003"/>
            <a:chOff x="6888903" y="1227170"/>
            <a:chExt cx="2049889" cy="2071003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7F50274-08A6-10DC-5E87-97CA4A1A44D5}"/>
                </a:ext>
              </a:extLst>
            </p:cNvPr>
            <p:cNvGrpSpPr/>
            <p:nvPr/>
          </p:nvGrpSpPr>
          <p:grpSpPr>
            <a:xfrm>
              <a:off x="6907805" y="1871326"/>
              <a:ext cx="2030987" cy="830246"/>
              <a:chOff x="3740037" y="1954952"/>
              <a:chExt cx="2030987" cy="830246"/>
            </a:xfrm>
          </p:grpSpPr>
          <p:sp>
            <p:nvSpPr>
              <p:cNvPr id="36" name="円/楕円 35">
                <a:extLst>
                  <a:ext uri="{FF2B5EF4-FFF2-40B4-BE49-F238E27FC236}">
                    <a16:creationId xmlns:a16="http://schemas.microsoft.com/office/drawing/2014/main" id="{A8F1E4A0-D29C-8E82-E79F-FB946178B542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" name="直線矢印コネクタ 36">
                <a:extLst>
                  <a:ext uri="{FF2B5EF4-FFF2-40B4-BE49-F238E27FC236}">
                    <a16:creationId xmlns:a16="http://schemas.microsoft.com/office/drawing/2014/main" id="{D2A1D0A0-B33A-CD45-51CB-0717725855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FAD089D2-6287-A536-D549-F60DD487DB23}"/>
                </a:ext>
              </a:extLst>
            </p:cNvPr>
            <p:cNvGrpSpPr/>
            <p:nvPr/>
          </p:nvGrpSpPr>
          <p:grpSpPr>
            <a:xfrm rot="19320000">
              <a:off x="6888903" y="1854694"/>
              <a:ext cx="2030987" cy="830246"/>
              <a:chOff x="3740037" y="1954952"/>
              <a:chExt cx="2030987" cy="830246"/>
            </a:xfrm>
          </p:grpSpPr>
          <p:sp>
            <p:nvSpPr>
              <p:cNvPr id="34" name="円/楕円 33">
                <a:extLst>
                  <a:ext uri="{FF2B5EF4-FFF2-40B4-BE49-F238E27FC236}">
                    <a16:creationId xmlns:a16="http://schemas.microsoft.com/office/drawing/2014/main" id="{1155AC01-D859-51EC-39B9-B5291B623AF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9B245A61-1050-CA57-FE98-B2E1857EB6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380AEAE6-4537-8C50-5BAC-54EF638E55D0}"/>
                </a:ext>
              </a:extLst>
            </p:cNvPr>
            <p:cNvGrpSpPr/>
            <p:nvPr/>
          </p:nvGrpSpPr>
          <p:grpSpPr>
            <a:xfrm rot="17400000">
              <a:off x="6852205" y="1827541"/>
              <a:ext cx="2030987" cy="830246"/>
              <a:chOff x="3740037" y="1954952"/>
              <a:chExt cx="2030987" cy="830246"/>
            </a:xfrm>
          </p:grpSpPr>
          <p:sp>
            <p:nvSpPr>
              <p:cNvPr id="32" name="円/楕円 31">
                <a:extLst>
                  <a:ext uri="{FF2B5EF4-FFF2-40B4-BE49-F238E27FC236}">
                    <a16:creationId xmlns:a16="http://schemas.microsoft.com/office/drawing/2014/main" id="{1F9CE998-1C2A-2DFD-532C-FD847E6A6C60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B2511065-766E-BF42-E831-6DA51DFD52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88223E7D-38BE-F9B7-01E0-5C38DA65811D}"/>
                </a:ext>
              </a:extLst>
            </p:cNvPr>
            <p:cNvGrpSpPr/>
            <p:nvPr/>
          </p:nvGrpSpPr>
          <p:grpSpPr>
            <a:xfrm rot="15600000">
              <a:off x="6811165" y="1854693"/>
              <a:ext cx="2030987" cy="830246"/>
              <a:chOff x="3740037" y="1954952"/>
              <a:chExt cx="2030987" cy="830246"/>
            </a:xfrm>
          </p:grpSpPr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2ACA920E-9531-31E5-7588-F5CD0D126BC2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" name="直線矢印コネクタ 30">
                <a:extLst>
                  <a:ext uri="{FF2B5EF4-FFF2-40B4-BE49-F238E27FC236}">
                    <a16:creationId xmlns:a16="http://schemas.microsoft.com/office/drawing/2014/main" id="{3FBB1C80-F094-B523-6DE4-7842BE0D64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26F5DF32-2869-4235-F61D-05C21904365B}"/>
                </a:ext>
              </a:extLst>
            </p:cNvPr>
            <p:cNvGrpSpPr/>
            <p:nvPr/>
          </p:nvGrpSpPr>
          <p:grpSpPr>
            <a:xfrm rot="13560000">
              <a:off x="6811163" y="1867557"/>
              <a:ext cx="2030987" cy="830246"/>
              <a:chOff x="3740037" y="1954952"/>
              <a:chExt cx="2030987" cy="830246"/>
            </a:xfrm>
          </p:grpSpPr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811DE243-86FE-259B-D0D7-1BD8E405492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B1FEEB07-4D17-BA50-87E2-8E7848E671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62AD2911-2998-F5B2-D88B-34BE69B95470}"/>
              </a:ext>
            </a:extLst>
          </p:cNvPr>
          <p:cNvGrpSpPr/>
          <p:nvPr/>
        </p:nvGrpSpPr>
        <p:grpSpPr>
          <a:xfrm>
            <a:off x="6975469" y="1240001"/>
            <a:ext cx="4655442" cy="400110"/>
            <a:chOff x="7043396" y="4255377"/>
            <a:chExt cx="4655442" cy="400110"/>
          </a:xfrm>
        </p:grpSpPr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476E6FB-972A-EDE7-B661-A0DB50F1BB0E}"/>
                </a:ext>
              </a:extLst>
            </p:cNvPr>
            <p:cNvSpPr txBox="1"/>
            <p:nvPr/>
          </p:nvSpPr>
          <p:spPr>
            <a:xfrm>
              <a:off x="7043396" y="4255377"/>
              <a:ext cx="4655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DBFD4295-5FE8-0669-93A2-ABC5BE94B14F}"/>
                </a:ext>
              </a:extLst>
            </p:cNvPr>
            <p:cNvCxnSpPr>
              <a:cxnSpLocks/>
            </p:cNvCxnSpPr>
            <p:nvPr/>
          </p:nvCxnSpPr>
          <p:spPr>
            <a:xfrm>
              <a:off x="11214466" y="4392460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7440895-50E6-3CF2-E823-240F280A0059}"/>
              </a:ext>
            </a:extLst>
          </p:cNvPr>
          <p:cNvSpPr txBox="1"/>
          <p:nvPr/>
        </p:nvSpPr>
        <p:spPr>
          <a:xfrm>
            <a:off x="6995971" y="1830773"/>
            <a:ext cx="498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6E4E0BC5-B3CA-9628-89AE-B583580D09DF}"/>
              </a:ext>
            </a:extLst>
          </p:cNvPr>
          <p:cNvSpPr txBox="1"/>
          <p:nvPr/>
        </p:nvSpPr>
        <p:spPr>
          <a:xfrm>
            <a:off x="8735559" y="2307779"/>
            <a:ext cx="3108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Hamiltonian </a:t>
            </a:r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</a:t>
            </a:r>
          </a:p>
          <a:p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interactions, couples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states created by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orienting the same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intrinsic state at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 angles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A5A245F5-9301-24E8-E4EE-78CF9BCF4D28}"/>
              </a:ext>
            </a:extLst>
          </p:cNvPr>
          <p:cNvSpPr txBox="1"/>
          <p:nvPr/>
        </p:nvSpPr>
        <p:spPr>
          <a:xfrm>
            <a:off x="6693844" y="5795268"/>
            <a:ext cx="562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lower K and J provide more binding energies 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612C508-38C2-5B8B-096B-EEB47418FEBD}"/>
              </a:ext>
            </a:extLst>
          </p:cNvPr>
          <p:cNvSpPr txBox="1"/>
          <p:nvPr/>
        </p:nvSpPr>
        <p:spPr>
          <a:xfrm>
            <a:off x="6693844" y="6289890"/>
            <a:ext cx="5371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this feature is general and robust </a:t>
            </a:r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AE0B87F3-BEAF-048D-7D33-0110F9CD0AC2}"/>
              </a:ext>
            </a:extLst>
          </p:cNvPr>
          <p:cNvCxnSpPr>
            <a:cxnSpLocks/>
          </p:cNvCxnSpPr>
          <p:nvPr/>
        </p:nvCxnSpPr>
        <p:spPr>
          <a:xfrm flipH="1">
            <a:off x="5728466" y="2124560"/>
            <a:ext cx="1247003" cy="2399564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曲線コネクタ 2">
            <a:extLst>
              <a:ext uri="{FF2B5EF4-FFF2-40B4-BE49-F238E27FC236}">
                <a16:creationId xmlns:a16="http://schemas.microsoft.com/office/drawing/2014/main" id="{CFE5EC6F-3A7F-9A26-2DFF-01EEF9ABDA98}"/>
              </a:ext>
            </a:extLst>
          </p:cNvPr>
          <p:cNvCxnSpPr>
            <a:cxnSpLocks/>
          </p:cNvCxnSpPr>
          <p:nvPr/>
        </p:nvCxnSpPr>
        <p:spPr>
          <a:xfrm>
            <a:off x="7705541" y="2675434"/>
            <a:ext cx="585158" cy="188635"/>
          </a:xfrm>
          <a:prstGeom prst="curvedConnector3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246098-C9AB-459B-4112-42F67919001F}"/>
              </a:ext>
            </a:extLst>
          </p:cNvPr>
          <p:cNvSpPr txBox="1"/>
          <p:nvPr/>
        </p:nvSpPr>
        <p:spPr>
          <a:xfrm>
            <a:off x="7868305" y="240981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2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7A3E27-9376-F297-D855-BBFF68221A62}"/>
              </a:ext>
            </a:extLst>
          </p:cNvPr>
          <p:cNvSpPr txBox="1"/>
          <p:nvPr/>
        </p:nvSpPr>
        <p:spPr>
          <a:xfrm>
            <a:off x="1121223" y="29851"/>
            <a:ext cx="1004954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the famous </a:t>
            </a:r>
            <a:r>
              <a:rPr kumimoji="1" lang="en-US" altLang="ja-JP" dirty="0">
                <a:solidFill>
                  <a:srgbClr val="FF0000"/>
                </a:solidFill>
              </a:rPr>
              <a:t>J(J+1)-K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2</a:t>
            </a:r>
            <a:r>
              <a:rPr kumimoji="1" lang="en-US" altLang="ja-JP" dirty="0">
                <a:solidFill>
                  <a:srgbClr val="FF0000"/>
                </a:solidFill>
              </a:rPr>
              <a:t> rule </a:t>
            </a:r>
            <a:r>
              <a:rPr kumimoji="1" lang="en-US" altLang="ja-JP" dirty="0"/>
              <a:t>of rotational excitation energy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AFDDFFA-E913-6B1B-6BD5-C31DC49F98E5}"/>
              </a:ext>
            </a:extLst>
          </p:cNvPr>
          <p:cNvSpPr/>
          <p:nvPr/>
        </p:nvSpPr>
        <p:spPr>
          <a:xfrm>
            <a:off x="6625733" y="5792197"/>
            <a:ext cx="5461116" cy="9340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5C3F5E-278A-6143-56CF-9F2E89CC35FC}"/>
              </a:ext>
            </a:extLst>
          </p:cNvPr>
          <p:cNvSpPr txBox="1"/>
          <p:nvPr/>
        </p:nvSpPr>
        <p:spPr>
          <a:xfrm>
            <a:off x="8635789" y="4210354"/>
            <a:ext cx="3472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resultant excitation energy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depicts the </a:t>
            </a:r>
            <a:r>
              <a:rPr lang="en-US" altLang="ja-JP" sz="2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– K</a:t>
            </a:r>
            <a:r>
              <a:rPr lang="en-US" altLang="ja-JP" sz="2000" baseline="30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 strong deformation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AA250A0-3774-A040-AE4F-E0A26B3C2FEC}"/>
              </a:ext>
            </a:extLst>
          </p:cNvPr>
          <p:cNvSpPr txBox="1"/>
          <p:nvPr/>
        </p:nvSpPr>
        <p:spPr>
          <a:xfrm>
            <a:off x="8631496" y="5268275"/>
            <a:ext cx="35878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this rule arises from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2000" dirty="0">
                <a:solidFill>
                  <a:srgbClr val="FF0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angle dependence </a:t>
            </a:r>
          </a:p>
          <a:p>
            <a:r>
              <a:rPr lang="en-US" altLang="ja-JP" sz="2000" dirty="0">
                <a:solidFill>
                  <a:srgbClr val="FF0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superposition amplitudes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which are </a:t>
            </a:r>
            <a:r>
              <a:rPr lang="en-US" altLang="ja-JP" sz="2000" dirty="0">
                <a:solidFill>
                  <a:srgbClr val="FF00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governed by </a:t>
            </a:r>
            <a:r>
              <a:rPr lang="en-US" altLang="ja-JP" sz="2000" i="1" dirty="0">
                <a:solidFill>
                  <a:srgbClr val="FF00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altLang="ja-JP" sz="2000" dirty="0">
              <a:solidFill>
                <a:srgbClr val="FF00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04390"/>
      </p:ext>
    </p:extLst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9C3C01-D8A8-2FD1-605D-1D3A3727EEF4}"/>
              </a:ext>
            </a:extLst>
          </p:cNvPr>
          <p:cNvSpPr txBox="1"/>
          <p:nvPr/>
        </p:nvSpPr>
        <p:spPr>
          <a:xfrm>
            <a:off x="3172080" y="712656"/>
            <a:ext cx="8321509" cy="964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dirty="0"/>
              <a:t> The energies of members of rotational bands of strongly deformed</a:t>
            </a:r>
          </a:p>
          <a:p>
            <a:pPr>
              <a:lnSpc>
                <a:spcPct val="150000"/>
              </a:lnSpc>
            </a:pPr>
            <a:r>
              <a:rPr lang="en-US" altLang="ja-JP" sz="2000" dirty="0"/>
              <a:t> nuclei are given in a unified form as</a:t>
            </a:r>
            <a:r>
              <a:rPr kumimoji="1" lang="en-US" altLang="ja-JP" sz="2000" dirty="0"/>
              <a:t> </a:t>
            </a:r>
            <a:endParaRPr lang="en-US" altLang="ja-JP" sz="2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EB9A8-BA13-7B4F-78ED-337B78690B3C}"/>
              </a:ext>
            </a:extLst>
          </p:cNvPr>
          <p:cNvSpPr txBox="1"/>
          <p:nvPr/>
        </p:nvSpPr>
        <p:spPr>
          <a:xfrm>
            <a:off x="334891" y="4951007"/>
            <a:ext cx="11522217" cy="149797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Despite rather substantial differences from the present work, the underlaying picture can be partly shared with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earlier works,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Peierles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Yoccoz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(1957),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Verhaar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(1963),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Kamlah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(1968),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Siemens &amp; Jensen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(book, 1987).</a:t>
            </a:r>
          </a:p>
          <a:p>
            <a:pPr>
              <a:lnSpc>
                <a:spcPts val="2800"/>
              </a:lnSpc>
            </a:pP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infinite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Taylar expansion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Wigner </a:t>
            </a:r>
            <a:r>
              <a:rPr lang="en-US" altLang="ja-JP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 with </a:t>
            </a:r>
            <a:r>
              <a:rPr lang="en-US" altLang="ja-JP" sz="2000" i="1" dirty="0">
                <a:latin typeface="Symbol" pitchFamily="2" charset="2"/>
                <a:cs typeface="Times New Roman" panose="02020603050405020304" pitchFamily="18" charset="0"/>
              </a:rPr>
              <a:t>b </a:t>
            </a:r>
            <a:r>
              <a:rPr lang="en-US" altLang="ja-JP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used in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Verhaar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Siemens &amp; Jensen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the </a:t>
            </a:r>
            <a:r>
              <a:rPr lang="en-US" altLang="ja-JP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function is simply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polynomials like (cos </a:t>
            </a:r>
            <a:r>
              <a:rPr lang="en-US" altLang="ja-JP" sz="2000" i="1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-1)</a:t>
            </a:r>
            <a:r>
              <a:rPr lang="en-US" altLang="ja-JP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2000" dirty="0">
                <a:solidFill>
                  <a:srgbClr val="FF00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leads to a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 expansion converging differently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F3B33EE-9181-C388-F6D1-A088A6F57ADF}"/>
              </a:ext>
            </a:extLst>
          </p:cNvPr>
          <p:cNvGrpSpPr/>
          <p:nvPr/>
        </p:nvGrpSpPr>
        <p:grpSpPr>
          <a:xfrm>
            <a:off x="3779547" y="1846091"/>
            <a:ext cx="6901658" cy="1092090"/>
            <a:chOff x="3817863" y="1963500"/>
            <a:chExt cx="6901658" cy="109209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0BED4E8-101B-F7FD-6DD1-A27244FA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3170" y="2111303"/>
              <a:ext cx="6591044" cy="904082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2A8F612-E786-7D53-1E77-613893BCECE7}"/>
                </a:ext>
              </a:extLst>
            </p:cNvPr>
            <p:cNvSpPr/>
            <p:nvPr/>
          </p:nvSpPr>
          <p:spPr>
            <a:xfrm>
              <a:off x="6552049" y="2333431"/>
              <a:ext cx="1899139" cy="4598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1648A628-F7A5-927E-4F4D-D80F2504286C}"/>
                </a:ext>
              </a:extLst>
            </p:cNvPr>
            <p:cNvSpPr/>
            <p:nvPr/>
          </p:nvSpPr>
          <p:spPr>
            <a:xfrm>
              <a:off x="3817863" y="1963500"/>
              <a:ext cx="6901658" cy="109209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B80B38-4F71-FB9A-7110-6602FB6F9D93}"/>
              </a:ext>
            </a:extLst>
          </p:cNvPr>
          <p:cNvSpPr txBox="1"/>
          <p:nvPr/>
        </p:nvSpPr>
        <p:spPr>
          <a:xfrm>
            <a:off x="3141923" y="3136869"/>
            <a:ext cx="9039588" cy="50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coefficients are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calcu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lated with intrinsic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states of relevant K values.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C0CF44B-4149-7C0A-A442-ED106FB33B84}"/>
              </a:ext>
            </a:extLst>
          </p:cNvPr>
          <p:cNvGrpSpPr/>
          <p:nvPr/>
        </p:nvGrpSpPr>
        <p:grpSpPr>
          <a:xfrm>
            <a:off x="3141923" y="3605023"/>
            <a:ext cx="8781128" cy="809472"/>
            <a:chOff x="3206937" y="3708953"/>
            <a:chExt cx="8781128" cy="809472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318FDDE-F21E-05FA-53D3-E5CBDC952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8990" y="3708953"/>
              <a:ext cx="3453515" cy="654588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DAD3C20-648A-939C-86EB-D2216C1722B5}"/>
                </a:ext>
              </a:extLst>
            </p:cNvPr>
            <p:cNvSpPr txBox="1"/>
            <p:nvPr/>
          </p:nvSpPr>
          <p:spPr>
            <a:xfrm>
              <a:off x="3206937" y="3851581"/>
              <a:ext cx="1648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</a:rPr>
                <a:t>For instance, </a:t>
              </a:r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A731ECE-2628-1CD9-4034-39C1E2CE2271}"/>
                </a:ext>
              </a:extLst>
            </p:cNvPr>
            <p:cNvSpPr txBox="1"/>
            <p:nvPr/>
          </p:nvSpPr>
          <p:spPr>
            <a:xfrm>
              <a:off x="8184290" y="3841900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</a:rPr>
                <a:t>with</a:t>
              </a:r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0609DB8F-B089-427E-1F5E-6D8FBCC1DEE9}"/>
                </a:ext>
              </a:extLst>
            </p:cNvPr>
            <p:cNvSpPr/>
            <p:nvPr/>
          </p:nvSpPr>
          <p:spPr>
            <a:xfrm>
              <a:off x="4729894" y="3888126"/>
              <a:ext cx="187036" cy="44235"/>
            </a:xfrm>
            <a:custGeom>
              <a:avLst/>
              <a:gdLst>
                <a:gd name="connsiteX0" fmla="*/ 0 w 187036"/>
                <a:gd name="connsiteY0" fmla="*/ 44055 h 44235"/>
                <a:gd name="connsiteX1" fmla="*/ 72736 w 187036"/>
                <a:gd name="connsiteY1" fmla="*/ 2492 h 44235"/>
                <a:gd name="connsiteX2" fmla="*/ 166254 w 187036"/>
                <a:gd name="connsiteY2" fmla="*/ 44055 h 44235"/>
                <a:gd name="connsiteX3" fmla="*/ 187036 w 187036"/>
                <a:gd name="connsiteY3" fmla="*/ 33665 h 4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036" h="44235">
                  <a:moveTo>
                    <a:pt x="0" y="44055"/>
                  </a:moveTo>
                  <a:cubicBezTo>
                    <a:pt x="24245" y="30201"/>
                    <a:pt x="45136" y="6738"/>
                    <a:pt x="72736" y="2492"/>
                  </a:cubicBezTo>
                  <a:cubicBezTo>
                    <a:pt x="159061" y="-10788"/>
                    <a:pt x="109939" y="32792"/>
                    <a:pt x="166254" y="44055"/>
                  </a:cubicBezTo>
                  <a:cubicBezTo>
                    <a:pt x="173848" y="45574"/>
                    <a:pt x="180109" y="37128"/>
                    <a:pt x="187036" y="3366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AAFF0440-DD44-7A9C-B819-FE7F88BE9C98}"/>
                </a:ext>
              </a:extLst>
            </p:cNvPr>
            <p:cNvGrpSpPr/>
            <p:nvPr/>
          </p:nvGrpSpPr>
          <p:grpSpPr>
            <a:xfrm>
              <a:off x="6636277" y="4253029"/>
              <a:ext cx="2497332" cy="265396"/>
              <a:chOff x="6636277" y="4516582"/>
              <a:chExt cx="2497332" cy="265396"/>
            </a:xfrm>
          </p:grpSpPr>
          <p:sp>
            <p:nvSpPr>
              <p:cNvPr id="24" name="フリーフォーム 23">
                <a:extLst>
                  <a:ext uri="{FF2B5EF4-FFF2-40B4-BE49-F238E27FC236}">
                    <a16:creationId xmlns:a16="http://schemas.microsoft.com/office/drawing/2014/main" id="{E221DA83-8E38-F1B7-A2F3-2CB77192883A}"/>
                  </a:ext>
                </a:extLst>
              </p:cNvPr>
              <p:cNvSpPr/>
              <p:nvPr/>
            </p:nvSpPr>
            <p:spPr>
              <a:xfrm>
                <a:off x="6719405" y="4516582"/>
                <a:ext cx="2414204" cy="265396"/>
              </a:xfrm>
              <a:custGeom>
                <a:avLst/>
                <a:gdLst>
                  <a:gd name="connsiteX0" fmla="*/ 2414204 w 2414204"/>
                  <a:gd name="connsiteY0" fmla="*/ 55418 h 265396"/>
                  <a:gd name="connsiteX1" fmla="*/ 2403813 w 2414204"/>
                  <a:gd name="connsiteY1" fmla="*/ 159327 h 265396"/>
                  <a:gd name="connsiteX2" fmla="*/ 2372640 w 2414204"/>
                  <a:gd name="connsiteY2" fmla="*/ 180109 h 265396"/>
                  <a:gd name="connsiteX3" fmla="*/ 2268731 w 2414204"/>
                  <a:gd name="connsiteY3" fmla="*/ 211282 h 265396"/>
                  <a:gd name="connsiteX4" fmla="*/ 2206386 w 2414204"/>
                  <a:gd name="connsiteY4" fmla="*/ 221673 h 265396"/>
                  <a:gd name="connsiteX5" fmla="*/ 1905050 w 2414204"/>
                  <a:gd name="connsiteY5" fmla="*/ 242454 h 265396"/>
                  <a:gd name="connsiteX6" fmla="*/ 1718013 w 2414204"/>
                  <a:gd name="connsiteY6" fmla="*/ 252845 h 265396"/>
                  <a:gd name="connsiteX7" fmla="*/ 1323159 w 2414204"/>
                  <a:gd name="connsiteY7" fmla="*/ 252845 h 265396"/>
                  <a:gd name="connsiteX8" fmla="*/ 471104 w 2414204"/>
                  <a:gd name="connsiteY8" fmla="*/ 242454 h 265396"/>
                  <a:gd name="connsiteX9" fmla="*/ 356804 w 2414204"/>
                  <a:gd name="connsiteY9" fmla="*/ 221673 h 265396"/>
                  <a:gd name="connsiteX10" fmla="*/ 76250 w 2414204"/>
                  <a:gd name="connsiteY10" fmla="*/ 200891 h 265396"/>
                  <a:gd name="connsiteX11" fmla="*/ 13904 w 2414204"/>
                  <a:gd name="connsiteY11" fmla="*/ 190500 h 265396"/>
                  <a:gd name="connsiteX12" fmla="*/ 24295 w 2414204"/>
                  <a:gd name="connsiteY12" fmla="*/ 159327 h 265396"/>
                  <a:gd name="connsiteX13" fmla="*/ 13904 w 2414204"/>
                  <a:gd name="connsiteY13" fmla="*/ 45027 h 265396"/>
                  <a:gd name="connsiteX14" fmla="*/ 3513 w 2414204"/>
                  <a:gd name="connsiteY14" fmla="*/ 3463 h 265396"/>
                  <a:gd name="connsiteX15" fmla="*/ 55468 w 2414204"/>
                  <a:gd name="connsiteY15" fmla="*/ 13854 h 265396"/>
                  <a:gd name="connsiteX16" fmla="*/ 107422 w 2414204"/>
                  <a:gd name="connsiteY16" fmla="*/ 34636 h 2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14204" h="265396">
                    <a:moveTo>
                      <a:pt x="2414204" y="55418"/>
                    </a:moveTo>
                    <a:cubicBezTo>
                      <a:pt x="2410740" y="90054"/>
                      <a:pt x="2414821" y="126304"/>
                      <a:pt x="2403813" y="159327"/>
                    </a:cubicBezTo>
                    <a:cubicBezTo>
                      <a:pt x="2399864" y="171175"/>
                      <a:pt x="2384052" y="175037"/>
                      <a:pt x="2372640" y="180109"/>
                    </a:cubicBezTo>
                    <a:cubicBezTo>
                      <a:pt x="2350951" y="189749"/>
                      <a:pt x="2296210" y="205786"/>
                      <a:pt x="2268731" y="211282"/>
                    </a:cubicBezTo>
                    <a:cubicBezTo>
                      <a:pt x="2248072" y="215414"/>
                      <a:pt x="2227115" y="217904"/>
                      <a:pt x="2206386" y="221673"/>
                    </a:cubicBezTo>
                    <a:cubicBezTo>
                      <a:pt x="2052252" y="249696"/>
                      <a:pt x="2269100" y="225118"/>
                      <a:pt x="1905050" y="242454"/>
                    </a:cubicBezTo>
                    <a:lnTo>
                      <a:pt x="1718013" y="252845"/>
                    </a:lnTo>
                    <a:cubicBezTo>
                      <a:pt x="1521840" y="277367"/>
                      <a:pt x="1699589" y="259567"/>
                      <a:pt x="1323159" y="252845"/>
                    </a:cubicBezTo>
                    <a:lnTo>
                      <a:pt x="471104" y="242454"/>
                    </a:lnTo>
                    <a:cubicBezTo>
                      <a:pt x="422881" y="230398"/>
                      <a:pt x="414349" y="226750"/>
                      <a:pt x="356804" y="221673"/>
                    </a:cubicBezTo>
                    <a:cubicBezTo>
                      <a:pt x="263393" y="213431"/>
                      <a:pt x="76250" y="200891"/>
                      <a:pt x="76250" y="200891"/>
                    </a:cubicBezTo>
                    <a:cubicBezTo>
                      <a:pt x="55468" y="197427"/>
                      <a:pt x="30356" y="203661"/>
                      <a:pt x="13904" y="190500"/>
                    </a:cubicBezTo>
                    <a:cubicBezTo>
                      <a:pt x="5351" y="183658"/>
                      <a:pt x="24295" y="170280"/>
                      <a:pt x="24295" y="159327"/>
                    </a:cubicBezTo>
                    <a:cubicBezTo>
                      <a:pt x="24295" y="121070"/>
                      <a:pt x="18960" y="82949"/>
                      <a:pt x="13904" y="45027"/>
                    </a:cubicBezTo>
                    <a:cubicBezTo>
                      <a:pt x="12017" y="30871"/>
                      <a:pt x="-7912" y="12032"/>
                      <a:pt x="3513" y="3463"/>
                    </a:cubicBezTo>
                    <a:cubicBezTo>
                      <a:pt x="17642" y="-7134"/>
                      <a:pt x="38334" y="9570"/>
                      <a:pt x="55468" y="13854"/>
                    </a:cubicBezTo>
                    <a:cubicBezTo>
                      <a:pt x="81146" y="20274"/>
                      <a:pt x="85924" y="23887"/>
                      <a:pt x="107422" y="3463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リーフォーム 24">
                <a:extLst>
                  <a:ext uri="{FF2B5EF4-FFF2-40B4-BE49-F238E27FC236}">
                    <a16:creationId xmlns:a16="http://schemas.microsoft.com/office/drawing/2014/main" id="{163BEABF-BC5D-4B8C-BCC5-E3DBBC9E90A8}"/>
                  </a:ext>
                </a:extLst>
              </p:cNvPr>
              <p:cNvSpPr/>
              <p:nvPr/>
            </p:nvSpPr>
            <p:spPr>
              <a:xfrm>
                <a:off x="6636277" y="4524518"/>
                <a:ext cx="83128" cy="72736"/>
              </a:xfrm>
              <a:custGeom>
                <a:avLst/>
                <a:gdLst>
                  <a:gd name="connsiteX0" fmla="*/ 0 w 83128"/>
                  <a:gd name="connsiteY0" fmla="*/ 72736 h 72736"/>
                  <a:gd name="connsiteX1" fmla="*/ 83128 w 83128"/>
                  <a:gd name="connsiteY1" fmla="*/ 0 h 7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128" h="72736">
                    <a:moveTo>
                      <a:pt x="0" y="72736"/>
                    </a:moveTo>
                    <a:cubicBezTo>
                      <a:pt x="79039" y="16279"/>
                      <a:pt x="59411" y="47431"/>
                      <a:pt x="8312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81B9D6B-60AE-B37B-8945-7766E83DDD6F}"/>
                </a:ext>
              </a:extLst>
            </p:cNvPr>
            <p:cNvGrpSpPr/>
            <p:nvPr/>
          </p:nvGrpSpPr>
          <p:grpSpPr>
            <a:xfrm>
              <a:off x="8769821" y="3795711"/>
              <a:ext cx="3218244" cy="525245"/>
              <a:chOff x="8769821" y="3795711"/>
              <a:chExt cx="3218244" cy="525245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7B91072A-04DA-3AB9-9F2E-1EDD2B2C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33827" y="3795711"/>
                <a:ext cx="3154238" cy="459161"/>
              </a:xfrm>
              <a:prstGeom prst="rect">
                <a:avLst/>
              </a:prstGeom>
            </p:spPr>
          </p:pic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D4382186-E621-151E-2A8C-7708330DAAA7}"/>
                  </a:ext>
                </a:extLst>
              </p:cNvPr>
              <p:cNvSpPr/>
              <p:nvPr/>
            </p:nvSpPr>
            <p:spPr>
              <a:xfrm>
                <a:off x="10281600" y="3997823"/>
                <a:ext cx="135082" cy="2007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BB974C4E-06DD-ADA1-84B8-85BFBE867F8B}"/>
                  </a:ext>
                </a:extLst>
              </p:cNvPr>
              <p:cNvSpPr/>
              <p:nvPr/>
            </p:nvSpPr>
            <p:spPr>
              <a:xfrm>
                <a:off x="11736000" y="4010451"/>
                <a:ext cx="135082" cy="2007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AA2EE55-C4AA-39EF-FEC0-6928E57D810B}"/>
                  </a:ext>
                </a:extLst>
              </p:cNvPr>
              <p:cNvSpPr txBox="1"/>
              <p:nvPr/>
            </p:nvSpPr>
            <p:spPr>
              <a:xfrm>
                <a:off x="10212481" y="3982402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kumimoji="1" lang="ja-JP" altLang="en-US" sz="16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240ED7A-42E6-8844-686C-7A9A82E1F98E}"/>
                  </a:ext>
                </a:extLst>
              </p:cNvPr>
              <p:cNvSpPr txBox="1"/>
              <p:nvPr/>
            </p:nvSpPr>
            <p:spPr>
              <a:xfrm>
                <a:off x="11655034" y="3982402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kumimoji="1" lang="ja-JP" altLang="en-US" sz="1600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F7A9F603-79AD-FE91-81D8-3C5FDDC2F917}"/>
                  </a:ext>
                </a:extLst>
              </p:cNvPr>
              <p:cNvSpPr/>
              <p:nvPr/>
            </p:nvSpPr>
            <p:spPr>
              <a:xfrm>
                <a:off x="8769821" y="3818555"/>
                <a:ext cx="805980" cy="47877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E88D3EB-BA75-777E-F987-FF7F28AD90DD}"/>
              </a:ext>
            </a:extLst>
          </p:cNvPr>
          <p:cNvGrpSpPr/>
          <p:nvPr/>
        </p:nvGrpSpPr>
        <p:grpSpPr>
          <a:xfrm>
            <a:off x="395847" y="734607"/>
            <a:ext cx="2541454" cy="4216400"/>
            <a:chOff x="460861" y="565578"/>
            <a:chExt cx="2541454" cy="421640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DFC4D18F-D230-47F5-F3AC-20DC4C00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1" y="565578"/>
              <a:ext cx="2463800" cy="4216400"/>
            </a:xfrm>
            <a:prstGeom prst="rect">
              <a:avLst/>
            </a:prstGeom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F6C75982-33B1-A32F-D613-C8FDE0F7F909}"/>
                </a:ext>
              </a:extLst>
            </p:cNvPr>
            <p:cNvSpPr/>
            <p:nvPr/>
          </p:nvSpPr>
          <p:spPr>
            <a:xfrm>
              <a:off x="536966" y="4151679"/>
              <a:ext cx="270233" cy="366746"/>
            </a:xfrm>
            <a:prstGeom prst="rect">
              <a:avLst/>
            </a:prstGeom>
            <a:noFill/>
            <a:ln>
              <a:solidFill>
                <a:srgbClr val="FF00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14AFCBF5-DA5D-3953-1DEC-AB2D8B7F783B}"/>
                </a:ext>
              </a:extLst>
            </p:cNvPr>
            <p:cNvSpPr/>
            <p:nvPr/>
          </p:nvSpPr>
          <p:spPr>
            <a:xfrm>
              <a:off x="2379518" y="860290"/>
              <a:ext cx="301336" cy="355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AE35E56-CA54-7F40-B066-BEDEFDBFF12A}"/>
                </a:ext>
              </a:extLst>
            </p:cNvPr>
            <p:cNvSpPr/>
            <p:nvPr/>
          </p:nvSpPr>
          <p:spPr>
            <a:xfrm>
              <a:off x="2700979" y="2848119"/>
              <a:ext cx="301336" cy="355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7383BE0-1BEC-DCAA-6326-31477B5286F9}"/>
              </a:ext>
            </a:extLst>
          </p:cNvPr>
          <p:cNvSpPr txBox="1"/>
          <p:nvPr/>
        </p:nvSpPr>
        <p:spPr>
          <a:xfrm>
            <a:off x="693558" y="82179"/>
            <a:ext cx="48013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formula we can present is …</a:t>
            </a:r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EBD58CD-6F2E-5264-F050-167A6C7A274D}"/>
              </a:ext>
            </a:extLst>
          </p:cNvPr>
          <p:cNvSpPr txBox="1"/>
          <p:nvPr/>
        </p:nvSpPr>
        <p:spPr>
          <a:xfrm>
            <a:off x="9026382" y="4473851"/>
            <a:ext cx="3281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C6"/>
                </a:solidFill>
              </a:rPr>
              <a:t>intrinsic state of interest</a:t>
            </a:r>
            <a:endParaRPr kumimoji="1" lang="ja-JP" altLang="en-US" sz="2000">
              <a:solidFill>
                <a:srgbClr val="FF00C6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A92DD4B9-1C93-9542-A5E9-D6958F6C7676}"/>
              </a:ext>
            </a:extLst>
          </p:cNvPr>
          <p:cNvCxnSpPr>
            <a:cxnSpLocks/>
          </p:cNvCxnSpPr>
          <p:nvPr/>
        </p:nvCxnSpPr>
        <p:spPr>
          <a:xfrm flipV="1">
            <a:off x="11366824" y="4149099"/>
            <a:ext cx="191193" cy="36674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5E871D1E-0686-F154-D1FC-3A027CB863D8}"/>
              </a:ext>
            </a:extLst>
          </p:cNvPr>
          <p:cNvCxnSpPr>
            <a:cxnSpLocks/>
          </p:cNvCxnSpPr>
          <p:nvPr/>
        </p:nvCxnSpPr>
        <p:spPr>
          <a:xfrm flipH="1" flipV="1">
            <a:off x="10254391" y="4167701"/>
            <a:ext cx="194744" cy="372234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391523"/>
      </p:ext>
    </p:extLst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63B536-7071-11FF-74F1-0FB64ABE1835}"/>
              </a:ext>
            </a:extLst>
          </p:cNvPr>
          <p:cNvSpPr txBox="1"/>
          <p:nvPr/>
        </p:nvSpPr>
        <p:spPr>
          <a:xfrm>
            <a:off x="265382" y="292063"/>
            <a:ext cx="7685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T</a:t>
            </a:r>
            <a:r>
              <a:rPr kumimoji="1" lang="en-US" altLang="ja-JP" dirty="0">
                <a:solidFill>
                  <a:schemeClr val="tx1"/>
                </a:solidFill>
              </a:rPr>
              <a:t>he Hamiltonian H stands for a nucleon Hamiltonian </a:t>
            </a:r>
          </a:p>
          <a:p>
            <a:r>
              <a:rPr kumimoji="1" lang="en-US" altLang="ja-JP" dirty="0">
                <a:solidFill>
                  <a:schemeClr val="tx1"/>
                </a:solidFill>
              </a:rPr>
              <a:t>which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comprises </a:t>
            </a:r>
            <a:r>
              <a:rPr lang="en-US" altLang="ja-JP" dirty="0">
                <a:solidFill>
                  <a:schemeClr val="tx1"/>
                </a:solidFill>
              </a:rPr>
              <a:t>SPEs, </a:t>
            </a:r>
            <a:r>
              <a:rPr lang="en-US" altLang="ja-JP" i="1" dirty="0"/>
              <a:t>NN</a:t>
            </a:r>
            <a:r>
              <a:rPr lang="en-US" altLang="ja-JP" dirty="0">
                <a:solidFill>
                  <a:schemeClr val="tx1"/>
                </a:solidFill>
              </a:rPr>
              <a:t> interactions, </a:t>
            </a:r>
            <a:r>
              <a:rPr lang="en-US" altLang="ja-JP" i="1" dirty="0"/>
              <a:t>3N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interactions, </a:t>
            </a:r>
            <a:r>
              <a:rPr lang="en-US" altLang="ja-JP" i="1" dirty="0">
                <a:solidFill>
                  <a:schemeClr val="tx1"/>
                </a:solidFill>
              </a:rPr>
              <a:t>etc</a:t>
            </a:r>
            <a:r>
              <a:rPr kumimoji="1" lang="en-US" altLang="ja-JP" dirty="0">
                <a:solidFill>
                  <a:schemeClr val="tx1"/>
                </a:solidFill>
              </a:rPr>
              <a:t>.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B7562E-0712-6EEB-3B2E-5A0EFBCDBB82}"/>
              </a:ext>
            </a:extLst>
          </p:cNvPr>
          <p:cNvSpPr txBox="1"/>
          <p:nvPr/>
        </p:nvSpPr>
        <p:spPr>
          <a:xfrm>
            <a:off x="283980" y="2640000"/>
            <a:ext cx="11423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The </a:t>
            </a:r>
            <a:r>
              <a:rPr lang="en-US" altLang="ja-JP" dirty="0">
                <a:solidFill>
                  <a:schemeClr val="tx1"/>
                </a:solidFill>
              </a:rPr>
              <a:t>formulation is general and independent of Hamiltonian.  They are valid for</a:t>
            </a:r>
          </a:p>
          <a:p>
            <a:r>
              <a:rPr kumimoji="1" lang="en-US" altLang="ja-JP" i="1" dirty="0"/>
              <a:t>ab initio </a:t>
            </a:r>
            <a:r>
              <a:rPr kumimoji="1" lang="en-US" altLang="ja-JP" dirty="0">
                <a:solidFill>
                  <a:schemeClr val="tx1"/>
                </a:solidFill>
              </a:rPr>
              <a:t>calculations (such as </a:t>
            </a:r>
            <a:r>
              <a:rPr kumimoji="1" lang="en-US" altLang="ja-JP" baseline="30000" dirty="0">
                <a:solidFill>
                  <a:schemeClr val="tx1"/>
                </a:solidFill>
              </a:rPr>
              <a:t>12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en-US" altLang="ja-JP" dirty="0">
                <a:solidFill>
                  <a:schemeClr val="tx1"/>
                </a:solidFill>
              </a:rPr>
              <a:t> (R=2.99)) as well as for </a:t>
            </a:r>
            <a:r>
              <a:rPr kumimoji="1" lang="en-US" altLang="ja-JP" dirty="0"/>
              <a:t>DFT</a:t>
            </a:r>
            <a:r>
              <a:rPr kumimoji="1" lang="en-US" altLang="ja-JP" dirty="0">
                <a:solidFill>
                  <a:schemeClr val="tx1"/>
                </a:solidFill>
              </a:rPr>
              <a:t> approaches.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The quantum number K is practically conserved, as we’ll see it.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1FB1D4-AC26-A6CF-71CC-9303D7851BE8}"/>
              </a:ext>
            </a:extLst>
          </p:cNvPr>
          <p:cNvSpPr txBox="1"/>
          <p:nvPr/>
        </p:nvSpPr>
        <p:spPr>
          <a:xfrm>
            <a:off x="283980" y="5734940"/>
            <a:ext cx="1200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What we need is just a strong deformation, that’s it.  The J(J+1) rule </a:t>
            </a:r>
            <a:r>
              <a:rPr lang="en-US" altLang="ja-JP" dirty="0"/>
              <a:t>appears in thousands of nuclei as a quantum many-body effect in binding energies. </a:t>
            </a:r>
            <a:r>
              <a:rPr kumimoji="1" lang="en-US" altLang="ja-JP" dirty="0"/>
              <a:t> 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F8DC39-03D3-6259-58FF-E5817C37718A}"/>
              </a:ext>
            </a:extLst>
          </p:cNvPr>
          <p:cNvSpPr txBox="1"/>
          <p:nvPr/>
        </p:nvSpPr>
        <p:spPr>
          <a:xfrm>
            <a:off x="232153" y="1602197"/>
            <a:ext cx="7388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The rotational excitation energy represents a loss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of t</a:t>
            </a:r>
            <a:r>
              <a:rPr kumimoji="1" lang="en-US" altLang="ja-JP" dirty="0">
                <a:solidFill>
                  <a:srgbClr val="FF0000"/>
                </a:solidFill>
              </a:rPr>
              <a:t>he binding energy </a:t>
            </a:r>
            <a:r>
              <a:rPr lang="en-US" altLang="ja-JP" dirty="0">
                <a:solidFill>
                  <a:schemeClr val="tx1"/>
                </a:solidFill>
              </a:rPr>
              <a:t>as a function of J</a:t>
            </a:r>
            <a:r>
              <a:rPr kumimoji="1" lang="en-US" altLang="ja-JP" dirty="0">
                <a:solidFill>
                  <a:schemeClr val="tx1"/>
                </a:solidFill>
              </a:rPr>
              <a:t>.     </a:t>
            </a:r>
            <a:r>
              <a:rPr kumimoji="1" lang="en-US" altLang="ja-JP" dirty="0">
                <a:solidFill>
                  <a:srgbClr val="FF00C6"/>
                </a:solidFill>
                <a:sym typeface="Wingdings" pitchFamily="2" charset="2"/>
              </a:rPr>
              <a:t></a:t>
            </a:r>
            <a:endParaRPr kumimoji="1" lang="ja-JP" altLang="en-US">
              <a:solidFill>
                <a:srgbClr val="FF00C6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0A293A2-E1DB-AC0F-EAA5-E4EBD377A7C6}"/>
              </a:ext>
            </a:extLst>
          </p:cNvPr>
          <p:cNvGrpSpPr/>
          <p:nvPr/>
        </p:nvGrpSpPr>
        <p:grpSpPr>
          <a:xfrm>
            <a:off x="8123274" y="281452"/>
            <a:ext cx="3586719" cy="2177991"/>
            <a:chOff x="8805806" y="462009"/>
            <a:chExt cx="3010513" cy="1793966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F051277-5A6D-5D94-6B97-366679739980}"/>
                </a:ext>
              </a:extLst>
            </p:cNvPr>
            <p:cNvSpPr/>
            <p:nvPr/>
          </p:nvSpPr>
          <p:spPr>
            <a:xfrm>
              <a:off x="8805806" y="462009"/>
              <a:ext cx="3010513" cy="1793966"/>
            </a:xfrm>
            <a:prstGeom prst="rect">
              <a:avLst/>
            </a:prstGeom>
            <a:solidFill>
              <a:srgbClr val="BFF4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6965BF5E-F453-6EEF-CDAB-CEA64839A3D9}"/>
                </a:ext>
              </a:extLst>
            </p:cNvPr>
            <p:cNvCxnSpPr>
              <a:cxnSpLocks/>
            </p:cNvCxnSpPr>
            <p:nvPr/>
          </p:nvCxnSpPr>
          <p:spPr>
            <a:xfrm>
              <a:off x="9908856" y="577096"/>
              <a:ext cx="0" cy="134141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0928901A-E952-7AF2-3C43-8A58CB332277}"/>
                </a:ext>
              </a:extLst>
            </p:cNvPr>
            <p:cNvCxnSpPr>
              <a:cxnSpLocks/>
            </p:cNvCxnSpPr>
            <p:nvPr/>
          </p:nvCxnSpPr>
          <p:spPr>
            <a:xfrm>
              <a:off x="10488176" y="591634"/>
              <a:ext cx="0" cy="97145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DE42413-A109-7D91-17F6-7513106741E5}"/>
                </a:ext>
              </a:extLst>
            </p:cNvPr>
            <p:cNvSpPr txBox="1"/>
            <p:nvPr/>
          </p:nvSpPr>
          <p:spPr>
            <a:xfrm>
              <a:off x="10576551" y="531714"/>
              <a:ext cx="870795" cy="583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binding</a:t>
              </a:r>
            </a:p>
            <a:p>
              <a:r>
                <a:rPr lang="en-US" altLang="ja-JP" sz="2000" dirty="0"/>
                <a:t>energy</a:t>
              </a:r>
              <a:endParaRPr kumimoji="1" lang="ja-JP" altLang="en-US" sz="2000"/>
            </a:p>
          </p:txBody>
        </p:sp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3ADB746C-D2CA-CC25-C203-57381FCFCCC2}"/>
                </a:ext>
              </a:extLst>
            </p:cNvPr>
            <p:cNvCxnSpPr>
              <a:cxnSpLocks/>
            </p:cNvCxnSpPr>
            <p:nvPr/>
          </p:nvCxnSpPr>
          <p:spPr>
            <a:xfrm>
              <a:off x="9335547" y="591634"/>
              <a:ext cx="0" cy="148905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49FFD05-33C1-7AE7-9786-BEF909EE17A1}"/>
                </a:ext>
              </a:extLst>
            </p:cNvPr>
            <p:cNvSpPr txBox="1"/>
            <p:nvPr/>
          </p:nvSpPr>
          <p:spPr>
            <a:xfrm rot="16200000">
              <a:off x="8830009" y="1655372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J=0</a:t>
              </a:r>
              <a:endParaRPr kumimoji="1" lang="ja-JP" altLang="en-US" sz="180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47EC497-4528-E446-CC9A-CA7B9353AEAA}"/>
                </a:ext>
              </a:extLst>
            </p:cNvPr>
            <p:cNvSpPr txBox="1"/>
            <p:nvPr/>
          </p:nvSpPr>
          <p:spPr>
            <a:xfrm rot="16200000">
              <a:off x="9396870" y="1547767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J=2</a:t>
              </a:r>
              <a:endParaRPr kumimoji="1" lang="ja-JP" altLang="en-US" sz="180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C64BF35-65A7-50FE-698A-227A8073DBFD}"/>
                </a:ext>
              </a:extLst>
            </p:cNvPr>
            <p:cNvSpPr txBox="1"/>
            <p:nvPr/>
          </p:nvSpPr>
          <p:spPr>
            <a:xfrm rot="16200000">
              <a:off x="9999180" y="1151494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J=4</a:t>
              </a:r>
              <a:endParaRPr kumimoji="1" lang="ja-JP" altLang="en-US" sz="1800"/>
            </a:p>
          </p:txBody>
        </p:sp>
        <p:sp>
          <p:nvSpPr>
            <p:cNvPr id="24" name="下矢印 23">
              <a:extLst>
                <a:ext uri="{FF2B5EF4-FFF2-40B4-BE49-F238E27FC236}">
                  <a16:creationId xmlns:a16="http://schemas.microsoft.com/office/drawing/2014/main" id="{D0B9FCB0-751E-FD3A-4268-1E2011FB344B}"/>
                </a:ext>
              </a:extLst>
            </p:cNvPr>
            <p:cNvSpPr/>
            <p:nvPr/>
          </p:nvSpPr>
          <p:spPr>
            <a:xfrm rot="10800000">
              <a:off x="10368535" y="1563084"/>
              <a:ext cx="239528" cy="517601"/>
            </a:xfrm>
            <a:prstGeom prst="downArrow">
              <a:avLst>
                <a:gd name="adj1" fmla="val 43448"/>
                <a:gd name="adj2" fmla="val 50000"/>
              </a:avLst>
            </a:prstGeom>
            <a:noFill/>
            <a:ln>
              <a:solidFill>
                <a:srgbClr val="F7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下矢印 24">
              <a:extLst>
                <a:ext uri="{FF2B5EF4-FFF2-40B4-BE49-F238E27FC236}">
                  <a16:creationId xmlns:a16="http://schemas.microsoft.com/office/drawing/2014/main" id="{71FE9DE4-0D49-A0B7-7B11-5115368BF7BF}"/>
                </a:ext>
              </a:extLst>
            </p:cNvPr>
            <p:cNvSpPr/>
            <p:nvPr/>
          </p:nvSpPr>
          <p:spPr>
            <a:xfrm rot="10800000">
              <a:off x="9791918" y="1922832"/>
              <a:ext cx="233271" cy="157855"/>
            </a:xfrm>
            <a:prstGeom prst="downArrow">
              <a:avLst/>
            </a:prstGeom>
            <a:noFill/>
            <a:ln>
              <a:solidFill>
                <a:srgbClr val="F7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816C8F1E-CD1A-E0F5-3094-5D51715287A9}"/>
                </a:ext>
              </a:extLst>
            </p:cNvPr>
            <p:cNvCxnSpPr>
              <a:cxnSpLocks/>
            </p:cNvCxnSpPr>
            <p:nvPr/>
          </p:nvCxnSpPr>
          <p:spPr>
            <a:xfrm>
              <a:off x="9015654" y="2080685"/>
              <a:ext cx="256821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7EE2E8B-68B7-A110-0AC5-0D0C6427FA6D}"/>
                </a:ext>
              </a:extLst>
            </p:cNvPr>
            <p:cNvSpPr txBox="1"/>
            <p:nvPr/>
          </p:nvSpPr>
          <p:spPr>
            <a:xfrm>
              <a:off x="10600907" y="1341701"/>
              <a:ext cx="1169492" cy="836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700FF"/>
                  </a:solidFill>
                </a:rPr>
                <a:t>excitation</a:t>
              </a:r>
            </a:p>
            <a:p>
              <a:r>
                <a:rPr lang="en-US" altLang="ja-JP" sz="2000" dirty="0">
                  <a:solidFill>
                    <a:srgbClr val="F700FF"/>
                  </a:solidFill>
                </a:rPr>
                <a:t>energy</a:t>
              </a:r>
            </a:p>
            <a:p>
              <a:r>
                <a:rPr kumimoji="1" lang="en-US" altLang="ja-JP" sz="2000" dirty="0">
                  <a:solidFill>
                    <a:srgbClr val="F700FF"/>
                  </a:solidFill>
                </a:rPr>
                <a:t>    </a:t>
              </a:r>
              <a:r>
                <a:rPr kumimoji="1" lang="en-US" altLang="ja-JP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J(J+1)</a:t>
              </a:r>
              <a:endParaRPr kumimoji="1" lang="ja-JP" alt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78FFBFF6-A6A9-5C76-3478-A72714774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0793" y="1901016"/>
              <a:ext cx="183710" cy="179669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7E23C23-E3BC-953F-E909-9483B4EA3FF2}"/>
              </a:ext>
            </a:extLst>
          </p:cNvPr>
          <p:cNvSpPr txBox="1"/>
          <p:nvPr/>
        </p:nvSpPr>
        <p:spPr>
          <a:xfrm>
            <a:off x="598361" y="3993812"/>
            <a:ext cx="107945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Thus, we do </a:t>
            </a:r>
            <a:r>
              <a:rPr kumimoji="1" lang="en-US" altLang="ja-JP" dirty="0">
                <a:solidFill>
                  <a:srgbClr val="FF0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need,</a:t>
            </a:r>
          </a:p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altLang="ja-JP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the concept of free rotation of rigid rotor with </a:t>
            </a:r>
            <a:r>
              <a:rPr lang="en-US" altLang="ja-JP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~kinetic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rotational energy,</a:t>
            </a:r>
          </a:p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(ii)  special algebraic term like Elliott SU(3).</a:t>
            </a:r>
          </a:p>
        </p:txBody>
      </p:sp>
    </p:spTree>
    <p:extLst>
      <p:ext uri="{BB962C8B-B14F-4D97-AF65-F5344CB8AC3E}">
        <p14:creationId xmlns:p14="http://schemas.microsoft.com/office/powerpoint/2010/main" val="1830508997"/>
      </p:ext>
    </p:extLst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D5A6250-3891-46A5-F002-A3D264691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0" y="174511"/>
            <a:ext cx="5364497" cy="716684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643C51-B15D-F674-88B2-012715FFED0D}"/>
              </a:ext>
            </a:extLst>
          </p:cNvPr>
          <p:cNvSpPr txBox="1"/>
          <p:nvPr/>
        </p:nvSpPr>
        <p:spPr>
          <a:xfrm>
            <a:off x="6789558" y="2359316"/>
            <a:ext cx="36054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K. Heyde,</a:t>
            </a:r>
          </a:p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“Basic Ideas and Concepts in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Nuclear Physics”,</a:t>
            </a:r>
          </a:p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kumimoji="1" lang="en-US" altLang="ja-JP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edition, (IOP, 1999) 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546CAF-5432-4DBF-F7C6-FDE772FC5DDA}"/>
              </a:ext>
            </a:extLst>
          </p:cNvPr>
          <p:cNvSpPr txBox="1"/>
          <p:nvPr/>
        </p:nvSpPr>
        <p:spPr>
          <a:xfrm>
            <a:off x="7496650" y="1035628"/>
            <a:ext cx="382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Cranking model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ja-JP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Inglis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A20618C5-2F60-BB28-6816-E1EEA8C15490}"/>
              </a:ext>
            </a:extLst>
          </p:cNvPr>
          <p:cNvSpPr/>
          <p:nvPr/>
        </p:nvSpPr>
        <p:spPr>
          <a:xfrm>
            <a:off x="7358869" y="4448109"/>
            <a:ext cx="1198695" cy="6261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5C74ED-EA25-3840-9D86-6B186D94E178}"/>
              </a:ext>
            </a:extLst>
          </p:cNvPr>
          <p:cNvSpPr txBox="1"/>
          <p:nvPr/>
        </p:nvSpPr>
        <p:spPr>
          <a:xfrm>
            <a:off x="7545282" y="457650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at rest</a:t>
            </a:r>
            <a:endParaRPr kumimoji="1" lang="ja-JP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2193FF18-2CA9-2E8D-2762-C9BA9BE44F7D}"/>
              </a:ext>
            </a:extLst>
          </p:cNvPr>
          <p:cNvSpPr/>
          <p:nvPr/>
        </p:nvSpPr>
        <p:spPr>
          <a:xfrm>
            <a:off x="2900546" y="6329962"/>
            <a:ext cx="310245" cy="30133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05E35B5-B171-C499-A4FF-1A4D40A54E5F}"/>
              </a:ext>
            </a:extLst>
          </p:cNvPr>
          <p:cNvCxnSpPr>
            <a:cxnSpLocks/>
          </p:cNvCxnSpPr>
          <p:nvPr/>
        </p:nvCxnSpPr>
        <p:spPr>
          <a:xfrm flipH="1">
            <a:off x="3210791" y="4852555"/>
            <a:ext cx="4148078" cy="15233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3B39BB6-8AA7-95CE-A1D8-BA03C74833C0}"/>
              </a:ext>
            </a:extLst>
          </p:cNvPr>
          <p:cNvGrpSpPr/>
          <p:nvPr/>
        </p:nvGrpSpPr>
        <p:grpSpPr>
          <a:xfrm>
            <a:off x="7346487" y="5664509"/>
            <a:ext cx="1499196" cy="727799"/>
            <a:chOff x="947678" y="1900872"/>
            <a:chExt cx="1499196" cy="727799"/>
          </a:xfrm>
        </p:grpSpPr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3667A5A9-8217-4285-DDB6-59128A236B1D}"/>
                </a:ext>
              </a:extLst>
            </p:cNvPr>
            <p:cNvSpPr/>
            <p:nvPr/>
          </p:nvSpPr>
          <p:spPr>
            <a:xfrm>
              <a:off x="947678" y="1957205"/>
              <a:ext cx="1198695" cy="626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F8BC71B-B16D-3F21-A057-4494020B6DFC}"/>
                </a:ext>
              </a:extLst>
            </p:cNvPr>
            <p:cNvGrpSpPr/>
            <p:nvPr/>
          </p:nvGrpSpPr>
          <p:grpSpPr>
            <a:xfrm>
              <a:off x="1940098" y="1900872"/>
              <a:ext cx="506776" cy="727799"/>
              <a:chOff x="1897226" y="5688000"/>
              <a:chExt cx="506776" cy="727799"/>
            </a:xfrm>
          </p:grpSpPr>
          <p:sp>
            <p:nvSpPr>
              <p:cNvPr id="14" name="円弧 13">
                <a:extLst>
                  <a:ext uri="{FF2B5EF4-FFF2-40B4-BE49-F238E27FC236}">
                    <a16:creationId xmlns:a16="http://schemas.microsoft.com/office/drawing/2014/main" id="{79E48207-94E3-51C4-747B-0EE2A4B61F5B}"/>
                  </a:ext>
                </a:extLst>
              </p:cNvPr>
              <p:cNvSpPr/>
              <p:nvPr/>
            </p:nvSpPr>
            <p:spPr>
              <a:xfrm>
                <a:off x="1897226" y="5715396"/>
                <a:ext cx="506776" cy="700403"/>
              </a:xfrm>
              <a:prstGeom prst="arc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7E6DA7EE-EF24-C702-D197-912316E487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0614" y="5696266"/>
                <a:ext cx="165253" cy="0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58594D3F-2813-52A8-33D1-99773C218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0614" y="5688000"/>
                <a:ext cx="33050" cy="141826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F841DF6-7F50-2241-B035-FE5EE2F064EB}"/>
              </a:ext>
            </a:extLst>
          </p:cNvPr>
          <p:cNvSpPr txBox="1"/>
          <p:nvPr/>
        </p:nvSpPr>
        <p:spPr>
          <a:xfrm>
            <a:off x="9027520" y="450016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|</a:t>
            </a:r>
            <a:r>
              <a:rPr lang="en-US" altLang="ja-JP" dirty="0">
                <a:latin typeface="Symbol" pitchFamily="2" charset="2"/>
              </a:rPr>
              <a:t>Y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dirty="0"/>
              <a:t> &gt;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85056E3-0146-DDD1-C12B-F4F55F3D70A0}"/>
              </a:ext>
            </a:extLst>
          </p:cNvPr>
          <p:cNvSpPr txBox="1"/>
          <p:nvPr/>
        </p:nvSpPr>
        <p:spPr>
          <a:xfrm>
            <a:off x="9027519" y="5819067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|</a:t>
            </a:r>
            <a:r>
              <a:rPr lang="en-US" altLang="ja-JP" dirty="0">
                <a:solidFill>
                  <a:srgbClr val="7030A0"/>
                </a:solidFill>
                <a:latin typeface="Symbol" pitchFamily="2" charset="2"/>
              </a:rPr>
              <a:t>Y</a:t>
            </a:r>
            <a:r>
              <a:rPr kumimoji="1" lang="en-US" altLang="ja-JP" dirty="0">
                <a:solidFill>
                  <a:srgbClr val="7030A0"/>
                </a:solidFill>
              </a:rPr>
              <a:t> &gt;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B2DC95-22E5-0B52-AFB9-31C5A95419E4}"/>
              </a:ext>
            </a:extLst>
          </p:cNvPr>
          <p:cNvSpPr txBox="1"/>
          <p:nvPr/>
        </p:nvSpPr>
        <p:spPr>
          <a:xfrm>
            <a:off x="11263745" y="42187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5E8430EC-FD6A-88A4-3ABE-6DABF99C6C59}"/>
              </a:ext>
            </a:extLst>
          </p:cNvPr>
          <p:cNvSpPr/>
          <p:nvPr/>
        </p:nvSpPr>
        <p:spPr>
          <a:xfrm>
            <a:off x="3124643" y="4887198"/>
            <a:ext cx="172295" cy="187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DB9ED51E-0A4B-CFE5-51A9-8D4EA850054F}"/>
              </a:ext>
            </a:extLst>
          </p:cNvPr>
          <p:cNvSpPr/>
          <p:nvPr/>
        </p:nvSpPr>
        <p:spPr>
          <a:xfrm flipH="1">
            <a:off x="12378149" y="5309755"/>
            <a:ext cx="142896" cy="183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3B483ABF-5F4E-1D6F-31CE-BB1DBCD2567A}"/>
              </a:ext>
            </a:extLst>
          </p:cNvPr>
          <p:cNvSpPr/>
          <p:nvPr/>
        </p:nvSpPr>
        <p:spPr>
          <a:xfrm>
            <a:off x="3280733" y="6410083"/>
            <a:ext cx="172295" cy="187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5AC37A-9D27-002B-E7DA-211AB9B99572}"/>
              </a:ext>
            </a:extLst>
          </p:cNvPr>
          <p:cNvSpPr txBox="1"/>
          <p:nvPr/>
        </p:nvSpPr>
        <p:spPr>
          <a:xfrm>
            <a:off x="9860716" y="4500167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kumimoji="1" lang="en-US" altLang="ja-JP" dirty="0">
                <a:latin typeface="Symbol" pitchFamily="2" charset="2"/>
              </a:rPr>
              <a:t>w</a:t>
            </a:r>
            <a:r>
              <a:rPr kumimoji="1" lang="en-US" altLang="ja-JP" dirty="0"/>
              <a:t> = 0, J</a:t>
            </a:r>
            <a:r>
              <a:rPr lang="en-US" altLang="ja-JP" dirty="0"/>
              <a:t> = 0</a:t>
            </a:r>
            <a:endParaRPr kumimoji="1" lang="ja-JP" altLang="en-US"/>
          </a:p>
        </p:txBody>
      </p:sp>
      <p:sp>
        <p:nvSpPr>
          <p:cNvPr id="3" name="左矢印 2">
            <a:extLst>
              <a:ext uri="{FF2B5EF4-FFF2-40B4-BE49-F238E27FC236}">
                <a16:creationId xmlns:a16="http://schemas.microsoft.com/office/drawing/2014/main" id="{830D3A83-7EEF-2E4F-89E6-BDD5CD66B9C8}"/>
              </a:ext>
            </a:extLst>
          </p:cNvPr>
          <p:cNvSpPr/>
          <p:nvPr/>
        </p:nvSpPr>
        <p:spPr>
          <a:xfrm>
            <a:off x="6195359" y="3029238"/>
            <a:ext cx="363682" cy="29137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0DE1D9-2D44-BE4C-A828-7E8359101C63}"/>
              </a:ext>
            </a:extLst>
          </p:cNvPr>
          <p:cNvSpPr txBox="1"/>
          <p:nvPr/>
        </p:nvSpPr>
        <p:spPr>
          <a:xfrm>
            <a:off x="6559041" y="540327"/>
            <a:ext cx="37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Another classical model: 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80A54E8-E38D-2D57-C965-97B13D4BC251}"/>
              </a:ext>
            </a:extLst>
          </p:cNvPr>
          <p:cNvSpPr txBox="1"/>
          <p:nvPr/>
        </p:nvSpPr>
        <p:spPr>
          <a:xfrm>
            <a:off x="9795678" y="5803071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kumimoji="1" lang="en-US" altLang="ja-JP" dirty="0">
                <a:solidFill>
                  <a:srgbClr val="7030A0"/>
                </a:solidFill>
                <a:latin typeface="Symbol" pitchFamily="2" charset="2"/>
              </a:rPr>
              <a:t>w</a:t>
            </a:r>
            <a:r>
              <a:rPr kumimoji="1" lang="en-US" altLang="ja-JP" dirty="0">
                <a:solidFill>
                  <a:srgbClr val="7030A0"/>
                </a:solidFill>
              </a:rPr>
              <a:t> given by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00FEAF0-85D3-A164-977F-0F7FA2DB31FE}"/>
              </a:ext>
            </a:extLst>
          </p:cNvPr>
          <p:cNvCxnSpPr>
            <a:cxnSpLocks/>
          </p:cNvCxnSpPr>
          <p:nvPr/>
        </p:nvCxnSpPr>
        <p:spPr>
          <a:xfrm flipH="1" flipV="1">
            <a:off x="4127340" y="5004955"/>
            <a:ext cx="6970151" cy="80138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4687"/>
      </p:ext>
    </p:extLst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52F0-CB4B-D2B8-B892-8CE84D31A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9E05B42-CB23-3582-5B61-0BDF98B871B0}"/>
              </a:ext>
            </a:extLst>
          </p:cNvPr>
          <p:cNvGrpSpPr/>
          <p:nvPr/>
        </p:nvGrpSpPr>
        <p:grpSpPr>
          <a:xfrm>
            <a:off x="150255" y="3207650"/>
            <a:ext cx="11800974" cy="3582926"/>
            <a:chOff x="255796" y="255330"/>
            <a:chExt cx="11800974" cy="3582926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EE7C81B-6169-4C6D-8320-A3AB376B6224}"/>
                </a:ext>
              </a:extLst>
            </p:cNvPr>
            <p:cNvSpPr txBox="1"/>
            <p:nvPr/>
          </p:nvSpPr>
          <p:spPr>
            <a:xfrm>
              <a:off x="573059" y="255330"/>
              <a:ext cx="848180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This can be compared to </a:t>
              </a:r>
              <a:r>
                <a:rPr kumimoji="1" lang="en-US" altLang="ja-JP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 atom </a:t>
              </a:r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in the ground state  (forget intrinsic spin)</a:t>
              </a:r>
              <a:endParaRPr kumimoji="1" lang="ja-JP" altLang="en-US" sz="180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BF8B7D1-8B1B-1430-3D7D-D0BFD4EA908D}"/>
                </a:ext>
              </a:extLst>
            </p:cNvPr>
            <p:cNvSpPr txBox="1"/>
            <p:nvPr/>
          </p:nvSpPr>
          <p:spPr>
            <a:xfrm>
              <a:off x="4044168" y="868981"/>
              <a:ext cx="6113384" cy="423899"/>
            </a:xfrm>
            <a:prstGeom prst="rect">
              <a:avLst/>
            </a:prstGeom>
            <a:solidFill>
              <a:srgbClr val="FFD4BE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860"/>
                </a:lnSpc>
              </a:pPr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Are p</a:t>
              </a:r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roton and electron at rest like this ?</a:t>
              </a:r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   Of course, not</a:t>
              </a:r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10E6CA1-5A7F-EF41-5EDF-C0212DA54B86}"/>
                </a:ext>
              </a:extLst>
            </p:cNvPr>
            <p:cNvSpPr txBox="1"/>
            <p:nvPr/>
          </p:nvSpPr>
          <p:spPr>
            <a:xfrm>
              <a:off x="6910596" y="1787542"/>
              <a:ext cx="5146174" cy="1911485"/>
            </a:xfrm>
            <a:prstGeom prst="rect">
              <a:avLst/>
            </a:prstGeom>
            <a:solidFill>
              <a:srgbClr val="BFFFBE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860"/>
                </a:lnSpc>
              </a:pPr>
              <a:r>
                <a:rPr kumimoji="1" lang="en-US" altLang="ja-JP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Quantum</a:t>
              </a:r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 mechanical picture :</a:t>
              </a:r>
              <a:endParaRPr kumimoji="1" lang="en-US" altLang="ja-JP" sz="1800" dirty="0"/>
            </a:p>
            <a:p>
              <a:pPr>
                <a:lnSpc>
                  <a:spcPts val="2860"/>
                </a:lnSpc>
              </a:pPr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 The electron is “distributed” in probability </a:t>
              </a:r>
            </a:p>
            <a:p>
              <a:pPr>
                <a:lnSpc>
                  <a:spcPts val="2860"/>
                </a:lnSpc>
              </a:pPr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 around the proton, referred to as </a:t>
              </a:r>
              <a:r>
                <a:rPr lang="en-US" altLang="ja-JP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electron cloud</a:t>
              </a:r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2860"/>
                </a:lnSpc>
              </a:pPr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     s state (zero rotational frequency) </a:t>
              </a:r>
            </a:p>
            <a:p>
              <a:pPr>
                <a:lnSpc>
                  <a:spcPts val="2860"/>
                </a:lnSpc>
              </a:pPr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</a:t>
              </a:r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 distribution is isotropic</a:t>
              </a: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3574A023-1E00-E2F0-6779-A541389E8261}"/>
                </a:ext>
              </a:extLst>
            </p:cNvPr>
            <p:cNvGrpSpPr/>
            <p:nvPr/>
          </p:nvGrpSpPr>
          <p:grpSpPr>
            <a:xfrm>
              <a:off x="1999657" y="706547"/>
              <a:ext cx="1905281" cy="660508"/>
              <a:chOff x="1487568" y="813474"/>
              <a:chExt cx="1994579" cy="660508"/>
            </a:xfrm>
          </p:grpSpPr>
          <p:sp>
            <p:nvSpPr>
              <p:cNvPr id="7" name="円/楕円 6">
                <a:extLst>
                  <a:ext uri="{FF2B5EF4-FFF2-40B4-BE49-F238E27FC236}">
                    <a16:creationId xmlns:a16="http://schemas.microsoft.com/office/drawing/2014/main" id="{AD6714BF-EE91-2B6A-A25E-16313F3B5C52}"/>
                  </a:ext>
                </a:extLst>
              </p:cNvPr>
              <p:cNvSpPr/>
              <p:nvPr/>
            </p:nvSpPr>
            <p:spPr>
              <a:xfrm>
                <a:off x="1776624" y="1220594"/>
                <a:ext cx="238393" cy="253388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円/楕円 7">
                <a:extLst>
                  <a:ext uri="{FF2B5EF4-FFF2-40B4-BE49-F238E27FC236}">
                    <a16:creationId xmlns:a16="http://schemas.microsoft.com/office/drawing/2014/main" id="{25EF90C6-99B6-BE59-8B13-FEFD4C10BFB1}"/>
                  </a:ext>
                </a:extLst>
              </p:cNvPr>
              <p:cNvSpPr/>
              <p:nvPr/>
            </p:nvSpPr>
            <p:spPr>
              <a:xfrm>
                <a:off x="2867294" y="1262824"/>
                <a:ext cx="130060" cy="130367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69E7CE4-1AC4-0CF3-5790-340A928FA7DD}"/>
                  </a:ext>
                </a:extLst>
              </p:cNvPr>
              <p:cNvSpPr txBox="1"/>
              <p:nvPr/>
            </p:nvSpPr>
            <p:spPr>
              <a:xfrm>
                <a:off x="1487568" y="813474"/>
                <a:ext cx="877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proton</a:t>
                </a:r>
                <a:endParaRPr kumimoji="1" lang="ja-JP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71351DB-D802-1130-B7DF-F463B4BF3803}"/>
                  </a:ext>
                </a:extLst>
              </p:cNvPr>
              <p:cNvSpPr txBox="1"/>
              <p:nvPr/>
            </p:nvSpPr>
            <p:spPr>
              <a:xfrm>
                <a:off x="2429622" y="824394"/>
                <a:ext cx="1052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</a:t>
                </a:r>
                <a:endParaRPr kumimoji="1" lang="ja-JP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直線矢印コネクタ 14">
                <a:extLst>
                  <a:ext uri="{FF2B5EF4-FFF2-40B4-BE49-F238E27FC236}">
                    <a16:creationId xmlns:a16="http://schemas.microsoft.com/office/drawing/2014/main" id="{04664DFC-D24D-447B-D3B0-9EA0B481B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8985" y="1345451"/>
                <a:ext cx="523144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図 2" descr="グラフ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927BA786-ADEA-CE37-86D9-21582B19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796" y="1804167"/>
              <a:ext cx="6654800" cy="1993900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DBE173B-20C7-9302-A16F-155546945C81}"/>
                </a:ext>
              </a:extLst>
            </p:cNvPr>
            <p:cNvSpPr txBox="1"/>
            <p:nvPr/>
          </p:nvSpPr>
          <p:spPr>
            <a:xfrm>
              <a:off x="4308250" y="3530479"/>
              <a:ext cx="2265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National Science Museum</a:t>
              </a:r>
              <a:endParaRPr kumimoji="1" lang="ja-JP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3978010-2B19-B2B3-FC72-C9986057B0DB}"/>
                </a:ext>
              </a:extLst>
            </p:cNvPr>
            <p:cNvSpPr txBox="1"/>
            <p:nvPr/>
          </p:nvSpPr>
          <p:spPr>
            <a:xfrm>
              <a:off x="1006415" y="1851084"/>
              <a:ext cx="428322" cy="369332"/>
            </a:xfrm>
            <a:prstGeom prst="rect">
              <a:avLst/>
            </a:prstGeom>
            <a:solidFill>
              <a:srgbClr val="CAF1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1s</a:t>
              </a:r>
              <a:endParaRPr kumimoji="1" lang="ja-JP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2A42FC9-DE0E-62F3-416B-582CD1FA5511}"/>
                </a:ext>
              </a:extLst>
            </p:cNvPr>
            <p:cNvSpPr txBox="1"/>
            <p:nvPr/>
          </p:nvSpPr>
          <p:spPr>
            <a:xfrm>
              <a:off x="3294513" y="1868709"/>
              <a:ext cx="428322" cy="369332"/>
            </a:xfrm>
            <a:prstGeom prst="rect">
              <a:avLst/>
            </a:prstGeom>
            <a:solidFill>
              <a:srgbClr val="CAF1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2s</a:t>
              </a:r>
              <a:endParaRPr kumimoji="1" lang="ja-JP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D27648B-C429-4DCD-10EC-8E5D3CAAF81F}"/>
                </a:ext>
              </a:extLst>
            </p:cNvPr>
            <p:cNvSpPr txBox="1"/>
            <p:nvPr/>
          </p:nvSpPr>
          <p:spPr>
            <a:xfrm>
              <a:off x="5582610" y="1879047"/>
              <a:ext cx="603463" cy="369332"/>
            </a:xfrm>
            <a:prstGeom prst="rect">
              <a:avLst/>
            </a:prstGeom>
            <a:solidFill>
              <a:srgbClr val="CAF1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2p</a:t>
              </a:r>
              <a:r>
                <a:rPr kumimoji="1" lang="en-US" altLang="ja-JP" sz="1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18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3FFFEC11-96CA-0E15-8E33-995BD7A6F28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687" y="1531345"/>
              <a:ext cx="1087364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円/楕円 17">
            <a:extLst>
              <a:ext uri="{FF2B5EF4-FFF2-40B4-BE49-F238E27FC236}">
                <a16:creationId xmlns:a16="http://schemas.microsoft.com/office/drawing/2014/main" id="{DE7D2BBB-4FB2-BB84-EB0D-36E954C9EE89}"/>
              </a:ext>
            </a:extLst>
          </p:cNvPr>
          <p:cNvSpPr/>
          <p:nvPr/>
        </p:nvSpPr>
        <p:spPr>
          <a:xfrm>
            <a:off x="947678" y="759336"/>
            <a:ext cx="1198695" cy="6261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392307B-84DD-7559-A3B3-2C207FB6C149}"/>
              </a:ext>
            </a:extLst>
          </p:cNvPr>
          <p:cNvSpPr txBox="1"/>
          <p:nvPr/>
        </p:nvSpPr>
        <p:spPr>
          <a:xfrm>
            <a:off x="603071" y="213351"/>
            <a:ext cx="58573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nucleus in ellipsoidal shape 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Aage 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Bohr’s view</a:t>
            </a:r>
            <a:endParaRPr kumimoji="1" lang="ja-JP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9348CCA-7E23-DBAB-1B43-DB11F55F930E}"/>
              </a:ext>
            </a:extLst>
          </p:cNvPr>
          <p:cNvSpPr txBox="1"/>
          <p:nvPr/>
        </p:nvSpPr>
        <p:spPr>
          <a:xfrm>
            <a:off x="2657935" y="701477"/>
            <a:ext cx="441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Ground state with J = 0 , i.e., no rotation  </a:t>
            </a:r>
            <a:endParaRPr kumimoji="1" lang="ja-JP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07BE6C8-2948-2439-B197-F51DAA301B7B}"/>
              </a:ext>
            </a:extLst>
          </p:cNvPr>
          <p:cNvSpPr txBox="1"/>
          <p:nvPr/>
        </p:nvSpPr>
        <p:spPr>
          <a:xfrm>
            <a:off x="2657935" y="1091404"/>
            <a:ext cx="667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This is described with an ellipsoid at rest. </a:t>
            </a:r>
          </a:p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This may have been based on a classical or macroscopic view. </a:t>
            </a:r>
            <a:endParaRPr kumimoji="1" lang="ja-JP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BC8BB79-874E-71EE-31C0-FBCB2A8F7F69}"/>
              </a:ext>
            </a:extLst>
          </p:cNvPr>
          <p:cNvGrpSpPr/>
          <p:nvPr/>
        </p:nvGrpSpPr>
        <p:grpSpPr>
          <a:xfrm>
            <a:off x="947678" y="1900872"/>
            <a:ext cx="1499196" cy="727799"/>
            <a:chOff x="947678" y="1900872"/>
            <a:chExt cx="1499196" cy="727799"/>
          </a:xfrm>
        </p:grpSpPr>
        <p:sp>
          <p:nvSpPr>
            <p:cNvPr id="35" name="円/楕円 34">
              <a:extLst>
                <a:ext uri="{FF2B5EF4-FFF2-40B4-BE49-F238E27FC236}">
                  <a16:creationId xmlns:a16="http://schemas.microsoft.com/office/drawing/2014/main" id="{54AC0068-9679-7B6E-AA85-81C3402571A6}"/>
                </a:ext>
              </a:extLst>
            </p:cNvPr>
            <p:cNvSpPr/>
            <p:nvPr/>
          </p:nvSpPr>
          <p:spPr>
            <a:xfrm>
              <a:off x="947678" y="1957205"/>
              <a:ext cx="1198695" cy="626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2C182409-0B37-6B12-FF6B-7CBB0D729071}"/>
                </a:ext>
              </a:extLst>
            </p:cNvPr>
            <p:cNvGrpSpPr/>
            <p:nvPr/>
          </p:nvGrpSpPr>
          <p:grpSpPr>
            <a:xfrm>
              <a:off x="1940098" y="1900872"/>
              <a:ext cx="506776" cy="727799"/>
              <a:chOff x="1897226" y="5688000"/>
              <a:chExt cx="506776" cy="727799"/>
            </a:xfrm>
          </p:grpSpPr>
          <p:sp>
            <p:nvSpPr>
              <p:cNvPr id="37" name="円弧 36">
                <a:extLst>
                  <a:ext uri="{FF2B5EF4-FFF2-40B4-BE49-F238E27FC236}">
                    <a16:creationId xmlns:a16="http://schemas.microsoft.com/office/drawing/2014/main" id="{7744F0D7-BDAB-A7E1-E332-5F7218DEA821}"/>
                  </a:ext>
                </a:extLst>
              </p:cNvPr>
              <p:cNvSpPr/>
              <p:nvPr/>
            </p:nvSpPr>
            <p:spPr>
              <a:xfrm>
                <a:off x="1897226" y="5715396"/>
                <a:ext cx="506776" cy="700403"/>
              </a:xfrm>
              <a:prstGeom prst="arc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F41465BE-EDEB-E6C6-63BA-723DBBF0E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0614" y="5696266"/>
                <a:ext cx="165253" cy="0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47348CD1-7EAF-33F5-4C53-0E92391D66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0614" y="5688000"/>
                <a:ext cx="33050" cy="141826"/>
              </a:xfrm>
              <a:prstGeom prst="line">
                <a:avLst/>
              </a:prstGeom>
              <a:ln w="285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B39CAE3-FDDA-4D99-0EEC-DE580ED335EB}"/>
              </a:ext>
            </a:extLst>
          </p:cNvPr>
          <p:cNvSpPr txBox="1"/>
          <p:nvPr/>
        </p:nvSpPr>
        <p:spPr>
          <a:xfrm>
            <a:off x="1144559" y="85413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at rest</a:t>
            </a:r>
            <a:endParaRPr kumimoji="1" lang="ja-JP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157BE2F-8C60-6F39-F6DE-0F3154C3A365}"/>
              </a:ext>
            </a:extLst>
          </p:cNvPr>
          <p:cNvGrpSpPr/>
          <p:nvPr/>
        </p:nvGrpSpPr>
        <p:grpSpPr>
          <a:xfrm>
            <a:off x="2657935" y="2030239"/>
            <a:ext cx="7693132" cy="646331"/>
            <a:chOff x="2615063" y="5817367"/>
            <a:chExt cx="7693132" cy="646331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84939EF-B66D-B6BE-3F5B-84DFD42B2F59}"/>
                </a:ext>
              </a:extLst>
            </p:cNvPr>
            <p:cNvSpPr txBox="1"/>
            <p:nvPr/>
          </p:nvSpPr>
          <p:spPr>
            <a:xfrm>
              <a:off x="2615063" y="5817367"/>
              <a:ext cx="76931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For J = 0, a slow rotation occurs. </a:t>
              </a:r>
            </a:p>
            <a:p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Kinetic energy of this rotation ~ Excitation energy within rotational band. </a:t>
              </a:r>
              <a:endParaRPr kumimoji="1" lang="ja-JP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18423685-38F3-F7D2-15A7-45033121EF8A}"/>
                </a:ext>
              </a:extLst>
            </p:cNvPr>
            <p:cNvCxnSpPr>
              <a:cxnSpLocks/>
            </p:cNvCxnSpPr>
            <p:nvPr/>
          </p:nvCxnSpPr>
          <p:spPr>
            <a:xfrm>
              <a:off x="3317612" y="5898213"/>
              <a:ext cx="92720" cy="196493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9460540"/>
      </p:ext>
    </p:extLst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373633C4-50C3-4A43-944D-C2DEFFCF8189}"/>
              </a:ext>
            </a:extLst>
          </p:cNvPr>
          <p:cNvGrpSpPr/>
          <p:nvPr/>
        </p:nvGrpSpPr>
        <p:grpSpPr>
          <a:xfrm>
            <a:off x="7980627" y="2352358"/>
            <a:ext cx="958344" cy="2474396"/>
            <a:chOff x="4508063" y="2798960"/>
            <a:chExt cx="958344" cy="2474396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613796" y="4904024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4555229" y="4544957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4579027" y="4240471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2s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" name="テキスト ボックス 117"/>
            <p:cNvSpPr txBox="1"/>
            <p:nvPr/>
          </p:nvSpPr>
          <p:spPr>
            <a:xfrm>
              <a:off x="4557701" y="3943046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4562218" y="3703173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CFAB1FC8-1650-4C4A-9C90-2D051F7DD42E}"/>
                </a:ext>
              </a:extLst>
            </p:cNvPr>
            <p:cNvSpPr txBox="1"/>
            <p:nvPr/>
          </p:nvSpPr>
          <p:spPr>
            <a:xfrm>
              <a:off x="4508063" y="3434524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5934C5D9-13AC-0348-9C17-C981CC1150F3}"/>
                </a:ext>
              </a:extLst>
            </p:cNvPr>
            <p:cNvSpPr txBox="1"/>
            <p:nvPr/>
          </p:nvSpPr>
          <p:spPr>
            <a:xfrm>
              <a:off x="4510769" y="308710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E3563F63-D16E-584F-A9A6-A4B9EF03752E}"/>
                </a:ext>
              </a:extLst>
            </p:cNvPr>
            <p:cNvSpPr txBox="1"/>
            <p:nvPr/>
          </p:nvSpPr>
          <p:spPr>
            <a:xfrm>
              <a:off x="4509392" y="2798960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51FBDFE9-4B9F-714B-BDF8-65D8214880C3}"/>
              </a:ext>
            </a:extLst>
          </p:cNvPr>
          <p:cNvGrpSpPr/>
          <p:nvPr/>
        </p:nvGrpSpPr>
        <p:grpSpPr>
          <a:xfrm>
            <a:off x="11440955" y="482491"/>
            <a:ext cx="931364" cy="2976193"/>
            <a:chOff x="8098987" y="894773"/>
            <a:chExt cx="931364" cy="2976193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8177740" y="3074279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77739" y="283183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8141439" y="198921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8111123" y="1708135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8180378" y="3501634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8145965" y="2545109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F98842C1-A16F-4443-9417-B7BBE109B672}"/>
                </a:ext>
              </a:extLst>
            </p:cNvPr>
            <p:cNvSpPr txBox="1"/>
            <p:nvPr/>
          </p:nvSpPr>
          <p:spPr>
            <a:xfrm>
              <a:off x="8161341" y="2253797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0i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27CF9A5A-3358-DE4A-AC3F-071BC0EBA329}"/>
                </a:ext>
              </a:extLst>
            </p:cNvPr>
            <p:cNvSpPr txBox="1"/>
            <p:nvPr/>
          </p:nvSpPr>
          <p:spPr>
            <a:xfrm>
              <a:off x="8098987" y="1412986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14877540-1E0F-E343-8EEF-E7BA2203E29A}"/>
                </a:ext>
              </a:extLst>
            </p:cNvPr>
            <p:cNvSpPr txBox="1"/>
            <p:nvPr/>
          </p:nvSpPr>
          <p:spPr>
            <a:xfrm>
              <a:off x="8104218" y="1154548"/>
              <a:ext cx="729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1DB88686-9919-5442-838F-ED2E6F47F590}"/>
                </a:ext>
              </a:extLst>
            </p:cNvPr>
            <p:cNvSpPr txBox="1"/>
            <p:nvPr/>
          </p:nvSpPr>
          <p:spPr>
            <a:xfrm>
              <a:off x="8098987" y="894773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3s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54D78679-57DE-9346-8468-B60AA7AFEB73}"/>
              </a:ext>
            </a:extLst>
          </p:cNvPr>
          <p:cNvGrpSpPr/>
          <p:nvPr/>
        </p:nvGrpSpPr>
        <p:grpSpPr>
          <a:xfrm>
            <a:off x="8726818" y="392429"/>
            <a:ext cx="2888943" cy="5493930"/>
            <a:chOff x="5254253" y="839031"/>
            <a:chExt cx="2888943" cy="5493930"/>
          </a:xfrm>
        </p:grpSpPr>
        <p:sp>
          <p:nvSpPr>
            <p:cNvPr id="87" name="正方形/長方形 86"/>
            <p:cNvSpPr/>
            <p:nvPr/>
          </p:nvSpPr>
          <p:spPr>
            <a:xfrm>
              <a:off x="5422211" y="839031"/>
              <a:ext cx="2521134" cy="474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6764716" y="3516273"/>
              <a:ext cx="1060356" cy="1326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5510525" y="3504762"/>
              <a:ext cx="1060356" cy="1326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5510603" y="4955444"/>
              <a:ext cx="2342255" cy="442537"/>
            </a:xfrm>
            <a:prstGeom prst="rect">
              <a:avLst/>
            </a:prstGeom>
            <a:solidFill>
              <a:srgbClr val="7AE8FF"/>
            </a:solidFill>
            <a:ln w="254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0" name="直線コネクタ 9"/>
            <p:cNvCxnSpPr>
              <a:cxnSpLocks/>
            </p:cNvCxnSpPr>
            <p:nvPr/>
          </p:nvCxnSpPr>
          <p:spPr>
            <a:xfrm>
              <a:off x="5278398" y="5097214"/>
              <a:ext cx="1402318" cy="12104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>
              <a:cxnSpLocks/>
            </p:cNvCxnSpPr>
            <p:nvPr/>
          </p:nvCxnSpPr>
          <p:spPr>
            <a:xfrm>
              <a:off x="5278398" y="4477138"/>
              <a:ext cx="1402318" cy="793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cxnSpLocks/>
            </p:cNvCxnSpPr>
            <p:nvPr/>
          </p:nvCxnSpPr>
          <p:spPr>
            <a:xfrm>
              <a:off x="5278398" y="4221599"/>
              <a:ext cx="1387215" cy="880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cxnSpLocks/>
            </p:cNvCxnSpPr>
            <p:nvPr/>
          </p:nvCxnSpPr>
          <p:spPr>
            <a:xfrm>
              <a:off x="5278398" y="4710586"/>
              <a:ext cx="140231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cxnSpLocks/>
            </p:cNvCxnSpPr>
            <p:nvPr/>
          </p:nvCxnSpPr>
          <p:spPr>
            <a:xfrm>
              <a:off x="5295799" y="4000942"/>
              <a:ext cx="1369814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5485416" y="5920513"/>
              <a:ext cx="12081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proton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836360" y="5932851"/>
              <a:ext cx="1173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neutron</a:t>
              </a:r>
              <a:endParaRPr lang="ja-JP" altLang="en-US" sz="2000" dirty="0"/>
            </a:p>
          </p:txBody>
        </p: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E95B2121-BD85-9148-A664-0EE209E63EC2}"/>
                </a:ext>
              </a:extLst>
            </p:cNvPr>
            <p:cNvCxnSpPr>
              <a:cxnSpLocks/>
            </p:cNvCxnSpPr>
            <p:nvPr/>
          </p:nvCxnSpPr>
          <p:spPr>
            <a:xfrm>
              <a:off x="5291106" y="3699519"/>
              <a:ext cx="2719128" cy="303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335BFD70-5980-144B-9159-5AFC166B62E3}"/>
                </a:ext>
              </a:extLst>
            </p:cNvPr>
            <p:cNvSpPr/>
            <p:nvPr/>
          </p:nvSpPr>
          <p:spPr>
            <a:xfrm>
              <a:off x="6789972" y="1701245"/>
              <a:ext cx="1060356" cy="168595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17EA5BFB-8FEE-DD4E-B95B-6BD923C0D014}"/>
                </a:ext>
              </a:extLst>
            </p:cNvPr>
            <p:cNvSpPr/>
            <p:nvPr/>
          </p:nvSpPr>
          <p:spPr>
            <a:xfrm>
              <a:off x="5542222" y="1701245"/>
              <a:ext cx="1060356" cy="1685956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AF4D6EDF-71DE-BD40-AA8A-D2A5CACD3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1106" y="3303848"/>
              <a:ext cx="2719128" cy="716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48EC2102-FA62-4E45-B8BF-4507694305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6049" y="3011960"/>
              <a:ext cx="2719128" cy="716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B2E11842-7B1F-0C48-8F64-C4B95A5E4FEF}"/>
                </a:ext>
              </a:extLst>
            </p:cNvPr>
            <p:cNvCxnSpPr>
              <a:cxnSpLocks/>
            </p:cNvCxnSpPr>
            <p:nvPr/>
          </p:nvCxnSpPr>
          <p:spPr>
            <a:xfrm>
              <a:off x="6703067" y="2721003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A7BA3A6F-49DE-E44F-8295-106B6FD172FE}"/>
                </a:ext>
              </a:extLst>
            </p:cNvPr>
            <p:cNvCxnSpPr>
              <a:cxnSpLocks/>
            </p:cNvCxnSpPr>
            <p:nvPr/>
          </p:nvCxnSpPr>
          <p:spPr>
            <a:xfrm>
              <a:off x="6678654" y="1881081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A6671850-A26B-CA4A-ABCD-48B5170BCDBC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2212800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B30F3D16-8B9B-9F48-BFFC-15A6DB26D085}"/>
                </a:ext>
              </a:extLst>
            </p:cNvPr>
            <p:cNvCxnSpPr>
              <a:cxnSpLocks/>
            </p:cNvCxnSpPr>
            <p:nvPr/>
          </p:nvCxnSpPr>
          <p:spPr>
            <a:xfrm>
              <a:off x="6703067" y="2505673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正方形/長方形 128">
              <a:extLst>
                <a:ext uri="{FF2B5EF4-FFF2-40B4-BE49-F238E27FC236}">
                  <a16:creationId xmlns:a16="http://schemas.microsoft.com/office/drawing/2014/main" id="{8B9B3B91-E39B-6043-AD89-176ABBC01D5F}"/>
                </a:ext>
              </a:extLst>
            </p:cNvPr>
            <p:cNvSpPr/>
            <p:nvPr/>
          </p:nvSpPr>
          <p:spPr>
            <a:xfrm>
              <a:off x="6786928" y="995284"/>
              <a:ext cx="1060356" cy="654637"/>
            </a:xfrm>
            <a:prstGeom prst="rect">
              <a:avLst/>
            </a:prstGeom>
            <a:solidFill>
              <a:srgbClr val="FDBEFF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5A2D157F-DA1C-5546-A30F-EEAA833DF8AD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1605201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F438496B-8529-C040-BF49-4EF338A39A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1377207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E6832809-6ED2-884B-B63C-99864291D0D9}"/>
                </a:ext>
              </a:extLst>
            </p:cNvPr>
            <p:cNvCxnSpPr>
              <a:cxnSpLocks/>
            </p:cNvCxnSpPr>
            <p:nvPr/>
          </p:nvCxnSpPr>
          <p:spPr>
            <a:xfrm>
              <a:off x="6678654" y="1075444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角丸四角形 63">
              <a:extLst>
                <a:ext uri="{FF2B5EF4-FFF2-40B4-BE49-F238E27FC236}">
                  <a16:creationId xmlns:a16="http://schemas.microsoft.com/office/drawing/2014/main" id="{93FF7C74-E966-B544-A629-C30DA218EB6C}"/>
                </a:ext>
              </a:extLst>
            </p:cNvPr>
            <p:cNvSpPr/>
            <p:nvPr/>
          </p:nvSpPr>
          <p:spPr bwMode="auto">
            <a:xfrm>
              <a:off x="6713842" y="3822315"/>
              <a:ext cx="1429354" cy="510778"/>
            </a:xfrm>
            <a:prstGeom prst="roundRect">
              <a:avLst/>
            </a:prstGeom>
            <a:solidFill>
              <a:srgbClr val="00C8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omic Sans MS" pitchFamily="66" charset="0"/>
                <a:ea typeface="ＭＳ Ｐゴシック" pitchFamily="50" charset="-128"/>
              </a:endParaRPr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5254253" y="5241857"/>
              <a:ext cx="2885126" cy="538302"/>
            </a:xfrm>
            <a:prstGeom prst="roundRect">
              <a:avLst/>
            </a:prstGeom>
            <a:solidFill>
              <a:srgbClr val="00C83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aseline="30000" dirty="0"/>
                <a:t>110</a:t>
              </a:r>
              <a:r>
                <a:rPr lang="en-US" altLang="ja-JP" sz="2000" dirty="0"/>
                <a:t>Zr</a:t>
              </a:r>
              <a:endParaRPr lang="ja-JP" altLang="en-US" sz="2000" dirty="0"/>
            </a:p>
          </p:txBody>
        </p:sp>
      </p:grp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D9C6EA41-9180-7A4E-AA2F-C3A1A4DCA9E2}"/>
              </a:ext>
            </a:extLst>
          </p:cNvPr>
          <p:cNvSpPr txBox="1"/>
          <p:nvPr/>
        </p:nvSpPr>
        <p:spPr>
          <a:xfrm>
            <a:off x="3297224" y="1576930"/>
            <a:ext cx="4497337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dirty="0">
                <a:solidFill>
                  <a:srgbClr val="1940FF"/>
                </a:solidFill>
              </a:rPr>
              <a:t>Nucleons are fully activated within this model space</a:t>
            </a:r>
            <a:endParaRPr lang="ja-JP" altLang="en-US" sz="2000" dirty="0">
              <a:solidFill>
                <a:srgbClr val="1940FF"/>
              </a:solidFill>
            </a:endParaRPr>
          </a:p>
        </p:txBody>
      </p:sp>
      <p:sp>
        <p:nvSpPr>
          <p:cNvPr id="132" name="テキスト ボックス 14">
            <a:extLst>
              <a:ext uri="{FF2B5EF4-FFF2-40B4-BE49-F238E27FC236}">
                <a16:creationId xmlns:a16="http://schemas.microsoft.com/office/drawing/2014/main" id="{91C947EE-EE6B-124B-AD21-6612B004F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460" y="2433831"/>
            <a:ext cx="5452057" cy="2783839"/>
          </a:xfrm>
          <a:prstGeom prst="rect">
            <a:avLst/>
          </a:prstGeom>
          <a:solidFill>
            <a:srgbClr val="FEF7E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We performed Monte Carlo Shell Model (</a:t>
            </a:r>
            <a:r>
              <a:rPr lang="en-US" altLang="ja-JP" sz="2000" dirty="0">
                <a:solidFill>
                  <a:srgbClr val="FF0000"/>
                </a:solidFill>
              </a:rPr>
              <a:t>MCSM</a:t>
            </a:r>
            <a:r>
              <a:rPr lang="en-US" altLang="ja-JP" sz="2000" dirty="0"/>
              <a:t>) calculations, where the largest case corresponds to the diagonalization of 3.9 x 10 </a:t>
            </a:r>
            <a:r>
              <a:rPr lang="en-US" altLang="ja-JP" sz="2000" baseline="30000" dirty="0"/>
              <a:t>31</a:t>
            </a:r>
            <a:r>
              <a:rPr lang="en-US" altLang="ja-JP" sz="2000" dirty="0"/>
              <a:t> dim. matrix.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Its advanced version, </a:t>
            </a:r>
            <a:r>
              <a:rPr lang="en-US" altLang="ja-JP" sz="2000" dirty="0">
                <a:solidFill>
                  <a:srgbClr val="FF0000"/>
                </a:solidFill>
              </a:rPr>
              <a:t>Quasiparticle </a:t>
            </a:r>
            <a:r>
              <a:rPr lang="en-US" altLang="ja-JP" sz="2000" dirty="0" err="1">
                <a:solidFill>
                  <a:srgbClr val="FF0000"/>
                </a:solidFill>
              </a:rPr>
              <a:t>Vacua</a:t>
            </a:r>
            <a:r>
              <a:rPr lang="en-US" altLang="ja-JP" sz="2000" dirty="0">
                <a:solidFill>
                  <a:srgbClr val="FF0000"/>
                </a:solidFill>
              </a:rPr>
              <a:t> Shell Model</a:t>
            </a:r>
            <a:r>
              <a:rPr lang="en-US" altLang="ja-JP" sz="2000" dirty="0"/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(QVSM)* </a:t>
            </a:r>
            <a:r>
              <a:rPr lang="en-US" altLang="ja-JP" sz="2000" dirty="0"/>
              <a:t>is used, in order to incorporate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>
                <a:solidFill>
                  <a:srgbClr val="FF0000"/>
                </a:solidFill>
              </a:rPr>
              <a:t>pairing </a:t>
            </a:r>
            <a:r>
              <a:rPr lang="en-US" altLang="ja-JP" sz="2000" dirty="0"/>
              <a:t>and</a:t>
            </a:r>
            <a:r>
              <a:rPr lang="en-US" altLang="ja-JP" sz="2000" dirty="0">
                <a:solidFill>
                  <a:srgbClr val="FF0000"/>
                </a:solidFill>
              </a:rPr>
              <a:t> deformation effects on an equal footing, with </a:t>
            </a:r>
            <a:r>
              <a:rPr lang="en-US" altLang="ja-JP" sz="2000" i="1" dirty="0">
                <a:solidFill>
                  <a:srgbClr val="FF0000"/>
                </a:solidFill>
              </a:rPr>
              <a:t>N</a:t>
            </a:r>
            <a:r>
              <a:rPr lang="en-US" altLang="ja-JP" sz="2000" dirty="0">
                <a:solidFill>
                  <a:srgbClr val="FF0000"/>
                </a:solidFill>
              </a:rPr>
              <a:t>-projected </a:t>
            </a:r>
            <a:r>
              <a:rPr lang="en-US" altLang="ja-JP" sz="2000" dirty="0" err="1">
                <a:solidFill>
                  <a:srgbClr val="FF0000"/>
                </a:solidFill>
              </a:rPr>
              <a:t>Bogoliubov</a:t>
            </a:r>
            <a:r>
              <a:rPr lang="en-US" altLang="ja-JP" sz="2000" dirty="0">
                <a:solidFill>
                  <a:srgbClr val="FF0000"/>
                </a:solidFill>
              </a:rPr>
              <a:t> basis vectors </a:t>
            </a:r>
            <a:r>
              <a:rPr lang="en-US" altLang="ja-JP" sz="2000" dirty="0"/>
              <a:t>. 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*Shimizu </a:t>
            </a:r>
            <a:r>
              <a:rPr lang="en-US" altLang="ja-JP" sz="2000" i="1" dirty="0"/>
              <a:t>et al</a:t>
            </a:r>
            <a:r>
              <a:rPr lang="en-US" altLang="ja-JP" sz="2000" dirty="0"/>
              <a:t>, PRC 103, 014312 (2021)</a:t>
            </a:r>
            <a:endParaRPr lang="ja-JP" altLang="en-US" sz="200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E8D5503-C2B4-8F44-9780-E0A0DA9A3083}"/>
              </a:ext>
            </a:extLst>
          </p:cNvPr>
          <p:cNvSpPr txBox="1"/>
          <p:nvPr/>
        </p:nvSpPr>
        <p:spPr>
          <a:xfrm>
            <a:off x="2725806" y="742266"/>
            <a:ext cx="5164833" cy="8822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Effective interaction: G-matrix*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+ </a:t>
            </a:r>
            <a:r>
              <a:rPr lang="en-US" altLang="ja-JP" sz="2000" i="1" dirty="0"/>
              <a:t>V</a:t>
            </a:r>
            <a:r>
              <a:rPr lang="en-US" altLang="ja-JP" sz="2000" baseline="-25000" dirty="0"/>
              <a:t>MU</a:t>
            </a:r>
          </a:p>
          <a:p>
            <a:endParaRPr lang="en-US" altLang="ja-JP" sz="2000" baseline="-25000" dirty="0"/>
          </a:p>
          <a:p>
            <a:r>
              <a:rPr lang="en-US" altLang="ja-JP" sz="2000" baseline="-25000" dirty="0"/>
              <a:t>        </a:t>
            </a: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* Brown, PRL 85, 5300 (2000)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602117" y="181981"/>
            <a:ext cx="814489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Revisit with Monte Carlo Shell Model (CI calculation)</a:t>
            </a:r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B92CC5-E8CA-C44B-9DBA-1298BD604770}"/>
              </a:ext>
            </a:extLst>
          </p:cNvPr>
          <p:cNvSpPr txBox="1"/>
          <p:nvPr/>
        </p:nvSpPr>
        <p:spPr>
          <a:xfrm>
            <a:off x="9307354" y="482675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40</a:t>
            </a:r>
            <a:endParaRPr lang="ja-JP" altLang="en-US" sz="2000">
              <a:solidFill>
                <a:srgbClr val="FFFF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7A5318F-EAB2-274C-8A09-1A3692AA464B}"/>
              </a:ext>
            </a:extLst>
          </p:cNvPr>
          <p:cNvSpPr txBox="1"/>
          <p:nvPr/>
        </p:nvSpPr>
        <p:spPr>
          <a:xfrm>
            <a:off x="10651485" y="346032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70</a:t>
            </a:r>
            <a:endParaRPr lang="ja-JP" altLang="en-US" sz="2000">
              <a:solidFill>
                <a:srgbClr val="FFFF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837DD9-B093-DC2B-5140-B9DA64141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80" y="1216487"/>
            <a:ext cx="2571607" cy="32512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5479F4-A7BC-67B3-06BD-400EA6DBE018}"/>
              </a:ext>
            </a:extLst>
          </p:cNvPr>
          <p:cNvSpPr txBox="1"/>
          <p:nvPr/>
        </p:nvSpPr>
        <p:spPr>
          <a:xfrm>
            <a:off x="624790" y="6183420"/>
            <a:ext cx="1094241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i="1" dirty="0"/>
              <a:t>V</a:t>
            </a:r>
            <a:r>
              <a:rPr lang="en-US" altLang="ja-JP" sz="2400" baseline="-25000" dirty="0"/>
              <a:t>MU  </a:t>
            </a:r>
            <a:r>
              <a:rPr lang="en-US" altLang="ja-JP" sz="2400" dirty="0"/>
              <a:t>: </a:t>
            </a:r>
            <a:r>
              <a:rPr kumimoji="1" lang="en-US" altLang="ja-JP" dirty="0"/>
              <a:t>same interaction for the description of shell evolution in exotic nuclei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F0D7CE1-70CA-23FE-DC7C-6011AF904631}"/>
              </a:ext>
            </a:extLst>
          </p:cNvPr>
          <p:cNvSpPr txBox="1"/>
          <p:nvPr/>
        </p:nvSpPr>
        <p:spPr>
          <a:xfrm>
            <a:off x="2545460" y="5474723"/>
            <a:ext cx="5205271" cy="369332"/>
          </a:xfrm>
          <a:prstGeom prst="rect">
            <a:avLst/>
          </a:prstGeom>
          <a:solidFill>
            <a:srgbClr val="FEF7E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+ HFB (number VAP, J VBP) + GCM for analysis</a:t>
            </a:r>
            <a:endParaRPr kumimoji="1" lang="ja-JP" altLang="en-US" sz="1800" b="1">
              <a:latin typeface="Symbol" pitchFamily="2" charset="2"/>
            </a:endParaRPr>
          </a:p>
        </p:txBody>
      </p:sp>
      <p:pic>
        <p:nvPicPr>
          <p:cNvPr id="6" name="図 5" descr="スーツを着ている男はスマイルし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6E842D79-67D0-B290-3D21-B8641B313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45" y="4571634"/>
            <a:ext cx="1208180" cy="15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1147"/>
      </p:ext>
    </p:extLst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D53A0D-4861-45D0-839F-6ECF73EFB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18" y="1152683"/>
            <a:ext cx="11474245" cy="2731625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(Ordinary) MCSM: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superposed Slater determinants with angular momentum and parity projections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>
              <a:lnSpc>
                <a:spcPts val="2400"/>
              </a:lnSpc>
              <a:buClr>
                <a:schemeClr val="tx1"/>
              </a:buClr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QVSM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(Quasiparticle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Vacua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Shell Model): superposed quasiparticle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vacua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with number, angular </a:t>
            </a:r>
          </a:p>
          <a:p>
            <a:pPr marL="0" indent="0">
              <a:lnSpc>
                <a:spcPts val="2400"/>
              </a:lnSpc>
              <a:buClr>
                <a:schemeClr val="tx1"/>
              </a:buClr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   momentum, and parity projections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>
              <a:lnSpc>
                <a:spcPts val="2400"/>
              </a:lnSpc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Pairing correlations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over many single-particle orbitals are already incorporated in each basis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   vector because of its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BCS-type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character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53FA9B5-34AA-C427-B203-6461C4A5127E}"/>
              </a:ext>
            </a:extLst>
          </p:cNvPr>
          <p:cNvGrpSpPr/>
          <p:nvPr/>
        </p:nvGrpSpPr>
        <p:grpSpPr>
          <a:xfrm>
            <a:off x="3801873" y="3766919"/>
            <a:ext cx="7957509" cy="860884"/>
            <a:chOff x="3330633" y="3914403"/>
            <a:chExt cx="7957509" cy="86088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F5DD3DDC-B721-4462-80B5-D5D7C7706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477" y="3914403"/>
              <a:ext cx="3672408" cy="750792"/>
            </a:xfrm>
            <a:prstGeom prst="rect">
              <a:avLst/>
            </a:prstGeom>
          </p:spPr>
        </p:pic>
        <p:sp>
          <p:nvSpPr>
            <p:cNvPr id="7" name="テキスト ボックス 1">
              <a:extLst>
                <a:ext uri="{FF2B5EF4-FFF2-40B4-BE49-F238E27FC236}">
                  <a16:creationId xmlns:a16="http://schemas.microsoft.com/office/drawing/2014/main" id="{893F5590-455E-43F8-B34E-874B8773B5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90873" y="4306381"/>
              <a:ext cx="16972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dirty="0"/>
                <a:t>core (vacuum)</a:t>
              </a:r>
              <a:endParaRPr lang="ja-JP" altLang="en-US" sz="2000" dirty="0"/>
            </a:p>
          </p:txBody>
        </p: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5173E82A-E386-49F1-B64A-B33C3A986264}"/>
                </a:ext>
              </a:extLst>
            </p:cNvPr>
            <p:cNvCxnSpPr/>
            <p:nvPr/>
          </p:nvCxnSpPr>
          <p:spPr>
            <a:xfrm flipH="1" flipV="1">
              <a:off x="9110663" y="4177351"/>
              <a:ext cx="424905" cy="2772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C3426E2E-4D9F-44D9-9196-CE0B80295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6796" y="4167445"/>
              <a:ext cx="287904" cy="1790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">
              <a:extLst>
                <a:ext uri="{FF2B5EF4-FFF2-40B4-BE49-F238E27FC236}">
                  <a16:creationId xmlns:a16="http://schemas.microsoft.com/office/drawing/2014/main" id="{867A0D14-7AC5-4B5E-8398-2CDBE1723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0633" y="4067401"/>
              <a:ext cx="15668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dirty="0"/>
                <a:t>quasiparticle vacuum</a:t>
              </a:r>
              <a:endParaRPr lang="ja-JP" altLang="en-US" sz="2000" dirty="0"/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42BAD12F-15D0-4C40-A106-DEACAF7E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1"/>
          <a:stretch/>
        </p:blipFill>
        <p:spPr>
          <a:xfrm>
            <a:off x="2866103" y="4645994"/>
            <a:ext cx="8136904" cy="11887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F8C89DA-9D32-E558-B930-702257E474C2}"/>
              </a:ext>
            </a:extLst>
          </p:cNvPr>
          <p:cNvSpPr txBox="1"/>
          <p:nvPr/>
        </p:nvSpPr>
        <p:spPr>
          <a:xfrm>
            <a:off x="2583080" y="175132"/>
            <a:ext cx="734047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Most advanced methodology in the MCSM is used 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1000046-5C05-0236-93DE-21220275558F}"/>
              </a:ext>
            </a:extLst>
          </p:cNvPr>
          <p:cNvSpPr txBox="1"/>
          <p:nvPr/>
        </p:nvSpPr>
        <p:spPr>
          <a:xfrm>
            <a:off x="1266046" y="6081732"/>
            <a:ext cx="9736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QVSM code was fully used, but huge computer resources were still needed.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601242637"/>
      </p:ext>
    </p:extLst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4FA710FB-5B79-F538-5AC6-6C6F56E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571">
            <a:off x="947161" y="5781237"/>
            <a:ext cx="1170691" cy="8780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2E20134-183E-F440-AC1C-BC44D0108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97" y="592853"/>
            <a:ext cx="6310465" cy="36776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D51131-F1C4-C347-896E-3B5998BA5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5" y="1038365"/>
            <a:ext cx="5386378" cy="431178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5EF87B-5FA4-7A7D-1018-1E1758C3BA3E}"/>
              </a:ext>
            </a:extLst>
          </p:cNvPr>
          <p:cNvSpPr txBox="1"/>
          <p:nvPr/>
        </p:nvSpPr>
        <p:spPr>
          <a:xfrm>
            <a:off x="5863254" y="89449"/>
            <a:ext cx="541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Result of MCSM calculation (QVSM)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F90650-96CA-6923-324A-01A723595351}"/>
              </a:ext>
            </a:extLst>
          </p:cNvPr>
          <p:cNvSpPr txBox="1"/>
          <p:nvPr/>
        </p:nvSpPr>
        <p:spPr>
          <a:xfrm>
            <a:off x="143038" y="75364"/>
            <a:ext cx="3086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Aage Bohr’s picture</a:t>
            </a:r>
          </a:p>
          <a:p>
            <a:pPr algn="ctr"/>
            <a:r>
              <a:rPr lang="en-US" altLang="ja-JP" dirty="0"/>
              <a:t>- axial symmetry -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5DA4CC-3805-10C1-0BD9-22973A44C07D}"/>
              </a:ext>
            </a:extLst>
          </p:cNvPr>
          <p:cNvSpPr txBox="1"/>
          <p:nvPr/>
        </p:nvSpPr>
        <p:spPr>
          <a:xfrm>
            <a:off x="3400702" y="69451"/>
            <a:ext cx="1967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Our picture</a:t>
            </a:r>
          </a:p>
          <a:p>
            <a:pPr algn="ctr"/>
            <a:r>
              <a:rPr lang="en-US" altLang="ja-JP" dirty="0"/>
              <a:t>- triaxiality -</a:t>
            </a:r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597ECDCC-2E42-A0C6-7648-54D2040958F9}"/>
              </a:ext>
            </a:extLst>
          </p:cNvPr>
          <p:cNvSpPr/>
          <p:nvPr/>
        </p:nvSpPr>
        <p:spPr>
          <a:xfrm>
            <a:off x="1870667" y="906361"/>
            <a:ext cx="778744" cy="435924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C6EB98-928F-E05E-B196-222216EBC646}"/>
              </a:ext>
            </a:extLst>
          </p:cNvPr>
          <p:cNvSpPr txBox="1"/>
          <p:nvPr/>
        </p:nvSpPr>
        <p:spPr>
          <a:xfrm>
            <a:off x="9993719" y="785769"/>
            <a:ext cx="205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E2 quantities in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99735A29-D3C1-23E0-0D4D-13A48B2C3833}"/>
              </a:ext>
            </a:extLst>
          </p:cNvPr>
          <p:cNvSpPr/>
          <p:nvPr/>
        </p:nvSpPr>
        <p:spPr>
          <a:xfrm>
            <a:off x="4519621" y="906361"/>
            <a:ext cx="778744" cy="43592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B33AB2-D1BF-423D-F605-23F55D7293E7}"/>
              </a:ext>
            </a:extLst>
          </p:cNvPr>
          <p:cNvSpPr txBox="1"/>
          <p:nvPr/>
        </p:nvSpPr>
        <p:spPr>
          <a:xfrm>
            <a:off x="7798358" y="4070495"/>
            <a:ext cx="72968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=0</a:t>
            </a:r>
            <a:endParaRPr kumimoji="1" lang="ja-JP" altLang="en-US" sz="20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E77008-E4B4-B971-92C8-7D6BB2D3BC32}"/>
              </a:ext>
            </a:extLst>
          </p:cNvPr>
          <p:cNvSpPr txBox="1"/>
          <p:nvPr/>
        </p:nvSpPr>
        <p:spPr>
          <a:xfrm>
            <a:off x="7700399" y="1166087"/>
            <a:ext cx="72968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=2</a:t>
            </a:r>
            <a:endParaRPr kumimoji="1" lang="ja-JP" altLang="en-US" sz="2000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CECA402D-F962-F92B-0179-DA4F58F6DAB5}"/>
              </a:ext>
            </a:extLst>
          </p:cNvPr>
          <p:cNvSpPr>
            <a:spLocks noChangeAspect="1"/>
          </p:cNvSpPr>
          <p:nvPr/>
        </p:nvSpPr>
        <p:spPr>
          <a:xfrm>
            <a:off x="1098000" y="5081718"/>
            <a:ext cx="288032" cy="288000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8BB7805-45C1-52A1-0302-0A94D5B1A73D}"/>
              </a:ext>
            </a:extLst>
          </p:cNvPr>
          <p:cNvCxnSpPr/>
          <p:nvPr/>
        </p:nvCxnSpPr>
        <p:spPr>
          <a:xfrm>
            <a:off x="1083028" y="4128718"/>
            <a:ext cx="0" cy="10115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CE5CA29E-6EA0-ABC6-3336-753FC2735805}"/>
              </a:ext>
            </a:extLst>
          </p:cNvPr>
          <p:cNvCxnSpPr/>
          <p:nvPr/>
        </p:nvCxnSpPr>
        <p:spPr>
          <a:xfrm>
            <a:off x="1395205" y="4128718"/>
            <a:ext cx="0" cy="10115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B6BF8D-3BA8-F438-B548-5153E76B10B6}"/>
              </a:ext>
            </a:extLst>
          </p:cNvPr>
          <p:cNvSpPr txBox="1"/>
          <p:nvPr/>
        </p:nvSpPr>
        <p:spPr>
          <a:xfrm>
            <a:off x="1445040" y="4898271"/>
            <a:ext cx="106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circle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0824D56-6669-D9D9-BD36-D6C79EE1E05C}"/>
              </a:ext>
            </a:extLst>
          </p:cNvPr>
          <p:cNvCxnSpPr>
            <a:cxnSpLocks/>
          </p:cNvCxnSpPr>
          <p:nvPr/>
        </p:nvCxnSpPr>
        <p:spPr>
          <a:xfrm>
            <a:off x="1245600" y="4128718"/>
            <a:ext cx="0" cy="115522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5D21E5D-8294-21F0-C320-398EF8403618}"/>
              </a:ext>
            </a:extLst>
          </p:cNvPr>
          <p:cNvSpPr txBox="1"/>
          <p:nvPr/>
        </p:nvSpPr>
        <p:spPr>
          <a:xfrm>
            <a:off x="3760394" y="4934705"/>
            <a:ext cx="112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ellipse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902CD0D5-2023-AFA6-4F0F-0D6505FB382F}"/>
              </a:ext>
            </a:extLst>
          </p:cNvPr>
          <p:cNvCxnSpPr>
            <a:cxnSpLocks/>
          </p:cNvCxnSpPr>
          <p:nvPr/>
        </p:nvCxnSpPr>
        <p:spPr>
          <a:xfrm>
            <a:off x="2510847" y="5152622"/>
            <a:ext cx="120800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4CB8C9EA-98C9-15A6-EEEB-9E4034EB6086}"/>
              </a:ext>
            </a:extLst>
          </p:cNvPr>
          <p:cNvSpPr/>
          <p:nvPr/>
        </p:nvSpPr>
        <p:spPr>
          <a:xfrm>
            <a:off x="1805255" y="1551602"/>
            <a:ext cx="844156" cy="435924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56"/>
              </a:solidFill>
            </a:endParaRPr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AC8DE120-4F6E-5DD1-749F-856BBD2BBD77}"/>
              </a:ext>
            </a:extLst>
          </p:cNvPr>
          <p:cNvSpPr/>
          <p:nvPr/>
        </p:nvSpPr>
        <p:spPr>
          <a:xfrm>
            <a:off x="4674275" y="1455733"/>
            <a:ext cx="844156" cy="587665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56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1587798-D254-10D6-3636-F4E7A2B72425}"/>
              </a:ext>
            </a:extLst>
          </p:cNvPr>
          <p:cNvSpPr txBox="1"/>
          <p:nvPr/>
        </p:nvSpPr>
        <p:spPr>
          <a:xfrm>
            <a:off x="884255" y="5417359"/>
            <a:ext cx="201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(cannot rotate)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8593D7-466D-1F08-2355-5F5FE27B74FA}"/>
              </a:ext>
            </a:extLst>
          </p:cNvPr>
          <p:cNvSpPr txBox="1"/>
          <p:nvPr/>
        </p:nvSpPr>
        <p:spPr>
          <a:xfrm>
            <a:off x="3229892" y="3841321"/>
            <a:ext cx="8066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 0</a:t>
            </a:r>
            <a:endParaRPr kumimoji="1" lang="ja-JP" altLang="en-US" sz="20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C28223-D1C4-BC01-B025-2E8651D5A46E}"/>
              </a:ext>
            </a:extLst>
          </p:cNvPr>
          <p:cNvSpPr txBox="1"/>
          <p:nvPr/>
        </p:nvSpPr>
        <p:spPr>
          <a:xfrm>
            <a:off x="5040794" y="3457884"/>
            <a:ext cx="8066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 2</a:t>
            </a:r>
            <a:endParaRPr kumimoji="1" lang="ja-JP" altLang="en-US" sz="2000"/>
          </a:p>
        </p:txBody>
      </p:sp>
      <p:pic>
        <p:nvPicPr>
          <p:cNvPr id="26" name="図 25" descr="屋内, 座る, フルーツ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EC8D904-39F6-08CD-17BB-BB89EB111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297">
            <a:off x="3761018" y="5910536"/>
            <a:ext cx="1126828" cy="619419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9E0D33E-E006-897C-C313-502B289594D9}"/>
              </a:ext>
            </a:extLst>
          </p:cNvPr>
          <p:cNvSpPr txBox="1"/>
          <p:nvPr/>
        </p:nvSpPr>
        <p:spPr>
          <a:xfrm>
            <a:off x="6323018" y="5039597"/>
            <a:ext cx="462338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ß"/>
            </a:pPr>
            <a:r>
              <a:rPr lang="en-US" altLang="ja-JP" dirty="0">
                <a:sym typeface="Wingdings" pitchFamily="2" charset="2"/>
              </a:rPr>
              <a:t>Shapes of these eigenstates</a:t>
            </a:r>
          </a:p>
          <a:p>
            <a:r>
              <a:rPr lang="en-US" altLang="ja-JP" dirty="0">
                <a:sym typeface="Wingdings" pitchFamily="2" charset="2"/>
              </a:rPr>
              <a:t>     will be discussed a little</a:t>
            </a:r>
          </a:p>
        </p:txBody>
      </p:sp>
    </p:spTree>
    <p:extLst>
      <p:ext uri="{BB962C8B-B14F-4D97-AF65-F5344CB8AC3E}">
        <p14:creationId xmlns:p14="http://schemas.microsoft.com/office/powerpoint/2010/main" val="3543167934"/>
      </p:ext>
    </p:extLst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E878EE4-E55A-1541-8382-5F29F790C2E6}"/>
              </a:ext>
            </a:extLst>
          </p:cNvPr>
          <p:cNvGrpSpPr>
            <a:grpSpLocks noChangeAspect="1"/>
          </p:cNvGrpSpPr>
          <p:nvPr/>
        </p:nvGrpSpPr>
        <p:grpSpPr>
          <a:xfrm>
            <a:off x="1255568" y="341342"/>
            <a:ext cx="9838961" cy="6399578"/>
            <a:chOff x="1276349" y="677718"/>
            <a:chExt cx="10143260" cy="6597503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06F47A61-4C00-CFD1-548A-9484BC947EC8}"/>
                </a:ext>
              </a:extLst>
            </p:cNvPr>
            <p:cNvGrpSpPr/>
            <p:nvPr/>
          </p:nvGrpSpPr>
          <p:grpSpPr>
            <a:xfrm>
              <a:off x="1276349" y="677718"/>
              <a:ext cx="10143260" cy="5089236"/>
              <a:chOff x="1224395" y="1446645"/>
              <a:chExt cx="10143260" cy="5089236"/>
            </a:xfrm>
          </p:grpSpPr>
          <p:pic>
            <p:nvPicPr>
              <p:cNvPr id="5" name="図 4" descr="グラフ, 棒グラフ&#10;&#10;AI 生成コンテンツは誤りを含む可能性があります。">
                <a:extLst>
                  <a:ext uri="{FF2B5EF4-FFF2-40B4-BE49-F238E27FC236}">
                    <a16:creationId xmlns:a16="http://schemas.microsoft.com/office/drawing/2014/main" id="{72F114D4-2A79-2C7E-CB6F-D22AF788E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4395" y="1446645"/>
                <a:ext cx="10143260" cy="5089236"/>
              </a:xfrm>
              <a:prstGeom prst="rect">
                <a:avLst/>
              </a:prstGeom>
            </p:spPr>
          </p:pic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BEEAE5E-BF43-9A4A-0F04-29A8C91056A1}"/>
                  </a:ext>
                </a:extLst>
              </p:cNvPr>
              <p:cNvSpPr txBox="1"/>
              <p:nvPr/>
            </p:nvSpPr>
            <p:spPr>
              <a:xfrm rot="16200000">
                <a:off x="1279203" y="4530633"/>
                <a:ext cx="9731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kumimoji="1" lang="en-US" altLang="ja-JP" sz="1400" baseline="300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kumimoji="1" lang="en-US" altLang="ja-JP" sz="14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ja-JP" sz="14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altLang="ja-JP" sz="1400" baseline="300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altLang="ja-JP" sz="1400" baseline="-25000" dirty="0">
                    <a:solidFill>
                      <a:srgbClr val="FF00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1" lang="ja-JP" altLang="en-US" sz="1400">
                  <a:solidFill>
                    <a:srgbClr val="FF00C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B05BDF0-0D19-02EC-E0F4-32FD2CB9473C}"/>
                  </a:ext>
                </a:extLst>
              </p:cNvPr>
              <p:cNvSpPr txBox="1"/>
              <p:nvPr/>
            </p:nvSpPr>
            <p:spPr>
              <a:xfrm rot="16200000">
                <a:off x="1706064" y="4656455"/>
                <a:ext cx="9784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kumimoji="1" lang="en-US" altLang="ja-JP" sz="1400" baseline="300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altLang="ja-JP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- 2</a:t>
                </a:r>
                <a:r>
                  <a:rPr lang="en-US" altLang="ja-JP" sz="1400" baseline="300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ja-JP" altLang="en-US" sz="1400" baseline="-250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EEECBDE-BDED-2389-96C9-54E615B4E8B2}"/>
                  </a:ext>
                </a:extLst>
              </p:cNvPr>
              <p:cNvSpPr txBox="1"/>
              <p:nvPr/>
            </p:nvSpPr>
            <p:spPr>
              <a:xfrm rot="16200000">
                <a:off x="1988857" y="4741945"/>
                <a:ext cx="801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kumimoji="1" lang="en-US" altLang="ja-JP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altLang="ja-JP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- 2</a:t>
                </a:r>
                <a:r>
                  <a:rPr lang="en-US" altLang="ja-JP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altLang="ja-JP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ja-JP" alt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CAE1E8E-CA5C-9384-5F08-1DBD52A3108C}"/>
                  </a:ext>
                </a:extLst>
              </p:cNvPr>
              <p:cNvSpPr txBox="1"/>
              <p:nvPr/>
            </p:nvSpPr>
            <p:spPr>
              <a:xfrm rot="16200000">
                <a:off x="1599927" y="4616316"/>
                <a:ext cx="801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kumimoji="1" lang="en-US" altLang="ja-JP" sz="14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kumimoji="1" lang="en-US" altLang="ja-JP" sz="14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altLang="ja-JP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- 0</a:t>
                </a:r>
                <a:r>
                  <a:rPr lang="en-US" altLang="ja-JP" sz="14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altLang="ja-JP" sz="14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ja-JP" alt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EFA33F7-B98B-9940-1463-ED39C51D06C6}"/>
                </a:ext>
              </a:extLst>
            </p:cNvPr>
            <p:cNvSpPr txBox="1"/>
            <p:nvPr/>
          </p:nvSpPr>
          <p:spPr>
            <a:xfrm rot="16200000">
              <a:off x="1667911" y="5312121"/>
              <a:ext cx="9236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 </a:t>
              </a:r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52171BA-21F3-E063-D07B-DC5D1399616C}"/>
                </a:ext>
              </a:extLst>
            </p:cNvPr>
            <p:cNvSpPr txBox="1"/>
            <p:nvPr/>
          </p:nvSpPr>
          <p:spPr>
            <a:xfrm rot="16200000">
              <a:off x="2499198" y="5312122"/>
              <a:ext cx="9236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 </a:t>
              </a:r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BA012CC-31FA-6CD8-D755-24C0CF215DA3}"/>
                </a:ext>
              </a:extLst>
            </p:cNvPr>
            <p:cNvSpPr txBox="1"/>
            <p:nvPr/>
          </p:nvSpPr>
          <p:spPr>
            <a:xfrm rot="16200000">
              <a:off x="4061825" y="5515702"/>
              <a:ext cx="1324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mono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1286C2-FFC8-6389-C0AB-9638980D333A}"/>
                </a:ext>
              </a:extLst>
            </p:cNvPr>
            <p:cNvSpPr txBox="1"/>
            <p:nvPr/>
          </p:nvSpPr>
          <p:spPr>
            <a:xfrm rot="16200000">
              <a:off x="3227331" y="5515703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pp mono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73EB3E9-853C-E699-A2FF-8D70E49927F5}"/>
                </a:ext>
              </a:extLst>
            </p:cNvPr>
            <p:cNvSpPr txBox="1"/>
            <p:nvPr/>
          </p:nvSpPr>
          <p:spPr>
            <a:xfrm rot="16200000">
              <a:off x="7449249" y="5655035"/>
              <a:ext cx="16482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cent </a:t>
              </a:r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qq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4776285-9FEA-758B-0376-B07543A0BD04}"/>
                </a:ext>
              </a:extLst>
            </p:cNvPr>
            <p:cNvSpPr txBox="1"/>
            <p:nvPr/>
          </p:nvSpPr>
          <p:spPr>
            <a:xfrm rot="16200000">
              <a:off x="6317961" y="5773946"/>
              <a:ext cx="2047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cent mono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5E7188C4-BF41-8C0D-26D4-5A6A73F0A6CC}"/>
                </a:ext>
              </a:extLst>
            </p:cNvPr>
            <p:cNvSpPr txBox="1"/>
            <p:nvPr/>
          </p:nvSpPr>
          <p:spPr>
            <a:xfrm rot="16200000">
              <a:off x="7979973" y="5919721"/>
              <a:ext cx="2249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cent higher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654C06D-2B81-BC96-8BAB-BF0571BC5FAC}"/>
                </a:ext>
              </a:extLst>
            </p:cNvPr>
            <p:cNvSpPr txBox="1"/>
            <p:nvPr/>
          </p:nvSpPr>
          <p:spPr>
            <a:xfrm rot="16200000">
              <a:off x="4640798" y="5726657"/>
              <a:ext cx="1952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pp 0</a:t>
              </a:r>
              <a:r>
                <a:rPr kumimoji="1" lang="en-US" altLang="ja-JP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pairing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2999E21-72A7-E05C-E294-F9A59F6D5E75}"/>
                </a:ext>
              </a:extLst>
            </p:cNvPr>
            <p:cNvSpPr txBox="1"/>
            <p:nvPr/>
          </p:nvSpPr>
          <p:spPr>
            <a:xfrm rot="16200000">
              <a:off x="5443579" y="5729863"/>
              <a:ext cx="1946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0</a:t>
              </a:r>
              <a:r>
                <a:rPr kumimoji="1" lang="en-US" altLang="ja-JP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pairing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2D759B7-C24E-B07F-8E19-0D607AB216E9}"/>
                </a:ext>
              </a:extLst>
            </p:cNvPr>
            <p:cNvSpPr txBox="1"/>
            <p:nvPr/>
          </p:nvSpPr>
          <p:spPr>
            <a:xfrm rot="16200000">
              <a:off x="8936752" y="6023115"/>
              <a:ext cx="2042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tens mono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A781D66-6EC4-2315-09F9-4F728C7BFFC9}"/>
                </a:ext>
              </a:extLst>
            </p:cNvPr>
            <p:cNvSpPr txBox="1"/>
            <p:nvPr/>
          </p:nvSpPr>
          <p:spPr>
            <a:xfrm rot="16200000">
              <a:off x="9668355" y="6023115"/>
              <a:ext cx="2032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pn</a:t>
              </a:r>
              <a:r>
                <a:rPr kumimoji="1" lang="en-US" altLang="ja-JP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tens multi</a:t>
              </a:r>
              <a:endPara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E65EF19-CC50-8487-5E74-199BD8D8BD19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888096" y="1977593"/>
            <a:ext cx="1922185" cy="447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37E2"/>
                </a:solidFill>
              </a:rPr>
              <a:t>ground band</a:t>
            </a:r>
            <a:endParaRPr kumimoji="1" lang="ja-JP" altLang="en-US">
              <a:solidFill>
                <a:srgbClr val="FF37E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45DAADA-126A-58E0-7CA2-58047128877C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1343545" y="1996531"/>
            <a:ext cx="1856878" cy="447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1372F4"/>
                </a:solidFill>
              </a:rPr>
              <a:t>gamma band</a:t>
            </a:r>
            <a:endParaRPr kumimoji="1" lang="ja-JP" altLang="en-US">
              <a:solidFill>
                <a:srgbClr val="1372F4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C58D5A3-CA32-616A-CF5F-ECFAA790567F}"/>
              </a:ext>
            </a:extLst>
          </p:cNvPr>
          <p:cNvSpPr txBox="1">
            <a:spLocks noChangeAspect="1"/>
          </p:cNvSpPr>
          <p:nvPr/>
        </p:nvSpPr>
        <p:spPr>
          <a:xfrm>
            <a:off x="7027094" y="775316"/>
            <a:ext cx="4455137" cy="447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dominated by </a:t>
            </a:r>
            <a:r>
              <a:rPr lang="en-US" altLang="ja-JP" i="1" dirty="0"/>
              <a:t>NN</a:t>
            </a:r>
            <a:r>
              <a:rPr lang="en-US" altLang="ja-JP" dirty="0"/>
              <a:t> interactions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ADAC8E-A8AA-C2D4-C941-75AF6978BCA2}"/>
              </a:ext>
            </a:extLst>
          </p:cNvPr>
          <p:cNvSpPr txBox="1"/>
          <p:nvPr/>
        </p:nvSpPr>
        <p:spPr>
          <a:xfrm rot="16200000">
            <a:off x="-239897" y="2865511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Fraction (%)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0FFE96-750C-137E-344B-575EE5FCA46B}"/>
              </a:ext>
            </a:extLst>
          </p:cNvPr>
          <p:cNvSpPr txBox="1"/>
          <p:nvPr/>
        </p:nvSpPr>
        <p:spPr>
          <a:xfrm>
            <a:off x="8266569" y="1316470"/>
            <a:ext cx="339387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kinetic term ~ 5% lowering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7ABC72-9891-24F6-E7DE-24B721CB1862}"/>
              </a:ext>
            </a:extLst>
          </p:cNvPr>
          <p:cNvSpPr txBox="1"/>
          <p:nvPr/>
        </p:nvSpPr>
        <p:spPr>
          <a:xfrm>
            <a:off x="1309298" y="4169797"/>
            <a:ext cx="3417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9F30622-AB62-266F-92EE-10EFCB7AA728}"/>
              </a:ext>
            </a:extLst>
          </p:cNvPr>
          <p:cNvSpPr txBox="1"/>
          <p:nvPr/>
        </p:nvSpPr>
        <p:spPr>
          <a:xfrm>
            <a:off x="1190997" y="1022548"/>
            <a:ext cx="4988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40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E5C543F-F0CC-6B1B-34C0-418AD32FE722}"/>
              </a:ext>
            </a:extLst>
          </p:cNvPr>
          <p:cNvSpPr txBox="1"/>
          <p:nvPr/>
        </p:nvSpPr>
        <p:spPr>
          <a:xfrm>
            <a:off x="1201364" y="1830433"/>
            <a:ext cx="4988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</a:rPr>
              <a:t>3</a:t>
            </a:r>
            <a:r>
              <a:rPr kumimoji="1" lang="en-US" altLang="ja-JP" sz="2000" dirty="0">
                <a:solidFill>
                  <a:schemeClr val="tx1"/>
                </a:solidFill>
              </a:rPr>
              <a:t>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C78A601-0F16-111A-4E5D-62AD30647B1E}"/>
              </a:ext>
            </a:extLst>
          </p:cNvPr>
          <p:cNvSpPr txBox="1"/>
          <p:nvPr/>
        </p:nvSpPr>
        <p:spPr>
          <a:xfrm>
            <a:off x="1205398" y="2604865"/>
            <a:ext cx="4988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20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9EF820-9933-E5A7-C64D-3ECF523CF427}"/>
              </a:ext>
            </a:extLst>
          </p:cNvPr>
          <p:cNvSpPr txBox="1"/>
          <p:nvPr/>
        </p:nvSpPr>
        <p:spPr>
          <a:xfrm>
            <a:off x="1191717" y="3420416"/>
            <a:ext cx="4571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10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0F2B486-C7D9-9BE7-A9DA-F7A8405991B1}"/>
              </a:ext>
            </a:extLst>
          </p:cNvPr>
          <p:cNvSpPr txBox="1"/>
          <p:nvPr/>
        </p:nvSpPr>
        <p:spPr>
          <a:xfrm>
            <a:off x="1214810" y="125624"/>
            <a:ext cx="4924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    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FA342B5-974C-9D74-E89E-FDC64028D41D}"/>
              </a:ext>
            </a:extLst>
          </p:cNvPr>
          <p:cNvCxnSpPr>
            <a:cxnSpLocks/>
          </p:cNvCxnSpPr>
          <p:nvPr/>
        </p:nvCxnSpPr>
        <p:spPr>
          <a:xfrm flipV="1">
            <a:off x="1646063" y="525734"/>
            <a:ext cx="0" cy="38441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BE7C3D87-AF9A-F150-AAA5-B36009C5C6D3}"/>
              </a:ext>
            </a:extLst>
          </p:cNvPr>
          <p:cNvCxnSpPr>
            <a:cxnSpLocks/>
          </p:cNvCxnSpPr>
          <p:nvPr/>
        </p:nvCxnSpPr>
        <p:spPr>
          <a:xfrm>
            <a:off x="1646063" y="4392000"/>
            <a:ext cx="96107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9A69A8D-6C20-E385-5C26-A099F0C581BA}"/>
              </a:ext>
            </a:extLst>
          </p:cNvPr>
          <p:cNvSpPr txBox="1"/>
          <p:nvPr/>
        </p:nvSpPr>
        <p:spPr>
          <a:xfrm>
            <a:off x="1097471" y="201139"/>
            <a:ext cx="1028198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Decomposition of rotational excitation energies</a:t>
            </a:r>
            <a:r>
              <a:rPr lang="en-US" altLang="ja-JP" dirty="0"/>
              <a:t> for two bands in </a:t>
            </a:r>
            <a:r>
              <a:rPr lang="en-US" altLang="ja-JP" baseline="30000" dirty="0"/>
              <a:t>166</a:t>
            </a:r>
            <a:r>
              <a:rPr lang="en-US" altLang="ja-JP" dirty="0"/>
              <a:t>Er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643220"/>
      </p:ext>
    </p:extLst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2378D-7A7B-899A-4FBC-120700A75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3B0CF1-DB1B-B02C-A28A-CDF46D7284B4}"/>
              </a:ext>
            </a:extLst>
          </p:cNvPr>
          <p:cNvSpPr txBox="1"/>
          <p:nvPr/>
        </p:nvSpPr>
        <p:spPr>
          <a:xfrm>
            <a:off x="646779" y="1085694"/>
            <a:ext cx="837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Quantum many-body formulation of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88FDBD-C645-DE0A-BF42-0E304DEC8CA6}"/>
              </a:ext>
            </a:extLst>
          </p:cNvPr>
          <p:cNvSpPr txBox="1"/>
          <p:nvPr/>
        </p:nvSpPr>
        <p:spPr>
          <a:xfrm>
            <a:off x="646779" y="1839870"/>
            <a:ext cx="513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Triaxiality and rotational states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0049DD2-FE61-D7A4-B82A-C255D82E547D}"/>
              </a:ext>
            </a:extLst>
          </p:cNvPr>
          <p:cNvSpPr txBox="1"/>
          <p:nvPr/>
        </p:nvSpPr>
        <p:spPr>
          <a:xfrm>
            <a:off x="596782" y="373514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BB15E2C-1F01-61DA-4F69-A4DA460C1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11" y="3121314"/>
            <a:ext cx="10703910" cy="32067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BA0760-7829-D08C-4ED3-51F50ABEDDF6}"/>
              </a:ext>
            </a:extLst>
          </p:cNvPr>
          <p:cNvSpPr txBox="1"/>
          <p:nvPr/>
        </p:nvSpPr>
        <p:spPr>
          <a:xfrm>
            <a:off x="646779" y="2721204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talk is based on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18273"/>
      </p:ext>
    </p:extLst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A9B0FC-596D-5124-2D60-6C6D534AA0A7}"/>
              </a:ext>
            </a:extLst>
          </p:cNvPr>
          <p:cNvSpPr txBox="1"/>
          <p:nvPr/>
        </p:nvSpPr>
        <p:spPr>
          <a:xfrm>
            <a:off x="646779" y="1085694"/>
            <a:ext cx="837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Quantum many-body formulation of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3E4732-C083-259E-4F78-FC4B1F9871C3}"/>
              </a:ext>
            </a:extLst>
          </p:cNvPr>
          <p:cNvSpPr txBox="1"/>
          <p:nvPr/>
        </p:nvSpPr>
        <p:spPr>
          <a:xfrm>
            <a:off x="646779" y="1839870"/>
            <a:ext cx="536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(2. Triaxiality and rotational states)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6F59883-64E7-0F2C-93C8-1038182081BC}"/>
              </a:ext>
            </a:extLst>
          </p:cNvPr>
          <p:cNvSpPr txBox="1"/>
          <p:nvPr/>
        </p:nvSpPr>
        <p:spPr>
          <a:xfrm>
            <a:off x="596782" y="373514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5B7A91-B058-F727-0562-16DA9703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11" y="3121314"/>
            <a:ext cx="10703910" cy="32067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A9C6AF-F725-5575-2C85-10DDBFED9F9B}"/>
              </a:ext>
            </a:extLst>
          </p:cNvPr>
          <p:cNvSpPr txBox="1"/>
          <p:nvPr/>
        </p:nvSpPr>
        <p:spPr>
          <a:xfrm>
            <a:off x="646779" y="2721204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talk is based on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5091"/>
      </p:ext>
    </p:extLst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9AC170D-9C78-134C-B51D-E9B37236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54" y="0"/>
            <a:ext cx="6600825" cy="6725840"/>
          </a:xfrm>
          <a:prstGeom prst="rect">
            <a:avLst/>
          </a:prstGeom>
          <a:solidFill>
            <a:srgbClr val="FFD8FB"/>
          </a:solidFill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FD67A4-801E-104D-AB4A-E6D84BD9A2D5}"/>
              </a:ext>
            </a:extLst>
          </p:cNvPr>
          <p:cNvSpPr txBox="1"/>
          <p:nvPr/>
        </p:nvSpPr>
        <p:spPr>
          <a:xfrm>
            <a:off x="537953" y="241323"/>
            <a:ext cx="3143354" cy="1200329"/>
          </a:xfrm>
          <a:prstGeom prst="rect">
            <a:avLst/>
          </a:prstGeom>
          <a:solidFill>
            <a:srgbClr val="A9FFF9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Aage</a:t>
            </a:r>
            <a:r>
              <a:rPr lang="en-US" altLang="ja-JP" dirty="0"/>
              <a:t> Bohr</a:t>
            </a:r>
          </a:p>
          <a:p>
            <a:r>
              <a:rPr lang="en-US" altLang="ja-JP" dirty="0"/>
              <a:t>Novel Prize Lecture</a:t>
            </a:r>
          </a:p>
          <a:p>
            <a:r>
              <a:rPr lang="en-US" altLang="ja-JP" dirty="0"/>
              <a:t>(1975)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5B1C65-09D3-9742-9CF3-84B3A509C2E9}"/>
              </a:ext>
            </a:extLst>
          </p:cNvPr>
          <p:cNvSpPr txBox="1"/>
          <p:nvPr/>
        </p:nvSpPr>
        <p:spPr>
          <a:xfrm>
            <a:off x="4304887" y="2721445"/>
            <a:ext cx="1778051" cy="400110"/>
          </a:xfrm>
          <a:prstGeom prst="rect">
            <a:avLst/>
          </a:prstGeom>
          <a:solidFill>
            <a:srgbClr val="FFD8FB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altLang="ja-JP" sz="2000" dirty="0">
                <a:solidFill>
                  <a:srgbClr val="FF0000"/>
                </a:solidFill>
              </a:rPr>
              <a:t> – vibration 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F598D479-DF12-E340-B47A-5DBF36CC4E91}"/>
              </a:ext>
            </a:extLst>
          </p:cNvPr>
          <p:cNvSpPr/>
          <p:nvPr/>
        </p:nvSpPr>
        <p:spPr>
          <a:xfrm>
            <a:off x="4478347" y="2159681"/>
            <a:ext cx="1574800" cy="39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C078CB7-DB7A-5347-8E90-2242A325EB44}"/>
              </a:ext>
            </a:extLst>
          </p:cNvPr>
          <p:cNvCxnSpPr>
            <a:cxnSpLocks/>
          </p:cNvCxnSpPr>
          <p:nvPr/>
        </p:nvCxnSpPr>
        <p:spPr>
          <a:xfrm flipH="1" flipV="1">
            <a:off x="5989963" y="2553381"/>
            <a:ext cx="598016" cy="17428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220B98-5775-D943-805D-667ADAE1A94B}"/>
              </a:ext>
            </a:extLst>
          </p:cNvPr>
          <p:cNvSpPr txBox="1"/>
          <p:nvPr/>
        </p:nvSpPr>
        <p:spPr>
          <a:xfrm>
            <a:off x="7473707" y="4333405"/>
            <a:ext cx="2839239" cy="1138773"/>
          </a:xfrm>
          <a:prstGeom prst="rect">
            <a:avLst/>
          </a:prstGeom>
          <a:solidFill>
            <a:srgbClr val="A9FFF9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Axially symmetric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prolate ellipsoid</a:t>
            </a:r>
          </a:p>
          <a:p>
            <a:r>
              <a:rPr lang="en-US" altLang="ja-JP" sz="2000" dirty="0"/>
              <a:t>(equilibrium)</a:t>
            </a:r>
            <a:endParaRPr lang="ja-JP" altLang="en-US" sz="200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0970B38-2D7C-2419-08F7-491332128CC8}"/>
              </a:ext>
            </a:extLst>
          </p:cNvPr>
          <p:cNvGrpSpPr/>
          <p:nvPr/>
        </p:nvGrpSpPr>
        <p:grpSpPr>
          <a:xfrm>
            <a:off x="2511618" y="2074053"/>
            <a:ext cx="1872729" cy="1162934"/>
            <a:chOff x="3279510" y="3803324"/>
            <a:chExt cx="2404776" cy="1682185"/>
          </a:xfrm>
        </p:grpSpPr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C380BB51-F925-596E-E74C-40043556072A}"/>
                </a:ext>
              </a:extLst>
            </p:cNvPr>
            <p:cNvSpPr/>
            <p:nvPr/>
          </p:nvSpPr>
          <p:spPr>
            <a:xfrm>
              <a:off x="3502086" y="4191145"/>
              <a:ext cx="1942242" cy="890376"/>
            </a:xfrm>
            <a:prstGeom prst="ellipse">
              <a:avLst/>
            </a:prstGeom>
            <a:solidFill>
              <a:srgbClr val="FFFF00"/>
            </a:solidFill>
            <a:effectLst>
              <a:innerShdw blurRad="111125" dist="381000" dir="7860000">
                <a:srgbClr val="000000">
                  <a:alpha val="18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DC90B3B-79DD-F82E-7240-41CD1097C3AF}"/>
                </a:ext>
              </a:extLst>
            </p:cNvPr>
            <p:cNvGrpSpPr/>
            <p:nvPr/>
          </p:nvGrpSpPr>
          <p:grpSpPr>
            <a:xfrm>
              <a:off x="3279510" y="3875701"/>
              <a:ext cx="2003491" cy="1609808"/>
              <a:chOff x="3113314" y="5635055"/>
              <a:chExt cx="2003491" cy="1609808"/>
            </a:xfrm>
          </p:grpSpPr>
          <p:sp>
            <p:nvSpPr>
              <p:cNvPr id="22" name="円弧 21">
                <a:extLst>
                  <a:ext uri="{FF2B5EF4-FFF2-40B4-BE49-F238E27FC236}">
                    <a16:creationId xmlns:a16="http://schemas.microsoft.com/office/drawing/2014/main" id="{CCCEB782-2FD5-2382-31F6-8EF772A1176A}"/>
                  </a:ext>
                </a:extLst>
              </p:cNvPr>
              <p:cNvSpPr/>
              <p:nvPr/>
            </p:nvSpPr>
            <p:spPr>
              <a:xfrm rot="19337593">
                <a:off x="3113314" y="5854553"/>
                <a:ext cx="2003491" cy="139031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3" name="円弧 22">
                <a:extLst>
                  <a:ext uri="{FF2B5EF4-FFF2-40B4-BE49-F238E27FC236}">
                    <a16:creationId xmlns:a16="http://schemas.microsoft.com/office/drawing/2014/main" id="{13A9BC34-86DE-54F2-BCF1-1A70E14866DF}"/>
                  </a:ext>
                </a:extLst>
              </p:cNvPr>
              <p:cNvSpPr/>
              <p:nvPr/>
            </p:nvSpPr>
            <p:spPr>
              <a:xfrm rot="19610257">
                <a:off x="3320842" y="5635055"/>
                <a:ext cx="1680531" cy="117217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F654CCB9-66F2-B9D0-C868-DF16C37DAFC8}"/>
                </a:ext>
              </a:extLst>
            </p:cNvPr>
            <p:cNvGrpSpPr/>
            <p:nvPr/>
          </p:nvGrpSpPr>
          <p:grpSpPr>
            <a:xfrm rot="10800000">
              <a:off x="3680795" y="3803324"/>
              <a:ext cx="2003491" cy="1609808"/>
              <a:chOff x="3113314" y="5635055"/>
              <a:chExt cx="2003491" cy="1609808"/>
            </a:xfrm>
          </p:grpSpPr>
          <p:sp>
            <p:nvSpPr>
              <p:cNvPr id="11" name="円弧 10">
                <a:extLst>
                  <a:ext uri="{FF2B5EF4-FFF2-40B4-BE49-F238E27FC236}">
                    <a16:creationId xmlns:a16="http://schemas.microsoft.com/office/drawing/2014/main" id="{239153C2-590B-43E5-7788-D86B6AAE23BB}"/>
                  </a:ext>
                </a:extLst>
              </p:cNvPr>
              <p:cNvSpPr/>
              <p:nvPr/>
            </p:nvSpPr>
            <p:spPr>
              <a:xfrm rot="19337593">
                <a:off x="3113314" y="5854553"/>
                <a:ext cx="2003491" cy="139031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1" name="円弧 20">
                <a:extLst>
                  <a:ext uri="{FF2B5EF4-FFF2-40B4-BE49-F238E27FC236}">
                    <a16:creationId xmlns:a16="http://schemas.microsoft.com/office/drawing/2014/main" id="{AF38A285-6D40-EF72-C1CC-95D98C7ADB4D}"/>
                  </a:ext>
                </a:extLst>
              </p:cNvPr>
              <p:cNvSpPr/>
              <p:nvPr/>
            </p:nvSpPr>
            <p:spPr>
              <a:xfrm rot="19610257">
                <a:off x="3320842" y="5635055"/>
                <a:ext cx="1680531" cy="117217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6990CDD-E7CB-D41E-F7DF-6EB6E4EDC292}"/>
              </a:ext>
            </a:extLst>
          </p:cNvPr>
          <p:cNvGrpSpPr/>
          <p:nvPr/>
        </p:nvGrpSpPr>
        <p:grpSpPr>
          <a:xfrm>
            <a:off x="7718329" y="3121556"/>
            <a:ext cx="1394934" cy="1154323"/>
            <a:chOff x="7216548" y="2115626"/>
            <a:chExt cx="1942242" cy="1483960"/>
          </a:xfrm>
        </p:grpSpPr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A8310975-29E2-0B61-8472-092322A805DF}"/>
                </a:ext>
              </a:extLst>
            </p:cNvPr>
            <p:cNvSpPr/>
            <p:nvPr/>
          </p:nvSpPr>
          <p:spPr>
            <a:xfrm>
              <a:off x="7216548" y="2709210"/>
              <a:ext cx="1942242" cy="890376"/>
            </a:xfrm>
            <a:prstGeom prst="ellipse">
              <a:avLst/>
            </a:prstGeom>
            <a:solidFill>
              <a:srgbClr val="FFFF00"/>
            </a:solidFill>
            <a:effectLst>
              <a:innerShdw blurRad="111125" dist="381000" dir="7860000">
                <a:srgbClr val="000000">
                  <a:alpha val="18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50511F2-B706-C509-F013-79C601E143BE}"/>
                </a:ext>
              </a:extLst>
            </p:cNvPr>
            <p:cNvGrpSpPr/>
            <p:nvPr/>
          </p:nvGrpSpPr>
          <p:grpSpPr>
            <a:xfrm>
              <a:off x="7672193" y="2115626"/>
              <a:ext cx="951298" cy="556486"/>
              <a:chOff x="1015073" y="3019896"/>
              <a:chExt cx="951298" cy="556486"/>
            </a:xfrm>
          </p:grpSpPr>
          <p:sp>
            <p:nvSpPr>
              <p:cNvPr id="16" name="上矢印 15">
                <a:extLst>
                  <a:ext uri="{FF2B5EF4-FFF2-40B4-BE49-F238E27FC236}">
                    <a16:creationId xmlns:a16="http://schemas.microsoft.com/office/drawing/2014/main" id="{6355423F-18CF-1757-200D-A1D06CD3F07E}"/>
                  </a:ext>
                </a:extLst>
              </p:cNvPr>
              <p:cNvSpPr/>
              <p:nvPr/>
            </p:nvSpPr>
            <p:spPr>
              <a:xfrm>
                <a:off x="1371811" y="3019896"/>
                <a:ext cx="317100" cy="556485"/>
              </a:xfrm>
              <a:prstGeom prst="up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8493F145-3781-D555-9B92-F9DBF8E12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073" y="3205391"/>
                <a:ext cx="951298" cy="259692"/>
              </a:xfrm>
              <a:prstGeom prst="ellipse">
                <a:avLst/>
              </a:prstGeom>
              <a:noFill/>
              <a:ln w="57150" cmpd="sng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B9698C5A-24D7-C362-AA5E-89E8882B2E47}"/>
                  </a:ext>
                </a:extLst>
              </p:cNvPr>
              <p:cNvSpPr/>
              <p:nvPr/>
            </p:nvSpPr>
            <p:spPr>
              <a:xfrm>
                <a:off x="1371811" y="3168292"/>
                <a:ext cx="317101" cy="115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CACADB9A-2507-2F61-9212-43D7414FE424}"/>
                  </a:ext>
                </a:extLst>
              </p:cNvPr>
              <p:cNvCxnSpPr/>
              <p:nvPr/>
            </p:nvCxnSpPr>
            <p:spPr>
              <a:xfrm flipH="1">
                <a:off x="1451086" y="3465085"/>
                <a:ext cx="118913" cy="111297"/>
              </a:xfrm>
              <a:prstGeom prst="line">
                <a:avLst/>
              </a:prstGeom>
              <a:ln w="57150" cmpd="sng"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EE986C43-4B58-2AF4-50B6-8EC6F28D8E6E}"/>
                  </a:ext>
                </a:extLst>
              </p:cNvPr>
              <p:cNvCxnSpPr/>
              <p:nvPr/>
            </p:nvCxnSpPr>
            <p:spPr>
              <a:xfrm flipH="1" flipV="1">
                <a:off x="1451086" y="3390887"/>
                <a:ext cx="123528" cy="78517"/>
              </a:xfrm>
              <a:prstGeom prst="line">
                <a:avLst/>
              </a:prstGeom>
              <a:ln w="57150" cmpd="sng"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29FCFD41-5D6F-3B7B-0DEF-C08A6CE87945}"/>
                  </a:ext>
                </a:extLst>
              </p:cNvPr>
              <p:cNvSpPr/>
              <p:nvPr/>
            </p:nvSpPr>
            <p:spPr>
              <a:xfrm>
                <a:off x="1451086" y="3131193"/>
                <a:ext cx="158551" cy="18549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29CC914-CF9C-727D-13EC-309F166A5ABE}"/>
              </a:ext>
            </a:extLst>
          </p:cNvPr>
          <p:cNvSpPr txBox="1"/>
          <p:nvPr/>
        </p:nvSpPr>
        <p:spPr>
          <a:xfrm>
            <a:off x="4941831" y="3502408"/>
            <a:ext cx="1394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phonon</a:t>
            </a: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endParaRPr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382DBE56-9C87-8719-006E-8589778D2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59" y="526489"/>
            <a:ext cx="2981797" cy="3631348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FE1323-CF06-3E72-13DD-4F8310386CC0}"/>
              </a:ext>
            </a:extLst>
          </p:cNvPr>
          <p:cNvSpPr txBox="1"/>
          <p:nvPr/>
        </p:nvSpPr>
        <p:spPr>
          <a:xfrm>
            <a:off x="8529533" y="11191"/>
            <a:ext cx="2721964" cy="714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20"/>
              </a:lnSpc>
            </a:pP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 case of the textbook example:</a:t>
            </a:r>
          </a:p>
          <a:p>
            <a:pPr>
              <a:lnSpc>
                <a:spcPts val="2620"/>
              </a:lnSpc>
            </a:pPr>
            <a:r>
              <a:rPr lang="ja-JP" altLang="en-US" sz="14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原子核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by M.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Nogami</a:t>
            </a:r>
            <a:endParaRPr lang="en-US" altLang="ja-JP" sz="1400" dirty="0">
              <a:solidFill>
                <a:schemeClr val="tx1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9B5D5FFC-E1D0-1EA4-86F2-D83260034495}"/>
              </a:ext>
            </a:extLst>
          </p:cNvPr>
          <p:cNvSpPr/>
          <p:nvPr/>
        </p:nvSpPr>
        <p:spPr>
          <a:xfrm>
            <a:off x="8288594" y="226142"/>
            <a:ext cx="3696929" cy="4365529"/>
          </a:xfrm>
          <a:custGeom>
            <a:avLst/>
            <a:gdLst>
              <a:gd name="connsiteX0" fmla="*/ 0 w 3696929"/>
              <a:gd name="connsiteY0" fmla="*/ 0 h 4365529"/>
              <a:gd name="connsiteX1" fmla="*/ 19664 w 3696929"/>
              <a:gd name="connsiteY1" fmla="*/ 226142 h 4365529"/>
              <a:gd name="connsiteX2" fmla="*/ 29496 w 3696929"/>
              <a:gd name="connsiteY2" fmla="*/ 294968 h 4365529"/>
              <a:gd name="connsiteX3" fmla="*/ 49161 w 3696929"/>
              <a:gd name="connsiteY3" fmla="*/ 757084 h 4365529"/>
              <a:gd name="connsiteX4" fmla="*/ 58993 w 3696929"/>
              <a:gd name="connsiteY4" fmla="*/ 796413 h 4365529"/>
              <a:gd name="connsiteX5" fmla="*/ 68825 w 3696929"/>
              <a:gd name="connsiteY5" fmla="*/ 865239 h 4365529"/>
              <a:gd name="connsiteX6" fmla="*/ 78658 w 3696929"/>
              <a:gd name="connsiteY6" fmla="*/ 924232 h 4365529"/>
              <a:gd name="connsiteX7" fmla="*/ 88490 w 3696929"/>
              <a:gd name="connsiteY7" fmla="*/ 1022555 h 4365529"/>
              <a:gd name="connsiteX8" fmla="*/ 98322 w 3696929"/>
              <a:gd name="connsiteY8" fmla="*/ 1071716 h 4365529"/>
              <a:gd name="connsiteX9" fmla="*/ 117987 w 3696929"/>
              <a:gd name="connsiteY9" fmla="*/ 1179871 h 4365529"/>
              <a:gd name="connsiteX10" fmla="*/ 137651 w 3696929"/>
              <a:gd name="connsiteY10" fmla="*/ 1307690 h 4365529"/>
              <a:gd name="connsiteX11" fmla="*/ 147483 w 3696929"/>
              <a:gd name="connsiteY11" fmla="*/ 1337187 h 4365529"/>
              <a:gd name="connsiteX12" fmla="*/ 157316 w 3696929"/>
              <a:gd name="connsiteY12" fmla="*/ 1376516 h 4365529"/>
              <a:gd name="connsiteX13" fmla="*/ 176980 w 3696929"/>
              <a:gd name="connsiteY13" fmla="*/ 1484671 h 4365529"/>
              <a:gd name="connsiteX14" fmla="*/ 186812 w 3696929"/>
              <a:gd name="connsiteY14" fmla="*/ 1514168 h 4365529"/>
              <a:gd name="connsiteX15" fmla="*/ 196645 w 3696929"/>
              <a:gd name="connsiteY15" fmla="*/ 1563329 h 4365529"/>
              <a:gd name="connsiteX16" fmla="*/ 206477 w 3696929"/>
              <a:gd name="connsiteY16" fmla="*/ 1592826 h 4365529"/>
              <a:gd name="connsiteX17" fmla="*/ 216309 w 3696929"/>
              <a:gd name="connsiteY17" fmla="*/ 1632155 h 4365529"/>
              <a:gd name="connsiteX18" fmla="*/ 235974 w 3696929"/>
              <a:gd name="connsiteY18" fmla="*/ 1691148 h 4365529"/>
              <a:gd name="connsiteX19" fmla="*/ 255638 w 3696929"/>
              <a:gd name="connsiteY19" fmla="*/ 1789471 h 4365529"/>
              <a:gd name="connsiteX20" fmla="*/ 285135 w 3696929"/>
              <a:gd name="connsiteY20" fmla="*/ 1858297 h 4365529"/>
              <a:gd name="connsiteX21" fmla="*/ 294967 w 3696929"/>
              <a:gd name="connsiteY21" fmla="*/ 1907458 h 4365529"/>
              <a:gd name="connsiteX22" fmla="*/ 324464 w 3696929"/>
              <a:gd name="connsiteY22" fmla="*/ 1995948 h 4365529"/>
              <a:gd name="connsiteX23" fmla="*/ 334296 w 3696929"/>
              <a:gd name="connsiteY23" fmla="*/ 2025445 h 4365529"/>
              <a:gd name="connsiteX24" fmla="*/ 344129 w 3696929"/>
              <a:gd name="connsiteY24" fmla="*/ 2054942 h 4365529"/>
              <a:gd name="connsiteX25" fmla="*/ 363793 w 3696929"/>
              <a:gd name="connsiteY25" fmla="*/ 2153264 h 4365529"/>
              <a:gd name="connsiteX26" fmla="*/ 403122 w 3696929"/>
              <a:gd name="connsiteY26" fmla="*/ 2241755 h 4365529"/>
              <a:gd name="connsiteX27" fmla="*/ 432619 w 3696929"/>
              <a:gd name="connsiteY27" fmla="*/ 2310581 h 4365529"/>
              <a:gd name="connsiteX28" fmla="*/ 452283 w 3696929"/>
              <a:gd name="connsiteY28" fmla="*/ 2369574 h 4365529"/>
              <a:gd name="connsiteX29" fmla="*/ 462116 w 3696929"/>
              <a:gd name="connsiteY29" fmla="*/ 2408903 h 4365529"/>
              <a:gd name="connsiteX30" fmla="*/ 501445 w 3696929"/>
              <a:gd name="connsiteY30" fmla="*/ 2467897 h 4365529"/>
              <a:gd name="connsiteX31" fmla="*/ 521109 w 3696929"/>
              <a:gd name="connsiteY31" fmla="*/ 2497393 h 4365529"/>
              <a:gd name="connsiteX32" fmla="*/ 540774 w 3696929"/>
              <a:gd name="connsiteY32" fmla="*/ 2536723 h 4365529"/>
              <a:gd name="connsiteX33" fmla="*/ 619432 w 3696929"/>
              <a:gd name="connsiteY33" fmla="*/ 2644877 h 4365529"/>
              <a:gd name="connsiteX34" fmla="*/ 658761 w 3696929"/>
              <a:gd name="connsiteY34" fmla="*/ 2694039 h 4365529"/>
              <a:gd name="connsiteX35" fmla="*/ 688258 w 3696929"/>
              <a:gd name="connsiteY35" fmla="*/ 2723535 h 4365529"/>
              <a:gd name="connsiteX36" fmla="*/ 757083 w 3696929"/>
              <a:gd name="connsiteY36" fmla="*/ 2831690 h 4365529"/>
              <a:gd name="connsiteX37" fmla="*/ 845574 w 3696929"/>
              <a:gd name="connsiteY37" fmla="*/ 2930013 h 4365529"/>
              <a:gd name="connsiteX38" fmla="*/ 884903 w 3696929"/>
              <a:gd name="connsiteY38" fmla="*/ 2989006 h 4365529"/>
              <a:gd name="connsiteX39" fmla="*/ 924232 w 3696929"/>
              <a:gd name="connsiteY39" fmla="*/ 3038168 h 4365529"/>
              <a:gd name="connsiteX40" fmla="*/ 963561 w 3696929"/>
              <a:gd name="connsiteY40" fmla="*/ 3097161 h 4365529"/>
              <a:gd name="connsiteX41" fmla="*/ 993058 w 3696929"/>
              <a:gd name="connsiteY41" fmla="*/ 3126658 h 4365529"/>
              <a:gd name="connsiteX42" fmla="*/ 1052051 w 3696929"/>
              <a:gd name="connsiteY42" fmla="*/ 3224981 h 4365529"/>
              <a:gd name="connsiteX43" fmla="*/ 1081548 w 3696929"/>
              <a:gd name="connsiteY43" fmla="*/ 3254477 h 4365529"/>
              <a:gd name="connsiteX44" fmla="*/ 1101212 w 3696929"/>
              <a:gd name="connsiteY44" fmla="*/ 3283974 h 4365529"/>
              <a:gd name="connsiteX45" fmla="*/ 1160206 w 3696929"/>
              <a:gd name="connsiteY45" fmla="*/ 3342968 h 4365529"/>
              <a:gd name="connsiteX46" fmla="*/ 1189703 w 3696929"/>
              <a:gd name="connsiteY46" fmla="*/ 3372464 h 4365529"/>
              <a:gd name="connsiteX47" fmla="*/ 1258529 w 3696929"/>
              <a:gd name="connsiteY47" fmla="*/ 3421626 h 4365529"/>
              <a:gd name="connsiteX48" fmla="*/ 1278193 w 3696929"/>
              <a:gd name="connsiteY48" fmla="*/ 3451123 h 4365529"/>
              <a:gd name="connsiteX49" fmla="*/ 1337187 w 3696929"/>
              <a:gd name="connsiteY49" fmla="*/ 3490452 h 4365529"/>
              <a:gd name="connsiteX50" fmla="*/ 1425677 w 3696929"/>
              <a:gd name="connsiteY50" fmla="*/ 3549445 h 4365529"/>
              <a:gd name="connsiteX51" fmla="*/ 1455174 w 3696929"/>
              <a:gd name="connsiteY51" fmla="*/ 3569110 h 4365529"/>
              <a:gd name="connsiteX52" fmla="*/ 1484671 w 3696929"/>
              <a:gd name="connsiteY52" fmla="*/ 3588774 h 4365529"/>
              <a:gd name="connsiteX53" fmla="*/ 1543664 w 3696929"/>
              <a:gd name="connsiteY53" fmla="*/ 3647768 h 4365529"/>
              <a:gd name="connsiteX54" fmla="*/ 1602658 w 3696929"/>
              <a:gd name="connsiteY54" fmla="*/ 3696929 h 4365529"/>
              <a:gd name="connsiteX55" fmla="*/ 1661651 w 3696929"/>
              <a:gd name="connsiteY55" fmla="*/ 3736258 h 4365529"/>
              <a:gd name="connsiteX56" fmla="*/ 1740309 w 3696929"/>
              <a:gd name="connsiteY56" fmla="*/ 3805084 h 4365529"/>
              <a:gd name="connsiteX57" fmla="*/ 1828800 w 3696929"/>
              <a:gd name="connsiteY57" fmla="*/ 3864077 h 4365529"/>
              <a:gd name="connsiteX58" fmla="*/ 1887793 w 3696929"/>
              <a:gd name="connsiteY58" fmla="*/ 3903406 h 4365529"/>
              <a:gd name="connsiteX59" fmla="*/ 1976283 w 3696929"/>
              <a:gd name="connsiteY59" fmla="*/ 3942735 h 4365529"/>
              <a:gd name="connsiteX60" fmla="*/ 2064774 w 3696929"/>
              <a:gd name="connsiteY60" fmla="*/ 4011561 h 4365529"/>
              <a:gd name="connsiteX61" fmla="*/ 2104103 w 3696929"/>
              <a:gd name="connsiteY61" fmla="*/ 4031226 h 4365529"/>
              <a:gd name="connsiteX62" fmla="*/ 2143432 w 3696929"/>
              <a:gd name="connsiteY62" fmla="*/ 4060723 h 4365529"/>
              <a:gd name="connsiteX63" fmla="*/ 2172929 w 3696929"/>
              <a:gd name="connsiteY63" fmla="*/ 4070555 h 4365529"/>
              <a:gd name="connsiteX64" fmla="*/ 2222090 w 3696929"/>
              <a:gd name="connsiteY64" fmla="*/ 4100052 h 4365529"/>
              <a:gd name="connsiteX65" fmla="*/ 2281083 w 3696929"/>
              <a:gd name="connsiteY65" fmla="*/ 4119716 h 4365529"/>
              <a:gd name="connsiteX66" fmla="*/ 2310580 w 3696929"/>
              <a:gd name="connsiteY66" fmla="*/ 4149213 h 4365529"/>
              <a:gd name="connsiteX67" fmla="*/ 2408903 w 3696929"/>
              <a:gd name="connsiteY67" fmla="*/ 4178710 h 4365529"/>
              <a:gd name="connsiteX68" fmla="*/ 2448232 w 3696929"/>
              <a:gd name="connsiteY68" fmla="*/ 4198374 h 4365529"/>
              <a:gd name="connsiteX69" fmla="*/ 2517058 w 3696929"/>
              <a:gd name="connsiteY69" fmla="*/ 4227871 h 4365529"/>
              <a:gd name="connsiteX70" fmla="*/ 2576051 w 3696929"/>
              <a:gd name="connsiteY70" fmla="*/ 4247535 h 4365529"/>
              <a:gd name="connsiteX71" fmla="*/ 2644877 w 3696929"/>
              <a:gd name="connsiteY71" fmla="*/ 4286864 h 4365529"/>
              <a:gd name="connsiteX72" fmla="*/ 2694038 w 3696929"/>
              <a:gd name="connsiteY72" fmla="*/ 4296697 h 4365529"/>
              <a:gd name="connsiteX73" fmla="*/ 2979174 w 3696929"/>
              <a:gd name="connsiteY73" fmla="*/ 4326193 h 4365529"/>
              <a:gd name="connsiteX74" fmla="*/ 3195483 w 3696929"/>
              <a:gd name="connsiteY74" fmla="*/ 4355690 h 4365529"/>
              <a:gd name="connsiteX75" fmla="*/ 3696929 w 3696929"/>
              <a:gd name="connsiteY75" fmla="*/ 4365523 h 436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96929" h="4365529">
                <a:moveTo>
                  <a:pt x="0" y="0"/>
                </a:moveTo>
                <a:cubicBezTo>
                  <a:pt x="22237" y="155660"/>
                  <a:pt x="-2891" y="-33249"/>
                  <a:pt x="19664" y="226142"/>
                </a:cubicBezTo>
                <a:cubicBezTo>
                  <a:pt x="21672" y="249230"/>
                  <a:pt x="26219" y="272026"/>
                  <a:pt x="29496" y="294968"/>
                </a:cubicBezTo>
                <a:cubicBezTo>
                  <a:pt x="30661" y="324100"/>
                  <a:pt x="45774" y="713057"/>
                  <a:pt x="49161" y="757084"/>
                </a:cubicBezTo>
                <a:cubicBezTo>
                  <a:pt x="50197" y="770557"/>
                  <a:pt x="56576" y="783118"/>
                  <a:pt x="58993" y="796413"/>
                </a:cubicBezTo>
                <a:cubicBezTo>
                  <a:pt x="63139" y="819214"/>
                  <a:pt x="65301" y="842334"/>
                  <a:pt x="68825" y="865239"/>
                </a:cubicBezTo>
                <a:cubicBezTo>
                  <a:pt x="71856" y="884943"/>
                  <a:pt x="76185" y="904450"/>
                  <a:pt x="78658" y="924232"/>
                </a:cubicBezTo>
                <a:cubicBezTo>
                  <a:pt x="82744" y="956915"/>
                  <a:pt x="84137" y="989906"/>
                  <a:pt x="88490" y="1022555"/>
                </a:cubicBezTo>
                <a:cubicBezTo>
                  <a:pt x="90699" y="1039120"/>
                  <a:pt x="95781" y="1055199"/>
                  <a:pt x="98322" y="1071716"/>
                </a:cubicBezTo>
                <a:cubicBezTo>
                  <a:pt x="114204" y="1174950"/>
                  <a:pt x="97929" y="1119701"/>
                  <a:pt x="117987" y="1179871"/>
                </a:cubicBezTo>
                <a:cubicBezTo>
                  <a:pt x="121123" y="1201827"/>
                  <a:pt x="132194" y="1283133"/>
                  <a:pt x="137651" y="1307690"/>
                </a:cubicBezTo>
                <a:cubicBezTo>
                  <a:pt x="139899" y="1317807"/>
                  <a:pt x="144636" y="1327222"/>
                  <a:pt x="147483" y="1337187"/>
                </a:cubicBezTo>
                <a:cubicBezTo>
                  <a:pt x="151195" y="1350180"/>
                  <a:pt x="154666" y="1363265"/>
                  <a:pt x="157316" y="1376516"/>
                </a:cubicBezTo>
                <a:cubicBezTo>
                  <a:pt x="166085" y="1420358"/>
                  <a:pt x="166433" y="1442481"/>
                  <a:pt x="176980" y="1484671"/>
                </a:cubicBezTo>
                <a:cubicBezTo>
                  <a:pt x="179494" y="1494726"/>
                  <a:pt x="184298" y="1504113"/>
                  <a:pt x="186812" y="1514168"/>
                </a:cubicBezTo>
                <a:cubicBezTo>
                  <a:pt x="190865" y="1530381"/>
                  <a:pt x="192592" y="1547116"/>
                  <a:pt x="196645" y="1563329"/>
                </a:cubicBezTo>
                <a:cubicBezTo>
                  <a:pt x="199159" y="1573384"/>
                  <a:pt x="203630" y="1582861"/>
                  <a:pt x="206477" y="1592826"/>
                </a:cubicBezTo>
                <a:cubicBezTo>
                  <a:pt x="210189" y="1605819"/>
                  <a:pt x="212426" y="1619212"/>
                  <a:pt x="216309" y="1632155"/>
                </a:cubicBezTo>
                <a:cubicBezTo>
                  <a:pt x="222265" y="1652009"/>
                  <a:pt x="231909" y="1670822"/>
                  <a:pt x="235974" y="1691148"/>
                </a:cubicBezTo>
                <a:cubicBezTo>
                  <a:pt x="242529" y="1723922"/>
                  <a:pt x="240690" y="1759576"/>
                  <a:pt x="255638" y="1789471"/>
                </a:cubicBezTo>
                <a:cubicBezTo>
                  <a:pt x="269709" y="1817613"/>
                  <a:pt x="277901" y="1829360"/>
                  <a:pt x="285135" y="1858297"/>
                </a:cubicBezTo>
                <a:cubicBezTo>
                  <a:pt x="289188" y="1874510"/>
                  <a:pt x="290376" y="1891389"/>
                  <a:pt x="294967" y="1907458"/>
                </a:cubicBezTo>
                <a:cubicBezTo>
                  <a:pt x="303509" y="1937354"/>
                  <a:pt x="314632" y="1966451"/>
                  <a:pt x="324464" y="1995948"/>
                </a:cubicBezTo>
                <a:lnTo>
                  <a:pt x="334296" y="2025445"/>
                </a:lnTo>
                <a:lnTo>
                  <a:pt x="344129" y="2054942"/>
                </a:lnTo>
                <a:cubicBezTo>
                  <a:pt x="347527" y="2075330"/>
                  <a:pt x="354993" y="2129798"/>
                  <a:pt x="363793" y="2153264"/>
                </a:cubicBezTo>
                <a:cubicBezTo>
                  <a:pt x="415186" y="2290310"/>
                  <a:pt x="349314" y="2080326"/>
                  <a:pt x="403122" y="2241755"/>
                </a:cubicBezTo>
                <a:cubicBezTo>
                  <a:pt x="424285" y="2305245"/>
                  <a:pt x="398056" y="2258737"/>
                  <a:pt x="432619" y="2310581"/>
                </a:cubicBezTo>
                <a:cubicBezTo>
                  <a:pt x="439174" y="2330245"/>
                  <a:pt x="446327" y="2349720"/>
                  <a:pt x="452283" y="2369574"/>
                </a:cubicBezTo>
                <a:cubicBezTo>
                  <a:pt x="456166" y="2382517"/>
                  <a:pt x="456073" y="2396816"/>
                  <a:pt x="462116" y="2408903"/>
                </a:cubicBezTo>
                <a:cubicBezTo>
                  <a:pt x="472685" y="2430042"/>
                  <a:pt x="488335" y="2448232"/>
                  <a:pt x="501445" y="2467897"/>
                </a:cubicBezTo>
                <a:cubicBezTo>
                  <a:pt x="508000" y="2477729"/>
                  <a:pt x="515824" y="2486824"/>
                  <a:pt x="521109" y="2497393"/>
                </a:cubicBezTo>
                <a:cubicBezTo>
                  <a:pt x="527664" y="2510503"/>
                  <a:pt x="533502" y="2523997"/>
                  <a:pt x="540774" y="2536723"/>
                </a:cubicBezTo>
                <a:cubicBezTo>
                  <a:pt x="555829" y="2563069"/>
                  <a:pt x="616555" y="2641137"/>
                  <a:pt x="619432" y="2644877"/>
                </a:cubicBezTo>
                <a:cubicBezTo>
                  <a:pt x="632227" y="2661511"/>
                  <a:pt x="643921" y="2679200"/>
                  <a:pt x="658761" y="2694039"/>
                </a:cubicBezTo>
                <a:cubicBezTo>
                  <a:pt x="668593" y="2703871"/>
                  <a:pt x="679721" y="2712559"/>
                  <a:pt x="688258" y="2723535"/>
                </a:cubicBezTo>
                <a:cubicBezTo>
                  <a:pt x="749147" y="2801821"/>
                  <a:pt x="706566" y="2759521"/>
                  <a:pt x="757083" y="2831690"/>
                </a:cubicBezTo>
                <a:cubicBezTo>
                  <a:pt x="826737" y="2931197"/>
                  <a:pt x="764072" y="2830401"/>
                  <a:pt x="845574" y="2930013"/>
                </a:cubicBezTo>
                <a:cubicBezTo>
                  <a:pt x="860540" y="2948304"/>
                  <a:pt x="870139" y="2970551"/>
                  <a:pt x="884903" y="2989006"/>
                </a:cubicBezTo>
                <a:cubicBezTo>
                  <a:pt x="898013" y="3005393"/>
                  <a:pt x="911889" y="3021196"/>
                  <a:pt x="924232" y="3038168"/>
                </a:cubicBezTo>
                <a:cubicBezTo>
                  <a:pt x="938133" y="3057281"/>
                  <a:pt x="946849" y="3080449"/>
                  <a:pt x="963561" y="3097161"/>
                </a:cubicBezTo>
                <a:cubicBezTo>
                  <a:pt x="973393" y="3106993"/>
                  <a:pt x="984156" y="3115976"/>
                  <a:pt x="993058" y="3126658"/>
                </a:cubicBezTo>
                <a:cubicBezTo>
                  <a:pt x="1018196" y="3156824"/>
                  <a:pt x="1026913" y="3194816"/>
                  <a:pt x="1052051" y="3224981"/>
                </a:cubicBezTo>
                <a:cubicBezTo>
                  <a:pt x="1060953" y="3235663"/>
                  <a:pt x="1072646" y="3243795"/>
                  <a:pt x="1081548" y="3254477"/>
                </a:cubicBezTo>
                <a:cubicBezTo>
                  <a:pt x="1089113" y="3263555"/>
                  <a:pt x="1093361" y="3275142"/>
                  <a:pt x="1101212" y="3283974"/>
                </a:cubicBezTo>
                <a:cubicBezTo>
                  <a:pt x="1119688" y="3304760"/>
                  <a:pt x="1140541" y="3323303"/>
                  <a:pt x="1160206" y="3342968"/>
                </a:cubicBezTo>
                <a:cubicBezTo>
                  <a:pt x="1170038" y="3352800"/>
                  <a:pt x="1178134" y="3364751"/>
                  <a:pt x="1189703" y="3372464"/>
                </a:cubicBezTo>
                <a:cubicBezTo>
                  <a:pt x="1232835" y="3401219"/>
                  <a:pt x="1209746" y="3385039"/>
                  <a:pt x="1258529" y="3421626"/>
                </a:cubicBezTo>
                <a:cubicBezTo>
                  <a:pt x="1265084" y="3431458"/>
                  <a:pt x="1269300" y="3443342"/>
                  <a:pt x="1278193" y="3451123"/>
                </a:cubicBezTo>
                <a:cubicBezTo>
                  <a:pt x="1295979" y="3466686"/>
                  <a:pt x="1317522" y="3477342"/>
                  <a:pt x="1337187" y="3490452"/>
                </a:cubicBezTo>
                <a:lnTo>
                  <a:pt x="1425677" y="3549445"/>
                </a:lnTo>
                <a:lnTo>
                  <a:pt x="1455174" y="3569110"/>
                </a:lnTo>
                <a:cubicBezTo>
                  <a:pt x="1465006" y="3575665"/>
                  <a:pt x="1476315" y="3580418"/>
                  <a:pt x="1484671" y="3588774"/>
                </a:cubicBezTo>
                <a:cubicBezTo>
                  <a:pt x="1504335" y="3608439"/>
                  <a:pt x="1520525" y="3632342"/>
                  <a:pt x="1543664" y="3647768"/>
                </a:cubicBezTo>
                <a:cubicBezTo>
                  <a:pt x="1649050" y="3718023"/>
                  <a:pt x="1489120" y="3608621"/>
                  <a:pt x="1602658" y="3696929"/>
                </a:cubicBezTo>
                <a:cubicBezTo>
                  <a:pt x="1621313" y="3711439"/>
                  <a:pt x="1661651" y="3736258"/>
                  <a:pt x="1661651" y="3736258"/>
                </a:cubicBezTo>
                <a:cubicBezTo>
                  <a:pt x="1698250" y="3791155"/>
                  <a:pt x="1663836" y="3747729"/>
                  <a:pt x="1740309" y="3805084"/>
                </a:cubicBezTo>
                <a:cubicBezTo>
                  <a:pt x="1812278" y="3859061"/>
                  <a:pt x="1745351" y="3810974"/>
                  <a:pt x="1828800" y="3864077"/>
                </a:cubicBezTo>
                <a:cubicBezTo>
                  <a:pt x="1848739" y="3876765"/>
                  <a:pt x="1866654" y="3892837"/>
                  <a:pt x="1887793" y="3903406"/>
                </a:cubicBezTo>
                <a:cubicBezTo>
                  <a:pt x="1956057" y="3937538"/>
                  <a:pt x="1925929" y="3925950"/>
                  <a:pt x="1976283" y="3942735"/>
                </a:cubicBezTo>
                <a:cubicBezTo>
                  <a:pt x="2005780" y="3965677"/>
                  <a:pt x="2031351" y="3994849"/>
                  <a:pt x="2064774" y="4011561"/>
                </a:cubicBezTo>
                <a:cubicBezTo>
                  <a:pt x="2077884" y="4018116"/>
                  <a:pt x="2091674" y="4023458"/>
                  <a:pt x="2104103" y="4031226"/>
                </a:cubicBezTo>
                <a:cubicBezTo>
                  <a:pt x="2117999" y="4039911"/>
                  <a:pt x="2129204" y="4052593"/>
                  <a:pt x="2143432" y="4060723"/>
                </a:cubicBezTo>
                <a:cubicBezTo>
                  <a:pt x="2152431" y="4065865"/>
                  <a:pt x="2163659" y="4065920"/>
                  <a:pt x="2172929" y="4070555"/>
                </a:cubicBezTo>
                <a:cubicBezTo>
                  <a:pt x="2190022" y="4079101"/>
                  <a:pt x="2204693" y="4092144"/>
                  <a:pt x="2222090" y="4100052"/>
                </a:cubicBezTo>
                <a:cubicBezTo>
                  <a:pt x="2240960" y="4108629"/>
                  <a:pt x="2281083" y="4119716"/>
                  <a:pt x="2281083" y="4119716"/>
                </a:cubicBezTo>
                <a:cubicBezTo>
                  <a:pt x="2290915" y="4129548"/>
                  <a:pt x="2298425" y="4142460"/>
                  <a:pt x="2310580" y="4149213"/>
                </a:cubicBezTo>
                <a:cubicBezTo>
                  <a:pt x="2357117" y="4175067"/>
                  <a:pt x="2365943" y="4162600"/>
                  <a:pt x="2408903" y="4178710"/>
                </a:cubicBezTo>
                <a:cubicBezTo>
                  <a:pt x="2422627" y="4183856"/>
                  <a:pt x="2434889" y="4192309"/>
                  <a:pt x="2448232" y="4198374"/>
                </a:cubicBezTo>
                <a:cubicBezTo>
                  <a:pt x="2470955" y="4208703"/>
                  <a:pt x="2493762" y="4218911"/>
                  <a:pt x="2517058" y="4227871"/>
                </a:cubicBezTo>
                <a:cubicBezTo>
                  <a:pt x="2536404" y="4235312"/>
                  <a:pt x="2576051" y="4247535"/>
                  <a:pt x="2576051" y="4247535"/>
                </a:cubicBezTo>
                <a:cubicBezTo>
                  <a:pt x="2597631" y="4261922"/>
                  <a:pt x="2619925" y="4278546"/>
                  <a:pt x="2644877" y="4286864"/>
                </a:cubicBezTo>
                <a:cubicBezTo>
                  <a:pt x="2660731" y="4292149"/>
                  <a:pt x="2677915" y="4292300"/>
                  <a:pt x="2694038" y="4296697"/>
                </a:cubicBezTo>
                <a:cubicBezTo>
                  <a:pt x="2859124" y="4341721"/>
                  <a:pt x="2606699" y="4309999"/>
                  <a:pt x="2979174" y="4326193"/>
                </a:cubicBezTo>
                <a:cubicBezTo>
                  <a:pt x="3051277" y="4336025"/>
                  <a:pt x="3122732" y="4353998"/>
                  <a:pt x="3195483" y="4355690"/>
                </a:cubicBezTo>
                <a:cubicBezTo>
                  <a:pt x="3644483" y="4366133"/>
                  <a:pt x="3477304" y="4365523"/>
                  <a:pt x="3696929" y="43655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46FF266-84B2-5EA2-463C-5DB55B760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2" y="1693359"/>
            <a:ext cx="1453088" cy="2139472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204C07-3507-8F90-A05B-E0CFE459CCD3}"/>
              </a:ext>
            </a:extLst>
          </p:cNvPr>
          <p:cNvSpPr txBox="1"/>
          <p:nvPr/>
        </p:nvSpPr>
        <p:spPr>
          <a:xfrm>
            <a:off x="326184" y="3945340"/>
            <a:ext cx="257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Aage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Bohr, 1922-2009</a:t>
            </a:r>
          </a:p>
          <a:p>
            <a:r>
              <a:rPr kumimoji="1"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Foundation </a:t>
            </a:r>
            <a:r>
              <a:rPr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rchive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942C7E2-98AE-57B7-2B72-ED9471F2D4A9}"/>
              </a:ext>
            </a:extLst>
          </p:cNvPr>
          <p:cNvSpPr txBox="1"/>
          <p:nvPr/>
        </p:nvSpPr>
        <p:spPr>
          <a:xfrm>
            <a:off x="6644614" y="226142"/>
            <a:ext cx="867545" cy="461665"/>
          </a:xfrm>
          <a:prstGeom prst="rect">
            <a:avLst/>
          </a:prstGeom>
          <a:solidFill>
            <a:srgbClr val="F7FFD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tx1"/>
                </a:solidFill>
              </a:rPr>
              <a:t>166</a:t>
            </a:r>
            <a:r>
              <a:rPr kumimoji="1" lang="en-US" altLang="ja-JP" dirty="0">
                <a:solidFill>
                  <a:schemeClr val="tx1"/>
                </a:solidFill>
              </a:rPr>
              <a:t>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DFDDD34-DF3C-D8EB-D46D-4B2E63B4D5FB}"/>
              </a:ext>
            </a:extLst>
          </p:cNvPr>
          <p:cNvSpPr txBox="1"/>
          <p:nvPr/>
        </p:nvSpPr>
        <p:spPr>
          <a:xfrm>
            <a:off x="8529533" y="5472178"/>
            <a:ext cx="34147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also emphasized in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A. Bohr and B. R. Mottelson,</a:t>
            </a:r>
          </a:p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Nuclear Structure II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(1975, Benjamin, New York)</a:t>
            </a:r>
            <a:endParaRPr kumimoji="1" lang="en-US" altLang="ja-JP" sz="2000" dirty="0">
              <a:solidFill>
                <a:schemeClr val="tx1"/>
              </a:solidFill>
              <a:latin typeface="Palatino" pitchFamily="2" charset="0"/>
              <a:ea typeface="Palatin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511102"/>
      </p:ext>
    </p:extLst>
  </p:cSld>
  <p:clrMapOvr>
    <a:masterClrMapping/>
  </p:clrMapOvr>
  <p:transition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D4BD18-6D3F-23E7-B640-90DD71B0A8B6}"/>
              </a:ext>
            </a:extLst>
          </p:cNvPr>
          <p:cNvSpPr txBox="1"/>
          <p:nvPr/>
        </p:nvSpPr>
        <p:spPr>
          <a:xfrm>
            <a:off x="561635" y="6190828"/>
            <a:ext cx="229902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 </a:t>
            </a:r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g </a:t>
            </a:r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 3.7 deg (</a:t>
            </a:r>
            <a:r>
              <a:rPr kumimoji="1" lang="en-US" altLang="ja-JP" sz="18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154</a:t>
            </a:r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Sm) </a:t>
            </a:r>
            <a:endParaRPr kumimoji="1" lang="ja-JP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C075AC-DD8F-C621-7298-B1D1A1ACE65C}"/>
              </a:ext>
            </a:extLst>
          </p:cNvPr>
          <p:cNvSpPr txBox="1"/>
          <p:nvPr/>
        </p:nvSpPr>
        <p:spPr>
          <a:xfrm>
            <a:off x="408485" y="205507"/>
            <a:ext cx="4049507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Medium triaxiality </a:t>
            </a:r>
          </a:p>
          <a:p>
            <a:r>
              <a:rPr kumimoji="1" lang="en-US" altLang="ja-JP" dirty="0"/>
              <a:t> systematically seen </a:t>
            </a:r>
          </a:p>
          <a:p>
            <a:r>
              <a:rPr kumimoji="1" lang="en-US" altLang="ja-JP" dirty="0"/>
              <a:t> with the same</a:t>
            </a:r>
            <a:r>
              <a:rPr lang="en-US" altLang="ja-JP" dirty="0"/>
              <a:t> Hamiltonian</a:t>
            </a:r>
            <a:endParaRPr kumimoji="1" lang="en-US" altLang="ja-JP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D1BBDA-4832-98C1-7454-389A11EB1DB3}"/>
              </a:ext>
            </a:extLst>
          </p:cNvPr>
          <p:cNvSpPr txBox="1"/>
          <p:nvPr/>
        </p:nvSpPr>
        <p:spPr>
          <a:xfrm>
            <a:off x="454505" y="1652245"/>
            <a:ext cx="4243469" cy="1077218"/>
          </a:xfrm>
          <a:prstGeom prst="rect">
            <a:avLst/>
          </a:prstGeom>
          <a:solidFill>
            <a:srgbClr val="AEFFFF"/>
          </a:solidFill>
          <a:ln>
            <a:solidFill>
              <a:srgbClr val="0100DA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 clear correlation between </a:t>
            </a:r>
            <a:r>
              <a:rPr lang="en-US" altLang="ja-JP" b="1" dirty="0">
                <a:latin typeface="Symbol" pitchFamily="2" charset="2"/>
              </a:rPr>
              <a:t>g</a:t>
            </a:r>
            <a:r>
              <a:rPr lang="en-US" altLang="ja-JP" sz="2000" dirty="0"/>
              <a:t> </a:t>
            </a:r>
          </a:p>
          <a:p>
            <a:r>
              <a:rPr lang="en-US" altLang="ja-JP" sz="2000" dirty="0"/>
              <a:t>and </a:t>
            </a:r>
            <a:r>
              <a:rPr kumimoji="1" lang="en-US" altLang="ja-JP" sz="2000" dirty="0"/>
              <a:t>B(E2; 0</a:t>
            </a:r>
            <a:r>
              <a:rPr kumimoji="1" lang="en-US" altLang="ja-JP" sz="2000" baseline="30000" dirty="0"/>
              <a:t>+</a:t>
            </a:r>
            <a:r>
              <a:rPr kumimoji="1" lang="en-US" altLang="ja-JP" sz="2000" baseline="-25000" dirty="0"/>
              <a:t>1 </a:t>
            </a:r>
            <a:r>
              <a:rPr kumimoji="1" lang="en-US" altLang="ja-JP" sz="2000" dirty="0"/>
              <a:t>-&gt; 2</a:t>
            </a:r>
            <a:r>
              <a:rPr kumimoji="1" lang="en-US" altLang="ja-JP" sz="2000" baseline="30000" dirty="0"/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r>
              <a:rPr kumimoji="1" lang="en-US" altLang="ja-JP" sz="2000" dirty="0"/>
              <a:t> ) is seen.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(</a:t>
            </a:r>
            <a:r>
              <a:rPr lang="en-US" altLang="ja-JP" sz="2000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US" altLang="ja-JP" sz="2000" dirty="0">
                <a:solidFill>
                  <a:schemeClr val="tx1"/>
                </a:solidFill>
              </a:rPr>
              <a:t> is not an accidental fluctuation)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1910C8-617E-6B9C-97AA-2925820AF5E0}"/>
              </a:ext>
            </a:extLst>
          </p:cNvPr>
          <p:cNvSpPr txBox="1"/>
          <p:nvPr/>
        </p:nvSpPr>
        <p:spPr>
          <a:xfrm>
            <a:off x="623299" y="5864536"/>
            <a:ext cx="384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B(E2) from 2</a:t>
            </a:r>
            <a:r>
              <a:rPr kumimoji="1" lang="en-US" altLang="ja-JP" sz="1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Ex~2.7 MeV of </a:t>
            </a:r>
            <a:r>
              <a:rPr kumimoji="1" lang="en-US" altLang="ja-JP" sz="1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endParaRPr kumimoji="1" lang="ja-JP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8C956CA-4504-91C5-15FC-153F31606AB5}"/>
              </a:ext>
            </a:extLst>
          </p:cNvPr>
          <p:cNvGrpSpPr/>
          <p:nvPr/>
        </p:nvGrpSpPr>
        <p:grpSpPr>
          <a:xfrm>
            <a:off x="5982267" y="234403"/>
            <a:ext cx="6171015" cy="6600016"/>
            <a:chOff x="5531771" y="234403"/>
            <a:chExt cx="6171015" cy="6600016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96E553A-3E22-13F1-566E-3CCCE25F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1771" y="234403"/>
              <a:ext cx="6171015" cy="6600016"/>
            </a:xfrm>
            <a:prstGeom prst="rect">
              <a:avLst/>
            </a:prstGeom>
          </p:spPr>
        </p:pic>
        <p:sp>
          <p:nvSpPr>
            <p:cNvPr id="7" name="円/楕円 6">
              <a:extLst>
                <a:ext uri="{FF2B5EF4-FFF2-40B4-BE49-F238E27FC236}">
                  <a16:creationId xmlns:a16="http://schemas.microsoft.com/office/drawing/2014/main" id="{728DE5F4-1F0E-1171-AF9A-C171D58AE6E3}"/>
                </a:ext>
              </a:extLst>
            </p:cNvPr>
            <p:cNvSpPr/>
            <p:nvPr/>
          </p:nvSpPr>
          <p:spPr>
            <a:xfrm>
              <a:off x="5678646" y="5503982"/>
              <a:ext cx="417354" cy="36933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4B3D4908-66F0-47CA-41EE-EC52734254D5}"/>
                </a:ext>
              </a:extLst>
            </p:cNvPr>
            <p:cNvSpPr/>
            <p:nvPr/>
          </p:nvSpPr>
          <p:spPr>
            <a:xfrm>
              <a:off x="8749695" y="2887352"/>
              <a:ext cx="413121" cy="3658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5BCAB611-556E-859B-1CCF-D529E28649FB}"/>
                </a:ext>
              </a:extLst>
            </p:cNvPr>
            <p:cNvSpPr/>
            <p:nvPr/>
          </p:nvSpPr>
          <p:spPr>
            <a:xfrm>
              <a:off x="8750164" y="4132138"/>
              <a:ext cx="413121" cy="3658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円/楕円 14">
            <a:extLst>
              <a:ext uri="{FF2B5EF4-FFF2-40B4-BE49-F238E27FC236}">
                <a16:creationId xmlns:a16="http://schemas.microsoft.com/office/drawing/2014/main" id="{30D311E8-44FE-D344-629D-91AA7140C8D9}"/>
              </a:ext>
            </a:extLst>
          </p:cNvPr>
          <p:cNvSpPr/>
          <p:nvPr/>
        </p:nvSpPr>
        <p:spPr>
          <a:xfrm>
            <a:off x="4980878" y="981406"/>
            <a:ext cx="344407" cy="2680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DA92692-4366-B25D-670B-C064F69B8961}"/>
              </a:ext>
            </a:extLst>
          </p:cNvPr>
          <p:cNvGrpSpPr/>
          <p:nvPr/>
        </p:nvGrpSpPr>
        <p:grpSpPr>
          <a:xfrm>
            <a:off x="54805" y="2765542"/>
            <a:ext cx="4808046" cy="3098994"/>
            <a:chOff x="206597" y="1705394"/>
            <a:chExt cx="5120192" cy="3313066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E7B08D83-5FFB-A55A-22AB-A7BF9F2BD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597" y="1705394"/>
              <a:ext cx="5120192" cy="3313066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96481D7-D6D3-1184-A341-EF227C6277EA}"/>
                </a:ext>
              </a:extLst>
            </p:cNvPr>
            <p:cNvSpPr txBox="1"/>
            <p:nvPr/>
          </p:nvSpPr>
          <p:spPr>
            <a:xfrm>
              <a:off x="4435385" y="2779880"/>
              <a:ext cx="6976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aseline="30000" dirty="0">
                  <a:solidFill>
                    <a:srgbClr val="00B050"/>
                  </a:solidFill>
                </a:rPr>
                <a:t>166</a:t>
              </a:r>
              <a:r>
                <a:rPr kumimoji="1" lang="en-US" altLang="ja-JP" sz="1800" dirty="0">
                  <a:solidFill>
                    <a:srgbClr val="00B050"/>
                  </a:solidFill>
                </a:rPr>
                <a:t>Er</a:t>
              </a:r>
              <a:endParaRPr kumimoji="1" lang="ja-JP" altLang="en-US" sz="1800">
                <a:solidFill>
                  <a:srgbClr val="00B050"/>
                </a:solidFill>
              </a:endParaRPr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2587A98D-C011-BF5B-77FE-AD1881B78E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25975" y="2415428"/>
              <a:ext cx="211552" cy="41227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4685070-C7C9-A537-CF48-F0D77E5CFC86}"/>
                </a:ext>
              </a:extLst>
            </p:cNvPr>
            <p:cNvSpPr txBox="1"/>
            <p:nvPr/>
          </p:nvSpPr>
          <p:spPr>
            <a:xfrm>
              <a:off x="3194615" y="3702145"/>
              <a:ext cx="7360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aseline="30000" dirty="0">
                  <a:solidFill>
                    <a:srgbClr val="00B050"/>
                  </a:solidFill>
                </a:rPr>
                <a:t>158</a:t>
              </a:r>
              <a:r>
                <a:rPr kumimoji="1" lang="en-US" altLang="ja-JP" sz="1800" dirty="0">
                  <a:solidFill>
                    <a:srgbClr val="00B050"/>
                  </a:solidFill>
                </a:rPr>
                <a:t>Gd</a:t>
              </a:r>
              <a:endParaRPr kumimoji="1" lang="ja-JP" altLang="en-US" sz="1800">
                <a:solidFill>
                  <a:srgbClr val="00B050"/>
                </a:solidFill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C54F332A-D697-3817-2510-A4D23401F2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6682" y="3497530"/>
              <a:ext cx="0" cy="204615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D182339-7E44-B1FC-5622-0C1CC6B77154}"/>
                </a:ext>
              </a:extLst>
            </p:cNvPr>
            <p:cNvSpPr txBox="1"/>
            <p:nvPr/>
          </p:nvSpPr>
          <p:spPr>
            <a:xfrm>
              <a:off x="3958324" y="3053779"/>
              <a:ext cx="7296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aseline="30000" dirty="0">
                  <a:solidFill>
                    <a:srgbClr val="00B050"/>
                  </a:solidFill>
                </a:rPr>
                <a:t>164</a:t>
              </a:r>
              <a:r>
                <a:rPr kumimoji="1" lang="en-US" altLang="ja-JP" sz="1800" dirty="0">
                  <a:solidFill>
                    <a:srgbClr val="00B050"/>
                  </a:solidFill>
                </a:rPr>
                <a:t>Dy</a:t>
              </a:r>
              <a:endParaRPr kumimoji="1" lang="ja-JP" altLang="en-US" sz="1800">
                <a:solidFill>
                  <a:srgbClr val="00B050"/>
                </a:solidFill>
              </a:endParaRP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44BF72F9-B159-1DC7-E7C2-E1DA1B4CD3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8449" y="2820361"/>
              <a:ext cx="153159" cy="275485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C340C96-D9BD-40CB-CDDE-821E74B90165}"/>
                </a:ext>
              </a:extLst>
            </p:cNvPr>
            <p:cNvSpPr txBox="1"/>
            <p:nvPr/>
          </p:nvSpPr>
          <p:spPr>
            <a:xfrm>
              <a:off x="2593218" y="3557056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*</a:t>
              </a:r>
              <a:endParaRPr kumimoji="1" lang="ja-JP" altLang="en-US"/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FC5D3-8DF5-74C8-FDF8-D47B1D49D153}"/>
              </a:ext>
            </a:extLst>
          </p:cNvPr>
          <p:cNvSpPr txBox="1"/>
          <p:nvPr/>
        </p:nvSpPr>
        <p:spPr>
          <a:xfrm>
            <a:off x="323940" y="5864536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*</a:t>
            </a:r>
            <a:r>
              <a:rPr kumimoji="1" lang="en-US" altLang="ja-JP" baseline="30000" dirty="0"/>
              <a:t>) </a:t>
            </a:r>
            <a:endParaRPr kumimoji="1" lang="ja-JP" altLang="en-US" baseline="30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D020570-03D1-6666-B360-88159C152CEF}"/>
              </a:ext>
            </a:extLst>
          </p:cNvPr>
          <p:cNvSpPr txBox="1"/>
          <p:nvPr/>
        </p:nvSpPr>
        <p:spPr>
          <a:xfrm>
            <a:off x="-570986" y="750574"/>
            <a:ext cx="27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20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A6B774-D780-4A00-1FDC-453650233A34}"/>
              </a:ext>
            </a:extLst>
          </p:cNvPr>
          <p:cNvSpPr txBox="1"/>
          <p:nvPr/>
        </p:nvSpPr>
        <p:spPr>
          <a:xfrm>
            <a:off x="5278834" y="937235"/>
            <a:ext cx="3168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: </a:t>
            </a:r>
            <a:r>
              <a:rPr kumimoji="1" lang="en-US" altLang="ja-JP" sz="1600" dirty="0">
                <a:solidFill>
                  <a:srgbClr val="FF0000"/>
                </a:solidFill>
              </a:rPr>
              <a:t>calc. </a:t>
            </a:r>
            <a:r>
              <a:rPr kumimoji="1" lang="en-US" altLang="ja-JP" sz="1600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kumimoji="1" lang="en-US" altLang="ja-JP" sz="1600" dirty="0">
                <a:solidFill>
                  <a:srgbClr val="FF0000"/>
                </a:solidFill>
              </a:rPr>
              <a:t> ~ Multiple </a:t>
            </a:r>
            <a:r>
              <a:rPr kumimoji="1" lang="en-US" altLang="ja-JP" sz="1600" dirty="0" err="1">
                <a:solidFill>
                  <a:srgbClr val="FF0000"/>
                </a:solidFill>
              </a:rPr>
              <a:t>CoulEx</a:t>
            </a:r>
            <a:r>
              <a:rPr kumimoji="1" lang="en-US" altLang="ja-JP" sz="1600" dirty="0">
                <a:solidFill>
                  <a:srgbClr val="FF0000"/>
                </a:solidFill>
              </a:rPr>
              <a:t> value 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6CDDE8E-46C5-6977-A5E7-363BB6347F5F}"/>
              </a:ext>
            </a:extLst>
          </p:cNvPr>
          <p:cNvSpPr txBox="1"/>
          <p:nvPr/>
        </p:nvSpPr>
        <p:spPr>
          <a:xfrm>
            <a:off x="4938008" y="236642"/>
            <a:ext cx="1875835" cy="646331"/>
          </a:xfrm>
          <a:prstGeom prst="rect">
            <a:avLst/>
          </a:prstGeom>
          <a:solidFill>
            <a:srgbClr val="AE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Levels, B(E2)’s </a:t>
            </a:r>
          </a:p>
          <a:p>
            <a:pPr algn="ctr"/>
            <a:r>
              <a:rPr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Q-moments</a:t>
            </a:r>
            <a:endParaRPr kumimoji="1" lang="ja-JP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63583"/>
      </p:ext>
    </p:extLst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D7AD8A-08CC-DA11-F6A9-8EF17DC51C47}"/>
              </a:ext>
            </a:extLst>
          </p:cNvPr>
          <p:cNvSpPr txBox="1"/>
          <p:nvPr/>
        </p:nvSpPr>
        <p:spPr>
          <a:xfrm>
            <a:off x="1766425" y="199369"/>
            <a:ext cx="763061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en-US" altLang="ja-JP" dirty="0"/>
              <a:t>ppearance of triaxial shapes in the nuclear chart</a:t>
            </a:r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EF167BE-5F9F-3DA6-1C60-56869157BC15}"/>
              </a:ext>
            </a:extLst>
          </p:cNvPr>
          <p:cNvGrpSpPr/>
          <p:nvPr/>
        </p:nvGrpSpPr>
        <p:grpSpPr>
          <a:xfrm>
            <a:off x="8799458" y="4472785"/>
            <a:ext cx="1716748" cy="939711"/>
            <a:chOff x="9475834" y="4443055"/>
            <a:chExt cx="1716748" cy="939711"/>
          </a:xfrm>
        </p:grpSpPr>
        <p:sp>
          <p:nvSpPr>
            <p:cNvPr id="6" name="右中かっこ 5">
              <a:extLst>
                <a:ext uri="{FF2B5EF4-FFF2-40B4-BE49-F238E27FC236}">
                  <a16:creationId xmlns:a16="http://schemas.microsoft.com/office/drawing/2014/main" id="{79FCD422-5AEF-2BB1-AF51-6AB53CDFDF7A}"/>
                </a:ext>
              </a:extLst>
            </p:cNvPr>
            <p:cNvSpPr/>
            <p:nvPr/>
          </p:nvSpPr>
          <p:spPr>
            <a:xfrm>
              <a:off x="9475834" y="4443055"/>
              <a:ext cx="257694" cy="939711"/>
            </a:xfrm>
            <a:prstGeom prst="rightBrac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1FACFF3-3780-FF0D-38AC-BB103BE6BC5B}"/>
                </a:ext>
              </a:extLst>
            </p:cNvPr>
            <p:cNvSpPr txBox="1"/>
            <p:nvPr/>
          </p:nvSpPr>
          <p:spPr>
            <a:xfrm>
              <a:off x="9733528" y="4558967"/>
              <a:ext cx="1459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 medium</a:t>
              </a:r>
            </a:p>
            <a:p>
              <a:r>
                <a:rPr lang="en-US" altLang="ja-JP" sz="2000" dirty="0"/>
                <a:t> </a:t>
              </a:r>
              <a:r>
                <a:rPr kumimoji="1" lang="en-US" altLang="ja-JP" sz="2000" dirty="0"/>
                <a:t>triaxiality</a:t>
              </a:r>
              <a:endParaRPr kumimoji="1" lang="ja-JP" altLang="en-US" sz="2000"/>
            </a:p>
          </p:txBody>
        </p:sp>
      </p:grpSp>
      <p:pic>
        <p:nvPicPr>
          <p:cNvPr id="13" name="図 12" descr="グラフ, 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07676ED-E14F-4DA5-ADF4-561A52557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7" y="985301"/>
            <a:ext cx="8594421" cy="577965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2DF186-805A-90FF-A343-6B0DE0B021E3}"/>
              </a:ext>
            </a:extLst>
          </p:cNvPr>
          <p:cNvSpPr txBox="1"/>
          <p:nvPr/>
        </p:nvSpPr>
        <p:spPr>
          <a:xfrm>
            <a:off x="8435776" y="5528408"/>
            <a:ext cx="22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~ small triaxiality</a:t>
            </a:r>
            <a:endParaRPr kumimoji="1" lang="ja-JP" altLang="en-US" sz="200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596ACB9-450D-EDC5-DD20-ADF0FB949AF7}"/>
              </a:ext>
            </a:extLst>
          </p:cNvPr>
          <p:cNvGrpSpPr/>
          <p:nvPr/>
        </p:nvGrpSpPr>
        <p:grpSpPr>
          <a:xfrm>
            <a:off x="8775122" y="1336950"/>
            <a:ext cx="3482168" cy="3019922"/>
            <a:chOff x="365103" y="2009231"/>
            <a:chExt cx="6276780" cy="470433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8F5FA12-EDC5-979F-1775-546BA6E67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103" y="2009231"/>
              <a:ext cx="6276780" cy="4704338"/>
            </a:xfrm>
            <a:prstGeom prst="rect">
              <a:avLst/>
            </a:prstGeom>
          </p:spPr>
        </p:pic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D6D85993-F95C-5197-51CC-8BE21FA4EB63}"/>
                </a:ext>
              </a:extLst>
            </p:cNvPr>
            <p:cNvSpPr/>
            <p:nvPr/>
          </p:nvSpPr>
          <p:spPr>
            <a:xfrm>
              <a:off x="4135009" y="3582588"/>
              <a:ext cx="875008" cy="63682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C3C57B-F596-0D13-6811-317DADE069E1}"/>
              </a:ext>
            </a:extLst>
          </p:cNvPr>
          <p:cNvSpPr txBox="1"/>
          <p:nvPr/>
        </p:nvSpPr>
        <p:spPr>
          <a:xfrm>
            <a:off x="8799458" y="985301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Moller et al. (2006)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FD6C7F-4DFB-CA88-707B-27D229E930FC}"/>
              </a:ext>
            </a:extLst>
          </p:cNvPr>
          <p:cNvSpPr txBox="1"/>
          <p:nvPr/>
        </p:nvSpPr>
        <p:spPr>
          <a:xfrm>
            <a:off x="10167087" y="423058"/>
            <a:ext cx="209544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Axially symmetric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E121948-3B4E-1B87-87A3-0820A909E4FA}"/>
              </a:ext>
            </a:extLst>
          </p:cNvPr>
          <p:cNvCxnSpPr/>
          <p:nvPr/>
        </p:nvCxnSpPr>
        <p:spPr>
          <a:xfrm flipH="1">
            <a:off x="11191009" y="831273"/>
            <a:ext cx="311727" cy="16105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屋内, 座る, フルーツ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6C9CB43-A530-C4FB-A419-52D01BA45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297">
            <a:off x="10537353" y="4847716"/>
            <a:ext cx="1126828" cy="6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51388"/>
      </p:ext>
    </p:extLst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E7995-4C9E-BB00-426C-F7C39119C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573C169-3EB9-DE20-A587-AA0F4838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239" y="641822"/>
            <a:ext cx="4171405" cy="607146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5C84BD-0072-8E09-92E2-8EEC7A3B19E0}"/>
              </a:ext>
            </a:extLst>
          </p:cNvPr>
          <p:cNvSpPr txBox="1"/>
          <p:nvPr/>
        </p:nvSpPr>
        <p:spPr>
          <a:xfrm>
            <a:off x="858829" y="107918"/>
            <a:ext cx="104743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 quantum number is (practically) conserved, with substantial triaxiality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241BF6-8434-BBDB-5D44-133BDC0160DF}"/>
              </a:ext>
            </a:extLst>
          </p:cNvPr>
          <p:cNvSpPr txBox="1"/>
          <p:nvPr/>
        </p:nvSpPr>
        <p:spPr>
          <a:xfrm>
            <a:off x="8856097" y="874455"/>
            <a:ext cx="31304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Rather </a:t>
            </a:r>
            <a:r>
              <a:rPr lang="en-US" altLang="ja-JP" sz="2000" dirty="0">
                <a:solidFill>
                  <a:srgbClr val="FF00C6"/>
                </a:solidFill>
              </a:rPr>
              <a:t>strong K mixing</a:t>
            </a:r>
            <a:r>
              <a:rPr lang="en-US" altLang="ja-JP" sz="2000" dirty="0"/>
              <a:t> may have b</a:t>
            </a:r>
            <a:r>
              <a:rPr kumimoji="1" lang="en-US" altLang="ja-JP" sz="2000" dirty="0"/>
              <a:t>een ex</a:t>
            </a:r>
            <a:r>
              <a:rPr lang="en-US" altLang="ja-JP" sz="2000" dirty="0"/>
              <a:t>pected</a:t>
            </a:r>
          </a:p>
          <a:p>
            <a:r>
              <a:rPr lang="en-US" altLang="ja-JP" sz="2000" dirty="0"/>
              <a:t>in </a:t>
            </a:r>
            <a:r>
              <a:rPr lang="en-US" altLang="ja-JP" sz="2000" dirty="0">
                <a:solidFill>
                  <a:srgbClr val="FF0000"/>
                </a:solidFill>
              </a:rPr>
              <a:t>traditional picture </a:t>
            </a:r>
            <a:r>
              <a:rPr kumimoji="1" lang="en-US" altLang="ja-JP" sz="2000" dirty="0"/>
              <a:t>for triaxial</a:t>
            </a:r>
            <a:r>
              <a:rPr lang="en-US" altLang="ja-JP" sz="2000" dirty="0"/>
              <a:t> shapes.</a:t>
            </a:r>
          </a:p>
          <a:p>
            <a:endParaRPr lang="en-US" altLang="ja-JP" sz="2000" dirty="0"/>
          </a:p>
          <a:p>
            <a:r>
              <a:rPr lang="en-US" altLang="ja-JP" sz="2000" dirty="0"/>
              <a:t>  Its rationale is not </a:t>
            </a:r>
          </a:p>
          <a:p>
            <a:r>
              <a:rPr lang="en-US" altLang="ja-JP" sz="2000" dirty="0"/>
              <a:t>  clear to me.</a:t>
            </a:r>
          </a:p>
          <a:p>
            <a:endParaRPr kumimoji="1" lang="en-US" altLang="ja-JP" sz="2000" dirty="0"/>
          </a:p>
          <a:p>
            <a:r>
              <a:rPr lang="en-US" altLang="ja-JP" sz="2000" dirty="0">
                <a:solidFill>
                  <a:srgbClr val="FF00C6"/>
                </a:solidFill>
              </a:rPr>
              <a:t>K is now shown to be a </a:t>
            </a:r>
            <a:r>
              <a:rPr kumimoji="1" lang="en-US" altLang="ja-JP" sz="2000" dirty="0">
                <a:solidFill>
                  <a:srgbClr val="FF00C6"/>
                </a:solidFill>
              </a:rPr>
              <a:t>good quantum number</a:t>
            </a:r>
            <a:r>
              <a:rPr kumimoji="1" lang="en-US" altLang="ja-JP" sz="2000" dirty="0"/>
              <a:t>. </a:t>
            </a:r>
            <a:endParaRPr kumimoji="1" lang="ja-JP" altLang="en-US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E029A3F-CFC0-CB9D-C3AA-4FB4C1F2A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0" y="1634836"/>
            <a:ext cx="3555205" cy="40697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A5480B-3A8E-674A-F250-3429445983D7}"/>
              </a:ext>
            </a:extLst>
          </p:cNvPr>
          <p:cNvSpPr txBox="1"/>
          <p:nvPr/>
        </p:nvSpPr>
        <p:spPr>
          <a:xfrm>
            <a:off x="581347" y="673014"/>
            <a:ext cx="3454792" cy="830997"/>
          </a:xfrm>
          <a:prstGeom prst="rect">
            <a:avLst/>
          </a:prstGeom>
          <a:solidFill>
            <a:srgbClr val="FFEDC3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Robust mechanism for </a:t>
            </a:r>
          </a:p>
          <a:p>
            <a:r>
              <a:rPr lang="en-US" altLang="ja-JP" dirty="0"/>
              <a:t>g</a:t>
            </a:r>
            <a:r>
              <a:rPr kumimoji="1" lang="en-US" altLang="ja-JP" dirty="0"/>
              <a:t>ood</a:t>
            </a:r>
            <a:r>
              <a:rPr lang="en-US" altLang="ja-JP" dirty="0"/>
              <a:t> K with triaxiality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89D931-86E2-20D3-2430-22386F54A4F9}"/>
              </a:ext>
            </a:extLst>
          </p:cNvPr>
          <p:cNvSpPr txBox="1"/>
          <p:nvPr/>
        </p:nvSpPr>
        <p:spPr>
          <a:xfrm>
            <a:off x="50930" y="5956917"/>
            <a:ext cx="4413309" cy="707886"/>
          </a:xfrm>
          <a:prstGeom prst="rect">
            <a:avLst/>
          </a:prstGeom>
          <a:solidFill>
            <a:srgbClr val="B4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 symmetry as a many-body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(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&lt;-&gt;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 Dynamical Symmetry)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2C49E36-1438-05EA-F9F2-4FCCC5621166}"/>
              </a:ext>
            </a:extLst>
          </p:cNvPr>
          <p:cNvSpPr/>
          <p:nvPr/>
        </p:nvSpPr>
        <p:spPr>
          <a:xfrm>
            <a:off x="6702137" y="1323902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7D08AA-AF43-FA3F-F564-22DE3D870DF0}"/>
              </a:ext>
            </a:extLst>
          </p:cNvPr>
          <p:cNvSpPr/>
          <p:nvPr/>
        </p:nvSpPr>
        <p:spPr>
          <a:xfrm>
            <a:off x="7180119" y="1695434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3B5D391-0F3C-384F-D448-F41CCB740FB9}"/>
              </a:ext>
            </a:extLst>
          </p:cNvPr>
          <p:cNvSpPr/>
          <p:nvPr/>
        </p:nvSpPr>
        <p:spPr>
          <a:xfrm>
            <a:off x="6702137" y="242718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545C44E-F2E2-A0A7-9FAD-7A606659C75D}"/>
              </a:ext>
            </a:extLst>
          </p:cNvPr>
          <p:cNvSpPr/>
          <p:nvPr/>
        </p:nvSpPr>
        <p:spPr>
          <a:xfrm>
            <a:off x="7190908" y="2745689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96859B2-B70D-B066-A48F-8E65811B4F4C}"/>
              </a:ext>
            </a:extLst>
          </p:cNvPr>
          <p:cNvSpPr/>
          <p:nvPr/>
        </p:nvSpPr>
        <p:spPr>
          <a:xfrm>
            <a:off x="6700726" y="2032458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56EDC97-419B-263E-2D47-D1C22F450853}"/>
              </a:ext>
            </a:extLst>
          </p:cNvPr>
          <p:cNvSpPr/>
          <p:nvPr/>
        </p:nvSpPr>
        <p:spPr>
          <a:xfrm>
            <a:off x="6678147" y="3105907"/>
            <a:ext cx="477982" cy="5261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13D396-5AB5-D7A1-BB22-E119861DDB19}"/>
              </a:ext>
            </a:extLst>
          </p:cNvPr>
          <p:cNvSpPr/>
          <p:nvPr/>
        </p:nvSpPr>
        <p:spPr>
          <a:xfrm>
            <a:off x="7190766" y="361583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CAE8463-4EC0-3610-2E89-23A760D84C1F}"/>
              </a:ext>
            </a:extLst>
          </p:cNvPr>
          <p:cNvSpPr/>
          <p:nvPr/>
        </p:nvSpPr>
        <p:spPr>
          <a:xfrm>
            <a:off x="6678147" y="434528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99224C5-9BAE-BEC8-8028-7FADD0BF4959}"/>
              </a:ext>
            </a:extLst>
          </p:cNvPr>
          <p:cNvSpPr/>
          <p:nvPr/>
        </p:nvSpPr>
        <p:spPr>
          <a:xfrm>
            <a:off x="7729428" y="2218225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AA04C0D-E2EA-C0E0-00F9-357D33AF6F74}"/>
              </a:ext>
            </a:extLst>
          </p:cNvPr>
          <p:cNvSpPr/>
          <p:nvPr/>
        </p:nvSpPr>
        <p:spPr>
          <a:xfrm>
            <a:off x="6678147" y="3976053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F8BC23B-CF3E-BFD8-AB79-BBEC4F41EA32}"/>
              </a:ext>
            </a:extLst>
          </p:cNvPr>
          <p:cNvSpPr/>
          <p:nvPr/>
        </p:nvSpPr>
        <p:spPr>
          <a:xfrm>
            <a:off x="7698590" y="5198919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91955B5-8C93-CEE4-C502-5AF6ADE5A1B1}"/>
              </a:ext>
            </a:extLst>
          </p:cNvPr>
          <p:cNvSpPr/>
          <p:nvPr/>
        </p:nvSpPr>
        <p:spPr>
          <a:xfrm>
            <a:off x="6678147" y="5011021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B608AE9-CFFB-8B50-4278-C5A84722F238}"/>
              </a:ext>
            </a:extLst>
          </p:cNvPr>
          <p:cNvSpPr/>
          <p:nvPr/>
        </p:nvSpPr>
        <p:spPr>
          <a:xfrm>
            <a:off x="7698590" y="4139345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60C9E39-698B-AFB8-EABB-4173D73504A0}"/>
              </a:ext>
            </a:extLst>
          </p:cNvPr>
          <p:cNvSpPr/>
          <p:nvPr/>
        </p:nvSpPr>
        <p:spPr>
          <a:xfrm>
            <a:off x="7180119" y="4667822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8750AE4-B1F2-4DB3-B716-4B9DC6D513C7}"/>
              </a:ext>
            </a:extLst>
          </p:cNvPr>
          <p:cNvSpPr/>
          <p:nvPr/>
        </p:nvSpPr>
        <p:spPr>
          <a:xfrm>
            <a:off x="7156129" y="6054593"/>
            <a:ext cx="477982" cy="5261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86CAA11-4BE7-7ABE-D83C-B3A720349697}"/>
              </a:ext>
            </a:extLst>
          </p:cNvPr>
          <p:cNvSpPr/>
          <p:nvPr/>
        </p:nvSpPr>
        <p:spPr>
          <a:xfrm>
            <a:off x="6678147" y="5340679"/>
            <a:ext cx="477982" cy="7278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023111"/>
      </p:ext>
    </p:extLst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1DEA6-DC06-1132-E6AA-CAFDB0E2E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3A45A6-EF39-94C0-BE12-89B97CBE562B}"/>
              </a:ext>
            </a:extLst>
          </p:cNvPr>
          <p:cNvSpPr txBox="1"/>
          <p:nvPr/>
        </p:nvSpPr>
        <p:spPr>
          <a:xfrm>
            <a:off x="377243" y="11245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>
              <a:solidFill>
                <a:srgbClr val="0100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F7E258-010E-7881-9EF7-0A24623DED49}"/>
              </a:ext>
            </a:extLst>
          </p:cNvPr>
          <p:cNvSpPr txBox="1"/>
          <p:nvPr/>
        </p:nvSpPr>
        <p:spPr>
          <a:xfrm>
            <a:off x="211995" y="4000397"/>
            <a:ext cx="11980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Triaxial deformation 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occurs in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virtually all deformed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with varying degrees: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substantial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triaxial deformation occurs in many deformed nuclei, such as </a:t>
            </a:r>
            <a:r>
              <a:rPr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Er, </a:t>
            </a:r>
            <a:r>
              <a:rPr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Dy, </a:t>
            </a:r>
            <a:r>
              <a:rPr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Gd,</a:t>
            </a:r>
          </a:p>
          <a:p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as consequences of NN interaction (particularly, tensor and </a:t>
            </a:r>
            <a:r>
              <a:rPr lang="en-US" altLang="ja-JP" dirty="0" err="1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hexadecupole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forces).  </a:t>
            </a:r>
            <a:endParaRPr kumimoji="1" lang="ja-JP" alt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7CEE5B-5CDF-66DB-0D54-88CA507B0949}"/>
              </a:ext>
            </a:extLst>
          </p:cNvPr>
          <p:cNvSpPr txBox="1"/>
          <p:nvPr/>
        </p:nvSpPr>
        <p:spPr>
          <a:xfrm>
            <a:off x="197197" y="5219505"/>
            <a:ext cx="1172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quantum number is practically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conserved with triaxiality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contrary to traditional belief.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F3485F-5360-3248-4BC7-9CF120682583}"/>
              </a:ext>
            </a:extLst>
          </p:cNvPr>
          <p:cNvSpPr txBox="1"/>
          <p:nvPr/>
        </p:nvSpPr>
        <p:spPr>
          <a:xfrm>
            <a:off x="147861" y="573824"/>
            <a:ext cx="1208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Rotational excitation energy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proportional to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J(J+1) can be derived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quantum many-body</a:t>
            </a: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framework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without resorting to the quantization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free rotation of rigid body.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1" lang="ja-JP" altLang="en-US">
              <a:solidFill>
                <a:srgbClr val="FF00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72939F-0049-D606-A36C-611F6E0CD0CC}"/>
              </a:ext>
            </a:extLst>
          </p:cNvPr>
          <p:cNvGrpSpPr/>
          <p:nvPr/>
        </p:nvGrpSpPr>
        <p:grpSpPr>
          <a:xfrm>
            <a:off x="994760" y="1541416"/>
            <a:ext cx="3586719" cy="2177991"/>
            <a:chOff x="8805806" y="462009"/>
            <a:chExt cx="3010513" cy="1793966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77BCF16-81CA-DA04-3C4A-27053BCC341E}"/>
                </a:ext>
              </a:extLst>
            </p:cNvPr>
            <p:cNvSpPr/>
            <p:nvPr/>
          </p:nvSpPr>
          <p:spPr>
            <a:xfrm>
              <a:off x="8805806" y="462009"/>
              <a:ext cx="3010513" cy="1793966"/>
            </a:xfrm>
            <a:prstGeom prst="rect">
              <a:avLst/>
            </a:prstGeom>
            <a:solidFill>
              <a:srgbClr val="BFF4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C591A5CA-DCEC-E3BA-3BE0-41EDDF47455B}"/>
                </a:ext>
              </a:extLst>
            </p:cNvPr>
            <p:cNvCxnSpPr>
              <a:cxnSpLocks/>
            </p:cNvCxnSpPr>
            <p:nvPr/>
          </p:nvCxnSpPr>
          <p:spPr>
            <a:xfrm>
              <a:off x="9908856" y="577096"/>
              <a:ext cx="0" cy="134141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DBED57B5-C7BF-F099-4616-770E0E680DF6}"/>
                </a:ext>
              </a:extLst>
            </p:cNvPr>
            <p:cNvCxnSpPr>
              <a:cxnSpLocks/>
            </p:cNvCxnSpPr>
            <p:nvPr/>
          </p:nvCxnSpPr>
          <p:spPr>
            <a:xfrm>
              <a:off x="10488176" y="591634"/>
              <a:ext cx="0" cy="97145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F15700F-98DA-15A5-93DB-F7A76CA11696}"/>
                </a:ext>
              </a:extLst>
            </p:cNvPr>
            <p:cNvSpPr txBox="1"/>
            <p:nvPr/>
          </p:nvSpPr>
          <p:spPr>
            <a:xfrm>
              <a:off x="10576551" y="531714"/>
              <a:ext cx="870795" cy="583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binding</a:t>
              </a:r>
            </a:p>
            <a:p>
              <a:r>
                <a:rPr lang="en-US" altLang="ja-JP" sz="2000" dirty="0"/>
                <a:t>energy</a:t>
              </a:r>
              <a:endParaRPr kumimoji="1" lang="ja-JP" altLang="en-US" sz="2000"/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F6897D39-EFD1-FB27-B60F-CE933217FE21}"/>
                </a:ext>
              </a:extLst>
            </p:cNvPr>
            <p:cNvCxnSpPr>
              <a:cxnSpLocks/>
            </p:cNvCxnSpPr>
            <p:nvPr/>
          </p:nvCxnSpPr>
          <p:spPr>
            <a:xfrm>
              <a:off x="9335547" y="591634"/>
              <a:ext cx="0" cy="148905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E04727DF-481E-F06F-5B15-9FB89EE9A835}"/>
                </a:ext>
              </a:extLst>
            </p:cNvPr>
            <p:cNvSpPr txBox="1"/>
            <p:nvPr/>
          </p:nvSpPr>
          <p:spPr>
            <a:xfrm rot="16200000">
              <a:off x="8830009" y="1655372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J=0</a:t>
              </a:r>
              <a:endParaRPr kumimoji="1" lang="ja-JP" altLang="en-US" sz="180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46E0DC0-5D37-D220-D0A8-87D745017361}"/>
                </a:ext>
              </a:extLst>
            </p:cNvPr>
            <p:cNvSpPr txBox="1"/>
            <p:nvPr/>
          </p:nvSpPr>
          <p:spPr>
            <a:xfrm rot="16200000">
              <a:off x="9396870" y="1547767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J=2</a:t>
              </a:r>
              <a:endParaRPr kumimoji="1" lang="ja-JP" altLang="en-US" sz="180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446FC47-1DF9-0CE4-B206-4D6FCEDC7B47}"/>
                </a:ext>
              </a:extLst>
            </p:cNvPr>
            <p:cNvSpPr txBox="1"/>
            <p:nvPr/>
          </p:nvSpPr>
          <p:spPr>
            <a:xfrm rot="16200000">
              <a:off x="9999180" y="1151494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J=4</a:t>
              </a:r>
              <a:endParaRPr kumimoji="1" lang="ja-JP" altLang="en-US" sz="1800"/>
            </a:p>
          </p:txBody>
        </p:sp>
        <p:sp>
          <p:nvSpPr>
            <p:cNvPr id="23" name="下矢印 22">
              <a:extLst>
                <a:ext uri="{FF2B5EF4-FFF2-40B4-BE49-F238E27FC236}">
                  <a16:creationId xmlns:a16="http://schemas.microsoft.com/office/drawing/2014/main" id="{76AB306F-A2E6-FCA1-00AE-AA33EBA245D9}"/>
                </a:ext>
              </a:extLst>
            </p:cNvPr>
            <p:cNvSpPr/>
            <p:nvPr/>
          </p:nvSpPr>
          <p:spPr>
            <a:xfrm rot="10800000">
              <a:off x="10368535" y="1563084"/>
              <a:ext cx="239528" cy="517601"/>
            </a:xfrm>
            <a:prstGeom prst="downArrow">
              <a:avLst>
                <a:gd name="adj1" fmla="val 43448"/>
                <a:gd name="adj2" fmla="val 50000"/>
              </a:avLst>
            </a:prstGeom>
            <a:noFill/>
            <a:ln>
              <a:solidFill>
                <a:srgbClr val="F7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下矢印 23">
              <a:extLst>
                <a:ext uri="{FF2B5EF4-FFF2-40B4-BE49-F238E27FC236}">
                  <a16:creationId xmlns:a16="http://schemas.microsoft.com/office/drawing/2014/main" id="{7F712516-F59F-F566-DAFD-AA8B59FAE9C3}"/>
                </a:ext>
              </a:extLst>
            </p:cNvPr>
            <p:cNvSpPr/>
            <p:nvPr/>
          </p:nvSpPr>
          <p:spPr>
            <a:xfrm rot="10800000">
              <a:off x="9791918" y="1922832"/>
              <a:ext cx="233271" cy="157855"/>
            </a:xfrm>
            <a:prstGeom prst="downArrow">
              <a:avLst/>
            </a:prstGeom>
            <a:noFill/>
            <a:ln>
              <a:solidFill>
                <a:srgbClr val="F7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0262D3C9-D96E-A374-1F55-804C609262AC}"/>
                </a:ext>
              </a:extLst>
            </p:cNvPr>
            <p:cNvCxnSpPr>
              <a:cxnSpLocks/>
            </p:cNvCxnSpPr>
            <p:nvPr/>
          </p:nvCxnSpPr>
          <p:spPr>
            <a:xfrm>
              <a:off x="9015654" y="2080685"/>
              <a:ext cx="256821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2F80BD8-9C4A-4ABD-00CC-0954B01920E2}"/>
                </a:ext>
              </a:extLst>
            </p:cNvPr>
            <p:cNvSpPr txBox="1"/>
            <p:nvPr/>
          </p:nvSpPr>
          <p:spPr>
            <a:xfrm>
              <a:off x="10600907" y="1341701"/>
              <a:ext cx="1169492" cy="836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700FF"/>
                  </a:solidFill>
                </a:rPr>
                <a:t>excitation</a:t>
              </a:r>
            </a:p>
            <a:p>
              <a:r>
                <a:rPr lang="en-US" altLang="ja-JP" sz="2000" dirty="0">
                  <a:solidFill>
                    <a:srgbClr val="F700FF"/>
                  </a:solidFill>
                </a:rPr>
                <a:t>energy</a:t>
              </a:r>
            </a:p>
            <a:p>
              <a:r>
                <a:rPr kumimoji="1" lang="en-US" altLang="ja-JP" sz="2000" dirty="0">
                  <a:solidFill>
                    <a:srgbClr val="F700FF"/>
                  </a:solidFill>
                </a:rPr>
                <a:t>    </a:t>
              </a:r>
              <a:r>
                <a:rPr kumimoji="1" lang="en-US" altLang="ja-JP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J(J+1)</a:t>
              </a:r>
              <a:endParaRPr kumimoji="1" lang="ja-JP" alt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A412A43-C41C-8E21-A02F-9B485FAD2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0793" y="1901016"/>
              <a:ext cx="183710" cy="179669"/>
            </a:xfrm>
            <a:prstGeom prst="rect">
              <a:avLst/>
            </a:prstGeom>
          </p:spPr>
        </p:pic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98F6B2C-A89D-A9B0-1D1F-CB11E1C03F65}"/>
              </a:ext>
            </a:extLst>
          </p:cNvPr>
          <p:cNvGrpSpPr/>
          <p:nvPr/>
        </p:nvGrpSpPr>
        <p:grpSpPr>
          <a:xfrm>
            <a:off x="4825250" y="1505735"/>
            <a:ext cx="6901658" cy="1092090"/>
            <a:chOff x="3817863" y="1963500"/>
            <a:chExt cx="6901658" cy="1092090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B174BB56-5E8E-78FE-1E83-B5F9C8DAC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170" y="2111303"/>
              <a:ext cx="6591044" cy="904082"/>
            </a:xfrm>
            <a:prstGeom prst="rect">
              <a:avLst/>
            </a:prstGeom>
          </p:spPr>
        </p:pic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1EEAC6F4-B112-628E-EBE3-3040D0029BC7}"/>
                </a:ext>
              </a:extLst>
            </p:cNvPr>
            <p:cNvSpPr/>
            <p:nvPr/>
          </p:nvSpPr>
          <p:spPr>
            <a:xfrm>
              <a:off x="6552049" y="2333431"/>
              <a:ext cx="1899139" cy="4598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87A5380E-E135-82AA-D132-858D3F90FB74}"/>
                </a:ext>
              </a:extLst>
            </p:cNvPr>
            <p:cNvSpPr/>
            <p:nvPr/>
          </p:nvSpPr>
          <p:spPr>
            <a:xfrm>
              <a:off x="3817863" y="1963500"/>
              <a:ext cx="6901658" cy="109209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4D88EB2-ACD4-6E4B-E20A-4817754C9549}"/>
              </a:ext>
            </a:extLst>
          </p:cNvPr>
          <p:cNvSpPr txBox="1"/>
          <p:nvPr/>
        </p:nvSpPr>
        <p:spPr>
          <a:xfrm>
            <a:off x="5280645" y="3288128"/>
            <a:ext cx="6534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no or quite small rotational kinetic energy</a:t>
            </a:r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6A7179F-9510-4D39-3E6C-5122B33D15FB}"/>
              </a:ext>
            </a:extLst>
          </p:cNvPr>
          <p:cNvSpPr txBox="1"/>
          <p:nvPr/>
        </p:nvSpPr>
        <p:spPr>
          <a:xfrm>
            <a:off x="5548745" y="2631313"/>
            <a:ext cx="449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direct relation to NN, 3NF, …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9A1998-944D-B1E9-9BA7-0B02AC781FBC}"/>
              </a:ext>
            </a:extLst>
          </p:cNvPr>
          <p:cNvSpPr txBox="1"/>
          <p:nvPr/>
        </p:nvSpPr>
        <p:spPr>
          <a:xfrm>
            <a:off x="197196" y="5818467"/>
            <a:ext cx="11994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J(J+1) rule arises independently of the interaction, with actual excitation energies</a:t>
            </a:r>
          </a:p>
          <a:p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varying for different interactions.  (It is not due to mass moment inertia in the classical sense.)</a:t>
            </a:r>
            <a:endParaRPr lang="ja-JP" alt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00290"/>
      </p:ext>
    </p:extLst>
  </p:cSld>
  <p:clrMapOvr>
    <a:masterClrMapping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B3ED81-249C-DF5D-1B0C-747043F6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A3C-CCDE-6C47-A2EC-1DEA57B14AFC}" type="slidenum">
              <a:rPr kumimoji="1" lang="ja-JP" altLang="en-US" smtClean="0"/>
              <a:t>25</a:t>
            </a:fld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50B4F4C-41C5-8985-F5E9-B78834E99B86}"/>
              </a:ext>
            </a:extLst>
          </p:cNvPr>
          <p:cNvGrpSpPr/>
          <p:nvPr/>
        </p:nvGrpSpPr>
        <p:grpSpPr>
          <a:xfrm>
            <a:off x="4616416" y="246234"/>
            <a:ext cx="5341434" cy="2760653"/>
            <a:chOff x="1182856" y="289909"/>
            <a:chExt cx="5341434" cy="2760653"/>
          </a:xfrm>
        </p:grpSpPr>
        <p:pic>
          <p:nvPicPr>
            <p:cNvPr id="4" name="図 3" descr="グラフィカル ユーザー インターフェイス, テキスト, アプリケーション, チャットまたはテキスト メッセージ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FAFFC156-D737-8052-411D-47B745ED3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856" y="289909"/>
              <a:ext cx="5341434" cy="2760653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E71A10F-4FFA-48FE-8339-D1FB887B2F91}"/>
                </a:ext>
              </a:extLst>
            </p:cNvPr>
            <p:cNvSpPr/>
            <p:nvPr/>
          </p:nvSpPr>
          <p:spPr>
            <a:xfrm>
              <a:off x="3825694" y="359294"/>
              <a:ext cx="2632255" cy="1391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右矢印 9">
              <a:extLst>
                <a:ext uri="{FF2B5EF4-FFF2-40B4-BE49-F238E27FC236}">
                  <a16:creationId xmlns:a16="http://schemas.microsoft.com/office/drawing/2014/main" id="{68684F53-DCF7-F679-5A5D-49982557F40E}"/>
                </a:ext>
              </a:extLst>
            </p:cNvPr>
            <p:cNvSpPr/>
            <p:nvPr/>
          </p:nvSpPr>
          <p:spPr>
            <a:xfrm flipV="1">
              <a:off x="4131940" y="915290"/>
              <a:ext cx="339738" cy="222134"/>
            </a:xfrm>
            <a:prstGeom prst="rightArrow">
              <a:avLst>
                <a:gd name="adj1" fmla="val 48006"/>
                <a:gd name="adj2" fmla="val 5974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BAE64A4-FC82-5EAD-CE00-9EAC12CA4390}"/>
                </a:ext>
              </a:extLst>
            </p:cNvPr>
            <p:cNvSpPr txBox="1"/>
            <p:nvPr/>
          </p:nvSpPr>
          <p:spPr>
            <a:xfrm>
              <a:off x="4756967" y="771226"/>
              <a:ext cx="1457450" cy="584775"/>
            </a:xfrm>
            <a:prstGeom prst="rect">
              <a:avLst/>
            </a:prstGeom>
            <a:solidFill>
              <a:srgbClr val="B5FFFF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600"/>
                <a:t>雑誌ニュートン</a:t>
              </a:r>
              <a:endParaRPr lang="en-US" altLang="ja-JP" sz="1600" dirty="0"/>
            </a:p>
            <a:p>
              <a:r>
                <a:rPr lang="ja-JP" altLang="en-US" sz="1600"/>
                <a:t>８月号</a:t>
              </a: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F13641-E8FE-BC51-788F-8B6ACEE42303}"/>
              </a:ext>
            </a:extLst>
          </p:cNvPr>
          <p:cNvSpPr txBox="1"/>
          <p:nvPr/>
        </p:nvSpPr>
        <p:spPr>
          <a:xfrm>
            <a:off x="9968484" y="2161933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/>
              <a:t>一部スポーツ紙</a:t>
            </a:r>
            <a:endParaRPr lang="en-US" altLang="ja-JP" sz="1400" dirty="0"/>
          </a:p>
          <a:p>
            <a:r>
              <a:rPr lang="ja-JP" altLang="en-US" sz="1400"/>
              <a:t>にも出ました</a:t>
            </a:r>
          </a:p>
        </p:txBody>
      </p:sp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98A49D9-66E2-7E2B-6158-E9F5F4CA0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05" y="2685154"/>
            <a:ext cx="3566737" cy="4036323"/>
          </a:xfrm>
          <a:prstGeom prst="rect">
            <a:avLst/>
          </a:prstGeom>
        </p:spPr>
      </p:pic>
      <p:pic>
        <p:nvPicPr>
          <p:cNvPr id="8" name="図 7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AED5CDE-B0EF-E9CD-C401-DF14E9664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073" y="2617637"/>
            <a:ext cx="3420693" cy="404949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D05143-D687-8009-4DA2-D8A85401266B}"/>
              </a:ext>
            </a:extLst>
          </p:cNvPr>
          <p:cNvSpPr txBox="1"/>
          <p:nvPr/>
        </p:nvSpPr>
        <p:spPr>
          <a:xfrm>
            <a:off x="2992239" y="881438"/>
            <a:ext cx="135005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1600"/>
              <a:t>まず結果から</a:t>
            </a:r>
          </a:p>
        </p:txBody>
      </p:sp>
      <p:pic>
        <p:nvPicPr>
          <p:cNvPr id="16" name="図 15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6CDD30A-DA85-243D-CD1E-7A724C36C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850" y="354992"/>
            <a:ext cx="1065704" cy="139144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59CDF45-22A1-6F76-5D40-5694E6C8A978}"/>
              </a:ext>
            </a:extLst>
          </p:cNvPr>
          <p:cNvSpPr txBox="1"/>
          <p:nvPr/>
        </p:nvSpPr>
        <p:spPr>
          <a:xfrm rot="19147233">
            <a:off x="10304656" y="926697"/>
            <a:ext cx="66717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1400"/>
              <a:t>７月号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22A632-B89C-85AD-0BF5-22F6905F4456}"/>
              </a:ext>
            </a:extLst>
          </p:cNvPr>
          <p:cNvSpPr txBox="1"/>
          <p:nvPr/>
        </p:nvSpPr>
        <p:spPr>
          <a:xfrm>
            <a:off x="2864068" y="1364816"/>
            <a:ext cx="1681871" cy="553998"/>
          </a:xfrm>
          <a:prstGeom prst="rect">
            <a:avLst/>
          </a:prstGeom>
          <a:solidFill>
            <a:srgbClr val="FFFCE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Google</a:t>
            </a:r>
            <a:r>
              <a:rPr lang="ja-JP" altLang="en-US" sz="1600"/>
              <a:t>で検索</a:t>
            </a:r>
            <a:endParaRPr lang="en-US" altLang="ja-JP" sz="1600" dirty="0"/>
          </a:p>
          <a:p>
            <a:pPr algn="ctr"/>
            <a:r>
              <a:rPr lang="ja-JP" altLang="en-US" sz="1400"/>
              <a:t>アーモンド＋原子核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80C1EC-838F-16AF-1C50-49D09DD87DF6}"/>
              </a:ext>
            </a:extLst>
          </p:cNvPr>
          <p:cNvSpPr txBox="1"/>
          <p:nvPr/>
        </p:nvSpPr>
        <p:spPr>
          <a:xfrm>
            <a:off x="297712" y="312052"/>
            <a:ext cx="2530355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Public</a:t>
            </a:r>
            <a:r>
              <a:rPr lang="en-US" altLang="ja-JP" dirty="0"/>
              <a:t> Relations</a:t>
            </a:r>
          </a:p>
          <a:p>
            <a:r>
              <a:rPr kumimoji="1" lang="en-US" altLang="ja-JP" dirty="0"/>
              <a:t>in Japan</a:t>
            </a:r>
          </a:p>
          <a:p>
            <a:r>
              <a:rPr lang="en-US" altLang="ja-JP" dirty="0"/>
              <a:t>  … amusing</a:t>
            </a:r>
          </a:p>
          <a:p>
            <a:r>
              <a:rPr kumimoji="1" lang="en-US" altLang="ja-JP" dirty="0"/>
              <a:t>     experience</a:t>
            </a:r>
          </a:p>
        </p:txBody>
      </p:sp>
      <p:pic>
        <p:nvPicPr>
          <p:cNvPr id="15" name="図 14" descr="スーツを着た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12047B61-AFC0-DD3C-67E7-C8A375747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3" y="3729498"/>
            <a:ext cx="3058958" cy="224706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97B73A-EE32-2EB6-27A8-4F472C6576EA}"/>
              </a:ext>
            </a:extLst>
          </p:cNvPr>
          <p:cNvSpPr txBox="1"/>
          <p:nvPr/>
        </p:nvSpPr>
        <p:spPr>
          <a:xfrm>
            <a:off x="418433" y="2161933"/>
            <a:ext cx="273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More emphasis on</a:t>
            </a:r>
          </a:p>
          <a:p>
            <a:r>
              <a:rPr lang="en-US" altLang="ja-JP" dirty="0"/>
              <a:t>triaxiality 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18" name="上下矢印 17">
            <a:extLst>
              <a:ext uri="{FF2B5EF4-FFF2-40B4-BE49-F238E27FC236}">
                <a16:creationId xmlns:a16="http://schemas.microsoft.com/office/drawing/2014/main" id="{95729A34-F291-1E0A-B3AA-984C42BCAC00}"/>
              </a:ext>
            </a:extLst>
          </p:cNvPr>
          <p:cNvSpPr/>
          <p:nvPr/>
        </p:nvSpPr>
        <p:spPr>
          <a:xfrm rot="16200000">
            <a:off x="676646" y="2977509"/>
            <a:ext cx="184883" cy="332195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6F25CEC-961C-9BBA-0EC7-7397AA1FC5AE}"/>
              </a:ext>
            </a:extLst>
          </p:cNvPr>
          <p:cNvSpPr txBox="1"/>
          <p:nvPr/>
        </p:nvSpPr>
        <p:spPr>
          <a:xfrm>
            <a:off x="951285" y="2884160"/>
            <a:ext cx="1963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almond-like </a:t>
            </a:r>
          </a:p>
          <a:p>
            <a:r>
              <a:rPr lang="en-US" altLang="ja-JP" dirty="0"/>
              <a:t>shape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31186"/>
      </p:ext>
    </p:extLst>
  </p:cSld>
  <p:clrMapOvr>
    <a:masterClrMapping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75C4191-548D-2354-133F-1B82F11A5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18" y="109189"/>
            <a:ext cx="6534754" cy="203021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AE173B2-F4B7-F235-C89E-DBADFD744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97" y="331324"/>
            <a:ext cx="1649843" cy="112515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217CBE2-9925-BC5B-8DAF-9A38E1EA7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59" y="2329874"/>
            <a:ext cx="4752327" cy="43930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CD68096-0D1B-5791-E3AB-0A22FD2E0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924" y="2317049"/>
            <a:ext cx="4763934" cy="413096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D21F20-3D8D-82F1-4F63-D1032F4016BE}"/>
              </a:ext>
            </a:extLst>
          </p:cNvPr>
          <p:cNvSpPr txBox="1"/>
          <p:nvPr/>
        </p:nvSpPr>
        <p:spPr>
          <a:xfrm>
            <a:off x="2483428" y="1787791"/>
            <a:ext cx="695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dirty="0">
                <a:hlinkClick r:id="rId6"/>
              </a:rPr>
              <a:t>https://www.asahi.com/ajw/articles/15859206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4504B0-3F94-FAC3-08B5-7E677715A5CA}"/>
              </a:ext>
            </a:extLst>
          </p:cNvPr>
          <p:cNvSpPr txBox="1"/>
          <p:nvPr/>
        </p:nvSpPr>
        <p:spPr>
          <a:xfrm>
            <a:off x="4556155" y="25447"/>
            <a:ext cx="259878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Also, English edition</a:t>
            </a:r>
            <a:endParaRPr kumimoji="1" lang="ja-JP" altLang="en-US" sz="20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0E83EF-9BB0-2834-87E6-C755FCDC96C6}"/>
              </a:ext>
            </a:extLst>
          </p:cNvPr>
          <p:cNvSpPr txBox="1"/>
          <p:nvPr/>
        </p:nvSpPr>
        <p:spPr>
          <a:xfrm>
            <a:off x="9474765" y="217189"/>
            <a:ext cx="2541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Japanese counterpart</a:t>
            </a:r>
          </a:p>
          <a:p>
            <a:r>
              <a:rPr kumimoji="1" lang="en-US" altLang="ja-JP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New York Times</a:t>
            </a:r>
            <a:endParaRPr kumimoji="1" lang="ja-JP" altLang="en-US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69275"/>
      </p:ext>
    </p:extLst>
  </p:cSld>
  <p:clrMapOvr>
    <a:masterClrMapping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7F95AE-28FA-86CE-1F81-C27D5ECED77C}"/>
              </a:ext>
            </a:extLst>
          </p:cNvPr>
          <p:cNvSpPr txBox="1"/>
          <p:nvPr/>
        </p:nvSpPr>
        <p:spPr>
          <a:xfrm>
            <a:off x="5582077" y="1943100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 N D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FA7808-18F7-E842-0C9F-BA9A4183C6D5}"/>
              </a:ext>
            </a:extLst>
          </p:cNvPr>
          <p:cNvSpPr txBox="1"/>
          <p:nvPr/>
        </p:nvSpPr>
        <p:spPr>
          <a:xfrm>
            <a:off x="5279910" y="3429000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Tha</a:t>
            </a:r>
            <a:r>
              <a:rPr lang="en-US" altLang="ja-JP" dirty="0"/>
              <a:t>nk you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157171"/>
      </p:ext>
    </p:extLst>
  </p:cSld>
  <p:clrMapOvr>
    <a:masterClrMapping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12B4418-82DB-39CB-AD7B-ABD6057E60B8}"/>
              </a:ext>
            </a:extLst>
          </p:cNvPr>
          <p:cNvSpPr txBox="1"/>
          <p:nvPr/>
        </p:nvSpPr>
        <p:spPr>
          <a:xfrm>
            <a:off x="2225706" y="242813"/>
            <a:ext cx="27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7DCFF512-6703-1AEE-C7B1-5367E7E4CCB6}"/>
              </a:ext>
            </a:extLst>
          </p:cNvPr>
          <p:cNvSpPr txBox="1">
            <a:spLocks/>
          </p:cNvSpPr>
          <p:nvPr/>
        </p:nvSpPr>
        <p:spPr>
          <a:xfrm>
            <a:off x="1802566" y="74504"/>
            <a:ext cx="8067238" cy="427974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ja-JP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T-plots for the ground and lowest states of </a:t>
            </a:r>
            <a:r>
              <a:rPr lang="en-US" altLang="ja-JP" sz="2400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166</a:t>
            </a:r>
            <a:r>
              <a:rPr lang="en-US" altLang="ja-JP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Er</a:t>
            </a:r>
            <a:endParaRPr lang="ja-JP" altLang="en-US" sz="2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  <a:cs typeface="Arial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5F36603-F5C3-CCC4-BEA5-18C9EF4D190C}"/>
              </a:ext>
            </a:extLst>
          </p:cNvPr>
          <p:cNvGrpSpPr/>
          <p:nvPr/>
        </p:nvGrpSpPr>
        <p:grpSpPr>
          <a:xfrm>
            <a:off x="907585" y="892316"/>
            <a:ext cx="11364668" cy="5965684"/>
            <a:chOff x="314732" y="892316"/>
            <a:chExt cx="11364668" cy="596568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A04184E-9BCD-F54F-8CC8-0B495F25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32" y="892316"/>
              <a:ext cx="10179071" cy="5965684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7F3A1C3-89EA-E699-BDDD-25EDA365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2831027"/>
              <a:ext cx="520192" cy="520192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1EFEA04-17F7-D05B-CD2D-687C3219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068" y="1344029"/>
              <a:ext cx="780288" cy="780288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0391375-34D0-3B89-7503-6028A7687D01}"/>
                </a:ext>
              </a:extLst>
            </p:cNvPr>
            <p:cNvSpPr txBox="1"/>
            <p:nvPr/>
          </p:nvSpPr>
          <p:spPr>
            <a:xfrm>
              <a:off x="3366079" y="2764011"/>
              <a:ext cx="1043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prolate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C71C23F-EEB0-AE66-43E3-B8FB0B08D9F8}"/>
                </a:ext>
              </a:extLst>
            </p:cNvPr>
            <p:cNvSpPr txBox="1"/>
            <p:nvPr/>
          </p:nvSpPr>
          <p:spPr>
            <a:xfrm>
              <a:off x="2976531" y="1241048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triaxial</a:t>
              </a:r>
              <a:endParaRPr kumimoji="1" lang="ja-JP" altLang="en-US" sz="2000"/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C0BEDD4-2CBB-FC47-D049-78DB3793EE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9256" y="1344029"/>
              <a:ext cx="1921398" cy="349418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D4B5B993-B444-9854-7086-AF7BF652BB2A}"/>
                </a:ext>
              </a:extLst>
            </p:cNvPr>
            <p:cNvCxnSpPr>
              <a:cxnSpLocks/>
            </p:cNvCxnSpPr>
            <p:nvPr/>
          </p:nvCxnSpPr>
          <p:spPr>
            <a:xfrm>
              <a:off x="3449256" y="6227180"/>
              <a:ext cx="1794076" cy="2777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7C9BF27-74A8-21DD-7186-56F747D37123}"/>
                </a:ext>
              </a:extLst>
            </p:cNvPr>
            <p:cNvSpPr txBox="1"/>
            <p:nvPr/>
          </p:nvSpPr>
          <p:spPr>
            <a:xfrm>
              <a:off x="10108136" y="1344029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triaxial with </a:t>
              </a:r>
            </a:p>
            <a:p>
              <a:r>
                <a:rPr kumimoji="1" lang="en-US" altLang="ja-JP" sz="1800" dirty="0"/>
                <a:t>&lt;</a:t>
              </a:r>
              <a:r>
                <a:rPr kumimoji="1" lang="en-US" altLang="ja-JP" sz="1800" dirty="0">
                  <a:latin typeface="Symbol" pitchFamily="2" charset="2"/>
                </a:rPr>
                <a:t>g</a:t>
              </a:r>
              <a:r>
                <a:rPr kumimoji="1" lang="en-US" altLang="ja-JP" sz="1800" dirty="0"/>
                <a:t>&gt; =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8.4</a:t>
              </a:r>
              <a:r>
                <a:rPr kumimoji="1" lang="en-US" altLang="ja-JP" sz="1800" dirty="0"/>
                <a:t> deg</a:t>
              </a:r>
              <a:endParaRPr kumimoji="1" lang="ja-JP" altLang="en-US" sz="180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B8F1DC8-B4B0-E4E4-2D19-3BF57CA17F7E}"/>
                </a:ext>
              </a:extLst>
            </p:cNvPr>
            <p:cNvSpPr txBox="1"/>
            <p:nvPr/>
          </p:nvSpPr>
          <p:spPr>
            <a:xfrm>
              <a:off x="10090500" y="3205998"/>
              <a:ext cx="1502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triaxial with</a:t>
              </a:r>
            </a:p>
            <a:p>
              <a:r>
                <a:rPr kumimoji="1" lang="en-US" altLang="ja-JP" sz="1800" dirty="0"/>
                <a:t>&lt;</a:t>
              </a:r>
              <a:r>
                <a:rPr kumimoji="1" lang="en-US" altLang="ja-JP" sz="1800" dirty="0">
                  <a:latin typeface="Symbol" pitchFamily="2" charset="2"/>
                </a:rPr>
                <a:t>g</a:t>
              </a:r>
              <a:r>
                <a:rPr kumimoji="1" lang="en-US" altLang="ja-JP" sz="1800" dirty="0"/>
                <a:t>&gt; =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9.1</a:t>
              </a:r>
              <a:r>
                <a:rPr kumimoji="1" lang="en-US" altLang="ja-JP" sz="1800" dirty="0"/>
                <a:t> deg</a:t>
              </a:r>
              <a:endParaRPr kumimoji="1" lang="ja-JP" altLang="en-US" sz="180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DF62AD2-B25A-5D73-7C65-5BB655927F81}"/>
                </a:ext>
              </a:extLst>
            </p:cNvPr>
            <p:cNvSpPr txBox="1"/>
            <p:nvPr/>
          </p:nvSpPr>
          <p:spPr>
            <a:xfrm>
              <a:off x="6747492" y="5101369"/>
              <a:ext cx="17283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&lt;</a:t>
              </a:r>
              <a:r>
                <a:rPr kumimoji="1" lang="en-US" altLang="ja-JP" dirty="0">
                  <a:latin typeface="Symbol" pitchFamily="2" charset="2"/>
                </a:rPr>
                <a:t>g</a:t>
              </a:r>
              <a:r>
                <a:rPr kumimoji="1" lang="en-US" altLang="ja-JP" dirty="0"/>
                <a:t>&gt; </a:t>
              </a:r>
              <a:r>
                <a:rPr kumimoji="1" lang="en-US" altLang="ja-JP" sz="2000" dirty="0"/>
                <a:t>= 9.5 deg</a:t>
              </a:r>
              <a:endParaRPr kumimoji="1" lang="ja-JP" altLang="en-US" sz="2000"/>
            </a:p>
          </p:txBody>
        </p:sp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E199032B-0643-A9B0-C2B2-AF69985DD1ED}"/>
                </a:ext>
              </a:extLst>
            </p:cNvPr>
            <p:cNvSpPr/>
            <p:nvPr/>
          </p:nvSpPr>
          <p:spPr>
            <a:xfrm>
              <a:off x="2363725" y="2276872"/>
              <a:ext cx="380668" cy="3883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8F09FCED-0D29-AE0E-D756-DE18B120DA3F}"/>
                </a:ext>
              </a:extLst>
            </p:cNvPr>
            <p:cNvSpPr/>
            <p:nvPr/>
          </p:nvSpPr>
          <p:spPr>
            <a:xfrm>
              <a:off x="2212032" y="2896944"/>
              <a:ext cx="380668" cy="3883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03C8CA0C-F85A-8E04-A782-E81521516439}"/>
                </a:ext>
              </a:extLst>
            </p:cNvPr>
            <p:cNvSpPr/>
            <p:nvPr/>
          </p:nvSpPr>
          <p:spPr>
            <a:xfrm>
              <a:off x="2417142" y="4728889"/>
              <a:ext cx="453122" cy="1416818"/>
            </a:xfrm>
            <a:custGeom>
              <a:avLst/>
              <a:gdLst>
                <a:gd name="connsiteX0" fmla="*/ 0 w 453122"/>
                <a:gd name="connsiteY0" fmla="*/ 0 h 1416818"/>
                <a:gd name="connsiteX1" fmla="*/ 30145 w 453122"/>
                <a:gd name="connsiteY1" fmla="*/ 100484 h 1416818"/>
                <a:gd name="connsiteX2" fmla="*/ 60291 w 453122"/>
                <a:gd name="connsiteY2" fmla="*/ 120581 h 1416818"/>
                <a:gd name="connsiteX3" fmla="*/ 80387 w 453122"/>
                <a:gd name="connsiteY3" fmla="*/ 150726 h 1416818"/>
                <a:gd name="connsiteX4" fmla="*/ 90436 w 453122"/>
                <a:gd name="connsiteY4" fmla="*/ 180871 h 1416818"/>
                <a:gd name="connsiteX5" fmla="*/ 120581 w 453122"/>
                <a:gd name="connsiteY5" fmla="*/ 200967 h 1416818"/>
                <a:gd name="connsiteX6" fmla="*/ 130629 w 453122"/>
                <a:gd name="connsiteY6" fmla="*/ 231113 h 1416818"/>
                <a:gd name="connsiteX7" fmla="*/ 170822 w 453122"/>
                <a:gd name="connsiteY7" fmla="*/ 291403 h 1416818"/>
                <a:gd name="connsiteX8" fmla="*/ 200967 w 453122"/>
                <a:gd name="connsiteY8" fmla="*/ 351693 h 1416818"/>
                <a:gd name="connsiteX9" fmla="*/ 231113 w 453122"/>
                <a:gd name="connsiteY9" fmla="*/ 411983 h 1416818"/>
                <a:gd name="connsiteX10" fmla="*/ 271306 w 453122"/>
                <a:gd name="connsiteY10" fmla="*/ 502418 h 1416818"/>
                <a:gd name="connsiteX11" fmla="*/ 311499 w 453122"/>
                <a:gd name="connsiteY11" fmla="*/ 622998 h 1416818"/>
                <a:gd name="connsiteX12" fmla="*/ 331596 w 453122"/>
                <a:gd name="connsiteY12" fmla="*/ 683288 h 1416818"/>
                <a:gd name="connsiteX13" fmla="*/ 351693 w 453122"/>
                <a:gd name="connsiteY13" fmla="*/ 763675 h 1416818"/>
                <a:gd name="connsiteX14" fmla="*/ 371789 w 453122"/>
                <a:gd name="connsiteY14" fmla="*/ 874207 h 1416818"/>
                <a:gd name="connsiteX15" fmla="*/ 401935 w 453122"/>
                <a:gd name="connsiteY15" fmla="*/ 994787 h 1416818"/>
                <a:gd name="connsiteX16" fmla="*/ 411983 w 453122"/>
                <a:gd name="connsiteY16" fmla="*/ 1034981 h 1416818"/>
                <a:gd name="connsiteX17" fmla="*/ 442128 w 453122"/>
                <a:gd name="connsiteY17" fmla="*/ 1195754 h 1416818"/>
                <a:gd name="connsiteX18" fmla="*/ 452176 w 453122"/>
                <a:gd name="connsiteY18" fmla="*/ 1276141 h 1416818"/>
                <a:gd name="connsiteX19" fmla="*/ 452176 w 453122"/>
                <a:gd name="connsiteY19" fmla="*/ 1416818 h 141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3122" h="1416818">
                  <a:moveTo>
                    <a:pt x="0" y="0"/>
                  </a:moveTo>
                  <a:cubicBezTo>
                    <a:pt x="6325" y="44270"/>
                    <a:pt x="-319" y="70020"/>
                    <a:pt x="30145" y="100484"/>
                  </a:cubicBezTo>
                  <a:cubicBezTo>
                    <a:pt x="38685" y="109024"/>
                    <a:pt x="50242" y="113882"/>
                    <a:pt x="60291" y="120581"/>
                  </a:cubicBezTo>
                  <a:cubicBezTo>
                    <a:pt x="66990" y="130629"/>
                    <a:pt x="74986" y="139924"/>
                    <a:pt x="80387" y="150726"/>
                  </a:cubicBezTo>
                  <a:cubicBezTo>
                    <a:pt x="85124" y="160200"/>
                    <a:pt x="83819" y="172600"/>
                    <a:pt x="90436" y="180871"/>
                  </a:cubicBezTo>
                  <a:cubicBezTo>
                    <a:pt x="97980" y="190301"/>
                    <a:pt x="110533" y="194268"/>
                    <a:pt x="120581" y="200967"/>
                  </a:cubicBezTo>
                  <a:cubicBezTo>
                    <a:pt x="123930" y="211016"/>
                    <a:pt x="125485" y="221854"/>
                    <a:pt x="130629" y="231113"/>
                  </a:cubicBezTo>
                  <a:cubicBezTo>
                    <a:pt x="142359" y="252227"/>
                    <a:pt x="163184" y="268489"/>
                    <a:pt x="170822" y="291403"/>
                  </a:cubicBezTo>
                  <a:cubicBezTo>
                    <a:pt x="196081" y="367174"/>
                    <a:pt x="162009" y="273777"/>
                    <a:pt x="200967" y="351693"/>
                  </a:cubicBezTo>
                  <a:cubicBezTo>
                    <a:pt x="242565" y="434888"/>
                    <a:pt x="173524" y="325601"/>
                    <a:pt x="231113" y="411983"/>
                  </a:cubicBezTo>
                  <a:cubicBezTo>
                    <a:pt x="255028" y="483730"/>
                    <a:pt x="239458" y="454647"/>
                    <a:pt x="271306" y="502418"/>
                  </a:cubicBezTo>
                  <a:lnTo>
                    <a:pt x="311499" y="622998"/>
                  </a:lnTo>
                  <a:lnTo>
                    <a:pt x="331596" y="683288"/>
                  </a:lnTo>
                  <a:cubicBezTo>
                    <a:pt x="338295" y="710084"/>
                    <a:pt x="347152" y="736430"/>
                    <a:pt x="351693" y="763675"/>
                  </a:cubicBezTo>
                  <a:cubicBezTo>
                    <a:pt x="357847" y="800597"/>
                    <a:pt x="363364" y="837698"/>
                    <a:pt x="371789" y="874207"/>
                  </a:cubicBezTo>
                  <a:cubicBezTo>
                    <a:pt x="371814" y="874315"/>
                    <a:pt x="396897" y="974636"/>
                    <a:pt x="401935" y="994787"/>
                  </a:cubicBezTo>
                  <a:cubicBezTo>
                    <a:pt x="405285" y="1008185"/>
                    <a:pt x="409275" y="1021439"/>
                    <a:pt x="411983" y="1034981"/>
                  </a:cubicBezTo>
                  <a:cubicBezTo>
                    <a:pt x="422947" y="1089801"/>
                    <a:pt x="434295" y="1140924"/>
                    <a:pt x="442128" y="1195754"/>
                  </a:cubicBezTo>
                  <a:cubicBezTo>
                    <a:pt x="445947" y="1222487"/>
                    <a:pt x="450950" y="1249165"/>
                    <a:pt x="452176" y="1276141"/>
                  </a:cubicBezTo>
                  <a:cubicBezTo>
                    <a:pt x="454305" y="1322985"/>
                    <a:pt x="452176" y="1369926"/>
                    <a:pt x="452176" y="1416818"/>
                  </a:cubicBezTo>
                </a:path>
              </a:pathLst>
            </a:custGeom>
            <a:noFill/>
            <a:ln w="57150">
              <a:solidFill>
                <a:srgbClr val="FF00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7CF31B1-D52D-FF07-1EDC-E90747211F4F}"/>
                </a:ext>
              </a:extLst>
            </p:cNvPr>
            <p:cNvSpPr txBox="1"/>
            <p:nvPr/>
          </p:nvSpPr>
          <p:spPr>
            <a:xfrm rot="4761486">
              <a:off x="2683788" y="5287049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cut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ECF3713-1C51-2E9E-FBCD-18E3CA12F641}"/>
              </a:ext>
            </a:extLst>
          </p:cNvPr>
          <p:cNvGrpSpPr/>
          <p:nvPr/>
        </p:nvGrpSpPr>
        <p:grpSpPr>
          <a:xfrm>
            <a:off x="8180161" y="5963406"/>
            <a:ext cx="3998210" cy="714667"/>
            <a:chOff x="7764186" y="5744931"/>
            <a:chExt cx="3998210" cy="714667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2BCF437D-D169-6158-47ED-1DFE7F2672C3}"/>
                </a:ext>
              </a:extLst>
            </p:cNvPr>
            <p:cNvSpPr/>
            <p:nvPr/>
          </p:nvSpPr>
          <p:spPr>
            <a:xfrm>
              <a:off x="7764186" y="5744931"/>
              <a:ext cx="3998210" cy="714667"/>
            </a:xfrm>
            <a:prstGeom prst="rect">
              <a:avLst/>
            </a:prstGeom>
            <a:solidFill>
              <a:srgbClr val="FFEDC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F34280B-646F-F63C-51E8-B1C59AADE7A1}"/>
                </a:ext>
              </a:extLst>
            </p:cNvPr>
            <p:cNvSpPr txBox="1"/>
            <p:nvPr/>
          </p:nvSpPr>
          <p:spPr>
            <a:xfrm>
              <a:off x="7764186" y="5783914"/>
              <a:ext cx="3998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Similar result from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Kumar invariant</a:t>
              </a:r>
              <a:endParaRPr kumimoji="1" lang="ja-JP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54797BC-79F7-D5F1-20AF-686D9C2BD86C}"/>
                </a:ext>
              </a:extLst>
            </p:cNvPr>
            <p:cNvSpPr txBox="1"/>
            <p:nvPr/>
          </p:nvSpPr>
          <p:spPr>
            <a:xfrm>
              <a:off x="8676772" y="6090266"/>
              <a:ext cx="2811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&lt;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2" charset="2"/>
                </a:rPr>
                <a:t>g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&gt; ~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9.2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deg, &lt;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2" charset="2"/>
                </a:rPr>
                <a:t>b</a:t>
              </a:r>
              <a:r>
                <a:rPr kumimoji="1" lang="en-US" altLang="ja-JP" sz="18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&gt; ~ 0.30</a:t>
              </a:r>
              <a:endParaRPr kumimoji="1" lang="ja-JP" altLang="en-US" sz="1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FF7A0F-35FA-17F0-4BBA-D9008D13A8F8}"/>
              </a:ext>
            </a:extLst>
          </p:cNvPr>
          <p:cNvGrpSpPr/>
          <p:nvPr/>
        </p:nvGrpSpPr>
        <p:grpSpPr>
          <a:xfrm>
            <a:off x="2115876" y="580291"/>
            <a:ext cx="1400785" cy="783543"/>
            <a:chOff x="1357661" y="560486"/>
            <a:chExt cx="1400785" cy="78354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AE53BBD-C083-D4C5-D58A-96AF2E39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82" y="628765"/>
              <a:ext cx="715264" cy="715264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66173CF-8ADA-C52C-BE33-CE70EC1626E1}"/>
                </a:ext>
              </a:extLst>
            </p:cNvPr>
            <p:cNvSpPr txBox="1"/>
            <p:nvPr/>
          </p:nvSpPr>
          <p:spPr>
            <a:xfrm>
              <a:off x="1357661" y="560486"/>
              <a:ext cx="934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oblate</a:t>
              </a:r>
              <a:endParaRPr kumimoji="1" lang="ja-JP" altLang="en-US" sz="2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5DF0308-0DFF-5D67-589B-7DDB652D503C}"/>
              </a:ext>
            </a:extLst>
          </p:cNvPr>
          <p:cNvSpPr/>
          <p:nvPr/>
        </p:nvSpPr>
        <p:spPr>
          <a:xfrm>
            <a:off x="3625590" y="2471051"/>
            <a:ext cx="1000494" cy="292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626511B-304B-8040-DFB8-74B91BC2C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4" y="1797948"/>
            <a:ext cx="1533932" cy="65273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584C89-033B-5499-B87E-DBA16C9DF2D7}"/>
              </a:ext>
            </a:extLst>
          </p:cNvPr>
          <p:cNvSpPr txBox="1"/>
          <p:nvPr/>
        </p:nvSpPr>
        <p:spPr>
          <a:xfrm>
            <a:off x="10827513" y="2145361"/>
            <a:ext cx="7216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0</a:t>
            </a:r>
            <a:endParaRPr kumimoji="1" lang="ja-JP" altLang="en-US" sz="18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29C50C4-14F1-4540-4964-897D305B92C3}"/>
              </a:ext>
            </a:extLst>
          </p:cNvPr>
          <p:cNvSpPr txBox="1"/>
          <p:nvPr/>
        </p:nvSpPr>
        <p:spPr>
          <a:xfrm>
            <a:off x="10785033" y="4040167"/>
            <a:ext cx="7425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2</a:t>
            </a:r>
            <a:endParaRPr kumimoji="1" lang="ja-JP" altLang="en-US" sz="18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2122EE8-7FEB-7C50-43B5-122BBD3CEE0F}"/>
              </a:ext>
            </a:extLst>
          </p:cNvPr>
          <p:cNvSpPr txBox="1"/>
          <p:nvPr/>
        </p:nvSpPr>
        <p:spPr>
          <a:xfrm>
            <a:off x="7368017" y="5598045"/>
            <a:ext cx="7425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4</a:t>
            </a:r>
            <a:endParaRPr kumimoji="1" lang="ja-JP" altLang="en-US" sz="1800"/>
          </a:p>
        </p:txBody>
      </p:sp>
      <p:pic>
        <p:nvPicPr>
          <p:cNvPr id="7" name="図 6" descr="屋内, 座る, フルーツ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C90D6B8-127E-710A-8BE3-7675DD46D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6550">
            <a:off x="4372388" y="1589717"/>
            <a:ext cx="728173" cy="40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68485"/>
      </p:ext>
    </p:extLst>
  </p:cSld>
  <p:clrMapOvr>
    <a:masterClrMapping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DD67B7-8658-D60A-8CB5-6744C204EFEA}"/>
              </a:ext>
            </a:extLst>
          </p:cNvPr>
          <p:cNvSpPr txBox="1"/>
          <p:nvPr/>
        </p:nvSpPr>
        <p:spPr>
          <a:xfrm>
            <a:off x="561057" y="366716"/>
            <a:ext cx="35541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Energies and wave </a:t>
            </a:r>
            <a:r>
              <a:rPr kumimoji="1" lang="en-US" altLang="ja-JP" sz="2000" dirty="0"/>
              <a:t>functions</a:t>
            </a:r>
          </a:p>
          <a:p>
            <a:pPr algn="ctr"/>
            <a:r>
              <a:rPr kumimoji="1" lang="en-US" altLang="ja-JP" sz="2000" dirty="0"/>
              <a:t> of </a:t>
            </a:r>
            <a:r>
              <a:rPr lang="en-US" altLang="ja-JP" sz="2000" dirty="0"/>
              <a:t>a particle confined </a:t>
            </a:r>
            <a:r>
              <a:rPr kumimoji="1" lang="en-US" altLang="ja-JP" sz="2000" dirty="0"/>
              <a:t>in</a:t>
            </a:r>
            <a:r>
              <a:rPr lang="en-US" altLang="ja-JP" sz="2000" dirty="0"/>
              <a:t> a </a:t>
            </a:r>
          </a:p>
          <a:p>
            <a:pPr algn="ctr"/>
            <a:r>
              <a:rPr lang="en-US" altLang="ja-JP" sz="2000" dirty="0"/>
              <a:t>one-dimensional harmonic</a:t>
            </a:r>
          </a:p>
          <a:p>
            <a:pPr algn="ctr"/>
            <a:r>
              <a:rPr kumimoji="1" lang="en-US" altLang="ja-JP" sz="2000" dirty="0"/>
              <a:t>oscillator potential</a:t>
            </a:r>
          </a:p>
          <a:p>
            <a:pPr algn="ctr"/>
            <a:r>
              <a:rPr lang="en-US" altLang="ja-JP" sz="2000" dirty="0"/>
              <a:t>(= model of vibration)</a:t>
            </a:r>
            <a:endParaRPr kumimoji="1" lang="ja-JP" altLang="en-US" sz="20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E040AD-9F92-AEA9-7D34-021E18A32EFC}"/>
              </a:ext>
            </a:extLst>
          </p:cNvPr>
          <p:cNvSpPr txBox="1"/>
          <p:nvPr/>
        </p:nvSpPr>
        <p:spPr>
          <a:xfrm>
            <a:off x="5254522" y="238312"/>
            <a:ext cx="615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“</a:t>
            </a:r>
            <a:r>
              <a:rPr kumimoji="1" lang="en-US" altLang="ja-JP" sz="2000" dirty="0"/>
              <a:t>Vibrational” excitation </a:t>
            </a:r>
            <a:r>
              <a:rPr lang="en-US" altLang="ja-JP" sz="2000" dirty="0"/>
              <a:t>of collective states</a:t>
            </a:r>
          </a:p>
          <a:p>
            <a:pPr algn="ctr"/>
            <a:r>
              <a:rPr kumimoji="1" lang="en-US" altLang="ja-JP" sz="2000" dirty="0"/>
              <a:t>with respect to collective coordinates</a:t>
            </a:r>
          </a:p>
          <a:p>
            <a:pPr algn="ctr"/>
            <a:r>
              <a:rPr lang="en-US" altLang="ja-JP" sz="2000" dirty="0"/>
              <a:t>(like </a:t>
            </a:r>
            <a:r>
              <a:rPr lang="en-US" altLang="ja-JP" sz="2000" b="1" i="1" dirty="0">
                <a:latin typeface="Symbol" pitchFamily="2" charset="2"/>
              </a:rPr>
              <a:t>b</a:t>
            </a:r>
            <a:r>
              <a:rPr lang="en-US" altLang="ja-JP" sz="2000" dirty="0"/>
              <a:t> 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 and </a:t>
            </a:r>
            <a:r>
              <a:rPr lang="en-US" altLang="ja-JP" sz="2000" b="1" i="1" dirty="0">
                <a:latin typeface="Symbol" pitchFamily="2" charset="2"/>
              </a:rPr>
              <a:t>g </a:t>
            </a:r>
            <a:r>
              <a:rPr lang="en-US" altLang="ja-JP" sz="2000" dirty="0"/>
              <a:t>)</a:t>
            </a:r>
            <a:endParaRPr kumimoji="1" lang="ja-JP" altLang="en-US" sz="20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CC9FFC-06E2-43B2-3A8C-331A5E2DCFE2}"/>
              </a:ext>
            </a:extLst>
          </p:cNvPr>
          <p:cNvSpPr txBox="1"/>
          <p:nvPr/>
        </p:nvSpPr>
        <p:spPr>
          <a:xfrm>
            <a:off x="4688250" y="1382379"/>
            <a:ext cx="3671198" cy="44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8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Our eigenstates are written as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AD81477-F17A-19CD-0137-404D56F3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64" y="1797038"/>
            <a:ext cx="2559516" cy="77702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714C9A-0F53-F1B1-D708-75A56BC225F2}"/>
              </a:ext>
            </a:extLst>
          </p:cNvPr>
          <p:cNvSpPr txBox="1"/>
          <p:nvPr/>
        </p:nvSpPr>
        <p:spPr>
          <a:xfrm>
            <a:off x="6358904" y="2581239"/>
            <a:ext cx="3211668" cy="646331"/>
          </a:xfrm>
          <a:prstGeom prst="rect">
            <a:avLst/>
          </a:prstGeom>
          <a:solidFill>
            <a:srgbClr val="BAFFFE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basis vector (many-body </a:t>
            </a:r>
          </a:p>
          <a:p>
            <a:r>
              <a:rPr lang="en-US" altLang="ja-JP" sz="1800" dirty="0">
                <a:latin typeface="Arial"/>
                <a:cs typeface="Arial"/>
              </a:rPr>
              <a:t>state) with shape parameters 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74BBFDA-0C0F-8C53-5256-5B43606C8338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7700678" y="2329044"/>
            <a:ext cx="264060" cy="25219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円/楕円 30">
            <a:extLst>
              <a:ext uri="{FF2B5EF4-FFF2-40B4-BE49-F238E27FC236}">
                <a16:creationId xmlns:a16="http://schemas.microsoft.com/office/drawing/2014/main" id="{6C1E7DD0-ABD9-22A6-81D0-83638A1AAEA2}"/>
              </a:ext>
            </a:extLst>
          </p:cNvPr>
          <p:cNvSpPr/>
          <p:nvPr/>
        </p:nvSpPr>
        <p:spPr>
          <a:xfrm>
            <a:off x="7447068" y="1890858"/>
            <a:ext cx="362730" cy="438186"/>
          </a:xfrm>
          <a:prstGeom prst="ellipse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FC9983B3-0236-CF9C-ACF6-B6F9D789679A}"/>
              </a:ext>
            </a:extLst>
          </p:cNvPr>
          <p:cNvSpPr/>
          <p:nvPr/>
        </p:nvSpPr>
        <p:spPr>
          <a:xfrm>
            <a:off x="6473278" y="1981466"/>
            <a:ext cx="302189" cy="35255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A6B86BA-F2DD-1344-BF5A-43A5208D258B}"/>
              </a:ext>
            </a:extLst>
          </p:cNvPr>
          <p:cNvSpPr txBox="1"/>
          <p:nvPr/>
        </p:nvSpPr>
        <p:spPr>
          <a:xfrm>
            <a:off x="4878538" y="2573471"/>
            <a:ext cx="1226178" cy="369332"/>
          </a:xfrm>
          <a:prstGeom prst="rect">
            <a:avLst/>
          </a:prstGeom>
          <a:solidFill>
            <a:srgbClr val="FFF1F7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amplitude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C02BBCF-C59C-C8DC-AFE1-A810F92E9FA6}"/>
              </a:ext>
            </a:extLst>
          </p:cNvPr>
          <p:cNvCxnSpPr>
            <a:cxnSpLocks/>
          </p:cNvCxnSpPr>
          <p:nvPr/>
        </p:nvCxnSpPr>
        <p:spPr>
          <a:xfrm flipV="1">
            <a:off x="6113978" y="2356754"/>
            <a:ext cx="409871" cy="3835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BD2AE37-7EFE-A1B6-FCBF-60B053F46346}"/>
              </a:ext>
            </a:extLst>
          </p:cNvPr>
          <p:cNvSpPr txBox="1"/>
          <p:nvPr/>
        </p:nvSpPr>
        <p:spPr>
          <a:xfrm>
            <a:off x="7783000" y="1939883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/</a:t>
            </a:r>
            <a:r>
              <a:rPr kumimoji="1" lang="en-US" altLang="ja-JP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N</a:t>
            </a:r>
            <a:r>
              <a:rPr kumimoji="1" lang="en-US" altLang="ja-JP" sz="20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ja-JP" altLang="en-US" sz="2000" i="1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9FCB48A-1C0F-FB24-39DB-D8F131D5D2CA}"/>
              </a:ext>
            </a:extLst>
          </p:cNvPr>
          <p:cNvSpPr txBox="1"/>
          <p:nvPr/>
        </p:nvSpPr>
        <p:spPr>
          <a:xfrm>
            <a:off x="9670907" y="2564872"/>
            <a:ext cx="210585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latin typeface="Lucida Calligraphy" panose="03010101010101010101" pitchFamily="66" charset="0"/>
              </a:rPr>
              <a:t>N</a:t>
            </a:r>
            <a:r>
              <a:rPr kumimoji="1" lang="en-US" altLang="ja-JP" sz="1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1800" dirty="0">
                <a:latin typeface="Arial"/>
                <a:cs typeface="Arial"/>
              </a:rPr>
              <a:t> : relevant norm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EDA13CC2-C7B7-FC6D-A729-F306EDBCA8C1}"/>
              </a:ext>
            </a:extLst>
          </p:cNvPr>
          <p:cNvCxnSpPr>
            <a:cxnSpLocks/>
          </p:cNvCxnSpPr>
          <p:nvPr/>
        </p:nvCxnSpPr>
        <p:spPr>
          <a:xfrm>
            <a:off x="5411672" y="5461295"/>
            <a:ext cx="25687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CFCE3F1-42A2-1EF5-6CC0-3FBD6EE636E3}"/>
              </a:ext>
            </a:extLst>
          </p:cNvPr>
          <p:cNvCxnSpPr>
            <a:cxnSpLocks/>
          </p:cNvCxnSpPr>
          <p:nvPr/>
        </p:nvCxnSpPr>
        <p:spPr>
          <a:xfrm flipV="1">
            <a:off x="5399686" y="4701007"/>
            <a:ext cx="0" cy="14332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AEF66A8-9952-A62D-CA29-6FF2BED59A67}"/>
              </a:ext>
            </a:extLst>
          </p:cNvPr>
          <p:cNvCxnSpPr/>
          <p:nvPr/>
        </p:nvCxnSpPr>
        <p:spPr>
          <a:xfrm>
            <a:off x="6665354" y="4814023"/>
            <a:ext cx="0" cy="6472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54EB94A-F567-C80F-2EFB-86A1822A2EE0}"/>
              </a:ext>
            </a:extLst>
          </p:cNvPr>
          <p:cNvCxnSpPr>
            <a:cxnSpLocks/>
          </p:cNvCxnSpPr>
          <p:nvPr/>
        </p:nvCxnSpPr>
        <p:spPr>
          <a:xfrm>
            <a:off x="6398207" y="5090569"/>
            <a:ext cx="0" cy="389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02AAE62-85F0-545B-88B5-E37EDF24081B}"/>
              </a:ext>
            </a:extLst>
          </p:cNvPr>
          <p:cNvCxnSpPr>
            <a:cxnSpLocks/>
          </p:cNvCxnSpPr>
          <p:nvPr/>
        </p:nvCxnSpPr>
        <p:spPr>
          <a:xfrm>
            <a:off x="6842117" y="4947587"/>
            <a:ext cx="0" cy="532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E962522-3D69-4D8B-4748-300A8762D7C9}"/>
              </a:ext>
            </a:extLst>
          </p:cNvPr>
          <p:cNvCxnSpPr>
            <a:cxnSpLocks/>
          </p:cNvCxnSpPr>
          <p:nvPr/>
        </p:nvCxnSpPr>
        <p:spPr>
          <a:xfrm>
            <a:off x="6187606" y="5093993"/>
            <a:ext cx="0" cy="38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BC7BB63-FECA-64E3-FD26-FC9978EF0259}"/>
              </a:ext>
            </a:extLst>
          </p:cNvPr>
          <p:cNvCxnSpPr>
            <a:cxnSpLocks/>
          </p:cNvCxnSpPr>
          <p:nvPr/>
        </p:nvCxnSpPr>
        <p:spPr>
          <a:xfrm>
            <a:off x="7164409" y="5156495"/>
            <a:ext cx="0" cy="323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DEE530DF-CA14-7274-9638-9BF7A4EE0D4F}"/>
              </a:ext>
            </a:extLst>
          </p:cNvPr>
          <p:cNvCxnSpPr>
            <a:cxnSpLocks/>
          </p:cNvCxnSpPr>
          <p:nvPr/>
        </p:nvCxnSpPr>
        <p:spPr>
          <a:xfrm>
            <a:off x="5970894" y="5255811"/>
            <a:ext cx="0" cy="22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9386925-FCE6-D594-7B49-C03B7D587524}"/>
              </a:ext>
            </a:extLst>
          </p:cNvPr>
          <p:cNvCxnSpPr>
            <a:cxnSpLocks/>
          </p:cNvCxnSpPr>
          <p:nvPr/>
        </p:nvCxnSpPr>
        <p:spPr>
          <a:xfrm>
            <a:off x="7335645" y="5271223"/>
            <a:ext cx="0" cy="190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8406451-E478-804C-72D6-D45902F93662}"/>
              </a:ext>
            </a:extLst>
          </p:cNvPr>
          <p:cNvSpPr txBox="1"/>
          <p:nvPr/>
        </p:nvSpPr>
        <p:spPr>
          <a:xfrm>
            <a:off x="7589137" y="5366258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>
              <a:solidFill>
                <a:schemeClr val="tx1"/>
              </a:solidFill>
              <a:latin typeface="Symbol" pitchFamily="2" charset="2"/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72877399-6C41-00E6-A11C-C87444529D27}"/>
              </a:ext>
            </a:extLst>
          </p:cNvPr>
          <p:cNvCxnSpPr>
            <a:cxnSpLocks/>
          </p:cNvCxnSpPr>
          <p:nvPr/>
        </p:nvCxnSpPr>
        <p:spPr>
          <a:xfrm>
            <a:off x="6570866" y="4701007"/>
            <a:ext cx="0" cy="779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A01DD30-3466-A149-8284-89F2C51F3A46}"/>
              </a:ext>
            </a:extLst>
          </p:cNvPr>
          <p:cNvSpPr txBox="1"/>
          <p:nvPr/>
        </p:nvSpPr>
        <p:spPr>
          <a:xfrm>
            <a:off x="5510969" y="3500600"/>
            <a:ext cx="4938954" cy="400110"/>
          </a:xfrm>
          <a:prstGeom prst="rect">
            <a:avLst/>
          </a:prstGeom>
          <a:solidFill>
            <a:srgbClr val="ACFFAD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basic pattern of the amplitudes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390978D-6D56-BF17-CF27-878851E6CF9F}"/>
              </a:ext>
            </a:extLst>
          </p:cNvPr>
          <p:cNvSpPr txBox="1"/>
          <p:nvPr/>
        </p:nvSpPr>
        <p:spPr>
          <a:xfrm rot="16200000">
            <a:off x="4313408" y="5292823"/>
            <a:ext cx="1298753" cy="461665"/>
          </a:xfrm>
          <a:prstGeom prst="rect">
            <a:avLst/>
          </a:prstGeom>
          <a:solidFill>
            <a:srgbClr val="FFF1F7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49229D5-4BDE-9E2C-7EC7-54470F9183FA}"/>
              </a:ext>
            </a:extLst>
          </p:cNvPr>
          <p:cNvSpPr txBox="1"/>
          <p:nvPr/>
        </p:nvSpPr>
        <p:spPr>
          <a:xfrm>
            <a:off x="4878538" y="4119608"/>
            <a:ext cx="362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reference (ex, ground) state</a:t>
            </a:r>
            <a:endParaRPr kumimoji="1" lang="ja-JP" altLang="en-US" sz="2000" baseline="-25000">
              <a:solidFill>
                <a:schemeClr val="tx1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5AC5535-9615-A4EC-B6D1-7D587C1D4913}"/>
              </a:ext>
            </a:extLst>
          </p:cNvPr>
          <p:cNvSpPr txBox="1"/>
          <p:nvPr/>
        </p:nvSpPr>
        <p:spPr>
          <a:xfrm>
            <a:off x="4999568" y="6227747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chosen to be real positive</a:t>
            </a:r>
            <a:endParaRPr kumimoji="1" lang="ja-JP" altLang="en-US" sz="20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円/楕円 63">
            <a:extLst>
              <a:ext uri="{FF2B5EF4-FFF2-40B4-BE49-F238E27FC236}">
                <a16:creationId xmlns:a16="http://schemas.microsoft.com/office/drawing/2014/main" id="{10ABEADA-8985-E3CF-4A4F-35813A57546C}"/>
              </a:ext>
            </a:extLst>
          </p:cNvPr>
          <p:cNvSpPr/>
          <p:nvPr/>
        </p:nvSpPr>
        <p:spPr>
          <a:xfrm>
            <a:off x="6515717" y="4937170"/>
            <a:ext cx="195004" cy="194443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C74BC9B6-07F7-423A-9EAA-DD1410FDF67A}"/>
              </a:ext>
            </a:extLst>
          </p:cNvPr>
          <p:cNvGrpSpPr/>
          <p:nvPr/>
        </p:nvGrpSpPr>
        <p:grpSpPr>
          <a:xfrm>
            <a:off x="8782652" y="4166597"/>
            <a:ext cx="2660572" cy="1967655"/>
            <a:chOff x="8679937" y="4115226"/>
            <a:chExt cx="2660572" cy="1967655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039AF185-48D6-EB78-799D-246A8DDBC46A}"/>
                </a:ext>
              </a:extLst>
            </p:cNvPr>
            <p:cNvCxnSpPr>
              <a:cxnSpLocks/>
            </p:cNvCxnSpPr>
            <p:nvPr/>
          </p:nvCxnSpPr>
          <p:spPr>
            <a:xfrm>
              <a:off x="8691923" y="5409924"/>
              <a:ext cx="25687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53189996-4E2A-E84D-7F98-6000A3B53C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9937" y="4649636"/>
              <a:ext cx="0" cy="14332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0FC6479B-26FA-2415-3292-402F4B655639}"/>
                </a:ext>
              </a:extLst>
            </p:cNvPr>
            <p:cNvCxnSpPr>
              <a:cxnSpLocks/>
            </p:cNvCxnSpPr>
            <p:nvPr/>
          </p:nvCxnSpPr>
          <p:spPr>
            <a:xfrm>
              <a:off x="9678458" y="4834467"/>
              <a:ext cx="0" cy="5942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0E136264-3084-A970-595E-3763C70C41A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108" y="5429892"/>
              <a:ext cx="0" cy="421240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D1E7A951-FE06-8CD8-5EBB-246C292FA895}"/>
                </a:ext>
              </a:extLst>
            </p:cNvPr>
            <p:cNvCxnSpPr>
              <a:cxnSpLocks/>
            </p:cNvCxnSpPr>
            <p:nvPr/>
          </p:nvCxnSpPr>
          <p:spPr>
            <a:xfrm>
              <a:off x="9467857" y="4947587"/>
              <a:ext cx="0" cy="4811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54C57B9D-9049-5BC6-A019-1C44EDA0A6D4}"/>
                </a:ext>
              </a:extLst>
            </p:cNvPr>
            <p:cNvCxnSpPr>
              <a:cxnSpLocks/>
            </p:cNvCxnSpPr>
            <p:nvPr/>
          </p:nvCxnSpPr>
          <p:spPr>
            <a:xfrm>
              <a:off x="10423269" y="5428760"/>
              <a:ext cx="0" cy="525694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F5DC3494-1140-2C94-21F2-057CAB6635CF}"/>
                </a:ext>
              </a:extLst>
            </p:cNvPr>
            <p:cNvCxnSpPr>
              <a:cxnSpLocks/>
            </p:cNvCxnSpPr>
            <p:nvPr/>
          </p:nvCxnSpPr>
          <p:spPr>
            <a:xfrm>
              <a:off x="9251145" y="5093993"/>
              <a:ext cx="0" cy="3347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850AF917-C510-13D1-EBC5-2316DA36D911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814" y="5417629"/>
              <a:ext cx="4016" cy="413535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47A0958-E300-014F-9EAD-D522877C4C45}"/>
                </a:ext>
              </a:extLst>
            </p:cNvPr>
            <p:cNvSpPr txBox="1"/>
            <p:nvPr/>
          </p:nvSpPr>
          <p:spPr>
            <a:xfrm>
              <a:off x="9185752" y="4115226"/>
              <a:ext cx="21547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tx1"/>
                  </a:solidFill>
                </a:rPr>
                <a:t>v</a:t>
              </a:r>
              <a:r>
                <a:rPr kumimoji="1" lang="en-US" altLang="ja-JP" sz="2000" dirty="0">
                  <a:solidFill>
                    <a:schemeClr val="tx1"/>
                  </a:solidFill>
                </a:rPr>
                <a:t>ibrational mode</a:t>
              </a:r>
              <a:endParaRPr kumimoji="1" lang="ja-JP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BDAED31-5284-576B-ACA4-C99FB4733263}"/>
                </a:ext>
              </a:extLst>
            </p:cNvPr>
            <p:cNvSpPr txBox="1"/>
            <p:nvPr/>
          </p:nvSpPr>
          <p:spPr>
            <a:xfrm>
              <a:off x="10881895" y="5323451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tx1"/>
                  </a:solidFill>
                  <a:latin typeface="Symbol" pitchFamily="2" charset="2"/>
                </a:rPr>
                <a:t>g</a:t>
              </a:r>
              <a:endParaRPr kumimoji="1" lang="ja-JP" altLang="en-US" b="1">
                <a:solidFill>
                  <a:schemeClr val="tx1"/>
                </a:solidFill>
                <a:latin typeface="Symbol" pitchFamily="2" charset="2"/>
              </a:endParaRPr>
            </a:p>
          </p:txBody>
        </p: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729B1C32-2B34-7FB7-AC52-2AF46844CA63}"/>
                </a:ext>
              </a:extLst>
            </p:cNvPr>
            <p:cNvCxnSpPr>
              <a:cxnSpLocks/>
            </p:cNvCxnSpPr>
            <p:nvPr/>
          </p:nvCxnSpPr>
          <p:spPr>
            <a:xfrm>
              <a:off x="9827715" y="5314888"/>
              <a:ext cx="0" cy="950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E497FFFA-254B-513A-7665-96C8294CF4BA}"/>
                </a:ext>
              </a:extLst>
            </p:cNvPr>
            <p:cNvCxnSpPr>
              <a:cxnSpLocks/>
            </p:cNvCxnSpPr>
            <p:nvPr/>
          </p:nvCxnSpPr>
          <p:spPr>
            <a:xfrm>
              <a:off x="9926445" y="5385095"/>
              <a:ext cx="0" cy="95036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円/楕円 64">
              <a:extLst>
                <a:ext uri="{FF2B5EF4-FFF2-40B4-BE49-F238E27FC236}">
                  <a16:creationId xmlns:a16="http://schemas.microsoft.com/office/drawing/2014/main" id="{F1DD5EC3-47C5-C040-3ACE-CC636FDD5056}"/>
                </a:ext>
              </a:extLst>
            </p:cNvPr>
            <p:cNvSpPr/>
            <p:nvPr/>
          </p:nvSpPr>
          <p:spPr>
            <a:xfrm>
              <a:off x="9781306" y="5312702"/>
              <a:ext cx="195004" cy="194443"/>
            </a:xfrm>
            <a:prstGeom prst="ellips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299AA1E-290B-19D0-62DC-6E4C7DDB1833}"/>
                </a:ext>
              </a:extLst>
            </p:cNvPr>
            <p:cNvSpPr txBox="1"/>
            <p:nvPr/>
          </p:nvSpPr>
          <p:spPr>
            <a:xfrm>
              <a:off x="9772040" y="4883818"/>
              <a:ext cx="955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“</a:t>
              </a:r>
              <a:r>
                <a:rPr kumimoji="1" lang="en-US" altLang="ja-JP" sz="2000" dirty="0">
                  <a:solidFill>
                    <a:srgbClr val="B000FF"/>
                  </a:solidFill>
                </a:rPr>
                <a:t>node</a:t>
              </a:r>
              <a:r>
                <a:rPr kumimoji="1"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”</a:t>
              </a:r>
              <a:endPara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" name="図 7" descr="グラフ, 折れ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C3D255E-DBAB-FB5F-5217-BB9247E67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53" y="2440916"/>
            <a:ext cx="2987522" cy="24016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3BC2D0-4476-63E9-CBFA-994C80DE9FE9}"/>
              </a:ext>
            </a:extLst>
          </p:cNvPr>
          <p:cNvSpPr txBox="1"/>
          <p:nvPr/>
        </p:nvSpPr>
        <p:spPr>
          <a:xfrm>
            <a:off x="488205" y="413948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800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sz="1800" i="1" baseline="-25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9FFF85-9FA3-D320-1020-0713AEB55C3B}"/>
              </a:ext>
            </a:extLst>
          </p:cNvPr>
          <p:cNvSpPr txBox="1"/>
          <p:nvPr/>
        </p:nvSpPr>
        <p:spPr>
          <a:xfrm>
            <a:off x="488205" y="323754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800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1800" i="1" baseline="-25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CB2B7F-682F-881F-40EC-714AFB47F499}"/>
              </a:ext>
            </a:extLst>
          </p:cNvPr>
          <p:cNvSpPr txBox="1"/>
          <p:nvPr/>
        </p:nvSpPr>
        <p:spPr>
          <a:xfrm>
            <a:off x="1653343" y="28682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6E7201-4CCD-6E9A-2DFB-D13DDC75DA40}"/>
              </a:ext>
            </a:extLst>
          </p:cNvPr>
          <p:cNvSpPr txBox="1"/>
          <p:nvPr/>
        </p:nvSpPr>
        <p:spPr>
          <a:xfrm>
            <a:off x="2855609" y="364171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75F3E1E-4C63-90F0-25C0-499E22DDC249}"/>
              </a:ext>
            </a:extLst>
          </p:cNvPr>
          <p:cNvSpPr txBox="1"/>
          <p:nvPr/>
        </p:nvSpPr>
        <p:spPr>
          <a:xfrm>
            <a:off x="1895259" y="370309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1C45756-2473-B4A1-8E8C-7DDE47483DE1}"/>
              </a:ext>
            </a:extLst>
          </p:cNvPr>
          <p:cNvSpPr txBox="1"/>
          <p:nvPr/>
        </p:nvSpPr>
        <p:spPr>
          <a:xfrm>
            <a:off x="2382133" y="31337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B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endParaRPr kumimoji="1" lang="ja-JP" altLang="en-US" sz="1800">
              <a:solidFill>
                <a:srgbClr val="B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F397E75-DD74-2450-5EC9-ADF6F23152C0}"/>
              </a:ext>
            </a:extLst>
          </p:cNvPr>
          <p:cNvSpPr txBox="1"/>
          <p:nvPr/>
        </p:nvSpPr>
        <p:spPr>
          <a:xfrm>
            <a:off x="6268365" y="44338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D3ACDC6-989B-A319-EB8C-FCF8187B4626}"/>
              </a:ext>
            </a:extLst>
          </p:cNvPr>
          <p:cNvSpPr txBox="1"/>
          <p:nvPr/>
        </p:nvSpPr>
        <p:spPr>
          <a:xfrm>
            <a:off x="9081931" y="461956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FC3C57A-8D62-BCA7-BE92-62C7089CF790}"/>
              </a:ext>
            </a:extLst>
          </p:cNvPr>
          <p:cNvSpPr txBox="1"/>
          <p:nvPr/>
        </p:nvSpPr>
        <p:spPr>
          <a:xfrm>
            <a:off x="10339386" y="59401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428DA7-4700-408B-EE72-B8DD81FD9F11}"/>
              </a:ext>
            </a:extLst>
          </p:cNvPr>
          <p:cNvSpPr txBox="1"/>
          <p:nvPr/>
        </p:nvSpPr>
        <p:spPr>
          <a:xfrm>
            <a:off x="2038354" y="4127760"/>
            <a:ext cx="872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</a:rPr>
              <a:t>at rest</a:t>
            </a:r>
            <a:endParaRPr kumimoji="1" lang="ja-JP" altLang="en-US" sz="2000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A3AAB3-547A-1A85-579C-ED715C7B6490}"/>
              </a:ext>
            </a:extLst>
          </p:cNvPr>
          <p:cNvSpPr txBox="1"/>
          <p:nvPr/>
        </p:nvSpPr>
        <p:spPr>
          <a:xfrm>
            <a:off x="1846052" y="2558310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</a:rPr>
              <a:t>oscillation</a:t>
            </a:r>
            <a:endParaRPr kumimoji="1" lang="ja-JP" altLang="en-US" sz="2000">
              <a:solidFill>
                <a:schemeClr val="tx1"/>
              </a:solidFill>
              <a:latin typeface="Palatino" pitchFamily="2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1ECC460-33EF-972E-6F17-A75EC3B8898E}"/>
              </a:ext>
            </a:extLst>
          </p:cNvPr>
          <p:cNvCxnSpPr>
            <a:cxnSpLocks/>
          </p:cNvCxnSpPr>
          <p:nvPr/>
        </p:nvCxnSpPr>
        <p:spPr>
          <a:xfrm>
            <a:off x="1653343" y="2904404"/>
            <a:ext cx="1629353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62844F-05E5-D262-2C98-DFBE4561DCD1}"/>
              </a:ext>
            </a:extLst>
          </p:cNvPr>
          <p:cNvSpPr txBox="1"/>
          <p:nvPr/>
        </p:nvSpPr>
        <p:spPr>
          <a:xfrm>
            <a:off x="5995823" y="551601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parameter</a:t>
            </a:r>
            <a:endParaRPr kumimoji="1" lang="ja-JP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28260"/>
      </p:ext>
    </p:extLst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6EFAE5-6E93-8C92-D660-F88DD29D8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8" y="562708"/>
            <a:ext cx="11361624" cy="64115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981D98-3B15-D103-0275-427A3F31D07A}"/>
              </a:ext>
            </a:extLst>
          </p:cNvPr>
          <p:cNvSpPr txBox="1"/>
          <p:nvPr/>
        </p:nvSpPr>
        <p:spPr>
          <a:xfrm>
            <a:off x="1952499" y="80947"/>
            <a:ext cx="81259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Appearance of (ground-state) rotational bands in nuclei</a:t>
            </a:r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B928322-56F3-92E0-3756-F55E0EE87C13}"/>
              </a:ext>
            </a:extLst>
          </p:cNvPr>
          <p:cNvSpPr/>
          <p:nvPr/>
        </p:nvSpPr>
        <p:spPr>
          <a:xfrm>
            <a:off x="9218428" y="4221126"/>
            <a:ext cx="2222205" cy="1780378"/>
          </a:xfrm>
          <a:prstGeom prst="rect">
            <a:avLst/>
          </a:prstGeom>
          <a:noFill/>
          <a:ln w="19050">
            <a:solidFill>
              <a:srgbClr val="FF0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上矢印 4">
            <a:extLst>
              <a:ext uri="{FF2B5EF4-FFF2-40B4-BE49-F238E27FC236}">
                <a16:creationId xmlns:a16="http://schemas.microsoft.com/office/drawing/2014/main" id="{143ED531-DF6B-4636-715F-FB8273D55821}"/>
              </a:ext>
            </a:extLst>
          </p:cNvPr>
          <p:cNvSpPr/>
          <p:nvPr/>
        </p:nvSpPr>
        <p:spPr>
          <a:xfrm>
            <a:off x="9716756" y="5858189"/>
            <a:ext cx="190920" cy="563521"/>
          </a:xfrm>
          <a:prstGeom prst="upArrow">
            <a:avLst/>
          </a:prstGeom>
          <a:solidFill>
            <a:srgbClr val="FF00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707F40-CF3F-B4E5-422A-0EA726C2041F}"/>
              </a:ext>
            </a:extLst>
          </p:cNvPr>
          <p:cNvSpPr txBox="1"/>
          <p:nvPr/>
        </p:nvSpPr>
        <p:spPr>
          <a:xfrm>
            <a:off x="8871514" y="6388595"/>
            <a:ext cx="2739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rgbClr val="FF00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focus (A=150-190)</a:t>
            </a:r>
            <a:endParaRPr kumimoji="1" lang="ja-JP" altLang="en-US" sz="2000" i="1">
              <a:solidFill>
                <a:srgbClr val="FF00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71005"/>
      </p:ext>
    </p:extLst>
  </p:cSld>
  <p:clrMapOvr>
    <a:masterClrMapping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0DD521-FB32-E63E-2342-9D5033607A94}"/>
              </a:ext>
            </a:extLst>
          </p:cNvPr>
          <p:cNvGrpSpPr/>
          <p:nvPr/>
        </p:nvGrpSpPr>
        <p:grpSpPr>
          <a:xfrm>
            <a:off x="3311639" y="1910778"/>
            <a:ext cx="1956551" cy="3014969"/>
            <a:chOff x="4797743" y="539272"/>
            <a:chExt cx="1878070" cy="311852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6A8E863-52BB-3F9D-1153-F6B07A8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7743" y="539272"/>
              <a:ext cx="1878070" cy="3118523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39588E3-0F07-7114-6E64-C023075B64CD}"/>
                </a:ext>
              </a:extLst>
            </p:cNvPr>
            <p:cNvSpPr txBox="1"/>
            <p:nvPr/>
          </p:nvSpPr>
          <p:spPr>
            <a:xfrm>
              <a:off x="4842705" y="625579"/>
              <a:ext cx="5645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1" lang="en-US" altLang="ja-JP" sz="2000" baseline="30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kumimoji="1" lang="en-US" altLang="ja-JP" sz="2000" baseline="-25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ja-JP" altLang="en-US" sz="2000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E2A0CD9-7803-913C-25D4-3B1D9697D025}"/>
                </a:ext>
              </a:extLst>
            </p:cNvPr>
            <p:cNvSpPr txBox="1"/>
            <p:nvPr/>
          </p:nvSpPr>
          <p:spPr>
            <a:xfrm>
              <a:off x="4800479" y="1046293"/>
              <a:ext cx="647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K=0</a:t>
              </a:r>
              <a:endParaRPr kumimoji="1" lang="ja-JP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332B5F3B-2F8E-7621-9BEC-DC6DC42AF315}"/>
                </a:ext>
              </a:extLst>
            </p:cNvPr>
            <p:cNvSpPr/>
            <p:nvPr/>
          </p:nvSpPr>
          <p:spPr>
            <a:xfrm>
              <a:off x="5675438" y="1446403"/>
              <a:ext cx="328774" cy="670073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 descr="グラフ, ヒストグラム&#10;&#10;自動的に生成された説明">
            <a:extLst>
              <a:ext uri="{FF2B5EF4-FFF2-40B4-BE49-F238E27FC236}">
                <a16:creationId xmlns:a16="http://schemas.microsoft.com/office/drawing/2014/main" id="{E63D7C27-528F-BD6D-A582-A09E64AF0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750" y="2145634"/>
            <a:ext cx="3393675" cy="2545256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9A32092-AB9C-5E8F-B870-3532759C20F0}"/>
              </a:ext>
            </a:extLst>
          </p:cNvPr>
          <p:cNvGrpSpPr/>
          <p:nvPr/>
        </p:nvGrpSpPr>
        <p:grpSpPr>
          <a:xfrm>
            <a:off x="9387802" y="1819275"/>
            <a:ext cx="1959071" cy="3232667"/>
            <a:chOff x="6696556" y="538208"/>
            <a:chExt cx="1848307" cy="310746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EDA39F1-7591-BA4A-8D8A-64F9FDD0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556" y="538208"/>
              <a:ext cx="1848307" cy="3107466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09BD1DE-7E70-97B3-F872-1E7F0587B43A}"/>
                </a:ext>
              </a:extLst>
            </p:cNvPr>
            <p:cNvSpPr txBox="1"/>
            <p:nvPr/>
          </p:nvSpPr>
          <p:spPr>
            <a:xfrm>
              <a:off x="6744750" y="616075"/>
              <a:ext cx="596638" cy="384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1" lang="en-US" altLang="ja-JP" sz="2000" b="1" baseline="30000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ja-JP" sz="2000" b="1" baseline="-25000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1" lang="ja-JP" altLang="en-US" sz="2000" b="1" baseline="-25000">
                <a:solidFill>
                  <a:srgbClr val="FFA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7F8990C-76DF-FF78-8242-42E50FAA5089}"/>
                </a:ext>
              </a:extLst>
            </p:cNvPr>
            <p:cNvSpPr txBox="1"/>
            <p:nvPr/>
          </p:nvSpPr>
          <p:spPr>
            <a:xfrm>
              <a:off x="6735058" y="1015456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K=0 </a:t>
              </a:r>
              <a:r>
                <a:rPr kumimoji="1" lang="en-US" altLang="ja-JP" sz="2000" b="1" dirty="0" err="1">
                  <a:solidFill>
                    <a:srgbClr val="F5B1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vib</a:t>
              </a:r>
              <a:endParaRPr kumimoji="1" lang="ja-JP" altLang="en-US" sz="2000" b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D3F3C625-0A75-3694-EB90-D8C30030BF79}"/>
                </a:ext>
              </a:extLst>
            </p:cNvPr>
            <p:cNvSpPr/>
            <p:nvPr/>
          </p:nvSpPr>
          <p:spPr>
            <a:xfrm>
              <a:off x="7595839" y="1469496"/>
              <a:ext cx="328774" cy="670073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 descr="グラフ, 箱ひげ図&#10;&#10;自動的に生成された説明">
            <a:extLst>
              <a:ext uri="{FF2B5EF4-FFF2-40B4-BE49-F238E27FC236}">
                <a16:creationId xmlns:a16="http://schemas.microsoft.com/office/drawing/2014/main" id="{257955FC-8621-3BCD-2118-500FECDF5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6655" y="2050472"/>
            <a:ext cx="3676076" cy="275705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CA7E06-3B09-ECE9-B027-09E4D65C5082}"/>
              </a:ext>
            </a:extLst>
          </p:cNvPr>
          <p:cNvSpPr txBox="1"/>
          <p:nvPr/>
        </p:nvSpPr>
        <p:spPr>
          <a:xfrm>
            <a:off x="563003" y="181095"/>
            <a:ext cx="9095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highlight>
                  <a:srgbClr val="FFF8C8"/>
                </a:highlight>
              </a:rPr>
              <a:t>We can take superpositions </a:t>
            </a:r>
            <a:r>
              <a:rPr kumimoji="1" lang="en-US" altLang="ja-JP" sz="2000" dirty="0">
                <a:solidFill>
                  <a:srgbClr val="FF0000"/>
                </a:solidFill>
                <a:highlight>
                  <a:srgbClr val="FFF8C8"/>
                </a:highlight>
              </a:rPr>
              <a:t>within a given bin of </a:t>
            </a:r>
            <a:r>
              <a:rPr kumimoji="1" lang="en-US" altLang="ja-JP" sz="2000" b="1" dirty="0">
                <a:solidFill>
                  <a:srgbClr val="FF0000"/>
                </a:solidFill>
                <a:highlight>
                  <a:srgbClr val="FFF8C8"/>
                </a:highlight>
                <a:latin typeface="Symbol" pitchFamily="2" charset="2"/>
              </a:rPr>
              <a:t>g</a:t>
            </a:r>
            <a:r>
              <a:rPr kumimoji="1" lang="en-US" altLang="ja-JP" sz="2000" dirty="0">
                <a:highlight>
                  <a:srgbClr val="FFF8C8"/>
                </a:highlight>
              </a:rPr>
              <a:t>, e.g., </a:t>
            </a:r>
            <a:r>
              <a:rPr kumimoji="1" lang="en-US" altLang="ja-JP" sz="2000" b="1" dirty="0">
                <a:highlight>
                  <a:srgbClr val="FFF8C8"/>
                </a:highlight>
                <a:latin typeface="Symbol" pitchFamily="2" charset="2"/>
              </a:rPr>
              <a:t>g</a:t>
            </a:r>
            <a:r>
              <a:rPr kumimoji="1" lang="en-US" altLang="ja-JP" sz="2000" dirty="0">
                <a:highlight>
                  <a:srgbClr val="FFF8C8"/>
                </a:highlight>
              </a:rPr>
              <a:t> = 9 - 10 deg</a:t>
            </a:r>
            <a:r>
              <a:rPr lang="en-US" altLang="ja-JP" sz="2000" dirty="0">
                <a:highlight>
                  <a:srgbClr val="FFF8C8"/>
                </a:highlight>
              </a:rPr>
              <a:t>rees</a:t>
            </a:r>
            <a:r>
              <a:rPr kumimoji="1" lang="en-US" altLang="ja-JP" sz="2000" dirty="0">
                <a:highlight>
                  <a:srgbClr val="FFF8C8"/>
                </a:highlight>
              </a:rPr>
              <a:t>, </a:t>
            </a:r>
          </a:p>
          <a:p>
            <a:r>
              <a:rPr lang="en-US" altLang="ja-JP" sz="2000" dirty="0">
                <a:solidFill>
                  <a:srgbClr val="FF00C6"/>
                </a:solidFill>
                <a:highlight>
                  <a:srgbClr val="FFF8C8"/>
                </a:highlight>
              </a:rPr>
              <a:t>separately for positive and negative amplitudes</a:t>
            </a:r>
            <a:r>
              <a:rPr kumimoji="1" lang="en-US" altLang="ja-JP" sz="2000" dirty="0">
                <a:highlight>
                  <a:srgbClr val="FFF8C8"/>
                </a:highlight>
              </a:rPr>
              <a:t>.</a:t>
            </a:r>
            <a:endParaRPr kumimoji="1" lang="ja-JP" altLang="en-US" sz="2000">
              <a:highlight>
                <a:srgbClr val="FFF8C8"/>
              </a:highligh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BCE285-09B5-BFE4-9EC1-B37E4EE97502}"/>
              </a:ext>
            </a:extLst>
          </p:cNvPr>
          <p:cNvSpPr txBox="1"/>
          <p:nvPr/>
        </p:nvSpPr>
        <p:spPr>
          <a:xfrm>
            <a:off x="2675708" y="5240338"/>
            <a:ext cx="6712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red</a:t>
            </a:r>
            <a:r>
              <a:rPr lang="en-US" altLang="ja-JP" sz="2000" dirty="0">
                <a:latin typeface="Comic Sans MS" panose="030F0902030302020204" pitchFamily="66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sz="2000" dirty="0">
                <a:solidFill>
                  <a:srgbClr val="00D7FF"/>
                </a:solidFill>
                <a:latin typeface="Comic Sans MS" panose="030F0902030302020204" pitchFamily="66" charset="0"/>
              </a:rPr>
              <a:t>blue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circles :  amplitudes are 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positive</a:t>
            </a:r>
            <a:r>
              <a:rPr lang="en-US" altLang="ja-JP" sz="2000" dirty="0">
                <a:latin typeface="Comic Sans MS" panose="030F0902030302020204" pitchFamily="66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sz="2000" dirty="0">
                <a:solidFill>
                  <a:srgbClr val="00D7FF"/>
                </a:solidFill>
                <a:latin typeface="Comic Sans MS" panose="030F0902030302020204" pitchFamily="66" charset="0"/>
              </a:rPr>
              <a:t>negative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25B147-9680-56F2-7CBA-8C65951ABCEF}"/>
              </a:ext>
            </a:extLst>
          </p:cNvPr>
          <p:cNvSpPr txBox="1"/>
          <p:nvPr/>
        </p:nvSpPr>
        <p:spPr>
          <a:xfrm>
            <a:off x="517959" y="993618"/>
            <a:ext cx="4592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amplitudes are positive for 0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state 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as it is also the reference state 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E774F3-C4C2-F6B1-611C-EF0488F51A29}"/>
              </a:ext>
            </a:extLst>
          </p:cNvPr>
          <p:cNvSpPr txBox="1"/>
          <p:nvPr/>
        </p:nvSpPr>
        <p:spPr>
          <a:xfrm>
            <a:off x="1347832" y="5887078"/>
            <a:ext cx="9778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This is a clear and important signature of the vibration in quantum </a:t>
            </a:r>
          </a:p>
          <a:p>
            <a:r>
              <a:rPr lang="en-US" altLang="ja-JP" dirty="0"/>
              <a:t> many-body</a:t>
            </a:r>
            <a:r>
              <a:rPr kumimoji="1" lang="en-US" altLang="ja-JP" dirty="0"/>
              <a:t> language.  No semi classical arguments used.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3E4C43-A1F3-56A4-F4D5-1948B7277125}"/>
              </a:ext>
            </a:extLst>
          </p:cNvPr>
          <p:cNvSpPr txBox="1"/>
          <p:nvPr/>
        </p:nvSpPr>
        <p:spPr>
          <a:xfrm rot="16200000">
            <a:off x="2830438" y="3198167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03B335E-91DC-185E-C33C-62B94E1DEA8E}"/>
              </a:ext>
            </a:extLst>
          </p:cNvPr>
          <p:cNvSpPr txBox="1"/>
          <p:nvPr/>
        </p:nvSpPr>
        <p:spPr>
          <a:xfrm rot="16200000">
            <a:off x="8865821" y="3198167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75738F6-8B62-3B87-6789-273FCF09B5C2}"/>
              </a:ext>
            </a:extLst>
          </p:cNvPr>
          <p:cNvSpPr/>
          <p:nvPr/>
        </p:nvSpPr>
        <p:spPr>
          <a:xfrm>
            <a:off x="7875322" y="5051942"/>
            <a:ext cx="981296" cy="15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474B6D0-05BF-6358-39B6-9F8BC656436D}"/>
              </a:ext>
            </a:extLst>
          </p:cNvPr>
          <p:cNvSpPr txBox="1"/>
          <p:nvPr/>
        </p:nvSpPr>
        <p:spPr>
          <a:xfrm>
            <a:off x="5825836" y="962206"/>
            <a:ext cx="173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dirty="0">
                <a:solidFill>
                  <a:srgbClr val="FF0000"/>
                </a:solidFill>
              </a:rPr>
              <a:t>positive</a:t>
            </a:r>
          </a:p>
          <a:p>
            <a:pPr algn="r"/>
            <a:r>
              <a:rPr lang="en-US" altLang="ja-JP" sz="2000" dirty="0">
                <a:solidFill>
                  <a:srgbClr val="FF0000"/>
                </a:solidFill>
              </a:rPr>
              <a:t>amplitude</a:t>
            </a:r>
            <a:endParaRPr kumimoji="1"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47D1CE7-53B6-A6C2-47F0-62AAE4D06F0D}"/>
              </a:ext>
            </a:extLst>
          </p:cNvPr>
          <p:cNvSpPr txBox="1"/>
          <p:nvPr/>
        </p:nvSpPr>
        <p:spPr>
          <a:xfrm>
            <a:off x="7671258" y="1043900"/>
            <a:ext cx="145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B0F0"/>
                </a:solidFill>
              </a:rPr>
              <a:t>negative</a:t>
            </a:r>
          </a:p>
          <a:p>
            <a:r>
              <a:rPr lang="en-US" altLang="ja-JP" sz="2000" dirty="0">
                <a:solidFill>
                  <a:srgbClr val="00B0F0"/>
                </a:solidFill>
              </a:rPr>
              <a:t>amplitude</a:t>
            </a:r>
            <a:endParaRPr kumimoji="1" lang="en-US" altLang="ja-JP" sz="2000" dirty="0">
              <a:solidFill>
                <a:srgbClr val="00B0F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08516B-751C-2218-57D7-AC83DC923A75}"/>
              </a:ext>
            </a:extLst>
          </p:cNvPr>
          <p:cNvSpPr txBox="1"/>
          <p:nvPr/>
        </p:nvSpPr>
        <p:spPr>
          <a:xfrm>
            <a:off x="9695221" y="1228290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0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state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75874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B0E4EB-1DF4-6153-487F-880B09D6CDB5}"/>
              </a:ext>
            </a:extLst>
          </p:cNvPr>
          <p:cNvSpPr txBox="1"/>
          <p:nvPr/>
        </p:nvSpPr>
        <p:spPr>
          <a:xfrm>
            <a:off x="262514" y="69032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mechanics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下矢印 46">
            <a:extLst>
              <a:ext uri="{FF2B5EF4-FFF2-40B4-BE49-F238E27FC236}">
                <a16:creationId xmlns:a16="http://schemas.microsoft.com/office/drawing/2014/main" id="{5778C933-C398-880C-E952-E4ECC80D60F4}"/>
              </a:ext>
            </a:extLst>
          </p:cNvPr>
          <p:cNvSpPr/>
          <p:nvPr/>
        </p:nvSpPr>
        <p:spPr>
          <a:xfrm>
            <a:off x="2750284" y="3122637"/>
            <a:ext cx="303705" cy="4328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CF8160E-1875-7451-A326-E3F27CAAB98D}"/>
              </a:ext>
            </a:extLst>
          </p:cNvPr>
          <p:cNvGrpSpPr/>
          <p:nvPr/>
        </p:nvGrpSpPr>
        <p:grpSpPr>
          <a:xfrm>
            <a:off x="361317" y="1013742"/>
            <a:ext cx="5068163" cy="1797575"/>
            <a:chOff x="360342" y="720475"/>
            <a:chExt cx="5068163" cy="179757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55A2E20-DEC1-5737-7A5F-43026797F6D0}"/>
                </a:ext>
              </a:extLst>
            </p:cNvPr>
            <p:cNvSpPr txBox="1"/>
            <p:nvPr/>
          </p:nvSpPr>
          <p:spPr>
            <a:xfrm>
              <a:off x="2880844" y="1837278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 t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kumimoji="1" lang="ja-JP" altLang="en-US" sz="20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0C5B32E-5D7E-2413-F6C1-FE099BA50B1D}"/>
                </a:ext>
              </a:extLst>
            </p:cNvPr>
            <p:cNvSpPr txBox="1"/>
            <p:nvPr/>
          </p:nvSpPr>
          <p:spPr>
            <a:xfrm>
              <a:off x="360342" y="720475"/>
              <a:ext cx="215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time t,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(t)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A172AC8-974C-9F84-04D7-7E18C8CD868B}"/>
                </a:ext>
              </a:extLst>
            </p:cNvPr>
            <p:cNvGrpSpPr/>
            <p:nvPr/>
          </p:nvGrpSpPr>
          <p:grpSpPr>
            <a:xfrm>
              <a:off x="2414809" y="1141108"/>
              <a:ext cx="464323" cy="690185"/>
              <a:chOff x="3425094" y="3187103"/>
              <a:chExt cx="464323" cy="690185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4AD062C3-A28F-1C73-72B9-44FFC8FD2BEE}"/>
                  </a:ext>
                </a:extLst>
              </p:cNvPr>
              <p:cNvSpPr/>
              <p:nvPr/>
            </p:nvSpPr>
            <p:spPr>
              <a:xfrm>
                <a:off x="3425094" y="3213000"/>
                <a:ext cx="464323" cy="664288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D582653F-FE75-60FD-3E9C-313630137433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3612000" y="3267000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8316B660-B7AD-9302-7D91-C901E2359B0D}"/>
                  </a:ext>
                </a:extLst>
              </p:cNvPr>
              <p:cNvCxnSpPr/>
              <p:nvPr/>
            </p:nvCxnSpPr>
            <p:spPr>
              <a:xfrm>
                <a:off x="3648000" y="3187103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A6FD437-8564-A285-0C8F-DCA0D8592935}"/>
                </a:ext>
              </a:extLst>
            </p:cNvPr>
            <p:cNvSpPr txBox="1"/>
            <p:nvPr/>
          </p:nvSpPr>
          <p:spPr>
            <a:xfrm>
              <a:off x="2922691" y="958500"/>
              <a:ext cx="2505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rigid body</a:t>
              </a:r>
              <a:endParaRPr kumimoji="1" lang="ja-JP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2CBCDAD-CD15-FEE2-FAFE-2749F97F3A99}"/>
                </a:ext>
              </a:extLst>
            </p:cNvPr>
            <p:cNvGrpSpPr/>
            <p:nvPr/>
          </p:nvGrpSpPr>
          <p:grpSpPr>
            <a:xfrm>
              <a:off x="880309" y="1671172"/>
              <a:ext cx="2049889" cy="846878"/>
              <a:chOff x="6902400" y="2615400"/>
              <a:chExt cx="2049889" cy="846878"/>
            </a:xfrm>
          </p:grpSpPr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579B0BB9-53F9-2509-6D4D-4EAB21BCD6A8}"/>
                  </a:ext>
                </a:extLst>
              </p:cNvPr>
              <p:cNvGrpSpPr/>
              <p:nvPr/>
            </p:nvGrpSpPr>
            <p:grpSpPr>
              <a:xfrm>
                <a:off x="6921302" y="2632032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4" name="円/楕円 53">
                  <a:extLst>
                    <a:ext uri="{FF2B5EF4-FFF2-40B4-BE49-F238E27FC236}">
                      <a16:creationId xmlns:a16="http://schemas.microsoft.com/office/drawing/2014/main" id="{451149BF-22DC-C95D-4E6E-11E0FBE05FA4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" name="直線矢印コネクタ 54">
                  <a:extLst>
                    <a:ext uri="{FF2B5EF4-FFF2-40B4-BE49-F238E27FC236}">
                      <a16:creationId xmlns:a16="http://schemas.microsoft.com/office/drawing/2014/main" id="{D3FD0D60-0C78-448B-0871-27AAA76F4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942114B4-5311-4901-5D30-7BE3D0D5E1E6}"/>
                  </a:ext>
                </a:extLst>
              </p:cNvPr>
              <p:cNvGrpSpPr/>
              <p:nvPr/>
            </p:nvGrpSpPr>
            <p:grpSpPr>
              <a:xfrm rot="19320000">
                <a:off x="6902400" y="2615400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2" name="円/楕円 51">
                  <a:extLst>
                    <a:ext uri="{FF2B5EF4-FFF2-40B4-BE49-F238E27FC236}">
                      <a16:creationId xmlns:a16="http://schemas.microsoft.com/office/drawing/2014/main" id="{42386E62-37A7-DA99-938D-9BA4D3505A5B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" name="直線矢印コネクタ 52">
                  <a:extLst>
                    <a:ext uri="{FF2B5EF4-FFF2-40B4-BE49-F238E27FC236}">
                      <a16:creationId xmlns:a16="http://schemas.microsoft.com/office/drawing/2014/main" id="{4AD0442A-2912-1E7B-821A-230C7C659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09EB9A8D-3862-5EBF-85F8-EC05DF6A9B72}"/>
              </a:ext>
            </a:extLst>
          </p:cNvPr>
          <p:cNvGrpSpPr/>
          <p:nvPr/>
        </p:nvGrpSpPr>
        <p:grpSpPr>
          <a:xfrm>
            <a:off x="590209" y="4487468"/>
            <a:ext cx="2049889" cy="2071003"/>
            <a:chOff x="766973" y="4480324"/>
            <a:chExt cx="2049889" cy="2071003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47C677A5-4D97-B292-BB19-9F314D8AC951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62" name="円/楕円 61">
                <a:extLst>
                  <a:ext uri="{FF2B5EF4-FFF2-40B4-BE49-F238E27FC236}">
                    <a16:creationId xmlns:a16="http://schemas.microsoft.com/office/drawing/2014/main" id="{F4F5001C-DD42-2C9C-E191-E6730159F17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2AD7F8CF-8E0D-BD7C-F52C-9B8FFB865A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578C0F4B-98D4-3825-D69B-BAA2A2F46A4D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F5D9E87B-F960-B1F1-1B5D-297C6053075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矢印コネクタ 60">
                <a:extLst>
                  <a:ext uri="{FF2B5EF4-FFF2-40B4-BE49-F238E27FC236}">
                    <a16:creationId xmlns:a16="http://schemas.microsoft.com/office/drawing/2014/main" id="{FA7D0BD7-8A34-D00F-6160-251BAEF66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AF657423-1C14-0081-94FC-6572C65A8066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02F3DC42-1EB0-FEB3-D4B0-98822D24D47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1CA4B851-282F-553D-718F-097CF50A8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79BCBE8F-A2F4-B7BC-8B2E-334DB54DE947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60C90983-1BB3-D57D-481A-6AD062236FDB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" name="直線矢印コネクタ 65">
                <a:extLst>
                  <a:ext uri="{FF2B5EF4-FFF2-40B4-BE49-F238E27FC236}">
                    <a16:creationId xmlns:a16="http://schemas.microsoft.com/office/drawing/2014/main" id="{7746D4FC-EF62-871A-8A9C-93B32B531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ECC33CBE-3E4F-4ECD-132C-82472DD8B709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71" name="円/楕円 70">
                <a:extLst>
                  <a:ext uri="{FF2B5EF4-FFF2-40B4-BE49-F238E27FC236}">
                    <a16:creationId xmlns:a16="http://schemas.microsoft.com/office/drawing/2014/main" id="{00579EEE-1C7F-0080-F75C-96A8ACD8B4D9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93BE81B0-9345-279E-FD2B-4CBA6BFDD3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02EA019-BE04-C031-804F-41DF5F215859}"/>
              </a:ext>
            </a:extLst>
          </p:cNvPr>
          <p:cNvSpPr txBox="1"/>
          <p:nvPr/>
        </p:nvSpPr>
        <p:spPr>
          <a:xfrm>
            <a:off x="2890264" y="4345223"/>
            <a:ext cx="29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6C9DD33-3771-5347-11A3-34432F14874D}"/>
              </a:ext>
            </a:extLst>
          </p:cNvPr>
          <p:cNvSpPr txBox="1"/>
          <p:nvPr/>
        </p:nvSpPr>
        <p:spPr>
          <a:xfrm>
            <a:off x="2873870" y="5146452"/>
            <a:ext cx="3501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axially symmetric shape,</a:t>
            </a:r>
          </a:p>
          <a:p>
            <a:r>
              <a:rPr kumimoji="1"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rule is suggested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8FA52A5-DA1E-48A9-52F9-6E0FEF642193}"/>
              </a:ext>
            </a:extLst>
          </p:cNvPr>
          <p:cNvSpPr txBox="1"/>
          <p:nvPr/>
        </p:nvSpPr>
        <p:spPr>
          <a:xfrm>
            <a:off x="2858578" y="5998608"/>
            <a:ext cx="3302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kinetic energy of free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rotation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905B120-C1EA-1EB6-01F6-B45F4AE80788}"/>
              </a:ext>
            </a:extLst>
          </p:cNvPr>
          <p:cNvGrpSpPr/>
          <p:nvPr/>
        </p:nvGrpSpPr>
        <p:grpSpPr>
          <a:xfrm>
            <a:off x="226351" y="3582363"/>
            <a:ext cx="5295039" cy="707886"/>
            <a:chOff x="226351" y="3582363"/>
            <a:chExt cx="5295039" cy="707886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145660F-9098-C906-E959-AFD6ABA12F01}"/>
                </a:ext>
              </a:extLst>
            </p:cNvPr>
            <p:cNvSpPr txBox="1"/>
            <p:nvPr/>
          </p:nvSpPr>
          <p:spPr>
            <a:xfrm>
              <a:off x="226351" y="3582363"/>
              <a:ext cx="5295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quantization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rotation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this rigid body </a:t>
              </a:r>
            </a:p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  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7B4950A-B0B4-777F-CCEB-187903F382A6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00" y="4018186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57BEF7-8555-8D51-3115-43CD6FAD5E88}"/>
              </a:ext>
            </a:extLst>
          </p:cNvPr>
          <p:cNvSpPr txBox="1"/>
          <p:nvPr/>
        </p:nvSpPr>
        <p:spPr>
          <a:xfrm>
            <a:off x="4293522" y="536893"/>
            <a:ext cx="349166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conventional description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E6860B6-F2EF-1BD0-474B-A3C86002E778}"/>
              </a:ext>
            </a:extLst>
          </p:cNvPr>
          <p:cNvCxnSpPr>
            <a:cxnSpLocks/>
          </p:cNvCxnSpPr>
          <p:nvPr/>
        </p:nvCxnSpPr>
        <p:spPr>
          <a:xfrm>
            <a:off x="6411189" y="1090439"/>
            <a:ext cx="7242" cy="5505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4934F5-747F-AD1F-BD5B-DE8B427206ED}"/>
              </a:ext>
            </a:extLst>
          </p:cNvPr>
          <p:cNvSpPr txBox="1"/>
          <p:nvPr/>
        </p:nvSpPr>
        <p:spPr>
          <a:xfrm>
            <a:off x="1973717" y="39981"/>
            <a:ext cx="8244565" cy="461665"/>
          </a:xfrm>
          <a:prstGeom prst="rect">
            <a:avLst/>
          </a:prstGeom>
          <a:solidFill>
            <a:srgbClr val="D1FFF4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the </a:t>
            </a:r>
            <a:r>
              <a:rPr kumimoji="1" lang="en-US" altLang="ja-JP" dirty="0">
                <a:solidFill>
                  <a:srgbClr val="FF0000"/>
                </a:solidFill>
              </a:rPr>
              <a:t>J(J+1)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rule </a:t>
            </a:r>
            <a:r>
              <a:rPr kumimoji="1" lang="en-US" altLang="ja-JP" dirty="0"/>
              <a:t>of rotational excitation energy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56F39AA-BCC0-EC94-BBE5-AF7BE5F0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926" y="1631254"/>
            <a:ext cx="3063894" cy="7035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D102880-7BE8-DDA6-9AE9-A647579B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960" y="2197419"/>
            <a:ext cx="2884497" cy="88203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B902A64-BD5B-4B57-4428-AFE325C9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792" y="3122637"/>
            <a:ext cx="2093229" cy="51651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4E570A-1614-5DE8-B484-566D8B60B680}"/>
              </a:ext>
            </a:extLst>
          </p:cNvPr>
          <p:cNvSpPr txBox="1"/>
          <p:nvPr/>
        </p:nvSpPr>
        <p:spPr>
          <a:xfrm>
            <a:off x="6745090" y="1181565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Bohr Hamiltonian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9C6EF9-3F6E-B89D-17E1-A357682CEF6B}"/>
              </a:ext>
            </a:extLst>
          </p:cNvPr>
          <p:cNvSpPr/>
          <p:nvPr/>
        </p:nvSpPr>
        <p:spPr>
          <a:xfrm>
            <a:off x="8142663" y="3141386"/>
            <a:ext cx="465222" cy="478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2A714B04-9A57-7DB3-0334-EB92FA07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315" y="3793802"/>
            <a:ext cx="4897532" cy="1257836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4B320C7-5DB0-698C-338B-2907C5F7BDB9}"/>
              </a:ext>
            </a:extLst>
          </p:cNvPr>
          <p:cNvSpPr txBox="1"/>
          <p:nvPr/>
        </p:nvSpPr>
        <p:spPr>
          <a:xfrm>
            <a:off x="6822295" y="5214298"/>
            <a:ext cx="478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</a:rPr>
              <a:t>Thus, for </a:t>
            </a:r>
            <a:r>
              <a:rPr lang="en-US" altLang="ja-JP" sz="1800" dirty="0">
                <a:solidFill>
                  <a:schemeClr val="tx1"/>
                </a:solidFill>
              </a:rPr>
              <a:t>a</a:t>
            </a:r>
            <a:r>
              <a:rPr kumimoji="1" lang="en-US" altLang="ja-JP" sz="1800" dirty="0">
                <a:solidFill>
                  <a:schemeClr val="tx1"/>
                </a:solidFill>
              </a:rPr>
              <a:t>xially symmetric shapes (I</a:t>
            </a:r>
            <a:r>
              <a:rPr kumimoji="1" lang="en-US" altLang="ja-JP" sz="1800" baseline="-25000" dirty="0">
                <a:solidFill>
                  <a:schemeClr val="tx1"/>
                </a:solidFill>
              </a:rPr>
              <a:t>3</a:t>
            </a:r>
            <a:r>
              <a:rPr kumimoji="1" lang="en-US" altLang="ja-JP" sz="1800" dirty="0">
                <a:solidFill>
                  <a:schemeClr val="tx1"/>
                </a:solidFill>
              </a:rPr>
              <a:t>=0), the rotational kinetic energy is given by</a:t>
            </a:r>
            <a:endParaRPr kumimoji="1" lang="ja-JP" altLang="en-US" sz="1800">
              <a:solidFill>
                <a:schemeClr val="tx1"/>
              </a:solidFill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4A957F71-BB18-2510-2E14-F2BC3D72C748}"/>
              </a:ext>
            </a:extLst>
          </p:cNvPr>
          <p:cNvCxnSpPr>
            <a:cxnSpLocks/>
          </p:cNvCxnSpPr>
          <p:nvPr/>
        </p:nvCxnSpPr>
        <p:spPr>
          <a:xfrm flipH="1">
            <a:off x="5936571" y="5667395"/>
            <a:ext cx="80851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3FD34812-FB54-A931-A66E-A0D7639A9E55}"/>
              </a:ext>
            </a:extLst>
          </p:cNvPr>
          <p:cNvSpPr txBox="1"/>
          <p:nvPr/>
        </p:nvSpPr>
        <p:spPr>
          <a:xfrm>
            <a:off x="8789110" y="540061"/>
            <a:ext cx="3363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>
                <a:solidFill>
                  <a:schemeClr val="tx1"/>
                </a:solidFill>
              </a:rPr>
              <a:t>Ring &amp; Schuck, </a:t>
            </a:r>
          </a:p>
          <a:p>
            <a:pPr algn="r"/>
            <a:r>
              <a:rPr kumimoji="1" lang="en-US" altLang="ja-JP" sz="1600" dirty="0">
                <a:solidFill>
                  <a:schemeClr val="tx1"/>
                </a:solidFill>
              </a:rPr>
              <a:t>The Nuclear Many-Body Problem </a:t>
            </a:r>
            <a:endParaRPr kumimoji="1" lang="ja-JP" altLang="en-US" sz="1600">
              <a:solidFill>
                <a:schemeClr val="tx1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CC395DC-A319-A7D9-6213-3958FAD1C8FC}"/>
              </a:ext>
            </a:extLst>
          </p:cNvPr>
          <p:cNvGrpSpPr/>
          <p:nvPr/>
        </p:nvGrpSpPr>
        <p:grpSpPr>
          <a:xfrm>
            <a:off x="7272225" y="5851009"/>
            <a:ext cx="2158132" cy="416042"/>
            <a:chOff x="7196903" y="5500395"/>
            <a:chExt cx="2158132" cy="416042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1C0DF648-32F5-9D69-1C22-DC96A738D893}"/>
                </a:ext>
              </a:extLst>
            </p:cNvPr>
            <p:cNvSpPr txBox="1"/>
            <p:nvPr/>
          </p:nvSpPr>
          <p:spPr>
            <a:xfrm>
              <a:off x="7196903" y="5516327"/>
              <a:ext cx="6880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>
                  <a:solidFill>
                    <a:schemeClr val="tx1"/>
                  </a:solidFill>
                </a:rPr>
                <a:t>T</a:t>
              </a:r>
              <a:r>
                <a:rPr lang="en-US" altLang="ja-JP" sz="2000" i="1" dirty="0">
                  <a:solidFill>
                    <a:schemeClr val="tx1"/>
                  </a:solidFill>
                </a:rPr>
                <a:t> </a:t>
              </a:r>
              <a:r>
                <a:rPr kumimoji="1" lang="en-US" altLang="ja-JP" sz="2000" baseline="-25000" dirty="0">
                  <a:solidFill>
                    <a:schemeClr val="tx1"/>
                  </a:solidFill>
                </a:rPr>
                <a:t>rot</a:t>
              </a:r>
              <a:endParaRPr kumimoji="1" lang="ja-JP" altLang="en-US" sz="2000" baseline="-25000">
                <a:solidFill>
                  <a:schemeClr val="tx1"/>
                </a:solidFill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A7618300-A4F8-8DAF-F2B1-F7C3DB1116DF}"/>
                </a:ext>
              </a:extLst>
            </p:cNvPr>
            <p:cNvSpPr txBox="1"/>
            <p:nvPr/>
          </p:nvSpPr>
          <p:spPr>
            <a:xfrm>
              <a:off x="8171698" y="5500395"/>
              <a:ext cx="1183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/>
                  </a:solidFill>
                </a:rPr>
                <a:t>J ( J+1 )</a:t>
              </a:r>
              <a:endParaRPr kumimoji="1" lang="ja-JP" altLang="en-US" sz="2000">
                <a:solidFill>
                  <a:schemeClr val="tx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74151FF9-C01B-8E0F-44FD-155172C9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2792" y="5516327"/>
              <a:ext cx="359864" cy="387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998019"/>
      </p:ext>
    </p:extLst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E027-9249-1020-B563-E07100C2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4802B66-AC31-FB6D-5FB1-26F2B46F9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364" y="218724"/>
            <a:ext cx="7632309" cy="19540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EEB20D-ED8F-4EDD-C7E1-382B4F675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364" y="2361537"/>
            <a:ext cx="7863876" cy="195405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50AEB60-E70C-9076-211A-95DEBBA79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379" y="5033316"/>
            <a:ext cx="7788870" cy="15958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B31373-6326-640C-1AEE-F0FE099C15DA}"/>
              </a:ext>
            </a:extLst>
          </p:cNvPr>
          <p:cNvSpPr txBox="1"/>
          <p:nvPr/>
        </p:nvSpPr>
        <p:spPr>
          <a:xfrm>
            <a:off x="7053944" y="4443621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……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FEEAE5E-60BC-6BD3-E323-96D678D22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40" y="600054"/>
            <a:ext cx="3630021" cy="1396162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F3E2064-CF59-89D3-0AF3-58EA30AB6524}"/>
              </a:ext>
            </a:extLst>
          </p:cNvPr>
          <p:cNvSpPr txBox="1"/>
          <p:nvPr/>
        </p:nvSpPr>
        <p:spPr>
          <a:xfrm>
            <a:off x="251386" y="10791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Nobel Prize 1975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F49FC5BB-2B73-4487-CB6A-6C05E70C3EB5}"/>
              </a:ext>
            </a:extLst>
          </p:cNvPr>
          <p:cNvGrpSpPr/>
          <p:nvPr/>
        </p:nvGrpSpPr>
        <p:grpSpPr>
          <a:xfrm>
            <a:off x="2726791" y="1796252"/>
            <a:ext cx="1508057" cy="545840"/>
            <a:chOff x="2726791" y="1796252"/>
            <a:chExt cx="1508057" cy="545840"/>
          </a:xfrm>
        </p:grpSpPr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313B7123-787E-3673-A745-95DA89EE4AB6}"/>
                </a:ext>
              </a:extLst>
            </p:cNvPr>
            <p:cNvSpPr/>
            <p:nvPr/>
          </p:nvSpPr>
          <p:spPr>
            <a:xfrm rot="20590356">
              <a:off x="2726791" y="1796252"/>
              <a:ext cx="1508057" cy="334723"/>
            </a:xfrm>
            <a:custGeom>
              <a:avLst/>
              <a:gdLst>
                <a:gd name="connsiteX0" fmla="*/ 0 w 1476531"/>
                <a:gd name="connsiteY0" fmla="*/ 562341 h 562341"/>
                <a:gd name="connsiteX1" fmla="*/ 59961 w 1476531"/>
                <a:gd name="connsiteY1" fmla="*/ 532361 h 562341"/>
                <a:gd name="connsiteX2" fmla="*/ 74951 w 1476531"/>
                <a:gd name="connsiteY2" fmla="*/ 509876 h 562341"/>
                <a:gd name="connsiteX3" fmla="*/ 119921 w 1476531"/>
                <a:gd name="connsiteY3" fmla="*/ 472400 h 562341"/>
                <a:gd name="connsiteX4" fmla="*/ 164892 w 1476531"/>
                <a:gd name="connsiteY4" fmla="*/ 427430 h 562341"/>
                <a:gd name="connsiteX5" fmla="*/ 179882 w 1476531"/>
                <a:gd name="connsiteY5" fmla="*/ 404945 h 562341"/>
                <a:gd name="connsiteX6" fmla="*/ 194872 w 1476531"/>
                <a:gd name="connsiteY6" fmla="*/ 389954 h 562341"/>
                <a:gd name="connsiteX7" fmla="*/ 209862 w 1476531"/>
                <a:gd name="connsiteY7" fmla="*/ 367469 h 562341"/>
                <a:gd name="connsiteX8" fmla="*/ 254833 w 1476531"/>
                <a:gd name="connsiteY8" fmla="*/ 337489 h 562341"/>
                <a:gd name="connsiteX9" fmla="*/ 277318 w 1476531"/>
                <a:gd name="connsiteY9" fmla="*/ 322499 h 562341"/>
                <a:gd name="connsiteX10" fmla="*/ 299803 w 1476531"/>
                <a:gd name="connsiteY10" fmla="*/ 307509 h 562341"/>
                <a:gd name="connsiteX11" fmla="*/ 359764 w 1476531"/>
                <a:gd name="connsiteY11" fmla="*/ 262538 h 562341"/>
                <a:gd name="connsiteX12" fmla="*/ 404735 w 1476531"/>
                <a:gd name="connsiteY12" fmla="*/ 247548 h 562341"/>
                <a:gd name="connsiteX13" fmla="*/ 434715 w 1476531"/>
                <a:gd name="connsiteY13" fmla="*/ 232558 h 562341"/>
                <a:gd name="connsiteX14" fmla="*/ 487180 w 1476531"/>
                <a:gd name="connsiteY14" fmla="*/ 225063 h 562341"/>
                <a:gd name="connsiteX15" fmla="*/ 554636 w 1476531"/>
                <a:gd name="connsiteY15" fmla="*/ 202577 h 562341"/>
                <a:gd name="connsiteX16" fmla="*/ 599607 w 1476531"/>
                <a:gd name="connsiteY16" fmla="*/ 187587 h 562341"/>
                <a:gd name="connsiteX17" fmla="*/ 667062 w 1476531"/>
                <a:gd name="connsiteY17" fmla="*/ 172597 h 562341"/>
                <a:gd name="connsiteX18" fmla="*/ 719528 w 1476531"/>
                <a:gd name="connsiteY18" fmla="*/ 157607 h 562341"/>
                <a:gd name="connsiteX19" fmla="*/ 742013 w 1476531"/>
                <a:gd name="connsiteY19" fmla="*/ 142617 h 562341"/>
                <a:gd name="connsiteX20" fmla="*/ 794479 w 1476531"/>
                <a:gd name="connsiteY20" fmla="*/ 135122 h 562341"/>
                <a:gd name="connsiteX21" fmla="*/ 831954 w 1476531"/>
                <a:gd name="connsiteY21" fmla="*/ 127627 h 562341"/>
                <a:gd name="connsiteX22" fmla="*/ 884420 w 1476531"/>
                <a:gd name="connsiteY22" fmla="*/ 112636 h 562341"/>
                <a:gd name="connsiteX23" fmla="*/ 959371 w 1476531"/>
                <a:gd name="connsiteY23" fmla="*/ 97646 h 562341"/>
                <a:gd name="connsiteX24" fmla="*/ 1056807 w 1476531"/>
                <a:gd name="connsiteY24" fmla="*/ 75161 h 562341"/>
                <a:gd name="connsiteX25" fmla="*/ 1154243 w 1476531"/>
                <a:gd name="connsiteY25" fmla="*/ 60171 h 562341"/>
                <a:gd name="connsiteX26" fmla="*/ 1214203 w 1476531"/>
                <a:gd name="connsiteY26" fmla="*/ 45181 h 562341"/>
                <a:gd name="connsiteX27" fmla="*/ 1304144 w 1476531"/>
                <a:gd name="connsiteY27" fmla="*/ 30191 h 562341"/>
                <a:gd name="connsiteX28" fmla="*/ 1401580 w 1476531"/>
                <a:gd name="connsiteY28" fmla="*/ 15200 h 562341"/>
                <a:gd name="connsiteX29" fmla="*/ 1476531 w 1476531"/>
                <a:gd name="connsiteY29" fmla="*/ 210 h 5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76531" h="562341">
                  <a:moveTo>
                    <a:pt x="0" y="562341"/>
                  </a:moveTo>
                  <a:cubicBezTo>
                    <a:pt x="19987" y="552348"/>
                    <a:pt x="41654" y="545176"/>
                    <a:pt x="59961" y="532361"/>
                  </a:cubicBezTo>
                  <a:cubicBezTo>
                    <a:pt x="67341" y="527195"/>
                    <a:pt x="69184" y="516796"/>
                    <a:pt x="74951" y="509876"/>
                  </a:cubicBezTo>
                  <a:cubicBezTo>
                    <a:pt x="92984" y="488236"/>
                    <a:pt x="97813" y="487139"/>
                    <a:pt x="119921" y="472400"/>
                  </a:cubicBezTo>
                  <a:cubicBezTo>
                    <a:pt x="155252" y="419407"/>
                    <a:pt x="109109" y="483213"/>
                    <a:pt x="164892" y="427430"/>
                  </a:cubicBezTo>
                  <a:cubicBezTo>
                    <a:pt x="171262" y="421060"/>
                    <a:pt x="174255" y="411979"/>
                    <a:pt x="179882" y="404945"/>
                  </a:cubicBezTo>
                  <a:cubicBezTo>
                    <a:pt x="184296" y="399427"/>
                    <a:pt x="190458" y="395472"/>
                    <a:pt x="194872" y="389954"/>
                  </a:cubicBezTo>
                  <a:cubicBezTo>
                    <a:pt x="200499" y="382920"/>
                    <a:pt x="203083" y="373401"/>
                    <a:pt x="209862" y="367469"/>
                  </a:cubicBezTo>
                  <a:cubicBezTo>
                    <a:pt x="223421" y="355605"/>
                    <a:pt x="239843" y="347482"/>
                    <a:pt x="254833" y="337489"/>
                  </a:cubicBezTo>
                  <a:lnTo>
                    <a:pt x="277318" y="322499"/>
                  </a:lnTo>
                  <a:cubicBezTo>
                    <a:pt x="284813" y="317502"/>
                    <a:pt x="293433" y="313879"/>
                    <a:pt x="299803" y="307509"/>
                  </a:cubicBezTo>
                  <a:cubicBezTo>
                    <a:pt x="317560" y="289752"/>
                    <a:pt x="334339" y="271013"/>
                    <a:pt x="359764" y="262538"/>
                  </a:cubicBezTo>
                  <a:cubicBezTo>
                    <a:pt x="374754" y="257541"/>
                    <a:pt x="390602" y="254614"/>
                    <a:pt x="404735" y="247548"/>
                  </a:cubicBezTo>
                  <a:cubicBezTo>
                    <a:pt x="414728" y="242551"/>
                    <a:pt x="423936" y="235498"/>
                    <a:pt x="434715" y="232558"/>
                  </a:cubicBezTo>
                  <a:cubicBezTo>
                    <a:pt x="451758" y="227910"/>
                    <a:pt x="469692" y="227561"/>
                    <a:pt x="487180" y="225063"/>
                  </a:cubicBezTo>
                  <a:cubicBezTo>
                    <a:pt x="562315" y="195008"/>
                    <a:pt x="490093" y="221940"/>
                    <a:pt x="554636" y="202577"/>
                  </a:cubicBezTo>
                  <a:cubicBezTo>
                    <a:pt x="569771" y="198037"/>
                    <a:pt x="584113" y="190686"/>
                    <a:pt x="599607" y="187587"/>
                  </a:cubicBezTo>
                  <a:cubicBezTo>
                    <a:pt x="625368" y="182435"/>
                    <a:pt x="642363" y="179654"/>
                    <a:pt x="667062" y="172597"/>
                  </a:cubicBezTo>
                  <a:cubicBezTo>
                    <a:pt x="742330" y="151092"/>
                    <a:pt x="625808" y="181037"/>
                    <a:pt x="719528" y="157607"/>
                  </a:cubicBezTo>
                  <a:cubicBezTo>
                    <a:pt x="727023" y="152610"/>
                    <a:pt x="733385" y="145205"/>
                    <a:pt x="742013" y="142617"/>
                  </a:cubicBezTo>
                  <a:cubicBezTo>
                    <a:pt x="758934" y="137541"/>
                    <a:pt x="777053" y="138026"/>
                    <a:pt x="794479" y="135122"/>
                  </a:cubicBezTo>
                  <a:cubicBezTo>
                    <a:pt x="807045" y="133028"/>
                    <a:pt x="819518" y="130390"/>
                    <a:pt x="831954" y="127627"/>
                  </a:cubicBezTo>
                  <a:cubicBezTo>
                    <a:pt x="884689" y="115908"/>
                    <a:pt x="840590" y="125160"/>
                    <a:pt x="884420" y="112636"/>
                  </a:cubicBezTo>
                  <a:cubicBezTo>
                    <a:pt x="915722" y="103692"/>
                    <a:pt x="924040" y="103534"/>
                    <a:pt x="959371" y="97646"/>
                  </a:cubicBezTo>
                  <a:cubicBezTo>
                    <a:pt x="1006027" y="82094"/>
                    <a:pt x="974108" y="91701"/>
                    <a:pt x="1056807" y="75161"/>
                  </a:cubicBezTo>
                  <a:cubicBezTo>
                    <a:pt x="1114035" y="63716"/>
                    <a:pt x="1081639" y="69246"/>
                    <a:pt x="1154243" y="60171"/>
                  </a:cubicBezTo>
                  <a:cubicBezTo>
                    <a:pt x="1174230" y="55174"/>
                    <a:pt x="1193882" y="48568"/>
                    <a:pt x="1214203" y="45181"/>
                  </a:cubicBezTo>
                  <a:cubicBezTo>
                    <a:pt x="1244183" y="40184"/>
                    <a:pt x="1274658" y="37563"/>
                    <a:pt x="1304144" y="30191"/>
                  </a:cubicBezTo>
                  <a:cubicBezTo>
                    <a:pt x="1356073" y="17208"/>
                    <a:pt x="1323887" y="23833"/>
                    <a:pt x="1401580" y="15200"/>
                  </a:cubicBezTo>
                  <a:cubicBezTo>
                    <a:pt x="1456032" y="-2950"/>
                    <a:pt x="1430750" y="210"/>
                    <a:pt x="1476531" y="21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CA46C92D-2994-E4EA-C32B-A7B9C0108E94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2807527" y="2172779"/>
              <a:ext cx="17861" cy="1693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4859B379-7F54-5F77-086B-FB2FB48191DE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2807527" y="2323637"/>
              <a:ext cx="164011" cy="184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8989B57-9CB0-9DCB-F0E2-6510A9455AE7}"/>
              </a:ext>
            </a:extLst>
          </p:cNvPr>
          <p:cNvGrpSpPr/>
          <p:nvPr/>
        </p:nvGrpSpPr>
        <p:grpSpPr>
          <a:xfrm>
            <a:off x="746102" y="2439298"/>
            <a:ext cx="2049889" cy="2071003"/>
            <a:chOff x="766973" y="4480324"/>
            <a:chExt cx="2049889" cy="2071003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E4699423-00EF-A664-6283-0C4153FE2BEB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C980EC4A-BEE4-1B88-8720-7FEC605658D1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A35ACD7C-1836-234F-FD19-9CF1E9C900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00287E03-5916-F1A7-D747-C2518296EC26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19" name="円/楕円 18">
                <a:extLst>
                  <a:ext uri="{FF2B5EF4-FFF2-40B4-BE49-F238E27FC236}">
                    <a16:creationId xmlns:a16="http://schemas.microsoft.com/office/drawing/2014/main" id="{A53F7E0D-5013-9A33-893E-A2BC93840785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" name="直線矢印コネクタ 19">
                <a:extLst>
                  <a:ext uri="{FF2B5EF4-FFF2-40B4-BE49-F238E27FC236}">
                    <a16:creationId xmlns:a16="http://schemas.microsoft.com/office/drawing/2014/main" id="{6F46C5EC-4F25-64A4-EB32-8B3AFBFDE4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88A6F42-B848-243D-825C-C87D405614DB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82F61979-7FA4-D1DD-11C6-E0BA9D25D8EE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8FB555E8-1ED3-5421-EEEA-6149D46DFA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99313EB-E693-ED52-FD9C-31CE65215674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1C6F892C-2951-A480-34D4-C5F5DC004B30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E43B1B9E-2280-E571-8E4F-A134BF8C1F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0FADFF1-C154-1E8D-B3A2-F1DEC9A242F4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F8C3F2F4-B961-781F-14C3-AC242A44BA9E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" name="直線矢印コネクタ 13">
                <a:extLst>
                  <a:ext uri="{FF2B5EF4-FFF2-40B4-BE49-F238E27FC236}">
                    <a16:creationId xmlns:a16="http://schemas.microsoft.com/office/drawing/2014/main" id="{AB88A8DB-7D63-B390-8976-8AF509DF69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2AC6583E-7B6A-D716-8BA1-964C163C5432}"/>
              </a:ext>
            </a:extLst>
          </p:cNvPr>
          <p:cNvGrpSpPr/>
          <p:nvPr/>
        </p:nvGrpSpPr>
        <p:grpSpPr>
          <a:xfrm>
            <a:off x="1456144" y="2118881"/>
            <a:ext cx="1350547" cy="1670961"/>
            <a:chOff x="1456144" y="2118881"/>
            <a:chExt cx="1350547" cy="1670961"/>
          </a:xfrm>
        </p:grpSpPr>
        <p:sp>
          <p:nvSpPr>
            <p:cNvPr id="24" name="円弧 23">
              <a:extLst>
                <a:ext uri="{FF2B5EF4-FFF2-40B4-BE49-F238E27FC236}">
                  <a16:creationId xmlns:a16="http://schemas.microsoft.com/office/drawing/2014/main" id="{EF765A23-3CB2-661F-B2BE-59A6E239F916}"/>
                </a:ext>
              </a:extLst>
            </p:cNvPr>
            <p:cNvSpPr/>
            <p:nvPr/>
          </p:nvSpPr>
          <p:spPr>
            <a:xfrm>
              <a:off x="1456144" y="2202202"/>
              <a:ext cx="1350547" cy="1587640"/>
            </a:xfrm>
            <a:prstGeom prst="arc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507BE257-DD38-0D31-E83D-0057221B29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2940" y="2118881"/>
              <a:ext cx="195285" cy="80387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7D61A67F-CB49-514F-443D-E6DB138A08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8669" y="2211134"/>
              <a:ext cx="110344" cy="15328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円/楕円 53">
            <a:extLst>
              <a:ext uri="{FF2B5EF4-FFF2-40B4-BE49-F238E27FC236}">
                <a16:creationId xmlns:a16="http://schemas.microsoft.com/office/drawing/2014/main" id="{FB1F3D73-58E3-20BA-B72A-3DC062B1FEC5}"/>
              </a:ext>
            </a:extLst>
          </p:cNvPr>
          <p:cNvSpPr/>
          <p:nvPr/>
        </p:nvSpPr>
        <p:spPr>
          <a:xfrm>
            <a:off x="1383069" y="3198054"/>
            <a:ext cx="652764" cy="650170"/>
          </a:xfrm>
          <a:prstGeom prst="ellipse">
            <a:avLst/>
          </a:prstGeom>
          <a:solidFill>
            <a:srgbClr val="D16D3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16">
            <a:extLst>
              <a:ext uri="{FF2B5EF4-FFF2-40B4-BE49-F238E27FC236}">
                <a16:creationId xmlns:a16="http://schemas.microsoft.com/office/drawing/2014/main" id="{748731C3-FD9A-F5BE-E7F9-2DAFA8121D95}"/>
              </a:ext>
            </a:extLst>
          </p:cNvPr>
          <p:cNvSpPr txBox="1"/>
          <p:nvPr/>
        </p:nvSpPr>
        <p:spPr>
          <a:xfrm>
            <a:off x="2309629" y="5283912"/>
            <a:ext cx="1474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rotor:</a:t>
            </a:r>
          </a:p>
          <a:p>
            <a:r>
              <a:rPr lang="en-US" altLang="ja-JP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    J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+1) rule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C8785BE0-F26E-F57E-A8CF-F979B28D6AF8}"/>
              </a:ext>
            </a:extLst>
          </p:cNvPr>
          <p:cNvGrpSpPr/>
          <p:nvPr/>
        </p:nvGrpSpPr>
        <p:grpSpPr>
          <a:xfrm>
            <a:off x="432154" y="4650783"/>
            <a:ext cx="1869992" cy="2173968"/>
            <a:chOff x="1641900" y="4553306"/>
            <a:chExt cx="1869992" cy="2173968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EBBE523A-3E18-01BB-BBF9-6A96CE791362}"/>
                </a:ext>
              </a:extLst>
            </p:cNvPr>
            <p:cNvSpPr/>
            <p:nvPr/>
          </p:nvSpPr>
          <p:spPr>
            <a:xfrm>
              <a:off x="1641900" y="4553306"/>
              <a:ext cx="1869992" cy="2173968"/>
            </a:xfrm>
            <a:prstGeom prst="rect">
              <a:avLst/>
            </a:prstGeom>
            <a:solidFill>
              <a:srgbClr val="FDFFD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19E7F237-FC26-7EC2-10EB-A8E6C09576A5}"/>
                </a:ext>
              </a:extLst>
            </p:cNvPr>
            <p:cNvCxnSpPr/>
            <p:nvPr/>
          </p:nvCxnSpPr>
          <p:spPr>
            <a:xfrm>
              <a:off x="2444373" y="6485606"/>
              <a:ext cx="9947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FA1587E7-4183-16D0-F7F8-7A5B4E2A1886}"/>
                </a:ext>
              </a:extLst>
            </p:cNvPr>
            <p:cNvCxnSpPr/>
            <p:nvPr/>
          </p:nvCxnSpPr>
          <p:spPr>
            <a:xfrm>
              <a:off x="2444373" y="5993718"/>
              <a:ext cx="9947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343BF004-79F7-989F-AE03-5E08BE19F679}"/>
                </a:ext>
              </a:extLst>
            </p:cNvPr>
            <p:cNvCxnSpPr/>
            <p:nvPr/>
          </p:nvCxnSpPr>
          <p:spPr>
            <a:xfrm>
              <a:off x="2444373" y="4808637"/>
              <a:ext cx="9947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テキスト ボックス 9">
              <a:extLst>
                <a:ext uri="{FF2B5EF4-FFF2-40B4-BE49-F238E27FC236}">
                  <a16:creationId xmlns:a16="http://schemas.microsoft.com/office/drawing/2014/main" id="{4737C1F3-12A3-AAD8-6607-15C8B04916F7}"/>
                </a:ext>
              </a:extLst>
            </p:cNvPr>
            <p:cNvSpPr txBox="1"/>
            <p:nvPr/>
          </p:nvSpPr>
          <p:spPr>
            <a:xfrm>
              <a:off x="1709869" y="6299762"/>
              <a:ext cx="643132" cy="418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/>
                <a:t>J=0</a:t>
              </a:r>
              <a:endParaRPr kumimoji="1" lang="ja-JP" altLang="en-US" sz="2000"/>
            </a:p>
          </p:txBody>
        </p:sp>
        <p:sp>
          <p:nvSpPr>
            <p:cNvPr id="64" name="テキスト ボックス 10">
              <a:extLst>
                <a:ext uri="{FF2B5EF4-FFF2-40B4-BE49-F238E27FC236}">
                  <a16:creationId xmlns:a16="http://schemas.microsoft.com/office/drawing/2014/main" id="{9F726912-8733-FA21-0B65-9F0CCEF53193}"/>
                </a:ext>
              </a:extLst>
            </p:cNvPr>
            <p:cNvSpPr txBox="1"/>
            <p:nvPr/>
          </p:nvSpPr>
          <p:spPr>
            <a:xfrm>
              <a:off x="1709869" y="5706349"/>
              <a:ext cx="643132" cy="418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/>
                <a:t>J=2</a:t>
              </a:r>
              <a:endParaRPr kumimoji="1" lang="ja-JP" altLang="en-US" sz="2000"/>
            </a:p>
          </p:txBody>
        </p:sp>
        <p:sp>
          <p:nvSpPr>
            <p:cNvPr id="65" name="テキスト ボックス 11">
              <a:extLst>
                <a:ext uri="{FF2B5EF4-FFF2-40B4-BE49-F238E27FC236}">
                  <a16:creationId xmlns:a16="http://schemas.microsoft.com/office/drawing/2014/main" id="{4A1A08A6-9571-B9A2-7B58-E6BED2DC7B6B}"/>
                </a:ext>
              </a:extLst>
            </p:cNvPr>
            <p:cNvSpPr txBox="1"/>
            <p:nvPr/>
          </p:nvSpPr>
          <p:spPr>
            <a:xfrm>
              <a:off x="1709869" y="4567360"/>
              <a:ext cx="643132" cy="418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/>
                <a:t>J=4</a:t>
              </a:r>
              <a:endParaRPr kumimoji="1" lang="ja-JP" altLang="en-US" sz="2000"/>
            </a:p>
          </p:txBody>
        </p: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F2CB4EA4-9250-A16B-8A77-F7C2D228D4B9}"/>
                </a:ext>
              </a:extLst>
            </p:cNvPr>
            <p:cNvCxnSpPr/>
            <p:nvPr/>
          </p:nvCxnSpPr>
          <p:spPr>
            <a:xfrm flipV="1">
              <a:off x="2745828" y="5993718"/>
              <a:ext cx="0" cy="49188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518F65F0-4349-1D31-364C-2835973206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9683" y="4808637"/>
              <a:ext cx="0" cy="167696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17">
              <a:extLst>
                <a:ext uri="{FF2B5EF4-FFF2-40B4-BE49-F238E27FC236}">
                  <a16:creationId xmlns:a16="http://schemas.microsoft.com/office/drawing/2014/main" id="{20E738E4-E566-551D-4997-451DF0D3C284}"/>
                </a:ext>
              </a:extLst>
            </p:cNvPr>
            <p:cNvSpPr txBox="1"/>
            <p:nvPr/>
          </p:nvSpPr>
          <p:spPr>
            <a:xfrm>
              <a:off x="1641900" y="5219974"/>
              <a:ext cx="1604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ratio=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1</a:t>
              </a:r>
              <a:r>
                <a:rPr kumimoji="1" lang="en-US" altLang="ja-JP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: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3.33</a:t>
              </a:r>
              <a:endParaRPr kumimoji="1" lang="ja-JP" altLang="en-US" sz="1800">
                <a:solidFill>
                  <a:srgbClr val="FF0000"/>
                </a:solidFill>
              </a:endParaRPr>
            </a:p>
          </p:txBody>
        </p:sp>
      </p:grpSp>
      <p:pic>
        <p:nvPicPr>
          <p:cNvPr id="71" name="図 70">
            <a:extLst>
              <a:ext uri="{FF2B5EF4-FFF2-40B4-BE49-F238E27FC236}">
                <a16:creationId xmlns:a16="http://schemas.microsoft.com/office/drawing/2014/main" id="{6E20AA1D-9E13-6CC6-7D28-713CDE9E9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792" y="5714926"/>
            <a:ext cx="203200" cy="177800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D5E68EA-21BD-6D3C-9214-AF23739A68F6}"/>
              </a:ext>
            </a:extLst>
          </p:cNvPr>
          <p:cNvSpPr txBox="1"/>
          <p:nvPr/>
        </p:nvSpPr>
        <p:spPr>
          <a:xfrm>
            <a:off x="2746196" y="2587833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56D8D763-BA13-7C35-5238-4882931F3E05}"/>
              </a:ext>
            </a:extLst>
          </p:cNvPr>
          <p:cNvSpPr/>
          <p:nvPr/>
        </p:nvSpPr>
        <p:spPr>
          <a:xfrm>
            <a:off x="4005303" y="3559386"/>
            <a:ext cx="978408" cy="258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A40BADC1-2DE0-3F28-C4FB-BE5A4006DE51}"/>
              </a:ext>
            </a:extLst>
          </p:cNvPr>
          <p:cNvGrpSpPr/>
          <p:nvPr/>
        </p:nvGrpSpPr>
        <p:grpSpPr>
          <a:xfrm>
            <a:off x="2313276" y="3977372"/>
            <a:ext cx="1792088" cy="685192"/>
            <a:chOff x="2726791" y="1796252"/>
            <a:chExt cx="1508057" cy="545840"/>
          </a:xfrm>
        </p:grpSpPr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71DEF929-C9B9-7B0A-8FA5-75871C80260C}"/>
                </a:ext>
              </a:extLst>
            </p:cNvPr>
            <p:cNvSpPr/>
            <p:nvPr/>
          </p:nvSpPr>
          <p:spPr>
            <a:xfrm rot="20590356">
              <a:off x="2726791" y="1796252"/>
              <a:ext cx="1508057" cy="334723"/>
            </a:xfrm>
            <a:custGeom>
              <a:avLst/>
              <a:gdLst>
                <a:gd name="connsiteX0" fmla="*/ 0 w 1476531"/>
                <a:gd name="connsiteY0" fmla="*/ 562341 h 562341"/>
                <a:gd name="connsiteX1" fmla="*/ 59961 w 1476531"/>
                <a:gd name="connsiteY1" fmla="*/ 532361 h 562341"/>
                <a:gd name="connsiteX2" fmla="*/ 74951 w 1476531"/>
                <a:gd name="connsiteY2" fmla="*/ 509876 h 562341"/>
                <a:gd name="connsiteX3" fmla="*/ 119921 w 1476531"/>
                <a:gd name="connsiteY3" fmla="*/ 472400 h 562341"/>
                <a:gd name="connsiteX4" fmla="*/ 164892 w 1476531"/>
                <a:gd name="connsiteY4" fmla="*/ 427430 h 562341"/>
                <a:gd name="connsiteX5" fmla="*/ 179882 w 1476531"/>
                <a:gd name="connsiteY5" fmla="*/ 404945 h 562341"/>
                <a:gd name="connsiteX6" fmla="*/ 194872 w 1476531"/>
                <a:gd name="connsiteY6" fmla="*/ 389954 h 562341"/>
                <a:gd name="connsiteX7" fmla="*/ 209862 w 1476531"/>
                <a:gd name="connsiteY7" fmla="*/ 367469 h 562341"/>
                <a:gd name="connsiteX8" fmla="*/ 254833 w 1476531"/>
                <a:gd name="connsiteY8" fmla="*/ 337489 h 562341"/>
                <a:gd name="connsiteX9" fmla="*/ 277318 w 1476531"/>
                <a:gd name="connsiteY9" fmla="*/ 322499 h 562341"/>
                <a:gd name="connsiteX10" fmla="*/ 299803 w 1476531"/>
                <a:gd name="connsiteY10" fmla="*/ 307509 h 562341"/>
                <a:gd name="connsiteX11" fmla="*/ 359764 w 1476531"/>
                <a:gd name="connsiteY11" fmla="*/ 262538 h 562341"/>
                <a:gd name="connsiteX12" fmla="*/ 404735 w 1476531"/>
                <a:gd name="connsiteY12" fmla="*/ 247548 h 562341"/>
                <a:gd name="connsiteX13" fmla="*/ 434715 w 1476531"/>
                <a:gd name="connsiteY13" fmla="*/ 232558 h 562341"/>
                <a:gd name="connsiteX14" fmla="*/ 487180 w 1476531"/>
                <a:gd name="connsiteY14" fmla="*/ 225063 h 562341"/>
                <a:gd name="connsiteX15" fmla="*/ 554636 w 1476531"/>
                <a:gd name="connsiteY15" fmla="*/ 202577 h 562341"/>
                <a:gd name="connsiteX16" fmla="*/ 599607 w 1476531"/>
                <a:gd name="connsiteY16" fmla="*/ 187587 h 562341"/>
                <a:gd name="connsiteX17" fmla="*/ 667062 w 1476531"/>
                <a:gd name="connsiteY17" fmla="*/ 172597 h 562341"/>
                <a:gd name="connsiteX18" fmla="*/ 719528 w 1476531"/>
                <a:gd name="connsiteY18" fmla="*/ 157607 h 562341"/>
                <a:gd name="connsiteX19" fmla="*/ 742013 w 1476531"/>
                <a:gd name="connsiteY19" fmla="*/ 142617 h 562341"/>
                <a:gd name="connsiteX20" fmla="*/ 794479 w 1476531"/>
                <a:gd name="connsiteY20" fmla="*/ 135122 h 562341"/>
                <a:gd name="connsiteX21" fmla="*/ 831954 w 1476531"/>
                <a:gd name="connsiteY21" fmla="*/ 127627 h 562341"/>
                <a:gd name="connsiteX22" fmla="*/ 884420 w 1476531"/>
                <a:gd name="connsiteY22" fmla="*/ 112636 h 562341"/>
                <a:gd name="connsiteX23" fmla="*/ 959371 w 1476531"/>
                <a:gd name="connsiteY23" fmla="*/ 97646 h 562341"/>
                <a:gd name="connsiteX24" fmla="*/ 1056807 w 1476531"/>
                <a:gd name="connsiteY24" fmla="*/ 75161 h 562341"/>
                <a:gd name="connsiteX25" fmla="*/ 1154243 w 1476531"/>
                <a:gd name="connsiteY25" fmla="*/ 60171 h 562341"/>
                <a:gd name="connsiteX26" fmla="*/ 1214203 w 1476531"/>
                <a:gd name="connsiteY26" fmla="*/ 45181 h 562341"/>
                <a:gd name="connsiteX27" fmla="*/ 1304144 w 1476531"/>
                <a:gd name="connsiteY27" fmla="*/ 30191 h 562341"/>
                <a:gd name="connsiteX28" fmla="*/ 1401580 w 1476531"/>
                <a:gd name="connsiteY28" fmla="*/ 15200 h 562341"/>
                <a:gd name="connsiteX29" fmla="*/ 1476531 w 1476531"/>
                <a:gd name="connsiteY29" fmla="*/ 210 h 5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76531" h="562341">
                  <a:moveTo>
                    <a:pt x="0" y="562341"/>
                  </a:moveTo>
                  <a:cubicBezTo>
                    <a:pt x="19987" y="552348"/>
                    <a:pt x="41654" y="545176"/>
                    <a:pt x="59961" y="532361"/>
                  </a:cubicBezTo>
                  <a:cubicBezTo>
                    <a:pt x="67341" y="527195"/>
                    <a:pt x="69184" y="516796"/>
                    <a:pt x="74951" y="509876"/>
                  </a:cubicBezTo>
                  <a:cubicBezTo>
                    <a:pt x="92984" y="488236"/>
                    <a:pt x="97813" y="487139"/>
                    <a:pt x="119921" y="472400"/>
                  </a:cubicBezTo>
                  <a:cubicBezTo>
                    <a:pt x="155252" y="419407"/>
                    <a:pt x="109109" y="483213"/>
                    <a:pt x="164892" y="427430"/>
                  </a:cubicBezTo>
                  <a:cubicBezTo>
                    <a:pt x="171262" y="421060"/>
                    <a:pt x="174255" y="411979"/>
                    <a:pt x="179882" y="404945"/>
                  </a:cubicBezTo>
                  <a:cubicBezTo>
                    <a:pt x="184296" y="399427"/>
                    <a:pt x="190458" y="395472"/>
                    <a:pt x="194872" y="389954"/>
                  </a:cubicBezTo>
                  <a:cubicBezTo>
                    <a:pt x="200499" y="382920"/>
                    <a:pt x="203083" y="373401"/>
                    <a:pt x="209862" y="367469"/>
                  </a:cubicBezTo>
                  <a:cubicBezTo>
                    <a:pt x="223421" y="355605"/>
                    <a:pt x="239843" y="347482"/>
                    <a:pt x="254833" y="337489"/>
                  </a:cubicBezTo>
                  <a:lnTo>
                    <a:pt x="277318" y="322499"/>
                  </a:lnTo>
                  <a:cubicBezTo>
                    <a:pt x="284813" y="317502"/>
                    <a:pt x="293433" y="313879"/>
                    <a:pt x="299803" y="307509"/>
                  </a:cubicBezTo>
                  <a:cubicBezTo>
                    <a:pt x="317560" y="289752"/>
                    <a:pt x="334339" y="271013"/>
                    <a:pt x="359764" y="262538"/>
                  </a:cubicBezTo>
                  <a:cubicBezTo>
                    <a:pt x="374754" y="257541"/>
                    <a:pt x="390602" y="254614"/>
                    <a:pt x="404735" y="247548"/>
                  </a:cubicBezTo>
                  <a:cubicBezTo>
                    <a:pt x="414728" y="242551"/>
                    <a:pt x="423936" y="235498"/>
                    <a:pt x="434715" y="232558"/>
                  </a:cubicBezTo>
                  <a:cubicBezTo>
                    <a:pt x="451758" y="227910"/>
                    <a:pt x="469692" y="227561"/>
                    <a:pt x="487180" y="225063"/>
                  </a:cubicBezTo>
                  <a:cubicBezTo>
                    <a:pt x="562315" y="195008"/>
                    <a:pt x="490093" y="221940"/>
                    <a:pt x="554636" y="202577"/>
                  </a:cubicBezTo>
                  <a:cubicBezTo>
                    <a:pt x="569771" y="198037"/>
                    <a:pt x="584113" y="190686"/>
                    <a:pt x="599607" y="187587"/>
                  </a:cubicBezTo>
                  <a:cubicBezTo>
                    <a:pt x="625368" y="182435"/>
                    <a:pt x="642363" y="179654"/>
                    <a:pt x="667062" y="172597"/>
                  </a:cubicBezTo>
                  <a:cubicBezTo>
                    <a:pt x="742330" y="151092"/>
                    <a:pt x="625808" y="181037"/>
                    <a:pt x="719528" y="157607"/>
                  </a:cubicBezTo>
                  <a:cubicBezTo>
                    <a:pt x="727023" y="152610"/>
                    <a:pt x="733385" y="145205"/>
                    <a:pt x="742013" y="142617"/>
                  </a:cubicBezTo>
                  <a:cubicBezTo>
                    <a:pt x="758934" y="137541"/>
                    <a:pt x="777053" y="138026"/>
                    <a:pt x="794479" y="135122"/>
                  </a:cubicBezTo>
                  <a:cubicBezTo>
                    <a:pt x="807045" y="133028"/>
                    <a:pt x="819518" y="130390"/>
                    <a:pt x="831954" y="127627"/>
                  </a:cubicBezTo>
                  <a:cubicBezTo>
                    <a:pt x="884689" y="115908"/>
                    <a:pt x="840590" y="125160"/>
                    <a:pt x="884420" y="112636"/>
                  </a:cubicBezTo>
                  <a:cubicBezTo>
                    <a:pt x="915722" y="103692"/>
                    <a:pt x="924040" y="103534"/>
                    <a:pt x="959371" y="97646"/>
                  </a:cubicBezTo>
                  <a:cubicBezTo>
                    <a:pt x="1006027" y="82094"/>
                    <a:pt x="974108" y="91701"/>
                    <a:pt x="1056807" y="75161"/>
                  </a:cubicBezTo>
                  <a:cubicBezTo>
                    <a:pt x="1114035" y="63716"/>
                    <a:pt x="1081639" y="69246"/>
                    <a:pt x="1154243" y="60171"/>
                  </a:cubicBezTo>
                  <a:cubicBezTo>
                    <a:pt x="1174230" y="55174"/>
                    <a:pt x="1193882" y="48568"/>
                    <a:pt x="1214203" y="45181"/>
                  </a:cubicBezTo>
                  <a:cubicBezTo>
                    <a:pt x="1244183" y="40184"/>
                    <a:pt x="1274658" y="37563"/>
                    <a:pt x="1304144" y="30191"/>
                  </a:cubicBezTo>
                  <a:cubicBezTo>
                    <a:pt x="1356073" y="17208"/>
                    <a:pt x="1323887" y="23833"/>
                    <a:pt x="1401580" y="15200"/>
                  </a:cubicBezTo>
                  <a:cubicBezTo>
                    <a:pt x="1456032" y="-2950"/>
                    <a:pt x="1430750" y="210"/>
                    <a:pt x="1476531" y="21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F0CB8216-A79A-0423-263E-C9B15C7FA61F}"/>
                </a:ext>
              </a:extLst>
            </p:cNvPr>
            <p:cNvCxnSpPr>
              <a:cxnSpLocks/>
              <a:stCxn id="82" idx="0"/>
            </p:cNvCxnSpPr>
            <p:nvPr/>
          </p:nvCxnSpPr>
          <p:spPr>
            <a:xfrm flipV="1">
              <a:off x="2807527" y="2172779"/>
              <a:ext cx="17861" cy="1693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5A670DCF-C060-D846-5578-8B767D84868C}"/>
                </a:ext>
              </a:extLst>
            </p:cNvPr>
            <p:cNvCxnSpPr>
              <a:cxnSpLocks/>
              <a:stCxn id="82" idx="0"/>
            </p:cNvCxnSpPr>
            <p:nvPr/>
          </p:nvCxnSpPr>
          <p:spPr>
            <a:xfrm flipV="1">
              <a:off x="2807527" y="2323637"/>
              <a:ext cx="164011" cy="184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244BE581-7466-4C00-73B7-DA3ADB669114}"/>
              </a:ext>
            </a:extLst>
          </p:cNvPr>
          <p:cNvSpPr/>
          <p:nvPr/>
        </p:nvSpPr>
        <p:spPr>
          <a:xfrm>
            <a:off x="8549640" y="218724"/>
            <a:ext cx="466344" cy="289298"/>
          </a:xfrm>
          <a:prstGeom prst="rect">
            <a:avLst/>
          </a:prstGeom>
          <a:noFill/>
          <a:ln w="19050"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488387"/>
      </p:ext>
    </p:extLst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図 78">
            <a:extLst>
              <a:ext uri="{FF2B5EF4-FFF2-40B4-BE49-F238E27FC236}">
                <a16:creationId xmlns:a16="http://schemas.microsoft.com/office/drawing/2014/main" id="{3C3EF286-C827-425A-72B1-079195C3D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78" y="5119730"/>
            <a:ext cx="2596436" cy="377962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CABD2FAE-F954-508A-B6C9-8C61BEB10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34" y="3468682"/>
            <a:ext cx="5635489" cy="12550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28F9292-F687-0271-6207-3946CD054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" y="1283336"/>
            <a:ext cx="2463800" cy="4216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08AFB1-5B67-29F3-3639-8CF9CD01320C}"/>
              </a:ext>
            </a:extLst>
          </p:cNvPr>
          <p:cNvSpPr txBox="1"/>
          <p:nvPr/>
        </p:nvSpPr>
        <p:spPr>
          <a:xfrm>
            <a:off x="504637" y="139423"/>
            <a:ext cx="1113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ighlight>
                  <a:srgbClr val="FFFF00"/>
                </a:highlight>
              </a:rPr>
              <a:t> Let’s move to </a:t>
            </a:r>
            <a:r>
              <a:rPr lang="en-US" altLang="ja-JP" dirty="0">
                <a:solidFill>
                  <a:srgbClr val="FF0000"/>
                </a:solidFill>
                <a:highlight>
                  <a:srgbClr val="FFFF00"/>
                </a:highlight>
              </a:rPr>
              <a:t>Quantum</a:t>
            </a:r>
            <a:r>
              <a:rPr lang="en-US" altLang="ja-JP" dirty="0">
                <a:highlight>
                  <a:srgbClr val="FFFF00"/>
                </a:highlight>
              </a:rPr>
              <a:t> </a:t>
            </a:r>
            <a:r>
              <a:rPr lang="en-US" altLang="ja-JP" dirty="0">
                <a:solidFill>
                  <a:srgbClr val="FF00C6"/>
                </a:solidFill>
                <a:highlight>
                  <a:srgbClr val="FFFF00"/>
                </a:highlight>
              </a:rPr>
              <a:t>many-body</a:t>
            </a:r>
            <a:r>
              <a:rPr lang="en-US" altLang="ja-JP" dirty="0">
                <a:highlight>
                  <a:srgbClr val="FFFF00"/>
                </a:highlight>
              </a:rPr>
              <a:t> derivation of rotational excitation energy</a:t>
            </a:r>
            <a:endParaRPr kumimoji="1" lang="ja-JP" altLang="en-US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9150F0-CE05-A1BB-B9A0-230D2283FE5D}"/>
              </a:ext>
            </a:extLst>
          </p:cNvPr>
          <p:cNvSpPr txBox="1"/>
          <p:nvPr/>
        </p:nvSpPr>
        <p:spPr>
          <a:xfrm>
            <a:off x="2083773" y="1859120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B3A4668-E921-D099-B9BA-8FAE3A85B05B}"/>
              </a:ext>
            </a:extLst>
          </p:cNvPr>
          <p:cNvSpPr txBox="1"/>
          <p:nvPr/>
        </p:nvSpPr>
        <p:spPr>
          <a:xfrm>
            <a:off x="2414025" y="3830971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400416BA-ADCF-8D83-962A-E14D89C89F8F}"/>
              </a:ext>
            </a:extLst>
          </p:cNvPr>
          <p:cNvCxnSpPr>
            <a:cxnSpLocks/>
          </p:cNvCxnSpPr>
          <p:nvPr/>
        </p:nvCxnSpPr>
        <p:spPr>
          <a:xfrm flipH="1">
            <a:off x="1577656" y="1134409"/>
            <a:ext cx="727613" cy="593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ACEC26-CE9C-3285-1295-358A1D935D11}"/>
              </a:ext>
            </a:extLst>
          </p:cNvPr>
          <p:cNvSpPr txBox="1"/>
          <p:nvPr/>
        </p:nvSpPr>
        <p:spPr>
          <a:xfrm>
            <a:off x="2742118" y="722707"/>
            <a:ext cx="91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: </a:t>
            </a:r>
            <a:r>
              <a:rPr kumimoji="1" lang="en-US" altLang="ja-JP" dirty="0">
                <a:solidFill>
                  <a:schemeClr val="tx1"/>
                </a:solidFill>
              </a:rPr>
              <a:t>intrinsic state (i.e., state in the </a:t>
            </a:r>
            <a:r>
              <a:rPr lang="en-US" altLang="ja-JP" dirty="0">
                <a:solidFill>
                  <a:schemeClr val="tx1"/>
                </a:solidFill>
              </a:rPr>
              <a:t>body-fixed frame) with K=0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0740949-1ED4-D48D-462A-1BAE8DD0F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028" y="703669"/>
            <a:ext cx="447723" cy="431733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C5BF218-BA16-5BBF-52E2-9ED3999D9B18}"/>
              </a:ext>
            </a:extLst>
          </p:cNvPr>
          <p:cNvSpPr/>
          <p:nvPr/>
        </p:nvSpPr>
        <p:spPr>
          <a:xfrm>
            <a:off x="2305269" y="702989"/>
            <a:ext cx="9623262" cy="513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68BA6F0-DFA4-C09C-024F-27764F3F5A60}"/>
              </a:ext>
            </a:extLst>
          </p:cNvPr>
          <p:cNvSpPr txBox="1"/>
          <p:nvPr/>
        </p:nvSpPr>
        <p:spPr>
          <a:xfrm>
            <a:off x="3209299" y="2855400"/>
            <a:ext cx="3802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  <a:highlight>
                  <a:srgbClr val="FFFF00"/>
                </a:highlight>
                <a:sym typeface="Wingdings" pitchFamily="2" charset="2"/>
              </a:rPr>
              <a:t> </a:t>
            </a:r>
            <a:r>
              <a:rPr lang="en-US" altLang="ja-JP" dirty="0">
                <a:solidFill>
                  <a:schemeClr val="tx1"/>
                </a:solidFill>
                <a:highlight>
                  <a:srgbClr val="FFFF00"/>
                </a:highlight>
                <a:sym typeface="Wingdings" pitchFamily="2" charset="2"/>
              </a:rPr>
              <a:t>t</a:t>
            </a:r>
            <a:r>
              <a:rPr kumimoji="1" lang="en-US" altLang="ja-JP" dirty="0">
                <a:solidFill>
                  <a:schemeClr val="tx1"/>
                </a:solidFill>
                <a:highlight>
                  <a:srgbClr val="FFFF00"/>
                </a:highlight>
                <a:sym typeface="Wingdings" pitchFamily="2" charset="2"/>
              </a:rPr>
              <a:t>he </a:t>
            </a:r>
            <a:r>
              <a:rPr kumimoji="1" lang="en-US" altLang="ja-JP" dirty="0">
                <a:solidFill>
                  <a:schemeClr val="tx1"/>
                </a:solidFill>
                <a:highlight>
                  <a:srgbClr val="FFFF00"/>
                </a:highlight>
              </a:rPr>
              <a:t>energy is given by </a:t>
            </a:r>
            <a:endParaRPr kumimoji="1" lang="ja-JP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A4CE3D8A-0511-3237-176B-DDC6FB092AC1}"/>
              </a:ext>
            </a:extLst>
          </p:cNvPr>
          <p:cNvGrpSpPr/>
          <p:nvPr/>
        </p:nvGrpSpPr>
        <p:grpSpPr>
          <a:xfrm>
            <a:off x="10096398" y="2981707"/>
            <a:ext cx="2068331" cy="2558866"/>
            <a:chOff x="10096398" y="2981707"/>
            <a:chExt cx="2068331" cy="2558866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19482E92-EA12-46A7-1D49-617BF8FF6F70}"/>
                </a:ext>
              </a:extLst>
            </p:cNvPr>
            <p:cNvGrpSpPr/>
            <p:nvPr/>
          </p:nvGrpSpPr>
          <p:grpSpPr>
            <a:xfrm>
              <a:off x="11216763" y="5202019"/>
              <a:ext cx="947966" cy="338554"/>
              <a:chOff x="6386493" y="4012137"/>
              <a:chExt cx="1398992" cy="502427"/>
            </a:xfrm>
          </p:grpSpPr>
          <p:grpSp>
            <p:nvGrpSpPr>
              <p:cNvPr id="49" name="グループ化 48">
                <a:extLst>
                  <a:ext uri="{FF2B5EF4-FFF2-40B4-BE49-F238E27FC236}">
                    <a16:creationId xmlns:a16="http://schemas.microsoft.com/office/drawing/2014/main" id="{FF459BD1-3267-C00F-F621-2F37848A64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86493" y="4160499"/>
                <a:ext cx="283032" cy="283032"/>
                <a:chOff x="7401015" y="5946477"/>
                <a:chExt cx="468000" cy="468000"/>
              </a:xfrm>
            </p:grpSpPr>
            <p:sp>
              <p:nvSpPr>
                <p:cNvPr id="50" name="円/楕円 49">
                  <a:extLst>
                    <a:ext uri="{FF2B5EF4-FFF2-40B4-BE49-F238E27FC236}">
                      <a16:creationId xmlns:a16="http://schemas.microsoft.com/office/drawing/2014/main" id="{582CE306-55D7-B9B5-BB4E-6CF8B4F64170}"/>
                    </a:ext>
                  </a:extLst>
                </p:cNvPr>
                <p:cNvSpPr/>
                <p:nvPr/>
              </p:nvSpPr>
              <p:spPr>
                <a:xfrm>
                  <a:off x="7401015" y="5946477"/>
                  <a:ext cx="468000" cy="468000"/>
                </a:xfrm>
                <a:prstGeom prst="ellipse">
                  <a:avLst/>
                </a:prstGeom>
                <a:noFill/>
                <a:ln w="190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51" name="グループ化 50">
                  <a:extLst>
                    <a:ext uri="{FF2B5EF4-FFF2-40B4-BE49-F238E27FC236}">
                      <a16:creationId xmlns:a16="http://schemas.microsoft.com/office/drawing/2014/main" id="{DE80AE04-4F9E-AD47-7A62-8C1305BB30FD}"/>
                    </a:ext>
                  </a:extLst>
                </p:cNvPr>
                <p:cNvGrpSpPr/>
                <p:nvPr/>
              </p:nvGrpSpPr>
              <p:grpSpPr>
                <a:xfrm>
                  <a:off x="7465512" y="5997734"/>
                  <a:ext cx="339006" cy="365488"/>
                  <a:chOff x="7465512" y="5997734"/>
                  <a:chExt cx="339006" cy="365488"/>
                </a:xfrm>
              </p:grpSpPr>
              <p:cxnSp>
                <p:nvCxnSpPr>
                  <p:cNvPr id="52" name="直線コネクタ 51">
                    <a:extLst>
                      <a:ext uri="{FF2B5EF4-FFF2-40B4-BE49-F238E27FC236}">
                        <a16:creationId xmlns:a16="http://schemas.microsoft.com/office/drawing/2014/main" id="{7CE0FA40-A955-5F6D-D250-28A84D4C3A34}"/>
                      </a:ext>
                    </a:extLst>
                  </p:cNvPr>
                  <p:cNvCxnSpPr/>
                  <p:nvPr/>
                </p:nvCxnSpPr>
                <p:spPr>
                  <a:xfrm>
                    <a:off x="7465512" y="5997735"/>
                    <a:ext cx="339006" cy="3654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329F7C27-CAB1-AE80-3E18-9FBFA165EB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465512" y="5997734"/>
                    <a:ext cx="339006" cy="3654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74C5B97A-9FE0-9534-94EF-CBE05E586CAA}"/>
                  </a:ext>
                </a:extLst>
              </p:cNvPr>
              <p:cNvSpPr txBox="1"/>
              <p:nvPr/>
            </p:nvSpPr>
            <p:spPr>
              <a:xfrm>
                <a:off x="6696797" y="4012137"/>
                <a:ext cx="1088688" cy="502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tx1"/>
                    </a:solidFill>
                  </a:rPr>
                  <a:t>y axis</a:t>
                </a:r>
                <a:endParaRPr kumimoji="1" lang="ja-JP" altLang="en-US" sz="16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F6ED248-57D5-FAD8-19D2-5BB4DF0FB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333" y="2981707"/>
              <a:ext cx="1113861" cy="703494"/>
            </a:xfrm>
            <a:prstGeom prst="rect">
              <a:avLst/>
            </a:prstGeom>
          </p:spPr>
        </p:pic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86BE4983-E8D6-6FC6-DB33-E2612EC35831}"/>
                </a:ext>
              </a:extLst>
            </p:cNvPr>
            <p:cNvGrpSpPr/>
            <p:nvPr/>
          </p:nvGrpSpPr>
          <p:grpSpPr>
            <a:xfrm>
              <a:off x="10096398" y="3132109"/>
              <a:ext cx="1871301" cy="2317035"/>
              <a:chOff x="4141664" y="3258794"/>
              <a:chExt cx="2090191" cy="2814975"/>
            </a:xfrm>
          </p:grpSpPr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19EF6AD9-D530-976B-DDDA-53D8A92BD619}"/>
                  </a:ext>
                </a:extLst>
              </p:cNvPr>
              <p:cNvGrpSpPr/>
              <p:nvPr/>
            </p:nvGrpSpPr>
            <p:grpSpPr>
              <a:xfrm>
                <a:off x="4181966" y="3629577"/>
                <a:ext cx="2049889" cy="2444192"/>
                <a:chOff x="6767788" y="2409818"/>
                <a:chExt cx="2049889" cy="2444192"/>
              </a:xfrm>
            </p:grpSpPr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4E95CE8F-EFA6-1E16-98C2-9994C7F50888}"/>
                    </a:ext>
                  </a:extLst>
                </p:cNvPr>
                <p:cNvGrpSpPr/>
                <p:nvPr/>
              </p:nvGrpSpPr>
              <p:grpSpPr>
                <a:xfrm>
                  <a:off x="6767788" y="2783007"/>
                  <a:ext cx="2049889" cy="2071003"/>
                  <a:chOff x="6888903" y="1227170"/>
                  <a:chExt cx="2049889" cy="2071003"/>
                </a:xfrm>
              </p:grpSpPr>
              <p:grpSp>
                <p:nvGrpSpPr>
                  <p:cNvPr id="27" name="グループ化 26">
                    <a:extLst>
                      <a:ext uri="{FF2B5EF4-FFF2-40B4-BE49-F238E27FC236}">
                        <a16:creationId xmlns:a16="http://schemas.microsoft.com/office/drawing/2014/main" id="{A268C23D-2CA1-B31B-5412-91373BD1BB25}"/>
                      </a:ext>
                    </a:extLst>
                  </p:cNvPr>
                  <p:cNvGrpSpPr/>
                  <p:nvPr/>
                </p:nvGrpSpPr>
                <p:grpSpPr>
                  <a:xfrm>
                    <a:off x="6907805" y="1871326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40" name="円/楕円 39">
                      <a:extLst>
                        <a:ext uri="{FF2B5EF4-FFF2-40B4-BE49-F238E27FC236}">
                          <a16:creationId xmlns:a16="http://schemas.microsoft.com/office/drawing/2014/main" id="{2ECDB783-7427-D594-0B1B-1B768DF4A11E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41" name="直線矢印コネクタ 40">
                      <a:extLst>
                        <a:ext uri="{FF2B5EF4-FFF2-40B4-BE49-F238E27FC236}">
                          <a16:creationId xmlns:a16="http://schemas.microsoft.com/office/drawing/2014/main" id="{AC03C0D3-96BA-EF80-B8F7-F628AE685F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" name="グループ化 27">
                    <a:extLst>
                      <a:ext uri="{FF2B5EF4-FFF2-40B4-BE49-F238E27FC236}">
                        <a16:creationId xmlns:a16="http://schemas.microsoft.com/office/drawing/2014/main" id="{016B725A-5E04-86E5-80C0-58CA174F0641}"/>
                      </a:ext>
                    </a:extLst>
                  </p:cNvPr>
                  <p:cNvGrpSpPr/>
                  <p:nvPr/>
                </p:nvGrpSpPr>
                <p:grpSpPr>
                  <a:xfrm rot="19320000">
                    <a:off x="6888903" y="1854694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38" name="円/楕円 37">
                      <a:extLst>
                        <a:ext uri="{FF2B5EF4-FFF2-40B4-BE49-F238E27FC236}">
                          <a16:creationId xmlns:a16="http://schemas.microsoft.com/office/drawing/2014/main" id="{6BBA4C7D-42A6-FB8C-F6DD-EBB63AEFB4AD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9" name="直線矢印コネクタ 38">
                      <a:extLst>
                        <a:ext uri="{FF2B5EF4-FFF2-40B4-BE49-F238E27FC236}">
                          <a16:creationId xmlns:a16="http://schemas.microsoft.com/office/drawing/2014/main" id="{DCBEFE8F-DDC5-17E0-1924-85FC0AC2A5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" name="グループ化 28">
                    <a:extLst>
                      <a:ext uri="{FF2B5EF4-FFF2-40B4-BE49-F238E27FC236}">
                        <a16:creationId xmlns:a16="http://schemas.microsoft.com/office/drawing/2014/main" id="{D51C4C26-6D07-1BCC-ABBF-0BD8E7063FA2}"/>
                      </a:ext>
                    </a:extLst>
                  </p:cNvPr>
                  <p:cNvGrpSpPr/>
                  <p:nvPr/>
                </p:nvGrpSpPr>
                <p:grpSpPr>
                  <a:xfrm rot="17400000">
                    <a:off x="6852205" y="1827541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36" name="円/楕円 35">
                      <a:extLst>
                        <a:ext uri="{FF2B5EF4-FFF2-40B4-BE49-F238E27FC236}">
                          <a16:creationId xmlns:a16="http://schemas.microsoft.com/office/drawing/2014/main" id="{4E9739EC-9AA1-7FAE-261D-333A9F247325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7" name="直線矢印コネクタ 36">
                      <a:extLst>
                        <a:ext uri="{FF2B5EF4-FFF2-40B4-BE49-F238E27FC236}">
                          <a16:creationId xmlns:a16="http://schemas.microsoft.com/office/drawing/2014/main" id="{4971C86E-1F86-39D6-6767-DA6AB253AD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" name="グループ化 29">
                    <a:extLst>
                      <a:ext uri="{FF2B5EF4-FFF2-40B4-BE49-F238E27FC236}">
                        <a16:creationId xmlns:a16="http://schemas.microsoft.com/office/drawing/2014/main" id="{FBC432B2-6CA3-321F-5422-11357DCC95DF}"/>
                      </a:ext>
                    </a:extLst>
                  </p:cNvPr>
                  <p:cNvGrpSpPr/>
                  <p:nvPr/>
                </p:nvGrpSpPr>
                <p:grpSpPr>
                  <a:xfrm rot="15600000">
                    <a:off x="6811165" y="1854693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34" name="円/楕円 33">
                      <a:extLst>
                        <a:ext uri="{FF2B5EF4-FFF2-40B4-BE49-F238E27FC236}">
                          <a16:creationId xmlns:a16="http://schemas.microsoft.com/office/drawing/2014/main" id="{DC63323D-5EA0-CA59-80F6-11DC837CD2AC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5" name="直線矢印コネクタ 34">
                      <a:extLst>
                        <a:ext uri="{FF2B5EF4-FFF2-40B4-BE49-F238E27FC236}">
                          <a16:creationId xmlns:a16="http://schemas.microsoft.com/office/drawing/2014/main" id="{02BFF35F-6E7A-5835-E0E4-B5C657AFC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" name="グループ化 30">
                    <a:extLst>
                      <a:ext uri="{FF2B5EF4-FFF2-40B4-BE49-F238E27FC236}">
                        <a16:creationId xmlns:a16="http://schemas.microsoft.com/office/drawing/2014/main" id="{920ACF2C-4321-0E22-6330-F23E2726468F}"/>
                      </a:ext>
                    </a:extLst>
                  </p:cNvPr>
                  <p:cNvGrpSpPr/>
                  <p:nvPr/>
                </p:nvGrpSpPr>
                <p:grpSpPr>
                  <a:xfrm rot="13560000">
                    <a:off x="6811163" y="1867557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32" name="円/楕円 31">
                      <a:extLst>
                        <a:ext uri="{FF2B5EF4-FFF2-40B4-BE49-F238E27FC236}">
                          <a16:creationId xmlns:a16="http://schemas.microsoft.com/office/drawing/2014/main" id="{5CA3E836-E7FC-2F3F-6927-5107266DE5FC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3" name="直線矢印コネクタ 32">
                      <a:extLst>
                        <a:ext uri="{FF2B5EF4-FFF2-40B4-BE49-F238E27FC236}">
                          <a16:creationId xmlns:a16="http://schemas.microsoft.com/office/drawing/2014/main" id="{D06065A8-291B-2956-27F4-73DDC246E3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" name="曲線コネクタ 24">
                  <a:extLst>
                    <a:ext uri="{FF2B5EF4-FFF2-40B4-BE49-F238E27FC236}">
                      <a16:creationId xmlns:a16="http://schemas.microsoft.com/office/drawing/2014/main" id="{3CEF7087-41C7-236B-FD25-A54158B89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05541" y="2675434"/>
                  <a:ext cx="585158" cy="188635"/>
                </a:xfrm>
                <a:prstGeom prst="curvedConnector3">
                  <a:avLst/>
                </a:prstGeom>
                <a:ln w="2857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71C491C4-EA77-7E36-D8DF-E76490C1FC25}"/>
                    </a:ext>
                  </a:extLst>
                </p:cNvPr>
                <p:cNvSpPr txBox="1"/>
                <p:nvPr/>
              </p:nvSpPr>
              <p:spPr>
                <a:xfrm>
                  <a:off x="7868305" y="2409818"/>
                  <a:ext cx="37061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endParaRPr kumimoji="1" lang="ja-JP" altLang="en-US" sz="2000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24B8230C-432A-76DB-84F8-D32BBDA09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1161" y="3721185"/>
                <a:ext cx="447723" cy="431733"/>
              </a:xfrm>
              <a:prstGeom prst="rect">
                <a:avLst/>
              </a:prstGeom>
            </p:spPr>
          </p:pic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B087AB9-16F1-5A49-4033-20A5AA140F46}"/>
                  </a:ext>
                </a:extLst>
              </p:cNvPr>
              <p:cNvSpPr txBox="1"/>
              <p:nvPr/>
            </p:nvSpPr>
            <p:spPr>
              <a:xfrm>
                <a:off x="5178623" y="4027600"/>
                <a:ext cx="3257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i="1" dirty="0">
                    <a:solidFill>
                      <a:schemeClr val="tx1"/>
                    </a:solidFill>
                    <a:latin typeface="Symbol" pitchFamily="2" charset="2"/>
                  </a:rPr>
                  <a:t>b</a:t>
                </a:r>
                <a:endParaRPr kumimoji="1" lang="ja-JP" altLang="en-US" sz="2000" i="1">
                  <a:solidFill>
                    <a:schemeClr val="tx1"/>
                  </a:solidFill>
                  <a:latin typeface="Symbol" pitchFamily="2" charset="2"/>
                </a:endParaRP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2941E137-D38E-78BD-28CB-801D383AAE90}"/>
                  </a:ext>
                </a:extLst>
              </p:cNvPr>
              <p:cNvSpPr/>
              <p:nvPr/>
            </p:nvSpPr>
            <p:spPr>
              <a:xfrm>
                <a:off x="4141664" y="3258794"/>
                <a:ext cx="1246587" cy="555621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08C64E15-7846-9BD2-5FFD-83E92C2469D4}"/>
                  </a:ext>
                </a:extLst>
              </p:cNvPr>
              <p:cNvSpPr/>
              <p:nvPr/>
            </p:nvSpPr>
            <p:spPr>
              <a:xfrm>
                <a:off x="5794909" y="3587663"/>
                <a:ext cx="370614" cy="633276"/>
              </a:xfrm>
              <a:prstGeom prst="rect">
                <a:avLst/>
              </a:prstGeom>
              <a:noFill/>
              <a:ln>
                <a:solidFill>
                  <a:srgbClr val="F7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B68181F-595E-A85B-3158-C13637C9D180}"/>
              </a:ext>
            </a:extLst>
          </p:cNvPr>
          <p:cNvSpPr txBox="1"/>
          <p:nvPr/>
        </p:nvSpPr>
        <p:spPr>
          <a:xfrm>
            <a:off x="2807087" y="1361769"/>
            <a:ext cx="834395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The m</a:t>
            </a:r>
            <a:r>
              <a:rPr kumimoji="1" lang="en-US" altLang="ja-JP" dirty="0"/>
              <a:t>ember of angular momentum J of a rotational band</a:t>
            </a:r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5B24989-4817-C8A2-2B31-D0F25471735D}"/>
              </a:ext>
            </a:extLst>
          </p:cNvPr>
          <p:cNvSpPr/>
          <p:nvPr/>
        </p:nvSpPr>
        <p:spPr>
          <a:xfrm>
            <a:off x="7953341" y="3529790"/>
            <a:ext cx="1043436" cy="470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D5240458-1D8D-7717-ABDF-6EF60A163F13}"/>
              </a:ext>
            </a:extLst>
          </p:cNvPr>
          <p:cNvSpPr/>
          <p:nvPr/>
        </p:nvSpPr>
        <p:spPr>
          <a:xfrm>
            <a:off x="5034937" y="3551885"/>
            <a:ext cx="402132" cy="470989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C92BD0-C05E-B6C4-BE78-F022B03E904E}"/>
              </a:ext>
            </a:extLst>
          </p:cNvPr>
          <p:cNvSpPr/>
          <p:nvPr/>
        </p:nvSpPr>
        <p:spPr>
          <a:xfrm>
            <a:off x="6264008" y="4186340"/>
            <a:ext cx="752455" cy="4519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0B59EA-9BF8-5610-3C81-9ABD6CA9E74A}"/>
              </a:ext>
            </a:extLst>
          </p:cNvPr>
          <p:cNvSpPr/>
          <p:nvPr/>
        </p:nvSpPr>
        <p:spPr>
          <a:xfrm>
            <a:off x="7070541" y="4176819"/>
            <a:ext cx="624840" cy="47098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5BFDE4B6-7373-5C46-84F6-AAA6A1C17FE1}"/>
              </a:ext>
            </a:extLst>
          </p:cNvPr>
          <p:cNvGrpSpPr/>
          <p:nvPr/>
        </p:nvGrpSpPr>
        <p:grpSpPr>
          <a:xfrm>
            <a:off x="7350400" y="4695544"/>
            <a:ext cx="65122" cy="264933"/>
            <a:chOff x="9344967" y="4293222"/>
            <a:chExt cx="72013" cy="500672"/>
          </a:xfrm>
        </p:grpSpPr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4ABAA158-7B4C-FD15-0A04-9A96ADE27943}"/>
                </a:ext>
              </a:extLst>
            </p:cNvPr>
            <p:cNvCxnSpPr>
              <a:cxnSpLocks/>
            </p:cNvCxnSpPr>
            <p:nvPr/>
          </p:nvCxnSpPr>
          <p:spPr>
            <a:xfrm>
              <a:off x="9344967" y="4294425"/>
              <a:ext cx="0" cy="49946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B648873D-BFF7-44CE-A0EA-54EFFC07E7BB}"/>
                </a:ext>
              </a:extLst>
            </p:cNvPr>
            <p:cNvCxnSpPr>
              <a:cxnSpLocks/>
            </p:cNvCxnSpPr>
            <p:nvPr/>
          </p:nvCxnSpPr>
          <p:spPr>
            <a:xfrm>
              <a:off x="9416980" y="4293222"/>
              <a:ext cx="0" cy="50067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60B4E84E-19C7-6D96-683F-0E83F3177659}"/>
              </a:ext>
            </a:extLst>
          </p:cNvPr>
          <p:cNvCxnSpPr>
            <a:cxnSpLocks/>
          </p:cNvCxnSpPr>
          <p:nvPr/>
        </p:nvCxnSpPr>
        <p:spPr>
          <a:xfrm flipH="1">
            <a:off x="4118869" y="4537494"/>
            <a:ext cx="2144425" cy="1174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1C19BC7-D9E3-783E-B888-AE1910C92387}"/>
              </a:ext>
            </a:extLst>
          </p:cNvPr>
          <p:cNvSpPr txBox="1"/>
          <p:nvPr/>
        </p:nvSpPr>
        <p:spPr>
          <a:xfrm>
            <a:off x="5507120" y="5096371"/>
            <a:ext cx="1995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kernel</a:t>
            </a:r>
            <a:endParaRPr kumimoji="1" lang="ja-JP" altLang="en-US" sz="20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17A15F0-5DFB-7EAA-89A2-46579BB2F37D}"/>
              </a:ext>
            </a:extLst>
          </p:cNvPr>
          <p:cNvSpPr/>
          <p:nvPr/>
        </p:nvSpPr>
        <p:spPr>
          <a:xfrm>
            <a:off x="5502131" y="5005775"/>
            <a:ext cx="4309176" cy="62570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D3A2057A-56A2-1B50-A2AE-3ABC81A98980}"/>
              </a:ext>
            </a:extLst>
          </p:cNvPr>
          <p:cNvGrpSpPr/>
          <p:nvPr/>
        </p:nvGrpSpPr>
        <p:grpSpPr>
          <a:xfrm>
            <a:off x="3607917" y="5733111"/>
            <a:ext cx="6591803" cy="943068"/>
            <a:chOff x="4401084" y="5638077"/>
            <a:chExt cx="6591803" cy="943068"/>
          </a:xfrm>
        </p:grpSpPr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3A16F1E9-FE47-9DD6-437D-B11B01DB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1449" y="5683508"/>
              <a:ext cx="5022384" cy="386337"/>
            </a:xfrm>
            <a:prstGeom prst="rect">
              <a:avLst/>
            </a:prstGeom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BE28B642-F702-28DF-3030-3AECB88C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8278" y="5638077"/>
              <a:ext cx="931147" cy="455227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98790AF-3A56-BE10-8355-8F33DB3654F6}"/>
                </a:ext>
              </a:extLst>
            </p:cNvPr>
            <p:cNvSpPr txBox="1"/>
            <p:nvPr/>
          </p:nvSpPr>
          <p:spPr>
            <a:xfrm>
              <a:off x="10378616" y="569434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…</a:t>
              </a:r>
              <a:endParaRPr kumimoji="1" lang="ja-JP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1F073050-253F-EC65-4C16-AD0241A526F5}"/>
                </a:ext>
              </a:extLst>
            </p:cNvPr>
            <p:cNvSpPr/>
            <p:nvPr/>
          </p:nvSpPr>
          <p:spPr>
            <a:xfrm>
              <a:off x="4401084" y="5662264"/>
              <a:ext cx="755477" cy="45194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7EC7F1A5-F636-D331-4540-64F7136DAE5B}"/>
                </a:ext>
              </a:extLst>
            </p:cNvPr>
            <p:cNvSpPr txBox="1"/>
            <p:nvPr/>
          </p:nvSpPr>
          <p:spPr>
            <a:xfrm>
              <a:off x="5404605" y="6211813"/>
              <a:ext cx="2610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chemeClr val="bg1">
                      <a:lumMod val="50000"/>
                    </a:schemeClr>
                  </a:solidFill>
                </a:rPr>
                <a:t>(stops at finite power)</a:t>
              </a:r>
              <a:endParaRPr kumimoji="1" lang="ja-JP" altLang="en-US" sz="18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38B16A7D-407E-1614-47EA-21ACB931A0C3}"/>
              </a:ext>
            </a:extLst>
          </p:cNvPr>
          <p:cNvGrpSpPr/>
          <p:nvPr/>
        </p:nvGrpSpPr>
        <p:grpSpPr>
          <a:xfrm>
            <a:off x="7807489" y="1912162"/>
            <a:ext cx="3446323" cy="725868"/>
            <a:chOff x="7876262" y="1932709"/>
            <a:chExt cx="3446323" cy="725868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402FBF54-F6E0-CD8D-4D92-BD388E59896D}"/>
                </a:ext>
              </a:extLst>
            </p:cNvPr>
            <p:cNvGrpSpPr/>
            <p:nvPr/>
          </p:nvGrpSpPr>
          <p:grpSpPr>
            <a:xfrm>
              <a:off x="8170167" y="1932709"/>
              <a:ext cx="3142488" cy="725868"/>
              <a:chOff x="4799231" y="1957626"/>
              <a:chExt cx="3142488" cy="725868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41FAB9C-25CF-9A46-F242-4911A3562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99231" y="1957626"/>
                <a:ext cx="2086871" cy="725868"/>
              </a:xfrm>
              <a:prstGeom prst="rect">
                <a:avLst/>
              </a:prstGeom>
            </p:spPr>
          </p:pic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83BF7215-E7C4-0672-B03A-656A76772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55359" y="1992006"/>
                <a:ext cx="986360" cy="602776"/>
              </a:xfrm>
              <a:prstGeom prst="rect">
                <a:avLst/>
              </a:prstGeom>
            </p:spPr>
          </p:pic>
        </p:grp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B6D752D5-82D3-6903-D26F-41B0B965D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6262" y="2159512"/>
              <a:ext cx="249063" cy="217930"/>
            </a:xfrm>
            <a:prstGeom prst="rect">
              <a:avLst/>
            </a:prstGeom>
          </p:spPr>
        </p:pic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5831F7E1-45CD-8369-4B27-58A942497FD7}"/>
                </a:ext>
              </a:extLst>
            </p:cNvPr>
            <p:cNvSpPr/>
            <p:nvPr/>
          </p:nvSpPr>
          <p:spPr>
            <a:xfrm>
              <a:off x="10266968" y="2017572"/>
              <a:ext cx="1055617" cy="47098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FB3DB2-A9AB-D972-A622-B3923E98DEEB}"/>
              </a:ext>
            </a:extLst>
          </p:cNvPr>
          <p:cNvSpPr txBox="1"/>
          <p:nvPr/>
        </p:nvSpPr>
        <p:spPr>
          <a:xfrm>
            <a:off x="9314630" y="2500918"/>
            <a:ext cx="26709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rotation about y axis</a:t>
            </a:r>
            <a:endParaRPr kumimoji="1" lang="ja-JP" altLang="en-US" sz="2000"/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A136AC35-5E71-FA1C-CE08-C054998DA4E4}"/>
              </a:ext>
            </a:extLst>
          </p:cNvPr>
          <p:cNvCxnSpPr/>
          <p:nvPr/>
        </p:nvCxnSpPr>
        <p:spPr>
          <a:xfrm>
            <a:off x="9314630" y="3086232"/>
            <a:ext cx="1335462" cy="3589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A32AB07A-3FF4-12A3-D45A-BC6304C6BB57}"/>
              </a:ext>
            </a:extLst>
          </p:cNvPr>
          <p:cNvSpPr/>
          <p:nvPr/>
        </p:nvSpPr>
        <p:spPr>
          <a:xfrm>
            <a:off x="7933164" y="5065715"/>
            <a:ext cx="445781" cy="472552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05D3B344-67B7-C7F2-EDB9-33BF17343857}"/>
              </a:ext>
            </a:extLst>
          </p:cNvPr>
          <p:cNvSpPr/>
          <p:nvPr/>
        </p:nvSpPr>
        <p:spPr>
          <a:xfrm>
            <a:off x="8729700" y="5071950"/>
            <a:ext cx="951919" cy="4725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1FD3918-50F0-6537-EAC0-E94BB1AEB0AA}"/>
              </a:ext>
            </a:extLst>
          </p:cNvPr>
          <p:cNvSpPr/>
          <p:nvPr/>
        </p:nvSpPr>
        <p:spPr>
          <a:xfrm>
            <a:off x="105508" y="3213451"/>
            <a:ext cx="3103791" cy="21224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2552118-26C8-F25B-284E-D5EBCBD4F623}"/>
              </a:ext>
            </a:extLst>
          </p:cNvPr>
          <p:cNvSpPr txBox="1"/>
          <p:nvPr/>
        </p:nvSpPr>
        <p:spPr>
          <a:xfrm>
            <a:off x="329482" y="5726673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  <a:ea typeface="Palatino" pitchFamily="2" charset="0"/>
                <a:cs typeface="Arial" panose="020B0604020202020204" pitchFamily="34" charset="0"/>
              </a:rPr>
              <a:t>polynomial expansion:</a:t>
            </a:r>
            <a:endParaRPr kumimoji="1" lang="ja-JP" altLang="en-US">
              <a:solidFill>
                <a:srgbClr val="FF00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C5624E-8E69-FA75-26BB-4B2DF91E0D6E}"/>
              </a:ext>
            </a:extLst>
          </p:cNvPr>
          <p:cNvSpPr txBox="1"/>
          <p:nvPr/>
        </p:nvSpPr>
        <p:spPr>
          <a:xfrm>
            <a:off x="3153957" y="1985505"/>
            <a:ext cx="46189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is given </a:t>
            </a:r>
            <a:r>
              <a:rPr kumimoji="1" lang="en-US" altLang="ja-JP" dirty="0"/>
              <a:t>by </a:t>
            </a:r>
            <a:r>
              <a:rPr kumimoji="1" lang="en-US" altLang="ja-JP" dirty="0">
                <a:solidFill>
                  <a:srgbClr val="FF0000"/>
                </a:solidFill>
              </a:rPr>
              <a:t>the projected state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66" name="円/楕円 65">
            <a:extLst>
              <a:ext uri="{FF2B5EF4-FFF2-40B4-BE49-F238E27FC236}">
                <a16:creationId xmlns:a16="http://schemas.microsoft.com/office/drawing/2014/main" id="{CBFF9D8E-A94C-B312-E9EC-28C927BCA724}"/>
              </a:ext>
            </a:extLst>
          </p:cNvPr>
          <p:cNvSpPr/>
          <p:nvPr/>
        </p:nvSpPr>
        <p:spPr>
          <a:xfrm>
            <a:off x="9560447" y="2030055"/>
            <a:ext cx="173133" cy="2450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8589856"/>
      </p:ext>
    </p:extLst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E81AA5C-E029-D163-83E3-A4655B901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6" y="1987066"/>
            <a:ext cx="6227261" cy="5819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6546FE2-03FE-450C-AD9F-9BA610832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53" y="2740833"/>
            <a:ext cx="3162661" cy="61127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9EBDCB-5A5B-BF00-6637-E6E6F6BA6B57}"/>
              </a:ext>
            </a:extLst>
          </p:cNvPr>
          <p:cNvSpPr txBox="1"/>
          <p:nvPr/>
        </p:nvSpPr>
        <p:spPr>
          <a:xfrm>
            <a:off x="611035" y="1529426"/>
            <a:ext cx="661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Legendre function satisfies the differential equation: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右矢印 4">
            <a:extLst>
              <a:ext uri="{FF2B5EF4-FFF2-40B4-BE49-F238E27FC236}">
                <a16:creationId xmlns:a16="http://schemas.microsoft.com/office/drawing/2014/main" id="{9E0825EF-6C4F-26DB-8EF7-5AC7334C7024}"/>
              </a:ext>
            </a:extLst>
          </p:cNvPr>
          <p:cNvSpPr/>
          <p:nvPr/>
        </p:nvSpPr>
        <p:spPr>
          <a:xfrm>
            <a:off x="1283407" y="2924243"/>
            <a:ext cx="381837" cy="2009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CC260A2-01FC-8CBA-913C-1ADE14E6D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74" y="3616572"/>
            <a:ext cx="3824137" cy="3139604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D46C3D5-6A5E-709F-4893-26684CD1C9E8}"/>
              </a:ext>
            </a:extLst>
          </p:cNvPr>
          <p:cNvGrpSpPr/>
          <p:nvPr/>
        </p:nvGrpSpPr>
        <p:grpSpPr>
          <a:xfrm>
            <a:off x="7499445" y="3997126"/>
            <a:ext cx="3324977" cy="2715833"/>
            <a:chOff x="1826358" y="4452775"/>
            <a:chExt cx="3002311" cy="242489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0230A88-B546-623A-29EF-FF7D376AB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4945" y="6444975"/>
              <a:ext cx="593724" cy="413025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378FC37-58A2-F68C-CC19-B7D1A854E7EE}"/>
                </a:ext>
              </a:extLst>
            </p:cNvPr>
            <p:cNvSpPr/>
            <p:nvPr/>
          </p:nvSpPr>
          <p:spPr>
            <a:xfrm>
              <a:off x="3724387" y="6722347"/>
              <a:ext cx="409704" cy="155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3287D90-0422-9A42-C3AB-2C86789D4C62}"/>
                </a:ext>
              </a:extLst>
            </p:cNvPr>
            <p:cNvGrpSpPr/>
            <p:nvPr/>
          </p:nvGrpSpPr>
          <p:grpSpPr>
            <a:xfrm>
              <a:off x="1826358" y="4452775"/>
              <a:ext cx="459530" cy="1473763"/>
              <a:chOff x="1826358" y="4452775"/>
              <a:chExt cx="459530" cy="1473763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62C716C1-82DF-1B06-662D-C12F5C7C4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1660416" y="5301067"/>
                <a:ext cx="791413" cy="459530"/>
              </a:xfrm>
              <a:prstGeom prst="rect">
                <a:avLst/>
              </a:prstGeom>
            </p:spPr>
          </p:pic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4DA1723-4B35-C0C1-B834-A34B8DCD66E8}"/>
                  </a:ext>
                </a:extLst>
              </p:cNvPr>
              <p:cNvSpPr txBox="1"/>
              <p:nvPr/>
            </p:nvSpPr>
            <p:spPr>
              <a:xfrm rot="16200000">
                <a:off x="1662553" y="4674631"/>
                <a:ext cx="8130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(MeV)</a:t>
                </a:r>
                <a:endParaRPr kumimoji="1" lang="ja-JP" altLang="en-US" sz="1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64BD35-CCD8-6EDD-080F-33607A852771}"/>
              </a:ext>
            </a:extLst>
          </p:cNvPr>
          <p:cNvSpPr txBox="1"/>
          <p:nvPr/>
        </p:nvSpPr>
        <p:spPr>
          <a:xfrm>
            <a:off x="518259" y="4258438"/>
            <a:ext cx="35076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dirty="0"/>
              <a:t>regions of </a:t>
            </a:r>
            <a:r>
              <a:rPr kumimoji="1" lang="en-US" altLang="ja-JP" sz="2000" dirty="0"/>
              <a:t>cos </a:t>
            </a:r>
            <a:r>
              <a:rPr kumimoji="1" lang="en-US" altLang="ja-JP" sz="2000" i="1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kumimoji="1" lang="en-US" altLang="ja-JP" sz="2000" dirty="0"/>
              <a:t> ~ 1 or -1</a:t>
            </a:r>
          </a:p>
          <a:p>
            <a:r>
              <a:rPr lang="en-US" altLang="ja-JP" sz="2000" dirty="0"/>
              <a:t> are relevant</a:t>
            </a:r>
          </a:p>
          <a:p>
            <a:endParaRPr kumimoji="1" lang="en-US" altLang="ja-JP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similar expansion for </a:t>
            </a:r>
            <a:r>
              <a:rPr kumimoji="1" lang="en-US" altLang="ja-JP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~ -1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6FC7205-BB8D-A31B-1C3E-27788B9C1196}"/>
              </a:ext>
            </a:extLst>
          </p:cNvPr>
          <p:cNvGrpSpPr/>
          <p:nvPr/>
        </p:nvGrpSpPr>
        <p:grpSpPr>
          <a:xfrm>
            <a:off x="2593031" y="878116"/>
            <a:ext cx="4790766" cy="509446"/>
            <a:chOff x="7014107" y="5980306"/>
            <a:chExt cx="4790766" cy="509446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400301F3-035A-F9AB-A917-CCCFF9080DB9}"/>
                </a:ext>
              </a:extLst>
            </p:cNvPr>
            <p:cNvSpPr/>
            <p:nvPr/>
          </p:nvSpPr>
          <p:spPr>
            <a:xfrm>
              <a:off x="7014107" y="5980306"/>
              <a:ext cx="4790766" cy="509446"/>
            </a:xfrm>
            <a:prstGeom prst="rect">
              <a:avLst/>
            </a:prstGeom>
            <a:solidFill>
              <a:srgbClr val="D6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08D3B551-2E29-A91D-DE42-B5680606A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44657" y="6017169"/>
              <a:ext cx="1111342" cy="392238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D2E1A47-BDCC-D5A2-28B1-ECAEBE3A6216}"/>
                </a:ext>
              </a:extLst>
            </p:cNvPr>
            <p:cNvSpPr txBox="1"/>
            <p:nvPr/>
          </p:nvSpPr>
          <p:spPr>
            <a:xfrm>
              <a:off x="7112383" y="6030943"/>
              <a:ext cx="39394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hierarchy expansion in terms of </a:t>
              </a:r>
              <a:endParaRPr kumimoji="1" lang="ja-JP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875D8FD0-94AD-B622-E8C1-37B173A97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726" y="315929"/>
            <a:ext cx="5022384" cy="38633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0E2C57F-833F-0F24-5280-37D823617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070" y="281483"/>
            <a:ext cx="931147" cy="45522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B8B4218-7DFC-5166-C21F-E665CBC133D8}"/>
              </a:ext>
            </a:extLst>
          </p:cNvPr>
          <p:cNvSpPr txBox="1"/>
          <p:nvPr/>
        </p:nvSpPr>
        <p:spPr>
          <a:xfrm>
            <a:off x="6737072" y="317725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  <a:endParaRPr kumimoji="1" lang="ja-JP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9525BEB-2C5B-81AE-03D1-8565E6F2E4F9}"/>
              </a:ext>
            </a:extLst>
          </p:cNvPr>
          <p:cNvSpPr/>
          <p:nvPr/>
        </p:nvSpPr>
        <p:spPr>
          <a:xfrm>
            <a:off x="695561" y="284797"/>
            <a:ext cx="755477" cy="4519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8B8EA6-E0EE-0988-8E69-F52EB1EB0CF4}"/>
              </a:ext>
            </a:extLst>
          </p:cNvPr>
          <p:cNvSpPr txBox="1"/>
          <p:nvPr/>
        </p:nvSpPr>
        <p:spPr>
          <a:xfrm>
            <a:off x="7482073" y="928753"/>
            <a:ext cx="4623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/>
              <a:t>a new feature in this analytic aspect</a:t>
            </a:r>
            <a:endParaRPr kumimoji="1" lang="ja-JP" altLang="en-US" sz="200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C41529E-A12F-E5DB-A0B1-C873D00CBD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9511" y="3625760"/>
            <a:ext cx="3024193" cy="266086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F02F2FE-4314-AD98-33D1-94FAE86579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9406" y="6228351"/>
            <a:ext cx="809846" cy="342627"/>
          </a:xfrm>
          <a:prstGeom prst="rect">
            <a:avLst/>
          </a:prstGeom>
        </p:spPr>
      </p:pic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E9782C9-D5E3-4619-2A57-A2351DB223E7}"/>
              </a:ext>
            </a:extLst>
          </p:cNvPr>
          <p:cNvCxnSpPr/>
          <p:nvPr/>
        </p:nvCxnSpPr>
        <p:spPr>
          <a:xfrm flipV="1">
            <a:off x="251604" y="3480876"/>
            <a:ext cx="11688792" cy="76896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04D5102-D475-8252-37E3-AA41950E3C4E}"/>
              </a:ext>
            </a:extLst>
          </p:cNvPr>
          <p:cNvSpPr txBox="1"/>
          <p:nvPr/>
        </p:nvSpPr>
        <p:spPr>
          <a:xfrm>
            <a:off x="436986" y="3795400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norm and energy kernels</a:t>
            </a:r>
            <a:endParaRPr kumimoji="1" lang="ja-JP" altLang="en-US" sz="200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57E328B-2BC5-D281-7397-F5D79144BF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0658" y="4180737"/>
            <a:ext cx="1930295" cy="41108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210D5C7-5544-A23C-8C21-9019F359F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0027" y="4626971"/>
            <a:ext cx="1903610" cy="4016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4B06A4-76E8-9809-E3E2-53FFC1007BD6}"/>
              </a:ext>
            </a:extLst>
          </p:cNvPr>
          <p:cNvSpPr txBox="1"/>
          <p:nvPr/>
        </p:nvSpPr>
        <p:spPr>
          <a:xfrm>
            <a:off x="5092499" y="2833365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1" lang="en-US" altLang="ja-JP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000" b="1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kumimoji="1" lang="ja-JP" altLang="en-US" sz="2000" b="1" i="1" baseline="-2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695E90D-F9B6-F3D7-5823-C72C9148D86F}"/>
              </a:ext>
            </a:extLst>
          </p:cNvPr>
          <p:cNvSpPr/>
          <p:nvPr/>
        </p:nvSpPr>
        <p:spPr>
          <a:xfrm>
            <a:off x="5391047" y="2797925"/>
            <a:ext cx="300560" cy="470989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9AC234F-74C8-D6A0-E9CB-F1E320D79736}"/>
              </a:ext>
            </a:extLst>
          </p:cNvPr>
          <p:cNvSpPr/>
          <p:nvPr/>
        </p:nvSpPr>
        <p:spPr>
          <a:xfrm>
            <a:off x="3407083" y="287594"/>
            <a:ext cx="367058" cy="470989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EE04053-E991-EEB6-0B06-F8A26B0E5CD7}"/>
              </a:ext>
            </a:extLst>
          </p:cNvPr>
          <p:cNvGrpSpPr/>
          <p:nvPr/>
        </p:nvGrpSpPr>
        <p:grpSpPr>
          <a:xfrm>
            <a:off x="8061122" y="2708104"/>
            <a:ext cx="3567531" cy="535144"/>
            <a:chOff x="1875064" y="1453999"/>
            <a:chExt cx="4297857" cy="72038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289A4C1D-59F1-B72E-2FBA-E64612B7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75064" y="1583359"/>
              <a:ext cx="779058" cy="461664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47FCB282-0F08-A743-52C2-E3EDF34C0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54122" y="1453999"/>
              <a:ext cx="3518799" cy="720384"/>
            </a:xfrm>
            <a:prstGeom prst="rect">
              <a:avLst/>
            </a:prstGeom>
          </p:spPr>
        </p:pic>
      </p:grp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AD1654D-2564-6742-E97E-504F50FC895A}"/>
              </a:ext>
            </a:extLst>
          </p:cNvPr>
          <p:cNvCxnSpPr/>
          <p:nvPr/>
        </p:nvCxnSpPr>
        <p:spPr>
          <a:xfrm>
            <a:off x="7768247" y="1529426"/>
            <a:ext cx="0" cy="182267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円/楕円 14">
            <a:extLst>
              <a:ext uri="{FF2B5EF4-FFF2-40B4-BE49-F238E27FC236}">
                <a16:creationId xmlns:a16="http://schemas.microsoft.com/office/drawing/2014/main" id="{B563C4A2-10EC-4DF8-9C50-237CA48B8695}"/>
              </a:ext>
            </a:extLst>
          </p:cNvPr>
          <p:cNvSpPr/>
          <p:nvPr/>
        </p:nvSpPr>
        <p:spPr>
          <a:xfrm>
            <a:off x="6676647" y="4072716"/>
            <a:ext cx="300784" cy="151012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>
            <a:extLst>
              <a:ext uri="{FF2B5EF4-FFF2-40B4-BE49-F238E27FC236}">
                <a16:creationId xmlns:a16="http://schemas.microsoft.com/office/drawing/2014/main" id="{E50AD4C9-1016-7673-A135-6A2EEF581DA0}"/>
              </a:ext>
            </a:extLst>
          </p:cNvPr>
          <p:cNvSpPr/>
          <p:nvPr/>
        </p:nvSpPr>
        <p:spPr>
          <a:xfrm>
            <a:off x="10790836" y="3768405"/>
            <a:ext cx="508918" cy="227871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49DBC52C-D6F9-D927-DDAC-ABF2D868A5E8}"/>
              </a:ext>
            </a:extLst>
          </p:cNvPr>
          <p:cNvSpPr/>
          <p:nvPr/>
        </p:nvSpPr>
        <p:spPr>
          <a:xfrm>
            <a:off x="4405009" y="4072716"/>
            <a:ext cx="300784" cy="1510122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5BDCE0F2-41F2-B376-FCE5-C228DEEEB930}"/>
              </a:ext>
            </a:extLst>
          </p:cNvPr>
          <p:cNvSpPr/>
          <p:nvPr/>
        </p:nvSpPr>
        <p:spPr>
          <a:xfrm>
            <a:off x="8492738" y="3769452"/>
            <a:ext cx="409026" cy="2277663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805516"/>
      </p:ext>
    </p:extLst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CF0505A-BD04-EE0D-342A-9A2DDD0F8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470" y="2298729"/>
            <a:ext cx="2649309" cy="5642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C6FD2A-2A13-7625-898A-3CE88F80624A}"/>
              </a:ext>
            </a:extLst>
          </p:cNvPr>
          <p:cNvSpPr txBox="1"/>
          <p:nvPr/>
        </p:nvSpPr>
        <p:spPr>
          <a:xfrm>
            <a:off x="6372381" y="2462823"/>
            <a:ext cx="196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 kernel</a:t>
            </a:r>
            <a:endParaRPr kumimoji="1" lang="ja-JP" altLang="en-US" sz="20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13091BA-8FDB-2608-FCC1-D29759D51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485" y="5028840"/>
            <a:ext cx="1919817" cy="50521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85E4C65-9818-520B-436C-E422DF674B84}"/>
              </a:ext>
            </a:extLst>
          </p:cNvPr>
          <p:cNvSpPr txBox="1"/>
          <p:nvPr/>
        </p:nvSpPr>
        <p:spPr>
          <a:xfrm>
            <a:off x="517387" y="58267"/>
            <a:ext cx="322556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for J is given by 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6873605-F89A-2A5E-60A5-E6C216977FC2}"/>
              </a:ext>
            </a:extLst>
          </p:cNvPr>
          <p:cNvGrpSpPr/>
          <p:nvPr/>
        </p:nvGrpSpPr>
        <p:grpSpPr>
          <a:xfrm>
            <a:off x="1237398" y="2416088"/>
            <a:ext cx="4582221" cy="642916"/>
            <a:chOff x="1432937" y="1071884"/>
            <a:chExt cx="4922090" cy="61174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6D8D93E-2102-1FBA-7C0F-D067226CA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2937" y="1071884"/>
              <a:ext cx="639866" cy="473975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6C8DC99-1982-5FDC-F4B3-91E98123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2803" y="1071884"/>
              <a:ext cx="4282224" cy="611746"/>
            </a:xfrm>
            <a:prstGeom prst="rect">
              <a:avLst/>
            </a:prstGeom>
          </p:spPr>
        </p:pic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F74D1B36-5E90-732D-E6A0-AB42FF8F9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6947" y="65852"/>
            <a:ext cx="885403" cy="56567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304068B-F669-8A94-E203-F83B78018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93" y="623254"/>
            <a:ext cx="623634" cy="34199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22657E8-91E5-7B83-96E7-A090A50F9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527" y="501296"/>
            <a:ext cx="2993469" cy="60781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DFC6133-87E6-D5F7-97B6-E2DDC233A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3163" y="440862"/>
            <a:ext cx="2226641" cy="72038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14058AD-AC9C-5341-5CE9-C2BEB34653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5127" y="613407"/>
            <a:ext cx="3281680" cy="35670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DEB29E0-54E6-509F-117A-8CBE140359C9}"/>
              </a:ext>
            </a:extLst>
          </p:cNvPr>
          <p:cNvSpPr txBox="1"/>
          <p:nvPr/>
        </p:nvSpPr>
        <p:spPr>
          <a:xfrm>
            <a:off x="6789804" y="5182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681347F-BD08-7A25-D31C-EB86E80751BD}"/>
              </a:ext>
            </a:extLst>
          </p:cNvPr>
          <p:cNvSpPr txBox="1"/>
          <p:nvPr/>
        </p:nvSpPr>
        <p:spPr>
          <a:xfrm>
            <a:off x="10379892" y="572360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…}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3DC2868F-9B33-AAFF-6913-8A6759CCED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1046" y="574443"/>
            <a:ext cx="575442" cy="41359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84993C04-27BA-B922-7866-C63A14B545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8485" y="1323508"/>
            <a:ext cx="3453515" cy="65458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B1AC087-E55C-25AF-7A88-7FC611D3D9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8901" y="1348427"/>
            <a:ext cx="2226641" cy="609175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C99F0BDE-B35E-D2AF-037F-CC205EF5780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507623" y="1042632"/>
            <a:ext cx="608114" cy="46622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ACC7EDC-09C1-D21F-F372-1002AE4904D0}"/>
              </a:ext>
            </a:extLst>
          </p:cNvPr>
          <p:cNvCxnSpPr>
            <a:cxnSpLocks/>
          </p:cNvCxnSpPr>
          <p:nvPr/>
        </p:nvCxnSpPr>
        <p:spPr>
          <a:xfrm>
            <a:off x="8409217" y="1065221"/>
            <a:ext cx="755666" cy="3188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図 42">
            <a:extLst>
              <a:ext uri="{FF2B5EF4-FFF2-40B4-BE49-F238E27FC236}">
                <a16:creationId xmlns:a16="http://schemas.microsoft.com/office/drawing/2014/main" id="{869C6C33-6BE2-0DBD-AF03-689E13DBA9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3499" y="2988807"/>
            <a:ext cx="2201628" cy="57853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0170FDBC-3997-4E74-E3A4-2B71598F4E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8485" y="2941160"/>
            <a:ext cx="3453515" cy="657010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9E649D2-6F44-CD46-6C17-F96FC73EA88A}"/>
              </a:ext>
            </a:extLst>
          </p:cNvPr>
          <p:cNvSpPr txBox="1"/>
          <p:nvPr/>
        </p:nvSpPr>
        <p:spPr>
          <a:xfrm>
            <a:off x="517387" y="5103168"/>
            <a:ext cx="5607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solidFill>
                  <a:srgbClr val="F700FF"/>
                </a:solidFill>
              </a:rPr>
              <a:t>Leading order (LO) &amp; Next to LO (NLO) :</a:t>
            </a:r>
            <a:endParaRPr kumimoji="1" lang="ja-JP" altLang="en-US" sz="2200">
              <a:solidFill>
                <a:srgbClr val="F700FF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5C34AA7-29D8-5E9C-1B07-35B80F32BA55}"/>
              </a:ext>
            </a:extLst>
          </p:cNvPr>
          <p:cNvSpPr/>
          <p:nvPr/>
        </p:nvSpPr>
        <p:spPr>
          <a:xfrm>
            <a:off x="7016140" y="571643"/>
            <a:ext cx="199194" cy="470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D85CEEE-410A-75C0-D325-214D06FC4386}"/>
              </a:ext>
            </a:extLst>
          </p:cNvPr>
          <p:cNvSpPr/>
          <p:nvPr/>
        </p:nvSpPr>
        <p:spPr>
          <a:xfrm>
            <a:off x="7748470" y="552468"/>
            <a:ext cx="966373" cy="470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2C3544-6867-A100-5101-DD800CED8EDA}"/>
              </a:ext>
            </a:extLst>
          </p:cNvPr>
          <p:cNvSpPr txBox="1"/>
          <p:nvPr/>
        </p:nvSpPr>
        <p:spPr>
          <a:xfrm>
            <a:off x="517387" y="3632285"/>
            <a:ext cx="892744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We substitute the first two terms, also for those for the normalization, </a:t>
            </a:r>
            <a:endParaRPr kumimoji="1" lang="ja-JP" altLang="en-US" sz="200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4BC4B57-F757-2B56-0192-2169FB5DADDC}"/>
              </a:ext>
            </a:extLst>
          </p:cNvPr>
          <p:cNvGrpSpPr/>
          <p:nvPr/>
        </p:nvGrpSpPr>
        <p:grpSpPr>
          <a:xfrm>
            <a:off x="902295" y="5650911"/>
            <a:ext cx="4837807" cy="812069"/>
            <a:chOff x="719582" y="5791067"/>
            <a:chExt cx="4837807" cy="812069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B3F4D4AE-BADD-9036-5C70-459FB1F5D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34453" y="5791067"/>
              <a:ext cx="429660" cy="787302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F8DA2059-6BBF-4D23-CC29-88DF7D68A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278785" y="5803675"/>
              <a:ext cx="3278604" cy="799461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4A2D1571-4217-50D7-1909-14518E14B34D}"/>
                </a:ext>
              </a:extLst>
            </p:cNvPr>
            <p:cNvSpPr txBox="1"/>
            <p:nvPr/>
          </p:nvSpPr>
          <p:spPr>
            <a:xfrm>
              <a:off x="1907778" y="5946872"/>
              <a:ext cx="327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kumimoji="1" lang="ja-JP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B97C244-E424-AD49-053D-ECDEDF75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9582" y="5946872"/>
              <a:ext cx="623634" cy="341993"/>
            </a:xfrm>
            <a:prstGeom prst="rect">
              <a:avLst/>
            </a:prstGeom>
          </p:spPr>
        </p:pic>
      </p:grp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9DDFCD9A-2EDD-DF63-0AD5-9BAF25704BFD}"/>
              </a:ext>
            </a:extLst>
          </p:cNvPr>
          <p:cNvSpPr/>
          <p:nvPr/>
        </p:nvSpPr>
        <p:spPr>
          <a:xfrm>
            <a:off x="880366" y="5599200"/>
            <a:ext cx="5019024" cy="863780"/>
          </a:xfrm>
          <a:prstGeom prst="rect">
            <a:avLst/>
          </a:prstGeom>
          <a:noFill/>
          <a:ln>
            <a:solidFill>
              <a:srgbClr val="FF0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7AA787-2B23-F818-0820-7EC0863271EE}"/>
              </a:ext>
            </a:extLst>
          </p:cNvPr>
          <p:cNvSpPr/>
          <p:nvPr/>
        </p:nvSpPr>
        <p:spPr>
          <a:xfrm>
            <a:off x="5014127" y="801054"/>
            <a:ext cx="543262" cy="308053"/>
          </a:xfrm>
          <a:prstGeom prst="rect">
            <a:avLst/>
          </a:prstGeom>
          <a:noFill/>
          <a:ln>
            <a:solidFill>
              <a:srgbClr val="FF0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14FDCED-EDE0-0C4E-F23D-F9C23AE93EC7}"/>
              </a:ext>
            </a:extLst>
          </p:cNvPr>
          <p:cNvSpPr/>
          <p:nvPr/>
        </p:nvSpPr>
        <p:spPr>
          <a:xfrm>
            <a:off x="1289819" y="2471184"/>
            <a:ext cx="543262" cy="400110"/>
          </a:xfrm>
          <a:prstGeom prst="rect">
            <a:avLst/>
          </a:prstGeom>
          <a:noFill/>
          <a:ln>
            <a:solidFill>
              <a:srgbClr val="FF0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3CD0E7A-BA3D-C095-C390-9D787AAA58CC}"/>
              </a:ext>
            </a:extLst>
          </p:cNvPr>
          <p:cNvCxnSpPr/>
          <p:nvPr/>
        </p:nvCxnSpPr>
        <p:spPr>
          <a:xfrm flipH="1">
            <a:off x="1864113" y="1161246"/>
            <a:ext cx="3150014" cy="1301577"/>
          </a:xfrm>
          <a:prstGeom prst="straightConnector1">
            <a:avLst/>
          </a:prstGeom>
          <a:ln w="12700">
            <a:solidFill>
              <a:srgbClr val="FF00E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5AD54DD-1BED-1860-7843-6BFC7580D234}"/>
              </a:ext>
            </a:extLst>
          </p:cNvPr>
          <p:cNvSpPr txBox="1"/>
          <p:nvPr/>
        </p:nvSpPr>
        <p:spPr>
          <a:xfrm>
            <a:off x="517387" y="1941015"/>
            <a:ext cx="345318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norm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 are treated similarly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DF3E2065-9D33-5A85-80BC-79B29EE66F25}"/>
              </a:ext>
            </a:extLst>
          </p:cNvPr>
          <p:cNvGrpSpPr/>
          <p:nvPr/>
        </p:nvGrpSpPr>
        <p:grpSpPr>
          <a:xfrm>
            <a:off x="967868" y="4097540"/>
            <a:ext cx="10124132" cy="763309"/>
            <a:chOff x="794587" y="4238883"/>
            <a:chExt cx="10124132" cy="763309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3E3F9157-C292-DA9F-2DC7-FFC5DD7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4587" y="4238883"/>
              <a:ext cx="2179441" cy="759805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3935C6F-590B-FE7B-6EBC-6F179900F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748470" y="4418610"/>
              <a:ext cx="3170249" cy="336839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177C3970-7C10-0EFD-66D4-97C38BE9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35724" y="4311219"/>
              <a:ext cx="3556478" cy="690973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A898F10-FAF5-DADD-0579-C061A61C261F}"/>
                </a:ext>
              </a:extLst>
            </p:cNvPr>
            <p:cNvSpPr txBox="1"/>
            <p:nvPr/>
          </p:nvSpPr>
          <p:spPr>
            <a:xfrm>
              <a:off x="7215334" y="4386974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</a:t>
              </a:r>
              <a:endParaRPr kumimoji="1" lang="ja-JP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E12BCED-6492-7486-AB22-FF17E35C4B73}"/>
              </a:ext>
            </a:extLst>
          </p:cNvPr>
          <p:cNvSpPr txBox="1"/>
          <p:nvPr/>
        </p:nvSpPr>
        <p:spPr>
          <a:xfrm>
            <a:off x="6137753" y="5072413"/>
            <a:ext cx="1500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substituting</a:t>
            </a:r>
            <a:endParaRPr kumimoji="1" lang="ja-JP" altLang="en-US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BC1F64-9D1C-55F5-B69F-89FA266EB220}"/>
              </a:ext>
            </a:extLst>
          </p:cNvPr>
          <p:cNvSpPr/>
          <p:nvPr/>
        </p:nvSpPr>
        <p:spPr>
          <a:xfrm>
            <a:off x="7441670" y="552468"/>
            <a:ext cx="287954" cy="470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C8BA311-E007-DB6E-B875-884F8F3FBB7B}"/>
              </a:ext>
            </a:extLst>
          </p:cNvPr>
          <p:cNvSpPr/>
          <p:nvPr/>
        </p:nvSpPr>
        <p:spPr>
          <a:xfrm>
            <a:off x="2461498" y="4045576"/>
            <a:ext cx="38009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7547201-8A3C-2B96-C3D1-F7205EF745F1}"/>
              </a:ext>
            </a:extLst>
          </p:cNvPr>
          <p:cNvSpPr/>
          <p:nvPr/>
        </p:nvSpPr>
        <p:spPr>
          <a:xfrm>
            <a:off x="2461497" y="4516615"/>
            <a:ext cx="380097" cy="392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FFCE5BC-7C7F-EBAC-5B73-5EFE73711D92}"/>
              </a:ext>
            </a:extLst>
          </p:cNvPr>
          <p:cNvSpPr txBox="1"/>
          <p:nvPr/>
        </p:nvSpPr>
        <p:spPr>
          <a:xfrm>
            <a:off x="6212793" y="6083502"/>
            <a:ext cx="5809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deviation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1.5 % to direct projection in the tests so far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439064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3C73669-CDDE-4261-F0E2-C7C6F9CFE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588" y="992830"/>
            <a:ext cx="3599589" cy="89269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09DDB56-02E9-8755-092C-80BFDBB68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88" y="2135135"/>
            <a:ext cx="1253461" cy="4558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2B2514A-34FA-C53F-6B12-3E2A90863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049" y="2073240"/>
            <a:ext cx="3967187" cy="5996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BED4E8-101B-F7FD-6DD1-A27244FAE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19" y="4268926"/>
            <a:ext cx="6591044" cy="9040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9C3C01-D8A8-2FD1-605D-1D3A3727EEF4}"/>
              </a:ext>
            </a:extLst>
          </p:cNvPr>
          <p:cNvSpPr txBox="1"/>
          <p:nvPr/>
        </p:nvSpPr>
        <p:spPr>
          <a:xfrm>
            <a:off x="382103" y="3283060"/>
            <a:ext cx="109440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 </a:t>
            </a:r>
            <a:r>
              <a:rPr kumimoji="1" lang="en-US" altLang="ja-JP" sz="2200" dirty="0"/>
              <a:t>generalization: LO + NLO for a </a:t>
            </a:r>
            <a:r>
              <a:rPr kumimoji="1" lang="en-US" altLang="ja-JP" sz="2200" dirty="0">
                <a:solidFill>
                  <a:srgbClr val="FF0000"/>
                </a:solidFill>
              </a:rPr>
              <a:t>finite </a:t>
            </a:r>
            <a:r>
              <a:rPr kumimoji="1" lang="en-US" altLang="ja-JP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1" lang="en-US" altLang="ja-JP" sz="2200" dirty="0"/>
              <a:t>,</a:t>
            </a:r>
            <a:r>
              <a:rPr lang="en-US" altLang="ja-JP" sz="2200" dirty="0"/>
              <a:t> by utilizing the hypergeometric function,</a:t>
            </a:r>
            <a:endParaRPr kumimoji="1" lang="ja-JP" altLang="en-US" sz="220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2A8F612-E786-7D53-1E77-613893BCECE7}"/>
              </a:ext>
            </a:extLst>
          </p:cNvPr>
          <p:cNvSpPr/>
          <p:nvPr/>
        </p:nvSpPr>
        <p:spPr>
          <a:xfrm>
            <a:off x="3614115" y="4452537"/>
            <a:ext cx="1899139" cy="459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48A628-F7A5-927E-4F4D-D80F2504286C}"/>
              </a:ext>
            </a:extLst>
          </p:cNvPr>
          <p:cNvSpPr/>
          <p:nvPr/>
        </p:nvSpPr>
        <p:spPr>
          <a:xfrm>
            <a:off x="871463" y="4172251"/>
            <a:ext cx="6901658" cy="109209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9986E1-E5D5-0C5D-F89B-2B13E5C48139}"/>
              </a:ext>
            </a:extLst>
          </p:cNvPr>
          <p:cNvSpPr txBox="1"/>
          <p:nvPr/>
        </p:nvSpPr>
        <p:spPr>
          <a:xfrm>
            <a:off x="542876" y="437559"/>
            <a:ext cx="3368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/>
              <a:t>LO + NLO + N2LO term,</a:t>
            </a:r>
            <a:endParaRPr kumimoji="1" lang="ja-JP" altLang="en-US" sz="220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0CD34AB-36D1-3F50-697B-328D03D0C5DC}"/>
              </a:ext>
            </a:extLst>
          </p:cNvPr>
          <p:cNvGrpSpPr/>
          <p:nvPr/>
        </p:nvGrpSpPr>
        <p:grpSpPr>
          <a:xfrm>
            <a:off x="6521236" y="1094346"/>
            <a:ext cx="3877663" cy="555966"/>
            <a:chOff x="1875064" y="1453999"/>
            <a:chExt cx="4297857" cy="720384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6063ED-7D32-A33F-9CFF-188A27A0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064" y="1583359"/>
              <a:ext cx="779058" cy="461664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8D62DF9-ACA7-099D-7081-F21BEA858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4122" y="1453999"/>
              <a:ext cx="3518799" cy="720384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B80B38-4F71-FB9A-7110-6602FB6F9D93}"/>
              </a:ext>
            </a:extLst>
          </p:cNvPr>
          <p:cNvSpPr txBox="1"/>
          <p:nvPr/>
        </p:nvSpPr>
        <p:spPr>
          <a:xfrm>
            <a:off x="8226515" y="4056577"/>
            <a:ext cx="37433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coefficients are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calcu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lated </a:t>
            </a:r>
          </a:p>
          <a:p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intrinsic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states of </a:t>
            </a:r>
          </a:p>
          <a:p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assigned K values, differing</a:t>
            </a:r>
          </a:p>
          <a:p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those for K=0 in general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A196ED-1D4A-8004-59A9-211F8C124165}"/>
              </a:ext>
            </a:extLst>
          </p:cNvPr>
          <p:cNvSpPr txBox="1"/>
          <p:nvPr/>
        </p:nvSpPr>
        <p:spPr>
          <a:xfrm>
            <a:off x="585392" y="5860752"/>
            <a:ext cx="10451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K</a:t>
            </a:r>
            <a:r>
              <a:rPr kumimoji="1" lang="en-US" altLang="ja-JP" dirty="0"/>
              <a:t> mixing matrix elements can be obtained (not done yet, more complex).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87B585-C8F3-E436-C00A-57F6B9D3BCB3}"/>
              </a:ext>
            </a:extLst>
          </p:cNvPr>
          <p:cNvSpPr txBox="1"/>
          <p:nvPr/>
        </p:nvSpPr>
        <p:spPr>
          <a:xfrm>
            <a:off x="7149938" y="2281612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deviation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0 %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09333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L_Padova_2" id="{D83C04A6-A9CE-8B4A-A1F3-AF6A1C243962}" vid="{02F9F0C7-9161-774B-811F-3E31E46DF66F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ホワイト</Template>
  <TotalTime>14850</TotalTime>
  <Words>2334</Words>
  <Application>Microsoft Macintosh PowerPoint</Application>
  <PresentationFormat>ワイド画面</PresentationFormat>
  <Paragraphs>438</Paragraphs>
  <Slides>30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41" baseType="lpstr">
      <vt:lpstr>Yu Gothic</vt:lpstr>
      <vt:lpstr>Yu Gothic Light</vt:lpstr>
      <vt:lpstr>Arial</vt:lpstr>
      <vt:lpstr>Comic Sans MS</vt:lpstr>
      <vt:lpstr>Lucida Calligraphy</vt:lpstr>
      <vt:lpstr>Palatino</vt:lpstr>
      <vt:lpstr>Symbol</vt:lpstr>
      <vt:lpstr>Times New Roman</vt:lpstr>
      <vt:lpstr>Wingdings</vt:lpstr>
      <vt:lpstr>ホワイト</vt:lpstr>
      <vt:lpstr>Photo Editor 写真</vt:lpstr>
      <vt:lpstr>   Quantum formulas for rotational energies  for ab initio calculations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phase transitions and self-organization  in atomic nuclei,  and  the role of the tensor force </dc:title>
  <dc:creator>大塚孝治</dc:creator>
  <cp:lastModifiedBy>孝治 大塚</cp:lastModifiedBy>
  <cp:revision>1075</cp:revision>
  <cp:lastPrinted>2020-02-18T04:59:49Z</cp:lastPrinted>
  <dcterms:created xsi:type="dcterms:W3CDTF">2018-10-06T10:56:28Z</dcterms:created>
  <dcterms:modified xsi:type="dcterms:W3CDTF">2025-07-15T10:50:18Z</dcterms:modified>
</cp:coreProperties>
</file>