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  <p:sldMasterId id="2147483690" r:id="rId2"/>
  </p:sldMasterIdLst>
  <p:notesMasterIdLst>
    <p:notesMasterId r:id="rId25"/>
  </p:notesMasterIdLst>
  <p:sldIdLst>
    <p:sldId id="256" r:id="rId3"/>
    <p:sldId id="280" r:id="rId4"/>
    <p:sldId id="268" r:id="rId5"/>
    <p:sldId id="257" r:id="rId6"/>
    <p:sldId id="258" r:id="rId7"/>
    <p:sldId id="284" r:id="rId8"/>
    <p:sldId id="275" r:id="rId9"/>
    <p:sldId id="282" r:id="rId10"/>
    <p:sldId id="286" r:id="rId11"/>
    <p:sldId id="269" r:id="rId12"/>
    <p:sldId id="263" r:id="rId13"/>
    <p:sldId id="264" r:id="rId14"/>
    <p:sldId id="265" r:id="rId15"/>
    <p:sldId id="266" r:id="rId16"/>
    <p:sldId id="279" r:id="rId17"/>
    <p:sldId id="285" r:id="rId18"/>
    <p:sldId id="272" r:id="rId19"/>
    <p:sldId id="278" r:id="rId20"/>
    <p:sldId id="273" r:id="rId21"/>
    <p:sldId id="283" r:id="rId22"/>
    <p:sldId id="287" r:id="rId23"/>
    <p:sldId id="262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1206054D-A7E0-4259-8E8C-ACF4A10D691E}">
          <p14:sldIdLst>
            <p14:sldId id="256"/>
            <p14:sldId id="280"/>
            <p14:sldId id="268"/>
            <p14:sldId id="257"/>
            <p14:sldId id="258"/>
            <p14:sldId id="284"/>
            <p14:sldId id="275"/>
            <p14:sldId id="282"/>
            <p14:sldId id="286"/>
            <p14:sldId id="269"/>
            <p14:sldId id="263"/>
            <p14:sldId id="264"/>
            <p14:sldId id="265"/>
            <p14:sldId id="266"/>
            <p14:sldId id="279"/>
            <p14:sldId id="285"/>
            <p14:sldId id="272"/>
            <p14:sldId id="278"/>
            <p14:sldId id="273"/>
            <p14:sldId id="283"/>
            <p14:sldId id="287"/>
            <p14:sldId id="262"/>
          </p14:sldIdLst>
        </p14:section>
        <p14:section name="Sezione senza titolo" id="{17B4C3C7-1BD8-4B4E-89CD-ABD85C46EAB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renzo brevi" initials="lb" lastIdx="2" clrIdx="0">
    <p:extLst>
      <p:ext uri="{19B8F6BF-5375-455C-9EA6-DF929625EA0E}">
        <p15:presenceInfo xmlns:p15="http://schemas.microsoft.com/office/powerpoint/2012/main" userId="f7d53b424bffeb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94660"/>
  </p:normalViewPr>
  <p:slideViewPr>
    <p:cSldViewPr snapToGrid="0">
      <p:cViewPr>
        <p:scale>
          <a:sx n="125" d="100"/>
          <a:sy n="125" d="100"/>
        </p:scale>
        <p:origin x="90" y="-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90D-7E13-4EDF-BE41-80224260ABF2}" type="datetimeFigureOut">
              <a:rPr lang="it-IT" smtClean="0"/>
              <a:t>14/07/2025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E4A19-9545-41DD-8AF1-409E62C7AB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23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E4A19-9545-41DD-8AF1-409E62C7AB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76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 ci </a:t>
            </a:r>
            <a:r>
              <a:rPr lang="en-US" dirty="0" err="1"/>
              <a:t>metto</a:t>
            </a:r>
            <a:r>
              <a:rPr lang="en-US" dirty="0"/>
              <a:t> paper overview di </a:t>
            </a:r>
            <a:r>
              <a:rPr lang="en-US" dirty="0" err="1"/>
              <a:t>arxiv</a:t>
            </a:r>
            <a:r>
              <a:rPr lang="en-US" dirty="0"/>
              <a:t>. Sia </a:t>
            </a:r>
            <a:r>
              <a:rPr lang="en-US" dirty="0" err="1"/>
              <a:t>qr</a:t>
            </a:r>
            <a:r>
              <a:rPr lang="en-US" dirty="0"/>
              <a:t> code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abstract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D7AF7-46B4-4E0B-A1E9-A198496BD87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577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2E4A19-9545-41DD-8AF1-409E62C7AB19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13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91D22-9AA9-4FCB-A0E1-5604BE52252C}" type="datetime1">
              <a:rPr lang="it-IT" smtClean="0"/>
              <a:t>14/07/2025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033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C3352-3548-4801-B157-6586CCB19367}" type="datetime1">
              <a:rPr lang="it-IT" smtClean="0"/>
              <a:t>14/07/2025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80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497AF8D-53D1-4DB1-A778-05C74C826608}" type="datetime1">
              <a:rPr lang="it-IT" smtClean="0"/>
              <a:t>14/07/2025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FA14ADD-A90B-4AF3-AFBD-F57AEAEF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73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08AAA-F130-BFF8-9349-7F846158A6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89B251-845E-F519-BFE4-756BBE2E3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52C9-1E8D-49E0-2AB4-97FD9F1C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3568A-BF12-45D4-9DC5-C8B2EFA399AE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C6937-A6F1-7CF0-9A53-A702B202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Nigro – Università degli Studi di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1C936-463E-4C02-00A0-3421DCFB3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5483-645B-4332-8C8E-0190E94B89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73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79FD-E3B8-FCF3-9802-74E5DFA3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B93AB-2A6A-D129-E177-54179714A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E32A9-1A17-287D-C4C3-D39037B6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4853-13CB-4995-B60F-30E56A060468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C60ED-8B66-5A89-E482-A462506A4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Nigro – Università degli Studi di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850BE-AF07-DC12-50C1-9E29F5ED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5483-645B-4332-8C8E-0190E94B89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958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C46DE-2EAD-CC03-32A4-28CC40288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A60F46-9550-6769-377C-6BE383509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7CB4D-E7C4-8341-BC8C-8C49DF5C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B5696-07A4-42EE-85F6-2B5592192A9B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3F86-5909-4C6A-C319-191F86717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Nigro – Università degli Studi di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E851C-08D5-E824-6626-BEA96C842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5483-645B-4332-8C8E-0190E94B89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3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91D68-31DF-0606-315E-B8F13C493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EB9C5-F52F-8D01-82FC-C7EAD6A6C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C5569-9635-1381-6BA1-328C80F08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C7470-062F-4A00-961F-3BAB63E0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0B501-43EF-4AC0-B4C7-2CA104E9B4A6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496D9-1D0B-16CE-9084-45970488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Nigro – Università degli Studi di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30475-1674-8C5B-5B88-68C706DA1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5483-645B-4332-8C8E-0190E94B89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3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E33D0-3B81-53B0-6301-2C0F4058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EF059B-F873-C02C-CB0D-EEE18E32C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2B3B6-36A6-5CF7-5911-34DEF5981D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31DA5-F4B4-56A4-4F7D-E4CCFFAB2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683FF-F122-75E9-FC67-D50B5CFF8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8939E9-1FCF-F3AD-98C9-EC31EA748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F1D8B-4A3D-4859-B7F1-448B9541E87F}" type="datetime1">
              <a:rPr lang="en-US" smtClean="0"/>
              <a:t>7/14/2025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62BA51-7DEC-E496-9B52-2C7BE5F4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Nigro – Università degli Studi di Milano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FA734D-7A07-3F0A-8F51-39B43C00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5483-645B-4332-8C8E-0190E94B89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4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16F5-C8CF-0298-083E-14120B374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417B6-DBB8-8A9A-013C-9B8638190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CCC23-E035-40B5-8242-3DE9DB2445BF}" type="datetime1">
              <a:rPr lang="en-US" smtClean="0"/>
              <a:t>7/14/2025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11BB77-732C-C9E9-E0AD-74FC7E7D7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Nigro – Università degli Studi di Milano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6602D-2315-49FF-CCB3-8C759B1A8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5483-645B-4332-8C8E-0190E94B89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78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C5B2C-6CC4-89A9-48AC-E6276CFAE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6BFF0-13A7-4DE0-A287-452CF12D893C}" type="datetime1">
              <a:rPr lang="en-US" smtClean="0"/>
              <a:t>7/14/2025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205B2C-7EBA-0086-BDA7-8F84EA977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Nigro – Università degli Studi di Milano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D410B-FA7A-4D63-40A7-F3F7F3A5D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5483-645B-4332-8C8E-0190E94B89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48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79D54-6A86-04DD-7C79-6847670B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DBD8A-8439-B07B-AB1E-35EB490CE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A2608-5A80-D612-8897-BBB21E7C7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1FD49-94EB-F946-4F51-13382B1C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6606-FC54-4BBB-82AC-D829B99B66E0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A25D9-D1C0-9876-A0C5-701E10CB9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Nigro – Università degli Studi di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DC1B4-7AD2-5A40-ECA7-81934102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5483-645B-4332-8C8E-0190E94B89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3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181E1-2E76-44D6-B2D8-52324E41E013}" type="datetime1">
              <a:rPr lang="it-IT" smtClean="0"/>
              <a:t>14/07/2025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735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F30ED-CE29-6DA6-7964-BB2B66314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BC138C-7CBF-0B01-00D9-07A52C94A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DCEBFA-6B10-8B72-FE52-2B57AC7ABF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A620B-9F7C-76F7-EE0F-128CFD2D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72BA4-0C9C-4AC8-99AD-3E2F8D51F20E}" type="datetime1">
              <a:rPr lang="en-US" smtClean="0"/>
              <a:t>7/14/2025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3862AD-444C-5EC7-DF8F-D4CBD251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Nigro – Università degli Studi di Milano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B0B1C9-629E-559B-259F-C8F9987D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5483-645B-4332-8C8E-0190E94B89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486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C9EE3-246F-A220-DAF2-385595E61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27D30D-9C9C-92A3-145F-511AD52BA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9CED2-91C1-4674-4D3C-B0A57563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2999-4EBB-494E-A271-53FC00CAC484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C155D-0D33-4CF5-3BC7-EAB7BDB68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Nigro – Università degli Studi di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9A7CB-6D47-D415-AF41-F5D8D396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5483-645B-4332-8C8E-0190E94B89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09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5CB97F-088F-627F-30F6-7C6FA9705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AB1AD-63AB-2FF2-DA66-3485525D0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52354-6FBC-A199-4D86-D978E3C1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28C8-32AD-4B0D-927A-937E618E4B4B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A8B22-6243-99EB-154D-E6601108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Luca Nigro – Università degli Studi di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53C07-18B0-5436-848D-0BAC0244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E5483-645B-4332-8C8E-0190E94B89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4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70F7B7-1719-4AEB-9FBC-FD5CBB7AB6C9}" type="datetime1">
              <a:rPr lang="it-IT" smtClean="0"/>
              <a:t>14/07/2025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A14ADD-A90B-4AF3-AFBD-F57AEAEF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710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9AE0-4691-4DD9-A24A-13CFBE0511C3}" type="datetime1">
              <a:rPr lang="it-IT" smtClean="0"/>
              <a:t>14/07/2025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41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4E9E-BDD5-438D-99A4-65E954041457}" type="datetime1">
              <a:rPr lang="it-IT" smtClean="0"/>
              <a:t>14/07/2025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7677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A13CA-22CE-458E-BD88-C564AAA9F7CE}" type="datetime1">
              <a:rPr lang="it-IT" smtClean="0"/>
              <a:t>14/07/2025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4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27F9-6BDE-46CE-99D5-1C73D3D82ABD}" type="datetime1">
              <a:rPr lang="it-IT" smtClean="0"/>
              <a:t>14/07/2025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23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31A5-4D63-4550-A75F-932D84E016BE}" type="datetime1">
              <a:rPr lang="it-IT" smtClean="0"/>
              <a:t>14/07/2025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02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E5D09-CD1D-412F-9887-A70642F3E650}" type="datetime1">
              <a:rPr lang="it-IT" smtClean="0"/>
              <a:t>14/07/2025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76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DB450E94-A2B3-43C5-BCD0-C4993701AF48}" type="datetime1">
              <a:rPr lang="it-IT" smtClean="0"/>
              <a:t>14/07/2025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FA14ADD-A90B-4AF3-AFBD-F57AEAEFF5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333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FE9601-0F8D-43C3-6390-6EB023450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ACF90-46EC-E1AB-4D46-211F9D414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2B3E1-9ABF-1B55-EAAE-3E430748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A9B0C24-73D1-4365-A8D8-7B27D5FB188F}" type="datetime1">
              <a:rPr lang="en-US" smtClean="0"/>
              <a:t>7/14/2025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9CA72-07D6-837B-683D-22229D4D25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it-IT"/>
              <a:t>Luca Nigro – Università degli Studi di Milano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6F6E1-8D8B-ED13-F0CE-21B58CB46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CE5483-645B-4332-8C8E-0190E94B895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0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1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microsoft.com/office/2007/relationships/media" Target="../media/media2.mp4"/><Relationship Id="rId7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video" Target="../media/media3.mp4"/><Relationship Id="rId5" Type="http://schemas.microsoft.com/office/2007/relationships/media" Target="../media/media3.mp4"/><Relationship Id="rId10" Type="http://schemas.openxmlformats.org/officeDocument/2006/relationships/image" Target="../media/image38.png"/><Relationship Id="rId4" Type="http://schemas.openxmlformats.org/officeDocument/2006/relationships/video" Target="../media/media2.mp4"/><Relationship Id="rId9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A095F5-7164-2BF9-C43D-E30039B6B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095342"/>
            <a:ext cx="12192000" cy="1739347"/>
          </a:xfrm>
        </p:spPr>
        <p:txBody>
          <a:bodyPr>
            <a:noAutofit/>
          </a:bodyPr>
          <a:lstStyle/>
          <a:p>
            <a:r>
              <a:rPr lang="en-US" sz="4800" dirty="0"/>
              <a:t>Physics-Informed Neural Networks for the quantum many-body problem</a:t>
            </a:r>
            <a:endParaRPr lang="it-IT" sz="4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A224BDE-F499-55A2-ABAF-ABDD37A4C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951877"/>
          </a:xfrm>
        </p:spPr>
        <p:txBody>
          <a:bodyPr/>
          <a:lstStyle/>
          <a:p>
            <a:r>
              <a:rPr lang="it-IT" u="sng" dirty="0"/>
              <a:t>Lorenzo Brevi </a:t>
            </a:r>
            <a:r>
              <a:rPr lang="it-IT" dirty="0"/>
              <a:t>, Department of </a:t>
            </a:r>
            <a:r>
              <a:rPr lang="it-IT" dirty="0" err="1"/>
              <a:t>Physics</a:t>
            </a:r>
            <a:r>
              <a:rPr lang="it-IT" dirty="0"/>
              <a:t> University of Milan</a:t>
            </a:r>
          </a:p>
          <a:p>
            <a:r>
              <a:rPr lang="it-IT" dirty="0"/>
              <a:t>Antonio Mandarino, Department of </a:t>
            </a:r>
            <a:r>
              <a:rPr lang="it-IT" dirty="0" err="1"/>
              <a:t>Physics</a:t>
            </a:r>
            <a:r>
              <a:rPr lang="it-IT" dirty="0"/>
              <a:t> University of Milan</a:t>
            </a:r>
          </a:p>
          <a:p>
            <a:r>
              <a:rPr lang="it-IT" dirty="0"/>
              <a:t>Carlo Barbieri, Department of </a:t>
            </a:r>
            <a:r>
              <a:rPr lang="it-IT" dirty="0" err="1"/>
              <a:t>Physics</a:t>
            </a:r>
            <a:r>
              <a:rPr lang="it-IT" dirty="0"/>
              <a:t> University of Milan</a:t>
            </a:r>
          </a:p>
          <a:p>
            <a:r>
              <a:rPr lang="it-IT" dirty="0"/>
              <a:t>Enrico Prati, Department of </a:t>
            </a:r>
            <a:r>
              <a:rPr lang="it-IT" dirty="0" err="1"/>
              <a:t>Physics</a:t>
            </a:r>
            <a:r>
              <a:rPr lang="it-IT" dirty="0"/>
              <a:t> University of Milan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1DDBF07-50B7-8725-D136-844A73ED00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086"/>
          <a:stretch/>
        </p:blipFill>
        <p:spPr>
          <a:xfrm>
            <a:off x="0" y="0"/>
            <a:ext cx="1264422" cy="10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73CAF7-7B02-8F42-A5BF-6895546FA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Example</a:t>
            </a:r>
            <a:r>
              <a:rPr lang="it-IT" b="1" dirty="0"/>
              <a:t>: Infinite </a:t>
            </a:r>
            <a:r>
              <a:rPr lang="it-IT" b="1" dirty="0" err="1"/>
              <a:t>potential</a:t>
            </a:r>
            <a:r>
              <a:rPr lang="it-IT" b="1" dirty="0"/>
              <a:t> </a:t>
            </a:r>
            <a:r>
              <a:rPr lang="it-IT" b="1" dirty="0" err="1"/>
              <a:t>well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C8BE65C-DC3C-B0FC-9AFB-4C0B1079E8AF}"/>
                  </a:ext>
                </a:extLst>
              </p:cNvPr>
              <p:cNvSpPr txBox="1"/>
              <p:nvPr/>
            </p:nvSpPr>
            <p:spPr>
              <a:xfrm>
                <a:off x="2701205" y="1828679"/>
                <a:ext cx="6787508" cy="176868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36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it-IT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it-IT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it-IT" sz="3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                </m:t>
                              </m:r>
                              <m:r>
                                <a:rPr lang="it-IT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4C8BE65C-DC3C-B0FC-9AFB-4C0B1079E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205" y="1828679"/>
                <a:ext cx="6787508" cy="176868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4761B7D6-CD1C-9C21-F200-2D6D90C92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957" y="4136403"/>
            <a:ext cx="12154863" cy="2256012"/>
          </a:xfrm>
        </p:spPr>
        <p:txBody>
          <a:bodyPr>
            <a:noAutofit/>
          </a:bodyPr>
          <a:lstStyle/>
          <a:p>
            <a:pPr lvl="1"/>
            <a:r>
              <a:rPr lang="it-IT" sz="3200" dirty="0" err="1"/>
              <a:t>Simplest</a:t>
            </a:r>
            <a:r>
              <a:rPr lang="it-IT" sz="3200" dirty="0"/>
              <a:t> quantum </a:t>
            </a:r>
            <a:r>
              <a:rPr lang="it-IT" sz="3200" dirty="0" err="1"/>
              <a:t>mechanical</a:t>
            </a:r>
            <a:r>
              <a:rPr lang="it-IT" sz="3200" dirty="0"/>
              <a:t> system</a:t>
            </a:r>
          </a:p>
          <a:p>
            <a:pPr lvl="1"/>
            <a:r>
              <a:rPr lang="it-IT" sz="3200" dirty="0" err="1"/>
              <a:t>Well-known</a:t>
            </a:r>
            <a:r>
              <a:rPr lang="it-IT" sz="3200" dirty="0"/>
              <a:t> </a:t>
            </a:r>
            <a:r>
              <a:rPr lang="it-IT" sz="3200" dirty="0" err="1"/>
              <a:t>eigenvalues</a:t>
            </a:r>
            <a:r>
              <a:rPr lang="it-IT" sz="3200" dirty="0"/>
              <a:t> and </a:t>
            </a:r>
            <a:r>
              <a:rPr lang="it-IT" sz="3200" dirty="0" err="1"/>
              <a:t>eigenfunctions</a:t>
            </a:r>
            <a:endParaRPr lang="it-IT" sz="3200" dirty="0"/>
          </a:p>
          <a:p>
            <a:pPr lvl="1"/>
            <a:r>
              <a:rPr lang="it-IT" sz="3200" dirty="0" err="1"/>
              <a:t>Used</a:t>
            </a:r>
            <a:r>
              <a:rPr lang="it-IT" sz="3200" dirty="0"/>
              <a:t> to test the </a:t>
            </a:r>
            <a:r>
              <a:rPr lang="it-IT" sz="3200" dirty="0" err="1"/>
              <a:t>method</a:t>
            </a:r>
            <a:r>
              <a:rPr lang="it-IT" sz="3200" dirty="0"/>
              <a:t> and set up the following steps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FCEF30E-5492-4AFC-403D-DA3C6CC44AEA}"/>
                  </a:ext>
                </a:extLst>
              </p:cNvPr>
              <p:cNvSpPr txBox="1"/>
              <p:nvPr/>
            </p:nvSpPr>
            <p:spPr>
              <a:xfrm>
                <a:off x="0" y="1690314"/>
                <a:ext cx="4276537" cy="11791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it-IT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0    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𝑓𝑜𝑟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f>
                                <m:fPr>
                                  <m:ctrlP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it-I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                </m:t>
                              </m:r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2800" dirty="0"/>
              </a:p>
            </p:txBody>
          </p:sp>
        </mc:Choice>
        <mc:Fallback xmlns="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3FCEF30E-5492-4AFC-403D-DA3C6CC44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90314"/>
                <a:ext cx="4276537" cy="11791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8F85354-7EE5-E955-E051-BD5B0D27AEE1}"/>
                  </a:ext>
                </a:extLst>
              </p:cNvPr>
              <p:cNvSpPr txBox="1"/>
              <p:nvPr/>
            </p:nvSpPr>
            <p:spPr>
              <a:xfrm>
                <a:off x="6096001" y="1840162"/>
                <a:ext cx="4997990" cy="879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𝑎𝑐𝑡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𝑃𝐼𝑁𝑁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𝑎𝑐𝑡</m:t>
                              </m:r>
                            </m:sub>
                          </m:sSub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=1.78 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Χ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>
          <p:sp>
            <p:nvSpPr>
              <p:cNvPr id="13" name="CasellaDiTesto 12">
                <a:extLst>
                  <a:ext uri="{FF2B5EF4-FFF2-40B4-BE49-F238E27FC236}">
                    <a16:creationId xmlns:a16="http://schemas.microsoft.com/office/drawing/2014/main" id="{E8F85354-7EE5-E955-E051-BD5B0D27AE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1" y="1840162"/>
                <a:ext cx="4997990" cy="8794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magine 14">
            <a:extLst>
              <a:ext uri="{FF2B5EF4-FFF2-40B4-BE49-F238E27FC236}">
                <a16:creationId xmlns:a16="http://schemas.microsoft.com/office/drawing/2014/main" id="{EA13B0AD-5870-77EF-F3C0-F528BEE8E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987592"/>
            <a:ext cx="3364637" cy="262389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14D9D3A4-36D2-F2FB-5EB1-7ED5C633D2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3821" y="2838753"/>
            <a:ext cx="4858494" cy="374245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2037CE0-809D-E8BA-7CB2-D340A9ACD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107" y="2760470"/>
            <a:ext cx="3868557" cy="3078137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9D95464-3FEC-B2A8-7C46-E1E1307CC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87" y="6516816"/>
            <a:ext cx="10201640" cy="365125"/>
          </a:xfrm>
        </p:spPr>
        <p:txBody>
          <a:bodyPr/>
          <a:lstStyle/>
          <a:p>
            <a:r>
              <a:rPr lang="en-US" dirty="0"/>
              <a:t>Lorenzo Brevi - Simulating few-body nuclear systems by Physics-Informed Neural Networks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60DC380-9ED3-ED6F-2241-ABDFDE774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27" y="6516815"/>
            <a:ext cx="946264" cy="365125"/>
          </a:xfrm>
        </p:spPr>
        <p:txBody>
          <a:bodyPr/>
          <a:lstStyle/>
          <a:p>
            <a:fld id="{8FA14ADD-A90B-4AF3-AFBD-F57AEAEFF5F1}" type="slidenum">
              <a:rPr lang="it-IT" smtClean="0"/>
              <a:t>10</a:t>
            </a:fld>
            <a:r>
              <a:rPr lang="it-IT" dirty="0"/>
              <a:t> /22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A2E07EC-3264-2EE9-62C5-7613CDD9ED4F}"/>
              </a:ext>
            </a:extLst>
          </p:cNvPr>
          <p:cNvSpPr txBox="1"/>
          <p:nvPr/>
        </p:nvSpPr>
        <p:spPr>
          <a:xfrm>
            <a:off x="-31153" y="6199510"/>
            <a:ext cx="3749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FF00"/>
                </a:solidFill>
              </a:rPr>
              <a:t>LB</a:t>
            </a:r>
            <a:r>
              <a:rPr lang="en-US" sz="1600" dirty="0">
                <a:solidFill>
                  <a:srgbClr val="FFFF00"/>
                </a:solidFill>
              </a:rPr>
              <a:t>.; A. Mandarino; E. Prati. </a:t>
            </a:r>
          </a:p>
          <a:p>
            <a:r>
              <a:rPr lang="en-US" sz="1600" dirty="0">
                <a:solidFill>
                  <a:srgbClr val="FFFF00"/>
                </a:solidFill>
              </a:rPr>
              <a:t>Technologies (2024) </a:t>
            </a:r>
            <a:r>
              <a:rPr lang="en-US" sz="1600" b="1" dirty="0">
                <a:solidFill>
                  <a:srgbClr val="FFFF00"/>
                </a:solidFill>
              </a:rPr>
              <a:t>12</a:t>
            </a:r>
            <a:r>
              <a:rPr lang="en-US" sz="1600" dirty="0">
                <a:solidFill>
                  <a:srgbClr val="FFFF00"/>
                </a:solidFill>
              </a:rPr>
              <a:t>, 174. </a:t>
            </a:r>
            <a:endParaRPr lang="it-IT" sz="1600" dirty="0">
              <a:solidFill>
                <a:srgbClr val="FFFF00"/>
              </a:solidFill>
            </a:endParaRPr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53E5F18A-9700-EBFA-4F81-B19A55ECD59A}"/>
              </a:ext>
            </a:extLst>
          </p:cNvPr>
          <p:cNvSpPr/>
          <p:nvPr/>
        </p:nvSpPr>
        <p:spPr>
          <a:xfrm>
            <a:off x="6800294" y="2838752"/>
            <a:ext cx="772358" cy="3301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Titolo 1">
            <a:extLst>
              <a:ext uri="{FF2B5EF4-FFF2-40B4-BE49-F238E27FC236}">
                <a16:creationId xmlns:a16="http://schemas.microsoft.com/office/drawing/2014/main" id="{6566BC4B-3FD7-391C-4DC5-0DB927C95FC3}"/>
              </a:ext>
            </a:extLst>
          </p:cNvPr>
          <p:cNvSpPr txBox="1">
            <a:spLocks/>
          </p:cNvSpPr>
          <p:nvPr/>
        </p:nvSpPr>
        <p:spPr>
          <a:xfrm>
            <a:off x="3023425" y="950975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b="1" dirty="0">
              <a:latin typeface="+mn-lt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605B0A05-AE0F-85CC-F838-6BF536CED182}"/>
              </a:ext>
            </a:extLst>
          </p:cNvPr>
          <p:cNvSpPr txBox="1"/>
          <p:nvPr/>
        </p:nvSpPr>
        <p:spPr>
          <a:xfrm>
            <a:off x="9810933" y="1311201"/>
            <a:ext cx="301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err="1">
                <a:solidFill>
                  <a:schemeClr val="accent3"/>
                </a:solidFill>
              </a:rPr>
              <a:t>Excited</a:t>
            </a:r>
            <a:r>
              <a:rPr lang="it-IT" sz="2800" dirty="0">
                <a:solidFill>
                  <a:schemeClr val="accent3"/>
                </a:solidFill>
              </a:rPr>
              <a:t> </a:t>
            </a:r>
            <a:r>
              <a:rPr lang="it-IT" sz="2800" dirty="0" err="1">
                <a:solidFill>
                  <a:schemeClr val="accent3"/>
                </a:solidFill>
              </a:rPr>
              <a:t>states</a:t>
            </a:r>
            <a:r>
              <a:rPr lang="it-IT" sz="2800" dirty="0">
                <a:solidFill>
                  <a:schemeClr val="accent3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783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build="p"/>
      <p:bldP spid="12" grpId="0"/>
      <p:bldP spid="13" grpId="0"/>
      <p:bldP spid="25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3E6AD6-F08C-FE6D-3016-D9420BE40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7" y="284176"/>
            <a:ext cx="10831286" cy="1508760"/>
          </a:xfrm>
        </p:spPr>
        <p:txBody>
          <a:bodyPr/>
          <a:lstStyle/>
          <a:p>
            <a:r>
              <a:rPr lang="it-IT" b="1" dirty="0" err="1"/>
              <a:t>Example</a:t>
            </a:r>
            <a:r>
              <a:rPr lang="it-IT" b="1" dirty="0"/>
              <a:t>: the quantum </a:t>
            </a:r>
            <a:r>
              <a:rPr lang="it-IT" b="1" dirty="0" err="1"/>
              <a:t>harmonic</a:t>
            </a:r>
            <a:r>
              <a:rPr lang="it-IT" b="1" dirty="0"/>
              <a:t> and </a:t>
            </a:r>
            <a:r>
              <a:rPr lang="it-IT" b="1" dirty="0" err="1"/>
              <a:t>anharmonic</a:t>
            </a:r>
            <a:r>
              <a:rPr lang="it-IT" b="1" dirty="0"/>
              <a:t> </a:t>
            </a:r>
            <a:r>
              <a:rPr lang="it-IT" b="1" dirty="0" err="1"/>
              <a:t>oscillator</a:t>
            </a:r>
            <a:endParaRPr lang="it-IT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A04B01C-8047-72AB-2A56-002F3414ED04}"/>
                  </a:ext>
                </a:extLst>
              </p:cNvPr>
              <p:cNvSpPr txBox="1"/>
              <p:nvPr/>
            </p:nvSpPr>
            <p:spPr>
              <a:xfrm>
                <a:off x="3132509" y="1766660"/>
                <a:ext cx="7060394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it-IT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it-IT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it-IT" sz="4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it-IT" sz="4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it-IT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it-IT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9A04B01C-8047-72AB-2A56-002F3414E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2509" y="1766660"/>
                <a:ext cx="706039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79FD6920-1605-05D9-33A5-D2B268C78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09" y="2382213"/>
            <a:ext cx="3775122" cy="3080551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7D82DFC-3E8B-24D0-10FA-ABAE577B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1387" y="6582655"/>
            <a:ext cx="7508402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A8F7695-3F7C-85C5-B319-40D499FD8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7805" y="6582655"/>
            <a:ext cx="946264" cy="365125"/>
          </a:xfrm>
        </p:spPr>
        <p:txBody>
          <a:bodyPr/>
          <a:lstStyle/>
          <a:p>
            <a:fld id="{8FA14ADD-A90B-4AF3-AFBD-F57AEAEFF5F1}" type="slidenum">
              <a:rPr lang="it-IT" smtClean="0"/>
              <a:t>11</a:t>
            </a:fld>
            <a:r>
              <a:rPr lang="it-IT" dirty="0"/>
              <a:t> /22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12C6474-94A7-1E43-7919-197DCEF62AAD}"/>
              </a:ext>
            </a:extLst>
          </p:cNvPr>
          <p:cNvSpPr/>
          <p:nvPr/>
        </p:nvSpPr>
        <p:spPr>
          <a:xfrm>
            <a:off x="6050735" y="2391266"/>
            <a:ext cx="793687" cy="198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5EE54DC-F7ED-6B35-224D-7A47CA339C35}"/>
              </a:ext>
            </a:extLst>
          </p:cNvPr>
          <p:cNvSpPr txBox="1"/>
          <p:nvPr/>
        </p:nvSpPr>
        <p:spPr>
          <a:xfrm>
            <a:off x="1" y="590980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FF00"/>
                </a:solidFill>
              </a:rPr>
              <a:t>LB</a:t>
            </a:r>
            <a:r>
              <a:rPr lang="en-US" sz="1600" dirty="0">
                <a:solidFill>
                  <a:srgbClr val="FFFF00"/>
                </a:solidFill>
              </a:rPr>
              <a:t>.; A. Mandarino; E. Prati Addressing the non-perturbative regime of the quantum anharmonic oscillator by physics-informed neural networks. 2024 </a:t>
            </a:r>
            <a:r>
              <a:rPr lang="en-US" sz="1600" i="1" dirty="0">
                <a:solidFill>
                  <a:srgbClr val="FFFF00"/>
                </a:solidFill>
              </a:rPr>
              <a:t>New J. Phys.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26</a:t>
            </a:r>
            <a:r>
              <a:rPr lang="en-US" sz="1600" dirty="0">
                <a:solidFill>
                  <a:srgbClr val="FFFF00"/>
                </a:solidFill>
              </a:rPr>
              <a:t> 103015 DOI 10.1088/1367-2630/ad8302</a:t>
            </a:r>
            <a:endParaRPr lang="it-IT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466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CB2E2F-E9F0-B596-1E91-BAF31F93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87" y="284176"/>
            <a:ext cx="10039942" cy="1508760"/>
          </a:xfrm>
        </p:spPr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 for the </a:t>
            </a:r>
            <a:r>
              <a:rPr lang="it-IT" dirty="0" err="1"/>
              <a:t>harmonic</a:t>
            </a:r>
            <a:r>
              <a:rPr lang="it-IT" dirty="0"/>
              <a:t> </a:t>
            </a:r>
            <a:r>
              <a:rPr lang="it-IT" dirty="0" err="1"/>
              <a:t>oscillator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0D94DE3-D461-C21C-C5A7-3E6E6C8571B3}"/>
                  </a:ext>
                </a:extLst>
              </p:cNvPr>
              <p:cNvSpPr txBox="1"/>
              <p:nvPr/>
            </p:nvSpPr>
            <p:spPr>
              <a:xfrm>
                <a:off x="-643632" y="1932548"/>
                <a:ext cx="23259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F0D94DE3-D461-C21C-C5A7-3E6E6C857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3632" y="1932548"/>
                <a:ext cx="232595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:a16="http://schemas.microsoft.com/office/drawing/2014/main" id="{52AC6871-6417-A68E-5A9D-E8AD434F9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41800"/>
            <a:ext cx="3364637" cy="252976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8317FDE-EC7A-9A53-CED9-9D5B00CCB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23821" y="2674561"/>
            <a:ext cx="4858494" cy="381847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B9BFF79F-29AC-8001-1A7F-ED8BFBEF9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6107" y="2612146"/>
            <a:ext cx="3868557" cy="29890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EB8554D-781A-23E6-AEB6-03F97DBB01FA}"/>
                  </a:ext>
                </a:extLst>
              </p:cNvPr>
              <p:cNvSpPr txBox="1"/>
              <p:nvPr/>
            </p:nvSpPr>
            <p:spPr>
              <a:xfrm>
                <a:off x="3254103" y="1789282"/>
                <a:ext cx="5681709" cy="879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𝑎𝑐𝑡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𝑃𝐼𝑁𝑁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𝑎𝑐𝑡</m:t>
                              </m:r>
                            </m:sub>
                          </m:sSub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i="1">
                          <a:latin typeface="Cambria Math" panose="02040503050406030204" pitchFamily="18" charset="0"/>
                        </a:rPr>
                        <m:t>7.45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Χ</m:t>
                      </m:r>
                      <m:sSup>
                        <m:sSup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10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EB8554D-781A-23E6-AEB6-03F97DBB0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103" y="1789282"/>
                <a:ext cx="5681709" cy="8794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45D904E-1BA8-3B51-7040-51F40FD9C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57400" y="6422854"/>
            <a:ext cx="8583511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5D2003D-8465-4055-A2A9-C50F455C5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12</a:t>
            </a:fld>
            <a:r>
              <a:rPr lang="it-IT" dirty="0"/>
              <a:t> /22</a:t>
            </a:r>
          </a:p>
        </p:txBody>
      </p:sp>
    </p:spTree>
    <p:extLst>
      <p:ext uri="{BB962C8B-B14F-4D97-AF65-F5344CB8AC3E}">
        <p14:creationId xmlns:p14="http://schemas.microsoft.com/office/powerpoint/2010/main" val="3392793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C5083E8-8DC7-E8EC-C298-5CF4B7C75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1879"/>
            <a:ext cx="3897086" cy="292572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02D77C0-A630-1AE1-26B7-0D93948F5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772" y="11878"/>
            <a:ext cx="3897087" cy="292572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551150A-2CB7-9DBD-B8D9-6009D25DD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9094" y="0"/>
            <a:ext cx="3912909" cy="293760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74D863A6-AD19-200D-9DD3-45DC1D31B5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5428" y="3010869"/>
            <a:ext cx="4562541" cy="342531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8BCA10B-D567-3FF7-B738-AAE53DA3C6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4032" y="2997510"/>
            <a:ext cx="4562540" cy="3514483"/>
          </a:xfrm>
          <a:prstGeom prst="rect">
            <a:avLst/>
          </a:prstGeom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9E1A7B31-BFD0-3915-CFED-E857F9D51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6422854"/>
            <a:ext cx="10488511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4E88AB9-0764-E9C6-C7D9-456C9CF3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13</a:t>
            </a:fld>
            <a:r>
              <a:rPr lang="it-IT" dirty="0"/>
              <a:t> /22</a:t>
            </a:r>
          </a:p>
        </p:txBody>
      </p:sp>
    </p:spTree>
    <p:extLst>
      <p:ext uri="{BB962C8B-B14F-4D97-AF65-F5344CB8AC3E}">
        <p14:creationId xmlns:p14="http://schemas.microsoft.com/office/powerpoint/2010/main" val="497326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F39034-883A-FE13-942D-8059AC9F4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17" y="293958"/>
            <a:ext cx="10543116" cy="1508760"/>
          </a:xfrm>
        </p:spPr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 for the </a:t>
            </a:r>
            <a:r>
              <a:rPr lang="it-IT" dirty="0" err="1"/>
              <a:t>anharmonic</a:t>
            </a:r>
            <a:r>
              <a:rPr lang="it-IT" dirty="0"/>
              <a:t> </a:t>
            </a:r>
            <a:r>
              <a:rPr lang="it-IT" dirty="0" err="1"/>
              <a:t>oscillator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8256BE2-5B5D-46E8-9CC8-46D6E53450B2}"/>
                  </a:ext>
                </a:extLst>
              </p:cNvPr>
              <p:cNvSpPr txBox="1"/>
              <p:nvPr/>
            </p:nvSpPr>
            <p:spPr>
              <a:xfrm>
                <a:off x="-577049" y="1792936"/>
                <a:ext cx="23259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it-IT" sz="32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88256BE2-5B5D-46E8-9CC8-46D6E5345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77049" y="1792936"/>
                <a:ext cx="2325950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10055A05-14F9-35DD-213B-9CF4B4B9E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584" y="2010447"/>
            <a:ext cx="4560159" cy="3709383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F9A2FDD-FA22-DCB9-8361-C2DAE7066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5259" y="2035727"/>
            <a:ext cx="4560159" cy="3658821"/>
          </a:xfrm>
          <a:prstGeom prst="rect">
            <a:avLst/>
          </a:prstGeom>
        </p:spPr>
      </p:pic>
      <p:sp>
        <p:nvSpPr>
          <p:cNvPr id="20" name="Rettangolo 19">
            <a:extLst>
              <a:ext uri="{FF2B5EF4-FFF2-40B4-BE49-F238E27FC236}">
                <a16:creationId xmlns:a16="http://schemas.microsoft.com/office/drawing/2014/main" id="{DF031216-9D33-6719-06E8-936C0FB51BAF}"/>
              </a:ext>
            </a:extLst>
          </p:cNvPr>
          <p:cNvSpPr/>
          <p:nvPr/>
        </p:nvSpPr>
        <p:spPr>
          <a:xfrm>
            <a:off x="6234137" y="2045957"/>
            <a:ext cx="609600" cy="3748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AA24C5C-61A3-BCEE-05E1-2E6E471A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52400" y="6422854"/>
            <a:ext cx="10793311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4FB64B-0D2E-54DD-219D-A5416176B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14</a:t>
            </a:fld>
            <a:r>
              <a:rPr lang="it-IT" dirty="0"/>
              <a:t> /22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11C9AD-CAE0-8728-83DD-A56F3F2D22F7}"/>
              </a:ext>
            </a:extLst>
          </p:cNvPr>
          <p:cNvSpPr txBox="1"/>
          <p:nvPr/>
        </p:nvSpPr>
        <p:spPr>
          <a:xfrm>
            <a:off x="1" y="626288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FF00"/>
                </a:solidFill>
              </a:rPr>
              <a:t>LB</a:t>
            </a:r>
            <a:r>
              <a:rPr lang="en-US" sz="1600" dirty="0">
                <a:solidFill>
                  <a:srgbClr val="FFFF00"/>
                </a:solidFill>
              </a:rPr>
              <a:t>.; A. Mandarino; E. Prati. </a:t>
            </a:r>
          </a:p>
          <a:p>
            <a:r>
              <a:rPr lang="en-US" sz="1600" i="1" dirty="0">
                <a:solidFill>
                  <a:srgbClr val="FFFF00"/>
                </a:solidFill>
              </a:rPr>
              <a:t>New J. Phys. (2024)</a:t>
            </a:r>
            <a:r>
              <a:rPr lang="en-US" sz="1600" dirty="0">
                <a:solidFill>
                  <a:srgbClr val="FFFF00"/>
                </a:solidFill>
              </a:rPr>
              <a:t> </a:t>
            </a:r>
            <a:r>
              <a:rPr lang="en-US" sz="1600" b="1" dirty="0">
                <a:solidFill>
                  <a:srgbClr val="FFFF00"/>
                </a:solidFill>
              </a:rPr>
              <a:t>26</a:t>
            </a:r>
            <a:r>
              <a:rPr lang="en-US" sz="1600" dirty="0">
                <a:solidFill>
                  <a:srgbClr val="FFFF00"/>
                </a:solidFill>
              </a:rPr>
              <a:t> 103015</a:t>
            </a:r>
            <a:endParaRPr lang="it-IT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528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3DDD01-C5FB-6374-7DE8-7E4637107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Deuteron</a:t>
            </a:r>
            <a:r>
              <a:rPr lang="it-IT" b="1" dirty="0"/>
              <a:t> in </a:t>
            </a:r>
            <a:r>
              <a:rPr lang="it-IT" b="1" dirty="0" err="1"/>
              <a:t>momentum</a:t>
            </a:r>
            <a:r>
              <a:rPr lang="it-IT" b="1" dirty="0"/>
              <a:t> </a:t>
            </a:r>
            <a:r>
              <a:rPr lang="it-IT" b="1" dirty="0" err="1"/>
              <a:t>space</a:t>
            </a:r>
            <a:endParaRPr lang="it-IT" b="1" dirty="0"/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AF2EB355-5643-9DED-B56B-40E49E76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497" y="2011679"/>
            <a:ext cx="4314374" cy="1955055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 err="1"/>
              <a:t>Chiral</a:t>
            </a:r>
            <a:r>
              <a:rPr lang="it-IT" sz="3200" dirty="0"/>
              <a:t> </a:t>
            </a:r>
            <a:r>
              <a:rPr lang="it-IT" sz="3200" dirty="0" err="1"/>
              <a:t>Effective</a:t>
            </a:r>
            <a:r>
              <a:rPr lang="it-IT" sz="3200" dirty="0"/>
              <a:t> Field Theory</a:t>
            </a:r>
          </a:p>
          <a:p>
            <a:r>
              <a:rPr lang="it-IT" sz="3200" dirty="0"/>
              <a:t>2-D output</a:t>
            </a:r>
          </a:p>
          <a:p>
            <a:r>
              <a:rPr lang="it-IT" sz="3200" dirty="0"/>
              <a:t>In </a:t>
            </a:r>
            <a:r>
              <a:rPr lang="it-IT" sz="3200" dirty="0" err="1"/>
              <a:t>momentum</a:t>
            </a:r>
            <a:r>
              <a:rPr lang="it-IT" sz="3200" dirty="0"/>
              <a:t> </a:t>
            </a:r>
            <a:r>
              <a:rPr lang="it-IT" sz="3200" dirty="0" err="1"/>
              <a:t>space</a:t>
            </a:r>
            <a:endParaRPr lang="it-IT" sz="32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2C3DE42-82A3-F876-9FD0-2EE7066E2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3077" y="6582653"/>
            <a:ext cx="8087834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2645214-4626-8927-6F68-862FFAC4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27" y="6582653"/>
            <a:ext cx="946264" cy="365125"/>
          </a:xfrm>
        </p:spPr>
        <p:txBody>
          <a:bodyPr/>
          <a:lstStyle/>
          <a:p>
            <a:fld id="{8FA14ADD-A90B-4AF3-AFBD-F57AEAEFF5F1}" type="slidenum">
              <a:rPr lang="it-IT" smtClean="0"/>
              <a:t>15</a:t>
            </a:fld>
            <a:r>
              <a:rPr lang="it-IT" dirty="0"/>
              <a:t>/22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2B5BA7F-0D5C-3EB1-D202-F3D66AC57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487" y="3854524"/>
            <a:ext cx="4439622" cy="2219811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AD17C4EA-74B9-3630-0CC9-9B269F0106A5}"/>
              </a:ext>
            </a:extLst>
          </p:cNvPr>
          <p:cNvCxnSpPr>
            <a:cxnSpLocks/>
          </p:cNvCxnSpPr>
          <p:nvPr/>
        </p:nvCxnSpPr>
        <p:spPr>
          <a:xfrm>
            <a:off x="4471385" y="3950758"/>
            <a:ext cx="3014144" cy="654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id="{CA7DFC61-1972-6E1A-B059-2197936C1F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02"/>
          <a:stretch/>
        </p:blipFill>
        <p:spPr>
          <a:xfrm>
            <a:off x="7177447" y="4605352"/>
            <a:ext cx="4286848" cy="69368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FFBCBAEC-6771-F3B0-8F57-4FDAC360FF7C}"/>
              </a:ext>
            </a:extLst>
          </p:cNvPr>
          <p:cNvSpPr txBox="1"/>
          <p:nvPr/>
        </p:nvSpPr>
        <p:spPr>
          <a:xfrm>
            <a:off x="122633" y="6069815"/>
            <a:ext cx="1117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baseline="0" dirty="0">
                <a:latin typeface="LMRoman10-Regular"/>
              </a:rPr>
              <a:t>D. R. </a:t>
            </a:r>
            <a:r>
              <a:rPr lang="en-US" b="0" i="0" u="none" strike="noStrike" baseline="0" dirty="0" err="1">
                <a:latin typeface="LMRoman10-Regular"/>
              </a:rPr>
              <a:t>Entem</a:t>
            </a:r>
            <a:r>
              <a:rPr lang="en-US" b="0" i="0" u="none" strike="noStrike" baseline="0" dirty="0">
                <a:latin typeface="LMRoman10-Regular"/>
              </a:rPr>
              <a:t>, R. </a:t>
            </a:r>
            <a:r>
              <a:rPr lang="en-US" b="0" i="0" u="none" strike="noStrike" baseline="0" dirty="0" err="1">
                <a:latin typeface="LMRoman10-Regular"/>
              </a:rPr>
              <a:t>Machleidt</a:t>
            </a:r>
            <a:r>
              <a:rPr lang="en-US" b="0" i="0" u="none" strike="noStrike" baseline="0" dirty="0">
                <a:latin typeface="LMRoman10-Regular"/>
              </a:rPr>
              <a:t>, and Y. </a:t>
            </a:r>
            <a:r>
              <a:rPr lang="en-US" b="0" i="0" u="none" strike="noStrike" baseline="0" dirty="0" err="1">
                <a:latin typeface="LMRoman10-Regular"/>
              </a:rPr>
              <a:t>Nosyk</a:t>
            </a:r>
            <a:r>
              <a:rPr lang="en-US" b="0" i="0" u="none" strike="noStrike" baseline="0" dirty="0">
                <a:latin typeface="LMRoman10-Regular"/>
              </a:rPr>
              <a:t>, “Consistent, high-quality two-nucleon potentials up to fifth order of the chiral expansion,” Journal of Physics: Conference Series, vol. 966, 2017.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B42F62E-60D3-12F6-20E4-23E3C4159F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958"/>
            <a:ext cx="1544715" cy="431008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35E63F7-6CB7-DD8B-F855-4AAD4E4566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71" y="1775313"/>
            <a:ext cx="32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73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28E1F-4A12-FD20-F95F-F5C429A3D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E13798-EF23-C4E9-A2B3-C3328479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Deuteron</a:t>
            </a:r>
            <a:r>
              <a:rPr lang="it-IT" b="1" dirty="0"/>
              <a:t> in </a:t>
            </a:r>
            <a:r>
              <a:rPr lang="it-IT" b="1" dirty="0" err="1"/>
              <a:t>momentum</a:t>
            </a:r>
            <a:r>
              <a:rPr lang="it-IT" b="1" dirty="0"/>
              <a:t> </a:t>
            </a:r>
            <a:r>
              <a:rPr lang="it-IT" b="1" dirty="0" err="1"/>
              <a:t>space</a:t>
            </a:r>
            <a:endParaRPr lang="it-IT" b="1" dirty="0"/>
          </a:p>
        </p:txBody>
      </p:sp>
      <p:sp>
        <p:nvSpPr>
          <p:cNvPr id="12" name="Segnaposto contenuto 11">
            <a:extLst>
              <a:ext uri="{FF2B5EF4-FFF2-40B4-BE49-F238E27FC236}">
                <a16:creationId xmlns:a16="http://schemas.microsoft.com/office/drawing/2014/main" id="{6A2AC8B4-9FE6-F84B-2161-28E35F497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497" y="2011679"/>
            <a:ext cx="4314374" cy="1955055"/>
          </a:xfrm>
        </p:spPr>
        <p:txBody>
          <a:bodyPr>
            <a:normAutofit fontScale="92500" lnSpcReduction="10000"/>
          </a:bodyPr>
          <a:lstStyle/>
          <a:p>
            <a:r>
              <a:rPr lang="it-IT" sz="3200" dirty="0" err="1"/>
              <a:t>Chiral</a:t>
            </a:r>
            <a:r>
              <a:rPr lang="it-IT" sz="3200" dirty="0"/>
              <a:t> </a:t>
            </a:r>
            <a:r>
              <a:rPr lang="it-IT" sz="3200" dirty="0" err="1"/>
              <a:t>Effective</a:t>
            </a:r>
            <a:r>
              <a:rPr lang="it-IT" sz="3200" dirty="0"/>
              <a:t> Field Theory</a:t>
            </a:r>
          </a:p>
          <a:p>
            <a:r>
              <a:rPr lang="it-IT" sz="3200" dirty="0"/>
              <a:t>2-D output</a:t>
            </a:r>
          </a:p>
          <a:p>
            <a:r>
              <a:rPr lang="it-IT" sz="3200" dirty="0"/>
              <a:t>In </a:t>
            </a:r>
            <a:r>
              <a:rPr lang="it-IT" sz="3200" dirty="0" err="1"/>
              <a:t>momentum</a:t>
            </a:r>
            <a:r>
              <a:rPr lang="it-IT" sz="3200" dirty="0"/>
              <a:t> </a:t>
            </a:r>
            <a:r>
              <a:rPr lang="it-IT" sz="3200" dirty="0" err="1"/>
              <a:t>space</a:t>
            </a:r>
            <a:endParaRPr lang="it-IT" sz="320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E73F78C-E79C-0B82-84A6-AC51EB6B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3077" y="6582653"/>
            <a:ext cx="8087834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4C3284-2477-7450-3933-84B63B8F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27" y="6582653"/>
            <a:ext cx="946264" cy="365125"/>
          </a:xfrm>
        </p:spPr>
        <p:txBody>
          <a:bodyPr/>
          <a:lstStyle/>
          <a:p>
            <a:fld id="{8FA14ADD-A90B-4AF3-AFBD-F57AEAEFF5F1}" type="slidenum">
              <a:rPr lang="it-IT" smtClean="0"/>
              <a:t>16</a:t>
            </a:fld>
            <a:r>
              <a:rPr lang="it-IT" dirty="0"/>
              <a:t>/22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E3C9209-6339-74C0-4B90-ACFD9BB866A6}"/>
              </a:ext>
            </a:extLst>
          </p:cNvPr>
          <p:cNvSpPr txBox="1"/>
          <p:nvPr/>
        </p:nvSpPr>
        <p:spPr>
          <a:xfrm>
            <a:off x="122633" y="6069815"/>
            <a:ext cx="11178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baseline="0" dirty="0">
                <a:latin typeface="LMRoman10-Regular"/>
              </a:rPr>
              <a:t>D. R. </a:t>
            </a:r>
            <a:r>
              <a:rPr lang="en-US" b="0" i="0" u="none" strike="noStrike" baseline="0" dirty="0" err="1">
                <a:latin typeface="LMRoman10-Regular"/>
              </a:rPr>
              <a:t>Entem</a:t>
            </a:r>
            <a:r>
              <a:rPr lang="en-US" b="0" i="0" u="none" strike="noStrike" baseline="0" dirty="0">
                <a:latin typeface="LMRoman10-Regular"/>
              </a:rPr>
              <a:t>, R. </a:t>
            </a:r>
            <a:r>
              <a:rPr lang="en-US" b="0" i="0" u="none" strike="noStrike" baseline="0" dirty="0" err="1">
                <a:latin typeface="LMRoman10-Regular"/>
              </a:rPr>
              <a:t>Machleidt</a:t>
            </a:r>
            <a:r>
              <a:rPr lang="en-US" b="0" i="0" u="none" strike="noStrike" baseline="0" dirty="0">
                <a:latin typeface="LMRoman10-Regular"/>
              </a:rPr>
              <a:t>, and Y. </a:t>
            </a:r>
            <a:r>
              <a:rPr lang="en-US" b="0" i="0" u="none" strike="noStrike" baseline="0" dirty="0" err="1">
                <a:latin typeface="LMRoman10-Regular"/>
              </a:rPr>
              <a:t>Nosyk</a:t>
            </a:r>
            <a:r>
              <a:rPr lang="en-US" b="0" i="0" u="none" strike="noStrike" baseline="0" dirty="0">
                <a:latin typeface="LMRoman10-Regular"/>
              </a:rPr>
              <a:t>, “Consistent, high-quality two-nucleon potentials up to fifth order of the chiral expansion,” Journal of Physics: Conference Series, vol. 966, 2017.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DE9FBBC-32F9-0E0F-1451-460D816DB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2958"/>
            <a:ext cx="1544715" cy="431008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431A3D0-5A9C-CDF9-B87D-618F79627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71" y="1775313"/>
            <a:ext cx="3200000" cy="2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9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46ADCD-0A97-11C5-D4D1-469B8BA5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 err="1"/>
              <a:t>Schrödinger’s</a:t>
            </a:r>
            <a:r>
              <a:rPr lang="it-IT" sz="4000" dirty="0"/>
              <a:t> </a:t>
            </a:r>
            <a:r>
              <a:rPr lang="it-IT" sz="4000" dirty="0" err="1"/>
              <a:t>equation</a:t>
            </a:r>
            <a:r>
              <a:rPr lang="it-IT" sz="4000" dirty="0"/>
              <a:t> for the </a:t>
            </a:r>
            <a:r>
              <a:rPr lang="it-IT" sz="4000" dirty="0" err="1"/>
              <a:t>deuteron</a:t>
            </a:r>
            <a:r>
              <a:rPr lang="it-IT" sz="4000" dirty="0"/>
              <a:t> in </a:t>
            </a:r>
            <a:r>
              <a:rPr lang="it-IT" sz="4000" dirty="0" err="1"/>
              <a:t>momentum</a:t>
            </a:r>
            <a:r>
              <a:rPr lang="it-IT" sz="4000" dirty="0"/>
              <a:t> </a:t>
            </a:r>
            <a:r>
              <a:rPr lang="it-IT" sz="4000" dirty="0" err="1"/>
              <a:t>space</a:t>
            </a:r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D476D0C-6EA5-8691-C065-1BE55F0FFEF7}"/>
              </a:ext>
            </a:extLst>
          </p:cNvPr>
          <p:cNvSpPr txBox="1"/>
          <p:nvPr/>
        </p:nvSpPr>
        <p:spPr>
          <a:xfrm>
            <a:off x="1068876" y="2010804"/>
            <a:ext cx="4328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/>
              <a:t>Schrödinger’s</a:t>
            </a:r>
            <a:r>
              <a:rPr lang="it-IT" sz="3200" dirty="0"/>
              <a:t> </a:t>
            </a:r>
            <a:r>
              <a:rPr lang="it-IT" sz="3200" dirty="0" err="1"/>
              <a:t>equation</a:t>
            </a:r>
            <a:r>
              <a:rPr lang="it-IT" sz="3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8B40F2A-6460-8EA3-E5D0-ECDD760BCD6C}"/>
                  </a:ext>
                </a:extLst>
              </p:cNvPr>
              <p:cNvSpPr txBox="1"/>
              <p:nvPr/>
            </p:nvSpPr>
            <p:spPr>
              <a:xfrm>
                <a:off x="-1035962" y="2595579"/>
                <a:ext cx="14079985" cy="27663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</m:s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it-IT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it-IT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it-IT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it-IT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d>
                            <m:d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it-IT" sz="3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it-IT" sz="3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200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it-IT" sz="3200" i="1">
                                                <a:latin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  <m:sup>
                                            <m:r>
                                              <a:rPr lang="it-IT" sz="3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it-IT" sz="3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it-IT" sz="3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it-IT" sz="32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it-IT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e>
                                          <m:sub>
                                            <m:r>
                                              <a:rPr lang="it-IT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′)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it-IT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it-IT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it-IT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′</m:t>
                                            </m:r>
                                          </m:e>
                                          <m:sup>
                                            <m:r>
                                              <a:rPr lang="it-IT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r>
                                      <a:rPr lang="it-IT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𝑠𝑠</m:t>
                                        </m:r>
                                      </m:sub>
                                    </m:sSub>
                                    <m:r>
                                      <a:rPr lang="it-IT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it-IT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𝑠𝑑</m:t>
                                        </m:r>
                                      </m:sub>
                                    </m:sSub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′)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′)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𝑑𝑑</m:t>
                                        </m:r>
                                      </m:sub>
                                    </m:sSub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sz="32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e>
                                      <m:sub>
                                        <m:r>
                                          <a:rPr lang="it-IT" sz="32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it-IT" sz="32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′)</m:t>
                                    </m:r>
                                  </m:e>
                                </m:mr>
                              </m:m>
                            </m:e>
                          </m:d>
                          <m:sSup>
                            <m:sSupPr>
                              <m:ctrlP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it-IT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it-IT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it-IT" sz="3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it-IT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it-IT" sz="32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it-IT" sz="3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  <m:t>′)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it-IT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it-IT" sz="32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  <m:sub>
                                      <m:r>
                                        <a:rPr lang="it-IT" sz="32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  <m:r>
                                    <a:rPr lang="it-IT" sz="32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it-IT" sz="3200" b="0" i="1" smtClean="0">
                                      <a:latin typeface="Cambria Math" panose="02040503050406030204" pitchFamily="18" charset="0"/>
                                    </a:rPr>
                                    <m:t>′)</m:t>
                                  </m:r>
                                </m:den>
                              </m:f>
                            </m:e>
                          </m:d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𝑑𝑘</m:t>
                          </m:r>
                          <m:r>
                            <a:rPr lang="it-IT" sz="32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nary>
                    </m:oMath>
                  </m:oMathPara>
                </a14:m>
                <a:endParaRPr lang="it-IT" sz="4000" dirty="0"/>
              </a:p>
            </p:txBody>
          </p:sp>
        </mc:Choice>
        <mc:Fallback xmlns=""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8B40F2A-6460-8EA3-E5D0-ECDD760BCD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5962" y="2595579"/>
                <a:ext cx="14079985" cy="27663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5A3112D-0EF1-F5F8-5738-E3A2C9DC5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00326" y="6422854"/>
            <a:ext cx="8040586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F82BB96-4B41-164D-F113-0A35211F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17</a:t>
            </a:fld>
            <a:r>
              <a:rPr lang="it-IT" dirty="0"/>
              <a:t> /22</a:t>
            </a:r>
          </a:p>
        </p:txBody>
      </p:sp>
    </p:spTree>
    <p:extLst>
      <p:ext uri="{BB962C8B-B14F-4D97-AF65-F5344CB8AC3E}">
        <p14:creationId xmlns:p14="http://schemas.microsoft.com/office/powerpoint/2010/main" val="4145117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id (1)">
            <a:hlinkClick r:id="" action="ppaction://media"/>
            <a:extLst>
              <a:ext uri="{FF2B5EF4-FFF2-40B4-BE49-F238E27FC236}">
                <a16:creationId xmlns:a16="http://schemas.microsoft.com/office/drawing/2014/main" id="{94D6E86A-00FF-6DEF-405F-102269032AB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3213714"/>
            <a:ext cx="3599836" cy="2887501"/>
          </a:xfrm>
          <a:prstGeom prst="rect">
            <a:avLst/>
          </a:prstGeom>
        </p:spPr>
      </p:pic>
      <p:pic>
        <p:nvPicPr>
          <p:cNvPr id="4" name="training">
            <a:hlinkClick r:id="" action="ppaction://media"/>
            <a:extLst>
              <a:ext uri="{FF2B5EF4-FFF2-40B4-BE49-F238E27FC236}">
                <a16:creationId xmlns:a16="http://schemas.microsoft.com/office/drawing/2014/main" id="{8E975D01-4D93-C3EE-0185-FF62AEF7333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666753" y="2917177"/>
            <a:ext cx="4856011" cy="362592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CB2E2F-E9F0-B596-1E91-BAF31F93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87" y="284176"/>
            <a:ext cx="10039942" cy="1508760"/>
          </a:xfrm>
        </p:spPr>
        <p:txBody>
          <a:bodyPr/>
          <a:lstStyle/>
          <a:p>
            <a:r>
              <a:rPr lang="it-IT" dirty="0"/>
              <a:t>Training of the </a:t>
            </a:r>
            <a:r>
              <a:rPr lang="it-IT" dirty="0" err="1"/>
              <a:t>deuteron</a:t>
            </a:r>
            <a:endParaRPr lang="it-IT" dirty="0"/>
          </a:p>
        </p:txBody>
      </p:sp>
      <p:pic>
        <p:nvPicPr>
          <p:cNvPr id="9" name="loss">
            <a:hlinkClick r:id="" action="ppaction://media"/>
            <a:extLst>
              <a:ext uri="{FF2B5EF4-FFF2-40B4-BE49-F238E27FC236}">
                <a16:creationId xmlns:a16="http://schemas.microsoft.com/office/drawing/2014/main" id="{BB2773D5-CE54-53A3-18A3-9E8C90B6AD89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74691" y="3213713"/>
            <a:ext cx="3617309" cy="2887501"/>
          </a:xfrm>
          <a:prstGeom prst="rect">
            <a:avLst/>
          </a:prstGeom>
        </p:spPr>
      </p:pic>
      <p:sp>
        <p:nvSpPr>
          <p:cNvPr id="13" name="Segnaposto piè di pagina 12">
            <a:extLst>
              <a:ext uri="{FF2B5EF4-FFF2-40B4-BE49-F238E27FC236}">
                <a16:creationId xmlns:a16="http://schemas.microsoft.com/office/drawing/2014/main" id="{03D3A7C6-71E5-D05A-5968-F1F4805C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53309" y="6422854"/>
            <a:ext cx="8987602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0ED82EBB-EF65-6C20-7662-E638ED631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18</a:t>
            </a:fld>
            <a:r>
              <a:rPr lang="it-IT" dirty="0"/>
              <a:t> /22</a:t>
            </a:r>
          </a:p>
        </p:txBody>
      </p:sp>
    </p:spTree>
    <p:extLst>
      <p:ext uri="{BB962C8B-B14F-4D97-AF65-F5344CB8AC3E}">
        <p14:creationId xmlns:p14="http://schemas.microsoft.com/office/powerpoint/2010/main" val="21737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94"/>
    </mc:Choice>
    <mc:Fallback xmlns="">
      <p:transition spd="slow" advTm="35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12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playEvt time="138" objId="4"/>
        <p14:playEvt time="322" objId="7"/>
        <p14:playEvt time="324" objId="9"/>
        <p14:stopEvt time="31506" objId="7"/>
        <p14:stopEvt time="31513" objId="4"/>
        <p14:stopEvt time="31514" objId="9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B9BFF79F-29AC-8001-1A7F-ED8BFBEF9C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9681" y="3213716"/>
            <a:ext cx="3602319" cy="284085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3CB2E2F-E9F0-B596-1E91-BAF31F93F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87" y="284176"/>
            <a:ext cx="10039942" cy="1508760"/>
          </a:xfrm>
        </p:spPr>
        <p:txBody>
          <a:bodyPr/>
          <a:lstStyle/>
          <a:p>
            <a:r>
              <a:rPr lang="it-IT" dirty="0" err="1"/>
              <a:t>Results</a:t>
            </a:r>
            <a:r>
              <a:rPr lang="it-IT" dirty="0"/>
              <a:t> for the </a:t>
            </a:r>
            <a:r>
              <a:rPr lang="it-IT" dirty="0" err="1"/>
              <a:t>deuteron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2AC6871-6417-A68E-5A9D-E8AD434F9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213716"/>
            <a:ext cx="3602319" cy="28408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98317FDE-EC7A-9A53-CED9-9D5B00CCB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66753" y="2963539"/>
            <a:ext cx="4858494" cy="35795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EB8554D-781A-23E6-AEB6-03F97DBB01FA}"/>
                  </a:ext>
                </a:extLst>
              </p:cNvPr>
              <p:cNvSpPr txBox="1"/>
              <p:nvPr/>
            </p:nvSpPr>
            <p:spPr>
              <a:xfrm>
                <a:off x="3254104" y="1921545"/>
                <a:ext cx="5681709" cy="879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𝑎𝑐𝑡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𝑃𝐼𝑁𝑁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𝑎𝑐𝑡</m:t>
                              </m:r>
                            </m:sub>
                          </m:sSub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i="1">
                          <a:latin typeface="Cambria Math" panose="02040503050406030204" pitchFamily="18" charset="0"/>
                        </a:rPr>
                        <m:t>−5.80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Χ</m:t>
                      </m:r>
                      <m:sSup>
                        <m:sSupPr>
                          <m:ctrlPr>
                            <a:rPr lang="el-GR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10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9EB8554D-781A-23E6-AEB6-03F97DBB0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104" y="1921545"/>
                <a:ext cx="5681709" cy="879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tangolo 2">
            <a:extLst>
              <a:ext uri="{FF2B5EF4-FFF2-40B4-BE49-F238E27FC236}">
                <a16:creationId xmlns:a16="http://schemas.microsoft.com/office/drawing/2014/main" id="{A699E8E1-0094-DB05-741D-F296EB7904E1}"/>
              </a:ext>
            </a:extLst>
          </p:cNvPr>
          <p:cNvSpPr/>
          <p:nvPr/>
        </p:nvSpPr>
        <p:spPr>
          <a:xfrm>
            <a:off x="8589681" y="3213716"/>
            <a:ext cx="301841" cy="37286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E7C888E-575D-38F0-592A-6C2EDD3C65B3}"/>
              </a:ext>
            </a:extLst>
          </p:cNvPr>
          <p:cNvSpPr/>
          <p:nvPr/>
        </p:nvSpPr>
        <p:spPr>
          <a:xfrm>
            <a:off x="1" y="3213715"/>
            <a:ext cx="279110" cy="2774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51A08C-5391-6455-F3B3-6FB2DB3C3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04875" y="6422854"/>
            <a:ext cx="11545786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8F92929-615C-D260-D386-D592C2212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19</a:t>
            </a:fld>
            <a:r>
              <a:rPr lang="it-IT" dirty="0"/>
              <a:t> /22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1F0EEDD-3F31-0D32-206E-0A3A235ED836}"/>
                  </a:ext>
                </a:extLst>
              </p:cNvPr>
              <p:cNvSpPr txBox="1"/>
              <p:nvPr/>
            </p:nvSpPr>
            <p:spPr>
              <a:xfrm rot="16200000">
                <a:off x="3692560" y="3683523"/>
                <a:ext cx="108428" cy="1400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it-IT" sz="7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7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12" name="CasellaDiTesto 11">
                <a:extLst>
                  <a:ext uri="{FF2B5EF4-FFF2-40B4-BE49-F238E27FC236}">
                    <a16:creationId xmlns:a16="http://schemas.microsoft.com/office/drawing/2014/main" id="{11F0EEDD-3F31-0D32-206E-0A3A235ED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692560" y="3683523"/>
                <a:ext cx="108428" cy="140038"/>
              </a:xfrm>
              <a:prstGeom prst="rect">
                <a:avLst/>
              </a:prstGeom>
              <a:blipFill>
                <a:blip r:embed="rId6"/>
                <a:stretch>
                  <a:fillRect l="-165217" t="-233333" r="-256522" b="-15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838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">
            <a:extLst>
              <a:ext uri="{FF2B5EF4-FFF2-40B4-BE49-F238E27FC236}">
                <a16:creationId xmlns:a16="http://schemas.microsoft.com/office/drawing/2014/main" id="{DF7199B2-F275-C3CE-C43C-5F6BBCC5B3E3}"/>
              </a:ext>
            </a:extLst>
          </p:cNvPr>
          <p:cNvSpPr/>
          <p:nvPr/>
        </p:nvSpPr>
        <p:spPr>
          <a:xfrm>
            <a:off x="0" y="0"/>
            <a:ext cx="12192000" cy="970295"/>
          </a:xfrm>
          <a:prstGeom prst="rect">
            <a:avLst/>
          </a:prstGeom>
          <a:solidFill>
            <a:srgbClr val="0860A4"/>
          </a:solidFill>
          <a:ln>
            <a:solidFill>
              <a:srgbClr val="0860A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1025-64EF-0D34-DB36-B0E27079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Luca Nigro – Università degli Studi di Milano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B4F85-2E39-1EA8-99AD-4C21593C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CE5483-645B-4332-8C8E-0190E94B895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7" name="Trapezio 46">
            <a:extLst>
              <a:ext uri="{FF2B5EF4-FFF2-40B4-BE49-F238E27FC236}">
                <a16:creationId xmlns:a16="http://schemas.microsoft.com/office/drawing/2014/main" id="{218006E6-1328-29C2-12B7-C0FAB9A9EC82}"/>
              </a:ext>
            </a:extLst>
          </p:cNvPr>
          <p:cNvSpPr/>
          <p:nvPr/>
        </p:nvSpPr>
        <p:spPr>
          <a:xfrm flipV="1">
            <a:off x="8787865" y="-5985"/>
            <a:ext cx="3850879" cy="986179"/>
          </a:xfrm>
          <a:prstGeom prst="trapezoid">
            <a:avLst>
              <a:gd name="adj" fmla="val 4313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E598B5-D817-CB0A-7FE1-B6972964ED15}"/>
              </a:ext>
            </a:extLst>
          </p:cNvPr>
          <p:cNvSpPr txBox="1"/>
          <p:nvPr/>
        </p:nvSpPr>
        <p:spPr>
          <a:xfrm>
            <a:off x="0" y="17275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Quantum Intelligence Lab 				   Milan, Italy</a:t>
            </a:r>
          </a:p>
        </p:txBody>
      </p: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478EBE9E-9B7A-33ED-355D-06A5379BB084}"/>
              </a:ext>
            </a:extLst>
          </p:cNvPr>
          <p:cNvGrpSpPr/>
          <p:nvPr/>
        </p:nvGrpSpPr>
        <p:grpSpPr>
          <a:xfrm>
            <a:off x="6293074" y="1915716"/>
            <a:ext cx="4255840" cy="4311440"/>
            <a:chOff x="7016080" y="1551648"/>
            <a:chExt cx="4255840" cy="4311440"/>
          </a:xfrm>
        </p:grpSpPr>
        <p:grpSp>
          <p:nvGrpSpPr>
            <p:cNvPr id="24" name="Gruppo 23">
              <a:extLst>
                <a:ext uri="{FF2B5EF4-FFF2-40B4-BE49-F238E27FC236}">
                  <a16:creationId xmlns:a16="http://schemas.microsoft.com/office/drawing/2014/main" id="{24C627E2-E2CF-C216-89EB-17C317BE4A3B}"/>
                </a:ext>
              </a:extLst>
            </p:cNvPr>
            <p:cNvGrpSpPr/>
            <p:nvPr/>
          </p:nvGrpSpPr>
          <p:grpSpPr>
            <a:xfrm>
              <a:off x="7018897" y="3712546"/>
              <a:ext cx="4253023" cy="1602819"/>
              <a:chOff x="6188149" y="3540083"/>
              <a:chExt cx="4253023" cy="1602819"/>
            </a:xfrm>
          </p:grpSpPr>
          <p:grpSp>
            <p:nvGrpSpPr>
              <p:cNvPr id="19" name="Gruppo 18">
                <a:extLst>
                  <a:ext uri="{FF2B5EF4-FFF2-40B4-BE49-F238E27FC236}">
                    <a16:creationId xmlns:a16="http://schemas.microsoft.com/office/drawing/2014/main" id="{4C5B5C8C-0792-D198-7903-DC64170173E8}"/>
                  </a:ext>
                </a:extLst>
              </p:cNvPr>
              <p:cNvGrpSpPr/>
              <p:nvPr/>
            </p:nvGrpSpPr>
            <p:grpSpPr>
              <a:xfrm>
                <a:off x="6188149" y="3540083"/>
                <a:ext cx="4253023" cy="1602819"/>
                <a:chOff x="6188149" y="3915760"/>
                <a:chExt cx="4253023" cy="1602819"/>
              </a:xfrm>
            </p:grpSpPr>
            <p:sp>
              <p:nvSpPr>
                <p:cNvPr id="14" name="Rettangolo con angoli arrotondati 13">
                  <a:extLst>
                    <a:ext uri="{FF2B5EF4-FFF2-40B4-BE49-F238E27FC236}">
                      <a16:creationId xmlns:a16="http://schemas.microsoft.com/office/drawing/2014/main" id="{AAF88A25-B226-5FB0-12D2-DAA8702EFEAE}"/>
                    </a:ext>
                  </a:extLst>
                </p:cNvPr>
                <p:cNvSpPr/>
                <p:nvPr/>
              </p:nvSpPr>
              <p:spPr>
                <a:xfrm>
                  <a:off x="6188149" y="3915760"/>
                  <a:ext cx="4253023" cy="1602819"/>
                </a:xfrm>
                <a:prstGeom prst="roundRect">
                  <a:avLst/>
                </a:prstGeom>
                <a:solidFill>
                  <a:srgbClr val="337AB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3" name="CasellaDiTesto 12">
                  <a:extLst>
                    <a:ext uri="{FF2B5EF4-FFF2-40B4-BE49-F238E27FC236}">
                      <a16:creationId xmlns:a16="http://schemas.microsoft.com/office/drawing/2014/main" id="{BD1A0FB7-CDB6-4A9F-C789-FE5FC8C1C2FD}"/>
                    </a:ext>
                  </a:extLst>
                </p:cNvPr>
                <p:cNvSpPr txBox="1"/>
                <p:nvPr/>
              </p:nvSpPr>
              <p:spPr>
                <a:xfrm>
                  <a:off x="6224538" y="3957429"/>
                  <a:ext cx="96051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860A4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PhDs</a:t>
                  </a:r>
                </a:p>
              </p:txBody>
            </p:sp>
          </p:grp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52EB1E31-4867-F04D-731E-AC8BF49CF00F}"/>
                  </a:ext>
                </a:extLst>
              </p:cNvPr>
              <p:cNvSpPr txBox="1"/>
              <p:nvPr/>
            </p:nvSpPr>
            <p:spPr>
              <a:xfrm>
                <a:off x="8547107" y="3602828"/>
                <a:ext cx="1801454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sng" strike="noStrike" kern="1200" cap="none" spc="0" normalizeH="0" baseline="0" noProof="0" dirty="0">
                    <a:ln>
                      <a:noFill/>
                    </a:ln>
                    <a:solidFill>
                      <a:srgbClr val="9B45A2"/>
                    </a:solidFill>
                    <a:effectLst/>
                    <a:uLnTx/>
                    <a:uFillTx/>
                    <a:latin typeface="Aptos" panose="02110004020202020204"/>
                    <a:ea typeface="Open sans" panose="020B0606030504020204" pitchFamily="34" charset="0"/>
                    <a:cs typeface="Open sans" panose="020B0606030504020204" pitchFamily="34" charset="0"/>
                  </a:rPr>
                  <a:t>Lorenzo Brevi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Rebecca Casati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Luca Nigro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Giorgio Panichi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Paolo Zentilini</a:t>
                </a:r>
              </a:p>
            </p:txBody>
          </p:sp>
        </p:grp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A2E1E6EB-2441-3200-8E8B-8EE4301EFDD1}"/>
                </a:ext>
              </a:extLst>
            </p:cNvPr>
            <p:cNvSpPr txBox="1"/>
            <p:nvPr/>
          </p:nvSpPr>
          <p:spPr>
            <a:xfrm>
              <a:off x="7055285" y="5401423"/>
              <a:ext cx="41240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860A4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+5MD		+1BD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860A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6268ADAB-2ABC-407D-E62A-7050611D3A9F}"/>
                </a:ext>
              </a:extLst>
            </p:cNvPr>
            <p:cNvGrpSpPr/>
            <p:nvPr/>
          </p:nvGrpSpPr>
          <p:grpSpPr>
            <a:xfrm>
              <a:off x="7016080" y="1551648"/>
              <a:ext cx="4255838" cy="494371"/>
              <a:chOff x="6185332" y="1432762"/>
              <a:chExt cx="4255838" cy="494371"/>
            </a:xfrm>
          </p:grpSpPr>
          <p:grpSp>
            <p:nvGrpSpPr>
              <p:cNvPr id="17" name="Gruppo 16">
                <a:extLst>
                  <a:ext uri="{FF2B5EF4-FFF2-40B4-BE49-F238E27FC236}">
                    <a16:creationId xmlns:a16="http://schemas.microsoft.com/office/drawing/2014/main" id="{574BEB0F-8860-7C34-51A1-F478FF1C5B30}"/>
                  </a:ext>
                </a:extLst>
              </p:cNvPr>
              <p:cNvGrpSpPr/>
              <p:nvPr/>
            </p:nvGrpSpPr>
            <p:grpSpPr>
              <a:xfrm>
                <a:off x="6185332" y="1432762"/>
                <a:ext cx="4255838" cy="494371"/>
                <a:chOff x="6185332" y="1432762"/>
                <a:chExt cx="4255838" cy="494371"/>
              </a:xfrm>
            </p:grpSpPr>
            <p:sp>
              <p:nvSpPr>
                <p:cNvPr id="16" name="Rettangolo con angoli arrotondati 15">
                  <a:extLst>
                    <a:ext uri="{FF2B5EF4-FFF2-40B4-BE49-F238E27FC236}">
                      <a16:creationId xmlns:a16="http://schemas.microsoft.com/office/drawing/2014/main" id="{87DB0584-4B37-7741-5BA1-5CED22497826}"/>
                    </a:ext>
                  </a:extLst>
                </p:cNvPr>
                <p:cNvSpPr/>
                <p:nvPr/>
              </p:nvSpPr>
              <p:spPr>
                <a:xfrm>
                  <a:off x="6188147" y="1432762"/>
                  <a:ext cx="4253023" cy="494371"/>
                </a:xfrm>
                <a:prstGeom prst="roundRect">
                  <a:avLst/>
                </a:prstGeom>
                <a:solidFill>
                  <a:srgbClr val="337AB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BAFD6085-12C8-47AB-71F6-A50F74F7FB2C}"/>
                    </a:ext>
                  </a:extLst>
                </p:cNvPr>
                <p:cNvSpPr txBox="1"/>
                <p:nvPr/>
              </p:nvSpPr>
              <p:spPr>
                <a:xfrm>
                  <a:off x="6185332" y="1449114"/>
                  <a:ext cx="98296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860A4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Head</a:t>
                  </a:r>
                </a:p>
              </p:txBody>
            </p:sp>
          </p:grpSp>
          <p:sp>
            <p:nvSpPr>
              <p:cNvPr id="20" name="CasellaDiTesto 19">
                <a:extLst>
                  <a:ext uri="{FF2B5EF4-FFF2-40B4-BE49-F238E27FC236}">
                    <a16:creationId xmlns:a16="http://schemas.microsoft.com/office/drawing/2014/main" id="{0E2FD1F4-9C11-321E-C431-731BC8DC0366}"/>
                  </a:ext>
                </a:extLst>
              </p:cNvPr>
              <p:cNvSpPr txBox="1"/>
              <p:nvPr/>
            </p:nvSpPr>
            <p:spPr>
              <a:xfrm>
                <a:off x="8937575" y="1513098"/>
                <a:ext cx="14127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Enrico Prati</a:t>
                </a:r>
              </a:p>
            </p:txBody>
          </p:sp>
        </p:grpSp>
        <p:grpSp>
          <p:nvGrpSpPr>
            <p:cNvPr id="23" name="Gruppo 22">
              <a:extLst>
                <a:ext uri="{FF2B5EF4-FFF2-40B4-BE49-F238E27FC236}">
                  <a16:creationId xmlns:a16="http://schemas.microsoft.com/office/drawing/2014/main" id="{6E8E6035-2372-FEFE-FBAD-F6A9AC1C6FD4}"/>
                </a:ext>
              </a:extLst>
            </p:cNvPr>
            <p:cNvGrpSpPr/>
            <p:nvPr/>
          </p:nvGrpSpPr>
          <p:grpSpPr>
            <a:xfrm>
              <a:off x="7018894" y="2132078"/>
              <a:ext cx="4253023" cy="1494409"/>
              <a:chOff x="6188146" y="1967042"/>
              <a:chExt cx="4253023" cy="1494409"/>
            </a:xfrm>
          </p:grpSpPr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id="{85490964-24CE-EF56-B6DF-8041DCA62721}"/>
                  </a:ext>
                </a:extLst>
              </p:cNvPr>
              <p:cNvGrpSpPr/>
              <p:nvPr/>
            </p:nvGrpSpPr>
            <p:grpSpPr>
              <a:xfrm>
                <a:off x="6188146" y="1967042"/>
                <a:ext cx="4253023" cy="1494409"/>
                <a:chOff x="6188146" y="1967042"/>
                <a:chExt cx="4253023" cy="1494409"/>
              </a:xfrm>
            </p:grpSpPr>
            <p:sp>
              <p:nvSpPr>
                <p:cNvPr id="15" name="Rettangolo con angoli arrotondati 14">
                  <a:extLst>
                    <a:ext uri="{FF2B5EF4-FFF2-40B4-BE49-F238E27FC236}">
                      <a16:creationId xmlns:a16="http://schemas.microsoft.com/office/drawing/2014/main" id="{1FA0610E-6D4D-6479-F4CC-5040EC559DBD}"/>
                    </a:ext>
                  </a:extLst>
                </p:cNvPr>
                <p:cNvSpPr/>
                <p:nvPr/>
              </p:nvSpPr>
              <p:spPr>
                <a:xfrm>
                  <a:off x="6188146" y="1967042"/>
                  <a:ext cx="4253023" cy="1494409"/>
                </a:xfrm>
                <a:prstGeom prst="roundRect">
                  <a:avLst/>
                </a:prstGeom>
                <a:solidFill>
                  <a:srgbClr val="337AB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ptos" panose="021100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2" name="CasellaDiTesto 11">
                  <a:extLst>
                    <a:ext uri="{FF2B5EF4-FFF2-40B4-BE49-F238E27FC236}">
                      <a16:creationId xmlns:a16="http://schemas.microsoft.com/office/drawing/2014/main" id="{82BE13A0-2BE1-4E25-2A52-58D0AC5F62C4}"/>
                    </a:ext>
                  </a:extLst>
                </p:cNvPr>
                <p:cNvSpPr txBox="1"/>
                <p:nvPr/>
              </p:nvSpPr>
              <p:spPr>
                <a:xfrm>
                  <a:off x="6192590" y="2001458"/>
                  <a:ext cx="15840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860A4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PostDocs</a:t>
                  </a:r>
                </a:p>
              </p:txBody>
            </p:sp>
          </p:grpSp>
          <p:sp>
            <p:nvSpPr>
              <p:cNvPr id="22" name="CasellaDiTesto 21">
                <a:extLst>
                  <a:ext uri="{FF2B5EF4-FFF2-40B4-BE49-F238E27FC236}">
                    <a16:creationId xmlns:a16="http://schemas.microsoft.com/office/drawing/2014/main" id="{DEA6EA56-62DE-12BA-4137-2C6A99874A62}"/>
                  </a:ext>
                </a:extLst>
              </p:cNvPr>
              <p:cNvSpPr txBox="1"/>
              <p:nvPr/>
            </p:nvSpPr>
            <p:spPr>
              <a:xfrm>
                <a:off x="8080161" y="2098851"/>
                <a:ext cx="2270172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Sebastiano Corli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Antonio Mandarino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Francesco Monzani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Pietro Torta</a:t>
                </a:r>
              </a:p>
            </p:txBody>
          </p:sp>
        </p:grpSp>
      </p:grpSp>
      <p:grpSp>
        <p:nvGrpSpPr>
          <p:cNvPr id="41" name="Gruppo 40">
            <a:extLst>
              <a:ext uri="{FF2B5EF4-FFF2-40B4-BE49-F238E27FC236}">
                <a16:creationId xmlns:a16="http://schemas.microsoft.com/office/drawing/2014/main" id="{5D863CC9-69B7-B7B1-CE9E-36E1A1E25927}"/>
              </a:ext>
            </a:extLst>
          </p:cNvPr>
          <p:cNvGrpSpPr/>
          <p:nvPr/>
        </p:nvGrpSpPr>
        <p:grpSpPr>
          <a:xfrm>
            <a:off x="6999388" y="844200"/>
            <a:ext cx="3080088" cy="1120479"/>
            <a:chOff x="5813958" y="5796109"/>
            <a:chExt cx="3080088" cy="1120479"/>
          </a:xfrm>
        </p:grpSpPr>
        <p:pic>
          <p:nvPicPr>
            <p:cNvPr id="42" name="Graphic 29">
              <a:extLst>
                <a:ext uri="{FF2B5EF4-FFF2-40B4-BE49-F238E27FC236}">
                  <a16:creationId xmlns:a16="http://schemas.microsoft.com/office/drawing/2014/main" id="{26B968E4-5BFE-C5EE-E0BB-7A5494E1EA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813958" y="5796109"/>
              <a:ext cx="792218" cy="1120479"/>
            </a:xfrm>
            <a:prstGeom prst="rect">
              <a:avLst/>
            </a:prstGeom>
          </p:spPr>
        </p:pic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A0C4A54A-AD2F-417A-57C5-AFA38C0D1557}"/>
                </a:ext>
              </a:extLst>
            </p:cNvPr>
            <p:cNvSpPr txBox="1"/>
            <p:nvPr/>
          </p:nvSpPr>
          <p:spPr>
            <a:xfrm>
              <a:off x="6606176" y="5976808"/>
              <a:ext cx="22878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B45A2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Quantum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B45A2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Intelligence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156082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Lab</a:t>
              </a:r>
            </a:p>
          </p:txBody>
        </p:sp>
      </p:grpSp>
      <p:pic>
        <p:nvPicPr>
          <p:cNvPr id="8" name="Immagine 7" descr="Immagine che contiene testo, schermata, Carattere&#10;&#10;Il contenuto generato dall'IA potrebbe non essere corretto.">
            <a:extLst>
              <a:ext uri="{FF2B5EF4-FFF2-40B4-BE49-F238E27FC236}">
                <a16:creationId xmlns:a16="http://schemas.microsoft.com/office/drawing/2014/main" id="{C77392B2-F5F8-8397-6C64-06E0FF6E34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4" y="1404439"/>
            <a:ext cx="6222848" cy="477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03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7A9B3-C04D-4A37-7986-F26F743E8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3BE4376D-AB15-64F7-E8AC-4B8854F7F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5002" y="2661510"/>
            <a:ext cx="3238790" cy="258563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DD81A6F-8D35-A607-CAAE-A86C13E6C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987" y="284176"/>
            <a:ext cx="10039942" cy="1508760"/>
          </a:xfrm>
        </p:spPr>
        <p:txBody>
          <a:bodyPr/>
          <a:lstStyle/>
          <a:p>
            <a:r>
              <a:rPr lang="it-IT" dirty="0" err="1"/>
              <a:t>Deuteron</a:t>
            </a:r>
            <a:r>
              <a:rPr lang="it-IT" dirty="0"/>
              <a:t> in position </a:t>
            </a:r>
            <a:r>
              <a:rPr lang="it-IT" dirty="0" err="1"/>
              <a:t>space</a:t>
            </a:r>
            <a:r>
              <a:rPr lang="it-IT" dirty="0"/>
              <a:t>, </a:t>
            </a:r>
            <a:r>
              <a:rPr lang="it-IT" dirty="0" err="1"/>
              <a:t>minnesota</a:t>
            </a:r>
            <a:r>
              <a:rPr lang="it-IT" dirty="0"/>
              <a:t> </a:t>
            </a:r>
            <a:r>
              <a:rPr lang="it-IT" dirty="0" err="1"/>
              <a:t>potential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162B5FF-C4B3-F677-E899-979013B6F0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42" y="2672555"/>
            <a:ext cx="3241081" cy="257458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111313B-520A-28E6-8C1E-8E37B57C2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7254" y="2818887"/>
            <a:ext cx="3899906" cy="28651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AC184C2-556D-7E70-2D71-27A7D9F9B5DF}"/>
                  </a:ext>
                </a:extLst>
              </p:cNvPr>
              <p:cNvSpPr txBox="1"/>
              <p:nvPr/>
            </p:nvSpPr>
            <p:spPr>
              <a:xfrm>
                <a:off x="3254104" y="1921545"/>
                <a:ext cx="5681709" cy="879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𝑎𝑐𝑡</m:t>
                              </m:r>
                            </m:sub>
                          </m:sSub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𝑃𝐼𝑁𝑁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𝑒𝑥</m:t>
                              </m:r>
                              <m:r>
                                <a:rPr lang="it-IT" sz="2800" b="0" i="1" smtClean="0">
                                  <a:latin typeface="Cambria Math" panose="02040503050406030204" pitchFamily="18" charset="0"/>
                                </a:rPr>
                                <m:t>𝑎𝑐𝑡</m:t>
                              </m:r>
                            </m:sub>
                          </m:sSub>
                        </m:den>
                      </m:f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=0.01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DAC184C2-556D-7E70-2D71-27A7D9F9B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104" y="1921545"/>
                <a:ext cx="5681709" cy="8794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>
            <a:extLst>
              <a:ext uri="{FF2B5EF4-FFF2-40B4-BE49-F238E27FC236}">
                <a16:creationId xmlns:a16="http://schemas.microsoft.com/office/drawing/2014/main" id="{D1C1E4F8-05E8-4C63-49FB-9505910ECA7D}"/>
              </a:ext>
            </a:extLst>
          </p:cNvPr>
          <p:cNvSpPr/>
          <p:nvPr/>
        </p:nvSpPr>
        <p:spPr>
          <a:xfrm>
            <a:off x="34942" y="2680174"/>
            <a:ext cx="266088" cy="2774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6762E06-ED3A-071D-5037-CD32776E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04875" y="6422854"/>
            <a:ext cx="11545786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9D3534F-75FB-F652-E883-F90E8576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20</a:t>
            </a:fld>
            <a:r>
              <a:rPr lang="it-IT" dirty="0"/>
              <a:t> /22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79D94E0-0642-7666-A2ED-63E765D4808C}"/>
                  </a:ext>
                </a:extLst>
              </p:cNvPr>
              <p:cNvSpPr txBox="1"/>
              <p:nvPr/>
            </p:nvSpPr>
            <p:spPr>
              <a:xfrm>
                <a:off x="437200" y="6006815"/>
                <a:ext cx="11506355" cy="471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280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e>
                        <m:sub>
                          <m:r>
                            <a:rPr lang="it-IT" sz="2800" b="0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𝑡𝑜𝑡</m:t>
                          </m:r>
                        </m:sub>
                      </m:sSub>
                      <m:r>
                        <a:rPr lang="it-IT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it-IT" sz="280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𝑆𝑐h𝑟𝑜𝑑</m:t>
                          </m:r>
                        </m:sub>
                      </m:sSub>
                      <m:r>
                        <a:rPr lang="it-IT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𝐼𝑛𝑡𝑒𝑔</m:t>
                          </m:r>
                        </m:sub>
                      </m:sSub>
                      <m:r>
                        <a:rPr lang="it-IT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rgbClr val="FFC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𝑁𝑜𝑟𝑚</m:t>
                          </m:r>
                        </m:sub>
                      </m:sSub>
                      <m:r>
                        <a:rPr lang="it-IT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e>
                        <m:sub>
                          <m:sSub>
                            <m:sSubPr>
                              <m:ctrlPr>
                                <a:rPr lang="it-IT" sz="280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e>
                            <m:sub>
                              <m:r>
                                <a:rPr lang="it-IT" sz="2800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  <m:r>
                        <a:rPr lang="it-IT" sz="28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it-IT" sz="2800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2800" b="0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𝐿𝑜𝑠𝑠</m:t>
                          </m:r>
                        </m:e>
                        <m:sub>
                          <m:r>
                            <a:rPr lang="it-IT" sz="2800" b="0" i="1" smtClean="0">
                              <a:solidFill>
                                <a:schemeClr val="accent4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𝑠𝑦𝑚𝑚𝑎𝑡𝑟𝑦</m:t>
                          </m:r>
                        </m:sub>
                      </m:sSub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179D94E0-0642-7666-A2ED-63E765D48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200" y="6006815"/>
                <a:ext cx="11506355" cy="471668"/>
              </a:xfrm>
              <a:prstGeom prst="rect">
                <a:avLst/>
              </a:prstGeom>
              <a:blipFill>
                <a:blip r:embed="rId6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759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B261A1-F26D-0655-95A8-2AF471757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Future work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0E28546-A4D6-C5B5-0ACD-3EF9E4DC5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/>
              <a:t>Spins and </a:t>
            </a:r>
            <a:r>
              <a:rPr lang="it-IT" sz="2800" dirty="0" err="1"/>
              <a:t>isospins</a:t>
            </a:r>
            <a:r>
              <a:rPr lang="it-IT" sz="2800" dirty="0"/>
              <a:t> of </a:t>
            </a:r>
            <a:r>
              <a:rPr lang="it-IT" sz="2800" dirty="0" err="1"/>
              <a:t>particles</a:t>
            </a:r>
            <a:r>
              <a:rPr lang="it-IT" sz="2800" dirty="0"/>
              <a:t> </a:t>
            </a:r>
            <a:r>
              <a:rPr lang="it-IT" sz="2800" dirty="0" err="1"/>
              <a:t>as</a:t>
            </a:r>
            <a:r>
              <a:rPr lang="it-IT" sz="2800" dirty="0"/>
              <a:t> inputs</a:t>
            </a:r>
          </a:p>
          <a:p>
            <a:r>
              <a:rPr lang="it-IT" sz="2800" dirty="0" err="1"/>
              <a:t>Generalize</a:t>
            </a:r>
            <a:r>
              <a:rPr lang="it-IT" sz="2800" dirty="0"/>
              <a:t> to 3-D</a:t>
            </a:r>
          </a:p>
          <a:p>
            <a:r>
              <a:rPr lang="it-IT" sz="2800" u="sng" dirty="0" err="1"/>
              <a:t>Extend</a:t>
            </a:r>
            <a:r>
              <a:rPr lang="it-IT" sz="2800" u="sng" dirty="0"/>
              <a:t> to </a:t>
            </a:r>
            <a:r>
              <a:rPr lang="it-IT" sz="2800" u="sng" dirty="0" err="1"/>
              <a:t>larger</a:t>
            </a:r>
            <a:r>
              <a:rPr lang="it-IT" sz="2800" u="sng" dirty="0"/>
              <a:t> nuclei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7679C2F-B582-4816-229F-16996BC8A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32FC853-A20B-E028-A760-7068816EE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21</a:t>
            </a:fld>
            <a:r>
              <a:rPr lang="it-IT" dirty="0"/>
              <a:t>/22</a:t>
            </a:r>
          </a:p>
        </p:txBody>
      </p:sp>
    </p:spTree>
    <p:extLst>
      <p:ext uri="{BB962C8B-B14F-4D97-AF65-F5344CB8AC3E}">
        <p14:creationId xmlns:p14="http://schemas.microsoft.com/office/powerpoint/2010/main" val="1075026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11328215-12B8-2811-81B3-267C2758C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Conclusions</a:t>
            </a:r>
            <a:endParaRPr lang="it-IT" dirty="0"/>
          </a:p>
        </p:txBody>
      </p:sp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9CC99566-FC94-C0C5-19D6-B33D28B2D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2011680"/>
            <a:ext cx="6726726" cy="4562144"/>
          </a:xfrm>
        </p:spPr>
        <p:txBody>
          <a:bodyPr>
            <a:normAutofit fontScale="85000" lnSpcReduction="20000"/>
          </a:bodyPr>
          <a:lstStyle/>
          <a:p>
            <a:r>
              <a:rPr lang="it-IT" sz="3200" dirty="0" err="1"/>
              <a:t>Initial</a:t>
            </a:r>
            <a:r>
              <a:rPr lang="it-IT" sz="3200" dirty="0"/>
              <a:t> studies for solving quantum </a:t>
            </a:r>
            <a:r>
              <a:rPr lang="it-IT" sz="3200" dirty="0" err="1"/>
              <a:t>many</a:t>
            </a:r>
            <a:r>
              <a:rPr lang="it-IT" sz="3200" dirty="0"/>
              <a:t>-body systems with </a:t>
            </a:r>
            <a:r>
              <a:rPr lang="it-IT" sz="3200" dirty="0" err="1"/>
              <a:t>Physics-Informed</a:t>
            </a:r>
            <a:r>
              <a:rPr lang="it-IT" sz="3200" dirty="0"/>
              <a:t> </a:t>
            </a:r>
            <a:r>
              <a:rPr lang="it-IT" sz="3200" dirty="0" err="1"/>
              <a:t>Neural</a:t>
            </a:r>
            <a:r>
              <a:rPr lang="it-IT" sz="3200" dirty="0"/>
              <a:t> Networks</a:t>
            </a:r>
          </a:p>
          <a:p>
            <a:r>
              <a:rPr lang="it-IT" sz="3200" dirty="0" err="1"/>
              <a:t>Very</a:t>
            </a:r>
            <a:r>
              <a:rPr lang="it-IT" sz="3200" dirty="0"/>
              <a:t> </a:t>
            </a:r>
            <a:r>
              <a:rPr lang="it-IT" sz="3200" dirty="0" err="1"/>
              <a:t>few</a:t>
            </a:r>
            <a:r>
              <a:rPr lang="it-IT" sz="3200" dirty="0"/>
              <a:t> studies for </a:t>
            </a:r>
            <a:r>
              <a:rPr lang="it-IT" sz="3200" dirty="0" err="1"/>
              <a:t>unsupervised</a:t>
            </a:r>
            <a:r>
              <a:rPr lang="it-IT" sz="3200" dirty="0"/>
              <a:t> </a:t>
            </a:r>
            <a:r>
              <a:rPr lang="it-IT" sz="3200" dirty="0" err="1"/>
              <a:t>PINNs</a:t>
            </a:r>
            <a:endParaRPr lang="it-IT" sz="3200" dirty="0"/>
          </a:p>
          <a:p>
            <a:r>
              <a:rPr lang="it-IT" sz="3200" dirty="0" err="1"/>
              <a:t>Results</a:t>
            </a:r>
            <a:r>
              <a:rPr lang="it-IT" sz="3200" dirty="0"/>
              <a:t> </a:t>
            </a:r>
            <a:r>
              <a:rPr lang="it-IT" sz="3200" dirty="0" err="1"/>
              <a:t>published</a:t>
            </a:r>
            <a:r>
              <a:rPr lang="it-IT" sz="3200" dirty="0"/>
              <a:t> </a:t>
            </a:r>
            <a:r>
              <a:rPr lang="it-IT" sz="3200" dirty="0" err="1"/>
              <a:t>as</a:t>
            </a:r>
            <a:r>
              <a:rPr lang="it-IT" sz="3200" dirty="0"/>
              <a:t> the papers ‘‘</a:t>
            </a:r>
            <a:r>
              <a:rPr lang="en-US" sz="3200" dirty="0"/>
              <a:t>Addressing the non-perturbative regime of the quantum anharmonic oscillator by physics-informed neural networks’’ and ‘‘A tutorial on the use of physics-informed neural networks to compute the spectrum of quantum systems’</a:t>
            </a:r>
          </a:p>
          <a:p>
            <a:r>
              <a:rPr lang="en-US" sz="3200" dirty="0"/>
              <a:t>Paper in preparation with the results for the deuteron</a:t>
            </a:r>
            <a:endParaRPr lang="it-IT" sz="320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546B4E-A52A-663E-AC06-78230B98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1714500" y="6422854"/>
            <a:ext cx="12355411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FE4CF95-D515-94B3-CCA0-94CD04C5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22</a:t>
            </a:fld>
            <a:r>
              <a:rPr lang="it-IT" dirty="0"/>
              <a:t> /22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F853DBE-B637-F119-0F7E-C29E74E3B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95134" y="3879180"/>
            <a:ext cx="3452492" cy="254367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DA80D08-3316-9BC1-0FE8-22A45E7568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958" y="1855137"/>
            <a:ext cx="2546884" cy="196184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A277690-5321-9424-0907-BFCDA55558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4400" y="1900508"/>
            <a:ext cx="2546883" cy="187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6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3852A9-7EBF-243A-4438-E74B3B4D9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Machine learning in </a:t>
            </a:r>
            <a:r>
              <a:rPr lang="it-IT" dirty="0" err="1"/>
              <a:t>complex</a:t>
            </a:r>
            <a:r>
              <a:rPr lang="it-IT" dirty="0"/>
              <a:t> systems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A1E542F-7214-16AB-E72C-00A32D649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7008" y="2139518"/>
            <a:ext cx="4754880" cy="1165116"/>
          </a:xfrm>
        </p:spPr>
        <p:txBody>
          <a:bodyPr>
            <a:normAutofit fontScale="92500" lnSpcReduction="20000"/>
          </a:bodyPr>
          <a:lstStyle/>
          <a:p>
            <a:r>
              <a:rPr lang="it-IT" sz="3200" dirty="0"/>
              <a:t>Challenges with State-of-the-art Machine Learning techniques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DF457B5-DCB3-1E3D-C878-D421487F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7008" y="3429000"/>
            <a:ext cx="4754880" cy="2430339"/>
          </a:xfrm>
        </p:spPr>
        <p:txBody>
          <a:bodyPr>
            <a:normAutofit/>
          </a:bodyPr>
          <a:lstStyle/>
          <a:p>
            <a:r>
              <a:rPr lang="it-IT" sz="3200" dirty="0" err="1"/>
              <a:t>Require</a:t>
            </a:r>
            <a:r>
              <a:rPr lang="it-IT" sz="3200" dirty="0"/>
              <a:t> big data</a:t>
            </a:r>
          </a:p>
          <a:p>
            <a:r>
              <a:rPr lang="it-IT" sz="3200" dirty="0" err="1"/>
              <a:t>Lack</a:t>
            </a:r>
            <a:r>
              <a:rPr lang="it-IT" sz="3200" dirty="0"/>
              <a:t> of </a:t>
            </a:r>
            <a:r>
              <a:rPr lang="it-IT" sz="3200" dirty="0" err="1"/>
              <a:t>robustness</a:t>
            </a:r>
            <a:endParaRPr lang="it-IT" sz="3200" dirty="0"/>
          </a:p>
          <a:p>
            <a:r>
              <a:rPr lang="it-IT" sz="3200" dirty="0"/>
              <a:t>No </a:t>
            </a:r>
            <a:r>
              <a:rPr lang="it-IT" sz="3200" dirty="0" err="1"/>
              <a:t>guarantee</a:t>
            </a:r>
            <a:r>
              <a:rPr lang="it-IT" sz="3200" dirty="0"/>
              <a:t> of </a:t>
            </a:r>
            <a:r>
              <a:rPr lang="it-IT" sz="3200" dirty="0" err="1"/>
              <a:t>convergence</a:t>
            </a:r>
            <a:endParaRPr lang="it-IT" sz="3200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71E1875B-42AF-84E9-8E0E-CAE7E201E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84885" y="2980215"/>
            <a:ext cx="5077079" cy="2084850"/>
          </a:xfrm>
        </p:spPr>
        <p:txBody>
          <a:bodyPr>
            <a:normAutofit fontScale="92500" lnSpcReduction="20000"/>
          </a:bodyPr>
          <a:lstStyle/>
          <a:p>
            <a:r>
              <a:rPr lang="it-IT" sz="4800" dirty="0" err="1"/>
              <a:t>Possible</a:t>
            </a:r>
            <a:r>
              <a:rPr lang="it-IT" sz="4800" dirty="0"/>
              <a:t> </a:t>
            </a:r>
            <a:r>
              <a:rPr lang="it-IT" sz="4800" dirty="0" err="1"/>
              <a:t>solution</a:t>
            </a:r>
            <a:r>
              <a:rPr lang="it-IT" sz="4800" dirty="0"/>
              <a:t>: Exploit </a:t>
            </a:r>
            <a:r>
              <a:rPr lang="it-IT" sz="4800" dirty="0" err="1"/>
              <a:t>prior</a:t>
            </a:r>
            <a:r>
              <a:rPr lang="it-IT" sz="4800" dirty="0"/>
              <a:t> knowledge </a:t>
            </a:r>
            <a:r>
              <a:rPr lang="it-IT" sz="4800" dirty="0" err="1"/>
              <a:t>about</a:t>
            </a:r>
            <a:r>
              <a:rPr lang="it-IT" sz="4800" dirty="0"/>
              <a:t> the system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7EFA6FCE-50A9-C3A4-0A8C-6572127E9690}"/>
              </a:ext>
            </a:extLst>
          </p:cNvPr>
          <p:cNvCxnSpPr/>
          <p:nvPr/>
        </p:nvCxnSpPr>
        <p:spPr>
          <a:xfrm>
            <a:off x="5442012" y="3710866"/>
            <a:ext cx="105644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4AF96A9-8737-0ACF-AE22-12A6DC06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7521" y="6422854"/>
            <a:ext cx="7843390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C848D30-212F-F1C8-F51B-C8BEFFD7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3</a:t>
            </a:fld>
            <a:r>
              <a:rPr lang="it-IT" dirty="0"/>
              <a:t> /22</a:t>
            </a:r>
          </a:p>
        </p:txBody>
      </p:sp>
    </p:spTree>
    <p:extLst>
      <p:ext uri="{BB962C8B-B14F-4D97-AF65-F5344CB8AC3E}">
        <p14:creationId xmlns:p14="http://schemas.microsoft.com/office/powerpoint/2010/main" val="403001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1B9D47-0D33-A09F-EC17-973199D5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Physics-informed</a:t>
            </a:r>
            <a:r>
              <a:rPr lang="it-IT" dirty="0"/>
              <a:t> </a:t>
            </a:r>
            <a:r>
              <a:rPr lang="it-IT" dirty="0" err="1"/>
              <a:t>neural</a:t>
            </a:r>
            <a:r>
              <a:rPr lang="it-IT" dirty="0"/>
              <a:t> networks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48266CE3-03B6-A23F-0C16-CAACD8FA86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19" y="1780934"/>
            <a:ext cx="8198533" cy="2674953"/>
          </a:xfrm>
        </p:spPr>
        <p:txBody>
          <a:bodyPr>
            <a:normAutofit/>
          </a:bodyPr>
          <a:lstStyle/>
          <a:p>
            <a:r>
              <a:rPr lang="it-IT" sz="2800" dirty="0" err="1"/>
              <a:t>Add</a:t>
            </a:r>
            <a:r>
              <a:rPr lang="it-IT" sz="2800" dirty="0"/>
              <a:t> </a:t>
            </a:r>
            <a:r>
              <a:rPr lang="it-IT" sz="2800" dirty="0" err="1"/>
              <a:t>physics</a:t>
            </a:r>
            <a:r>
              <a:rPr lang="it-IT" sz="2800" dirty="0"/>
              <a:t> </a:t>
            </a:r>
            <a:r>
              <a:rPr lang="it-IT" sz="2800" dirty="0" err="1"/>
              <a:t>constraint</a:t>
            </a:r>
            <a:r>
              <a:rPr lang="it-IT" sz="2800" dirty="0"/>
              <a:t> to the network via </a:t>
            </a:r>
            <a:r>
              <a:rPr lang="it-IT" sz="2800" dirty="0" err="1"/>
              <a:t>additional</a:t>
            </a:r>
            <a:r>
              <a:rPr lang="it-IT" sz="2800" dirty="0"/>
              <a:t> </a:t>
            </a:r>
            <a:r>
              <a:rPr lang="it-IT" sz="2800" dirty="0" err="1"/>
              <a:t>losses</a:t>
            </a:r>
            <a:endParaRPr lang="it-IT" sz="2800" dirty="0"/>
          </a:p>
          <a:p>
            <a:r>
              <a:rPr lang="it-IT" sz="2800" dirty="0" err="1"/>
              <a:t>Used</a:t>
            </a:r>
            <a:r>
              <a:rPr lang="it-IT" sz="2800" dirty="0"/>
              <a:t> to solve </a:t>
            </a:r>
            <a:r>
              <a:rPr lang="it-IT" sz="2800" dirty="0" err="1"/>
              <a:t>partial</a:t>
            </a:r>
            <a:r>
              <a:rPr lang="it-IT" sz="2800" dirty="0"/>
              <a:t> </a:t>
            </a:r>
            <a:r>
              <a:rPr lang="it-IT" sz="2800" dirty="0" err="1"/>
              <a:t>differential</a:t>
            </a:r>
            <a:r>
              <a:rPr lang="it-IT" sz="2800" dirty="0"/>
              <a:t> </a:t>
            </a:r>
            <a:r>
              <a:rPr lang="it-IT" sz="2800" dirty="0" err="1"/>
              <a:t>equations</a:t>
            </a:r>
            <a:endParaRPr lang="it-IT" sz="2800" dirty="0"/>
          </a:p>
          <a:p>
            <a:r>
              <a:rPr lang="it-IT" sz="2800" dirty="0" err="1"/>
              <a:t>Partial</a:t>
            </a:r>
            <a:r>
              <a:rPr lang="it-IT" sz="2800" dirty="0"/>
              <a:t> </a:t>
            </a:r>
            <a:r>
              <a:rPr lang="it-IT" sz="2800" dirty="0" err="1"/>
              <a:t>derivatives</a:t>
            </a:r>
            <a:r>
              <a:rPr lang="it-IT" sz="2800" dirty="0"/>
              <a:t> with </a:t>
            </a:r>
            <a:r>
              <a:rPr lang="it-IT" sz="2800" dirty="0" err="1"/>
              <a:t>automatic</a:t>
            </a:r>
            <a:r>
              <a:rPr lang="it-IT" sz="2800" dirty="0"/>
              <a:t> </a:t>
            </a:r>
            <a:r>
              <a:rPr lang="it-IT" sz="2800" dirty="0" err="1"/>
              <a:t>differentiation</a:t>
            </a:r>
            <a:endParaRPr lang="it-IT" sz="2800" dirty="0"/>
          </a:p>
          <a:p>
            <a:r>
              <a:rPr lang="it-IT" sz="2800" dirty="0"/>
              <a:t>Can </a:t>
            </a:r>
            <a:r>
              <a:rPr lang="it-IT" sz="2800" dirty="0" err="1"/>
              <a:t>train</a:t>
            </a:r>
            <a:r>
              <a:rPr lang="it-IT" sz="2800" dirty="0"/>
              <a:t> with </a:t>
            </a:r>
            <a:r>
              <a:rPr lang="it-IT" sz="2800" dirty="0" err="1"/>
              <a:t>little</a:t>
            </a:r>
            <a:r>
              <a:rPr lang="it-IT" sz="2800" dirty="0"/>
              <a:t> to no points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4B046A6-2C04-A3B5-C775-7743A043E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4</a:t>
            </a:fld>
            <a:r>
              <a:rPr lang="it-IT" dirty="0"/>
              <a:t> /22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124063A-2EB9-9D62-8FAC-7AF5EE36485C}"/>
              </a:ext>
            </a:extLst>
          </p:cNvPr>
          <p:cNvSpPr txBox="1"/>
          <p:nvPr/>
        </p:nvSpPr>
        <p:spPr>
          <a:xfrm>
            <a:off x="-16210" y="5942033"/>
            <a:ext cx="1230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b="0" i="0" u="none" strike="noStrike" baseline="0" dirty="0">
                <a:latin typeface="LMRoman10-Regular"/>
              </a:rPr>
              <a:t>M. </a:t>
            </a:r>
            <a:r>
              <a:rPr lang="it-IT" b="0" i="0" u="none" strike="noStrike" baseline="0" dirty="0" err="1">
                <a:latin typeface="LMRoman10-Regular"/>
              </a:rPr>
              <a:t>Raissi</a:t>
            </a:r>
            <a:r>
              <a:rPr lang="it-IT" b="0" i="0" u="none" strike="noStrike" baseline="0" dirty="0">
                <a:latin typeface="LMRoman10-Regular"/>
              </a:rPr>
              <a:t>, P. </a:t>
            </a:r>
            <a:r>
              <a:rPr lang="it-IT" b="0" i="0" u="none" strike="noStrike" baseline="0" dirty="0" err="1">
                <a:latin typeface="LMRoman10-Regular"/>
              </a:rPr>
              <a:t>Perdikaris</a:t>
            </a:r>
            <a:r>
              <a:rPr lang="it-IT" b="0" i="0" u="none" strike="noStrike" baseline="0" dirty="0">
                <a:latin typeface="LMRoman10-Regular"/>
              </a:rPr>
              <a:t>, and G. </a:t>
            </a:r>
            <a:r>
              <a:rPr lang="it-IT" b="0" i="0" u="none" strike="noStrike" baseline="0" dirty="0" err="1">
                <a:latin typeface="LMRoman10-Regular"/>
              </a:rPr>
              <a:t>Karniadakis</a:t>
            </a:r>
            <a:r>
              <a:rPr lang="it-IT" b="0" i="0" u="none" strike="noStrike" baseline="0" dirty="0">
                <a:latin typeface="LMRoman10-Regular"/>
              </a:rPr>
              <a:t>, “</a:t>
            </a:r>
            <a:r>
              <a:rPr lang="it-IT" b="0" i="0" u="none" strike="noStrike" baseline="0" dirty="0" err="1">
                <a:latin typeface="LMRoman10-Regular"/>
              </a:rPr>
              <a:t>Physics-informed</a:t>
            </a:r>
            <a:r>
              <a:rPr lang="it-IT" b="0" i="0" u="none" strike="noStrike" baseline="0" dirty="0">
                <a:latin typeface="LMRoman10-Regular"/>
              </a:rPr>
              <a:t> </a:t>
            </a:r>
            <a:r>
              <a:rPr lang="it-IT" b="0" i="0" u="none" strike="noStrike" baseline="0" dirty="0" err="1">
                <a:latin typeface="LMRoman10-Regular"/>
              </a:rPr>
              <a:t>neural</a:t>
            </a:r>
            <a:r>
              <a:rPr lang="it-IT" dirty="0">
                <a:latin typeface="LMRoman10-Regular"/>
              </a:rPr>
              <a:t> </a:t>
            </a:r>
            <a:r>
              <a:rPr lang="en-US" b="0" i="0" u="none" strike="noStrike" baseline="0" dirty="0">
                <a:latin typeface="LMRoman10-Regular"/>
              </a:rPr>
              <a:t>networks: A deep learning framework for solving forward and inverse problems involving nonlinear partial differential equations,” </a:t>
            </a:r>
            <a:r>
              <a:rPr lang="en-US" b="0" i="1" u="none" strike="noStrike" baseline="0" dirty="0">
                <a:latin typeface="LMRoman10-Italic"/>
              </a:rPr>
              <a:t>Journal of </a:t>
            </a:r>
            <a:r>
              <a:rPr lang="fr-FR" b="0" i="1" u="none" strike="noStrike" baseline="0" dirty="0" err="1">
                <a:latin typeface="LMRoman10-Italic"/>
              </a:rPr>
              <a:t>Computational</a:t>
            </a:r>
            <a:r>
              <a:rPr lang="fr-FR" b="0" i="1" u="none" strike="noStrike" baseline="0" dirty="0">
                <a:latin typeface="LMRoman10-Italic"/>
              </a:rPr>
              <a:t> </a:t>
            </a:r>
            <a:r>
              <a:rPr lang="fr-FR" b="0" i="1" u="none" strike="noStrike" baseline="0" dirty="0" err="1">
                <a:latin typeface="LMRoman10-Italic"/>
              </a:rPr>
              <a:t>Physics</a:t>
            </a:r>
            <a:r>
              <a:rPr lang="fr-FR" b="0" i="0" u="none" strike="noStrike" baseline="0" dirty="0">
                <a:latin typeface="LMRoman10-Regular"/>
              </a:rPr>
              <a:t>, vol. 378, pp. 686–707, 2019.</a:t>
            </a:r>
            <a:endParaRPr lang="it-IT" dirty="0"/>
          </a:p>
        </p:txBody>
      </p:sp>
      <p:sp>
        <p:nvSpPr>
          <p:cNvPr id="16" name="Segnaposto piè di pagina 2">
            <a:extLst>
              <a:ext uri="{FF2B5EF4-FFF2-40B4-BE49-F238E27FC236}">
                <a16:creationId xmlns:a16="http://schemas.microsoft.com/office/drawing/2014/main" id="{32BDEBAB-8C19-B6CC-C0B1-B477594A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97521" y="6422854"/>
            <a:ext cx="7843390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033A005F-4750-6B8B-CD17-ED5D94610191}"/>
                  </a:ext>
                </a:extLst>
              </p:cNvPr>
              <p:cNvSpPr txBox="1"/>
              <p:nvPr/>
            </p:nvSpPr>
            <p:spPr>
              <a:xfrm>
                <a:off x="388976" y="4276217"/>
                <a:ext cx="12840844" cy="81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200" dirty="0"/>
                  <a:t>Total </a:t>
                </a:r>
                <a:r>
                  <a:rPr lang="it-IT" sz="3200" dirty="0" err="1"/>
                  <a:t>loss</a:t>
                </a:r>
                <a:r>
                  <a:rPr lang="it-IT" sz="3200" dirty="0"/>
                  <a:t> = </a:t>
                </a:r>
                <a14:m>
                  <m:oMath xmlns:m="http://schemas.openxmlformats.org/officeDocument/2006/math"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𝑀𝑆𝐸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it-IT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𝑑𝑎𝑡𝑎</m:t>
                        </m:r>
                      </m:sub>
                    </m:sSub>
                    <m:d>
                      <m:dPr>
                        <m:ctrlPr>
                          <a:rPr lang="it-IT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it-IT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3200" dirty="0"/>
                  <a:t>+</a:t>
                </a:r>
                <a14:m>
                  <m:oMath xmlns:m="http://schemas.openxmlformats.org/officeDocument/2006/math">
                    <m:r>
                      <a:rPr lang="it-IT" sz="3200" i="1"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it-IT" sz="32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>
                            <a:latin typeface="Cambria Math" panose="02040503050406030204" pitchFamily="18" charset="0"/>
                          </a:rPr>
                          <m:t>𝜕𝜇</m:t>
                        </m:r>
                      </m:num>
                      <m:den>
                        <m:r>
                          <a:rPr lang="it-IT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sz="320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it-IT" sz="320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20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it-IT" sz="32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it-IT" sz="320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it-IT" sz="320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it-IT" sz="3200" dirty="0"/>
                  <a:t>+</a:t>
                </a:r>
                <a14:m>
                  <m:oMath xmlns:m="http://schemas.openxmlformats.org/officeDocument/2006/math">
                    <m:r>
                      <a:rPr lang="it-IT" sz="3200" i="1">
                        <a:latin typeface="Cambria Math" panose="02040503050406030204" pitchFamily="18" charset="0"/>
                      </a:rPr>
                      <m:t>𝑂𝑡h𝑒𝑟𝑠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033A005F-4750-6B8B-CD17-ED5D9461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76" y="4276217"/>
                <a:ext cx="12840844" cy="816377"/>
              </a:xfrm>
              <a:prstGeom prst="rect">
                <a:avLst/>
              </a:prstGeom>
              <a:blipFill>
                <a:blip r:embed="rId2"/>
                <a:stretch>
                  <a:fillRect l="-1235" b="-119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584D54C-7E20-75BD-8A2E-035BE9393D26}"/>
              </a:ext>
            </a:extLst>
          </p:cNvPr>
          <p:cNvCxnSpPr/>
          <p:nvPr/>
        </p:nvCxnSpPr>
        <p:spPr>
          <a:xfrm flipH="1">
            <a:off x="2894120" y="4927107"/>
            <a:ext cx="648070" cy="4616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08EBCFF-0B5F-A2AD-A62D-6E31E5D4F7BF}"/>
              </a:ext>
            </a:extLst>
          </p:cNvPr>
          <p:cNvSpPr txBox="1"/>
          <p:nvPr/>
        </p:nvSpPr>
        <p:spPr>
          <a:xfrm>
            <a:off x="6830274" y="5320549"/>
            <a:ext cx="168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/>
              <a:t>Loss</a:t>
            </a:r>
            <a:r>
              <a:rPr lang="it-IT" sz="3600" baseline="-25000" dirty="0" err="1"/>
              <a:t>PDE</a:t>
            </a:r>
            <a:endParaRPr lang="it-IT" sz="3600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3FBB4DB-4105-3A7C-ABF0-691B9C97A950}"/>
              </a:ext>
            </a:extLst>
          </p:cNvPr>
          <p:cNvSpPr txBox="1"/>
          <p:nvPr/>
        </p:nvSpPr>
        <p:spPr>
          <a:xfrm>
            <a:off x="1954142" y="5206571"/>
            <a:ext cx="168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/>
              <a:t>Loss</a:t>
            </a:r>
            <a:r>
              <a:rPr lang="it-IT" sz="3600" baseline="-25000" dirty="0" err="1"/>
              <a:t>data</a:t>
            </a:r>
            <a:endParaRPr lang="it-IT" sz="3600" dirty="0"/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79EE290A-49ED-9EDF-FE9F-825DD968100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7673653" y="5092594"/>
            <a:ext cx="0" cy="2279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3EAF77D-F798-A362-8BEC-B724012885D0}"/>
              </a:ext>
            </a:extLst>
          </p:cNvPr>
          <p:cNvSpPr txBox="1"/>
          <p:nvPr/>
        </p:nvSpPr>
        <p:spPr>
          <a:xfrm>
            <a:off x="9712171" y="5286462"/>
            <a:ext cx="204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/>
              <a:t>Loss</a:t>
            </a:r>
            <a:r>
              <a:rPr lang="it-IT" sz="3600" baseline="-25000" dirty="0" err="1"/>
              <a:t>Physics</a:t>
            </a:r>
            <a:endParaRPr lang="it-IT" sz="3600" dirty="0"/>
          </a:p>
        </p:txBody>
      </p:sp>
      <p:cxnSp>
        <p:nvCxnSpPr>
          <p:cNvPr id="25" name="Connettore 2 24">
            <a:extLst>
              <a:ext uri="{FF2B5EF4-FFF2-40B4-BE49-F238E27FC236}">
                <a16:creationId xmlns:a16="http://schemas.microsoft.com/office/drawing/2014/main" id="{B43297B6-5615-3792-9D62-25A2A65C0F45}"/>
              </a:ext>
            </a:extLst>
          </p:cNvPr>
          <p:cNvCxnSpPr>
            <a:endCxn id="23" idx="0"/>
          </p:cNvCxnSpPr>
          <p:nvPr/>
        </p:nvCxnSpPr>
        <p:spPr>
          <a:xfrm flipH="1">
            <a:off x="10732751" y="4829452"/>
            <a:ext cx="352" cy="4570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6A1A2F61-4BF0-951A-1D57-95A6EA92CA6B}"/>
                  </a:ext>
                </a:extLst>
              </p:cNvPr>
              <p:cNvSpPr txBox="1"/>
              <p:nvPr/>
            </p:nvSpPr>
            <p:spPr>
              <a:xfrm>
                <a:off x="392096" y="4279720"/>
                <a:ext cx="12840844" cy="816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3200" dirty="0"/>
                  <a:t>Total </a:t>
                </a:r>
                <a:r>
                  <a:rPr lang="it-IT" sz="3200" dirty="0" err="1"/>
                  <a:t>loss</a:t>
                </a:r>
                <a:r>
                  <a:rPr lang="it-IT" sz="3200" dirty="0"/>
                  <a:t> = </a:t>
                </a:r>
                <a14:m>
                  <m:oMath xmlns:m="http://schemas.openxmlformats.org/officeDocument/2006/math">
                    <m:r>
                      <a:rPr lang="it-IT" sz="3200" i="1">
                        <a:latin typeface="Cambria Math" panose="02040503050406030204" pitchFamily="18" charset="0"/>
                      </a:rPr>
                      <m:t>𝑀𝑆𝐸</m:t>
                    </m:r>
                    <m:r>
                      <a:rPr lang="it-IT" sz="3200" i="1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3200">
                            <a:latin typeface="Cambria Math" panose="02040503050406030204" pitchFamily="18" charset="0"/>
                          </a:rPr>
                          <m:t>𝜕𝜇</m:t>
                        </m:r>
                      </m:num>
                      <m:den>
                        <m:r>
                          <a:rPr lang="it-IT" sz="320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it-IT" sz="320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it-IT" sz="320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sz="320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begChr m:val="["/>
                        <m:endChr m:val="]"/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320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it-IT" sz="320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it-IT" sz="320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it-IT" sz="320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it-IT" sz="3200" dirty="0"/>
                  <a:t>+</a:t>
                </a:r>
                <a14:m>
                  <m:oMath xmlns:m="http://schemas.openxmlformats.org/officeDocument/2006/math">
                    <m:r>
                      <a:rPr lang="it-IT" sz="3200" i="1">
                        <a:latin typeface="Cambria Math" panose="02040503050406030204" pitchFamily="18" charset="0"/>
                      </a:rPr>
                      <m:t>𝑂𝑡h𝑒𝑟𝑠</m:t>
                    </m:r>
                  </m:oMath>
                </a14:m>
                <a:endParaRPr lang="it-IT" sz="3200" dirty="0"/>
              </a:p>
            </p:txBody>
          </p:sp>
        </mc:Choice>
        <mc:Fallback xmlns="">
          <p:sp>
            <p:nvSpPr>
              <p:cNvPr id="26" name="CasellaDiTesto 25">
                <a:extLst>
                  <a:ext uri="{FF2B5EF4-FFF2-40B4-BE49-F238E27FC236}">
                    <a16:creationId xmlns:a16="http://schemas.microsoft.com/office/drawing/2014/main" id="{6A1A2F61-4BF0-951A-1D57-95A6EA92C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6" y="4279720"/>
                <a:ext cx="12840844" cy="816377"/>
              </a:xfrm>
              <a:prstGeom prst="rect">
                <a:avLst/>
              </a:prstGeom>
              <a:blipFill>
                <a:blip r:embed="rId3"/>
                <a:stretch>
                  <a:fillRect l="-1187" b="-1194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0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3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9964B2-84DA-0C88-2908-4D761FA1E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err="1"/>
              <a:t>PINNs</a:t>
            </a:r>
            <a:r>
              <a:rPr lang="it-IT" dirty="0"/>
              <a:t> to </a:t>
            </a:r>
            <a:r>
              <a:rPr lang="it-IT" dirty="0" err="1"/>
              <a:t>address</a:t>
            </a:r>
            <a:r>
              <a:rPr lang="it-IT" dirty="0"/>
              <a:t> </a:t>
            </a:r>
            <a:r>
              <a:rPr lang="it-IT" dirty="0" err="1"/>
              <a:t>Schrödinger’s</a:t>
            </a:r>
            <a:r>
              <a:rPr lang="it-IT" dirty="0"/>
              <a:t> </a:t>
            </a:r>
            <a:r>
              <a:rPr lang="it-IT" dirty="0" err="1"/>
              <a:t>equation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C8BE0C-55B1-CEF2-3449-F5C33FCC2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" y="1854939"/>
            <a:ext cx="4674098" cy="4846320"/>
          </a:xfrm>
        </p:spPr>
        <p:txBody>
          <a:bodyPr>
            <a:normAutofit/>
          </a:bodyPr>
          <a:lstStyle/>
          <a:p>
            <a:r>
              <a:rPr lang="it-IT" sz="2800" dirty="0"/>
              <a:t>Want to </a:t>
            </a:r>
            <a:r>
              <a:rPr lang="it-IT" sz="2800" dirty="0" err="1"/>
              <a:t>find</a:t>
            </a:r>
            <a:r>
              <a:rPr lang="it-IT" sz="2800" dirty="0"/>
              <a:t>:</a:t>
            </a:r>
          </a:p>
          <a:p>
            <a:pPr lvl="1"/>
            <a:r>
              <a:rPr lang="it-IT" sz="2800" dirty="0" err="1"/>
              <a:t>Eigenfunction</a:t>
            </a:r>
            <a:endParaRPr lang="it-IT" sz="2800" dirty="0"/>
          </a:p>
          <a:p>
            <a:pPr lvl="1"/>
            <a:r>
              <a:rPr lang="it-IT" sz="2800" dirty="0" err="1"/>
              <a:t>Eigenvalue</a:t>
            </a:r>
            <a:endParaRPr lang="it-IT" sz="2800" dirty="0"/>
          </a:p>
          <a:p>
            <a:r>
              <a:rPr lang="it-IT" sz="2800" dirty="0" err="1"/>
              <a:t>Necessary</a:t>
            </a:r>
            <a:r>
              <a:rPr lang="it-IT" sz="2800" dirty="0"/>
              <a:t> </a:t>
            </a:r>
            <a:r>
              <a:rPr lang="it-IT" sz="2800" dirty="0" err="1"/>
              <a:t>losses</a:t>
            </a:r>
            <a:r>
              <a:rPr lang="it-IT" sz="2800" dirty="0"/>
              <a:t>:</a:t>
            </a:r>
          </a:p>
          <a:p>
            <a:pPr lvl="1"/>
            <a:r>
              <a:rPr lang="it-IT" sz="2800" dirty="0" err="1"/>
              <a:t>Schrödinger’s</a:t>
            </a:r>
            <a:r>
              <a:rPr lang="it-IT" sz="2600" dirty="0"/>
              <a:t> </a:t>
            </a:r>
            <a:r>
              <a:rPr lang="it-IT" sz="2800" dirty="0" err="1"/>
              <a:t>equation</a:t>
            </a:r>
            <a:endParaRPr lang="it-IT" sz="2800" dirty="0"/>
          </a:p>
          <a:p>
            <a:pPr lvl="1"/>
            <a:r>
              <a:rPr lang="it-IT" sz="2800" b="0" dirty="0" err="1"/>
              <a:t>Normaliza</a:t>
            </a:r>
            <a:r>
              <a:rPr lang="it-IT" sz="2800" dirty="0" err="1"/>
              <a:t>tion</a:t>
            </a:r>
            <a:endParaRPr lang="it-IT" sz="2800" b="0" dirty="0"/>
          </a:p>
          <a:p>
            <a:pPr lvl="1"/>
            <a:r>
              <a:rPr lang="it-IT" sz="2800" dirty="0" err="1"/>
              <a:t>Boundary</a:t>
            </a:r>
            <a:r>
              <a:rPr lang="it-IT" sz="2800" dirty="0"/>
              <a:t> </a:t>
            </a:r>
            <a:r>
              <a:rPr lang="it-IT" sz="2800" dirty="0" err="1"/>
              <a:t>conditions</a:t>
            </a:r>
            <a:endParaRPr lang="it-IT" sz="2800" dirty="0"/>
          </a:p>
          <a:p>
            <a:pPr lvl="1"/>
            <a:r>
              <a:rPr lang="it-IT" sz="2800" dirty="0" err="1"/>
              <a:t>Inductive</a:t>
            </a:r>
            <a:r>
              <a:rPr lang="it-IT" sz="2800" dirty="0"/>
              <a:t> </a:t>
            </a:r>
            <a:r>
              <a:rPr lang="it-IT" sz="2800" dirty="0" err="1"/>
              <a:t>biases</a:t>
            </a:r>
            <a:endParaRPr lang="it-IT" sz="2800" dirty="0"/>
          </a:p>
          <a:p>
            <a:pPr lvl="1"/>
            <a:r>
              <a:rPr lang="it-IT" sz="2800" dirty="0" err="1"/>
              <a:t>Orthogonality</a:t>
            </a:r>
            <a:endParaRPr lang="it-IT" sz="2800" dirty="0"/>
          </a:p>
          <a:p>
            <a:pPr lvl="1"/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45ADACC-2019-E622-A1A3-A2BE799D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49386" y="6545749"/>
            <a:ext cx="8603881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54BDCC2-0E98-232C-46CF-67F4D7C69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65100" y="6518696"/>
            <a:ext cx="946264" cy="365125"/>
          </a:xfrm>
        </p:spPr>
        <p:txBody>
          <a:bodyPr/>
          <a:lstStyle/>
          <a:p>
            <a:fld id="{8FA14ADD-A90B-4AF3-AFBD-F57AEAEFF5F1}" type="slidenum">
              <a:rPr lang="it-IT" smtClean="0"/>
              <a:t>5</a:t>
            </a:fld>
            <a:r>
              <a:rPr lang="it-IT" dirty="0"/>
              <a:t> /22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B3B5BEF-01F4-2470-B3C7-D80768067591}"/>
              </a:ext>
            </a:extLst>
          </p:cNvPr>
          <p:cNvSpPr txBox="1"/>
          <p:nvPr/>
        </p:nvSpPr>
        <p:spPr>
          <a:xfrm>
            <a:off x="-42858" y="6305662"/>
            <a:ext cx="1294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solidFill>
                  <a:srgbClr val="FFFF00"/>
                </a:solidFill>
              </a:rPr>
              <a:t>LB</a:t>
            </a:r>
            <a:r>
              <a:rPr lang="en-US" sz="1600" dirty="0">
                <a:solidFill>
                  <a:srgbClr val="FFFF00"/>
                </a:solidFill>
              </a:rPr>
              <a:t>.; A. Mandarino; E. Prati. A Tutorial on the Use of Physics-Informed Neural Networks to Compute the Spectrum of Quantum Systems. Technologies 2024, 12, 174. https://doi.org/10.3390/technologies 12100174</a:t>
            </a:r>
            <a:endParaRPr lang="it-IT" sz="1600" dirty="0">
              <a:solidFill>
                <a:srgbClr val="FFFF00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D764855-92BF-8403-90D0-943BD9840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728" y="2033023"/>
            <a:ext cx="7961796" cy="398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03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3B513B-2D57-8801-295B-CABF3CCAC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Normalization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Segnaposto contenuto 8">
                <a:extLst>
                  <a:ext uri="{FF2B5EF4-FFF2-40B4-BE49-F238E27FC236}">
                    <a16:creationId xmlns:a16="http://schemas.microsoft.com/office/drawing/2014/main" id="{03899243-E2AD-ECED-1B73-CCE394B8C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2919" y="2011680"/>
                <a:ext cx="9784080" cy="141732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it-IT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𝑑𝑜𝑚𝑎𝑖𝑛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it-IT" sz="2800" i="1">
                            <a:latin typeface="Cambria Math" panose="02040503050406030204" pitchFamily="18" charset="0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lang="it-IT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nary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8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trlPr>
                                  <a:rPr lang="it-IT" sz="2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𝑑𝑜𝑚𝑎𝑖𝑛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it-IT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2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it-IT" sz="28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nary>
                          </m:e>
                        </m:d>
                      </m:e>
                    </m:func>
                    <m:r>
                      <a:rPr lang="it-IT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it-IT" sz="2800" dirty="0"/>
              </a:p>
              <a:p>
                <a:r>
                  <a:rPr lang="it-IT" sz="2800" dirty="0" err="1"/>
                  <a:t>Removes</a:t>
                </a:r>
                <a:r>
                  <a:rPr lang="it-IT" sz="2800" dirty="0"/>
                  <a:t> </a:t>
                </a:r>
                <a:r>
                  <a:rPr lang="it-IT" sz="2800" dirty="0" err="1"/>
                  <a:t>local</a:t>
                </a:r>
                <a:r>
                  <a:rPr lang="it-IT" sz="2800" dirty="0"/>
                  <a:t> minima </a:t>
                </a:r>
                <a:r>
                  <a:rPr lang="it-IT" sz="2800" dirty="0" err="1"/>
                  <a:t>at</a:t>
                </a:r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r>
                      <a:rPr lang="it-IT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 ∀</m:t>
                    </m:r>
                    <m:acc>
                      <m:accPr>
                        <m:chr m:val="⃗"/>
                        <m:ctrlP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it-IT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it-IT" sz="2800" dirty="0"/>
              </a:p>
              <a:p>
                <a:pPr marL="0" indent="0">
                  <a:buNone/>
                </a:pPr>
                <a:endParaRPr lang="it-IT" sz="2800" dirty="0"/>
              </a:p>
              <a:p>
                <a:endParaRPr lang="it-IT" sz="2800" dirty="0"/>
              </a:p>
              <a:p>
                <a:endParaRPr lang="it-IT" sz="2800" dirty="0"/>
              </a:p>
            </p:txBody>
          </p:sp>
        </mc:Choice>
        <mc:Fallback xmlns="">
          <p:sp>
            <p:nvSpPr>
              <p:cNvPr id="9" name="Segnaposto contenuto 8">
                <a:extLst>
                  <a:ext uri="{FF2B5EF4-FFF2-40B4-BE49-F238E27FC236}">
                    <a16:creationId xmlns:a16="http://schemas.microsoft.com/office/drawing/2014/main" id="{03899243-E2AD-ECED-1B73-CCE394B8C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2919" y="2011680"/>
                <a:ext cx="9784080" cy="1417320"/>
              </a:xfrm>
              <a:blipFill>
                <a:blip r:embed="rId2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130078EF-0FAB-B8BA-79A7-BDD71B6DE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5FAAAC6B-BB2B-5584-A81F-4C938545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6</a:t>
            </a:fld>
            <a:r>
              <a:rPr lang="it-IT" dirty="0"/>
              <a:t>/22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7CA10C82-0EB7-ED3E-7971-C3DD14F2E2B6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>
            <a:off x="6094959" y="3429000"/>
            <a:ext cx="1041" cy="13767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egnaposto contenuto 8">
            <a:extLst>
              <a:ext uri="{FF2B5EF4-FFF2-40B4-BE49-F238E27FC236}">
                <a16:creationId xmlns:a16="http://schemas.microsoft.com/office/drawing/2014/main" id="{25501B7E-77D6-2F83-7AB6-8FBB33A48A8D}"/>
              </a:ext>
            </a:extLst>
          </p:cNvPr>
          <p:cNvSpPr txBox="1">
            <a:spLocks/>
          </p:cNvSpPr>
          <p:nvPr/>
        </p:nvSpPr>
        <p:spPr>
          <a:xfrm>
            <a:off x="1203960" y="4805760"/>
            <a:ext cx="9784080" cy="768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err="1"/>
              <a:t>Need</a:t>
            </a:r>
            <a:r>
              <a:rPr lang="it-IT" sz="2800" dirty="0"/>
              <a:t> to compute </a:t>
            </a:r>
            <a:r>
              <a:rPr lang="it-IT" sz="2800" dirty="0" err="1"/>
              <a:t>normalization</a:t>
            </a:r>
            <a:r>
              <a:rPr lang="it-IT" sz="2800" dirty="0"/>
              <a:t> </a:t>
            </a:r>
            <a:r>
              <a:rPr lang="it-IT" sz="2800" dirty="0" err="1"/>
              <a:t>integral</a:t>
            </a:r>
            <a:endParaRPr lang="it-IT" sz="2800" dirty="0"/>
          </a:p>
          <a:p>
            <a:pPr marL="0" indent="0">
              <a:buFont typeface="Wingdings" pitchFamily="2" charset="2"/>
              <a:buNone/>
            </a:pPr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D0AB210-A0A6-4578-35B5-D6D19A177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643" y="2666639"/>
            <a:ext cx="4477658" cy="37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52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063A28-F2C5-061E-9FE2-5D57D5AF8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Integration </a:t>
            </a:r>
            <a:r>
              <a:rPr lang="it-IT"/>
              <a:t>methods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C7AAE3-CB3F-33AB-2BA6-7604FD2144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Auxiliary</a:t>
            </a:r>
            <a:r>
              <a:rPr lang="it-IT" sz="2800" dirty="0"/>
              <a:t> output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7E3672AF-9A1F-4CD8-1F0F-0E56C3F22C88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72419" y="4477846"/>
                <a:ext cx="5110528" cy="1766656"/>
              </a:xfrm>
            </p:spPr>
            <p:txBody>
              <a:bodyPr>
                <a:normAutofit/>
              </a:bodyPr>
              <a:lstStyle/>
              <a:p>
                <a:r>
                  <a:rPr lang="it-IT" sz="2400" dirty="0"/>
                  <a:t>Use for </a:t>
                </a:r>
                <a:r>
                  <a:rPr lang="it-IT" sz="2400" dirty="0" err="1"/>
                  <a:t>loss</a:t>
                </a:r>
                <a:r>
                  <a:rPr lang="it-IT" sz="2400" dirty="0"/>
                  <a:t> </a:t>
                </a:r>
                <a14:m>
                  <m:oMath xmlns:m="http://schemas.openxmlformats.org/officeDocument/2006/math">
                    <m:r>
                      <a:rPr lang="it-IT" sz="2400" i="1">
                        <a:latin typeface="Cambria Math" panose="02040503050406030204" pitchFamily="18" charset="0"/>
                      </a:rPr>
                      <m:t>𝛻</m:t>
                    </m:r>
                    <m:r>
                      <a:rPr lang="it-I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⃗"/>
                            <m:ctrlP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sz="2400" b="0" dirty="0">
                  <a:ea typeface="Cambria Math" panose="02040503050406030204" pitchFamily="18" charset="0"/>
                </a:endParaRPr>
              </a:p>
              <a:p>
                <a:r>
                  <a:rPr lang="it-IT" sz="2400" dirty="0"/>
                  <a:t>No </a:t>
                </a:r>
                <a:r>
                  <a:rPr lang="it-IT" sz="2400" dirty="0" err="1"/>
                  <a:t>discretization</a:t>
                </a:r>
                <a:r>
                  <a:rPr lang="it-IT" sz="2400" dirty="0"/>
                  <a:t> </a:t>
                </a:r>
                <a:r>
                  <a:rPr lang="it-IT" sz="2400" dirty="0" err="1"/>
                  <a:t>errors</a:t>
                </a:r>
                <a:endParaRPr lang="it-IT" sz="2400" dirty="0"/>
              </a:p>
              <a:p>
                <a:r>
                  <a:rPr lang="it-IT" sz="2400" dirty="0" err="1"/>
                  <a:t>Harder</a:t>
                </a:r>
                <a:r>
                  <a:rPr lang="it-IT" sz="2400" dirty="0"/>
                  <a:t> to </a:t>
                </a:r>
                <a:r>
                  <a:rPr lang="it-IT" sz="2400" dirty="0" err="1"/>
                  <a:t>train</a:t>
                </a:r>
                <a:endParaRPr lang="it-IT" sz="2400" dirty="0"/>
              </a:p>
              <a:p>
                <a:endParaRPr lang="it-IT" dirty="0"/>
              </a:p>
            </p:txBody>
          </p:sp>
        </mc:Choice>
        <mc:Fallback>
          <p:sp>
            <p:nvSpPr>
              <p:cNvPr id="5" name="Segnaposto contenuto 4">
                <a:extLst>
                  <a:ext uri="{FF2B5EF4-FFF2-40B4-BE49-F238E27FC236}">
                    <a16:creationId xmlns:a16="http://schemas.microsoft.com/office/drawing/2014/main" id="{7E3672AF-9A1F-4CD8-1F0F-0E56C3F22C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72419" y="4477846"/>
                <a:ext cx="5110528" cy="1766656"/>
              </a:xfrm>
              <a:blipFill>
                <a:blip r:embed="rId2"/>
                <a:stretch>
                  <a:fillRect l="-1549" t="-726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04EB928F-E823-BA0E-C9F2-D82E3138CB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sz="2800" dirty="0" err="1"/>
              <a:t>Gaussian</a:t>
            </a:r>
            <a:r>
              <a:rPr lang="it-IT" sz="2800" dirty="0"/>
              <a:t> Quadrature</a:t>
            </a:r>
          </a:p>
        </p:txBody>
      </p:sp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0E651622-9756-8868-3339-89A25AB4E46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it-IT" sz="3000" dirty="0"/>
              <a:t>Finite </a:t>
            </a:r>
            <a:r>
              <a:rPr lang="it-IT" sz="3000" dirty="0" err="1"/>
              <a:t>difference</a:t>
            </a:r>
            <a:r>
              <a:rPr lang="it-IT" sz="3000" dirty="0"/>
              <a:t> </a:t>
            </a:r>
            <a:r>
              <a:rPr lang="it-IT" sz="3000" dirty="0" err="1"/>
              <a:t>method</a:t>
            </a:r>
            <a:endParaRPr lang="it-IT" sz="3000" dirty="0"/>
          </a:p>
          <a:p>
            <a:r>
              <a:rPr lang="it-IT" sz="3000" dirty="0" err="1"/>
              <a:t>Need</a:t>
            </a:r>
            <a:r>
              <a:rPr lang="it-IT" sz="3000" dirty="0"/>
              <a:t> to </a:t>
            </a:r>
            <a:r>
              <a:rPr lang="it-IT" sz="3000" dirty="0" err="1"/>
              <a:t>define</a:t>
            </a:r>
            <a:r>
              <a:rPr lang="it-IT" sz="3000" dirty="0"/>
              <a:t> the </a:t>
            </a:r>
            <a:r>
              <a:rPr lang="it-IT" sz="3000" dirty="0" err="1"/>
              <a:t>correct</a:t>
            </a:r>
            <a:r>
              <a:rPr lang="it-IT" sz="3000" dirty="0"/>
              <a:t> mesh</a:t>
            </a:r>
          </a:p>
          <a:p>
            <a:r>
              <a:rPr lang="it-IT" sz="3000" dirty="0" err="1"/>
              <a:t>Discretization</a:t>
            </a:r>
            <a:r>
              <a:rPr lang="it-IT" sz="3000" dirty="0"/>
              <a:t> </a:t>
            </a:r>
            <a:r>
              <a:rPr lang="it-IT" sz="3000" dirty="0" err="1"/>
              <a:t>errors</a:t>
            </a:r>
            <a:endParaRPr lang="it-IT" sz="3000" dirty="0"/>
          </a:p>
          <a:p>
            <a:r>
              <a:rPr lang="it-IT" sz="3000" dirty="0" err="1"/>
              <a:t>Easier</a:t>
            </a:r>
            <a:r>
              <a:rPr lang="it-IT" sz="3000" dirty="0"/>
              <a:t> </a:t>
            </a:r>
            <a:r>
              <a:rPr lang="it-IT" sz="3000" dirty="0" err="1"/>
              <a:t>computation</a:t>
            </a:r>
            <a:endParaRPr lang="it-IT" sz="30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FAF03A9-9D4F-0AFD-D13E-634C6F37D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919" y="2468305"/>
            <a:ext cx="4049528" cy="2011311"/>
          </a:xfrm>
          <a:prstGeom prst="rect">
            <a:avLst/>
          </a:prstGeom>
        </p:spPr>
      </p:pic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7739AB9-80B6-2D1E-5616-6A619A005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29553" y="6422854"/>
            <a:ext cx="9511358" cy="365125"/>
          </a:xfrm>
        </p:spPr>
        <p:txBody>
          <a:bodyPr/>
          <a:lstStyle/>
          <a:p>
            <a:r>
              <a:rPr lang="en-US" dirty="0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C98F3B-71B8-6017-1EFC-C50A9DA92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7</a:t>
            </a:fld>
            <a:r>
              <a:rPr lang="it-IT" dirty="0"/>
              <a:t> /22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27A458-DA67-4A65-FF00-31A1EB496CA6}"/>
              </a:ext>
            </a:extLst>
          </p:cNvPr>
          <p:cNvSpPr txBox="1"/>
          <p:nvPr/>
        </p:nvSpPr>
        <p:spPr>
          <a:xfrm>
            <a:off x="-1" y="5977143"/>
            <a:ext cx="9126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u="none" strike="noStrike" baseline="0" dirty="0">
                <a:latin typeface="LMRoman10-Regular"/>
              </a:rPr>
              <a:t>L. Yuan, Y.-Q. Ni, X.-Y. Deng, and S. Hao, “A-</a:t>
            </a:r>
            <a:r>
              <a:rPr lang="en-US" b="0" i="0" u="none" strike="noStrike" baseline="0" dirty="0" err="1">
                <a:latin typeface="LMRoman10-Regular"/>
              </a:rPr>
              <a:t>pinn</a:t>
            </a:r>
            <a:r>
              <a:rPr lang="en-US" b="0" i="0" u="none" strike="noStrike" baseline="0" dirty="0">
                <a:latin typeface="LMRoman10-Regular"/>
              </a:rPr>
              <a:t>: Auxiliary physics informed neural networks for forward and inverse problems of nonlinear </a:t>
            </a:r>
            <a:r>
              <a:rPr lang="it-IT" b="0" i="0" u="none" strike="noStrike" baseline="0" dirty="0">
                <a:latin typeface="LMRoman10-Regular"/>
              </a:rPr>
              <a:t>integro-</a:t>
            </a:r>
            <a:r>
              <a:rPr lang="it-IT" b="0" i="0" u="none" strike="noStrike" baseline="0" dirty="0" err="1">
                <a:latin typeface="LMRoman10-Regular"/>
              </a:rPr>
              <a:t>differential</a:t>
            </a:r>
            <a:r>
              <a:rPr lang="it-IT" b="0" i="0" u="none" strike="noStrike" baseline="0" dirty="0">
                <a:latin typeface="LMRoman10-Regular"/>
              </a:rPr>
              <a:t> </a:t>
            </a:r>
            <a:r>
              <a:rPr lang="it-IT" b="0" i="0" u="none" strike="noStrike" baseline="0" dirty="0" err="1">
                <a:latin typeface="LMRoman10-Regular"/>
              </a:rPr>
              <a:t>equations</a:t>
            </a:r>
            <a:r>
              <a:rPr lang="it-IT" b="0" i="0" u="none" strike="noStrike" baseline="0" dirty="0">
                <a:latin typeface="LMRoman10-Regular"/>
              </a:rPr>
              <a:t>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027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F5493B-D765-DB2A-8094-248FFBB6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Computing the Energy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DEDB335-A08D-2437-858A-114FD57608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2919" y="2011680"/>
                <a:ext cx="10133865" cy="4206240"/>
              </a:xfrm>
            </p:spPr>
            <p:txBody>
              <a:bodyPr>
                <a:normAutofit/>
              </a:bodyPr>
              <a:lstStyle/>
              <a:p>
                <a:r>
                  <a:rPr lang="it-IT" sz="2800" dirty="0"/>
                  <a:t>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"/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</m:d>
                        <m:d>
                          <m:dPr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it-IT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it-IT" sz="32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⟨"/>
                            <m:endChr m:val=""/>
                            <m:ctrlPr>
                              <a:rPr lang="it-IT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it-IT" sz="32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"/>
                                <m:endChr m:val="⟩"/>
                                <m:ctrlPr>
                                  <a:rPr lang="it-IT" sz="3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32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it-IT" sz="2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begChr m:val=""/>
                        <m:endChr m:val="⟩"/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it-IT" sz="2800" dirty="0"/>
                  <a:t> can be </a:t>
                </a:r>
                <a:r>
                  <a:rPr lang="it-IT" sz="2800" dirty="0" err="1"/>
                  <a:t>computed</a:t>
                </a:r>
                <a:r>
                  <a:rPr lang="it-IT" sz="2800" dirty="0"/>
                  <a:t> by the PINN</a:t>
                </a:r>
              </a:p>
              <a:p>
                <a:r>
                  <a:rPr lang="it-IT" sz="2800" dirty="0" err="1"/>
                  <a:t>Automatic</a:t>
                </a:r>
                <a:r>
                  <a:rPr lang="it-IT" sz="2800" dirty="0"/>
                  <a:t> </a:t>
                </a:r>
                <a:r>
                  <a:rPr lang="it-IT" sz="2800" dirty="0" err="1"/>
                  <a:t>differentiation</a:t>
                </a:r>
                <a:r>
                  <a:rPr lang="it-IT" sz="2800" dirty="0"/>
                  <a:t> to compute </a:t>
                </a:r>
                <a:r>
                  <a:rPr lang="it-IT" sz="2800" dirty="0" err="1"/>
                  <a:t>derivatives</a:t>
                </a:r>
                <a:r>
                  <a:rPr lang="it-IT" sz="2800" dirty="0"/>
                  <a:t> in K</a:t>
                </a:r>
              </a:p>
              <a:p>
                <a:r>
                  <a:rPr lang="it-IT" sz="2800" dirty="0" err="1"/>
                  <a:t>Find</a:t>
                </a:r>
                <a:r>
                  <a:rPr lang="it-IT" sz="2800" dirty="0"/>
                  <a:t> </a:t>
                </a:r>
                <a:r>
                  <a:rPr lang="it-IT" sz="2800" dirty="0" err="1"/>
                  <a:t>lowest</a:t>
                </a:r>
                <a:r>
                  <a:rPr lang="it-IT" sz="2800" dirty="0"/>
                  <a:t> energy state by </a:t>
                </a:r>
                <a:r>
                  <a:rPr lang="it-IT" sz="2800" dirty="0" err="1"/>
                  <a:t>adding</a:t>
                </a:r>
                <a:r>
                  <a:rPr lang="it-IT" sz="2800" dirty="0"/>
                  <a:t> the </a:t>
                </a:r>
                <a:r>
                  <a:rPr lang="it-IT" sz="2800" dirty="0" err="1"/>
                  <a:t>loss</a:t>
                </a:r>
                <a:r>
                  <a:rPr lang="it-IT" sz="2800" dirty="0"/>
                  <a:t> </a:t>
                </a:r>
                <a14:m>
                  <m:oMath xmlns:m="http://schemas.openxmlformats.org/officeDocument/2006/math"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8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it-IT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it-IT" sz="2800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EDEDB335-A08D-2437-858A-114FD57608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2919" y="2011680"/>
                <a:ext cx="10133865" cy="4206240"/>
              </a:xfrm>
              <a:blipFill>
                <a:blip r:embed="rId2"/>
                <a:stretch>
                  <a:fillRect l="-10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30D92B5-3DEE-3CB5-6044-DD4C3E43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3956FF6-5F5F-483A-372D-0BDCD2249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8</a:t>
            </a:fld>
            <a:r>
              <a:rPr lang="it-IT" dirty="0"/>
              <a:t>/22</a:t>
            </a:r>
          </a:p>
        </p:txBody>
      </p:sp>
    </p:spTree>
    <p:extLst>
      <p:ext uri="{BB962C8B-B14F-4D97-AF65-F5344CB8AC3E}">
        <p14:creationId xmlns:p14="http://schemas.microsoft.com/office/powerpoint/2010/main" val="1257492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CFD7C4-4825-4F66-C1A2-A5B2D9F6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Pinn</a:t>
            </a:r>
            <a:r>
              <a:rPr lang="it-IT" dirty="0"/>
              <a:t> </a:t>
            </a:r>
            <a:r>
              <a:rPr lang="it-IT" dirty="0" err="1"/>
              <a:t>Losses</a:t>
            </a:r>
            <a:endParaRPr lang="it-IT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841A2F1-717E-6222-0728-89F485916C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𝐿𝑜𝑠𝑠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𝑆𝑐h𝑟𝑜𝑑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𝑀𝑆𝐸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Η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⟨"/>
                                <m:endChr m:val="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</m:e>
                            </m:d>
                          </m:num>
                          <m:den>
                            <m:d>
                              <m:dPr>
                                <m:begChr m:val="⟨"/>
                                <m:endChr m:val="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d>
                                  <m:dPr>
                                    <m:begChr m:val=""/>
                                    <m:endChr m:val="⟩"/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</m:e>
                            </m:d>
                          </m:den>
                        </m:f>
                        <m:d>
                          <m:dPr>
                            <m:begChr m:val=""/>
                            <m:endChr m:val="⟩"/>
                            <m:ctrlPr>
                              <a:rPr lang="el-G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,0</m:t>
                        </m:r>
                      </m:e>
                    </m:d>
                  </m:oMath>
                </a14:m>
                <a:endParaRPr lang="it-IT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𝐿𝑜𝑠𝑠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𝑣𝑎𝑟𝑖𝑎𝑡𝑖𝑜𝑛𝑎𝑙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4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it-IT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it-IT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𝐿𝑜𝑠𝑠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𝑖𝑛𝑡𝑒𝑔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𝑀𝑆𝐸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𝛻</m:t>
                        </m:r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⃗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it-IT" sz="2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𝐿𝑜𝑠𝑠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𝑁𝑜𝑟𝑚</m:t>
                        </m:r>
                      </m:sub>
                    </m:sSub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𝑆𝐴𝐸</m:t>
                    </m:r>
                    <m:d>
                      <m:dPr>
                        <m:ctrlPr>
                          <a:rPr lang="it-IT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𝑑𝑜𝑚𝑎𝑖𝑛</m:t>
                            </m:r>
                          </m:sub>
                          <m:sup/>
                          <m:e>
                            <m:sSup>
                              <m:sSup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nary>
                        <m:r>
                          <a:rPr lang="it-IT" sz="2400" i="1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it-IT" sz="24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𝑑𝑜𝑚𝑎𝑖𝑛</m:t>
                                    </m:r>
                                  </m:sub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it-IT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sz="2400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it-IT" sz="2400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acc>
                                                  <m:accPr>
                                                    <m:chr m:val="⃗"/>
                                                    <m:ctrlPr>
                                                      <a:rPr lang="it-IT" sz="24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it-IT" sz="2400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acc>
                                      <m:accPr>
                                        <m:chr m:val="⃗"/>
                                        <m:ctrlP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it-IT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nary>
                              </m:e>
                            </m:d>
                          </m:e>
                        </m:func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</m:oMath>
                </a14:m>
                <a:endParaRPr lang="it-IT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𝐿𝑜𝑠𝑠</m:t>
                        </m:r>
                      </m:e>
                      <m:sub>
                        <m:sSub>
                          <m:sSubPr>
                            <m:ctrlPr>
                              <a:rPr lang="it-IT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𝐵𝐶</m:t>
                            </m:r>
                          </m:e>
                          <m:sub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𝑆𝐴𝐸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  <m:d>
                          <m:dPr>
                            <m:ctrlP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𝑏𝑜𝑢𝑛𝑑𝑎𝑟𝑦</m:t>
                                </m:r>
                              </m:sub>
                            </m:sSub>
                          </m:e>
                        </m:d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it-I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</m:acc>
                          </m:e>
                          <m:sub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it-IT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𝐿𝑜𝑠𝑠</m:t>
                        </m:r>
                      </m:e>
                      <m:sub>
                        <m:r>
                          <a:rPr lang="it-IT" sz="2400" b="0" i="1" smtClean="0">
                            <a:latin typeface="Cambria Math" panose="02040503050406030204" pitchFamily="18" charset="0"/>
                          </a:rPr>
                          <m:t>𝑂𝑟𝑡h𝑜𝑔𝑜𝑛𝑎𝑙𝑖𝑡𝑦</m:t>
                        </m:r>
                      </m:sub>
                    </m:sSub>
                    <m:r>
                      <a:rPr lang="it-IT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𝑀𝑆𝐸</m:t>
                    </m:r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it-IT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it-IT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it-IT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it-IT" sz="24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it-IT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nary>
                      </m:e>
                    </m:d>
                  </m:oMath>
                </a14:m>
                <a:r>
                  <a:rPr lang="it-IT" sz="2400" dirty="0"/>
                  <a:t> </a:t>
                </a:r>
                <a:r>
                  <a:rPr lang="it-IT" sz="2400" u="sng" dirty="0"/>
                  <a:t>(For </a:t>
                </a:r>
                <a:r>
                  <a:rPr lang="it-IT" sz="2400" u="sng" dirty="0" err="1"/>
                  <a:t>excited</a:t>
                </a:r>
                <a:r>
                  <a:rPr lang="it-IT" sz="2400" u="sng" dirty="0"/>
                  <a:t> </a:t>
                </a:r>
                <a:r>
                  <a:rPr lang="it-IT" sz="2400" u="sng" dirty="0" err="1"/>
                  <a:t>states</a:t>
                </a:r>
                <a:r>
                  <a:rPr lang="it-IT" sz="2400" u="sng" dirty="0"/>
                  <a:t>)</a:t>
                </a:r>
              </a:p>
              <a:p>
                <a:r>
                  <a:rPr lang="it-IT" sz="2400" dirty="0" err="1"/>
                  <a:t>Inductive</a:t>
                </a:r>
                <a:r>
                  <a:rPr lang="it-IT" sz="2400" dirty="0"/>
                  <a:t> </a:t>
                </a:r>
                <a:r>
                  <a:rPr lang="it-IT" sz="2400" dirty="0" err="1"/>
                  <a:t>biases</a:t>
                </a:r>
                <a:r>
                  <a:rPr lang="it-IT" sz="2400" dirty="0"/>
                  <a:t>: </a:t>
                </a:r>
                <a:r>
                  <a:rPr lang="it-IT" sz="2400" i="1" dirty="0" err="1"/>
                  <a:t>Varies</a:t>
                </a:r>
                <a:r>
                  <a:rPr lang="it-IT" sz="2400" i="1" dirty="0"/>
                  <a:t>, i.e. </a:t>
                </a:r>
                <a14:m>
                  <m:oMath xmlns:m="http://schemas.openxmlformats.org/officeDocument/2006/math">
                    <m:r>
                      <a:rPr lang="it-IT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it-I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it-IT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it-IT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it-IT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endParaRPr lang="it-IT" sz="2400" i="1" dirty="0"/>
              </a:p>
              <a:p>
                <a:endParaRPr lang="it-IT" sz="2400" dirty="0"/>
              </a:p>
              <a:p>
                <a:endParaRPr lang="it-IT" sz="2400" dirty="0"/>
              </a:p>
              <a:p>
                <a:endParaRPr lang="it-IT" sz="2400" dirty="0"/>
              </a:p>
              <a:p>
                <a:endParaRPr lang="it-IT" sz="2400" dirty="0">
                  <a:ea typeface="Cambria Math" panose="02040503050406030204" pitchFamily="18" charset="0"/>
                </a:endParaRPr>
              </a:p>
              <a:p>
                <a:endParaRPr lang="it-IT" dirty="0"/>
              </a:p>
            </p:txBody>
          </p:sp>
        </mc:Choice>
        <mc:Fallback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id="{7841A2F1-717E-6222-0728-89F485916C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F20F5B9-E51B-8F28-BA60-78F96DD52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Lorenzo Brevi - Physics-Informed Neural Networks for the quantum many-body problem</a:t>
            </a: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C484B20-4219-0167-9A4B-B8639929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14ADD-A90B-4AF3-AFBD-F57AEAEFF5F1}" type="slidenum">
              <a:rPr lang="it-IT" smtClean="0"/>
              <a:t>9</a:t>
            </a:fld>
            <a:r>
              <a:rPr lang="it-IT" dirty="0"/>
              <a:t>/22</a:t>
            </a:r>
          </a:p>
        </p:txBody>
      </p:sp>
    </p:spTree>
    <p:extLst>
      <p:ext uri="{BB962C8B-B14F-4D97-AF65-F5344CB8AC3E}">
        <p14:creationId xmlns:p14="http://schemas.microsoft.com/office/powerpoint/2010/main" val="17645299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sce">
  <a:themeElements>
    <a:clrScheme name="Fasce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Fasc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asc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Fasce</Template>
  <TotalTime>2864</TotalTime>
  <Words>1171</Words>
  <Application>Microsoft Office PowerPoint</Application>
  <PresentationFormat>Widescreen</PresentationFormat>
  <Paragraphs>179</Paragraphs>
  <Slides>22</Slides>
  <Notes>3</Notes>
  <HiddenSlides>1</HiddenSlides>
  <MMClips>3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Cambria Math</vt:lpstr>
      <vt:lpstr>Corbel</vt:lpstr>
      <vt:lpstr>LMRoman10-Italic</vt:lpstr>
      <vt:lpstr>LMRoman10-Regular</vt:lpstr>
      <vt:lpstr>Open sans</vt:lpstr>
      <vt:lpstr>Wingdings</vt:lpstr>
      <vt:lpstr>Fasce</vt:lpstr>
      <vt:lpstr>Office Theme</vt:lpstr>
      <vt:lpstr>Physics-Informed Neural Networks for the quantum many-body problem</vt:lpstr>
      <vt:lpstr>Presentazione standard di PowerPoint</vt:lpstr>
      <vt:lpstr>Machine learning in complex systems </vt:lpstr>
      <vt:lpstr>Physics-informed neural networks</vt:lpstr>
      <vt:lpstr>PINNs to address Schrödinger’s equation</vt:lpstr>
      <vt:lpstr>Normalization</vt:lpstr>
      <vt:lpstr>Integration methods</vt:lpstr>
      <vt:lpstr>Computing the Energy</vt:lpstr>
      <vt:lpstr>Pinn Losses</vt:lpstr>
      <vt:lpstr>Example: Infinite potential well</vt:lpstr>
      <vt:lpstr>Example: the quantum harmonic and anharmonic oscillator</vt:lpstr>
      <vt:lpstr>Results for the harmonic oscillator</vt:lpstr>
      <vt:lpstr>Presentazione standard di PowerPoint</vt:lpstr>
      <vt:lpstr>Results for the anharmonic oscillator</vt:lpstr>
      <vt:lpstr>Deuteron in momentum space</vt:lpstr>
      <vt:lpstr>Deuteron in momentum space</vt:lpstr>
      <vt:lpstr>Schrödinger’s equation for the deuteron in momentum space</vt:lpstr>
      <vt:lpstr>Training of the deuteron</vt:lpstr>
      <vt:lpstr>Results for the deuteron</vt:lpstr>
      <vt:lpstr>Deuteron in position space, minnesota potential</vt:lpstr>
      <vt:lpstr>Future work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Pinns e A-pinns per la risoluzione dell’equazione di schrodinger</dc:title>
  <dc:creator>lorenzo brevi</dc:creator>
  <cp:lastModifiedBy>Lorenzo Brevi</cp:lastModifiedBy>
  <cp:revision>223</cp:revision>
  <dcterms:created xsi:type="dcterms:W3CDTF">2024-03-13T14:41:25Z</dcterms:created>
  <dcterms:modified xsi:type="dcterms:W3CDTF">2025-07-14T18:24:24Z</dcterms:modified>
</cp:coreProperties>
</file>