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1100" r:id="rId2"/>
    <p:sldId id="1204" r:id="rId3"/>
    <p:sldId id="614" r:id="rId4"/>
    <p:sldId id="1013" r:id="rId5"/>
    <p:sldId id="258" r:id="rId6"/>
    <p:sldId id="1152" r:id="rId7"/>
    <p:sldId id="1154" r:id="rId8"/>
    <p:sldId id="735" r:id="rId9"/>
    <p:sldId id="843" r:id="rId10"/>
    <p:sldId id="1160" r:id="rId11"/>
    <p:sldId id="1199" r:id="rId12"/>
    <p:sldId id="1210" r:id="rId13"/>
    <p:sldId id="1211" r:id="rId14"/>
    <p:sldId id="1212" r:id="rId15"/>
    <p:sldId id="1213" r:id="rId16"/>
    <p:sldId id="893" r:id="rId17"/>
    <p:sldId id="1098" r:id="rId18"/>
    <p:sldId id="956" r:id="rId19"/>
    <p:sldId id="1205" r:id="rId20"/>
    <p:sldId id="1186" r:id="rId21"/>
    <p:sldId id="1187" r:id="rId22"/>
    <p:sldId id="1207" r:id="rId23"/>
    <p:sldId id="1162" r:id="rId24"/>
    <p:sldId id="1163" r:id="rId25"/>
    <p:sldId id="1194" r:id="rId26"/>
    <p:sldId id="1196" r:id="rId27"/>
    <p:sldId id="1215" r:id="rId28"/>
    <p:sldId id="1217" r:id="rId29"/>
    <p:sldId id="1214" r:id="rId30"/>
    <p:sldId id="1216" r:id="rId31"/>
    <p:sldId id="1180" r:id="rId32"/>
    <p:sldId id="1206" r:id="rId33"/>
    <p:sldId id="1203" r:id="rId34"/>
    <p:sldId id="847" r:id="rId35"/>
    <p:sldId id="890" r:id="rId36"/>
    <p:sldId id="921" r:id="rId37"/>
    <p:sldId id="1182" r:id="rId38"/>
    <p:sldId id="987" r:id="rId39"/>
    <p:sldId id="988" r:id="rId40"/>
    <p:sldId id="989" r:id="rId41"/>
    <p:sldId id="997" r:id="rId42"/>
    <p:sldId id="1197" r:id="rId43"/>
    <p:sldId id="1101" r:id="rId44"/>
    <p:sldId id="958" r:id="rId45"/>
    <p:sldId id="95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FFC1"/>
    <a:srgbClr val="0432FF"/>
    <a:srgbClr val="B3EEE8"/>
    <a:srgbClr val="F7FF91"/>
    <a:srgbClr val="FFFB73"/>
    <a:srgbClr val="A8FFAD"/>
    <a:srgbClr val="3CAC15"/>
    <a:srgbClr val="000000"/>
    <a:srgbClr val="E6FF64"/>
    <a:srgbClr val="F5F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88"/>
    <p:restoredTop sz="94236"/>
  </p:normalViewPr>
  <p:slideViewPr>
    <p:cSldViewPr snapToGrid="0" snapToObjects="1">
      <p:cViewPr varScale="1">
        <p:scale>
          <a:sx n="97" d="100"/>
          <a:sy n="97" d="100"/>
        </p:scale>
        <p:origin x="216" y="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6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3584" y="21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B6540-D634-E648-B075-A0CF45C0B447}" type="datetime1">
              <a:rPr lang="it-IT"/>
              <a:t>08/07/25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BDA3C-A885-5447-86D1-10F6162773D0}" type="slidenum">
              <a:r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2059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92049-CC1B-E346-BD39-3AE4E4345B5E}" type="datetime1">
              <a:rPr lang="it-IT"/>
              <a:t>08/07/25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460C4-8321-3045-BEF9-DE0646E8F801}" type="slidenum">
              <a:r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04936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32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0348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0667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1791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4779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1617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961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163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66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588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March 10</a:t>
            </a:r>
            <a:r>
              <a:rPr lang="en-GB" baseline="30000" dirty="0"/>
              <a:t>th</a:t>
            </a:r>
            <a:r>
              <a:rPr lang="en-GB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3778715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March 10</a:t>
            </a:r>
            <a:r>
              <a:rPr lang="en-GB" baseline="30000" dirty="0"/>
              <a:t>th</a:t>
            </a:r>
            <a:r>
              <a:rPr lang="en-GB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835423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March 10</a:t>
            </a:r>
            <a:r>
              <a:rPr lang="en-GB" baseline="30000" dirty="0"/>
              <a:t>th</a:t>
            </a:r>
            <a:r>
              <a:rPr lang="en-GB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85469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25433" y="6126162"/>
            <a:ext cx="3773967" cy="684212"/>
          </a:xfrm>
        </p:spPr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958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50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38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319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035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36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191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6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4429"/>
          </a:xfrm>
          <a:prstGeom prst="rect">
            <a:avLst/>
          </a:prstGeom>
          <a:solidFill>
            <a:srgbClr val="F5FF5C"/>
          </a:solidFill>
          <a:ln w="19050" cmpd="sng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133" y="1202268"/>
            <a:ext cx="8229600" cy="4741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2793" y="6227762"/>
            <a:ext cx="2133600" cy="595312"/>
          </a:xfrm>
          <a:prstGeom prst="rect">
            <a:avLst/>
          </a:prstGeom>
          <a:solidFill>
            <a:srgbClr val="0000FF"/>
          </a:solidFill>
          <a:ln w="38100" cmpd="sng">
            <a:solidFill>
              <a:srgbClr val="008000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6600" y="6227762"/>
            <a:ext cx="3352800" cy="518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GB"/>
              <a:t>ECT*, 9/7/2025</a:t>
            </a:r>
            <a:endParaRPr lang="en-GB" dirty="0"/>
          </a:p>
        </p:txBody>
      </p:sp>
      <p:grpSp>
        <p:nvGrpSpPr>
          <p:cNvPr id="8" name="Group 1"/>
          <p:cNvGrpSpPr>
            <a:grpSpLocks/>
          </p:cNvGrpSpPr>
          <p:nvPr userDrawn="1"/>
        </p:nvGrpSpPr>
        <p:grpSpPr bwMode="auto">
          <a:xfrm>
            <a:off x="33866" y="6112440"/>
            <a:ext cx="1947333" cy="711694"/>
            <a:chOff x="325438" y="2346325"/>
            <a:chExt cx="2230437" cy="865188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38" y="2370138"/>
              <a:ext cx="895350" cy="8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525" y="2346325"/>
              <a:ext cx="1149350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C22-C3F8-D14D-8B1D-61849185817D}" type="slidenum">
              <a:r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050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5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10" Type="http://schemas.openxmlformats.org/officeDocument/2006/relationships/image" Target="../media/image64.emf"/><Relationship Id="rId4" Type="http://schemas.openxmlformats.org/officeDocument/2006/relationships/image" Target="../media/image58.emf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em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emf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tiff"/><Relationship Id="rId5" Type="http://schemas.openxmlformats.org/officeDocument/2006/relationships/image" Target="../media/image95.tiff"/><Relationship Id="rId4" Type="http://schemas.openxmlformats.org/officeDocument/2006/relationships/image" Target="../media/image94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emf"/><Relationship Id="rId5" Type="http://schemas.openxmlformats.org/officeDocument/2006/relationships/image" Target="../media/image103.tiff"/><Relationship Id="rId4" Type="http://schemas.openxmlformats.org/officeDocument/2006/relationships/image" Target="../media/image10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emf"/><Relationship Id="rId4" Type="http://schemas.openxmlformats.org/officeDocument/2006/relationships/oleObject" Target="../embeddings/oleObject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emf"/><Relationship Id="rId4" Type="http://schemas.openxmlformats.org/officeDocument/2006/relationships/image" Target="../media/image11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5" Type="http://schemas.openxmlformats.org/officeDocument/2006/relationships/image" Target="../media/image122.emf"/><Relationship Id="rId4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emf"/><Relationship Id="rId4" Type="http://schemas.openxmlformats.org/officeDocument/2006/relationships/image" Target="../media/image12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DDC024-7E3B-B7C7-00AC-ACD7BDDB70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704337" y="-26894"/>
            <a:ext cx="11796062" cy="6132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84" y="590309"/>
            <a:ext cx="8881527" cy="1169043"/>
          </a:xfrm>
          <a:ln w="57150" cmpd="sng"/>
        </p:spPr>
        <p:txBody>
          <a:bodyPr>
            <a:noAutofit/>
          </a:bodyPr>
          <a:lstStyle/>
          <a:p>
            <a:r>
              <a:rPr lang="en-GB" sz="2800" b="1" dirty="0">
                <a:latin typeface="Book Antiqua"/>
                <a:cs typeface="Book Antiqua"/>
              </a:rPr>
              <a:t>Nuclear Density Functional Theory (DFT) </a:t>
            </a:r>
            <a:br>
              <a:rPr lang="en-GB" sz="2800" b="1" dirty="0">
                <a:latin typeface="Book Antiqua"/>
                <a:cs typeface="Book Antiqua"/>
              </a:rPr>
            </a:br>
            <a:r>
              <a:rPr lang="en-GB" sz="2800" b="1" dirty="0">
                <a:latin typeface="Book Antiqua"/>
                <a:cs typeface="Book Antiqua"/>
              </a:rPr>
              <a:t>for ground-state and collective excitations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/>
              <a:t>1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360397" y="3777038"/>
            <a:ext cx="4741883" cy="1508105"/>
          </a:xfrm>
          <a:prstGeom prst="rect">
            <a:avLst/>
          </a:prstGeom>
          <a:solidFill>
            <a:srgbClr val="CCFFCC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Book Antiqua"/>
                <a:cs typeface="Book Antiqua"/>
              </a:rPr>
              <a:t>Gianluca </a:t>
            </a:r>
            <a:r>
              <a:rPr lang="en-GB" sz="3600" dirty="0" err="1">
                <a:solidFill>
                  <a:srgbClr val="FF0000"/>
                </a:solidFill>
                <a:latin typeface="Book Antiqua"/>
                <a:cs typeface="Book Antiqua"/>
              </a:rPr>
              <a:t>Colò</a:t>
            </a:r>
            <a:endParaRPr lang="en-GB" sz="3600" dirty="0">
              <a:solidFill>
                <a:srgbClr val="FF0000"/>
              </a:solidFill>
              <a:latin typeface="Book Antiqua"/>
              <a:cs typeface="Book Antiqua"/>
            </a:endParaRPr>
          </a:p>
          <a:p>
            <a:r>
              <a:rPr lang="en-GB" sz="2800" dirty="0">
                <a:solidFill>
                  <a:srgbClr val="FF0000"/>
                </a:solidFill>
                <a:latin typeface="Book Antiqua"/>
                <a:cs typeface="Book Antiqua"/>
              </a:rPr>
              <a:t>Dep. of Physics and INFN, Milano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599" y="6227762"/>
            <a:ext cx="3786239" cy="518583"/>
          </a:xfrm>
        </p:spPr>
        <p:txBody>
          <a:bodyPr/>
          <a:lstStyle/>
          <a:p>
            <a:r>
              <a:rPr lang="en-GB"/>
              <a:t>ECT*, 9/7/2025</a:t>
            </a:r>
          </a:p>
        </p:txBody>
      </p:sp>
    </p:spTree>
    <p:extLst>
      <p:ext uri="{BB962C8B-B14F-4D97-AF65-F5344CB8AC3E}">
        <p14:creationId xmlns:p14="http://schemas.microsoft.com/office/powerpoint/2010/main" val="3715218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5275F-0A6A-1A07-EA0D-9C140D10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Glossary part 2: DFT for nuclei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59DE16-CDA2-5A74-0992-A6DCE22D7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E6C5B-9D56-3185-188A-507260438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10</a:t>
            </a:fld>
            <a:endParaRPr lang="en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07BAD9-99DF-0D8F-C8CE-470075C2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3370"/>
            <a:ext cx="2110154" cy="2746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94A539-B7FE-4E42-10CA-A4A33E6BA6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253314" y="4123583"/>
            <a:ext cx="1912084" cy="27464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32ED83-9D42-58C8-B5FF-DFE15F1BA018}"/>
              </a:ext>
            </a:extLst>
          </p:cNvPr>
          <p:cNvSpPr txBox="1"/>
          <p:nvPr/>
        </p:nvSpPr>
        <p:spPr>
          <a:xfrm>
            <a:off x="1746738" y="4132718"/>
            <a:ext cx="69400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Skyrme</a:t>
            </a:r>
            <a:r>
              <a:rPr lang="en-GB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...</a:t>
            </a:r>
          </a:p>
          <a:p>
            <a:r>
              <a:rPr lang="en-GB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						     </a:t>
            </a:r>
            <a:r>
              <a:rPr lang="en-GB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Gogny</a:t>
            </a:r>
            <a:r>
              <a:rPr lang="en-GB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...</a:t>
            </a:r>
          </a:p>
          <a:p>
            <a:pPr algn="r"/>
            <a:r>
              <a:rPr lang="en-GB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											...and covariant</a:t>
            </a:r>
          </a:p>
          <a:p>
            <a:pPr algn="r"/>
            <a:endParaRPr lang="en-GB" sz="24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r"/>
            <a:r>
              <a:rPr lang="en-GB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EDFs</a:t>
            </a:r>
          </a:p>
          <a:p>
            <a:pPr algn="r"/>
            <a:endParaRPr lang="en-GB" sz="24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187480-B9B7-3935-5E42-A93C5DDEC820}"/>
              </a:ext>
            </a:extLst>
          </p:cNvPr>
          <p:cNvGrpSpPr/>
          <p:nvPr/>
        </p:nvGrpSpPr>
        <p:grpSpPr>
          <a:xfrm>
            <a:off x="457199" y="1159458"/>
            <a:ext cx="8229601" cy="2838113"/>
            <a:chOff x="457199" y="1159458"/>
            <a:chExt cx="8229601" cy="28381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131917-F2A4-4D98-5533-1AB5A35E873B}"/>
                </a:ext>
              </a:extLst>
            </p:cNvPr>
            <p:cNvGrpSpPr/>
            <p:nvPr/>
          </p:nvGrpSpPr>
          <p:grpSpPr>
            <a:xfrm>
              <a:off x="457199" y="1159458"/>
              <a:ext cx="8229601" cy="2838113"/>
              <a:chOff x="-22958" y="3429000"/>
              <a:chExt cx="9182604" cy="242600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DDE5C81-2B65-4C72-8B6D-AD62E3D1A3FD}"/>
                  </a:ext>
                </a:extLst>
              </p:cNvPr>
              <p:cNvSpPr/>
              <p:nvPr/>
            </p:nvSpPr>
            <p:spPr>
              <a:xfrm>
                <a:off x="-22958" y="3429000"/>
                <a:ext cx="9182604" cy="2426002"/>
              </a:xfrm>
              <a:prstGeom prst="rect">
                <a:avLst/>
              </a:prstGeom>
              <a:solidFill>
                <a:srgbClr val="B3EEE8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27215D-2BD9-C056-DC3D-701AB8B8AA1A}"/>
                  </a:ext>
                </a:extLst>
              </p:cNvPr>
              <p:cNvSpPr txBox="1"/>
              <p:nvPr/>
            </p:nvSpPr>
            <p:spPr>
              <a:xfrm>
                <a:off x="74156" y="3536532"/>
                <a:ext cx="8970849" cy="2183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000" dirty="0"/>
                  <a:t>In the case of </a:t>
                </a:r>
                <a:r>
                  <a:rPr lang="en-GB" sz="2000" dirty="0">
                    <a:solidFill>
                      <a:srgbClr val="FF0000"/>
                    </a:solidFill>
                  </a:rPr>
                  <a:t>nuclei</a:t>
                </a:r>
                <a:r>
                  <a:rPr lang="en-GB" sz="2000" dirty="0"/>
                  <a:t>, we do not have (yet) a “fundamental Hamiltonian” to start from. </a:t>
                </a:r>
                <a:r>
                  <a:rPr lang="en-GB" sz="2000" dirty="0">
                    <a:solidFill>
                      <a:srgbClr val="FF0000"/>
                    </a:solidFill>
                  </a:rPr>
                  <a:t>All EDFs are based on an </a:t>
                </a:r>
                <a:r>
                  <a:rPr lang="en-GB" sz="2000" i="1" dirty="0">
                    <a:solidFill>
                      <a:srgbClr val="FF0000"/>
                    </a:solidFill>
                  </a:rPr>
                  <a:t>ansatz</a:t>
                </a:r>
                <a:r>
                  <a:rPr lang="en-GB" sz="2000" dirty="0">
                    <a:solidFill>
                      <a:srgbClr val="FF0000"/>
                    </a:solidFill>
                  </a:rPr>
                  <a:t> for the form of </a:t>
                </a:r>
                <a:r>
                  <a:rPr lang="en-GB" sz="2000" i="1" dirty="0">
                    <a:solidFill>
                      <a:srgbClr val="FF0000"/>
                    </a:solidFill>
                  </a:rPr>
                  <a:t>E</a:t>
                </a:r>
                <a:r>
                  <a:rPr lang="en-GB" sz="2000" dirty="0">
                    <a:solidFill>
                      <a:srgbClr val="FF0000"/>
                    </a:solidFill>
                  </a:rPr>
                  <a:t>, and a parameter fit. </a:t>
                </a:r>
              </a:p>
              <a:p>
                <a:pPr algn="just"/>
                <a:endParaRPr lang="en-GB" sz="2000" dirty="0"/>
              </a:p>
              <a:p>
                <a:pPr algn="just"/>
                <a:r>
                  <a:rPr lang="en-GB" sz="2000" dirty="0"/>
                  <a:t>All started with the invention of HF with effective forces. At a given point, these forces have been seen only as a way to “generate” a total energy from           . Thus, there is no considerable difference between HF and KS-DFT.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C787EC-2AD7-20B6-67EB-BC592D7B7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3397" y="3229219"/>
              <a:ext cx="1212850" cy="234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32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C264E-8986-C32F-755E-53389051F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87" y="1417076"/>
            <a:ext cx="8762039" cy="1591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AB63D-C66C-8C4D-BEEB-3D06F7FE2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139"/>
            <a:ext cx="8229600" cy="724429"/>
          </a:xfrm>
        </p:spPr>
        <p:txBody>
          <a:bodyPr/>
          <a:lstStyle/>
          <a:p>
            <a:r>
              <a:rPr lang="en-GB" dirty="0" err="1"/>
              <a:t>Skyrme</a:t>
            </a:r>
            <a:r>
              <a:rPr lang="en-GB" dirty="0"/>
              <a:t> force or “pseudo-potential”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00D85-BECF-9D40-BA4B-73CFB06CC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FA432-EB7B-6549-94F6-93DC058A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GB" smtClean="0"/>
              <a:t>11</a:t>
            </a:fld>
            <a:endParaRPr lang="en-GB" dirty="0"/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896BB878-3CC5-664F-934B-12155DB7DACE}"/>
              </a:ext>
            </a:extLst>
          </p:cNvPr>
          <p:cNvGrpSpPr>
            <a:grpSpLocks/>
          </p:cNvGrpSpPr>
          <p:nvPr/>
        </p:nvGrpSpPr>
        <p:grpSpPr bwMode="auto">
          <a:xfrm>
            <a:off x="1157770" y="1045582"/>
            <a:ext cx="2603501" cy="911225"/>
            <a:chOff x="988" y="633"/>
            <a:chExt cx="1640" cy="574"/>
          </a:xfrm>
        </p:grpSpPr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16D10EF7-EF9A-8749-B92A-76D2A4AC77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5" y="633"/>
              <a:ext cx="862" cy="23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it-IT" sz="1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attraction</a:t>
              </a:r>
            </a:p>
          </p:txBody>
        </p:sp>
        <p:sp>
          <p:nvSpPr>
            <p:cNvPr id="10" name="Line 11">
              <a:extLst>
                <a:ext uri="{FF2B5EF4-FFF2-40B4-BE49-F238E27FC236}">
                  <a16:creationId xmlns:a16="http://schemas.microsoft.com/office/drawing/2014/main" id="{B16BFF5A-085A-CC4B-BC79-0E66AAB61A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" y="1207"/>
              <a:ext cx="164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1" name="Line 18">
            <a:extLst>
              <a:ext uri="{FF2B5EF4-FFF2-40B4-BE49-F238E27FC236}">
                <a16:creationId xmlns:a16="http://schemas.microsoft.com/office/drawing/2014/main" id="{14B8CB16-D30B-8140-A717-798D27194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2769" y="1962413"/>
            <a:ext cx="4464031" cy="460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2" name="Line 19">
            <a:extLst>
              <a:ext uri="{FF2B5EF4-FFF2-40B4-BE49-F238E27FC236}">
                <a16:creationId xmlns:a16="http://schemas.microsoft.com/office/drawing/2014/main" id="{45C4741B-8179-6042-939A-0AFA765B94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57770" y="2670881"/>
            <a:ext cx="3414230" cy="722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grpSp>
        <p:nvGrpSpPr>
          <p:cNvPr id="13" name="Group 14">
            <a:extLst>
              <a:ext uri="{FF2B5EF4-FFF2-40B4-BE49-F238E27FC236}">
                <a16:creationId xmlns:a16="http://schemas.microsoft.com/office/drawing/2014/main" id="{B9C1F0FC-4EE2-5846-BE7F-B1042EACFF76}"/>
              </a:ext>
            </a:extLst>
          </p:cNvPr>
          <p:cNvGrpSpPr>
            <a:grpSpLocks/>
          </p:cNvGrpSpPr>
          <p:nvPr/>
        </p:nvGrpSpPr>
        <p:grpSpPr bwMode="auto">
          <a:xfrm>
            <a:off x="4814888" y="1050800"/>
            <a:ext cx="3871914" cy="1606687"/>
            <a:chOff x="3072" y="652"/>
            <a:chExt cx="2439" cy="1046"/>
          </a:xfrm>
        </p:grpSpPr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759D4291-FA6D-0B49-86B1-855AC776C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652"/>
              <a:ext cx="1633" cy="23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it-IT" sz="1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short-range repulsion</a:t>
              </a:r>
            </a:p>
          </p:txBody>
        </p:sp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8BB21ED7-B6EE-5849-8F0F-7CB443DC81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2" y="1695"/>
              <a:ext cx="2404" cy="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8" name="Text Box 15">
            <a:extLst>
              <a:ext uri="{FF2B5EF4-FFF2-40B4-BE49-F238E27FC236}">
                <a16:creationId xmlns:a16="http://schemas.microsoft.com/office/drawing/2014/main" id="{09CBC39A-798E-3340-B0C9-23EE86984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132580"/>
            <a:ext cx="7993063" cy="172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en-GB" altLang="it-IT" sz="1800" dirty="0">
                <a:solidFill>
                  <a:srgbClr val="0000FF"/>
                </a:solidFill>
              </a:rPr>
              <a:t> </a:t>
            </a:r>
            <a:r>
              <a:rPr lang="en-GB" altLang="it-IT" sz="1800" dirty="0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lang="en-GB" altLang="it-IT" sz="2000" dirty="0">
                <a:solidFill>
                  <a:srgbClr val="0000FF"/>
                </a:solidFill>
                <a:latin typeface="Arial" panose="020B0604020202020204" pitchFamily="34" charset="0"/>
              </a:rPr>
              <a:t>here are velocity-dependent terms which mimic the finite-range.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en-GB" altLang="it-IT" sz="2000" dirty="0">
                <a:solidFill>
                  <a:srgbClr val="0000FF"/>
                </a:solidFill>
                <a:latin typeface="Arial" panose="020B0604020202020204" pitchFamily="34" charset="0"/>
              </a:rPr>
              <a:t> The last term is a zero-range spin-orbit.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en-GB" altLang="it-IT" sz="2000" dirty="0">
                <a:solidFill>
                  <a:srgbClr val="0000FF"/>
                </a:solidFill>
                <a:latin typeface="Arial" panose="020B0604020202020204" pitchFamily="34" charset="0"/>
              </a:rPr>
              <a:t> In total: </a:t>
            </a:r>
            <a:r>
              <a:rPr lang="en-GB" altLang="it-IT" sz="2000" dirty="0">
                <a:solidFill>
                  <a:srgbClr val="FF0000"/>
                </a:solidFill>
                <a:latin typeface="Arial" panose="020B0604020202020204" pitchFamily="34" charset="0"/>
              </a:rPr>
              <a:t>10 free parameters</a:t>
            </a:r>
            <a:r>
              <a:rPr lang="en-GB" altLang="it-IT" sz="20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2D80EC-3B3F-3A32-7123-80AAB5BB8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3309597"/>
            <a:ext cx="1914423" cy="4674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59DA08E-3899-F3E1-A640-6FE98D886FB9}"/>
              </a:ext>
            </a:extLst>
          </p:cNvPr>
          <p:cNvGrpSpPr/>
          <p:nvPr/>
        </p:nvGrpSpPr>
        <p:grpSpPr>
          <a:xfrm>
            <a:off x="4120802" y="6033184"/>
            <a:ext cx="4349261" cy="646331"/>
            <a:chOff x="4158648" y="5347058"/>
            <a:chExt cx="4349261" cy="6463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8F8ADE-D52F-B42B-3F29-2866EA500EFD}"/>
                </a:ext>
              </a:extLst>
            </p:cNvPr>
            <p:cNvSpPr/>
            <p:nvPr/>
          </p:nvSpPr>
          <p:spPr>
            <a:xfrm>
              <a:off x="4222769" y="5347058"/>
              <a:ext cx="4159231" cy="646331"/>
            </a:xfrm>
            <a:prstGeom prst="rect">
              <a:avLst/>
            </a:prstGeom>
            <a:solidFill>
              <a:srgbClr val="B3EEE8"/>
            </a:solidFill>
            <a:ln>
              <a:solidFill>
                <a:srgbClr val="ABFFC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6F5196-906C-16DA-A9D5-6DA8A84F569C}"/>
                </a:ext>
              </a:extLst>
            </p:cNvPr>
            <p:cNvSpPr txBox="1"/>
            <p:nvPr/>
          </p:nvSpPr>
          <p:spPr>
            <a:xfrm>
              <a:off x="4158648" y="5347058"/>
              <a:ext cx="43492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b="1" dirty="0">
                  <a:solidFill>
                    <a:srgbClr val="FF0000"/>
                  </a:solidFill>
                </a:rPr>
                <a:t>There are many existing </a:t>
              </a:r>
              <a:r>
                <a:rPr lang="en-GB" b="1" dirty="0" err="1">
                  <a:solidFill>
                    <a:srgbClr val="FF0000"/>
                  </a:solidFill>
                </a:rPr>
                <a:t>Skyrme</a:t>
              </a:r>
              <a:r>
                <a:rPr lang="en-GB" b="1" dirty="0">
                  <a:solidFill>
                    <a:srgbClr val="FF0000"/>
                  </a:solidFill>
                </a:rPr>
                <a:t> sets.</a:t>
              </a:r>
            </a:p>
            <a:p>
              <a:pPr algn="just"/>
              <a:r>
                <a:rPr lang="en-GB" b="1" dirty="0">
                  <a:solidFill>
                    <a:srgbClr val="FF0000"/>
                  </a:solidFill>
                </a:rPr>
                <a:t>Some are available on Theo4Exp.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807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8604A-5397-330D-4D0D-B0E5AE0F8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Total energy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B9B6A-6315-FDCB-137D-DE0BB60C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C351A-8CFF-FDB3-62ED-57418E35F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12</a:t>
            </a:fld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61A641-0F15-4F1C-DB89-8E64F6E3B4F2}"/>
              </a:ext>
            </a:extLst>
          </p:cNvPr>
          <p:cNvSpPr txBox="1"/>
          <p:nvPr/>
        </p:nvSpPr>
        <p:spPr>
          <a:xfrm>
            <a:off x="457200" y="1160432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 is the expectation value of H = T + </a:t>
            </a:r>
            <a:r>
              <a:rPr lang="en-GB" i="1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Skyrme</a:t>
            </a:r>
            <a:r>
              <a:rPr lang="en-GB" dirty="0"/>
              <a:t> on an independent particle wave function, or Slater determinant.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C5AB87-813F-C4F3-0508-BB934600F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098" y="1546962"/>
            <a:ext cx="2217512" cy="22034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FF4D77-16E9-F542-1656-673DEE523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90" y="2047333"/>
            <a:ext cx="5587015" cy="100887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7C931B9-7E91-0DC6-6494-641399FF3972}"/>
              </a:ext>
            </a:extLst>
          </p:cNvPr>
          <p:cNvGrpSpPr/>
          <p:nvPr/>
        </p:nvGrpSpPr>
        <p:grpSpPr>
          <a:xfrm>
            <a:off x="949569" y="3750439"/>
            <a:ext cx="6683347" cy="2286824"/>
            <a:chOff x="949569" y="3750439"/>
            <a:chExt cx="6683347" cy="228682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F10A5B-9D71-5D3A-B89F-7B0364C1D59A}"/>
                </a:ext>
              </a:extLst>
            </p:cNvPr>
            <p:cNvGrpSpPr/>
            <p:nvPr/>
          </p:nvGrpSpPr>
          <p:grpSpPr>
            <a:xfrm>
              <a:off x="1182837" y="3866063"/>
              <a:ext cx="6450079" cy="2021313"/>
              <a:chOff x="457200" y="3429000"/>
              <a:chExt cx="7662987" cy="251622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3990419-3683-14CE-D098-C0CC102AC7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3222" y="4097803"/>
                <a:ext cx="5273170" cy="773134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B4FC6B5-0E96-FF21-41DD-1DC1AC051E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1608" y="4961406"/>
                <a:ext cx="7089570" cy="983817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AF750A3-638A-53B0-A790-789CD7899304}"/>
                  </a:ext>
                </a:extLst>
              </p:cNvPr>
              <p:cNvSpPr txBox="1"/>
              <p:nvPr/>
            </p:nvSpPr>
            <p:spPr>
              <a:xfrm>
                <a:off x="457200" y="3429000"/>
                <a:ext cx="76629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Expectation values of 1-body and 2-body operators: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7470EEF-3C63-BF65-200C-A47458EFD1FD}"/>
                </a:ext>
              </a:extLst>
            </p:cNvPr>
            <p:cNvSpPr/>
            <p:nvPr/>
          </p:nvSpPr>
          <p:spPr>
            <a:xfrm>
              <a:off x="949569" y="3750439"/>
              <a:ext cx="6545285" cy="228682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7714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DD7A9-2B99-9934-E217-91152C70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DAEBE-2B60-5AD6-17BC-7F04C4EFC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13</a:t>
            </a:fld>
            <a:endParaRPr lang="en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59D60E-6C98-0B9A-66DC-6D00B3C76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58" y="216446"/>
            <a:ext cx="2282581" cy="745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57016A-B3B6-F76E-86AA-0E5A93E17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042" y="961779"/>
            <a:ext cx="7772400" cy="44916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6FC53F-5334-A5A6-3DDE-C59DAD3822CD}"/>
              </a:ext>
            </a:extLst>
          </p:cNvPr>
          <p:cNvSpPr txBox="1"/>
          <p:nvPr/>
        </p:nvSpPr>
        <p:spPr>
          <a:xfrm>
            <a:off x="3200400" y="216446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FF0000"/>
                </a:solidFill>
              </a:rPr>
              <a:t>The expression for the energy can be found in P. Stevenson and M. Barton, PPNP 104, 142 (2019).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8DFF15-2960-0032-D2C3-CDE547923C0B}"/>
              </a:ext>
            </a:extLst>
          </p:cNvPr>
          <p:cNvGrpSpPr/>
          <p:nvPr/>
        </p:nvGrpSpPr>
        <p:grpSpPr>
          <a:xfrm>
            <a:off x="11429" y="5536090"/>
            <a:ext cx="8895774" cy="1297144"/>
            <a:chOff x="527538" y="2727511"/>
            <a:chExt cx="8629969" cy="129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7F6890-BF9A-A807-A7DA-0CEC83383DB9}"/>
                </a:ext>
              </a:extLst>
            </p:cNvPr>
            <p:cNvSpPr/>
            <p:nvPr/>
          </p:nvSpPr>
          <p:spPr>
            <a:xfrm>
              <a:off x="527538" y="2727511"/>
              <a:ext cx="8629969" cy="1297144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1FA85F-DA34-5B3C-0126-76EA76ACAE86}"/>
                </a:ext>
              </a:extLst>
            </p:cNvPr>
            <p:cNvSpPr txBox="1"/>
            <p:nvPr/>
          </p:nvSpPr>
          <p:spPr>
            <a:xfrm>
              <a:off x="625833" y="2738619"/>
              <a:ext cx="85316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FF0000"/>
                  </a:solidFill>
                </a:rPr>
                <a:t>The expression is complicated because different kinds of densities appear...</a:t>
              </a:r>
            </a:p>
            <a:p>
              <a:pPr algn="just"/>
              <a:endParaRPr lang="en-GB" dirty="0">
                <a:solidFill>
                  <a:srgbClr val="FF0000"/>
                </a:solidFill>
              </a:endParaRPr>
            </a:p>
            <a:p>
              <a:pPr algn="just"/>
              <a:r>
                <a:rPr lang="en-GB" dirty="0">
                  <a:solidFill>
                    <a:srgbClr val="FF0000"/>
                  </a:solidFill>
                </a:rPr>
                <a:t>However, the expression simplifies in even-even nuclei. Our code(s) are for spherical, even-even nuclei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619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06B98-20C7-8818-23DE-1BFE1D9A6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the total energy to HF equations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32677-94EF-22B6-476D-84B39083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ECT*, 9/7/2025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5A66F-2707-3489-1C1D-0619004EC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14</a:t>
            </a:fld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FF46FA-DC65-64D5-2E49-90667D2C6CD5}"/>
              </a:ext>
            </a:extLst>
          </p:cNvPr>
          <p:cNvSpPr txBox="1"/>
          <p:nvPr/>
        </p:nvSpPr>
        <p:spPr>
          <a:xfrm>
            <a:off x="457200" y="1229255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The total energy is written in terms of </a:t>
            </a:r>
            <a:r>
              <a:rPr lang="en-GB" dirty="0">
                <a:solidFill>
                  <a:srgbClr val="FF0000"/>
                </a:solidFill>
              </a:rPr>
              <a:t>densities</a:t>
            </a:r>
            <a:r>
              <a:rPr lang="en-GB" dirty="0">
                <a:solidFill>
                  <a:srgbClr val="0432FF"/>
                </a:solidFill>
              </a:rPr>
              <a:t>; and, in turn, the densities are written in terms of </a:t>
            </a:r>
            <a:r>
              <a:rPr lang="en-GB" dirty="0" err="1">
                <a:solidFill>
                  <a:srgbClr val="FF0000"/>
                </a:solidFill>
              </a:rPr>
              <a:t>s.p.</a:t>
            </a:r>
            <a:r>
              <a:rPr lang="en-GB" dirty="0">
                <a:solidFill>
                  <a:srgbClr val="FF0000"/>
                </a:solidFill>
              </a:rPr>
              <a:t> wave functions or orbitals</a:t>
            </a:r>
            <a:r>
              <a:rPr lang="en-GB" dirty="0">
                <a:solidFill>
                  <a:srgbClr val="0432FF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B2B4C8-F08B-1084-A938-DF8EB963D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230" y="1808072"/>
            <a:ext cx="2711570" cy="64679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F37D33F-6F03-7E74-9B26-C24D70507675}"/>
              </a:ext>
            </a:extLst>
          </p:cNvPr>
          <p:cNvGrpSpPr/>
          <p:nvPr/>
        </p:nvGrpSpPr>
        <p:grpSpPr>
          <a:xfrm>
            <a:off x="457200" y="2691130"/>
            <a:ext cx="7442200" cy="846425"/>
            <a:chOff x="457200" y="2691130"/>
            <a:chExt cx="7442200" cy="8464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E85823-019C-1136-5A02-C72A4314E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2691130"/>
              <a:ext cx="3773967" cy="8464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103EC1-2085-0A10-885B-02FE3A179086}"/>
                </a:ext>
              </a:extLst>
            </p:cNvPr>
            <p:cNvSpPr txBox="1"/>
            <p:nvPr/>
          </p:nvSpPr>
          <p:spPr>
            <a:xfrm>
              <a:off x="4697966" y="2791176"/>
              <a:ext cx="3201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432FF"/>
                  </a:solidFill>
                </a:rPr>
                <a:t>This variation leads to HF (or HF-like) equations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FE146B-24E4-12B6-F22B-A634BFE9CA77}"/>
              </a:ext>
            </a:extLst>
          </p:cNvPr>
          <p:cNvGrpSpPr/>
          <p:nvPr/>
        </p:nvGrpSpPr>
        <p:grpSpPr>
          <a:xfrm>
            <a:off x="457200" y="3992487"/>
            <a:ext cx="8229600" cy="1979856"/>
            <a:chOff x="457200" y="3992487"/>
            <a:chExt cx="8229600" cy="197985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FAC2C44-9527-9016-D918-71801E95AFAE}"/>
                </a:ext>
              </a:extLst>
            </p:cNvPr>
            <p:cNvGrpSpPr/>
            <p:nvPr/>
          </p:nvGrpSpPr>
          <p:grpSpPr>
            <a:xfrm>
              <a:off x="457200" y="3992487"/>
              <a:ext cx="8229600" cy="1979856"/>
              <a:chOff x="457200" y="4031212"/>
              <a:chExt cx="8229600" cy="197985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8F258A6-3D01-41F6-A989-62F381D02C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5800" y="4031212"/>
                <a:ext cx="7772400" cy="616751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413EFA-71C2-B632-C734-10747B31E528}"/>
                  </a:ext>
                </a:extLst>
              </p:cNvPr>
              <p:cNvSpPr txBox="1"/>
              <p:nvPr/>
            </p:nvSpPr>
            <p:spPr>
              <a:xfrm>
                <a:off x="457200" y="4810739"/>
                <a:ext cx="8229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dirty="0">
                    <a:solidFill>
                      <a:srgbClr val="0432FF"/>
                    </a:solidFill>
                  </a:rPr>
                  <a:t>Our code solves these equations in </a:t>
                </a:r>
                <a:r>
                  <a:rPr lang="en-GB" b="1" dirty="0">
                    <a:solidFill>
                      <a:srgbClr val="0432FF"/>
                    </a:solidFill>
                  </a:rPr>
                  <a:t>spherical symmetry</a:t>
                </a:r>
                <a:r>
                  <a:rPr lang="en-GB" dirty="0">
                    <a:solidFill>
                      <a:srgbClr val="0432FF"/>
                    </a:solidFill>
                  </a:rPr>
                  <a:t>, and on a radial mesh.</a:t>
                </a:r>
              </a:p>
              <a:p>
                <a:pPr algn="just"/>
                <a:r>
                  <a:rPr lang="en-GB" dirty="0">
                    <a:solidFill>
                      <a:srgbClr val="0432FF"/>
                    </a:solidFill>
                  </a:rPr>
                  <a:t>The method is </a:t>
                </a:r>
                <a:r>
                  <a:rPr lang="en-GB" b="1" dirty="0">
                    <a:solidFill>
                      <a:srgbClr val="0432FF"/>
                    </a:solidFill>
                  </a:rPr>
                  <a:t>iterative</a:t>
                </a:r>
                <a:r>
                  <a:rPr lang="en-GB" dirty="0">
                    <a:solidFill>
                      <a:srgbClr val="0432FF"/>
                    </a:solidFill>
                  </a:rPr>
                  <a:t> and, </a:t>
                </a:r>
                <a:r>
                  <a:rPr lang="en-GB" dirty="0">
                    <a:solidFill>
                      <a:srgbClr val="FF0000"/>
                    </a:solidFill>
                  </a:rPr>
                  <a:t>at convergence, the </a:t>
                </a:r>
                <a:r>
                  <a:rPr lang="en-GB" dirty="0" err="1">
                    <a:solidFill>
                      <a:srgbClr val="FF0000"/>
                    </a:solidFill>
                  </a:rPr>
                  <a:t>s.p.</a:t>
                </a:r>
                <a:r>
                  <a:rPr lang="en-GB" dirty="0">
                    <a:solidFill>
                      <a:srgbClr val="FF0000"/>
                    </a:solidFill>
                  </a:rPr>
                  <a:t> energies are stable while the energy reaches its MINIMUM.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B59023-0FE7-6CF0-2621-834128C1DDA5}"/>
                </a:ext>
              </a:extLst>
            </p:cNvPr>
            <p:cNvSpPr/>
            <p:nvPr/>
          </p:nvSpPr>
          <p:spPr>
            <a:xfrm>
              <a:off x="457200" y="4772014"/>
              <a:ext cx="8229600" cy="1200329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4417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2A432-1AA7-9491-19C6-37047D6E1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005EE-61B3-2291-7B27-B17A007A6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789E4-4D8E-A2F8-39BD-E29A96CD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15</a:t>
            </a:fld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D13203-B8FC-D681-90F2-2893017A6900}"/>
              </a:ext>
            </a:extLst>
          </p:cNvPr>
          <p:cNvSpPr txBox="1"/>
          <p:nvPr/>
        </p:nvSpPr>
        <p:spPr>
          <a:xfrm>
            <a:off x="457200" y="1303020"/>
            <a:ext cx="611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solidFill>
                  <a:srgbClr val="0432FF"/>
                </a:solidFill>
              </a:rPr>
              <a:t>See the talk by Imane Moumene (after the coffee break).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EA7972-4D47-E395-98A1-5C81C69C9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11648"/>
            <a:ext cx="6565900" cy="2654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B7A3E9-F704-9158-40C8-4B049A08C84B}"/>
              </a:ext>
            </a:extLst>
          </p:cNvPr>
          <p:cNvSpPr txBox="1"/>
          <p:nvPr/>
        </p:nvSpPr>
        <p:spPr>
          <a:xfrm>
            <a:off x="457200" y="2105104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Total energy and breakdown of different contributions, single-particle energies and wave functions, densities and some of their moments like &lt;r</a:t>
            </a:r>
            <a:r>
              <a:rPr lang="en-GB" baseline="30000" dirty="0">
                <a:solidFill>
                  <a:srgbClr val="0432FF"/>
                </a:solidFill>
              </a:rPr>
              <a:t>2</a:t>
            </a:r>
            <a:r>
              <a:rPr lang="en-GB" dirty="0">
                <a:solidFill>
                  <a:srgbClr val="0432FF"/>
                </a:solidFill>
              </a:rPr>
              <a:t>&gt;.</a:t>
            </a:r>
          </a:p>
        </p:txBody>
      </p:sp>
    </p:spTree>
    <p:extLst>
      <p:ext uri="{BB962C8B-B14F-4D97-AF65-F5344CB8AC3E}">
        <p14:creationId xmlns:p14="http://schemas.microsoft.com/office/powerpoint/2010/main" val="833874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CBBAD-4136-4D4A-984E-5AC47539A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3128"/>
            <a:ext cx="8229600" cy="724429"/>
          </a:xfrm>
        </p:spPr>
        <p:txBody>
          <a:bodyPr/>
          <a:lstStyle/>
          <a:p>
            <a:r>
              <a:rPr lang="en-GB" dirty="0"/>
              <a:t>The drip lines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C1DC2-0D5E-014B-9802-DA76EAE16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04A45-5A03-4941-B3E8-85A45AA2C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16</a:t>
            </a:fld>
            <a:endParaRPr lang="en-IT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C2B7C907-7842-F149-A662-24C0673E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31" y="1117745"/>
            <a:ext cx="5654073" cy="251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4EB4ECD9-5510-0841-A212-D2DA705CC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32114"/>
            <a:ext cx="2322989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dirty="0">
                <a:solidFill>
                  <a:srgbClr val="FF0000"/>
                </a:solidFill>
                <a:latin typeface="Arial Narrow" panose="020B0604020202020204" pitchFamily="34" charset="0"/>
              </a:rPr>
              <a:t>J. </a:t>
            </a:r>
            <a:r>
              <a:rPr lang="en-GB" altLang="it-IT" sz="1800" dirty="0" err="1">
                <a:solidFill>
                  <a:srgbClr val="FF0000"/>
                </a:solidFill>
                <a:latin typeface="Arial Narrow" panose="020B0604020202020204" pitchFamily="34" charset="0"/>
              </a:rPr>
              <a:t>Erler</a:t>
            </a:r>
            <a:r>
              <a:rPr lang="en-GB" altLang="it-IT" sz="1800" dirty="0">
                <a:solidFill>
                  <a:srgbClr val="FF0000"/>
                </a:solidFill>
                <a:latin typeface="Arial Narrow" panose="020B0604020202020204" pitchFamily="34" charset="0"/>
              </a:rPr>
              <a:t> </a:t>
            </a:r>
            <a:r>
              <a:rPr lang="en-GB" altLang="it-IT" sz="1800" i="1" dirty="0">
                <a:solidFill>
                  <a:srgbClr val="FF0000"/>
                </a:solidFill>
                <a:latin typeface="Arial Narrow" panose="020B0604020202020204" pitchFamily="34" charset="0"/>
              </a:rPr>
              <a:t>et al.</a:t>
            </a:r>
            <a:r>
              <a:rPr lang="en-GB" altLang="it-IT" sz="1800" dirty="0">
                <a:solidFill>
                  <a:srgbClr val="FF0000"/>
                </a:solidFill>
                <a:latin typeface="Arial Narrow" panose="020B0604020202020204" pitchFamily="34" charset="0"/>
              </a:rPr>
              <a:t>, Nature 486, 509 (2012) - SEDF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3EFE2F-57D7-522D-028F-7459B965418D}"/>
              </a:ext>
            </a:extLst>
          </p:cNvPr>
          <p:cNvGrpSpPr/>
          <p:nvPr/>
        </p:nvGrpSpPr>
        <p:grpSpPr>
          <a:xfrm>
            <a:off x="457200" y="3930469"/>
            <a:ext cx="8608288" cy="2726548"/>
            <a:chOff x="457200" y="2676103"/>
            <a:chExt cx="8608288" cy="2726548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4FDFB8CC-2A98-FC4F-BAE0-799BD6AE9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997" y="2676103"/>
              <a:ext cx="5990491" cy="2726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3F4CE0B2-D8D5-CDFF-611E-E02AB2C37A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3429000"/>
              <a:ext cx="2322989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1800" dirty="0">
                  <a:solidFill>
                    <a:srgbClr val="FF0000"/>
                  </a:solidFill>
                  <a:latin typeface="Arial Narrow" panose="020B0604020202020204" pitchFamily="34" charset="0"/>
                </a:rPr>
                <a:t>A.V. </a:t>
              </a:r>
              <a:r>
                <a:rPr lang="en-GB" altLang="it-IT" sz="1800" dirty="0" err="1">
                  <a:solidFill>
                    <a:srgbClr val="FF0000"/>
                  </a:solidFill>
                  <a:latin typeface="Arial Narrow" panose="020B0604020202020204" pitchFamily="34" charset="0"/>
                </a:rPr>
                <a:t>Afanasjev</a:t>
              </a:r>
              <a:r>
                <a:rPr lang="en-GB" altLang="it-IT" sz="1800" dirty="0">
                  <a:solidFill>
                    <a:srgbClr val="FF0000"/>
                  </a:solidFill>
                  <a:latin typeface="Arial Narrow" panose="020B0604020202020204" pitchFamily="34" charset="0"/>
                </a:rPr>
                <a:t> </a:t>
              </a:r>
              <a:r>
                <a:rPr lang="en-GB" altLang="it-IT" sz="1800" i="1" dirty="0">
                  <a:solidFill>
                    <a:srgbClr val="FF0000"/>
                  </a:solidFill>
                  <a:latin typeface="Arial Narrow" panose="020B0604020202020204" pitchFamily="34" charset="0"/>
                </a:rPr>
                <a:t>et al.</a:t>
              </a:r>
              <a:r>
                <a:rPr lang="en-GB" altLang="it-IT" sz="1800" dirty="0">
                  <a:solidFill>
                    <a:srgbClr val="FF0000"/>
                  </a:solidFill>
                  <a:latin typeface="Arial Narrow" panose="020B0604020202020204" pitchFamily="34" charset="0"/>
                </a:rPr>
                <a:t>, Phys. Lett. B726, 680 (2013) - CEDF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072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A4A8C-7A1B-7346-92C0-7E3299DC4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Nuclear collective vibrations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D0401-09B9-D142-87A5-C774A193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763A1-3242-E54C-AE31-2E21159CF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17</a:t>
            </a:fld>
            <a:endParaRPr lang="it-I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F91A82-673D-8946-8828-19083B30C98D}"/>
              </a:ext>
            </a:extLst>
          </p:cNvPr>
          <p:cNvGrpSpPr/>
          <p:nvPr/>
        </p:nvGrpSpPr>
        <p:grpSpPr>
          <a:xfrm>
            <a:off x="63819" y="1212855"/>
            <a:ext cx="8969522" cy="4213646"/>
            <a:chOff x="63819" y="1796475"/>
            <a:chExt cx="8969522" cy="42136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81F175-54C3-894B-B04F-C6E602DEF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14" y="1796475"/>
              <a:ext cx="5969823" cy="4213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08F9E7C0-78FB-2242-A383-A139AFBAA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328" y="2158155"/>
              <a:ext cx="2767013" cy="357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69D742-4CEB-E94B-9682-DEE69B0154E2}"/>
                </a:ext>
              </a:extLst>
            </p:cNvPr>
            <p:cNvSpPr txBox="1"/>
            <p:nvPr/>
          </p:nvSpPr>
          <p:spPr>
            <a:xfrm>
              <a:off x="63819" y="5374276"/>
              <a:ext cx="1072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Arial Narrow" panose="020B0604020202020204" pitchFamily="34" charset="0"/>
                  <a:ea typeface="Arial Narrow" charset="0"/>
                  <a:cs typeface="Arial Narrow" panose="020B0604020202020204" pitchFamily="34" charset="0"/>
                </a:rPr>
                <a:t>Figure by M. </a:t>
              </a:r>
              <a:r>
                <a:rPr lang="en-US" sz="1600" dirty="0" err="1">
                  <a:solidFill>
                    <a:srgbClr val="FF0000"/>
                  </a:solidFill>
                  <a:latin typeface="Arial Narrow" panose="020B0604020202020204" pitchFamily="34" charset="0"/>
                  <a:ea typeface="Arial Narrow" charset="0"/>
                  <a:cs typeface="Arial Narrow" panose="020B0604020202020204" pitchFamily="34" charset="0"/>
                </a:rPr>
                <a:t>Harakeh</a:t>
              </a:r>
              <a:endParaRPr lang="en-US" sz="1600" dirty="0">
                <a:solidFill>
                  <a:srgbClr val="FF0000"/>
                </a:solidFill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endParaRP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F00E2D-660B-E24D-B390-6E7376A9168F}"/>
              </a:ext>
            </a:extLst>
          </p:cNvPr>
          <p:cNvSpPr/>
          <p:nvPr/>
        </p:nvSpPr>
        <p:spPr>
          <a:xfrm>
            <a:off x="2424545" y="4807528"/>
            <a:ext cx="3117273" cy="646683"/>
          </a:xfrm>
          <a:prstGeom prst="roundRect">
            <a:avLst/>
          </a:prstGeom>
          <a:noFill/>
          <a:ln w="38100">
            <a:solidFill>
              <a:srgbClr val="3CAC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470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FC3B6-B49A-4C4B-9740-898C3C5D0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622"/>
            <a:ext cx="8229600" cy="724429"/>
          </a:xfrm>
        </p:spPr>
        <p:txBody>
          <a:bodyPr/>
          <a:lstStyle/>
          <a:p>
            <a:r>
              <a:rPr lang="en-GB" dirty="0"/>
              <a:t>Strength function and operators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32CFF-B43C-1044-9A27-8ECDC375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B8493-15EB-9841-A85C-867E8B97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18</a:t>
            </a:fld>
            <a:endParaRPr lang="en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02139-404B-E331-1278-F277739FC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57" y="954527"/>
            <a:ext cx="3910989" cy="5928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30773B-DBCC-64C6-20EB-1D5E315B6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602" y="1039741"/>
            <a:ext cx="4121841" cy="655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20113B-AA5D-0F3E-DB55-99A661731BB4}"/>
              </a:ext>
            </a:extLst>
          </p:cNvPr>
          <p:cNvSpPr txBox="1"/>
          <p:nvPr/>
        </p:nvSpPr>
        <p:spPr>
          <a:xfrm>
            <a:off x="291557" y="2113248"/>
            <a:ext cx="8560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Isoscalar (T=0) vs. </a:t>
            </a:r>
            <a:r>
              <a:rPr lang="en-GB" dirty="0" err="1">
                <a:solidFill>
                  <a:srgbClr val="0432FF"/>
                </a:solidFill>
              </a:rPr>
              <a:t>isovector</a:t>
            </a:r>
            <a:r>
              <a:rPr lang="en-GB" dirty="0">
                <a:solidFill>
                  <a:srgbClr val="0432FF"/>
                </a:solidFill>
              </a:rPr>
              <a:t> (T=1) and electric (S=0) vs. magnetic (S=1) operators.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0A3B35-C5B3-544B-ACAD-9A7DE59EBEF7}"/>
              </a:ext>
            </a:extLst>
          </p:cNvPr>
          <p:cNvGrpSpPr/>
          <p:nvPr/>
        </p:nvGrpSpPr>
        <p:grpSpPr>
          <a:xfrm>
            <a:off x="291557" y="2786520"/>
            <a:ext cx="8560886" cy="3455068"/>
            <a:chOff x="324166" y="2588675"/>
            <a:chExt cx="8560886" cy="34550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357147-CD9A-B60E-B9E3-AC18FD7D2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2588675"/>
              <a:ext cx="3353370" cy="135099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7050953-8F38-A914-B8E5-A05DD3AF3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3211" y="2588675"/>
              <a:ext cx="4027976" cy="1350998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957BC3C-C4DF-B3A2-AE4C-3F2529135E02}"/>
                </a:ext>
              </a:extLst>
            </p:cNvPr>
            <p:cNvGrpSpPr/>
            <p:nvPr/>
          </p:nvGrpSpPr>
          <p:grpSpPr>
            <a:xfrm>
              <a:off x="324166" y="3939673"/>
              <a:ext cx="4081580" cy="2104070"/>
              <a:chOff x="324166" y="3939673"/>
              <a:chExt cx="4081580" cy="210407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6CA280E-E4CB-BCB4-D522-E77C129643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4166" y="4462167"/>
                <a:ext cx="3517253" cy="1350998"/>
              </a:xfrm>
              <a:prstGeom prst="rect">
                <a:avLst/>
              </a:prstGeom>
            </p:spPr>
          </p:pic>
          <p:sp>
            <p:nvSpPr>
              <p:cNvPr id="24" name="Curved Left Arrow 23">
                <a:extLst>
                  <a:ext uri="{FF2B5EF4-FFF2-40B4-BE49-F238E27FC236}">
                    <a16:creationId xmlns:a16="http://schemas.microsoft.com/office/drawing/2014/main" id="{A7F8C3B3-B4F8-9129-8E9D-F0751E68138B}"/>
                  </a:ext>
                </a:extLst>
              </p:cNvPr>
              <p:cNvSpPr/>
              <p:nvPr/>
            </p:nvSpPr>
            <p:spPr>
              <a:xfrm>
                <a:off x="3289465" y="3939673"/>
                <a:ext cx="521105" cy="941085"/>
              </a:xfrm>
              <a:prstGeom prst="curvedLef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BCE9B9-D138-618A-9563-A04596889B90}"/>
                  </a:ext>
                </a:extLst>
              </p:cNvPr>
              <p:cNvSpPr txBox="1"/>
              <p:nvPr/>
            </p:nvSpPr>
            <p:spPr>
              <a:xfrm>
                <a:off x="2434442" y="5674411"/>
                <a:ext cx="1971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dirty="0">
                  <a:solidFill>
                    <a:srgbClr val="FF0000"/>
                  </a:solidFill>
                  <a:latin typeface="Book Antiqua" panose="0204060205030503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602F289-C943-79EC-BB8F-BEC219FAECA1}"/>
                </a:ext>
              </a:extLst>
            </p:cNvPr>
            <p:cNvGrpSpPr/>
            <p:nvPr/>
          </p:nvGrpSpPr>
          <p:grpSpPr>
            <a:xfrm>
              <a:off x="4216393" y="4611680"/>
              <a:ext cx="4668659" cy="1432063"/>
              <a:chOff x="4216393" y="4611680"/>
              <a:chExt cx="4668659" cy="143206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A5CC8A4-AA23-1A38-DDA4-23D58007D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16393" y="4611680"/>
                <a:ext cx="4574794" cy="980313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D45943-147D-66C6-4186-797A5E07A1CA}"/>
                  </a:ext>
                </a:extLst>
              </p:cNvPr>
              <p:cNvSpPr txBox="1"/>
              <p:nvPr/>
            </p:nvSpPr>
            <p:spPr>
              <a:xfrm>
                <a:off x="6913748" y="5674411"/>
                <a:ext cx="1971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Book Antiqua" panose="02040602050305030304" pitchFamily="18" charset="0"/>
                  </a:rPr>
                  <a:t>C.o.m.</a:t>
                </a:r>
                <a:r>
                  <a:rPr lang="en-GB" dirty="0">
                    <a:solidFill>
                      <a:srgbClr val="FF0000"/>
                    </a:solidFill>
                    <a:latin typeface="Book Antiqua" panose="02040602050305030304" pitchFamily="18" charset="0"/>
                  </a:rPr>
                  <a:t> subtracted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213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1DFA2-1FA5-6610-DE39-4E04CA237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Collectivity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DF7CF-98FC-0042-C6C2-0E312843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9194C6-DBA8-42D1-87D3-86549F97F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19</a:t>
            </a:fld>
            <a:endParaRPr lang="en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DB78A4-BF26-5101-64A8-AC57226416F4}"/>
              </a:ext>
            </a:extLst>
          </p:cNvPr>
          <p:cNvSpPr txBox="1"/>
          <p:nvPr/>
        </p:nvSpPr>
        <p:spPr>
          <a:xfrm>
            <a:off x="457200" y="1245870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Given the strength function, one can define its moments: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>
                <a:solidFill>
                  <a:srgbClr val="0432FF"/>
                </a:solidFill>
              </a:rPr>
              <a:t>Often, some states exhaust most of the total strength of or the EWSR.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47B0E3-5484-FCC4-86F3-D76030907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1" y="1617725"/>
            <a:ext cx="2150290" cy="629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1234E0-7C93-3289-56E9-19740C4BB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607" y="1617725"/>
            <a:ext cx="2473227" cy="629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5CD098-B923-AF82-5E6C-CD5269441FEE}"/>
              </a:ext>
            </a:extLst>
          </p:cNvPr>
          <p:cNvSpPr txBox="1"/>
          <p:nvPr/>
        </p:nvSpPr>
        <p:spPr>
          <a:xfrm>
            <a:off x="2906638" y="1932500"/>
            <a:ext cx="1393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Total strength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F9762F-C243-C6BC-4B90-213AFF8206E9}"/>
              </a:ext>
            </a:extLst>
          </p:cNvPr>
          <p:cNvSpPr txBox="1"/>
          <p:nvPr/>
        </p:nvSpPr>
        <p:spPr>
          <a:xfrm>
            <a:off x="7202576" y="1932500"/>
            <a:ext cx="1393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EWSR</a:t>
            </a:r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id="{AC4CB762-6CBF-7E31-3602-84A46C50E601}"/>
              </a:ext>
            </a:extLst>
          </p:cNvPr>
          <p:cNvGrpSpPr>
            <a:grpSpLocks/>
          </p:cNvGrpSpPr>
          <p:nvPr/>
        </p:nvGrpSpPr>
        <p:grpSpPr bwMode="auto">
          <a:xfrm>
            <a:off x="1293813" y="3752850"/>
            <a:ext cx="7392987" cy="2284413"/>
            <a:chOff x="1271588" y="879475"/>
            <a:chExt cx="7392987" cy="2283932"/>
          </a:xfrm>
        </p:grpSpPr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F383A648-79B7-6FDE-739F-7903F169E7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1588" y="958370"/>
              <a:ext cx="6069012" cy="2205037"/>
              <a:chOff x="399" y="1542"/>
              <a:chExt cx="4779" cy="1737"/>
            </a:xfrm>
          </p:grpSpPr>
          <p:pic>
            <p:nvPicPr>
              <p:cNvPr id="19" name="Picture 3" descr="photoresponce3">
                <a:extLst>
                  <a:ext uri="{FF2B5EF4-FFF2-40B4-BE49-F238E27FC236}">
                    <a16:creationId xmlns:a16="http://schemas.microsoft.com/office/drawing/2014/main" id="{4A1F8C1F-A33C-B4E5-DC75-4ABF9E7EE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1685"/>
                <a:ext cx="4683" cy="1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" name="Group 4">
                <a:extLst>
                  <a:ext uri="{FF2B5EF4-FFF2-40B4-BE49-F238E27FC236}">
                    <a16:creationId xmlns:a16="http://schemas.microsoft.com/office/drawing/2014/main" id="{E878C486-0778-FFB7-60ED-C52A93BDF9B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1476" y="1542"/>
                <a:ext cx="648" cy="544"/>
                <a:chOff x="480" y="1351"/>
                <a:chExt cx="864" cy="725"/>
              </a:xfrm>
            </p:grpSpPr>
            <p:pic>
              <p:nvPicPr>
                <p:cNvPr id="31" name="Picture 5" descr="quocshape">
                  <a:extLst>
                    <a:ext uri="{FF2B5EF4-FFF2-40B4-BE49-F238E27FC236}">
                      <a16:creationId xmlns:a16="http://schemas.microsoft.com/office/drawing/2014/main" id="{23F860DB-C165-4B6E-14CD-65DAA46C0C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" y="1351"/>
                  <a:ext cx="725" cy="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" name="Line 6">
                  <a:extLst>
                    <a:ext uri="{FF2B5EF4-FFF2-40B4-BE49-F238E27FC236}">
                      <a16:creationId xmlns:a16="http://schemas.microsoft.com/office/drawing/2014/main" id="{C29A669B-385F-16D2-4C77-AF1770830A7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12" y="2076"/>
                  <a:ext cx="40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lg" len="med"/>
                  <a:tailEnd type="triangle" w="lg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3" name="Line 7">
                  <a:extLst>
                    <a:ext uri="{FF2B5EF4-FFF2-40B4-BE49-F238E27FC236}">
                      <a16:creationId xmlns:a16="http://schemas.microsoft.com/office/drawing/2014/main" id="{E6EC0B18-E97C-B981-54DD-AE590543316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232" y="1776"/>
                  <a:ext cx="112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21" name="Group 8">
                <a:extLst>
                  <a:ext uri="{FF2B5EF4-FFF2-40B4-BE49-F238E27FC236}">
                    <a16:creationId xmlns:a16="http://schemas.microsoft.com/office/drawing/2014/main" id="{3BF53ECE-B7CB-11AB-D5FE-EEEE7999710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224" y="1674"/>
                <a:ext cx="954" cy="678"/>
                <a:chOff x="4156" y="1497"/>
                <a:chExt cx="1270" cy="903"/>
              </a:xfrm>
            </p:grpSpPr>
            <p:grpSp>
              <p:nvGrpSpPr>
                <p:cNvPr id="26" name="Group 9">
                  <a:extLst>
                    <a:ext uri="{FF2B5EF4-FFF2-40B4-BE49-F238E27FC236}">
                      <a16:creationId xmlns:a16="http://schemas.microsoft.com/office/drawing/2014/main" id="{3CD7E2A4-60E6-EFCE-7A99-B518E6EABD2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156" y="1561"/>
                  <a:ext cx="1270" cy="839"/>
                  <a:chOff x="4150" y="576"/>
                  <a:chExt cx="1270" cy="839"/>
                </a:xfrm>
              </p:grpSpPr>
              <p:pic>
                <p:nvPicPr>
                  <p:cNvPr id="29" name="Picture 10" descr="gdr">
                    <a:extLst>
                      <a:ext uri="{FF2B5EF4-FFF2-40B4-BE49-F238E27FC236}">
                        <a16:creationId xmlns:a16="http://schemas.microsoft.com/office/drawing/2014/main" id="{68E1FE5D-3327-3B7E-9754-2DBA7566F45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58" y="576"/>
                    <a:ext cx="862" cy="7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0" name="Line 11">
                    <a:extLst>
                      <a:ext uri="{FF2B5EF4-FFF2-40B4-BE49-F238E27FC236}">
                        <a16:creationId xmlns:a16="http://schemas.microsoft.com/office/drawing/2014/main" id="{035510A3-E17C-26EF-1901-B2891427D8C9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150" y="1279"/>
                    <a:ext cx="363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sp>
              <p:nvSpPr>
                <p:cNvPr id="27" name="Rectangle 12">
                  <a:extLst>
                    <a:ext uri="{FF2B5EF4-FFF2-40B4-BE49-F238E27FC236}">
                      <a16:creationId xmlns:a16="http://schemas.microsoft.com/office/drawing/2014/main" id="{6570FAB7-374E-C538-CDB0-781E19433E1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1508"/>
                  <a:ext cx="506" cy="16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8" name="Line 13">
                  <a:extLst>
                    <a:ext uri="{FF2B5EF4-FFF2-40B4-BE49-F238E27FC236}">
                      <a16:creationId xmlns:a16="http://schemas.microsoft.com/office/drawing/2014/main" id="{3C43315F-EC06-E73D-5993-6E55915BCEA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822" y="1586"/>
                  <a:ext cx="40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lg" len="med"/>
                  <a:tailEnd type="triangle" w="lg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22" name="Group 14">
                <a:extLst>
                  <a:ext uri="{FF2B5EF4-FFF2-40B4-BE49-F238E27FC236}">
                    <a16:creationId xmlns:a16="http://schemas.microsoft.com/office/drawing/2014/main" id="{04A52B39-907A-506B-D740-79AA6A90BD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52" y="1661"/>
                <a:ext cx="714" cy="589"/>
                <a:chOff x="2052" y="1661"/>
                <a:chExt cx="714" cy="589"/>
              </a:xfrm>
            </p:grpSpPr>
            <p:sp>
              <p:nvSpPr>
                <p:cNvPr id="23" name="Line 17">
                  <a:extLst>
                    <a:ext uri="{FF2B5EF4-FFF2-40B4-BE49-F238E27FC236}">
                      <a16:creationId xmlns:a16="http://schemas.microsoft.com/office/drawing/2014/main" id="{BB4A5EBA-55F0-EEB5-2366-668D66A137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03" y="1661"/>
                  <a:ext cx="266" cy="1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 type="triangle" w="lg" len="med"/>
                  <a:tailEnd type="triangle" w="lg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4" name="Line 18">
                  <a:extLst>
                    <a:ext uri="{FF2B5EF4-FFF2-40B4-BE49-F238E27FC236}">
                      <a16:creationId xmlns:a16="http://schemas.microsoft.com/office/drawing/2014/main" id="{74E9BE2C-C140-651B-05DE-D6D69CFCEF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52" y="1967"/>
                  <a:ext cx="445" cy="148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>
                    <a:defRPr/>
                  </a:pPr>
                  <a:endParaRPr lang="en-US"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5" name="Line 19">
                  <a:extLst>
                    <a:ext uri="{FF2B5EF4-FFF2-40B4-BE49-F238E27FC236}">
                      <a16:creationId xmlns:a16="http://schemas.microsoft.com/office/drawing/2014/main" id="{FD21EFB4-901D-BC5B-0B43-4B901EABF1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52" y="1917"/>
                  <a:ext cx="445" cy="33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>
                    <a:defRPr/>
                  </a:pPr>
                  <a:endParaRPr lang="en-US"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sp>
          <p:nvSpPr>
            <p:cNvPr id="14" name="Text Box 21">
              <a:extLst>
                <a:ext uri="{FF2B5EF4-FFF2-40B4-BE49-F238E27FC236}">
                  <a16:creationId xmlns:a16="http://schemas.microsoft.com/office/drawing/2014/main" id="{4A83C314-6009-D345-3AAD-E64A869E0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0200" y="2154238"/>
              <a:ext cx="19843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r"/>
              <a:r>
                <a:rPr lang="en-US" altLang="x-none" sz="1600">
                  <a:solidFill>
                    <a:srgbClr val="FF0000"/>
                  </a:solidFill>
                  <a:latin typeface="Arial Narrow" charset="0"/>
                </a:rPr>
                <a:t>Courtesy: N. Pietralla</a:t>
              </a:r>
            </a:p>
          </p:txBody>
        </p:sp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420A5C32-63F8-17CC-D207-F9171C6F56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5950" y="879475"/>
              <a:ext cx="103981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>
                  <a:solidFill>
                    <a:srgbClr val="008000"/>
                  </a:solidFill>
                  <a:latin typeface="Arial" charset="0"/>
                </a:rPr>
                <a:t>2</a:t>
              </a:r>
              <a:r>
                <a:rPr lang="en-US" altLang="x-none" baseline="30000">
                  <a:solidFill>
                    <a:srgbClr val="008000"/>
                  </a:solidFill>
                  <a:latin typeface="Arial" charset="0"/>
                </a:rPr>
                <a:t>+</a:t>
              </a:r>
              <a:r>
                <a:rPr lang="en-US" altLang="x-none">
                  <a:solidFill>
                    <a:srgbClr val="008000"/>
                  </a:solidFill>
                  <a:latin typeface="Arial" charset="0"/>
                  <a:sym typeface="Symbol" charset="2"/>
                </a:rPr>
                <a:t>3</a:t>
              </a:r>
              <a:r>
                <a:rPr lang="en-US" altLang="x-none" baseline="30000">
                  <a:solidFill>
                    <a:srgbClr val="008000"/>
                  </a:solidFill>
                  <a:latin typeface="Arial" charset="0"/>
                  <a:sym typeface="Symbol" charset="2"/>
                </a:rPr>
                <a:t>-</a:t>
              </a:r>
              <a:endParaRPr lang="en-US" altLang="x-none" baseline="30000">
                <a:solidFill>
                  <a:srgbClr val="008000"/>
                </a:solidFill>
                <a:latin typeface="Arial" charset="0"/>
              </a:endParaRPr>
            </a:p>
          </p:txBody>
        </p:sp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10B7D19A-B61F-C8AC-37BF-191A84D9BA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5550" y="1125538"/>
              <a:ext cx="973138" cy="46196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>
                  <a:solidFill>
                    <a:srgbClr val="800000"/>
                  </a:solidFill>
                  <a:latin typeface="Arial" charset="0"/>
                </a:rPr>
                <a:t>GDR</a:t>
              </a:r>
            </a:p>
          </p:txBody>
        </p:sp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6AAE451E-D4B2-87D6-F9C9-068F249FD9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9950" y="1814513"/>
              <a:ext cx="97313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>
                  <a:solidFill>
                    <a:srgbClr val="0000FF"/>
                  </a:solidFill>
                  <a:latin typeface="Arial" charset="0"/>
                </a:rPr>
                <a:t>PDR</a:t>
              </a:r>
            </a:p>
          </p:txBody>
        </p:sp>
        <p:pic>
          <p:nvPicPr>
            <p:cNvPr id="18" name="Picture 16" descr="neutronskin">
              <a:extLst>
                <a:ext uri="{FF2B5EF4-FFF2-40B4-BE49-F238E27FC236}">
                  <a16:creationId xmlns:a16="http://schemas.microsoft.com/office/drawing/2014/main" id="{BCF9898E-051B-D962-1AA2-134F1C3BD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413" y="1190625"/>
              <a:ext cx="344487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582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E537E-E56F-E540-9C57-58DF9501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363"/>
            <a:ext cx="8229600" cy="724429"/>
          </a:xfrm>
        </p:spPr>
        <p:txBody>
          <a:bodyPr/>
          <a:lstStyle/>
          <a:p>
            <a:r>
              <a:rPr lang="en-GB" dirty="0"/>
              <a:t>The nuclear many-body problem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EAD7A-2DA0-F248-930E-ECDBD769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2EE51-48DF-F640-AAF3-98823244B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</a:t>
            </a:fld>
            <a:endParaRPr lang="en-IT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9DB5A19-B902-1346-8ABC-4319A396A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63" y="1208111"/>
            <a:ext cx="8229600" cy="4741332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>
                <a:solidFill>
                  <a:srgbClr val="0432FF"/>
                </a:solidFill>
              </a:rPr>
              <a:t>There are several combinations of </a:t>
            </a:r>
            <a:r>
              <a:rPr lang="en-GB" b="1" dirty="0">
                <a:solidFill>
                  <a:srgbClr val="0432FF"/>
                </a:solidFill>
              </a:rPr>
              <a:t>nuclear Hamiltonians and many-body methods</a:t>
            </a:r>
            <a:r>
              <a:rPr lang="en-GB" dirty="0">
                <a:solidFill>
                  <a:srgbClr val="0432FF"/>
                </a:solidFill>
              </a:rPr>
              <a:t> to solve the nuclear problem.</a:t>
            </a:r>
          </a:p>
          <a:p>
            <a:pPr marL="0" indent="0" algn="just">
              <a:buNone/>
            </a:pPr>
            <a:endParaRPr lang="en-GB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r>
              <a:rPr lang="en-GB" i="1" dirty="0">
                <a:solidFill>
                  <a:srgbClr val="0432FF"/>
                </a:solidFill>
              </a:rPr>
              <a:t>Ab initio</a:t>
            </a:r>
            <a:r>
              <a:rPr lang="en-GB" dirty="0">
                <a:solidFill>
                  <a:srgbClr val="0432FF"/>
                </a:solidFill>
              </a:rPr>
              <a:t> approaches</a:t>
            </a:r>
          </a:p>
          <a:p>
            <a:pPr marL="0" indent="0" algn="just">
              <a:buNone/>
            </a:pPr>
            <a:r>
              <a:rPr lang="en-GB" dirty="0">
                <a:solidFill>
                  <a:srgbClr val="0432FF"/>
                </a:solidFill>
              </a:rPr>
              <a:t>Configuration interaction/Shell model</a:t>
            </a:r>
          </a:p>
          <a:p>
            <a:pPr marL="0" indent="0" algn="just">
              <a:buNone/>
            </a:pPr>
            <a:r>
              <a:rPr lang="en-GB" dirty="0">
                <a:solidFill>
                  <a:srgbClr val="0432FF"/>
                </a:solidFill>
              </a:rPr>
              <a:t>Mean-field and DFT</a:t>
            </a:r>
          </a:p>
          <a:p>
            <a:pPr marL="0" indent="0" algn="just">
              <a:buNone/>
            </a:pPr>
            <a:r>
              <a:rPr lang="en-GB" dirty="0">
                <a:solidFill>
                  <a:srgbClr val="0432FF"/>
                </a:solidFill>
              </a:rPr>
              <a:t>...</a:t>
            </a:r>
          </a:p>
          <a:p>
            <a:pPr marL="0" indent="0" algn="just">
              <a:buNone/>
            </a:pPr>
            <a:endParaRPr lang="en-GB" dirty="0">
              <a:solidFill>
                <a:srgbClr val="0432FF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E1C1ADF-EBBF-5E47-9650-E21A84978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160" y="3927068"/>
            <a:ext cx="1836367" cy="18363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39EF9C2-7B97-DA69-35DD-7D535BA90A1F}"/>
              </a:ext>
            </a:extLst>
          </p:cNvPr>
          <p:cNvGrpSpPr/>
          <p:nvPr/>
        </p:nvGrpSpPr>
        <p:grpSpPr>
          <a:xfrm>
            <a:off x="0" y="5867388"/>
            <a:ext cx="2889338" cy="990612"/>
            <a:chOff x="204537" y="4860758"/>
            <a:chExt cx="4011856" cy="11189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6D28099-5FB0-126C-DFFA-15091DA6F3A4}"/>
                </a:ext>
              </a:extLst>
            </p:cNvPr>
            <p:cNvSpPr/>
            <p:nvPr/>
          </p:nvSpPr>
          <p:spPr>
            <a:xfrm>
              <a:off x="204537" y="4860758"/>
              <a:ext cx="4011856" cy="1118937"/>
            </a:xfrm>
            <a:prstGeom prst="rect">
              <a:avLst/>
            </a:prstGeom>
            <a:solidFill>
              <a:srgbClr val="F5FF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C9170E-3F2D-27DE-EA62-248B0C79B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656" y="5159447"/>
              <a:ext cx="3510729" cy="54177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A9A789-5D7A-4F68-C96F-A9D03D6311B7}"/>
              </a:ext>
            </a:extLst>
          </p:cNvPr>
          <p:cNvGrpSpPr/>
          <p:nvPr/>
        </p:nvGrpSpPr>
        <p:grpSpPr>
          <a:xfrm>
            <a:off x="2950641" y="5878529"/>
            <a:ext cx="6205754" cy="986229"/>
            <a:chOff x="204537" y="3429000"/>
            <a:chExt cx="8803990" cy="12031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B3BAC7-121F-3FB9-D225-11919E6BB1C3}"/>
                </a:ext>
              </a:extLst>
            </p:cNvPr>
            <p:cNvSpPr/>
            <p:nvPr/>
          </p:nvSpPr>
          <p:spPr>
            <a:xfrm>
              <a:off x="204537" y="3429000"/>
              <a:ext cx="8803990" cy="1203158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11A584-6F24-B7A9-8C2D-69001EF3A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17" y="3593442"/>
              <a:ext cx="8681182" cy="991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939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48A79-8048-05A6-E890-CEE2D21D6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84138"/>
            <a:ext cx="8627324" cy="724429"/>
          </a:xfrm>
        </p:spPr>
        <p:txBody>
          <a:bodyPr>
            <a:normAutofit fontScale="90000"/>
          </a:bodyPr>
          <a:lstStyle/>
          <a:p>
            <a:r>
              <a:rPr lang="en-GB" dirty="0"/>
              <a:t>Time-dependent Hartree-</a:t>
            </a:r>
            <a:r>
              <a:rPr lang="en-GB" dirty="0" err="1"/>
              <a:t>Fock</a:t>
            </a:r>
            <a:r>
              <a:rPr lang="en-GB" dirty="0"/>
              <a:t> or Kohn-Sham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F39C00-2985-7C31-6C72-CC9D61780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6599" y="6126162"/>
            <a:ext cx="3694575" cy="684212"/>
          </a:xfrm>
        </p:spPr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AA436-8AE0-4D81-A0C9-5758C5381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20</a:t>
            </a:fld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633C4D-1C5B-5F96-996F-6B0B72D16298}"/>
              </a:ext>
            </a:extLst>
          </p:cNvPr>
          <p:cNvSpPr txBox="1"/>
          <p:nvPr/>
        </p:nvSpPr>
        <p:spPr>
          <a:xfrm>
            <a:off x="41549" y="745456"/>
            <a:ext cx="51233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b="1" dirty="0">
              <a:solidFill>
                <a:srgbClr val="0432FF"/>
              </a:solidFill>
            </a:endParaRPr>
          </a:p>
          <a:p>
            <a:pPr algn="just"/>
            <a:endParaRPr lang="en-GB" b="1" dirty="0">
              <a:solidFill>
                <a:srgbClr val="0432FF"/>
              </a:solidFill>
            </a:endParaRPr>
          </a:p>
          <a:p>
            <a:pPr algn="just"/>
            <a:endParaRPr lang="en-GB" b="1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>
                <a:solidFill>
                  <a:srgbClr val="0432FF"/>
                </a:solidFill>
              </a:rPr>
              <a:t>In the time-dependent case, one can solve the </a:t>
            </a:r>
            <a:r>
              <a:rPr lang="en-GB" b="1" dirty="0">
                <a:solidFill>
                  <a:srgbClr val="0432FF"/>
                </a:solidFill>
              </a:rPr>
              <a:t>evolution equation for the density</a:t>
            </a:r>
            <a:r>
              <a:rPr lang="en-GB" dirty="0">
                <a:solidFill>
                  <a:srgbClr val="0432FF"/>
                </a:solidFill>
              </a:rPr>
              <a:t> directly: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923535-55C6-C808-581F-10901A0ECD0B}"/>
              </a:ext>
            </a:extLst>
          </p:cNvPr>
          <p:cNvGrpSpPr/>
          <p:nvPr/>
        </p:nvGrpSpPr>
        <p:grpSpPr>
          <a:xfrm>
            <a:off x="457200" y="998608"/>
            <a:ext cx="2261871" cy="615101"/>
            <a:chOff x="6746656" y="5309055"/>
            <a:chExt cx="2261871" cy="6151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C5A0BA-C859-7F48-B6E1-6BB8F40CE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2129" y="5398508"/>
              <a:ext cx="2032000" cy="4191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D66901-C528-5F13-DE82-093CB9535C90}"/>
                </a:ext>
              </a:extLst>
            </p:cNvPr>
            <p:cNvSpPr/>
            <p:nvPr/>
          </p:nvSpPr>
          <p:spPr>
            <a:xfrm>
              <a:off x="6746656" y="5309055"/>
              <a:ext cx="2261871" cy="615101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58BC10-54EF-57EA-7454-718B49A98D0D}"/>
              </a:ext>
            </a:extLst>
          </p:cNvPr>
          <p:cNvGrpSpPr/>
          <p:nvPr/>
        </p:nvGrpSpPr>
        <p:grpSpPr>
          <a:xfrm>
            <a:off x="185530" y="2735496"/>
            <a:ext cx="6573693" cy="1841421"/>
            <a:chOff x="495293" y="3582670"/>
            <a:chExt cx="6659887" cy="18414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D1D602-BE15-ABFA-2557-FC282C2AE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293" y="3582670"/>
              <a:ext cx="4682497" cy="27544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9FBECB-E826-2560-1FB2-2494392A5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293" y="4174321"/>
              <a:ext cx="2072617" cy="3409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4C3609-0FC0-4B0B-9819-A4EF88ACE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293" y="5060543"/>
              <a:ext cx="6659887" cy="36354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45204B-81B3-D6A7-E100-FF6E8727B3E2}"/>
              </a:ext>
            </a:extLst>
          </p:cNvPr>
          <p:cNvGrpSpPr/>
          <p:nvPr/>
        </p:nvGrpSpPr>
        <p:grpSpPr>
          <a:xfrm>
            <a:off x="5435809" y="784497"/>
            <a:ext cx="3456403" cy="3258738"/>
            <a:chOff x="5552124" y="1128734"/>
            <a:chExt cx="3456403" cy="32587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95ABF44-1D22-25E9-5FE7-CFB9134E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52124" y="1368880"/>
              <a:ext cx="3456403" cy="301859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2885D0-557D-FE67-7D31-5180116A887A}"/>
                </a:ext>
              </a:extLst>
            </p:cNvPr>
            <p:cNvSpPr txBox="1"/>
            <p:nvPr/>
          </p:nvSpPr>
          <p:spPr>
            <a:xfrm>
              <a:off x="6026984" y="1128734"/>
              <a:ext cx="2846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From: P. Stevenson (U. Surrey)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0BB4DD5-E736-EC97-43BC-8214ACF6B66A}"/>
              </a:ext>
            </a:extLst>
          </p:cNvPr>
          <p:cNvSpPr txBox="1"/>
          <p:nvPr/>
        </p:nvSpPr>
        <p:spPr>
          <a:xfrm>
            <a:off x="185530" y="4855325"/>
            <a:ext cx="86273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This approach allows also studying large-amplitude motion (e.g. reactions).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>
                <a:solidFill>
                  <a:srgbClr val="0432FF"/>
                </a:solidFill>
              </a:rPr>
              <a:t>If the equation for the density is </a:t>
            </a:r>
            <a:r>
              <a:rPr lang="en-GB" b="1" dirty="0">
                <a:solidFill>
                  <a:srgbClr val="0432FF"/>
                </a:solidFill>
              </a:rPr>
              <a:t>linearized</a:t>
            </a:r>
            <a:r>
              <a:rPr lang="en-GB" dirty="0">
                <a:solidFill>
                  <a:srgbClr val="0432FF"/>
                </a:solidFill>
              </a:rPr>
              <a:t> (small amplitude limit or linear response): </a:t>
            </a:r>
            <a:r>
              <a:rPr lang="en-GB" b="1" dirty="0">
                <a:solidFill>
                  <a:srgbClr val="0432FF"/>
                </a:solidFill>
              </a:rPr>
              <a:t>Random Phase Approximation or RPA</a:t>
            </a:r>
            <a:r>
              <a:rPr lang="en-GB" dirty="0">
                <a:solidFill>
                  <a:srgbClr val="0432FF"/>
                </a:solidFill>
              </a:rPr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5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5415D62D-AC3D-53AB-8179-E5A7DA93E64D}"/>
              </a:ext>
            </a:extLst>
          </p:cNvPr>
          <p:cNvSpPr/>
          <p:nvPr/>
        </p:nvSpPr>
        <p:spPr>
          <a:xfrm>
            <a:off x="3944984" y="1119031"/>
            <a:ext cx="2076036" cy="948673"/>
          </a:xfrm>
          <a:prstGeom prst="ellipse">
            <a:avLst/>
          </a:prstGeom>
          <a:solidFill>
            <a:srgbClr val="B3EEE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06E34-576C-F69C-D232-BF94A6655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17" y="274638"/>
            <a:ext cx="8852409" cy="724429"/>
          </a:xfrm>
        </p:spPr>
        <p:txBody>
          <a:bodyPr>
            <a:normAutofit fontScale="90000"/>
          </a:bodyPr>
          <a:lstStyle/>
          <a:p>
            <a:r>
              <a:rPr lang="en-GB" dirty="0"/>
              <a:t>Matrix RPA and Finite Amplitude Method (FAM)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7B716-ABE3-77F6-5088-519A757D5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C3846-4A64-FBC1-BFDD-4428D43F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21</a:t>
            </a:fld>
            <a:endParaRPr lang="en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A962C4-F4DE-2C83-3C7C-C0AFD67CA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17" y="1409564"/>
            <a:ext cx="3343838" cy="305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C48452-41F6-CE14-46A0-A1A5869EE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048" y="1409146"/>
            <a:ext cx="2542478" cy="3056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958BAA-91AC-37DC-7CBE-379DD5F0F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21" y="2124919"/>
            <a:ext cx="7772400" cy="6610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16238C-52EC-EE1F-96DD-60FB0C9E369D}"/>
              </a:ext>
            </a:extLst>
          </p:cNvPr>
          <p:cNvSpPr txBox="1"/>
          <p:nvPr/>
        </p:nvSpPr>
        <p:spPr>
          <a:xfrm>
            <a:off x="3944983" y="1238827"/>
            <a:ext cx="207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rgbClr val="FF0000"/>
                </a:solidFill>
              </a:rPr>
              <a:t>Small amplitude Harmonic approx.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1E70D9-D845-0D3F-C3F3-F6235C8286D7}"/>
              </a:ext>
            </a:extLst>
          </p:cNvPr>
          <p:cNvGrpSpPr/>
          <p:nvPr/>
        </p:nvGrpSpPr>
        <p:grpSpPr>
          <a:xfrm>
            <a:off x="156117" y="4303704"/>
            <a:ext cx="4199694" cy="1632732"/>
            <a:chOff x="156117" y="4303704"/>
            <a:chExt cx="4199694" cy="16327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9A2FF9-B4B0-E95D-9335-8E6BD1F51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117" y="4303704"/>
              <a:ext cx="4120376" cy="68451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761C5E-1E65-C054-76D5-494082D02D80}"/>
                </a:ext>
              </a:extLst>
            </p:cNvPr>
            <p:cNvSpPr txBox="1"/>
            <p:nvPr/>
          </p:nvSpPr>
          <p:spPr>
            <a:xfrm>
              <a:off x="185255" y="5228550"/>
              <a:ext cx="41705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dirty="0">
                  <a:solidFill>
                    <a:srgbClr val="FF0000"/>
                  </a:solidFill>
                </a:rPr>
                <a:t>FAM: the calculation of the two-body matrix elements is avoided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1CF5D5-1FBB-4223-E3D0-AE715938E1C2}"/>
              </a:ext>
            </a:extLst>
          </p:cNvPr>
          <p:cNvGrpSpPr/>
          <p:nvPr/>
        </p:nvGrpSpPr>
        <p:grpSpPr>
          <a:xfrm>
            <a:off x="156117" y="3079723"/>
            <a:ext cx="8503303" cy="646331"/>
            <a:chOff x="156117" y="3079723"/>
            <a:chExt cx="8503303" cy="6463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1672B8-9C0E-2135-892E-A087BC71B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72675" y="3248389"/>
              <a:ext cx="4386745" cy="30686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C59149-1717-B531-3E26-7D776E2E9B95}"/>
                </a:ext>
              </a:extLst>
            </p:cNvPr>
            <p:cNvSpPr txBox="1"/>
            <p:nvPr/>
          </p:nvSpPr>
          <p:spPr>
            <a:xfrm>
              <a:off x="156117" y="3079723"/>
              <a:ext cx="3869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432FF"/>
                  </a:solidFill>
                </a:rPr>
                <a:t>Standard definition of the “forward” and “backward” amplitudes: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2FED988-C7D5-9C81-D3A2-76876FC3C772}"/>
              </a:ext>
            </a:extLst>
          </p:cNvPr>
          <p:cNvGrpSpPr/>
          <p:nvPr/>
        </p:nvGrpSpPr>
        <p:grpSpPr>
          <a:xfrm>
            <a:off x="4973444" y="4368790"/>
            <a:ext cx="4170556" cy="1755346"/>
            <a:chOff x="4973444" y="4368790"/>
            <a:chExt cx="4170556" cy="175534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7D450FF-8272-996F-D8EC-8A10BA635DB6}"/>
                </a:ext>
              </a:extLst>
            </p:cNvPr>
            <p:cNvGrpSpPr/>
            <p:nvPr/>
          </p:nvGrpSpPr>
          <p:grpSpPr>
            <a:xfrm>
              <a:off x="5183723" y="4368790"/>
              <a:ext cx="3708191" cy="625130"/>
              <a:chOff x="4807425" y="5582599"/>
              <a:chExt cx="4336575" cy="645163"/>
            </a:xfrm>
          </p:grpSpPr>
          <p:pic>
            <p:nvPicPr>
              <p:cNvPr id="16" name="Picture 2" descr="txp_fig">
                <a:extLst>
                  <a:ext uri="{FF2B5EF4-FFF2-40B4-BE49-F238E27FC236}">
                    <a16:creationId xmlns:a16="http://schemas.microsoft.com/office/drawing/2014/main" id="{7E5DAB7C-F221-391E-08DC-5753DE81F692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7425" y="5582599"/>
                <a:ext cx="4084787" cy="631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49E4AC-2DE6-13F8-C0ED-8E328024883C}"/>
                  </a:ext>
                </a:extLst>
              </p:cNvPr>
              <p:cNvSpPr txBox="1"/>
              <p:nvPr/>
            </p:nvSpPr>
            <p:spPr>
              <a:xfrm>
                <a:off x="8756739" y="5582599"/>
                <a:ext cx="387261" cy="6451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1B1C835-483F-83F8-AC17-2DB9F909A9F5}"/>
                </a:ext>
              </a:extLst>
            </p:cNvPr>
            <p:cNvSpPr txBox="1"/>
            <p:nvPr/>
          </p:nvSpPr>
          <p:spPr>
            <a:xfrm>
              <a:off x="4973444" y="5224108"/>
              <a:ext cx="41705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dirty="0">
                  <a:solidFill>
                    <a:srgbClr val="FF0000"/>
                  </a:solidFill>
                </a:rPr>
                <a:t>Matrix formulation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F30EE5-D38E-0D91-F7EE-97866D970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30167" y="5439923"/>
              <a:ext cx="1854794" cy="68421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ACFC1C-C760-B185-9307-51A9BB596542}"/>
              </a:ext>
            </a:extLst>
          </p:cNvPr>
          <p:cNvGrpSpPr/>
          <p:nvPr/>
        </p:nvGrpSpPr>
        <p:grpSpPr>
          <a:xfrm>
            <a:off x="4355811" y="6119390"/>
            <a:ext cx="2952716" cy="646331"/>
            <a:chOff x="2203626" y="6075144"/>
            <a:chExt cx="2952716" cy="64633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8C8A9A-C9E6-D640-EE29-E5095BBF85AB}"/>
                </a:ext>
              </a:extLst>
            </p:cNvPr>
            <p:cNvSpPr/>
            <p:nvPr/>
          </p:nvSpPr>
          <p:spPr>
            <a:xfrm>
              <a:off x="2203626" y="6101834"/>
              <a:ext cx="2658306" cy="597339"/>
            </a:xfrm>
            <a:prstGeom prst="rect">
              <a:avLst/>
            </a:prstGeom>
            <a:solidFill>
              <a:srgbClr val="F7FF9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A452A4-803E-F21C-2522-EAC1E1B5382D}"/>
                </a:ext>
              </a:extLst>
            </p:cNvPr>
            <p:cNvSpPr txBox="1"/>
            <p:nvPr/>
          </p:nvSpPr>
          <p:spPr>
            <a:xfrm>
              <a:off x="2214777" y="6075144"/>
              <a:ext cx="29415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Narrow" panose="020B0604020202020204" pitchFamily="34" charset="0"/>
                  <a:ea typeface="Arial Narrow" charset="0"/>
                  <a:cs typeface="Arial Narrow" panose="020B0604020202020204" pitchFamily="34" charset="0"/>
                </a:rPr>
                <a:t>G.C. et al., Computer Physics </a:t>
              </a:r>
              <a:r>
                <a:rPr lang="en-US" dirty="0" err="1">
                  <a:solidFill>
                    <a:srgbClr val="FF0000"/>
                  </a:solidFill>
                  <a:latin typeface="Arial Narrow" panose="020B0604020202020204" pitchFamily="34" charset="0"/>
                  <a:ea typeface="Arial Narrow" charset="0"/>
                  <a:cs typeface="Arial Narrow" panose="020B0604020202020204" pitchFamily="34" charset="0"/>
                </a:rPr>
                <a:t>Commun</a:t>
              </a:r>
              <a:r>
                <a:rPr lang="en-US" dirty="0">
                  <a:solidFill>
                    <a:srgbClr val="FF0000"/>
                  </a:solidFill>
                  <a:latin typeface="Arial Narrow" panose="020B0604020202020204" pitchFamily="34" charset="0"/>
                  <a:ea typeface="Arial Narrow" charset="0"/>
                  <a:cs typeface="Arial Narrow" panose="020B0604020202020204" pitchFamily="34" charset="0"/>
                </a:rPr>
                <a:t>. 184, 142 (2013).</a:t>
              </a:r>
              <a:endParaRPr lang="en-GB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196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F8843-44D9-9698-2EC5-3B05BCEC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RPA program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3B0B6-0B30-1128-8871-5562FE9B7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52C091-EBE1-8593-D5DA-F448A691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22</a:t>
            </a:fld>
            <a:endParaRPr lang="en-IT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AFBD9A-156F-D93F-A6BE-C2CA5A53F342}"/>
              </a:ext>
            </a:extLst>
          </p:cNvPr>
          <p:cNvGrpSpPr>
            <a:grpSpLocks/>
          </p:cNvGrpSpPr>
          <p:nvPr/>
        </p:nvGrpSpPr>
        <p:grpSpPr bwMode="auto">
          <a:xfrm>
            <a:off x="0" y="1417637"/>
            <a:ext cx="4076700" cy="5440363"/>
            <a:chOff x="111275" y="1050925"/>
            <a:chExt cx="4076700" cy="5440363"/>
          </a:xfrm>
        </p:grpSpPr>
        <p:sp>
          <p:nvSpPr>
            <p:cNvPr id="6" name="Text Box 3">
              <a:extLst>
                <a:ext uri="{FF2B5EF4-FFF2-40B4-BE49-F238E27FC236}">
                  <a16:creationId xmlns:a16="http://schemas.microsoft.com/office/drawing/2014/main" id="{498AFB48-B72A-BAD0-1723-DD5A2ACEFB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75" y="1050925"/>
              <a:ext cx="4052887" cy="1323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en-GB" sz="2000" noProof="0" dirty="0">
                  <a:latin typeface="Arial" charset="0"/>
                  <a:ea typeface="ＭＳ Ｐゴシック" charset="0"/>
                  <a:cs typeface="ＭＳ Ｐゴシック" charset="0"/>
                </a:rPr>
                <a:t>The continuum is discretized. The basis must be large due to the zero-range character of the force. Parameters: R, E</a:t>
              </a:r>
              <a:r>
                <a:rPr lang="en-GB" sz="2000" baseline="-25000" noProof="0" dirty="0">
                  <a:latin typeface="Arial" charset="0"/>
                  <a:ea typeface="ＭＳ Ｐゴシック" charset="0"/>
                  <a:cs typeface="ＭＳ Ｐゴシック" charset="0"/>
                </a:rPr>
                <a:t>C</a:t>
              </a:r>
              <a:r>
                <a:rPr lang="en-GB" sz="2000" noProof="0" dirty="0">
                  <a:latin typeface="Arial" charset="0"/>
                  <a:ea typeface="ＭＳ Ｐゴシック" charset="0"/>
                  <a:cs typeface="ＭＳ Ｐゴシック" charset="0"/>
                </a:rPr>
                <a:t>.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0B9B83D1-F7D2-30D4-7608-955DED62A3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88" y="2994025"/>
              <a:ext cx="4052887" cy="3497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C065944F-380E-E281-8ED8-94E99778C2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538" y="2597150"/>
              <a:ext cx="20875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baseline="300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208</a:t>
              </a:r>
              <a:r>
                <a:rPr lang="it-IT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Pb - SGII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392199E-B9F5-40BA-F9DE-D8E12230B7B7}"/>
              </a:ext>
            </a:extLst>
          </p:cNvPr>
          <p:cNvSpPr txBox="1"/>
          <p:nvPr/>
        </p:nvSpPr>
        <p:spPr>
          <a:xfrm rot="597007">
            <a:off x="5314950" y="4786202"/>
            <a:ext cx="3371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Cf. Imane’s talk for more details and examples.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EAD177-FD40-1E6A-42B5-B9D031886CCD}"/>
              </a:ext>
            </a:extLst>
          </p:cNvPr>
          <p:cNvSpPr txBox="1"/>
          <p:nvPr/>
        </p:nvSpPr>
        <p:spPr>
          <a:xfrm rot="21032382">
            <a:off x="4705268" y="2029677"/>
            <a:ext cx="33718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One possible issue:</a:t>
            </a:r>
          </a:p>
          <a:p>
            <a:pPr algn="just"/>
            <a:r>
              <a:rPr lang="en-GB" dirty="0"/>
              <a:t>Since the code is spherical, it may be prone to </a:t>
            </a:r>
            <a:r>
              <a:rPr lang="en-GB" b="1" dirty="0"/>
              <a:t>instabilities</a:t>
            </a:r>
            <a:r>
              <a:rPr lang="en-GB" dirty="0"/>
              <a:t> when calculating e.g. 2</a:t>
            </a:r>
            <a:r>
              <a:rPr lang="en-GB" baseline="30000" dirty="0"/>
              <a:t>+</a:t>
            </a:r>
            <a:r>
              <a:rPr lang="en-GB" dirty="0"/>
              <a:t> states in a nucleus which is actually deformed. </a:t>
            </a:r>
          </a:p>
          <a:p>
            <a:pPr algn="just"/>
            <a:r>
              <a:rPr lang="en-GB" dirty="0"/>
              <a:t>Signal: imaginary solution.</a:t>
            </a:r>
          </a:p>
        </p:txBody>
      </p:sp>
    </p:spTree>
    <p:extLst>
      <p:ext uri="{BB962C8B-B14F-4D97-AF65-F5344CB8AC3E}">
        <p14:creationId xmlns:p14="http://schemas.microsoft.com/office/powerpoint/2010/main" val="214111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02D81-1127-0A9F-D89D-0276B704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RPA and collectivity: schematic model (I)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87583-FFFB-089D-F584-9AB288A2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9D5C2-0AAA-06E8-F02A-07594C67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23</a:t>
            </a:fld>
            <a:endParaRPr lang="en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3F078-72B1-DFB1-66D2-E119886CA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16768"/>
            <a:ext cx="2685884" cy="868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451565-CD2B-5D19-F04F-290B7E89E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87510"/>
            <a:ext cx="3844726" cy="13262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FAEC206-9592-CE3A-E24F-7A2147C8FB1E}"/>
              </a:ext>
            </a:extLst>
          </p:cNvPr>
          <p:cNvGrpSpPr/>
          <p:nvPr/>
        </p:nvGrpSpPr>
        <p:grpSpPr>
          <a:xfrm>
            <a:off x="457200" y="1502899"/>
            <a:ext cx="3422048" cy="369332"/>
            <a:chOff x="457200" y="2644725"/>
            <a:chExt cx="3422048" cy="36933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D15E401-E6C8-D559-8A4D-54CF9730CF77}"/>
                </a:ext>
              </a:extLst>
            </p:cNvPr>
            <p:cNvSpPr/>
            <p:nvPr/>
          </p:nvSpPr>
          <p:spPr>
            <a:xfrm>
              <a:off x="457200" y="2644725"/>
              <a:ext cx="2520462" cy="369332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930963-6536-DBC7-F737-254B9522DAD4}"/>
                </a:ext>
              </a:extLst>
            </p:cNvPr>
            <p:cNvSpPr txBox="1"/>
            <p:nvPr/>
          </p:nvSpPr>
          <p:spPr>
            <a:xfrm>
              <a:off x="457200" y="2644725"/>
              <a:ext cx="342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Schematic 2 x 2 case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BFA7ACE-EF06-7923-3396-D350EE26316D}"/>
              </a:ext>
            </a:extLst>
          </p:cNvPr>
          <p:cNvGrpSpPr/>
          <p:nvPr/>
        </p:nvGrpSpPr>
        <p:grpSpPr>
          <a:xfrm>
            <a:off x="5241480" y="1517464"/>
            <a:ext cx="3445320" cy="4214679"/>
            <a:chOff x="5241480" y="1517464"/>
            <a:chExt cx="3445320" cy="421467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66B36BB-F643-0A10-0ED2-3D15CFD7B1FE}"/>
                </a:ext>
              </a:extLst>
            </p:cNvPr>
            <p:cNvGrpSpPr/>
            <p:nvPr/>
          </p:nvGrpSpPr>
          <p:grpSpPr>
            <a:xfrm>
              <a:off x="5241480" y="2769131"/>
              <a:ext cx="3445320" cy="2963012"/>
              <a:chOff x="3957777" y="316388"/>
              <a:chExt cx="3493546" cy="302650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E504D41-D7A9-4AA1-95B3-5E575C7FA655}"/>
                  </a:ext>
                </a:extLst>
              </p:cNvPr>
              <p:cNvGrpSpPr/>
              <p:nvPr/>
            </p:nvGrpSpPr>
            <p:grpSpPr>
              <a:xfrm>
                <a:off x="4966363" y="1342240"/>
                <a:ext cx="1474787" cy="2000657"/>
                <a:chOff x="834201" y="369964"/>
                <a:chExt cx="1474787" cy="2000657"/>
              </a:xfrm>
            </p:grpSpPr>
            <p:sp>
              <p:nvSpPr>
                <p:cNvPr id="12" name="Rectangle 5">
                  <a:extLst>
                    <a:ext uri="{FF2B5EF4-FFF2-40B4-BE49-F238E27FC236}">
                      <a16:creationId xmlns:a16="http://schemas.microsoft.com/office/drawing/2014/main" id="{58986D58-26B8-39DB-B938-588CE1AF778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34201" y="1654658"/>
                  <a:ext cx="738187" cy="71596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13" name="Rectangle 6">
                  <a:extLst>
                    <a:ext uri="{FF2B5EF4-FFF2-40B4-BE49-F238E27FC236}">
                      <a16:creationId xmlns:a16="http://schemas.microsoft.com/office/drawing/2014/main" id="{F9958800-D7E1-4504-D755-A4DE745A5EE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572388" y="979970"/>
                  <a:ext cx="736600" cy="139065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grpSp>
              <p:nvGrpSpPr>
                <p:cNvPr id="14" name="Group 7">
                  <a:extLst>
                    <a:ext uri="{FF2B5EF4-FFF2-40B4-BE49-F238E27FC236}">
                      <a16:creationId xmlns:a16="http://schemas.microsoft.com/office/drawing/2014/main" id="{6EA2338A-7FF3-94CD-27CF-7D2D38D7C1C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956438" y="1977120"/>
                  <a:ext cx="492125" cy="119063"/>
                  <a:chOff x="1296" y="2784"/>
                  <a:chExt cx="384" cy="96"/>
                </a:xfrm>
              </p:grpSpPr>
              <p:sp>
                <p:nvSpPr>
                  <p:cNvPr id="26" name="Line 8">
                    <a:extLst>
                      <a:ext uri="{FF2B5EF4-FFF2-40B4-BE49-F238E27FC236}">
                        <a16:creationId xmlns:a16="http://schemas.microsoft.com/office/drawing/2014/main" id="{B58518ED-1158-CD19-4A67-398E9F486186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96" y="2832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dirty="0"/>
                  </a:p>
                </p:txBody>
              </p:sp>
              <p:sp>
                <p:nvSpPr>
                  <p:cNvPr id="27" name="Oval 9">
                    <a:extLst>
                      <a:ext uri="{FF2B5EF4-FFF2-40B4-BE49-F238E27FC236}">
                        <a16:creationId xmlns:a16="http://schemas.microsoft.com/office/drawing/2014/main" id="{0AD23288-1D8A-1D26-FA27-4608955442A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40" y="2784"/>
                    <a:ext cx="96" cy="9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dirty="0"/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AC44EA62-66D5-2092-4CE2-E23D2512F36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956438" y="1062520"/>
                  <a:ext cx="492125" cy="117475"/>
                  <a:chOff x="1296" y="2256"/>
                  <a:chExt cx="384" cy="96"/>
                </a:xfrm>
              </p:grpSpPr>
              <p:sp>
                <p:nvSpPr>
                  <p:cNvPr id="24" name="Line 11">
                    <a:extLst>
                      <a:ext uri="{FF2B5EF4-FFF2-40B4-BE49-F238E27FC236}">
                        <a16:creationId xmlns:a16="http://schemas.microsoft.com/office/drawing/2014/main" id="{FC6F71FD-BCFF-6F56-F322-16DF7A1E27B3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96" y="230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dirty="0"/>
                  </a:p>
                </p:txBody>
              </p:sp>
              <p:sp>
                <p:nvSpPr>
                  <p:cNvPr id="25" name="Oval 12">
                    <a:extLst>
                      <a:ext uri="{FF2B5EF4-FFF2-40B4-BE49-F238E27FC236}">
                        <a16:creationId xmlns:a16="http://schemas.microsoft.com/office/drawing/2014/main" id="{FCA737B7-E133-C4F8-6BF7-03430BBCE6B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40" y="2256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dirty="0"/>
                  </a:p>
                </p:txBody>
              </p:sp>
            </p:grpSp>
            <p:sp>
              <p:nvSpPr>
                <p:cNvPr id="16" name="Line 13">
                  <a:extLst>
                    <a:ext uri="{FF2B5EF4-FFF2-40B4-BE49-F238E27FC236}">
                      <a16:creationId xmlns:a16="http://schemas.microsoft.com/office/drawing/2014/main" id="{CBF24358-CD09-F4EC-CD02-95B9D09F9A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94563" y="1314270"/>
                  <a:ext cx="0" cy="576263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grpSp>
              <p:nvGrpSpPr>
                <p:cNvPr id="17" name="Group 7">
                  <a:extLst>
                    <a:ext uri="{FF2B5EF4-FFF2-40B4-BE49-F238E27FC236}">
                      <a16:creationId xmlns:a16="http://schemas.microsoft.com/office/drawing/2014/main" id="{22E96D69-4837-BFC0-3DB8-6084F8DCE3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94625" y="1256395"/>
                  <a:ext cx="492125" cy="119063"/>
                  <a:chOff x="1296" y="2784"/>
                  <a:chExt cx="384" cy="96"/>
                </a:xfrm>
              </p:grpSpPr>
              <p:sp>
                <p:nvSpPr>
                  <p:cNvPr id="22" name="Line 8">
                    <a:extLst>
                      <a:ext uri="{FF2B5EF4-FFF2-40B4-BE49-F238E27FC236}">
                        <a16:creationId xmlns:a16="http://schemas.microsoft.com/office/drawing/2014/main" id="{23E2677E-F73C-57CD-9038-B43167923844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96" y="2832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dirty="0"/>
                  </a:p>
                </p:txBody>
              </p:sp>
              <p:sp>
                <p:nvSpPr>
                  <p:cNvPr id="23" name="Oval 9">
                    <a:extLst>
                      <a:ext uri="{FF2B5EF4-FFF2-40B4-BE49-F238E27FC236}">
                        <a16:creationId xmlns:a16="http://schemas.microsoft.com/office/drawing/2014/main" id="{60283A57-CA9D-16DA-DFFB-1553C6DACE8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40" y="2784"/>
                    <a:ext cx="96" cy="9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A568678-5BF4-B626-3181-004C3CAA2B7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94625" y="369964"/>
                  <a:ext cx="492125" cy="117475"/>
                  <a:chOff x="1296" y="2256"/>
                  <a:chExt cx="384" cy="96"/>
                </a:xfrm>
              </p:grpSpPr>
              <p:sp>
                <p:nvSpPr>
                  <p:cNvPr id="20" name="Line 11">
                    <a:extLst>
                      <a:ext uri="{FF2B5EF4-FFF2-40B4-BE49-F238E27FC236}">
                        <a16:creationId xmlns:a16="http://schemas.microsoft.com/office/drawing/2014/main" id="{5C80E7A7-2097-E127-0DB9-6690B05F8E41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96" y="230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dirty="0"/>
                  </a:p>
                </p:txBody>
              </p:sp>
              <p:sp>
                <p:nvSpPr>
                  <p:cNvPr id="21" name="Oval 12">
                    <a:extLst>
                      <a:ext uri="{FF2B5EF4-FFF2-40B4-BE49-F238E27FC236}">
                        <a16:creationId xmlns:a16="http://schemas.microsoft.com/office/drawing/2014/main" id="{CAB14BE1-1F1F-7204-779E-1935C4D0862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40" y="2256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dirty="0"/>
                  </a:p>
                </p:txBody>
              </p:sp>
            </p:grpSp>
            <p:sp>
              <p:nvSpPr>
                <p:cNvPr id="19" name="Line 13">
                  <a:extLst>
                    <a:ext uri="{FF2B5EF4-FFF2-40B4-BE49-F238E27FC236}">
                      <a16:creationId xmlns:a16="http://schemas.microsoft.com/office/drawing/2014/main" id="{C2678753-BD1B-198A-621E-B830A28A53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047" y="592157"/>
                  <a:ext cx="0" cy="576263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8C47FE-AF62-56EC-BB0A-875A84A56E32}"/>
                  </a:ext>
                </a:extLst>
              </p:cNvPr>
              <p:cNvSpPr txBox="1"/>
              <p:nvPr/>
            </p:nvSpPr>
            <p:spPr>
              <a:xfrm>
                <a:off x="3957777" y="316388"/>
                <a:ext cx="349354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baseline="30000" dirty="0"/>
                  <a:t>208</a:t>
                </a:r>
                <a:r>
                  <a:rPr lang="en-GB" dirty="0"/>
                  <a:t>Pb : h</a:t>
                </a:r>
                <a:r>
                  <a:rPr lang="en-GB" baseline="-25000" dirty="0"/>
                  <a:t>11/2</a:t>
                </a:r>
                <a:r>
                  <a:rPr lang="en-GB" dirty="0"/>
                  <a:t> → h</a:t>
                </a:r>
                <a:r>
                  <a:rPr lang="en-GB" baseline="-25000" dirty="0"/>
                  <a:t>9/2  </a:t>
                </a:r>
                <a:r>
                  <a:rPr lang="en-GB" dirty="0"/>
                  <a:t>(proton)</a:t>
                </a:r>
              </a:p>
              <a:p>
                <a:pPr algn="r"/>
                <a:r>
                  <a:rPr lang="en-GB" dirty="0"/>
                  <a:t>i</a:t>
                </a:r>
                <a:r>
                  <a:rPr lang="en-GB" baseline="-25000" dirty="0"/>
                  <a:t>13/2</a:t>
                </a:r>
                <a:r>
                  <a:rPr lang="en-GB" dirty="0"/>
                  <a:t> → i</a:t>
                </a:r>
                <a:r>
                  <a:rPr lang="en-GB" baseline="-25000" dirty="0"/>
                  <a:t>11/2  </a:t>
                </a:r>
                <a:r>
                  <a:rPr lang="en-GB" dirty="0"/>
                  <a:t>(neutron)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A1852A0-A429-7809-9CF6-6228530C7D9D}"/>
                </a:ext>
              </a:extLst>
            </p:cNvPr>
            <p:cNvSpPr txBox="1"/>
            <p:nvPr/>
          </p:nvSpPr>
          <p:spPr>
            <a:xfrm>
              <a:off x="5867425" y="1517464"/>
              <a:ext cx="2366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0432FF"/>
                  </a:solidFill>
                  <a:latin typeface="Book Antiqua" panose="02040602050305030304" pitchFamily="18" charset="0"/>
                </a:rPr>
                <a:t>Magnetic spin-flip </a:t>
              </a:r>
            </a:p>
            <a:p>
              <a:r>
                <a:rPr lang="en-GB" sz="2000" b="1" dirty="0">
                  <a:solidFill>
                    <a:srgbClr val="0432FF"/>
                  </a:solidFill>
                  <a:latin typeface="Book Antiqua" panose="02040602050305030304" pitchFamily="18" charset="0"/>
                </a:rPr>
                <a:t>states (M1)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2806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02D81-1127-0A9F-D89D-0276B704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RPA and collectivity: schematic model (II)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87583-FFFB-089D-F584-9AB288A2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9D5C2-0AAA-06E8-F02A-07594C67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24</a:t>
            </a:fld>
            <a:endParaRPr lang="en-IT" dirty="0"/>
          </a:p>
        </p:txBody>
      </p:sp>
      <p:grpSp>
        <p:nvGrpSpPr>
          <p:cNvPr id="34" name="Group 18">
            <a:extLst>
              <a:ext uri="{FF2B5EF4-FFF2-40B4-BE49-F238E27FC236}">
                <a16:creationId xmlns:a16="http://schemas.microsoft.com/office/drawing/2014/main" id="{7C8D556F-06C3-451D-81AA-07AD573593DA}"/>
              </a:ext>
            </a:extLst>
          </p:cNvPr>
          <p:cNvGrpSpPr>
            <a:grpSpLocks/>
          </p:cNvGrpSpPr>
          <p:nvPr/>
        </p:nvGrpSpPr>
        <p:grpSpPr bwMode="auto">
          <a:xfrm>
            <a:off x="5842784" y="1361621"/>
            <a:ext cx="2023010" cy="2481670"/>
            <a:chOff x="567" y="1411"/>
            <a:chExt cx="1269" cy="1520"/>
          </a:xfrm>
        </p:grpSpPr>
        <p:sp>
          <p:nvSpPr>
            <p:cNvPr id="35" name="Line 19">
              <a:extLst>
                <a:ext uri="{FF2B5EF4-FFF2-40B4-BE49-F238E27FC236}">
                  <a16:creationId xmlns:a16="http://schemas.microsoft.com/office/drawing/2014/main" id="{50D38A71-0987-F1AD-C3C9-6816F9B25F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840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Line 20">
              <a:extLst>
                <a:ext uri="{FF2B5EF4-FFF2-40B4-BE49-F238E27FC236}">
                  <a16:creationId xmlns:a16="http://schemas.microsoft.com/office/drawing/2014/main" id="{82241B09-3975-4307-8FE9-8DC71804F1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795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21">
              <a:extLst>
                <a:ext uri="{FF2B5EF4-FFF2-40B4-BE49-F238E27FC236}">
                  <a16:creationId xmlns:a16="http://schemas.microsoft.com/office/drawing/2014/main" id="{46A0357B-EC50-6D3F-377C-E5EEC8BE20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750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Line 22">
              <a:extLst>
                <a:ext uri="{FF2B5EF4-FFF2-40B4-BE49-F238E27FC236}">
                  <a16:creationId xmlns:a16="http://schemas.microsoft.com/office/drawing/2014/main" id="{C4386204-2768-154A-EDB6-7669A51228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387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Line 23">
              <a:extLst>
                <a:ext uri="{FF2B5EF4-FFF2-40B4-BE49-F238E27FC236}">
                  <a16:creationId xmlns:a16="http://schemas.microsoft.com/office/drawing/2014/main" id="{87273EF9-B43A-4208-FBC0-3FAE397B89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296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Line 24">
              <a:extLst>
                <a:ext uri="{FF2B5EF4-FFF2-40B4-BE49-F238E27FC236}">
                  <a16:creationId xmlns:a16="http://schemas.microsoft.com/office/drawing/2014/main" id="{D03240C3-3C21-0501-1B8A-6EB1AD412F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251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Line 25">
              <a:extLst>
                <a:ext uri="{FF2B5EF4-FFF2-40B4-BE49-F238E27FC236}">
                  <a16:creationId xmlns:a16="http://schemas.microsoft.com/office/drawing/2014/main" id="{5B6D19BA-8E40-868B-A62D-82971068D5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069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Line 26">
              <a:extLst>
                <a:ext uri="{FF2B5EF4-FFF2-40B4-BE49-F238E27FC236}">
                  <a16:creationId xmlns:a16="http://schemas.microsoft.com/office/drawing/2014/main" id="{4B0AC3C2-9D0B-8E7C-8F02-466EB9CFEF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1661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Line 27">
              <a:extLst>
                <a:ext uri="{FF2B5EF4-FFF2-40B4-BE49-F238E27FC236}">
                  <a16:creationId xmlns:a16="http://schemas.microsoft.com/office/drawing/2014/main" id="{EEA8A681-9A7B-B834-DD28-AE070EBA9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1616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28">
              <a:extLst>
                <a:ext uri="{FF2B5EF4-FFF2-40B4-BE49-F238E27FC236}">
                  <a16:creationId xmlns:a16="http://schemas.microsoft.com/office/drawing/2014/main" id="{5B9DE320-5C78-4B31-90D4-1B81CFBCDC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1525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Line 29">
              <a:extLst>
                <a:ext uri="{FF2B5EF4-FFF2-40B4-BE49-F238E27FC236}">
                  <a16:creationId xmlns:a16="http://schemas.microsoft.com/office/drawing/2014/main" id="{29CC6071-433D-5808-EE1A-510B566846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1480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30">
              <a:extLst>
                <a:ext uri="{FF2B5EF4-FFF2-40B4-BE49-F238E27FC236}">
                  <a16:creationId xmlns:a16="http://schemas.microsoft.com/office/drawing/2014/main" id="{A51DA7DF-04E5-B3E9-09C2-863EB7EDCD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7" y="2750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Line 31">
              <a:extLst>
                <a:ext uri="{FF2B5EF4-FFF2-40B4-BE49-F238E27FC236}">
                  <a16:creationId xmlns:a16="http://schemas.microsoft.com/office/drawing/2014/main" id="{7548ABA4-365F-035F-6FA6-3EA5E26F2E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3" y="2069"/>
              <a:ext cx="0" cy="771"/>
            </a:xfrm>
            <a:prstGeom prst="line">
              <a:avLst/>
            </a:prstGeom>
            <a:noFill/>
            <a:ln w="9525">
              <a:solidFill>
                <a:srgbClr val="66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32">
              <a:extLst>
                <a:ext uri="{FF2B5EF4-FFF2-40B4-BE49-F238E27FC236}">
                  <a16:creationId xmlns:a16="http://schemas.microsoft.com/office/drawing/2014/main" id="{0B49CEE8-7B04-7D01-FBD4-35D0C43E54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75" y="1616"/>
              <a:ext cx="0" cy="122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Text Box 33">
              <a:extLst>
                <a:ext uri="{FF2B5EF4-FFF2-40B4-BE49-F238E27FC236}">
                  <a16:creationId xmlns:a16="http://schemas.microsoft.com/office/drawing/2014/main" id="{3A05F561-6C73-6CBB-23BF-468361581E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2681"/>
              <a:ext cx="58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en-IT" sz="2000">
                  <a:latin typeface="Arial" panose="020B0604020202020204" pitchFamily="34" charset="0"/>
                </a:rPr>
                <a:t>0</a:t>
              </a:r>
              <a:r>
                <a:rPr lang="en-US" altLang="en-IT" sz="2000"/>
                <a:t>h</a:t>
              </a:r>
              <a:r>
                <a:rPr lang="el-GR" altLang="en-IT" sz="2000"/>
                <a:t>ω</a:t>
              </a:r>
            </a:p>
          </p:txBody>
        </p:sp>
        <p:sp>
          <p:nvSpPr>
            <p:cNvPr id="50" name="Text Box 34">
              <a:extLst>
                <a:ext uri="{FF2B5EF4-FFF2-40B4-BE49-F238E27FC236}">
                  <a16:creationId xmlns:a16="http://schemas.microsoft.com/office/drawing/2014/main" id="{B93076AC-12EB-56EA-ADB4-E6115E5A44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1411"/>
              <a:ext cx="58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en-IT" sz="2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IT" sz="2000">
                  <a:solidFill>
                    <a:srgbClr val="FF0000"/>
                  </a:solidFill>
                </a:rPr>
                <a:t>h</a:t>
              </a:r>
              <a:r>
                <a:rPr lang="el-GR" altLang="en-IT" sz="2000">
                  <a:solidFill>
                    <a:srgbClr val="FF0000"/>
                  </a:solidFill>
                </a:rPr>
                <a:t>ω</a:t>
              </a:r>
            </a:p>
          </p:txBody>
        </p:sp>
        <p:sp>
          <p:nvSpPr>
            <p:cNvPr id="51" name="Text Box 35">
              <a:extLst>
                <a:ext uri="{FF2B5EF4-FFF2-40B4-BE49-F238E27FC236}">
                  <a16:creationId xmlns:a16="http://schemas.microsoft.com/office/drawing/2014/main" id="{980093FC-056F-E6BC-B292-96943BE235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2001"/>
              <a:ext cx="58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en-IT" sz="2000" dirty="0">
                  <a:solidFill>
                    <a:srgbClr val="669900"/>
                  </a:solidFill>
                  <a:latin typeface="Arial" panose="020B0604020202020204" pitchFamily="34" charset="0"/>
                </a:rPr>
                <a:t>1</a:t>
              </a:r>
              <a:r>
                <a:rPr lang="en-US" altLang="en-IT" sz="2000" dirty="0">
                  <a:solidFill>
                    <a:srgbClr val="669900"/>
                  </a:solidFill>
                </a:rPr>
                <a:t>h</a:t>
              </a:r>
              <a:r>
                <a:rPr lang="el-GR" altLang="en-IT" sz="2000" dirty="0">
                  <a:solidFill>
                    <a:srgbClr val="669900"/>
                  </a:solidFill>
                </a:rPr>
                <a:t>ω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E42F6B9D-8C1A-F167-D5D0-26ABD1A31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175" y="3923997"/>
            <a:ext cx="4736276" cy="270115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8BB4BE6-1C2F-2DBC-4777-7ACAF9F30E08}"/>
              </a:ext>
            </a:extLst>
          </p:cNvPr>
          <p:cNvGrpSpPr/>
          <p:nvPr/>
        </p:nvGrpSpPr>
        <p:grpSpPr>
          <a:xfrm>
            <a:off x="79661" y="1144171"/>
            <a:ext cx="4441152" cy="4107220"/>
            <a:chOff x="93787" y="1636540"/>
            <a:chExt cx="4441152" cy="410722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3BA025E-7DC1-9E8B-07C5-3AE0AE88D9D0}"/>
                </a:ext>
              </a:extLst>
            </p:cNvPr>
            <p:cNvSpPr txBox="1"/>
            <p:nvPr/>
          </p:nvSpPr>
          <p:spPr>
            <a:xfrm>
              <a:off x="328247" y="2246547"/>
              <a:ext cx="41148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432FF"/>
                  </a:solidFill>
                </a:rPr>
                <a:t>There is one “coherent state”:</a:t>
              </a:r>
            </a:p>
            <a:p>
              <a:endParaRPr lang="en-GB" dirty="0">
                <a:solidFill>
                  <a:srgbClr val="0432FF"/>
                </a:solidFill>
              </a:endParaRPr>
            </a:p>
            <a:p>
              <a:endParaRPr lang="en-GB" dirty="0">
                <a:solidFill>
                  <a:srgbClr val="0432FF"/>
                </a:solidFill>
              </a:endParaRPr>
            </a:p>
            <a:p>
              <a:endParaRPr lang="en-GB" dirty="0">
                <a:solidFill>
                  <a:srgbClr val="0432FF"/>
                </a:solidFill>
              </a:endParaRPr>
            </a:p>
            <a:p>
              <a:endParaRPr lang="en-GB" dirty="0">
                <a:solidFill>
                  <a:srgbClr val="0432FF"/>
                </a:solidFill>
              </a:endParaRPr>
            </a:p>
            <a:p>
              <a:endParaRPr lang="en-GB" dirty="0">
                <a:solidFill>
                  <a:srgbClr val="0432FF"/>
                </a:solidFill>
              </a:endParaRPr>
            </a:p>
            <a:p>
              <a:endParaRPr lang="en-GB" dirty="0">
                <a:solidFill>
                  <a:srgbClr val="0432FF"/>
                </a:solidFill>
              </a:endParaRPr>
            </a:p>
            <a:p>
              <a:endParaRPr lang="en-GB" dirty="0">
                <a:solidFill>
                  <a:srgbClr val="0432FF"/>
                </a:solidFill>
              </a:endParaRPr>
            </a:p>
            <a:p>
              <a:endParaRPr lang="en-GB" dirty="0">
                <a:solidFill>
                  <a:srgbClr val="0432FF"/>
                </a:solidFill>
              </a:endParaRPr>
            </a:p>
            <a:p>
              <a:r>
                <a:rPr lang="en-GB" dirty="0">
                  <a:solidFill>
                    <a:srgbClr val="0432FF"/>
                  </a:solidFill>
                </a:rPr>
                <a:t>Its transition amplitude is enhanced: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A0CCAEA-3139-B9B0-7429-A7EB2B2C1FCC}"/>
                </a:ext>
              </a:extLst>
            </p:cNvPr>
            <p:cNvGrpSpPr/>
            <p:nvPr/>
          </p:nvGrpSpPr>
          <p:grpSpPr>
            <a:xfrm>
              <a:off x="457200" y="1636540"/>
              <a:ext cx="3422048" cy="369332"/>
              <a:chOff x="457200" y="2644725"/>
              <a:chExt cx="3422048" cy="36933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A5E9754-07B1-86B8-A368-8836E42CDE89}"/>
                  </a:ext>
                </a:extLst>
              </p:cNvPr>
              <p:cNvSpPr/>
              <p:nvPr/>
            </p:nvSpPr>
            <p:spPr>
              <a:xfrm>
                <a:off x="457200" y="2644725"/>
                <a:ext cx="2520462" cy="369332"/>
              </a:xfrm>
              <a:prstGeom prst="rect">
                <a:avLst/>
              </a:prstGeom>
              <a:solidFill>
                <a:srgbClr val="B3EEE8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7EB673-BA03-485A-C5E9-BE23E94A6685}"/>
                  </a:ext>
                </a:extLst>
              </p:cNvPr>
              <p:cNvSpPr txBox="1"/>
              <p:nvPr/>
            </p:nvSpPr>
            <p:spPr>
              <a:xfrm>
                <a:off x="457200" y="2644725"/>
                <a:ext cx="342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</a:rPr>
                  <a:t>Schematic </a:t>
                </a:r>
                <a:r>
                  <a:rPr lang="en-GB" b="1" i="1" dirty="0">
                    <a:solidFill>
                      <a:srgbClr val="FF0000"/>
                    </a:solidFill>
                  </a:rPr>
                  <a:t>N</a:t>
                </a:r>
                <a:r>
                  <a:rPr lang="en-GB" b="1" dirty="0">
                    <a:solidFill>
                      <a:srgbClr val="FF0000"/>
                    </a:solidFill>
                  </a:rPr>
                  <a:t> x </a:t>
                </a:r>
                <a:r>
                  <a:rPr lang="en-GB" b="1" i="1" dirty="0">
                    <a:solidFill>
                      <a:srgbClr val="FF0000"/>
                    </a:solidFill>
                  </a:rPr>
                  <a:t>N</a:t>
                </a:r>
                <a:r>
                  <a:rPr lang="en-GB" b="1" dirty="0">
                    <a:solidFill>
                      <a:srgbClr val="FF0000"/>
                    </a:solidFill>
                  </a:rPr>
                  <a:t> case</a:t>
                </a: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3E11B5-D298-A9D3-4818-DF04FB69D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2783009"/>
              <a:ext cx="1516024" cy="12919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FBD64FC-BB05-8246-4F1F-C738A9DFC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787" y="5166291"/>
              <a:ext cx="4441152" cy="57746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D67E949-9882-650C-42A9-CBD28A6D840B}"/>
              </a:ext>
            </a:extLst>
          </p:cNvPr>
          <p:cNvGrpSpPr/>
          <p:nvPr/>
        </p:nvGrpSpPr>
        <p:grpSpPr>
          <a:xfrm>
            <a:off x="25942" y="5700140"/>
            <a:ext cx="4736276" cy="1145718"/>
            <a:chOff x="433992" y="3771430"/>
            <a:chExt cx="4138009" cy="1722184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DD46D75-1572-15FC-6525-A623321A8A98}"/>
                </a:ext>
              </a:extLst>
            </p:cNvPr>
            <p:cNvSpPr/>
            <p:nvPr/>
          </p:nvSpPr>
          <p:spPr>
            <a:xfrm>
              <a:off x="433992" y="3771430"/>
              <a:ext cx="4138009" cy="1722184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47A6ED9-5D5D-A9D1-B196-43BEB76058E8}"/>
                </a:ext>
              </a:extLst>
            </p:cNvPr>
            <p:cNvSpPr txBox="1"/>
            <p:nvPr/>
          </p:nvSpPr>
          <p:spPr>
            <a:xfrm>
              <a:off x="472581" y="3860758"/>
              <a:ext cx="40994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G. C., </a:t>
              </a:r>
              <a:r>
                <a:rPr lang="en-GB" sz="1600" i="1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Theoretical Methods for Giant Resonances</a:t>
              </a:r>
              <a:r>
                <a:rPr lang="en-GB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,  in:</a:t>
              </a:r>
            </a:p>
            <a:p>
              <a:pPr algn="ctr"/>
              <a:r>
                <a:rPr lang="en-GB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Handbook of Nuclear Physics, edited by I. </a:t>
              </a:r>
              <a:r>
                <a:rPr lang="en-GB" sz="1600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Tanihata</a:t>
              </a:r>
              <a:r>
                <a:rPr lang="en-GB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, H. Toki and T. </a:t>
              </a:r>
              <a:r>
                <a:rPr lang="en-GB" sz="1600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Kajino</a:t>
              </a:r>
              <a:endParaRPr lang="en-GB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/>
              <a:r>
                <a:rPr lang="en-GB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(Springer, 2022).</a:t>
              </a:r>
            </a:p>
            <a:p>
              <a:pPr algn="ctr"/>
              <a:endParaRPr lang="en-GB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430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E886E9-A7B5-DA8E-A346-70179F1D2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ADF93B-6856-12EE-50C8-4CC6C247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25</a:t>
            </a:fld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C7B438-52C8-1C73-7175-48B1E6B852BB}"/>
              </a:ext>
            </a:extLst>
          </p:cNvPr>
          <p:cNvSpPr txBox="1"/>
          <p:nvPr/>
        </p:nvSpPr>
        <p:spPr>
          <a:xfrm>
            <a:off x="135473" y="403761"/>
            <a:ext cx="2945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FF0000"/>
                </a:solidFill>
              </a:rPr>
              <a:t>Giant resonances are </a:t>
            </a:r>
            <a:r>
              <a:rPr lang="en-GB" b="1" dirty="0">
                <a:solidFill>
                  <a:srgbClr val="FF0000"/>
                </a:solidFill>
              </a:rPr>
              <a:t>NOT</a:t>
            </a:r>
            <a:r>
              <a:rPr lang="en-GB" dirty="0">
                <a:solidFill>
                  <a:srgbClr val="FF0000"/>
                </a:solidFill>
              </a:rPr>
              <a:t> sharp states but have a large width (several MeV)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58690-8A90-C4DC-F235-C6C66BD0D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765" y="626270"/>
            <a:ext cx="5381010" cy="47831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982AAD3-FC7B-231D-EEB5-2690254C7143}"/>
              </a:ext>
            </a:extLst>
          </p:cNvPr>
          <p:cNvGrpSpPr/>
          <p:nvPr/>
        </p:nvGrpSpPr>
        <p:grpSpPr>
          <a:xfrm>
            <a:off x="4880758" y="1134119"/>
            <a:ext cx="1876302" cy="784836"/>
            <a:chOff x="4880758" y="1134119"/>
            <a:chExt cx="1876302" cy="784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56FC7E-84A4-972B-1BC7-1B65612E10E1}"/>
                </a:ext>
              </a:extLst>
            </p:cNvPr>
            <p:cNvSpPr/>
            <p:nvPr/>
          </p:nvSpPr>
          <p:spPr>
            <a:xfrm>
              <a:off x="4880758" y="1601605"/>
              <a:ext cx="1876302" cy="317350"/>
            </a:xfrm>
            <a:prstGeom prst="rect">
              <a:avLst/>
            </a:prstGeom>
            <a:solidFill>
              <a:srgbClr val="ABFFC1"/>
            </a:solidFill>
            <a:ln>
              <a:solidFill>
                <a:srgbClr val="A8FFA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822EA050-46B0-2D4D-7C54-BFA0A18F806B}"/>
                </a:ext>
              </a:extLst>
            </p:cNvPr>
            <p:cNvSpPr/>
            <p:nvPr/>
          </p:nvSpPr>
          <p:spPr>
            <a:xfrm rot="5400000">
              <a:off x="5551715" y="611603"/>
              <a:ext cx="385946" cy="1430977"/>
            </a:xfrm>
            <a:prstGeom prst="rightBrace">
              <a:avLst/>
            </a:prstGeom>
            <a:ln>
              <a:solidFill>
                <a:srgbClr val="3CAC1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FDC27A-8497-B2B4-9415-D5FCF2295699}"/>
                </a:ext>
              </a:extLst>
            </p:cNvPr>
            <p:cNvSpPr txBox="1"/>
            <p:nvPr/>
          </p:nvSpPr>
          <p:spPr>
            <a:xfrm>
              <a:off x="4880758" y="1549623"/>
              <a:ext cx="18763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Internal mixing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76EFAD-3D10-B370-8FE8-9615E97D42EC}"/>
              </a:ext>
            </a:extLst>
          </p:cNvPr>
          <p:cNvGrpSpPr/>
          <p:nvPr/>
        </p:nvGrpSpPr>
        <p:grpSpPr>
          <a:xfrm>
            <a:off x="7505638" y="1134118"/>
            <a:ext cx="1502888" cy="784837"/>
            <a:chOff x="7505638" y="1134118"/>
            <a:chExt cx="1502888" cy="7848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7C77CE-7EC4-B63C-2899-823958F52DC6}"/>
                </a:ext>
              </a:extLst>
            </p:cNvPr>
            <p:cNvSpPr/>
            <p:nvPr/>
          </p:nvSpPr>
          <p:spPr>
            <a:xfrm>
              <a:off x="7577547" y="1599390"/>
              <a:ext cx="1430979" cy="319565"/>
            </a:xfrm>
            <a:prstGeom prst="rect">
              <a:avLst/>
            </a:prstGeom>
            <a:solidFill>
              <a:srgbClr val="ABFFC1"/>
            </a:solidFill>
            <a:ln>
              <a:solidFill>
                <a:srgbClr val="A8FFA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0344820A-BD1E-DF87-A623-E620015B0B70}"/>
                </a:ext>
              </a:extLst>
            </p:cNvPr>
            <p:cNvSpPr/>
            <p:nvPr/>
          </p:nvSpPr>
          <p:spPr>
            <a:xfrm rot="5400000">
              <a:off x="8028154" y="611602"/>
              <a:ext cx="385946" cy="1430977"/>
            </a:xfrm>
            <a:prstGeom prst="rightBrace">
              <a:avLst/>
            </a:prstGeom>
            <a:ln>
              <a:solidFill>
                <a:srgbClr val="3CAC1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476ECB-1653-4FC0-FBA2-2BC88306BF5B}"/>
                </a:ext>
              </a:extLst>
            </p:cNvPr>
            <p:cNvSpPr txBox="1"/>
            <p:nvPr/>
          </p:nvSpPr>
          <p:spPr>
            <a:xfrm>
              <a:off x="7794050" y="1549623"/>
              <a:ext cx="1142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Decay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2A0A842-3670-042C-126F-C86C7FEC75A8}"/>
              </a:ext>
            </a:extLst>
          </p:cNvPr>
          <p:cNvSpPr/>
          <p:nvPr/>
        </p:nvSpPr>
        <p:spPr>
          <a:xfrm>
            <a:off x="135473" y="320634"/>
            <a:ext cx="3153992" cy="1199430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03DA41B-3213-4654-EFE7-041EB679C626}"/>
              </a:ext>
            </a:extLst>
          </p:cNvPr>
          <p:cNvGrpSpPr/>
          <p:nvPr/>
        </p:nvGrpSpPr>
        <p:grpSpPr>
          <a:xfrm>
            <a:off x="135473" y="2245244"/>
            <a:ext cx="6750168" cy="3420412"/>
            <a:chOff x="683559" y="257176"/>
            <a:chExt cx="6750168" cy="34204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4BA244B-85ED-412A-7910-CF64677EB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559" y="257176"/>
              <a:ext cx="6432349" cy="338626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3F63DA-CC2B-2767-BAB7-0974DEC2E1A8}"/>
                </a:ext>
              </a:extLst>
            </p:cNvPr>
            <p:cNvSpPr/>
            <p:nvPr/>
          </p:nvSpPr>
          <p:spPr>
            <a:xfrm>
              <a:off x="683559" y="291328"/>
              <a:ext cx="6750168" cy="3386260"/>
            </a:xfrm>
            <a:prstGeom prst="rect">
              <a:avLst/>
            </a:prstGeom>
            <a:noFill/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1F15DA-C9AE-128D-3340-531788A65441}"/>
              </a:ext>
            </a:extLst>
          </p:cNvPr>
          <p:cNvGrpSpPr/>
          <p:nvPr/>
        </p:nvGrpSpPr>
        <p:grpSpPr>
          <a:xfrm>
            <a:off x="5251376" y="3706113"/>
            <a:ext cx="3773968" cy="1231106"/>
            <a:chOff x="4941421" y="4025289"/>
            <a:chExt cx="3773968" cy="123110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61AB3E-887A-5D29-05CB-8C70714C35BD}"/>
                </a:ext>
              </a:extLst>
            </p:cNvPr>
            <p:cNvSpPr/>
            <p:nvPr/>
          </p:nvSpPr>
          <p:spPr>
            <a:xfrm>
              <a:off x="4973341" y="4057126"/>
              <a:ext cx="3742048" cy="1199269"/>
            </a:xfrm>
            <a:prstGeom prst="rect">
              <a:avLst/>
            </a:prstGeom>
            <a:solidFill>
              <a:srgbClr val="F7FF9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9C5730C-E116-1C12-7394-D59CE021CCED}"/>
                </a:ext>
              </a:extLst>
            </p:cNvPr>
            <p:cNvSpPr txBox="1"/>
            <p:nvPr/>
          </p:nvSpPr>
          <p:spPr>
            <a:xfrm>
              <a:off x="4941421" y="4025289"/>
              <a:ext cx="377396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0432FF"/>
                  </a:solidFill>
                </a:rPr>
                <a:t>If this picture clear in all details? We do not have systematic data and full understanding (cf. also </a:t>
              </a:r>
              <a:r>
                <a:rPr lang="en-GB" sz="2000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en-GB" dirty="0">
                  <a:solidFill>
                    <a:srgbClr val="0432FF"/>
                  </a:solidFill>
                </a:rPr>
                <a:t>-delayed neutron emission).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A04A4C-A996-075C-30CB-B141F1EFB5AC}"/>
              </a:ext>
            </a:extLst>
          </p:cNvPr>
          <p:cNvGrpSpPr/>
          <p:nvPr/>
        </p:nvGrpSpPr>
        <p:grpSpPr>
          <a:xfrm>
            <a:off x="839486" y="5879011"/>
            <a:ext cx="7780744" cy="954678"/>
            <a:chOff x="1244600" y="5185119"/>
            <a:chExt cx="7780744" cy="9546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7DF892-76CC-54BD-3641-806421E53330}"/>
                </a:ext>
              </a:extLst>
            </p:cNvPr>
            <p:cNvSpPr/>
            <p:nvPr/>
          </p:nvSpPr>
          <p:spPr>
            <a:xfrm>
              <a:off x="1244600" y="5185119"/>
              <a:ext cx="7780744" cy="94104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F7C9C3C-5EEA-4A91-9B85-2EA150994537}"/>
                </a:ext>
              </a:extLst>
            </p:cNvPr>
            <p:cNvSpPr txBox="1"/>
            <p:nvPr/>
          </p:nvSpPr>
          <p:spPr>
            <a:xfrm>
              <a:off x="1315343" y="5216467"/>
              <a:ext cx="76920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0432FF"/>
                  </a:solidFill>
                </a:rPr>
                <a:t>This is a </a:t>
              </a:r>
              <a:r>
                <a:rPr lang="en-GB" b="1" dirty="0">
                  <a:solidFill>
                    <a:srgbClr val="0432FF"/>
                  </a:solidFill>
                </a:rPr>
                <a:t>challenge for theory</a:t>
              </a:r>
              <a:r>
                <a:rPr lang="en-GB" dirty="0">
                  <a:solidFill>
                    <a:srgbClr val="0432FF"/>
                  </a:solidFill>
                </a:rPr>
                <a:t> and may not simply call for parameter tuning but is related to fundamental questions (many-body theory, open quantum systems, the concept of thermalization...).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9151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15136"/>
            <a:ext cx="8229600" cy="724429"/>
          </a:xfrm>
        </p:spPr>
        <p:txBody>
          <a:bodyPr>
            <a:normAutofit/>
          </a:bodyPr>
          <a:lstStyle/>
          <a:p>
            <a:r>
              <a:rPr lang="en-GB" dirty="0"/>
              <a:t>Giant Monopole Resonance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60895" y="6204222"/>
            <a:ext cx="3740150" cy="684212"/>
          </a:xfrm>
        </p:spPr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26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29" y="1832772"/>
            <a:ext cx="2460164" cy="2701707"/>
          </a:xfrm>
          <a:prstGeom prst="rect">
            <a:avLst/>
          </a:prstGeom>
        </p:spPr>
      </p:pic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6378575" y="2786100"/>
            <a:ext cx="2282825" cy="1150937"/>
            <a:chOff x="3771900" y="3263900"/>
            <a:chExt cx="2282825" cy="1150938"/>
          </a:xfrm>
        </p:grpSpPr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3771900" y="3479800"/>
              <a:ext cx="741363" cy="735013"/>
              <a:chOff x="2928" y="3838"/>
              <a:chExt cx="1968" cy="1154"/>
            </a:xfrm>
          </p:grpSpPr>
          <p:sp>
            <p:nvSpPr>
              <p:cNvPr id="16" name="Oval 7"/>
              <p:cNvSpPr>
                <a:spLocks noChangeArrowheads="1"/>
              </p:cNvSpPr>
              <p:nvPr/>
            </p:nvSpPr>
            <p:spPr bwMode="auto">
              <a:xfrm>
                <a:off x="2928" y="3840"/>
                <a:ext cx="1968" cy="1152"/>
              </a:xfrm>
              <a:prstGeom prst="ellipse">
                <a:avLst/>
              </a:prstGeom>
              <a:gradFill rotWithShape="0">
                <a:gsLst>
                  <a:gs pos="0">
                    <a:srgbClr val="B3CCFF">
                      <a:gamma/>
                      <a:shade val="46275"/>
                      <a:invGamma/>
                    </a:srgbClr>
                  </a:gs>
                  <a:gs pos="50000">
                    <a:srgbClr val="B3CCFF"/>
                  </a:gs>
                  <a:gs pos="100000">
                    <a:srgbClr val="B3CC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Line 8"/>
              <p:cNvSpPr>
                <a:spLocks noChangeShapeType="1"/>
              </p:cNvSpPr>
              <p:nvPr/>
            </p:nvSpPr>
            <p:spPr bwMode="auto">
              <a:xfrm>
                <a:off x="2928" y="4416"/>
                <a:ext cx="1968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 type="stealth" w="lg" len="med"/>
                <a:tailEnd type="stealth" w="lg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Oval 9"/>
              <p:cNvSpPr>
                <a:spLocks noChangeArrowheads="1"/>
              </p:cNvSpPr>
              <p:nvPr/>
            </p:nvSpPr>
            <p:spPr bwMode="auto">
              <a:xfrm>
                <a:off x="3598" y="3840"/>
                <a:ext cx="674" cy="115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 rot="18894807" flipH="1">
                <a:off x="3528" y="4392"/>
                <a:ext cx="840" cy="25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 type="stealth" w="lg" len="med"/>
                <a:tailEnd type="stealth" w="lg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 rot="5318573" flipH="1">
                <a:off x="3358" y="4415"/>
                <a:ext cx="115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stealth" w="lg" len="med"/>
                <a:tailEnd type="stealth" w="lg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4881563" y="3263900"/>
              <a:ext cx="1173162" cy="1150938"/>
              <a:chOff x="2928" y="3838"/>
              <a:chExt cx="1968" cy="1154"/>
            </a:xfrm>
          </p:grpSpPr>
          <p:sp>
            <p:nvSpPr>
              <p:cNvPr id="11" name="Oval 13"/>
              <p:cNvSpPr>
                <a:spLocks noChangeArrowheads="1"/>
              </p:cNvSpPr>
              <p:nvPr/>
            </p:nvSpPr>
            <p:spPr bwMode="auto">
              <a:xfrm>
                <a:off x="2928" y="3840"/>
                <a:ext cx="1968" cy="1152"/>
              </a:xfrm>
              <a:prstGeom prst="ellipse">
                <a:avLst/>
              </a:prstGeom>
              <a:gradFill rotWithShape="0">
                <a:gsLst>
                  <a:gs pos="0">
                    <a:srgbClr val="B3CCFF">
                      <a:gamma/>
                      <a:shade val="46275"/>
                      <a:invGamma/>
                    </a:srgbClr>
                  </a:gs>
                  <a:gs pos="50000">
                    <a:srgbClr val="B3CCFF"/>
                  </a:gs>
                  <a:gs pos="100000">
                    <a:srgbClr val="B3CC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Line 14"/>
              <p:cNvSpPr>
                <a:spLocks noChangeShapeType="1"/>
              </p:cNvSpPr>
              <p:nvPr/>
            </p:nvSpPr>
            <p:spPr bwMode="auto">
              <a:xfrm>
                <a:off x="2928" y="4416"/>
                <a:ext cx="1968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 type="stealth" w="lg" len="med"/>
                <a:tailEnd type="stealth" w="lg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Oval 15"/>
              <p:cNvSpPr>
                <a:spLocks noChangeArrowheads="1"/>
              </p:cNvSpPr>
              <p:nvPr/>
            </p:nvSpPr>
            <p:spPr bwMode="auto">
              <a:xfrm>
                <a:off x="3599" y="3840"/>
                <a:ext cx="674" cy="115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Line 16"/>
              <p:cNvSpPr>
                <a:spLocks noChangeShapeType="1"/>
              </p:cNvSpPr>
              <p:nvPr/>
            </p:nvSpPr>
            <p:spPr bwMode="auto">
              <a:xfrm rot="18894807" flipH="1">
                <a:off x="3528" y="4394"/>
                <a:ext cx="840" cy="21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 type="stealth" w="lg" len="med"/>
                <a:tailEnd type="stealth" w="lg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Line 17"/>
              <p:cNvSpPr>
                <a:spLocks noChangeShapeType="1"/>
              </p:cNvSpPr>
              <p:nvPr/>
            </p:nvSpPr>
            <p:spPr bwMode="auto">
              <a:xfrm rot="5318573" flipH="1">
                <a:off x="3361" y="4414"/>
                <a:ext cx="1151" cy="3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stealth" w="lg" len="med"/>
                <a:tailEnd type="stealth" w="lg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3930530" y="2070021"/>
            <a:ext cx="4249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FF0000"/>
                </a:solidFill>
              </a:rPr>
              <a:t>Breathing mode</a:t>
            </a:r>
            <a:r>
              <a:rPr lang="en-GB" dirty="0">
                <a:solidFill>
                  <a:srgbClr val="0432FF"/>
                </a:solidFill>
              </a:rPr>
              <a:t>: in this case its energy is correlated with the </a:t>
            </a:r>
            <a:r>
              <a:rPr lang="en-GB" dirty="0">
                <a:solidFill>
                  <a:srgbClr val="FF0000"/>
                </a:solidFill>
              </a:rPr>
              <a:t>compressibility</a:t>
            </a:r>
            <a:r>
              <a:rPr lang="en-GB" dirty="0">
                <a:solidFill>
                  <a:srgbClr val="0432FF"/>
                </a:solidFill>
              </a:rPr>
              <a:t> of nuclear matter.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9C9953-4E88-5648-B4C8-A057423B7AAD}"/>
              </a:ext>
            </a:extLst>
          </p:cNvPr>
          <p:cNvGrpSpPr/>
          <p:nvPr/>
        </p:nvGrpSpPr>
        <p:grpSpPr>
          <a:xfrm>
            <a:off x="413674" y="4555445"/>
            <a:ext cx="2689362" cy="1477727"/>
            <a:chOff x="413674" y="4555445"/>
            <a:chExt cx="2689362" cy="1477727"/>
          </a:xfrm>
        </p:grpSpPr>
        <p:pic>
          <p:nvPicPr>
            <p:cNvPr id="25" name="Picture 1638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4439" y="4555445"/>
              <a:ext cx="1608597" cy="147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"/>
            <p:cNvSpPr txBox="1">
              <a:spLocks noChangeArrowheads="1"/>
            </p:cNvSpPr>
            <p:nvPr/>
          </p:nvSpPr>
          <p:spPr bwMode="auto">
            <a:xfrm>
              <a:off x="413674" y="5518118"/>
              <a:ext cx="9809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400" dirty="0">
                  <a:solidFill>
                    <a:srgbClr val="FF0000"/>
                  </a:solidFill>
                  <a:latin typeface="Arial Narrow" charset="0"/>
                </a:rPr>
                <a:t>SN1987a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EC76E4B-98D5-4541-A934-D773158DE99C}"/>
              </a:ext>
            </a:extLst>
          </p:cNvPr>
          <p:cNvSpPr txBox="1"/>
          <p:nvPr/>
        </p:nvSpPr>
        <p:spPr>
          <a:xfrm>
            <a:off x="431800" y="1055472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FF0000"/>
                </a:solidFill>
              </a:rPr>
              <a:t>Example of study which is not carried out for mere “academic purposes”, but to shed light on </a:t>
            </a:r>
            <a:r>
              <a:rPr lang="en-GB" b="1" u="sng" dirty="0">
                <a:solidFill>
                  <a:srgbClr val="FF0000"/>
                </a:solidFill>
              </a:rPr>
              <a:t>more general properties of nature</a:t>
            </a:r>
            <a:r>
              <a:rPr lang="en-GB" dirty="0">
                <a:solidFill>
                  <a:srgbClr val="FF0000"/>
                </a:solidFill>
              </a:rPr>
              <a:t>…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A23E22B-4F7F-A849-8705-6E2721AD5B23}"/>
              </a:ext>
            </a:extLst>
          </p:cNvPr>
          <p:cNvGrpSpPr/>
          <p:nvPr/>
        </p:nvGrpSpPr>
        <p:grpSpPr>
          <a:xfrm>
            <a:off x="3987800" y="5354325"/>
            <a:ext cx="4763067" cy="787290"/>
            <a:chOff x="3987800" y="5354325"/>
            <a:chExt cx="4763067" cy="78729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C1DFB34-D0CB-6B46-89C0-932F88B54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7800" y="5354325"/>
              <a:ext cx="2301308" cy="78729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5E79C2E-B3DF-6A45-978A-BA0108C280C9}"/>
                </a:ext>
              </a:extLst>
            </p:cNvPr>
            <p:cNvSpPr txBox="1"/>
            <p:nvPr/>
          </p:nvSpPr>
          <p:spPr>
            <a:xfrm>
              <a:off x="6378575" y="5560045"/>
              <a:ext cx="2372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(</a:t>
              </a:r>
              <a:r>
                <a:rPr lang="en-GB" b="1" u="sng" dirty="0">
                  <a:solidFill>
                    <a:srgbClr val="FF0000"/>
                  </a:solidFill>
                </a:rPr>
                <a:t>around 240 MeV</a:t>
              </a:r>
              <a:r>
                <a:rPr lang="en-GB" dirty="0">
                  <a:solidFill>
                    <a:srgbClr val="FF0000"/>
                  </a:solidFill>
                </a:rPr>
                <a:t>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2FE251-FCA8-C44A-9B9E-6D5F06709737}"/>
              </a:ext>
            </a:extLst>
          </p:cNvPr>
          <p:cNvGrpSpPr/>
          <p:nvPr/>
        </p:nvGrpSpPr>
        <p:grpSpPr>
          <a:xfrm>
            <a:off x="3987800" y="4619095"/>
            <a:ext cx="3988367" cy="775311"/>
            <a:chOff x="3987800" y="4619095"/>
            <a:chExt cx="3988367" cy="77531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6326752-6FD3-4F4D-9234-AF1DDCCFF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3064" y="4738863"/>
              <a:ext cx="1793103" cy="6555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60FA5A8-8B0E-CD4C-8BAA-14B20744AC24}"/>
                </a:ext>
              </a:extLst>
            </p:cNvPr>
            <p:cNvSpPr txBox="1"/>
            <p:nvPr/>
          </p:nvSpPr>
          <p:spPr>
            <a:xfrm>
              <a:off x="3987800" y="4619095"/>
              <a:ext cx="2195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GB" dirty="0">
                <a:solidFill>
                  <a:srgbClr val="0432FF"/>
                </a:solidFill>
              </a:endParaRPr>
            </a:p>
            <a:p>
              <a:pPr algn="just"/>
              <a:r>
                <a:rPr lang="en-GB" dirty="0">
                  <a:solidFill>
                    <a:srgbClr val="0432FF"/>
                  </a:solidFill>
                </a:rPr>
                <a:t>Incompressibility: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FF2943-81EE-6445-A73D-B73F8DAE34BA}"/>
              </a:ext>
            </a:extLst>
          </p:cNvPr>
          <p:cNvGrpSpPr/>
          <p:nvPr/>
        </p:nvGrpSpPr>
        <p:grpSpPr>
          <a:xfrm>
            <a:off x="3987800" y="4022462"/>
            <a:ext cx="4249602" cy="843176"/>
            <a:chOff x="3987800" y="4022462"/>
            <a:chExt cx="4249602" cy="84317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D43FCA4-A685-514C-9966-A973A5E3A7F1}"/>
                </a:ext>
              </a:extLst>
            </p:cNvPr>
            <p:cNvSpPr txBox="1"/>
            <p:nvPr/>
          </p:nvSpPr>
          <p:spPr>
            <a:xfrm>
              <a:off x="3987800" y="4022462"/>
              <a:ext cx="42496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0432FF"/>
                  </a:solidFill>
                </a:rPr>
                <a:t>We better consider the density as a variable. 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F9618D1-FFE9-074C-9721-53D0A0619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5432" y="4355474"/>
              <a:ext cx="666614" cy="51016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DDD6C4-A638-5F4C-889B-742E56E016BA}"/>
              </a:ext>
            </a:extLst>
          </p:cNvPr>
          <p:cNvGrpSpPr/>
          <p:nvPr/>
        </p:nvGrpSpPr>
        <p:grpSpPr>
          <a:xfrm>
            <a:off x="3987800" y="3020483"/>
            <a:ext cx="2124801" cy="885867"/>
            <a:chOff x="3987800" y="3020483"/>
            <a:chExt cx="2124801" cy="88586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41FED09-9C37-5848-90A4-A6E124DBF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0623" y="3148009"/>
              <a:ext cx="1899153" cy="63081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66C13D1-739F-DF42-BD26-47AE6C476BA3}"/>
                </a:ext>
              </a:extLst>
            </p:cNvPr>
            <p:cNvSpPr/>
            <p:nvPr/>
          </p:nvSpPr>
          <p:spPr>
            <a:xfrm>
              <a:off x="3987800" y="3020483"/>
              <a:ext cx="2124801" cy="8858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2BDA41D-2D62-A196-D02D-0BAD9EB2F862}"/>
              </a:ext>
            </a:extLst>
          </p:cNvPr>
          <p:cNvGrpSpPr/>
          <p:nvPr/>
        </p:nvGrpSpPr>
        <p:grpSpPr>
          <a:xfrm>
            <a:off x="4602238" y="6274165"/>
            <a:ext cx="4576978" cy="482913"/>
            <a:chOff x="7523544" y="1026237"/>
            <a:chExt cx="1573567" cy="84886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21B8DD0-4005-C04B-ABB3-7AE0ADE086B5}"/>
                </a:ext>
              </a:extLst>
            </p:cNvPr>
            <p:cNvSpPr/>
            <p:nvPr/>
          </p:nvSpPr>
          <p:spPr>
            <a:xfrm>
              <a:off x="7523544" y="1026237"/>
              <a:ext cx="1484983" cy="848862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BFB51A-6143-6182-1E8A-B7F0911304EC}"/>
                </a:ext>
              </a:extLst>
            </p:cNvPr>
            <p:cNvSpPr txBox="1"/>
            <p:nvPr/>
          </p:nvSpPr>
          <p:spPr>
            <a:xfrm>
              <a:off x="7580827" y="1137192"/>
              <a:ext cx="1516284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U. Garg, GC, PPNP 101 (2018) 55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221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7B9B1-8474-E2C8-91EF-C51B2F164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A7BD-3420-2B8D-2FF3-EA2CC89E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215" y="1202268"/>
            <a:ext cx="7537939" cy="47413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3600" b="1" dirty="0">
                <a:solidFill>
                  <a:srgbClr val="0432FF"/>
                </a:solidFill>
              </a:rPr>
              <a:t>All this did not consider pairing, namely it was supposed to work for magic nuclei...</a:t>
            </a:r>
          </a:p>
          <a:p>
            <a:pPr marL="0" indent="0" algn="just">
              <a:buNone/>
            </a:pPr>
            <a:endParaRPr lang="en-GB" sz="3600" b="1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r>
              <a:rPr lang="en-GB" sz="3600" b="1" dirty="0">
                <a:solidFill>
                  <a:srgbClr val="0432FF"/>
                </a:solidFill>
              </a:rPr>
              <a:t>...we move to the superfluid case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C72EC-8E1F-5AB7-5682-BCCC0B3F8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4D5BB-9B78-0516-A705-C477505E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42426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64F30-C4A4-06A0-5AF3-95358E987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Exercise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44DBA7-BED5-0901-57EC-E2A8B193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A1724-DC50-E1D2-5E4A-E1375EEAC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28</a:t>
            </a:fld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FDF1B4-EE2F-B5FB-4D42-E32918508D70}"/>
              </a:ext>
            </a:extLst>
          </p:cNvPr>
          <p:cNvSpPr txBox="1"/>
          <p:nvPr/>
        </p:nvSpPr>
        <p:spPr>
          <a:xfrm>
            <a:off x="457200" y="1383323"/>
            <a:ext cx="422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/>
              <a:t>16</a:t>
            </a:r>
            <a:r>
              <a:rPr lang="en-GB" dirty="0"/>
              <a:t>O RPA 3</a:t>
            </a:r>
            <a:r>
              <a:rPr lang="en-GB" baseline="30000" dirty="0"/>
              <a:t>-</a:t>
            </a:r>
            <a:r>
              <a:rPr lang="en-GB" dirty="0"/>
              <a:t> SLy5 default parameters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F23B71-B963-75E6-1530-E7EF5215C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68" y="1982843"/>
            <a:ext cx="7225359" cy="8506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B4B34F-B07A-4466-F267-FF57B3EFFAF6}"/>
              </a:ext>
            </a:extLst>
          </p:cNvPr>
          <p:cNvSpPr txBox="1"/>
          <p:nvPr/>
        </p:nvSpPr>
        <p:spPr>
          <a:xfrm>
            <a:off x="7665955" y="2085023"/>
            <a:ext cx="126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E</a:t>
            </a:r>
            <a:r>
              <a:rPr lang="en-GB" baseline="-25000" dirty="0" err="1">
                <a:solidFill>
                  <a:srgbClr val="FF0000"/>
                </a:solidFill>
              </a:rPr>
              <a:t>exp</a:t>
            </a:r>
            <a:endParaRPr lang="en-GB" baseline="-25000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6.13 MeV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7E9AB2-6939-2E04-CFEE-E8668CAE3CCA}"/>
              </a:ext>
            </a:extLst>
          </p:cNvPr>
          <p:cNvSpPr txBox="1"/>
          <p:nvPr/>
        </p:nvSpPr>
        <p:spPr>
          <a:xfrm>
            <a:off x="351691" y="3377948"/>
            <a:ext cx="708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/>
              <a:t>20</a:t>
            </a:r>
            <a:r>
              <a:rPr lang="en-GB" dirty="0"/>
              <a:t>O RPA 2</a:t>
            </a:r>
            <a:r>
              <a:rPr lang="en-GB" baseline="30000" dirty="0"/>
              <a:t>+</a:t>
            </a:r>
            <a:r>
              <a:rPr lang="en-GB" dirty="0"/>
              <a:t> SLy5 default parameters: instability!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87C9E-9A90-33B7-D7C7-1FB921AAC10C}"/>
              </a:ext>
            </a:extLst>
          </p:cNvPr>
          <p:cNvSpPr txBox="1"/>
          <p:nvPr/>
        </p:nvSpPr>
        <p:spPr>
          <a:xfrm>
            <a:off x="351691" y="4128998"/>
            <a:ext cx="708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/>
              <a:t>20</a:t>
            </a:r>
            <a:r>
              <a:rPr lang="en-GB" dirty="0"/>
              <a:t>O QRPA 2</a:t>
            </a:r>
            <a:r>
              <a:rPr lang="en-GB" baseline="30000" dirty="0"/>
              <a:t>+</a:t>
            </a:r>
            <a:r>
              <a:rPr lang="en-GB" dirty="0"/>
              <a:t> SLy5 box = 16 </a:t>
            </a:r>
            <a:r>
              <a:rPr lang="en-GB" dirty="0" err="1"/>
              <a:t>fm</a:t>
            </a:r>
            <a:r>
              <a:rPr lang="en-GB" dirty="0"/>
              <a:t>, E</a:t>
            </a:r>
            <a:r>
              <a:rPr lang="en-GB" baseline="-25000" dirty="0"/>
              <a:t>max</a:t>
            </a:r>
            <a:r>
              <a:rPr lang="en-GB" dirty="0"/>
              <a:t> = 60 MeV: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CC731E-C0F7-8AD7-0ED0-27B6D559B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68" y="4732821"/>
            <a:ext cx="7772400" cy="75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09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E44E4-29B5-5C8B-3E09-03F5D954E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Exercise 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891F5-48FE-C9CC-C7C2-F26432673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7B790-5CD5-9D7C-22D1-149DB5937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29</a:t>
            </a:fld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731FD7-95B6-A9AB-FE03-E360A1987730}"/>
              </a:ext>
            </a:extLst>
          </p:cNvPr>
          <p:cNvSpPr txBox="1"/>
          <p:nvPr/>
        </p:nvSpPr>
        <p:spPr>
          <a:xfrm>
            <a:off x="457200" y="1383323"/>
            <a:ext cx="822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/>
              <a:t>A</a:t>
            </a:r>
            <a:r>
              <a:rPr lang="en-GB" dirty="0"/>
              <a:t>O : A=16-24</a:t>
            </a:r>
          </a:p>
          <a:p>
            <a:endParaRPr lang="en-GB" dirty="0"/>
          </a:p>
          <a:p>
            <a:r>
              <a:rPr lang="en-GB" dirty="0"/>
              <a:t>SLy5. Box size = 15 </a:t>
            </a:r>
            <a:r>
              <a:rPr lang="en-GB" dirty="0" err="1"/>
              <a:t>fm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DA87046-6925-97C8-20E1-0C58A9B91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859157"/>
              </p:ext>
            </p:extLst>
          </p:nvPr>
        </p:nvGraphicFramePr>
        <p:xfrm>
          <a:off x="457200" y="2846805"/>
          <a:ext cx="82295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427367631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331840788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667355908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95322135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90488824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81595596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7500836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E</a:t>
                      </a:r>
                      <a:r>
                        <a:rPr lang="en-GB" baseline="-25000" dirty="0" err="1"/>
                        <a:t>exp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aseline="0" dirty="0"/>
                        <a:t>&lt;</a:t>
                      </a:r>
                      <a:r>
                        <a:rPr lang="en-GB" baseline="0" dirty="0" err="1"/>
                        <a:t>r</a:t>
                      </a:r>
                      <a:r>
                        <a:rPr lang="en-GB" baseline="-25000" dirty="0" err="1"/>
                        <a:t>p</a:t>
                      </a:r>
                      <a:r>
                        <a:rPr lang="en-GB" baseline="0" dirty="0"/>
                        <a:t>&gt;</a:t>
                      </a:r>
                      <a:r>
                        <a:rPr lang="en-GB" baseline="30000" dirty="0"/>
                        <a:t>1/2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aseline="0" dirty="0"/>
                        <a:t>&lt;</a:t>
                      </a:r>
                      <a:r>
                        <a:rPr lang="en-GB" baseline="0" dirty="0" err="1"/>
                        <a:t>r</a:t>
                      </a:r>
                      <a:r>
                        <a:rPr lang="en-GB" baseline="-25000" dirty="0" err="1"/>
                        <a:t>p</a:t>
                      </a:r>
                      <a:r>
                        <a:rPr lang="en-GB" baseline="0" dirty="0"/>
                        <a:t>&gt;</a:t>
                      </a:r>
                      <a:r>
                        <a:rPr lang="en-GB" baseline="30000" dirty="0"/>
                        <a:t>1/2</a:t>
                      </a:r>
                      <a:r>
                        <a:rPr lang="en-GB" baseline="-25000" dirty="0"/>
                        <a:t>exp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aseline="0" dirty="0"/>
                        <a:t>&lt;</a:t>
                      </a:r>
                      <a:r>
                        <a:rPr lang="en-GB" baseline="0" dirty="0" err="1"/>
                        <a:t>r</a:t>
                      </a:r>
                      <a:r>
                        <a:rPr lang="en-GB" baseline="-25000" dirty="0" err="1"/>
                        <a:t>n</a:t>
                      </a:r>
                      <a:r>
                        <a:rPr lang="en-GB" baseline="0" dirty="0"/>
                        <a:t>&gt;</a:t>
                      </a:r>
                      <a:r>
                        <a:rPr lang="en-GB" baseline="30000" dirty="0"/>
                        <a:t>1/2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𝚫</a:t>
                      </a:r>
                      <a:r>
                        <a:rPr lang="en-GB" baseline="-25000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161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128.40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127.52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2.68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83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141.18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139.81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347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153.36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151.40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491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163.30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179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168.90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02591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52FB725-E48E-B7C2-907F-F4377A893E63}"/>
              </a:ext>
            </a:extLst>
          </p:cNvPr>
          <p:cNvSpPr txBox="1"/>
          <p:nvPr/>
        </p:nvSpPr>
        <p:spPr>
          <a:xfrm>
            <a:off x="457200" y="5390932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Exp. energies from </a:t>
            </a:r>
            <a:r>
              <a:rPr lang="en-GB" dirty="0" err="1">
                <a:latin typeface="American Typewriter" panose="02090604020004020304" pitchFamily="18" charset="77"/>
              </a:rPr>
              <a:t>nndc.bnl.gov</a:t>
            </a:r>
            <a:r>
              <a:rPr lang="en-GB" dirty="0">
                <a:latin typeface="American Typewriter" panose="02090604020004020304" pitchFamily="18" charset="77"/>
              </a:rPr>
              <a:t>;</a:t>
            </a:r>
            <a:r>
              <a:rPr lang="en-GB" dirty="0"/>
              <a:t> exp. proton radii from De Vries </a:t>
            </a:r>
            <a:r>
              <a:rPr lang="en-GB" i="1" dirty="0"/>
              <a:t>et al</a:t>
            </a:r>
            <a:r>
              <a:rPr lang="en-GB" dirty="0"/>
              <a:t>., ATNDT 36, 495 (1987).</a:t>
            </a:r>
          </a:p>
        </p:txBody>
      </p:sp>
    </p:spTree>
    <p:extLst>
      <p:ext uri="{BB962C8B-B14F-4D97-AF65-F5344CB8AC3E}">
        <p14:creationId xmlns:p14="http://schemas.microsoft.com/office/powerpoint/2010/main" val="994074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F77A-213A-25B8-02FD-79F2A5509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Ab initio</a:t>
            </a:r>
            <a:r>
              <a:rPr lang="en-GB" dirty="0"/>
              <a:t> nuclear structure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4D56F-A7A3-3C27-C3EE-780C7A473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B41048-DC80-7074-8420-35DA4BB0F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</a:t>
            </a:fld>
            <a:endParaRPr lang="en-IT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625BBAA-C9E0-1D60-1066-685E54052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6688"/>
            <a:ext cx="8229600" cy="135924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2400" dirty="0">
                <a:solidFill>
                  <a:srgbClr val="0432FF"/>
                </a:solidFill>
              </a:rPr>
              <a:t>Techniques to solve the many-body problem that are </a:t>
            </a:r>
            <a:r>
              <a:rPr lang="en-GB" sz="2400" b="1" dirty="0">
                <a:solidFill>
                  <a:srgbClr val="0432FF"/>
                </a:solidFill>
              </a:rPr>
              <a:t>exact, or systematically improvable, and can provide reliable estimates of the theoretical errors.</a:t>
            </a:r>
          </a:p>
          <a:p>
            <a:pPr marL="0" indent="0" algn="just">
              <a:buNone/>
            </a:pPr>
            <a:r>
              <a:rPr lang="en-GB" sz="2400" b="1" dirty="0">
                <a:solidFill>
                  <a:srgbClr val="FF0000"/>
                </a:solidFill>
              </a:rPr>
              <a:t>Results are sensitive to the choice of the Hamiltonian.</a:t>
            </a:r>
          </a:p>
          <a:p>
            <a:pPr marL="0" indent="0" algn="just">
              <a:buNone/>
            </a:pPr>
            <a:endParaRPr lang="en-GB" sz="2400" b="1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endParaRPr lang="en-GB" sz="3000" dirty="0">
              <a:solidFill>
                <a:srgbClr val="0432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DF98A4-CE3E-131B-2004-0A33FBDCCFAE}"/>
              </a:ext>
            </a:extLst>
          </p:cNvPr>
          <p:cNvSpPr txBox="1"/>
          <p:nvPr/>
        </p:nvSpPr>
        <p:spPr>
          <a:xfrm>
            <a:off x="5340352" y="2732580"/>
            <a:ext cx="36449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u="sng" dirty="0">
                <a:solidFill>
                  <a:srgbClr val="0432FF"/>
                </a:solidFill>
              </a:rPr>
              <a:t>Quantum Monte Carlo (QMC)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Lattice EFT</a:t>
            </a:r>
            <a:endParaRPr lang="en-GB" sz="18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u="sng" dirty="0">
                <a:solidFill>
                  <a:srgbClr val="0432FF"/>
                </a:solidFill>
              </a:rPr>
              <a:t>In-medium similarity renormalization group (IMSRG)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u="sng" dirty="0">
                <a:solidFill>
                  <a:srgbClr val="0432FF"/>
                </a:solidFill>
              </a:rPr>
              <a:t>Coupled cluster (CC)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432FF"/>
                </a:solidFill>
              </a:rPr>
              <a:t>Self-consistent Green’s function (SCGF)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u="sng" dirty="0">
                <a:solidFill>
                  <a:srgbClr val="0432FF"/>
                </a:solidFill>
              </a:rPr>
              <a:t>No-core Shell Model (NCSM)</a:t>
            </a:r>
          </a:p>
          <a:p>
            <a:r>
              <a:rPr lang="en-GB" dirty="0">
                <a:solidFill>
                  <a:srgbClr val="0432FF"/>
                </a:solidFill>
              </a:rPr>
              <a:t>...</a:t>
            </a:r>
            <a:endParaRPr lang="en-GB" sz="1800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endParaRPr lang="en-GB" sz="1800" dirty="0">
              <a:solidFill>
                <a:srgbClr val="0432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4853D2-56D7-153E-A685-12C8C425C205}"/>
              </a:ext>
            </a:extLst>
          </p:cNvPr>
          <p:cNvGrpSpPr/>
          <p:nvPr/>
        </p:nvGrpSpPr>
        <p:grpSpPr>
          <a:xfrm>
            <a:off x="152400" y="2839337"/>
            <a:ext cx="4800594" cy="2582310"/>
            <a:chOff x="139700" y="3206313"/>
            <a:chExt cx="4800594" cy="25823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ED1559-F781-C37C-CD1E-1DFF475A8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0" y="3206313"/>
              <a:ext cx="4800594" cy="258231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A278BF-EFAF-B48B-9825-81902F4C1C70}"/>
                </a:ext>
              </a:extLst>
            </p:cNvPr>
            <p:cNvSpPr txBox="1"/>
            <p:nvPr/>
          </p:nvSpPr>
          <p:spPr>
            <a:xfrm>
              <a:off x="1356358" y="3308830"/>
              <a:ext cx="25184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Image courtesy of A. </a:t>
              </a:r>
              <a:r>
                <a:rPr lang="en-GB" sz="1400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Schwenk</a:t>
              </a:r>
              <a:endParaRPr lang="en-GB" sz="14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96552F-C8CB-9E54-E411-D5477BA51C3F}"/>
              </a:ext>
            </a:extLst>
          </p:cNvPr>
          <p:cNvGrpSpPr/>
          <p:nvPr/>
        </p:nvGrpSpPr>
        <p:grpSpPr>
          <a:xfrm>
            <a:off x="2552697" y="5715677"/>
            <a:ext cx="6129124" cy="867686"/>
            <a:chOff x="2760233" y="5421647"/>
            <a:chExt cx="6129124" cy="9347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091AA78-2123-2603-A27C-8051FB5B67B0}"/>
                </a:ext>
              </a:extLst>
            </p:cNvPr>
            <p:cNvSpPr/>
            <p:nvPr/>
          </p:nvSpPr>
          <p:spPr>
            <a:xfrm>
              <a:off x="2766349" y="5421647"/>
              <a:ext cx="6123008" cy="934703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0E70D9-2D23-9647-E08A-2AA2BBC9353A}"/>
                </a:ext>
              </a:extLst>
            </p:cNvPr>
            <p:cNvSpPr txBox="1"/>
            <p:nvPr/>
          </p:nvSpPr>
          <p:spPr>
            <a:xfrm>
              <a:off x="2760233" y="5508967"/>
              <a:ext cx="60188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i="1" dirty="0">
                  <a:solidFill>
                    <a:srgbClr val="FF0000"/>
                  </a:solidFill>
                </a:rPr>
                <a:t>Ab initio</a:t>
              </a:r>
              <a:r>
                <a:rPr lang="en-GB" dirty="0">
                  <a:solidFill>
                    <a:srgbClr val="FF0000"/>
                  </a:solidFill>
                </a:rPr>
                <a:t>, depending on the specific implementation, </a:t>
              </a:r>
              <a:r>
                <a:rPr lang="en-GB" b="1" dirty="0">
                  <a:solidFill>
                    <a:srgbClr val="FF0000"/>
                  </a:solidFill>
                </a:rPr>
                <a:t>has difficulties to handle heavy nuclei and excited states.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519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F02C6-764D-26B2-B439-CC4081B7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Exercise 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71313-18C8-0307-2399-5343852B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1AEF4-B49A-1495-93D5-988A1DC3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30</a:t>
            </a:fld>
            <a:endParaRPr lang="en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0003A0-2582-4038-4207-6A87E5D0A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031170"/>
            <a:ext cx="8229599" cy="3850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A6EA7B-E618-107D-A58B-0FE066EE5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298" y="1061085"/>
            <a:ext cx="5613400" cy="990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612A21-B213-0FCC-C511-7FAB58F851E4}"/>
              </a:ext>
            </a:extLst>
          </p:cNvPr>
          <p:cNvGrpSpPr/>
          <p:nvPr/>
        </p:nvGrpSpPr>
        <p:grpSpPr>
          <a:xfrm>
            <a:off x="2579077" y="6126162"/>
            <a:ext cx="2332892" cy="369332"/>
            <a:chOff x="2579077" y="6126162"/>
            <a:chExt cx="2332892" cy="369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6B885C-6D02-7EA9-56A4-FD9DB375F3DA}"/>
                </a:ext>
              </a:extLst>
            </p:cNvPr>
            <p:cNvSpPr/>
            <p:nvPr/>
          </p:nvSpPr>
          <p:spPr>
            <a:xfrm>
              <a:off x="2579077" y="6126162"/>
              <a:ext cx="2239108" cy="369332"/>
            </a:xfrm>
            <a:prstGeom prst="rect">
              <a:avLst/>
            </a:prstGeom>
            <a:solidFill>
              <a:srgbClr val="ABFFC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930FAA-6116-831F-98A4-DF1F2185FA41}"/>
                </a:ext>
              </a:extLst>
            </p:cNvPr>
            <p:cNvSpPr txBox="1"/>
            <p:nvPr/>
          </p:nvSpPr>
          <p:spPr>
            <a:xfrm>
              <a:off x="2579077" y="6126162"/>
              <a:ext cx="2332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arXiv:2506.13354v1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1277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0CF88-E98C-82E2-4393-608A9CD2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RPA and the nuclear Shell Model (SM)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FC5ADC-7978-1930-DAFF-A1148233A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6CFF6-68B7-E689-3E44-5DCE697E5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31</a:t>
            </a:fld>
            <a:endParaRPr lang="en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9EFB0D-1F63-7922-B2D0-88A5347F9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73" y="1365339"/>
            <a:ext cx="5133048" cy="1789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74CCF1-ADE3-3034-CA5F-CD905449A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559" y="1420328"/>
            <a:ext cx="3332968" cy="255032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461EC9A-8CDC-BBC0-31D6-08283A7D63A8}"/>
              </a:ext>
            </a:extLst>
          </p:cNvPr>
          <p:cNvGrpSpPr/>
          <p:nvPr/>
        </p:nvGrpSpPr>
        <p:grpSpPr>
          <a:xfrm>
            <a:off x="2030021" y="3703428"/>
            <a:ext cx="3238500" cy="466552"/>
            <a:chOff x="2412806" y="2488783"/>
            <a:chExt cx="3238500" cy="4665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64867B-D8A2-A25D-582D-A2F44030F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2806" y="2488783"/>
              <a:ext cx="3238500" cy="45720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5878DB-7F82-D968-94CA-DF96BC1AA6A1}"/>
                </a:ext>
              </a:extLst>
            </p:cNvPr>
            <p:cNvCxnSpPr>
              <a:cxnSpLocks/>
            </p:cNvCxnSpPr>
            <p:nvPr/>
          </p:nvCxnSpPr>
          <p:spPr>
            <a:xfrm>
              <a:off x="3294185" y="2799444"/>
              <a:ext cx="223910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AD447E-000B-0408-0158-74B09FD90435}"/>
                </a:ext>
              </a:extLst>
            </p:cNvPr>
            <p:cNvCxnSpPr>
              <a:cxnSpLocks/>
            </p:cNvCxnSpPr>
            <p:nvPr/>
          </p:nvCxnSpPr>
          <p:spPr>
            <a:xfrm>
              <a:off x="2472888" y="2955335"/>
              <a:ext cx="12433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3DE14B-AB60-2939-168E-67510697FD49}"/>
              </a:ext>
            </a:extLst>
          </p:cNvPr>
          <p:cNvSpPr txBox="1"/>
          <p:nvPr/>
        </p:nvSpPr>
        <p:spPr>
          <a:xfrm>
            <a:off x="135473" y="4848414"/>
            <a:ext cx="8873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In addition, the shell model cannot provide response at high energy (cross sections for high-E neutrinos, just to make an example, are doable within RPA and QRPA but not SM).</a:t>
            </a:r>
          </a:p>
        </p:txBody>
      </p:sp>
    </p:spTree>
    <p:extLst>
      <p:ext uri="{BB962C8B-B14F-4D97-AF65-F5344CB8AC3E}">
        <p14:creationId xmlns:p14="http://schemas.microsoft.com/office/powerpoint/2010/main" val="82048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DB018-0DB2-4F95-D53F-27FA46B19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44F2C-41A5-A200-6ABD-60E69B288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322" y="1202268"/>
            <a:ext cx="8881205" cy="47413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b="1" dirty="0">
                <a:solidFill>
                  <a:srgbClr val="0432FF"/>
                </a:solidFill>
              </a:rPr>
              <a:t>Backup slides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E2BDD-3BF8-97F6-3E91-FF9D7B944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B1095-2B22-C3DB-8F2A-A87FD6EBA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71420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BF5C0-034D-159A-BE2F-C34B7C0B8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5" y="274638"/>
            <a:ext cx="8823331" cy="724429"/>
          </a:xfrm>
        </p:spPr>
        <p:txBody>
          <a:bodyPr>
            <a:normAutofit fontScale="90000"/>
          </a:bodyPr>
          <a:lstStyle/>
          <a:p>
            <a:r>
              <a:rPr lang="en-GB" dirty="0"/>
              <a:t>The constrained search approach by Lévy-</a:t>
            </a:r>
            <a:r>
              <a:rPr lang="en-GB" dirty="0" err="1"/>
              <a:t>Lieb</a:t>
            </a:r>
            <a:r>
              <a:rPr lang="en-GB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86BEB-D272-7272-D311-49B21B38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7A59-361B-D6C4-FA91-CFCD705E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33</a:t>
            </a:fld>
            <a:endParaRPr lang="en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F3040F-7C5C-59E1-63A6-4D50F5E84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186899"/>
            <a:ext cx="7772400" cy="1683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D12611-7450-040F-4DB5-82C74B342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95" y="3250029"/>
            <a:ext cx="2857500" cy="264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539FCA-11F0-BD8F-81E3-4B7E17590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695" y="3707594"/>
            <a:ext cx="2396683" cy="22013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5FE745-2EB8-8953-456D-6CDDA5829A7C}"/>
              </a:ext>
            </a:extLst>
          </p:cNvPr>
          <p:cNvSpPr/>
          <p:nvPr/>
        </p:nvSpPr>
        <p:spPr>
          <a:xfrm>
            <a:off x="3697732" y="2297330"/>
            <a:ext cx="4896091" cy="706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8E1C8-BC52-C16D-E28B-94D26DEF923A}"/>
              </a:ext>
            </a:extLst>
          </p:cNvPr>
          <p:cNvSpPr txBox="1"/>
          <p:nvPr/>
        </p:nvSpPr>
        <p:spPr>
          <a:xfrm>
            <a:off x="5613721" y="3543506"/>
            <a:ext cx="3394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/>
              <a:t>We consider all w.f.’s that correspond to a specific density with the symbol</a:t>
            </a:r>
          </a:p>
          <a:p>
            <a:pPr algn="just"/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0D9FF-D91B-E809-D36C-9357BFEF2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1123" y="4302336"/>
            <a:ext cx="1282700" cy="4191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4ABDDD0-903E-0C5F-109B-FC177BAC78CC}"/>
              </a:ext>
            </a:extLst>
          </p:cNvPr>
          <p:cNvGrpSpPr/>
          <p:nvPr/>
        </p:nvGrpSpPr>
        <p:grpSpPr>
          <a:xfrm>
            <a:off x="5544273" y="4879991"/>
            <a:ext cx="3464253" cy="1372728"/>
            <a:chOff x="5544273" y="4938606"/>
            <a:chExt cx="3464253" cy="13727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311EEB-A9CF-9FB2-0ED8-4561B326C3D1}"/>
                </a:ext>
              </a:extLst>
            </p:cNvPr>
            <p:cNvSpPr/>
            <p:nvPr/>
          </p:nvSpPr>
          <p:spPr>
            <a:xfrm>
              <a:off x="5544273" y="4938606"/>
              <a:ext cx="3464253" cy="1370118"/>
            </a:xfrm>
            <a:prstGeom prst="rect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BCC773-344A-DE95-C79E-1039D83B8A74}"/>
                </a:ext>
              </a:extLst>
            </p:cNvPr>
            <p:cNvSpPr txBox="1"/>
            <p:nvPr/>
          </p:nvSpPr>
          <p:spPr>
            <a:xfrm>
              <a:off x="5613721" y="4957117"/>
              <a:ext cx="3133951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/>
                <a:t>“</a:t>
              </a:r>
              <a:r>
                <a:rPr lang="en-GB" sz="1600" dirty="0"/>
                <a:t>instead of finding the tallest child in the school by lining all of them in the yard, we just line in the yard the tallest pupils of each class...”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754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C7E9-D01F-3A48-B5D0-E69EF8BA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711"/>
            <a:ext cx="8229600" cy="724429"/>
          </a:xfrm>
        </p:spPr>
        <p:txBody>
          <a:bodyPr/>
          <a:lstStyle/>
          <a:p>
            <a:r>
              <a:rPr lang="en-GB" dirty="0"/>
              <a:t>Note on exchange operators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67460-64D7-064B-A617-62AA532B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05B45-CBD6-3F45-959E-267E479D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34</a:t>
            </a:fld>
            <a:endParaRPr lang="en-IT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C63910B2-7981-FF44-AC5B-6A0733CED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3" y="992854"/>
            <a:ext cx="7046913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025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86665C0-28D4-8F44-BD94-20A1305BA919}"/>
              </a:ext>
            </a:extLst>
          </p:cNvPr>
          <p:cNvSpPr txBox="1"/>
          <p:nvPr/>
        </p:nvSpPr>
        <p:spPr>
          <a:xfrm>
            <a:off x="457200" y="1047827"/>
            <a:ext cx="822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Empirical saturation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Masses of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Charge radii of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More pseudo-observables like the equation of state of neutron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More observables: excited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A bit outside DFT philosophy: single-particle states and spin-orbit </a:t>
            </a:r>
            <a:r>
              <a:rPr lang="en-GB" i="1" dirty="0" err="1"/>
              <a:t>splittings</a:t>
            </a:r>
            <a:endParaRPr lang="en-GB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/>
          </a:p>
          <a:p>
            <a:pPr algn="just"/>
            <a:endParaRPr lang="en-GB" i="1" dirty="0"/>
          </a:p>
          <a:p>
            <a:pPr algn="just"/>
            <a:r>
              <a:rPr lang="en-GB" sz="2400" i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GB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dirty="0">
                <a:solidFill>
                  <a:srgbClr val="0432FF"/>
                </a:solidFill>
              </a:rPr>
              <a:t>square fitting is one widely used option to obtain the EDF parameters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b="1" dirty="0">
                <a:solidFill>
                  <a:srgbClr val="0432FF"/>
                </a:solidFill>
              </a:rPr>
              <a:t>Increasing number of studies that employ Bayesian techniques (parameter distributions)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42A77-9F64-924C-B60A-BB1F1927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711"/>
            <a:ext cx="8229600" cy="724429"/>
          </a:xfrm>
        </p:spPr>
        <p:txBody>
          <a:bodyPr/>
          <a:lstStyle/>
          <a:p>
            <a:r>
              <a:rPr lang="en-GB" dirty="0"/>
              <a:t>Fitting the EDF parameters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ED85-C3FF-7644-B194-05B88AB6C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68C58-1FC8-C948-B923-12973AC6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35</a:t>
            </a:fld>
            <a:endParaRPr lang="en-I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D19690-A3A6-FC4E-B2DA-03DECB3C8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85" y="1405925"/>
            <a:ext cx="4325815" cy="9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74"/>
            <a:ext cx="8229600" cy="686329"/>
          </a:xfrm>
        </p:spPr>
        <p:txBody>
          <a:bodyPr>
            <a:normAutofit fontScale="90000"/>
          </a:bodyPr>
          <a:lstStyle/>
          <a:p>
            <a:r>
              <a:rPr lang="en-GB" dirty="0"/>
              <a:t>Masses and charge radii of atomic nuclei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02270" cy="684212"/>
          </a:xfrm>
        </p:spPr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36</a:t>
            </a:fld>
            <a:endParaRPr lang="uk-U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90340C-C486-F449-9E5D-D73581FDCFC5}"/>
              </a:ext>
            </a:extLst>
          </p:cNvPr>
          <p:cNvGrpSpPr/>
          <p:nvPr/>
        </p:nvGrpSpPr>
        <p:grpSpPr>
          <a:xfrm>
            <a:off x="0" y="866071"/>
            <a:ext cx="8906568" cy="3244224"/>
            <a:chOff x="0" y="866071"/>
            <a:chExt cx="8906568" cy="324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238B64-B68D-9C46-BCE5-E17D3D76F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66071"/>
              <a:ext cx="4415667" cy="289073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255C88-149A-FE45-B613-FA6B2B51FC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433" y="3771741"/>
              <a:ext cx="4046701" cy="338554"/>
            </a:xfrm>
            <a:prstGeom prst="rect">
              <a:avLst/>
            </a:prstGeom>
            <a:solidFill>
              <a:srgbClr val="A8F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X. Roca-</a:t>
              </a:r>
              <a:r>
                <a:rPr lang="en-US" altLang="it-IT" sz="1600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Maza</a:t>
              </a:r>
              <a:r>
                <a:rPr lang="en-US" altLang="it-IT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and N. </a:t>
              </a:r>
              <a:r>
                <a:rPr lang="en-US" altLang="it-IT" sz="1600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Paar</a:t>
              </a:r>
              <a:r>
                <a:rPr lang="en-US" altLang="it-IT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, PPNP 101, 96 (2018)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18ACEB5-5174-3E4C-833D-37209EE24A56}"/>
                </a:ext>
              </a:extLst>
            </p:cNvPr>
            <p:cNvGrpSpPr/>
            <p:nvPr/>
          </p:nvGrpSpPr>
          <p:grpSpPr>
            <a:xfrm>
              <a:off x="4270637" y="1476052"/>
              <a:ext cx="3448373" cy="1350467"/>
              <a:chOff x="4995333" y="2101843"/>
              <a:chExt cx="4013194" cy="1595513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03FC0AF-0C54-E147-B1F2-081AC57B5C5D}"/>
                  </a:ext>
                </a:extLst>
              </p:cNvPr>
              <p:cNvGrpSpPr/>
              <p:nvPr/>
            </p:nvGrpSpPr>
            <p:grpSpPr>
              <a:xfrm>
                <a:off x="5102087" y="2101843"/>
                <a:ext cx="3720180" cy="1595513"/>
                <a:chOff x="5613400" y="2059975"/>
                <a:chExt cx="1820327" cy="609600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BAD7D1C4-17B2-6649-BA7E-DD9912F6DE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13400" y="2083561"/>
                  <a:ext cx="1397000" cy="571500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7F54869B-03B2-A64A-9817-A1ACA3DC93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52727" y="2059975"/>
                  <a:ext cx="381000" cy="609600"/>
                </a:xfrm>
                <a:prstGeom prst="rect">
                  <a:avLst/>
                </a:prstGeom>
              </p:spPr>
            </p:pic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6526259-80E3-F24C-AC97-7BD54776F532}"/>
                  </a:ext>
                </a:extLst>
              </p:cNvPr>
              <p:cNvSpPr/>
              <p:nvPr/>
            </p:nvSpPr>
            <p:spPr>
              <a:xfrm>
                <a:off x="4995333" y="2101843"/>
                <a:ext cx="4013194" cy="159551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59131A-0CD1-0D48-8E87-2AA7CFB549BE}"/>
                </a:ext>
              </a:extLst>
            </p:cNvPr>
            <p:cNvSpPr txBox="1"/>
            <p:nvPr/>
          </p:nvSpPr>
          <p:spPr>
            <a:xfrm>
              <a:off x="6231104" y="3129261"/>
              <a:ext cx="2675464" cy="646331"/>
            </a:xfrm>
            <a:prstGeom prst="rect">
              <a:avLst/>
            </a:prstGeom>
            <a:noFill/>
            <a:ln w="28575">
              <a:solidFill>
                <a:srgbClr val="0432FF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0432FF"/>
                  </a:solidFill>
                </a:rPr>
                <a:t>Masses: typical errors ≈ MeV. “Arches” show up.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EE823F-70C1-E347-AF10-B711EABEBB50}"/>
              </a:ext>
            </a:extLst>
          </p:cNvPr>
          <p:cNvGrpSpPr/>
          <p:nvPr/>
        </p:nvGrpSpPr>
        <p:grpSpPr>
          <a:xfrm>
            <a:off x="-65467" y="3477738"/>
            <a:ext cx="8972035" cy="2756209"/>
            <a:chOff x="-65467" y="3477738"/>
            <a:chExt cx="8972035" cy="275620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980C29-F25A-2F4E-A310-BFDA4D42D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5467" y="4232105"/>
              <a:ext cx="4546600" cy="15203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DCC300-162E-C247-B50B-57AB8E72A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3347" y="3477738"/>
              <a:ext cx="1448543" cy="250046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D6B564-07A3-8D4C-97E2-5D633D56102A}"/>
                </a:ext>
              </a:extLst>
            </p:cNvPr>
            <p:cNvSpPr txBox="1"/>
            <p:nvPr/>
          </p:nvSpPr>
          <p:spPr>
            <a:xfrm>
              <a:off x="6231104" y="4125146"/>
              <a:ext cx="2675464" cy="1477328"/>
            </a:xfrm>
            <a:prstGeom prst="rect">
              <a:avLst/>
            </a:prstGeom>
            <a:noFill/>
            <a:ln w="28575">
              <a:solidFill>
                <a:srgbClr val="0432FF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0432FF"/>
                  </a:solidFill>
                </a:rPr>
                <a:t>For radii the pictures is somehow more blurred. More fingerprints of the   basic limitations of the current EDFs.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BE854D-13B0-5646-BDA6-CE85C6C18C05}"/>
                </a:ext>
              </a:extLst>
            </p:cNvPr>
            <p:cNvSpPr txBox="1"/>
            <p:nvPr/>
          </p:nvSpPr>
          <p:spPr>
            <a:xfrm>
              <a:off x="4246366" y="5926170"/>
              <a:ext cx="13123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From M. Bender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768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27924-644F-0C25-12CC-B352AF150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RPA and TDHF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DB563F-5E53-BF92-1FC8-E6FB7E73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10F04-60E6-2B18-8688-A3A0AD99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37</a:t>
            </a:fld>
            <a:endParaRPr lang="en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235FC-6CF9-2BCB-F5FF-10812E35B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9067"/>
            <a:ext cx="4287611" cy="4965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5B0F95-ECA9-3BD3-3C3D-B8956FA72066}"/>
              </a:ext>
            </a:extLst>
          </p:cNvPr>
          <p:cNvSpPr txBox="1"/>
          <p:nvPr/>
        </p:nvSpPr>
        <p:spPr>
          <a:xfrm>
            <a:off x="5094514" y="2477379"/>
            <a:ext cx="3592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comparison between TDHF and RPA (using </a:t>
            </a:r>
            <a:r>
              <a:rPr lang="en-GB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Skyrme</a:t>
            </a:r>
            <a:r>
              <a:rPr lang="en-GB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EDFs) is taken from:</a:t>
            </a:r>
          </a:p>
          <a:p>
            <a:pPr algn="just"/>
            <a:r>
              <a:rPr lang="en-GB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  <a:p>
            <a:pPr algn="just"/>
            <a:r>
              <a:rPr lang="en-GB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S. </a:t>
            </a:r>
            <a:r>
              <a:rPr lang="en-GB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Burrello</a:t>
            </a:r>
            <a:r>
              <a:rPr lang="en-GB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GB" i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et al</a:t>
            </a:r>
            <a:r>
              <a:rPr lang="en-GB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., Phys. Rev. C99, 054314 (2019).</a:t>
            </a:r>
          </a:p>
        </p:txBody>
      </p:sp>
    </p:spTree>
    <p:extLst>
      <p:ext uri="{BB962C8B-B14F-4D97-AF65-F5344CB8AC3E}">
        <p14:creationId xmlns:p14="http://schemas.microsoft.com/office/powerpoint/2010/main" val="3167704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56101-92E8-904B-AAF5-AD69E4DBD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The nuclear </a:t>
            </a:r>
            <a:r>
              <a:rPr lang="en-GB" sz="2800" dirty="0" err="1"/>
              <a:t>EoS</a:t>
            </a:r>
            <a:r>
              <a:rPr lang="en-GB" sz="2800" dirty="0"/>
              <a:t> and the symmetry energy (I)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25C06-D679-4A4B-9F80-46AD62F31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DF225-D680-9247-A783-225F0A2A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38</a:t>
            </a:fld>
            <a:endParaRPr lang="en-I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E3D502-8260-C44F-B291-6C07FC114D6A}"/>
              </a:ext>
            </a:extLst>
          </p:cNvPr>
          <p:cNvGrpSpPr/>
          <p:nvPr/>
        </p:nvGrpSpPr>
        <p:grpSpPr>
          <a:xfrm>
            <a:off x="293688" y="1076400"/>
            <a:ext cx="8612187" cy="3951288"/>
            <a:chOff x="293688" y="1273175"/>
            <a:chExt cx="8612187" cy="3951288"/>
          </a:xfrm>
        </p:grpSpPr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593A2D4B-A950-6A4E-9554-8077CD03D4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763" y="4016375"/>
              <a:ext cx="2244725" cy="369888"/>
            </a:xfrm>
            <a:prstGeom prst="rect">
              <a:avLst/>
            </a:prstGeom>
            <a:noFill/>
            <a:ln w="1905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>
                  <a:latin typeface="Arial" panose="020B0604020202020204" pitchFamily="34" charset="0"/>
                </a:rPr>
                <a:t>Nuclear matter EOS</a:t>
              </a:r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E238264B-6F2D-1646-86AD-85BAD484C1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5850" y="3802063"/>
              <a:ext cx="1439863" cy="1001712"/>
              <a:chOff x="2200" y="667"/>
              <a:chExt cx="907" cy="631"/>
            </a:xfrm>
          </p:grpSpPr>
          <p:sp>
            <p:nvSpPr>
              <p:cNvPr id="18" name="Text Box 7">
                <a:extLst>
                  <a:ext uri="{FF2B5EF4-FFF2-40B4-BE49-F238E27FC236}">
                    <a16:creationId xmlns:a16="http://schemas.microsoft.com/office/drawing/2014/main" id="{49AFFD06-7D1D-2848-AA32-9AD7B33D51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0" y="667"/>
                <a:ext cx="907" cy="416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>
                    <a:latin typeface="Arial" panose="020B0604020202020204" pitchFamily="34" charset="0"/>
                  </a:rPr>
                  <a:t>Symmetric matter EOS</a:t>
                </a:r>
              </a:p>
            </p:txBody>
          </p:sp>
          <p:sp>
            <p:nvSpPr>
              <p:cNvPr id="19" name="Line 8">
                <a:extLst>
                  <a:ext uri="{FF2B5EF4-FFF2-40B4-BE49-F238E27FC236}">
                    <a16:creationId xmlns:a16="http://schemas.microsoft.com/office/drawing/2014/main" id="{AF99DA20-867B-DE4D-9FFD-F444F1E195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3" y="1117"/>
                <a:ext cx="0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B3921F74-8C80-9E45-9BB8-12C3EDA240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8913" y="3654425"/>
              <a:ext cx="1511300" cy="1001713"/>
              <a:chOff x="3243" y="667"/>
              <a:chExt cx="952" cy="631"/>
            </a:xfrm>
          </p:grpSpPr>
          <p:sp>
            <p:nvSpPr>
              <p:cNvPr id="16" name="Text Box 10">
                <a:extLst>
                  <a:ext uri="{FF2B5EF4-FFF2-40B4-BE49-F238E27FC236}">
                    <a16:creationId xmlns:a16="http://schemas.microsoft.com/office/drawing/2014/main" id="{D73503CB-D7D8-5041-95A8-0AB921E9A6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3" y="667"/>
                <a:ext cx="952" cy="416"/>
              </a:xfrm>
              <a:prstGeom prst="rect">
                <a:avLst/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>
                    <a:latin typeface="Arial" panose="020B0604020202020204" pitchFamily="34" charset="0"/>
                  </a:rPr>
                  <a:t>Symmetry energy S</a:t>
                </a:r>
              </a:p>
            </p:txBody>
          </p:sp>
          <p:sp>
            <p:nvSpPr>
              <p:cNvPr id="17" name="Line 11">
                <a:extLst>
                  <a:ext uri="{FF2B5EF4-FFF2-40B4-BE49-F238E27FC236}">
                    <a16:creationId xmlns:a16="http://schemas.microsoft.com/office/drawing/2014/main" id="{2E10C44F-FFD6-F147-AEBA-8C8111F7B0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9" y="1117"/>
                <a:ext cx="0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pic>
          <p:nvPicPr>
            <p:cNvPr id="12" name="Picture 11" descr="latex-image-1.pdf">
              <a:extLst>
                <a:ext uri="{FF2B5EF4-FFF2-40B4-BE49-F238E27FC236}">
                  <a16:creationId xmlns:a16="http://schemas.microsoft.com/office/drawing/2014/main" id="{C74E2AD6-7D5B-F84B-9B60-921BEDE12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863" y="4468813"/>
              <a:ext cx="5127625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latex-image-1.pdf">
              <a:extLst>
                <a:ext uri="{FF2B5EF4-FFF2-40B4-BE49-F238E27FC236}">
                  <a16:creationId xmlns:a16="http://schemas.microsoft.com/office/drawing/2014/main" id="{E05A5D1A-732B-1D4B-8331-8C40D4FB1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125" y="4016375"/>
              <a:ext cx="1673225" cy="639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39EAE250-FD95-E744-A5D3-5FA59832E3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688" y="1273175"/>
              <a:ext cx="8612187" cy="255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GB" altLang="it-IT" sz="2000" dirty="0">
                  <a:solidFill>
                    <a:srgbClr val="0000FF"/>
                  </a:solidFill>
                  <a:latin typeface="Arial" panose="020B0604020202020204" pitchFamily="34" charset="0"/>
                </a:rPr>
                <a:t>From the energy per particle as a function of the density we can extract the pressure.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it-IT" sz="20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it-IT" sz="20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</a:pPr>
              <a:r>
                <a:rPr lang="en-GB" altLang="it-IT" sz="2000" dirty="0">
                  <a:solidFill>
                    <a:srgbClr val="0000FF"/>
                  </a:solidFill>
                  <a:latin typeface="Arial" panose="020B0604020202020204" pitchFamily="34" charset="0"/>
                </a:rPr>
                <a:t>For this reason, we call E/A the </a:t>
              </a:r>
              <a:r>
                <a:rPr lang="en-GB" altLang="en-GB" sz="2000" dirty="0">
                  <a:solidFill>
                    <a:srgbClr val="0000FF"/>
                  </a:solidFill>
                  <a:latin typeface="Arial" panose="020B0604020202020204" pitchFamily="34" charset="0"/>
                </a:rPr>
                <a:t>“</a:t>
              </a:r>
              <a:r>
                <a:rPr lang="en-GB" altLang="it-IT" sz="2000" dirty="0">
                  <a:solidFill>
                    <a:srgbClr val="0000FF"/>
                  </a:solidFill>
                  <a:latin typeface="Arial" panose="020B0604020202020204" pitchFamily="34" charset="0"/>
                </a:rPr>
                <a:t>equation of state</a:t>
              </a:r>
              <a:r>
                <a:rPr lang="en-GB" altLang="en-GB" sz="2000" dirty="0">
                  <a:solidFill>
                    <a:srgbClr val="0000FF"/>
                  </a:solidFill>
                  <a:latin typeface="Arial" panose="020B0604020202020204" pitchFamily="34" charset="0"/>
                </a:rPr>
                <a:t>”</a:t>
              </a:r>
              <a:r>
                <a:rPr lang="en-GB" altLang="it-IT" sz="2000" dirty="0">
                  <a:solidFill>
                    <a:srgbClr val="0000FF"/>
                  </a:solidFill>
                  <a:latin typeface="Arial" panose="020B0604020202020204" pitchFamily="34" charset="0"/>
                </a:rPr>
                <a:t> of nuclear matter.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it-IT" sz="20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</a:pPr>
              <a:r>
                <a:rPr lang="en-GB" altLang="it-IT" sz="2000" dirty="0">
                  <a:solidFill>
                    <a:srgbClr val="0000FF"/>
                  </a:solidFill>
                  <a:latin typeface="Arial" panose="020B0604020202020204" pitchFamily="34" charset="0"/>
                </a:rPr>
                <a:t>In this quantity, the part that depends on the neutron-proton imbalance is poorly known. </a:t>
              </a:r>
            </a:p>
          </p:txBody>
        </p:sp>
        <p:pic>
          <p:nvPicPr>
            <p:cNvPr id="15" name="Picture 11" descr="latex-image-1.pdf">
              <a:extLst>
                <a:ext uri="{FF2B5EF4-FFF2-40B4-BE49-F238E27FC236}">
                  <a16:creationId xmlns:a16="http://schemas.microsoft.com/office/drawing/2014/main" id="{9018615A-D773-854E-8534-CE3325C25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500" y="1731963"/>
              <a:ext cx="2555875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953165C-764C-2148-9BFE-7BB92162038A}"/>
              </a:ext>
            </a:extLst>
          </p:cNvPr>
          <p:cNvSpPr txBox="1"/>
          <p:nvPr/>
        </p:nvSpPr>
        <p:spPr>
          <a:xfrm>
            <a:off x="174367" y="5317926"/>
            <a:ext cx="89696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Odd powers forbidden by isospin symmetry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Up to densities relevant for nuclear physics this “quadratic approximation” seems to hold</a:t>
            </a:r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039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03164-0B57-A84D-A9F8-7D667DC15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7314"/>
            <a:ext cx="8229600" cy="724429"/>
          </a:xfrm>
        </p:spPr>
        <p:txBody>
          <a:bodyPr>
            <a:normAutofit/>
          </a:bodyPr>
          <a:lstStyle/>
          <a:p>
            <a:r>
              <a:rPr lang="en-GB" sz="2800" dirty="0"/>
              <a:t>The nuclear </a:t>
            </a:r>
            <a:r>
              <a:rPr lang="en-GB" sz="2800" dirty="0" err="1"/>
              <a:t>EoS</a:t>
            </a:r>
            <a:r>
              <a:rPr lang="en-GB" sz="2800" dirty="0"/>
              <a:t> and the symmetry energy (II)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ACF05-0812-CB43-889B-25DFE04B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A2438-2C66-604B-9770-8C5B241CD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39</a:t>
            </a:fld>
            <a:endParaRPr lang="en-IT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8261B88A-1A4A-6245-B2F4-754222C015E0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007475"/>
            <a:ext cx="6437313" cy="1676400"/>
            <a:chOff x="512763" y="3654425"/>
            <a:chExt cx="6267450" cy="1570038"/>
          </a:xfrm>
        </p:grpSpPr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E3906A86-D485-554D-B1E8-56E82315A9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763" y="4016375"/>
              <a:ext cx="2244725" cy="369888"/>
            </a:xfrm>
            <a:prstGeom prst="rect">
              <a:avLst/>
            </a:prstGeom>
            <a:noFill/>
            <a:ln w="1905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1800">
                  <a:latin typeface="Arial" panose="020B0604020202020204" pitchFamily="34" charset="0"/>
                </a:rPr>
                <a:t>Nuclear matter EOS</a:t>
              </a:r>
            </a:p>
          </p:txBody>
        </p:sp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E67BD766-40A2-0F44-AA48-58F94034C3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5850" y="3802063"/>
              <a:ext cx="1439863" cy="1001712"/>
              <a:chOff x="2200" y="667"/>
              <a:chExt cx="907" cy="631"/>
            </a:xfrm>
          </p:grpSpPr>
          <p:sp>
            <p:nvSpPr>
              <p:cNvPr id="14" name="Text Box 7">
                <a:extLst>
                  <a:ext uri="{FF2B5EF4-FFF2-40B4-BE49-F238E27FC236}">
                    <a16:creationId xmlns:a16="http://schemas.microsoft.com/office/drawing/2014/main" id="{AB499F20-F10B-A047-B7E2-33B4509608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0" y="667"/>
                <a:ext cx="907" cy="416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it-IT" altLang="it-IT" sz="1800" dirty="0" err="1">
                    <a:latin typeface="Arial" panose="020B0604020202020204" pitchFamily="34" charset="0"/>
                  </a:rPr>
                  <a:t>Symmetric</a:t>
                </a:r>
                <a:r>
                  <a:rPr lang="it-IT" altLang="it-IT" sz="1800" dirty="0">
                    <a:latin typeface="Arial" panose="020B0604020202020204" pitchFamily="34" charset="0"/>
                  </a:rPr>
                  <a:t> </a:t>
                </a:r>
                <a:r>
                  <a:rPr lang="it-IT" altLang="it-IT" sz="1800" dirty="0" err="1">
                    <a:latin typeface="Arial" panose="020B0604020202020204" pitchFamily="34" charset="0"/>
                  </a:rPr>
                  <a:t>matter</a:t>
                </a:r>
                <a:r>
                  <a:rPr lang="it-IT" altLang="it-IT" sz="1800" dirty="0">
                    <a:latin typeface="Arial" panose="020B0604020202020204" pitchFamily="34" charset="0"/>
                  </a:rPr>
                  <a:t> EOS</a:t>
                </a:r>
              </a:p>
            </p:txBody>
          </p:sp>
          <p:sp>
            <p:nvSpPr>
              <p:cNvPr id="15" name="Line 8">
                <a:extLst>
                  <a:ext uri="{FF2B5EF4-FFF2-40B4-BE49-F238E27FC236}">
                    <a16:creationId xmlns:a16="http://schemas.microsoft.com/office/drawing/2014/main" id="{B5DA6B00-2001-4D4A-818C-4A44E8DF4E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3" y="1117"/>
                <a:ext cx="0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" name="Group 17">
              <a:extLst>
                <a:ext uri="{FF2B5EF4-FFF2-40B4-BE49-F238E27FC236}">
                  <a16:creationId xmlns:a16="http://schemas.microsoft.com/office/drawing/2014/main" id="{D35E9786-A2A9-A943-B502-7A86C85955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8913" y="3654425"/>
              <a:ext cx="1511300" cy="1001713"/>
              <a:chOff x="3243" y="667"/>
              <a:chExt cx="952" cy="631"/>
            </a:xfrm>
          </p:grpSpPr>
          <p:sp>
            <p:nvSpPr>
              <p:cNvPr id="12" name="Text Box 10">
                <a:extLst>
                  <a:ext uri="{FF2B5EF4-FFF2-40B4-BE49-F238E27FC236}">
                    <a16:creationId xmlns:a16="http://schemas.microsoft.com/office/drawing/2014/main" id="{E06FCE1F-1862-664F-9DA0-2B9E28CA6C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3" y="667"/>
                <a:ext cx="952" cy="416"/>
              </a:xfrm>
              <a:prstGeom prst="rect">
                <a:avLst/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it-IT" altLang="it-IT" sz="1800">
                    <a:latin typeface="Arial" panose="020B0604020202020204" pitchFamily="34" charset="0"/>
                  </a:rPr>
                  <a:t>Symmetry energy S</a:t>
                </a:r>
              </a:p>
            </p:txBody>
          </p:sp>
          <p:sp>
            <p:nvSpPr>
              <p:cNvPr id="13" name="Line 11">
                <a:extLst>
                  <a:ext uri="{FF2B5EF4-FFF2-40B4-BE49-F238E27FC236}">
                    <a16:creationId xmlns:a16="http://schemas.microsoft.com/office/drawing/2014/main" id="{CC018073-0E4C-844F-9EDD-1839B7C6CC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9" y="1117"/>
                <a:ext cx="0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pic>
          <p:nvPicPr>
            <p:cNvPr id="11" name="Picture 11" descr="latex-image-1.pdf">
              <a:extLst>
                <a:ext uri="{FF2B5EF4-FFF2-40B4-BE49-F238E27FC236}">
                  <a16:creationId xmlns:a16="http://schemas.microsoft.com/office/drawing/2014/main" id="{465CFE36-C28B-F44F-9284-8134EF9812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863" y="4468813"/>
              <a:ext cx="5127625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8">
            <a:extLst>
              <a:ext uri="{FF2B5EF4-FFF2-40B4-BE49-F238E27FC236}">
                <a16:creationId xmlns:a16="http://schemas.microsoft.com/office/drawing/2014/main" id="{96A88DF9-03C4-1849-B6D1-35D59B437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29" y="1765043"/>
            <a:ext cx="16002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latex-image-1.pdf">
            <a:extLst>
              <a:ext uri="{FF2B5EF4-FFF2-40B4-BE49-F238E27FC236}">
                <a16:creationId xmlns:a16="http://schemas.microsoft.com/office/drawing/2014/main" id="{985C10E6-CD47-504A-A6E1-BA9748CE2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94" y="3269531"/>
            <a:ext cx="4302070" cy="41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4CEAB65-7108-E442-9D29-6C08C06EA145}"/>
              </a:ext>
            </a:extLst>
          </p:cNvPr>
          <p:cNvGrpSpPr>
            <a:grpSpLocks/>
          </p:cNvGrpSpPr>
          <p:nvPr/>
        </p:nvGrpSpPr>
        <p:grpSpPr bwMode="auto">
          <a:xfrm>
            <a:off x="72487" y="3153068"/>
            <a:ext cx="3074988" cy="2701925"/>
            <a:chOff x="1" y="3402565"/>
            <a:chExt cx="3075502" cy="2701684"/>
          </a:xfrm>
        </p:grpSpPr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1F443F73-E2A9-8044-89B3-80290C66F2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1640" y="3568216"/>
              <a:ext cx="39115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it-IT" sz="1800"/>
            </a:p>
          </p:txBody>
        </p:sp>
        <p:pic>
          <p:nvPicPr>
            <p:cNvPr id="20" name="Picture 23">
              <a:extLst>
                <a:ext uri="{FF2B5EF4-FFF2-40B4-BE49-F238E27FC236}">
                  <a16:creationId xmlns:a16="http://schemas.microsoft.com/office/drawing/2014/main" id="{7E0CB193-16D1-AA43-AB14-84F497C1F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3402565"/>
              <a:ext cx="3075502" cy="270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F1A9F175-44C2-6E44-BBD1-349926A172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199" y="4128794"/>
              <a:ext cx="550854" cy="338554"/>
            </a:xfrm>
            <a:prstGeom prst="rect">
              <a:avLst/>
            </a:prstGeom>
            <a:solidFill>
              <a:srgbClr val="F5F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0432FF"/>
                  </a:solidFill>
                </a:rPr>
                <a:t>β=1</a:t>
              </a:r>
              <a:endParaRPr lang="en-GB" altLang="it-IT" sz="1600">
                <a:solidFill>
                  <a:srgbClr val="0432FF"/>
                </a:solidFill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6237F032-C911-7746-92D7-9F1C41671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199" y="5193577"/>
              <a:ext cx="550854" cy="338554"/>
            </a:xfrm>
            <a:prstGeom prst="rect">
              <a:avLst/>
            </a:prstGeom>
            <a:solidFill>
              <a:srgbClr val="F5F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3CAC15"/>
                  </a:solidFill>
                </a:rPr>
                <a:t>β=0</a:t>
              </a:r>
              <a:endParaRPr lang="en-GB" altLang="it-IT" sz="1600">
                <a:solidFill>
                  <a:srgbClr val="3CAC15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D2A62DA-0893-DF41-B1DA-A31C4004F7EA}"/>
              </a:ext>
            </a:extLst>
          </p:cNvPr>
          <p:cNvGrpSpPr/>
          <p:nvPr/>
        </p:nvGrpSpPr>
        <p:grpSpPr>
          <a:xfrm>
            <a:off x="3654659" y="4217946"/>
            <a:ext cx="5210670" cy="1637047"/>
            <a:chOff x="3654659" y="4217946"/>
            <a:chExt cx="5210670" cy="163704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A56085-CC2A-D34D-8796-5688167F35C2}"/>
                </a:ext>
              </a:extLst>
            </p:cNvPr>
            <p:cNvSpPr txBox="1"/>
            <p:nvPr/>
          </p:nvSpPr>
          <p:spPr>
            <a:xfrm>
              <a:off x="3654659" y="4217946"/>
              <a:ext cx="503214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0432FF"/>
                  </a:solidFill>
                </a:rPr>
                <a:t>In turn, the symmetry energy can be expanded around a reference density.</a:t>
              </a:r>
            </a:p>
            <a:p>
              <a:pPr algn="just"/>
              <a:r>
                <a:rPr lang="en-GB" dirty="0">
                  <a:solidFill>
                    <a:srgbClr val="0432FF"/>
                  </a:solidFill>
                </a:rPr>
                <a:t>One usually takes the saturation energy of symmetric matter: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2CD555-0E4F-1446-9C44-B2AE837C2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16896" y="5391710"/>
              <a:ext cx="1538865" cy="27620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AF917FB-4C01-AB4D-8CA6-A5BCE11B4C05}"/>
                </a:ext>
              </a:extLst>
            </p:cNvPr>
            <p:cNvSpPr/>
            <p:nvPr/>
          </p:nvSpPr>
          <p:spPr>
            <a:xfrm>
              <a:off x="3654659" y="4217946"/>
              <a:ext cx="5210670" cy="163704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115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DD8A8-DBEF-BAC8-54CE-F5122943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Shell model or Configuration Interaction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97EE1-BF6D-C0E9-7DB7-55822EC6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08091-6535-A426-A9AF-20C848AD0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4</a:t>
            </a:fld>
            <a:endParaRPr lang="en-IT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7437368-71C6-7ED9-2537-31B943225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8" t="48473" r="25770" b="5463"/>
          <a:stretch/>
        </p:blipFill>
        <p:spPr>
          <a:xfrm>
            <a:off x="5765181" y="1351959"/>
            <a:ext cx="3146602" cy="3965220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FC4B03DA-F157-6687-B159-F5029D494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51959"/>
            <a:ext cx="5196468" cy="3970318"/>
          </a:xfrm>
          <a:prstGeom prst="rect">
            <a:avLst/>
          </a:prstGeom>
          <a:solidFill>
            <a:srgbClr val="B3EEE8"/>
          </a:solidFill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GB" altLang="it-IT" sz="1800" dirty="0">
                <a:solidFill>
                  <a:srgbClr val="FF0000"/>
                </a:solidFill>
                <a:latin typeface="+mn-lt"/>
              </a:rPr>
              <a:t>Nucleons (A) distributed within a given set of  orbitals (n) in all possible ways. </a:t>
            </a:r>
          </a:p>
          <a:p>
            <a:pPr algn="just" eaLnBrk="1" hangingPunct="1">
              <a:spcBef>
                <a:spcPct val="0"/>
              </a:spcBef>
            </a:pPr>
            <a:endParaRPr lang="en-GB" altLang="it-IT" sz="1800" dirty="0">
              <a:solidFill>
                <a:srgbClr val="0432FF"/>
              </a:solidFill>
              <a:latin typeface="+mn-lt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GB" altLang="it-IT" sz="1800" dirty="0">
                <a:solidFill>
                  <a:srgbClr val="0432FF"/>
                </a:solidFill>
                <a:latin typeface="+mn-lt"/>
              </a:rPr>
              <a:t>Roughly combinatorial, but there are ways to restrict to good J and parity.</a:t>
            </a:r>
          </a:p>
          <a:p>
            <a:pPr algn="just" eaLnBrk="1" hangingPunct="1">
              <a:spcBef>
                <a:spcPct val="0"/>
              </a:spcBef>
            </a:pPr>
            <a:endParaRPr lang="en-GB" altLang="it-IT" sz="1800" dirty="0">
              <a:solidFill>
                <a:srgbClr val="0432FF"/>
              </a:solidFill>
              <a:latin typeface="+mn-lt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GB" altLang="it-IT" sz="1800" dirty="0">
                <a:solidFill>
                  <a:srgbClr val="FF0000"/>
                </a:solidFill>
                <a:latin typeface="+mn-lt"/>
              </a:rPr>
              <a:t>Diagonalization of H on this basis.</a:t>
            </a:r>
          </a:p>
          <a:p>
            <a:pPr algn="just" eaLnBrk="1" hangingPunct="1">
              <a:spcBef>
                <a:spcPct val="0"/>
              </a:spcBef>
            </a:pPr>
            <a:endParaRPr lang="en-GB" altLang="it-IT" sz="1800" dirty="0">
              <a:solidFill>
                <a:srgbClr val="0432FF"/>
              </a:solidFill>
              <a:latin typeface="+mn-lt"/>
              <a:sym typeface="Wingdings" pitchFamily="2" charset="2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GB" altLang="it-IT" sz="1800" dirty="0">
                <a:solidFill>
                  <a:srgbClr val="0432FF"/>
                </a:solidFill>
                <a:latin typeface="+mn-lt"/>
                <a:sym typeface="Wingdings" pitchFamily="2" charset="2"/>
              </a:rPr>
              <a:t>Analogous to CI for molecules.</a:t>
            </a:r>
          </a:p>
          <a:p>
            <a:pPr algn="just" eaLnBrk="1" hangingPunct="1">
              <a:spcBef>
                <a:spcPct val="0"/>
              </a:spcBef>
            </a:pPr>
            <a:endParaRPr lang="en-GB" altLang="it-IT" sz="1800" dirty="0">
              <a:solidFill>
                <a:srgbClr val="0432FF"/>
              </a:solidFill>
              <a:latin typeface="+mn-lt"/>
              <a:sym typeface="Wingdings" pitchFamily="2" charset="2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GB" altLang="it-IT" sz="1800" dirty="0">
                <a:solidFill>
                  <a:srgbClr val="0432FF"/>
                </a:solidFill>
                <a:latin typeface="+mn-lt"/>
                <a:sym typeface="Wingdings" pitchFamily="2" charset="2"/>
              </a:rPr>
              <a:t>Recent progress has been made concerning the SM embedded in the </a:t>
            </a:r>
            <a:r>
              <a:rPr lang="en-GB" altLang="it-IT" sz="1800" b="1" dirty="0">
                <a:solidFill>
                  <a:srgbClr val="0432FF"/>
                </a:solidFill>
                <a:latin typeface="+mn-lt"/>
                <a:sym typeface="Wingdings" pitchFamily="2" charset="2"/>
              </a:rPr>
              <a:t>continuum</a:t>
            </a:r>
            <a:r>
              <a:rPr lang="en-GB" altLang="it-IT" sz="1800" dirty="0">
                <a:solidFill>
                  <a:srgbClr val="0432FF"/>
                </a:solidFill>
                <a:latin typeface="+mn-lt"/>
                <a:sym typeface="Wingdings" pitchFamily="2" charset="2"/>
              </a:rPr>
              <a:t>.</a:t>
            </a:r>
          </a:p>
          <a:p>
            <a:pPr algn="just" eaLnBrk="1" hangingPunct="1">
              <a:spcBef>
                <a:spcPct val="0"/>
              </a:spcBef>
            </a:pPr>
            <a:endParaRPr lang="en-GB" altLang="it-IT" sz="1800" dirty="0">
              <a:solidFill>
                <a:srgbClr val="0432FF"/>
              </a:solidFill>
              <a:latin typeface="+mn-lt"/>
              <a:sym typeface="Wingdings" pitchFamily="2" charset="2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GB" altLang="it-IT" sz="18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Role of the core...</a:t>
            </a:r>
            <a:endParaRPr lang="en-GB" altLang="it-IT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94CDCB-4B3A-BED5-A8D1-38484630FCFC}"/>
              </a:ext>
            </a:extLst>
          </p:cNvPr>
          <p:cNvSpPr/>
          <p:nvPr/>
        </p:nvSpPr>
        <p:spPr>
          <a:xfrm>
            <a:off x="2163329" y="5506041"/>
            <a:ext cx="5360215" cy="620231"/>
          </a:xfrm>
          <a:prstGeom prst="rect">
            <a:avLst/>
          </a:prstGeom>
          <a:solidFill>
            <a:srgbClr val="F7FF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21BE68-647E-F3E8-7D0D-B2BA46542421}"/>
              </a:ext>
            </a:extLst>
          </p:cNvPr>
          <p:cNvSpPr txBox="1"/>
          <p:nvPr/>
        </p:nvSpPr>
        <p:spPr>
          <a:xfrm>
            <a:off x="2336948" y="5631490"/>
            <a:ext cx="501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FF0000"/>
                </a:solidFill>
              </a:rPr>
              <a:t>Talk by A. GARGANO (after coffee break) !!</a:t>
            </a:r>
          </a:p>
        </p:txBody>
      </p:sp>
    </p:spTree>
    <p:extLst>
      <p:ext uri="{BB962C8B-B14F-4D97-AF65-F5344CB8AC3E}">
        <p14:creationId xmlns:p14="http://schemas.microsoft.com/office/powerpoint/2010/main" val="42716532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DFAA0-2C84-EC42-84FA-49705EFE4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The nuclear </a:t>
            </a:r>
            <a:r>
              <a:rPr lang="en-GB" sz="2800" dirty="0" err="1"/>
              <a:t>EoS</a:t>
            </a:r>
            <a:r>
              <a:rPr lang="en-GB" sz="2800" dirty="0"/>
              <a:t> and the symmetry energy (III)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25D27-F2E3-0641-8F96-FB95EA0CD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91E83-F193-C440-952A-0FFC35328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40</a:t>
            </a:fld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347F3-FCA9-A843-86A3-3C1D43BE9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52732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Expansions around ρ</a:t>
            </a:r>
            <a:r>
              <a:rPr lang="en-GB" altLang="it-IT" sz="18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it-IT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0.16 fm</a:t>
            </a:r>
            <a:r>
              <a:rPr lang="en-GB" altLang="it-IT" sz="18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 </a:t>
            </a:r>
            <a:r>
              <a:rPr lang="en-GB" altLang="it-IT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SATURATION POINT of SNM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0381FF-017F-6043-BFB6-1C407025E5CF}"/>
              </a:ext>
            </a:extLst>
          </p:cNvPr>
          <p:cNvGrpSpPr>
            <a:grpSpLocks/>
          </p:cNvGrpSpPr>
          <p:nvPr/>
        </p:nvGrpSpPr>
        <p:grpSpPr bwMode="auto">
          <a:xfrm>
            <a:off x="2639028" y="2177520"/>
            <a:ext cx="6045521" cy="1757871"/>
            <a:chOff x="247815" y="2935702"/>
            <a:chExt cx="6752969" cy="1785085"/>
          </a:xfrm>
        </p:grpSpPr>
        <p:pic>
          <p:nvPicPr>
            <p:cNvPr id="9" name="Picture 13" descr="latex-image-1.pdf">
              <a:extLst>
                <a:ext uri="{FF2B5EF4-FFF2-40B4-BE49-F238E27FC236}">
                  <a16:creationId xmlns:a16="http://schemas.microsoft.com/office/drawing/2014/main" id="{D7E57E89-0AC5-D741-A227-8B9E707192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013152"/>
              <a:ext cx="6349794" cy="1623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4D42BEE-2400-334E-8E4F-EC80D220E9E1}"/>
                </a:ext>
              </a:extLst>
            </p:cNvPr>
            <p:cNvSpPr/>
            <p:nvPr/>
          </p:nvSpPr>
          <p:spPr>
            <a:xfrm>
              <a:off x="247815" y="2935702"/>
              <a:ext cx="6752969" cy="1785085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66C50C-8C86-9C42-995E-706BDDB938AB}"/>
              </a:ext>
            </a:extLst>
          </p:cNvPr>
          <p:cNvGrpSpPr>
            <a:grpSpLocks/>
          </p:cNvGrpSpPr>
          <p:nvPr/>
        </p:nvGrpSpPr>
        <p:grpSpPr bwMode="auto">
          <a:xfrm>
            <a:off x="4216393" y="4190680"/>
            <a:ext cx="2581315" cy="1680193"/>
            <a:chOff x="5092924" y="5059901"/>
            <a:chExt cx="2245275" cy="1334549"/>
          </a:xfrm>
        </p:grpSpPr>
        <p:grpSp>
          <p:nvGrpSpPr>
            <p:cNvPr id="12" name="Group 22">
              <a:extLst>
                <a:ext uri="{FF2B5EF4-FFF2-40B4-BE49-F238E27FC236}">
                  <a16:creationId xmlns:a16="http://schemas.microsoft.com/office/drawing/2014/main" id="{CD6D0270-F100-C947-9D08-0BF07E6FC2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924" y="5532131"/>
              <a:ext cx="1993657" cy="862319"/>
              <a:chOff x="4860009" y="3206033"/>
              <a:chExt cx="3835400" cy="1571319"/>
            </a:xfrm>
          </p:grpSpPr>
          <p:pic>
            <p:nvPicPr>
              <p:cNvPr id="14" name="Picture 13" descr="latex-image-1.pdf">
                <a:extLst>
                  <a:ext uri="{FF2B5EF4-FFF2-40B4-BE49-F238E27FC236}">
                    <a16:creationId xmlns:a16="http://schemas.microsoft.com/office/drawing/2014/main" id="{8E4C508B-0C8C-A440-A5BA-6889981F36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6776" y="3206033"/>
                <a:ext cx="1993900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8" descr="latex-image-1.pdf">
                <a:extLst>
                  <a:ext uri="{FF2B5EF4-FFF2-40B4-BE49-F238E27FC236}">
                    <a16:creationId xmlns:a16="http://schemas.microsoft.com/office/drawing/2014/main" id="{870C5031-5E8B-954C-AF42-133AE2D987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0858" y="3710229"/>
                <a:ext cx="2984500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0" descr="latex-image-1.pdf">
                <a:extLst>
                  <a:ext uri="{FF2B5EF4-FFF2-40B4-BE49-F238E27FC236}">
                    <a16:creationId xmlns:a16="http://schemas.microsoft.com/office/drawing/2014/main" id="{492BEC61-AAA4-DC43-BD9E-10680C13A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009" y="4231252"/>
                <a:ext cx="3835400" cy="546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AutoShape 28">
              <a:extLst>
                <a:ext uri="{FF2B5EF4-FFF2-40B4-BE49-F238E27FC236}">
                  <a16:creationId xmlns:a16="http://schemas.microsoft.com/office/drawing/2014/main" id="{93F2AD3F-E3B1-5344-AC48-D1E275F72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962" y="5059901"/>
              <a:ext cx="503237" cy="968375"/>
            </a:xfrm>
            <a:prstGeom prst="curvedLeftArrow">
              <a:avLst>
                <a:gd name="adj1" fmla="val 34325"/>
                <a:gd name="adj2" fmla="val 68642"/>
                <a:gd name="adj3" fmla="val 33333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</p:grpSp>
      <p:sp>
        <p:nvSpPr>
          <p:cNvPr id="17" name="TextBox 5">
            <a:extLst>
              <a:ext uri="{FF2B5EF4-FFF2-40B4-BE49-F238E27FC236}">
                <a16:creationId xmlns:a16="http://schemas.microsoft.com/office/drawing/2014/main" id="{A053161E-AFE0-F949-BDAC-9E7518F5E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527" y="4740548"/>
            <a:ext cx="2133600" cy="369332"/>
          </a:xfrm>
          <a:prstGeom prst="rect">
            <a:avLst/>
          </a:prstGeom>
          <a:solidFill>
            <a:srgbClr val="FFF9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dirty="0">
                <a:solidFill>
                  <a:srgbClr val="006600"/>
                </a:solidFill>
                <a:latin typeface="Times New Roman" panose="02020603050405020304" pitchFamily="18" charset="0"/>
              </a:rPr>
              <a:t>J = S</a:t>
            </a:r>
            <a:r>
              <a:rPr lang="en-GB" altLang="it-IT" sz="1800" baseline="-25000" dirty="0">
                <a:solidFill>
                  <a:srgbClr val="006600"/>
                </a:solidFill>
                <a:latin typeface="Times New Roman" panose="02020603050405020304" pitchFamily="18" charset="0"/>
              </a:rPr>
              <a:t>0</a:t>
            </a:r>
            <a:r>
              <a:rPr lang="en-GB" altLang="it-IT" sz="1800" dirty="0">
                <a:solidFill>
                  <a:srgbClr val="006600"/>
                </a:solidFill>
                <a:latin typeface="Times New Roman" panose="02020603050405020304" pitchFamily="18" charset="0"/>
              </a:rPr>
              <a:t> = </a:t>
            </a:r>
            <a:r>
              <a:rPr lang="en-GB" altLang="it-IT" sz="18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S</a:t>
            </a:r>
            <a:r>
              <a:rPr lang="en-GB" altLang="it-IT" sz="1800" baseline="-25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</a:t>
            </a:r>
            <a:r>
              <a:rPr lang="en-GB" altLang="it-IT" sz="1800" dirty="0">
                <a:solidFill>
                  <a:srgbClr val="006600"/>
                </a:solidFill>
                <a:latin typeface="Times New Roman" panose="02020603050405020304" pitchFamily="18" charset="0"/>
              </a:rPr>
              <a:t> = a</a:t>
            </a:r>
            <a:r>
              <a:rPr lang="en-GB" altLang="it-IT" sz="1800" baseline="-25000" dirty="0">
                <a:solidFill>
                  <a:srgbClr val="006600"/>
                </a:solidFill>
                <a:latin typeface="Times New Roman" panose="02020603050405020304" pitchFamily="18" charset="0"/>
              </a:rPr>
              <a:t>4</a:t>
            </a:r>
            <a:r>
              <a:rPr lang="en-GB" altLang="it-IT" sz="1800" dirty="0">
                <a:solidFill>
                  <a:srgbClr val="006600"/>
                </a:solidFill>
                <a:latin typeface="Times New Roman" panose="02020603050405020304" pitchFamily="18" charset="0"/>
              </a:rPr>
              <a:t> = </a:t>
            </a:r>
            <a:r>
              <a:rPr lang="en-GB" altLang="it-IT" sz="18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a</a:t>
            </a:r>
            <a:r>
              <a:rPr lang="en-GB" altLang="it-IT" sz="1800" baseline="-25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τ</a:t>
            </a:r>
            <a:endParaRPr lang="en-GB" altLang="it-IT" sz="1800" baseline="-25000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B666FFF7-24B7-4945-90E3-132DF2468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8" y="2940774"/>
            <a:ext cx="2395382" cy="3108543"/>
          </a:xfrm>
          <a:prstGeom prst="rect">
            <a:avLst/>
          </a:prstGeom>
          <a:solidFill>
            <a:srgbClr val="A8FFAD"/>
          </a:solidFill>
          <a:ln w="19050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J.M. </a:t>
            </a:r>
            <a:r>
              <a:rPr lang="it-IT" sz="1400" dirty="0" err="1">
                <a:solidFill>
                  <a:srgbClr val="FF0000"/>
                </a:solidFill>
                <a:latin typeface="Arial Narrow" charset="0"/>
              </a:rPr>
              <a:t>Lattimer</a:t>
            </a: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, Y. </a:t>
            </a:r>
            <a:r>
              <a:rPr lang="it-IT" sz="1400" dirty="0" err="1">
                <a:solidFill>
                  <a:srgbClr val="FF0000"/>
                </a:solidFill>
                <a:latin typeface="Arial Narrow" charset="0"/>
              </a:rPr>
              <a:t>Lim</a:t>
            </a: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, </a:t>
            </a:r>
            <a:r>
              <a:rPr lang="it-IT" sz="1400" dirty="0" err="1">
                <a:solidFill>
                  <a:srgbClr val="FF0000"/>
                </a:solidFill>
                <a:latin typeface="Arial Narrow" charset="0"/>
              </a:rPr>
              <a:t>Astr</a:t>
            </a: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. </a:t>
            </a:r>
            <a:r>
              <a:rPr lang="it-IT" sz="1400" dirty="0" err="1">
                <a:solidFill>
                  <a:srgbClr val="FF0000"/>
                </a:solidFill>
                <a:latin typeface="Arial Narrow" charset="0"/>
              </a:rPr>
              <a:t>J</a:t>
            </a: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. </a:t>
            </a:r>
            <a:r>
              <a:rPr lang="it-IT" sz="1400" b="1" dirty="0">
                <a:solidFill>
                  <a:srgbClr val="FF0000"/>
                </a:solidFill>
                <a:latin typeface="Arial Narrow" charset="0"/>
              </a:rPr>
              <a:t>771,</a:t>
            </a: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 51 (2013)</a:t>
            </a:r>
          </a:p>
          <a:p>
            <a:pPr algn="just">
              <a:spcBef>
                <a:spcPct val="50000"/>
              </a:spcBef>
              <a:defRPr/>
            </a:pPr>
            <a:endParaRPr lang="it-IT" sz="1400" dirty="0">
              <a:solidFill>
                <a:srgbClr val="FF0000"/>
              </a:solidFill>
              <a:latin typeface="Arial Narrow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B.A. Li and X. Han, PLB </a:t>
            </a:r>
            <a:r>
              <a:rPr lang="it-IT" sz="1400" b="1" dirty="0">
                <a:solidFill>
                  <a:srgbClr val="FF0000"/>
                </a:solidFill>
                <a:latin typeface="Arial Narrow" charset="0"/>
              </a:rPr>
              <a:t>727</a:t>
            </a: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, 276 (2013)</a:t>
            </a:r>
          </a:p>
          <a:p>
            <a:pPr algn="just">
              <a:spcBef>
                <a:spcPct val="50000"/>
              </a:spcBef>
              <a:defRPr/>
            </a:pPr>
            <a:endParaRPr lang="it-IT" sz="1400" dirty="0">
              <a:solidFill>
                <a:srgbClr val="FF0000"/>
              </a:solidFill>
              <a:latin typeface="Arial Narrow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M. </a:t>
            </a:r>
            <a:r>
              <a:rPr lang="it-IT" sz="1400" dirty="0" err="1">
                <a:solidFill>
                  <a:srgbClr val="FF0000"/>
                </a:solidFill>
                <a:latin typeface="Arial Narrow" charset="0"/>
              </a:rPr>
              <a:t>Oertel</a:t>
            </a: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 </a:t>
            </a:r>
            <a:r>
              <a:rPr lang="it-IT" sz="1400" i="1" dirty="0">
                <a:solidFill>
                  <a:srgbClr val="FF0000"/>
                </a:solidFill>
                <a:latin typeface="Arial Narrow" charset="0"/>
              </a:rPr>
              <a:t>et al.</a:t>
            </a: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, RMP </a:t>
            </a:r>
            <a:r>
              <a:rPr lang="it-IT" sz="1400" b="1" dirty="0">
                <a:solidFill>
                  <a:srgbClr val="FF0000"/>
                </a:solidFill>
                <a:latin typeface="Arial Narrow" charset="0"/>
              </a:rPr>
              <a:t>89</a:t>
            </a: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, 015007 (2017)</a:t>
            </a:r>
          </a:p>
          <a:p>
            <a:pPr algn="just">
              <a:spcBef>
                <a:spcPct val="50000"/>
              </a:spcBef>
              <a:defRPr/>
            </a:pPr>
            <a:endParaRPr lang="it-IT" sz="1400" dirty="0">
              <a:solidFill>
                <a:srgbClr val="FF0000"/>
              </a:solidFill>
              <a:latin typeface="Arial Narrow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B.A. Li et al., </a:t>
            </a:r>
            <a:r>
              <a:rPr lang="it-IT" sz="1400" dirty="0" err="1">
                <a:solidFill>
                  <a:srgbClr val="FF0000"/>
                </a:solidFill>
                <a:latin typeface="Arial Narrow" charset="0"/>
              </a:rPr>
              <a:t>Prog</a:t>
            </a: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. Part. </a:t>
            </a:r>
            <a:r>
              <a:rPr lang="it-IT" sz="1400" dirty="0" err="1">
                <a:solidFill>
                  <a:srgbClr val="FF0000"/>
                </a:solidFill>
                <a:latin typeface="Arial Narrow" charset="0"/>
              </a:rPr>
              <a:t>Nucl</a:t>
            </a: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. </a:t>
            </a:r>
            <a:r>
              <a:rPr lang="it-IT" sz="1400" dirty="0" err="1">
                <a:solidFill>
                  <a:srgbClr val="FF0000"/>
                </a:solidFill>
                <a:latin typeface="Arial Narrow" charset="0"/>
              </a:rPr>
              <a:t>Phys</a:t>
            </a: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. </a:t>
            </a:r>
            <a:r>
              <a:rPr lang="it-IT" sz="1400" b="1" dirty="0">
                <a:solidFill>
                  <a:srgbClr val="FF0000"/>
                </a:solidFill>
                <a:latin typeface="Arial Narrow" charset="0"/>
              </a:rPr>
              <a:t>99</a:t>
            </a: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, 29 (2018)</a:t>
            </a:r>
          </a:p>
        </p:txBody>
      </p:sp>
    </p:spTree>
    <p:extLst>
      <p:ext uri="{BB962C8B-B14F-4D97-AF65-F5344CB8AC3E}">
        <p14:creationId xmlns:p14="http://schemas.microsoft.com/office/powerpoint/2010/main" val="8707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2C7E3-3B99-CA49-B425-57FEB7AFB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Symmetry energy from IV vibrations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7F093-3664-9549-9851-AEED990C1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D3CB9-A981-0244-915A-EF604608E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41</a:t>
            </a:fld>
            <a:endParaRPr lang="en-I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89E03-6AB9-E940-BBA8-895D6954CDA2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087438"/>
            <a:ext cx="8443913" cy="4970462"/>
            <a:chOff x="457200" y="1087438"/>
            <a:chExt cx="8444102" cy="49709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B6DCBE-F8AA-B140-9732-A11AF295C49C}"/>
                </a:ext>
              </a:extLst>
            </p:cNvPr>
            <p:cNvSpPr txBox="1"/>
            <p:nvPr/>
          </p:nvSpPr>
          <p:spPr>
            <a:xfrm>
              <a:off x="457200" y="1087438"/>
              <a:ext cx="8229784" cy="46201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0000FF"/>
                  </a:solidFill>
                  <a:latin typeface="Arial"/>
                  <a:ea typeface="+mn-ea"/>
                  <a:cs typeface="Arial"/>
                </a:rPr>
                <a:t>Neutrons and protons oscillate in opposition of phase.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EF981DB-E124-6D47-9149-2D4325EBE9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133" y="1800412"/>
              <a:ext cx="6757188" cy="915504"/>
              <a:chOff x="457200" y="1590550"/>
              <a:chExt cx="6757188" cy="91550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A0B9FCC-C3B3-1641-A2A2-B868CA54E2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590550"/>
                <a:ext cx="3509432" cy="915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2" descr="latex-image-1.pdf">
                <a:extLst>
                  <a:ext uri="{FF2B5EF4-FFF2-40B4-BE49-F238E27FC236}">
                    <a16:creationId xmlns:a16="http://schemas.microsoft.com/office/drawing/2014/main" id="{35195A06-CB2F-014C-AD03-281CC58F2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4800" y="1774826"/>
                <a:ext cx="1779588" cy="679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aphicFrame>
          <p:nvGraphicFramePr>
            <p:cNvPr id="10" name="Object 3">
              <a:extLst>
                <a:ext uri="{FF2B5EF4-FFF2-40B4-BE49-F238E27FC236}">
                  <a16:creationId xmlns:a16="http://schemas.microsoft.com/office/drawing/2014/main" id="{59BB481E-3EE2-F84A-B5EA-E529FC016B8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4133" y="2966928"/>
            <a:ext cx="4676775" cy="2760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o Imaging" r:id="rId4" imgW="3657600" imgH="1828800" progId="Imaging.Document">
                    <p:embed/>
                  </p:oleObj>
                </mc:Choice>
                <mc:Fallback>
                  <p:oleObj name="Documento Imaging" r:id="rId4" imgW="3657600" imgH="1828800" progId="Imaging.Document">
                    <p:embed/>
                    <p:pic>
                      <p:nvPicPr>
                        <p:cNvPr id="10" name="Object 3">
                          <a:extLst>
                            <a:ext uri="{FF2B5EF4-FFF2-40B4-BE49-F238E27FC236}">
                              <a16:creationId xmlns:a16="http://schemas.microsoft.com/office/drawing/2014/main" id="{59BB481E-3EE2-F84A-B5EA-E529FC016B8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133" y="2966928"/>
                          <a:ext cx="4676775" cy="2760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4CE680-E96C-9F43-B7A2-1D3FDD023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1127" y="2887857"/>
              <a:ext cx="3340175" cy="317057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9BBB59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srgbClr val="000000">
                  <a:alpha val="39999"/>
                </a:srgb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just" eaLnBrk="1" hangingPunct="1">
                <a:defRPr/>
              </a:pPr>
              <a:r>
                <a:rPr lang="en-US" altLang="en-US" sz="2000" b="1" dirty="0">
                  <a:solidFill>
                    <a:srgbClr val="0000FF"/>
                  </a:solidFill>
                  <a:latin typeface="Arial" charset="0"/>
                </a:rPr>
                <a:t>Promising observables to extract the properties of the symmetry energy.</a:t>
              </a:r>
            </a:p>
            <a:p>
              <a:pPr algn="just" eaLnBrk="1" hangingPunct="1">
                <a:defRPr/>
              </a:pPr>
              <a:endParaRPr lang="en-US" altLang="en-US" sz="2000" dirty="0">
                <a:solidFill>
                  <a:srgbClr val="0000FF"/>
                </a:solidFill>
                <a:latin typeface="Arial" charset="0"/>
              </a:endParaRPr>
            </a:p>
            <a:p>
              <a:pPr algn="just" eaLnBrk="1" hangingPunct="1">
                <a:defRPr/>
              </a:pPr>
              <a:r>
                <a:rPr lang="en-US" altLang="en-US" sz="2000" u="sng" dirty="0">
                  <a:solidFill>
                    <a:srgbClr val="0000FF"/>
                  </a:solidFill>
                  <a:latin typeface="Arial" charset="0"/>
                </a:rPr>
                <a:t>Problems:</a:t>
              </a:r>
            </a:p>
            <a:p>
              <a:pPr algn="just" eaLnBrk="1" hangingPunct="1">
                <a:defRPr/>
              </a:pPr>
              <a:r>
                <a:rPr lang="en-US" altLang="en-US" sz="2000" dirty="0">
                  <a:solidFill>
                    <a:srgbClr val="0000FF"/>
                  </a:solidFill>
                  <a:latin typeface="Arial" charset="0"/>
                </a:rPr>
                <a:t>the nucleus is not a homogeneous system, it has a shell structure, and there is </a:t>
              </a:r>
              <a:r>
                <a:rPr lang="en-US" altLang="en-US" sz="2000" dirty="0" err="1">
                  <a:solidFill>
                    <a:srgbClr val="0000FF"/>
                  </a:solidFill>
                  <a:latin typeface="Arial" charset="0"/>
                </a:rPr>
                <a:t>isoscalar</a:t>
              </a:r>
              <a:r>
                <a:rPr lang="en-US" altLang="en-US" sz="2000" dirty="0">
                  <a:solidFill>
                    <a:srgbClr val="0000FF"/>
                  </a:solidFill>
                  <a:latin typeface="Arial" charset="0"/>
                </a:rPr>
                <a:t>/</a:t>
              </a:r>
              <a:r>
                <a:rPr lang="en-US" altLang="en-US" sz="2000" dirty="0" err="1">
                  <a:solidFill>
                    <a:srgbClr val="0000FF"/>
                  </a:solidFill>
                  <a:latin typeface="Arial" charset="0"/>
                </a:rPr>
                <a:t>isovector</a:t>
              </a:r>
              <a:r>
                <a:rPr lang="en-US" altLang="en-US" sz="2000" dirty="0">
                  <a:solidFill>
                    <a:srgbClr val="0000FF"/>
                  </a:solidFill>
                  <a:latin typeface="Arial" charset="0"/>
                </a:rPr>
                <a:t> mixing.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4870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D34A-3E9B-DA4C-AE70-17C1CEDA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8888"/>
            <a:ext cx="8229600" cy="724429"/>
          </a:xfrm>
        </p:spPr>
        <p:txBody>
          <a:bodyPr/>
          <a:lstStyle/>
          <a:p>
            <a:r>
              <a:rPr lang="en-GB" dirty="0"/>
              <a:t>Giant Quadrupole Resonance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4159C-A2D6-084D-A8EA-C67D093A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C5040-53B7-974D-9A23-CB481662F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42</a:t>
            </a:fld>
            <a:endParaRPr lang="en-IT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A0DF8D-016C-5E45-A2A2-77226DCE8B01}"/>
              </a:ext>
            </a:extLst>
          </p:cNvPr>
          <p:cNvGrpSpPr/>
          <p:nvPr/>
        </p:nvGrpSpPr>
        <p:grpSpPr>
          <a:xfrm>
            <a:off x="343902" y="935824"/>
            <a:ext cx="3872493" cy="5120140"/>
            <a:chOff x="343902" y="1005274"/>
            <a:chExt cx="3872493" cy="51201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717E42-C826-6B4D-A99A-2ADD6404E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902" y="1005274"/>
              <a:ext cx="3762657" cy="114778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712D89-23CC-3F4B-88FC-85985367B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2070220"/>
              <a:ext cx="3759195" cy="405519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C62E53-C77A-CC41-BACB-91FAE7B4CDFD}"/>
              </a:ext>
            </a:extLst>
          </p:cNvPr>
          <p:cNvGrpSpPr/>
          <p:nvPr/>
        </p:nvGrpSpPr>
        <p:grpSpPr>
          <a:xfrm>
            <a:off x="4619908" y="1043005"/>
            <a:ext cx="4091008" cy="4018101"/>
            <a:chOff x="4619908" y="1043005"/>
            <a:chExt cx="4091008" cy="40181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CE7822-7ED2-BF40-8D90-DB2963E0B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7607" y="2513246"/>
              <a:ext cx="3475613" cy="254786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7511C9-767E-B149-AF6E-66316EE6E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19908" y="1043005"/>
              <a:ext cx="4091008" cy="11355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3E592FB-8564-7640-9382-F84B2362405D}"/>
              </a:ext>
            </a:extLst>
          </p:cNvPr>
          <p:cNvSpPr txBox="1"/>
          <p:nvPr/>
        </p:nvSpPr>
        <p:spPr>
          <a:xfrm>
            <a:off x="4927607" y="5301205"/>
            <a:ext cx="3759193" cy="646331"/>
          </a:xfrm>
          <a:prstGeom prst="rect">
            <a:avLst/>
          </a:prstGeom>
          <a:solidFill>
            <a:srgbClr val="B3E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The ISGQR energy is sensitive to the effective mass.</a:t>
            </a:r>
          </a:p>
        </p:txBody>
      </p:sp>
    </p:spTree>
    <p:extLst>
      <p:ext uri="{BB962C8B-B14F-4D97-AF65-F5344CB8AC3E}">
        <p14:creationId xmlns:p14="http://schemas.microsoft.com/office/powerpoint/2010/main" val="426150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174"/>
            <a:ext cx="8229600" cy="724429"/>
          </a:xfrm>
        </p:spPr>
        <p:txBody>
          <a:bodyPr/>
          <a:lstStyle/>
          <a:p>
            <a:r>
              <a:rPr lang="en-GB"/>
              <a:t>Reminder on effective mass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02270" cy="684212"/>
          </a:xfrm>
        </p:spPr>
        <p:txBody>
          <a:bodyPr/>
          <a:lstStyle/>
          <a:p>
            <a:r>
              <a:rPr lang="en-GB"/>
              <a:t>ECT*, 9/7/2025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72" y="1056410"/>
            <a:ext cx="5102225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5406887" y="1097946"/>
            <a:ext cx="3545444" cy="128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GB" sz="2000">
                <a:solidFill>
                  <a:srgbClr val="FF0000"/>
                </a:solidFill>
              </a:rPr>
              <a:t>Here, E is the single-particle </a:t>
            </a:r>
            <a:r>
              <a:rPr lang="en-GB" sz="2000" dirty="0">
                <a:solidFill>
                  <a:srgbClr val="FF0000"/>
                </a:solidFill>
              </a:rPr>
              <a:t>energy, NOT the total energy.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828148" y="5122736"/>
            <a:ext cx="3124182" cy="1057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GB" sz="2000" b="1" dirty="0">
                <a:solidFill>
                  <a:srgbClr val="0000FF"/>
                </a:solidFill>
              </a:rPr>
              <a:t>First term: E-mass</a:t>
            </a:r>
          </a:p>
          <a:p>
            <a:pPr marL="0" indent="0" algn="just">
              <a:buFont typeface="Arial"/>
              <a:buNone/>
            </a:pPr>
            <a:r>
              <a:rPr lang="en-GB" sz="2000" b="1" dirty="0">
                <a:solidFill>
                  <a:srgbClr val="0000FF"/>
                </a:solidFill>
                <a:cs typeface="Arial"/>
              </a:rPr>
              <a:t>Second term: k-mass</a:t>
            </a:r>
          </a:p>
          <a:p>
            <a:pPr algn="just"/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43</a:t>
            </a:fld>
            <a:endParaRPr lang="uk-UA"/>
          </a:p>
        </p:txBody>
      </p:sp>
      <p:grpSp>
        <p:nvGrpSpPr>
          <p:cNvPr id="11" name="Group 10"/>
          <p:cNvGrpSpPr/>
          <p:nvPr/>
        </p:nvGrpSpPr>
        <p:grpSpPr>
          <a:xfrm>
            <a:off x="5761705" y="2697752"/>
            <a:ext cx="3303972" cy="1729630"/>
            <a:chOff x="5761705" y="2697752"/>
            <a:chExt cx="3303972" cy="1729630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577" y="4033726"/>
              <a:ext cx="2424770" cy="358866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5761705" y="2717724"/>
              <a:ext cx="3268065" cy="1709658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1777" y="2697752"/>
              <a:ext cx="3263900" cy="146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70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4">
            <a:extLst>
              <a:ext uri="{FF2B5EF4-FFF2-40B4-BE49-F238E27FC236}">
                <a16:creationId xmlns:a16="http://schemas.microsoft.com/office/drawing/2014/main" id="{3821CA7E-C90A-CE44-861C-F37DA5BCA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383213"/>
            <a:ext cx="5715000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36CE20-3F27-F04C-A00F-97AEAED27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GRs excited in inelastic scattering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842FF-FF54-F44A-8AB8-A9952FBD8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791C7-7A6F-8F42-862A-380F93AF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44</a:t>
            </a:fld>
            <a:endParaRPr lang="en-IT"/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85767977-F29D-764D-8B48-4C50C8AA70F9}"/>
              </a:ext>
            </a:extLst>
          </p:cNvPr>
          <p:cNvGrpSpPr>
            <a:grpSpLocks/>
          </p:cNvGrpSpPr>
          <p:nvPr/>
        </p:nvGrpSpPr>
        <p:grpSpPr bwMode="auto">
          <a:xfrm>
            <a:off x="796124" y="1151730"/>
            <a:ext cx="6840538" cy="1903413"/>
            <a:chOff x="1293" y="708"/>
            <a:chExt cx="4309" cy="1199"/>
          </a:xfrm>
        </p:grpSpPr>
        <p:grpSp>
          <p:nvGrpSpPr>
            <p:cNvPr id="13" name="Group 10">
              <a:extLst>
                <a:ext uri="{FF2B5EF4-FFF2-40B4-BE49-F238E27FC236}">
                  <a16:creationId xmlns:a16="http://schemas.microsoft.com/office/drawing/2014/main" id="{245C8BA6-69E1-6E48-B9EC-887BFDB76F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3" y="708"/>
              <a:ext cx="4309" cy="1196"/>
              <a:chOff x="884" y="2840"/>
              <a:chExt cx="4309" cy="1196"/>
            </a:xfrm>
          </p:grpSpPr>
          <p:sp>
            <p:nvSpPr>
              <p:cNvPr id="19" name="Text Box 11">
                <a:extLst>
                  <a:ext uri="{FF2B5EF4-FFF2-40B4-BE49-F238E27FC236}">
                    <a16:creationId xmlns:a16="http://schemas.microsoft.com/office/drawing/2014/main" id="{15B6A738-ED61-8E46-9B1F-B512718175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3" y="3748"/>
                <a:ext cx="345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it-IT" altLang="it-IT" sz="2000">
                    <a:solidFill>
                      <a:srgbClr val="669900"/>
                    </a:solidFill>
                    <a:latin typeface="Arial" panose="020B0604020202020204" pitchFamily="34" charset="0"/>
                  </a:rPr>
                  <a:t>E.g. (</a:t>
                </a:r>
                <a:r>
                  <a:rPr lang="el-GR" altLang="it-IT" sz="1800">
                    <a:solidFill>
                      <a:srgbClr val="669900"/>
                    </a:solidFill>
                  </a:rPr>
                  <a:t>α</a:t>
                </a:r>
                <a:r>
                  <a:rPr lang="it-IT" altLang="it-IT" sz="1800">
                    <a:solidFill>
                      <a:srgbClr val="669900"/>
                    </a:solidFill>
                  </a:rPr>
                  <a:t>,</a:t>
                </a:r>
                <a:r>
                  <a:rPr lang="el-GR" altLang="it-IT" sz="1800">
                    <a:solidFill>
                      <a:srgbClr val="669900"/>
                    </a:solidFill>
                  </a:rPr>
                  <a:t>α</a:t>
                </a:r>
                <a:r>
                  <a:rPr lang="it-IT" altLang="en-GB" sz="1800">
                    <a:solidFill>
                      <a:srgbClr val="669900"/>
                    </a:solidFill>
                  </a:rPr>
                  <a:t>’</a:t>
                </a:r>
                <a:r>
                  <a:rPr lang="it-IT" altLang="ja-JP" sz="2000">
                    <a:solidFill>
                      <a:srgbClr val="669900"/>
                    </a:solidFill>
                    <a:latin typeface="Arial" panose="020B0604020202020204" pitchFamily="34" charset="0"/>
                  </a:rPr>
                  <a:t>): reaction theory should be used</a:t>
                </a:r>
                <a:endParaRPr lang="it-IT" altLang="it-IT" sz="2000">
                  <a:solidFill>
                    <a:srgbClr val="6699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0" name="Group 12">
                <a:extLst>
                  <a:ext uri="{FF2B5EF4-FFF2-40B4-BE49-F238E27FC236}">
                    <a16:creationId xmlns:a16="http://schemas.microsoft.com/office/drawing/2014/main" id="{5E52BA04-7621-BD4F-A156-CF48F81DD0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4" y="2840"/>
                <a:ext cx="4010" cy="1075"/>
                <a:chOff x="895" y="2840"/>
                <a:chExt cx="4010" cy="1075"/>
              </a:xfrm>
            </p:grpSpPr>
            <p:sp>
              <p:nvSpPr>
                <p:cNvPr id="21" name="Arc 13">
                  <a:extLst>
                    <a:ext uri="{FF2B5EF4-FFF2-40B4-BE49-F238E27FC236}">
                      <a16:creationId xmlns:a16="http://schemas.microsoft.com/office/drawing/2014/main" id="{9FE1C122-D23F-1A4C-B936-AB312D228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" y="3339"/>
                  <a:ext cx="597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" name="Oval 14">
                  <a:extLst>
                    <a:ext uri="{FF2B5EF4-FFF2-40B4-BE49-F238E27FC236}">
                      <a16:creationId xmlns:a16="http://schemas.microsoft.com/office/drawing/2014/main" id="{3C96F8C2-33D8-2345-99E1-F799ED045B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5" y="3249"/>
                  <a:ext cx="199" cy="192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/>
                </a:p>
              </p:txBody>
            </p:sp>
            <p:pic>
              <p:nvPicPr>
                <p:cNvPr id="23" name="Picture 15" descr="gqr_sn">
                  <a:extLst>
                    <a:ext uri="{FF2B5EF4-FFF2-40B4-BE49-F238E27FC236}">
                      <a16:creationId xmlns:a16="http://schemas.microsoft.com/office/drawing/2014/main" id="{A6A34DF7-01DC-9346-9920-2402C0A521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60" y="2840"/>
                  <a:ext cx="1345" cy="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4" name="Group 16">
              <a:extLst>
                <a:ext uri="{FF2B5EF4-FFF2-40B4-BE49-F238E27FC236}">
                  <a16:creationId xmlns:a16="http://schemas.microsoft.com/office/drawing/2014/main" id="{621D8B5D-EF01-7448-9DC5-DC9164F7C1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6" y="927"/>
              <a:ext cx="1902" cy="980"/>
              <a:chOff x="1976" y="927"/>
              <a:chExt cx="1902" cy="980"/>
            </a:xfrm>
          </p:grpSpPr>
          <p:sp>
            <p:nvSpPr>
              <p:cNvPr id="15" name="Text Box 17">
                <a:extLst>
                  <a:ext uri="{FF2B5EF4-FFF2-40B4-BE49-F238E27FC236}">
                    <a16:creationId xmlns:a16="http://schemas.microsoft.com/office/drawing/2014/main" id="{DBD99646-4E98-5241-8DCF-DCD94D3D09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3" y="1619"/>
                <a:ext cx="1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16" name="AutoShape 18">
                <a:extLst>
                  <a:ext uri="{FF2B5EF4-FFF2-40B4-BE49-F238E27FC236}">
                    <a16:creationId xmlns:a16="http://schemas.microsoft.com/office/drawing/2014/main" id="{CBDC84CF-D8D5-CE44-BBD4-EE2426F3C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6" y="1119"/>
                <a:ext cx="249" cy="192"/>
              </a:xfrm>
              <a:prstGeom prst="leftRightArrow">
                <a:avLst>
                  <a:gd name="adj1" fmla="val 50000"/>
                  <a:gd name="adj2" fmla="val 25938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17" name="Oval 19" descr="Punti sparsi">
                <a:extLst>
                  <a:ext uri="{FF2B5EF4-FFF2-40B4-BE49-F238E27FC236}">
                    <a16:creationId xmlns:a16="http://schemas.microsoft.com/office/drawing/2014/main" id="{6CF4622D-61B6-874D-B8EE-56FF9DB2E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6" y="927"/>
                <a:ext cx="597" cy="576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18" name="Oval 20" descr="Punti sparsi">
                <a:extLst>
                  <a:ext uri="{FF2B5EF4-FFF2-40B4-BE49-F238E27FC236}">
                    <a16:creationId xmlns:a16="http://schemas.microsoft.com/office/drawing/2014/main" id="{AE150A0F-1D2D-B24C-96DB-30D6933BD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2" y="1023"/>
                <a:ext cx="846" cy="432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</p:grpSp>
      </p:grpSp>
      <p:sp>
        <p:nvSpPr>
          <p:cNvPr id="9" name="Text Box 22">
            <a:extLst>
              <a:ext uri="{FF2B5EF4-FFF2-40B4-BE49-F238E27FC236}">
                <a16:creationId xmlns:a16="http://schemas.microsoft.com/office/drawing/2014/main" id="{02B68896-9A46-BA4F-B2FC-4525F6225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109535"/>
            <a:ext cx="8229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2000" dirty="0" err="1">
                <a:solidFill>
                  <a:srgbClr val="0432FF"/>
                </a:solidFill>
                <a:latin typeface="Arial" panose="020B0604020202020204" pitchFamily="34" charset="0"/>
              </a:rPr>
              <a:t>Simplifying</a:t>
            </a:r>
            <a:r>
              <a:rPr lang="it-IT" altLang="it-IT" sz="2000" dirty="0">
                <a:solidFill>
                  <a:srgbClr val="0432FF"/>
                </a:solidFill>
                <a:latin typeface="Arial" panose="020B0604020202020204" pitchFamily="34" charset="0"/>
              </a:rPr>
              <a:t> (</a:t>
            </a:r>
            <a:r>
              <a:rPr lang="it-IT" altLang="it-IT" sz="2000" dirty="0" err="1">
                <a:solidFill>
                  <a:srgbClr val="0432FF"/>
                </a:solidFill>
                <a:latin typeface="Arial" panose="020B0604020202020204" pitchFamily="34" charset="0"/>
              </a:rPr>
              <a:t>not</a:t>
            </a:r>
            <a:r>
              <a:rPr lang="it-IT" altLang="it-IT" sz="2000" dirty="0">
                <a:solidFill>
                  <a:srgbClr val="0432FF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 dirty="0" err="1">
                <a:solidFill>
                  <a:srgbClr val="0432FF"/>
                </a:solidFill>
                <a:latin typeface="Arial" panose="020B0604020202020204" pitchFamily="34" charset="0"/>
              </a:rPr>
              <a:t>realistic</a:t>
            </a:r>
            <a:r>
              <a:rPr lang="it-IT" altLang="it-IT" sz="2000" dirty="0">
                <a:solidFill>
                  <a:srgbClr val="0432FF"/>
                </a:solidFill>
                <a:latin typeface="Arial" panose="020B0604020202020204" pitchFamily="34" charset="0"/>
              </a:rPr>
              <a:t>) </a:t>
            </a:r>
            <a:r>
              <a:rPr lang="it-IT" altLang="it-IT" sz="2000" dirty="0" err="1">
                <a:solidFill>
                  <a:srgbClr val="0432FF"/>
                </a:solidFill>
                <a:latin typeface="Arial" panose="020B0604020202020204" pitchFamily="34" charset="0"/>
              </a:rPr>
              <a:t>assumptions</a:t>
            </a:r>
            <a:r>
              <a:rPr lang="it-IT" altLang="it-IT" sz="2000" dirty="0">
                <a:solidFill>
                  <a:srgbClr val="0432FF"/>
                </a:solidFill>
                <a:latin typeface="Arial" panose="020B0604020202020204" pitchFamily="34" charset="0"/>
              </a:rPr>
              <a:t>: zero-</a:t>
            </a:r>
            <a:r>
              <a:rPr lang="it-IT" altLang="it-IT" sz="2000" dirty="0" err="1">
                <a:solidFill>
                  <a:srgbClr val="0432FF"/>
                </a:solidFill>
                <a:latin typeface="Arial" panose="020B0604020202020204" pitchFamily="34" charset="0"/>
              </a:rPr>
              <a:t>range</a:t>
            </a:r>
            <a:r>
              <a:rPr lang="it-IT" altLang="it-IT" sz="2000" dirty="0">
                <a:solidFill>
                  <a:srgbClr val="0432FF"/>
                </a:solidFill>
                <a:latin typeface="Arial" panose="020B0604020202020204" pitchFamily="34" charset="0"/>
              </a:rPr>
              <a:t> force, </a:t>
            </a:r>
            <a:r>
              <a:rPr lang="it-IT" altLang="it-IT" sz="2000" dirty="0" err="1">
                <a:solidFill>
                  <a:srgbClr val="0432FF"/>
                </a:solidFill>
                <a:latin typeface="Arial" panose="020B0604020202020204" pitchFamily="34" charset="0"/>
              </a:rPr>
              <a:t>distorted</a:t>
            </a:r>
            <a:r>
              <a:rPr lang="it-IT" altLang="it-IT" sz="2000" dirty="0">
                <a:solidFill>
                  <a:srgbClr val="0432FF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 dirty="0" err="1">
                <a:solidFill>
                  <a:srgbClr val="0432FF"/>
                </a:solidFill>
                <a:latin typeface="Arial" panose="020B0604020202020204" pitchFamily="34" charset="0"/>
              </a:rPr>
              <a:t>waves</a:t>
            </a:r>
            <a:r>
              <a:rPr lang="it-IT" altLang="it-IT" sz="2000" dirty="0">
                <a:solidFill>
                  <a:srgbClr val="0432FF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 dirty="0" err="1">
                <a:solidFill>
                  <a:srgbClr val="0432FF"/>
                </a:solidFill>
                <a:latin typeface="Arial" panose="020B0604020202020204" pitchFamily="34" charset="0"/>
              </a:rPr>
              <a:t>reduced</a:t>
            </a:r>
            <a:r>
              <a:rPr lang="it-IT" altLang="it-IT" sz="2000" dirty="0">
                <a:solidFill>
                  <a:srgbClr val="0432FF"/>
                </a:solidFill>
                <a:latin typeface="Arial" panose="020B0604020202020204" pitchFamily="34" charset="0"/>
              </a:rPr>
              <a:t> to </a:t>
            </a:r>
            <a:r>
              <a:rPr lang="it-IT" altLang="it-IT" sz="2000" dirty="0" err="1">
                <a:solidFill>
                  <a:srgbClr val="0432FF"/>
                </a:solidFill>
                <a:latin typeface="Arial" panose="020B0604020202020204" pitchFamily="34" charset="0"/>
              </a:rPr>
              <a:t>plane</a:t>
            </a:r>
            <a:r>
              <a:rPr lang="it-IT" altLang="it-IT" sz="2000" dirty="0">
                <a:solidFill>
                  <a:srgbClr val="0432FF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 dirty="0" err="1">
                <a:solidFill>
                  <a:srgbClr val="0432FF"/>
                </a:solidFill>
                <a:latin typeface="Arial" panose="020B0604020202020204" pitchFamily="34" charset="0"/>
              </a:rPr>
              <a:t>waves</a:t>
            </a:r>
            <a:r>
              <a:rPr lang="it-IT" altLang="it-IT" sz="2000" dirty="0">
                <a:solidFill>
                  <a:srgbClr val="0432FF"/>
                </a:solidFill>
                <a:latin typeface="Arial" panose="020B0604020202020204" pitchFamily="34" charset="0"/>
              </a:rPr>
              <a:t>: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id="{3339A557-E700-9740-B653-03EEEC930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841875"/>
            <a:ext cx="3230562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0A4A64-17B5-7945-9EDA-E984CB51C031}"/>
              </a:ext>
            </a:extLst>
          </p:cNvPr>
          <p:cNvGrpSpPr/>
          <p:nvPr/>
        </p:nvGrpSpPr>
        <p:grpSpPr>
          <a:xfrm>
            <a:off x="457200" y="2858293"/>
            <a:ext cx="8229600" cy="1114927"/>
            <a:chOff x="457200" y="2858293"/>
            <a:chExt cx="8229600" cy="111492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31B949D-B46D-6349-BD70-BFC2CD018555}"/>
                </a:ext>
              </a:extLst>
            </p:cNvPr>
            <p:cNvSpPr/>
            <p:nvPr/>
          </p:nvSpPr>
          <p:spPr>
            <a:xfrm>
              <a:off x="7636662" y="2858293"/>
              <a:ext cx="913572" cy="369332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" descr="latex-image-1.pdf">
              <a:extLst>
                <a:ext uri="{FF2B5EF4-FFF2-40B4-BE49-F238E27FC236}">
                  <a16:creationId xmlns:a16="http://schemas.microsoft.com/office/drawing/2014/main" id="{2700B714-5C14-DA40-BBA0-CDB199550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89008"/>
              <a:ext cx="7683500" cy="68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712EC41-3F52-DD43-A044-C01A3FEC05BC}"/>
                </a:ext>
              </a:extLst>
            </p:cNvPr>
            <p:cNvSpPr txBox="1"/>
            <p:nvPr/>
          </p:nvSpPr>
          <p:spPr>
            <a:xfrm>
              <a:off x="7636662" y="2858293"/>
              <a:ext cx="1050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DWBA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837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849DC-6E6B-1E4E-B06D-45684BED7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33509-8AA4-9948-9A6A-2FD7E7C6D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45</a:t>
            </a:fld>
            <a:endParaRPr lang="en-IT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D02FA4-2493-1C4E-80E1-C55D814E8A32}"/>
              </a:ext>
            </a:extLst>
          </p:cNvPr>
          <p:cNvGrpSpPr/>
          <p:nvPr/>
        </p:nvGrpSpPr>
        <p:grpSpPr>
          <a:xfrm>
            <a:off x="443016" y="307634"/>
            <a:ext cx="7920038" cy="5703434"/>
            <a:chOff x="787400" y="416379"/>
            <a:chExt cx="7920038" cy="5703434"/>
          </a:xfrm>
        </p:grpSpPr>
        <p:pic>
          <p:nvPicPr>
            <p:cNvPr id="25" name="Picture 1" descr="latex-image-1.pdf">
              <a:extLst>
                <a:ext uri="{FF2B5EF4-FFF2-40B4-BE49-F238E27FC236}">
                  <a16:creationId xmlns:a16="http://schemas.microsoft.com/office/drawing/2014/main" id="{C7B68E09-0B3E-2F46-B71E-1E6E12698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850" y="416379"/>
              <a:ext cx="7569200" cy="90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">
              <a:extLst>
                <a:ext uri="{FF2B5EF4-FFF2-40B4-BE49-F238E27FC236}">
                  <a16:creationId xmlns:a16="http://schemas.microsoft.com/office/drawing/2014/main" id="{8FE58175-9037-CE4E-B1F1-E5ED7A9AE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8850" y="1441125"/>
              <a:ext cx="7748588" cy="3693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solidFill>
                    <a:srgbClr val="0432FF"/>
                  </a:solidFill>
                  <a:latin typeface="Arial" panose="020B0604020202020204" pitchFamily="34" charset="0"/>
                </a:rPr>
                <a:t>With the previous assumptions: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US" altLang="it-IT" sz="1800" dirty="0">
                <a:solidFill>
                  <a:srgbClr val="0432FF"/>
                </a:solidFill>
                <a:latin typeface="Arial" panose="020B0604020202020204" pitchFamily="34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US" altLang="it-IT" sz="1800" dirty="0">
                <a:solidFill>
                  <a:srgbClr val="0432FF"/>
                </a:solidFill>
                <a:latin typeface="Arial" panose="020B0604020202020204" pitchFamily="34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US" altLang="it-IT" sz="1800" dirty="0">
                <a:solidFill>
                  <a:srgbClr val="0432FF"/>
                </a:solidFill>
                <a:latin typeface="Arial" panose="020B0604020202020204" pitchFamily="34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US" altLang="it-IT" sz="1800" dirty="0">
                <a:solidFill>
                  <a:srgbClr val="0432FF"/>
                </a:solidFill>
                <a:latin typeface="Arial" panose="020B0604020202020204" pitchFamily="34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US" altLang="it-IT" sz="1800" dirty="0">
                <a:solidFill>
                  <a:srgbClr val="0432FF"/>
                </a:solidFill>
                <a:latin typeface="Arial" panose="020B0604020202020204" pitchFamily="34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US" altLang="it-IT" sz="1800" dirty="0">
                <a:solidFill>
                  <a:srgbClr val="0432FF"/>
                </a:solidFill>
                <a:latin typeface="Arial" panose="020B0604020202020204" pitchFamily="34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solidFill>
                    <a:srgbClr val="0432FF"/>
                  </a:solidFill>
                  <a:latin typeface="Arial" panose="020B0604020202020204" pitchFamily="34" charset="0"/>
                </a:rPr>
                <a:t>If the argument is small, 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US" altLang="it-IT" sz="1800" dirty="0">
                <a:solidFill>
                  <a:srgbClr val="0432FF"/>
                </a:solidFill>
                <a:latin typeface="Arial" panose="020B0604020202020204" pitchFamily="34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US" altLang="it-IT" sz="1800" dirty="0">
                <a:solidFill>
                  <a:srgbClr val="0432FF"/>
                </a:solidFill>
                <a:latin typeface="Arial" panose="020B0604020202020204" pitchFamily="34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US" altLang="it-IT" sz="1800" dirty="0">
                <a:solidFill>
                  <a:srgbClr val="0432FF"/>
                </a:solidFill>
                <a:latin typeface="Arial" panose="020B0604020202020204" pitchFamily="34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solidFill>
                    <a:srgbClr val="0432FF"/>
                  </a:solidFill>
                  <a:latin typeface="Arial" panose="020B0604020202020204" pitchFamily="34" charset="0"/>
                </a:rPr>
                <a:t>and then the cross section for a given L is proportional to the matrix element of </a:t>
              </a:r>
            </a:p>
          </p:txBody>
        </p:sp>
        <p:pic>
          <p:nvPicPr>
            <p:cNvPr id="27" name="Picture 3" descr="latex-image-1.pdf">
              <a:extLst>
                <a:ext uri="{FF2B5EF4-FFF2-40B4-BE49-F238E27FC236}">
                  <a16:creationId xmlns:a16="http://schemas.microsoft.com/office/drawing/2014/main" id="{F75015C5-9386-F943-B171-3D72B16AA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00" y="2198688"/>
              <a:ext cx="7593013" cy="900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" descr="latex-image-1.pdf">
              <a:extLst>
                <a:ext uri="{FF2B5EF4-FFF2-40B4-BE49-F238E27FC236}">
                  <a16:creationId xmlns:a16="http://schemas.microsoft.com/office/drawing/2014/main" id="{6E32ED49-49A2-B64A-9DA8-4E0BC7E6A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377" y="3665863"/>
              <a:ext cx="23368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6" descr="latex-image-1.pdf">
              <a:extLst>
                <a:ext uri="{FF2B5EF4-FFF2-40B4-BE49-F238E27FC236}">
                  <a16:creationId xmlns:a16="http://schemas.microsoft.com/office/drawing/2014/main" id="{199E98D8-E279-8744-B71E-03BA21A0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325" y="5129213"/>
              <a:ext cx="27940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3086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5334AF-87E1-4FC9-C424-1E61160FF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89352-B684-18EB-F39D-FC994338999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3660933"/>
            <a:ext cx="5351471" cy="1508284"/>
          </a:xfrm>
          <a:prstGeom prst="parallelogram">
            <a:avLst>
              <a:gd name="adj" fmla="val 64183"/>
            </a:avLst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A8CAEF-F573-F348-8A67-657F99AB5068}"/>
              </a:ext>
            </a:extLst>
          </p:cNvPr>
          <p:cNvSpPr/>
          <p:nvPr/>
        </p:nvSpPr>
        <p:spPr>
          <a:xfrm>
            <a:off x="1285875" y="3535795"/>
            <a:ext cx="4774883" cy="162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F4BD52-8456-AF47-734E-E978E217F2DC}"/>
              </a:ext>
            </a:extLst>
          </p:cNvPr>
          <p:cNvSpPr/>
          <p:nvPr/>
        </p:nvSpPr>
        <p:spPr>
          <a:xfrm>
            <a:off x="514350" y="4612005"/>
            <a:ext cx="188595" cy="557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F00D4D-CE40-21EA-CE45-7A824302F1E9}"/>
              </a:ext>
            </a:extLst>
          </p:cNvPr>
          <p:cNvSpPr/>
          <p:nvPr/>
        </p:nvSpPr>
        <p:spPr>
          <a:xfrm>
            <a:off x="667540" y="5032296"/>
            <a:ext cx="4329113" cy="180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F94A3DD-5DE6-8A7C-F981-D4A079A62A05}"/>
              </a:ext>
            </a:extLst>
          </p:cNvPr>
          <p:cNvCxnSpPr>
            <a:cxnSpLocks/>
          </p:cNvCxnSpPr>
          <p:nvPr/>
        </p:nvCxnSpPr>
        <p:spPr>
          <a:xfrm>
            <a:off x="186365" y="5113496"/>
            <a:ext cx="529146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B9C149-A61D-70B9-612B-AF88558C3275}"/>
              </a:ext>
            </a:extLst>
          </p:cNvPr>
          <p:cNvCxnSpPr>
            <a:cxnSpLocks/>
          </p:cNvCxnSpPr>
          <p:nvPr/>
        </p:nvCxnSpPr>
        <p:spPr>
          <a:xfrm flipV="1">
            <a:off x="168662" y="3147775"/>
            <a:ext cx="4214186" cy="19659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BAA6BA-316F-6466-6A8C-CE8AF672D740}"/>
              </a:ext>
            </a:extLst>
          </p:cNvPr>
          <p:cNvGrpSpPr/>
          <p:nvPr/>
        </p:nvGrpSpPr>
        <p:grpSpPr>
          <a:xfrm>
            <a:off x="4932637" y="4428539"/>
            <a:ext cx="2288778" cy="623248"/>
            <a:chOff x="7303770" y="1943100"/>
            <a:chExt cx="3051702" cy="83099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5E3CB6-3B7B-1DB6-417A-6B9478328037}"/>
                </a:ext>
              </a:extLst>
            </p:cNvPr>
            <p:cNvSpPr/>
            <p:nvPr/>
          </p:nvSpPr>
          <p:spPr>
            <a:xfrm>
              <a:off x="7303770" y="1943100"/>
              <a:ext cx="1028700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80D304-0F54-4C66-E9D7-E150D75FDF27}"/>
                </a:ext>
              </a:extLst>
            </p:cNvPr>
            <p:cNvSpPr txBox="1"/>
            <p:nvPr/>
          </p:nvSpPr>
          <p:spPr>
            <a:xfrm>
              <a:off x="7303770" y="1943100"/>
              <a:ext cx="3051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H. Heigert, Front. Phys.2020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A682B01-AE1D-6CD5-9A76-96607CB616EE}"/>
              </a:ext>
            </a:extLst>
          </p:cNvPr>
          <p:cNvSpPr txBox="1"/>
          <p:nvPr/>
        </p:nvSpPr>
        <p:spPr>
          <a:xfrm>
            <a:off x="5578067" y="4979788"/>
            <a:ext cx="449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>
                <a:solidFill>
                  <a:srgbClr val="FF0000"/>
                </a:solidFill>
              </a:rPr>
              <a:t>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2100B6D-055A-46A7-73A0-4B81EA38D251}"/>
              </a:ext>
            </a:extLst>
          </p:cNvPr>
          <p:cNvCxnSpPr>
            <a:cxnSpLocks/>
          </p:cNvCxnSpPr>
          <p:nvPr/>
        </p:nvCxnSpPr>
        <p:spPr>
          <a:xfrm flipV="1">
            <a:off x="180302" y="1797606"/>
            <a:ext cx="0" cy="33118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46FEDCD-FD4A-255E-5C83-16629DE7B8D0}"/>
              </a:ext>
            </a:extLst>
          </p:cNvPr>
          <p:cNvSpPr txBox="1"/>
          <p:nvPr/>
        </p:nvSpPr>
        <p:spPr>
          <a:xfrm>
            <a:off x="283869" y="1513045"/>
            <a:ext cx="449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E</a:t>
            </a:r>
            <a:r>
              <a:rPr lang="en-GB" sz="1350" baseline="-25000" dirty="0">
                <a:solidFill>
                  <a:srgbClr val="FF0000"/>
                </a:solidFill>
              </a:rPr>
              <a:t>X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C1D0019-75FB-1673-5FE8-550814CA9D51}"/>
              </a:ext>
            </a:extLst>
          </p:cNvPr>
          <p:cNvGrpSpPr/>
          <p:nvPr/>
        </p:nvGrpSpPr>
        <p:grpSpPr>
          <a:xfrm>
            <a:off x="-3864" y="1627382"/>
            <a:ext cx="4909190" cy="2152494"/>
            <a:chOff x="3858412" y="-3401040"/>
            <a:chExt cx="6545587" cy="286999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EA9875A-085C-BD3C-4477-6CAD238FD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 rot="20322530">
              <a:off x="3858412" y="-3401040"/>
              <a:ext cx="6545587" cy="286999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CE968B4-EA10-99CD-D7FC-4C375B77017B}"/>
                </a:ext>
              </a:extLst>
            </p:cNvPr>
            <p:cNvSpPr txBox="1"/>
            <p:nvPr/>
          </p:nvSpPr>
          <p:spPr>
            <a:xfrm rot="20102412">
              <a:off x="6365916" y="-2246508"/>
              <a:ext cx="211458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100" b="1">
                  <a:solidFill>
                    <a:srgbClr val="FF0000"/>
                  </a:solidFill>
                </a:rPr>
                <a:t>DFT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688926-1790-59AA-6E1D-6144BE74BB2C}"/>
              </a:ext>
            </a:extLst>
          </p:cNvPr>
          <p:cNvGrpSpPr/>
          <p:nvPr/>
        </p:nvGrpSpPr>
        <p:grpSpPr>
          <a:xfrm>
            <a:off x="3950258" y="571524"/>
            <a:ext cx="5013440" cy="1865796"/>
            <a:chOff x="4821614" y="471499"/>
            <a:chExt cx="6684586" cy="248772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443DB48-B5B5-D0F5-7B2D-EEC0C2DD47A9}"/>
                </a:ext>
              </a:extLst>
            </p:cNvPr>
            <p:cNvGrpSpPr/>
            <p:nvPr/>
          </p:nvGrpSpPr>
          <p:grpSpPr>
            <a:xfrm>
              <a:off x="6709807" y="471499"/>
              <a:ext cx="4796393" cy="2355037"/>
              <a:chOff x="6709807" y="552491"/>
              <a:chExt cx="4796393" cy="235503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E4D519A-BF57-F0F1-A6A8-5D65E0C6289C}"/>
                  </a:ext>
                </a:extLst>
              </p:cNvPr>
              <p:cNvSpPr/>
              <p:nvPr/>
            </p:nvSpPr>
            <p:spPr>
              <a:xfrm>
                <a:off x="6709807" y="552492"/>
                <a:ext cx="4796393" cy="2355036"/>
              </a:xfrm>
              <a:prstGeom prst="rect">
                <a:avLst/>
              </a:prstGeom>
              <a:solidFill>
                <a:srgbClr val="72F5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CD9A46-0ECA-6C56-0C9A-B6EF5D174D00}"/>
                  </a:ext>
                </a:extLst>
              </p:cNvPr>
              <p:cNvSpPr txBox="1"/>
              <p:nvPr/>
            </p:nvSpPr>
            <p:spPr>
              <a:xfrm>
                <a:off x="6732522" y="552491"/>
                <a:ext cx="4773678" cy="2277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/>
                  <a:t>...</a:t>
                </a:r>
              </a:p>
              <a:p>
                <a:r>
                  <a:rPr lang="en-GB" sz="1500" b="1"/>
                  <a:t>Giant Resonances and highly excited states</a:t>
                </a:r>
              </a:p>
              <a:p>
                <a:r>
                  <a:rPr lang="en-GB" sz="1500" b="1"/>
                  <a:t>Spectroscopy of heavy nuclei</a:t>
                </a:r>
              </a:p>
              <a:p>
                <a:r>
                  <a:rPr lang="en-GB" sz="1500" b="1"/>
                  <a:t>Reactions (transfer, fusion, fission)</a:t>
                </a:r>
              </a:p>
              <a:p>
                <a:r>
                  <a:rPr lang="en-GB" sz="1500" b="1"/>
                  <a:t>Neutron stars</a:t>
                </a:r>
              </a:p>
              <a:p>
                <a:r>
                  <a:rPr lang="en-GB" sz="1500" b="1"/>
                  <a:t>...</a:t>
                </a:r>
              </a:p>
            </p:txBody>
          </p:sp>
        </p:grpSp>
        <p:sp>
          <p:nvSpPr>
            <p:cNvPr id="29" name="Up Arrow 28">
              <a:extLst>
                <a:ext uri="{FF2B5EF4-FFF2-40B4-BE49-F238E27FC236}">
                  <a16:creationId xmlns:a16="http://schemas.microsoft.com/office/drawing/2014/main" id="{7339DAF3-CA81-1F8E-5962-1CBB79E7C87A}"/>
                </a:ext>
              </a:extLst>
            </p:cNvPr>
            <p:cNvSpPr/>
            <p:nvPr/>
          </p:nvSpPr>
          <p:spPr>
            <a:xfrm rot="4637049">
              <a:off x="5172658" y="1745843"/>
              <a:ext cx="862339" cy="1564428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ACFF44F-3EE2-98A5-2253-F6C456F438F6}"/>
              </a:ext>
            </a:extLst>
          </p:cNvPr>
          <p:cNvSpPr txBox="1"/>
          <p:nvPr/>
        </p:nvSpPr>
        <p:spPr>
          <a:xfrm>
            <a:off x="4452544" y="3005126"/>
            <a:ext cx="449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96314-D464-5C75-721B-C39CFD98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5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53378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4ABC5-F077-2526-090B-DA780120B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Glossary : DFT for Coulomb systems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CF6F5-19E4-82AA-2A9E-9F77FF34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527269-AF54-500C-44D6-363BF1A2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6</a:t>
            </a:fld>
            <a:endParaRPr lang="en-I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B5EB1A-4C44-1342-D22C-A04BD8887B75}"/>
              </a:ext>
            </a:extLst>
          </p:cNvPr>
          <p:cNvGrpSpPr/>
          <p:nvPr/>
        </p:nvGrpSpPr>
        <p:grpSpPr>
          <a:xfrm>
            <a:off x="457200" y="1240303"/>
            <a:ext cx="8229600" cy="1226002"/>
            <a:chOff x="457200" y="1384300"/>
            <a:chExt cx="8229600" cy="122600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1A1D5B-2172-290E-7C1A-797A37EE5590}"/>
                </a:ext>
              </a:extLst>
            </p:cNvPr>
            <p:cNvSpPr txBox="1"/>
            <p:nvPr/>
          </p:nvSpPr>
          <p:spPr>
            <a:xfrm>
              <a:off x="457200" y="1384300"/>
              <a:ext cx="822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dirty="0"/>
                <a:t>According to Lévy and </a:t>
              </a:r>
              <a:r>
                <a:rPr lang="en-GB" sz="2000" dirty="0" err="1"/>
                <a:t>Lieb</a:t>
              </a:r>
              <a:r>
                <a:rPr lang="en-GB" sz="2000" dirty="0"/>
                <a:t>, for a system of fermions, it is possible to define an exact </a:t>
              </a:r>
              <a:r>
                <a:rPr lang="en-GB" sz="2000" dirty="0">
                  <a:solidFill>
                    <a:srgbClr val="FF0000"/>
                  </a:solidFill>
                </a:rPr>
                <a:t>functional</a:t>
              </a:r>
              <a:r>
                <a:rPr lang="en-GB" sz="2000" dirty="0"/>
                <a:t> that relates energy and particle density: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12E84F-2A8A-858C-1EC8-DD3E66B36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1400" y="2260180"/>
              <a:ext cx="1930400" cy="35012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3B2A9D-3D47-C408-9403-E6F6F8008D70}"/>
              </a:ext>
            </a:extLst>
          </p:cNvPr>
          <p:cNvGrpSpPr/>
          <p:nvPr/>
        </p:nvGrpSpPr>
        <p:grpSpPr>
          <a:xfrm>
            <a:off x="140677" y="2818369"/>
            <a:ext cx="8867850" cy="3113507"/>
            <a:chOff x="-22958" y="3429000"/>
            <a:chExt cx="9182604" cy="2661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2166E0-536A-61E6-D8F3-D08529A23D54}"/>
                </a:ext>
              </a:extLst>
            </p:cNvPr>
            <p:cNvSpPr/>
            <p:nvPr/>
          </p:nvSpPr>
          <p:spPr>
            <a:xfrm>
              <a:off x="-22958" y="3429000"/>
              <a:ext cx="9182604" cy="2661407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25164C-3031-5BAC-5B49-8D3BFD721F9D}"/>
                </a:ext>
              </a:extLst>
            </p:cNvPr>
            <p:cNvSpPr txBox="1"/>
            <p:nvPr/>
          </p:nvSpPr>
          <p:spPr>
            <a:xfrm>
              <a:off x="74156" y="3536532"/>
              <a:ext cx="8970849" cy="2446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dirty="0"/>
                <a:t>In the case of </a:t>
              </a:r>
              <a:r>
                <a:rPr lang="en-GB" sz="2000" dirty="0">
                  <a:solidFill>
                    <a:srgbClr val="FF0000"/>
                  </a:solidFill>
                </a:rPr>
                <a:t>electron systems</a:t>
              </a:r>
              <a:r>
                <a:rPr lang="en-GB" sz="2000" dirty="0"/>
                <a:t>, the </a:t>
              </a:r>
              <a:r>
                <a:rPr lang="en-GB" sz="2000" b="1" dirty="0"/>
                <a:t>Coulomb interaction is known</a:t>
              </a:r>
              <a:r>
                <a:rPr lang="en-GB" sz="2000" dirty="0"/>
                <a:t>. Density Functional Theory (DFT) was created initially (only) for electronic systems. </a:t>
              </a:r>
            </a:p>
            <a:p>
              <a:pPr algn="just"/>
              <a:endParaRPr lang="en-GB" sz="2000" dirty="0"/>
            </a:p>
            <a:p>
              <a:pPr algn="just"/>
              <a:r>
                <a:rPr lang="en-GB" sz="2000" dirty="0"/>
                <a:t>The lowest-order approximation for the energy (i.e. Hartree-</a:t>
              </a:r>
              <a:r>
                <a:rPr lang="en-GB" sz="2000" dirty="0" err="1"/>
                <a:t>Fock</a:t>
              </a:r>
              <a:r>
                <a:rPr lang="en-GB" sz="2000" dirty="0"/>
                <a:t>) is known but is not the DFT energy! There are also a few exact results for electrons. </a:t>
              </a:r>
            </a:p>
            <a:p>
              <a:pPr algn="just"/>
              <a:endParaRPr lang="en-GB" sz="2000" dirty="0"/>
            </a:p>
            <a:p>
              <a:pPr algn="just"/>
              <a:r>
                <a:rPr lang="en-GB" sz="2000" dirty="0"/>
                <a:t>Electronic DFT is called </a:t>
              </a:r>
              <a:r>
                <a:rPr lang="en-GB" sz="2000" i="1" dirty="0"/>
                <a:t>ab initio</a:t>
              </a:r>
              <a:r>
                <a:rPr lang="en-GB" sz="2000" dirty="0"/>
                <a:t>. Nonetheless, existing functionals usually include empirical parameters.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378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930C9-834E-1FE5-78C6-3B49772C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Hohenberg-Kohn theorem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F9B333-176B-7C26-9972-91C185743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46D928-9193-CE53-4634-AA9FA8691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7</a:t>
            </a:fld>
            <a:endParaRPr lang="en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6146C9-88EF-9EB8-201E-10DBC7F8475F}"/>
              </a:ext>
            </a:extLst>
          </p:cNvPr>
          <p:cNvGrpSpPr/>
          <p:nvPr/>
        </p:nvGrpSpPr>
        <p:grpSpPr>
          <a:xfrm>
            <a:off x="259556" y="1302087"/>
            <a:ext cx="8624887" cy="4708981"/>
            <a:chOff x="280988" y="1052513"/>
            <a:chExt cx="8624887" cy="4708981"/>
          </a:xfrm>
        </p:grpSpPr>
        <p:sp>
          <p:nvSpPr>
            <p:cNvPr id="7" name="TextBox 1">
              <a:extLst>
                <a:ext uri="{FF2B5EF4-FFF2-40B4-BE49-F238E27FC236}">
                  <a16:creationId xmlns:a16="http://schemas.microsoft.com/office/drawing/2014/main" id="{9C76CF5F-8AAD-069D-7BC0-CA9852D1F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988" y="1052513"/>
              <a:ext cx="8624887" cy="470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just" eaLnBrk="1" hangingPunct="1">
                <a:defRPr/>
              </a:pPr>
              <a:r>
                <a:rPr lang="en-US" sz="2000" dirty="0">
                  <a:latin typeface="Arial"/>
                  <a:cs typeface="Arial"/>
                </a:rPr>
                <a:t>The original theorem and its proof can be found in P. Hohenberg, W. Kohn, Phys. Rev. 136, B864 (1964). They have in mind a system of </a:t>
              </a:r>
              <a:r>
                <a:rPr lang="en-US" sz="2000" dirty="0">
                  <a:solidFill>
                    <a:srgbClr val="FF0000"/>
                  </a:solidFill>
                  <a:latin typeface="Arial"/>
                  <a:cs typeface="Arial"/>
                </a:rPr>
                <a:t>interacting fermions</a:t>
              </a:r>
              <a:r>
                <a:rPr lang="en-US" sz="2000" dirty="0">
                  <a:latin typeface="Arial"/>
                  <a:cs typeface="Arial"/>
                </a:rPr>
                <a:t> (</a:t>
              </a:r>
              <a:r>
                <a:rPr lang="en-US" sz="2000" i="1" dirty="0">
                  <a:latin typeface="Arial"/>
                  <a:cs typeface="Arial"/>
                </a:rPr>
                <a:t>H = T + V</a:t>
              </a:r>
              <a:r>
                <a:rPr lang="en-US" sz="2000" dirty="0">
                  <a:latin typeface="Arial"/>
                  <a:cs typeface="Arial"/>
                </a:rPr>
                <a:t>) in some </a:t>
              </a:r>
              <a:r>
                <a:rPr lang="en-US" sz="2000" dirty="0">
                  <a:solidFill>
                    <a:srgbClr val="FF0000"/>
                  </a:solidFill>
                  <a:latin typeface="Arial"/>
                  <a:cs typeface="Arial"/>
                </a:rPr>
                <a:t>external potential</a:t>
              </a:r>
              <a:r>
                <a:rPr lang="en-US" sz="2000" dirty="0">
                  <a:latin typeface="Arial"/>
                  <a:cs typeface="Arial"/>
                </a:rPr>
                <a:t> </a:t>
              </a:r>
              <a:r>
                <a:rPr lang="en-US" sz="2000" i="1" dirty="0" err="1">
                  <a:latin typeface="Arial"/>
                  <a:cs typeface="Arial"/>
                </a:rPr>
                <a:t>V</a:t>
              </a:r>
              <a:r>
                <a:rPr lang="en-US" sz="2000" baseline="-25000" dirty="0" err="1">
                  <a:latin typeface="Arial"/>
                  <a:cs typeface="Arial"/>
                </a:rPr>
                <a:t>ext</a:t>
              </a:r>
              <a:r>
                <a:rPr lang="en-US" sz="2000" dirty="0">
                  <a:latin typeface="Arial"/>
                  <a:cs typeface="Arial"/>
                </a:rPr>
                <a:t>. </a:t>
              </a:r>
            </a:p>
            <a:p>
              <a:pPr algn="just" eaLnBrk="1" hangingPunct="1">
                <a:defRPr/>
              </a:pPr>
              <a:endParaRPr lang="en-US" sz="2000" dirty="0">
                <a:latin typeface="Arial"/>
                <a:cs typeface="Arial"/>
              </a:endParaRPr>
            </a:p>
            <a:p>
              <a:pPr marL="342900" indent="-342900" algn="just" eaLnBrk="1" hangingPunct="1">
                <a:buFontTx/>
                <a:buAutoNum type="alphaLcParenR"/>
                <a:defRPr/>
              </a:pPr>
              <a:r>
                <a:rPr lang="en-US" sz="2000" dirty="0">
                  <a:latin typeface="Arial"/>
                  <a:cs typeface="Arial"/>
                </a:rPr>
                <a:t>There exist a functional of the fermion density</a:t>
              </a:r>
            </a:p>
            <a:p>
              <a:pPr algn="just" eaLnBrk="1" hangingPunct="1">
                <a:defRPr/>
              </a:pPr>
              <a:endParaRPr lang="en-US" sz="2000" dirty="0">
                <a:latin typeface="Arial"/>
                <a:cs typeface="Arial"/>
              </a:endParaRPr>
            </a:p>
            <a:p>
              <a:pPr algn="just" eaLnBrk="1" hangingPunct="1">
                <a:defRPr/>
              </a:pPr>
              <a:r>
                <a:rPr lang="en-US" sz="2000" dirty="0">
                  <a:latin typeface="Arial"/>
                  <a:cs typeface="Arial"/>
                </a:rPr>
                <a:t> </a:t>
              </a:r>
            </a:p>
            <a:p>
              <a:pPr algn="just" eaLnBrk="1" hangingPunct="1">
                <a:defRPr/>
              </a:pPr>
              <a:endParaRPr lang="en-US" sz="2000" dirty="0">
                <a:latin typeface="Arial"/>
                <a:cs typeface="Arial"/>
              </a:endParaRPr>
            </a:p>
            <a:p>
              <a:pPr algn="just" eaLnBrk="1" hangingPunct="1">
                <a:defRPr/>
              </a:pPr>
              <a:endParaRPr lang="en-US" sz="2000" dirty="0">
                <a:latin typeface="Arial"/>
                <a:cs typeface="Arial"/>
              </a:endParaRPr>
            </a:p>
            <a:p>
              <a:pPr algn="just" eaLnBrk="1" hangingPunct="1">
                <a:defRPr/>
              </a:pPr>
              <a:r>
                <a:rPr lang="en-US" sz="2000" dirty="0">
                  <a:latin typeface="Arial"/>
                  <a:cs typeface="Arial"/>
                </a:rPr>
                <a:t>and the part denoted by </a:t>
              </a:r>
              <a:r>
                <a:rPr lang="en-US" sz="2000" i="1" dirty="0">
                  <a:latin typeface="Arial"/>
                  <a:cs typeface="Arial"/>
                </a:rPr>
                <a:t>F</a:t>
              </a:r>
              <a:r>
                <a:rPr lang="en-US" sz="2000" dirty="0">
                  <a:latin typeface="Arial"/>
                  <a:cs typeface="Arial"/>
                </a:rPr>
                <a:t> is universal (for nuclei, it would be the only part).</a:t>
              </a:r>
            </a:p>
            <a:p>
              <a:pPr algn="just" eaLnBrk="1" hangingPunct="1">
                <a:defRPr/>
              </a:pPr>
              <a:r>
                <a:rPr lang="en-US" sz="2000" dirty="0">
                  <a:latin typeface="Arial"/>
                  <a:cs typeface="Arial"/>
                </a:rPr>
                <a:t> </a:t>
              </a:r>
            </a:p>
            <a:p>
              <a:pPr algn="just" eaLnBrk="1" hangingPunct="1">
                <a:defRPr/>
              </a:pPr>
              <a:r>
                <a:rPr lang="en-US" sz="2000" dirty="0">
                  <a:latin typeface="Arial"/>
                  <a:cs typeface="Arial"/>
                </a:rPr>
                <a:t>b) It holds:</a:t>
              </a:r>
            </a:p>
            <a:p>
              <a:pPr algn="just" eaLnBrk="1" hangingPunct="1">
                <a:defRPr/>
              </a:pPr>
              <a:endParaRPr lang="en-US" sz="2000" dirty="0">
                <a:latin typeface="Arial"/>
                <a:cs typeface="Arial"/>
              </a:endParaRPr>
            </a:p>
            <a:p>
              <a:pPr algn="just" eaLnBrk="1" hangingPunct="1">
                <a:defRPr/>
              </a:pPr>
              <a:endParaRPr lang="en-US" sz="2000" dirty="0">
                <a:latin typeface="Arial"/>
                <a:cs typeface="Arial"/>
              </a:endParaRPr>
            </a:p>
            <a:p>
              <a:pPr algn="just" eaLnBrk="1" hangingPunct="1">
                <a:defRPr/>
              </a:pPr>
              <a:endParaRPr lang="en-US" sz="2000" dirty="0">
                <a:latin typeface="Arial"/>
                <a:cs typeface="Arial"/>
              </a:endParaRPr>
            </a:p>
          </p:txBody>
        </p:sp>
        <p:pic>
          <p:nvPicPr>
            <p:cNvPr id="8" name="Picture 2" descr="latex-image-1.pdf">
              <a:extLst>
                <a:ext uri="{FF2B5EF4-FFF2-40B4-BE49-F238E27FC236}">
                  <a16:creationId xmlns:a16="http://schemas.microsoft.com/office/drawing/2014/main" id="{B34A0294-BE05-EF09-CE83-B211BC247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25" y="2863636"/>
              <a:ext cx="8353425" cy="703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 descr="latex-image-1.pdf">
              <a:extLst>
                <a:ext uri="{FF2B5EF4-FFF2-40B4-BE49-F238E27FC236}">
                  <a16:creationId xmlns:a16="http://schemas.microsoft.com/office/drawing/2014/main" id="{44427460-5FBB-9312-69EF-EED185B4D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25" y="4940792"/>
              <a:ext cx="6565900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43D6CC8-CD55-0634-EAB5-2F4BC3176B9B}"/>
              </a:ext>
            </a:extLst>
          </p:cNvPr>
          <p:cNvSpPr/>
          <p:nvPr/>
        </p:nvSpPr>
        <p:spPr>
          <a:xfrm>
            <a:off x="214952" y="5062654"/>
            <a:ext cx="6966434" cy="6690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70DAD9-234F-C96D-5D00-B483AAC7E71A}"/>
              </a:ext>
            </a:extLst>
          </p:cNvPr>
          <p:cNvGrpSpPr/>
          <p:nvPr/>
        </p:nvGrpSpPr>
        <p:grpSpPr>
          <a:xfrm>
            <a:off x="3339806" y="5835993"/>
            <a:ext cx="5345220" cy="985937"/>
            <a:chOff x="3083169" y="2478904"/>
            <a:chExt cx="5071521" cy="9859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5F179C-2EDB-4378-13CD-8923124944D1}"/>
                </a:ext>
              </a:extLst>
            </p:cNvPr>
            <p:cNvSpPr/>
            <p:nvPr/>
          </p:nvSpPr>
          <p:spPr>
            <a:xfrm>
              <a:off x="3083169" y="2478904"/>
              <a:ext cx="5029200" cy="985937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15CB82-4CF2-9CF6-5208-6F7F04B62989}"/>
                </a:ext>
              </a:extLst>
            </p:cNvPr>
            <p:cNvSpPr txBox="1"/>
            <p:nvPr/>
          </p:nvSpPr>
          <p:spPr>
            <a:xfrm>
              <a:off x="3083169" y="2491076"/>
              <a:ext cx="50715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FF0000"/>
                  </a:solidFill>
                </a:rPr>
                <a:t>The variational principle is written for the density. The w.f. may be even too large to write !! (Try as an exercise to estimate its dimension...)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384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134AC-6402-A848-827F-5CC0696AE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23152"/>
          </a:xfrm>
        </p:spPr>
        <p:txBody>
          <a:bodyPr>
            <a:normAutofit fontScale="90000"/>
          </a:bodyPr>
          <a:lstStyle/>
          <a:p>
            <a:r>
              <a:rPr lang="en-GB" dirty="0"/>
              <a:t>The Kohn-Sham scheme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B71C-C479-6D46-9AC0-876DF0F5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763010" cy="684212"/>
          </a:xfrm>
        </p:spPr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20CD1-9D38-8347-8CC1-D9522C484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8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ED99A2-8590-9E4D-AD22-7364A114CB2D}"/>
              </a:ext>
            </a:extLst>
          </p:cNvPr>
          <p:cNvSpPr txBox="1"/>
          <p:nvPr/>
        </p:nvSpPr>
        <p:spPr>
          <a:xfrm>
            <a:off x="457200" y="110222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We assume that the density can be expressed in terms of </a:t>
            </a:r>
            <a:r>
              <a:rPr lang="en-GB" b="1" dirty="0">
                <a:solidFill>
                  <a:srgbClr val="0432FF"/>
                </a:solidFill>
              </a:rPr>
              <a:t>single-particle orbitals</a:t>
            </a:r>
            <a:r>
              <a:rPr lang="en-GB" dirty="0">
                <a:solidFill>
                  <a:srgbClr val="0432FF"/>
                </a:solidFill>
              </a:rPr>
              <a:t>, and that the kinetic energy has the simple form: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21F231-4E90-8642-97A9-58A54951D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538" y="1830387"/>
            <a:ext cx="4175406" cy="700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6E8E6-909F-5346-A254-F105A41B97F4}"/>
              </a:ext>
            </a:extLst>
          </p:cNvPr>
          <p:cNvSpPr txBox="1"/>
          <p:nvPr/>
        </p:nvSpPr>
        <p:spPr>
          <a:xfrm>
            <a:off x="457199" y="2730963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We have said that the energy must be minimized, but we add a constraint associated with the fact that we want </a:t>
            </a:r>
            <a:r>
              <a:rPr lang="en-GB" b="1" dirty="0">
                <a:solidFill>
                  <a:srgbClr val="0432FF"/>
                </a:solidFill>
              </a:rPr>
              <a:t>orbitals that form an orthonormal set </a:t>
            </a:r>
            <a:r>
              <a:rPr lang="en-GB" dirty="0">
                <a:solidFill>
                  <a:srgbClr val="0432FF"/>
                </a:solidFill>
              </a:rPr>
              <a:t>(Lagrange multiplier):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A4AD1-6C95-3B4A-8614-9D8AD19FF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64" y="3894130"/>
            <a:ext cx="8118635" cy="559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7B1D5D-2C6C-C246-A9DC-D041E83262B9}"/>
              </a:ext>
            </a:extLst>
          </p:cNvPr>
          <p:cNvSpPr txBox="1"/>
          <p:nvPr/>
        </p:nvSpPr>
        <p:spPr>
          <a:xfrm>
            <a:off x="457199" y="4508787"/>
            <a:ext cx="841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The variation of this quantity, (𝛿/𝛿</a:t>
            </a:r>
            <a:r>
              <a:rPr lang="en-GB" dirty="0" err="1">
                <a:solidFill>
                  <a:srgbClr val="FF0000"/>
                </a:solidFill>
              </a:rPr>
              <a:t>ϕ</a:t>
            </a:r>
            <a:r>
              <a:rPr lang="en-GB" dirty="0">
                <a:solidFill>
                  <a:srgbClr val="FF0000"/>
                </a:solidFill>
              </a:rPr>
              <a:t>*)... = 0 produces a Schrödinger-like equation: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EBCFD5-5DFF-6D4B-9568-7D9BD78D675B}"/>
              </a:ext>
            </a:extLst>
          </p:cNvPr>
          <p:cNvGrpSpPr/>
          <p:nvPr/>
        </p:nvGrpSpPr>
        <p:grpSpPr>
          <a:xfrm>
            <a:off x="568164" y="5088807"/>
            <a:ext cx="4345312" cy="957842"/>
            <a:chOff x="2127132" y="5129137"/>
            <a:chExt cx="4345312" cy="9578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A42404-89B6-334E-AAA4-34322ACD7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4554" y="5327919"/>
              <a:ext cx="3963677" cy="58405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D6E5E9-B7B3-B245-B290-F77E1BCDC9A7}"/>
                </a:ext>
              </a:extLst>
            </p:cNvPr>
            <p:cNvSpPr/>
            <p:nvPr/>
          </p:nvSpPr>
          <p:spPr>
            <a:xfrm>
              <a:off x="2127132" y="5129137"/>
              <a:ext cx="4345312" cy="95784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07DA15-90D3-704B-BEFE-862928C1F7CA}"/>
              </a:ext>
            </a:extLst>
          </p:cNvPr>
          <p:cNvGrpSpPr/>
          <p:nvPr/>
        </p:nvGrpSpPr>
        <p:grpSpPr>
          <a:xfrm>
            <a:off x="5297169" y="5097433"/>
            <a:ext cx="2261871" cy="615101"/>
            <a:chOff x="6746656" y="5309055"/>
            <a:chExt cx="2261871" cy="6151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DE2A8F-9B28-A646-B9C9-A57BD9A25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2129" y="5398508"/>
              <a:ext cx="2032000" cy="4191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3AFCF18-E589-EA49-8E37-FF0B5985B09B}"/>
                </a:ext>
              </a:extLst>
            </p:cNvPr>
            <p:cNvSpPr/>
            <p:nvPr/>
          </p:nvSpPr>
          <p:spPr>
            <a:xfrm>
              <a:off x="6746656" y="5309055"/>
              <a:ext cx="2261871" cy="615101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B2CD76C-7ADB-2646-9356-297225E00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745" y="5402596"/>
            <a:ext cx="1075255" cy="145540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8F7408F-1FAB-B648-B7C2-AC2CA1BC45E9}"/>
              </a:ext>
            </a:extLst>
          </p:cNvPr>
          <p:cNvSpPr/>
          <p:nvPr/>
        </p:nvSpPr>
        <p:spPr>
          <a:xfrm>
            <a:off x="4959776" y="5986125"/>
            <a:ext cx="3019797" cy="597236"/>
          </a:xfrm>
          <a:prstGeom prst="rect">
            <a:avLst/>
          </a:prstGeom>
          <a:solidFill>
            <a:srgbClr val="B3EEE8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1600" dirty="0">
                <a:solidFill>
                  <a:srgbClr val="0000FF"/>
                </a:solidFill>
                <a:cs typeface="Arial"/>
              </a:rPr>
              <a:t>“DFT is an exactification of Hartree-</a:t>
            </a:r>
            <a:r>
              <a:rPr lang="en-GB" sz="1600" dirty="0" err="1">
                <a:solidFill>
                  <a:srgbClr val="0000FF"/>
                </a:solidFill>
                <a:cs typeface="Arial"/>
              </a:rPr>
              <a:t>Fock</a:t>
            </a:r>
            <a:r>
              <a:rPr lang="en-GB" sz="1600" dirty="0">
                <a:solidFill>
                  <a:srgbClr val="0000FF"/>
                </a:solidFill>
                <a:cs typeface="Arial"/>
              </a:rPr>
              <a:t>”  (W. Kohn).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EAD427-462A-C947-884E-44BF9118D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008" y="1940462"/>
            <a:ext cx="2711570" cy="64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DC4E-F891-3A45-B7A3-54E769FCC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nuclear independent particle model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B1C60-65FA-2946-8C78-7ADC5E126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ECT*, 9/7/2025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215A2-6CF5-0F4B-8DBA-1F1CA5D6E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9</a:t>
            </a:fld>
            <a:endParaRPr lang="en-I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82FF13-F561-D948-8661-37BA622FF65D}"/>
              </a:ext>
            </a:extLst>
          </p:cNvPr>
          <p:cNvGrpSpPr>
            <a:grpSpLocks/>
          </p:cNvGrpSpPr>
          <p:nvPr/>
        </p:nvGrpSpPr>
        <p:grpSpPr bwMode="auto">
          <a:xfrm>
            <a:off x="7622639" y="4242372"/>
            <a:ext cx="1520825" cy="1864085"/>
            <a:chOff x="7318575" y="4291199"/>
            <a:chExt cx="1519678" cy="1864502"/>
          </a:xfrm>
        </p:grpSpPr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D9955653-623A-694C-800C-1ADE063706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8575" y="4291199"/>
              <a:ext cx="1384843" cy="1197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189C2CB1-483C-BE4F-9A00-FE923F2098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8575" y="5632364"/>
              <a:ext cx="1519678" cy="52333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14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M.G. Mayer, J.H.D. Jensen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4B51583-0371-D04C-AE00-AE08BFF3BD4A}"/>
              </a:ext>
            </a:extLst>
          </p:cNvPr>
          <p:cNvGrpSpPr>
            <a:grpSpLocks/>
          </p:cNvGrpSpPr>
          <p:nvPr/>
        </p:nvGrpSpPr>
        <p:grpSpPr bwMode="auto">
          <a:xfrm>
            <a:off x="4346575" y="3536950"/>
            <a:ext cx="3095625" cy="2589212"/>
            <a:chOff x="5166130" y="1027116"/>
            <a:chExt cx="3885372" cy="2590248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B65EF406-7E79-F04F-BD22-A2B573BDF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130" y="1027116"/>
              <a:ext cx="3885372" cy="25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22CB7D-6574-5B46-A44A-A5C2217BB418}"/>
                </a:ext>
              </a:extLst>
            </p:cNvPr>
            <p:cNvSpPr/>
            <p:nvPr/>
          </p:nvSpPr>
          <p:spPr>
            <a:xfrm>
              <a:off x="7686641" y="2000642"/>
              <a:ext cx="1321026" cy="107357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400" dirty="0"/>
                <a:t>Red = HO</a:t>
              </a:r>
            </a:p>
          </p:txBody>
        </p:sp>
      </p:grpSp>
      <p:sp>
        <p:nvSpPr>
          <p:cNvPr id="10" name="TextBox 8">
            <a:extLst>
              <a:ext uri="{FF2B5EF4-FFF2-40B4-BE49-F238E27FC236}">
                <a16:creationId xmlns:a16="http://schemas.microsoft.com/office/drawing/2014/main" id="{7C42C158-40EE-9647-BD61-3F94DAEBE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337141"/>
            <a:ext cx="446246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it-IT" sz="1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experimental evidences point to the fact that nucleons move in nuclei, to a first approximation, as </a:t>
            </a:r>
            <a:r>
              <a:rPr lang="en-GB" altLang="it-IT" sz="1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lang="en-GB" altLang="it-IT" sz="1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particles.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GB" altLang="it-IT" sz="18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it-IT" sz="1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Examples: evidence of shells, ground-state of nuclei around closed shells (</a:t>
            </a:r>
            <a:r>
              <a:rPr lang="en-GB" altLang="it-IT" sz="18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GB" altLang="it-IT" sz="1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with Z=8, N=9 has J</a:t>
            </a:r>
            <a:r>
              <a:rPr lang="en-GB" altLang="it-IT" sz="2800" baseline="30000" dirty="0">
                <a:solidFill>
                  <a:srgbClr val="0432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π</a:t>
            </a:r>
            <a:r>
              <a:rPr lang="en-GB" altLang="it-IT" sz="1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=5/2</a:t>
            </a:r>
            <a:r>
              <a:rPr lang="en-GB" altLang="it-IT" sz="24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it-IT" sz="1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3AFDAF-64FC-3A47-AE3D-D05B5DFCFEEE}"/>
              </a:ext>
            </a:extLst>
          </p:cNvPr>
          <p:cNvGrpSpPr>
            <a:grpSpLocks/>
          </p:cNvGrpSpPr>
          <p:nvPr/>
        </p:nvGrpSpPr>
        <p:grpSpPr bwMode="auto">
          <a:xfrm>
            <a:off x="85725" y="1117600"/>
            <a:ext cx="4435475" cy="4908550"/>
            <a:chOff x="-218670" y="1166275"/>
            <a:chExt cx="4435063" cy="4909299"/>
          </a:xfrm>
        </p:grpSpPr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966EE5CA-25A5-574D-B4CC-3DA8FB0817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18670" y="1478844"/>
              <a:ext cx="4435063" cy="4596730"/>
              <a:chOff x="457193" y="879994"/>
              <a:chExt cx="5384800" cy="5187276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7B16DEB4-429F-2540-BDF3-44AC84CCB1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193" y="879994"/>
                <a:ext cx="5384800" cy="50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7">
                <a:extLst>
                  <a:ext uri="{FF2B5EF4-FFF2-40B4-BE49-F238E27FC236}">
                    <a16:creationId xmlns:a16="http://schemas.microsoft.com/office/drawing/2014/main" id="{DEC88D53-9FB3-B04C-AD57-FC642BE88D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8880" y="2197270"/>
                <a:ext cx="515517" cy="387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0097D057-4BAA-4742-9834-F5AA54796A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22" y="1166275"/>
              <a:ext cx="413737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2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≈ MeV (levels from about -50 MeV)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469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begin{displaymath}&#13;&#10;\left( \begin{array}{cc} A &amp; B \\ -B^* &amp; -A^* &#13;&#10;\end{array} \right) \left( \begin{array}{c} X \\&#13;&#10;Y \end{array} \right) = \hbar\omega \left( \begin{array}{c} X \\&#13;&#10;Y \end{array} \right),&#13;&#10;\end{displaymath}&#13;&#10;\end{document}&#13;&#10;"/>
  <p:tag name="EXTERNALNAME" val="txp_fig"/>
  <p:tag name="BLEND" val="Falso"/>
  <p:tag name="TRANSPARENT" val="Falso"/>
  <p:tag name="KEEPFILES" val="Falso"/>
  <p:tag name="DEBUGPAUSE" val="Falso"/>
  <p:tag name="RESOLUTION" val="1200"/>
  <p:tag name="TIMEOUT" val="(none)"/>
  <p:tag name="BOXWIDTH" val="348"/>
  <p:tag name="BOXHEIGHT" val="200"/>
  <p:tag name="BOXFONT" val="10"/>
  <p:tag name="BOXWRAP" val="Falso"/>
  <p:tag name="WORKAROUNDTRANSPARENCYBUG" val="Falso"/>
  <p:tag name="ALLOWFONTSUBSTITUTION" val="Falso"/>
  <p:tag name="BITMAPFORMAT" val="pngmono"/>
  <p:tag name="ORIGWIDTH" val="338"/>
  <p:tag name="PICTUREFILESIZE" val="224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207260</TotalTime>
  <Words>2624</Words>
  <Application>Microsoft Macintosh PowerPoint</Application>
  <PresentationFormat>On-screen Show (4:3)</PresentationFormat>
  <Paragraphs>440</Paragraphs>
  <Slides>45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ＭＳ Ｐゴシック</vt:lpstr>
      <vt:lpstr>American Typewriter</vt:lpstr>
      <vt:lpstr>Arial</vt:lpstr>
      <vt:lpstr>Arial Narrow</vt:lpstr>
      <vt:lpstr>Book Antiqua</vt:lpstr>
      <vt:lpstr>Calibri</vt:lpstr>
      <vt:lpstr>Times New Roman</vt:lpstr>
      <vt:lpstr>Office Theme</vt:lpstr>
      <vt:lpstr>Documento Imaging</vt:lpstr>
      <vt:lpstr>Nuclear Density Functional Theory (DFT)  for ground-state and collective excitations</vt:lpstr>
      <vt:lpstr>The nuclear many-body problem</vt:lpstr>
      <vt:lpstr>Ab initio nuclear structure</vt:lpstr>
      <vt:lpstr>Shell model or Configuration Interaction </vt:lpstr>
      <vt:lpstr>PowerPoint Presentation</vt:lpstr>
      <vt:lpstr>Glossary : DFT for Coulomb systems</vt:lpstr>
      <vt:lpstr>The Hohenberg-Kohn theorem</vt:lpstr>
      <vt:lpstr>The Kohn-Sham scheme</vt:lpstr>
      <vt:lpstr>The nuclear independent particle model</vt:lpstr>
      <vt:lpstr>Glossary part 2: DFT for nuclei</vt:lpstr>
      <vt:lpstr>Skyrme force or “pseudo-potential”</vt:lpstr>
      <vt:lpstr>Total energy</vt:lpstr>
      <vt:lpstr>PowerPoint Presentation</vt:lpstr>
      <vt:lpstr>From the total energy to HF equations</vt:lpstr>
      <vt:lpstr>Results</vt:lpstr>
      <vt:lpstr>The drip lines</vt:lpstr>
      <vt:lpstr>Nuclear collective vibrations</vt:lpstr>
      <vt:lpstr>Strength function and operators</vt:lpstr>
      <vt:lpstr>Collectivity</vt:lpstr>
      <vt:lpstr>Time-dependent Hartree-Fock or Kohn-Sham</vt:lpstr>
      <vt:lpstr>Matrix RPA and Finite Amplitude Method (FAM)</vt:lpstr>
      <vt:lpstr>The RPA program</vt:lpstr>
      <vt:lpstr>RPA and collectivity: schematic model (I)</vt:lpstr>
      <vt:lpstr>RPA and collectivity: schematic model (II)</vt:lpstr>
      <vt:lpstr>PowerPoint Presentation</vt:lpstr>
      <vt:lpstr>Giant Monopole Resonance</vt:lpstr>
      <vt:lpstr>PowerPoint Presentation</vt:lpstr>
      <vt:lpstr>Exercise 1</vt:lpstr>
      <vt:lpstr>Exercise 2</vt:lpstr>
      <vt:lpstr>Exercise 3</vt:lpstr>
      <vt:lpstr>RPA and the nuclear Shell Model (SM)</vt:lpstr>
      <vt:lpstr>PowerPoint Presentation</vt:lpstr>
      <vt:lpstr>The constrained search approach by Lévy-Lieb </vt:lpstr>
      <vt:lpstr>Note on exchange operators</vt:lpstr>
      <vt:lpstr>Fitting the EDF parameters</vt:lpstr>
      <vt:lpstr>Masses and charge radii of atomic nuclei</vt:lpstr>
      <vt:lpstr>RPA and TDHF</vt:lpstr>
      <vt:lpstr>The nuclear EoS and the symmetry energy (I)</vt:lpstr>
      <vt:lpstr>The nuclear EoS and the symmetry energy (II)</vt:lpstr>
      <vt:lpstr>The nuclear EoS and the symmetry energy (III)</vt:lpstr>
      <vt:lpstr>Symmetry energy from IV vibrations</vt:lpstr>
      <vt:lpstr>Giant Quadrupole Resonance</vt:lpstr>
      <vt:lpstr>Reminder on effective mass</vt:lpstr>
      <vt:lpstr>GRs excited in inelastic scattering</vt:lpstr>
      <vt:lpstr>PowerPoint Presentation</vt:lpstr>
    </vt:vector>
  </TitlesOfParts>
  <Company>Università degli Studi di Milano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Gianluca Colò</dc:creator>
  <cp:lastModifiedBy>Gianluca Colo'</cp:lastModifiedBy>
  <cp:revision>1087</cp:revision>
  <cp:lastPrinted>2024-08-15T16:14:24Z</cp:lastPrinted>
  <dcterms:created xsi:type="dcterms:W3CDTF">2016-03-05T12:33:35Z</dcterms:created>
  <dcterms:modified xsi:type="dcterms:W3CDTF">2025-07-08T08:54:39Z</dcterms:modified>
</cp:coreProperties>
</file>