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99" r:id="rId3"/>
    <p:sldId id="450" r:id="rId4"/>
    <p:sldId id="467" r:id="rId5"/>
    <p:sldId id="498" r:id="rId6"/>
    <p:sldId id="497" r:id="rId7"/>
    <p:sldId id="463" r:id="rId8"/>
    <p:sldId id="470" r:id="rId9"/>
    <p:sldId id="452" r:id="rId10"/>
    <p:sldId id="469" r:id="rId11"/>
    <p:sldId id="471" r:id="rId12"/>
    <p:sldId id="472" r:id="rId13"/>
    <p:sldId id="474" r:id="rId14"/>
    <p:sldId id="476" r:id="rId15"/>
    <p:sldId id="475" r:id="rId16"/>
    <p:sldId id="500" r:id="rId17"/>
    <p:sldId id="456" r:id="rId18"/>
    <p:sldId id="482" r:id="rId19"/>
    <p:sldId id="501" r:id="rId20"/>
    <p:sldId id="502" r:id="rId21"/>
    <p:sldId id="483" r:id="rId22"/>
    <p:sldId id="485" r:id="rId23"/>
    <p:sldId id="504" r:id="rId24"/>
    <p:sldId id="505" r:id="rId25"/>
    <p:sldId id="506" r:id="rId26"/>
    <p:sldId id="507" r:id="rId27"/>
    <p:sldId id="508" r:id="rId28"/>
    <p:sldId id="490" r:id="rId29"/>
    <p:sldId id="514" r:id="rId30"/>
    <p:sldId id="513" r:id="rId31"/>
    <p:sldId id="509" r:id="rId32"/>
    <p:sldId id="515" r:id="rId33"/>
    <p:sldId id="422" r:id="rId34"/>
    <p:sldId id="4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0"/>
    <p:restoredTop sz="95872"/>
  </p:normalViewPr>
  <p:slideViewPr>
    <p:cSldViewPr snapToGrid="0" snapToObjects="1">
      <p:cViewPr varScale="1">
        <p:scale>
          <a:sx n="126" d="100"/>
          <a:sy n="126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87A82-D28F-3C46-9725-01675EDC2EFE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ECF2B-720F-8A49-AB97-22A5575BB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A4F49-4ED3-7067-350B-55F44180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3B9E9-8D15-CC6E-8158-A8C878B3B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C4B11E-1348-2035-63B0-374617CE7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5A225-C988-7BCC-E44B-69FEB0AAD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33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D2C25-7C33-BD25-1537-BB1E77193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E9220-D39D-5194-1D27-2DAE51D34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7E844-EDD5-797B-49E4-0C9A817B8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4C64-8F06-D7DA-914B-7BF69FBB1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1263F-A856-4E39-A1E7-BCCE79B0A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5583F-823C-1683-4AAC-11FC395EE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BC85C-E93B-4A77-EB7E-EA5A4ABB6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6CB8B-5119-7FF0-0BBF-7E4C75596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94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F2947-928C-2CAD-3E22-2A59146CB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46EE1-9196-509C-018B-E6C86E55F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CEA87-5B80-319B-1DCF-82ADC59A8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5C4DA-0067-B7AC-9E87-74F3898BF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04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B917-1D4E-7862-7A72-AA0DB2C6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AD368-79DC-ABEE-B826-E3AC22C10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03081-47EA-0116-C908-C7B485834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020B5-B4BD-1B19-14BF-67C888530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82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9424-B853-C0F0-96DC-122DDE23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F9330-AE87-5546-3E6C-ECBC5C881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787FA-1C28-1AC4-F0F2-17F234AF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31ABA-2AAD-F902-A44E-9135A2A91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16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F03A4-BEDD-6EFB-BD2E-9031B292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C400C-2AFB-7F9E-2AC2-EF5D1F8F6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09C6E-CB1C-31FF-688A-8F46B9397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DF8B5-5E6F-F0A1-59DA-8E6299239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87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93CE7-C0C0-EECD-E671-C3EC7D52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FD43F-B137-A843-B2AA-86CF986F6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ACAC8-58AB-3CF3-CA4B-E2BDE7DF3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B0599-D682-3179-7CDF-2567CD96F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42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F5D61-0396-B136-E8B4-AA57B01E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EAA74-E65C-AF38-6CF8-C573BDAA2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B30DF-7E1D-0200-D138-248746B62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7CB1-5EFC-C5D5-F3C9-EE780921B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4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4C5C-4779-D408-1960-08CD168B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8953B-5855-E26F-F90F-4D338C1AB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D1034-7D28-4E89-D233-2848D000F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AEE55-CEBA-1872-3EBD-22B7F21A9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22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346D7-7C98-ABE0-CC4A-349F8956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6C078-15E1-35BB-FCE6-A50A53B07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058F2-BD2D-5208-6FC5-5D7261541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EA58A-8FC3-77A0-D6B1-03BB4F891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6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53F68-0689-883B-4669-0B3B146C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0C9E5-DEFC-BA61-FDB9-C6E33AF2B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544E5-9F06-1B91-450C-05D69B97B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2E760-BE41-6C2D-E9F6-40BDB3195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CBE82-69FA-ECB4-92CA-A39D6828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08243-0A3F-BC6D-92BB-2FE73AAF1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A71E1-C498-30EA-BACD-F93D2ECB6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208C6-982C-D920-EBE7-27ABBD7E6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08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F156A-1321-5A89-404B-BDE12700B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443B1-2DF9-EF3B-3FE9-226287EBF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CF230-5803-5685-C7BC-C9E586974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0F881-55CB-3EEE-EDCB-9829F4BA3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4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818B1-DF61-D6E2-0994-0AAD71B87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35C81-99E9-9F08-4483-BDED3C4C3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C27CA-0ED6-0322-2F05-A18442577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FE5-4B6B-A1FB-AC89-882031442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65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4DAC-A8D8-F6F6-52D2-E2B27CF0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6D8E9-DB61-6AA8-CE01-91EC91F2C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281B3-5450-968F-921D-43F3A0586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C172-21DE-E8C6-77AA-CC8728D32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28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18EA-3C75-E9B8-8639-3DC0B74E2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A3048-C1B1-D3B8-5192-A6407A26F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A50691-3873-E63B-EEF5-C7F7CAC01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65BB9-AFAA-239D-EF3B-64146D3CA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6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35CB9-3205-7E57-F986-E334E05DD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516BDD-C294-E0E9-0312-7AC44B64C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CF3974-5A1D-30DA-D5C7-3F590F397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CA035-D75A-6FF1-CC29-DA9DAF903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0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C672D-7092-2814-E333-F0621EDA8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4F0B68-ECD8-52EB-C9CA-1B126F8C4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39EA7-3D94-20C9-65E3-0F4D6648A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0F36-63A4-5E9D-E408-A3E0B07BD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18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17B03-94F6-4050-7597-F47F02AF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594F1-C30F-C90B-9479-383ECB1B7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702C9-A2BE-A9EA-7F5F-9B0222C22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7137F-E25F-CE4F-7159-FD47919FA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594D-9C8B-2A83-513B-BD71E2E0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B3B30-FB71-28C8-464C-DEE78F54A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8F733-FBE5-6DF4-8FA6-6CB039486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CC948-E795-A2EF-4118-1AD818721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9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9B51-B2B2-0A06-B995-40714CF39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855A4-089A-F037-A95D-F184C4160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7B5ED9-0CA8-99A6-0AA3-BD6CAD75F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1DD06-280D-2C79-5F33-D680DF927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AEBB0-B471-B097-784C-76B39B5B1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971BA-D51D-1429-F10E-E83C292F5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2A2A3-5D6A-0CF4-496D-11ECE245D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AC533-1067-79E6-30E9-14F7F1553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5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4E0F-C2D0-E31F-15A9-426EAAED5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4736B-44C7-F879-3167-6DB9EDB8B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0CD59-A04A-4CCD-DAE5-B0DB6E559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4724C-1F7A-13B2-7086-C8850AC7C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4C77-C798-C600-751B-2B68246F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C1C04-D65D-B726-B4E2-1213A0E48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116CE-4C5A-CE14-E352-20A8305A8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1289A-87E9-76BB-E02C-3AE71E864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2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F1421-EF7D-7C60-2816-884D255E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9A0EB-7003-9781-64A1-D76AD629F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F8836-BA65-6A08-71D4-21D0A7714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2C14C-D504-D9ED-01E0-563B9093E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9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DE76-26C3-A9AC-4F0D-B9A66081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FAE22-F647-43F8-4AFA-7128C48F7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E6C0E-C81B-FECF-214E-83EFBE7EB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CA92D-203D-520A-73F3-7E3131465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ECF2B-720F-8A49-AB97-22A5575BBE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3B7A-F01F-9446-A278-4A4FE085D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D5C02-7CA8-084B-BA98-955C05BBC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78F96-9ABE-254F-AD91-16D39C17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073D-77E1-2C44-9D4F-2B445D176E35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5EBF5-7EF2-7049-914D-28FFDB99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DB6D8-AC06-1949-880F-ACCC5E42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5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0424-0873-924F-92DF-27AF0BF6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C5CB7-958C-AA4A-94A7-438A4306E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75C05-B4A9-944A-A7E6-26C9CA22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1A76-74C7-CA4E-A0F1-F721E44FAFE1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86B4F-F3A9-3542-964A-320DF207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24749-4537-5F45-A968-27DE1769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A7D5B-3C51-834A-B144-1CBF6A672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A712E-B495-5640-B4C9-6BE8398AE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3F6F-540D-1440-8E7F-27A83EE8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F09F-EA20-784C-85FE-8D635FD48373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2AB0A-EF79-1746-A98A-D390FDC7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CE54-0376-484A-9A09-F4D97981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1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8A80-A59A-2942-8ADA-00B1A67A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889E-8A52-4B45-BC04-A2EBF62D4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BBB0-AE38-134C-9D9D-50AAF4C2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CAC9-A4D3-814A-8BBA-9BB0E9B27577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0A34-C716-A248-8343-9E725E6F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D55F8-0C73-F842-A4B5-724F5F67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0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B2F0-A710-F241-9959-A5058863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9633D-A855-1740-AE4D-E3311C9A0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08FBD-43C2-B846-ABE6-E9BC437F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F2A1-D3F8-C54C-8A00-5DDA94560BC2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D9FC-0CE1-F846-ABCB-E43E47D2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60D61-1E9D-FB4B-8D9B-8E97B7CD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7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C2C9-47CA-BE44-BE17-80F8C906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A99F-52D3-6A48-B75F-C56B91F2D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581E7-4E96-A346-8F0C-BD6E73E45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DFAAD-65F8-3C47-B69F-2C55E2F2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D294-E119-6D4D-A56D-8D92D8957B53}" type="datetime1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F44CC-7DFE-F441-8D5E-BEBB5844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A07A8-552E-1B40-9A97-45AE0C8F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ABE6-9D87-E645-B614-9B144C66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09285-E47E-474D-BB65-E579E3623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B0F2C-0751-6242-95C8-D2482DEC8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F4512-04BE-A14C-BF5D-49C194167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FA69D-FEBB-6C45-9FEF-E6B0EA37C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564D4-9815-E543-B9C7-975CF37A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E510-4D7C-1945-A8B7-9307B1D132D9}" type="datetime1">
              <a:rPr lang="en-US" smtClean="0"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30A0-C6E7-FA43-A2CB-5AF2A201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16A90-06E9-C143-B3E5-9A1AA20D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41BF-60CB-5E44-A86F-7E5170F0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65978-53A2-F444-B8A3-20CABB9F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62AE-1931-DD44-9FB7-D22F99A74DA1}" type="datetime1">
              <a:rPr lang="en-US" smtClean="0"/>
              <a:t>7/21/25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87442-9728-8746-9E31-324ECCAE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56C2C-A147-B645-A71E-E18F6E44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16D87-8128-234F-8898-35A5ED45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CAB1-3D22-AB4A-B3B9-67C1888BEA21}" type="datetime1">
              <a:rPr lang="en-US" smtClean="0"/>
              <a:t>7/21/25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D8E57-BD86-884A-ADA9-59543247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4EF7B-C813-F147-8923-992AF25A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2B31-3B77-CD4B-B588-82C15CB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AD93C-CB25-9845-97F9-B896C35A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207C8-AFDE-8442-AA49-04DB50A9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6DA98-ECC7-F340-92EB-8182446A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662E-566A-E249-A3A5-7515DD5E03BC}" type="datetime1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35C3B-0EBD-C349-B0E5-4FEC1BDE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434FE-0604-CB40-9870-1FD28145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6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37E5-513B-C44D-825F-A33FC4AF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DF440-149F-1F48-860B-BB58F277E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0050D-CE69-5E4E-AC0C-1587DB5EE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5A7CB-DCC4-2741-97A6-D357FE40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13F0-ABD8-8240-B28A-36F284CE48E5}" type="datetime1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F542D-409E-F947-AEBB-AFF03375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F6665-307A-A545-BC8E-53908E17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70854-A372-2D48-8D5A-A286DC84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3E8A7-A87B-7D45-B74B-9F92C1C0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17B56-A643-0D43-9048-1369FF2B6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E24D8-F3A4-D14D-B268-3B57C1600C33}" type="datetime1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350B9-D02A-264A-89E9-1F8770A4A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464D0-9AFA-E34F-9544-0FF9E127F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B54DD-F43E-F14C-847F-864C3D753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8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46.png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7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7.emf"/><Relationship Id="rId10" Type="http://schemas.openxmlformats.org/officeDocument/2006/relationships/image" Target="../media/image21.png"/><Relationship Id="rId4" Type="http://schemas.openxmlformats.org/officeDocument/2006/relationships/image" Target="../media/image16.em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shington State University | WSU Extension, Island County | Washington  State University">
            <a:extLst>
              <a:ext uri="{FF2B5EF4-FFF2-40B4-BE49-F238E27FC236}">
                <a16:creationId xmlns:a16="http://schemas.microsoft.com/office/drawing/2014/main" id="{71D4190B-371B-23B5-AE77-7CE74FA0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D11A5-5EA7-8742-9BE1-6EB6FC66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1</a:t>
            </a:fld>
            <a:endParaRPr lang="en-US"/>
          </a:p>
        </p:txBody>
      </p:sp>
      <p:pic>
        <p:nvPicPr>
          <p:cNvPr id="1038" name="Picture 14" descr="WSU System (@wsu) / Twitter">
            <a:extLst>
              <a:ext uri="{FF2B5EF4-FFF2-40B4-BE49-F238E27FC236}">
                <a16:creationId xmlns:a16="http://schemas.microsoft.com/office/drawing/2014/main" id="{30FFAE41-3C97-F050-5542-8E7C53A7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4984361"/>
            <a:ext cx="2818447" cy="1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3F3D8-BF68-DE49-B8C1-EC8386AB20C3}"/>
              </a:ext>
            </a:extLst>
          </p:cNvPr>
          <p:cNvSpPr txBox="1"/>
          <p:nvPr/>
        </p:nvSpPr>
        <p:spPr>
          <a:xfrm>
            <a:off x="25631" y="126134"/>
            <a:ext cx="1194308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Modeling Dynamics of Weakly Bound Helium Dimers and Trimers Kicked by Laser Pulses</a:t>
            </a: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  <a:p>
            <a:pPr algn="ctr"/>
            <a:r>
              <a:rPr lang="en-US" sz="3200" dirty="0" err="1">
                <a:solidFill>
                  <a:srgbClr val="FFFF00"/>
                </a:solidFill>
              </a:rPr>
              <a:t>Qingze</a:t>
            </a:r>
            <a:r>
              <a:rPr lang="en-US" sz="3200" dirty="0">
                <a:solidFill>
                  <a:srgbClr val="FFFF00"/>
                </a:solidFill>
              </a:rPr>
              <a:t> Guan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Department of Physics and Astronomy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Washington State University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i="1" dirty="0">
                <a:solidFill>
                  <a:srgbClr val="FFFF00"/>
                </a:solidFill>
              </a:rPr>
              <a:t>in collaboration with </a:t>
            </a:r>
            <a:r>
              <a:rPr lang="en-US" sz="3200" i="1" dirty="0" err="1">
                <a:solidFill>
                  <a:srgbClr val="FFFF00"/>
                </a:solidFill>
              </a:rPr>
              <a:t>Doerte</a:t>
            </a:r>
            <a:r>
              <a:rPr lang="en-US" sz="3200" i="1" dirty="0">
                <a:solidFill>
                  <a:srgbClr val="FFFF00"/>
                </a:solidFill>
              </a:rPr>
              <a:t> Blume @ U of Oklahoma</a:t>
            </a:r>
          </a:p>
          <a:p>
            <a:pPr algn="ctr"/>
            <a:r>
              <a:rPr lang="en-US" sz="3200" i="1" dirty="0">
                <a:solidFill>
                  <a:srgbClr val="FFFF00"/>
                </a:solidFill>
              </a:rPr>
              <a:t>and Reinhard </a:t>
            </a:r>
            <a:r>
              <a:rPr lang="en-US" sz="3200" i="1" dirty="0" err="1">
                <a:solidFill>
                  <a:srgbClr val="FFFF00"/>
                </a:solidFill>
              </a:rPr>
              <a:t>Doerner’s</a:t>
            </a:r>
            <a:r>
              <a:rPr lang="en-US" sz="3200" i="1" dirty="0">
                <a:solidFill>
                  <a:srgbClr val="FFFF00"/>
                </a:solidFill>
              </a:rPr>
              <a:t> group @ Frankfurt U</a:t>
            </a:r>
            <a:endParaRPr lang="en-US" sz="32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Jun. 09, 2025 @ ECT*</a:t>
            </a:r>
          </a:p>
          <a:p>
            <a:pPr algn="r"/>
            <a:r>
              <a:rPr lang="en-US" sz="3200" dirty="0">
                <a:solidFill>
                  <a:srgbClr val="FFFF00"/>
                </a:solidFill>
              </a:rPr>
              <a:t>Supported by NSF!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1C996-AABF-ADD6-182B-78DCE54A4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690" y="5092311"/>
            <a:ext cx="1277741" cy="12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3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FC17-29C9-B2C3-D50F-5678B13C2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6CAF64-80E1-A656-1D32-3E5DA971A724}"/>
              </a:ext>
            </a:extLst>
          </p:cNvPr>
          <p:cNvSpPr/>
          <p:nvPr/>
        </p:nvSpPr>
        <p:spPr>
          <a:xfrm>
            <a:off x="7284720" y="2813154"/>
            <a:ext cx="4817102" cy="385180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9A7007-4447-0BFA-ABEF-02090DEA23F3}"/>
              </a:ext>
            </a:extLst>
          </p:cNvPr>
          <p:cNvSpPr/>
          <p:nvPr/>
        </p:nvSpPr>
        <p:spPr>
          <a:xfrm>
            <a:off x="90178" y="881698"/>
            <a:ext cx="12101822" cy="99790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97634-91F8-6716-EA1E-9767E75DC369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Dynamics in Strong Laser Pulse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564A-7F79-431C-FA5D-8A350EAB8BFA}"/>
              </a:ext>
            </a:extLst>
          </p:cNvPr>
          <p:cNvSpPr txBox="1"/>
          <p:nvPr/>
        </p:nvSpPr>
        <p:spPr>
          <a:xfrm>
            <a:off x="232330" y="944780"/>
            <a:ext cx="118694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It is non-trivial to hold such a strong laser field for a long time in experiment due to the constraint in laser powers.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B7A85-C72D-807F-ABBA-D2FF47117FE2}"/>
              </a:ext>
            </a:extLst>
          </p:cNvPr>
          <p:cNvSpPr/>
          <p:nvPr/>
        </p:nvSpPr>
        <p:spPr>
          <a:xfrm>
            <a:off x="90178" y="1989892"/>
            <a:ext cx="12101822" cy="68708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20E21-3E23-3844-487D-543C06A2D5EA}"/>
              </a:ext>
            </a:extLst>
          </p:cNvPr>
          <p:cNvSpPr txBox="1"/>
          <p:nvPr/>
        </p:nvSpPr>
        <p:spPr>
          <a:xfrm>
            <a:off x="232330" y="2119381"/>
            <a:ext cx="11869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It is possible if the pulse length is short. For example, we take a Gaussian pulse.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FF3344-83AA-5323-EFBC-1941E72FF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2" y="3876827"/>
            <a:ext cx="3681659" cy="25832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08ECD3-D881-4144-6D96-9BB434ED6B5A}"/>
              </a:ext>
            </a:extLst>
          </p:cNvPr>
          <p:cNvSpPr txBox="1"/>
          <p:nvPr/>
        </p:nvSpPr>
        <p:spPr>
          <a:xfrm>
            <a:off x="283361" y="2966019"/>
            <a:ext cx="54165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 331fs Gaussian pulse is applied before the Coulomb explosion.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B508AAD-CB7C-FF90-2303-0D941C1F863E}"/>
              </a:ext>
            </a:extLst>
          </p:cNvPr>
          <p:cNvSpPr/>
          <p:nvPr/>
        </p:nvSpPr>
        <p:spPr>
          <a:xfrm>
            <a:off x="90178" y="2840179"/>
            <a:ext cx="7113306" cy="3749041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2482E4F6-AA3A-FE97-F2B8-FAA1ACDE4EBC}"/>
              </a:ext>
            </a:extLst>
          </p:cNvPr>
          <p:cNvSpPr/>
          <p:nvPr/>
        </p:nvSpPr>
        <p:spPr>
          <a:xfrm>
            <a:off x="2383651" y="3732912"/>
            <a:ext cx="359380" cy="4267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CF792D-AC14-A7FF-A491-5B10F8C2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394" y="4159632"/>
            <a:ext cx="2839810" cy="1798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A04B757-6E41-EF68-D755-972C4F947E04}"/>
                  </a:ext>
                </a:extLst>
              </p:cNvPr>
              <p:cNvSpPr txBox="1"/>
              <p:nvPr/>
            </p:nvSpPr>
            <p:spPr>
              <a:xfrm>
                <a:off x="7477925" y="3005470"/>
                <a:ext cx="4511972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Remember lasers interact with dimers at short distance. What kind of dynamics do we expect?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We do we measure?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Let us look at the alignment signal &lt;cos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)&gt;!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A04B757-6E41-EF68-D755-972C4F947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925" y="3005470"/>
                <a:ext cx="4511972" cy="3416320"/>
              </a:xfrm>
              <a:prstGeom prst="rect">
                <a:avLst/>
              </a:prstGeom>
              <a:blipFill>
                <a:blip r:embed="rId5"/>
                <a:stretch>
                  <a:fillRect l="-1961" t="-1481" r="-84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1CFED-5285-4AB8-09A2-3548A8F126B6}"/>
              </a:ext>
            </a:extLst>
          </p:cNvPr>
          <p:cNvGrpSpPr/>
          <p:nvPr/>
        </p:nvGrpSpPr>
        <p:grpSpPr>
          <a:xfrm>
            <a:off x="10445820" y="4257040"/>
            <a:ext cx="1141310" cy="1324431"/>
            <a:chOff x="7670800" y="1572058"/>
            <a:chExt cx="1325513" cy="185694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5B22BCF-FE41-439A-BB51-05F19432565B}"/>
                </a:ext>
              </a:extLst>
            </p:cNvPr>
            <p:cNvSpPr/>
            <p:nvPr/>
          </p:nvSpPr>
          <p:spPr>
            <a:xfrm>
              <a:off x="7670800" y="2053885"/>
              <a:ext cx="325120" cy="3032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F011D6D-1F34-23FE-159D-9FC0745C26A5}"/>
                </a:ext>
              </a:extLst>
            </p:cNvPr>
            <p:cNvSpPr/>
            <p:nvPr/>
          </p:nvSpPr>
          <p:spPr>
            <a:xfrm>
              <a:off x="8671193" y="2538664"/>
              <a:ext cx="325120" cy="3032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DA4259-B152-42B7-FB5F-6497A3C16BD3}"/>
                </a:ext>
              </a:extLst>
            </p:cNvPr>
            <p:cNvCxnSpPr>
              <a:cxnSpLocks/>
              <a:stCxn id="34" idx="5"/>
              <a:endCxn id="35" idx="1"/>
            </p:cNvCxnSpPr>
            <p:nvPr/>
          </p:nvCxnSpPr>
          <p:spPr>
            <a:xfrm>
              <a:off x="7948307" y="2312712"/>
              <a:ext cx="770499" cy="27036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CB9AC1A-9D3B-A316-9342-DEFBC41763F5}"/>
                </a:ext>
              </a:extLst>
            </p:cNvPr>
            <p:cNvCxnSpPr/>
            <p:nvPr/>
          </p:nvCxnSpPr>
          <p:spPr>
            <a:xfrm flipV="1">
              <a:off x="8333556" y="1592220"/>
              <a:ext cx="0" cy="18367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BDC7F54-790A-4BD5-B9BD-341F5C7C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6049" y="2474381"/>
              <a:ext cx="134990" cy="143427"/>
            </a:xfrm>
            <a:prstGeom prst="rect">
              <a:avLst/>
            </a:prstGeom>
          </p:spPr>
        </p:pic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6AEA2837-AF6F-F04B-60BD-F61CFD31254C}"/>
                </a:ext>
              </a:extLst>
            </p:cNvPr>
            <p:cNvSpPr/>
            <p:nvPr/>
          </p:nvSpPr>
          <p:spPr>
            <a:xfrm>
              <a:off x="8056048" y="2277976"/>
              <a:ext cx="513905" cy="563924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45F178-FB77-2AFF-8D49-CA551AFC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29901" y="2062973"/>
              <a:ext cx="150305" cy="25364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E4D5F72-5C3D-97A1-367F-2D61A2A3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6048" y="1572058"/>
              <a:ext cx="156786" cy="156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1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1A825-10ED-BA63-C3F0-BD9FA91E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C14C8D-19A4-CC32-CDA0-E05B3D6EF578}"/>
              </a:ext>
            </a:extLst>
          </p:cNvPr>
          <p:cNvSpPr/>
          <p:nvPr/>
        </p:nvSpPr>
        <p:spPr>
          <a:xfrm>
            <a:off x="2828138" y="4378958"/>
            <a:ext cx="2780182" cy="87153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1EF7E49-0C41-2702-44BB-9EBD68EA064E}"/>
              </a:ext>
            </a:extLst>
          </p:cNvPr>
          <p:cNvSpPr/>
          <p:nvPr/>
        </p:nvSpPr>
        <p:spPr>
          <a:xfrm>
            <a:off x="45089" y="4419499"/>
            <a:ext cx="2184959" cy="87153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9EE2A1-FAE2-1290-E667-55055643EB0B}"/>
              </a:ext>
            </a:extLst>
          </p:cNvPr>
          <p:cNvSpPr/>
          <p:nvPr/>
        </p:nvSpPr>
        <p:spPr>
          <a:xfrm>
            <a:off x="90178" y="881698"/>
            <a:ext cx="12101822" cy="64065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853-1B58-4547-86BD-6836576EE61A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Dynamics Alignment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516E64-1C8C-B848-2AEA-29FA866A8829}"/>
                  </a:ext>
                </a:extLst>
              </p:cNvPr>
              <p:cNvSpPr txBox="1"/>
              <p:nvPr/>
            </p:nvSpPr>
            <p:spPr>
              <a:xfrm>
                <a:off x="232330" y="944780"/>
                <a:ext cx="118694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For spherical symmetric wave function, we have &lt;cos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)&gt;=1/3. This is the reference point.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516E64-1C8C-B848-2AEA-29FA866A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30" y="944780"/>
                <a:ext cx="11869492" cy="461665"/>
              </a:xfrm>
              <a:prstGeom prst="rect">
                <a:avLst/>
              </a:prstGeom>
              <a:blipFill>
                <a:blip r:embed="rId3"/>
                <a:stretch>
                  <a:fillRect l="-856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1D8E274-A4CA-CA7B-0481-EF61D17D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8" y="1566963"/>
            <a:ext cx="5016500" cy="284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B89F62-F8B4-1DBA-7CD4-2E108B4837CF}"/>
              </a:ext>
            </a:extLst>
          </p:cNvPr>
          <p:cNvSpPr txBox="1"/>
          <p:nvPr/>
        </p:nvSpPr>
        <p:spPr>
          <a:xfrm>
            <a:off x="232330" y="4419500"/>
            <a:ext cx="2104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More aligned with the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4BE40-30B1-71C5-FDB9-8ACB70E650F1}"/>
              </a:ext>
            </a:extLst>
          </p:cNvPr>
          <p:cNvSpPr txBox="1"/>
          <p:nvPr/>
        </p:nvSpPr>
        <p:spPr>
          <a:xfrm>
            <a:off x="2934890" y="4419499"/>
            <a:ext cx="2876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More perpendicular to the field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FFEBC6-704A-DCF8-F96A-75B81D40CA3F}"/>
              </a:ext>
            </a:extLst>
          </p:cNvPr>
          <p:cNvSpPr/>
          <p:nvPr/>
        </p:nvSpPr>
        <p:spPr>
          <a:xfrm>
            <a:off x="79459" y="5376137"/>
            <a:ext cx="5563231" cy="12408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E48F1-8723-A006-E601-3D29468D65AE}"/>
              </a:ext>
            </a:extLst>
          </p:cNvPr>
          <p:cNvSpPr txBox="1"/>
          <p:nvPr/>
        </p:nvSpPr>
        <p:spPr>
          <a:xfrm>
            <a:off x="190823" y="5376086"/>
            <a:ext cx="5320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start with, the dimer gets kicked only when they are close. The signal then propagate out.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659816-770A-0DC6-3F02-54B1D20F60DB}"/>
              </a:ext>
            </a:extLst>
          </p:cNvPr>
          <p:cNvSpPr/>
          <p:nvPr/>
        </p:nvSpPr>
        <p:spPr>
          <a:xfrm>
            <a:off x="5384800" y="1600473"/>
            <a:ext cx="6717022" cy="129082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9D7AB-C45E-1A59-11BE-0D8CF3871015}"/>
              </a:ext>
            </a:extLst>
          </p:cNvPr>
          <p:cNvSpPr txBox="1"/>
          <p:nvPr/>
        </p:nvSpPr>
        <p:spPr>
          <a:xfrm>
            <a:off x="5632530" y="1650382"/>
            <a:ext cx="632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It thus motivates us to look at C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r</a:t>
            </a:r>
            <a:r>
              <a:rPr lang="en-US" sz="2400" dirty="0"/>
              <a:t>, t), the alignment signal at various </a:t>
            </a:r>
            <a:r>
              <a:rPr lang="en-US" sz="2400" i="1" dirty="0"/>
              <a:t>r</a:t>
            </a:r>
            <a:r>
              <a:rPr lang="en-US" sz="2400" dirty="0"/>
              <a:t> values at different time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CB9A81-04A3-C992-7363-E0AC8151D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238" y="3903675"/>
            <a:ext cx="3341813" cy="18965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7205B-0F43-A0B3-1196-193E763CC28D}"/>
              </a:ext>
            </a:extLst>
          </p:cNvPr>
          <p:cNvSpPr txBox="1"/>
          <p:nvPr/>
        </p:nvSpPr>
        <p:spPr>
          <a:xfrm>
            <a:off x="5981105" y="6357093"/>
            <a:ext cx="600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Frankfurt group, Q. Guan, D. Blume, Nat. Phys. 17, 174 (2021)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A10752-AF4B-E1B9-AD19-C4653C6F0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027" y="3006199"/>
            <a:ext cx="6405880" cy="830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6A0160-9D52-4932-4314-F4BF9C716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2665" y="3942055"/>
            <a:ext cx="3163114" cy="18965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F39E48-D7E3-7DC8-9B32-378B14AB815A}"/>
              </a:ext>
            </a:extLst>
          </p:cNvPr>
          <p:cNvSpPr txBox="1"/>
          <p:nvPr/>
        </p:nvSpPr>
        <p:spPr>
          <a:xfrm>
            <a:off x="5608320" y="5807400"/>
            <a:ext cx="6717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Perfect agreement between theory and experiment!</a:t>
            </a:r>
          </a:p>
        </p:txBody>
      </p:sp>
    </p:spTree>
    <p:extLst>
      <p:ext uri="{BB962C8B-B14F-4D97-AF65-F5344CB8AC3E}">
        <p14:creationId xmlns:p14="http://schemas.microsoft.com/office/powerpoint/2010/main" val="266809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19922-5185-DEC0-3DA3-D0F4B4E9C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5202C61-917E-6306-FEBD-02970051A1DE}"/>
              </a:ext>
            </a:extLst>
          </p:cNvPr>
          <p:cNvSpPr/>
          <p:nvPr/>
        </p:nvSpPr>
        <p:spPr>
          <a:xfrm>
            <a:off x="90178" y="2204658"/>
            <a:ext cx="12101822" cy="83099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EC7C90-B33A-045C-A0B9-81357B8CE901}"/>
              </a:ext>
            </a:extLst>
          </p:cNvPr>
          <p:cNvSpPr/>
          <p:nvPr/>
        </p:nvSpPr>
        <p:spPr>
          <a:xfrm>
            <a:off x="90178" y="881698"/>
            <a:ext cx="12101822" cy="6081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9C247-6DBA-2F54-0B11-570AE47911B6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Explanation of the Interference Pattern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D67335-93E1-1139-78A1-7D0B53DBC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50" y="1530670"/>
            <a:ext cx="4474210" cy="653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7BEED0-0E6B-E069-7274-7CF5719BC257}"/>
              </a:ext>
            </a:extLst>
          </p:cNvPr>
          <p:cNvSpPr txBox="1"/>
          <p:nvPr/>
        </p:nvSpPr>
        <p:spPr>
          <a:xfrm>
            <a:off x="232330" y="944780"/>
            <a:ext cx="11869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laser-molecule interaction potential couples even J angular momentum channels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FF65E-6FA8-3B1C-78EA-18D15FA58CF1}"/>
              </a:ext>
            </a:extLst>
          </p:cNvPr>
          <p:cNvSpPr txBox="1"/>
          <p:nvPr/>
        </p:nvSpPr>
        <p:spPr>
          <a:xfrm>
            <a:off x="222170" y="2203107"/>
            <a:ext cx="118694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helium dimer ground state occupies J=0 channel (s-wave). The pulse grabs population transfer from J=0 to J=2 and J=4.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8939A-F5C7-9BA1-759A-9E53FFABE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" y="3790126"/>
            <a:ext cx="3739455" cy="2916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2A16B8-561A-FAC5-ACF0-34F618218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25" y="3222778"/>
            <a:ext cx="2616895" cy="567348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DA7B29E-3A36-C41E-7F1C-8C130D64D80D}"/>
              </a:ext>
            </a:extLst>
          </p:cNvPr>
          <p:cNvSpPr/>
          <p:nvPr/>
        </p:nvSpPr>
        <p:spPr>
          <a:xfrm>
            <a:off x="4363133" y="3466681"/>
            <a:ext cx="7717107" cy="107401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76A4F-885C-6AE8-8601-A180AD626C75}"/>
              </a:ext>
            </a:extLst>
          </p:cNvPr>
          <p:cNvSpPr txBox="1"/>
          <p:nvPr/>
        </p:nvSpPr>
        <p:spPr>
          <a:xfrm>
            <a:off x="4587228" y="3583273"/>
            <a:ext cx="7092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All the higher J channels only have scattering states. All the populations in the higher J channels fly away.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B2EF992-7B73-93F1-CF55-9628B031A339}"/>
              </a:ext>
            </a:extLst>
          </p:cNvPr>
          <p:cNvSpPr/>
          <p:nvPr/>
        </p:nvSpPr>
        <p:spPr>
          <a:xfrm>
            <a:off x="4384715" y="5094792"/>
            <a:ext cx="7717107" cy="161223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B677FE-CBD8-57B6-DBCF-A02E2DEC7033}"/>
              </a:ext>
            </a:extLst>
          </p:cNvPr>
          <p:cNvSpPr txBox="1"/>
          <p:nvPr/>
        </p:nvSpPr>
        <p:spPr>
          <a:xfrm>
            <a:off x="4690942" y="5128960"/>
            <a:ext cx="70929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pulse transfers roughly 3% population to the d-wave channel (J=2) and negligible populations to the J=4 channel. It is expected that two channel model is enough (see next slide). </a:t>
            </a:r>
          </a:p>
        </p:txBody>
      </p:sp>
    </p:spTree>
    <p:extLst>
      <p:ext uri="{BB962C8B-B14F-4D97-AF65-F5344CB8AC3E}">
        <p14:creationId xmlns:p14="http://schemas.microsoft.com/office/powerpoint/2010/main" val="334711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2565-AEAF-ABF0-86FC-3A7D44AFD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3FFBB6-879F-3494-F90A-F40CC62B8577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Explanation of the Interference Pattern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AEC1C-D081-F054-915C-CE8C8BA8D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9" y="2817292"/>
            <a:ext cx="7086600" cy="814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EB254C-8BB7-E075-0D38-224BFF7E6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544" y="906649"/>
            <a:ext cx="4046220" cy="81876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4BA0C4-5D4B-46C9-736A-8382FF2576A9}"/>
              </a:ext>
            </a:extLst>
          </p:cNvPr>
          <p:cNvSpPr/>
          <p:nvPr/>
        </p:nvSpPr>
        <p:spPr>
          <a:xfrm>
            <a:off x="261136" y="957702"/>
            <a:ext cx="6312384" cy="6081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F1850-9D18-79D9-AC51-62A3F0FCA882}"/>
              </a:ext>
            </a:extLst>
          </p:cNvPr>
          <p:cNvSpPr txBox="1"/>
          <p:nvPr/>
        </p:nvSpPr>
        <p:spPr>
          <a:xfrm>
            <a:off x="399996" y="1025262"/>
            <a:ext cx="709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Decompose wave function into partial waves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E6BB43D-ABA2-0ECB-4F6F-F8A25B5F826A}"/>
              </a:ext>
            </a:extLst>
          </p:cNvPr>
          <p:cNvSpPr/>
          <p:nvPr/>
        </p:nvSpPr>
        <p:spPr>
          <a:xfrm>
            <a:off x="261136" y="1857294"/>
            <a:ext cx="8781264" cy="83099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93459-6F72-70E8-C793-D710AB489C45}"/>
              </a:ext>
            </a:extLst>
          </p:cNvPr>
          <p:cNvSpPr txBox="1"/>
          <p:nvPr/>
        </p:nvSpPr>
        <p:spPr>
          <a:xfrm>
            <a:off x="399996" y="2023056"/>
            <a:ext cx="9201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 the alignment signal using two channels (J=0 and J=2)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34D8BF-E489-C68B-315E-4E8EB7FCB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61" y="3951146"/>
            <a:ext cx="7772400" cy="289140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5E8A4ED-1B0C-F82B-BA05-CCDF6A315439}"/>
              </a:ext>
            </a:extLst>
          </p:cNvPr>
          <p:cNvSpPr/>
          <p:nvPr/>
        </p:nvSpPr>
        <p:spPr>
          <a:xfrm>
            <a:off x="261137" y="3832305"/>
            <a:ext cx="4107664" cy="292171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9D90D-D6FA-E556-1A29-73DD2C9230D6}"/>
              </a:ext>
            </a:extLst>
          </p:cNvPr>
          <p:cNvSpPr txBox="1"/>
          <p:nvPr/>
        </p:nvSpPr>
        <p:spPr>
          <a:xfrm>
            <a:off x="478549" y="4225466"/>
            <a:ext cx="35763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finger patterns come from the interference between the J=0 bound state portion and the J=2 scattering portion!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5D809-F289-F0FB-E360-1BA4ED261106}"/>
              </a:ext>
            </a:extLst>
          </p:cNvPr>
          <p:cNvSpPr txBox="1"/>
          <p:nvPr/>
        </p:nvSpPr>
        <p:spPr>
          <a:xfrm>
            <a:off x="5444685" y="365516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|u</a:t>
            </a:r>
            <a:r>
              <a:rPr lang="en-US" baseline="-25000" dirty="0"/>
              <a:t>0</a:t>
            </a:r>
            <a:r>
              <a:rPr lang="en-US" dirty="0"/>
              <a:t>(R, t)|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63F997-EC4B-6F61-D7BE-EB92E3BDDB13}"/>
                  </a:ext>
                </a:extLst>
              </p:cNvPr>
              <p:cNvSpPr txBox="1"/>
              <p:nvPr/>
            </p:nvSpPr>
            <p:spPr>
              <a:xfrm>
                <a:off x="8028887" y="3628726"/>
                <a:ext cx="844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baseline="-25000" dirty="0"/>
                  <a:t>0</a:t>
                </a:r>
                <a:r>
                  <a:rPr lang="en-US" dirty="0"/>
                  <a:t>(R, t)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63F997-EC4B-6F61-D7BE-EB92E3BDD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87" y="3628726"/>
                <a:ext cx="844911" cy="369332"/>
              </a:xfrm>
              <a:prstGeom prst="rect">
                <a:avLst/>
              </a:prstGeom>
              <a:blipFill>
                <a:blip r:embed="rId6"/>
                <a:stretch>
                  <a:fillRect t="-6667" r="-597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B01456-2A4B-CAF2-86C4-DB2C2D90F5DD}"/>
                  </a:ext>
                </a:extLst>
              </p:cNvPr>
              <p:cNvSpPr txBox="1"/>
              <p:nvPr/>
            </p:nvSpPr>
            <p:spPr>
              <a:xfrm>
                <a:off x="10372091" y="3633508"/>
                <a:ext cx="844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baseline="-25000" dirty="0"/>
                  <a:t>2</a:t>
                </a:r>
                <a:r>
                  <a:rPr lang="en-US" dirty="0"/>
                  <a:t>(R, 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B01456-2A4B-CAF2-86C4-DB2C2D90F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091" y="3633508"/>
                <a:ext cx="844911" cy="369332"/>
              </a:xfrm>
              <a:prstGeom prst="rect">
                <a:avLst/>
              </a:prstGeom>
              <a:blipFill>
                <a:blip r:embed="rId7"/>
                <a:stretch>
                  <a:fillRect t="-6667" r="-44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4313729B-A086-62A9-2B62-A32C18605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945" y="3038338"/>
            <a:ext cx="3544826" cy="3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8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2B799-8BEE-D2E4-4752-D4EA1D820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A2A083-367D-89EA-F1D1-4F041474A98E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Another Observable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E5A9DC-02C7-B0E0-9A9E-100F0876ECA0}"/>
              </a:ext>
            </a:extLst>
          </p:cNvPr>
          <p:cNvSpPr/>
          <p:nvPr/>
        </p:nvSpPr>
        <p:spPr>
          <a:xfrm>
            <a:off x="261136" y="957701"/>
            <a:ext cx="11778464" cy="71423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AF0C5B-40C4-9202-A1D3-642C4A0BF374}"/>
                  </a:ext>
                </a:extLst>
              </p:cNvPr>
              <p:cNvSpPr txBox="1"/>
              <p:nvPr/>
            </p:nvSpPr>
            <p:spPr>
              <a:xfrm>
                <a:off x="399996" y="1055742"/>
                <a:ext cx="113348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alignment signal has a good resolution in </a:t>
                </a:r>
                <a:r>
                  <a:rPr lang="en-US" sz="2400" i="1" dirty="0"/>
                  <a:t>r</a:t>
                </a:r>
                <a:r>
                  <a:rPr lang="en-US" sz="2400" dirty="0"/>
                  <a:t>. The angle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 is averaged away locally.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AF0C5B-40C4-9202-A1D3-642C4A0B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6" y="1055742"/>
                <a:ext cx="11334804" cy="461665"/>
              </a:xfrm>
              <a:prstGeom prst="rect">
                <a:avLst/>
              </a:prstGeom>
              <a:blipFill>
                <a:blip r:embed="rId3"/>
                <a:stretch>
                  <a:fillRect l="-78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FF511EA-925E-FB4A-60BD-A8DA758F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25" y="1739525"/>
            <a:ext cx="5547375" cy="70623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0D9D60-7663-3895-BAFA-51BFBA88907B}"/>
              </a:ext>
            </a:extLst>
          </p:cNvPr>
          <p:cNvSpPr/>
          <p:nvPr/>
        </p:nvSpPr>
        <p:spPr>
          <a:xfrm>
            <a:off x="259930" y="1723194"/>
            <a:ext cx="5644920" cy="86590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C5ADF-7901-C6C0-D813-1D4D0E33F47F}"/>
              </a:ext>
            </a:extLst>
          </p:cNvPr>
          <p:cNvSpPr txBox="1"/>
          <p:nvPr/>
        </p:nvSpPr>
        <p:spPr>
          <a:xfrm>
            <a:off x="357473" y="1758103"/>
            <a:ext cx="4697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Density difference before and after the laser kick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7BE63-569F-9A31-11A7-C2F1631C9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256" y="2345858"/>
            <a:ext cx="5547375" cy="760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D35550-CBAA-845A-F697-0C1D4E510595}"/>
              </a:ext>
            </a:extLst>
          </p:cNvPr>
          <p:cNvSpPr txBox="1"/>
          <p:nvPr/>
        </p:nvSpPr>
        <p:spPr>
          <a:xfrm>
            <a:off x="6096000" y="6182421"/>
            <a:ext cx="600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Frankfurt group, Q. Guan, D. Blume, Nat. Phys. 17, 174 (2021)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970B395-B30C-84B4-2823-14AA569E3FDE}"/>
              </a:ext>
            </a:extLst>
          </p:cNvPr>
          <p:cNvSpPr/>
          <p:nvPr/>
        </p:nvSpPr>
        <p:spPr>
          <a:xfrm>
            <a:off x="6096000" y="3612259"/>
            <a:ext cx="5081262" cy="187826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19CB19-5891-7736-4E15-AAE67A083F4E}"/>
                  </a:ext>
                </a:extLst>
              </p:cNvPr>
              <p:cNvSpPr txBox="1"/>
              <p:nvPr/>
            </p:nvSpPr>
            <p:spPr>
              <a:xfrm>
                <a:off x="6141688" y="3743178"/>
                <a:ext cx="508126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Left panel: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(parallel to the pulse)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Right panel: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/>
                  <a:t> (perpendicular to the pulse)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19CB19-5891-7736-4E15-AAE67A083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688" y="3743178"/>
                <a:ext cx="5081262" cy="2308324"/>
              </a:xfrm>
              <a:prstGeom prst="rect">
                <a:avLst/>
              </a:prstGeom>
              <a:blipFill>
                <a:blip r:embed="rId6"/>
                <a:stretch>
                  <a:fillRect l="-1746" t="-1639" r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797F64E-6F67-2E60-A807-6F00EFF92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37" y="2589100"/>
            <a:ext cx="5754925" cy="42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9A327-7987-E1CC-6B62-D832ED6BD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28FC67-7A83-A8AC-621D-C71D08EDF9B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87153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Full Theory Experiment Comparison of C</a:t>
                </a:r>
                <a:r>
                  <a:rPr lang="en-US" sz="4000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US" sz="4000" dirty="0">
                    <a:solidFill>
                      <a:schemeClr val="tx1"/>
                    </a:solidFill>
                  </a:rPr>
                  <a:t>(R,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, t)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28FC67-7A83-A8AC-621D-C71D08EDF9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871538"/>
              </a:xfrm>
              <a:prstGeom prst="rect">
                <a:avLst/>
              </a:prstGeom>
              <a:blipFill>
                <a:blip r:embed="rId5"/>
                <a:stretch>
                  <a:fillRect b="-19718"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41567_2020_1081_MOESM2_ESM">
            <a:hlinkClick r:id="" action="ppaction://media"/>
            <a:extLst>
              <a:ext uri="{FF2B5EF4-FFF2-40B4-BE49-F238E27FC236}">
                <a16:creationId xmlns:a16="http://schemas.microsoft.com/office/drawing/2014/main" id="{D7E15BF5-CD3A-54E8-F5ED-D8238D02D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59803"/>
            <a:ext cx="12192000" cy="533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82BB8-63E8-1E55-7266-AEE6E1814C27}"/>
              </a:ext>
            </a:extLst>
          </p:cNvPr>
          <p:cNvSpPr txBox="1"/>
          <p:nvPr/>
        </p:nvSpPr>
        <p:spPr>
          <a:xfrm>
            <a:off x="6096000" y="6182421"/>
            <a:ext cx="600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Frankfurt group, Q. Guan, D. Blume, Nat. Phys. 17, 174 (2021) </a:t>
            </a:r>
          </a:p>
        </p:txBody>
      </p:sp>
    </p:spTree>
    <p:extLst>
      <p:ext uri="{BB962C8B-B14F-4D97-AF65-F5344CB8AC3E}">
        <p14:creationId xmlns:p14="http://schemas.microsoft.com/office/powerpoint/2010/main" val="42788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AD4DD-BA29-80E0-2533-2FDF1256F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549877-A89F-A0EA-2305-6D7502ECD7AF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One More Lesson Learned From Kicked Dimer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7B6B2-3C97-3CCA-E7E6-70419571D0FD}"/>
                  </a:ext>
                </a:extLst>
              </p:cNvPr>
              <p:cNvSpPr txBox="1"/>
              <p:nvPr/>
            </p:nvSpPr>
            <p:spPr>
              <a:xfrm>
                <a:off x="232330" y="944780"/>
                <a:ext cx="642824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The laser pulse is around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300</a:t>
                </a:r>
                <a:r>
                  <a:rPr lang="en-US" sz="2400" i="1" dirty="0">
                    <a:solidFill>
                      <a:schemeClr val="accent2"/>
                    </a:solidFill>
                  </a:rPr>
                  <a:t>fm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, very short! Let us model it by a delta function.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7B6B2-3C97-3CCA-E7E6-70419571D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30" y="944780"/>
                <a:ext cx="6428243" cy="830997"/>
              </a:xfrm>
              <a:prstGeom prst="rect">
                <a:avLst/>
              </a:prstGeom>
              <a:blipFill>
                <a:blip r:embed="rId3"/>
                <a:stretch>
                  <a:fillRect l="-1578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4881681-7441-6FF8-6996-F844C4A0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00" y="1877324"/>
            <a:ext cx="3028855" cy="19180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D2889C-9F6A-56F7-2025-937DC7032937}"/>
              </a:ext>
            </a:extLst>
          </p:cNvPr>
          <p:cNvSpPr txBox="1"/>
          <p:nvPr/>
        </p:nvSpPr>
        <p:spPr>
          <a:xfrm>
            <a:off x="3138390" y="2747188"/>
            <a:ext cx="3366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Coefficient determined by area under the curve!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F72E9A-C7D7-9693-DF20-29C1E3347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191" y="1796171"/>
            <a:ext cx="2859525" cy="10160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7B4A53F-C84E-0BAC-745E-A0CC435AA636}"/>
              </a:ext>
            </a:extLst>
          </p:cNvPr>
          <p:cNvSpPr txBox="1"/>
          <p:nvPr/>
        </p:nvSpPr>
        <p:spPr>
          <a:xfrm>
            <a:off x="192831" y="3955168"/>
            <a:ext cx="5672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Wave function after the kick for delta-pulse: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266C99-AA0D-3ABD-F561-A05F73F09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14" y="4416833"/>
            <a:ext cx="4730172" cy="526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DA834-0207-4449-E37C-D12995081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23" y="5024806"/>
            <a:ext cx="3909289" cy="6029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E9BC83-E20A-90F5-F4CA-93669B310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836" y="1769153"/>
            <a:ext cx="2687808" cy="20996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4C12F21-642B-5F9B-FD65-4B4368F8D6D0}"/>
              </a:ext>
            </a:extLst>
          </p:cNvPr>
          <p:cNvSpPr txBox="1"/>
          <p:nvPr/>
        </p:nvSpPr>
        <p:spPr>
          <a:xfrm>
            <a:off x="6505045" y="999073"/>
            <a:ext cx="388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Flux of the kicked state: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37CD83-B9A3-29DB-76F9-5506732A2E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4845" y="1412378"/>
            <a:ext cx="4017604" cy="61115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6459E20-0DAC-29ED-C75D-9B266DD44C4F}"/>
              </a:ext>
            </a:extLst>
          </p:cNvPr>
          <p:cNvGrpSpPr/>
          <p:nvPr/>
        </p:nvGrpSpPr>
        <p:grpSpPr>
          <a:xfrm>
            <a:off x="5809297" y="3338970"/>
            <a:ext cx="5839274" cy="3519030"/>
            <a:chOff x="6172979" y="3291975"/>
            <a:chExt cx="5839274" cy="351903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8019DD8-E8B7-3B91-E55A-5AB6D3B88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09020" y="3986216"/>
              <a:ext cx="3303233" cy="282130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38740A-1287-CAF6-8AD4-56DD1DD49BA5}"/>
                </a:ext>
              </a:extLst>
            </p:cNvPr>
            <p:cNvSpPr txBox="1"/>
            <p:nvPr/>
          </p:nvSpPr>
          <p:spPr>
            <a:xfrm>
              <a:off x="7079825" y="3291975"/>
              <a:ext cx="2336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Alignment signal: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4541AA-F153-5E0C-92F6-ABFBDCB8D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2979" y="3989704"/>
              <a:ext cx="3264648" cy="282130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8675B2-0869-2F56-08A7-5845FD8D5009}"/>
                </a:ext>
              </a:extLst>
            </p:cNvPr>
            <p:cNvSpPr txBox="1"/>
            <p:nvPr/>
          </p:nvSpPr>
          <p:spPr>
            <a:xfrm>
              <a:off x="7239773" y="3741156"/>
              <a:ext cx="1607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Delta-pulse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33A9E1-1509-2B7F-A37F-7121A7206920}"/>
                </a:ext>
              </a:extLst>
            </p:cNvPr>
            <p:cNvSpPr txBox="1"/>
            <p:nvPr/>
          </p:nvSpPr>
          <p:spPr>
            <a:xfrm>
              <a:off x="9692686" y="3770239"/>
              <a:ext cx="2071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Gaussian-pulse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83B45F7-EB16-82CB-9C19-0E1DB49857DD}"/>
              </a:ext>
            </a:extLst>
          </p:cNvPr>
          <p:cNvSpPr txBox="1"/>
          <p:nvPr/>
        </p:nvSpPr>
        <p:spPr>
          <a:xfrm>
            <a:off x="140639" y="5895823"/>
            <a:ext cx="610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Delta pulse is good enough!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Very useful for modeling the trimer dynamics!</a:t>
            </a:r>
          </a:p>
        </p:txBody>
      </p:sp>
    </p:spTree>
    <p:extLst>
      <p:ext uri="{BB962C8B-B14F-4D97-AF65-F5344CB8AC3E}">
        <p14:creationId xmlns:p14="http://schemas.microsoft.com/office/powerpoint/2010/main" val="3488613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9B0D-9A04-72E2-2075-4D36FEA22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D2807CD-05BE-0D23-E931-ECA8608A48E3}"/>
              </a:ext>
            </a:extLst>
          </p:cNvPr>
          <p:cNvSpPr/>
          <p:nvPr/>
        </p:nvSpPr>
        <p:spPr>
          <a:xfrm>
            <a:off x="216622" y="980396"/>
            <a:ext cx="11814269" cy="107075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36BA7-474E-F656-F8E5-2816D0304357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Helium Trimer System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63899D-E431-0534-BA87-19701C4F8816}"/>
              </a:ext>
            </a:extLst>
          </p:cNvPr>
          <p:cNvGrpSpPr/>
          <p:nvPr/>
        </p:nvGrpSpPr>
        <p:grpSpPr>
          <a:xfrm>
            <a:off x="9450793" y="2240427"/>
            <a:ext cx="2018244" cy="2256153"/>
            <a:chOff x="8596225" y="2188930"/>
            <a:chExt cx="2018244" cy="22561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03E268-7F78-D898-BBF8-E96C6C1410FB}"/>
                </a:ext>
              </a:extLst>
            </p:cNvPr>
            <p:cNvGrpSpPr/>
            <p:nvPr/>
          </p:nvGrpSpPr>
          <p:grpSpPr>
            <a:xfrm>
              <a:off x="8857934" y="2188930"/>
              <a:ext cx="1756535" cy="2256153"/>
              <a:chOff x="7670800" y="1572058"/>
              <a:chExt cx="1325513" cy="185694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381FD99-EBE7-A35E-0DA3-125DCB8E9D5A}"/>
                  </a:ext>
                </a:extLst>
              </p:cNvPr>
              <p:cNvSpPr/>
              <p:nvPr/>
            </p:nvSpPr>
            <p:spPr>
              <a:xfrm>
                <a:off x="7670800" y="2053885"/>
                <a:ext cx="325120" cy="30323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28DA3D-035D-34A5-587A-B43092414390}"/>
                  </a:ext>
                </a:extLst>
              </p:cNvPr>
              <p:cNvSpPr/>
              <p:nvPr/>
            </p:nvSpPr>
            <p:spPr>
              <a:xfrm>
                <a:off x="8671193" y="2538664"/>
                <a:ext cx="325120" cy="30323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177AF5D-C2EB-6656-70A1-07779E8A2447}"/>
                  </a:ext>
                </a:extLst>
              </p:cNvPr>
              <p:cNvCxnSpPr>
                <a:cxnSpLocks/>
                <a:stCxn id="11" idx="5"/>
                <a:endCxn id="12" idx="1"/>
              </p:cNvCxnSpPr>
              <p:nvPr/>
            </p:nvCxnSpPr>
            <p:spPr>
              <a:xfrm>
                <a:off x="7948307" y="2312712"/>
                <a:ext cx="770499" cy="27036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1798170-741B-5172-099E-4BB066372157}"/>
                  </a:ext>
                </a:extLst>
              </p:cNvPr>
              <p:cNvCxnSpPr/>
              <p:nvPr/>
            </p:nvCxnSpPr>
            <p:spPr>
              <a:xfrm flipV="1">
                <a:off x="8333556" y="1592220"/>
                <a:ext cx="0" cy="18367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E14CEA-107C-F33D-6711-745471D2C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6048" y="1572058"/>
                <a:ext cx="156786" cy="156786"/>
              </a:xfrm>
              <a:prstGeom prst="rect">
                <a:avLst/>
              </a:prstGeom>
            </p:spPr>
          </p:pic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7384C8-D16E-F287-9C64-7576BA7D296A}"/>
                </a:ext>
              </a:extLst>
            </p:cNvPr>
            <p:cNvSpPr/>
            <p:nvPr/>
          </p:nvSpPr>
          <p:spPr>
            <a:xfrm>
              <a:off x="9157159" y="3873958"/>
              <a:ext cx="430840" cy="3684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08906B8-F059-7840-337B-FE19D5200FE6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9122094" y="3152738"/>
              <a:ext cx="250485" cy="72122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4B4550-83E6-53E8-5568-D32D31401550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9524979" y="3677810"/>
              <a:ext cx="721745" cy="348548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289125-8FAE-ACFC-12AC-6A99B5E7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225" y="3429000"/>
              <a:ext cx="559457" cy="2862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681E5E-4C1B-3FA8-F399-365A3B7B9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16499" y="3950283"/>
              <a:ext cx="546100" cy="292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06648C-3489-5FF1-8AF5-1FF876B6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4849" y="2944615"/>
              <a:ext cx="546100" cy="2921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3672DA-A6DF-0A9C-4BEB-696A302D6296}"/>
              </a:ext>
            </a:extLst>
          </p:cNvPr>
          <p:cNvSpPr txBox="1"/>
          <p:nvPr/>
        </p:nvSpPr>
        <p:spPr>
          <a:xfrm>
            <a:off x="476170" y="1102772"/>
            <a:ext cx="11400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system has 6 dimensions: 3 Euler angles and 3 internal degrees in body-fixed frame.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17C1E4-00BA-A178-6FBD-75C514824B49}"/>
              </a:ext>
            </a:extLst>
          </p:cNvPr>
          <p:cNvSpPr/>
          <p:nvPr/>
        </p:nvSpPr>
        <p:spPr>
          <a:xfrm>
            <a:off x="173170" y="2219878"/>
            <a:ext cx="4809103" cy="317366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3AE4C-D144-5945-5873-A7E123050F30}"/>
              </a:ext>
            </a:extLst>
          </p:cNvPr>
          <p:cNvSpPr txBox="1"/>
          <p:nvPr/>
        </p:nvSpPr>
        <p:spPr>
          <a:xfrm>
            <a:off x="515160" y="2629100"/>
            <a:ext cx="37910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View the system by three pairs. </a:t>
            </a:r>
          </a:p>
          <a:p>
            <a:endParaRPr lang="en-US" sz="2400" dirty="0"/>
          </a:p>
          <a:p>
            <a:r>
              <a:rPr lang="en-US" sz="2400" dirty="0"/>
              <a:t>Comparing to dimers, we can look at the dimer signal out of the trimer system!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0D524F-EE22-557E-9EB5-64123EB06B86}"/>
              </a:ext>
            </a:extLst>
          </p:cNvPr>
          <p:cNvGrpSpPr/>
          <p:nvPr/>
        </p:nvGrpSpPr>
        <p:grpSpPr>
          <a:xfrm>
            <a:off x="4948290" y="2343782"/>
            <a:ext cx="4358278" cy="2966185"/>
            <a:chOff x="5206022" y="3784233"/>
            <a:chExt cx="4358278" cy="29661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C16287-C837-98D4-FD64-274420FDA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6022" y="3952956"/>
              <a:ext cx="4358278" cy="279746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3471B5-A6E3-EF2F-3A64-5731F43F4E0F}"/>
                </a:ext>
              </a:extLst>
            </p:cNvPr>
            <p:cNvSpPr txBox="1"/>
            <p:nvPr/>
          </p:nvSpPr>
          <p:spPr>
            <a:xfrm>
              <a:off x="5495266" y="3784233"/>
              <a:ext cx="379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state Pair distribution function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FD1B90-2110-EA02-111D-E64493DD5C6B}"/>
                </a:ext>
              </a:extLst>
            </p:cNvPr>
            <p:cNvSpPr txBox="1"/>
            <p:nvPr/>
          </p:nvSpPr>
          <p:spPr>
            <a:xfrm>
              <a:off x="8168640" y="4651535"/>
              <a:ext cx="7955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Trimer</a:t>
              </a: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/>
                <a:t>Dimer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E0F0FE4-FDF7-D9C0-2169-2E9AB89AFFD9}"/>
              </a:ext>
            </a:extLst>
          </p:cNvPr>
          <p:cNvSpPr/>
          <p:nvPr/>
        </p:nvSpPr>
        <p:spPr>
          <a:xfrm>
            <a:off x="291385" y="5565394"/>
            <a:ext cx="11460728" cy="11971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8D47B6-9E19-BE48-C34B-215E2DD7B2F5}"/>
                  </a:ext>
                </a:extLst>
              </p:cNvPr>
              <p:cNvSpPr txBox="1"/>
              <p:nvPr/>
            </p:nvSpPr>
            <p:spPr>
              <a:xfrm>
                <a:off x="476169" y="5686169"/>
                <a:ext cx="1127594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Use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hyper-spherical coordinate system</a:t>
                </a:r>
                <a:r>
                  <a:rPr lang="en-US" sz="2400" dirty="0"/>
                  <a:t>: hyper radius: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= (r</a:t>
                </a:r>
                <a:r>
                  <a:rPr lang="en-US" sz="2400" baseline="-25000" dirty="0"/>
                  <a:t>12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+ r</a:t>
                </a:r>
                <a:r>
                  <a:rPr lang="en-US" sz="2400" baseline="-25000" dirty="0"/>
                  <a:t>13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 +r</a:t>
                </a:r>
                <a:r>
                  <a:rPr lang="en-US" sz="2400" baseline="-25000" dirty="0"/>
                  <a:t>13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)</a:t>
                </a:r>
                <a:r>
                  <a:rPr lang="en-US" sz="2400" baseline="30000" dirty="0"/>
                  <a:t>1/2</a:t>
                </a:r>
                <a:r>
                  <a:rPr lang="en-US" sz="2400" dirty="0"/>
                  <a:t> , </a:t>
                </a:r>
              </a:p>
              <a:p>
                <a:r>
                  <a:rPr lang="en-US" sz="2400" dirty="0"/>
                  <a:t>2 </a:t>
                </a:r>
                <a:r>
                  <a:rPr lang="en-US" sz="2400" dirty="0" err="1"/>
                  <a:t>hyperangles</a:t>
                </a:r>
                <a:r>
                  <a:rPr lang="en-US" sz="2400" dirty="0"/>
                  <a:t>, and 3 Euler angles. See more in next slides!</a:t>
                </a:r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8D47B6-9E19-BE48-C34B-215E2DD7B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69" y="5686169"/>
                <a:ext cx="11275943" cy="1200329"/>
              </a:xfrm>
              <a:prstGeom prst="rect">
                <a:avLst/>
              </a:prstGeom>
              <a:blipFill>
                <a:blip r:embed="rId8"/>
                <a:stretch>
                  <a:fillRect l="-900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354C463-376D-11ED-24B5-93E706B6A369}"/>
              </a:ext>
            </a:extLst>
          </p:cNvPr>
          <p:cNvSpPr txBox="1"/>
          <p:nvPr/>
        </p:nvSpPr>
        <p:spPr>
          <a:xfrm>
            <a:off x="5306539" y="5252926"/>
            <a:ext cx="644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Q. Guan, D. Blume, and Frankfurt group, PRA 111, 023108 (2025)</a:t>
            </a:r>
          </a:p>
        </p:txBody>
      </p:sp>
    </p:spTree>
    <p:extLst>
      <p:ext uri="{BB962C8B-B14F-4D97-AF65-F5344CB8AC3E}">
        <p14:creationId xmlns:p14="http://schemas.microsoft.com/office/powerpoint/2010/main" val="327995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D691-BBE8-10B3-C339-D108B757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7A438F-0350-7E8A-4EF5-2FCA6FF861A2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Hyperspherical</a:t>
            </a:r>
            <a:r>
              <a:rPr lang="en-US" sz="4000" dirty="0">
                <a:solidFill>
                  <a:schemeClr val="tx1"/>
                </a:solidFill>
              </a:rPr>
              <a:t>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9DA71-C662-69CB-5873-8B30253C5953}"/>
              </a:ext>
            </a:extLst>
          </p:cNvPr>
          <p:cNvSpPr txBox="1"/>
          <p:nvPr/>
        </p:nvSpPr>
        <p:spPr>
          <a:xfrm>
            <a:off x="198578" y="1007007"/>
            <a:ext cx="388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Whitten-Smith’s coordinates: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0F3683-7DF8-C869-9BDA-3B2A00C9F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55" y="1461647"/>
            <a:ext cx="2852020" cy="743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C11D5-2625-2ED2-CF8B-374ADBE5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" y="2108342"/>
            <a:ext cx="4411882" cy="1353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758073-10C6-19FC-8F04-BC2470C8C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00" y="3431627"/>
            <a:ext cx="4311077" cy="7406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8E5BD-7226-F85B-A63E-5D72B37F5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072" y="1644004"/>
            <a:ext cx="6930059" cy="18174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58DB81-F9D3-08CE-2979-1806727A52A3}"/>
              </a:ext>
            </a:extLst>
          </p:cNvPr>
          <p:cNvSpPr txBox="1"/>
          <p:nvPr/>
        </p:nvSpPr>
        <p:spPr>
          <a:xfrm>
            <a:off x="6165963" y="1011516"/>
            <a:ext cx="473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Laplacian Operator (Kinetic energy):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65FA6F-2769-9113-5A1E-AA11158C9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153" y="3255433"/>
            <a:ext cx="2182669" cy="7682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63402C-172B-543E-A985-2BEBC4657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851" y="3202240"/>
            <a:ext cx="1893221" cy="8455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B47D31-9A67-D260-A10F-315883610C7C}"/>
              </a:ext>
            </a:extLst>
          </p:cNvPr>
          <p:cNvSpPr/>
          <p:nvPr/>
        </p:nvSpPr>
        <p:spPr>
          <a:xfrm>
            <a:off x="87382" y="1007008"/>
            <a:ext cx="4936614" cy="554965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1BE99F-702A-881B-3C07-F4ADD73D8B88}"/>
              </a:ext>
            </a:extLst>
          </p:cNvPr>
          <p:cNvSpPr/>
          <p:nvPr/>
        </p:nvSpPr>
        <p:spPr>
          <a:xfrm>
            <a:off x="5382406" y="1007006"/>
            <a:ext cx="6611015" cy="570288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1DB1E2-7BC5-B43B-921D-8C84E69FBAF1}"/>
              </a:ext>
            </a:extLst>
          </p:cNvPr>
          <p:cNvSpPr txBox="1"/>
          <p:nvPr/>
        </p:nvSpPr>
        <p:spPr>
          <a:xfrm>
            <a:off x="5477806" y="4281022"/>
            <a:ext cx="61098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1"/>
                </a:solidFill>
              </a:rPr>
              <a:t>J</a:t>
            </a:r>
            <a:r>
              <a:rPr lang="en-US" sz="2400" i="1" baseline="-25000" dirty="0" err="1">
                <a:solidFill>
                  <a:schemeClr val="accent1"/>
                </a:solidFill>
              </a:rPr>
              <a:t>x</a:t>
            </a:r>
            <a:r>
              <a:rPr lang="en-US" sz="2400" i="1" dirty="0">
                <a:solidFill>
                  <a:schemeClr val="accent1"/>
                </a:solidFill>
              </a:rPr>
              <a:t>, J</a:t>
            </a:r>
            <a:r>
              <a:rPr lang="en-US" sz="2400" i="1" baseline="-25000" dirty="0">
                <a:solidFill>
                  <a:schemeClr val="accent1"/>
                </a:solidFill>
              </a:rPr>
              <a:t>y</a:t>
            </a:r>
            <a:r>
              <a:rPr lang="en-US" sz="2400" i="1" dirty="0">
                <a:solidFill>
                  <a:schemeClr val="accent1"/>
                </a:solidFill>
              </a:rPr>
              <a:t>, </a:t>
            </a:r>
            <a:r>
              <a:rPr lang="en-US" sz="2400" i="1" dirty="0" err="1">
                <a:solidFill>
                  <a:schemeClr val="accent1"/>
                </a:solidFill>
              </a:rPr>
              <a:t>J</a:t>
            </a:r>
            <a:r>
              <a:rPr lang="en-US" sz="2400" i="1" baseline="-25000" dirty="0" err="1">
                <a:solidFill>
                  <a:schemeClr val="accent1"/>
                </a:solidFill>
              </a:rPr>
              <a:t>z</a:t>
            </a:r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: Body-fixed angular momentum operator whose eigenstates are the famous Wigner-D matrix.</a:t>
            </a:r>
          </a:p>
          <a:p>
            <a:endParaRPr lang="en-US" sz="2400" baseline="-250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Rigid-rotor rotation is coupled to the internal dynamics!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9E4FD9-EC99-791D-1B5D-D4381076C713}"/>
                  </a:ext>
                </a:extLst>
              </p:cNvPr>
              <p:cNvSpPr txBox="1"/>
              <p:nvPr/>
            </p:nvSpPr>
            <p:spPr>
              <a:xfrm>
                <a:off x="228300" y="4193079"/>
                <a:ext cx="453852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/>
                    </a:solidFill>
                  </a:rPr>
                  <a:t>The hyperradius describes the size of the trimer. </a:t>
                </a:r>
              </a:p>
              <a:p>
                <a:endParaRPr lang="en-US" sz="2400" dirty="0">
                  <a:solidFill>
                    <a:schemeClr val="accent2"/>
                  </a:solidFill>
                </a:endParaRPr>
              </a:p>
              <a:p>
                <a:r>
                  <a:rPr lang="en-US" sz="2400" dirty="0">
                    <a:solidFill>
                      <a:schemeClr val="accent2"/>
                    </a:solidFill>
                  </a:rPr>
                  <a:t>The </a:t>
                </a:r>
                <a:r>
                  <a:rPr lang="en-US" sz="2400" dirty="0" err="1">
                    <a:solidFill>
                      <a:schemeClr val="accent2"/>
                    </a:solidFill>
                  </a:rPr>
                  <a:t>hyperangles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describes the internal geometry of the trimer in the body-fixed frame.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9E4FD9-EC99-791D-1B5D-D4381076C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00" y="4193079"/>
                <a:ext cx="4538526" cy="2308324"/>
              </a:xfrm>
              <a:prstGeom prst="rect">
                <a:avLst/>
              </a:prstGeom>
              <a:blipFill>
                <a:blip r:embed="rId9"/>
                <a:stretch>
                  <a:fillRect l="-1950" t="-2186" r="-3064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775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8ACD3-D6F6-DF77-E05A-DA24EEB71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A9BC0A4F-E7D7-6372-8B8C-E9F8BB64DEB9}"/>
              </a:ext>
            </a:extLst>
          </p:cNvPr>
          <p:cNvSpPr/>
          <p:nvPr/>
        </p:nvSpPr>
        <p:spPr>
          <a:xfrm>
            <a:off x="7989022" y="3429000"/>
            <a:ext cx="4047602" cy="65656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4EE1C65-C188-769F-38DB-CF085005691F}"/>
              </a:ext>
            </a:extLst>
          </p:cNvPr>
          <p:cNvSpPr/>
          <p:nvPr/>
        </p:nvSpPr>
        <p:spPr>
          <a:xfrm>
            <a:off x="216622" y="3462249"/>
            <a:ext cx="6326418" cy="58622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A94FA62-DFEF-A39E-C297-45B8DD70946E}"/>
              </a:ext>
            </a:extLst>
          </p:cNvPr>
          <p:cNvSpPr/>
          <p:nvPr/>
        </p:nvSpPr>
        <p:spPr>
          <a:xfrm>
            <a:off x="216623" y="1911561"/>
            <a:ext cx="9463317" cy="5862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30AD3E3-F095-53DC-9FAD-CA939264B842}"/>
              </a:ext>
            </a:extLst>
          </p:cNvPr>
          <p:cNvSpPr/>
          <p:nvPr/>
        </p:nvSpPr>
        <p:spPr>
          <a:xfrm>
            <a:off x="216623" y="980397"/>
            <a:ext cx="5879378" cy="84880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6AFA85-5A0B-F797-6D89-0F7AF97AF1E4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Helium Trimer Theory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928D4-504D-A65D-7D7B-216B99D206F6}"/>
              </a:ext>
            </a:extLst>
          </p:cNvPr>
          <p:cNvSpPr txBox="1"/>
          <p:nvPr/>
        </p:nvSpPr>
        <p:spPr>
          <a:xfrm>
            <a:off x="182880" y="1116349"/>
            <a:ext cx="575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Expand full wave function into partial waves: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E7CADC-CCE9-B95E-9318-F8F9F748FCB8}"/>
              </a:ext>
            </a:extLst>
          </p:cNvPr>
          <p:cNvGrpSpPr/>
          <p:nvPr/>
        </p:nvGrpSpPr>
        <p:grpSpPr>
          <a:xfrm>
            <a:off x="6096000" y="1142730"/>
            <a:ext cx="5842000" cy="686474"/>
            <a:chOff x="4943609" y="1234798"/>
            <a:chExt cx="5842000" cy="68647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C638EC-3193-5D99-4F1D-4BC6C62D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609" y="1234798"/>
              <a:ext cx="1866900" cy="533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FDA6DEF-29B1-0053-CE27-F92A560E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0509" y="1235472"/>
              <a:ext cx="3975100" cy="6858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A5EEE86-9C68-82D2-D882-433329CE92E7}"/>
              </a:ext>
            </a:extLst>
          </p:cNvPr>
          <p:cNvSpPr txBox="1"/>
          <p:nvPr/>
        </p:nvSpPr>
        <p:spPr>
          <a:xfrm>
            <a:off x="193040" y="1955520"/>
            <a:ext cx="932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Expand the partial waves further into partial waves of Wigner D matrices: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85B258-1784-5A8A-14AD-24413F9EAB3D}"/>
              </a:ext>
            </a:extLst>
          </p:cNvPr>
          <p:cNvGrpSpPr/>
          <p:nvPr/>
        </p:nvGrpSpPr>
        <p:grpSpPr>
          <a:xfrm>
            <a:off x="182880" y="2523161"/>
            <a:ext cx="7955280" cy="826770"/>
            <a:chOff x="645160" y="2466193"/>
            <a:chExt cx="7955280" cy="8267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E78D59-0C1C-C296-ED73-2AE93EE1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160" y="2617323"/>
              <a:ext cx="2184400" cy="5588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1ABB8D-CEF0-00FD-CAF8-D08F8A8D7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9700" y="2607163"/>
              <a:ext cx="3886200" cy="6858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197F2-335A-8A8A-69F1-0ED643E2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8740" y="2466193"/>
              <a:ext cx="2171700" cy="774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C318FD4-CF03-D0A1-A050-938A672A4225}"/>
                  </a:ext>
                </a:extLst>
              </p:cNvPr>
              <p:cNvSpPr txBox="1"/>
              <p:nvPr/>
            </p:nvSpPr>
            <p:spPr>
              <a:xfrm>
                <a:off x="182880" y="3524527"/>
                <a:ext cx="54823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The P(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) function is obtained numerically: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F5DCE5-233D-23BC-4609-B96954A1A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3524527"/>
                <a:ext cx="5482335" cy="461665"/>
              </a:xfrm>
              <a:prstGeom prst="rect">
                <a:avLst/>
              </a:prstGeom>
              <a:blipFill>
                <a:blip r:embed="rId8"/>
                <a:stretch>
                  <a:fillRect l="-1852" t="-8108" r="-926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12EEC4C8-388C-8EF6-DD00-B3A7D4BE89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23826"/>
            <a:ext cx="7772400" cy="18294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20153D3-3AFE-F77A-4784-DAAA41BD4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5886459"/>
            <a:ext cx="3375660" cy="781732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469120E-8D2A-DAD0-A3AB-BFB5FBAF0489}"/>
              </a:ext>
            </a:extLst>
          </p:cNvPr>
          <p:cNvSpPr/>
          <p:nvPr/>
        </p:nvSpPr>
        <p:spPr>
          <a:xfrm>
            <a:off x="182880" y="4114800"/>
            <a:ext cx="7589520" cy="2553391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A2AEFC-D774-2DE7-79BC-1F68FEB22611}"/>
              </a:ext>
            </a:extLst>
          </p:cNvPr>
          <p:cNvCxnSpPr/>
          <p:nvPr/>
        </p:nvCxnSpPr>
        <p:spPr>
          <a:xfrm>
            <a:off x="3129280" y="5425440"/>
            <a:ext cx="424942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7438000-917C-DCAD-9B4C-EA1FEAE1FA5C}"/>
              </a:ext>
            </a:extLst>
          </p:cNvPr>
          <p:cNvSpPr txBox="1"/>
          <p:nvPr/>
        </p:nvSpPr>
        <p:spPr>
          <a:xfrm>
            <a:off x="342453" y="4869838"/>
            <a:ext cx="3139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</a:t>
            </a:r>
            <a:r>
              <a:rPr lang="en-US" sz="1800" dirty="0">
                <a:solidFill>
                  <a:schemeClr val="accent1"/>
                </a:solidFill>
              </a:rPr>
              <a:t>ouple body-rotation to internal dynamics.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B6FD7E-EC4B-3D37-F934-85A74B00C62E}"/>
              </a:ext>
            </a:extLst>
          </p:cNvPr>
          <p:cNvSpPr txBox="1"/>
          <p:nvPr/>
        </p:nvSpPr>
        <p:spPr>
          <a:xfrm>
            <a:off x="8205470" y="3519893"/>
            <a:ext cx="332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Dynamics in hyperradius: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E4B073D-4615-62C0-6E39-C261EA8FE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2900" y="4301761"/>
            <a:ext cx="4047602" cy="1840859"/>
          </a:xfrm>
          <a:prstGeom prst="rect">
            <a:avLst/>
          </a:prstGeom>
        </p:spPr>
      </p:pic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59ECDFE-C613-A625-16CF-CF0536BF73E1}"/>
              </a:ext>
            </a:extLst>
          </p:cNvPr>
          <p:cNvSpPr/>
          <p:nvPr/>
        </p:nvSpPr>
        <p:spPr>
          <a:xfrm>
            <a:off x="7989022" y="4114800"/>
            <a:ext cx="4047602" cy="2553391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CAD525-B727-4602-DCCE-942DF129810E}"/>
              </a:ext>
            </a:extLst>
          </p:cNvPr>
          <p:cNvCxnSpPr>
            <a:cxnSpLocks/>
          </p:cNvCxnSpPr>
          <p:nvPr/>
        </p:nvCxnSpPr>
        <p:spPr>
          <a:xfrm>
            <a:off x="9679940" y="5886459"/>
            <a:ext cx="225806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B15AE9C-CFF0-7EB1-D862-55AB30C09E6A}"/>
              </a:ext>
            </a:extLst>
          </p:cNvPr>
          <p:cNvSpPr txBox="1"/>
          <p:nvPr/>
        </p:nvSpPr>
        <p:spPr>
          <a:xfrm>
            <a:off x="9834880" y="6036073"/>
            <a:ext cx="202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He-He interactions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AB459-1D1E-039E-926E-9545DD6C0E8B}"/>
              </a:ext>
            </a:extLst>
          </p:cNvPr>
          <p:cNvSpPr txBox="1"/>
          <p:nvPr/>
        </p:nvSpPr>
        <p:spPr>
          <a:xfrm>
            <a:off x="8305698" y="2627071"/>
            <a:ext cx="319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Channel function is labelled by 3 quantum numbers. </a:t>
            </a:r>
          </a:p>
        </p:txBody>
      </p:sp>
    </p:spTree>
    <p:extLst>
      <p:ext uri="{BB962C8B-B14F-4D97-AF65-F5344CB8AC3E}">
        <p14:creationId xmlns:p14="http://schemas.microsoft.com/office/powerpoint/2010/main" val="376714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64FE0C-AD62-E64B-A458-9468D4C13A4C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Some Backgrounds on Helium Systems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EDACF8-1C13-D9FF-CEDB-F2D9014CF9BE}"/>
              </a:ext>
            </a:extLst>
          </p:cNvPr>
          <p:cNvGrpSpPr/>
          <p:nvPr/>
        </p:nvGrpSpPr>
        <p:grpSpPr>
          <a:xfrm>
            <a:off x="6868391" y="934564"/>
            <a:ext cx="4593865" cy="2697477"/>
            <a:chOff x="6637446" y="1723906"/>
            <a:chExt cx="4563954" cy="26208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18E791-1F22-BF62-7936-4B9F2EB1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1914" y="1723906"/>
              <a:ext cx="4549486" cy="26208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05678A-6602-8558-66F9-0FC22B83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7446" y="1761414"/>
              <a:ext cx="419100" cy="258330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EAA427-9728-931B-6BFF-F46BAABAA3E1}"/>
              </a:ext>
            </a:extLst>
          </p:cNvPr>
          <p:cNvGrpSpPr/>
          <p:nvPr/>
        </p:nvGrpSpPr>
        <p:grpSpPr>
          <a:xfrm>
            <a:off x="175030" y="955964"/>
            <a:ext cx="6298062" cy="2769595"/>
            <a:chOff x="5947314" y="1330036"/>
            <a:chExt cx="6298062" cy="276959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3C7E600-9016-8413-9F4E-E90D764ACC6D}"/>
                </a:ext>
              </a:extLst>
            </p:cNvPr>
            <p:cNvSpPr/>
            <p:nvPr/>
          </p:nvSpPr>
          <p:spPr>
            <a:xfrm>
              <a:off x="5947314" y="1330036"/>
              <a:ext cx="6100177" cy="2769595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50912C-9EA2-30CD-9FDD-6F5BBE28C08F}"/>
                    </a:ext>
                  </a:extLst>
                </p:cNvPr>
                <p:cNvSpPr txBox="1"/>
                <p:nvPr/>
              </p:nvSpPr>
              <p:spPr>
                <a:xfrm>
                  <a:off x="6096000" y="1421975"/>
                  <a:ext cx="6149376" cy="2677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aseline="30000" dirty="0"/>
                    <a:t>4</a:t>
                  </a:r>
                  <a:r>
                    <a:rPr lang="en-US" sz="2400" dirty="0"/>
                    <a:t>He-</a:t>
                  </a:r>
                  <a:r>
                    <a:rPr lang="en-US" sz="2400" baseline="30000" dirty="0"/>
                    <a:t>4</a:t>
                  </a:r>
                  <a:r>
                    <a:rPr lang="en-US" sz="2400" dirty="0"/>
                    <a:t>He (dimer) sector:</a:t>
                  </a:r>
                </a:p>
                <a:p>
                  <a:endParaRPr lang="en-US" sz="2400" dirty="0"/>
                </a:p>
                <a:p>
                  <a:r>
                    <a:rPr lang="en-US" sz="2400" dirty="0"/>
                    <a:t>Single s-wave bound state (No J&gt;0 bound state).</a:t>
                  </a:r>
                </a:p>
                <a:p>
                  <a:r>
                    <a:rPr lang="en-US" sz="2400" dirty="0"/>
                    <a:t>Binding energy is 1.3mK</a:t>
                  </a:r>
                </a:p>
                <a:p>
                  <a:r>
                    <a:rPr lang="en-US" sz="2400" dirty="0"/>
                    <a:t>Two-body s-wave scattering length: a</a:t>
                  </a:r>
                  <a:r>
                    <a:rPr lang="en-US" sz="2400" baseline="-25000" dirty="0"/>
                    <a:t>s</a:t>
                  </a:r>
                  <a:r>
                    <a:rPr lang="en-US" sz="2400" dirty="0"/>
                    <a:t>=171a</a:t>
                  </a:r>
                  <a:r>
                    <a:rPr lang="en-US" sz="2400" baseline="-25000" dirty="0"/>
                    <a:t>0</a:t>
                  </a:r>
                  <a:endParaRPr lang="en-US" sz="2400" dirty="0"/>
                </a:p>
                <a:p>
                  <a:r>
                    <a:rPr lang="en-US" sz="2400" dirty="0"/>
                    <a:t>Two-body van der Waals length: </a:t>
                  </a:r>
                  <a:r>
                    <a:rPr lang="en-US" sz="2400" dirty="0" err="1"/>
                    <a:t>r</a:t>
                  </a:r>
                  <a:r>
                    <a:rPr lang="en-US" sz="2400" baseline="-25000" dirty="0" err="1"/>
                    <a:t>vdW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5.1</m:t>
                      </m:r>
                    </m:oMath>
                  </a14:m>
                  <a:r>
                    <a:rPr lang="en-US" sz="2400" dirty="0"/>
                    <a:t>a</a:t>
                  </a:r>
                  <a:r>
                    <a:rPr lang="en-US" sz="2400" baseline="-25000" dirty="0"/>
                    <a:t>0</a:t>
                  </a:r>
                </a:p>
                <a:p>
                  <a:r>
                    <a:rPr lang="en-US" sz="2400" dirty="0"/>
                    <a:t>Two-body effective range: </a:t>
                  </a:r>
                  <a:r>
                    <a:rPr lang="en-US" sz="2400" dirty="0" err="1"/>
                    <a:t>r</a:t>
                  </a:r>
                  <a:r>
                    <a:rPr lang="en-US" sz="2400" baseline="-25000" dirty="0" err="1"/>
                    <a:t>eff</a:t>
                  </a:r>
                  <a:r>
                    <a:rPr lang="en-US" sz="2400" dirty="0"/>
                    <a:t> =15.2a</a:t>
                  </a:r>
                  <a:r>
                    <a:rPr lang="en-US" sz="2400" baseline="-25000" dirty="0"/>
                    <a:t>0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50912C-9EA2-30CD-9FDD-6F5BBE28C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1421975"/>
                  <a:ext cx="6149376" cy="2677656"/>
                </a:xfrm>
                <a:prstGeom prst="rect">
                  <a:avLst/>
                </a:prstGeom>
                <a:blipFill>
                  <a:blip r:embed="rId5"/>
                  <a:stretch>
                    <a:fillRect l="-1649" t="-1887" r="-619" b="-3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8FD311-868E-D47E-3E29-2CB874D906F9}"/>
              </a:ext>
            </a:extLst>
          </p:cNvPr>
          <p:cNvSpPr txBox="1"/>
          <p:nvPr/>
        </p:nvSpPr>
        <p:spPr>
          <a:xfrm>
            <a:off x="6663342" y="3482534"/>
            <a:ext cx="538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Image from PNAS 113, 14651 (2016) by Frankfurt group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0A071F-1A7B-506E-C44E-BA445FCA16C7}"/>
              </a:ext>
            </a:extLst>
          </p:cNvPr>
          <p:cNvGrpSpPr/>
          <p:nvPr/>
        </p:nvGrpSpPr>
        <p:grpSpPr>
          <a:xfrm>
            <a:off x="189873" y="3811882"/>
            <a:ext cx="6192456" cy="2150918"/>
            <a:chOff x="5947314" y="1330036"/>
            <a:chExt cx="6192456" cy="2150918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BEF8A97-0AE8-A7F5-9826-9F74517F1B12}"/>
                </a:ext>
              </a:extLst>
            </p:cNvPr>
            <p:cNvSpPr/>
            <p:nvPr/>
          </p:nvSpPr>
          <p:spPr>
            <a:xfrm>
              <a:off x="5947314" y="1330036"/>
              <a:ext cx="6100177" cy="215091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8875EA-BF9C-2215-588F-AE36691A9ECA}"/>
                </a:ext>
              </a:extLst>
            </p:cNvPr>
            <p:cNvSpPr txBox="1"/>
            <p:nvPr/>
          </p:nvSpPr>
          <p:spPr>
            <a:xfrm>
              <a:off x="6096000" y="1421975"/>
              <a:ext cx="604377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4</a:t>
              </a:r>
              <a:r>
                <a:rPr lang="en-US" sz="2400" dirty="0"/>
                <a:t>He-</a:t>
              </a:r>
              <a:r>
                <a:rPr lang="en-US" sz="2400" baseline="30000" dirty="0"/>
                <a:t>4</a:t>
              </a:r>
              <a:r>
                <a:rPr lang="en-US" sz="2400" dirty="0"/>
                <a:t>He-</a:t>
              </a:r>
              <a:r>
                <a:rPr lang="en-US" sz="2400" baseline="30000" dirty="0"/>
                <a:t>4</a:t>
              </a:r>
              <a:r>
                <a:rPr lang="en-US" sz="2400" dirty="0"/>
                <a:t>He (trimer) sector:</a:t>
              </a:r>
            </a:p>
            <a:p>
              <a:endParaRPr lang="en-US" sz="2400" dirty="0"/>
            </a:p>
            <a:p>
              <a:r>
                <a:rPr lang="en-US" sz="2400" dirty="0"/>
                <a:t>Two s-wave bound states (No J&gt;0 bound state).</a:t>
              </a:r>
            </a:p>
            <a:p>
              <a:r>
                <a:rPr lang="en-US" sz="2400" dirty="0"/>
                <a:t>Ground state binding energy: 131mK</a:t>
              </a:r>
            </a:p>
            <a:p>
              <a:r>
                <a:rPr lang="en-US" sz="2400" dirty="0"/>
                <a:t>First excited state bind energy: 2.65mk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74F6FA5-2B3F-DDCA-AAF3-98D6D4920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447" y="3832664"/>
            <a:ext cx="3862313" cy="26948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D211B3B-B63B-D49C-EF20-5089E7AAB16A}"/>
              </a:ext>
            </a:extLst>
          </p:cNvPr>
          <p:cNvSpPr txBox="1"/>
          <p:nvPr/>
        </p:nvSpPr>
        <p:spPr>
          <a:xfrm>
            <a:off x="6569820" y="6512271"/>
            <a:ext cx="557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from Science (2015) by Frankfurt group and </a:t>
            </a:r>
            <a:r>
              <a:rPr lang="en-US" i="1" dirty="0" err="1"/>
              <a:t>Doerte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779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24330-1B8C-158E-1932-F8480E12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189D55-1B12-0F20-F8C2-DE4D2EB2C648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Model Pulse-Trimer interactions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853325-A42B-8350-A91F-2295996C14C4}"/>
              </a:ext>
            </a:extLst>
          </p:cNvPr>
          <p:cNvGrpSpPr/>
          <p:nvPr/>
        </p:nvGrpSpPr>
        <p:grpSpPr>
          <a:xfrm>
            <a:off x="0" y="987867"/>
            <a:ext cx="6175169" cy="1890951"/>
            <a:chOff x="0" y="987867"/>
            <a:chExt cx="6175169" cy="1890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8EBE51-D1EB-5ED1-E88E-B64D7EF4A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28750"/>
              <a:ext cx="5232400" cy="1257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EF2ECC-E354-3A9C-EB7E-CAFCA9B78370}"/>
                </a:ext>
              </a:extLst>
            </p:cNvPr>
            <p:cNvSpPr txBox="1"/>
            <p:nvPr/>
          </p:nvSpPr>
          <p:spPr>
            <a:xfrm>
              <a:off x="203662" y="987867"/>
              <a:ext cx="5971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1. Sum over 3 dimers interacting with E-fields: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C731B9-0789-1AAC-6F0D-D38AA4245D76}"/>
                </a:ext>
              </a:extLst>
            </p:cNvPr>
            <p:cNvSpPr/>
            <p:nvPr/>
          </p:nvSpPr>
          <p:spPr>
            <a:xfrm>
              <a:off x="87381" y="1007008"/>
              <a:ext cx="6087787" cy="1871810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238872-F706-E7DC-81EF-77C7D8AD0962}"/>
              </a:ext>
            </a:extLst>
          </p:cNvPr>
          <p:cNvGrpSpPr/>
          <p:nvPr/>
        </p:nvGrpSpPr>
        <p:grpSpPr>
          <a:xfrm>
            <a:off x="99592" y="3241966"/>
            <a:ext cx="6087787" cy="3463932"/>
            <a:chOff x="99592" y="3241966"/>
            <a:chExt cx="6087787" cy="34639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7BE5A9-9C1C-1527-C496-6C13041C7105}"/>
                </a:ext>
              </a:extLst>
            </p:cNvPr>
            <p:cNvSpPr txBox="1"/>
            <p:nvPr/>
          </p:nvSpPr>
          <p:spPr>
            <a:xfrm>
              <a:off x="152122" y="3243262"/>
              <a:ext cx="5982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2. For a short laser pulse, use delta-kick pulse: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066E92-87C7-391D-FEF3-68176C742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122" y="3967864"/>
              <a:ext cx="5156200" cy="1562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B66FE-B4F9-E306-1BC4-CBAE7A34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62" y="5465860"/>
              <a:ext cx="3859183" cy="124003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F508CA-4CA0-A2CC-0D61-C321F0D84CFA}"/>
                </a:ext>
              </a:extLst>
            </p:cNvPr>
            <p:cNvSpPr/>
            <p:nvPr/>
          </p:nvSpPr>
          <p:spPr>
            <a:xfrm>
              <a:off x="99592" y="3241966"/>
              <a:ext cx="6087787" cy="3377044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1B7E48-9397-3DAF-0702-D21AF7CD7893}"/>
              </a:ext>
            </a:extLst>
          </p:cNvPr>
          <p:cNvGrpSpPr/>
          <p:nvPr/>
        </p:nvGrpSpPr>
        <p:grpSpPr>
          <a:xfrm>
            <a:off x="6220493" y="3529750"/>
            <a:ext cx="6419343" cy="3089260"/>
            <a:chOff x="6262057" y="1272190"/>
            <a:chExt cx="6419343" cy="30892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414BC8-3045-2E8A-32D7-1AA2DC70EB42}"/>
                </a:ext>
              </a:extLst>
            </p:cNvPr>
            <p:cNvSpPr txBox="1"/>
            <p:nvPr/>
          </p:nvSpPr>
          <p:spPr>
            <a:xfrm>
              <a:off x="6698672" y="1521574"/>
              <a:ext cx="5982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Get the kicked initial state: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20374F-8A6A-FD6A-C587-BC6E565C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2057" y="1896547"/>
              <a:ext cx="5971507" cy="9568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716C7D-254C-81D6-E11B-A92A34F6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3838" y="2672928"/>
              <a:ext cx="5671148" cy="8868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9C7AE-AD28-32EF-5DE5-3642049FB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36904" y="3485281"/>
              <a:ext cx="2222500" cy="68607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24A60D-D442-392E-4751-128092E1EAC3}"/>
                </a:ext>
              </a:extLst>
            </p:cNvPr>
            <p:cNvSpPr/>
            <p:nvPr/>
          </p:nvSpPr>
          <p:spPr>
            <a:xfrm>
              <a:off x="6481041" y="1272190"/>
              <a:ext cx="5702746" cy="3089260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Down Arrow 18">
            <a:extLst>
              <a:ext uri="{FF2B5EF4-FFF2-40B4-BE49-F238E27FC236}">
                <a16:creationId xmlns:a16="http://schemas.microsoft.com/office/drawing/2014/main" id="{4CB0CC2F-4176-3231-D99B-E6FDDAE8D95A}"/>
              </a:ext>
            </a:extLst>
          </p:cNvPr>
          <p:cNvSpPr/>
          <p:nvPr/>
        </p:nvSpPr>
        <p:spPr>
          <a:xfrm>
            <a:off x="2730222" y="2684753"/>
            <a:ext cx="615651" cy="5572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278C6B8-8768-64D7-45D8-4E7B871CB937}"/>
              </a:ext>
            </a:extLst>
          </p:cNvPr>
          <p:cNvSpPr/>
          <p:nvPr/>
        </p:nvSpPr>
        <p:spPr>
          <a:xfrm rot="16200000">
            <a:off x="5872893" y="4684521"/>
            <a:ext cx="615651" cy="5572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FBF861-2248-9655-6723-114CFC028C10}"/>
              </a:ext>
            </a:extLst>
          </p:cNvPr>
          <p:cNvGrpSpPr/>
          <p:nvPr/>
        </p:nvGrpSpPr>
        <p:grpSpPr>
          <a:xfrm>
            <a:off x="6423539" y="1007007"/>
            <a:ext cx="5718684" cy="2462347"/>
            <a:chOff x="87381" y="987867"/>
            <a:chExt cx="6087787" cy="1696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2642C6-9CC5-AE4B-AC36-73C1F5F82FD4}"/>
                </a:ext>
              </a:extLst>
            </p:cNvPr>
            <p:cNvSpPr txBox="1"/>
            <p:nvPr/>
          </p:nvSpPr>
          <p:spPr>
            <a:xfrm>
              <a:off x="203662" y="987867"/>
              <a:ext cx="571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Expand the kicked initial state into channel functions: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E7ED7E-346B-8ED3-EE23-D970492AA4E8}"/>
                </a:ext>
              </a:extLst>
            </p:cNvPr>
            <p:cNvSpPr/>
            <p:nvPr/>
          </p:nvSpPr>
          <p:spPr>
            <a:xfrm>
              <a:off x="87381" y="1007008"/>
              <a:ext cx="6087787" cy="167774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AA02819-7ED8-9FFF-C4F4-AC02770D78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558" y="1802675"/>
            <a:ext cx="4950114" cy="6351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E7E978-6EC6-4D3A-B6AD-12DA49D4E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353" y="2359879"/>
            <a:ext cx="4839277" cy="1067912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F9798763-623F-6FB4-91AE-4768C5913E2C}"/>
              </a:ext>
            </a:extLst>
          </p:cNvPr>
          <p:cNvSpPr/>
          <p:nvPr/>
        </p:nvSpPr>
        <p:spPr>
          <a:xfrm rot="10800000">
            <a:off x="9032821" y="3248091"/>
            <a:ext cx="615651" cy="4425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7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74C5-13FD-A47D-731F-45261D63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32668C-B166-1943-7597-4B75B2CE5176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 Movie of Trimer Scattering</a:t>
            </a:r>
          </a:p>
        </p:txBody>
      </p:sp>
      <p:pic>
        <p:nvPicPr>
          <p:cNvPr id="22" name="Picture 21" descr="A purple square with a red and blue line&#10;&#10;Description automatically generated">
            <a:extLst>
              <a:ext uri="{FF2B5EF4-FFF2-40B4-BE49-F238E27FC236}">
                <a16:creationId xmlns:a16="http://schemas.microsoft.com/office/drawing/2014/main" id="{61C83CA2-04DA-5000-0223-A79CC763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177" y="919463"/>
            <a:ext cx="7952823" cy="47716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002850-CE1A-A6BB-4080-DE2874BE7B6D}"/>
              </a:ext>
            </a:extLst>
          </p:cNvPr>
          <p:cNvSpPr txBox="1"/>
          <p:nvPr/>
        </p:nvSpPr>
        <p:spPr>
          <a:xfrm>
            <a:off x="192155" y="871538"/>
            <a:ext cx="5201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Nielson Plot in the body-fixed frame (axis is chosen by the principal axis of the trimer).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Three atoms fly away.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Cannot see orientation and correlations in such a representation.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questions to ask: </a:t>
            </a:r>
            <a:r>
              <a:rPr lang="en-US" sz="2400" dirty="0">
                <a:solidFill>
                  <a:schemeClr val="accent1"/>
                </a:solidFill>
              </a:rPr>
              <a:t>how the system flies apart, </a:t>
            </a:r>
            <a:r>
              <a:rPr lang="en-US" sz="2400" dirty="0" err="1">
                <a:solidFill>
                  <a:schemeClr val="accent1"/>
                </a:solidFill>
              </a:rPr>
              <a:t>a+a+a</a:t>
            </a:r>
            <a:r>
              <a:rPr lang="en-US" sz="2400" dirty="0">
                <a:solidFill>
                  <a:schemeClr val="accent1"/>
                </a:solidFill>
              </a:rPr>
              <a:t> or </a:t>
            </a:r>
            <a:r>
              <a:rPr lang="en-US" sz="2400" dirty="0" err="1">
                <a:solidFill>
                  <a:schemeClr val="accent1"/>
                </a:solidFill>
              </a:rPr>
              <a:t>d+a</a:t>
            </a:r>
            <a:r>
              <a:rPr lang="en-US" sz="2400" dirty="0">
                <a:solidFill>
                  <a:schemeClr val="accent1"/>
                </a:solidFill>
              </a:rPr>
              <a:t>? </a:t>
            </a:r>
            <a:r>
              <a:rPr lang="en-US" sz="2400" dirty="0">
                <a:solidFill>
                  <a:schemeClr val="accent2"/>
                </a:solidFill>
              </a:rPr>
              <a:t>What happens in different time windows? </a:t>
            </a:r>
            <a:r>
              <a:rPr lang="en-US" sz="2400" dirty="0">
                <a:solidFill>
                  <a:srgbClr val="FF0000"/>
                </a:solidFill>
              </a:rPr>
              <a:t>How different is the dimer out of trimer than a pure dimer? </a:t>
            </a:r>
            <a:r>
              <a:rPr lang="en-US" sz="2400" dirty="0"/>
              <a:t>Does atom interactions play a role?…</a:t>
            </a:r>
          </a:p>
        </p:txBody>
      </p:sp>
    </p:spTree>
    <p:extLst>
      <p:ext uri="{BB962C8B-B14F-4D97-AF65-F5344CB8AC3E}">
        <p14:creationId xmlns:p14="http://schemas.microsoft.com/office/powerpoint/2010/main" val="411549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5DE7-69AF-DCFB-FFCB-80B6B55C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BC66D9-8947-3F2E-D91E-0BA001904A67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Unwrap the Kicked Initial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C000F-793C-9A9E-8FBB-44639FD9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2088"/>
            <a:ext cx="7024255" cy="2325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347F3-E6DA-6F72-0E01-663DD27F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" y="1028513"/>
            <a:ext cx="7016176" cy="350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626CF-8AFB-9ED3-48AE-F98032E548E6}"/>
              </a:ext>
            </a:extLst>
          </p:cNvPr>
          <p:cNvSpPr txBox="1"/>
          <p:nvPr/>
        </p:nvSpPr>
        <p:spPr>
          <a:xfrm>
            <a:off x="2992582" y="3169227"/>
            <a:ext cx="372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Decomposition of the full kicked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3D372-CCB1-3A24-41AE-788EAE217B8C}"/>
              </a:ext>
            </a:extLst>
          </p:cNvPr>
          <p:cNvSpPr txBox="1"/>
          <p:nvPr/>
        </p:nvSpPr>
        <p:spPr>
          <a:xfrm>
            <a:off x="69272" y="4741018"/>
            <a:ext cx="300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Decomposition of J=0 channel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70E4B1-F131-F0C1-A3E0-1B681636420C}"/>
              </a:ext>
            </a:extLst>
          </p:cNvPr>
          <p:cNvSpPr/>
          <p:nvPr/>
        </p:nvSpPr>
        <p:spPr>
          <a:xfrm>
            <a:off x="3550764" y="1597712"/>
            <a:ext cx="1341638" cy="565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3E1398-BEE8-6B92-0D5E-C2B7972E1026}"/>
              </a:ext>
            </a:extLst>
          </p:cNvPr>
          <p:cNvSpPr/>
          <p:nvPr/>
        </p:nvSpPr>
        <p:spPr>
          <a:xfrm>
            <a:off x="3563643" y="2434266"/>
            <a:ext cx="1341638" cy="565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5C2B5B-79AE-D997-F4B4-F75FC10A56D4}"/>
              </a:ext>
            </a:extLst>
          </p:cNvPr>
          <p:cNvSpPr/>
          <p:nvPr/>
        </p:nvSpPr>
        <p:spPr>
          <a:xfrm>
            <a:off x="3563643" y="3820151"/>
            <a:ext cx="1341638" cy="565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D67E5-08A3-94A7-81D5-005CE7AD4A82}"/>
              </a:ext>
            </a:extLst>
          </p:cNvPr>
          <p:cNvSpPr/>
          <p:nvPr/>
        </p:nvSpPr>
        <p:spPr>
          <a:xfrm>
            <a:off x="2202287" y="5153417"/>
            <a:ext cx="2112136" cy="1519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63C0E7-0CC6-4652-43A0-69D2A69FBF59}"/>
              </a:ext>
            </a:extLst>
          </p:cNvPr>
          <p:cNvSpPr txBox="1"/>
          <p:nvPr/>
        </p:nvSpPr>
        <p:spPr>
          <a:xfrm>
            <a:off x="7032334" y="1049295"/>
            <a:ext cx="501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 comparison, the decomposition of the dimer system: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66865-CF50-6D8D-470E-39A92B133E39}"/>
              </a:ext>
            </a:extLst>
          </p:cNvPr>
          <p:cNvSpPr txBox="1"/>
          <p:nvPr/>
        </p:nvSpPr>
        <p:spPr>
          <a:xfrm>
            <a:off x="7117772" y="1927776"/>
            <a:ext cx="492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P</a:t>
            </a:r>
            <a:r>
              <a:rPr lang="en-US" sz="2400" i="1" baseline="30000" dirty="0">
                <a:solidFill>
                  <a:schemeClr val="accent1"/>
                </a:solidFill>
              </a:rPr>
              <a:t>(J=0)</a:t>
            </a:r>
            <a:r>
              <a:rPr lang="en-US" sz="2400" i="1" dirty="0">
                <a:solidFill>
                  <a:schemeClr val="accent1"/>
                </a:solidFill>
              </a:rPr>
              <a:t> = 98.83%.   P</a:t>
            </a:r>
            <a:r>
              <a:rPr lang="en-US" sz="2400" i="1" baseline="30000" dirty="0">
                <a:solidFill>
                  <a:schemeClr val="accent1"/>
                </a:solidFill>
              </a:rPr>
              <a:t>(J=2)</a:t>
            </a:r>
            <a:r>
              <a:rPr lang="en-US" sz="2400" i="1" dirty="0">
                <a:solidFill>
                  <a:schemeClr val="accent1"/>
                </a:solidFill>
              </a:rPr>
              <a:t> = 1.04%.       P</a:t>
            </a:r>
            <a:r>
              <a:rPr lang="en-US" sz="2400" i="1" baseline="30000" dirty="0">
                <a:solidFill>
                  <a:schemeClr val="accent1"/>
                </a:solidFill>
              </a:rPr>
              <a:t>(J=4)</a:t>
            </a:r>
            <a:r>
              <a:rPr lang="en-US" sz="2400" i="1" dirty="0">
                <a:solidFill>
                  <a:schemeClr val="accent1"/>
                </a:solidFill>
              </a:rPr>
              <a:t> = 0.124%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E5096-61C8-C2F7-0A73-3DAB689FB060}"/>
              </a:ext>
            </a:extLst>
          </p:cNvPr>
          <p:cNvSpPr txBox="1"/>
          <p:nvPr/>
        </p:nvSpPr>
        <p:spPr>
          <a:xfrm>
            <a:off x="7117772" y="2833537"/>
            <a:ext cx="492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P</a:t>
            </a:r>
            <a:r>
              <a:rPr lang="en-US" sz="2400" i="1" baseline="30000" dirty="0">
                <a:solidFill>
                  <a:schemeClr val="accent1"/>
                </a:solidFill>
              </a:rPr>
              <a:t>(J=0, scattering)</a:t>
            </a:r>
            <a:r>
              <a:rPr lang="en-US" sz="2400" i="1" dirty="0">
                <a:solidFill>
                  <a:schemeClr val="accent1"/>
                </a:solidFill>
              </a:rPr>
              <a:t> = 1.39%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7F81FF-0262-B104-B1B5-94F552C3FFFC}"/>
              </a:ext>
            </a:extLst>
          </p:cNvPr>
          <p:cNvSpPr txBox="1"/>
          <p:nvPr/>
        </p:nvSpPr>
        <p:spPr>
          <a:xfrm>
            <a:off x="7117772" y="5902718"/>
            <a:ext cx="501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Laser interacts with the trimer system much stronger than the dimer system.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10FCC9-C7E9-DD37-A800-40954CBA424E}"/>
              </a:ext>
            </a:extLst>
          </p:cNvPr>
          <p:cNvGrpSpPr>
            <a:grpSpLocks noChangeAspect="1"/>
          </p:cNvGrpSpPr>
          <p:nvPr/>
        </p:nvGrpSpPr>
        <p:grpSpPr>
          <a:xfrm>
            <a:off x="6896613" y="3333111"/>
            <a:ext cx="4206240" cy="2559254"/>
            <a:chOff x="5206022" y="3784233"/>
            <a:chExt cx="4358278" cy="29661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69E3A3-B179-0FF5-3DCE-A65CD249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6022" y="3952956"/>
              <a:ext cx="4358278" cy="279746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E8480D-AF5A-7B47-35D6-D8499D68E36B}"/>
                </a:ext>
              </a:extLst>
            </p:cNvPr>
            <p:cNvSpPr txBox="1"/>
            <p:nvPr/>
          </p:nvSpPr>
          <p:spPr>
            <a:xfrm>
              <a:off x="5495266" y="3784233"/>
              <a:ext cx="379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state Pair distribution function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75441C-3F39-FB13-CA48-93B07BB866FB}"/>
                </a:ext>
              </a:extLst>
            </p:cNvPr>
            <p:cNvSpPr txBox="1"/>
            <p:nvPr/>
          </p:nvSpPr>
          <p:spPr>
            <a:xfrm>
              <a:off x="8168640" y="4651535"/>
              <a:ext cx="7955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Trimer</a:t>
              </a: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/>
                <a:t>Dimer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43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4CA3-63B5-8A9F-009D-3E11B98A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24D6E-72D8-7763-9310-EE4EE50B36DE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Unwrap the Kicked Initial State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86A1A-7ED7-689C-51A1-5B82669A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3077"/>
            <a:ext cx="5653127" cy="5698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18B532-AE46-92D5-C2FE-4C99F53993DA}"/>
              </a:ext>
            </a:extLst>
          </p:cNvPr>
          <p:cNvSpPr txBox="1"/>
          <p:nvPr/>
        </p:nvSpPr>
        <p:spPr>
          <a:xfrm>
            <a:off x="5829772" y="1994994"/>
            <a:ext cx="4993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(a) Real part of the kicked phase factor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D7E3B-9041-973C-A595-7E45F034BF2E}"/>
              </a:ext>
            </a:extLst>
          </p:cNvPr>
          <p:cNvSpPr txBox="1"/>
          <p:nvPr/>
        </p:nvSpPr>
        <p:spPr>
          <a:xfrm>
            <a:off x="5865425" y="2636543"/>
            <a:ext cx="483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(b) Real part of the kicked initial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4BFC2-F8A4-0E95-36DE-45F30CDB39BB}"/>
              </a:ext>
            </a:extLst>
          </p:cNvPr>
          <p:cNvSpPr txBox="1"/>
          <p:nvPr/>
        </p:nvSpPr>
        <p:spPr>
          <a:xfrm>
            <a:off x="5865425" y="984113"/>
            <a:ext cx="6149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Fix all the other angels (two Euler angles and one </a:t>
            </a:r>
            <a:r>
              <a:rPr lang="en-US" sz="2400" dirty="0" err="1"/>
              <a:t>hyperangle</a:t>
            </a:r>
            <a:r>
              <a:rPr lang="en-US" sz="24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2C26E-4DF5-2B9F-CACC-8EC30B61FDBD}"/>
              </a:ext>
            </a:extLst>
          </p:cNvPr>
          <p:cNvSpPr/>
          <p:nvPr/>
        </p:nvSpPr>
        <p:spPr>
          <a:xfrm>
            <a:off x="176645" y="984113"/>
            <a:ext cx="5382899" cy="24834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AD619-7F41-20E8-7928-32378F46DE42}"/>
              </a:ext>
            </a:extLst>
          </p:cNvPr>
          <p:cNvSpPr/>
          <p:nvPr/>
        </p:nvSpPr>
        <p:spPr>
          <a:xfrm>
            <a:off x="176644" y="3467541"/>
            <a:ext cx="5382899" cy="3215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FC61AC-1E65-99DC-A7C7-0D25D53E5CAA}"/>
                  </a:ext>
                </a:extLst>
              </p:cNvPr>
              <p:cNvSpPr txBox="1"/>
              <p:nvPr/>
            </p:nvSpPr>
            <p:spPr>
              <a:xfrm>
                <a:off x="5829771" y="3488262"/>
                <a:ext cx="614993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phase oscillates strongly in the small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region. The wavefunction almost vanishes in this region.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Similar to the dimer, the laser grabs population transfer predominantly around the boundary of the ground state wave function in the small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region.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FC61AC-1E65-99DC-A7C7-0D25D53E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771" y="3488262"/>
                <a:ext cx="6149930" cy="3046988"/>
              </a:xfrm>
              <a:prstGeom prst="rect">
                <a:avLst/>
              </a:prstGeom>
              <a:blipFill>
                <a:blip r:embed="rId4"/>
                <a:stretch>
                  <a:fillRect l="-1440" t="-1245" r="-1235" b="-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55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97F12-65C8-3DB9-A085-F830D8B6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2663B0-50A5-C797-0B27-BE1E9025BE70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Unwrap the Kicked Initial State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30463C-2E1E-B9BD-9220-4B69689D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91" y="966513"/>
            <a:ext cx="5455957" cy="3187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5034BA-854D-C88E-4593-6F68846EF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022" y="1030644"/>
            <a:ext cx="5604387" cy="3012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FD7DF1-726B-2FF4-65DF-319383B7C912}"/>
              </a:ext>
            </a:extLst>
          </p:cNvPr>
          <p:cNvSpPr txBox="1"/>
          <p:nvPr/>
        </p:nvSpPr>
        <p:spPr>
          <a:xfrm>
            <a:off x="7225764" y="3893882"/>
            <a:ext cx="4966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scattering portion of the trimer J=0 channel includes both dimer-like and trimer-like features.</a:t>
            </a:r>
          </a:p>
          <a:p>
            <a:endParaRPr lang="en-US" sz="2400" dirty="0"/>
          </a:p>
          <a:p>
            <a:r>
              <a:rPr lang="en-US" sz="2400" dirty="0"/>
              <a:t>The dimer-like feature exists in the smaller </a:t>
            </a:r>
            <a:r>
              <a:rPr lang="en-US" sz="2400" i="1" dirty="0"/>
              <a:t>r</a:t>
            </a:r>
            <a:r>
              <a:rPr lang="en-US" sz="2400" dirty="0"/>
              <a:t> region; the trimer-like feature exists in the slightly larger </a:t>
            </a:r>
            <a:r>
              <a:rPr lang="en-US" sz="2400" i="1" dirty="0"/>
              <a:t>r</a:t>
            </a:r>
            <a:r>
              <a:rPr lang="en-US" sz="2400" dirty="0"/>
              <a:t> region.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A49E5-52C1-7F2F-13A5-80CC04BF144E}"/>
              </a:ext>
            </a:extLst>
          </p:cNvPr>
          <p:cNvSpPr txBox="1"/>
          <p:nvPr/>
        </p:nvSpPr>
        <p:spPr>
          <a:xfrm>
            <a:off x="3912316" y="994060"/>
            <a:ext cx="3544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Pair distribution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0BE1E-D801-AA64-E3C6-B04B5A73A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35" y="3971039"/>
            <a:ext cx="4720430" cy="2877129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370CDF44-6591-D9C6-3E00-6D5A1761B99E}"/>
              </a:ext>
            </a:extLst>
          </p:cNvPr>
          <p:cNvSpPr/>
          <p:nvPr/>
        </p:nvSpPr>
        <p:spPr>
          <a:xfrm>
            <a:off x="1884185" y="4380451"/>
            <a:ext cx="545692" cy="2261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D9441EB-0FD1-4A5A-5DBE-2992AFCC0B09}"/>
              </a:ext>
            </a:extLst>
          </p:cNvPr>
          <p:cNvSpPr/>
          <p:nvPr/>
        </p:nvSpPr>
        <p:spPr>
          <a:xfrm>
            <a:off x="1875236" y="5525015"/>
            <a:ext cx="545692" cy="2261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8512BC-63DA-77E8-A385-53DC30EC0363}"/>
              </a:ext>
            </a:extLst>
          </p:cNvPr>
          <p:cNvGrpSpPr/>
          <p:nvPr/>
        </p:nvGrpSpPr>
        <p:grpSpPr>
          <a:xfrm>
            <a:off x="879345" y="5440738"/>
            <a:ext cx="815131" cy="394695"/>
            <a:chOff x="924232" y="5788411"/>
            <a:chExt cx="815131" cy="3946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F951A7-21A9-CC54-0864-5999175D0986}"/>
                </a:ext>
              </a:extLst>
            </p:cNvPr>
            <p:cNvSpPr/>
            <p:nvPr/>
          </p:nvSpPr>
          <p:spPr>
            <a:xfrm>
              <a:off x="926895" y="5788411"/>
              <a:ext cx="157316" cy="1573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36B5527-F8C1-CE9B-E4DB-DE9B1E89743A}"/>
                </a:ext>
              </a:extLst>
            </p:cNvPr>
            <p:cNvGrpSpPr/>
            <p:nvPr/>
          </p:nvGrpSpPr>
          <p:grpSpPr>
            <a:xfrm>
              <a:off x="924232" y="5867069"/>
              <a:ext cx="815131" cy="316037"/>
              <a:chOff x="924232" y="5789795"/>
              <a:chExt cx="815131" cy="31603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B2C343B-5192-DDCC-B92A-C33CCBD9A390}"/>
                  </a:ext>
                </a:extLst>
              </p:cNvPr>
              <p:cNvSpPr/>
              <p:nvPr/>
            </p:nvSpPr>
            <p:spPr>
              <a:xfrm>
                <a:off x="924232" y="5948516"/>
                <a:ext cx="157316" cy="1573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1379208-69AA-5011-B968-763F2E0D6DAE}"/>
                  </a:ext>
                </a:extLst>
              </p:cNvPr>
              <p:cNvSpPr/>
              <p:nvPr/>
            </p:nvSpPr>
            <p:spPr>
              <a:xfrm>
                <a:off x="1582047" y="5812829"/>
                <a:ext cx="157316" cy="1573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CC7C9CA-0E61-1939-F62B-8FC9EB0E02C8}"/>
                  </a:ext>
                </a:extLst>
              </p:cNvPr>
              <p:cNvCxnSpPr>
                <a:stCxn id="10" idx="6"/>
                <a:endCxn id="11" idx="2"/>
              </p:cNvCxnSpPr>
              <p:nvPr/>
            </p:nvCxnSpPr>
            <p:spPr>
              <a:xfrm>
                <a:off x="1084211" y="5789795"/>
                <a:ext cx="497836" cy="10169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03B4CA3-4CEF-4E64-D053-277BA0D55757}"/>
                  </a:ext>
                </a:extLst>
              </p:cNvPr>
              <p:cNvCxnSpPr>
                <a:cxnSpLocks/>
                <a:stCxn id="8" idx="6"/>
                <a:endCxn id="11" idx="2"/>
              </p:cNvCxnSpPr>
              <p:nvPr/>
            </p:nvCxnSpPr>
            <p:spPr>
              <a:xfrm flipV="1">
                <a:off x="1081548" y="5891487"/>
                <a:ext cx="500499" cy="13568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2644C8-C7C6-0D9D-3820-3503A82EF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973" y="5815184"/>
              <a:ext cx="0" cy="2310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C31A9B-7B4F-5CB3-B9E8-8D164F2A18A4}"/>
              </a:ext>
            </a:extLst>
          </p:cNvPr>
          <p:cNvGrpSpPr/>
          <p:nvPr/>
        </p:nvGrpSpPr>
        <p:grpSpPr>
          <a:xfrm>
            <a:off x="1248076" y="3917505"/>
            <a:ext cx="426101" cy="1090156"/>
            <a:chOff x="914016" y="5389166"/>
            <a:chExt cx="426101" cy="109015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12A54-FA69-168F-F513-12A11FC52599}"/>
                </a:ext>
              </a:extLst>
            </p:cNvPr>
            <p:cNvSpPr/>
            <p:nvPr/>
          </p:nvSpPr>
          <p:spPr>
            <a:xfrm>
              <a:off x="914016" y="5389166"/>
              <a:ext cx="157316" cy="15731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A95E9A-BF2C-268D-7511-53D86A93B060}"/>
                </a:ext>
              </a:extLst>
            </p:cNvPr>
            <p:cNvGrpSpPr/>
            <p:nvPr/>
          </p:nvGrpSpPr>
          <p:grpSpPr>
            <a:xfrm>
              <a:off x="924232" y="5467824"/>
              <a:ext cx="415885" cy="1011498"/>
              <a:chOff x="924232" y="5390550"/>
              <a:chExt cx="415885" cy="10114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56DBB25-0C42-B6DA-229C-EE20E4BEE6BB}"/>
                  </a:ext>
                </a:extLst>
              </p:cNvPr>
              <p:cNvSpPr/>
              <p:nvPr/>
            </p:nvSpPr>
            <p:spPr>
              <a:xfrm>
                <a:off x="924232" y="6244732"/>
                <a:ext cx="157316" cy="1573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DE609DE-EE28-110F-A17D-D2EF0A1610B7}"/>
                  </a:ext>
                </a:extLst>
              </p:cNvPr>
              <p:cNvSpPr/>
              <p:nvPr/>
            </p:nvSpPr>
            <p:spPr>
              <a:xfrm>
                <a:off x="1182801" y="5812829"/>
                <a:ext cx="157316" cy="1573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A64DE97-2796-94D9-56A2-08C535DF850B}"/>
                  </a:ext>
                </a:extLst>
              </p:cNvPr>
              <p:cNvCxnSpPr>
                <a:cxnSpLocks/>
                <a:stCxn id="27" idx="6"/>
                <a:endCxn id="31" idx="2"/>
              </p:cNvCxnSpPr>
              <p:nvPr/>
            </p:nvCxnSpPr>
            <p:spPr>
              <a:xfrm>
                <a:off x="1071332" y="5390550"/>
                <a:ext cx="111469" cy="50093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57A4573-DFC9-D3AC-B054-AF6769D19B1D}"/>
                  </a:ext>
                </a:extLst>
              </p:cNvPr>
              <p:cNvCxnSpPr>
                <a:cxnSpLocks/>
                <a:stCxn id="30" idx="6"/>
                <a:endCxn id="31" idx="2"/>
              </p:cNvCxnSpPr>
              <p:nvPr/>
            </p:nvCxnSpPr>
            <p:spPr>
              <a:xfrm flipV="1">
                <a:off x="1081548" y="5891487"/>
                <a:ext cx="101253" cy="4319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D381EB-415B-854D-2685-FEA22909C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7553" y="5480703"/>
              <a:ext cx="2458" cy="8541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53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5E94-836A-0514-193C-1E2B92C4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5FCC30-7599-A2E2-236D-8308D1429EF0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Short-time Dynamics of the J=0 Scattering Portion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5EFEA-6C3E-8CE0-15FD-DF6C1F1F2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37" y="1243148"/>
            <a:ext cx="8650514" cy="51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9BBA4-6916-79F1-24F1-EC389C0C1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F5173-15E2-0225-FD23-4DAFA765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" y="78656"/>
            <a:ext cx="6656439" cy="3993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DAA5A2-6BD4-52C3-8311-1B5ABF755A10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Short-time Dynamics of the J=0 Scattering Portion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488A2-98FC-F4EF-DCEC-AC402265E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" y="3660057"/>
            <a:ext cx="3854869" cy="3035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70DE2-3150-275B-9C78-616509FE3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409" y="4647126"/>
            <a:ext cx="7772400" cy="1687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25F8C-349A-4C2B-EB10-D59030097E9F}"/>
              </a:ext>
            </a:extLst>
          </p:cNvPr>
          <p:cNvSpPr txBox="1"/>
          <p:nvPr/>
        </p:nvSpPr>
        <p:spPr>
          <a:xfrm>
            <a:off x="7004064" y="990881"/>
            <a:ext cx="51879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short-time regime, the boundary of the scattering wave function is subject to the constraint predicted by the classical forbidden region of the trimer potential.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 time dynamics, interference pattern develops due to redirected flux near the boundary.  </a:t>
            </a:r>
          </a:p>
        </p:txBody>
      </p:sp>
    </p:spTree>
    <p:extLst>
      <p:ext uri="{BB962C8B-B14F-4D97-AF65-F5344CB8AC3E}">
        <p14:creationId xmlns:p14="http://schemas.microsoft.com/office/powerpoint/2010/main" val="3537418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A829-34D6-8A89-B30A-D0264016A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78EF8A-73FD-02D8-3891-155CB0F3A2EC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Long-time Dynamics of the J=0 Scattering Portion</a:t>
            </a:r>
          </a:p>
        </p:txBody>
      </p:sp>
      <p:pic>
        <p:nvPicPr>
          <p:cNvPr id="13" name="Picture 12" descr="A purple and orange image&#10;&#10;Description automatically generated with medium confidence">
            <a:extLst>
              <a:ext uri="{FF2B5EF4-FFF2-40B4-BE49-F238E27FC236}">
                <a16:creationId xmlns:a16="http://schemas.microsoft.com/office/drawing/2014/main" id="{69B51EE7-7968-6395-3F28-696D98D4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" y="1058196"/>
            <a:ext cx="4572000" cy="2743200"/>
          </a:xfrm>
          <a:prstGeom prst="rect">
            <a:avLst/>
          </a:prstGeom>
        </p:spPr>
      </p:pic>
      <p:pic>
        <p:nvPicPr>
          <p:cNvPr id="15" name="Picture 14" descr="A purple and white image&#10;&#10;Description automatically generated with medium confidence">
            <a:extLst>
              <a:ext uri="{FF2B5EF4-FFF2-40B4-BE49-F238E27FC236}">
                <a16:creationId xmlns:a16="http://schemas.microsoft.com/office/drawing/2014/main" id="{D9B7CDA0-9E1C-CA2E-1C65-A69A28975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308" y="1058196"/>
            <a:ext cx="4572000" cy="2743200"/>
          </a:xfrm>
          <a:prstGeom prst="rect">
            <a:avLst/>
          </a:prstGeom>
        </p:spPr>
      </p:pic>
      <p:pic>
        <p:nvPicPr>
          <p:cNvPr id="17" name="Picture 16" descr="A purple and black graph&#10;&#10;Description automatically generated with medium confidence">
            <a:extLst>
              <a:ext uri="{FF2B5EF4-FFF2-40B4-BE49-F238E27FC236}">
                <a16:creationId xmlns:a16="http://schemas.microsoft.com/office/drawing/2014/main" id="{053864DA-0014-A955-9E76-57048F7A1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7" y="3988054"/>
            <a:ext cx="4572000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EA5484-06D2-C73A-CBB4-DEF08794667A}"/>
              </a:ext>
            </a:extLst>
          </p:cNvPr>
          <p:cNvSpPr txBox="1"/>
          <p:nvPr/>
        </p:nvSpPr>
        <p:spPr>
          <a:xfrm>
            <a:off x="5250426" y="4100052"/>
            <a:ext cx="67823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interference patterns propagate out.</a:t>
            </a:r>
          </a:p>
          <a:p>
            <a:endParaRPr lang="en-US" sz="2400" dirty="0"/>
          </a:p>
          <a:p>
            <a:r>
              <a:rPr lang="en-US" sz="2400" dirty="0"/>
              <a:t>Multiple sets of interference patterns are developed.</a:t>
            </a:r>
          </a:p>
          <a:p>
            <a:endParaRPr lang="en-US" sz="2400" dirty="0"/>
          </a:p>
          <a:p>
            <a:r>
              <a:rPr lang="en-US" sz="2400" dirty="0"/>
              <a:t>Two dominate configurations are peaked. 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E62CEA5C-6498-3CAA-9834-1C071C968AAB}"/>
              </a:ext>
            </a:extLst>
          </p:cNvPr>
          <p:cNvSpPr/>
          <p:nvPr/>
        </p:nvSpPr>
        <p:spPr>
          <a:xfrm rot="10800000">
            <a:off x="10122307" y="1681316"/>
            <a:ext cx="545692" cy="2261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B36BF59-BB15-C03E-BAAD-5BF2ADD15AA8}"/>
              </a:ext>
            </a:extLst>
          </p:cNvPr>
          <p:cNvSpPr/>
          <p:nvPr/>
        </p:nvSpPr>
        <p:spPr>
          <a:xfrm rot="10800000">
            <a:off x="10122307" y="2604165"/>
            <a:ext cx="545692" cy="2261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C6859D-4109-BE4A-2E67-74273619A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049" y="1362587"/>
            <a:ext cx="495300" cy="863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DE86AE-882A-B53D-D8C3-3FD7CF726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7399" y="2473224"/>
            <a:ext cx="7366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50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E789-FA00-C326-4912-D2B49937D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8C172-EB81-0097-7C62-3954B06C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31736-82FF-7703-D5EB-6508852C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3" y="1171628"/>
            <a:ext cx="5699381" cy="2909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B34237-C2CB-73DF-B510-B3EB9570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3" y="1171628"/>
            <a:ext cx="5818828" cy="290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BCDCA-0495-918B-82B4-B1A4CD59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3" y="3997301"/>
            <a:ext cx="5792147" cy="280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B6DA4-1006-4DC8-FA77-4E042EAE7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41121"/>
            <a:ext cx="5932973" cy="29168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832719-7736-45C7-2E6C-AC1DEDD98BEB}"/>
              </a:ext>
            </a:extLst>
          </p:cNvPr>
          <p:cNvSpPr/>
          <p:nvPr/>
        </p:nvSpPr>
        <p:spPr>
          <a:xfrm>
            <a:off x="0" y="-1"/>
            <a:ext cx="12192000" cy="11716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Compare Interacting Trimers with NI Trimers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(J=0+2 Scattering Portion)</a:t>
            </a:r>
          </a:p>
        </p:txBody>
      </p:sp>
    </p:spTree>
    <p:extLst>
      <p:ext uri="{BB962C8B-B14F-4D97-AF65-F5344CB8AC3E}">
        <p14:creationId xmlns:p14="http://schemas.microsoft.com/office/powerpoint/2010/main" val="2591103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FB6D5-7596-BEFC-8A11-66FCA2217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12D41-2D51-A194-197C-40BDC6B1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B20F8-4A2D-190C-9F2B-C292BD3E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15" y="1449450"/>
            <a:ext cx="10816185" cy="4906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50C130-8255-549B-679F-BA7012C517EB}"/>
              </a:ext>
            </a:extLst>
          </p:cNvPr>
          <p:cNvSpPr/>
          <p:nvPr/>
        </p:nvSpPr>
        <p:spPr>
          <a:xfrm>
            <a:off x="0" y="-1"/>
            <a:ext cx="12192000" cy="11716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Compare Interacting Trimers with NI Trimers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(Scattering Portion)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DD805-75B5-B8E3-419B-2A2BD3EFB0E1}"/>
              </a:ext>
            </a:extLst>
          </p:cNvPr>
          <p:cNvSpPr txBox="1"/>
          <p:nvPr/>
        </p:nvSpPr>
        <p:spPr>
          <a:xfrm>
            <a:off x="947818" y="1843792"/>
            <a:ext cx="30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kicked dimer has different behavior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66664-3D68-6C91-4ACA-5D179A418902}"/>
              </a:ext>
            </a:extLst>
          </p:cNvPr>
          <p:cNvSpPr txBox="1"/>
          <p:nvPr/>
        </p:nvSpPr>
        <p:spPr>
          <a:xfrm>
            <a:off x="6116782" y="1977622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third atom is slightly pushed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B34F6-3C2B-73EC-B350-A433A47180CF}"/>
              </a:ext>
            </a:extLst>
          </p:cNvPr>
          <p:cNvSpPr txBox="1"/>
          <p:nvPr/>
        </p:nvSpPr>
        <p:spPr>
          <a:xfrm>
            <a:off x="5465680" y="5039218"/>
            <a:ext cx="346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third atom moves faster for NI,</a:t>
            </a:r>
          </a:p>
          <a:p>
            <a:r>
              <a:rPr lang="en-US" dirty="0"/>
              <a:t>i.e., no attractive forces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CA1285-AC4F-52FA-93C0-347B461AA7A7}"/>
              </a:ext>
            </a:extLst>
          </p:cNvPr>
          <p:cNvCxnSpPr/>
          <p:nvPr/>
        </p:nvCxnSpPr>
        <p:spPr>
          <a:xfrm>
            <a:off x="1775421" y="3011763"/>
            <a:ext cx="1005269" cy="24938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88FAB6-BF74-1DDC-7B6E-9A25974A045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468963" y="2367736"/>
            <a:ext cx="1085543" cy="365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4CEF11-5460-E1F8-1542-BFBE3FC42B59}"/>
              </a:ext>
            </a:extLst>
          </p:cNvPr>
          <p:cNvSpPr txBox="1"/>
          <p:nvPr/>
        </p:nvSpPr>
        <p:spPr>
          <a:xfrm>
            <a:off x="947817" y="3188816"/>
            <a:ext cx="304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Dimer size decreases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B4C9B-7C7C-D07D-F62F-81D40CD6F638}"/>
              </a:ext>
            </a:extLst>
          </p:cNvPr>
          <p:cNvSpPr txBox="1"/>
          <p:nvPr/>
        </p:nvSpPr>
        <p:spPr>
          <a:xfrm>
            <a:off x="2596371" y="2624365"/>
            <a:ext cx="216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Dimer size increases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76A01-12FF-C1C0-4137-5F69752C1C33}"/>
              </a:ext>
            </a:extLst>
          </p:cNvPr>
          <p:cNvSpPr txBox="1"/>
          <p:nvPr/>
        </p:nvSpPr>
        <p:spPr>
          <a:xfrm>
            <a:off x="1508927" y="4208132"/>
            <a:ext cx="171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global peak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5B132-A2E2-5D61-547F-7BBEF5A3875C}"/>
              </a:ext>
            </a:extLst>
          </p:cNvPr>
          <p:cNvSpPr txBox="1"/>
          <p:nvPr/>
        </p:nvSpPr>
        <p:spPr>
          <a:xfrm>
            <a:off x="1029797" y="5424140"/>
            <a:ext cx="171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increase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F1F3C4-4B8C-3AF0-0060-7C57573AE712}"/>
              </a:ext>
            </a:extLst>
          </p:cNvPr>
          <p:cNvCxnSpPr>
            <a:cxnSpLocks/>
          </p:cNvCxnSpPr>
          <p:nvPr/>
        </p:nvCxnSpPr>
        <p:spPr>
          <a:xfrm flipV="1">
            <a:off x="1068434" y="4606180"/>
            <a:ext cx="159938" cy="756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28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BA713-8722-BAD4-36A5-892D1252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48BA63-E25E-A48A-F2E1-31A72CDA35AB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Observe He-Clusters---Frankfurt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88D8E-A6A2-D504-67C1-C198C39E5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" y="1003107"/>
            <a:ext cx="7061200" cy="5315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727EF-436E-4E7A-5C3A-DAB802445A7B}"/>
              </a:ext>
            </a:extLst>
          </p:cNvPr>
          <p:cNvSpPr txBox="1"/>
          <p:nvPr/>
        </p:nvSpPr>
        <p:spPr>
          <a:xfrm>
            <a:off x="7524008" y="992716"/>
            <a:ext cx="45257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Cool helium gas down to around 8K.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Shoot the molecule beam through a grating slit.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Separate different helium clusters by their diffraction angles.</a:t>
            </a: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Ionize the selected helium clusters for Coulomb explosion.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Detect the flying ions. </a:t>
            </a:r>
            <a:r>
              <a:rPr lang="en-US" sz="2400" dirty="0"/>
              <a:t> See the next two slides for details.</a:t>
            </a:r>
            <a:endParaRPr lang="en-US" sz="2400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DE4D4-85F0-2E5C-DEC6-2D8DB54F0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91" y="3292300"/>
            <a:ext cx="1122680" cy="516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5BF30-14A1-BB70-E6AE-8F7150E24CEC}"/>
              </a:ext>
            </a:extLst>
          </p:cNvPr>
          <p:cNvSpPr txBox="1"/>
          <p:nvPr/>
        </p:nvSpPr>
        <p:spPr>
          <a:xfrm>
            <a:off x="228599" y="6099123"/>
            <a:ext cx="604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Coulomb</a:t>
            </a:r>
            <a:r>
              <a:rPr lang="en-US" dirty="0">
                <a:solidFill>
                  <a:srgbClr val="FF0000"/>
                </a:solidFill>
              </a:rPr>
              <a:t> explosion converts potential energy to kinetic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7F911-EFE6-C8B0-7E82-E6996C381666}"/>
              </a:ext>
            </a:extLst>
          </p:cNvPr>
          <p:cNvSpPr txBox="1"/>
          <p:nvPr/>
        </p:nvSpPr>
        <p:spPr>
          <a:xfrm>
            <a:off x="5430699" y="1789862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Ionize He atoms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68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FF08-ED8E-D2C0-58E2-82A77274F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1C1DF-D9E6-B026-343E-2D85D4CB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30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4F22AB-07E1-E705-F6FE-4EA94A79A60D}"/>
              </a:ext>
            </a:extLst>
          </p:cNvPr>
          <p:cNvSpPr/>
          <p:nvPr/>
        </p:nvSpPr>
        <p:spPr>
          <a:xfrm>
            <a:off x="0" y="-1"/>
            <a:ext cx="12192000" cy="8259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Dimer Out of Trimer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AC50D-B1FD-91FD-A65B-A485FDC73794}"/>
              </a:ext>
            </a:extLst>
          </p:cNvPr>
          <p:cNvSpPr txBox="1"/>
          <p:nvPr/>
        </p:nvSpPr>
        <p:spPr>
          <a:xfrm>
            <a:off x="210164" y="938199"/>
            <a:ext cx="114840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1"/>
                </a:solidFill>
                <a:ea typeface="Cambria Math" panose="02040503050406030204" pitchFamily="18" charset="0"/>
              </a:rPr>
              <a:t>Idea: model the trimer dynamics using the pure dimer result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Cambria Math" panose="02040503050406030204" pitchFamily="18" charset="0"/>
              </a:rPr>
              <a:t>Motivation: the trimer ground state can be approximated by product of three Jastrow factors, 95% of the wavefunction is captured.</a:t>
            </a:r>
          </a:p>
          <a:p>
            <a:endParaRPr lang="en-US" sz="2400" dirty="0">
              <a:ea typeface="Cambria Math" panose="02040503050406030204" pitchFamily="18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For the delta-pulse kick, the imprinted phase factor is product of three phase factors for dimers.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The kick is at short distance. We approximate the variational Jastrow factor by the dimer wave function.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57A4A-6914-674B-92B6-02055AEB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94" y="2440709"/>
            <a:ext cx="4459488" cy="117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F2AB5-2076-BF6B-BA52-92646654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998" y="5886598"/>
            <a:ext cx="3330920" cy="4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23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D1E23-16B1-AAF2-748A-0193015A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CA57A-50A4-7DA0-12EB-D353793D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31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465B1-82B5-F2B3-A981-6F62CEB9D060}"/>
              </a:ext>
            </a:extLst>
          </p:cNvPr>
          <p:cNvSpPr/>
          <p:nvPr/>
        </p:nvSpPr>
        <p:spPr>
          <a:xfrm>
            <a:off x="0" y="-1"/>
            <a:ext cx="12192000" cy="12781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Alignment Signal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---Dimer Out of Trimer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3E871-02D5-45B7-CAF7-E573C5E99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47" y="1526363"/>
            <a:ext cx="5112774" cy="5351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F3EA7-74E0-B81C-88D8-D5BE91672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45" y="2394437"/>
            <a:ext cx="5823528" cy="1217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35A26-B9CE-022D-A1B7-9728C4CF6E13}"/>
              </a:ext>
            </a:extLst>
          </p:cNvPr>
          <p:cNvSpPr txBox="1"/>
          <p:nvPr/>
        </p:nvSpPr>
        <p:spPr>
          <a:xfrm>
            <a:off x="301335" y="3651228"/>
            <a:ext cx="67956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Adjust the amount of wavefunctions promoted to the scattering portion based on the dimer result due to account for difference between  2-body and 3-body contacts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59BB6-EA29-B157-177C-5C97A2BD62D2}"/>
                  </a:ext>
                </a:extLst>
              </p:cNvPr>
              <p:cNvSpPr txBox="1"/>
              <p:nvPr/>
            </p:nvSpPr>
            <p:spPr>
              <a:xfrm>
                <a:off x="301336" y="1465118"/>
                <a:ext cx="67956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1"/>
                    </a:solidFill>
                  </a:rPr>
                  <a:t>Taylor expand the  dimer wave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𝑑𝑖𝑚𝑒𝑟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describes the dimer scattering portion.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D59BB6-EA29-B157-177C-5C97A2BD6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6" y="1465118"/>
                <a:ext cx="6795654" cy="830997"/>
              </a:xfrm>
              <a:prstGeom prst="rect">
                <a:avLst/>
              </a:prstGeom>
              <a:blipFill>
                <a:blip r:embed="rId4"/>
                <a:stretch>
                  <a:fillRect l="-1119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10EFAC-BB26-7BAF-E84C-609B436C87C6}"/>
              </a:ext>
            </a:extLst>
          </p:cNvPr>
          <p:cNvSpPr txBox="1"/>
          <p:nvPr/>
        </p:nvSpPr>
        <p:spPr>
          <a:xfrm>
            <a:off x="267295" y="5775625"/>
            <a:ext cx="6795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The dimer model captures the interference pattern to some degree.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EB611-8DF0-BF3D-55B0-0C2CE1B00B67}"/>
              </a:ext>
            </a:extLst>
          </p:cNvPr>
          <p:cNvSpPr txBox="1"/>
          <p:nvPr/>
        </p:nvSpPr>
        <p:spPr>
          <a:xfrm>
            <a:off x="8787245" y="4042380"/>
            <a:ext cx="2389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dimer alignment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F214A-BF5D-C009-3975-549CFE698049}"/>
              </a:ext>
            </a:extLst>
          </p:cNvPr>
          <p:cNvSpPr txBox="1"/>
          <p:nvPr/>
        </p:nvSpPr>
        <p:spPr>
          <a:xfrm>
            <a:off x="7294421" y="1268362"/>
            <a:ext cx="4876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Trimer alignments using dimer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A6B061-279A-FF62-6AC6-5054205A0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13" y="5279881"/>
            <a:ext cx="6207434" cy="378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EB07E7-EB39-881D-C3A8-F622083F66A0}"/>
              </a:ext>
            </a:extLst>
          </p:cNvPr>
          <p:cNvSpPr txBox="1"/>
          <p:nvPr/>
        </p:nvSpPr>
        <p:spPr>
          <a:xfrm>
            <a:off x="9812593" y="2134711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C=10000</a:t>
            </a:r>
          </a:p>
        </p:txBody>
      </p:sp>
    </p:spTree>
    <p:extLst>
      <p:ext uri="{BB962C8B-B14F-4D97-AF65-F5344CB8AC3E}">
        <p14:creationId xmlns:p14="http://schemas.microsoft.com/office/powerpoint/2010/main" val="291683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FC2-5BBA-A9F0-29A7-9042CAF1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ED3AA01-7D6D-0FCA-27A1-7DCB96C3535F}"/>
              </a:ext>
            </a:extLst>
          </p:cNvPr>
          <p:cNvSpPr/>
          <p:nvPr/>
        </p:nvSpPr>
        <p:spPr>
          <a:xfrm>
            <a:off x="129718" y="3976280"/>
            <a:ext cx="11953239" cy="275979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C12684-B657-574A-1CF5-8CA17FFA7123}"/>
              </a:ext>
            </a:extLst>
          </p:cNvPr>
          <p:cNvSpPr/>
          <p:nvPr/>
        </p:nvSpPr>
        <p:spPr>
          <a:xfrm>
            <a:off x="116840" y="1040677"/>
            <a:ext cx="11953240" cy="64588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33EAE-833D-8526-5AE3-8236CF8D27CB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81D9F-BCBE-4554-34B6-17607D01095E}"/>
              </a:ext>
            </a:extLst>
          </p:cNvPr>
          <p:cNvSpPr txBox="1"/>
          <p:nvPr/>
        </p:nvSpPr>
        <p:spPr>
          <a:xfrm>
            <a:off x="476170" y="1102772"/>
            <a:ext cx="11299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Explored the tunability of binding of He dimer system.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9CD0B89-37A1-0BBD-572A-2BAB1F388FD2}"/>
              </a:ext>
            </a:extLst>
          </p:cNvPr>
          <p:cNvSpPr/>
          <p:nvPr/>
        </p:nvSpPr>
        <p:spPr>
          <a:xfrm>
            <a:off x="116840" y="2887278"/>
            <a:ext cx="11883937" cy="97728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99EF30-7F2D-D0AD-7408-9D7D58D37151}"/>
              </a:ext>
            </a:extLst>
          </p:cNvPr>
          <p:cNvSpPr/>
          <p:nvPr/>
        </p:nvSpPr>
        <p:spPr>
          <a:xfrm>
            <a:off x="129719" y="1798274"/>
            <a:ext cx="11953240" cy="97729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A3E5B-F928-49EF-D63F-A006B578ED8F}"/>
              </a:ext>
            </a:extLst>
          </p:cNvPr>
          <p:cNvSpPr txBox="1"/>
          <p:nvPr/>
        </p:nvSpPr>
        <p:spPr>
          <a:xfrm>
            <a:off x="476170" y="1880147"/>
            <a:ext cx="11299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Model the dynamics of He dimer kicked by short laser pulse, verified that the delta-kick model captures the dynamics very well.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C002E-D960-FF22-8D54-575BBEF2864A}"/>
              </a:ext>
            </a:extLst>
          </p:cNvPr>
          <p:cNvSpPr txBox="1"/>
          <p:nvPr/>
        </p:nvSpPr>
        <p:spPr>
          <a:xfrm>
            <a:off x="409173" y="2953946"/>
            <a:ext cx="11299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Model the dynamics of He trimer kicked by the short laser pulse using delta-kick model and the </a:t>
            </a:r>
            <a:r>
              <a:rPr lang="en-US" sz="2400" dirty="0" err="1"/>
              <a:t>hyperspherical</a:t>
            </a:r>
            <a:r>
              <a:rPr lang="en-US" sz="2400" dirty="0"/>
              <a:t> coordinate approach.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61E20-4C05-780A-0AA4-3021B4BF42F3}"/>
              </a:ext>
            </a:extLst>
          </p:cNvPr>
          <p:cNvSpPr txBox="1"/>
          <p:nvPr/>
        </p:nvSpPr>
        <p:spPr>
          <a:xfrm>
            <a:off x="305811" y="4624636"/>
            <a:ext cx="11704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1. The initial state and the short time dynamics, a good measure of the universal physics in three-body sector as discussed in literature.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4A3B4-1372-212E-181D-7575FE40477D}"/>
              </a:ext>
            </a:extLst>
          </p:cNvPr>
          <p:cNvSpPr txBox="1"/>
          <p:nvPr/>
        </p:nvSpPr>
        <p:spPr>
          <a:xfrm>
            <a:off x="295979" y="4018411"/>
            <a:ext cx="11786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Systematically analyze the dynamics in various aspects: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30A09-7E03-C675-7A24-E3A64E88FCB5}"/>
              </a:ext>
            </a:extLst>
          </p:cNvPr>
          <p:cNvSpPr txBox="1"/>
          <p:nvPr/>
        </p:nvSpPr>
        <p:spPr>
          <a:xfrm>
            <a:off x="295978" y="5577178"/>
            <a:ext cx="11704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2. The pattern in the alignment signal is decoded, a dimer out of trimer model is constructed.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5B259-8592-134C-15BA-8E56C69AEFDC}"/>
              </a:ext>
            </a:extLst>
          </p:cNvPr>
          <p:cNvSpPr txBox="1"/>
          <p:nvPr/>
        </p:nvSpPr>
        <p:spPr>
          <a:xfrm>
            <a:off x="305812" y="6201437"/>
            <a:ext cx="11704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3. Good theory-experiment agreement is seen. </a:t>
            </a:r>
          </a:p>
        </p:txBody>
      </p:sp>
    </p:spTree>
    <p:extLst>
      <p:ext uri="{BB962C8B-B14F-4D97-AF65-F5344CB8AC3E}">
        <p14:creationId xmlns:p14="http://schemas.microsoft.com/office/powerpoint/2010/main" val="2443923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3A669695-8AB1-48AB-733E-7D8F1F238114}"/>
              </a:ext>
            </a:extLst>
          </p:cNvPr>
          <p:cNvSpPr txBox="1"/>
          <p:nvPr/>
        </p:nvSpPr>
        <p:spPr>
          <a:xfrm>
            <a:off x="351097" y="3538764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PI: Prof. Reinhard Dorner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EE3539-4B99-0A92-A9FA-DE4E53B5338E}"/>
              </a:ext>
            </a:extLst>
          </p:cNvPr>
          <p:cNvSpPr txBox="1"/>
          <p:nvPr/>
        </p:nvSpPr>
        <p:spPr>
          <a:xfrm>
            <a:off x="2541566" y="5481540"/>
            <a:ext cx="319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</a:t>
            </a:r>
            <a:r>
              <a:rPr lang="en-US" sz="1800" dirty="0" err="1"/>
              <a:t>Doerte</a:t>
            </a:r>
            <a:r>
              <a:rPr lang="en-US" sz="1800" dirty="0"/>
              <a:t> Blume at the University of </a:t>
            </a:r>
            <a:r>
              <a:rPr lang="en-US" dirty="0"/>
              <a:t>Oklahoma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CD7014-46F1-7A5B-BADA-555F050B5501}"/>
              </a:ext>
            </a:extLst>
          </p:cNvPr>
          <p:cNvSpPr txBox="1"/>
          <p:nvPr/>
        </p:nvSpPr>
        <p:spPr>
          <a:xfrm>
            <a:off x="-65881" y="925440"/>
            <a:ext cx="3877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Exp: Frankfurt Group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53E7764-0081-E504-9800-5CE5B7AFE6AB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Acknowledgement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8EF89-A461-DF90-2F78-1C4459AE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1" y="1361998"/>
            <a:ext cx="3187700" cy="207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B0764-5979-07DF-E672-390209EB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37" y="1483126"/>
            <a:ext cx="7410047" cy="3891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A36F2-9E19-DABF-18A7-2167C8ED6760}"/>
              </a:ext>
            </a:extLst>
          </p:cNvPr>
          <p:cNvSpPr txBox="1"/>
          <p:nvPr/>
        </p:nvSpPr>
        <p:spPr>
          <a:xfrm>
            <a:off x="4299596" y="992666"/>
            <a:ext cx="349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Some of the other group members: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A311C-94B6-097F-136C-A075CF0779F2}"/>
              </a:ext>
            </a:extLst>
          </p:cNvPr>
          <p:cNvSpPr txBox="1"/>
          <p:nvPr/>
        </p:nvSpPr>
        <p:spPr>
          <a:xfrm>
            <a:off x="-209079" y="3902077"/>
            <a:ext cx="3877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Theory </a:t>
            </a:r>
            <a:r>
              <a:rPr lang="en-US" sz="2400" dirty="0"/>
              <a:t>c</a:t>
            </a:r>
            <a:r>
              <a:rPr lang="en-US" sz="2400" dirty="0">
                <a:solidFill>
                  <a:schemeClr val="tx1"/>
                </a:solidFill>
              </a:rPr>
              <a:t>ollaborator: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D1B00-90A6-75E3-79E7-01DBCB3E8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7" y="4357722"/>
            <a:ext cx="1997429" cy="250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F18C7-91D5-8196-8044-F133F93B5858}"/>
              </a:ext>
            </a:extLst>
          </p:cNvPr>
          <p:cNvSpPr txBox="1"/>
          <p:nvPr/>
        </p:nvSpPr>
        <p:spPr>
          <a:xfrm>
            <a:off x="6096000" y="5801796"/>
            <a:ext cx="394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works are supported by NSF</a:t>
            </a:r>
            <a:endParaRPr lang="en-US" sz="1800" dirty="0"/>
          </a:p>
        </p:txBody>
      </p:sp>
      <p:pic>
        <p:nvPicPr>
          <p:cNvPr id="1026" name="Picture 2" descr="Nsf Logo - National Science Foundation Logo - CleanPNG / KissPNG">
            <a:extLst>
              <a:ext uri="{FF2B5EF4-FFF2-40B4-BE49-F238E27FC236}">
                <a16:creationId xmlns:a16="http://schemas.microsoft.com/office/drawing/2014/main" id="{E971F994-FA18-B249-43DC-B9969C53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87" y="5438056"/>
            <a:ext cx="2137497" cy="123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15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D8E4-C786-5316-DA6F-1F520344E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shington State University | WSU Extension, Island County | Washington  State University">
            <a:extLst>
              <a:ext uri="{FF2B5EF4-FFF2-40B4-BE49-F238E27FC236}">
                <a16:creationId xmlns:a16="http://schemas.microsoft.com/office/drawing/2014/main" id="{59669E98-4AA1-3823-5095-FA482193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5386B-94A7-7BE5-F6DE-3019112E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4DD-F43E-F14C-847F-864C3D75327F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799CD-4432-96C9-C7DC-D88B1F6ABFE9}"/>
              </a:ext>
            </a:extLst>
          </p:cNvPr>
          <p:cNvSpPr txBox="1"/>
          <p:nvPr/>
        </p:nvSpPr>
        <p:spPr>
          <a:xfrm>
            <a:off x="883920" y="284927"/>
            <a:ext cx="100380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Dynamics of Weakly Bound Helium Dimers and Trimers Kicked by Short Laser Fields</a:t>
            </a:r>
          </a:p>
          <a:p>
            <a:pPr algn="ctr"/>
            <a:endParaRPr lang="en-US" sz="3200" i="1" dirty="0">
              <a:solidFill>
                <a:srgbClr val="FFFF00"/>
              </a:solidFill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Thanks!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Department of Physics and Astronomy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Washington State University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Jun. 09, 2025 @ ECT*</a:t>
            </a:r>
          </a:p>
        </p:txBody>
      </p:sp>
      <p:pic>
        <p:nvPicPr>
          <p:cNvPr id="1038" name="Picture 14" descr="WSU System (@wsu) / Twitter">
            <a:extLst>
              <a:ext uri="{FF2B5EF4-FFF2-40B4-BE49-F238E27FC236}">
                <a16:creationId xmlns:a16="http://schemas.microsoft.com/office/drawing/2014/main" id="{22095FEB-EC7A-A207-DAB6-4130C530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4984361"/>
            <a:ext cx="2818447" cy="1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375E2-E047-E16D-73B1-1CA26A37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690" y="5092311"/>
            <a:ext cx="1277741" cy="12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3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6CCA-C30A-6312-DB47-564F1CE4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094E9-52A2-8D0C-E6C4-E9663785DD90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Measure </a:t>
            </a:r>
            <a:r>
              <a:rPr lang="en-US" sz="4000" baseline="30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He-</a:t>
            </a:r>
            <a:r>
              <a:rPr lang="en-US" sz="4000" baseline="30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Dimer Binding Energy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FA8240-3154-80FD-C4A2-67670C6A3A76}"/>
              </a:ext>
            </a:extLst>
          </p:cNvPr>
          <p:cNvGrpSpPr/>
          <p:nvPr/>
        </p:nvGrpSpPr>
        <p:grpSpPr>
          <a:xfrm>
            <a:off x="185189" y="871539"/>
            <a:ext cx="7607993" cy="5636354"/>
            <a:chOff x="195580" y="972293"/>
            <a:chExt cx="7973900" cy="55355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0A9B1F-32A8-7E83-4037-DAFF3833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580" y="972293"/>
              <a:ext cx="7973900" cy="55355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669A85-2B63-ED70-A30F-B3EAA6AF0C5E}"/>
                </a:ext>
              </a:extLst>
            </p:cNvPr>
            <p:cNvSpPr txBox="1"/>
            <p:nvPr/>
          </p:nvSpPr>
          <p:spPr>
            <a:xfrm>
              <a:off x="1573311" y="972293"/>
              <a:ext cx="4210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Frankfurt group, </a:t>
              </a:r>
              <a:r>
                <a:rPr lang="en-US" i="1" dirty="0"/>
                <a:t>PNAS 113, 14651 </a:t>
              </a:r>
              <a:r>
                <a:rPr lang="en-US" b="0" i="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</a:rPr>
                <a:t>(2015)</a:t>
              </a:r>
              <a:r>
                <a:rPr lang="en-US" dirty="0"/>
                <a:t>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ABFDDD-6D9A-F768-7164-42BFC19EB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8652" y="1508388"/>
              <a:ext cx="2311400" cy="5842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5D2F8C7-F20E-CCC3-DAE1-0109E42D0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82" y="886331"/>
            <a:ext cx="4447527" cy="3041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BF5D3-75A9-5D61-AD1D-FAF3FAC2BD84}"/>
              </a:ext>
            </a:extLst>
          </p:cNvPr>
          <p:cNvSpPr txBox="1"/>
          <p:nvPr/>
        </p:nvSpPr>
        <p:spPr>
          <a:xfrm>
            <a:off x="8094518" y="4131381"/>
            <a:ext cx="4063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has been a long-time desired work to accurately measure the binding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Different model gives different results.</a:t>
            </a:r>
          </a:p>
        </p:txBody>
      </p:sp>
    </p:spTree>
    <p:extLst>
      <p:ext uri="{BB962C8B-B14F-4D97-AF65-F5344CB8AC3E}">
        <p14:creationId xmlns:p14="http://schemas.microsoft.com/office/powerpoint/2010/main" val="399371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0C39-ABC0-CF8D-2045-ECF4083AD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09298-B1E5-7A87-A2A5-BED787469C05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Observe </a:t>
            </a:r>
            <a:r>
              <a:rPr lang="en-US" sz="4000" baseline="30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He-</a:t>
            </a:r>
            <a:r>
              <a:rPr lang="en-US" sz="4000" baseline="30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Trimer---Efimov Physics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E15B2-2DE5-A16F-4EEB-1D043C0D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84" y="871538"/>
            <a:ext cx="3798716" cy="59394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31703C-5604-2374-180B-22A2627CE228}"/>
              </a:ext>
            </a:extLst>
          </p:cNvPr>
          <p:cNvSpPr txBox="1"/>
          <p:nvPr/>
        </p:nvSpPr>
        <p:spPr>
          <a:xfrm>
            <a:off x="101339" y="999243"/>
            <a:ext cx="51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Frankfurt group and </a:t>
            </a:r>
            <a:r>
              <a:rPr lang="en-US" dirty="0" err="1"/>
              <a:t>Doerte</a:t>
            </a:r>
            <a:r>
              <a:rPr lang="en-US" dirty="0"/>
              <a:t>, Science 348, 551 (2015)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430AB-8CD5-4F00-F07A-DB8515BA1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30" y="1496280"/>
            <a:ext cx="7065818" cy="4008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98143-D8ED-B14E-6A7D-3AB97A63FEB4}"/>
              </a:ext>
            </a:extLst>
          </p:cNvPr>
          <p:cNvSpPr txBox="1"/>
          <p:nvPr/>
        </p:nvSpPr>
        <p:spPr>
          <a:xfrm>
            <a:off x="1772070" y="1574517"/>
            <a:ext cx="406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Higher nozzle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Lower nozzle pressure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F8135-D60A-F621-8A57-449D9184E59C}"/>
              </a:ext>
            </a:extLst>
          </p:cNvPr>
          <p:cNvSpPr txBox="1"/>
          <p:nvPr/>
        </p:nvSpPr>
        <p:spPr>
          <a:xfrm>
            <a:off x="274230" y="5626608"/>
            <a:ext cx="8119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kinetic energy release shows that the population of the excited trimer state can be controlled and measured experimentally!</a:t>
            </a:r>
          </a:p>
        </p:txBody>
      </p:sp>
    </p:spTree>
    <p:extLst>
      <p:ext uri="{BB962C8B-B14F-4D97-AF65-F5344CB8AC3E}">
        <p14:creationId xmlns:p14="http://schemas.microsoft.com/office/powerpoint/2010/main" val="87825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AAE90-3446-A5D1-4AFB-B1776A4A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C348C7-39E0-653A-4FCB-E5F085106DC2}"/>
              </a:ext>
            </a:extLst>
          </p:cNvPr>
          <p:cNvSpPr/>
          <p:nvPr/>
        </p:nvSpPr>
        <p:spPr>
          <a:xfrm>
            <a:off x="37386" y="3763444"/>
            <a:ext cx="11860204" cy="30945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F352C2-FE72-60E7-1E4C-EB2B9B0071BD}"/>
              </a:ext>
            </a:extLst>
          </p:cNvPr>
          <p:cNvSpPr/>
          <p:nvPr/>
        </p:nvSpPr>
        <p:spPr>
          <a:xfrm>
            <a:off x="0" y="955964"/>
            <a:ext cx="11916757" cy="272305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AE87C-1BCB-0A50-41B6-E45E140AFF6B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Where To Go From Here…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B14C0-DBEA-C54C-8211-CF2FF12366E9}"/>
              </a:ext>
            </a:extLst>
          </p:cNvPr>
          <p:cNvSpPr txBox="1"/>
          <p:nvPr/>
        </p:nvSpPr>
        <p:spPr>
          <a:xfrm>
            <a:off x="93517" y="985593"/>
            <a:ext cx="117417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Static properties: </a:t>
            </a:r>
          </a:p>
          <a:p>
            <a:pPr lvl="1"/>
            <a:r>
              <a:rPr lang="en-US" sz="2400" dirty="0"/>
              <a:t>1. Look at other sectors, e.g., tetramer state tied to the trimer state and larger He clusters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2. Look at other species, e.g., </a:t>
            </a:r>
            <a:r>
              <a:rPr lang="en-US" sz="2400" baseline="30000" dirty="0"/>
              <a:t>3</a:t>
            </a:r>
            <a:r>
              <a:rPr lang="en-US" sz="2400" dirty="0"/>
              <a:t>He-</a:t>
            </a:r>
            <a:r>
              <a:rPr lang="en-US" sz="2400" baseline="30000" dirty="0"/>
              <a:t>4</a:t>
            </a:r>
            <a:r>
              <a:rPr lang="en-US" sz="2400" dirty="0"/>
              <a:t>He, He-Ne, Ne-Ne, </a:t>
            </a:r>
            <a:r>
              <a:rPr lang="en-US" sz="2400" dirty="0" err="1"/>
              <a:t>Ar-Ar</a:t>
            </a:r>
            <a:r>
              <a:rPr lang="en-US" sz="2400" dirty="0"/>
              <a:t>,… (more and more bound states)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3. Gift of nature: close to unitarity for He system. Can the scattering length be tuned?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CAB55-C93C-1376-5CB5-947072E8DB29}"/>
              </a:ext>
            </a:extLst>
          </p:cNvPr>
          <p:cNvSpPr txBox="1"/>
          <p:nvPr/>
        </p:nvSpPr>
        <p:spPr>
          <a:xfrm>
            <a:off x="204354" y="3866327"/>
            <a:ext cx="11741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Dynamic properties: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Initiate the dynamics of dimers and trimers using ultrashort laser pulse.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How do fast lasers interact with helium molecules and control the dynamics?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How different is the dynamics of the quantum halo state from the dynamics of the other tighter bound states? </a:t>
            </a:r>
          </a:p>
        </p:txBody>
      </p:sp>
    </p:spTree>
    <p:extLst>
      <p:ext uri="{BB962C8B-B14F-4D97-AF65-F5344CB8AC3E}">
        <p14:creationId xmlns:p14="http://schemas.microsoft.com/office/powerpoint/2010/main" val="166981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9AA73-0A7F-99B2-77F3-7CBE43B92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7BA6BD-3268-506E-FF32-1B1224309E29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Model Helium Dimer Systems in External E-Fields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EBBEE-E5D5-ED2C-3302-E41750F8A80A}"/>
              </a:ext>
            </a:extLst>
          </p:cNvPr>
          <p:cNvGrpSpPr/>
          <p:nvPr/>
        </p:nvGrpSpPr>
        <p:grpSpPr>
          <a:xfrm>
            <a:off x="110547" y="1051558"/>
            <a:ext cx="6480271" cy="3160380"/>
            <a:chOff x="5550619" y="1592220"/>
            <a:chExt cx="6480271" cy="316038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748CC548-E662-7848-ECA7-0F3D09CF6A45}"/>
                </a:ext>
              </a:extLst>
            </p:cNvPr>
            <p:cNvSpPr/>
            <p:nvPr/>
          </p:nvSpPr>
          <p:spPr>
            <a:xfrm>
              <a:off x="5550619" y="1592220"/>
              <a:ext cx="6480271" cy="3160380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CEB959-16F0-9840-0BAB-54990E6649FB}"/>
                </a:ext>
              </a:extLst>
            </p:cNvPr>
            <p:cNvGrpSpPr/>
            <p:nvPr/>
          </p:nvGrpSpPr>
          <p:grpSpPr>
            <a:xfrm>
              <a:off x="9325294" y="1995890"/>
              <a:ext cx="1756535" cy="2256153"/>
              <a:chOff x="7670800" y="1572058"/>
              <a:chExt cx="1325513" cy="185694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DCFE269-F35A-D8EB-CF58-C29C787D9D9C}"/>
                  </a:ext>
                </a:extLst>
              </p:cNvPr>
              <p:cNvSpPr/>
              <p:nvPr/>
            </p:nvSpPr>
            <p:spPr>
              <a:xfrm>
                <a:off x="7670800" y="2053885"/>
                <a:ext cx="325120" cy="30323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5A6EAE3-9244-A1B0-B5C1-336D278F42B8}"/>
                  </a:ext>
                </a:extLst>
              </p:cNvPr>
              <p:cNvSpPr/>
              <p:nvPr/>
            </p:nvSpPr>
            <p:spPr>
              <a:xfrm>
                <a:off x="8671193" y="2538664"/>
                <a:ext cx="325120" cy="30323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5C67CFB-896D-49B4-307F-3C17A0A28533}"/>
                  </a:ext>
                </a:extLst>
              </p:cNvPr>
              <p:cNvCxnSpPr>
                <a:cxnSpLocks/>
                <a:stCxn id="7" idx="5"/>
                <a:endCxn id="8" idx="1"/>
              </p:cNvCxnSpPr>
              <p:nvPr/>
            </p:nvCxnSpPr>
            <p:spPr>
              <a:xfrm>
                <a:off x="7948307" y="2312712"/>
                <a:ext cx="770499" cy="27036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9F940AA-6BD4-737A-DE62-96A1C2B73780}"/>
                  </a:ext>
                </a:extLst>
              </p:cNvPr>
              <p:cNvCxnSpPr/>
              <p:nvPr/>
            </p:nvCxnSpPr>
            <p:spPr>
              <a:xfrm flipV="1">
                <a:off x="8333556" y="1592220"/>
                <a:ext cx="0" cy="18367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C58E189-C5C7-DC92-9E23-FF86F22C0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6049" y="2474381"/>
                <a:ext cx="134990" cy="143427"/>
              </a:xfrm>
              <a:prstGeom prst="rect">
                <a:avLst/>
              </a:prstGeom>
            </p:spPr>
          </p:pic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BA5AB8C0-5E0F-BA56-8971-5AD76622B183}"/>
                  </a:ext>
                </a:extLst>
              </p:cNvPr>
              <p:cNvSpPr/>
              <p:nvPr/>
            </p:nvSpPr>
            <p:spPr>
              <a:xfrm>
                <a:off x="8056048" y="2277976"/>
                <a:ext cx="513905" cy="563924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8B85613-7C63-00D6-63B3-98C7560CC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9901" y="2062973"/>
                <a:ext cx="150305" cy="25364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2A5E71F-18EB-344E-10FB-96C9BD7E1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6048" y="1572058"/>
                <a:ext cx="156786" cy="15678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95B35A-51FB-EAAB-4069-5F2EE8A711A3}"/>
                </a:ext>
              </a:extLst>
            </p:cNvPr>
            <p:cNvSpPr txBox="1"/>
            <p:nvPr/>
          </p:nvSpPr>
          <p:spPr>
            <a:xfrm>
              <a:off x="6020611" y="1643736"/>
              <a:ext cx="2938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 laser in the z-direction is applied.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29D2C38-AF81-2612-8219-3E8A26947AE2}"/>
                    </a:ext>
                  </a:extLst>
                </p:cNvPr>
                <p:cNvSpPr txBox="1"/>
                <p:nvPr/>
              </p:nvSpPr>
              <p:spPr>
                <a:xfrm>
                  <a:off x="6055819" y="2663027"/>
                  <a:ext cx="2938999" cy="19389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/>
                    <a:t>V</a:t>
                  </a:r>
                  <a:r>
                    <a:rPr lang="en-US" sz="2400" baseline="-25000" dirty="0"/>
                    <a:t>2b</a:t>
                  </a:r>
                  <a:r>
                    <a:rPr lang="en-US" sz="2400" dirty="0"/>
                    <a:t>(</a:t>
                  </a:r>
                  <a:r>
                    <a:rPr lang="en-US" sz="2400" i="1" dirty="0"/>
                    <a:t>r</a:t>
                  </a:r>
                  <a:r>
                    <a:rPr lang="en-US" sz="2400" dirty="0"/>
                    <a:t>): two-body interaction. </a:t>
                  </a:r>
                </a:p>
                <a:p>
                  <a:endParaRPr lang="en-US" sz="2400" dirty="0"/>
                </a:p>
                <a:p>
                  <a:r>
                    <a:rPr lang="en-US" sz="2400" dirty="0" err="1"/>
                    <a:t>V</a:t>
                  </a:r>
                  <a:r>
                    <a:rPr lang="en-US" sz="2400" baseline="-25000" dirty="0" err="1"/>
                    <a:t>lm</a:t>
                  </a:r>
                  <a:r>
                    <a:rPr lang="en-US" sz="2400" dirty="0"/>
                    <a:t>(</a:t>
                  </a:r>
                  <a:r>
                    <a:rPr lang="en-US" sz="2400" i="1" dirty="0"/>
                    <a:t>r,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US" sz="2400" i="1" dirty="0"/>
                    <a:t>,t</a:t>
                  </a:r>
                  <a:r>
                    <a:rPr lang="en-US" sz="2400" dirty="0"/>
                    <a:t>): laser-molecule interaction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29D2C38-AF81-2612-8219-3E8A26947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819" y="2663027"/>
                  <a:ext cx="2938999" cy="1938992"/>
                </a:xfrm>
                <a:prstGeom prst="rect">
                  <a:avLst/>
                </a:prstGeom>
                <a:blipFill>
                  <a:blip r:embed="rId6"/>
                  <a:stretch>
                    <a:fillRect l="-3448" t="-2614" b="-65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0E2AB-5CE9-03B2-D41E-3AB34358A132}"/>
              </a:ext>
            </a:extLst>
          </p:cNvPr>
          <p:cNvGrpSpPr/>
          <p:nvPr/>
        </p:nvGrpSpPr>
        <p:grpSpPr>
          <a:xfrm>
            <a:off x="111745" y="4562545"/>
            <a:ext cx="6886002" cy="1782616"/>
            <a:chOff x="4285182" y="4905448"/>
            <a:chExt cx="8093596" cy="1782616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899BC9A-36D3-AD89-7568-06D9AAB95DBA}"/>
                </a:ext>
              </a:extLst>
            </p:cNvPr>
            <p:cNvSpPr/>
            <p:nvPr/>
          </p:nvSpPr>
          <p:spPr>
            <a:xfrm>
              <a:off x="4285182" y="4905448"/>
              <a:ext cx="7745367" cy="1782616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CCCCCAA-F6A4-79D9-AAC3-A6ADFE086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2950" y="5085468"/>
              <a:ext cx="880894" cy="2580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7E37B1-80A8-C708-34C6-9F3FF33F53CB}"/>
                </a:ext>
              </a:extLst>
            </p:cNvPr>
            <p:cNvSpPr txBox="1"/>
            <p:nvPr/>
          </p:nvSpPr>
          <p:spPr>
            <a:xfrm>
              <a:off x="5462259" y="4922388"/>
              <a:ext cx="642321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: parallel and perpendicular polarizabilities from electronic structure calculations.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1175E7-887D-B1BF-7123-838896EFB3FB}"/>
                </a:ext>
              </a:extLst>
            </p:cNvPr>
            <p:cNvSpPr txBox="1"/>
            <p:nvPr/>
          </p:nvSpPr>
          <p:spPr>
            <a:xfrm>
              <a:off x="4522470" y="5633563"/>
              <a:ext cx="78563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400" dirty="0"/>
            </a:p>
            <a:p>
              <a:r>
                <a:rPr lang="en-US" dirty="0"/>
                <a:t>See A. D. Buckingham and R. S. Watts, Mol. Phys. 26, 7 (1973).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93F2EF-7B26-4464-B5AA-BA916517EE60}"/>
              </a:ext>
            </a:extLst>
          </p:cNvPr>
          <p:cNvGrpSpPr/>
          <p:nvPr/>
        </p:nvGrpSpPr>
        <p:grpSpPr>
          <a:xfrm>
            <a:off x="6724979" y="1015523"/>
            <a:ext cx="6238184" cy="5097405"/>
            <a:chOff x="102915" y="1174243"/>
            <a:chExt cx="6238184" cy="50974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0956AC-C941-266F-95FF-6B9E3E786304}"/>
                </a:ext>
              </a:extLst>
            </p:cNvPr>
            <p:cNvSpPr txBox="1"/>
            <p:nvPr/>
          </p:nvSpPr>
          <p:spPr>
            <a:xfrm>
              <a:off x="234939" y="1174243"/>
              <a:ext cx="61061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Theory framework (separate off </a:t>
              </a:r>
              <a:r>
                <a:rPr lang="en-US" sz="2400" dirty="0" err="1"/>
                <a:t>c.o.m</a:t>
              </a:r>
              <a:r>
                <a:rPr lang="en-US" sz="2400" dirty="0"/>
                <a:t>):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4A043E4-4047-685D-8D77-12A4E3AE15CB}"/>
                </a:ext>
              </a:extLst>
            </p:cNvPr>
            <p:cNvGrpSpPr/>
            <p:nvPr/>
          </p:nvGrpSpPr>
          <p:grpSpPr>
            <a:xfrm>
              <a:off x="263938" y="1845955"/>
              <a:ext cx="5207000" cy="1378300"/>
              <a:chOff x="216622" y="2311167"/>
              <a:chExt cx="5207000" cy="13783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D34A305-8060-1024-08A5-06C369AFE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622" y="2311167"/>
                <a:ext cx="5207000" cy="8128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F35FC5-4EAC-F344-DE59-B4B44F555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9887" y="3168533"/>
                <a:ext cx="2696600" cy="520934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95F6AA0-CA64-A262-E92D-73CB813E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915" y="3213194"/>
              <a:ext cx="5308600" cy="5715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99AE6E-8A98-240D-AC12-4B794EAB0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915" y="3725443"/>
              <a:ext cx="4089400" cy="18669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449B0B-B2D0-4BB6-77D4-B2F93D80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2966" y="5723049"/>
              <a:ext cx="3753987" cy="548599"/>
            </a:xfrm>
            <a:prstGeom prst="rect">
              <a:avLst/>
            </a:prstGeom>
          </p:spPr>
        </p:pic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CAFB499-DD73-3B1B-434E-7C5921C15E95}"/>
                </a:ext>
              </a:extLst>
            </p:cNvPr>
            <p:cNvSpPr/>
            <p:nvPr/>
          </p:nvSpPr>
          <p:spPr>
            <a:xfrm>
              <a:off x="222892" y="5723049"/>
              <a:ext cx="3768101" cy="54859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645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38C1E-575E-DBBF-6313-80EA9B24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133B10E-0143-DD13-16DB-257B8051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92" y="2079419"/>
            <a:ext cx="4474210" cy="653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DE2033-9591-8B90-24B1-9E4929711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173" y="4231092"/>
            <a:ext cx="4953779" cy="2318550"/>
          </a:xfrm>
          <a:prstGeom prst="rect">
            <a:avLst/>
          </a:prstGeom>
        </p:spPr>
      </p:pic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570639E-AD9E-348B-B6DB-985CCCBA336F}"/>
              </a:ext>
            </a:extLst>
          </p:cNvPr>
          <p:cNvSpPr/>
          <p:nvPr/>
        </p:nvSpPr>
        <p:spPr>
          <a:xfrm>
            <a:off x="5734546" y="3302922"/>
            <a:ext cx="5858292" cy="87153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09D8D8-B9EE-754B-46EE-CA242F9DE618}"/>
              </a:ext>
            </a:extLst>
          </p:cNvPr>
          <p:cNvSpPr/>
          <p:nvPr/>
        </p:nvSpPr>
        <p:spPr>
          <a:xfrm>
            <a:off x="164820" y="5473495"/>
            <a:ext cx="4726707" cy="127786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FFD89-981A-673A-2644-8368F5C8BF69}"/>
              </a:ext>
            </a:extLst>
          </p:cNvPr>
          <p:cNvSpPr/>
          <p:nvPr/>
        </p:nvSpPr>
        <p:spPr>
          <a:xfrm>
            <a:off x="71209" y="929052"/>
            <a:ext cx="5053246" cy="11156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B4505-365C-A7D2-EA63-E06D59D3EC23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Tune Helium-Helium Interactions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C6A92-12E9-066F-5D19-CF5AFB8BDA5E}"/>
              </a:ext>
            </a:extLst>
          </p:cNvPr>
          <p:cNvSpPr txBox="1"/>
          <p:nvPr/>
        </p:nvSpPr>
        <p:spPr>
          <a:xfrm>
            <a:off x="164820" y="1054761"/>
            <a:ext cx="505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External laser field modifies the inner region of the potential significantly.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0DF26-7814-953D-F936-A7AD2EEBC0F0}"/>
              </a:ext>
            </a:extLst>
          </p:cNvPr>
          <p:cNvSpPr txBox="1"/>
          <p:nvPr/>
        </p:nvSpPr>
        <p:spPr>
          <a:xfrm>
            <a:off x="266870" y="5533475"/>
            <a:ext cx="4614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Green: He dimer wave function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Red: anisotropic polarizability</a:t>
            </a:r>
          </a:p>
          <a:p>
            <a:r>
              <a:rPr lang="en-US" sz="2400" dirty="0"/>
              <a:t>Black: isotropic polarizability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25EBF8-80E4-F54A-0811-C1F9377E45FF}"/>
              </a:ext>
            </a:extLst>
          </p:cNvPr>
          <p:cNvCxnSpPr>
            <a:cxnSpLocks/>
          </p:cNvCxnSpPr>
          <p:nvPr/>
        </p:nvCxnSpPr>
        <p:spPr>
          <a:xfrm flipV="1">
            <a:off x="5937453" y="1111599"/>
            <a:ext cx="0" cy="13453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E0FBD19-E796-A52E-528C-50A22C77FE47}"/>
              </a:ext>
            </a:extLst>
          </p:cNvPr>
          <p:cNvSpPr/>
          <p:nvPr/>
        </p:nvSpPr>
        <p:spPr>
          <a:xfrm>
            <a:off x="6349389" y="1508643"/>
            <a:ext cx="430840" cy="368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494CAA9-379C-31DB-DA37-2BE1E6B08D2D}"/>
              </a:ext>
            </a:extLst>
          </p:cNvPr>
          <p:cNvSpPr/>
          <p:nvPr/>
        </p:nvSpPr>
        <p:spPr>
          <a:xfrm>
            <a:off x="6349389" y="2350040"/>
            <a:ext cx="430840" cy="368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79E0F-C637-401B-E953-8BC7B263046C}"/>
              </a:ext>
            </a:extLst>
          </p:cNvPr>
          <p:cNvSpPr txBox="1"/>
          <p:nvPr/>
        </p:nvSpPr>
        <p:spPr>
          <a:xfrm>
            <a:off x="5947782" y="981615"/>
            <a:ext cx="77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E-field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D16BCA-D7BF-BF7E-E500-2A86A2C24BB2}"/>
              </a:ext>
            </a:extLst>
          </p:cNvPr>
          <p:cNvCxnSpPr>
            <a:cxnSpLocks/>
            <a:stCxn id="19" idx="4"/>
          </p:cNvCxnSpPr>
          <p:nvPr/>
        </p:nvCxnSpPr>
        <p:spPr>
          <a:xfrm flipV="1">
            <a:off x="6564809" y="1508643"/>
            <a:ext cx="6292" cy="3684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0082C7-4F7A-BE3B-95D9-0B18D3B7293B}"/>
              </a:ext>
            </a:extLst>
          </p:cNvPr>
          <p:cNvCxnSpPr>
            <a:cxnSpLocks/>
          </p:cNvCxnSpPr>
          <p:nvPr/>
        </p:nvCxnSpPr>
        <p:spPr>
          <a:xfrm flipV="1">
            <a:off x="6558517" y="2350040"/>
            <a:ext cx="6292" cy="3684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E1B20D-3D87-83DD-DF65-11264FABC72E}"/>
              </a:ext>
            </a:extLst>
          </p:cNvPr>
          <p:cNvSpPr txBox="1"/>
          <p:nvPr/>
        </p:nvSpPr>
        <p:spPr>
          <a:xfrm>
            <a:off x="7067547" y="983743"/>
            <a:ext cx="255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Induced electric dipoles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C44325-9F55-875C-9486-B53D964B156B}"/>
              </a:ext>
            </a:extLst>
          </p:cNvPr>
          <p:cNvCxnSpPr>
            <a:cxnSpLocks/>
          </p:cNvCxnSpPr>
          <p:nvPr/>
        </p:nvCxnSpPr>
        <p:spPr>
          <a:xfrm flipH="1">
            <a:off x="6912368" y="1345011"/>
            <a:ext cx="581155" cy="26402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097703-36BB-64D9-F4B4-28C5D387F2B5}"/>
              </a:ext>
            </a:extLst>
          </p:cNvPr>
          <p:cNvCxnSpPr>
            <a:cxnSpLocks/>
          </p:cNvCxnSpPr>
          <p:nvPr/>
        </p:nvCxnSpPr>
        <p:spPr>
          <a:xfrm flipH="1">
            <a:off x="6817310" y="1345011"/>
            <a:ext cx="762050" cy="113481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4AD68FE-56DE-363F-83F7-D0C7C9B2FAFF}"/>
              </a:ext>
            </a:extLst>
          </p:cNvPr>
          <p:cNvCxnSpPr>
            <a:cxnSpLocks/>
          </p:cNvCxnSpPr>
          <p:nvPr/>
        </p:nvCxnSpPr>
        <p:spPr>
          <a:xfrm flipV="1">
            <a:off x="11240933" y="1190099"/>
            <a:ext cx="0" cy="13453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8CB38BF-DDF9-B3D4-0110-E8EEA47FAFED}"/>
              </a:ext>
            </a:extLst>
          </p:cNvPr>
          <p:cNvSpPr txBox="1"/>
          <p:nvPr/>
        </p:nvSpPr>
        <p:spPr>
          <a:xfrm>
            <a:off x="10465015" y="978667"/>
            <a:ext cx="77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E-field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BAF49DA-2A71-01D8-FF6E-5474A82D98A6}"/>
              </a:ext>
            </a:extLst>
          </p:cNvPr>
          <p:cNvSpPr/>
          <p:nvPr/>
        </p:nvSpPr>
        <p:spPr>
          <a:xfrm>
            <a:off x="10398158" y="1651039"/>
            <a:ext cx="430840" cy="368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FFF7C0C-DA90-9D47-9B55-14F2E96BCFBB}"/>
              </a:ext>
            </a:extLst>
          </p:cNvPr>
          <p:cNvSpPr/>
          <p:nvPr/>
        </p:nvSpPr>
        <p:spPr>
          <a:xfrm>
            <a:off x="9408575" y="1651039"/>
            <a:ext cx="430840" cy="368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944ADD5-BC76-25DF-2D20-2708E12B9611}"/>
              </a:ext>
            </a:extLst>
          </p:cNvPr>
          <p:cNvCxnSpPr>
            <a:cxnSpLocks/>
            <a:stCxn id="54" idx="4"/>
          </p:cNvCxnSpPr>
          <p:nvPr/>
        </p:nvCxnSpPr>
        <p:spPr>
          <a:xfrm flipV="1">
            <a:off x="10613578" y="1651039"/>
            <a:ext cx="6292" cy="3684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4D4394B-BF1B-610D-64EC-BDAAFA58BA7A}"/>
              </a:ext>
            </a:extLst>
          </p:cNvPr>
          <p:cNvCxnSpPr>
            <a:cxnSpLocks/>
          </p:cNvCxnSpPr>
          <p:nvPr/>
        </p:nvCxnSpPr>
        <p:spPr>
          <a:xfrm flipV="1">
            <a:off x="9617703" y="1651039"/>
            <a:ext cx="6292" cy="3684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E7DD0F7-DEBD-DFCD-4CF6-A59C7E32E2BA}"/>
              </a:ext>
            </a:extLst>
          </p:cNvPr>
          <p:cNvCxnSpPr>
            <a:cxnSpLocks/>
          </p:cNvCxnSpPr>
          <p:nvPr/>
        </p:nvCxnSpPr>
        <p:spPr>
          <a:xfrm>
            <a:off x="8907184" y="1338620"/>
            <a:ext cx="495099" cy="35423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C6E168C-CB2A-08E1-0A3A-0922D4C216FC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9098203" y="1287146"/>
            <a:ext cx="1363050" cy="41784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F4FFA88-F27E-E8B6-6CC3-0D702775FA37}"/>
              </a:ext>
            </a:extLst>
          </p:cNvPr>
          <p:cNvSpPr txBox="1"/>
          <p:nvPr/>
        </p:nvSpPr>
        <p:spPr>
          <a:xfrm>
            <a:off x="5947782" y="2841098"/>
            <a:ext cx="255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Attractive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F8646CA-EF66-480D-7B17-75FB00182505}"/>
              </a:ext>
            </a:extLst>
          </p:cNvPr>
          <p:cNvSpPr txBox="1"/>
          <p:nvPr/>
        </p:nvSpPr>
        <p:spPr>
          <a:xfrm>
            <a:off x="9578622" y="2208115"/>
            <a:ext cx="124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Repulsive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091B1D-6507-156F-01DC-53E22A8CB0A3}"/>
              </a:ext>
            </a:extLst>
          </p:cNvPr>
          <p:cNvSpPr txBox="1"/>
          <p:nvPr/>
        </p:nvSpPr>
        <p:spPr>
          <a:xfrm>
            <a:off x="5838511" y="3314153"/>
            <a:ext cx="59373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Modified He-He potential. The spherical symmetry is broken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BB09EDD-A8E2-4B08-1705-2E96644A3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70" y="2655145"/>
            <a:ext cx="4090527" cy="2794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AAA45-9657-F787-5616-34E2D1FF1593}"/>
              </a:ext>
            </a:extLst>
          </p:cNvPr>
          <p:cNvSpPr txBox="1"/>
          <p:nvPr/>
        </p:nvSpPr>
        <p:spPr>
          <a:xfrm>
            <a:off x="5725390" y="6504709"/>
            <a:ext cx="610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Frankfurt group, Q. Guan, D. Blume, Nat. Phys. 17, 174 (2021) </a:t>
            </a:r>
          </a:p>
        </p:txBody>
      </p:sp>
    </p:spTree>
    <p:extLst>
      <p:ext uri="{BB962C8B-B14F-4D97-AF65-F5344CB8AC3E}">
        <p14:creationId xmlns:p14="http://schemas.microsoft.com/office/powerpoint/2010/main" val="271390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7FF44-573F-6A41-16AE-DD6272E59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B7B22F6-7ED6-D005-60CD-E15BAF745838}"/>
              </a:ext>
            </a:extLst>
          </p:cNvPr>
          <p:cNvSpPr/>
          <p:nvPr/>
        </p:nvSpPr>
        <p:spPr>
          <a:xfrm>
            <a:off x="9987281" y="2479015"/>
            <a:ext cx="2213424" cy="246225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CF51459-758A-23A9-AF25-ACC40359B2A8}"/>
              </a:ext>
            </a:extLst>
          </p:cNvPr>
          <p:cNvSpPr/>
          <p:nvPr/>
        </p:nvSpPr>
        <p:spPr>
          <a:xfrm>
            <a:off x="8868418" y="5887746"/>
            <a:ext cx="3005904" cy="97025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D0185-FD7F-3CCC-813B-1AC12D41E1F2}"/>
              </a:ext>
            </a:extLst>
          </p:cNvPr>
          <p:cNvSpPr/>
          <p:nvPr/>
        </p:nvSpPr>
        <p:spPr>
          <a:xfrm>
            <a:off x="0" y="0"/>
            <a:ext cx="12192000" cy="871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Tune Helium-Helium Interactions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08F2E-B4C9-00EC-01E0-44E79D5E6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11" y="1155385"/>
            <a:ext cx="3717494" cy="5208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19A75-AF16-DA03-ED8D-14904A4E2DC8}"/>
              </a:ext>
            </a:extLst>
          </p:cNvPr>
          <p:cNvSpPr txBox="1"/>
          <p:nvPr/>
        </p:nvSpPr>
        <p:spPr>
          <a:xfrm>
            <a:off x="240341" y="896831"/>
            <a:ext cx="4570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Tune the binding energies: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755F9-C564-1B3C-8013-EE32225CA964}"/>
              </a:ext>
            </a:extLst>
          </p:cNvPr>
          <p:cNvSpPr txBox="1"/>
          <p:nvPr/>
        </p:nvSpPr>
        <p:spPr>
          <a:xfrm>
            <a:off x="1562225" y="2364965"/>
            <a:ext cx="122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He-</a:t>
            </a:r>
            <a:r>
              <a:rPr lang="en-US" sz="2000" baseline="30000" dirty="0"/>
              <a:t>4</a:t>
            </a:r>
            <a:r>
              <a:rPr lang="en-US" sz="2000" dirty="0"/>
              <a:t>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9837B-F7D9-0CE6-A282-4F686676953C}"/>
              </a:ext>
            </a:extLst>
          </p:cNvPr>
          <p:cNvSpPr txBox="1"/>
          <p:nvPr/>
        </p:nvSpPr>
        <p:spPr>
          <a:xfrm>
            <a:off x="1237104" y="3559769"/>
            <a:ext cx="122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He-</a:t>
            </a:r>
            <a:r>
              <a:rPr lang="en-US" sz="2000" baseline="30000" dirty="0"/>
              <a:t>3</a:t>
            </a:r>
            <a:r>
              <a:rPr lang="en-US" sz="2000" dirty="0"/>
              <a:t>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01AD9-B12E-47C9-5AC6-CD284F77D278}"/>
              </a:ext>
            </a:extLst>
          </p:cNvPr>
          <p:cNvSpPr txBox="1"/>
          <p:nvPr/>
        </p:nvSpPr>
        <p:spPr>
          <a:xfrm>
            <a:off x="1137790" y="5124715"/>
            <a:ext cx="122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 dirty="0"/>
              <a:t>3</a:t>
            </a:r>
            <a:r>
              <a:rPr lang="en-US" sz="2000" dirty="0"/>
              <a:t>He-</a:t>
            </a:r>
            <a:r>
              <a:rPr lang="en-US" sz="2000" baseline="30000" dirty="0"/>
              <a:t>3</a:t>
            </a:r>
            <a:r>
              <a:rPr lang="en-US" sz="2000" dirty="0"/>
              <a:t>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A6C7A-2D84-745D-E98A-97CC965CBC05}"/>
              </a:ext>
            </a:extLst>
          </p:cNvPr>
          <p:cNvSpPr txBox="1"/>
          <p:nvPr/>
        </p:nvSpPr>
        <p:spPr>
          <a:xfrm>
            <a:off x="3024844" y="5936358"/>
            <a:ext cx="1760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Laser intensity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C93F2-7D46-E45E-2436-14A5F4C0814F}"/>
              </a:ext>
            </a:extLst>
          </p:cNvPr>
          <p:cNvSpPr txBox="1"/>
          <p:nvPr/>
        </p:nvSpPr>
        <p:spPr>
          <a:xfrm>
            <a:off x="5063296" y="945328"/>
            <a:ext cx="4570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Tune the scattering length: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B50147-5EA2-28C6-9133-8756C556897B}"/>
              </a:ext>
            </a:extLst>
          </p:cNvPr>
          <p:cNvGrpSpPr/>
          <p:nvPr/>
        </p:nvGrpSpPr>
        <p:grpSpPr>
          <a:xfrm>
            <a:off x="4804830" y="1401078"/>
            <a:ext cx="3968342" cy="5288584"/>
            <a:chOff x="4804830" y="1401078"/>
            <a:chExt cx="3968342" cy="52885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9D2117-E18E-88B1-9F00-8372FB4F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5284" y="1401078"/>
              <a:ext cx="3742167" cy="5288584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F686B36-4004-DDAF-1152-20CF459D4D6B}"/>
                </a:ext>
              </a:extLst>
            </p:cNvPr>
            <p:cNvSpPr/>
            <p:nvPr/>
          </p:nvSpPr>
          <p:spPr>
            <a:xfrm>
              <a:off x="4804830" y="1406993"/>
              <a:ext cx="3917888" cy="106188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89660FC-3E02-4ECB-C350-8135919C8B27}"/>
                </a:ext>
              </a:extLst>
            </p:cNvPr>
            <p:cNvSpPr/>
            <p:nvPr/>
          </p:nvSpPr>
          <p:spPr>
            <a:xfrm>
              <a:off x="4855284" y="2468880"/>
              <a:ext cx="3917888" cy="192023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7B11A86-3C1F-35AD-EDE9-8518D0FA3170}"/>
                </a:ext>
              </a:extLst>
            </p:cNvPr>
            <p:cNvSpPr/>
            <p:nvPr/>
          </p:nvSpPr>
          <p:spPr>
            <a:xfrm>
              <a:off x="4855284" y="4389119"/>
              <a:ext cx="3917888" cy="2300543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CAAA47-E45B-3A3D-C99E-1524396CF05C}"/>
              </a:ext>
            </a:extLst>
          </p:cNvPr>
          <p:cNvCxnSpPr>
            <a:cxnSpLocks/>
          </p:cNvCxnSpPr>
          <p:nvPr/>
        </p:nvCxnSpPr>
        <p:spPr>
          <a:xfrm flipV="1">
            <a:off x="3818949" y="2041852"/>
            <a:ext cx="895645" cy="427028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B91FFE-AA35-4272-4571-E6949331E99E}"/>
              </a:ext>
            </a:extLst>
          </p:cNvPr>
          <p:cNvCxnSpPr>
            <a:cxnSpLocks/>
          </p:cNvCxnSpPr>
          <p:nvPr/>
        </p:nvCxnSpPr>
        <p:spPr>
          <a:xfrm flipV="1">
            <a:off x="3785491" y="3559769"/>
            <a:ext cx="1069793" cy="277083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8A4D30-ED58-825A-79F7-BF690F86FA7A}"/>
              </a:ext>
            </a:extLst>
          </p:cNvPr>
          <p:cNvCxnSpPr>
            <a:cxnSpLocks/>
          </p:cNvCxnSpPr>
          <p:nvPr/>
        </p:nvCxnSpPr>
        <p:spPr>
          <a:xfrm>
            <a:off x="3760264" y="5324770"/>
            <a:ext cx="1095020" cy="200055"/>
          </a:xfrm>
          <a:prstGeom prst="straightConnector1">
            <a:avLst/>
          </a:prstGeom>
          <a:ln w="4762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8F81C11-995C-DFB3-36CB-5A022E0A8358}"/>
              </a:ext>
            </a:extLst>
          </p:cNvPr>
          <p:cNvSpPr txBox="1"/>
          <p:nvPr/>
        </p:nvSpPr>
        <p:spPr>
          <a:xfrm>
            <a:off x="8953277" y="968440"/>
            <a:ext cx="314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Q. Guan, D. Blume, PRA 99, 033416 (2019)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30BC9B-E51F-BD32-426A-35E5E6CE8357}"/>
              </a:ext>
            </a:extLst>
          </p:cNvPr>
          <p:cNvSpPr txBox="1"/>
          <p:nvPr/>
        </p:nvSpPr>
        <p:spPr>
          <a:xfrm>
            <a:off x="8938395" y="1644345"/>
            <a:ext cx="1048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s-wave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142468-1256-575F-9599-30887D2FEDBE}"/>
              </a:ext>
            </a:extLst>
          </p:cNvPr>
          <p:cNvSpPr txBox="1"/>
          <p:nvPr/>
        </p:nvSpPr>
        <p:spPr>
          <a:xfrm>
            <a:off x="8953278" y="2647984"/>
            <a:ext cx="1272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s-wave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0E2812-095F-9A98-E796-1660AD47F044}"/>
              </a:ext>
            </a:extLst>
          </p:cNvPr>
          <p:cNvSpPr txBox="1"/>
          <p:nvPr/>
        </p:nvSpPr>
        <p:spPr>
          <a:xfrm>
            <a:off x="8953278" y="3563463"/>
            <a:ext cx="1272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p-wave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71CF86-D10F-088E-CF51-D5F93B3BECDD}"/>
              </a:ext>
            </a:extLst>
          </p:cNvPr>
          <p:cNvSpPr txBox="1"/>
          <p:nvPr/>
        </p:nvSpPr>
        <p:spPr>
          <a:xfrm>
            <a:off x="8938394" y="4561286"/>
            <a:ext cx="1272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s-wave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670071-E0FE-3C11-9DEB-0E7BDCD14436}"/>
              </a:ext>
            </a:extLst>
          </p:cNvPr>
          <p:cNvSpPr txBox="1"/>
          <p:nvPr/>
        </p:nvSpPr>
        <p:spPr>
          <a:xfrm>
            <a:off x="8938394" y="5476765"/>
            <a:ext cx="1272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p-wave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34A06A-B336-5CFC-48D3-27B66C4D1A42}"/>
              </a:ext>
            </a:extLst>
          </p:cNvPr>
          <p:cNvSpPr txBox="1"/>
          <p:nvPr/>
        </p:nvSpPr>
        <p:spPr>
          <a:xfrm>
            <a:off x="8953277" y="5938430"/>
            <a:ext cx="3440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Binding energies are tunable!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C86773-20EE-581B-FE00-6A911075A0BA}"/>
              </a:ext>
            </a:extLst>
          </p:cNvPr>
          <p:cNvCxnSpPr>
            <a:cxnSpLocks/>
          </p:cNvCxnSpPr>
          <p:nvPr/>
        </p:nvCxnSpPr>
        <p:spPr>
          <a:xfrm flipH="1">
            <a:off x="8282817" y="1888057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9127D7F-5339-5D38-9BF8-E15C0CDC378A}"/>
              </a:ext>
            </a:extLst>
          </p:cNvPr>
          <p:cNvCxnSpPr>
            <a:cxnSpLocks/>
          </p:cNvCxnSpPr>
          <p:nvPr/>
        </p:nvCxnSpPr>
        <p:spPr>
          <a:xfrm flipH="1">
            <a:off x="8282817" y="2903341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543D696-DDB2-059F-D87E-B23F9EAAC87F}"/>
              </a:ext>
            </a:extLst>
          </p:cNvPr>
          <p:cNvCxnSpPr>
            <a:cxnSpLocks/>
          </p:cNvCxnSpPr>
          <p:nvPr/>
        </p:nvCxnSpPr>
        <p:spPr>
          <a:xfrm flipH="1">
            <a:off x="8318321" y="3840300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188ED8-B44D-179A-E688-5B031D5D707F}"/>
              </a:ext>
            </a:extLst>
          </p:cNvPr>
          <p:cNvCxnSpPr>
            <a:cxnSpLocks/>
          </p:cNvCxnSpPr>
          <p:nvPr/>
        </p:nvCxnSpPr>
        <p:spPr>
          <a:xfrm flipH="1">
            <a:off x="8295696" y="4804069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BB9A12E-05B1-4182-451B-5349A9F6C595}"/>
              </a:ext>
            </a:extLst>
          </p:cNvPr>
          <p:cNvCxnSpPr>
            <a:cxnSpLocks/>
          </p:cNvCxnSpPr>
          <p:nvPr/>
        </p:nvCxnSpPr>
        <p:spPr>
          <a:xfrm flipH="1">
            <a:off x="8308575" y="5742080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8C12FF-8704-53D7-9BE9-3CCD37054757}"/>
              </a:ext>
            </a:extLst>
          </p:cNvPr>
          <p:cNvSpPr txBox="1"/>
          <p:nvPr/>
        </p:nvSpPr>
        <p:spPr>
          <a:xfrm>
            <a:off x="10069904" y="2582264"/>
            <a:ext cx="21030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With increasing laser intensity, more and more bound states are supported!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79EA8-2394-33FB-FAD3-E1E4692FC6DB}"/>
              </a:ext>
            </a:extLst>
          </p:cNvPr>
          <p:cNvSpPr txBox="1"/>
          <p:nvPr/>
        </p:nvSpPr>
        <p:spPr>
          <a:xfrm>
            <a:off x="138522" y="6375686"/>
            <a:ext cx="4924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0.1 </a:t>
            </a:r>
            <a:r>
              <a:rPr lang="en-US" sz="2000" b="1" dirty="0" err="1">
                <a:solidFill>
                  <a:srgbClr val="FF0000"/>
                </a:solidFill>
              </a:rPr>
              <a:t>a.u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is 3.51*10</a:t>
            </a:r>
            <a:r>
              <a:rPr lang="en-US" sz="2000" b="1" baseline="30000" dirty="0">
                <a:solidFill>
                  <a:srgbClr val="FF0000"/>
                </a:solidFill>
                <a:sym typeface="Wingdings" pitchFamily="2" charset="2"/>
              </a:rPr>
              <a:t>14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W/cm</a:t>
            </a:r>
            <a:r>
              <a:rPr lang="en-US" sz="2000" b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: Strong lasers!!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6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32956</TotalTime>
  <Words>2272</Words>
  <Application>Microsoft Macintosh PowerPoint</Application>
  <PresentationFormat>Widescreen</PresentationFormat>
  <Paragraphs>317</Paragraphs>
  <Slides>34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Qingze Guan</dc:creator>
  <cp:lastModifiedBy>Guan, Qingze</cp:lastModifiedBy>
  <cp:revision>3658</cp:revision>
  <dcterms:created xsi:type="dcterms:W3CDTF">2021-10-25T04:39:41Z</dcterms:created>
  <dcterms:modified xsi:type="dcterms:W3CDTF">2025-07-21T21:04:11Z</dcterms:modified>
</cp:coreProperties>
</file>