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handoutMasterIdLst>
    <p:handoutMasterId r:id="rId74"/>
  </p:handoutMasterIdLst>
  <p:sldIdLst>
    <p:sldId id="2525" r:id="rId2"/>
    <p:sldId id="2822" r:id="rId3"/>
    <p:sldId id="2638" r:id="rId4"/>
    <p:sldId id="2819" r:id="rId5"/>
    <p:sldId id="2529" r:id="rId6"/>
    <p:sldId id="2513" r:id="rId7"/>
    <p:sldId id="2530" r:id="rId8"/>
    <p:sldId id="2771" r:id="rId9"/>
    <p:sldId id="2767" r:id="rId10"/>
    <p:sldId id="2768" r:id="rId11"/>
    <p:sldId id="2853" r:id="rId12"/>
    <p:sldId id="2836" r:id="rId13"/>
    <p:sldId id="2663" r:id="rId14"/>
    <p:sldId id="2664" r:id="rId15"/>
    <p:sldId id="2665" r:id="rId16"/>
    <p:sldId id="2718" r:id="rId17"/>
    <p:sldId id="2624" r:id="rId18"/>
    <p:sldId id="2684" r:id="rId19"/>
    <p:sldId id="2854" r:id="rId20"/>
    <p:sldId id="2723" r:id="rId21"/>
    <p:sldId id="2585" r:id="rId22"/>
    <p:sldId id="2328" r:id="rId23"/>
    <p:sldId id="2414" r:id="rId24"/>
    <p:sldId id="2705" r:id="rId25"/>
    <p:sldId id="2441" r:id="rId26"/>
    <p:sldId id="2850" r:id="rId27"/>
    <p:sldId id="2755" r:id="rId28"/>
    <p:sldId id="2823" r:id="rId29"/>
    <p:sldId id="2848" r:id="rId30"/>
    <p:sldId id="2825" r:id="rId31"/>
    <p:sldId id="2826" r:id="rId32"/>
    <p:sldId id="2827" r:id="rId33"/>
    <p:sldId id="2828" r:id="rId34"/>
    <p:sldId id="2829" r:id="rId35"/>
    <p:sldId id="2830" r:id="rId36"/>
    <p:sldId id="2831" r:id="rId37"/>
    <p:sldId id="2849" r:id="rId38"/>
    <p:sldId id="2832" r:id="rId39"/>
    <p:sldId id="2833" r:id="rId40"/>
    <p:sldId id="2834" r:id="rId41"/>
    <p:sldId id="2835" r:id="rId42"/>
    <p:sldId id="2851" r:id="rId43"/>
    <p:sldId id="2852" r:id="rId44"/>
    <p:sldId id="2838" r:id="rId45"/>
    <p:sldId id="2839" r:id="rId46"/>
    <p:sldId id="2840" r:id="rId47"/>
    <p:sldId id="2841" r:id="rId48"/>
    <p:sldId id="2842" r:id="rId49"/>
    <p:sldId id="2843" r:id="rId50"/>
    <p:sldId id="2817" r:id="rId51"/>
    <p:sldId id="2363" r:id="rId52"/>
    <p:sldId id="2524" r:id="rId53"/>
    <p:sldId id="2722" r:id="rId54"/>
    <p:sldId id="2846" r:id="rId55"/>
    <p:sldId id="2844" r:id="rId56"/>
    <p:sldId id="2845" r:id="rId57"/>
    <p:sldId id="2661" r:id="rId58"/>
    <p:sldId id="2761" r:id="rId59"/>
    <p:sldId id="2770" r:id="rId60"/>
    <p:sldId id="2772" r:id="rId61"/>
    <p:sldId id="2773" r:id="rId62"/>
    <p:sldId id="2774" r:id="rId63"/>
    <p:sldId id="2791" r:id="rId64"/>
    <p:sldId id="2790" r:id="rId65"/>
    <p:sldId id="2792" r:id="rId66"/>
    <p:sldId id="2693" r:id="rId67"/>
    <p:sldId id="2356" r:id="rId68"/>
    <p:sldId id="2694" r:id="rId69"/>
    <p:sldId id="2698" r:id="rId70"/>
    <p:sldId id="2700" r:id="rId71"/>
    <p:sldId id="2701" r:id="rId72"/>
  </p:sldIdLst>
  <p:sldSz cx="12192000" cy="6858000"/>
  <p:notesSz cx="7315200" cy="96012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FF66"/>
    <a:srgbClr val="FFCD3F"/>
    <a:srgbClr val="FFC319"/>
    <a:srgbClr val="F2B300"/>
    <a:srgbClr val="CC9900"/>
    <a:srgbClr val="FFFF99"/>
    <a:srgbClr val="FF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974" autoAdjust="0"/>
  </p:normalViewPr>
  <p:slideViewPr>
    <p:cSldViewPr>
      <p:cViewPr varScale="1">
        <p:scale>
          <a:sx n="115" d="100"/>
          <a:sy n="115" d="100"/>
        </p:scale>
        <p:origin x="101" y="7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slide footer_blue_646.jpg"/>
          <p:cNvPicPr>
            <a:picLocks noChangeAspect="1"/>
          </p:cNvPicPr>
          <p:nvPr/>
        </p:nvPicPr>
        <p:blipFill>
          <a:blip r:embed="rId2" cstate="print"/>
          <a:srcRect/>
          <a:stretch>
            <a:fillRect/>
          </a:stretch>
        </p:blipFill>
        <p:spPr bwMode="auto">
          <a:xfrm>
            <a:off x="0" y="9044464"/>
            <a:ext cx="9753600" cy="556736"/>
          </a:xfrm>
          <a:prstGeom prst="rect">
            <a:avLst/>
          </a:prstGeom>
          <a:noFill/>
          <a:ln w="9525">
            <a:noFill/>
            <a:miter lim="800000"/>
            <a:headEnd/>
            <a:tailEnd/>
          </a:ln>
        </p:spPr>
      </p:pic>
      <p:pic>
        <p:nvPicPr>
          <p:cNvPr id="6" name="Picture 7" descr="slide header_646.jpg"/>
          <p:cNvPicPr>
            <a:picLocks noChangeAspect="1"/>
          </p:cNvPicPr>
          <p:nvPr/>
        </p:nvPicPr>
        <p:blipFill>
          <a:blip r:embed="rId3" cstate="print"/>
          <a:srcRect/>
          <a:stretch>
            <a:fillRect/>
          </a:stretch>
        </p:blipFill>
        <p:spPr bwMode="auto">
          <a:xfrm>
            <a:off x="-2438400" y="0"/>
            <a:ext cx="9753600" cy="163354"/>
          </a:xfrm>
          <a:prstGeom prst="rect">
            <a:avLst/>
          </a:prstGeom>
          <a:noFill/>
          <a:ln w="9525">
            <a:noFill/>
            <a:miter lim="800000"/>
            <a:headEnd/>
            <a:tailEnd/>
          </a:ln>
        </p:spPr>
      </p:pic>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5283201" y="160020"/>
            <a:ext cx="2030307" cy="320040"/>
          </a:xfrm>
          <a:prstGeom prst="rect">
            <a:avLst/>
          </a:prstGeom>
        </p:spPr>
        <p:txBody>
          <a:bodyPr vert="horz" lIns="95747" tIns="47873" rIns="95747" bIns="47873" rtlCol="0"/>
          <a:lstStyle>
            <a:lvl1pPr algn="r">
              <a:defRPr sz="1300"/>
            </a:lvl1pPr>
          </a:lstStyle>
          <a:p>
            <a:fld id="{80B18B65-4CBA-DB46-9D73-AD0C58E7BE22}" type="datetime1">
              <a:rPr lang="en-US" smtClean="0"/>
              <a:pPr/>
              <a:t>5/28/2025</a:t>
            </a:fld>
            <a:endParaRPr lang="en-US"/>
          </a:p>
        </p:txBody>
      </p:sp>
      <p:sp>
        <p:nvSpPr>
          <p:cNvPr id="4" name="Footer Placeholder 3"/>
          <p:cNvSpPr>
            <a:spLocks noGrp="1"/>
          </p:cNvSpPr>
          <p:nvPr>
            <p:ph type="ftr" sz="quarter" idx="2"/>
          </p:nvPr>
        </p:nvSpPr>
        <p:spPr>
          <a:xfrm>
            <a:off x="812800" y="9041131"/>
            <a:ext cx="5852160" cy="24003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746241" y="9119474"/>
            <a:ext cx="567267" cy="480060"/>
          </a:xfrm>
          <a:prstGeom prst="rect">
            <a:avLst/>
          </a:prstGeom>
        </p:spPr>
        <p:txBody>
          <a:bodyPr vert="horz" lIns="95747" tIns="47873" rIns="95747" bIns="47873" rtlCol="0" anchor="b"/>
          <a:lstStyle>
            <a:lvl1pPr algn="r">
              <a:defRPr sz="13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8958635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4C269693-4B73-3F4B-BE08-27CE2957F7EB}" type="datetime1">
              <a:rPr lang="en-US" smtClean="0"/>
              <a:pPr/>
              <a:t>5/28/2025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25999009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25+5</a:t>
            </a:r>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extLst>
      <p:ext uri="{BB962C8B-B14F-4D97-AF65-F5344CB8AC3E}">
        <p14:creationId xmlns:p14="http://schemas.microsoft.com/office/powerpoint/2010/main" val="317458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9</a:t>
            </a:fld>
            <a:endParaRPr lang="en-US"/>
          </a:p>
        </p:txBody>
      </p:sp>
    </p:spTree>
    <p:extLst>
      <p:ext uri="{BB962C8B-B14F-4D97-AF65-F5344CB8AC3E}">
        <p14:creationId xmlns:p14="http://schemas.microsoft.com/office/powerpoint/2010/main" val="3736807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42416"/>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60" y="-1278447"/>
            <a:ext cx="12192000" cy="1042416"/>
          </a:xfrm>
          <a:prstGeom prst="rect">
            <a:avLst/>
          </a:prstGeom>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r>
              <a:rPr lang="en-US"/>
              <a:t>Click to edit Master subtitle style</a:t>
            </a:r>
            <a:endParaRPr lang="en-US" dirty="0"/>
          </a:p>
        </p:txBody>
      </p:sp>
      <p:pic>
        <p:nvPicPr>
          <p:cNvPr id="9" name="Picture 8" descr="title footer_Blue_646.jpg"/>
          <p:cNvPicPr>
            <a:picLocks noChangeAspect="1"/>
          </p:cNvPicPr>
          <p:nvPr userDrawn="1"/>
        </p:nvPicPr>
        <p:blipFill>
          <a:blip r:embed="rId4" cstate="print">
            <a:duotone>
              <a:schemeClr val="accent3">
                <a:shade val="45000"/>
                <a:satMod val="135000"/>
              </a:schemeClr>
              <a:prstClr val="white"/>
            </a:duotone>
          </a:blip>
          <a:srcRect/>
          <a:stretch>
            <a:fillRect/>
          </a:stretch>
        </p:blipFill>
        <p:spPr bwMode="auto">
          <a:xfrm>
            <a:off x="0" y="6794500"/>
            <a:ext cx="12192000" cy="63500"/>
          </a:xfrm>
          <a:prstGeom prst="rect">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a:noFill/>
            <a:miter lim="800000"/>
            <a:headEnd/>
            <a:tailEnd/>
          </a:ln>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067274" cy="1066800"/>
          </a:xfrm>
          <a:prstGeom prst="rect">
            <a:avLst/>
          </a:prstGeom>
        </p:spPr>
      </p:pic>
      <p:sp>
        <p:nvSpPr>
          <p:cNvPr id="3" name="文本框 2"/>
          <p:cNvSpPr txBox="1"/>
          <p:nvPr userDrawn="1"/>
        </p:nvSpPr>
        <p:spPr>
          <a:xfrm>
            <a:off x="153964" y="228600"/>
            <a:ext cx="1370036" cy="369332"/>
          </a:xfrm>
          <a:prstGeom prst="rect">
            <a:avLst/>
          </a:prstGeom>
          <a:noFill/>
        </p:spPr>
        <p:txBody>
          <a:bodyPr wrap="square" rtlCol="0">
            <a:spAutoFit/>
          </a:bodyPr>
          <a:lstStyle/>
          <a:p>
            <a:r>
              <a:rPr kumimoji="1" lang="en-US" altLang="zh-CN" sz="1800" b="1" dirty="0">
                <a:solidFill>
                  <a:schemeClr val="accent1">
                    <a:lumMod val="50000"/>
                  </a:schemeClr>
                </a:solidFill>
                <a:latin typeface="Adobe Hebrew" charset="0"/>
                <a:ea typeface="Adobe Hebrew" charset="0"/>
                <a:cs typeface="Adobe Hebrew" charset="0"/>
              </a:rPr>
              <a:t>NANJING</a:t>
            </a:r>
            <a:r>
              <a:rPr kumimoji="1" lang="zh-CN" altLang="en-US" sz="1800" b="1" dirty="0">
                <a:solidFill>
                  <a:schemeClr val="accent1">
                    <a:lumMod val="50000"/>
                  </a:schemeClr>
                </a:solidFill>
                <a:latin typeface="Adobe Hebrew" charset="0"/>
                <a:ea typeface="Adobe Hebrew" charset="0"/>
                <a:cs typeface="Adobe Hebrew" charset="0"/>
              </a:rPr>
              <a:t> </a:t>
            </a:r>
          </a:p>
        </p:txBody>
      </p:sp>
      <p:sp>
        <p:nvSpPr>
          <p:cNvPr id="4" name="文本框 3"/>
          <p:cNvSpPr txBox="1"/>
          <p:nvPr userDrawn="1"/>
        </p:nvSpPr>
        <p:spPr>
          <a:xfrm>
            <a:off x="240506" y="515035"/>
            <a:ext cx="181689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1" dirty="0">
                <a:solidFill>
                  <a:schemeClr val="accent1">
                    <a:lumMod val="50000"/>
                  </a:schemeClr>
                </a:solidFill>
                <a:latin typeface="Adobe Hebrew" charset="0"/>
                <a:ea typeface="Adobe Hebrew" charset="0"/>
                <a:cs typeface="Adobe Hebrew" charset="0"/>
              </a:rPr>
              <a:t>UNIVERSITY</a:t>
            </a:r>
            <a:endParaRPr kumimoji="1" lang="zh-CN" altLang="en-US" b="1" dirty="0">
              <a:solidFill>
                <a:schemeClr val="accent1">
                  <a:lumMod val="50000"/>
                </a:schemeClr>
              </a:solidFill>
              <a:latin typeface="Adobe Hebrew" charset="0"/>
              <a:ea typeface="Adobe Hebrew" charset="0"/>
              <a:cs typeface="Adobe Hebrew"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ECT*: Complex structure of strong interactions ... 2025/5/26-30                         (51)</a:t>
            </a:r>
          </a:p>
        </p:txBody>
      </p:sp>
      <p:sp>
        <p:nvSpPr>
          <p:cNvPr id="5" name="Footer Placeholder 4"/>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ECT*: Complex structure of strong interactions ... 2025/5/26-30                         (51)</a:t>
            </a:r>
          </a:p>
        </p:txBody>
      </p:sp>
      <p:sp>
        <p:nvSpPr>
          <p:cNvPr id="5" name="Footer Placeholder 4"/>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sz="2200">
                <a:solidFill>
                  <a:schemeClr val="tx2">
                    <a:lumMod val="75000"/>
                  </a:schemeClr>
                </a:solidFill>
              </a:defRPr>
            </a:lvl1pPr>
            <a:lvl2pPr>
              <a:defRPr sz="2000">
                <a:solidFill>
                  <a:schemeClr val="tx2">
                    <a:lumMod val="75000"/>
                  </a:schemeClr>
                </a:solidFill>
              </a:defRPr>
            </a:lvl2pPr>
            <a:lvl3pPr>
              <a:defRPr sz="16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68684" y="6611938"/>
            <a:ext cx="4523316" cy="255011"/>
          </a:xfrm>
        </p:spPr>
        <p:txBody>
          <a:bodyPr/>
          <a:lstStyle>
            <a:lvl1pPr>
              <a:defRPr>
                <a:solidFill>
                  <a:schemeClr val="accent1">
                    <a:lumMod val="50000"/>
                  </a:schemeClr>
                </a:solidFill>
              </a:defRPr>
            </a:lvl1pPr>
          </a:lstStyle>
          <a:p>
            <a:r>
              <a:rPr lang="en-US"/>
              <a:t>ECT*: Complex structure of strong interactions ... 2025/5/26-30                         (51)</a:t>
            </a:r>
            <a:endParaRPr lang="en-US" dirty="0"/>
          </a:p>
        </p:txBody>
      </p:sp>
      <p:sp>
        <p:nvSpPr>
          <p:cNvPr id="5" name="Footer Placeholder 4"/>
          <p:cNvSpPr>
            <a:spLocks noGrp="1"/>
          </p:cNvSpPr>
          <p:nvPr>
            <p:ph type="ftr" sz="quarter" idx="11"/>
          </p:nvPr>
        </p:nvSpPr>
        <p:spPr/>
        <p:txBody>
          <a:bodyPr/>
          <a:lstStyle>
            <a:lvl1pPr>
              <a:defRPr i="1">
                <a:solidFill>
                  <a:schemeClr val="accent1">
                    <a:lumMod val="50000"/>
                  </a:schemeClr>
                </a:solidFill>
              </a:defRPr>
            </a:lvl1pPr>
          </a:lstStyle>
          <a:p>
            <a:r>
              <a:rPr lang="en-US"/>
              <a:t>Craig Roberts: cdroberts@nju.edu.cn  468 .. 25/05/18 ..."Parton fragmentation functions as a timelike extension of distribution functions"</a:t>
            </a:r>
            <a:endParaRPr lang="en-US" dirty="0"/>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lstStyle>
            <a:lvl1pPr algn="l">
              <a:defRPr sz="300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645400" y="6629400"/>
            <a:ext cx="4704744" cy="381000"/>
          </a:xfrm>
        </p:spPr>
        <p:txBody>
          <a:bodyPr/>
          <a:lstStyle>
            <a:lvl1pPr>
              <a:defRPr/>
            </a:lvl1pPr>
          </a:lstStyle>
          <a:p>
            <a:r>
              <a:rPr lang="en-US"/>
              <a:t>ECT*: Complex structure of strong interactions ... 2025/5/26-30                         (51)</a:t>
            </a:r>
            <a:endParaRPr lang="en-US" dirty="0"/>
          </a:p>
        </p:txBody>
      </p:sp>
      <p:sp>
        <p:nvSpPr>
          <p:cNvPr id="5" name="Footer Placeholder 4"/>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88358" y="6629400"/>
            <a:ext cx="4394201" cy="228600"/>
          </a:xfrm>
        </p:spPr>
        <p:txBody>
          <a:bodyPr/>
          <a:lstStyle>
            <a:lvl1pPr>
              <a:defRPr/>
            </a:lvl1pPr>
          </a:lstStyle>
          <a:p>
            <a:r>
              <a:rPr lang="en-US"/>
              <a:t>ECT*: Complex structure of strong interactions ... 2025/5/26-30                         (51)</a:t>
            </a:r>
          </a:p>
        </p:txBody>
      </p:sp>
      <p:sp>
        <p:nvSpPr>
          <p:cNvPr id="6" name="Footer Placeholder 5"/>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ECT*: Complex structure of strong interactions ... 2025/5/26-30                         (51)</a:t>
            </a:r>
          </a:p>
        </p:txBody>
      </p:sp>
      <p:sp>
        <p:nvSpPr>
          <p:cNvPr id="8" name="Footer Placeholder 7"/>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i="1">
                <a:solidFill>
                  <a:schemeClr val="tx2">
                    <a:lumMod val="75000"/>
                  </a:schemeClr>
                </a:solidFill>
              </a:defRPr>
            </a:lvl1pPr>
          </a:lstStyle>
          <a:p>
            <a:r>
              <a:rPr lang="en-US"/>
              <a:t>ECT*: Complex structure of strong interactions ... 2025/5/26-30                         (51)</a:t>
            </a:r>
            <a:endParaRPr lang="en-US" dirty="0"/>
          </a:p>
        </p:txBody>
      </p:sp>
      <p:sp>
        <p:nvSpPr>
          <p:cNvPr id="4" name="Footer Placeholder 3"/>
          <p:cNvSpPr>
            <a:spLocks noGrp="1"/>
          </p:cNvSpPr>
          <p:nvPr>
            <p:ph type="ftr" sz="quarter" idx="11"/>
          </p:nvPr>
        </p:nvSpPr>
        <p:spPr/>
        <p:txBody>
          <a:bodyPr/>
          <a:lstStyle>
            <a:lvl1pPr>
              <a:defRPr i="1">
                <a:solidFill>
                  <a:schemeClr val="tx2">
                    <a:lumMod val="75000"/>
                  </a:schemeClr>
                </a:solidFill>
              </a:defRPr>
            </a:lvl1pPr>
          </a:lstStyle>
          <a:p>
            <a:r>
              <a:rPr lang="en-US"/>
              <a:t>Craig Roberts: cdroberts@nju.edu.cn  468 .. 25/05/18 ..."Parton fragmentation functions as a timelike extension of distribution functions"</a:t>
            </a:r>
            <a:endParaRPr lang="en-US" dirty="0"/>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ECT*: Complex structure of strong interactions ... 2025/5/26-30                         (51)</a:t>
            </a:r>
          </a:p>
        </p:txBody>
      </p:sp>
      <p:sp>
        <p:nvSpPr>
          <p:cNvPr id="3" name="Footer Placeholder 2"/>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479550"/>
          </a:xfrm>
        </p:spPr>
        <p:txBody>
          <a:bodyPr anchor="t"/>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752601"/>
            <a:ext cx="4011084"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3357" y="6596148"/>
            <a:ext cx="4868025" cy="228600"/>
          </a:xfrm>
        </p:spPr>
        <p:txBody>
          <a:bodyPr/>
          <a:lstStyle>
            <a:lvl1pPr>
              <a:defRPr/>
            </a:lvl1pPr>
          </a:lstStyle>
          <a:p>
            <a:r>
              <a:rPr lang="en-US"/>
              <a:t>ECT*: Complex structure of strong interactions ... 2025/5/26-30                         (51)</a:t>
            </a:r>
          </a:p>
        </p:txBody>
      </p:sp>
      <p:sp>
        <p:nvSpPr>
          <p:cNvPr id="6" name="Footer Placeholder 5"/>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ECT*: Complex structure of strong interactions ... 2025/5/26-30                         (51)</a:t>
            </a:r>
          </a:p>
        </p:txBody>
      </p:sp>
      <p:sp>
        <p:nvSpPr>
          <p:cNvPr id="6" name="Footer Placeholder 5"/>
          <p:cNvSpPr>
            <a:spLocks noGrp="1"/>
          </p:cNvSpPr>
          <p:nvPr>
            <p:ph type="ftr" sz="quarter" idx="11"/>
          </p:nvPr>
        </p:nvSpPr>
        <p:spPr/>
        <p:txBody>
          <a:bodyPr/>
          <a:lstStyle>
            <a:lvl1pPr>
              <a:defRPr/>
            </a:lvl1pPr>
          </a:lstStyle>
          <a:p>
            <a:r>
              <a:rPr lang="en-US"/>
              <a:t>Craig Roberts: cdroberts@nju.edu.cn  468 .. 25/05/18 ..."Parton fragmentation functions as a timelike extension of distribution functions"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4699"/>
            <a:ext cx="12192000" cy="530352"/>
          </a:xfrm>
          <a:prstGeom prst="rect">
            <a:avLst/>
          </a:prstGeom>
        </p:spPr>
      </p:pic>
      <p:sp>
        <p:nvSpPr>
          <p:cNvPr id="1026" name="Rectangle 2"/>
          <p:cNvSpPr>
            <a:spLocks noGrp="1" noChangeArrowheads="1"/>
          </p:cNvSpPr>
          <p:nvPr>
            <p:ph type="title"/>
          </p:nvPr>
        </p:nvSpPr>
        <p:spPr bwMode="auto">
          <a:xfrm>
            <a:off x="539631" y="1018446"/>
            <a:ext cx="10972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387110" y="6505575"/>
            <a:ext cx="2796116"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solidFill>
                  <a:schemeClr val="tx2">
                    <a:lumMod val="75000"/>
                  </a:schemeClr>
                </a:solidFill>
              </a:defRPr>
            </a:lvl1pPr>
          </a:lstStyle>
          <a:p>
            <a:r>
              <a:rPr lang="en-US"/>
              <a:t>ECT*: Complex structure of strong interactions ... 2025/5/26-30                         (51)</a:t>
            </a:r>
            <a:endParaRPr lang="en-US" dirty="0"/>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i="1">
                <a:solidFill>
                  <a:schemeClr val="tx2">
                    <a:lumMod val="75000"/>
                  </a:schemeClr>
                </a:solidFill>
              </a:defRPr>
            </a:lvl1pPr>
          </a:lstStyle>
          <a:p>
            <a:r>
              <a:rPr lang="en-US"/>
              <a:t>Craig Roberts: cdroberts@nju.edu.cn  468 .. 25/05/18 ..."Parton fragmentation functions as a timelike extension of distribution functions"</a:t>
            </a:r>
            <a:endParaRPr lang="en-US" dirty="0"/>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4"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584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inp.nj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180.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om/url?q=http%3A%2F%2Fcpc.ihep.ac.cn%2Farticle%2Fdoi%2F10.1088%2F1674-1137%2F44%2F8%2F083102&amp;sa=D&amp;sntz=1&amp;usg=AFQjCNG6FBW7FVAvE_kugoNC2xYymh1WmA" TargetMode="External"/><Relationship Id="rId3" Type="http://schemas.openxmlformats.org/officeDocument/2006/relationships/image" Target="../media/image69.png"/><Relationship Id="rId7" Type="http://schemas.openxmlformats.org/officeDocument/2006/relationships/hyperlink" Target="http://www.google.com/url?q=http%3A%2F%2Finspirehep.net%2Frecord%2F1771514%3Fln%3Den&amp;sa=D&amp;sntz=1&amp;usg=AFQjCNET20BeXjPH93dCyyROC0b_FEzg6w" TargetMode="Externa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inspirehep.net/literature/2637736" TargetMode="External"/><Relationship Id="rId4" Type="http://schemas.openxmlformats.org/officeDocument/2006/relationships/hyperlink" Target="http://inspirehep.net/record/1504060?ln=en" TargetMode="Externa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3.jpeg"/><Relationship Id="rId9"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79.png"/><Relationship Id="rId7" Type="http://schemas.openxmlformats.org/officeDocument/2006/relationships/hyperlink" Target="http://inspirehep.net/record/1517490?ln=en" TargetMode="External"/><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hyperlink" Target="https://inspirehep.net/literature/2757016" TargetMode="Externa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hyperlink" Target="https://authors.elsevier.com/a/1ietU1KC8BXpwR" TargetMode="External"/><Relationship Id="rId5" Type="http://schemas.openxmlformats.org/officeDocument/2006/relationships/hyperlink" Target="https://inspirehep.net/literature/2722695" TargetMode="Externa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hyperlink" Target="https://inspirehep.net/literature/2757016" TargetMode="Externa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hyperlink" Target="https://authors.elsevier.com/a/1ietU1KC8BXpwR" TargetMode="External"/><Relationship Id="rId5" Type="http://schemas.openxmlformats.org/officeDocument/2006/relationships/hyperlink" Target="https://inspirehep.net/literature/2722695" TargetMode="Externa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0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390.png"/></Relationships>
</file>

<file path=ppt/slides/_rels/slide31.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1.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470.png"/></Relationships>
</file>

<file path=ppt/slides/_rels/slide35.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570.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60.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41.png"/><Relationship Id="rId5" Type="http://schemas.openxmlformats.org/officeDocument/2006/relationships/image" Target="../media/image630.png"/><Relationship Id="rId4" Type="http://schemas.openxmlformats.org/officeDocument/2006/relationships/image" Target="../media/image620.png"/><Relationship Id="rId9" Type="http://schemas.openxmlformats.org/officeDocument/2006/relationships/image" Target="../media/image611.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image" Target="../media/image77.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4400.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90.jpg"/><Relationship Id="rId4" Type="http://schemas.openxmlformats.org/officeDocument/2006/relationships/image" Target="../media/image89.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2.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hyperlink" Target="https://inspirehep.net/literature/2790831" TargetMode="External"/><Relationship Id="rId5" Type="http://schemas.openxmlformats.org/officeDocument/2006/relationships/image" Target="../media/image610.pn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660.png"/><Relationship Id="rId1" Type="http://schemas.openxmlformats.org/officeDocument/2006/relationships/slideLayout" Target="../slideLayouts/slideLayout8.xml"/><Relationship Id="rId4" Type="http://schemas.openxmlformats.org/officeDocument/2006/relationships/image" Target="../media/image640.png"/></Relationships>
</file>

<file path=ppt/slides/_rels/slide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30.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721.png"/><Relationship Id="rId1" Type="http://schemas.openxmlformats.org/officeDocument/2006/relationships/slideLayout" Target="../slideLayouts/slideLayout8.xml"/><Relationship Id="rId5" Type="http://schemas.openxmlformats.org/officeDocument/2006/relationships/image" Target="../media/image760.png"/><Relationship Id="rId4" Type="http://schemas.openxmlformats.org/officeDocument/2006/relationships/image" Target="../media/image740.png"/></Relationships>
</file>

<file path=ppt/slides/_rels/slide71.xml.rels><?xml version="1.0" encoding="UTF-8" standalone="yes"?>
<Relationships xmlns="http://schemas.openxmlformats.org/package/2006/relationships"><Relationship Id="rId3" Type="http://schemas.openxmlformats.org/officeDocument/2006/relationships/hyperlink" Target="https://inp.nju.edu.cn/Publications/Bytime/20230216/i238578.html" TargetMode="External"/><Relationship Id="rId7" Type="http://schemas.openxmlformats.org/officeDocument/2006/relationships/image" Target="../media/image95.jpe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hyperlink" Target="https://cpl.iphy.ac.cn/10.1088/0256-307X/40/4/041201#1" TargetMode="External"/><Relationship Id="rId4" Type="http://schemas.openxmlformats.org/officeDocument/2006/relationships/hyperlink" Target="https://inspirehep.net/literature/263276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25.jpeg"/><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43667-B58F-8B39-241F-D64152A6FC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2388"/>
            <a:ext cx="12191999" cy="5828812"/>
          </a:xfrm>
          <a:prstGeom prst="rect">
            <a:avLst/>
          </a:prstGeom>
        </p:spPr>
      </p:pic>
      <p:sp>
        <p:nvSpPr>
          <p:cNvPr id="14" name="Rectangle 13"/>
          <p:cNvSpPr/>
          <p:nvPr/>
        </p:nvSpPr>
        <p:spPr>
          <a:xfrm>
            <a:off x="152400" y="1737192"/>
            <a:ext cx="12202082" cy="969496"/>
          </a:xfrm>
          <a:prstGeom prst="rect">
            <a:avLst/>
          </a:prstGeom>
          <a:noFill/>
        </p:spPr>
        <p:txBody>
          <a:bodyPr wrap="square" lIns="91440" tIns="45720" rIns="91440" bIns="45720">
            <a:spAutoFit/>
          </a:bodyPr>
          <a:lstStyle/>
          <a:p>
            <a:pPr algn="ctr"/>
            <a:endParaRPr lang="en-US" sz="5700" i="1" dirty="0">
              <a:ln w="0">
                <a:solidFill>
                  <a:schemeClr val="tx2">
                    <a:lumMod val="50000"/>
                  </a:schemeClr>
                </a:solidFill>
              </a:ln>
              <a:solidFill>
                <a:schemeClr val="accent1">
                  <a:lumMod val="75000"/>
                </a:schemeClr>
              </a:solidFill>
              <a:effectLst>
                <a:outerShdw blurRad="38100" dist="25400" dir="5400000" algn="ctr" rotWithShape="0">
                  <a:srgbClr val="6E747A">
                    <a:alpha val="43000"/>
                  </a:srgbClr>
                </a:outerShdw>
              </a:effectLst>
              <a:latin typeface="Lucida Handwriting" panose="03010101010101010101" pitchFamily="66" charset="0"/>
            </a:endParaRPr>
          </a:p>
        </p:txBody>
      </p:sp>
      <p:sp>
        <p:nvSpPr>
          <p:cNvPr id="15" name="Title 14"/>
          <p:cNvSpPr>
            <a:spLocks noGrp="1"/>
          </p:cNvSpPr>
          <p:nvPr>
            <p:ph type="ctrTitle"/>
          </p:nvPr>
        </p:nvSpPr>
        <p:spPr>
          <a:xfrm>
            <a:off x="2509838" y="1447801"/>
            <a:ext cx="7696200" cy="1069975"/>
          </a:xfrm>
        </p:spPr>
        <p:txBody>
          <a:bodyPr/>
          <a:lstStyle/>
          <a:p>
            <a:r>
              <a:rPr lang="en-US" dirty="0"/>
              <a:t> </a:t>
            </a:r>
          </a:p>
        </p:txBody>
      </p:sp>
      <p:sp>
        <p:nvSpPr>
          <p:cNvPr id="2" name="Subtitle 1"/>
          <p:cNvSpPr>
            <a:spLocks noGrp="1"/>
          </p:cNvSpPr>
          <p:nvPr>
            <p:ph type="subTitle" idx="1"/>
          </p:nvPr>
        </p:nvSpPr>
        <p:spPr>
          <a:xfrm>
            <a:off x="2509838" y="2895600"/>
            <a:ext cx="6400800" cy="1752600"/>
          </a:xfrm>
        </p:spPr>
        <p:txBody>
          <a:bodyPr/>
          <a:lstStyle/>
          <a:p>
            <a:endParaRPr lang="en-GB" dirty="0"/>
          </a:p>
        </p:txBody>
      </p:sp>
      <p:sp>
        <p:nvSpPr>
          <p:cNvPr id="9" name="Subtitle 7"/>
          <p:cNvSpPr txBox="1">
            <a:spLocks/>
          </p:cNvSpPr>
          <p:nvPr/>
        </p:nvSpPr>
        <p:spPr bwMode="auto">
          <a:xfrm>
            <a:off x="6172200" y="4916"/>
            <a:ext cx="6019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2000" kern="0" dirty="0">
                <a:solidFill>
                  <a:schemeClr val="bg1"/>
                </a:solidFill>
              </a:rPr>
              <a:t>Craig Roberts … </a:t>
            </a:r>
            <a:r>
              <a:rPr lang="en-US" sz="2000" dirty="0">
                <a:solidFill>
                  <a:schemeClr val="bg1"/>
                </a:solidFill>
                <a:hlinkClick r:id="rId4">
                  <a:extLst>
                    <a:ext uri="{A12FA001-AC4F-418D-AE19-62706E023703}">
                      <ahyp:hlinkClr xmlns:ahyp="http://schemas.microsoft.com/office/drawing/2018/hyperlinkcolor" val="tx"/>
                    </a:ext>
                  </a:extLst>
                </a:hlinkClick>
              </a:rPr>
              <a:t>http://inp.nju.edu.cn/</a:t>
            </a:r>
            <a:endParaRPr lang="en-US" sz="2000" kern="0" dirty="0">
              <a:solidFill>
                <a:schemeClr val="bg1"/>
              </a:solidFill>
            </a:endParaRPr>
          </a:p>
        </p:txBody>
      </p:sp>
      <p:sp>
        <p:nvSpPr>
          <p:cNvPr id="10" name="Subtitle 1">
            <a:extLst>
              <a:ext uri="{FF2B5EF4-FFF2-40B4-BE49-F238E27FC236}">
                <a16:creationId xmlns:a16="http://schemas.microsoft.com/office/drawing/2014/main" id="{0CD000EE-0D0D-4F96-8253-6D55DF13EF80}"/>
              </a:ext>
            </a:extLst>
          </p:cNvPr>
          <p:cNvSpPr txBox="1">
            <a:spLocks/>
          </p:cNvSpPr>
          <p:nvPr/>
        </p:nvSpPr>
        <p:spPr bwMode="auto">
          <a:xfrm>
            <a:off x="1" y="1245161"/>
            <a:ext cx="12191999"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7200" b="1" dirty="0">
                <a:solidFill>
                  <a:schemeClr val="bg1"/>
                </a:solidFill>
                <a:latin typeface="Freestyle Script" panose="030804020302050B0404" pitchFamily="66" charset="0"/>
              </a:rPr>
              <a:t>Parton Fragmentation Functions …</a:t>
            </a:r>
          </a:p>
          <a:p>
            <a:pPr algn="ctr"/>
            <a:r>
              <a:rPr lang="en-US" sz="7200" b="1" dirty="0" err="1">
                <a:solidFill>
                  <a:schemeClr val="bg1"/>
                </a:solidFill>
                <a:latin typeface="Freestyle Script" panose="030804020302050B0404" pitchFamily="66" charset="0"/>
              </a:rPr>
              <a:t>Timelike</a:t>
            </a:r>
            <a:r>
              <a:rPr lang="en-US" sz="7200" b="1" dirty="0">
                <a:solidFill>
                  <a:schemeClr val="bg1"/>
                </a:solidFill>
                <a:latin typeface="Freestyle Script" panose="030804020302050B0404" pitchFamily="66" charset="0"/>
              </a:rPr>
              <a:t> Extensions of Distribution Functions</a:t>
            </a:r>
            <a:endParaRPr lang="en-US" sz="6600" b="1" dirty="0">
              <a:solidFill>
                <a:schemeClr val="bg1"/>
              </a:solidFill>
              <a:latin typeface="Freestyle Script" panose="030804020302050B0404" pitchFamily="66" charset="0"/>
            </a:endParaRPr>
          </a:p>
        </p:txBody>
      </p:sp>
      <p:pic>
        <p:nvPicPr>
          <p:cNvPr id="8" name="Picture 7" descr="A picture containing shape&#10;&#10;Description automatically generated">
            <a:extLst>
              <a:ext uri="{FF2B5EF4-FFF2-40B4-BE49-F238E27FC236}">
                <a16:creationId xmlns:a16="http://schemas.microsoft.com/office/drawing/2014/main" id="{B52EF143-E305-4E80-8CCC-B91CAC053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11" name="TextBox 10">
            <a:extLst>
              <a:ext uri="{FF2B5EF4-FFF2-40B4-BE49-F238E27FC236}">
                <a16:creationId xmlns:a16="http://schemas.microsoft.com/office/drawing/2014/main" id="{14A91752-E202-4C64-B120-5810F17E0440}"/>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515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r>
                  <a:rPr lang="en-US" sz="2400" dirty="0">
                    <a:solidFill>
                      <a:schemeClr val="accent1">
                        <a:lumMod val="50000"/>
                      </a:schemeClr>
                    </a:solidFill>
                  </a:rPr>
                  <a:t>More than 40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GB" sz="2200" b="0" i="1" smtClean="0">
                        <a:solidFill>
                          <a:schemeClr val="accent1">
                            <a:lumMod val="50000"/>
                          </a:schemeClr>
                        </a:solidFill>
                        <a:latin typeface="Cambria Math" panose="02040503050406030204" pitchFamily="18" charset="0"/>
                      </a:rPr>
                      <m:t>∼1050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2"/>
                <a:stretch>
                  <a:fillRect l="-722" t="-107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10</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3"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2773"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p:sp>
        <p:nvSpPr>
          <p:cNvPr id="16" name="TextBox 15">
            <a:extLst>
              <a:ext uri="{FF2B5EF4-FFF2-40B4-BE49-F238E27FC236}">
                <a16:creationId xmlns:a16="http://schemas.microsoft.com/office/drawing/2014/main" id="{9337A9E7-EB8D-2B1A-9405-ECF06E752954}"/>
              </a:ext>
            </a:extLst>
          </p:cNvPr>
          <p:cNvSpPr txBox="1"/>
          <p:nvPr/>
        </p:nvSpPr>
        <p:spPr>
          <a:xfrm>
            <a:off x="3559646" y="1289802"/>
            <a:ext cx="5029200" cy="5170646"/>
          </a:xfrm>
          <a:prstGeom prst="rect">
            <a:avLst/>
          </a:prstGeom>
          <a:solidFill>
            <a:srgbClr val="FFFFCC"/>
          </a:solidFill>
          <a:scene3d>
            <a:camera prst="orthographicFront"/>
            <a:lightRig rig="threePt" dir="t"/>
          </a:scene3d>
          <a:sp3d>
            <a:bevelT/>
          </a:sp3d>
        </p:spPr>
        <p:txBody>
          <a:bodyPr wrap="square" rtlCol="0">
            <a:spAutoFit/>
          </a:bodyPr>
          <a:lstStyle/>
          <a:p>
            <a:pPr algn="ctr"/>
            <a:r>
              <a:rPr lang="en-GB" sz="6600" dirty="0">
                <a:ln w="0"/>
                <a:solidFill>
                  <a:schemeClr val="accent1"/>
                </a:solidFill>
                <a:effectLst>
                  <a:outerShdw blurRad="38100" dist="25400" dir="5400000" algn="ctr" rotWithShape="0">
                    <a:srgbClr val="6E747A">
                      <a:alpha val="43000"/>
                    </a:srgbClr>
                  </a:outerShdw>
                </a:effectLst>
              </a:rPr>
              <a:t>EHM means</a:t>
            </a:r>
          </a:p>
          <a:p>
            <a:pPr algn="ctr"/>
            <a:r>
              <a:rPr lang="en-GB" sz="6600" dirty="0">
                <a:ln w="0"/>
                <a:solidFill>
                  <a:schemeClr val="accent1"/>
                </a:solidFill>
                <a:effectLst>
                  <a:outerShdw blurRad="38100" dist="25400" dir="5400000" algn="ctr" rotWithShape="0">
                    <a:srgbClr val="6E747A">
                      <a:alpha val="43000"/>
                    </a:srgbClr>
                  </a:outerShdw>
                </a:effectLst>
              </a:rPr>
              <a:t>Gluons are massive via Schwinger Mechanism</a:t>
            </a:r>
            <a:endParaRPr lang="en-US" sz="660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230E93-E9BD-B01B-D084-7B566C129759}"/>
                  </a:ext>
                </a:extLst>
              </p:cNvPr>
              <p:cNvSpPr txBox="1"/>
              <p:nvPr/>
            </p:nvSpPr>
            <p:spPr>
              <a:xfrm>
                <a:off x="249565" y="3849988"/>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7" name="TextBox 16">
                <a:extLst>
                  <a:ext uri="{FF2B5EF4-FFF2-40B4-BE49-F238E27FC236}">
                    <a16:creationId xmlns:a16="http://schemas.microsoft.com/office/drawing/2014/main" id="{FF230E93-E9BD-B01B-D084-7B566C129759}"/>
                  </a:ext>
                </a:extLst>
              </p:cNvPr>
              <p:cNvSpPr txBox="1">
                <a:spLocks noRot="1" noChangeAspect="1" noMove="1" noResize="1" noEditPoints="1" noAdjustHandles="1" noChangeArrowheads="1" noChangeShapeType="1" noTextEdit="1"/>
              </p:cNvSpPr>
              <p:nvPr/>
            </p:nvSpPr>
            <p:spPr>
              <a:xfrm>
                <a:off x="249565" y="3849988"/>
                <a:ext cx="360035" cy="608821"/>
              </a:xfrm>
              <a:prstGeom prst="rect">
                <a:avLst/>
              </a:prstGeom>
              <a:blipFill>
                <a:blip r:embed="rId5"/>
                <a:stretch>
                  <a:fillRect b="-1010"/>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F82EF29-FC6B-B204-76D5-5892A8A575DE}"/>
              </a:ext>
            </a:extLst>
          </p:cNvPr>
          <p:cNvCxnSpPr>
            <a:cxnSpLocks/>
          </p:cNvCxnSpPr>
          <p:nvPr/>
        </p:nvCxnSpPr>
        <p:spPr bwMode="auto">
          <a:xfrm flipV="1">
            <a:off x="644013" y="3946143"/>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D79ECB-B1CB-4F02-9175-46388628B7C1}"/>
              </a:ext>
            </a:extLst>
          </p:cNvPr>
          <p:cNvSpPr txBox="1"/>
          <p:nvPr/>
        </p:nvSpPr>
        <p:spPr>
          <a:xfrm>
            <a:off x="152400" y="165954"/>
            <a:ext cx="3124200" cy="1169551"/>
          </a:xfrm>
          <a:prstGeom prst="rect">
            <a:avLst/>
          </a:prstGeom>
          <a:noFill/>
        </p:spPr>
        <p:txBody>
          <a:bodyPr wrap="square" rtlCol="0">
            <a:spAutoFit/>
          </a:bodyPr>
          <a:lstStyle/>
          <a:p>
            <a:pPr>
              <a:spcAft>
                <a:spcPts val="600"/>
              </a:spcAft>
            </a:pPr>
            <a:r>
              <a:rPr lang="en-AU" sz="1300" dirty="0">
                <a:solidFill>
                  <a:schemeClr val="accent6">
                    <a:lumMod val="75000"/>
                  </a:schemeClr>
                </a:solidFill>
              </a:rPr>
              <a:t>D. Binosi, </a:t>
            </a:r>
            <a:r>
              <a:rPr lang="en-AU" sz="1300" i="1" dirty="0">
                <a:solidFill>
                  <a:schemeClr val="accent6">
                    <a:lumMod val="75000"/>
                  </a:schemeClr>
                </a:solidFill>
              </a:rPr>
              <a:t>Emergent Hadron Mass in Strong Dynamics</a:t>
            </a:r>
            <a:r>
              <a:rPr lang="en-AU" sz="1300" dirty="0">
                <a:solidFill>
                  <a:schemeClr val="accent6">
                    <a:lumMod val="75000"/>
                  </a:schemeClr>
                </a:solidFill>
              </a:rPr>
              <a:t>, Few Body Syst. </a:t>
            </a:r>
            <a:r>
              <a:rPr lang="en-AU" sz="1300" b="1" dirty="0">
                <a:solidFill>
                  <a:schemeClr val="accent6">
                    <a:lumMod val="75000"/>
                  </a:schemeClr>
                </a:solidFill>
              </a:rPr>
              <a:t>63</a:t>
            </a:r>
            <a:r>
              <a:rPr lang="en-AU" sz="1300" dirty="0">
                <a:solidFill>
                  <a:schemeClr val="accent6">
                    <a:lumMod val="75000"/>
                  </a:schemeClr>
                </a:solidFill>
              </a:rPr>
              <a:t> (2022) 42.</a:t>
            </a:r>
          </a:p>
          <a:p>
            <a:r>
              <a:rPr lang="en-AU" sz="1300" dirty="0">
                <a:solidFill>
                  <a:schemeClr val="accent6">
                    <a:lumMod val="75000"/>
                  </a:schemeClr>
                </a:solidFill>
              </a:rPr>
              <a:t>M. N. Ferreira, J. </a:t>
            </a:r>
            <a:r>
              <a:rPr lang="en-AU" sz="1300" dirty="0" err="1">
                <a:solidFill>
                  <a:schemeClr val="accent6">
                    <a:lumMod val="75000"/>
                  </a:schemeClr>
                </a:solidFill>
              </a:rPr>
              <a:t>Papavassiliou</a:t>
            </a:r>
            <a:r>
              <a:rPr lang="en-AU" sz="1300" dirty="0">
                <a:solidFill>
                  <a:schemeClr val="accent6">
                    <a:lumMod val="75000"/>
                  </a:schemeClr>
                </a:solidFill>
              </a:rPr>
              <a:t>, </a:t>
            </a:r>
            <a:r>
              <a:rPr lang="en-AU" sz="1300" i="1" dirty="0">
                <a:solidFill>
                  <a:schemeClr val="accent6">
                    <a:lumMod val="75000"/>
                  </a:schemeClr>
                </a:solidFill>
              </a:rPr>
              <a:t>Gauge Sector Dynamics in QCD</a:t>
            </a:r>
            <a:r>
              <a:rPr lang="en-AU" sz="1300" dirty="0">
                <a:solidFill>
                  <a:schemeClr val="accent6">
                    <a:lumMod val="75000"/>
                  </a:schemeClr>
                </a:solidFill>
              </a:rPr>
              <a:t>, Particles </a:t>
            </a:r>
            <a:r>
              <a:rPr lang="en-AU" sz="1300" b="1" dirty="0">
                <a:solidFill>
                  <a:schemeClr val="accent6">
                    <a:lumMod val="75000"/>
                  </a:schemeClr>
                </a:solidFill>
              </a:rPr>
              <a:t>6</a:t>
            </a:r>
            <a:r>
              <a:rPr lang="en-AU" sz="1300" dirty="0">
                <a:solidFill>
                  <a:schemeClr val="accent6">
                    <a:lumMod val="75000"/>
                  </a:schemeClr>
                </a:solidFill>
              </a:rPr>
              <a:t> (1) (2023) 312–363.</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0D2A55-B48F-0999-87C2-D9F71F0AB204}"/>
                  </a:ext>
                </a:extLst>
              </p:cNvPr>
              <p:cNvSpPr txBox="1"/>
              <p:nvPr/>
            </p:nvSpPr>
            <p:spPr>
              <a:xfrm>
                <a:off x="3631287" y="843419"/>
                <a:ext cx="5592621" cy="506292"/>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Today’s best estimate: </a:t>
                </a:r>
                <a14:m>
                  <m:oMath xmlns:m="http://schemas.openxmlformats.org/officeDocument/2006/math">
                    <m:sSubSup>
                      <m:sSubSup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SupPr>
                      <m:e>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𝑔</m:t>
                        </m:r>
                      </m:sub>
                      <m:sup>
                        <m:r>
                          <m:rPr>
                            <m:sty m:val="p"/>
                          </m:rPr>
                          <a:rPr lang="en-AU" sz="2400" b="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RGI</m:t>
                        </m:r>
                      </m:sup>
                    </m:sSub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43</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5" name="TextBox 14">
                <a:extLst>
                  <a:ext uri="{FF2B5EF4-FFF2-40B4-BE49-F238E27FC236}">
                    <a16:creationId xmlns:a16="http://schemas.microsoft.com/office/drawing/2014/main" id="{530D2A55-B48F-0999-87C2-D9F71F0AB204}"/>
                  </a:ext>
                </a:extLst>
              </p:cNvPr>
              <p:cNvSpPr txBox="1">
                <a:spLocks noRot="1" noChangeAspect="1" noMove="1" noResize="1" noEditPoints="1" noAdjustHandles="1" noChangeArrowheads="1" noChangeShapeType="1" noTextEdit="1"/>
              </p:cNvSpPr>
              <p:nvPr/>
            </p:nvSpPr>
            <p:spPr>
              <a:xfrm>
                <a:off x="3631287" y="843419"/>
                <a:ext cx="5592621" cy="506292"/>
              </a:xfrm>
              <a:prstGeom prst="rect">
                <a:avLst/>
              </a:prstGeom>
              <a:blipFill>
                <a:blip r:embed="rId6"/>
                <a:stretch>
                  <a:fillRect l="-2072" t="-7229" b="-28916"/>
                </a:stretch>
              </a:blipFill>
            </p:spPr>
            <p:txBody>
              <a:bodyPr/>
              <a:lstStyle/>
              <a:p>
                <a:r>
                  <a:rPr lang="en-AU">
                    <a:noFill/>
                  </a:rPr>
                  <a:t> </a:t>
                </a:r>
              </a:p>
            </p:txBody>
          </p:sp>
        </mc:Fallback>
      </mc:AlternateContent>
      <p:sp>
        <p:nvSpPr>
          <p:cNvPr id="19" name="TextBox 18">
            <a:extLst>
              <a:ext uri="{FF2B5EF4-FFF2-40B4-BE49-F238E27FC236}">
                <a16:creationId xmlns:a16="http://schemas.microsoft.com/office/drawing/2014/main" id="{948A149E-9145-5D67-B5C8-A0DF27250451}"/>
              </a:ext>
            </a:extLst>
          </p:cNvPr>
          <p:cNvSpPr txBox="1"/>
          <p:nvPr/>
        </p:nvSpPr>
        <p:spPr>
          <a:xfrm>
            <a:off x="39167" y="1373585"/>
            <a:ext cx="3520479" cy="2339102"/>
          </a:xfrm>
          <a:prstGeom prst="rect">
            <a:avLst/>
          </a:prstGeom>
          <a:solidFill>
            <a:schemeClr val="bg1"/>
          </a:solidFill>
        </p:spPr>
        <p:txBody>
          <a:bodyPr wrap="square" rtlCol="0">
            <a:spAutoFit/>
          </a:bodyPr>
          <a:lstStyle/>
          <a:p>
            <a:r>
              <a:rPr lang="en-US" sz="1600" i="1" dirty="0"/>
              <a:t>Gauge Invariance and Mass</a:t>
            </a:r>
            <a:r>
              <a:rPr lang="en-US" sz="1600" dirty="0"/>
              <a:t>, </a:t>
            </a:r>
          </a:p>
          <a:p>
            <a:r>
              <a:rPr lang="en-US" sz="1600" dirty="0"/>
              <a:t>J. S. Schwinger</a:t>
            </a:r>
          </a:p>
          <a:p>
            <a:r>
              <a:rPr lang="en-US" sz="1600" dirty="0"/>
              <a:t>Phys. Rev. 125 (1962) 397-398</a:t>
            </a:r>
          </a:p>
          <a:p>
            <a:r>
              <a:rPr lang="en-US" sz="1600" i="1" dirty="0">
                <a:ln w="0"/>
                <a:solidFill>
                  <a:srgbClr val="008000"/>
                </a:solidFill>
                <a:effectLst>
                  <a:outerShdw blurRad="38100" dist="25400" dir="5400000" algn="ctr" rotWithShape="0">
                    <a:srgbClr val="6E747A">
                      <a:alpha val="43000"/>
                    </a:srgbClr>
                  </a:outerShdw>
                </a:effectLst>
              </a:rPr>
              <a:t>It is argued that the gauge invariance of a vector field does not necessarily imply zero mass for an associated particle if the current vector coupling is sufficiently strong.</a:t>
            </a:r>
            <a:endParaRPr lang="en-US" sz="1600" i="1" dirty="0">
              <a:solidFill>
                <a:srgbClr val="008000"/>
              </a:solidFill>
            </a:endParaRPr>
          </a:p>
          <a:p>
            <a:endParaRPr lang="en-AU" dirty="0"/>
          </a:p>
        </p:txBody>
      </p:sp>
    </p:spTree>
    <p:extLst>
      <p:ext uri="{BB962C8B-B14F-4D97-AF65-F5344CB8AC3E}">
        <p14:creationId xmlns:p14="http://schemas.microsoft.com/office/powerpoint/2010/main" val="99075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272F79D7-344B-40B9-BAE2-9ACED8AEE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228600"/>
            <a:ext cx="6831616" cy="4284637"/>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0A25F891-D03C-4ADA-A76B-36FEBDA2B080}"/>
              </a:ext>
            </a:extLst>
          </p:cNvPr>
          <p:cNvSpPr>
            <a:spLocks noGrp="1"/>
          </p:cNvSpPr>
          <p:nvPr>
            <p:ph type="dt" sz="half" idx="10"/>
          </p:nvPr>
        </p:nvSpPr>
        <p:spPr/>
        <p:txBody>
          <a:bodyPr/>
          <a:lstStyle/>
          <a:p>
            <a:pPr>
              <a:spcAft>
                <a:spcPts val="600"/>
              </a:spcAft>
            </a:pPr>
            <a:r>
              <a:rPr lang="en-US"/>
              <a:t>ECT*: Complex structure of strong interactions ... 2025/5/26-30                         (51)</a:t>
            </a:r>
          </a:p>
        </p:txBody>
      </p:sp>
      <p:sp>
        <p:nvSpPr>
          <p:cNvPr id="3" name="Footer Placeholder 2">
            <a:extLst>
              <a:ext uri="{FF2B5EF4-FFF2-40B4-BE49-F238E27FC236}">
                <a16:creationId xmlns:a16="http://schemas.microsoft.com/office/drawing/2014/main" id="{AAFBB618-96EC-4866-99BE-7B192F705C9E}"/>
              </a:ext>
            </a:extLst>
          </p:cNvPr>
          <p:cNvSpPr>
            <a:spLocks noGrp="1"/>
          </p:cNvSpPr>
          <p:nvPr>
            <p:ph type="ftr" sz="quarter" idx="11"/>
          </p:nvPr>
        </p:nvSpPr>
        <p:spPr/>
        <p:txBody>
          <a:bodyPr/>
          <a:lstStyle/>
          <a:p>
            <a:pPr>
              <a:spcAft>
                <a:spcPts val="600"/>
              </a:spcAft>
            </a:pPr>
            <a:r>
              <a:rPr lang="en-US"/>
              <a:t>Craig Roberts: cdroberts@nju.edu.cn  468 .. 25/05/18 ..."Parton fragmentation functions as a timelike extension of distribution functions"</a:t>
            </a:r>
          </a:p>
        </p:txBody>
      </p:sp>
      <p:sp>
        <p:nvSpPr>
          <p:cNvPr id="4" name="Slide Number Placeholder 3" hidden="1">
            <a:extLst>
              <a:ext uri="{FF2B5EF4-FFF2-40B4-BE49-F238E27FC236}">
                <a16:creationId xmlns:a16="http://schemas.microsoft.com/office/drawing/2014/main" id="{49C99CD1-8313-4EEE-9698-A6495B0401EB}"/>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11</a:t>
            </a:fld>
            <a:endParaRPr lang="en-US"/>
          </a:p>
        </p:txBody>
      </p:sp>
      <p:pic>
        <p:nvPicPr>
          <p:cNvPr id="7" name="Picture 6" descr="A close-up of a text&#10;&#10;Description automatically generated">
            <a:extLst>
              <a:ext uri="{FF2B5EF4-FFF2-40B4-BE49-F238E27FC236}">
                <a16:creationId xmlns:a16="http://schemas.microsoft.com/office/drawing/2014/main" id="{7FA6FD38-83D1-C5EB-E974-1AB36436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862" y="1518324"/>
            <a:ext cx="5867400" cy="473019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A8C5D47-E2E4-562B-16E2-115B7BE75F37}"/>
              </a:ext>
            </a:extLst>
          </p:cNvPr>
          <p:cNvSpPr/>
          <p:nvPr/>
        </p:nvSpPr>
        <p:spPr bwMode="auto">
          <a:xfrm>
            <a:off x="6137028" y="1905000"/>
            <a:ext cx="5715000" cy="1371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236847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82C8C5-E26E-4187-B9D0-FD1FF12123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0" y="1231391"/>
            <a:ext cx="5737572" cy="4344477"/>
          </a:xfrm>
          <a:prstGeom prst="rect">
            <a:avLst/>
          </a:prstGeom>
        </p:spPr>
      </p:pic>
      <p:sp>
        <p:nvSpPr>
          <p:cNvPr id="2" name="Title 1">
            <a:extLst>
              <a:ext uri="{FF2B5EF4-FFF2-40B4-BE49-F238E27FC236}">
                <a16:creationId xmlns:a16="http://schemas.microsoft.com/office/drawing/2014/main" id="{E61D5C43-333B-49A0-B653-5068C8D09DC5}"/>
              </a:ext>
            </a:extLst>
          </p:cNvPr>
          <p:cNvSpPr>
            <a:spLocks noGrp="1"/>
          </p:cNvSpPr>
          <p:nvPr>
            <p:ph type="title"/>
          </p:nvPr>
        </p:nvSpPr>
        <p:spPr/>
        <p:txBody>
          <a:bodyPr/>
          <a:lstStyle/>
          <a:p>
            <a:pPr algn="r"/>
            <a:r>
              <a:rPr lang="en-GB" sz="3200" b="0" i="1" dirty="0">
                <a:ln w="0"/>
                <a:solidFill>
                  <a:schemeClr val="accent1"/>
                </a:solidFill>
                <a:effectLst>
                  <a:outerShdw blurRad="38100" dist="25400" dir="5400000" algn="ctr" rotWithShape="0">
                    <a:srgbClr val="6E747A">
                      <a:alpha val="43000"/>
                    </a:srgbClr>
                  </a:outerShdw>
                </a:effectLst>
              </a:rPr>
              <a:t>Process independent </a:t>
            </a:r>
            <a:br>
              <a:rPr lang="en-GB" sz="3200" b="0" i="1" dirty="0">
                <a:ln w="0"/>
                <a:solidFill>
                  <a:schemeClr val="accent1"/>
                </a:solidFill>
                <a:effectLst>
                  <a:outerShdw blurRad="38100" dist="25400" dir="5400000" algn="ctr" rotWithShape="0">
                    <a:srgbClr val="6E747A">
                      <a:alpha val="43000"/>
                    </a:srgbClr>
                  </a:outerShdw>
                </a:effectLst>
              </a:rPr>
            </a:br>
            <a:r>
              <a:rPr lang="en-GB" sz="3200" b="0" i="1" dirty="0">
                <a:ln w="0"/>
                <a:solidFill>
                  <a:schemeClr val="accent1"/>
                </a:solidFill>
                <a:effectLst>
                  <a:outerShdw blurRad="38100" dist="25400" dir="5400000" algn="ctr" rotWithShape="0">
                    <a:srgbClr val="6E747A">
                      <a:alpha val="43000"/>
                    </a:srgbClr>
                  </a:outerShdw>
                </a:effectLst>
              </a:rPr>
              <a:t>effective charge = running coupling</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2D5552-ACE1-4296-920F-17131EB81A94}"/>
                  </a:ext>
                </a:extLst>
              </p:cNvPr>
              <p:cNvSpPr>
                <a:spLocks noGrp="1"/>
              </p:cNvSpPr>
              <p:nvPr>
                <p:ph idx="1"/>
              </p:nvPr>
            </p:nvSpPr>
            <p:spPr>
              <a:xfrm>
                <a:off x="609600" y="1371600"/>
                <a:ext cx="6172200" cy="4525963"/>
              </a:xfrm>
            </p:spPr>
            <p:txBody>
              <a:bodyPr/>
              <a:lstStyle/>
              <a:p>
                <a:r>
                  <a:rPr lang="en-GB" dirty="0"/>
                  <a:t>Modern theory – exploiting pinch technique and background field method – enables unique QCD analogue of</a:t>
                </a:r>
              </a:p>
              <a:p>
                <a:pPr marL="0" indent="0">
                  <a:buNone/>
                </a:pPr>
                <a:r>
                  <a:rPr lang="en-GB" dirty="0"/>
                  <a:t>       “Gell-Mann – Low” </a:t>
                </a:r>
              </a:p>
              <a:p>
                <a:pPr marL="400050" lvl="1" indent="0">
                  <a:buNone/>
                </a:pPr>
                <a:r>
                  <a:rPr lang="en-GB" sz="2200" dirty="0"/>
                  <a:t>running charge to be </a:t>
                </a:r>
              </a:p>
              <a:p>
                <a:pPr marL="400050" lvl="1" indent="0">
                  <a:spcBef>
                    <a:spcPts val="0"/>
                  </a:spcBef>
                  <a:buNone/>
                </a:pPr>
                <a:r>
                  <a:rPr lang="en-GB" sz="2200" dirty="0"/>
                  <a:t>    rigorously defined and calculated</a:t>
                </a:r>
              </a:p>
              <a:p>
                <a:r>
                  <a:rPr lang="en-GB" dirty="0"/>
                  <a:t>Analysis of QCD’s gauge sector </a:t>
                </a:r>
              </a:p>
              <a:p>
                <a:pPr marL="400050" lvl="1" indent="0">
                  <a:buNone/>
                </a:pPr>
                <a:r>
                  <a:rPr lang="en-GB" sz="2200" dirty="0"/>
                  <a:t>	        yields a  </a:t>
                </a:r>
                <a:r>
                  <a:rPr lang="en-GB" sz="2200" i="1" dirty="0">
                    <a:solidFill>
                      <a:srgbClr val="0000FF"/>
                    </a:solidFill>
                  </a:rPr>
                  <a:t>parameter-free prediction</a:t>
                </a:r>
              </a:p>
              <a:p>
                <a:r>
                  <a:rPr lang="en-GB" dirty="0"/>
                  <a:t>N.B. Qualitative change in </a:t>
                </a:r>
                <a:r>
                  <a:rPr lang="en-GB" i="1" dirty="0"/>
                  <a:t>α̂</a:t>
                </a:r>
                <a:r>
                  <a:rPr lang="en-GB" i="1" baseline="-25000" dirty="0"/>
                  <a:t>PI</a:t>
                </a:r>
                <a:r>
                  <a:rPr lang="en-GB" dirty="0"/>
                  <a:t>(</a:t>
                </a:r>
                <a:r>
                  <a:rPr lang="en-GB" i="1" dirty="0">
                    <a:latin typeface="Times New Roman" panose="02020603050405020304" pitchFamily="18" charset="0"/>
                    <a:cs typeface="Times New Roman" panose="02020603050405020304" pitchFamily="18" charset="0"/>
                  </a:rPr>
                  <a:t>k</a:t>
                </a:r>
                <a:r>
                  <a:rPr lang="en-GB" dirty="0"/>
                  <a:t>) at </a:t>
                </a:r>
                <a:r>
                  <a:rPr lang="en-GB" i="1" dirty="0">
                    <a:latin typeface="Times New Roman" panose="02020603050405020304" pitchFamily="18" charset="0"/>
                    <a:cs typeface="Times New Roman" panose="02020603050405020304" pitchFamily="18" charset="0"/>
                  </a:rPr>
                  <a:t>k </a:t>
                </a:r>
                <a:r>
                  <a:rPr lang="en-GB" dirty="0"/>
                  <a:t>≈ ½ </a:t>
                </a:r>
                <a:r>
                  <a:rPr lang="en-GB" i="1" dirty="0" err="1">
                    <a:latin typeface="Times New Roman" panose="02020603050405020304" pitchFamily="18" charset="0"/>
                    <a:cs typeface="Times New Roman" panose="02020603050405020304" pitchFamily="18" charset="0"/>
                  </a:rPr>
                  <a:t>m</a:t>
                </a:r>
                <a:r>
                  <a:rPr lang="en-GB" i="1" baseline="-25000" dirty="0" err="1">
                    <a:latin typeface="Times New Roman" panose="02020603050405020304" pitchFamily="18" charset="0"/>
                    <a:cs typeface="Times New Roman" panose="02020603050405020304" pitchFamily="18" charset="0"/>
                  </a:rPr>
                  <a:t>p</a:t>
                </a:r>
                <a:endParaRPr lang="en-GB" i="1" baseline="-25000" dirty="0">
                  <a:latin typeface="Times New Roman" panose="02020603050405020304" pitchFamily="18" charset="0"/>
                  <a:cs typeface="Times New Roman" panose="02020603050405020304" pitchFamily="18" charset="0"/>
                </a:endParaRPr>
              </a:p>
              <a:p>
                <a:r>
                  <a:rPr lang="en-GB" dirty="0"/>
                  <a:t>No Landau Pole</a:t>
                </a:r>
                <a:endParaRPr lang="en-GB" i="1" dirty="0">
                  <a:ln w="0"/>
                  <a:solidFill>
                    <a:srgbClr val="FF0000"/>
                  </a:solidFill>
                  <a:effectLst>
                    <a:outerShdw blurRad="38100" dist="25400" dir="5400000" algn="ctr" rotWithShape="0">
                      <a:srgbClr val="6E747A">
                        <a:alpha val="43000"/>
                      </a:srgbClr>
                    </a:outerShdw>
                  </a:effectLst>
                </a:endParaRPr>
              </a:p>
              <a:p>
                <a:r>
                  <a:rPr lang="en-GB" dirty="0"/>
                  <a:t>Below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𝑚</m:t>
                                </m:r>
                              </m:e>
                            </m:acc>
                          </m:e>
                          <m:sub>
                            <m:r>
                              <a:rPr lang="en-GB" b="0" i="1" smtClean="0">
                                <a:latin typeface="Cambria Math" panose="02040503050406030204" pitchFamily="18" charset="0"/>
                              </a:rPr>
                              <m:t>0</m:t>
                            </m:r>
                          </m:sub>
                        </m:sSub>
                      </m:e>
                      <m:sub>
                        <m:r>
                          <a:rPr lang="en-GB" b="0" i="1" smtClean="0">
                            <a:latin typeface="Cambria Math" panose="02040503050406030204" pitchFamily="18" charset="0"/>
                          </a:rPr>
                          <m:t> </m:t>
                        </m:r>
                      </m:sub>
                    </m:sSub>
                    <m:r>
                      <a:rPr lang="en-GB" b="0" i="0" smtClean="0">
                        <a:latin typeface="Cambria Math" panose="02040503050406030204" pitchFamily="18" charset="0"/>
                      </a:rPr>
                      <m:t>, </m:t>
                    </m:r>
                  </m:oMath>
                </a14:m>
                <a:r>
                  <a:rPr lang="en-GB" dirty="0"/>
                  <a:t>interactions become scale independent, just as they were in the Lagrangian; so, QCD becomes practically conformal again</a:t>
                </a:r>
              </a:p>
              <a:p>
                <a:endParaRPr lang="en-US" dirty="0"/>
              </a:p>
            </p:txBody>
          </p:sp>
        </mc:Choice>
        <mc:Fallback xmlns="">
          <p:sp>
            <p:nvSpPr>
              <p:cNvPr id="3" name="Content Placeholder 2">
                <a:extLst>
                  <a:ext uri="{FF2B5EF4-FFF2-40B4-BE49-F238E27FC236}">
                    <a16:creationId xmlns:a16="http://schemas.microsoft.com/office/drawing/2014/main" id="{0C2D5552-ACE1-4296-920F-17131EB81A94}"/>
                  </a:ext>
                </a:extLst>
              </p:cNvPr>
              <p:cNvSpPr>
                <a:spLocks noGrp="1" noRot="1" noChangeAspect="1" noMove="1" noResize="1" noEditPoints="1" noAdjustHandles="1" noChangeArrowheads="1" noChangeShapeType="1" noTextEdit="1"/>
              </p:cNvSpPr>
              <p:nvPr>
                <p:ph idx="1"/>
              </p:nvPr>
            </p:nvSpPr>
            <p:spPr>
              <a:xfrm>
                <a:off x="609600" y="1371600"/>
                <a:ext cx="6172200" cy="4525963"/>
              </a:xfrm>
              <a:blipFill>
                <a:blip r:embed="rId3"/>
                <a:stretch>
                  <a:fillRect l="-1283" t="-943" r="-1579" b="-122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C42DF46-5741-4D85-ABAA-739F12F7BBAA}"/>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169E3A21-161E-4E4A-A56E-F5EFF864812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0B34CE32-E62C-400D-894C-6700F2C19574}"/>
              </a:ext>
            </a:extLst>
          </p:cNvPr>
          <p:cNvSpPr>
            <a:spLocks noGrp="1"/>
          </p:cNvSpPr>
          <p:nvPr>
            <p:ph type="sldNum" sz="quarter" idx="12"/>
          </p:nvPr>
        </p:nvSpPr>
        <p:spPr/>
        <p:txBody>
          <a:bodyPr/>
          <a:lstStyle/>
          <a:p>
            <a:fld id="{87034D8C-3CB4-402A-BC46-2AB14C0FE90A}" type="slidenum">
              <a:rPr lang="en-US" smtClean="0"/>
              <a:pPr/>
              <a:t>12</a:t>
            </a:fld>
            <a:endParaRPr lang="en-US"/>
          </a:p>
        </p:txBody>
      </p:sp>
      <p:sp>
        <p:nvSpPr>
          <p:cNvPr id="8" name="TextBox 7">
            <a:extLst>
              <a:ext uri="{FF2B5EF4-FFF2-40B4-BE49-F238E27FC236}">
                <a16:creationId xmlns:a16="http://schemas.microsoft.com/office/drawing/2014/main" id="{5B7413D1-7F5A-46CF-9AE9-45C2B8655E80}"/>
              </a:ext>
            </a:extLst>
          </p:cNvPr>
          <p:cNvSpPr txBox="1"/>
          <p:nvPr/>
        </p:nvSpPr>
        <p:spPr>
          <a:xfrm>
            <a:off x="6879377" y="5334000"/>
            <a:ext cx="5312624" cy="1523494"/>
          </a:xfrm>
          <a:prstGeom prst="rect">
            <a:avLst/>
          </a:prstGeom>
          <a:noFill/>
        </p:spPr>
        <p:txBody>
          <a:bodyPr wrap="square" rtlCol="0">
            <a:spAutoFit/>
          </a:bodyPr>
          <a:lstStyle/>
          <a:p>
            <a:pPr marL="171450" indent="-171450">
              <a:buFont typeface="Wingdings" panose="05000000000000000000" pitchFamily="2" charset="2"/>
              <a:buChar char="ü"/>
            </a:pPr>
            <a:r>
              <a:rPr lang="en-GB" sz="1100" i="1" dirty="0">
                <a:solidFill>
                  <a:schemeClr val="tx2">
                    <a:lumMod val="60000"/>
                    <a:lumOff val="40000"/>
                  </a:schemeClr>
                </a:solidFill>
              </a:rPr>
              <a:t>Process independent strong running coupling</a:t>
            </a:r>
          </a:p>
          <a:p>
            <a:pPr>
              <a:spcAft>
                <a:spcPts val="300"/>
              </a:spcAft>
            </a:pPr>
            <a:r>
              <a:rPr lang="en-GB" sz="1100" dirty="0">
                <a:solidFill>
                  <a:schemeClr val="tx2">
                    <a:lumMod val="60000"/>
                    <a:lumOff val="40000"/>
                  </a:schemeClr>
                </a:solidFill>
              </a:rPr>
              <a:t>     Daniele Binosi </a:t>
            </a:r>
            <a:r>
              <a:rPr lang="en-GB" sz="1100" i="1" dirty="0">
                <a:solidFill>
                  <a:schemeClr val="tx2">
                    <a:lumMod val="60000"/>
                    <a:lumOff val="40000"/>
                  </a:schemeClr>
                </a:solidFill>
              </a:rPr>
              <a:t>et al</a:t>
            </a:r>
            <a:r>
              <a:rPr lang="en-GB" sz="1100" dirty="0">
                <a:solidFill>
                  <a:schemeClr val="tx2">
                    <a:lumMod val="60000"/>
                    <a:lumOff val="40000"/>
                  </a:schemeClr>
                </a:solidFill>
              </a:rPr>
              <a:t>., </a:t>
            </a:r>
            <a:r>
              <a:rPr lang="en-GB" sz="1100" dirty="0">
                <a:hlinkClick r:id="rId4"/>
              </a:rPr>
              <a:t>arXiv:1612.04835 [</a:t>
            </a:r>
            <a:r>
              <a:rPr lang="en-GB" sz="1100" dirty="0" err="1">
                <a:hlinkClick r:id="rId4"/>
              </a:rPr>
              <a:t>nucl-th</a:t>
            </a:r>
            <a:r>
              <a:rPr lang="en-GB" sz="1100" dirty="0">
                <a:hlinkClick r:id="rId4"/>
              </a:rPr>
              <a:t>]</a:t>
            </a:r>
            <a:r>
              <a:rPr lang="en-GB" sz="1100" dirty="0"/>
              <a:t>, </a:t>
            </a:r>
            <a:r>
              <a:rPr lang="en-GB" sz="1100" dirty="0">
                <a:solidFill>
                  <a:schemeClr val="tx2">
                    <a:lumMod val="60000"/>
                    <a:lumOff val="40000"/>
                  </a:schemeClr>
                </a:solidFill>
              </a:rPr>
              <a:t>Phys. Rev. D 96 (2017) 054026/1-7</a:t>
            </a:r>
          </a:p>
          <a:p>
            <a:pPr marL="171450" indent="-171450">
              <a:buFont typeface="Wingdings" panose="05000000000000000000" pitchFamily="2" charset="2"/>
              <a:buChar char="ü"/>
            </a:pPr>
            <a:r>
              <a:rPr lang="en-US" sz="1100" i="1" dirty="0">
                <a:solidFill>
                  <a:schemeClr val="tx2">
                    <a:lumMod val="60000"/>
                    <a:lumOff val="40000"/>
                  </a:schemeClr>
                </a:solidFill>
              </a:rPr>
              <a:t>Experimental determination of the QCD effective charge α</a:t>
            </a:r>
            <a:r>
              <a:rPr lang="en-US" sz="1100" i="1" baseline="-25000" dirty="0">
                <a:solidFill>
                  <a:schemeClr val="tx2">
                    <a:lumMod val="60000"/>
                    <a:lumOff val="40000"/>
                  </a:schemeClr>
                </a:solidFill>
              </a:rPr>
              <a:t>g1</a:t>
            </a:r>
            <a:r>
              <a:rPr lang="en-US" sz="1100" i="1" dirty="0">
                <a:solidFill>
                  <a:schemeClr val="tx2">
                    <a:lumMod val="60000"/>
                    <a:lumOff val="40000"/>
                  </a:schemeClr>
                </a:solidFill>
              </a:rPr>
              <a:t>(Q). </a:t>
            </a:r>
          </a:p>
          <a:p>
            <a:pPr>
              <a:spcAft>
                <a:spcPts val="300"/>
              </a:spcAft>
            </a:pPr>
            <a:r>
              <a:rPr lang="en-US" sz="1100" dirty="0">
                <a:solidFill>
                  <a:schemeClr val="tx2">
                    <a:lumMod val="60000"/>
                    <a:lumOff val="40000"/>
                  </a:schemeClr>
                </a:solidFill>
              </a:rPr>
              <a:t>     A. </a:t>
            </a:r>
            <a:r>
              <a:rPr lang="en-US" sz="1100" dirty="0" err="1">
                <a:solidFill>
                  <a:schemeClr val="tx2">
                    <a:lumMod val="60000"/>
                    <a:lumOff val="40000"/>
                  </a:schemeClr>
                </a:solidFill>
              </a:rPr>
              <a:t>Deur</a:t>
            </a:r>
            <a:r>
              <a:rPr lang="en-US" sz="1100" dirty="0">
                <a:solidFill>
                  <a:schemeClr val="tx2">
                    <a:lumMod val="60000"/>
                    <a:lumOff val="40000"/>
                  </a:schemeClr>
                </a:solidFill>
              </a:rPr>
              <a:t>; V. Burkert; J.-P. Chen; W. </a:t>
            </a:r>
            <a:r>
              <a:rPr lang="en-US" sz="1100" dirty="0" err="1">
                <a:solidFill>
                  <a:schemeClr val="tx2">
                    <a:lumMod val="60000"/>
                    <a:lumOff val="40000"/>
                  </a:schemeClr>
                </a:solidFill>
              </a:rPr>
              <a:t>Korsch</a:t>
            </a:r>
            <a:r>
              <a:rPr lang="en-US" sz="1100" dirty="0">
                <a:solidFill>
                  <a:schemeClr val="tx2">
                    <a:lumMod val="60000"/>
                    <a:lumOff val="40000"/>
                  </a:schemeClr>
                </a:solidFill>
              </a:rPr>
              <a:t>, Particles 5 (2022) 171</a:t>
            </a:r>
          </a:p>
          <a:p>
            <a:pPr marL="171450" indent="-171450">
              <a:buFont typeface="Wingdings" panose="05000000000000000000" pitchFamily="2" charset="2"/>
              <a:buChar char="ü"/>
            </a:pPr>
            <a:r>
              <a:rPr lang="en-AU" sz="1100" b="0" i="1" dirty="0">
                <a:solidFill>
                  <a:schemeClr val="tx2">
                    <a:lumMod val="60000"/>
                    <a:lumOff val="40000"/>
                  </a:schemeClr>
                </a:solidFill>
                <a:effectLst/>
              </a:rPr>
              <a:t>QCD Running Couplings and Effective Charges, </a:t>
            </a:r>
            <a:r>
              <a:rPr lang="en-AU" sz="1100" b="0" i="0" dirty="0">
                <a:solidFill>
                  <a:schemeClr val="tx2">
                    <a:lumMod val="60000"/>
                    <a:lumOff val="40000"/>
                  </a:schemeClr>
                </a:solidFill>
                <a:effectLst/>
              </a:rPr>
              <a:t>Alexandre </a:t>
            </a:r>
            <a:r>
              <a:rPr lang="en-AU" sz="1100" b="0" i="0" dirty="0" err="1">
                <a:solidFill>
                  <a:schemeClr val="tx2">
                    <a:lumMod val="60000"/>
                    <a:lumOff val="40000"/>
                  </a:schemeClr>
                </a:solidFill>
                <a:effectLst/>
              </a:rPr>
              <a:t>Deur</a:t>
            </a:r>
            <a:r>
              <a:rPr lang="en-AU" sz="1100" b="0" i="0" dirty="0">
                <a:solidFill>
                  <a:schemeClr val="tx2">
                    <a:lumMod val="60000"/>
                    <a:lumOff val="40000"/>
                  </a:schemeClr>
                </a:solidFill>
                <a:effectLst/>
              </a:rPr>
              <a:t>, Stanley J. Brodsky and Craig Roberts,  </a:t>
            </a:r>
            <a:r>
              <a:rPr lang="en-AU" sz="1100" b="0" i="0" u="sng" strike="noStrike" dirty="0">
                <a:solidFill>
                  <a:srgbClr val="0066FF"/>
                </a:solidFill>
                <a:effectLst/>
                <a:hlinkClick r:id="rId5">
                  <a:extLst>
                    <a:ext uri="{A12FA001-AC4F-418D-AE19-62706E023703}">
                      <ahyp:hlinkClr xmlns:ahyp="http://schemas.microsoft.com/office/drawing/2018/hyperlinkcolor" val="tx"/>
                    </a:ext>
                  </a:extLst>
                </a:hlinkClick>
              </a:rPr>
              <a:t>e-Print: 2303.00723 [hep-</a:t>
            </a:r>
            <a:r>
              <a:rPr lang="en-AU" sz="1100" b="0" i="0" u="sng" strike="noStrike" dirty="0" err="1">
                <a:solidFill>
                  <a:srgbClr val="0066FF"/>
                </a:solidFill>
                <a:effectLst/>
                <a:hlinkClick r:id="rId5">
                  <a:extLst>
                    <a:ext uri="{A12FA001-AC4F-418D-AE19-62706E023703}">
                      <ahyp:hlinkClr xmlns:ahyp="http://schemas.microsoft.com/office/drawing/2018/hyperlinkcolor" val="tx"/>
                    </a:ext>
                  </a:extLst>
                </a:hlinkClick>
              </a:rPr>
              <a:t>ph</a:t>
            </a:r>
            <a:r>
              <a:rPr lang="en-AU" sz="1100" b="0" i="0" u="sng" strike="noStrike" dirty="0">
                <a:solidFill>
                  <a:schemeClr val="tx2">
                    <a:lumMod val="60000"/>
                    <a:lumOff val="40000"/>
                  </a:schemeClr>
                </a:solidFill>
                <a:effectLst/>
                <a:hlinkClick r:id="rId5">
                  <a:extLst>
                    <a:ext uri="{A12FA001-AC4F-418D-AE19-62706E023703}">
                      <ahyp:hlinkClr xmlns:ahyp="http://schemas.microsoft.com/office/drawing/2018/hyperlinkcolor" val="tx"/>
                    </a:ext>
                  </a:extLst>
                </a:hlinkClick>
              </a:rPr>
              <a:t>]</a:t>
            </a:r>
            <a:r>
              <a:rPr lang="en-US" sz="1100" dirty="0">
                <a:solidFill>
                  <a:schemeClr val="tx2">
                    <a:lumMod val="60000"/>
                    <a:lumOff val="40000"/>
                  </a:schemeClr>
                </a:solidFill>
              </a:rPr>
              <a:t>, Prog. Part. </a:t>
            </a:r>
            <a:r>
              <a:rPr lang="en-US" sz="1100" dirty="0" err="1">
                <a:solidFill>
                  <a:schemeClr val="tx2">
                    <a:lumMod val="60000"/>
                    <a:lumOff val="40000"/>
                  </a:schemeClr>
                </a:solidFill>
              </a:rPr>
              <a:t>Nucl</a:t>
            </a:r>
            <a:r>
              <a:rPr lang="en-US" sz="1100" dirty="0">
                <a:solidFill>
                  <a:schemeClr val="tx2">
                    <a:lumMod val="60000"/>
                    <a:lumOff val="40000"/>
                  </a:schemeClr>
                </a:solidFill>
              </a:rPr>
              <a:t>. Phys. </a:t>
            </a:r>
            <a:r>
              <a:rPr lang="en-US" sz="1100" b="1" dirty="0">
                <a:solidFill>
                  <a:schemeClr val="tx2">
                    <a:lumMod val="60000"/>
                    <a:lumOff val="40000"/>
                  </a:schemeClr>
                </a:solidFill>
              </a:rPr>
              <a:t>134</a:t>
            </a:r>
            <a:r>
              <a:rPr lang="en-US" sz="1100" dirty="0">
                <a:solidFill>
                  <a:schemeClr val="tx2">
                    <a:lumMod val="60000"/>
                    <a:lumOff val="40000"/>
                  </a:schemeClr>
                </a:solidFill>
              </a:rPr>
              <a:t> (2024) 104081</a:t>
            </a:r>
            <a:endParaRPr lang="en-AU" sz="1100" i="1" dirty="0">
              <a:solidFill>
                <a:schemeClr val="tx2">
                  <a:lumMod val="60000"/>
                  <a:lumOff val="40000"/>
                </a:schemeClr>
              </a:solidFill>
            </a:endParaRPr>
          </a:p>
          <a:p>
            <a:endParaRPr lang="en-US" sz="1100" dirty="0">
              <a:solidFill>
                <a:schemeClr val="tx2">
                  <a:lumMod val="60000"/>
                  <a:lumOff val="40000"/>
                </a:schemeClr>
              </a:solidFill>
            </a:endParaRPr>
          </a:p>
          <a:p>
            <a:endParaRPr lang="en-GB" sz="1100" dirty="0">
              <a:solidFill>
                <a:schemeClr val="tx2">
                  <a:lumMod val="60000"/>
                  <a:lumOff val="40000"/>
                </a:schemeClr>
              </a:solidFill>
            </a:endParaRPr>
          </a:p>
        </p:txBody>
      </p:sp>
      <p:cxnSp>
        <p:nvCxnSpPr>
          <p:cNvPr id="9" name="Straight Arrow Connector 8">
            <a:extLst>
              <a:ext uri="{FF2B5EF4-FFF2-40B4-BE49-F238E27FC236}">
                <a16:creationId xmlns:a16="http://schemas.microsoft.com/office/drawing/2014/main" id="{4D857808-0FD9-4E33-9248-3D46C6710FBF}"/>
              </a:ext>
            </a:extLst>
          </p:cNvPr>
          <p:cNvCxnSpPr>
            <a:cxnSpLocks/>
          </p:cNvCxnSpPr>
          <p:nvPr/>
        </p:nvCxnSpPr>
        <p:spPr>
          <a:xfrm flipV="1">
            <a:off x="4572000" y="1691814"/>
            <a:ext cx="2827424" cy="2346786"/>
          </a:xfrm>
          <a:prstGeom prst="straightConnector1">
            <a:avLst/>
          </a:prstGeom>
          <a:ln w="28575">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84508A3-EC3B-426C-A66D-1B9B2B3C4340}"/>
              </a:ext>
            </a:extLst>
          </p:cNvPr>
          <p:cNvSpPr/>
          <p:nvPr/>
        </p:nvSpPr>
        <p:spPr bwMode="auto">
          <a:xfrm rot="20529003">
            <a:off x="6030619" y="4037545"/>
            <a:ext cx="3766567" cy="880372"/>
          </a:xfrm>
          <a:custGeom>
            <a:avLst/>
            <a:gdLst>
              <a:gd name="connsiteX0" fmla="*/ 0 w 3872753"/>
              <a:gd name="connsiteY0" fmla="*/ 0 h 998423"/>
              <a:gd name="connsiteX1" fmla="*/ 2390588 w 3872753"/>
              <a:gd name="connsiteY1" fmla="*/ 998070 h 998423"/>
              <a:gd name="connsiteX2" fmla="*/ 3872753 w 3872753"/>
              <a:gd name="connsiteY2" fmla="*/ 89647 h 998423"/>
            </a:gdLst>
            <a:ahLst/>
            <a:cxnLst>
              <a:cxn ang="0">
                <a:pos x="connsiteX0" y="connsiteY0"/>
              </a:cxn>
              <a:cxn ang="0">
                <a:pos x="connsiteX1" y="connsiteY1"/>
              </a:cxn>
              <a:cxn ang="0">
                <a:pos x="connsiteX2" y="connsiteY2"/>
              </a:cxn>
            </a:cxnLst>
            <a:rect l="l" t="t" r="r" b="b"/>
            <a:pathLst>
              <a:path w="3872753" h="998423">
                <a:moveTo>
                  <a:pt x="0" y="0"/>
                </a:moveTo>
                <a:cubicBezTo>
                  <a:pt x="872564" y="491564"/>
                  <a:pt x="1745129" y="983129"/>
                  <a:pt x="2390588" y="998070"/>
                </a:cubicBezTo>
                <a:cubicBezTo>
                  <a:pt x="3036047" y="1013011"/>
                  <a:pt x="3454400" y="551329"/>
                  <a:pt x="3872753" y="89647"/>
                </a:cubicBezTo>
              </a:path>
            </a:pathLst>
          </a:custGeom>
          <a:noFill/>
          <a:ln w="19050" cap="flat" cmpd="sng" algn="ctr">
            <a:solidFill>
              <a:srgbClr val="008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2" name="Straight Connector 11">
            <a:extLst>
              <a:ext uri="{FF2B5EF4-FFF2-40B4-BE49-F238E27FC236}">
                <a16:creationId xmlns:a16="http://schemas.microsoft.com/office/drawing/2014/main" id="{7A9D4E01-C9B4-42D7-85B1-8944A6C8C416}"/>
              </a:ext>
            </a:extLst>
          </p:cNvPr>
          <p:cNvCxnSpPr/>
          <p:nvPr/>
        </p:nvCxnSpPr>
        <p:spPr bwMode="auto">
          <a:xfrm flipH="1">
            <a:off x="9560166" y="1282131"/>
            <a:ext cx="10687" cy="3537720"/>
          </a:xfrm>
          <a:prstGeom prst="line">
            <a:avLst/>
          </a:prstGeom>
          <a:noFill/>
          <a:ln w="19050" cap="flat" cmpd="sng" algn="ctr">
            <a:solidFill>
              <a:schemeClr val="tx2"/>
            </a:solidFill>
            <a:prstDash val="lgDash"/>
            <a:round/>
            <a:headEnd type="none" w="med" len="med"/>
            <a:tailEnd type="none" w="med" len="med"/>
          </a:ln>
          <a:effectLst/>
        </p:spPr>
      </p:cxnSp>
      <p:sp>
        <p:nvSpPr>
          <p:cNvPr id="11" name="TextBox 10">
            <a:extLst>
              <a:ext uri="{FF2B5EF4-FFF2-40B4-BE49-F238E27FC236}">
                <a16:creationId xmlns:a16="http://schemas.microsoft.com/office/drawing/2014/main" id="{6372EA4F-77CB-432D-B7FC-3F0E73A9F83B}"/>
              </a:ext>
            </a:extLst>
          </p:cNvPr>
          <p:cNvSpPr txBox="1"/>
          <p:nvPr/>
        </p:nvSpPr>
        <p:spPr>
          <a:xfrm>
            <a:off x="0" y="10180"/>
            <a:ext cx="6553200" cy="523220"/>
          </a:xfrm>
          <a:prstGeom prst="rect">
            <a:avLst/>
          </a:prstGeom>
          <a:noFill/>
        </p:spPr>
        <p:txBody>
          <a:bodyPr wrap="square" rtlCol="0">
            <a:spAutoFit/>
          </a:bodyPr>
          <a:lstStyle/>
          <a:p>
            <a:r>
              <a:rPr lang="en-US" sz="1400" dirty="0">
                <a:ln w="0"/>
                <a:solidFill>
                  <a:schemeClr val="accent1"/>
                </a:solidFill>
                <a:effectLst>
                  <a:outerShdw blurRad="38100" dist="25400" dir="5400000" algn="ctr" rotWithShape="0">
                    <a:srgbClr val="6E747A">
                      <a:alpha val="43000"/>
                    </a:srgbClr>
                  </a:outerShdw>
                </a:effectLst>
              </a:rPr>
              <a:t>W  </a:t>
            </a:r>
            <a:r>
              <a:rPr lang="en-US" sz="1400" dirty="0" err="1">
                <a:ln w="0"/>
                <a:solidFill>
                  <a:schemeClr val="accent1"/>
                </a:solidFill>
                <a:effectLst>
                  <a:outerShdw blurRad="38100" dist="25400" dir="5400000" algn="ctr" rotWithShape="0">
                    <a:srgbClr val="6E747A">
                      <a:alpha val="43000"/>
                    </a:srgbClr>
                  </a:outerShdw>
                </a:effectLst>
              </a:rPr>
              <a:t>orkshop</a:t>
            </a:r>
            <a:r>
              <a:rPr lang="en-US" sz="1400" dirty="0">
                <a:ln w="0"/>
                <a:solidFill>
                  <a:schemeClr val="accent1"/>
                </a:solidFill>
                <a:effectLst>
                  <a:outerShdw blurRad="38100" dist="25400" dir="5400000" algn="ctr" rotWithShape="0">
                    <a:srgbClr val="6E747A">
                      <a:alpha val="43000"/>
                    </a:srgbClr>
                  </a:outerShdw>
                </a:effectLst>
              </a:rPr>
              <a:t> on Dyson-Schwinger Equations in Modern Mathematics </a:t>
            </a:r>
          </a:p>
          <a:p>
            <a:r>
              <a:rPr lang="en-US" sz="1400" dirty="0">
                <a:ln w="0"/>
                <a:solidFill>
                  <a:schemeClr val="accent1"/>
                </a:solidFill>
                <a:effectLst>
                  <a:outerShdw blurRad="38100" dist="25400" dir="5400000" algn="ctr" rotWithShape="0">
                    <a:srgbClr val="6E747A">
                      <a:alpha val="43000"/>
                    </a:srgbClr>
                  </a:outerShdw>
                </a:effectLst>
              </a:rPr>
              <a:t>                           and Physics (DSEMP2014) Trento, Italy, September 22-26, 2014</a:t>
            </a:r>
          </a:p>
        </p:txBody>
      </p:sp>
      <p:pic>
        <p:nvPicPr>
          <p:cNvPr id="14" name="Picture 13" descr="A picture containing text&#10;&#10;Description automatically generated">
            <a:extLst>
              <a:ext uri="{FF2B5EF4-FFF2-40B4-BE49-F238E27FC236}">
                <a16:creationId xmlns:a16="http://schemas.microsoft.com/office/drawing/2014/main" id="{FD0ED629-7C57-4718-A4FF-AC2B5C899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 y="56536"/>
            <a:ext cx="1128713" cy="424014"/>
          </a:xfrm>
          <a:prstGeom prst="rect">
            <a:avLst/>
          </a:prstGeom>
        </p:spPr>
      </p:pic>
      <p:sp>
        <p:nvSpPr>
          <p:cNvPr id="13" name="TextBox 12">
            <a:extLst>
              <a:ext uri="{FF2B5EF4-FFF2-40B4-BE49-F238E27FC236}">
                <a16:creationId xmlns:a16="http://schemas.microsoft.com/office/drawing/2014/main" id="{302B9436-79FD-E64D-4846-9C28D2D0E2AC}"/>
              </a:ext>
            </a:extLst>
          </p:cNvPr>
          <p:cNvSpPr txBox="1"/>
          <p:nvPr/>
        </p:nvSpPr>
        <p:spPr>
          <a:xfrm>
            <a:off x="0" y="562722"/>
            <a:ext cx="5648324" cy="430887"/>
          </a:xfrm>
          <a:prstGeom prst="rect">
            <a:avLst/>
          </a:prstGeom>
          <a:noFill/>
        </p:spPr>
        <p:txBody>
          <a:bodyPr wrap="square" rtlCol="0">
            <a:spAutoFit/>
          </a:bodyPr>
          <a:lstStyle/>
          <a:p>
            <a:r>
              <a:rPr lang="en-US" sz="1100" dirty="0">
                <a:ln w="0"/>
                <a:solidFill>
                  <a:schemeClr val="accent1"/>
                </a:solidFill>
                <a:effectLst>
                  <a:outerShdw blurRad="38100" dist="25400" dir="5400000" algn="ctr" rotWithShape="0">
                    <a:srgbClr val="6E747A">
                      <a:alpha val="43000"/>
                    </a:srgbClr>
                  </a:outerShdw>
                </a:effectLst>
                <a:latin typeface="Open Sans"/>
              </a:rPr>
              <a:t>Effective charge from lattice QCD</a:t>
            </a:r>
            <a:r>
              <a:rPr lang="en-US" sz="1100" i="1" dirty="0">
                <a:ln w="0"/>
                <a:solidFill>
                  <a:schemeClr val="accent1"/>
                </a:solidFill>
                <a:effectLst>
                  <a:outerShdw blurRad="38100" dist="25400" dir="5400000" algn="ctr" rotWithShape="0">
                    <a:srgbClr val="6E747A">
                      <a:alpha val="43000"/>
                    </a:srgbClr>
                  </a:outerShdw>
                </a:effectLst>
                <a:latin typeface="Open Sans"/>
              </a:rPr>
              <a:t>, Zhu-Fang Cui, </a:t>
            </a:r>
            <a:r>
              <a:rPr lang="en-US" sz="1100" i="1" dirty="0" err="1">
                <a:ln w="0"/>
                <a:solidFill>
                  <a:schemeClr val="accent1"/>
                </a:solidFill>
                <a:effectLst>
                  <a:outerShdw blurRad="38100" dist="25400" dir="5400000" algn="ctr" rotWithShape="0">
                    <a:srgbClr val="6E747A">
                      <a:alpha val="43000"/>
                    </a:srgbClr>
                  </a:outerShdw>
                </a:effectLst>
                <a:latin typeface="Open Sans"/>
              </a:rPr>
              <a:t>Jin</a:t>
            </a:r>
            <a:r>
              <a:rPr lang="en-US" sz="1100" i="1" dirty="0">
                <a:ln w="0"/>
                <a:solidFill>
                  <a:schemeClr val="accent1"/>
                </a:solidFill>
                <a:effectLst>
                  <a:outerShdw blurRad="38100" dist="25400" dir="5400000" algn="ctr" rotWithShape="0">
                    <a:srgbClr val="6E747A">
                      <a:alpha val="43000"/>
                    </a:srgbClr>
                  </a:outerShdw>
                </a:effectLst>
                <a:latin typeface="Open Sans"/>
              </a:rPr>
              <a:t>-Li Zhang et al., </a:t>
            </a:r>
          </a:p>
          <a:p>
            <a:r>
              <a:rPr lang="en-US" sz="1100" i="1" dirty="0">
                <a:ln w="0"/>
                <a:solidFill>
                  <a:schemeClr val="accent1"/>
                </a:solidFill>
                <a:effectLst>
                  <a:outerShdw blurRad="38100" dist="25400" dir="5400000" algn="ctr" rotWithShape="0">
                    <a:srgbClr val="6E747A">
                      <a:alpha val="43000"/>
                    </a:srgbClr>
                  </a:outerShdw>
                </a:effectLst>
                <a:latin typeface="Open Sans"/>
              </a:rPr>
              <a:t>NJU-INP 014/19,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arXiv:1912.08232 [hep-</a:t>
            </a:r>
            <a:r>
              <a:rPr lang="en-US" sz="1100" i="1" u="none" strike="noStrike" dirty="0" err="1">
                <a:ln w="0"/>
                <a:solidFill>
                  <a:schemeClr val="accent1"/>
                </a:solidFill>
                <a:effectLst>
                  <a:outerShdw blurRad="38100" dist="25400" dir="5400000" algn="ctr" rotWithShape="0">
                    <a:srgbClr val="6E747A">
                      <a:alpha val="43000"/>
                    </a:srgbClr>
                  </a:outerShdw>
                </a:effectLst>
                <a:latin typeface="Open Sans"/>
                <a:hlinkClick r:id="rId7"/>
              </a:rPr>
              <a:t>ph</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t>
            </a:r>
            <a:r>
              <a:rPr lang="en-US" sz="1100" i="1" dirty="0">
                <a:ln w="0"/>
                <a:solidFill>
                  <a:schemeClr val="accent1"/>
                </a:solidFill>
                <a:effectLst>
                  <a:outerShdw blurRad="38100" dist="25400" dir="5400000" algn="ctr" rotWithShape="0">
                    <a:srgbClr val="6E747A">
                      <a:alpha val="43000"/>
                    </a:srgbClr>
                  </a:outerShdw>
                </a:effectLst>
                <a:latin typeface="Open Sans"/>
              </a:rPr>
              <a:t>,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8"/>
              </a:rPr>
              <a:t>Chin. Phys. C 44 (2020) 083102/1-10</a:t>
            </a:r>
            <a:endParaRPr lang="en-US" sz="11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0377304-6237-423A-97E5-C366A65E4AD3}"/>
                  </a:ext>
                </a:extLst>
              </p:cNvPr>
              <p:cNvSpPr txBox="1"/>
              <p:nvPr/>
            </p:nvSpPr>
            <p:spPr>
              <a:xfrm>
                <a:off x="0" y="957590"/>
                <a:ext cx="1553803" cy="261610"/>
              </a:xfrm>
              <a:prstGeom prst="rect">
                <a:avLst/>
              </a:prstGeom>
              <a:noFill/>
            </p:spPr>
            <p:txBody>
              <a:bodyPr wrap="square" rtlCol="0">
                <a:spAutoFit/>
              </a:bodyPr>
              <a:lstStyle/>
              <a:p>
                <a14:m>
                  <m:oMath xmlns:m="http://schemas.openxmlformats.org/officeDocument/2006/math">
                    <m:r>
                      <a:rPr lang="en-AU" sz="1100" b="1" i="1" smtClean="0">
                        <a:latin typeface="Cambria Math" panose="02040503050406030204" pitchFamily="18" charset="0"/>
                      </a:rPr>
                      <m:t>𝟐𝟕𝟎𝟎</m:t>
                    </m:r>
                  </m:oMath>
                </a14:m>
                <a:r>
                  <a:rPr lang="en-GB" sz="1100" b="1" dirty="0"/>
                  <a:t> total downloads</a:t>
                </a:r>
                <a:endParaRPr lang="en-US" sz="1100" b="1" dirty="0"/>
              </a:p>
            </p:txBody>
          </p:sp>
        </mc:Choice>
        <mc:Fallback xmlns="">
          <p:sp>
            <p:nvSpPr>
              <p:cNvPr id="15" name="TextBox 14">
                <a:extLst>
                  <a:ext uri="{FF2B5EF4-FFF2-40B4-BE49-F238E27FC236}">
                    <a16:creationId xmlns:a16="http://schemas.microsoft.com/office/drawing/2014/main" id="{90377304-6237-423A-97E5-C366A65E4AD3}"/>
                  </a:ext>
                </a:extLst>
              </p:cNvPr>
              <p:cNvSpPr txBox="1">
                <a:spLocks noRot="1" noChangeAspect="1" noMove="1" noResize="1" noEditPoints="1" noAdjustHandles="1" noChangeArrowheads="1" noChangeShapeType="1" noTextEdit="1"/>
              </p:cNvSpPr>
              <p:nvPr/>
            </p:nvSpPr>
            <p:spPr>
              <a:xfrm>
                <a:off x="0" y="957590"/>
                <a:ext cx="1553803" cy="261610"/>
              </a:xfrm>
              <a:prstGeom prst="rect">
                <a:avLst/>
              </a:prstGeom>
              <a:blipFill>
                <a:blip r:embed="rId9"/>
                <a:stretch>
                  <a:fillRect b="-16279"/>
                </a:stretch>
              </a:blipFill>
            </p:spPr>
            <p:txBody>
              <a:bodyPr/>
              <a:lstStyle/>
              <a:p>
                <a:r>
                  <a:rPr lang="en-AU">
                    <a:noFill/>
                  </a:rPr>
                  <a:t> </a:t>
                </a:r>
              </a:p>
            </p:txBody>
          </p:sp>
        </mc:Fallback>
      </mc:AlternateContent>
    </p:spTree>
    <p:extLst>
      <p:ext uri="{BB962C8B-B14F-4D97-AF65-F5344CB8AC3E}">
        <p14:creationId xmlns:p14="http://schemas.microsoft.com/office/powerpoint/2010/main" val="3034417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30205-1B06-484C-BAF6-D925AA608E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77200" y="3363875"/>
            <a:ext cx="3962400" cy="300258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r>
              <a:rPr lang="en-GB" sz="4400" b="0" i="1" dirty="0">
                <a:ln w="0"/>
                <a:solidFill>
                  <a:schemeClr val="accent1"/>
                </a:solidFill>
                <a:effectLst>
                  <a:outerShdw blurRad="38100" dist="25400" dir="5400000" algn="ctr" rotWithShape="0">
                    <a:srgbClr val="6E747A">
                      <a:alpha val="43000"/>
                    </a:srgbClr>
                  </a:outerShdw>
                </a:effectLst>
              </a:rPr>
              <a:t>EHM Basics</a:t>
            </a:r>
            <a:endParaRPr lang="en-US" sz="44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1036637"/>
            <a:ext cx="7186131" cy="4525963"/>
          </a:xfrm>
        </p:spPr>
        <p:txBody>
          <a:bodyPr/>
          <a:lstStyle/>
          <a:p>
            <a:r>
              <a:rPr lang="en-GB" dirty="0"/>
              <a:t>Absent Higgs boson couplings, </a:t>
            </a:r>
          </a:p>
          <a:p>
            <a:pPr marL="0" indent="0">
              <a:spcBef>
                <a:spcPts val="0"/>
              </a:spcBef>
              <a:buNone/>
            </a:pPr>
            <a:r>
              <a:rPr lang="en-GB" dirty="0"/>
              <a:t>         QCD Lagrangian is scale invariant … yet … </a:t>
            </a:r>
          </a:p>
          <a:p>
            <a:pPr marL="800100" lvl="1">
              <a:buFont typeface="Wingdings" panose="05000000000000000000" pitchFamily="2" charset="2"/>
              <a:buChar char="ü"/>
            </a:pPr>
            <a:r>
              <a:rPr lang="en-US" sz="2200" dirty="0"/>
              <a:t>Massless gluons become massive</a:t>
            </a:r>
          </a:p>
          <a:p>
            <a:pPr marL="800100" lvl="1">
              <a:buFont typeface="Wingdings" panose="05000000000000000000" pitchFamily="2" charset="2"/>
              <a:buChar char="ü"/>
            </a:pPr>
            <a:r>
              <a:rPr lang="en-US" sz="2200" dirty="0"/>
              <a:t>A momentum-dependent, IR saturating charge is produced</a:t>
            </a:r>
          </a:p>
          <a:p>
            <a:pPr marL="800100" lvl="1">
              <a:buFont typeface="Wingdings" panose="05000000000000000000" pitchFamily="2" charset="2"/>
              <a:buChar char="ü"/>
            </a:pPr>
            <a:r>
              <a:rPr lang="en-US" sz="2200" dirty="0"/>
              <a:t>Massless quarks become massive</a:t>
            </a:r>
          </a:p>
        </p:txBody>
      </p:sp>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13</a:t>
            </a:fld>
            <a:endParaRPr lang="en-US"/>
          </a:p>
        </p:txBody>
      </p:sp>
      <p:pic>
        <p:nvPicPr>
          <p:cNvPr id="7" name="Picture 6" descr="A screenshot of a cell phone&#10;&#10;Description automatically generated">
            <a:extLst>
              <a:ext uri="{FF2B5EF4-FFF2-40B4-BE49-F238E27FC236}">
                <a16:creationId xmlns:a16="http://schemas.microsoft.com/office/drawing/2014/main" id="{A492C55D-2CEC-4AF0-85E8-9FC69F7FF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160" y="322262"/>
            <a:ext cx="4005065" cy="2629547"/>
          </a:xfrm>
          <a:prstGeom prst="rect">
            <a:avLst/>
          </a:prstGeom>
          <a:ln>
            <a:noFill/>
          </a:ln>
          <a:effectLst>
            <a:outerShdw blurRad="292100" dist="139700" dir="2700000" algn="tl" rotWithShape="0">
              <a:srgbClr val="333333">
                <a:alpha val="65000"/>
              </a:srgbClr>
            </a:outerShdw>
          </a:effectLst>
        </p:spPr>
      </p:pic>
      <p:pic>
        <p:nvPicPr>
          <p:cNvPr id="9" name="Picture 8" descr="Chart, line chart&#10;&#10;Description automatically generated">
            <a:extLst>
              <a:ext uri="{FF2B5EF4-FFF2-40B4-BE49-F238E27FC236}">
                <a16:creationId xmlns:a16="http://schemas.microsoft.com/office/drawing/2014/main" id="{C5BDA307-F8E5-4F17-A460-94533575D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478" y="3419175"/>
            <a:ext cx="3691853" cy="279356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21D16D8-1757-A5D9-4BC4-0A0A299EF490}"/>
              </a:ext>
            </a:extLst>
          </p:cNvPr>
          <p:cNvSpPr txBox="1"/>
          <p:nvPr/>
        </p:nvSpPr>
        <p:spPr>
          <a:xfrm>
            <a:off x="5867400" y="3192627"/>
            <a:ext cx="1581557" cy="1200329"/>
          </a:xfrm>
          <a:prstGeom prst="rect">
            <a:avLst/>
          </a:prstGeom>
          <a:noFill/>
        </p:spPr>
        <p:txBody>
          <a:bodyPr wrap="square" rtlCol="0">
            <a:spAutoFit/>
          </a:bodyPr>
          <a:lstStyle/>
          <a:p>
            <a:pPr algn="ctr"/>
            <a:r>
              <a:rPr lang="en-AU" sz="2400" dirty="0">
                <a:ln w="0"/>
                <a:solidFill>
                  <a:schemeClr val="accent1"/>
                </a:solidFill>
                <a:effectLst>
                  <a:outerShdw blurRad="38100" dist="25400" dir="5400000" algn="ctr" rotWithShape="0">
                    <a:srgbClr val="6E747A">
                      <a:alpha val="43000"/>
                    </a:srgbClr>
                  </a:outerShdw>
                </a:effectLst>
                <a:latin typeface="Algerian" panose="04020705040A02060702" pitchFamily="82" charset="0"/>
              </a:rPr>
              <a:t>Three pillars of EHM</a:t>
            </a:r>
          </a:p>
        </p:txBody>
      </p:sp>
      <p:cxnSp>
        <p:nvCxnSpPr>
          <p:cNvPr id="12" name="Straight Arrow Connector 11">
            <a:extLst>
              <a:ext uri="{FF2B5EF4-FFF2-40B4-BE49-F238E27FC236}">
                <a16:creationId xmlns:a16="http://schemas.microsoft.com/office/drawing/2014/main" id="{10360660-4D51-86AF-7082-9850A81AEACC}"/>
              </a:ext>
            </a:extLst>
          </p:cNvPr>
          <p:cNvCxnSpPr>
            <a:cxnSpLocks/>
          </p:cNvCxnSpPr>
          <p:nvPr/>
        </p:nvCxnSpPr>
        <p:spPr bwMode="auto">
          <a:xfrm flipH="1" flipV="1">
            <a:off x="1125518" y="4267200"/>
            <a:ext cx="3370282" cy="3810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0F4DEC-FDD3-1643-9AA2-1A3AB4CB958B}"/>
                  </a:ext>
                </a:extLst>
              </p:cNvPr>
              <p:cNvSpPr txBox="1"/>
              <p:nvPr/>
            </p:nvSpPr>
            <p:spPr>
              <a:xfrm>
                <a:off x="4360915" y="4518713"/>
                <a:ext cx="4079769" cy="1569660"/>
              </a:xfrm>
              <a:prstGeom prst="rect">
                <a:avLst/>
              </a:prstGeom>
              <a:noFill/>
            </p:spPr>
            <p:txBody>
              <a:bodyPr wrap="square" rtlCol="0">
                <a:spAutoFit/>
              </a:bodyPr>
              <a:lstStyle/>
              <a:p>
                <a:pPr marL="285750" indent="-285750">
                  <a:buFont typeface="Wingdings" panose="05000000000000000000" pitchFamily="2" charset="2"/>
                  <a:buChar char="ü"/>
                </a:pP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3×</m:t>
                    </m:r>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𝑀</m:t>
                    </m:r>
                    <m:d>
                      <m:dPr>
                        <m:ctrlP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0</m:t>
                        </m:r>
                      </m:e>
                    </m:d>
                  </m:oMath>
                </a14:m>
                <a:r>
                  <a:rPr lang="en-AU" sz="2400" dirty="0">
                    <a:ln w="0"/>
                    <a:solidFill>
                      <a:schemeClr val="accent1">
                        <a:lumMod val="75000"/>
                      </a:schemeClr>
                    </a:solidFill>
                    <a:effectLst>
                      <a:outerShdw blurRad="38100" dist="25400" dir="5400000" algn="ctr" rotWithShape="0">
                        <a:srgbClr val="6E747A">
                          <a:alpha val="43000"/>
                        </a:srgbClr>
                      </a:outerShdw>
                    </a:effectLst>
                  </a:rPr>
                  <a:t> sets the scale of the proton mass.  </a:t>
                </a:r>
              </a:p>
              <a:p>
                <a:pPr marL="285750" indent="-285750">
                  <a:buFont typeface="Wingdings" panose="05000000000000000000" pitchFamily="2" charset="2"/>
                  <a:buChar char="ü"/>
                </a:pPr>
                <a:r>
                  <a:rPr lang="en-AU" sz="2400" dirty="0">
                    <a:ln w="0"/>
                    <a:solidFill>
                      <a:schemeClr val="accent1">
                        <a:lumMod val="75000"/>
                      </a:schemeClr>
                    </a:solidFill>
                    <a:effectLst>
                      <a:outerShdw blurRad="38100" dist="25400" dir="5400000" algn="ctr" rotWithShape="0">
                        <a:srgbClr val="6E747A">
                          <a:alpha val="43000"/>
                        </a:srgbClr>
                      </a:outerShdw>
                    </a:effectLst>
                  </a:rPr>
                  <a:t>Meson-loops provide </a:t>
                </a: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20</m:t>
                    </m:r>
                  </m:oMath>
                </a14:m>
                <a:r>
                  <a:rPr lang="en-AU" sz="2400" dirty="0">
                    <a:ln w="0"/>
                    <a:solidFill>
                      <a:schemeClr val="accent1">
                        <a:lumMod val="75000"/>
                      </a:schemeClr>
                    </a:solidFill>
                    <a:effectLst>
                      <a:outerShdw blurRad="38100" dist="25400" dir="5400000" algn="ctr" rotWithShape="0">
                        <a:srgbClr val="6E747A">
                          <a:alpha val="43000"/>
                        </a:srgbClr>
                      </a:outerShdw>
                    </a:effectLst>
                  </a:rPr>
                  <a:t>% quantum corrections</a:t>
                </a:r>
              </a:p>
            </p:txBody>
          </p:sp>
        </mc:Choice>
        <mc:Fallback xmlns="">
          <p:sp>
            <p:nvSpPr>
              <p:cNvPr id="13" name="TextBox 12">
                <a:extLst>
                  <a:ext uri="{FF2B5EF4-FFF2-40B4-BE49-F238E27FC236}">
                    <a16:creationId xmlns:a16="http://schemas.microsoft.com/office/drawing/2014/main" id="{EA0F4DEC-FDD3-1643-9AA2-1A3AB4CB958B}"/>
                  </a:ext>
                </a:extLst>
              </p:cNvPr>
              <p:cNvSpPr txBox="1">
                <a:spLocks noRot="1" noChangeAspect="1" noMove="1" noResize="1" noEditPoints="1" noAdjustHandles="1" noChangeArrowheads="1" noChangeShapeType="1" noTextEdit="1"/>
              </p:cNvSpPr>
              <p:nvPr/>
            </p:nvSpPr>
            <p:spPr>
              <a:xfrm>
                <a:off x="4360915" y="4518713"/>
                <a:ext cx="4079769" cy="1569660"/>
              </a:xfrm>
              <a:prstGeom prst="rect">
                <a:avLst/>
              </a:prstGeom>
              <a:blipFill>
                <a:blip r:embed="rId5"/>
                <a:stretch>
                  <a:fillRect l="-2388" t="-3488" b="-9690"/>
                </a:stretch>
              </a:blipFill>
            </p:spPr>
            <p:txBody>
              <a:bodyPr/>
              <a:lstStyle/>
              <a:p>
                <a:r>
                  <a:rPr lang="en-AU">
                    <a:noFill/>
                  </a:rPr>
                  <a:t> </a:t>
                </a:r>
              </a:p>
            </p:txBody>
          </p:sp>
        </mc:Fallback>
      </mc:AlternateContent>
    </p:spTree>
    <p:extLst>
      <p:ext uri="{BB962C8B-B14F-4D97-AF65-F5344CB8AC3E}">
        <p14:creationId xmlns:p14="http://schemas.microsoft.com/office/powerpoint/2010/main" val="39008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2339-6C89-4DA1-8016-7E6461DF1CDA}"/>
              </a:ext>
            </a:extLst>
          </p:cNvPr>
          <p:cNvSpPr>
            <a:spLocks noGrp="1"/>
          </p:cNvSpPr>
          <p:nvPr>
            <p:ph type="title"/>
          </p:nvPr>
        </p:nvSpPr>
        <p:spPr/>
        <p:txBody>
          <a:bodyPr/>
          <a:lstStyle/>
          <a:p>
            <a:r>
              <a:rPr lang="en-GB" sz="3600" dirty="0"/>
              <a:t>QCD Fact</a:t>
            </a:r>
            <a:r>
              <a:rPr lang="en-GB" sz="3200" dirty="0"/>
              <a:t>       </a:t>
            </a:r>
            <a:r>
              <a:rPr lang="en-GB" sz="3200" b="0" dirty="0">
                <a:ln w="0"/>
                <a:solidFill>
                  <a:schemeClr val="accent1"/>
                </a:solidFill>
                <a:effectLst>
                  <a:outerShdw blurRad="38100" dist="25400" dir="5400000" algn="ctr" rotWithShape="0">
                    <a:srgbClr val="6E747A">
                      <a:alpha val="43000"/>
                    </a:srgbClr>
                  </a:outerShdw>
                </a:effectLst>
              </a:rPr>
              <a:t>Pion (Nambu-Goldstone modes) and mass</a:t>
            </a:r>
            <a:endParaRPr lang="en-US" sz="3200" b="0"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9519D567-900F-49E4-9AF8-341EDE043144}"/>
              </a:ext>
            </a:extLst>
          </p:cNvPr>
          <p:cNvSpPr>
            <a:spLocks noGrp="1"/>
          </p:cNvSpPr>
          <p:nvPr>
            <p:ph idx="1"/>
          </p:nvPr>
        </p:nvSpPr>
        <p:spPr/>
        <p:txBody>
          <a:bodyPr/>
          <a:lstStyle/>
          <a:p>
            <a:r>
              <a:rPr lang="en-GB" dirty="0"/>
              <a:t>Higgs boson couplings → 0 </a:t>
            </a:r>
          </a:p>
          <a:p>
            <a:r>
              <a:rPr lang="en-GB" dirty="0"/>
              <a:t>Pion exists and is massless</a:t>
            </a:r>
          </a:p>
          <a:p>
            <a:r>
              <a:rPr lang="en-GB" dirty="0"/>
              <a:t>Pion Bethe-Salpeter amplitude</a:t>
            </a:r>
          </a:p>
          <a:p>
            <a:endParaRPr lang="en-GB" dirty="0"/>
          </a:p>
          <a:p>
            <a:endParaRPr lang="en-GB" dirty="0"/>
          </a:p>
          <a:p>
            <a:endParaRPr lang="en-GB" dirty="0"/>
          </a:p>
          <a:p>
            <a:endParaRPr lang="en-GB" dirty="0"/>
          </a:p>
          <a:p>
            <a:endParaRPr lang="en-GB" dirty="0"/>
          </a:p>
          <a:p>
            <a:pPr marL="0" indent="0">
              <a:buNone/>
            </a:pPr>
            <a:r>
              <a:rPr lang="en-GB" dirty="0"/>
              <a:t>        Pion wave function: 2 body problem	            quark mass function: one body problem</a:t>
            </a:r>
          </a:p>
          <a:p>
            <a:pPr algn="ctr"/>
            <a:r>
              <a:rPr lang="en-GB" sz="3200" dirty="0">
                <a:solidFill>
                  <a:srgbClr val="FFFF00"/>
                </a:solidFill>
                <a:highlight>
                  <a:srgbClr val="800080"/>
                </a:highlight>
              </a:rPr>
              <a:t>This identity is the most basic expression of the Nambu-Goldstone Theorem in the Standard Model</a:t>
            </a:r>
            <a:endParaRPr lang="en-US" sz="3200" dirty="0">
              <a:solidFill>
                <a:srgbClr val="FFFF00"/>
              </a:solidFill>
              <a:highlight>
                <a:srgbClr val="800080"/>
              </a:highlight>
            </a:endParaRPr>
          </a:p>
        </p:txBody>
      </p:sp>
      <p:sp>
        <p:nvSpPr>
          <p:cNvPr id="4" name="Date Placeholder 3">
            <a:extLst>
              <a:ext uri="{FF2B5EF4-FFF2-40B4-BE49-F238E27FC236}">
                <a16:creationId xmlns:a16="http://schemas.microsoft.com/office/drawing/2014/main" id="{CCF1F434-58BA-4A16-8EE8-0852B5665A64}"/>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61F49284-C07B-421C-9490-CB9017555CA1}"/>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A795DF4-466E-45AA-8466-D16E75CAF1B3}"/>
              </a:ext>
            </a:extLst>
          </p:cNvPr>
          <p:cNvSpPr>
            <a:spLocks noGrp="1"/>
          </p:cNvSpPr>
          <p:nvPr>
            <p:ph type="sldNum" sz="quarter" idx="12"/>
          </p:nvPr>
        </p:nvSpPr>
        <p:spPr/>
        <p:txBody>
          <a:bodyPr/>
          <a:lstStyle/>
          <a:p>
            <a:fld id="{87034D8C-3CB4-402A-BC46-2AB14C0FE90A}" type="slidenum">
              <a:rPr lang="en-US" smtClean="0"/>
              <a:pPr/>
              <a:t>14</a:t>
            </a:fld>
            <a:endParaRPr lang="en-US"/>
          </a:p>
        </p:txBody>
      </p:sp>
      <p:sp>
        <p:nvSpPr>
          <p:cNvPr id="8" name="TextBox 7">
            <a:extLst>
              <a:ext uri="{FF2B5EF4-FFF2-40B4-BE49-F238E27FC236}">
                <a16:creationId xmlns:a16="http://schemas.microsoft.com/office/drawing/2014/main" id="{E620CA23-0553-40A3-9C52-89DA98518A56}"/>
              </a:ext>
            </a:extLst>
          </p:cNvPr>
          <p:cNvSpPr txBox="1"/>
          <p:nvPr/>
        </p:nvSpPr>
        <p:spPr>
          <a:xfrm>
            <a:off x="1524000" y="2863840"/>
            <a:ext cx="9144000" cy="1708160"/>
          </a:xfrm>
          <a:prstGeom prst="rect">
            <a:avLst/>
          </a:prstGeom>
          <a:noFill/>
          <a:effectLst>
            <a:innerShdw blurRad="63500" dist="50800" dir="13500000">
              <a:prstClr val="black">
                <a:alpha val="50000"/>
              </a:prstClr>
            </a:innerShdw>
          </a:effectLst>
        </p:spPr>
        <p:txBody>
          <a:bodyPr wrap="square" rtlCol="0">
            <a:spAutoFit/>
          </a:bodyPr>
          <a:lstStyle/>
          <a:p>
            <a:pPr algn="ct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f</a:t>
            </a:r>
            <a:r>
              <a:rPr lang="el-GR" sz="10500" b="1" i="1" baseline="-25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π</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 E</a:t>
            </a:r>
            <a:r>
              <a:rPr lang="el-GR" sz="10500" b="1" i="1" baseline="-25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π</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(p</a:t>
            </a:r>
            <a:r>
              <a:rPr lang="en-US" sz="10500" b="1" i="1" baseline="30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2</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 = B(p</a:t>
            </a:r>
            <a:r>
              <a:rPr lang="en-US" sz="10500" b="1" i="1" baseline="30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2</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a:t>
            </a:r>
          </a:p>
        </p:txBody>
      </p:sp>
      <p:sp>
        <p:nvSpPr>
          <p:cNvPr id="9" name="TextBox 8">
            <a:extLst>
              <a:ext uri="{FF2B5EF4-FFF2-40B4-BE49-F238E27FC236}">
                <a16:creationId xmlns:a16="http://schemas.microsoft.com/office/drawing/2014/main" id="{FE6DBC29-7392-4185-AE9C-9DC4DD99CADF}"/>
              </a:ext>
            </a:extLst>
          </p:cNvPr>
          <p:cNvSpPr txBox="1"/>
          <p:nvPr/>
        </p:nvSpPr>
        <p:spPr>
          <a:xfrm>
            <a:off x="4572000" y="1493837"/>
            <a:ext cx="7214796" cy="1200329"/>
          </a:xfrm>
          <a:prstGeom prst="rect">
            <a:avLst/>
          </a:prstGeom>
          <a:noFill/>
        </p:spPr>
        <p:txBody>
          <a:bodyPr wrap="none" rtlCol="0">
            <a:spAutoFit/>
          </a:bodyPr>
          <a:lstStyle/>
          <a:p>
            <a:r>
              <a:rPr lang="en-GB" sz="2400" i="1" dirty="0">
                <a:solidFill>
                  <a:schemeClr val="accent1">
                    <a:lumMod val="50000"/>
                  </a:schemeClr>
                </a:solidFill>
                <a:highlight>
                  <a:srgbClr val="FFFFCC"/>
                </a:highlight>
              </a:rPr>
              <a:t>EHM demands equivalence between </a:t>
            </a:r>
          </a:p>
          <a:p>
            <a:r>
              <a:rPr lang="en-GB" sz="2400" i="1" dirty="0">
                <a:solidFill>
                  <a:schemeClr val="accent1">
                    <a:lumMod val="50000"/>
                  </a:schemeClr>
                </a:solidFill>
                <a:highlight>
                  <a:srgbClr val="FFFFCC"/>
                </a:highlight>
              </a:rPr>
              <a:t>one-body mass and two-body correlation strength</a:t>
            </a:r>
          </a:p>
          <a:p>
            <a:r>
              <a:rPr lang="en-GB" sz="2400" i="1" dirty="0">
                <a:solidFill>
                  <a:schemeClr val="accent1">
                    <a:lumMod val="50000"/>
                  </a:schemeClr>
                </a:solidFill>
                <a:highlight>
                  <a:srgbClr val="FFFFCC"/>
                </a:highlight>
              </a:rPr>
              <a:t>in Nature’s most fundamental </a:t>
            </a:r>
            <a:r>
              <a:rPr lang="en-GB" sz="2400" i="1" dirty="0" err="1">
                <a:solidFill>
                  <a:schemeClr val="accent1">
                    <a:lumMod val="50000"/>
                  </a:schemeClr>
                </a:solidFill>
                <a:highlight>
                  <a:srgbClr val="FFFFCC"/>
                </a:highlight>
              </a:rPr>
              <a:t>Nambu</a:t>
            </a:r>
            <a:r>
              <a:rPr lang="en-GB" sz="2400" i="1" dirty="0">
                <a:solidFill>
                  <a:schemeClr val="accent1">
                    <a:lumMod val="50000"/>
                  </a:schemeClr>
                </a:solidFill>
                <a:highlight>
                  <a:srgbClr val="FFFFCC"/>
                </a:highlight>
              </a:rPr>
              <a:t>-Goldstone bosons</a:t>
            </a:r>
            <a:endParaRPr lang="en-US" sz="2400" i="1" dirty="0">
              <a:solidFill>
                <a:schemeClr val="accent1">
                  <a:lumMod val="50000"/>
                </a:schemeClr>
              </a:solidFill>
              <a:highlight>
                <a:srgbClr val="FFFFCC"/>
              </a:highlight>
            </a:endParaRPr>
          </a:p>
        </p:txBody>
      </p:sp>
      <p:sp>
        <p:nvSpPr>
          <p:cNvPr id="7" name="TextBox 6">
            <a:extLst>
              <a:ext uri="{FF2B5EF4-FFF2-40B4-BE49-F238E27FC236}">
                <a16:creationId xmlns:a16="http://schemas.microsoft.com/office/drawing/2014/main" id="{4AAF3490-407A-B4E8-A774-AC57112F2F53}"/>
              </a:ext>
            </a:extLst>
          </p:cNvPr>
          <p:cNvSpPr txBox="1"/>
          <p:nvPr/>
        </p:nvSpPr>
        <p:spPr>
          <a:xfrm>
            <a:off x="11712" y="814705"/>
            <a:ext cx="3048000" cy="738664"/>
          </a:xfrm>
          <a:prstGeom prst="rect">
            <a:avLst/>
          </a:prstGeom>
          <a:noFill/>
        </p:spPr>
        <p:txBody>
          <a:bodyPr wrap="square" rtlCol="0">
            <a:spAutoFit/>
          </a:bodyPr>
          <a:lstStyle/>
          <a:p>
            <a:r>
              <a:rPr lang="en-AU" sz="1400" dirty="0">
                <a:ln w="0"/>
                <a:solidFill>
                  <a:srgbClr val="0070C0"/>
                </a:solidFill>
                <a:effectLst>
                  <a:outerShdw blurRad="38100" dist="25400" dir="5400000" algn="ctr" rotWithShape="0">
                    <a:srgbClr val="6E747A">
                      <a:alpha val="43000"/>
                    </a:srgbClr>
                  </a:outerShdw>
                </a:effectLst>
              </a:rPr>
              <a:t>Pion mass and decay constant, P. Maris, C. D. Roberts, P. Tandy, Phys. Lett. B 420 (1998) 267-273 </a:t>
            </a:r>
          </a:p>
        </p:txBody>
      </p:sp>
    </p:spTree>
    <p:extLst>
      <p:ext uri="{BB962C8B-B14F-4D97-AF65-F5344CB8AC3E}">
        <p14:creationId xmlns:p14="http://schemas.microsoft.com/office/powerpoint/2010/main" val="1484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 calcmode="lin" valueType="num">
                                      <p:cBhvr additive="base">
                                        <p:cTn id="1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8" end="8"/>
                                            </p:txEl>
                                          </p:spTgt>
                                        </p:tgtEl>
                                        <p:attrNameLst>
                                          <p:attrName>ppt_y</p:attrName>
                                        </p:attrNameLst>
                                      </p:cBhvr>
                                      <p:tavLst>
                                        <p:tav tm="0">
                                          <p:val>
                                            <p:strVal val="0-#ppt_h/2"/>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6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2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2339-6C89-4DA1-8016-7E6461DF1CDA}"/>
              </a:ext>
            </a:extLst>
          </p:cNvPr>
          <p:cNvSpPr>
            <a:spLocks noGrp="1"/>
          </p:cNvSpPr>
          <p:nvPr>
            <p:ph type="title"/>
          </p:nvPr>
        </p:nvSpPr>
        <p:spPr/>
        <p:txBody>
          <a:bodyPr/>
          <a:lstStyle/>
          <a:p>
            <a:r>
              <a:rPr lang="en-GB" sz="3600" dirty="0"/>
              <a:t>QCD Fact</a:t>
            </a:r>
            <a:r>
              <a:rPr lang="en-GB" sz="3200" dirty="0"/>
              <a:t>       </a:t>
            </a:r>
            <a:r>
              <a:rPr lang="en-GB" sz="3200" b="0" dirty="0">
                <a:ln w="0"/>
                <a:solidFill>
                  <a:schemeClr val="accent1"/>
                </a:solidFill>
                <a:effectLst>
                  <a:outerShdw blurRad="38100" dist="25400" dir="5400000" algn="ctr" rotWithShape="0">
                    <a:srgbClr val="6E747A">
                      <a:alpha val="43000"/>
                    </a:srgbClr>
                  </a:outerShdw>
                </a:effectLst>
              </a:rPr>
              <a:t>Pion (Nambu-Goldstone modes) and mass</a:t>
            </a:r>
            <a:endParaRPr lang="en-US" sz="3200" b="0"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9519D567-900F-49E4-9AF8-341EDE043144}"/>
              </a:ext>
            </a:extLst>
          </p:cNvPr>
          <p:cNvSpPr>
            <a:spLocks noGrp="1"/>
          </p:cNvSpPr>
          <p:nvPr>
            <p:ph idx="1"/>
          </p:nvPr>
        </p:nvSpPr>
        <p:spPr/>
        <p:txBody>
          <a:bodyPr/>
          <a:lstStyle/>
          <a:p>
            <a:r>
              <a:rPr lang="en-GB" dirty="0"/>
              <a:t>Higgs boson couplings → 0 </a:t>
            </a:r>
          </a:p>
          <a:p>
            <a:r>
              <a:rPr lang="en-GB" dirty="0"/>
              <a:t>Pion exists and is massless</a:t>
            </a:r>
          </a:p>
          <a:p>
            <a:r>
              <a:rPr lang="en-GB" dirty="0"/>
              <a:t>Pion Bethe-Salpeter amplitude</a:t>
            </a:r>
          </a:p>
          <a:p>
            <a:endParaRPr lang="en-GB" dirty="0"/>
          </a:p>
          <a:p>
            <a:endParaRPr lang="en-GB" dirty="0"/>
          </a:p>
          <a:p>
            <a:endParaRPr lang="en-GB" dirty="0"/>
          </a:p>
          <a:p>
            <a:endParaRPr lang="en-GB" dirty="0"/>
          </a:p>
          <a:p>
            <a:endParaRPr lang="en-GB" dirty="0"/>
          </a:p>
          <a:p>
            <a:pPr marL="0" indent="0">
              <a:buNone/>
            </a:pPr>
            <a:r>
              <a:rPr lang="en-GB" dirty="0"/>
              <a:t>        Pion wave function: 2 body problem	            quark mass function: one body problem</a:t>
            </a:r>
          </a:p>
          <a:p>
            <a:pPr algn="ctr"/>
            <a:r>
              <a:rPr lang="en-GB" sz="3200" dirty="0">
                <a:solidFill>
                  <a:srgbClr val="FFFF00"/>
                </a:solidFill>
                <a:highlight>
                  <a:srgbClr val="800080"/>
                </a:highlight>
              </a:rPr>
              <a:t>Entails, enigmatically, properties of the nearly massless pion are the cleanest expression of EHM in the Standard Model !</a:t>
            </a:r>
            <a:endParaRPr lang="en-US" sz="3200" dirty="0">
              <a:solidFill>
                <a:srgbClr val="FFFF00"/>
              </a:solidFill>
              <a:highlight>
                <a:srgbClr val="800080"/>
              </a:highlight>
            </a:endParaRPr>
          </a:p>
        </p:txBody>
      </p:sp>
      <p:sp>
        <p:nvSpPr>
          <p:cNvPr id="4" name="Date Placeholder 3">
            <a:extLst>
              <a:ext uri="{FF2B5EF4-FFF2-40B4-BE49-F238E27FC236}">
                <a16:creationId xmlns:a16="http://schemas.microsoft.com/office/drawing/2014/main" id="{CCF1F434-58BA-4A16-8EE8-0852B5665A64}"/>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61F49284-C07B-421C-9490-CB9017555CA1}"/>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A795DF4-466E-45AA-8466-D16E75CAF1B3}"/>
              </a:ext>
            </a:extLst>
          </p:cNvPr>
          <p:cNvSpPr>
            <a:spLocks noGrp="1"/>
          </p:cNvSpPr>
          <p:nvPr>
            <p:ph type="sldNum" sz="quarter" idx="12"/>
          </p:nvPr>
        </p:nvSpPr>
        <p:spPr/>
        <p:txBody>
          <a:bodyPr/>
          <a:lstStyle/>
          <a:p>
            <a:fld id="{87034D8C-3CB4-402A-BC46-2AB14C0FE90A}" type="slidenum">
              <a:rPr lang="en-US" smtClean="0"/>
              <a:pPr/>
              <a:t>15</a:t>
            </a:fld>
            <a:endParaRPr lang="en-US"/>
          </a:p>
        </p:txBody>
      </p:sp>
      <p:sp>
        <p:nvSpPr>
          <p:cNvPr id="8" name="TextBox 7">
            <a:extLst>
              <a:ext uri="{FF2B5EF4-FFF2-40B4-BE49-F238E27FC236}">
                <a16:creationId xmlns:a16="http://schemas.microsoft.com/office/drawing/2014/main" id="{E620CA23-0553-40A3-9C52-89DA98518A56}"/>
              </a:ext>
            </a:extLst>
          </p:cNvPr>
          <p:cNvSpPr txBox="1"/>
          <p:nvPr/>
        </p:nvSpPr>
        <p:spPr>
          <a:xfrm>
            <a:off x="1524000" y="2863840"/>
            <a:ext cx="9144000" cy="1708160"/>
          </a:xfrm>
          <a:prstGeom prst="rect">
            <a:avLst/>
          </a:prstGeom>
          <a:noFill/>
          <a:effectLst>
            <a:innerShdw blurRad="63500" dist="50800" dir="13500000">
              <a:prstClr val="black">
                <a:alpha val="50000"/>
              </a:prstClr>
            </a:innerShdw>
          </a:effectLst>
        </p:spPr>
        <p:txBody>
          <a:bodyPr wrap="square" rtlCol="0">
            <a:spAutoFit/>
          </a:bodyPr>
          <a:lstStyle/>
          <a:p>
            <a:pPr algn="ct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f</a:t>
            </a:r>
            <a:r>
              <a:rPr lang="el-GR" sz="10500" b="1" i="1" baseline="-25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π</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 E</a:t>
            </a:r>
            <a:r>
              <a:rPr lang="el-GR" sz="10500" b="1" i="1" baseline="-25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π</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(p</a:t>
            </a:r>
            <a:r>
              <a:rPr lang="en-US" sz="10500" b="1" i="1" baseline="30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2</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 = B(p</a:t>
            </a:r>
            <a:r>
              <a:rPr lang="en-US" sz="10500" b="1" i="1" baseline="30000"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2</a:t>
            </a:r>
            <a:r>
              <a:rPr lang="en-US" sz="10500" b="1" i="1" dirty="0">
                <a:ln w="19050">
                  <a:solidFill>
                    <a:schemeClr val="tx2">
                      <a:tint val="1000"/>
                    </a:schemeClr>
                  </a:solidFill>
                  <a:prstDash val="solid"/>
                </a:ln>
                <a:solidFill>
                  <a:schemeClr val="accent3"/>
                </a:solidFill>
                <a:effectLst>
                  <a:glow rad="228600">
                    <a:schemeClr val="accent1">
                      <a:satMod val="175000"/>
                      <a:alpha val="40000"/>
                    </a:schemeClr>
                  </a:glow>
                  <a:outerShdw blurRad="50000" dist="50800" dir="7500000" algn="tl">
                    <a:srgbClr val="000000">
                      <a:shade val="5000"/>
                      <a:alpha val="35000"/>
                    </a:srgbClr>
                  </a:outerShdw>
                </a:effectLst>
              </a:rPr>
              <a:t>)</a:t>
            </a:r>
          </a:p>
        </p:txBody>
      </p:sp>
      <p:sp>
        <p:nvSpPr>
          <p:cNvPr id="9" name="TextBox 8">
            <a:extLst>
              <a:ext uri="{FF2B5EF4-FFF2-40B4-BE49-F238E27FC236}">
                <a16:creationId xmlns:a16="http://schemas.microsoft.com/office/drawing/2014/main" id="{FE6DBC29-7392-4185-AE9C-9DC4DD99CADF}"/>
              </a:ext>
            </a:extLst>
          </p:cNvPr>
          <p:cNvSpPr txBox="1"/>
          <p:nvPr/>
        </p:nvSpPr>
        <p:spPr>
          <a:xfrm>
            <a:off x="4572000" y="1493837"/>
            <a:ext cx="7214796" cy="1200329"/>
          </a:xfrm>
          <a:prstGeom prst="rect">
            <a:avLst/>
          </a:prstGeom>
          <a:noFill/>
        </p:spPr>
        <p:txBody>
          <a:bodyPr wrap="none" rtlCol="0">
            <a:spAutoFit/>
          </a:bodyPr>
          <a:lstStyle/>
          <a:p>
            <a:r>
              <a:rPr lang="en-GB" sz="2400" i="1" dirty="0">
                <a:solidFill>
                  <a:schemeClr val="accent1">
                    <a:lumMod val="50000"/>
                  </a:schemeClr>
                </a:solidFill>
                <a:highlight>
                  <a:srgbClr val="FFFFCC"/>
                </a:highlight>
              </a:rPr>
              <a:t>EHM demands equivalence between </a:t>
            </a:r>
          </a:p>
          <a:p>
            <a:r>
              <a:rPr lang="en-GB" sz="2400" i="1" dirty="0">
                <a:solidFill>
                  <a:schemeClr val="accent1">
                    <a:lumMod val="50000"/>
                  </a:schemeClr>
                </a:solidFill>
                <a:highlight>
                  <a:srgbClr val="FFFFCC"/>
                </a:highlight>
              </a:rPr>
              <a:t>one-body mass and two-body correlation strength</a:t>
            </a:r>
          </a:p>
          <a:p>
            <a:r>
              <a:rPr lang="en-GB" sz="2400" i="1" dirty="0">
                <a:solidFill>
                  <a:schemeClr val="accent1">
                    <a:lumMod val="50000"/>
                  </a:schemeClr>
                </a:solidFill>
                <a:highlight>
                  <a:srgbClr val="FFFFCC"/>
                </a:highlight>
              </a:rPr>
              <a:t>in Nature’s most fundamental </a:t>
            </a:r>
            <a:r>
              <a:rPr lang="en-GB" sz="2400" i="1" dirty="0" err="1">
                <a:solidFill>
                  <a:schemeClr val="accent1">
                    <a:lumMod val="50000"/>
                  </a:schemeClr>
                </a:solidFill>
                <a:highlight>
                  <a:srgbClr val="FFFFCC"/>
                </a:highlight>
              </a:rPr>
              <a:t>Nambu</a:t>
            </a:r>
            <a:r>
              <a:rPr lang="en-GB" sz="2400" i="1" dirty="0">
                <a:solidFill>
                  <a:schemeClr val="accent1">
                    <a:lumMod val="50000"/>
                  </a:schemeClr>
                </a:solidFill>
                <a:highlight>
                  <a:srgbClr val="FFFFCC"/>
                </a:highlight>
              </a:rPr>
              <a:t>-Goldstone bosons</a:t>
            </a:r>
            <a:endParaRPr lang="en-US" sz="2400" i="1" dirty="0">
              <a:solidFill>
                <a:schemeClr val="accent1">
                  <a:lumMod val="50000"/>
                </a:schemeClr>
              </a:solidFill>
              <a:highlight>
                <a:srgbClr val="FFFFCC"/>
              </a:highlight>
            </a:endParaRPr>
          </a:p>
        </p:txBody>
      </p:sp>
      <p:sp>
        <p:nvSpPr>
          <p:cNvPr id="7" name="TextBox 6">
            <a:extLst>
              <a:ext uri="{FF2B5EF4-FFF2-40B4-BE49-F238E27FC236}">
                <a16:creationId xmlns:a16="http://schemas.microsoft.com/office/drawing/2014/main" id="{D015412B-8CFE-D735-5E22-338C3162026E}"/>
              </a:ext>
            </a:extLst>
          </p:cNvPr>
          <p:cNvSpPr txBox="1"/>
          <p:nvPr/>
        </p:nvSpPr>
        <p:spPr>
          <a:xfrm>
            <a:off x="11712" y="814705"/>
            <a:ext cx="3048000" cy="738664"/>
          </a:xfrm>
          <a:prstGeom prst="rect">
            <a:avLst/>
          </a:prstGeom>
          <a:noFill/>
        </p:spPr>
        <p:txBody>
          <a:bodyPr wrap="square" rtlCol="0">
            <a:spAutoFit/>
          </a:bodyPr>
          <a:lstStyle/>
          <a:p>
            <a:r>
              <a:rPr lang="en-AU" sz="1400" dirty="0">
                <a:ln w="0"/>
                <a:solidFill>
                  <a:srgbClr val="0070C0"/>
                </a:solidFill>
                <a:effectLst>
                  <a:outerShdw blurRad="38100" dist="25400" dir="5400000" algn="ctr" rotWithShape="0">
                    <a:srgbClr val="6E747A">
                      <a:alpha val="43000"/>
                    </a:srgbClr>
                  </a:outerShdw>
                </a:effectLst>
              </a:rPr>
              <a:t>Pion mass and decay constant, P. Maris, C. D. Roberts, P. Tandy, Phys. Lett. B 420 (1998) 267-273 </a:t>
            </a:r>
          </a:p>
        </p:txBody>
      </p:sp>
    </p:spTree>
    <p:extLst>
      <p:ext uri="{BB962C8B-B14F-4D97-AF65-F5344CB8AC3E}">
        <p14:creationId xmlns:p14="http://schemas.microsoft.com/office/powerpoint/2010/main" val="4464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logo&#10;&#10;Description automatically generated">
            <a:extLst>
              <a:ext uri="{FF2B5EF4-FFF2-40B4-BE49-F238E27FC236}">
                <a16:creationId xmlns:a16="http://schemas.microsoft.com/office/drawing/2014/main" id="{FE9331F0-F991-E05D-B2A8-ABB9FC418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514" y="1829021"/>
            <a:ext cx="2084153" cy="19047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8D14E51A-62C3-4064-B659-E1F166D91C28}"/>
              </a:ext>
            </a:extLst>
          </p:cNvPr>
          <p:cNvSpPr>
            <a:spLocks noGrp="1"/>
          </p:cNvSpPr>
          <p:nvPr>
            <p:ph type="title"/>
          </p:nvPr>
        </p:nvSpPr>
        <p:spPr>
          <a:xfrm>
            <a:off x="467784" y="4462906"/>
            <a:ext cx="11353800" cy="1722438"/>
          </a:xfrm>
        </p:spPr>
        <p:style>
          <a:lnRef idx="2">
            <a:schemeClr val="accent2"/>
          </a:lnRef>
          <a:fillRef idx="1">
            <a:schemeClr val="lt1"/>
          </a:fillRef>
          <a:effectRef idx="0">
            <a:schemeClr val="accent2"/>
          </a:effectRef>
          <a:fontRef idx="minor">
            <a:schemeClr val="dk1"/>
          </a:fontRef>
        </p:style>
        <p:txBody>
          <a:bodyPr/>
          <a:lstStyle/>
          <a:p>
            <a:pPr algn="ctr"/>
            <a:r>
              <a:rPr lang="en-GB" sz="5000" b="0" dirty="0">
                <a:ln w="0"/>
                <a:solidFill>
                  <a:schemeClr val="accent1"/>
                </a:solidFill>
                <a:effectLst>
                  <a:outerShdw blurRad="38100" dist="25400" dir="5400000" algn="ctr" rotWithShape="0">
                    <a:srgbClr val="6E747A">
                      <a:alpha val="43000"/>
                    </a:srgbClr>
                  </a:outerShdw>
                </a:effectLst>
              </a:rPr>
              <a:t>Charting EHM using</a:t>
            </a:r>
            <a:br>
              <a:rPr lang="en-GB" sz="5000" b="0" dirty="0">
                <a:ln w="0"/>
                <a:solidFill>
                  <a:schemeClr val="accent1"/>
                </a:solidFill>
                <a:effectLst>
                  <a:outerShdw blurRad="38100" dist="25400" dir="5400000" algn="ctr" rotWithShape="0">
                    <a:srgbClr val="6E747A">
                      <a:alpha val="43000"/>
                    </a:srgbClr>
                  </a:outerShdw>
                </a:effectLst>
              </a:rPr>
            </a:br>
            <a:r>
              <a:rPr lang="en-GB" sz="5000" b="0" dirty="0">
                <a:ln w="0"/>
                <a:solidFill>
                  <a:schemeClr val="accent1"/>
                </a:solidFill>
                <a:effectLst>
                  <a:outerShdw blurRad="38100" dist="25400" dir="5400000" algn="ctr" rotWithShape="0">
                    <a:srgbClr val="6E747A">
                      <a:alpha val="43000"/>
                    </a:srgbClr>
                  </a:outerShdw>
                </a:effectLst>
              </a:rPr>
              <a:t>High Intensity, High Luminosity Facilities</a:t>
            </a:r>
            <a:endParaRPr lang="en-US" sz="5000" b="0" dirty="0">
              <a:ln w="0"/>
              <a:solidFill>
                <a:schemeClr val="accent1"/>
              </a:solidFill>
              <a:effectLst>
                <a:outerShdw blurRad="38100" dist="25400" dir="5400000" algn="ctr" rotWithShape="0">
                  <a:srgbClr val="6E747A">
                    <a:alpha val="43000"/>
                  </a:srgbClr>
                </a:outerShdw>
              </a:effectLst>
            </a:endParaRPr>
          </a:p>
        </p:txBody>
      </p:sp>
      <p:sp>
        <p:nvSpPr>
          <p:cNvPr id="3" name="Text Placeholder 2">
            <a:extLst>
              <a:ext uri="{FF2B5EF4-FFF2-40B4-BE49-F238E27FC236}">
                <a16:creationId xmlns:a16="http://schemas.microsoft.com/office/drawing/2014/main" id="{4411B66B-D257-4D41-AAD7-7619FAD58BA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994E95F3-F296-482C-851F-DEB8AEB8A36C}"/>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1D2D8E5C-8E63-4A6C-BB9E-E554DE3E99C0}"/>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A32E8C02-7B8D-41C7-AAA8-915D0E21FE94}"/>
              </a:ext>
            </a:extLst>
          </p:cNvPr>
          <p:cNvSpPr>
            <a:spLocks noGrp="1"/>
          </p:cNvSpPr>
          <p:nvPr>
            <p:ph type="sldNum" sz="quarter" idx="12"/>
          </p:nvPr>
        </p:nvSpPr>
        <p:spPr/>
        <p:txBody>
          <a:bodyPr/>
          <a:lstStyle/>
          <a:p>
            <a:fld id="{87034D8C-3CB4-402A-BC46-2AB14C0FE90A}" type="slidenum">
              <a:rPr lang="en-US" smtClean="0"/>
              <a:pPr/>
              <a:t>16</a:t>
            </a:fld>
            <a:endParaRPr lang="en-US"/>
          </a:p>
        </p:txBody>
      </p:sp>
      <p:pic>
        <p:nvPicPr>
          <p:cNvPr id="11" name="Picture 10" descr="A picture containing text, clipart&#10;&#10;Description automatically generated">
            <a:extLst>
              <a:ext uri="{FF2B5EF4-FFF2-40B4-BE49-F238E27FC236}">
                <a16:creationId xmlns:a16="http://schemas.microsoft.com/office/drawing/2014/main" id="{A1EAC3B3-0B82-477C-85FE-B10D6C4B7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75" y="243661"/>
            <a:ext cx="4396925" cy="955853"/>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4D4564C8-3F0B-4FF3-A972-8FECA559F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2065" y="1579860"/>
            <a:ext cx="2347870" cy="2270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Picture 15" descr="A picture containing diagram&#10;&#10;Description automatically generated">
            <a:extLst>
              <a:ext uri="{FF2B5EF4-FFF2-40B4-BE49-F238E27FC236}">
                <a16:creationId xmlns:a16="http://schemas.microsoft.com/office/drawing/2014/main" id="{B4E8F698-EEDE-4E0A-95B6-CE61D51F5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2759" y="1579860"/>
            <a:ext cx="2272132" cy="218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12" descr="Diagram&#10;&#10;Description automatically generated">
            <a:extLst>
              <a:ext uri="{FF2B5EF4-FFF2-40B4-BE49-F238E27FC236}">
                <a16:creationId xmlns:a16="http://schemas.microsoft.com/office/drawing/2014/main" id="{CC4FD71F-7B4B-F1CC-5595-9B7D8C523C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81701" y="1394776"/>
            <a:ext cx="1733884" cy="245517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descr="Text&#10;&#10;Description automatically generated">
            <a:extLst>
              <a:ext uri="{FF2B5EF4-FFF2-40B4-BE49-F238E27FC236}">
                <a16:creationId xmlns:a16="http://schemas.microsoft.com/office/drawing/2014/main" id="{0FC47032-569E-4DE5-B22D-327AFF9CC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0100" y="286795"/>
            <a:ext cx="3429565" cy="956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logo with blue and green text&#10;&#10;Description automatically generated">
            <a:extLst>
              <a:ext uri="{FF2B5EF4-FFF2-40B4-BE49-F238E27FC236}">
                <a16:creationId xmlns:a16="http://schemas.microsoft.com/office/drawing/2014/main" id="{D499FCEA-375E-F3AF-EE3D-B9F4D16CE5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8481" y="239876"/>
            <a:ext cx="2275038" cy="1131625"/>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E30A473D-A07F-C10F-8DFD-AAC60A9A04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053" y="2054681"/>
            <a:ext cx="2575961" cy="13204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322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2527298" y="4750569"/>
                <a:ext cx="7137401" cy="890638"/>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14:m>
                  <m:oMath xmlns:m="http://schemas.openxmlformats.org/officeDocument/2006/math">
                    <m:r>
                      <a:rPr lang="en-GB" sz="5400" b="1" i="1" smtClean="0">
                        <a:ln/>
                        <a:solidFill>
                          <a:schemeClr val="accent3"/>
                        </a:solidFill>
                        <a:latin typeface="Cambria Math" panose="02040503050406030204" pitchFamily="18" charset="0"/>
                      </a:rPr>
                      <m:t>𝝅</m:t>
                    </m:r>
                    <m:r>
                      <a:rPr lang="en-GB" sz="5400" b="1" i="1" smtClean="0">
                        <a:ln/>
                        <a:solidFill>
                          <a:schemeClr val="accent3"/>
                        </a:solidFill>
                        <a:latin typeface="Cambria Math" panose="02040503050406030204" pitchFamily="18" charset="0"/>
                      </a:rPr>
                      <m:t> &amp; </m:t>
                    </m:r>
                    <m:r>
                      <a:rPr lang="en-GB" sz="5400" b="1" i="1" smtClean="0">
                        <a:ln/>
                        <a:solidFill>
                          <a:schemeClr val="accent3"/>
                        </a:solidFill>
                        <a:latin typeface="Cambria Math" panose="02040503050406030204" pitchFamily="18" charset="0"/>
                      </a:rPr>
                      <m:t>𝑲</m:t>
                    </m:r>
                  </m:oMath>
                </a14:m>
                <a:r>
                  <a:rPr lang="en-GB" sz="5400" i="1" dirty="0">
                    <a:ln/>
                    <a:solidFill>
                      <a:schemeClr val="accent3"/>
                    </a:solidFill>
                  </a:rPr>
                  <a:t> Wave Functions</a:t>
                </a:r>
                <a:endParaRPr lang="en-US" sz="5400" i="1" dirty="0">
                  <a:ln/>
                  <a:solidFill>
                    <a:schemeClr val="accent3"/>
                  </a:solidFill>
                </a:endParaRPr>
              </a:p>
            </p:txBody>
          </p:sp>
        </mc:Choice>
        <mc:Fallback xmlns="">
          <p:sp>
            <p:nvSpPr>
              <p:cNvPr id="2" name="Title 1">
                <a:extLst>
                  <a:ext uri="{FF2B5EF4-FFF2-40B4-BE49-F238E27FC236}">
                    <a16:creationId xmlns:a16="http://schemas.microsoft.com/office/drawing/2014/main" id="{1FBE7A14-B903-4F08-BFA5-AB71A70E9F30}"/>
                  </a:ext>
                </a:extLst>
              </p:cNvPr>
              <p:cNvSpPr>
                <a:spLocks noGrp="1" noRot="1" noChangeAspect="1" noMove="1" noResize="1" noEditPoints="1" noAdjustHandles="1" noChangeArrowheads="1" noChangeShapeType="1" noTextEdit="1"/>
              </p:cNvSpPr>
              <p:nvPr>
                <p:ph type="title"/>
              </p:nvPr>
            </p:nvSpPr>
            <p:spPr>
              <a:xfrm>
                <a:off x="2527298" y="4750569"/>
                <a:ext cx="7137401" cy="890638"/>
              </a:xfrm>
              <a:blipFill>
                <a:blip r:embed="rId2"/>
                <a:stretch>
                  <a:fillRect/>
                </a:stretch>
              </a:blipFill>
            </p:spPr>
            <p:txBody>
              <a:bodyPr/>
              <a:lstStyle/>
              <a:p>
                <a:r>
                  <a:rPr lang="en-AU">
                    <a:noFill/>
                  </a:rPr>
                  <a:t> </a:t>
                </a:r>
              </a:p>
            </p:txBody>
          </p:sp>
        </mc:Fallback>
      </mc:AlternateContent>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17</a:t>
            </a:fld>
            <a:endParaRPr lang="en-US"/>
          </a:p>
        </p:txBody>
      </p:sp>
      <p:pic>
        <p:nvPicPr>
          <p:cNvPr id="8" name="Picture 7">
            <a:extLst>
              <a:ext uri="{FF2B5EF4-FFF2-40B4-BE49-F238E27FC236}">
                <a16:creationId xmlns:a16="http://schemas.microsoft.com/office/drawing/2014/main" id="{E0CC1D3C-C4F1-4BCF-BF52-A34A777318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24909" y="684213"/>
            <a:ext cx="8542181" cy="32367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6820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2F79D7-344B-40B9-BAE2-9ACED8AEE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7962" y="228600"/>
            <a:ext cx="6752891" cy="4284637"/>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0A25F891-D03C-4ADA-A76B-36FEBDA2B080}"/>
              </a:ext>
            </a:extLst>
          </p:cNvPr>
          <p:cNvSpPr>
            <a:spLocks noGrp="1"/>
          </p:cNvSpPr>
          <p:nvPr>
            <p:ph type="dt" sz="half" idx="10"/>
          </p:nvPr>
        </p:nvSpPr>
        <p:spPr/>
        <p:txBody>
          <a:bodyPr/>
          <a:lstStyle/>
          <a:p>
            <a:pPr>
              <a:spcAft>
                <a:spcPts val="600"/>
              </a:spcAft>
            </a:pPr>
            <a:r>
              <a:rPr lang="en-US"/>
              <a:t>ECT*: Complex structure of strong interactions ... 2025/5/26-30                         (51)</a:t>
            </a:r>
          </a:p>
        </p:txBody>
      </p:sp>
      <p:sp>
        <p:nvSpPr>
          <p:cNvPr id="3" name="Footer Placeholder 2">
            <a:extLst>
              <a:ext uri="{FF2B5EF4-FFF2-40B4-BE49-F238E27FC236}">
                <a16:creationId xmlns:a16="http://schemas.microsoft.com/office/drawing/2014/main" id="{AAFBB618-96EC-4866-99BE-7B192F705C9E}"/>
              </a:ext>
            </a:extLst>
          </p:cNvPr>
          <p:cNvSpPr>
            <a:spLocks noGrp="1"/>
          </p:cNvSpPr>
          <p:nvPr>
            <p:ph type="ftr" sz="quarter" idx="11"/>
          </p:nvPr>
        </p:nvSpPr>
        <p:spPr/>
        <p:txBody>
          <a:bodyPr/>
          <a:lstStyle/>
          <a:p>
            <a:pPr>
              <a:spcAft>
                <a:spcPts val="600"/>
              </a:spcAft>
            </a:pPr>
            <a:r>
              <a:rPr lang="en-US"/>
              <a:t>Craig Roberts: cdroberts@nju.edu.cn  468 .. 25/05/18 ..."Parton fragmentation functions as a timelike extension of distribution functions"</a:t>
            </a:r>
          </a:p>
        </p:txBody>
      </p:sp>
      <p:sp>
        <p:nvSpPr>
          <p:cNvPr id="4" name="Slide Number Placeholder 3" hidden="1">
            <a:extLst>
              <a:ext uri="{FF2B5EF4-FFF2-40B4-BE49-F238E27FC236}">
                <a16:creationId xmlns:a16="http://schemas.microsoft.com/office/drawing/2014/main" id="{49C99CD1-8313-4EEE-9698-A6495B0401EB}"/>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18</a:t>
            </a:fld>
            <a:endParaRPr lang="en-US"/>
          </a:p>
        </p:txBody>
      </p:sp>
      <p:pic>
        <p:nvPicPr>
          <p:cNvPr id="7" name="Picture 6">
            <a:extLst>
              <a:ext uri="{FF2B5EF4-FFF2-40B4-BE49-F238E27FC236}">
                <a16:creationId xmlns:a16="http://schemas.microsoft.com/office/drawing/2014/main" id="{7FA6FD38-83D1-C5EB-E974-1AB3643630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9233" y="1670601"/>
            <a:ext cx="5555533" cy="473019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A8C5D47-E2E4-562B-16E2-115B7BE75F37}"/>
              </a:ext>
            </a:extLst>
          </p:cNvPr>
          <p:cNvSpPr/>
          <p:nvPr/>
        </p:nvSpPr>
        <p:spPr bwMode="auto">
          <a:xfrm>
            <a:off x="6519233" y="3124200"/>
            <a:ext cx="5520368" cy="1752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338495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2AA1-03FB-EBA1-5278-C6C20BF247FB}"/>
              </a:ext>
            </a:extLst>
          </p:cNvPr>
          <p:cNvSpPr>
            <a:spLocks noGrp="1"/>
          </p:cNvSpPr>
          <p:nvPr>
            <p:ph type="title"/>
          </p:nvPr>
        </p:nvSpPr>
        <p:spPr/>
        <p:txBody>
          <a:bodyPr/>
          <a:lstStyle/>
          <a:p>
            <a:r>
              <a:rPr lang="en-AU" dirty="0"/>
              <a:t>Comparison with contemporary </a:t>
            </a:r>
            <a:r>
              <a:rPr lang="en-AU" dirty="0" err="1"/>
              <a:t>lQCD</a:t>
            </a:r>
            <a:r>
              <a:rPr lang="en-AU"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67E466-737D-6257-86D6-0CA11A4A2E5D}"/>
                  </a:ext>
                </a:extLst>
              </p:cNvPr>
              <p:cNvSpPr>
                <a:spLocks noGrp="1"/>
              </p:cNvSpPr>
              <p:nvPr>
                <p:ph idx="1"/>
              </p:nvPr>
            </p:nvSpPr>
            <p:spPr>
              <a:xfrm>
                <a:off x="609600" y="1189036"/>
                <a:ext cx="6858000" cy="5059364"/>
              </a:xfrm>
            </p:spPr>
            <p:txBody>
              <a:bodyPr/>
              <a:lstStyle/>
              <a:p>
                <a:r>
                  <a:rPr lang="en-AU" dirty="0"/>
                  <a:t>2013 CSM predictions – Euclidean space calculation</a:t>
                </a:r>
              </a:p>
              <a:p>
                <a:r>
                  <a:rPr lang="en-AU" dirty="0"/>
                  <a:t>Reconstructed from 20 moments using 1-parameter function that implicitly expresses an infinite-order </a:t>
                </a:r>
                <a:r>
                  <a:rPr lang="en-AU" dirty="0" err="1"/>
                  <a:t>resummation</a:t>
                </a:r>
                <a:r>
                  <a:rPr lang="en-AU" dirty="0"/>
                  <a:t> of Gegenbauer-3/2 polynomials</a:t>
                </a:r>
              </a:p>
              <a:p>
                <a:pPr marL="0" indent="0">
                  <a:buNone/>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𝜑</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𝜔</m:t>
                          </m:r>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𝜑</m:t>
                          </m:r>
                        </m:sub>
                      </m:sSub>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ln</m:t>
                          </m:r>
                        </m:fName>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𝜔</m:t>
                              </m:r>
                            </m:e>
                            <m:sup>
                              <m:r>
                                <a:rPr lang="en-AU" b="0" i="1" smtClean="0">
                                  <a:latin typeface="Cambria Math" panose="02040503050406030204" pitchFamily="18" charset="0"/>
                                </a:rPr>
                                <m:t>2</m:t>
                              </m:r>
                            </m:sup>
                          </m:sSup>
                          <m:r>
                            <a:rPr lang="en-AU" b="0" i="1" smtClean="0">
                              <a:latin typeface="Cambria Math" panose="02040503050406030204" pitchFamily="18" charset="0"/>
                            </a:rPr>
                            <m:t>𝑥</m:t>
                          </m:r>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r>
                            <a:rPr lang="en-AU" b="0" i="1" smtClean="0">
                              <a:latin typeface="Cambria Math" panose="02040503050406030204" pitchFamily="18" charset="0"/>
                            </a:rPr>
                            <m:t>]</m:t>
                          </m:r>
                        </m:e>
                      </m:func>
                    </m:oMath>
                  </m:oMathPara>
                </a14:m>
                <a:endParaRPr lang="en-AU" dirty="0"/>
              </a:p>
              <a:p>
                <a:r>
                  <a:rPr lang="en-AU" dirty="0"/>
                  <a:t>Features:</a:t>
                </a:r>
              </a:p>
              <a:p>
                <a:pPr lvl="1"/>
                <a:r>
                  <a:rPr lang="en-AU" dirty="0"/>
                  <a:t>Can reproduce any concave function with QCD endpoint behaviour</a:t>
                </a:r>
              </a:p>
              <a:p>
                <a:pPr lvl="1"/>
                <a:r>
                  <a:rPr lang="en-AU" dirty="0"/>
                  <a:t>Bridges effectively flat </a:t>
                </a:r>
                <a14:m>
                  <m:oMath xmlns:m="http://schemas.openxmlformats.org/officeDocument/2006/math">
                    <m:r>
                      <a:rPr lang="en-AU" b="0" i="1" smtClean="0">
                        <a:latin typeface="Cambria Math" panose="02040503050406030204" pitchFamily="18" charset="0"/>
                      </a:rPr>
                      <m:t>↔</m:t>
                    </m:r>
                  </m:oMath>
                </a14:m>
                <a:r>
                  <a:rPr lang="en-AU" dirty="0"/>
                  <a:t> asymptotic DA</a:t>
                </a:r>
              </a:p>
            </p:txBody>
          </p:sp>
        </mc:Choice>
        <mc:Fallback xmlns="">
          <p:sp>
            <p:nvSpPr>
              <p:cNvPr id="3" name="Content Placeholder 2">
                <a:extLst>
                  <a:ext uri="{FF2B5EF4-FFF2-40B4-BE49-F238E27FC236}">
                    <a16:creationId xmlns:a16="http://schemas.microsoft.com/office/drawing/2014/main" id="{8C67E466-737D-6257-86D6-0CA11A4A2E5D}"/>
                  </a:ext>
                </a:extLst>
              </p:cNvPr>
              <p:cNvSpPr>
                <a:spLocks noGrp="1" noRot="1" noChangeAspect="1" noMove="1" noResize="1" noEditPoints="1" noAdjustHandles="1" noChangeArrowheads="1" noChangeShapeType="1" noTextEdit="1"/>
              </p:cNvSpPr>
              <p:nvPr>
                <p:ph idx="1"/>
              </p:nvPr>
            </p:nvSpPr>
            <p:spPr>
              <a:xfrm>
                <a:off x="609600" y="1189036"/>
                <a:ext cx="6858000" cy="5059364"/>
              </a:xfrm>
              <a:blipFill>
                <a:blip r:embed="rId2"/>
                <a:stretch>
                  <a:fillRect l="-978" t="-8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27B029F-10E2-90A6-ED72-001EEE75A431}"/>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E5C8F9F-CEF2-8B6E-6288-77EEE18082AE}"/>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E049020-881E-5C7A-04D1-FCC0C5B8C087}"/>
              </a:ext>
            </a:extLst>
          </p:cNvPr>
          <p:cNvSpPr>
            <a:spLocks noGrp="1"/>
          </p:cNvSpPr>
          <p:nvPr>
            <p:ph type="sldNum" sz="quarter" idx="12"/>
          </p:nvPr>
        </p:nvSpPr>
        <p:spPr/>
        <p:txBody>
          <a:bodyPr/>
          <a:lstStyle/>
          <a:p>
            <a:fld id="{87034D8C-3CB4-402A-BC46-2AB14C0FE90A}" type="slidenum">
              <a:rPr lang="en-US" smtClean="0"/>
              <a:pPr/>
              <a:t>19</a:t>
            </a:fld>
            <a:endParaRPr lang="en-US"/>
          </a:p>
        </p:txBody>
      </p:sp>
      <p:sp>
        <p:nvSpPr>
          <p:cNvPr id="7" name="TextBox 6">
            <a:extLst>
              <a:ext uri="{FF2B5EF4-FFF2-40B4-BE49-F238E27FC236}">
                <a16:creationId xmlns:a16="http://schemas.microsoft.com/office/drawing/2014/main" id="{9BCB6738-5EB8-33FD-D455-4ABCBC244A20}"/>
              </a:ext>
            </a:extLst>
          </p:cNvPr>
          <p:cNvSpPr txBox="1"/>
          <p:nvPr/>
        </p:nvSpPr>
        <p:spPr>
          <a:xfrm>
            <a:off x="7097346" y="174936"/>
            <a:ext cx="5157592" cy="523220"/>
          </a:xfrm>
          <a:prstGeom prst="rect">
            <a:avLst/>
          </a:prstGeom>
          <a:noFill/>
        </p:spPr>
        <p:txBody>
          <a:bodyPr wrap="square" rtlCol="0">
            <a:spAutoFit/>
          </a:bodyPr>
          <a:lstStyle/>
          <a:p>
            <a:r>
              <a:rPr lang="en-US" sz="1400" dirty="0">
                <a:solidFill>
                  <a:schemeClr val="accent6">
                    <a:lumMod val="75000"/>
                  </a:schemeClr>
                </a:solidFill>
              </a:rPr>
              <a:t>L. Chang </a:t>
            </a:r>
            <a:r>
              <a:rPr lang="en-US" sz="1400" i="1" dirty="0">
                <a:solidFill>
                  <a:schemeClr val="accent6">
                    <a:lumMod val="75000"/>
                  </a:schemeClr>
                </a:solidFill>
              </a:rPr>
              <a:t>et al</a:t>
            </a:r>
            <a:r>
              <a:rPr lang="en-US" sz="1400" dirty="0">
                <a:solidFill>
                  <a:schemeClr val="accent6">
                    <a:lumMod val="75000"/>
                  </a:schemeClr>
                </a:solidFill>
              </a:rPr>
              <a:t>., </a:t>
            </a:r>
            <a:r>
              <a:rPr lang="en-US" sz="1400" i="1" dirty="0">
                <a:solidFill>
                  <a:schemeClr val="accent6">
                    <a:lumMod val="75000"/>
                  </a:schemeClr>
                </a:solidFill>
              </a:rPr>
              <a:t>Imaging dynamical chiral symmetry breaking: pion wave function on the light front</a:t>
            </a:r>
            <a:r>
              <a:rPr lang="en-US" sz="1400" dirty="0">
                <a:solidFill>
                  <a:schemeClr val="accent6">
                    <a:lumMod val="75000"/>
                  </a:schemeClr>
                </a:solidFill>
              </a:rPr>
              <a:t>, Phys. Rev. Lett. 110 (2013) 132001.</a:t>
            </a:r>
          </a:p>
        </p:txBody>
      </p:sp>
      <p:pic>
        <p:nvPicPr>
          <p:cNvPr id="9" name="Picture 8" descr="A graph of a function&#10;&#10;Description automatically generated">
            <a:extLst>
              <a:ext uri="{FF2B5EF4-FFF2-40B4-BE49-F238E27FC236}">
                <a16:creationId xmlns:a16="http://schemas.microsoft.com/office/drawing/2014/main" id="{58E33748-0AA5-A85E-E524-1CEF98D1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142" y="1528848"/>
            <a:ext cx="4572000" cy="2964180"/>
          </a:xfrm>
          <a:prstGeom prst="rect">
            <a:avLst/>
          </a:prstGeom>
        </p:spPr>
      </p:pic>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06735F59-6181-B46D-B6B1-084D0E88F9C4}"/>
                  </a:ext>
                </a:extLst>
              </p:cNvPr>
              <p:cNvGraphicFramePr>
                <a:graphicFrameLocks noGrp="1"/>
              </p:cNvGraphicFramePr>
              <p:nvPr/>
            </p:nvGraphicFramePr>
            <p:xfrm>
              <a:off x="1143000" y="4651058"/>
              <a:ext cx="9067800" cy="1656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70872471"/>
                        </a:ext>
                      </a:extLst>
                    </a:gridCol>
                    <a:gridCol w="1625600">
                      <a:extLst>
                        <a:ext uri="{9D8B030D-6E8A-4147-A177-3AD203B41FA5}">
                          <a16:colId xmlns:a16="http://schemas.microsoft.com/office/drawing/2014/main" val="2306400723"/>
                        </a:ext>
                      </a:extLst>
                    </a:gridCol>
                    <a:gridCol w="1701800">
                      <a:extLst>
                        <a:ext uri="{9D8B030D-6E8A-4147-A177-3AD203B41FA5}">
                          <a16:colId xmlns:a16="http://schemas.microsoft.com/office/drawing/2014/main" val="247222509"/>
                        </a:ext>
                      </a:extLst>
                    </a:gridCol>
                    <a:gridCol w="1981200">
                      <a:extLst>
                        <a:ext uri="{9D8B030D-6E8A-4147-A177-3AD203B41FA5}">
                          <a16:colId xmlns:a16="http://schemas.microsoft.com/office/drawing/2014/main" val="3319721077"/>
                        </a:ext>
                      </a:extLst>
                    </a:gridCol>
                    <a:gridCol w="2133600">
                      <a:extLst>
                        <a:ext uri="{9D8B030D-6E8A-4147-A177-3AD203B41FA5}">
                          <a16:colId xmlns:a16="http://schemas.microsoft.com/office/drawing/2014/main" val="1960586413"/>
                        </a:ext>
                      </a:extLst>
                    </a:gridCol>
                  </a:tblGrid>
                  <a:tr h="0">
                    <a:tc>
                      <a:txBody>
                        <a:bodyPr/>
                        <a:lstStyle/>
                        <a:p>
                          <a:pPr algn="l"/>
                          <a:r>
                            <a:rPr lang="en-AU" dirty="0"/>
                            <a:t>DA</a:t>
                          </a:r>
                        </a:p>
                      </a:txBody>
                      <a:tcPr/>
                    </a:tc>
                    <a:tc>
                      <a:txBody>
                        <a:bodyPr/>
                        <a:lstStyle/>
                        <a:p>
                          <a:pPr algn="l"/>
                          <a:endParaRPr lang="en-AU" dirty="0"/>
                        </a:p>
                      </a:txBody>
                      <a:tcPr/>
                    </a:tc>
                    <a:tc>
                      <a:txBody>
                        <a:bodyPr/>
                        <a:lstStyle/>
                        <a:p>
                          <a:pPr algn="l"/>
                          <a:endParaRPr lang="en-AU" dirty="0"/>
                        </a:p>
                      </a:txBody>
                      <a:tcPr/>
                    </a:tc>
                    <a:tc>
                      <a:txBody>
                        <a:bodyPr/>
                        <a:lstStyle/>
                        <a:p>
                          <a:pPr algn="l"/>
                          <a:r>
                            <a:rPr lang="en-AU" dirty="0"/>
                            <a:t>CSM </a:t>
                          </a:r>
                        </a:p>
                        <a:p>
                          <a:pPr algn="l"/>
                          <a:r>
                            <a:rPr lang="en-AU" dirty="0"/>
                            <a:t>Leading-order </a:t>
                          </a:r>
                        </a:p>
                        <a:p>
                          <a:pPr algn="l"/>
                          <a:r>
                            <a:rPr lang="en-AU" dirty="0"/>
                            <a:t>(red dot-dashed)</a:t>
                          </a:r>
                        </a:p>
                      </a:txBody>
                      <a:tcPr/>
                    </a:tc>
                    <a:tc>
                      <a:txBody>
                        <a:bodyPr/>
                        <a:lstStyle/>
                        <a:p>
                          <a:pPr algn="l"/>
                          <a:r>
                            <a:rPr lang="en-AU" dirty="0"/>
                            <a:t>CSM </a:t>
                          </a:r>
                        </a:p>
                        <a:p>
                          <a:pPr algn="l"/>
                          <a:r>
                            <a:rPr lang="en-AU" dirty="0"/>
                            <a:t>infinite-order </a:t>
                          </a:r>
                          <a:r>
                            <a:rPr lang="en-AU" dirty="0" err="1"/>
                            <a:t>resum</a:t>
                          </a:r>
                          <a:endParaRPr lang="en-AU" dirty="0"/>
                        </a:p>
                        <a:p>
                          <a:pPr algn="l"/>
                          <a:r>
                            <a:rPr lang="en-AU" dirty="0"/>
                            <a:t>(purple)</a:t>
                          </a:r>
                        </a:p>
                      </a:txBody>
                      <a:tcPr/>
                    </a:tc>
                    <a:extLst>
                      <a:ext uri="{0D108BD9-81ED-4DB2-BD59-A6C34878D82A}">
                        <a16:rowId xmlns:a16="http://schemas.microsoft.com/office/drawing/2014/main" val="3687317726"/>
                      </a:ext>
                    </a:extLst>
                  </a:tr>
                  <a:tr h="370840">
                    <a:tc>
                      <a:txBody>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2</m:t>
                                        </m:r>
                                        <m:r>
                                          <a:rPr lang="en-AU" b="0" i="1" smtClean="0">
                                            <a:latin typeface="Cambria Math" panose="02040503050406030204" pitchFamily="18" charset="0"/>
                                          </a:rPr>
                                          <m:t>𝑥</m:t>
                                        </m:r>
                                        <m:r>
                                          <a:rPr lang="en-AU" b="0" i="1" smtClean="0">
                                            <a:latin typeface="Cambria Math" panose="02040503050406030204" pitchFamily="18" charset="0"/>
                                          </a:rPr>
                                          <m:t>−1</m:t>
                                        </m:r>
                                      </m:e>
                                    </m:d>
                                  </m:e>
                                  <m:sup>
                                    <m:r>
                                      <a:rPr lang="en-AU" b="0" i="1" smtClean="0">
                                        <a:latin typeface="Cambria Math" panose="02040503050406030204" pitchFamily="18" charset="0"/>
                                      </a:rPr>
                                      <m:t>2</m:t>
                                    </m:r>
                                  </m:sup>
                                </m:sSup>
                                <m:r>
                                  <a:rPr lang="en-AU" b="0" i="1" smtClean="0">
                                    <a:latin typeface="Cambria Math" panose="02040503050406030204" pitchFamily="18" charset="0"/>
                                  </a:rPr>
                                  <m:t>⟩</m:t>
                                </m:r>
                              </m:oMath>
                            </m:oMathPara>
                          </a14:m>
                          <a:endParaRPr lang="en-AU" dirty="0"/>
                        </a:p>
                      </a:txBody>
                      <a:tcPr/>
                    </a:tc>
                    <a:tc>
                      <a:txBody>
                        <a:bodyPr/>
                        <a:lstStyle/>
                        <a:p>
                          <a:endParaRPr lang="en-AU" dirty="0"/>
                        </a:p>
                      </a:txBody>
                      <a:tcPr/>
                    </a:tc>
                    <a:tc>
                      <a:txBody>
                        <a:bodyPr/>
                        <a:lstStyle/>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0.28(0.01)</a:t>
                          </a:r>
                        </a:p>
                      </a:txBody>
                      <a:tcPr/>
                    </a:tc>
                    <a:tc>
                      <a:txBody>
                        <a:bodyPr/>
                        <a:lstStyle/>
                        <a:p>
                          <a:r>
                            <a:rPr lang="en-AU" sz="1800" b="0" i="0" u="none" strike="noStrike" kern="1200" dirty="0">
                              <a:solidFill>
                                <a:schemeClr val="dk1"/>
                              </a:solidFill>
                              <a:latin typeface="+mn-lt"/>
                              <a:ea typeface="+mn-ea"/>
                              <a:cs typeface="+mn-cs"/>
                            </a:rPr>
                            <a:t>0.25 (0.01)</a:t>
                          </a:r>
                          <a:endParaRPr lang="en-AU" dirty="0"/>
                        </a:p>
                      </a:txBody>
                      <a:tcPr/>
                    </a:tc>
                    <a:extLst>
                      <a:ext uri="{0D108BD9-81ED-4DB2-BD59-A6C34878D82A}">
                        <a16:rowId xmlns:a16="http://schemas.microsoft.com/office/drawing/2014/main" val="2704163495"/>
                      </a:ext>
                    </a:extLst>
                  </a:tr>
                  <a:tr h="370840">
                    <a:tc>
                      <a:txBody>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2</m:t>
                                        </m:r>
                                        <m:r>
                                          <a:rPr lang="en-AU" b="0" i="1" smtClean="0">
                                            <a:latin typeface="Cambria Math" panose="02040503050406030204" pitchFamily="18" charset="0"/>
                                          </a:rPr>
                                          <m:t>𝑥</m:t>
                                        </m:r>
                                        <m:r>
                                          <a:rPr lang="en-AU" b="0" i="1" smtClean="0">
                                            <a:latin typeface="Cambria Math" panose="02040503050406030204" pitchFamily="18" charset="0"/>
                                          </a:rPr>
                                          <m:t>−1</m:t>
                                        </m:r>
                                      </m:e>
                                    </m:d>
                                  </m:e>
                                  <m:sup>
                                    <m:r>
                                      <a:rPr lang="en-AU" b="0" i="1" smtClean="0">
                                        <a:latin typeface="Cambria Math" panose="02040503050406030204" pitchFamily="18" charset="0"/>
                                      </a:rPr>
                                      <m:t>4</m:t>
                                    </m:r>
                                  </m:sup>
                                </m:sSup>
                                <m:r>
                                  <a:rPr lang="en-AU" b="0" i="1" smtClean="0">
                                    <a:latin typeface="Cambria Math" panose="02040503050406030204" pitchFamily="18" charset="0"/>
                                  </a:rPr>
                                  <m:t>⟩</m:t>
                                </m:r>
                              </m:oMath>
                            </m:oMathPara>
                          </a14:m>
                          <a:endParaRPr lang="en-AU" dirty="0"/>
                        </a:p>
                      </a:txBody>
                      <a:tcPr/>
                    </a:tc>
                    <a:tc>
                      <a:txBody>
                        <a:bodyPr/>
                        <a:lstStyle/>
                        <a:p>
                          <a:endParaRPr lang="en-AU" dirty="0"/>
                        </a:p>
                      </a:txBody>
                      <a:tcPr/>
                    </a:tc>
                    <a:tc>
                      <a:txBody>
                        <a:bodyPr/>
                        <a:lstStyle/>
                        <a:p>
                          <a:endParaRPr lang="en-AU" dirty="0"/>
                        </a:p>
                      </a:txBody>
                      <a:tcPr/>
                    </a:tc>
                    <a:tc>
                      <a:txBody>
                        <a:bodyPr/>
                        <a:lstStyle/>
                        <a:p>
                          <a:r>
                            <a:rPr lang="en-AU" dirty="0"/>
                            <a:t>0.15(0.01)</a:t>
                          </a:r>
                        </a:p>
                      </a:txBody>
                      <a:tcPr/>
                    </a:tc>
                    <a:tc>
                      <a:txBody>
                        <a:bodyPr/>
                        <a:lstStyle/>
                        <a:p>
                          <a:r>
                            <a:rPr lang="en-AU" dirty="0"/>
                            <a:t>0.12(0.01)</a:t>
                          </a:r>
                        </a:p>
                      </a:txBody>
                      <a:tcPr/>
                    </a:tc>
                    <a:extLst>
                      <a:ext uri="{0D108BD9-81ED-4DB2-BD59-A6C34878D82A}">
                        <a16:rowId xmlns:a16="http://schemas.microsoft.com/office/drawing/2014/main" val="513279797"/>
                      </a:ext>
                    </a:extLst>
                  </a:tr>
                </a:tbl>
              </a:graphicData>
            </a:graphic>
          </p:graphicFrame>
        </mc:Choice>
        <mc:Fallback xmlns="">
          <p:graphicFrame>
            <p:nvGraphicFramePr>
              <p:cNvPr id="10" name="Table 9">
                <a:extLst>
                  <a:ext uri="{FF2B5EF4-FFF2-40B4-BE49-F238E27FC236}">
                    <a16:creationId xmlns:a16="http://schemas.microsoft.com/office/drawing/2014/main" id="{06735F59-6181-B46D-B6B1-084D0E88F9C4}"/>
                  </a:ext>
                </a:extLst>
              </p:cNvPr>
              <p:cNvGraphicFramePr>
                <a:graphicFrameLocks noGrp="1"/>
              </p:cNvGraphicFramePr>
              <p:nvPr>
                <p:extLst>
                  <p:ext uri="{D42A27DB-BD31-4B8C-83A1-F6EECF244321}">
                    <p14:modId xmlns:p14="http://schemas.microsoft.com/office/powerpoint/2010/main" val="2101274368"/>
                  </p:ext>
                </p:extLst>
              </p:nvPr>
            </p:nvGraphicFramePr>
            <p:xfrm>
              <a:off x="1143000" y="4651058"/>
              <a:ext cx="9067800" cy="1656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70872471"/>
                        </a:ext>
                      </a:extLst>
                    </a:gridCol>
                    <a:gridCol w="1625600">
                      <a:extLst>
                        <a:ext uri="{9D8B030D-6E8A-4147-A177-3AD203B41FA5}">
                          <a16:colId xmlns:a16="http://schemas.microsoft.com/office/drawing/2014/main" val="2306400723"/>
                        </a:ext>
                      </a:extLst>
                    </a:gridCol>
                    <a:gridCol w="1701800">
                      <a:extLst>
                        <a:ext uri="{9D8B030D-6E8A-4147-A177-3AD203B41FA5}">
                          <a16:colId xmlns:a16="http://schemas.microsoft.com/office/drawing/2014/main" val="247222509"/>
                        </a:ext>
                      </a:extLst>
                    </a:gridCol>
                    <a:gridCol w="1981200">
                      <a:extLst>
                        <a:ext uri="{9D8B030D-6E8A-4147-A177-3AD203B41FA5}">
                          <a16:colId xmlns:a16="http://schemas.microsoft.com/office/drawing/2014/main" val="3319721077"/>
                        </a:ext>
                      </a:extLst>
                    </a:gridCol>
                    <a:gridCol w="2133600">
                      <a:extLst>
                        <a:ext uri="{9D8B030D-6E8A-4147-A177-3AD203B41FA5}">
                          <a16:colId xmlns:a16="http://schemas.microsoft.com/office/drawing/2014/main" val="1960586413"/>
                        </a:ext>
                      </a:extLst>
                    </a:gridCol>
                  </a:tblGrid>
                  <a:tr h="914400">
                    <a:tc>
                      <a:txBody>
                        <a:bodyPr/>
                        <a:lstStyle/>
                        <a:p>
                          <a:pPr algn="l"/>
                          <a:r>
                            <a:rPr lang="en-AU" dirty="0"/>
                            <a:t>DA</a:t>
                          </a:r>
                        </a:p>
                      </a:txBody>
                      <a:tcPr/>
                    </a:tc>
                    <a:tc>
                      <a:txBody>
                        <a:bodyPr/>
                        <a:lstStyle/>
                        <a:p>
                          <a:pPr algn="l"/>
                          <a:endParaRPr lang="en-AU" dirty="0"/>
                        </a:p>
                      </a:txBody>
                      <a:tcPr/>
                    </a:tc>
                    <a:tc>
                      <a:txBody>
                        <a:bodyPr/>
                        <a:lstStyle/>
                        <a:p>
                          <a:pPr algn="l"/>
                          <a:endParaRPr lang="en-AU" dirty="0"/>
                        </a:p>
                      </a:txBody>
                      <a:tcPr/>
                    </a:tc>
                    <a:tc>
                      <a:txBody>
                        <a:bodyPr/>
                        <a:lstStyle/>
                        <a:p>
                          <a:pPr algn="l"/>
                          <a:r>
                            <a:rPr lang="en-AU" dirty="0"/>
                            <a:t>CSM </a:t>
                          </a:r>
                        </a:p>
                        <a:p>
                          <a:pPr algn="l"/>
                          <a:r>
                            <a:rPr lang="en-AU" dirty="0"/>
                            <a:t>Leading-order </a:t>
                          </a:r>
                        </a:p>
                        <a:p>
                          <a:pPr algn="l"/>
                          <a:r>
                            <a:rPr lang="en-AU" dirty="0"/>
                            <a:t>(red dot-dashed)</a:t>
                          </a:r>
                        </a:p>
                      </a:txBody>
                      <a:tcPr/>
                    </a:tc>
                    <a:tc>
                      <a:txBody>
                        <a:bodyPr/>
                        <a:lstStyle/>
                        <a:p>
                          <a:pPr algn="l"/>
                          <a:r>
                            <a:rPr lang="en-AU" dirty="0"/>
                            <a:t>CSM </a:t>
                          </a:r>
                        </a:p>
                        <a:p>
                          <a:pPr algn="l"/>
                          <a:r>
                            <a:rPr lang="en-AU" dirty="0"/>
                            <a:t>infinite-order </a:t>
                          </a:r>
                          <a:r>
                            <a:rPr lang="en-AU" dirty="0" err="1"/>
                            <a:t>resum</a:t>
                          </a:r>
                          <a:endParaRPr lang="en-AU" dirty="0"/>
                        </a:p>
                        <a:p>
                          <a:pPr algn="l"/>
                          <a:r>
                            <a:rPr lang="en-AU" dirty="0"/>
                            <a:t>(purple)</a:t>
                          </a:r>
                        </a:p>
                      </a:txBody>
                      <a:tcPr/>
                    </a:tc>
                    <a:extLst>
                      <a:ext uri="{0D108BD9-81ED-4DB2-BD59-A6C34878D82A}">
                        <a16:rowId xmlns:a16="http://schemas.microsoft.com/office/drawing/2014/main" val="3687317726"/>
                      </a:ext>
                    </a:extLst>
                  </a:tr>
                  <a:tr h="370840">
                    <a:tc>
                      <a:txBody>
                        <a:bodyPr/>
                        <a:lstStyle/>
                        <a:p>
                          <a:endParaRPr lang="en-US"/>
                        </a:p>
                      </a:txBody>
                      <a:tcPr>
                        <a:blipFill>
                          <a:blip r:embed="rId4"/>
                          <a:stretch>
                            <a:fillRect l="-375" t="-255738" r="-459176" b="-124590"/>
                          </a:stretch>
                        </a:blipFill>
                      </a:tcPr>
                    </a:tc>
                    <a:tc>
                      <a:txBody>
                        <a:bodyPr/>
                        <a:lstStyle/>
                        <a:p>
                          <a:endParaRPr lang="en-AU" dirty="0"/>
                        </a:p>
                      </a:txBody>
                      <a:tcPr/>
                    </a:tc>
                    <a:tc>
                      <a:txBody>
                        <a:bodyPr/>
                        <a:lstStyle/>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0.28(0.01)</a:t>
                          </a:r>
                        </a:p>
                      </a:txBody>
                      <a:tcPr/>
                    </a:tc>
                    <a:tc>
                      <a:txBody>
                        <a:bodyPr/>
                        <a:lstStyle/>
                        <a:p>
                          <a:r>
                            <a:rPr lang="en-AU" sz="1800" b="0" i="0" u="none" strike="noStrike" kern="1200" dirty="0">
                              <a:solidFill>
                                <a:schemeClr val="dk1"/>
                              </a:solidFill>
                              <a:latin typeface="+mn-lt"/>
                              <a:ea typeface="+mn-ea"/>
                              <a:cs typeface="+mn-cs"/>
                            </a:rPr>
                            <a:t>0.25 (0.01)</a:t>
                          </a:r>
                          <a:endParaRPr lang="en-AU" dirty="0"/>
                        </a:p>
                      </a:txBody>
                      <a:tcPr/>
                    </a:tc>
                    <a:extLst>
                      <a:ext uri="{0D108BD9-81ED-4DB2-BD59-A6C34878D82A}">
                        <a16:rowId xmlns:a16="http://schemas.microsoft.com/office/drawing/2014/main" val="2704163495"/>
                      </a:ext>
                    </a:extLst>
                  </a:tr>
                  <a:tr h="370840">
                    <a:tc>
                      <a:txBody>
                        <a:bodyPr/>
                        <a:lstStyle/>
                        <a:p>
                          <a:endParaRPr lang="en-US"/>
                        </a:p>
                      </a:txBody>
                      <a:tcPr>
                        <a:blipFill>
                          <a:blip r:embed="rId4"/>
                          <a:stretch>
                            <a:fillRect l="-375" t="-355738" r="-459176" b="-24590"/>
                          </a:stretch>
                        </a:blipFill>
                      </a:tcPr>
                    </a:tc>
                    <a:tc>
                      <a:txBody>
                        <a:bodyPr/>
                        <a:lstStyle/>
                        <a:p>
                          <a:endParaRPr lang="en-AU" dirty="0"/>
                        </a:p>
                      </a:txBody>
                      <a:tcPr/>
                    </a:tc>
                    <a:tc>
                      <a:txBody>
                        <a:bodyPr/>
                        <a:lstStyle/>
                        <a:p>
                          <a:endParaRPr lang="en-AU" dirty="0"/>
                        </a:p>
                      </a:txBody>
                      <a:tcPr/>
                    </a:tc>
                    <a:tc>
                      <a:txBody>
                        <a:bodyPr/>
                        <a:lstStyle/>
                        <a:p>
                          <a:r>
                            <a:rPr lang="en-AU" dirty="0"/>
                            <a:t>0.15(0.01)</a:t>
                          </a:r>
                        </a:p>
                      </a:txBody>
                      <a:tcPr/>
                    </a:tc>
                    <a:tc>
                      <a:txBody>
                        <a:bodyPr/>
                        <a:lstStyle/>
                        <a:p>
                          <a:r>
                            <a:rPr lang="en-AU" dirty="0"/>
                            <a:t>0.12(0.01)</a:t>
                          </a:r>
                        </a:p>
                      </a:txBody>
                      <a:tcPr/>
                    </a:tc>
                    <a:extLst>
                      <a:ext uri="{0D108BD9-81ED-4DB2-BD59-A6C34878D82A}">
                        <a16:rowId xmlns:a16="http://schemas.microsoft.com/office/drawing/2014/main" val="513279797"/>
                      </a:ext>
                    </a:extLst>
                  </a:tr>
                </a:tbl>
              </a:graphicData>
            </a:graphic>
          </p:graphicFrame>
        </mc:Fallback>
      </mc:AlternateContent>
    </p:spTree>
    <p:extLst>
      <p:ext uri="{BB962C8B-B14F-4D97-AF65-F5344CB8AC3E}">
        <p14:creationId xmlns:p14="http://schemas.microsoft.com/office/powerpoint/2010/main" val="5774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9DBB-616F-90C9-B367-2715CF4B684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Basic Questions for 21</a:t>
            </a:r>
            <a:r>
              <a:rPr lang="en-AU" sz="2800" b="0" i="1" baseline="30000" dirty="0">
                <a:ln w="0"/>
                <a:solidFill>
                  <a:schemeClr val="accent1"/>
                </a:solidFill>
                <a:effectLst>
                  <a:outerShdw blurRad="38100" dist="25400" dir="5400000" algn="ctr" rotWithShape="0">
                    <a:srgbClr val="6E747A">
                      <a:alpha val="43000"/>
                    </a:srgbClr>
                  </a:outerShdw>
                </a:effectLst>
              </a:rPr>
              <a:t>st</a:t>
            </a:r>
            <a:r>
              <a:rPr lang="en-AU" sz="2800" b="0" i="1" dirty="0">
                <a:ln w="0"/>
                <a:solidFill>
                  <a:schemeClr val="accent1"/>
                </a:solidFill>
                <a:effectLst>
                  <a:outerShdw blurRad="38100" dist="25400" dir="5400000" algn="ctr" rotWithShape="0">
                    <a:srgbClr val="6E747A">
                      <a:alpha val="43000"/>
                    </a:srgbClr>
                  </a:outerShdw>
                </a:effectLst>
              </a:rPr>
              <a:t> Century Science</a:t>
            </a:r>
          </a:p>
        </p:txBody>
      </p:sp>
      <p:sp>
        <p:nvSpPr>
          <p:cNvPr id="3" name="Content Placeholder 2">
            <a:extLst>
              <a:ext uri="{FF2B5EF4-FFF2-40B4-BE49-F238E27FC236}">
                <a16:creationId xmlns:a16="http://schemas.microsoft.com/office/drawing/2014/main" id="{A0E6B544-1D61-DEB4-8073-AE8966A694BA}"/>
              </a:ext>
            </a:extLst>
          </p:cNvPr>
          <p:cNvSpPr>
            <a:spLocks noGrp="1"/>
          </p:cNvSpPr>
          <p:nvPr>
            <p:ph idx="1"/>
          </p:nvPr>
        </p:nvSpPr>
        <p:spPr>
          <a:xfrm>
            <a:off x="627185" y="990600"/>
            <a:ext cx="10972800" cy="4525963"/>
          </a:xfrm>
        </p:spPr>
        <p:txBody>
          <a:bodyPr/>
          <a:lstStyle/>
          <a:p>
            <a:r>
              <a:rPr lang="en-US" dirty="0"/>
              <a:t>How Does the Mass of the Nucleon Arise?</a:t>
            </a:r>
          </a:p>
          <a:p>
            <a:r>
              <a:rPr lang="en-US" dirty="0"/>
              <a:t>How Does the Spin of the Nucleon Arise?</a:t>
            </a:r>
          </a:p>
          <a:p>
            <a:r>
              <a:rPr lang="en-US" dirty="0"/>
              <a:t>What Are the Emergent Properties of Dense Systems of Gluons? </a:t>
            </a:r>
          </a:p>
          <a:p>
            <a:r>
              <a:rPr lang="en-US" dirty="0"/>
              <a:t>Response … International community is operating, building, and planning facilities with the potential for delivering answers</a:t>
            </a:r>
          </a:p>
        </p:txBody>
      </p:sp>
      <p:sp>
        <p:nvSpPr>
          <p:cNvPr id="4" name="Date Placeholder 3">
            <a:extLst>
              <a:ext uri="{FF2B5EF4-FFF2-40B4-BE49-F238E27FC236}">
                <a16:creationId xmlns:a16="http://schemas.microsoft.com/office/drawing/2014/main" id="{5A829622-EEAF-29EB-8E00-82F3BA15B04B}"/>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D7C01E3B-9F96-C4AD-3799-1E0ECDDDEB6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7171F8A2-6657-76B8-70BC-E9743E7ED809}"/>
              </a:ext>
            </a:extLst>
          </p:cNvPr>
          <p:cNvSpPr>
            <a:spLocks noGrp="1"/>
          </p:cNvSpPr>
          <p:nvPr>
            <p:ph type="sldNum" sz="quarter" idx="12"/>
          </p:nvPr>
        </p:nvSpPr>
        <p:spPr/>
        <p:txBody>
          <a:bodyPr/>
          <a:lstStyle/>
          <a:p>
            <a:fld id="{87034D8C-3CB4-402A-BC46-2AB14C0FE90A}" type="slidenum">
              <a:rPr lang="en-US" smtClean="0"/>
              <a:pPr/>
              <a:t>2</a:t>
            </a:fld>
            <a:endParaRPr lang="en-US"/>
          </a:p>
        </p:txBody>
      </p:sp>
      <p:pic>
        <p:nvPicPr>
          <p:cNvPr id="7" name="Picture 6" descr="A close-up of a logo&#10;&#10;Description automatically generated">
            <a:extLst>
              <a:ext uri="{FF2B5EF4-FFF2-40B4-BE49-F238E27FC236}">
                <a16:creationId xmlns:a16="http://schemas.microsoft.com/office/drawing/2014/main" id="{F55D6237-FD9B-F419-9E6A-BE1703887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5018" y="4265155"/>
            <a:ext cx="1658875" cy="15161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descr="A picture containing text, clipart&#10;&#10;Description automatically generated">
            <a:extLst>
              <a:ext uri="{FF2B5EF4-FFF2-40B4-BE49-F238E27FC236}">
                <a16:creationId xmlns:a16="http://schemas.microsoft.com/office/drawing/2014/main" id="{DDBE3A04-0B60-D5AD-000C-B16B76A20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93" y="2959306"/>
            <a:ext cx="3499719" cy="76080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1609423-472B-2016-EA93-6C7FA4A9B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747" y="4014131"/>
            <a:ext cx="2021144" cy="19541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 picture containing diagram&#10;&#10;Description automatically generated">
            <a:extLst>
              <a:ext uri="{FF2B5EF4-FFF2-40B4-BE49-F238E27FC236}">
                <a16:creationId xmlns:a16="http://schemas.microsoft.com/office/drawing/2014/main" id="{25122DB9-0C0C-2FDE-58A5-0BFC956C0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060" y="3980492"/>
            <a:ext cx="1903925" cy="1834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2" descr="Diagram&#10;&#10;Description automatically generated">
            <a:extLst>
              <a:ext uri="{FF2B5EF4-FFF2-40B4-BE49-F238E27FC236}">
                <a16:creationId xmlns:a16="http://schemas.microsoft.com/office/drawing/2014/main" id="{A3558A96-B729-F907-DED5-82B09A67B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92724" y="3920727"/>
            <a:ext cx="1380080" cy="195419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Text&#10;&#10;Description automatically generated">
            <a:extLst>
              <a:ext uri="{FF2B5EF4-FFF2-40B4-BE49-F238E27FC236}">
                <a16:creationId xmlns:a16="http://schemas.microsoft.com/office/drawing/2014/main" id="{C7A33223-B289-A76B-63D3-8DE82A777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219" y="2890512"/>
            <a:ext cx="2729752" cy="76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logo with blue and green text&#10;&#10;Description automatically generated">
            <a:extLst>
              <a:ext uri="{FF2B5EF4-FFF2-40B4-BE49-F238E27FC236}">
                <a16:creationId xmlns:a16="http://schemas.microsoft.com/office/drawing/2014/main" id="{9CA42274-EF8A-FB34-A647-1A8D9E6D69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293" y="2819400"/>
            <a:ext cx="1810810" cy="900714"/>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A1D779C8-859C-9D3C-3FCB-DD629B3AAF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5767" y="4465554"/>
            <a:ext cx="2050328" cy="10510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58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2AA1-03FB-EBA1-5278-C6C20BF247FB}"/>
              </a:ext>
            </a:extLst>
          </p:cNvPr>
          <p:cNvSpPr>
            <a:spLocks noGrp="1"/>
          </p:cNvSpPr>
          <p:nvPr>
            <p:ph type="title"/>
          </p:nvPr>
        </p:nvSpPr>
        <p:spPr/>
        <p:txBody>
          <a:bodyPr/>
          <a:lstStyle/>
          <a:p>
            <a:r>
              <a:rPr lang="en-AU" dirty="0"/>
              <a:t>Comparison with contemporary </a:t>
            </a:r>
            <a:r>
              <a:rPr lang="en-AU" dirty="0" err="1"/>
              <a:t>lQCD</a:t>
            </a:r>
            <a:r>
              <a:rPr lang="en-AU"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67E466-737D-6257-86D6-0CA11A4A2E5D}"/>
                  </a:ext>
                </a:extLst>
              </p:cNvPr>
              <p:cNvSpPr>
                <a:spLocks noGrp="1"/>
              </p:cNvSpPr>
              <p:nvPr>
                <p:ph idx="1"/>
              </p:nvPr>
            </p:nvSpPr>
            <p:spPr>
              <a:xfrm>
                <a:off x="609600" y="1189036"/>
                <a:ext cx="6858000" cy="5059364"/>
              </a:xfrm>
            </p:spPr>
            <p:txBody>
              <a:bodyPr/>
              <a:lstStyle/>
              <a:p>
                <a:r>
                  <a:rPr lang="en-AU" dirty="0"/>
                  <a:t>2013 CSM predictions – Euclidean space calculation</a:t>
                </a:r>
              </a:p>
              <a:p>
                <a:r>
                  <a:rPr lang="en-AU" dirty="0"/>
                  <a:t>Reconstructed from 20 moments using 1-parameter function that implicitly expresses an infinite-order </a:t>
                </a:r>
                <a:r>
                  <a:rPr lang="en-AU" dirty="0" err="1"/>
                  <a:t>resummation</a:t>
                </a:r>
                <a:r>
                  <a:rPr lang="en-AU" dirty="0"/>
                  <a:t> of Gegenbauer-3/2 polynomials</a:t>
                </a:r>
              </a:p>
              <a:p>
                <a:pPr marL="0" indent="0">
                  <a:buNone/>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𝜑</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𝜔</m:t>
                          </m:r>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𝜑</m:t>
                          </m:r>
                        </m:sub>
                      </m:sSub>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ln</m:t>
                          </m:r>
                        </m:fName>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𝜔</m:t>
                              </m:r>
                            </m:e>
                            <m:sup>
                              <m:r>
                                <a:rPr lang="en-AU" b="0" i="1" smtClean="0">
                                  <a:latin typeface="Cambria Math" panose="02040503050406030204" pitchFamily="18" charset="0"/>
                                </a:rPr>
                                <m:t>2</m:t>
                              </m:r>
                            </m:sup>
                          </m:sSup>
                          <m:r>
                            <a:rPr lang="en-AU" b="0" i="1" smtClean="0">
                              <a:latin typeface="Cambria Math" panose="02040503050406030204" pitchFamily="18" charset="0"/>
                            </a:rPr>
                            <m:t>𝑥</m:t>
                          </m:r>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r>
                            <a:rPr lang="en-AU" b="0" i="1" smtClean="0">
                              <a:latin typeface="Cambria Math" panose="02040503050406030204" pitchFamily="18" charset="0"/>
                            </a:rPr>
                            <m:t>]</m:t>
                          </m:r>
                        </m:e>
                      </m:func>
                    </m:oMath>
                  </m:oMathPara>
                </a14:m>
                <a:endParaRPr lang="en-AU" dirty="0"/>
              </a:p>
              <a:p>
                <a:pPr>
                  <a:spcBef>
                    <a:spcPts val="1800"/>
                  </a:spcBef>
                </a:pPr>
                <a:r>
                  <a:rPr lang="en-AU" dirty="0"/>
                  <a:t>Include BNL results described by Peter P.</a:t>
                </a:r>
              </a:p>
              <a:p>
                <a:pPr>
                  <a:spcBef>
                    <a:spcPts val="0"/>
                  </a:spcBef>
                </a:pPr>
                <a:r>
                  <a:rPr lang="en-AU" dirty="0"/>
                  <a:t>Agreement with simplest kernel CSM prediction</a:t>
                </a:r>
              </a:p>
              <a:p>
                <a:pPr>
                  <a:spcBef>
                    <a:spcPts val="0"/>
                  </a:spcBef>
                </a:pPr>
                <a:r>
                  <a:rPr lang="en-AU" dirty="0"/>
                  <a:t>Expect improvements in lattice setup and algorithms to deliver agreement with the infinite-</a:t>
                </a:r>
                <a:r>
                  <a:rPr lang="en-AU" dirty="0" err="1"/>
                  <a:t>resum</a:t>
                </a:r>
                <a:r>
                  <a:rPr lang="en-AU" dirty="0"/>
                  <a:t> kernel</a:t>
                </a:r>
              </a:p>
            </p:txBody>
          </p:sp>
        </mc:Choice>
        <mc:Fallback xmlns="">
          <p:sp>
            <p:nvSpPr>
              <p:cNvPr id="3" name="Content Placeholder 2">
                <a:extLst>
                  <a:ext uri="{FF2B5EF4-FFF2-40B4-BE49-F238E27FC236}">
                    <a16:creationId xmlns:a16="http://schemas.microsoft.com/office/drawing/2014/main" id="{8C67E466-737D-6257-86D6-0CA11A4A2E5D}"/>
                  </a:ext>
                </a:extLst>
              </p:cNvPr>
              <p:cNvSpPr>
                <a:spLocks noGrp="1" noRot="1" noChangeAspect="1" noMove="1" noResize="1" noEditPoints="1" noAdjustHandles="1" noChangeArrowheads="1" noChangeShapeType="1" noTextEdit="1"/>
              </p:cNvSpPr>
              <p:nvPr>
                <p:ph idx="1"/>
              </p:nvPr>
            </p:nvSpPr>
            <p:spPr>
              <a:xfrm>
                <a:off x="609600" y="1189036"/>
                <a:ext cx="6858000" cy="5059364"/>
              </a:xfrm>
              <a:blipFill>
                <a:blip r:embed="rId2"/>
                <a:stretch>
                  <a:fillRect l="-978" t="-843" r="-133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27B029F-10E2-90A6-ED72-001EEE75A431}"/>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E5C8F9F-CEF2-8B6E-6288-77EEE18082AE}"/>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E049020-881E-5C7A-04D1-FCC0C5B8C087}"/>
              </a:ext>
            </a:extLst>
          </p:cNvPr>
          <p:cNvSpPr>
            <a:spLocks noGrp="1"/>
          </p:cNvSpPr>
          <p:nvPr>
            <p:ph type="sldNum" sz="quarter" idx="12"/>
          </p:nvPr>
        </p:nvSpPr>
        <p:spPr/>
        <p:txBody>
          <a:bodyPr/>
          <a:lstStyle/>
          <a:p>
            <a:fld id="{87034D8C-3CB4-402A-BC46-2AB14C0FE90A}" type="slidenum">
              <a:rPr lang="en-US" smtClean="0"/>
              <a:pPr/>
              <a:t>20</a:t>
            </a:fld>
            <a:endParaRPr lang="en-US"/>
          </a:p>
        </p:txBody>
      </p:sp>
      <p:sp>
        <p:nvSpPr>
          <p:cNvPr id="7" name="TextBox 6">
            <a:extLst>
              <a:ext uri="{FF2B5EF4-FFF2-40B4-BE49-F238E27FC236}">
                <a16:creationId xmlns:a16="http://schemas.microsoft.com/office/drawing/2014/main" id="{9BCB6738-5EB8-33FD-D455-4ABCBC244A20}"/>
              </a:ext>
            </a:extLst>
          </p:cNvPr>
          <p:cNvSpPr txBox="1"/>
          <p:nvPr/>
        </p:nvSpPr>
        <p:spPr>
          <a:xfrm>
            <a:off x="7097346" y="174936"/>
            <a:ext cx="5157592" cy="523220"/>
          </a:xfrm>
          <a:prstGeom prst="rect">
            <a:avLst/>
          </a:prstGeom>
          <a:noFill/>
        </p:spPr>
        <p:txBody>
          <a:bodyPr wrap="square" rtlCol="0">
            <a:spAutoFit/>
          </a:bodyPr>
          <a:lstStyle/>
          <a:p>
            <a:r>
              <a:rPr lang="en-US" sz="1400" dirty="0">
                <a:solidFill>
                  <a:schemeClr val="accent6">
                    <a:lumMod val="75000"/>
                  </a:schemeClr>
                </a:solidFill>
              </a:rPr>
              <a:t>L. Chang </a:t>
            </a:r>
            <a:r>
              <a:rPr lang="en-US" sz="1400" i="1" dirty="0">
                <a:solidFill>
                  <a:schemeClr val="accent6">
                    <a:lumMod val="75000"/>
                  </a:schemeClr>
                </a:solidFill>
              </a:rPr>
              <a:t>et al</a:t>
            </a:r>
            <a:r>
              <a:rPr lang="en-US" sz="1400" dirty="0">
                <a:solidFill>
                  <a:schemeClr val="accent6">
                    <a:lumMod val="75000"/>
                  </a:schemeClr>
                </a:solidFill>
              </a:rPr>
              <a:t>., </a:t>
            </a:r>
            <a:r>
              <a:rPr lang="en-US" sz="1400" i="1" dirty="0">
                <a:solidFill>
                  <a:schemeClr val="accent6">
                    <a:lumMod val="75000"/>
                  </a:schemeClr>
                </a:solidFill>
              </a:rPr>
              <a:t>Imaging dynamical chiral symmetry breaking: pion wave function on the light front</a:t>
            </a:r>
            <a:r>
              <a:rPr lang="en-US" sz="1400" dirty="0">
                <a:solidFill>
                  <a:schemeClr val="accent6">
                    <a:lumMod val="75000"/>
                  </a:schemeClr>
                </a:solidFill>
              </a:rPr>
              <a:t>, Phys. Rev. Lett. 110 (2013) 132001.</a:t>
            </a:r>
          </a:p>
        </p:txBody>
      </p:sp>
      <p:pic>
        <p:nvPicPr>
          <p:cNvPr id="9" name="Picture 8">
            <a:extLst>
              <a:ext uri="{FF2B5EF4-FFF2-40B4-BE49-F238E27FC236}">
                <a16:creationId xmlns:a16="http://schemas.microsoft.com/office/drawing/2014/main" id="{58E33748-0AA5-A85E-E524-1CEF98D154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0142" y="1528848"/>
            <a:ext cx="4572000" cy="2964180"/>
          </a:xfrm>
          <a:prstGeom prst="rect">
            <a:avLst/>
          </a:prstGeom>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06D7A19-7224-2A7D-FCBF-D8C3DF6DBAA9}"/>
                  </a:ext>
                </a:extLst>
              </p:cNvPr>
              <p:cNvGraphicFramePr>
                <a:graphicFrameLocks noGrp="1"/>
              </p:cNvGraphicFramePr>
              <p:nvPr/>
            </p:nvGraphicFramePr>
            <p:xfrm>
              <a:off x="1143000" y="4651058"/>
              <a:ext cx="9067800" cy="1656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70872471"/>
                        </a:ext>
                      </a:extLst>
                    </a:gridCol>
                    <a:gridCol w="1625600">
                      <a:extLst>
                        <a:ext uri="{9D8B030D-6E8A-4147-A177-3AD203B41FA5}">
                          <a16:colId xmlns:a16="http://schemas.microsoft.com/office/drawing/2014/main" val="2306400723"/>
                        </a:ext>
                      </a:extLst>
                    </a:gridCol>
                    <a:gridCol w="1701800">
                      <a:extLst>
                        <a:ext uri="{9D8B030D-6E8A-4147-A177-3AD203B41FA5}">
                          <a16:colId xmlns:a16="http://schemas.microsoft.com/office/drawing/2014/main" val="247222509"/>
                        </a:ext>
                      </a:extLst>
                    </a:gridCol>
                    <a:gridCol w="1981200">
                      <a:extLst>
                        <a:ext uri="{9D8B030D-6E8A-4147-A177-3AD203B41FA5}">
                          <a16:colId xmlns:a16="http://schemas.microsoft.com/office/drawing/2014/main" val="3319721077"/>
                        </a:ext>
                      </a:extLst>
                    </a:gridCol>
                    <a:gridCol w="2133600">
                      <a:extLst>
                        <a:ext uri="{9D8B030D-6E8A-4147-A177-3AD203B41FA5}">
                          <a16:colId xmlns:a16="http://schemas.microsoft.com/office/drawing/2014/main" val="1960586413"/>
                        </a:ext>
                      </a:extLst>
                    </a:gridCol>
                  </a:tblGrid>
                  <a:tr h="0">
                    <a:tc>
                      <a:txBody>
                        <a:bodyPr/>
                        <a:lstStyle/>
                        <a:p>
                          <a:pPr algn="l"/>
                          <a:r>
                            <a:rPr lang="en-AU" dirty="0"/>
                            <a:t>DA</a:t>
                          </a:r>
                        </a:p>
                      </a:txBody>
                      <a:tcPr/>
                    </a:tc>
                    <a:tc>
                      <a:txBody>
                        <a:bodyPr/>
                        <a:lstStyle/>
                        <a:p>
                          <a:pPr algn="l"/>
                          <a:r>
                            <a:rPr lang="en-AU" dirty="0"/>
                            <a:t>BNL original</a:t>
                          </a:r>
                        </a:p>
                      </a:txBody>
                      <a:tcPr/>
                    </a:tc>
                    <a:tc>
                      <a:txBody>
                        <a:bodyPr/>
                        <a:lstStyle/>
                        <a:p>
                          <a:pPr algn="l"/>
                          <a:r>
                            <a:rPr lang="en-AU" dirty="0"/>
                            <a:t>BNL from reconstruction</a:t>
                          </a:r>
                        </a:p>
                        <a:p>
                          <a:pPr algn="l"/>
                          <a:r>
                            <a:rPr lang="en-AU" dirty="0"/>
                            <a:t>(green dashed)</a:t>
                          </a:r>
                        </a:p>
                      </a:txBody>
                      <a:tcPr/>
                    </a:tc>
                    <a:tc>
                      <a:txBody>
                        <a:bodyPr/>
                        <a:lstStyle/>
                        <a:p>
                          <a:pPr algn="l"/>
                          <a:r>
                            <a:rPr lang="en-AU" dirty="0"/>
                            <a:t>CSM </a:t>
                          </a:r>
                        </a:p>
                        <a:p>
                          <a:pPr algn="l"/>
                          <a:r>
                            <a:rPr lang="en-AU" dirty="0"/>
                            <a:t>Leading-order</a:t>
                          </a:r>
                        </a:p>
                        <a:p>
                          <a:pPr algn="l"/>
                          <a:r>
                            <a:rPr lang="en-AU" dirty="0"/>
                            <a:t>(red dot-dashed)</a:t>
                          </a:r>
                        </a:p>
                      </a:txBody>
                      <a:tcPr/>
                    </a:tc>
                    <a:tc>
                      <a:txBody>
                        <a:bodyPr/>
                        <a:lstStyle/>
                        <a:p>
                          <a:pPr algn="l"/>
                          <a:r>
                            <a:rPr lang="en-AU" dirty="0"/>
                            <a:t>CSM </a:t>
                          </a:r>
                        </a:p>
                        <a:p>
                          <a:pPr algn="l"/>
                          <a:r>
                            <a:rPr lang="en-AU" dirty="0"/>
                            <a:t>infinite-order </a:t>
                          </a:r>
                          <a:r>
                            <a:rPr lang="en-AU" dirty="0" err="1"/>
                            <a:t>resum</a:t>
                          </a:r>
                          <a:endParaRPr lang="en-AU" dirty="0"/>
                        </a:p>
                        <a:p>
                          <a:pPr algn="l"/>
                          <a:r>
                            <a:rPr lang="en-AU" dirty="0"/>
                            <a:t>(purple)</a:t>
                          </a:r>
                        </a:p>
                      </a:txBody>
                      <a:tcPr/>
                    </a:tc>
                    <a:extLst>
                      <a:ext uri="{0D108BD9-81ED-4DB2-BD59-A6C34878D82A}">
                        <a16:rowId xmlns:a16="http://schemas.microsoft.com/office/drawing/2014/main" val="3687317726"/>
                      </a:ext>
                    </a:extLst>
                  </a:tr>
                  <a:tr h="370840">
                    <a:tc>
                      <a:txBody>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2</m:t>
                                        </m:r>
                                        <m:r>
                                          <a:rPr lang="en-AU" b="0" i="1" smtClean="0">
                                            <a:latin typeface="Cambria Math" panose="02040503050406030204" pitchFamily="18" charset="0"/>
                                          </a:rPr>
                                          <m:t>𝑥</m:t>
                                        </m:r>
                                        <m:r>
                                          <a:rPr lang="en-AU" b="0" i="1" smtClean="0">
                                            <a:latin typeface="Cambria Math" panose="02040503050406030204" pitchFamily="18" charset="0"/>
                                          </a:rPr>
                                          <m:t>−1</m:t>
                                        </m:r>
                                      </m:e>
                                    </m:d>
                                  </m:e>
                                  <m:sup>
                                    <m:r>
                                      <a:rPr lang="en-AU" b="0" i="1" smtClean="0">
                                        <a:latin typeface="Cambria Math" panose="02040503050406030204" pitchFamily="18" charset="0"/>
                                      </a:rPr>
                                      <m:t>2</m:t>
                                    </m:r>
                                  </m:sup>
                                </m:sSup>
                                <m:r>
                                  <a:rPr lang="en-AU" b="0" i="1" smtClean="0">
                                    <a:latin typeface="Cambria Math" panose="02040503050406030204" pitchFamily="18" charset="0"/>
                                  </a:rPr>
                                  <m:t>⟩</m:t>
                                </m:r>
                              </m:oMath>
                            </m:oMathPara>
                          </a14:m>
                          <a:endParaRPr lang="en-AU" dirty="0"/>
                        </a:p>
                      </a:txBody>
                      <a:tcPr/>
                    </a:tc>
                    <a:tc>
                      <a:txBody>
                        <a:bodyPr/>
                        <a:lstStyle/>
                        <a:p>
                          <a:r>
                            <a:rPr lang="en-AU" dirty="0"/>
                            <a:t>0.28(0.01)</a:t>
                          </a:r>
                        </a:p>
                      </a:txBody>
                      <a:tcPr/>
                    </a:tc>
                    <a:tc>
                      <a:txBody>
                        <a:bodyPr/>
                        <a:lstStyle/>
                        <a:p>
                          <a:r>
                            <a:rPr lang="en-AU" dirty="0"/>
                            <a:t>0.28(0.01)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0.28(0.01)</a:t>
                          </a:r>
                        </a:p>
                      </a:txBody>
                      <a:tcPr/>
                    </a:tc>
                    <a:tc>
                      <a:txBody>
                        <a:bodyPr/>
                        <a:lstStyle/>
                        <a:p>
                          <a:r>
                            <a:rPr lang="en-AU" sz="1800" b="0" i="0" u="none" strike="noStrike" kern="1200" dirty="0">
                              <a:solidFill>
                                <a:schemeClr val="dk1"/>
                              </a:solidFill>
                              <a:latin typeface="+mn-lt"/>
                              <a:ea typeface="+mn-ea"/>
                              <a:cs typeface="+mn-cs"/>
                            </a:rPr>
                            <a:t>0.25 (0.01)</a:t>
                          </a:r>
                          <a:endParaRPr lang="en-AU" dirty="0"/>
                        </a:p>
                      </a:txBody>
                      <a:tcPr/>
                    </a:tc>
                    <a:extLst>
                      <a:ext uri="{0D108BD9-81ED-4DB2-BD59-A6C34878D82A}">
                        <a16:rowId xmlns:a16="http://schemas.microsoft.com/office/drawing/2014/main" val="2704163495"/>
                      </a:ext>
                    </a:extLst>
                  </a:tr>
                  <a:tr h="370840">
                    <a:tc>
                      <a:txBody>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2</m:t>
                                        </m:r>
                                        <m:r>
                                          <a:rPr lang="en-AU" b="0" i="1" smtClean="0">
                                            <a:latin typeface="Cambria Math" panose="02040503050406030204" pitchFamily="18" charset="0"/>
                                          </a:rPr>
                                          <m:t>𝑥</m:t>
                                        </m:r>
                                        <m:r>
                                          <a:rPr lang="en-AU" b="0" i="1" smtClean="0">
                                            <a:latin typeface="Cambria Math" panose="02040503050406030204" pitchFamily="18" charset="0"/>
                                          </a:rPr>
                                          <m:t>−1</m:t>
                                        </m:r>
                                      </m:e>
                                    </m:d>
                                  </m:e>
                                  <m:sup>
                                    <m:r>
                                      <a:rPr lang="en-AU" b="0" i="1" smtClean="0">
                                        <a:latin typeface="Cambria Math" panose="02040503050406030204" pitchFamily="18" charset="0"/>
                                      </a:rPr>
                                      <m:t>4</m:t>
                                    </m:r>
                                  </m:sup>
                                </m:sSup>
                                <m:r>
                                  <a:rPr lang="en-AU" b="0" i="1" smtClean="0">
                                    <a:latin typeface="Cambria Math" panose="02040503050406030204" pitchFamily="18" charset="0"/>
                                  </a:rPr>
                                  <m:t>⟩</m:t>
                                </m:r>
                              </m:oMath>
                            </m:oMathPara>
                          </a14:m>
                          <a:endParaRPr lang="en-AU" dirty="0"/>
                        </a:p>
                      </a:txBody>
                      <a:tcPr/>
                    </a:tc>
                    <a:tc>
                      <a:txBody>
                        <a:bodyPr/>
                        <a:lstStyle/>
                        <a:p>
                          <a:r>
                            <a:rPr lang="en-AU" dirty="0"/>
                            <a:t>0.15(0.01)</a:t>
                          </a:r>
                        </a:p>
                      </a:txBody>
                      <a:tcPr/>
                    </a:tc>
                    <a:tc>
                      <a:txBody>
                        <a:bodyPr/>
                        <a:lstStyle/>
                        <a:p>
                          <a:r>
                            <a:rPr lang="en-AU" dirty="0"/>
                            <a:t>0.15(0.01)</a:t>
                          </a:r>
                        </a:p>
                      </a:txBody>
                      <a:tcPr/>
                    </a:tc>
                    <a:tc>
                      <a:txBody>
                        <a:bodyPr/>
                        <a:lstStyle/>
                        <a:p>
                          <a:r>
                            <a:rPr lang="en-AU" dirty="0"/>
                            <a:t>0.15(0.01)</a:t>
                          </a:r>
                        </a:p>
                      </a:txBody>
                      <a:tcPr/>
                    </a:tc>
                    <a:tc>
                      <a:txBody>
                        <a:bodyPr/>
                        <a:lstStyle/>
                        <a:p>
                          <a:r>
                            <a:rPr lang="en-AU" dirty="0"/>
                            <a:t>0.12(0.01)</a:t>
                          </a:r>
                        </a:p>
                      </a:txBody>
                      <a:tcPr/>
                    </a:tc>
                    <a:extLst>
                      <a:ext uri="{0D108BD9-81ED-4DB2-BD59-A6C34878D82A}">
                        <a16:rowId xmlns:a16="http://schemas.microsoft.com/office/drawing/2014/main" val="513279797"/>
                      </a:ext>
                    </a:extLst>
                  </a:tr>
                </a:tbl>
              </a:graphicData>
            </a:graphic>
          </p:graphicFrame>
        </mc:Choice>
        <mc:Fallback xmlns="">
          <p:graphicFrame>
            <p:nvGraphicFramePr>
              <p:cNvPr id="8" name="Table 7">
                <a:extLst>
                  <a:ext uri="{FF2B5EF4-FFF2-40B4-BE49-F238E27FC236}">
                    <a16:creationId xmlns:a16="http://schemas.microsoft.com/office/drawing/2014/main" id="{706D7A19-7224-2A7D-FCBF-D8C3DF6DBAA9}"/>
                  </a:ext>
                </a:extLst>
              </p:cNvPr>
              <p:cNvGraphicFramePr>
                <a:graphicFrameLocks noGrp="1"/>
              </p:cNvGraphicFramePr>
              <p:nvPr>
                <p:extLst>
                  <p:ext uri="{D42A27DB-BD31-4B8C-83A1-F6EECF244321}">
                    <p14:modId xmlns:p14="http://schemas.microsoft.com/office/powerpoint/2010/main" val="659986836"/>
                  </p:ext>
                </p:extLst>
              </p:nvPr>
            </p:nvGraphicFramePr>
            <p:xfrm>
              <a:off x="1143000" y="4651058"/>
              <a:ext cx="9067800" cy="1656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70872471"/>
                        </a:ext>
                      </a:extLst>
                    </a:gridCol>
                    <a:gridCol w="1625600">
                      <a:extLst>
                        <a:ext uri="{9D8B030D-6E8A-4147-A177-3AD203B41FA5}">
                          <a16:colId xmlns:a16="http://schemas.microsoft.com/office/drawing/2014/main" val="2306400723"/>
                        </a:ext>
                      </a:extLst>
                    </a:gridCol>
                    <a:gridCol w="1701800">
                      <a:extLst>
                        <a:ext uri="{9D8B030D-6E8A-4147-A177-3AD203B41FA5}">
                          <a16:colId xmlns:a16="http://schemas.microsoft.com/office/drawing/2014/main" val="247222509"/>
                        </a:ext>
                      </a:extLst>
                    </a:gridCol>
                    <a:gridCol w="1981200">
                      <a:extLst>
                        <a:ext uri="{9D8B030D-6E8A-4147-A177-3AD203B41FA5}">
                          <a16:colId xmlns:a16="http://schemas.microsoft.com/office/drawing/2014/main" val="3319721077"/>
                        </a:ext>
                      </a:extLst>
                    </a:gridCol>
                    <a:gridCol w="2133600">
                      <a:extLst>
                        <a:ext uri="{9D8B030D-6E8A-4147-A177-3AD203B41FA5}">
                          <a16:colId xmlns:a16="http://schemas.microsoft.com/office/drawing/2014/main" val="1960586413"/>
                        </a:ext>
                      </a:extLst>
                    </a:gridCol>
                  </a:tblGrid>
                  <a:tr h="914400">
                    <a:tc>
                      <a:txBody>
                        <a:bodyPr/>
                        <a:lstStyle/>
                        <a:p>
                          <a:pPr algn="l"/>
                          <a:r>
                            <a:rPr lang="en-AU" dirty="0"/>
                            <a:t>DA</a:t>
                          </a:r>
                        </a:p>
                      </a:txBody>
                      <a:tcPr/>
                    </a:tc>
                    <a:tc>
                      <a:txBody>
                        <a:bodyPr/>
                        <a:lstStyle/>
                        <a:p>
                          <a:pPr algn="l"/>
                          <a:r>
                            <a:rPr lang="en-AU" dirty="0"/>
                            <a:t>BNL original</a:t>
                          </a:r>
                        </a:p>
                      </a:txBody>
                      <a:tcPr/>
                    </a:tc>
                    <a:tc>
                      <a:txBody>
                        <a:bodyPr/>
                        <a:lstStyle/>
                        <a:p>
                          <a:pPr algn="l"/>
                          <a:r>
                            <a:rPr lang="en-AU" dirty="0"/>
                            <a:t>BNL from reconstruction</a:t>
                          </a:r>
                        </a:p>
                        <a:p>
                          <a:pPr algn="l"/>
                          <a:r>
                            <a:rPr lang="en-AU" dirty="0"/>
                            <a:t>(green dashed)</a:t>
                          </a:r>
                        </a:p>
                      </a:txBody>
                      <a:tcPr/>
                    </a:tc>
                    <a:tc>
                      <a:txBody>
                        <a:bodyPr/>
                        <a:lstStyle/>
                        <a:p>
                          <a:pPr algn="l"/>
                          <a:r>
                            <a:rPr lang="en-AU" dirty="0"/>
                            <a:t>CSM </a:t>
                          </a:r>
                        </a:p>
                        <a:p>
                          <a:pPr algn="l"/>
                          <a:r>
                            <a:rPr lang="en-AU" dirty="0"/>
                            <a:t>Leading-order</a:t>
                          </a:r>
                        </a:p>
                        <a:p>
                          <a:pPr algn="l"/>
                          <a:r>
                            <a:rPr lang="en-AU" dirty="0"/>
                            <a:t>(red dot-dashed)</a:t>
                          </a:r>
                        </a:p>
                      </a:txBody>
                      <a:tcPr/>
                    </a:tc>
                    <a:tc>
                      <a:txBody>
                        <a:bodyPr/>
                        <a:lstStyle/>
                        <a:p>
                          <a:pPr algn="l"/>
                          <a:r>
                            <a:rPr lang="en-AU" dirty="0"/>
                            <a:t>CSM </a:t>
                          </a:r>
                        </a:p>
                        <a:p>
                          <a:pPr algn="l"/>
                          <a:r>
                            <a:rPr lang="en-AU" dirty="0"/>
                            <a:t>infinite-order </a:t>
                          </a:r>
                          <a:r>
                            <a:rPr lang="en-AU" dirty="0" err="1"/>
                            <a:t>resum</a:t>
                          </a:r>
                          <a:endParaRPr lang="en-AU" dirty="0"/>
                        </a:p>
                        <a:p>
                          <a:pPr algn="l"/>
                          <a:r>
                            <a:rPr lang="en-AU" dirty="0"/>
                            <a:t>(purple)</a:t>
                          </a:r>
                        </a:p>
                      </a:txBody>
                      <a:tcPr/>
                    </a:tc>
                    <a:extLst>
                      <a:ext uri="{0D108BD9-81ED-4DB2-BD59-A6C34878D82A}">
                        <a16:rowId xmlns:a16="http://schemas.microsoft.com/office/drawing/2014/main" val="3687317726"/>
                      </a:ext>
                    </a:extLst>
                  </a:tr>
                  <a:tr h="370840">
                    <a:tc>
                      <a:txBody>
                        <a:bodyPr/>
                        <a:lstStyle/>
                        <a:p>
                          <a:endParaRPr lang="en-US"/>
                        </a:p>
                      </a:txBody>
                      <a:tcPr>
                        <a:blipFill>
                          <a:blip r:embed="rId4"/>
                          <a:stretch>
                            <a:fillRect l="-375" t="-255738" r="-459176" b="-124590"/>
                          </a:stretch>
                        </a:blipFill>
                      </a:tcPr>
                    </a:tc>
                    <a:tc>
                      <a:txBody>
                        <a:bodyPr/>
                        <a:lstStyle/>
                        <a:p>
                          <a:r>
                            <a:rPr lang="en-AU" dirty="0"/>
                            <a:t>0.28(0.01)</a:t>
                          </a:r>
                        </a:p>
                      </a:txBody>
                      <a:tcPr/>
                    </a:tc>
                    <a:tc>
                      <a:txBody>
                        <a:bodyPr/>
                        <a:lstStyle/>
                        <a:p>
                          <a:r>
                            <a:rPr lang="en-AU" dirty="0"/>
                            <a:t>0.28(0.01)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0.28(0.01)</a:t>
                          </a:r>
                        </a:p>
                      </a:txBody>
                      <a:tcPr/>
                    </a:tc>
                    <a:tc>
                      <a:txBody>
                        <a:bodyPr/>
                        <a:lstStyle/>
                        <a:p>
                          <a:r>
                            <a:rPr lang="en-AU" sz="1800" b="0" i="0" u="none" strike="noStrike" kern="1200" dirty="0">
                              <a:solidFill>
                                <a:schemeClr val="dk1"/>
                              </a:solidFill>
                              <a:latin typeface="+mn-lt"/>
                              <a:ea typeface="+mn-ea"/>
                              <a:cs typeface="+mn-cs"/>
                            </a:rPr>
                            <a:t>0.25 (0.01)</a:t>
                          </a:r>
                          <a:endParaRPr lang="en-AU" dirty="0"/>
                        </a:p>
                      </a:txBody>
                      <a:tcPr/>
                    </a:tc>
                    <a:extLst>
                      <a:ext uri="{0D108BD9-81ED-4DB2-BD59-A6C34878D82A}">
                        <a16:rowId xmlns:a16="http://schemas.microsoft.com/office/drawing/2014/main" val="2704163495"/>
                      </a:ext>
                    </a:extLst>
                  </a:tr>
                  <a:tr h="370840">
                    <a:tc>
                      <a:txBody>
                        <a:bodyPr/>
                        <a:lstStyle/>
                        <a:p>
                          <a:endParaRPr lang="en-US"/>
                        </a:p>
                      </a:txBody>
                      <a:tcPr>
                        <a:blipFill>
                          <a:blip r:embed="rId4"/>
                          <a:stretch>
                            <a:fillRect l="-375" t="-355738" r="-459176" b="-24590"/>
                          </a:stretch>
                        </a:blipFill>
                      </a:tcPr>
                    </a:tc>
                    <a:tc>
                      <a:txBody>
                        <a:bodyPr/>
                        <a:lstStyle/>
                        <a:p>
                          <a:r>
                            <a:rPr lang="en-AU" dirty="0"/>
                            <a:t>0.15(0.01)</a:t>
                          </a:r>
                        </a:p>
                      </a:txBody>
                      <a:tcPr/>
                    </a:tc>
                    <a:tc>
                      <a:txBody>
                        <a:bodyPr/>
                        <a:lstStyle/>
                        <a:p>
                          <a:r>
                            <a:rPr lang="en-AU" dirty="0"/>
                            <a:t>0.15(0.01)</a:t>
                          </a:r>
                        </a:p>
                      </a:txBody>
                      <a:tcPr/>
                    </a:tc>
                    <a:tc>
                      <a:txBody>
                        <a:bodyPr/>
                        <a:lstStyle/>
                        <a:p>
                          <a:r>
                            <a:rPr lang="en-AU" dirty="0"/>
                            <a:t>0.15(0.01)</a:t>
                          </a:r>
                        </a:p>
                      </a:txBody>
                      <a:tcPr/>
                    </a:tc>
                    <a:tc>
                      <a:txBody>
                        <a:bodyPr/>
                        <a:lstStyle/>
                        <a:p>
                          <a:r>
                            <a:rPr lang="en-AU" dirty="0"/>
                            <a:t>0.12(0.01)</a:t>
                          </a:r>
                        </a:p>
                      </a:txBody>
                      <a:tcPr/>
                    </a:tc>
                    <a:extLst>
                      <a:ext uri="{0D108BD9-81ED-4DB2-BD59-A6C34878D82A}">
                        <a16:rowId xmlns:a16="http://schemas.microsoft.com/office/drawing/2014/main" val="513279797"/>
                      </a:ext>
                    </a:extLst>
                  </a:tr>
                </a:tbl>
              </a:graphicData>
            </a:graphic>
          </p:graphicFrame>
        </mc:Fallback>
      </mc:AlternateContent>
    </p:spTree>
    <p:extLst>
      <p:ext uri="{BB962C8B-B14F-4D97-AF65-F5344CB8AC3E}">
        <p14:creationId xmlns:p14="http://schemas.microsoft.com/office/powerpoint/2010/main" val="145177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8720219-0871-F994-C805-25B7761C09D8}"/>
                  </a:ext>
                </a:extLst>
              </p:cNvPr>
              <p:cNvSpPr>
                <a:spLocks noGrp="1"/>
              </p:cNvSpPr>
              <p:nvPr>
                <p:ph type="title"/>
              </p:nvPr>
            </p:nvSpPr>
            <p:spPr/>
            <p:txBody>
              <a:bodyPr/>
              <a:lstStyle/>
              <a:p>
                <a:pPr algn="r"/>
                <a14:m>
                  <m:oMath xmlns:m="http://schemas.openxmlformats.org/officeDocument/2006/math">
                    <m:r>
                      <a:rPr lang="en-AU" sz="3200" b="1" i="1" smtClean="0">
                        <a:latin typeface="Cambria Math" panose="02040503050406030204" pitchFamily="18" charset="0"/>
                      </a:rPr>
                      <m:t>𝝅</m:t>
                    </m:r>
                  </m:oMath>
                </a14:m>
                <a:r>
                  <a:rPr lang="en-AU" sz="3200" dirty="0"/>
                  <a:t> &amp; K DAs cf. asymptotic profile</a:t>
                </a:r>
              </a:p>
            </p:txBody>
          </p:sp>
        </mc:Choice>
        <mc:Fallback xmlns="">
          <p:sp>
            <p:nvSpPr>
              <p:cNvPr id="2" name="Title 1">
                <a:extLst>
                  <a:ext uri="{FF2B5EF4-FFF2-40B4-BE49-F238E27FC236}">
                    <a16:creationId xmlns:a16="http://schemas.microsoft.com/office/drawing/2014/main" id="{18720219-0871-F994-C805-25B7761C09D8}"/>
                  </a:ext>
                </a:extLst>
              </p:cNvPr>
              <p:cNvSpPr>
                <a:spLocks noGrp="1" noRot="1" noChangeAspect="1" noMove="1" noResize="1" noEditPoints="1" noAdjustHandles="1" noChangeArrowheads="1" noChangeShapeType="1" noTextEdit="1"/>
              </p:cNvSpPr>
              <p:nvPr>
                <p:ph type="title"/>
              </p:nvPr>
            </p:nvSpPr>
            <p:spPr>
              <a:blipFill>
                <a:blip r:embed="rId2"/>
                <a:stretch>
                  <a:fillRect t="-6952" r="-138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B813D3-A801-8BC8-08CD-B1255C70359C}"/>
                  </a:ext>
                </a:extLst>
              </p:cNvPr>
              <p:cNvSpPr>
                <a:spLocks noGrp="1"/>
              </p:cNvSpPr>
              <p:nvPr>
                <p:ph idx="1"/>
              </p:nvPr>
            </p:nvSpPr>
            <p:spPr>
              <a:xfrm>
                <a:off x="609600" y="4267200"/>
                <a:ext cx="10972800" cy="1963738"/>
              </a:xfrm>
            </p:spPr>
            <p:txBody>
              <a:bodyPr/>
              <a:lstStyle/>
              <a:p>
                <a:r>
                  <a:rPr lang="en-AU" dirty="0"/>
                  <a:t>EHM generates broadening in both </a:t>
                </a:r>
                <a14:m>
                  <m:oMath xmlns:m="http://schemas.openxmlformats.org/officeDocument/2006/math">
                    <m:r>
                      <a:rPr lang="en-AU" b="0" i="1" smtClean="0">
                        <a:latin typeface="Cambria Math" panose="02040503050406030204" pitchFamily="18" charset="0"/>
                      </a:rPr>
                      <m:t>𝜋</m:t>
                    </m:r>
                  </m:oMath>
                </a14:m>
                <a:r>
                  <a:rPr lang="en-AU" dirty="0"/>
                  <a:t> &amp; K</a:t>
                </a:r>
              </a:p>
              <a:p>
                <a:r>
                  <a:rPr lang="en-AU" dirty="0"/>
                  <a:t>EHM + Higgs-boson interference is responsible for skewing in kaon</a:t>
                </a:r>
              </a:p>
              <a:p>
                <a:pPr lvl="1"/>
                <a:r>
                  <a:rPr lang="en-AU" dirty="0"/>
                  <a:t>HB-only </a:t>
                </a:r>
                <a14:m>
                  <m:oMath xmlns:m="http://schemas.openxmlformats.org/officeDocument/2006/math">
                    <m:r>
                      <a:rPr lang="en-AU" b="0" i="1" smtClean="0">
                        <a:latin typeface="Cambria Math" panose="02040503050406030204" pitchFamily="18" charset="0"/>
                      </a:rPr>
                      <m:t>⇒</m:t>
                    </m:r>
                  </m:oMath>
                </a14:m>
                <a:r>
                  <a:rPr lang="en-AU" dirty="0"/>
                  <a:t> peak shifted to </a:t>
                </a:r>
                <a14:m>
                  <m:oMath xmlns:m="http://schemas.openxmlformats.org/officeDocument/2006/math">
                    <m:f>
                      <m:fPr>
                        <m:ctrlPr>
                          <a:rPr lang="en-AU" b="0" i="1" smtClean="0">
                            <a:latin typeface="Cambria Math" panose="02040503050406030204" pitchFamily="18" charset="0"/>
                          </a:rPr>
                        </m:ctrlPr>
                      </m:fPr>
                      <m:num>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𝑢</m:t>
                            </m:r>
                          </m:sub>
                          <m:sup>
                            <m:r>
                              <m:rPr>
                                <m:sty m:val="p"/>
                              </m:rPr>
                              <a:rPr lang="en-AU" b="0" i="0" smtClean="0">
                                <a:latin typeface="Cambria Math" panose="02040503050406030204" pitchFamily="18" charset="0"/>
                              </a:rPr>
                              <m:t>HB</m:t>
                            </m:r>
                          </m:sup>
                        </m:sSubSup>
                      </m:num>
                      <m:den>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𝑠</m:t>
                            </m:r>
                          </m:sub>
                          <m:sup>
                            <m:r>
                              <m:rPr>
                                <m:sty m:val="p"/>
                              </m:rPr>
                              <a:rPr lang="en-AU" b="0" i="0" smtClean="0">
                                <a:latin typeface="Cambria Math" panose="02040503050406030204" pitchFamily="18" charset="0"/>
                              </a:rPr>
                              <m:t>HB</m:t>
                            </m:r>
                          </m:sup>
                        </m:sSubSup>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r>
                      <a:rPr lang="en-AU" b="0" i="1" smtClean="0">
                        <a:latin typeface="Cambria Math" panose="02040503050406030204" pitchFamily="18" charset="0"/>
                      </a:rPr>
                      <m:t>≈0.02</m:t>
                    </m:r>
                  </m:oMath>
                </a14:m>
                <a:r>
                  <a:rPr lang="en-AU" dirty="0"/>
                  <a:t> … </a:t>
                </a:r>
                <a:r>
                  <a:rPr lang="en-AU" i="1" dirty="0">
                    <a:ln w="0"/>
                    <a:solidFill>
                      <a:srgbClr val="C00000"/>
                    </a:solidFill>
                    <a:effectLst>
                      <a:outerShdw blurRad="38100" dist="25400" dir="5400000" algn="ctr" rotWithShape="0">
                        <a:srgbClr val="6E747A">
                          <a:alpha val="43000"/>
                        </a:srgbClr>
                      </a:outerShdw>
                    </a:effectLst>
                  </a:rPr>
                  <a:t>wrong</a:t>
                </a:r>
                <a:r>
                  <a:rPr lang="en-AU" dirty="0"/>
                  <a:t> </a:t>
                </a:r>
              </a:p>
              <a:p>
                <a:pPr lvl="1"/>
                <a:r>
                  <a:rPr lang="en-AU" dirty="0"/>
                  <a:t>Instead, EHM*HB for u and s quarks …  </a:t>
                </a:r>
                <a14:m>
                  <m:oMath xmlns:m="http://schemas.openxmlformats.org/officeDocument/2006/math">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EHM</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𝑢</m:t>
                                </m:r>
                              </m:sub>
                            </m:sSub>
                            <m:r>
                              <a:rPr lang="en-AU" b="0" i="1" smtClean="0">
                                <a:latin typeface="Cambria Math" panose="02040503050406030204" pitchFamily="18" charset="0"/>
                              </a:rPr>
                              <m:t>→</m:t>
                            </m:r>
                            <m:r>
                              <a:rPr lang="en-AU" b="0" i="1" smtClean="0">
                                <a:latin typeface="Cambria Math" panose="02040503050406030204" pitchFamily="18" charset="0"/>
                              </a:rPr>
                              <m:t>𝑀</m:t>
                            </m:r>
                          </m:e>
                          <m:sub>
                            <m:r>
                              <a:rPr lang="en-AU" b="0" i="1" smtClean="0">
                                <a:latin typeface="Cambria Math" panose="02040503050406030204" pitchFamily="18" charset="0"/>
                              </a:rPr>
                              <m:t>𝑢</m:t>
                            </m:r>
                          </m:sub>
                        </m:sSub>
                      </m:num>
                      <m:den>
                        <m:r>
                          <m:rPr>
                            <m:sty m:val="p"/>
                          </m:rPr>
                          <a:rPr lang="en-AU" b="0" i="0" smtClean="0">
                            <a:latin typeface="Cambria Math" panose="02040503050406030204" pitchFamily="18" charset="0"/>
                          </a:rPr>
                          <m:t>EHM</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𝑠</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𝑠</m:t>
                            </m:r>
                          </m:sub>
                        </m:sSub>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r>
                      <a:rPr lang="en-AU" b="0" i="1" smtClean="0">
                        <a:latin typeface="Cambria Math" panose="02040503050406030204" pitchFamily="18" charset="0"/>
                      </a:rPr>
                      <m:t>≈0.4</m:t>
                    </m:r>
                  </m:oMath>
                </a14:m>
                <a:r>
                  <a:rPr lang="en-AU" dirty="0"/>
                  <a:t>  </a:t>
                </a:r>
              </a:p>
            </p:txBody>
          </p:sp>
        </mc:Choice>
        <mc:Fallback xmlns="">
          <p:sp>
            <p:nvSpPr>
              <p:cNvPr id="3" name="Content Placeholder 2">
                <a:extLst>
                  <a:ext uri="{FF2B5EF4-FFF2-40B4-BE49-F238E27FC236}">
                    <a16:creationId xmlns:a16="http://schemas.microsoft.com/office/drawing/2014/main" id="{CFB813D3-A801-8BC8-08CD-B1255C70359C}"/>
                  </a:ext>
                </a:extLst>
              </p:cNvPr>
              <p:cNvSpPr>
                <a:spLocks noGrp="1" noRot="1" noChangeAspect="1" noMove="1" noResize="1" noEditPoints="1" noAdjustHandles="1" noChangeArrowheads="1" noChangeShapeType="1" noTextEdit="1"/>
              </p:cNvSpPr>
              <p:nvPr>
                <p:ph idx="1"/>
              </p:nvPr>
            </p:nvSpPr>
            <p:spPr>
              <a:xfrm>
                <a:off x="609600" y="4267200"/>
                <a:ext cx="10972800" cy="1963738"/>
              </a:xfrm>
              <a:blipFill>
                <a:blip r:embed="rId3"/>
                <a:stretch>
                  <a:fillRect l="-611" t="-2174" b="-43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9028519-F3C3-AE86-E22D-6E3B19548657}"/>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38C1F82E-A644-A83A-ABD4-260B6DFA108C}"/>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749D49EC-0631-7D67-9ABE-8CCBCFB14511}"/>
              </a:ext>
            </a:extLst>
          </p:cNvPr>
          <p:cNvSpPr>
            <a:spLocks noGrp="1"/>
          </p:cNvSpPr>
          <p:nvPr>
            <p:ph type="sldNum" sz="quarter" idx="12"/>
          </p:nvPr>
        </p:nvSpPr>
        <p:spPr/>
        <p:txBody>
          <a:bodyPr/>
          <a:lstStyle/>
          <a:p>
            <a:fld id="{87034D8C-3CB4-402A-BC46-2AB14C0FE90A}" type="slidenum">
              <a:rPr lang="en-US" smtClean="0"/>
              <a:pPr/>
              <a:t>21</a:t>
            </a:fld>
            <a:endParaRPr lang="en-US"/>
          </a:p>
        </p:txBody>
      </p:sp>
      <p:pic>
        <p:nvPicPr>
          <p:cNvPr id="12" name="Picture 11" descr="Chart&#10;&#10;Description automatically generated">
            <a:extLst>
              <a:ext uri="{FF2B5EF4-FFF2-40B4-BE49-F238E27FC236}">
                <a16:creationId xmlns:a16="http://schemas.microsoft.com/office/drawing/2014/main" id="{E1DBD2FD-8D24-1A49-F3E7-59DC0AB59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1" y="952500"/>
            <a:ext cx="4572000" cy="3162300"/>
          </a:xfrm>
          <a:prstGeom prst="rect">
            <a:avLst/>
          </a:prstGeom>
        </p:spPr>
      </p:pic>
      <p:pic>
        <p:nvPicPr>
          <p:cNvPr id="16" name="Picture 15" descr="Chart&#10;&#10;Description automatically generated">
            <a:extLst>
              <a:ext uri="{FF2B5EF4-FFF2-40B4-BE49-F238E27FC236}">
                <a16:creationId xmlns:a16="http://schemas.microsoft.com/office/drawing/2014/main" id="{EAAD8C9E-E587-F835-A01B-DC9A60FA5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952500"/>
            <a:ext cx="4572000" cy="31623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B31934-6862-0F5D-88D4-34F6B2375A6D}"/>
                  </a:ext>
                </a:extLst>
              </p:cNvPr>
              <p:cNvSpPr txBox="1"/>
              <p:nvPr/>
            </p:nvSpPr>
            <p:spPr>
              <a:xfrm>
                <a:off x="8610600" y="4255477"/>
                <a:ext cx="3505200" cy="2385268"/>
              </a:xfrm>
              <a:prstGeom prst="rect">
                <a:avLst/>
              </a:prstGeom>
              <a:noFill/>
            </p:spPr>
            <p:txBody>
              <a:bodyPr wrap="square" rtlCol="0">
                <a:spAutoFit/>
              </a:bodyPr>
              <a:lstStyle/>
              <a:p>
                <a:pPr>
                  <a:spcAft>
                    <a:spcPts val="600"/>
                  </a:spcAft>
                </a:pPr>
                <a:r>
                  <a:rPr lang="en-AU" i="1" dirty="0">
                    <a:ln w="0"/>
                    <a:solidFill>
                      <a:schemeClr val="accent5">
                        <a:lumMod val="50000"/>
                      </a:schemeClr>
                    </a:solidFill>
                    <a:effectLst>
                      <a:outerShdw blurRad="38100" dist="25400" dir="5400000" algn="ctr" rotWithShape="0">
                        <a:srgbClr val="6E747A">
                          <a:alpha val="43000"/>
                        </a:srgbClr>
                      </a:outerShdw>
                    </a:effectLst>
                  </a:rPr>
                  <a:t>These features have widespread impact in studies of (hard) exclusive processes.</a:t>
                </a:r>
              </a:p>
              <a:p>
                <a:r>
                  <a:rPr lang="en-AU" i="1" dirty="0">
                    <a:ln w="0"/>
                    <a:solidFill>
                      <a:schemeClr val="accent5">
                        <a:lumMod val="50000"/>
                      </a:schemeClr>
                    </a:solidFill>
                    <a:effectLst>
                      <a:outerShdw blurRad="38100" dist="25400" dir="5400000" algn="ctr" rotWithShape="0">
                        <a:srgbClr val="6E747A">
                          <a:alpha val="43000"/>
                        </a:srgbClr>
                      </a:outerShdw>
                    </a:effectLst>
                  </a:rPr>
                  <a:t>Broadening can be verified, e.g., in measurements of </a:t>
                </a:r>
                <a14:m>
                  <m:oMath xmlns:m="http://schemas.openxmlformats.org/officeDocument/2006/math">
                    <m:r>
                      <a:rPr lang="en-AU"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𝜋</m:t>
                    </m:r>
                  </m:oMath>
                </a14:m>
                <a:r>
                  <a:rPr lang="en-AU" i="1" dirty="0">
                    <a:ln w="0"/>
                    <a:solidFill>
                      <a:schemeClr val="accent5">
                        <a:lumMod val="50000"/>
                      </a:schemeClr>
                    </a:solidFill>
                    <a:effectLst>
                      <a:outerShdw blurRad="38100" dist="25400" dir="5400000" algn="ctr" rotWithShape="0">
                        <a:srgbClr val="6E747A">
                          <a:alpha val="43000"/>
                        </a:srgbClr>
                      </a:outerShdw>
                    </a:effectLst>
                  </a:rPr>
                  <a:t> and </a:t>
                </a:r>
                <a14:m>
                  <m:oMath xmlns:m="http://schemas.openxmlformats.org/officeDocument/2006/math">
                    <m:r>
                      <a:rPr lang="en-AU"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𝐾</m:t>
                    </m:r>
                  </m:oMath>
                </a14:m>
                <a:r>
                  <a:rPr lang="en-AU" i="1" dirty="0">
                    <a:ln w="0"/>
                    <a:solidFill>
                      <a:schemeClr val="accent5">
                        <a:lumMod val="50000"/>
                      </a:schemeClr>
                    </a:solidFill>
                    <a:effectLst>
                      <a:outerShdw blurRad="38100" dist="25400" dir="5400000" algn="ctr" rotWithShape="0">
                        <a:srgbClr val="6E747A">
                          <a:alpha val="43000"/>
                        </a:srgbClr>
                      </a:outerShdw>
                    </a:effectLst>
                  </a:rPr>
                  <a:t> electric charge distributions (elastic form factor measurements at large </a:t>
                </a:r>
                <a14:m>
                  <m:oMath xmlns:m="http://schemas.openxmlformats.org/officeDocument/2006/math">
                    <m:sSup>
                      <m:sSupPr>
                        <m:ctrlP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ctrlPr>
                      </m:sSupPr>
                      <m:e>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𝑄</m:t>
                        </m:r>
                      </m:e>
                      <m:sup>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AU" i="1" dirty="0">
                    <a:ln w="0"/>
                    <a:solidFill>
                      <a:schemeClr val="accent5">
                        <a:lumMod val="50000"/>
                      </a:schemeClr>
                    </a:solidFill>
                    <a:effectLst>
                      <a:outerShdw blurRad="38100" dist="25400" dir="5400000" algn="ctr" rotWithShape="0">
                        <a:srgbClr val="6E747A">
                          <a:alpha val="43000"/>
                        </a:srgbClr>
                      </a:outerShdw>
                    </a:effectLst>
                  </a:rPr>
                  <a:t>) &amp; in </a:t>
                </a:r>
                <a14:m>
                  <m:oMath xmlns:m="http://schemas.openxmlformats.org/officeDocument/2006/math">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𝜋</m:t>
                    </m:r>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m:t>
                    </m:r>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𝑝</m:t>
                    </m:r>
                  </m:oMath>
                </a14:m>
                <a:r>
                  <a:rPr lang="en-AU" i="1" dirty="0">
                    <a:ln w="0"/>
                    <a:solidFill>
                      <a:schemeClr val="accent5">
                        <a:lumMod val="50000"/>
                      </a:schemeClr>
                    </a:solidFill>
                    <a:effectLst>
                      <a:outerShdw blurRad="38100" dist="25400" dir="5400000" algn="ctr" rotWithShape="0">
                        <a:srgbClr val="6E747A">
                          <a:alpha val="43000"/>
                        </a:srgbClr>
                      </a:outerShdw>
                    </a:effectLst>
                  </a:rPr>
                  <a:t> </a:t>
                </a:r>
                <a:r>
                  <a:rPr lang="en-AU" i="1" dirty="0" err="1">
                    <a:ln w="0"/>
                    <a:solidFill>
                      <a:schemeClr val="accent5">
                        <a:lumMod val="50000"/>
                      </a:schemeClr>
                    </a:solidFill>
                    <a:effectLst>
                      <a:outerShdw blurRad="38100" dist="25400" dir="5400000" algn="ctr" rotWithShape="0">
                        <a:srgbClr val="6E747A">
                          <a:alpha val="43000"/>
                        </a:srgbClr>
                      </a:outerShdw>
                    </a:effectLst>
                  </a:rPr>
                  <a:t>Drell</a:t>
                </a:r>
                <a:r>
                  <a:rPr lang="en-AU" i="1" dirty="0">
                    <a:ln w="0"/>
                    <a:solidFill>
                      <a:schemeClr val="accent5">
                        <a:lumMod val="50000"/>
                      </a:schemeClr>
                    </a:solidFill>
                    <a:effectLst>
                      <a:outerShdw blurRad="38100" dist="25400" dir="5400000" algn="ctr" rotWithShape="0">
                        <a:srgbClr val="6E747A">
                          <a:alpha val="43000"/>
                        </a:srgbClr>
                      </a:outerShdw>
                    </a:effectLst>
                  </a:rPr>
                  <a:t>-Yan measurements</a:t>
                </a:r>
              </a:p>
            </p:txBody>
          </p:sp>
        </mc:Choice>
        <mc:Fallback xmlns="">
          <p:sp>
            <p:nvSpPr>
              <p:cNvPr id="7" name="TextBox 6">
                <a:extLst>
                  <a:ext uri="{FF2B5EF4-FFF2-40B4-BE49-F238E27FC236}">
                    <a16:creationId xmlns:a16="http://schemas.microsoft.com/office/drawing/2014/main" id="{54B31934-6862-0F5D-88D4-34F6B2375A6D}"/>
                  </a:ext>
                </a:extLst>
              </p:cNvPr>
              <p:cNvSpPr txBox="1">
                <a:spLocks noRot="1" noChangeAspect="1" noMove="1" noResize="1" noEditPoints="1" noAdjustHandles="1" noChangeArrowheads="1" noChangeShapeType="1" noTextEdit="1"/>
              </p:cNvSpPr>
              <p:nvPr/>
            </p:nvSpPr>
            <p:spPr>
              <a:xfrm>
                <a:off x="8610600" y="4255477"/>
                <a:ext cx="3505200" cy="2385268"/>
              </a:xfrm>
              <a:prstGeom prst="rect">
                <a:avLst/>
              </a:prstGeom>
              <a:blipFill>
                <a:blip r:embed="rId6"/>
                <a:stretch>
                  <a:fillRect l="-2087" t="-1535" r="-2957" b="-4348"/>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E856D87C-DD5F-B853-A53F-D6A4849EEF70}"/>
              </a:ext>
            </a:extLst>
          </p:cNvPr>
          <p:cNvSpPr txBox="1"/>
          <p:nvPr/>
        </p:nvSpPr>
        <p:spPr>
          <a:xfrm>
            <a:off x="0" y="0"/>
            <a:ext cx="6324600" cy="800219"/>
          </a:xfrm>
          <a:prstGeom prst="rect">
            <a:avLst/>
          </a:prstGeom>
          <a:noFill/>
        </p:spPr>
        <p:txBody>
          <a:bodyPr wrap="square" rtlCol="0">
            <a:spAutoFit/>
          </a:bodyPr>
          <a:lstStyle/>
          <a:p>
            <a:r>
              <a:rPr lang="en-AU" sz="1400" b="0" i="1" dirty="0">
                <a:solidFill>
                  <a:schemeClr val="accent1">
                    <a:lumMod val="75000"/>
                  </a:schemeClr>
                </a:solidFill>
                <a:effectLst/>
              </a:rPr>
              <a:t>Exposing strangeness: projections for kaon electromagnetic form factors, </a:t>
            </a:r>
            <a:r>
              <a:rPr lang="en-AU" sz="1400" b="0" i="0" dirty="0">
                <a:solidFill>
                  <a:schemeClr val="accent1">
                    <a:lumMod val="75000"/>
                  </a:schemeClr>
                </a:solidFill>
                <a:effectLst/>
              </a:rPr>
              <a:t>Fei Gao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arXiv:1703.04875 [</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nucl-th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Phys. Rev. D </a:t>
            </a:r>
            <a:r>
              <a:rPr lang="en-AU" sz="1400" b="1" i="0" dirty="0">
                <a:solidFill>
                  <a:schemeClr val="accent1">
                    <a:lumMod val="75000"/>
                  </a:schemeClr>
                </a:solidFill>
                <a:effectLst/>
              </a:rPr>
              <a:t>96</a:t>
            </a:r>
            <a:r>
              <a:rPr lang="en-AU" sz="1400" b="0" i="0" dirty="0">
                <a:solidFill>
                  <a:schemeClr val="accent1">
                    <a:lumMod val="75000"/>
                  </a:schemeClr>
                </a:solidFill>
                <a:effectLst/>
              </a:rPr>
              <a:t> (2017) 034024/1-8</a:t>
            </a:r>
          </a:p>
          <a:p>
            <a:endParaRPr lang="en-AU"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938C2F-5B0E-B602-61E2-04FBE06E818F}"/>
                  </a:ext>
                </a:extLst>
              </p:cNvPr>
              <p:cNvSpPr txBox="1"/>
              <p:nvPr/>
            </p:nvSpPr>
            <p:spPr>
              <a:xfrm>
                <a:off x="5867400" y="855110"/>
                <a:ext cx="1219200"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solidFill>
                                <a:schemeClr val="accent6">
                                  <a:lumMod val="75000"/>
                                </a:schemeClr>
                              </a:solidFill>
                              <a:latin typeface="Cambria Math" panose="02040503050406030204" pitchFamily="18" charset="0"/>
                            </a:rPr>
                          </m:ctrlPr>
                        </m:sSubPr>
                        <m:e>
                          <m:r>
                            <a:rPr lang="en-AU" b="1" i="1" smtClean="0">
                              <a:solidFill>
                                <a:schemeClr val="accent6">
                                  <a:lumMod val="75000"/>
                                </a:schemeClr>
                              </a:solidFill>
                              <a:latin typeface="Cambria Math" panose="02040503050406030204" pitchFamily="18" charset="0"/>
                            </a:rPr>
                            <m:t>𝝋</m:t>
                          </m:r>
                        </m:e>
                        <m:sub>
                          <m:r>
                            <a:rPr lang="en-AU" b="1" i="0" smtClean="0">
                              <a:solidFill>
                                <a:schemeClr val="accent6">
                                  <a:lumMod val="75000"/>
                                </a:schemeClr>
                              </a:solidFill>
                              <a:latin typeface="Cambria Math" panose="02040503050406030204" pitchFamily="18" charset="0"/>
                            </a:rPr>
                            <m:t>𝐚𝐬𝐲𝐦𝐩𝐭𝐨𝐭𝐢𝐜</m:t>
                          </m:r>
                        </m:sub>
                      </m:sSub>
                    </m:oMath>
                  </m:oMathPara>
                </a14:m>
                <a:endParaRPr lang="en-AU" b="1" dirty="0">
                  <a:solidFill>
                    <a:schemeClr val="accent6">
                      <a:lumMod val="75000"/>
                    </a:schemeClr>
                  </a:solidFill>
                </a:endParaRPr>
              </a:p>
            </p:txBody>
          </p:sp>
        </mc:Choice>
        <mc:Fallback xmlns="">
          <p:sp>
            <p:nvSpPr>
              <p:cNvPr id="9" name="TextBox 8">
                <a:extLst>
                  <a:ext uri="{FF2B5EF4-FFF2-40B4-BE49-F238E27FC236}">
                    <a16:creationId xmlns:a16="http://schemas.microsoft.com/office/drawing/2014/main" id="{39938C2F-5B0E-B602-61E2-04FBE06E818F}"/>
                  </a:ext>
                </a:extLst>
              </p:cNvPr>
              <p:cNvSpPr txBox="1">
                <a:spLocks noRot="1" noChangeAspect="1" noMove="1" noResize="1" noEditPoints="1" noAdjustHandles="1" noChangeArrowheads="1" noChangeShapeType="1" noTextEdit="1"/>
              </p:cNvSpPr>
              <p:nvPr/>
            </p:nvSpPr>
            <p:spPr>
              <a:xfrm>
                <a:off x="5867400" y="855110"/>
                <a:ext cx="1219200" cy="391261"/>
              </a:xfrm>
              <a:prstGeom prst="rect">
                <a:avLst/>
              </a:prstGeom>
              <a:blipFill>
                <a:blip r:embed="rId8"/>
                <a:stretch>
                  <a:fillRect b="-10938"/>
                </a:stretch>
              </a:blipFill>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61517F53-FD23-A92A-958B-4D6AB3E9AD44}"/>
              </a:ext>
            </a:extLst>
          </p:cNvPr>
          <p:cNvCxnSpPr>
            <a:stCxn id="9" idx="1"/>
          </p:cNvCxnSpPr>
          <p:nvPr/>
        </p:nvCxnSpPr>
        <p:spPr bwMode="auto">
          <a:xfrm flipH="1">
            <a:off x="3886200" y="1050741"/>
            <a:ext cx="1981200" cy="397059"/>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6114F335-B55D-7C60-FDDF-13737C69611A}"/>
              </a:ext>
            </a:extLst>
          </p:cNvPr>
          <p:cNvCxnSpPr>
            <a:cxnSpLocks/>
          </p:cNvCxnSpPr>
          <p:nvPr/>
        </p:nvCxnSpPr>
        <p:spPr bwMode="auto">
          <a:xfrm>
            <a:off x="7086600" y="1032119"/>
            <a:ext cx="1836208" cy="436871"/>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389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Parton Distribution Functions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22</a:t>
            </a:fld>
            <a:endParaRPr lang="en-US"/>
          </a:p>
        </p:txBody>
      </p:sp>
      <p:pic>
        <p:nvPicPr>
          <p:cNvPr id="8" name="Picture 7" descr="A picture containing chart&#10;&#10;Description automatically generated">
            <a:extLst>
              <a:ext uri="{FF2B5EF4-FFF2-40B4-BE49-F238E27FC236}">
                <a16:creationId xmlns:a16="http://schemas.microsoft.com/office/drawing/2014/main" id="{E0CC1D3C-C4F1-4BCF-BF52-A34A7773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98614"/>
            <a:ext cx="4872031" cy="3652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297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14D1-A11B-4252-AAD1-C1BFF9347657}"/>
              </a:ext>
            </a:extLst>
          </p:cNvPr>
          <p:cNvSpPr>
            <a:spLocks noGrp="1"/>
          </p:cNvSpPr>
          <p:nvPr>
            <p:ph type="title"/>
          </p:nvPr>
        </p:nvSpPr>
        <p:spPr>
          <a:xfrm>
            <a:off x="609600" y="228600"/>
            <a:ext cx="10972800" cy="1143000"/>
          </a:xfrm>
        </p:spPr>
        <p:txBody>
          <a:bodyPr wrap="square" anchor="t">
            <a:normAutofit/>
          </a:bodyPr>
          <a:lstStyle/>
          <a:p>
            <a:r>
              <a:rPr lang="en-US" dirty="0"/>
              <a:t>Proton and pion distribution functions in counterpoint</a:t>
            </a:r>
          </a:p>
        </p:txBody>
      </p:sp>
      <p:sp>
        <p:nvSpPr>
          <p:cNvPr id="3" name="Content Placeholder 2">
            <a:extLst>
              <a:ext uri="{FF2B5EF4-FFF2-40B4-BE49-F238E27FC236}">
                <a16:creationId xmlns:a16="http://schemas.microsoft.com/office/drawing/2014/main" id="{CE5323B7-6915-45F4-9DBD-5E09313DF90D}"/>
              </a:ext>
            </a:extLst>
          </p:cNvPr>
          <p:cNvSpPr>
            <a:spLocks noGrp="1"/>
          </p:cNvSpPr>
          <p:nvPr>
            <p:ph sz="half" idx="1"/>
          </p:nvPr>
        </p:nvSpPr>
        <p:spPr>
          <a:xfrm>
            <a:off x="609600" y="1600201"/>
            <a:ext cx="5384800" cy="4525963"/>
          </a:xfrm>
        </p:spPr>
        <p:txBody>
          <a:bodyPr wrap="square" anchor="t">
            <a:normAutofit/>
          </a:bodyPr>
          <a:lstStyle/>
          <a:p>
            <a:pPr>
              <a:spcBef>
                <a:spcPts val="600"/>
              </a:spcBef>
              <a:buFont typeface="Wingdings" panose="05000000000000000000" pitchFamily="2" charset="2"/>
              <a:buChar char="Ø"/>
            </a:pPr>
            <a:r>
              <a:rPr lang="en-US" sz="2000" dirty="0">
                <a:solidFill>
                  <a:schemeClr val="tx2">
                    <a:lumMod val="75000"/>
                  </a:schemeClr>
                </a:solidFill>
              </a:rPr>
              <a:t>Today, despite enormous expense of time and effort, much must still be learnt before proton and pion structure may be considered understood in terms of DFs</a:t>
            </a:r>
          </a:p>
          <a:p>
            <a:pPr>
              <a:spcBef>
                <a:spcPts val="600"/>
              </a:spcBef>
              <a:buFont typeface="Wingdings" panose="05000000000000000000" pitchFamily="2" charset="2"/>
              <a:buChar char="Ø"/>
            </a:pPr>
            <a:r>
              <a:rPr lang="en-US" sz="2000" dirty="0">
                <a:solidFill>
                  <a:schemeClr val="tx2">
                    <a:lumMod val="75000"/>
                  </a:schemeClr>
                </a:solidFill>
              </a:rPr>
              <a:t>Most simply, what are the differences, if any, between the distributions of </a:t>
            </a:r>
            <a:r>
              <a:rPr lang="en-US" sz="2000" dirty="0" err="1">
                <a:solidFill>
                  <a:schemeClr val="tx2">
                    <a:lumMod val="75000"/>
                  </a:schemeClr>
                </a:solidFill>
              </a:rPr>
              <a:t>partons</a:t>
            </a:r>
            <a:r>
              <a:rPr lang="en-US" sz="2000" dirty="0">
                <a:solidFill>
                  <a:schemeClr val="tx2">
                    <a:lumMod val="75000"/>
                  </a:schemeClr>
                </a:solidFill>
              </a:rPr>
              <a:t> within the proton and the pion?</a:t>
            </a:r>
          </a:p>
          <a:p>
            <a:pPr>
              <a:spcBef>
                <a:spcPts val="600"/>
              </a:spcBef>
              <a:buFont typeface="Wingdings" panose="05000000000000000000" pitchFamily="2" charset="2"/>
              <a:buChar char="Ø"/>
            </a:pPr>
            <a:r>
              <a:rPr lang="en-US" sz="2000" dirty="0"/>
              <a:t>How are obvious macroscopic differences between protons and </a:t>
            </a:r>
            <a:r>
              <a:rPr lang="en-US" sz="2000" dirty="0" err="1"/>
              <a:t>pions</a:t>
            </a:r>
            <a:r>
              <a:rPr lang="en-US" sz="2000" dirty="0"/>
              <a:t> expressed in the structural features of these two bound-states? </a:t>
            </a:r>
            <a:endParaRPr lang="en-US" sz="2000" dirty="0">
              <a:solidFill>
                <a:schemeClr val="tx2">
                  <a:lumMod val="75000"/>
                </a:schemeClr>
              </a:solidFill>
            </a:endParaRPr>
          </a:p>
        </p:txBody>
      </p:sp>
      <p:pic>
        <p:nvPicPr>
          <p:cNvPr id="10" name="Picture 9" descr="Diagram&#10;&#10;Description automatically generated">
            <a:extLst>
              <a:ext uri="{FF2B5EF4-FFF2-40B4-BE49-F238E27FC236}">
                <a16:creationId xmlns:a16="http://schemas.microsoft.com/office/drawing/2014/main" id="{AC881FAB-E3D0-4E9C-BBA2-FB13D92E1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600" y="1682338"/>
            <a:ext cx="5384800" cy="4361688"/>
          </a:xfrm>
          <a:prstGeom prst="rect">
            <a:avLst/>
          </a:prstGeom>
          <a:noFill/>
        </p:spPr>
      </p:pic>
      <p:sp>
        <p:nvSpPr>
          <p:cNvPr id="4" name="Date Placeholder 3">
            <a:extLst>
              <a:ext uri="{FF2B5EF4-FFF2-40B4-BE49-F238E27FC236}">
                <a16:creationId xmlns:a16="http://schemas.microsoft.com/office/drawing/2014/main" id="{38ED6ABD-390E-4334-9B50-27DA9578B42E}"/>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ECT*: Complex structure of strong interactions ... 2025/5/26-30                         (51)</a:t>
            </a:r>
          </a:p>
        </p:txBody>
      </p:sp>
      <p:sp>
        <p:nvSpPr>
          <p:cNvPr id="5" name="Footer Placeholder 4">
            <a:extLst>
              <a:ext uri="{FF2B5EF4-FFF2-40B4-BE49-F238E27FC236}">
                <a16:creationId xmlns:a16="http://schemas.microsoft.com/office/drawing/2014/main" id="{8E9A186F-96F5-4100-B381-8EE2AE334293}"/>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09CF68E0-05F0-48F7-89BD-4C3042054A0F}"/>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23</a:t>
            </a:fld>
            <a:endParaRPr lang="en-US"/>
          </a:p>
        </p:txBody>
      </p:sp>
      <p:sp>
        <p:nvSpPr>
          <p:cNvPr id="11" name="TextBox 10">
            <a:extLst>
              <a:ext uri="{FF2B5EF4-FFF2-40B4-BE49-F238E27FC236}">
                <a16:creationId xmlns:a16="http://schemas.microsoft.com/office/drawing/2014/main" id="{1765AD88-4FF6-4855-B184-6B008B5F645D}"/>
              </a:ext>
            </a:extLst>
          </p:cNvPr>
          <p:cNvSpPr txBox="1"/>
          <p:nvPr/>
        </p:nvSpPr>
        <p:spPr>
          <a:xfrm>
            <a:off x="6629400" y="1622423"/>
            <a:ext cx="1493519" cy="369332"/>
          </a:xfrm>
          <a:prstGeom prst="rect">
            <a:avLst/>
          </a:prstGeom>
          <a:noFill/>
        </p:spPr>
        <p:txBody>
          <a:bodyPr wrap="square" rtlCol="0">
            <a:spAutoFit/>
          </a:bodyPr>
          <a:lstStyle/>
          <a:p>
            <a:r>
              <a:rPr lang="en-GB" dirty="0"/>
              <a:t>proton</a:t>
            </a:r>
            <a:endParaRPr lang="en-US" dirty="0"/>
          </a:p>
        </p:txBody>
      </p:sp>
      <p:sp>
        <p:nvSpPr>
          <p:cNvPr id="13" name="TextBox 12">
            <a:extLst>
              <a:ext uri="{FF2B5EF4-FFF2-40B4-BE49-F238E27FC236}">
                <a16:creationId xmlns:a16="http://schemas.microsoft.com/office/drawing/2014/main" id="{7348B6F3-D36D-4AF9-B44B-A9B237ADE2E3}"/>
              </a:ext>
            </a:extLst>
          </p:cNvPr>
          <p:cNvSpPr txBox="1"/>
          <p:nvPr/>
        </p:nvSpPr>
        <p:spPr>
          <a:xfrm>
            <a:off x="9296400" y="1609863"/>
            <a:ext cx="1493519" cy="369332"/>
          </a:xfrm>
          <a:prstGeom prst="rect">
            <a:avLst/>
          </a:prstGeom>
          <a:noFill/>
        </p:spPr>
        <p:txBody>
          <a:bodyPr wrap="square" rtlCol="0">
            <a:spAutoFit/>
          </a:bodyPr>
          <a:lstStyle/>
          <a:p>
            <a:r>
              <a:rPr lang="en-GB" dirty="0"/>
              <a:t>pion</a:t>
            </a:r>
            <a:endParaRPr lang="en-US" dirty="0"/>
          </a:p>
        </p:txBody>
      </p:sp>
      <p:sp>
        <p:nvSpPr>
          <p:cNvPr id="7" name="TextBox 6">
            <a:extLst>
              <a:ext uri="{FF2B5EF4-FFF2-40B4-BE49-F238E27FC236}">
                <a16:creationId xmlns:a16="http://schemas.microsoft.com/office/drawing/2014/main" id="{58A772E6-DE60-F367-4189-C08289287EAA}"/>
              </a:ext>
            </a:extLst>
          </p:cNvPr>
          <p:cNvSpPr txBox="1"/>
          <p:nvPr/>
        </p:nvSpPr>
        <p:spPr>
          <a:xfrm flipH="1">
            <a:off x="6629400" y="1313006"/>
            <a:ext cx="1447800" cy="369332"/>
          </a:xfrm>
          <a:prstGeom prst="rect">
            <a:avLst/>
          </a:prstGeom>
          <a:noFill/>
        </p:spPr>
        <p:txBody>
          <a:bodyPr wrap="square" rtlCol="0">
            <a:spAutoFit/>
          </a:bodyPr>
          <a:lstStyle/>
          <a:p>
            <a:r>
              <a:rPr lang="en-GB" dirty="0">
                <a:solidFill>
                  <a:srgbClr val="C00000"/>
                </a:solidFill>
              </a:rPr>
              <a:t>massive</a:t>
            </a:r>
            <a:endParaRPr lang="en-US" dirty="0">
              <a:solidFill>
                <a:srgbClr val="C00000"/>
              </a:solidFill>
            </a:endParaRPr>
          </a:p>
        </p:txBody>
      </p:sp>
      <p:sp>
        <p:nvSpPr>
          <p:cNvPr id="12" name="TextBox 11">
            <a:extLst>
              <a:ext uri="{FF2B5EF4-FFF2-40B4-BE49-F238E27FC236}">
                <a16:creationId xmlns:a16="http://schemas.microsoft.com/office/drawing/2014/main" id="{1D07D46D-A3A7-B0C3-6DC0-94FF2DB49847}"/>
              </a:ext>
            </a:extLst>
          </p:cNvPr>
          <p:cNvSpPr txBox="1"/>
          <p:nvPr/>
        </p:nvSpPr>
        <p:spPr>
          <a:xfrm flipH="1">
            <a:off x="9296400" y="1342303"/>
            <a:ext cx="2054672" cy="369332"/>
          </a:xfrm>
          <a:prstGeom prst="rect">
            <a:avLst/>
          </a:prstGeom>
          <a:noFill/>
        </p:spPr>
        <p:txBody>
          <a:bodyPr wrap="square" rtlCol="0">
            <a:spAutoFit/>
          </a:bodyPr>
          <a:lstStyle/>
          <a:p>
            <a:r>
              <a:rPr lang="en-GB" dirty="0">
                <a:solidFill>
                  <a:srgbClr val="C00000"/>
                </a:solidFill>
              </a:rPr>
              <a:t>almost massless</a:t>
            </a:r>
            <a:endParaRPr lang="en-US" dirty="0">
              <a:solidFill>
                <a:srgbClr val="C00000"/>
              </a:solidFill>
            </a:endParaRPr>
          </a:p>
        </p:txBody>
      </p:sp>
    </p:spTree>
    <p:extLst>
      <p:ext uri="{BB962C8B-B14F-4D97-AF65-F5344CB8AC3E}">
        <p14:creationId xmlns:p14="http://schemas.microsoft.com/office/powerpoint/2010/main" val="354252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showing the function of a function&#10;&#10;Description automatically generated">
            <a:extLst>
              <a:ext uri="{FF2B5EF4-FFF2-40B4-BE49-F238E27FC236}">
                <a16:creationId xmlns:a16="http://schemas.microsoft.com/office/drawing/2014/main" id="{9FA6B5C1-D86B-9A5A-F6E7-CEAC1FDF0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475" y="1546335"/>
            <a:ext cx="6842525" cy="4276578"/>
          </a:xfrm>
          <a:prstGeom prst="rect">
            <a:avLst/>
          </a:prstGeom>
        </p:spPr>
      </p:pic>
      <p:sp>
        <p:nvSpPr>
          <p:cNvPr id="2" name="Title 1">
            <a:extLst>
              <a:ext uri="{FF2B5EF4-FFF2-40B4-BE49-F238E27FC236}">
                <a16:creationId xmlns:a16="http://schemas.microsoft.com/office/drawing/2014/main" id="{7C3069E4-77F0-93CF-0EC5-0EE69FF407B2}"/>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Phenomenology – global fits – of proton valence quark DFs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A1BF84-FCC6-3AE0-1CA6-215251318DCF}"/>
                  </a:ext>
                </a:extLst>
              </p:cNvPr>
              <p:cNvSpPr>
                <a:spLocks noGrp="1"/>
              </p:cNvSpPr>
              <p:nvPr>
                <p:ph idx="1"/>
              </p:nvPr>
            </p:nvSpPr>
            <p:spPr>
              <a:xfrm>
                <a:off x="91676" y="990600"/>
                <a:ext cx="5318526" cy="5118101"/>
              </a:xfrm>
            </p:spPr>
            <p:txBody>
              <a:bodyPr/>
              <a:lstStyle/>
              <a:p>
                <a:r>
                  <a:rPr lang="en-AU" dirty="0"/>
                  <a:t>Example: NNPDF4.0 inferences of proton valence quark DFs</a:t>
                </a:r>
              </a:p>
              <a:p>
                <a14:m>
                  <m:oMath xmlns:m="http://schemas.openxmlformats.org/officeDocument/2006/math">
                    <m:r>
                      <a:rPr lang="en-AU" i="1" dirty="0" smtClean="0">
                        <a:latin typeface="Cambria Math" panose="02040503050406030204" pitchFamily="18" charset="0"/>
                      </a:rPr>
                      <m:t>𝑑</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m:t>
                    </m:r>
                  </m:oMath>
                </a14:m>
                <a:r>
                  <a:rPr lang="en-AU" dirty="0"/>
                  <a:t> is unknown on </a:t>
                </a:r>
                <a14:m>
                  <m:oMath xmlns:m="http://schemas.openxmlformats.org/officeDocument/2006/math">
                    <m:r>
                      <a:rPr lang="en-AU" i="1" dirty="0" smtClean="0">
                        <a:latin typeface="Cambria Math" panose="02040503050406030204" pitchFamily="18" charset="0"/>
                      </a:rPr>
                      <m:t>𝑥</m:t>
                    </m:r>
                    <m:r>
                      <a:rPr lang="en-AU" i="1" dirty="0" smtClean="0">
                        <a:latin typeface="Cambria Math" panose="02040503050406030204" pitchFamily="18" charset="0"/>
                      </a:rPr>
                      <m:t>&gt;0.7</m:t>
                    </m:r>
                  </m:oMath>
                </a14:m>
                <a:endParaRPr lang="en-AU" dirty="0"/>
              </a:p>
              <a:p>
                <a:pPr marL="0" indent="0">
                  <a:buNone/>
                </a:pPr>
                <a:r>
                  <a:rPr lang="en-AU" dirty="0"/>
                  <a:t>     </a:t>
                </a:r>
                <a14:m>
                  <m:oMath xmlns:m="http://schemas.openxmlformats.org/officeDocument/2006/math">
                    <m:r>
                      <a:rPr lang="en-AU" i="1" dirty="0">
                        <a:latin typeface="Cambria Math" panose="02040503050406030204" pitchFamily="18" charset="0"/>
                      </a:rPr>
                      <m:t>𝑢</m:t>
                    </m:r>
                    <m:r>
                      <a:rPr lang="en-AU" i="1" dirty="0">
                        <a:latin typeface="Cambria Math" panose="02040503050406030204" pitchFamily="18" charset="0"/>
                      </a:rPr>
                      <m:t>(</m:t>
                    </m:r>
                    <m:r>
                      <a:rPr lang="en-AU" i="1" dirty="0">
                        <a:latin typeface="Cambria Math" panose="02040503050406030204" pitchFamily="18" charset="0"/>
                      </a:rPr>
                      <m:t>𝑥</m:t>
                    </m:r>
                    <m:r>
                      <a:rPr lang="en-AU" i="1" dirty="0">
                        <a:latin typeface="Cambria Math" panose="02040503050406030204" pitchFamily="18" charset="0"/>
                      </a:rPr>
                      <m:t>)</m:t>
                    </m:r>
                  </m:oMath>
                </a14:m>
                <a:r>
                  <a:rPr lang="en-AU" dirty="0"/>
                  <a:t> is unknown on </a:t>
                </a:r>
                <a14:m>
                  <m:oMath xmlns:m="http://schemas.openxmlformats.org/officeDocument/2006/math">
                    <m:r>
                      <a:rPr lang="en-AU" i="1" dirty="0">
                        <a:latin typeface="Cambria Math" panose="02040503050406030204" pitchFamily="18" charset="0"/>
                      </a:rPr>
                      <m:t>𝑥</m:t>
                    </m:r>
                    <m:r>
                      <a:rPr lang="en-AU" i="1" dirty="0">
                        <a:latin typeface="Cambria Math" panose="02040503050406030204" pitchFamily="18" charset="0"/>
                      </a:rPr>
                      <m:t>&gt;0.9</m:t>
                    </m:r>
                  </m:oMath>
                </a14:m>
                <a:endParaRPr lang="en-AU" dirty="0"/>
              </a:p>
              <a:p>
                <a:pPr lvl="1"/>
                <a:r>
                  <a:rPr lang="en-AU" sz="2200" dirty="0"/>
                  <a:t>Fits can be negative on these domains</a:t>
                </a:r>
              </a:p>
              <a:p>
                <a:pPr lvl="1"/>
                <a:r>
                  <a:rPr lang="en-AU" sz="2200" dirty="0"/>
                  <a:t>Impossible in theory</a:t>
                </a:r>
              </a:p>
              <a:p>
                <a:r>
                  <a:rPr lang="en-AU" sz="2400" dirty="0"/>
                  <a:t>QCD makes predictions on valence-quark domain</a:t>
                </a:r>
              </a:p>
              <a:p>
                <a:r>
                  <a:rPr lang="en-AU" sz="2400" dirty="0"/>
                  <a:t>They are overlooked in agnostic fitting procedures</a:t>
                </a:r>
              </a:p>
              <a:p>
                <a:r>
                  <a:rPr lang="en-AU" sz="2400" dirty="0"/>
                  <a:t>To claim understanding of QCD, reliable path from data to theory DF predictions must be found</a:t>
                </a:r>
              </a:p>
            </p:txBody>
          </p:sp>
        </mc:Choice>
        <mc:Fallback xmlns="">
          <p:sp>
            <p:nvSpPr>
              <p:cNvPr id="3" name="Content Placeholder 2">
                <a:extLst>
                  <a:ext uri="{FF2B5EF4-FFF2-40B4-BE49-F238E27FC236}">
                    <a16:creationId xmlns:a16="http://schemas.microsoft.com/office/drawing/2014/main" id="{ABA1BF84-FCC6-3AE0-1CA6-215251318DCF}"/>
                  </a:ext>
                </a:extLst>
              </p:cNvPr>
              <p:cNvSpPr>
                <a:spLocks noGrp="1" noRot="1" noChangeAspect="1" noMove="1" noResize="1" noEditPoints="1" noAdjustHandles="1" noChangeArrowheads="1" noChangeShapeType="1" noTextEdit="1"/>
              </p:cNvSpPr>
              <p:nvPr>
                <p:ph idx="1"/>
              </p:nvPr>
            </p:nvSpPr>
            <p:spPr>
              <a:xfrm>
                <a:off x="91676" y="990600"/>
                <a:ext cx="5318526" cy="5118101"/>
              </a:xfrm>
              <a:blipFill>
                <a:blip r:embed="rId3"/>
                <a:stretch>
                  <a:fillRect l="-1489" t="-834" r="-2062" b="-33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8ED406B-A14C-6426-926F-CB5583489426}"/>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BCC1DCE1-F5FF-C280-34D6-FA752D8F2748}"/>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9B746B71-DDBF-9FA9-6E4C-1C27ABBD7856}"/>
              </a:ext>
            </a:extLst>
          </p:cNvPr>
          <p:cNvSpPr>
            <a:spLocks noGrp="1"/>
          </p:cNvSpPr>
          <p:nvPr>
            <p:ph type="sldNum" sz="quarter" idx="12"/>
          </p:nvPr>
        </p:nvSpPr>
        <p:spPr/>
        <p:txBody>
          <a:bodyPr/>
          <a:lstStyle/>
          <a:p>
            <a:fld id="{87034D8C-3CB4-402A-BC46-2AB14C0FE90A}" type="slidenum">
              <a:rPr lang="en-US" smtClean="0"/>
              <a:pPr/>
              <a:t>24</a:t>
            </a:fld>
            <a:endParaRPr lang="en-US"/>
          </a:p>
        </p:txBody>
      </p:sp>
      <p:sp>
        <p:nvSpPr>
          <p:cNvPr id="9" name="TextBox 8">
            <a:extLst>
              <a:ext uri="{FF2B5EF4-FFF2-40B4-BE49-F238E27FC236}">
                <a16:creationId xmlns:a16="http://schemas.microsoft.com/office/drawing/2014/main" id="{25BA4602-8551-E36C-E62F-84497BB320DA}"/>
              </a:ext>
            </a:extLst>
          </p:cNvPr>
          <p:cNvSpPr txBox="1"/>
          <p:nvPr/>
        </p:nvSpPr>
        <p:spPr>
          <a:xfrm>
            <a:off x="6553200" y="6015335"/>
            <a:ext cx="2611677" cy="461665"/>
          </a:xfrm>
          <a:prstGeom prst="rect">
            <a:avLst/>
          </a:prstGeom>
          <a:noFill/>
        </p:spPr>
        <p:txBody>
          <a:bodyPr wrap="none" rtlCol="0">
            <a:spAutoFit/>
          </a:bodyPr>
          <a:lstStyle/>
          <a:p>
            <a:r>
              <a:rPr lang="en-AU" sz="2400" dirty="0">
                <a:solidFill>
                  <a:srgbClr val="FF0000"/>
                </a:solidFill>
              </a:rPr>
              <a:t>Far valence domain</a:t>
            </a:r>
          </a:p>
        </p:txBody>
      </p:sp>
      <p:sp>
        <p:nvSpPr>
          <p:cNvPr id="7" name="Left Brace 6">
            <a:extLst>
              <a:ext uri="{FF2B5EF4-FFF2-40B4-BE49-F238E27FC236}">
                <a16:creationId xmlns:a16="http://schemas.microsoft.com/office/drawing/2014/main" id="{D6A10C81-25F3-799A-35F4-55EC861387E2}"/>
              </a:ext>
            </a:extLst>
          </p:cNvPr>
          <p:cNvSpPr/>
          <p:nvPr/>
        </p:nvSpPr>
        <p:spPr bwMode="auto">
          <a:xfrm rot="16200000">
            <a:off x="8137546" y="4161632"/>
            <a:ext cx="184111" cy="3657600"/>
          </a:xfrm>
          <a:prstGeom prst="leftBrac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27128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AC3599-7F5B-4CCE-B597-90B61AEE72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3639" y="809179"/>
            <a:ext cx="4158025" cy="5458885"/>
          </a:xfrm>
          <a:prstGeom prst="rect">
            <a:avLst/>
          </a:prstGeom>
        </p:spPr>
      </p:pic>
      <p:sp>
        <p:nvSpPr>
          <p:cNvPr id="2" name="Title 1">
            <a:extLst>
              <a:ext uri="{FF2B5EF4-FFF2-40B4-BE49-F238E27FC236}">
                <a16:creationId xmlns:a16="http://schemas.microsoft.com/office/drawing/2014/main" id="{115E78EF-3932-4E67-A2E7-41B49CBCAC4B}"/>
              </a:ext>
            </a:extLst>
          </p:cNvPr>
          <p:cNvSpPr>
            <a:spLocks noGrp="1"/>
          </p:cNvSpPr>
          <p:nvPr>
            <p:ph type="title"/>
          </p:nvPr>
        </p:nvSpPr>
        <p:spPr>
          <a:xfrm>
            <a:off x="609600" y="152400"/>
            <a:ext cx="10972800" cy="1143000"/>
          </a:xfrm>
        </p:spPr>
        <p:txBody>
          <a:bodyPr/>
          <a:lstStyle/>
          <a:p>
            <a:pPr algn="r"/>
            <a:r>
              <a:rPr lang="en-US" dirty="0"/>
              <a:t>Proton and pion DFs </a:t>
            </a:r>
            <a:br>
              <a:rPr lang="en-US" dirty="0"/>
            </a:br>
            <a:r>
              <a:rPr lang="en-US" dirty="0"/>
              <a:t>in counterpoint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7B1343-747A-476C-8DBB-1173C9615309}"/>
                  </a:ext>
                </a:extLst>
              </p:cNvPr>
              <p:cNvSpPr>
                <a:spLocks noGrp="1"/>
              </p:cNvSpPr>
              <p:nvPr>
                <p:ph idx="1"/>
              </p:nvPr>
            </p:nvSpPr>
            <p:spPr>
              <a:xfrm>
                <a:off x="609599" y="1676400"/>
                <a:ext cx="7444039" cy="4906964"/>
              </a:xfrm>
            </p:spPr>
            <p:txBody>
              <a:bodyPr/>
              <a:lstStyle/>
              <a:p>
                <a:r>
                  <a:rPr lang="en-GB" sz="2000" dirty="0"/>
                  <a:t>Symmetry-preserving analyses using CSMs deliver hadron scale DFs that agree with QCD constraints</a:t>
                </a:r>
              </a:p>
              <a:p>
                <a:r>
                  <a:rPr lang="en-GB" sz="2000" dirty="0"/>
                  <a:t>Valence-quark degrees-of-freedom carry all hadron’s momentum at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oMath>
                </a14:m>
                <a:r>
                  <a:rPr lang="en-GB" sz="2000" dirty="0"/>
                  <a:t>:</a:t>
                </a:r>
              </a:p>
              <a:p>
                <a:pPr>
                  <a:spcBef>
                    <a:spcPts val="900"/>
                  </a:spcBef>
                </a:pPr>
                <a:r>
                  <a:rPr lang="en-GB" sz="2000" dirty="0"/>
                  <a:t>Diquark correlations in proton, induced by EHM</a:t>
                </a:r>
              </a:p>
              <a:p>
                <a:pPr marL="800100" lvl="2" indent="0">
                  <a:buNone/>
                </a:pPr>
                <a:r>
                  <a:rPr lang="en-GB" sz="2000" dirty="0"/>
                  <a:t> </a:t>
                </a:r>
                <a14:m>
                  <m:oMath xmlns:m="http://schemas.openxmlformats.org/officeDocument/2006/math">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𝑢</m:t>
                        </m:r>
                      </m:e>
                      <m:sub>
                        <m:r>
                          <a:rPr lang="en-AU" sz="2000" b="0" i="1" smtClean="0">
                            <a:latin typeface="Cambria Math" panose="02040503050406030204" pitchFamily="18" charset="0"/>
                          </a:rPr>
                          <m:t>𝑉</m:t>
                        </m:r>
                      </m:sub>
                    </m:sSub>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)≠2</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𝑑</m:t>
                        </m:r>
                      </m:e>
                      <m:sub>
                        <m:r>
                          <a:rPr lang="en-GB" sz="2000" b="0" i="1" smtClean="0">
                            <a:latin typeface="Cambria Math" panose="02040503050406030204" pitchFamily="18" charset="0"/>
                          </a:rPr>
                          <m:t>𝑉</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𝑥</m:t>
                        </m:r>
                      </m:e>
                    </m:d>
                  </m:oMath>
                </a14:m>
                <a:endParaRPr lang="en-US" sz="2000" dirty="0"/>
              </a:p>
              <a:p>
                <a:r>
                  <a:rPr lang="en-US" sz="2000" dirty="0"/>
                  <a:t>Proton and pion valence-quark DFs have markedly different </a:t>
                </a:r>
                <a:r>
                  <a:rPr lang="en-US" sz="2000" dirty="0" err="1"/>
                  <a:t>behaviour</a:t>
                </a:r>
                <a:r>
                  <a:rPr lang="en-US" sz="2000" dirty="0"/>
                  <a:t> – </a:t>
                </a:r>
                <a14:m>
                  <m:oMath xmlns:m="http://schemas.openxmlformats.org/officeDocument/2006/math">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𝑢</m:t>
                        </m:r>
                      </m:e>
                      <m:sup>
                        <m:r>
                          <a:rPr lang="en-GB" sz="2000" b="0" i="1" smtClean="0">
                            <a:latin typeface="Cambria Math" panose="02040503050406030204" pitchFamily="18" charset="0"/>
                          </a:rPr>
                          <m:t>𝜋</m:t>
                        </m:r>
                      </m:sup>
                    </m:sSup>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r>
                      <a:rPr lang="en-GB" sz="2000" b="0" i="1" smtClean="0">
                        <a:latin typeface="Cambria Math" panose="02040503050406030204" pitchFamily="18" charset="0"/>
                      </a:rPr>
                      <m:t>)</m:t>
                    </m:r>
                  </m:oMath>
                </a14:m>
                <a:r>
                  <a:rPr lang="en-US" sz="2000" dirty="0"/>
                  <a:t> is Nature’s most dilated DF</a:t>
                </a:r>
              </a:p>
              <a:p>
                <a:pPr marL="971550" lvl="1" indent="-514350">
                  <a:buFont typeface="+mj-lt"/>
                  <a:buAutoNum type="romanLcPeriod"/>
                </a:pPr>
                <a:r>
                  <a:rPr lang="en-US" dirty="0"/>
                  <a:t>“Obvious” because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2</m:t>
                        </m:r>
                      </m:sup>
                    </m:sSup>
                  </m:oMath>
                </a14:m>
                <a:r>
                  <a:rPr lang="en-US" dirty="0"/>
                  <a:t> vs.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3</m:t>
                        </m:r>
                      </m:sup>
                    </m:sSup>
                  </m:oMath>
                </a14:m>
                <a:r>
                  <a:rPr lang="en-US" dirty="0"/>
                  <a:t> </a:t>
                </a:r>
                <a:r>
                  <a:rPr lang="en-US" dirty="0" err="1"/>
                  <a:t>behaviour</a:t>
                </a:r>
                <a:r>
                  <a:rPr lang="en-US" dirty="0"/>
                  <a:t> &amp; preservation of this unit difference under evolution</a:t>
                </a:r>
              </a:p>
              <a:p>
                <a:pPr marL="971550" lvl="1" indent="-514350">
                  <a:spcBef>
                    <a:spcPts val="0"/>
                  </a:spcBef>
                  <a:buFont typeface="+mj-lt"/>
                  <a:buAutoNum type="romanLcPeriod"/>
                </a:pPr>
                <a:r>
                  <a:rPr lang="en-US" dirty="0"/>
                  <a:t>Also “hidden” = strong EHM-induced broadening</a:t>
                </a:r>
              </a:p>
              <a:p>
                <a:pPr marL="971550" lvl="1" indent="-514350">
                  <a:spcBef>
                    <a:spcPts val="0"/>
                  </a:spcBef>
                  <a:buFont typeface="+mj-lt"/>
                  <a:buAutoNum type="romanLcPeriod"/>
                </a:pPr>
                <a:r>
                  <a:rPr lang="en-US" dirty="0"/>
                  <a:t>Dilation and endpoint power-law </a:t>
                </a:r>
                <a:r>
                  <a:rPr lang="en-US" dirty="0" err="1"/>
                  <a:t>behaviour</a:t>
                </a:r>
                <a:r>
                  <a:rPr lang="en-US" dirty="0"/>
                  <a:t> are consistent with analyses of modern </a:t>
                </a:r>
                <a:r>
                  <a:rPr lang="en-US" dirty="0" err="1"/>
                  <a:t>lQCD</a:t>
                </a:r>
                <a:r>
                  <a:rPr lang="en-US" dirty="0"/>
                  <a:t> results</a:t>
                </a:r>
              </a:p>
            </p:txBody>
          </p:sp>
        </mc:Choice>
        <mc:Fallback xmlns="">
          <p:sp>
            <p:nvSpPr>
              <p:cNvPr id="3" name="Content Placeholder 2">
                <a:extLst>
                  <a:ext uri="{FF2B5EF4-FFF2-40B4-BE49-F238E27FC236}">
                    <a16:creationId xmlns:a16="http://schemas.microsoft.com/office/drawing/2014/main" id="{877B1343-747A-476C-8DBB-1173C9615309}"/>
                  </a:ext>
                </a:extLst>
              </p:cNvPr>
              <p:cNvSpPr>
                <a:spLocks noGrp="1" noRot="1" noChangeAspect="1" noMove="1" noResize="1" noEditPoints="1" noAdjustHandles="1" noChangeArrowheads="1" noChangeShapeType="1" noTextEdit="1"/>
              </p:cNvSpPr>
              <p:nvPr>
                <p:ph idx="1"/>
              </p:nvPr>
            </p:nvSpPr>
            <p:spPr>
              <a:xfrm>
                <a:off x="609599" y="1676400"/>
                <a:ext cx="7444039" cy="4906964"/>
              </a:xfrm>
              <a:blipFill>
                <a:blip r:embed="rId3"/>
                <a:stretch>
                  <a:fillRect l="-737" t="-62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6293C1A-EDA7-4E21-AA0E-FC5C061F6C4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5D2DD44-39F5-4C04-A784-EF22937A904A}"/>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8A5B24E5-E491-4FC2-8747-B7E6F662AF9D}"/>
              </a:ext>
            </a:extLst>
          </p:cNvPr>
          <p:cNvSpPr>
            <a:spLocks noGrp="1"/>
          </p:cNvSpPr>
          <p:nvPr>
            <p:ph type="sldNum" sz="quarter" idx="12"/>
          </p:nvPr>
        </p:nvSpPr>
        <p:spPr/>
        <p:txBody>
          <a:bodyPr/>
          <a:lstStyle/>
          <a:p>
            <a:fld id="{87034D8C-3CB4-402A-BC46-2AB14C0FE90A}" type="slidenum">
              <a:rPr lang="en-US" smtClean="0"/>
              <a:pPr/>
              <a:t>25</a:t>
            </a:fld>
            <a:endParaRPr lang="en-US"/>
          </a:p>
        </p:txBody>
      </p:sp>
      <p:sp>
        <p:nvSpPr>
          <p:cNvPr id="9" name="TextBox 8">
            <a:extLst>
              <a:ext uri="{FF2B5EF4-FFF2-40B4-BE49-F238E27FC236}">
                <a16:creationId xmlns:a16="http://schemas.microsoft.com/office/drawing/2014/main" id="{68F01C66-BA3E-42A8-9A74-862DF1BB8C3B}"/>
              </a:ext>
            </a:extLst>
          </p:cNvPr>
          <p:cNvSpPr txBox="1"/>
          <p:nvPr/>
        </p:nvSpPr>
        <p:spPr>
          <a:xfrm>
            <a:off x="10668000" y="3962400"/>
            <a:ext cx="1225464" cy="923330"/>
          </a:xfrm>
          <a:prstGeom prst="rect">
            <a:avLst/>
          </a:prstGeom>
          <a:noFill/>
        </p:spPr>
        <p:txBody>
          <a:bodyPr wrap="none" rtlCol="0">
            <a:spAutoFit/>
          </a:bodyPr>
          <a:lstStyle/>
          <a:p>
            <a:r>
              <a:rPr lang="en-GB" dirty="0">
                <a:solidFill>
                  <a:srgbClr val="C00000"/>
                </a:solidFill>
              </a:rPr>
              <a:t>u in proton</a:t>
            </a:r>
          </a:p>
          <a:p>
            <a:r>
              <a:rPr lang="en-GB" dirty="0">
                <a:solidFill>
                  <a:schemeClr val="accent3">
                    <a:lumMod val="75000"/>
                  </a:schemeClr>
                </a:solidFill>
              </a:rPr>
              <a:t>d in proton</a:t>
            </a:r>
          </a:p>
          <a:p>
            <a:r>
              <a:rPr lang="en-GB" dirty="0">
                <a:solidFill>
                  <a:srgbClr val="008000"/>
                </a:solidFill>
              </a:rPr>
              <a:t>u in pion</a:t>
            </a:r>
            <a:endParaRPr lang="en-US" dirty="0">
              <a:solidFill>
                <a:srgbClr val="008000"/>
              </a:solidFill>
            </a:endParaRPr>
          </a:p>
        </p:txBody>
      </p:sp>
      <p:pic>
        <p:nvPicPr>
          <p:cNvPr id="11" name="Picture 10">
            <a:extLst>
              <a:ext uri="{FF2B5EF4-FFF2-40B4-BE49-F238E27FC236}">
                <a16:creationId xmlns:a16="http://schemas.microsoft.com/office/drawing/2014/main" id="{BCB7BF20-1E83-4DF8-ABA2-1E5DB772F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951" y="2667000"/>
            <a:ext cx="4267200" cy="444878"/>
          </a:xfrm>
          <a:prstGeom prst="rect">
            <a:avLst/>
          </a:prstGeom>
        </p:spPr>
      </p:pic>
      <p:sp>
        <p:nvSpPr>
          <p:cNvPr id="7" name="TextBox 6">
            <a:extLst>
              <a:ext uri="{FF2B5EF4-FFF2-40B4-BE49-F238E27FC236}">
                <a16:creationId xmlns:a16="http://schemas.microsoft.com/office/drawing/2014/main" id="{37B1AA22-F929-4622-8A50-336203DF1A20}"/>
              </a:ext>
            </a:extLst>
          </p:cNvPr>
          <p:cNvSpPr txBox="1"/>
          <p:nvPr/>
        </p:nvSpPr>
        <p:spPr>
          <a:xfrm>
            <a:off x="10909128" y="1851026"/>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2" name="TextBox 11">
            <a:extLst>
              <a:ext uri="{FF2B5EF4-FFF2-40B4-BE49-F238E27FC236}">
                <a16:creationId xmlns:a16="http://schemas.microsoft.com/office/drawing/2014/main" id="{933FA8A5-E840-4859-B4F6-3DE6455B6A35}"/>
              </a:ext>
            </a:extLst>
          </p:cNvPr>
          <p:cNvSpPr txBox="1"/>
          <p:nvPr/>
        </p:nvSpPr>
        <p:spPr>
          <a:xfrm>
            <a:off x="10788564" y="5042439"/>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0" name="TextBox 9">
            <a:extLst>
              <a:ext uri="{FF2B5EF4-FFF2-40B4-BE49-F238E27FC236}">
                <a16:creationId xmlns:a16="http://schemas.microsoft.com/office/drawing/2014/main" id="{54953EE7-9C28-FED7-5A1F-356D10140139}"/>
              </a:ext>
            </a:extLst>
          </p:cNvPr>
          <p:cNvSpPr txBox="1"/>
          <p:nvPr/>
        </p:nvSpPr>
        <p:spPr>
          <a:xfrm>
            <a:off x="0" y="74474"/>
            <a:ext cx="7924800" cy="1754326"/>
          </a:xfrm>
          <a:prstGeom prst="rect">
            <a:avLst/>
          </a:prstGeom>
          <a:noFill/>
        </p:spPr>
        <p:txBody>
          <a:bodyPr wrap="square">
            <a:spAutoFit/>
          </a:bodyPr>
          <a:lstStyle/>
          <a:p>
            <a:pPr>
              <a:spcAft>
                <a:spcPts val="300"/>
              </a:spcAft>
            </a:pPr>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pPr>
              <a:spcAft>
                <a:spcPts val="300"/>
              </a:spcAft>
            </a:pPr>
            <a:r>
              <a:rPr lang="en-GB" sz="1400" dirty="0">
                <a:solidFill>
                  <a:schemeClr val="accent1">
                    <a:lumMod val="75000"/>
                  </a:schemeClr>
                </a:solidFill>
              </a:rPr>
              <a:t>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p>
          <a:p>
            <a:pPr>
              <a:spcAft>
                <a:spcPts val="300"/>
              </a:spcAft>
            </a:pPr>
            <a:r>
              <a:rPr lang="en-AU" sz="1400" b="0" i="1" dirty="0">
                <a:solidFill>
                  <a:schemeClr val="accent1">
                    <a:lumMod val="75000"/>
                  </a:schemeClr>
                </a:solidFill>
                <a:effectLst/>
              </a:rPr>
              <a:t>Pion distribution functions from low-order Mellin moments, </a:t>
            </a:r>
            <a:r>
              <a:rPr lang="en-AU" sz="1400" b="0" i="0" dirty="0">
                <a:solidFill>
                  <a:schemeClr val="accent1">
                    <a:lumMod val="75000"/>
                  </a:schemeClr>
                </a:solidFill>
                <a:effectLst/>
              </a:rPr>
              <a:t>Ya Lu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e-Print: 2311.01613 [hep-</a:t>
            </a:r>
            <a:r>
              <a:rPr lang="en-AU" sz="1400" b="0" i="0" u="sng" strike="noStrike" dirty="0" err="1">
                <a:solidFill>
                  <a:schemeClr val="accent1">
                    <a:lumMod val="75000"/>
                  </a:schemeClr>
                </a:solidFill>
                <a:effectLst/>
                <a:hlinkClick r:id="rId5">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a:t>
            </a:r>
            <a:r>
              <a:rPr lang="en-AU" sz="1400" b="0" i="1" dirty="0">
                <a:solidFill>
                  <a:schemeClr val="accent1">
                    <a:lumMod val="75000"/>
                  </a:schemeClr>
                </a:solidFill>
                <a:effectLst/>
              </a:rPr>
              <a:t>, </a:t>
            </a:r>
            <a:r>
              <a:rPr lang="en-AU" sz="14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Phys. Lett. B 850 (2024) 138534/1-6</a:t>
            </a:r>
            <a:endParaRPr lang="en-AU" sz="1400" b="0" i="0" u="sng" strike="noStrike" dirty="0">
              <a:solidFill>
                <a:schemeClr val="accent1">
                  <a:lumMod val="75000"/>
                </a:schemeClr>
              </a:solidFill>
              <a:effectLst/>
            </a:endParaRPr>
          </a:p>
          <a:p>
            <a:pPr>
              <a:spcAft>
                <a:spcPts val="300"/>
              </a:spcAft>
            </a:pPr>
            <a:r>
              <a:rPr lang="en-AU" sz="1400" b="0" i="1" dirty="0">
                <a:solidFill>
                  <a:schemeClr val="accent1">
                    <a:lumMod val="75000"/>
                  </a:schemeClr>
                </a:solidFill>
                <a:effectLst/>
              </a:rPr>
              <a:t>Contact interaction study of proton parton distributions</a:t>
            </a:r>
            <a:r>
              <a:rPr lang="en-AU" sz="1400" b="0" i="0" dirty="0">
                <a:solidFill>
                  <a:schemeClr val="accent1">
                    <a:lumMod val="75000"/>
                  </a:schemeClr>
                </a:solidFill>
                <a:effectLst/>
              </a:rPr>
              <a:t>, Yang Yu (</a:t>
            </a:r>
            <a:r>
              <a:rPr lang="ja-JP" altLang="en-US" sz="1400" b="0" i="0" dirty="0">
                <a:solidFill>
                  <a:schemeClr val="accent1">
                    <a:lumMod val="75000"/>
                  </a:schemeClr>
                </a:solidFill>
                <a:effectLst/>
              </a:rPr>
              <a:t>俞杨</a:t>
            </a:r>
            <a:r>
              <a:rPr lang="en-US" altLang="ja-JP" sz="1400" b="0" i="0" dirty="0">
                <a:solidFill>
                  <a:schemeClr val="accent1">
                    <a:lumMod val="75000"/>
                  </a:schemeClr>
                </a:solidFill>
                <a:effectLst/>
              </a:rPr>
              <a:t>) </a:t>
            </a:r>
            <a:r>
              <a:rPr lang="en-US" altLang="ja-JP" sz="1400" b="0" i="1" dirty="0">
                <a:solidFill>
                  <a:schemeClr val="accent1">
                    <a:lumMod val="75000"/>
                  </a:schemeClr>
                </a:solidFill>
                <a:effectLst/>
              </a:rPr>
              <a:t>et al</a:t>
            </a:r>
            <a:r>
              <a:rPr lang="en-US" altLang="ja-JP" sz="1400" b="0" i="0" dirty="0">
                <a:solidFill>
                  <a:schemeClr val="accent1">
                    <a:lumMod val="75000"/>
                  </a:schemeClr>
                </a:solidFill>
                <a:effectLst/>
              </a:rPr>
              <a:t>.</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e-Print: 2402.06095 [hep-</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Eur. Phys. J. C </a:t>
            </a:r>
            <a:r>
              <a:rPr lang="en-AU" sz="1400" b="1" i="0" dirty="0">
                <a:solidFill>
                  <a:schemeClr val="accent1">
                    <a:lumMod val="75000"/>
                  </a:schemeClr>
                </a:solidFill>
                <a:effectLst/>
              </a:rPr>
              <a:t>84</a:t>
            </a:r>
            <a:r>
              <a:rPr lang="en-AU" sz="1400" b="0" i="0" dirty="0">
                <a:solidFill>
                  <a:schemeClr val="accent1">
                    <a:lumMod val="75000"/>
                  </a:schemeClr>
                </a:solidFill>
                <a:effectLst/>
              </a:rPr>
              <a:t> (2024) 7, 739/1-23 </a:t>
            </a:r>
          </a:p>
          <a:p>
            <a:endParaRPr lang="en-US" sz="1400" dirty="0">
              <a:solidFill>
                <a:schemeClr val="accent2">
                  <a:lumMod val="50000"/>
                </a:schemeClr>
              </a:solidFill>
            </a:endParaRPr>
          </a:p>
        </p:txBody>
      </p:sp>
    </p:spTree>
    <p:extLst>
      <p:ext uri="{BB962C8B-B14F-4D97-AF65-F5344CB8AC3E}">
        <p14:creationId xmlns:p14="http://schemas.microsoft.com/office/powerpoint/2010/main" val="5770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8F71-D097-D467-A016-1D562F02086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CFB818-F340-F237-5395-CDF58E3BB3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3639" y="809179"/>
            <a:ext cx="4158025" cy="5458885"/>
          </a:xfrm>
          <a:prstGeom prst="rect">
            <a:avLst/>
          </a:prstGeom>
        </p:spPr>
      </p:pic>
      <p:sp>
        <p:nvSpPr>
          <p:cNvPr id="2" name="Title 1">
            <a:extLst>
              <a:ext uri="{FF2B5EF4-FFF2-40B4-BE49-F238E27FC236}">
                <a16:creationId xmlns:a16="http://schemas.microsoft.com/office/drawing/2014/main" id="{12B3FE41-4ACF-06C2-43AC-52A9B88A679A}"/>
              </a:ext>
            </a:extLst>
          </p:cNvPr>
          <p:cNvSpPr>
            <a:spLocks noGrp="1"/>
          </p:cNvSpPr>
          <p:nvPr>
            <p:ph type="title"/>
          </p:nvPr>
        </p:nvSpPr>
        <p:spPr>
          <a:xfrm>
            <a:off x="609600" y="152400"/>
            <a:ext cx="10972800" cy="1143000"/>
          </a:xfrm>
        </p:spPr>
        <p:txBody>
          <a:bodyPr/>
          <a:lstStyle/>
          <a:p>
            <a:pPr algn="r"/>
            <a:r>
              <a:rPr lang="en-US" dirty="0"/>
              <a:t>Proton and pion DFs </a:t>
            </a:r>
            <a:br>
              <a:rPr lang="en-US" dirty="0"/>
            </a:br>
            <a:r>
              <a:rPr lang="en-US" dirty="0"/>
              <a:t>in counterpoint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E11438-65C6-18C4-7679-58B15E90C380}"/>
                  </a:ext>
                </a:extLst>
              </p:cNvPr>
              <p:cNvSpPr>
                <a:spLocks noGrp="1"/>
              </p:cNvSpPr>
              <p:nvPr>
                <p:ph idx="1"/>
              </p:nvPr>
            </p:nvSpPr>
            <p:spPr>
              <a:xfrm>
                <a:off x="609599" y="1676400"/>
                <a:ext cx="7444039" cy="4906964"/>
              </a:xfrm>
            </p:spPr>
            <p:txBody>
              <a:bodyPr/>
              <a:lstStyle/>
              <a:p>
                <a:r>
                  <a:rPr lang="en-GB" sz="2000" dirty="0"/>
                  <a:t>Symmetry-preserving analyses using CSMs deliver hadron scale DFs that agree with QCD constraints</a:t>
                </a:r>
              </a:p>
              <a:p>
                <a:r>
                  <a:rPr lang="en-GB" sz="2000" dirty="0"/>
                  <a:t>Valence-quark degrees-of-freedom carry all hadron’s momentum at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oMath>
                </a14:m>
                <a:r>
                  <a:rPr lang="en-GB" sz="2000" dirty="0"/>
                  <a:t>:</a:t>
                </a:r>
              </a:p>
              <a:p>
                <a:pPr>
                  <a:spcBef>
                    <a:spcPts val="900"/>
                  </a:spcBef>
                </a:pPr>
                <a:r>
                  <a:rPr lang="en-GB" sz="2000" dirty="0"/>
                  <a:t>Diquark correlations in proton, induced by EHM</a:t>
                </a:r>
              </a:p>
              <a:p>
                <a:pPr marL="800100" lvl="2" indent="0">
                  <a:buNone/>
                </a:pPr>
                <a:r>
                  <a:rPr lang="en-GB" sz="2000" dirty="0"/>
                  <a:t> </a:t>
                </a:r>
                <a14:m>
                  <m:oMath xmlns:m="http://schemas.openxmlformats.org/officeDocument/2006/math">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𝑢</m:t>
                        </m:r>
                      </m:e>
                      <m:sub>
                        <m:r>
                          <a:rPr lang="en-AU" sz="2000" b="0" i="1" smtClean="0">
                            <a:latin typeface="Cambria Math" panose="02040503050406030204" pitchFamily="18" charset="0"/>
                          </a:rPr>
                          <m:t>𝑉</m:t>
                        </m:r>
                      </m:sub>
                    </m:sSub>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)≠2</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𝑑</m:t>
                        </m:r>
                      </m:e>
                      <m:sub>
                        <m:r>
                          <a:rPr lang="en-GB" sz="2000" b="0" i="1" smtClean="0">
                            <a:latin typeface="Cambria Math" panose="02040503050406030204" pitchFamily="18" charset="0"/>
                          </a:rPr>
                          <m:t>𝑉</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𝑥</m:t>
                        </m:r>
                      </m:e>
                    </m:d>
                  </m:oMath>
                </a14:m>
                <a:endParaRPr lang="en-US" sz="2000" dirty="0"/>
              </a:p>
              <a:p>
                <a:r>
                  <a:rPr lang="en-US" sz="2000" dirty="0"/>
                  <a:t>Proton and pion valence-quark DFs have markedly different </a:t>
                </a:r>
                <a:r>
                  <a:rPr lang="en-US" sz="2000" dirty="0" err="1"/>
                  <a:t>behaviour</a:t>
                </a:r>
                <a:r>
                  <a:rPr lang="en-US" sz="2000" dirty="0"/>
                  <a:t> – </a:t>
                </a:r>
                <a14:m>
                  <m:oMath xmlns:m="http://schemas.openxmlformats.org/officeDocument/2006/math">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𝑢</m:t>
                        </m:r>
                      </m:e>
                      <m:sup>
                        <m:r>
                          <a:rPr lang="en-GB" sz="2000" b="0" i="1" smtClean="0">
                            <a:latin typeface="Cambria Math" panose="02040503050406030204" pitchFamily="18" charset="0"/>
                          </a:rPr>
                          <m:t>𝜋</m:t>
                        </m:r>
                      </m:sup>
                    </m:sSup>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r>
                      <a:rPr lang="en-GB" sz="2000" b="0" i="1" smtClean="0">
                        <a:latin typeface="Cambria Math" panose="02040503050406030204" pitchFamily="18" charset="0"/>
                      </a:rPr>
                      <m:t>)</m:t>
                    </m:r>
                  </m:oMath>
                </a14:m>
                <a:r>
                  <a:rPr lang="en-US" sz="2000" dirty="0"/>
                  <a:t> is Nature’s most dilated DF</a:t>
                </a:r>
              </a:p>
              <a:p>
                <a:pPr marL="971550" lvl="1" indent="-514350">
                  <a:buFont typeface="+mj-lt"/>
                  <a:buAutoNum type="romanLcPeriod"/>
                </a:pPr>
                <a:r>
                  <a:rPr lang="en-US" dirty="0"/>
                  <a:t>“Obvious” because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2</m:t>
                        </m:r>
                      </m:sup>
                    </m:sSup>
                  </m:oMath>
                </a14:m>
                <a:r>
                  <a:rPr lang="en-US" dirty="0"/>
                  <a:t> vs.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3</m:t>
                        </m:r>
                      </m:sup>
                    </m:sSup>
                  </m:oMath>
                </a14:m>
                <a:r>
                  <a:rPr lang="en-US" dirty="0"/>
                  <a:t> </a:t>
                </a:r>
                <a:r>
                  <a:rPr lang="en-US" dirty="0" err="1"/>
                  <a:t>behaviour</a:t>
                </a:r>
                <a:r>
                  <a:rPr lang="en-US" dirty="0"/>
                  <a:t> &amp; preservation of this unit difference under evolution</a:t>
                </a:r>
              </a:p>
              <a:p>
                <a:pPr marL="971550" lvl="1" indent="-514350">
                  <a:spcBef>
                    <a:spcPts val="0"/>
                  </a:spcBef>
                  <a:buFont typeface="+mj-lt"/>
                  <a:buAutoNum type="romanLcPeriod"/>
                </a:pPr>
                <a:r>
                  <a:rPr lang="en-US" dirty="0"/>
                  <a:t>Also “hidden” = strong EHM-induced broadening</a:t>
                </a:r>
              </a:p>
              <a:p>
                <a:pPr marL="971550" lvl="1" indent="-514350">
                  <a:spcBef>
                    <a:spcPts val="0"/>
                  </a:spcBef>
                  <a:buFont typeface="+mj-lt"/>
                  <a:buAutoNum type="romanLcPeriod"/>
                </a:pPr>
                <a:r>
                  <a:rPr lang="en-US" dirty="0"/>
                  <a:t>Dilation and endpoint power-law </a:t>
                </a:r>
                <a:r>
                  <a:rPr lang="en-US" dirty="0" err="1"/>
                  <a:t>behaviour</a:t>
                </a:r>
                <a:r>
                  <a:rPr lang="en-US" dirty="0"/>
                  <a:t> are consistent with analyses of modern </a:t>
                </a:r>
                <a:r>
                  <a:rPr lang="en-US" dirty="0" err="1"/>
                  <a:t>lQCD</a:t>
                </a:r>
                <a:r>
                  <a:rPr lang="en-US" dirty="0"/>
                  <a:t> results</a:t>
                </a:r>
              </a:p>
            </p:txBody>
          </p:sp>
        </mc:Choice>
        <mc:Fallback xmlns="">
          <p:sp>
            <p:nvSpPr>
              <p:cNvPr id="3" name="Content Placeholder 2">
                <a:extLst>
                  <a:ext uri="{FF2B5EF4-FFF2-40B4-BE49-F238E27FC236}">
                    <a16:creationId xmlns:a16="http://schemas.microsoft.com/office/drawing/2014/main" id="{B4E11438-65C6-18C4-7679-58B15E90C380}"/>
                  </a:ext>
                </a:extLst>
              </p:cNvPr>
              <p:cNvSpPr>
                <a:spLocks noGrp="1" noRot="1" noChangeAspect="1" noMove="1" noResize="1" noEditPoints="1" noAdjustHandles="1" noChangeArrowheads="1" noChangeShapeType="1" noTextEdit="1"/>
              </p:cNvSpPr>
              <p:nvPr>
                <p:ph idx="1"/>
              </p:nvPr>
            </p:nvSpPr>
            <p:spPr>
              <a:xfrm>
                <a:off x="609599" y="1676400"/>
                <a:ext cx="7444039" cy="4906964"/>
              </a:xfrm>
              <a:blipFill>
                <a:blip r:embed="rId3"/>
                <a:stretch>
                  <a:fillRect l="-737" t="-62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53B9848-0897-A3C8-4542-B1FFE2572F9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EE270248-7F1E-D2E7-AC98-4A9FC0065F8C}"/>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71B8216B-8C01-5AE8-D1E3-1F750ABC5582}"/>
              </a:ext>
            </a:extLst>
          </p:cNvPr>
          <p:cNvSpPr>
            <a:spLocks noGrp="1"/>
          </p:cNvSpPr>
          <p:nvPr>
            <p:ph type="sldNum" sz="quarter" idx="12"/>
          </p:nvPr>
        </p:nvSpPr>
        <p:spPr/>
        <p:txBody>
          <a:bodyPr/>
          <a:lstStyle/>
          <a:p>
            <a:fld id="{87034D8C-3CB4-402A-BC46-2AB14C0FE90A}" type="slidenum">
              <a:rPr lang="en-US" smtClean="0"/>
              <a:pPr/>
              <a:t>26</a:t>
            </a:fld>
            <a:endParaRPr lang="en-US"/>
          </a:p>
        </p:txBody>
      </p:sp>
      <p:sp>
        <p:nvSpPr>
          <p:cNvPr id="9" name="TextBox 8">
            <a:extLst>
              <a:ext uri="{FF2B5EF4-FFF2-40B4-BE49-F238E27FC236}">
                <a16:creationId xmlns:a16="http://schemas.microsoft.com/office/drawing/2014/main" id="{8C86EBD2-091E-6D91-71E7-8B6CD43E5007}"/>
              </a:ext>
            </a:extLst>
          </p:cNvPr>
          <p:cNvSpPr txBox="1"/>
          <p:nvPr/>
        </p:nvSpPr>
        <p:spPr>
          <a:xfrm>
            <a:off x="10668000" y="3962400"/>
            <a:ext cx="1225464" cy="923330"/>
          </a:xfrm>
          <a:prstGeom prst="rect">
            <a:avLst/>
          </a:prstGeom>
          <a:noFill/>
        </p:spPr>
        <p:txBody>
          <a:bodyPr wrap="none" rtlCol="0">
            <a:spAutoFit/>
          </a:bodyPr>
          <a:lstStyle/>
          <a:p>
            <a:r>
              <a:rPr lang="en-GB" dirty="0">
                <a:solidFill>
                  <a:srgbClr val="C00000"/>
                </a:solidFill>
              </a:rPr>
              <a:t>u in proton</a:t>
            </a:r>
          </a:p>
          <a:p>
            <a:r>
              <a:rPr lang="en-GB" dirty="0">
                <a:solidFill>
                  <a:schemeClr val="accent3">
                    <a:lumMod val="75000"/>
                  </a:schemeClr>
                </a:solidFill>
              </a:rPr>
              <a:t>d in proton</a:t>
            </a:r>
          </a:p>
          <a:p>
            <a:r>
              <a:rPr lang="en-GB" dirty="0">
                <a:solidFill>
                  <a:srgbClr val="008000"/>
                </a:solidFill>
              </a:rPr>
              <a:t>u in pion</a:t>
            </a:r>
            <a:endParaRPr lang="en-US" dirty="0">
              <a:solidFill>
                <a:srgbClr val="008000"/>
              </a:solidFill>
            </a:endParaRPr>
          </a:p>
        </p:txBody>
      </p:sp>
      <p:pic>
        <p:nvPicPr>
          <p:cNvPr id="11" name="Picture 10">
            <a:extLst>
              <a:ext uri="{FF2B5EF4-FFF2-40B4-BE49-F238E27FC236}">
                <a16:creationId xmlns:a16="http://schemas.microsoft.com/office/drawing/2014/main" id="{9247C3DA-292E-BD21-C67F-2178C61E8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951" y="2667000"/>
            <a:ext cx="4267200" cy="444878"/>
          </a:xfrm>
          <a:prstGeom prst="rect">
            <a:avLst/>
          </a:prstGeom>
        </p:spPr>
      </p:pic>
      <p:sp>
        <p:nvSpPr>
          <p:cNvPr id="7" name="TextBox 6">
            <a:extLst>
              <a:ext uri="{FF2B5EF4-FFF2-40B4-BE49-F238E27FC236}">
                <a16:creationId xmlns:a16="http://schemas.microsoft.com/office/drawing/2014/main" id="{C03D4F0C-C093-45B2-48CA-1746C5F89F49}"/>
              </a:ext>
            </a:extLst>
          </p:cNvPr>
          <p:cNvSpPr txBox="1"/>
          <p:nvPr/>
        </p:nvSpPr>
        <p:spPr>
          <a:xfrm>
            <a:off x="10909128" y="1851026"/>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2" name="TextBox 11">
            <a:extLst>
              <a:ext uri="{FF2B5EF4-FFF2-40B4-BE49-F238E27FC236}">
                <a16:creationId xmlns:a16="http://schemas.microsoft.com/office/drawing/2014/main" id="{C4322135-1341-FD83-2F0D-0DE59BF4D49D}"/>
              </a:ext>
            </a:extLst>
          </p:cNvPr>
          <p:cNvSpPr txBox="1"/>
          <p:nvPr/>
        </p:nvSpPr>
        <p:spPr>
          <a:xfrm>
            <a:off x="10788564" y="5042439"/>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0" name="TextBox 9">
            <a:extLst>
              <a:ext uri="{FF2B5EF4-FFF2-40B4-BE49-F238E27FC236}">
                <a16:creationId xmlns:a16="http://schemas.microsoft.com/office/drawing/2014/main" id="{3C3E61B8-7300-2E50-330E-B33ABA7F4F1B}"/>
              </a:ext>
            </a:extLst>
          </p:cNvPr>
          <p:cNvSpPr txBox="1"/>
          <p:nvPr/>
        </p:nvSpPr>
        <p:spPr>
          <a:xfrm>
            <a:off x="0" y="74474"/>
            <a:ext cx="7924800" cy="1754326"/>
          </a:xfrm>
          <a:prstGeom prst="rect">
            <a:avLst/>
          </a:prstGeom>
          <a:noFill/>
        </p:spPr>
        <p:txBody>
          <a:bodyPr wrap="square">
            <a:spAutoFit/>
          </a:bodyPr>
          <a:lstStyle/>
          <a:p>
            <a:pPr>
              <a:spcAft>
                <a:spcPts val="300"/>
              </a:spcAft>
            </a:pPr>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pPr>
              <a:spcAft>
                <a:spcPts val="300"/>
              </a:spcAft>
            </a:pPr>
            <a:r>
              <a:rPr lang="en-GB" sz="1400" dirty="0">
                <a:solidFill>
                  <a:schemeClr val="accent1">
                    <a:lumMod val="75000"/>
                  </a:schemeClr>
                </a:solidFill>
              </a:rPr>
              <a:t>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p>
          <a:p>
            <a:pPr>
              <a:spcAft>
                <a:spcPts val="300"/>
              </a:spcAft>
            </a:pPr>
            <a:r>
              <a:rPr lang="en-AU" sz="1400" b="0" i="1" dirty="0">
                <a:solidFill>
                  <a:schemeClr val="accent1">
                    <a:lumMod val="75000"/>
                  </a:schemeClr>
                </a:solidFill>
                <a:effectLst/>
              </a:rPr>
              <a:t>Pion distribution functions from low-order Mellin moments, </a:t>
            </a:r>
            <a:r>
              <a:rPr lang="en-AU" sz="1400" b="0" i="0" dirty="0">
                <a:solidFill>
                  <a:schemeClr val="accent1">
                    <a:lumMod val="75000"/>
                  </a:schemeClr>
                </a:solidFill>
                <a:effectLst/>
              </a:rPr>
              <a:t>Ya Lu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e-Print: 2311.01613 [hep-</a:t>
            </a:r>
            <a:r>
              <a:rPr lang="en-AU" sz="1400" b="0" i="0" u="sng" strike="noStrike" dirty="0" err="1">
                <a:solidFill>
                  <a:schemeClr val="accent1">
                    <a:lumMod val="75000"/>
                  </a:schemeClr>
                </a:solidFill>
                <a:effectLst/>
                <a:hlinkClick r:id="rId5">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a:t>
            </a:r>
            <a:r>
              <a:rPr lang="en-AU" sz="1400" b="0" i="1" dirty="0">
                <a:solidFill>
                  <a:schemeClr val="accent1">
                    <a:lumMod val="75000"/>
                  </a:schemeClr>
                </a:solidFill>
                <a:effectLst/>
              </a:rPr>
              <a:t>, </a:t>
            </a:r>
            <a:r>
              <a:rPr lang="en-AU" sz="14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Phys. Lett. B 850 (2024) 138534/1-6</a:t>
            </a:r>
            <a:endParaRPr lang="en-AU" sz="1400" b="0" i="0" u="sng" strike="noStrike" dirty="0">
              <a:solidFill>
                <a:schemeClr val="accent1">
                  <a:lumMod val="75000"/>
                </a:schemeClr>
              </a:solidFill>
              <a:effectLst/>
            </a:endParaRPr>
          </a:p>
          <a:p>
            <a:pPr>
              <a:spcAft>
                <a:spcPts val="300"/>
              </a:spcAft>
            </a:pPr>
            <a:r>
              <a:rPr lang="en-AU" sz="1400" b="0" i="1" dirty="0">
                <a:solidFill>
                  <a:schemeClr val="accent1">
                    <a:lumMod val="75000"/>
                  </a:schemeClr>
                </a:solidFill>
                <a:effectLst/>
              </a:rPr>
              <a:t>Contact interaction study of proton parton distributions</a:t>
            </a:r>
            <a:r>
              <a:rPr lang="en-AU" sz="1400" b="0" i="0" dirty="0">
                <a:solidFill>
                  <a:schemeClr val="accent1">
                    <a:lumMod val="75000"/>
                  </a:schemeClr>
                </a:solidFill>
                <a:effectLst/>
              </a:rPr>
              <a:t>, Yang Yu (</a:t>
            </a:r>
            <a:r>
              <a:rPr lang="ja-JP" altLang="en-US" sz="1400" b="0" i="0" dirty="0">
                <a:solidFill>
                  <a:schemeClr val="accent1">
                    <a:lumMod val="75000"/>
                  </a:schemeClr>
                </a:solidFill>
                <a:effectLst/>
              </a:rPr>
              <a:t>俞杨</a:t>
            </a:r>
            <a:r>
              <a:rPr lang="en-US" altLang="ja-JP" sz="1400" b="0" i="0" dirty="0">
                <a:solidFill>
                  <a:schemeClr val="accent1">
                    <a:lumMod val="75000"/>
                  </a:schemeClr>
                </a:solidFill>
                <a:effectLst/>
              </a:rPr>
              <a:t>) </a:t>
            </a:r>
            <a:r>
              <a:rPr lang="en-US" altLang="ja-JP" sz="1400" b="0" i="1" dirty="0">
                <a:solidFill>
                  <a:schemeClr val="accent1">
                    <a:lumMod val="75000"/>
                  </a:schemeClr>
                </a:solidFill>
                <a:effectLst/>
              </a:rPr>
              <a:t>et al</a:t>
            </a:r>
            <a:r>
              <a:rPr lang="en-US" altLang="ja-JP" sz="1400" b="0" i="0" dirty="0">
                <a:solidFill>
                  <a:schemeClr val="accent1">
                    <a:lumMod val="75000"/>
                  </a:schemeClr>
                </a:solidFill>
                <a:effectLst/>
              </a:rPr>
              <a:t>.</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e-Print: 2402.06095 [hep-</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Eur. Phys. J. C </a:t>
            </a:r>
            <a:r>
              <a:rPr lang="en-AU" sz="1400" b="1" i="0" dirty="0">
                <a:solidFill>
                  <a:schemeClr val="accent1">
                    <a:lumMod val="75000"/>
                  </a:schemeClr>
                </a:solidFill>
                <a:effectLst/>
              </a:rPr>
              <a:t>84</a:t>
            </a:r>
            <a:r>
              <a:rPr lang="en-AU" sz="1400" b="0" i="0" dirty="0">
                <a:solidFill>
                  <a:schemeClr val="accent1">
                    <a:lumMod val="75000"/>
                  </a:schemeClr>
                </a:solidFill>
                <a:effectLst/>
              </a:rPr>
              <a:t> (2024) 7, 739/1-23 </a:t>
            </a:r>
          </a:p>
          <a:p>
            <a:endParaRPr lang="en-US" sz="1400" dirty="0">
              <a:solidFill>
                <a:schemeClr val="accent2">
                  <a:lumMod val="50000"/>
                </a:schemeClr>
              </a:solidFill>
            </a:endParaRPr>
          </a:p>
        </p:txBody>
      </p:sp>
      <p:sp>
        <p:nvSpPr>
          <p:cNvPr id="13" name="TextBox 12">
            <a:extLst>
              <a:ext uri="{FF2B5EF4-FFF2-40B4-BE49-F238E27FC236}">
                <a16:creationId xmlns:a16="http://schemas.microsoft.com/office/drawing/2014/main" id="{2A26A583-1CEF-5A67-5663-3A554F9DE620}"/>
              </a:ext>
            </a:extLst>
          </p:cNvPr>
          <p:cNvSpPr txBox="1"/>
          <p:nvPr/>
        </p:nvSpPr>
        <p:spPr>
          <a:xfrm>
            <a:off x="990600" y="2454373"/>
            <a:ext cx="7665432" cy="1384995"/>
          </a:xfrm>
          <a:prstGeom prst="rect">
            <a:avLst/>
          </a:prstGeom>
          <a:solidFill>
            <a:schemeClr val="bg1"/>
          </a:solidFill>
        </p:spPr>
        <p:txBody>
          <a:bodyPr wrap="none" rtlCol="0">
            <a:spAutoFit/>
          </a:bodyPr>
          <a:lstStyle/>
          <a:p>
            <a:r>
              <a:rPr lang="en-AU" sz="2800" dirty="0">
                <a:ln w="0"/>
                <a:solidFill>
                  <a:srgbClr val="C00000"/>
                </a:solidFill>
                <a:effectLst>
                  <a:outerShdw blurRad="38100" dist="25400" dir="5400000" algn="ctr" rotWithShape="0">
                    <a:srgbClr val="6E747A">
                      <a:alpha val="43000"/>
                    </a:srgbClr>
                  </a:outerShdw>
                </a:effectLst>
              </a:rPr>
              <a:t>Numerous predictions – similarities and differences</a:t>
            </a:r>
          </a:p>
          <a:p>
            <a:r>
              <a:rPr lang="en-AU" sz="2800" dirty="0">
                <a:ln w="0"/>
                <a:solidFill>
                  <a:srgbClr val="C00000"/>
                </a:solidFill>
                <a:effectLst>
                  <a:outerShdw blurRad="38100" dist="25400" dir="5400000" algn="ctr" rotWithShape="0">
                    <a:srgbClr val="6E747A">
                      <a:alpha val="43000"/>
                    </a:srgbClr>
                  </a:outerShdw>
                </a:effectLst>
              </a:rPr>
              <a:t>All of which can be tested </a:t>
            </a:r>
          </a:p>
          <a:p>
            <a:r>
              <a:rPr lang="en-AU" sz="2800" dirty="0">
                <a:ln w="0"/>
                <a:solidFill>
                  <a:srgbClr val="C00000"/>
                </a:solidFill>
                <a:effectLst>
                  <a:outerShdw blurRad="38100" dist="25400" dir="5400000" algn="ctr" rotWithShape="0">
                    <a:srgbClr val="6E747A">
                      <a:alpha val="43000"/>
                    </a:srgbClr>
                  </a:outerShdw>
                </a:effectLst>
              </a:rPr>
              <a:t>with high-luminosity, high-energy facilities</a:t>
            </a:r>
          </a:p>
        </p:txBody>
      </p:sp>
    </p:spTree>
    <p:extLst>
      <p:ext uri="{BB962C8B-B14F-4D97-AF65-F5344CB8AC3E}">
        <p14:creationId xmlns:p14="http://schemas.microsoft.com/office/powerpoint/2010/main" val="3118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1A2B-28F2-A93D-93CF-2071ECF6799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4E9E7842-7E3E-C510-2275-1BE300DC13F1}"/>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27843816-F054-9889-FEF1-67CE9FD9925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A6FD4A85-F5A4-7115-3B7F-DFD39BD49E0A}"/>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DA58C34B-2402-E825-917C-60861AB7BE59}"/>
              </a:ext>
            </a:extLst>
          </p:cNvPr>
          <p:cNvSpPr>
            <a:spLocks noGrp="1"/>
          </p:cNvSpPr>
          <p:nvPr>
            <p:ph type="sldNum" sz="quarter" idx="12"/>
          </p:nvPr>
        </p:nvSpPr>
        <p:spPr/>
        <p:txBody>
          <a:bodyPr/>
          <a:lstStyle/>
          <a:p>
            <a:fld id="{87034D8C-3CB4-402A-BC46-2AB14C0FE90A}" type="slidenum">
              <a:rPr lang="en-US" smtClean="0"/>
              <a:pPr/>
              <a:t>27</a:t>
            </a:fld>
            <a:endParaRPr lang="en-US"/>
          </a:p>
        </p:txBody>
      </p:sp>
      <p:pic>
        <p:nvPicPr>
          <p:cNvPr id="9" name="Picture 8">
            <a:extLst>
              <a:ext uri="{FF2B5EF4-FFF2-40B4-BE49-F238E27FC236}">
                <a16:creationId xmlns:a16="http://schemas.microsoft.com/office/drawing/2014/main" id="{A02AC8B0-276B-98E4-921B-EF3B918341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436FD370-DC4E-205B-AD0F-9A2A0C65DB43}"/>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5825582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77CBBE9-8302-25BA-09B8-4070CD713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95F25B-AF3F-E6D7-1205-027B7DE385C8}"/>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2395F25B-AF3F-E6D7-1205-027B7DE385C8}"/>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AEE3C865-05F3-AD70-3D4D-45EF5F145D00}"/>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0970DC6D-D362-1020-D633-65938F1A5547}"/>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00D2AEB2-C690-739D-682F-7F566AB33FC7}"/>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0A917E34-C5F7-AA5D-D11D-D725BF955B77}"/>
              </a:ext>
            </a:extLst>
          </p:cNvPr>
          <p:cNvSpPr>
            <a:spLocks noGrp="1"/>
          </p:cNvSpPr>
          <p:nvPr>
            <p:ph type="sldNum" sz="quarter" idx="12"/>
          </p:nvPr>
        </p:nvSpPr>
        <p:spPr/>
        <p:txBody>
          <a:bodyPr/>
          <a:lstStyle/>
          <a:p>
            <a:fld id="{87034D8C-3CB4-402A-BC46-2AB14C0FE90A}" type="slidenum">
              <a:rPr lang="en-US" smtClean="0"/>
              <a:pPr/>
              <a:t>28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443BB1-335C-916E-EFA0-345CBCDC4498}"/>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Uncertain foundation for fitting</a:t>
                </a:r>
              </a:p>
            </p:txBody>
          </p:sp>
        </mc:Choice>
        <mc:Fallback xmlns="">
          <p:sp>
            <p:nvSpPr>
              <p:cNvPr id="7" name="TextBox 6">
                <a:extLst>
                  <a:ext uri="{FF2B5EF4-FFF2-40B4-BE49-F238E27FC236}">
                    <a16:creationId xmlns:a16="http://schemas.microsoft.com/office/drawing/2014/main" id="{E5443BB1-335C-916E-EFA0-345CBCDC4498}"/>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FE33694A-7C35-BFB4-5269-60A4905FC8E8}"/>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8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4A541-7804-B461-CF9F-F5C5E01E47CF}"/>
            </a:ext>
          </a:extLst>
        </p:cNvPr>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500EE73-56EA-6367-37B2-C95FF3E76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63BE0-EAA5-3E1D-BE5A-8294FD7AB8C3}"/>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00763BE0-EAA5-3E1D-BE5A-8294FD7AB8C3}"/>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51CD132A-EA4A-DA7C-E976-A6AB5BE74D0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D6E94E67-1A4A-5352-0B2A-11EE4B92AFD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9188BF50-73DD-9588-DECE-29ADAFEC3594}"/>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1EC224F8-7FBA-A293-CBA4-7BA687E2FAD1}"/>
              </a:ext>
            </a:extLst>
          </p:cNvPr>
          <p:cNvSpPr>
            <a:spLocks noGrp="1"/>
          </p:cNvSpPr>
          <p:nvPr>
            <p:ph type="sldNum" sz="quarter" idx="12"/>
          </p:nvPr>
        </p:nvSpPr>
        <p:spPr/>
        <p:txBody>
          <a:bodyPr/>
          <a:lstStyle/>
          <a:p>
            <a:fld id="{87034D8C-3CB4-402A-BC46-2AB14C0FE90A}" type="slidenum">
              <a:rPr lang="en-US" smtClean="0"/>
              <a:pPr/>
              <a:t>29</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EDC191-2B7D-0AAD-762D-7DDFF5BD3D5A}"/>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Unreliable foundation for fitting</a:t>
                </a:r>
              </a:p>
            </p:txBody>
          </p:sp>
        </mc:Choice>
        <mc:Fallback xmlns="">
          <p:sp>
            <p:nvSpPr>
              <p:cNvPr id="7" name="TextBox 6">
                <a:extLst>
                  <a:ext uri="{FF2B5EF4-FFF2-40B4-BE49-F238E27FC236}">
                    <a16:creationId xmlns:a16="http://schemas.microsoft.com/office/drawing/2014/main" id="{C7EDC191-2B7D-0AAD-762D-7DDFF5BD3D5A}"/>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4FC5D896-FC07-ADFE-1831-7EFA67F08867}"/>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4C9941-ED85-02F7-5349-330B93E3A26B}"/>
              </a:ext>
            </a:extLst>
          </p:cNvPr>
          <p:cNvSpPr txBox="1"/>
          <p:nvPr/>
        </p:nvSpPr>
        <p:spPr>
          <a:xfrm>
            <a:off x="6858000" y="2114530"/>
            <a:ext cx="5029200" cy="1384995"/>
          </a:xfrm>
          <a:prstGeom prst="rect">
            <a:avLst/>
          </a:prstGeom>
          <a:solidFill>
            <a:srgbClr val="FFFF66"/>
          </a:solidFill>
        </p:spPr>
        <p:txBody>
          <a:bodyPr wrap="square" rtlCol="0">
            <a:spAutoFit/>
          </a:bodyPr>
          <a:lstStyle/>
          <a:p>
            <a:r>
              <a:rPr lang="en-AU" sz="2800" dirty="0">
                <a:ln w="0"/>
                <a:solidFill>
                  <a:srgbClr val="FF0000"/>
                </a:solidFill>
                <a:effectLst>
                  <a:outerShdw blurRad="38100" dist="25400" dir="5400000" algn="ctr" rotWithShape="0">
                    <a:srgbClr val="6E747A">
                      <a:alpha val="43000"/>
                    </a:srgbClr>
                  </a:outerShdw>
                </a:effectLst>
              </a:rPr>
              <a:t>Can’t extract information about </a:t>
            </a:r>
          </a:p>
          <a:p>
            <a:r>
              <a:rPr lang="en-AU" sz="2800" dirty="0">
                <a:ln w="0"/>
                <a:solidFill>
                  <a:srgbClr val="FF0000"/>
                </a:solidFill>
                <a:effectLst>
                  <a:outerShdw blurRad="38100" dist="25400" dir="5400000" algn="ctr" rotWithShape="0">
                    <a:srgbClr val="6E747A">
                      <a:alpha val="43000"/>
                    </a:srgbClr>
                  </a:outerShdw>
                </a:effectLst>
              </a:rPr>
              <a:t>PDFs from such processes </a:t>
            </a:r>
          </a:p>
          <a:p>
            <a:r>
              <a:rPr lang="en-AU" sz="2800" dirty="0">
                <a:ln w="0"/>
                <a:solidFill>
                  <a:srgbClr val="FF0000"/>
                </a:solidFill>
                <a:effectLst>
                  <a:outerShdw blurRad="38100" dist="25400" dir="5400000" algn="ctr" rotWithShape="0">
                    <a:srgbClr val="6E747A">
                      <a:alpha val="43000"/>
                    </a:srgbClr>
                  </a:outerShdw>
                </a:effectLst>
              </a:rPr>
              <a:t>unless FFs are known</a:t>
            </a:r>
          </a:p>
        </p:txBody>
      </p:sp>
    </p:spTree>
    <p:extLst>
      <p:ext uri="{BB962C8B-B14F-4D97-AF65-F5344CB8AC3E}">
        <p14:creationId xmlns:p14="http://schemas.microsoft.com/office/powerpoint/2010/main" val="21228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521226"/>
                <a:ext cx="10972800" cy="1298730"/>
              </a:xfrm>
            </p:spPr>
            <p:txBody>
              <a:bodyPr/>
              <a:lstStyle/>
              <a:p>
                <a:r>
                  <a:rPr lang="en-GB" sz="2400" dirty="0"/>
                  <a:t>One-line Lagrangian – expressed in terms of </a:t>
                </a:r>
              </a:p>
              <a:p>
                <a:pPr marL="0" indent="0">
                  <a:spcBef>
                    <a:spcPts val="0"/>
                  </a:spcBef>
                  <a:buNone/>
                </a:pPr>
                <a:r>
                  <a:rPr lang="en-GB" sz="2400" dirty="0"/>
                  <a:t>      massless gluon (</a:t>
                </a:r>
                <a14:m>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𝐴</m:t>
                        </m:r>
                      </m:e>
                      <m:sub>
                        <m:r>
                          <a:rPr lang="en-AU" sz="2400" b="0" i="1" smtClean="0">
                            <a:latin typeface="Cambria Math" panose="02040503050406030204" pitchFamily="18" charset="0"/>
                          </a:rPr>
                          <m:t>𝜇</m:t>
                        </m:r>
                      </m:sub>
                      <m:sup>
                        <m:r>
                          <a:rPr lang="en-AU" sz="2400" b="0" i="1" smtClean="0">
                            <a:latin typeface="Cambria Math" panose="02040503050406030204" pitchFamily="18" charset="0"/>
                          </a:rPr>
                          <m:t>𝑎</m:t>
                        </m:r>
                      </m:sup>
                    </m:sSubSup>
                  </m:oMath>
                </a14:m>
                <a:r>
                  <a:rPr lang="en-GB" sz="2400" dirty="0"/>
                  <a:t>) and Higgs-mass quark (</a:t>
                </a:r>
                <a14:m>
                  <m:oMath xmlns:m="http://schemas.openxmlformats.org/officeDocument/2006/math">
                    <m:r>
                      <a:rPr lang="en-AU" sz="2400" b="0" i="1" smtClean="0">
                        <a:latin typeface="Cambria Math" panose="02040503050406030204" pitchFamily="18" charset="0"/>
                      </a:rPr>
                      <m:t>𝜓</m:t>
                    </m:r>
                  </m:oMath>
                </a14:m>
                <a:r>
                  <a:rPr lang="en-GB" sz="2400" dirty="0"/>
                  <a:t>) </a:t>
                </a:r>
                <a:r>
                  <a:rPr lang="en-GB" sz="2400" dirty="0" err="1"/>
                  <a:t>partons</a:t>
                </a:r>
                <a:endParaRPr lang="en-GB" sz="2400" dirty="0"/>
              </a:p>
              <a:p>
                <a:pPr>
                  <a:spcBef>
                    <a:spcPts val="300"/>
                  </a:spcBef>
                </a:pPr>
                <a:r>
                  <a:rPr lang="en-GB" sz="2400" dirty="0"/>
                  <a:t>Which are NOT the degrees-of-freedom measured in detectors</a:t>
                </a:r>
              </a:p>
            </p:txBody>
          </p:sp>
        </mc:Choice>
        <mc:Fallback xmlns="">
          <p:sp>
            <p:nvSpPr>
              <p:cNvPr id="3" name="Content Placeholder 2">
                <a:extLst>
                  <a:ext uri="{FF2B5EF4-FFF2-40B4-BE49-F238E27FC236}">
                    <a16:creationId xmlns:a16="http://schemas.microsoft.com/office/drawing/2014/main" id="{003C43E0-7D22-41DD-8F87-6BF712CCD620}"/>
                  </a:ext>
                </a:extLst>
              </p:cNvPr>
              <p:cNvSpPr>
                <a:spLocks noGrp="1" noRot="1" noChangeAspect="1" noMove="1" noResize="1" noEditPoints="1" noAdjustHandles="1" noChangeArrowheads="1" noChangeShapeType="1" noTextEdit="1"/>
              </p:cNvSpPr>
              <p:nvPr>
                <p:ph idx="1"/>
              </p:nvPr>
            </p:nvSpPr>
            <p:spPr>
              <a:xfrm>
                <a:off x="609600" y="2521226"/>
                <a:ext cx="10972800" cy="1298730"/>
              </a:xfrm>
              <a:blipFill>
                <a:blip r:embed="rId2"/>
                <a:stretch>
                  <a:fillRect l="-722" t="-3756" b="-751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3</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3"/>
                <a:stretch>
                  <a:fillRect/>
                </a:stretch>
              </a:blipFill>
              <a:ln>
                <a:solidFill>
                  <a:schemeClr val="bg1"/>
                </a:solidFill>
              </a:ln>
            </p:spPr>
            <p:txBody>
              <a:bodyPr/>
              <a:lstStyle/>
              <a:p>
                <a:r>
                  <a:rPr lang="en-AU">
                    <a:noFill/>
                  </a:rPr>
                  <a:t> </a:t>
                </a:r>
              </a:p>
            </p:txBody>
          </p:sp>
        </mc:Fallback>
      </mc:AlternateContent>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7338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000" i="1" kern="0" dirty="0">
                <a:ln w="0"/>
                <a:solidFill>
                  <a:srgbClr val="008000"/>
                </a:solidFill>
                <a:effectLst>
                  <a:outerShdw blurRad="38100" dist="25400" dir="5400000" algn="ctr" rotWithShape="0">
                    <a:srgbClr val="6E747A">
                      <a:alpha val="43000"/>
                    </a:srgbClr>
                  </a:outerShdw>
                </a:effectLst>
              </a:rPr>
              <a:t>Advantages of the </a:t>
            </a:r>
            <a:r>
              <a:rPr lang="en-GB" sz="2000" i="1" kern="0" dirty="0" err="1">
                <a:ln w="0"/>
                <a:solidFill>
                  <a:srgbClr val="008000"/>
                </a:solidFill>
                <a:effectLst>
                  <a:outerShdw blurRad="38100" dist="25400" dir="5400000" algn="ctr" rotWithShape="0">
                    <a:srgbClr val="6E747A">
                      <a:alpha val="43000"/>
                    </a:srgbClr>
                  </a:outerShdw>
                </a:effectLst>
              </a:rPr>
              <a:t>Color</a:t>
            </a:r>
            <a:r>
              <a:rPr lang="en-GB" sz="2000" i="1" kern="0" dirty="0">
                <a:ln w="0"/>
                <a:solidFill>
                  <a:srgbClr val="008000"/>
                </a:solidFill>
                <a:effectLst>
                  <a:outerShdw blurRad="38100" dist="25400" dir="5400000" algn="ctr" rotWithShape="0">
                    <a:srgbClr val="6E747A">
                      <a:alpha val="43000"/>
                    </a:srgbClr>
                  </a:outerShdw>
                </a:effectLst>
              </a:rPr>
              <a:t> Octet Gluon Picture,  </a:t>
            </a:r>
          </a:p>
          <a:p>
            <a:pPr marL="0" indent="0">
              <a:spcBef>
                <a:spcPts val="0"/>
              </a:spcBef>
              <a:buNone/>
            </a:pPr>
            <a:r>
              <a:rPr lang="en-GB" sz="2000" i="1" kern="0" dirty="0">
                <a:ln w="0"/>
                <a:solidFill>
                  <a:srgbClr val="008000"/>
                </a:solidFill>
                <a:effectLst>
                  <a:outerShdw blurRad="38100" dist="25400" dir="5400000" algn="ctr" rotWithShape="0">
                    <a:srgbClr val="6E747A">
                      <a:alpha val="43000"/>
                    </a:srgbClr>
                  </a:outerShdw>
                </a:effectLst>
              </a:rPr>
              <a:t>H. </a:t>
            </a:r>
            <a:r>
              <a:rPr lang="en-GB" sz="2000" i="1" kern="0" dirty="0" err="1">
                <a:ln w="0"/>
                <a:solidFill>
                  <a:srgbClr val="008000"/>
                </a:solidFill>
                <a:effectLst>
                  <a:outerShdw blurRad="38100" dist="25400" dir="5400000" algn="ctr" rotWithShape="0">
                    <a:srgbClr val="6E747A">
                      <a:alpha val="43000"/>
                    </a:srgbClr>
                  </a:outerShdw>
                </a:effectLst>
              </a:rPr>
              <a:t>Fritzsch</a:t>
            </a:r>
            <a:r>
              <a:rPr lang="en-GB" sz="2000" i="1" kern="0" dirty="0">
                <a:ln w="0"/>
                <a:solidFill>
                  <a:srgbClr val="008000"/>
                </a:solidFill>
                <a:effectLst>
                  <a:outerShdw blurRad="38100" dist="25400" dir="5400000" algn="ctr" rotWithShape="0">
                    <a:srgbClr val="6E747A">
                      <a:alpha val="43000"/>
                    </a:srgbClr>
                  </a:outerShdw>
                </a:effectLst>
              </a:rPr>
              <a:t>, Murray Gell-Mann, H. Leutwyler, Phys. Lett. B 47 (1973) 365-368</a:t>
            </a:r>
            <a:endParaRPr lang="en-GB" sz="2800" i="1" kern="0" dirty="0">
              <a:ln w="0"/>
              <a:solidFill>
                <a:srgbClr val="008000"/>
              </a:solidFill>
              <a:effectLst>
                <a:outerShdw blurRad="38100" dist="25400" dir="5400000" algn="ctr" rotWithShape="0">
                  <a:srgbClr val="6E747A">
                    <a:alpha val="43000"/>
                  </a:srgbClr>
                </a:outerShdw>
              </a:effectLst>
            </a:endParaRPr>
          </a:p>
          <a:p>
            <a:r>
              <a:rPr lang="en-US" sz="2400" kern="0" dirty="0"/>
              <a:t>“The quarks come in three "colors," but all physical states and interactions are supposed to be singlets with respect to the SU(3) of color. Thus, we do not accept theories in which quarks are real, observable particles; nor do we allow any scheme in which the color non-singlet degrees of freedom can be excited.”</a:t>
            </a:r>
          </a:p>
          <a:p>
            <a:endParaRPr lang="en-GB" sz="2400" kern="0" dirty="0"/>
          </a:p>
        </p:txBody>
      </p:sp>
      <p:sp>
        <p:nvSpPr>
          <p:cNvPr id="8" name="TextBox 7">
            <a:extLst>
              <a:ext uri="{FF2B5EF4-FFF2-40B4-BE49-F238E27FC236}">
                <a16:creationId xmlns:a16="http://schemas.microsoft.com/office/drawing/2014/main" id="{B8DC02B7-5FC0-BE30-BD1D-FEB5A179F307}"/>
              </a:ext>
            </a:extLst>
          </p:cNvPr>
          <p:cNvSpPr txBox="1"/>
          <p:nvPr/>
        </p:nvSpPr>
        <p:spPr>
          <a:xfrm>
            <a:off x="7960369" y="2590800"/>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Tree>
    <p:extLst>
      <p:ext uri="{BB962C8B-B14F-4D97-AF65-F5344CB8AC3E}">
        <p14:creationId xmlns:p14="http://schemas.microsoft.com/office/powerpoint/2010/main" val="320914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raphs showing different types of graphs&#10;&#10;AI-generated content may be incorrect.">
            <a:extLst>
              <a:ext uri="{FF2B5EF4-FFF2-40B4-BE49-F238E27FC236}">
                <a16:creationId xmlns:a16="http://schemas.microsoft.com/office/drawing/2014/main" id="{CEA1A91F-078A-B4C6-8B7F-779A422A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610" y="2133600"/>
            <a:ext cx="7963590" cy="3787468"/>
          </a:xfrm>
          <a:prstGeom prst="rect">
            <a:avLst/>
          </a:prstGeom>
        </p:spPr>
      </p:pic>
      <p:sp>
        <p:nvSpPr>
          <p:cNvPr id="2" name="Title 1">
            <a:extLst>
              <a:ext uri="{FF2B5EF4-FFF2-40B4-BE49-F238E27FC236}">
                <a16:creationId xmlns:a16="http://schemas.microsoft.com/office/drawing/2014/main" id="{95CB74E8-17A1-F7D9-5EBE-22BAD4C8C94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Unpolarised FFs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F08C884-2A0C-05F1-CE29-1093102A4D7C}"/>
                  </a:ext>
                </a:extLst>
              </p:cNvPr>
              <p:cNvSpPr>
                <a:spLocks noGrp="1"/>
              </p:cNvSpPr>
              <p:nvPr>
                <p:ph idx="1"/>
              </p:nvPr>
            </p:nvSpPr>
            <p:spPr>
              <a:xfrm>
                <a:off x="457200" y="990600"/>
                <a:ext cx="4038600" cy="4525963"/>
              </a:xfrm>
            </p:spPr>
            <p:txBody>
              <a:bodyPr/>
              <a:lstStyle/>
              <a:p>
                <a:r>
                  <a:rPr lang="en-AU" dirty="0"/>
                  <a:t>What is known about FFs?</a:t>
                </a:r>
              </a:p>
              <a:p>
                <a:r>
                  <a:rPr lang="en-AU" sz="2400" i="1" dirty="0">
                    <a:ln w="0"/>
                    <a:solidFill>
                      <a:srgbClr val="FF0000"/>
                    </a:solidFill>
                    <a:effectLst>
                      <a:outerShdw blurRad="38100" dist="25400" dir="5400000" algn="ctr" rotWithShape="0">
                        <a:srgbClr val="6E747A">
                          <a:alpha val="43000"/>
                        </a:srgbClr>
                      </a:outerShdw>
                    </a:effectLst>
                  </a:rPr>
                  <a:t>Practically nothing</a:t>
                </a:r>
                <a:endParaRPr lang="en-AU" i="1" dirty="0">
                  <a:solidFill>
                    <a:srgbClr val="FF0000"/>
                  </a:solidFill>
                </a:endParaRPr>
              </a:p>
              <a:p>
                <a:r>
                  <a:rPr lang="en-AU" dirty="0"/>
                  <a:t>Around 6 different fitting groups</a:t>
                </a:r>
              </a:p>
              <a:p>
                <a:r>
                  <a:rPr lang="en-AU" dirty="0"/>
                  <a:t>Inferred FFs are mutually inconsistent</a:t>
                </a:r>
              </a:p>
              <a:p>
                <a:pPr lvl="1"/>
                <a:r>
                  <a:rPr lang="en-AU" sz="2200" dirty="0"/>
                  <a:t>Example, compare blue (MAPFF) with brown (JAM)</a:t>
                </a:r>
              </a:p>
              <a:p>
                <a:r>
                  <a:rPr lang="en-AU" dirty="0"/>
                  <a:t>Results are </a:t>
                </a:r>
              </a:p>
              <a:p>
                <a:pPr marL="0" indent="0">
                  <a:spcBef>
                    <a:spcPts val="0"/>
                  </a:spcBef>
                  <a:buNone/>
                </a:pPr>
                <a:r>
                  <a:rPr lang="en-AU" dirty="0"/>
                  <a:t>        practitioner dependent</a:t>
                </a:r>
              </a:p>
              <a:p>
                <a:r>
                  <a:rPr lang="en-AU" dirty="0"/>
                  <a:t>Uncertain information in </a:t>
                </a:r>
              </a:p>
              <a:p>
                <a:pPr marL="0" indent="0">
                  <a:spcBef>
                    <a:spcPts val="0"/>
                  </a:spcBef>
                  <a:buNone/>
                </a:pPr>
                <a:r>
                  <a:rPr lang="en-AU" dirty="0"/>
                  <a:t>     </a:t>
                </a:r>
                <a14:m>
                  <m:oMath xmlns:m="http://schemas.openxmlformats.org/officeDocument/2006/math">
                    <m:r>
                      <a:rPr lang="en-AU" b="0" i="1" dirty="0" smtClean="0">
                        <a:latin typeface="Cambria Math" panose="02040503050406030204" pitchFamily="18" charset="0"/>
                      </a:rPr>
                      <m:t>⇒</m:t>
                    </m:r>
                  </m:oMath>
                </a14:m>
                <a:r>
                  <a:rPr lang="en-AU" dirty="0"/>
                  <a:t> uncertain information out</a:t>
                </a:r>
              </a:p>
              <a:p>
                <a:r>
                  <a:rPr lang="en-AU" dirty="0"/>
                  <a:t>Difficult to learn anything about DFs</a:t>
                </a:r>
              </a:p>
            </p:txBody>
          </p:sp>
        </mc:Choice>
        <mc:Fallback>
          <p:sp>
            <p:nvSpPr>
              <p:cNvPr id="3" name="Content Placeholder 2">
                <a:extLst>
                  <a:ext uri="{FF2B5EF4-FFF2-40B4-BE49-F238E27FC236}">
                    <a16:creationId xmlns:a16="http://schemas.microsoft.com/office/drawing/2014/main" id="{CF08C884-2A0C-05F1-CE29-1093102A4D7C}"/>
                  </a:ext>
                </a:extLst>
              </p:cNvPr>
              <p:cNvSpPr>
                <a:spLocks noGrp="1" noRot="1" noChangeAspect="1" noMove="1" noResize="1" noEditPoints="1" noAdjustHandles="1" noChangeArrowheads="1" noChangeShapeType="1" noTextEdit="1"/>
              </p:cNvSpPr>
              <p:nvPr>
                <p:ph idx="1"/>
              </p:nvPr>
            </p:nvSpPr>
            <p:spPr>
              <a:xfrm>
                <a:off x="457200" y="990600"/>
                <a:ext cx="4038600" cy="4525963"/>
              </a:xfrm>
              <a:blipFill>
                <a:blip r:embed="rId3"/>
                <a:stretch>
                  <a:fillRect l="-2413" t="-943" r="-754" b="-1967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9E61B83-7538-8567-3355-F821D445C846}"/>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2CBB43CE-AE61-CB61-48A5-693223BE7F8F}"/>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D6357AD2-AEA3-E261-FA5D-9E23829FA304}"/>
              </a:ext>
            </a:extLst>
          </p:cNvPr>
          <p:cNvSpPr>
            <a:spLocks noGrp="1"/>
          </p:cNvSpPr>
          <p:nvPr>
            <p:ph type="sldNum" sz="quarter" idx="12"/>
          </p:nvPr>
        </p:nvSpPr>
        <p:spPr/>
        <p:txBody>
          <a:bodyPr/>
          <a:lstStyle/>
          <a:p>
            <a:fld id="{87034D8C-3CB4-402A-BC46-2AB14C0FE90A}" type="slidenum">
              <a:rPr lang="en-US" smtClean="0"/>
              <a:pPr/>
              <a:t>30</a:t>
            </a:fld>
            <a:endParaRPr lang="en-US"/>
          </a:p>
        </p:txBody>
      </p:sp>
      <p:sp>
        <p:nvSpPr>
          <p:cNvPr id="9" name="TextBox 8">
            <a:extLst>
              <a:ext uri="{FF2B5EF4-FFF2-40B4-BE49-F238E27FC236}">
                <a16:creationId xmlns:a16="http://schemas.microsoft.com/office/drawing/2014/main" id="{61FA5D0E-C03B-F9C9-9562-ECBB98B87B08}"/>
              </a:ext>
            </a:extLst>
          </p:cNvPr>
          <p:cNvSpPr txBox="1"/>
          <p:nvPr/>
        </p:nvSpPr>
        <p:spPr>
          <a:xfrm>
            <a:off x="5314605" y="1078338"/>
            <a:ext cx="5638800" cy="830997"/>
          </a:xfrm>
          <a:prstGeom prst="rect">
            <a:avLst/>
          </a:prstGeom>
          <a:solidFill>
            <a:srgbClr val="FFFF66"/>
          </a:solidFill>
        </p:spPr>
        <p:txBody>
          <a:bodyPr wrap="square" rtlCol="0">
            <a:spAutoFit/>
          </a:bodyPr>
          <a:lstStyle/>
          <a:p>
            <a:r>
              <a:rPr lang="en-AU" sz="2400" i="1" dirty="0">
                <a:ln w="0"/>
                <a:solidFill>
                  <a:srgbClr val="FF0000"/>
                </a:solidFill>
                <a:effectLst>
                  <a:outerShdw blurRad="38100" dist="25400" dir="5400000" algn="ctr" rotWithShape="0">
                    <a:srgbClr val="6E747A">
                      <a:alpha val="43000"/>
                    </a:srgbClr>
                  </a:outerShdw>
                </a:effectLst>
              </a:rPr>
              <a:t>Serious impediment to interpretation of data from modern and anticipated facilities</a:t>
            </a:r>
          </a:p>
        </p:txBody>
      </p:sp>
      <p:sp>
        <p:nvSpPr>
          <p:cNvPr id="7" name="TextBox 6">
            <a:extLst>
              <a:ext uri="{FF2B5EF4-FFF2-40B4-BE49-F238E27FC236}">
                <a16:creationId xmlns:a16="http://schemas.microsoft.com/office/drawing/2014/main" id="{925CCAA7-E2AF-A5D1-7E4A-BB9E8B71D691}"/>
              </a:ext>
            </a:extLst>
          </p:cNvPr>
          <p:cNvSpPr txBox="1"/>
          <p:nvPr/>
        </p:nvSpPr>
        <p:spPr>
          <a:xfrm>
            <a:off x="7932385" y="5836663"/>
            <a:ext cx="4107215" cy="584775"/>
          </a:xfrm>
          <a:prstGeom prst="rect">
            <a:avLst/>
          </a:prstGeom>
          <a:noFill/>
        </p:spPr>
        <p:txBody>
          <a:bodyPr wrap="none" rtlCol="0">
            <a:spAutoFit/>
          </a:bodyPr>
          <a:lstStyle/>
          <a:p>
            <a:r>
              <a:rPr lang="en-AU" sz="1600" dirty="0">
                <a:ln w="0"/>
                <a:solidFill>
                  <a:schemeClr val="accent1">
                    <a:lumMod val="75000"/>
                  </a:schemeClr>
                </a:solidFill>
                <a:effectLst>
                  <a:outerShdw blurRad="38100" dist="25400" dir="5400000" algn="ctr" rotWithShape="0">
                    <a:srgbClr val="6E747A">
                      <a:alpha val="43000"/>
                    </a:srgbClr>
                  </a:outerShdw>
                </a:effectLst>
              </a:rPr>
              <a:t>Purple dashed: elementary FF</a:t>
            </a:r>
          </a:p>
          <a:p>
            <a:r>
              <a:rPr lang="en-AU" sz="1600" dirty="0">
                <a:ln w="0"/>
                <a:solidFill>
                  <a:schemeClr val="accent1">
                    <a:lumMod val="75000"/>
                  </a:schemeClr>
                </a:solidFill>
                <a:effectLst>
                  <a:outerShdw blurRad="38100" dist="25400" dir="5400000" algn="ctr" rotWithShape="0">
                    <a:srgbClr val="6E747A">
                      <a:alpha val="43000"/>
                    </a:srgbClr>
                  </a:outerShdw>
                </a:effectLst>
              </a:rPr>
              <a:t>Purple solid: FF after solving cascade equations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9FE267-2F83-2606-1318-4CA654DD7B96}"/>
                  </a:ext>
                </a:extLst>
              </p:cNvPr>
              <p:cNvSpPr txBox="1"/>
              <p:nvPr/>
            </p:nvSpPr>
            <p:spPr>
              <a:xfrm>
                <a:off x="5410200" y="2514600"/>
                <a:ext cx="1232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𝑁</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0" name="TextBox 9">
                <a:extLst>
                  <a:ext uri="{FF2B5EF4-FFF2-40B4-BE49-F238E27FC236}">
                    <a16:creationId xmlns:a16="http://schemas.microsoft.com/office/drawing/2014/main" id="{859FE267-2F83-2606-1318-4CA654DD7B96}"/>
                  </a:ext>
                </a:extLst>
              </p:cNvPr>
              <p:cNvSpPr txBox="1">
                <a:spLocks noRot="1" noChangeAspect="1" noMove="1" noResize="1" noEditPoints="1" noAdjustHandles="1" noChangeArrowheads="1" noChangeShapeType="1" noTextEdit="1"/>
              </p:cNvSpPr>
              <p:nvPr/>
            </p:nvSpPr>
            <p:spPr>
              <a:xfrm>
                <a:off x="5410200" y="2514600"/>
                <a:ext cx="1232837" cy="338554"/>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ECB2403-D685-8C8F-4D0F-4709012C177E}"/>
                  </a:ext>
                </a:extLst>
              </p:cNvPr>
              <p:cNvSpPr txBox="1"/>
              <p:nvPr/>
            </p:nvSpPr>
            <p:spPr>
              <a:xfrm>
                <a:off x="8077200" y="2530633"/>
                <a:ext cx="119019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𝑆</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1" name="TextBox 10">
                <a:extLst>
                  <a:ext uri="{FF2B5EF4-FFF2-40B4-BE49-F238E27FC236}">
                    <a16:creationId xmlns:a16="http://schemas.microsoft.com/office/drawing/2014/main" id="{EECB2403-D685-8C8F-4D0F-4709012C177E}"/>
                  </a:ext>
                </a:extLst>
              </p:cNvPr>
              <p:cNvSpPr txBox="1">
                <a:spLocks noRot="1" noChangeAspect="1" noMove="1" noResize="1" noEditPoints="1" noAdjustHandles="1" noChangeArrowheads="1" noChangeShapeType="1" noTextEdit="1"/>
              </p:cNvSpPr>
              <p:nvPr/>
            </p:nvSpPr>
            <p:spPr>
              <a:xfrm>
                <a:off x="8077200" y="2530633"/>
                <a:ext cx="1190198" cy="338554"/>
              </a:xfrm>
              <a:prstGeom prst="rect">
                <a:avLst/>
              </a:prstGeom>
              <a:blipFill>
                <a:blip r:embed="rId5"/>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8887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randombar(horizont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86DE-BBB0-F396-4443-5F1C78E2B70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A171BC-0B6C-22A6-0054-0653186A4045}"/>
                  </a:ext>
                </a:extLst>
              </p:cNvPr>
              <p:cNvSpPr>
                <a:spLocks noGrp="1"/>
              </p:cNvSpPr>
              <p:nvPr>
                <p:ph idx="1"/>
              </p:nvPr>
            </p:nvSpPr>
            <p:spPr>
              <a:xfrm>
                <a:off x="609600" y="914400"/>
                <a:ext cx="10972800" cy="4525963"/>
              </a:xfrm>
            </p:spPr>
            <p:txBody>
              <a:bodyPr/>
              <a:lstStyle/>
              <a:p>
                <a:r>
                  <a:rPr lang="en-US" dirty="0"/>
                  <a:t>Today, for most polarized FFs, there is no information</a:t>
                </a:r>
              </a:p>
              <a:p>
                <a:pPr marL="0" indent="0">
                  <a:spcBef>
                    <a:spcPts val="0"/>
                  </a:spcBef>
                  <a:buNone/>
                </a:pPr>
                <a:r>
                  <a:rPr lang="en-US" dirty="0"/>
                  <a:t>      … not from experiment and not from theory. </a:t>
                </a:r>
              </a:p>
              <a:p>
                <a:r>
                  <a:rPr lang="en-US" dirty="0"/>
                  <a:t>Majority of cases where experimental data exist, it’s for fragmentation into </a:t>
                </a:r>
                <a14:m>
                  <m:oMath xmlns:m="http://schemas.openxmlformats.org/officeDocument/2006/math">
                    <m:r>
                      <m:rPr>
                        <m:sty m:val="p"/>
                      </m:rPr>
                      <a:rPr lang="en-AU" b="0" i="0" smtClean="0">
                        <a:latin typeface="Cambria Math" panose="02040503050406030204" pitchFamily="18" charset="0"/>
                      </a:rPr>
                      <m:t>Λ</m:t>
                    </m:r>
                  </m:oMath>
                </a14:m>
                <a:r>
                  <a:rPr lang="en-US" dirty="0"/>
                  <a:t> and/or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Λ</m:t>
                        </m:r>
                      </m:e>
                      <m:sup>
                        <m:r>
                          <a:rPr lang="en-AU" b="0" i="1" smtClean="0">
                            <a:latin typeface="Cambria Math" panose="02040503050406030204" pitchFamily="18" charset="0"/>
                          </a:rPr>
                          <m:t>−</m:t>
                        </m:r>
                      </m:sup>
                    </m:sSup>
                  </m:oMath>
                </a14:m>
                <a:r>
                  <a:rPr lang="en-US" dirty="0"/>
                  <a:t> hyperons, which are self-analyzing, </a:t>
                </a:r>
                <a:r>
                  <a:rPr lang="en-US" i="1" dirty="0"/>
                  <a:t>i.e.</a:t>
                </a:r>
                <a:r>
                  <a:rPr lang="en-US" dirty="0"/>
                  <a:t>, they reveal their polarization through the angular dependence of the decay products. </a:t>
                </a:r>
              </a:p>
              <a:p>
                <a:r>
                  <a:rPr lang="en-US" dirty="0"/>
                  <a:t>The analysis of such experiments is difficult, since a large fraction of the produced </a:t>
                </a:r>
                <a14:m>
                  <m:oMath xmlns:m="http://schemas.openxmlformats.org/officeDocument/2006/math">
                    <m:r>
                      <m:rPr>
                        <m:sty m:val="p"/>
                      </m:rPr>
                      <a:rPr lang="en-AU" b="0" i="0" smtClean="0">
                        <a:latin typeface="Cambria Math" panose="02040503050406030204" pitchFamily="18" charset="0"/>
                      </a:rPr>
                      <m:t>Λ</m:t>
                    </m:r>
                  </m:oMath>
                </a14:m>
                <a:r>
                  <a:rPr lang="en-US" dirty="0"/>
                  <a:t> particles comes from the decay of heavier hyperons rather than direct production.</a:t>
                </a:r>
                <a:endParaRPr lang="en-AU" dirty="0"/>
              </a:p>
            </p:txBody>
          </p:sp>
        </mc:Choice>
        <mc:Fallback xmlns="">
          <p:sp>
            <p:nvSpPr>
              <p:cNvPr id="3" name="Content Placeholder 2">
                <a:extLst>
                  <a:ext uri="{FF2B5EF4-FFF2-40B4-BE49-F238E27FC236}">
                    <a16:creationId xmlns:a16="http://schemas.microsoft.com/office/drawing/2014/main" id="{E6A171BC-0B6C-22A6-0054-0653186A4045}"/>
                  </a:ext>
                </a:extLst>
              </p:cNvPr>
              <p:cNvSpPr>
                <a:spLocks noGrp="1" noRot="1" noChangeAspect="1" noMove="1" noResize="1" noEditPoints="1" noAdjustHandles="1" noChangeArrowheads="1" noChangeShapeType="1" noTextEdit="1"/>
              </p:cNvSpPr>
              <p:nvPr>
                <p:ph idx="1"/>
              </p:nvPr>
            </p:nvSpPr>
            <p:spPr>
              <a:xfrm>
                <a:off x="609600" y="914400"/>
                <a:ext cx="10972800" cy="4525963"/>
              </a:xfrm>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D8549DD-7856-8C10-3921-2BAF77FD0F86}"/>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EA5FF6ED-CB5E-8365-81EB-4B652F022F69}"/>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3DD4BA7D-C6D5-B2B9-0903-897273CBAB6E}"/>
              </a:ext>
            </a:extLst>
          </p:cNvPr>
          <p:cNvSpPr>
            <a:spLocks noGrp="1"/>
          </p:cNvSpPr>
          <p:nvPr>
            <p:ph type="sldNum" sz="quarter" idx="12"/>
          </p:nvPr>
        </p:nvSpPr>
        <p:spPr/>
        <p:txBody>
          <a:bodyPr/>
          <a:lstStyle/>
          <a:p>
            <a:fld id="{87034D8C-3CB4-402A-BC46-2AB14C0FE90A}" type="slidenum">
              <a:rPr lang="en-US" smtClean="0"/>
              <a:pPr/>
              <a:t>31</a:t>
            </a:fld>
            <a:endParaRPr lang="en-US"/>
          </a:p>
        </p:txBody>
      </p:sp>
      <p:sp>
        <p:nvSpPr>
          <p:cNvPr id="7" name="TextBox 6">
            <a:extLst>
              <a:ext uri="{FF2B5EF4-FFF2-40B4-BE49-F238E27FC236}">
                <a16:creationId xmlns:a16="http://schemas.microsoft.com/office/drawing/2014/main" id="{2E4B6BF9-7DCA-1514-4D34-83D24A2DFF66}"/>
              </a:ext>
            </a:extLst>
          </p:cNvPr>
          <p:cNvSpPr txBox="1"/>
          <p:nvPr/>
        </p:nvSpPr>
        <p:spPr>
          <a:xfrm>
            <a:off x="2057929" y="3460750"/>
            <a:ext cx="8076142" cy="2800767"/>
          </a:xfrm>
          <a:prstGeom prst="rect">
            <a:avLst/>
          </a:prstGeom>
          <a:solidFill>
            <a:srgbClr val="FFFF66"/>
          </a:solidFill>
        </p:spPr>
        <p:txBody>
          <a:bodyPr wrap="square" rtlCol="0">
            <a:spAutoFit/>
          </a:bodyPr>
          <a:lstStyle/>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physics </a:t>
            </a:r>
            <a:r>
              <a:rPr lang="en-US" sz="2200" i="1" dirty="0" err="1">
                <a:ln w="0"/>
                <a:solidFill>
                  <a:srgbClr val="FF0000"/>
                </a:solidFill>
                <a:effectLst>
                  <a:outerShdw blurRad="38100" dist="25400" dir="5400000" algn="ctr" rotWithShape="0">
                    <a:srgbClr val="6E747A">
                      <a:alpha val="43000"/>
                    </a:srgbClr>
                  </a:outerShdw>
                </a:effectLst>
              </a:rPr>
              <a:t>programmes</a:t>
            </a:r>
            <a:r>
              <a:rPr lang="en-US" sz="2200" i="1" dirty="0">
                <a:ln w="0"/>
                <a:solidFill>
                  <a:srgbClr val="FF0000"/>
                </a:solidFill>
                <a:effectLst>
                  <a:outerShdw blurRad="38100" dist="25400" dir="5400000" algn="ctr" rotWithShape="0">
                    <a:srgbClr val="6E747A">
                      <a:alpha val="43000"/>
                    </a:srgbClr>
                  </a:outerShdw>
                </a:effectLst>
              </a:rPr>
              <a:t> at modern and anticipated facilities: </a:t>
            </a:r>
          </a:p>
          <a:p>
            <a:r>
              <a:rPr lang="en-US" sz="2200" i="1" dirty="0">
                <a:ln w="0"/>
                <a:solidFill>
                  <a:srgbClr val="FF0000"/>
                </a:solidFill>
                <a:effectLst>
                  <a:outerShdw blurRad="38100" dist="25400" dir="5400000" algn="ctr" rotWithShape="0">
                    <a:srgbClr val="6E747A">
                      <a:alpha val="43000"/>
                    </a:srgbClr>
                  </a:outerShdw>
                </a:effectLst>
              </a:rPr>
              <a:t>            JLab-12, EIC, </a:t>
            </a:r>
            <a:r>
              <a:rPr lang="en-US" sz="2200" i="1" dirty="0" err="1">
                <a:ln w="0"/>
                <a:solidFill>
                  <a:srgbClr val="FF0000"/>
                </a:solidFill>
                <a:effectLst>
                  <a:outerShdw blurRad="38100" dist="25400" dir="5400000" algn="ctr" rotWithShape="0">
                    <a:srgbClr val="6E747A">
                      <a:alpha val="43000"/>
                    </a:srgbClr>
                  </a:outerShdw>
                </a:effectLst>
              </a:rPr>
              <a:t>EicC</a:t>
            </a:r>
            <a:r>
              <a:rPr lang="en-US" sz="2200" i="1" dirty="0">
                <a:ln w="0"/>
                <a:solidFill>
                  <a:srgbClr val="FF0000"/>
                </a:solidFill>
                <a:effectLst>
                  <a:outerShdw blurRad="38100" dist="25400" dir="5400000" algn="ctr" rotWithShape="0">
                    <a:srgbClr val="6E747A">
                      <a:alpha val="43000"/>
                    </a:srgbClr>
                  </a:outerShdw>
                </a:effectLst>
              </a:rPr>
              <a:t>, precise knowledge of FFs will be crucial.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Especially true for international TMD program.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Input from Belle II, at the next generation B-factory, </a:t>
            </a:r>
            <a:r>
              <a:rPr lang="en-US" sz="2200" i="1" dirty="0" err="1">
                <a:ln w="0"/>
                <a:solidFill>
                  <a:srgbClr val="FF0000"/>
                </a:solidFill>
                <a:effectLst>
                  <a:outerShdw blurRad="38100" dist="25400" dir="5400000" algn="ctr" rotWithShape="0">
                    <a:srgbClr val="6E747A">
                      <a:alpha val="43000"/>
                    </a:srgbClr>
                  </a:outerShdw>
                </a:effectLst>
              </a:rPr>
              <a:t>SuperKEKB</a:t>
            </a:r>
            <a:r>
              <a:rPr lang="en-US" sz="2200" i="1" dirty="0">
                <a:ln w="0"/>
                <a:solidFill>
                  <a:srgbClr val="FF0000"/>
                </a:solidFill>
                <a:effectLst>
                  <a:outerShdw blurRad="38100" dist="25400" dir="5400000" algn="ctr" rotWithShape="0">
                    <a:srgbClr val="6E747A">
                      <a:alpha val="43000"/>
                    </a:srgbClr>
                  </a:outerShdw>
                </a:effectLst>
              </a:rPr>
              <a:t>, will be important to provide multi-differential observables for identified light quark FFs.</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progress, for assisting phenomenology, </a:t>
            </a:r>
          </a:p>
          <a:p>
            <a:r>
              <a:rPr lang="en-US" sz="2200" i="1" dirty="0">
                <a:ln w="0"/>
                <a:solidFill>
                  <a:srgbClr val="FF0000"/>
                </a:solidFill>
                <a:effectLst>
                  <a:outerShdw blurRad="38100" dist="25400" dir="5400000" algn="ctr" rotWithShape="0">
                    <a:srgbClr val="6E747A">
                      <a:alpha val="43000"/>
                    </a:srgbClr>
                  </a:outerShdw>
                </a:effectLst>
              </a:rPr>
              <a:t>           Theory predictions instead of fits are essential</a:t>
            </a:r>
            <a:endParaRPr lang="en-AU" sz="2200"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021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B9F9-2057-59E2-B3A6-769DAF9D7D1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0623C04-5E99-6F3B-EF6E-F6D5C0A1BB2E}"/>
                  </a:ext>
                </a:extLst>
              </p:cNvPr>
              <p:cNvSpPr>
                <a:spLocks noGrp="1"/>
              </p:cNvSpPr>
              <p:nvPr>
                <p:ph idx="1"/>
              </p:nvPr>
            </p:nvSpPr>
            <p:spPr>
              <a:xfrm>
                <a:off x="609600" y="685800"/>
                <a:ext cx="10972800" cy="4525963"/>
              </a:xfrm>
            </p:spPr>
            <p:txBody>
              <a:bodyPr/>
              <a:lstStyle/>
              <a:p>
                <a:pPr marL="0" indent="0">
                  <a:buNone/>
                </a:pPr>
                <a:r>
                  <a:rPr lang="en-AU" sz="2400" u="sng" dirty="0"/>
                  <a:t>Issues</a:t>
                </a:r>
              </a:p>
              <a:p>
                <a:r>
                  <a:rPr lang="en-AU" dirty="0"/>
                  <a:t>Probability density for confined quark or gluon to produce an on-shell hadron</a:t>
                </a:r>
              </a:p>
              <a:p>
                <a:pPr lvl="1"/>
                <a:r>
                  <a:rPr lang="en-AU" sz="2200" i="1" dirty="0">
                    <a:ln w="0"/>
                    <a:solidFill>
                      <a:srgbClr val="FF0000"/>
                    </a:solidFill>
                    <a:effectLst>
                      <a:outerShdw blurRad="38100" dist="25400" dir="5400000" algn="ctr" rotWithShape="0">
                        <a:srgbClr val="6E747A">
                          <a:alpha val="43000"/>
                        </a:srgbClr>
                      </a:outerShdw>
                    </a:effectLst>
                  </a:rPr>
                  <a:t>FFs are essentially </a:t>
                </a:r>
                <a:r>
                  <a:rPr lang="en-AU" sz="2200" i="1" dirty="0" err="1">
                    <a:ln w="0"/>
                    <a:solidFill>
                      <a:srgbClr val="FF0000"/>
                    </a:solidFill>
                    <a:effectLst>
                      <a:outerShdw blurRad="38100" dist="25400" dir="5400000" algn="ctr" rotWithShape="0">
                        <a:srgbClr val="6E747A">
                          <a:alpha val="43000"/>
                        </a:srgbClr>
                      </a:outerShdw>
                    </a:effectLst>
                  </a:rPr>
                  <a:t>timelike</a:t>
                </a:r>
                <a:endParaRPr lang="en-AU" sz="2200" i="1" dirty="0">
                  <a:ln w="0"/>
                  <a:solidFill>
                    <a:srgbClr val="FF0000"/>
                  </a:solidFill>
                  <a:effectLst>
                    <a:outerShdw blurRad="38100" dist="25400" dir="5400000" algn="ctr" rotWithShape="0">
                      <a:srgbClr val="6E747A">
                        <a:alpha val="43000"/>
                      </a:srgbClr>
                    </a:outerShdw>
                  </a:effectLst>
                </a:endParaRPr>
              </a:p>
              <a:p>
                <a:r>
                  <a:rPr lang="en-AU" dirty="0"/>
                  <a:t>FFs involve hadrons in final states</a:t>
                </a:r>
              </a:p>
              <a:p>
                <a:pPr lvl="1"/>
                <a:r>
                  <a:rPr lang="en-AU" sz="2200" i="1" dirty="0">
                    <a:ln w="0"/>
                    <a:solidFill>
                      <a:srgbClr val="FF0000"/>
                    </a:solidFill>
                    <a:effectLst>
                      <a:outerShdw blurRad="38100" dist="25400" dir="5400000" algn="ctr" rotWithShape="0">
                        <a:srgbClr val="6E747A">
                          <a:alpha val="43000"/>
                        </a:srgbClr>
                      </a:outerShdw>
                    </a:effectLst>
                  </a:rPr>
                  <a:t>FFs are essentially nonperturbative</a:t>
                </a:r>
                <a:endParaRPr lang="en-AU" sz="2200" i="1" dirty="0">
                  <a:solidFill>
                    <a:srgbClr val="FF0000"/>
                  </a:solidFill>
                </a:endParaRPr>
              </a:p>
              <a:p>
                <a:r>
                  <a:rPr lang="en-US" i="1" dirty="0">
                    <a:ln w="0"/>
                    <a:solidFill>
                      <a:srgbClr val="FF0000"/>
                    </a:solidFill>
                    <a:effectLst>
                      <a:outerShdw blurRad="38100" dist="25400" dir="5400000" algn="ctr" rotWithShape="0">
                        <a:srgbClr val="6E747A">
                          <a:alpha val="43000"/>
                        </a:srgbClr>
                      </a:outerShdw>
                    </a:effectLst>
                  </a:rPr>
                  <a:t>No algorithm exists for computation of FFs using lattice-</a:t>
                </a:r>
                <a:r>
                  <a:rPr lang="en-US" i="1" dirty="0" err="1">
                    <a:ln w="0"/>
                    <a:solidFill>
                      <a:srgbClr val="FF0000"/>
                    </a:solidFill>
                    <a:effectLst>
                      <a:outerShdw blurRad="38100" dist="25400" dir="5400000" algn="ctr" rotWithShape="0">
                        <a:srgbClr val="6E747A">
                          <a:alpha val="43000"/>
                        </a:srgbClr>
                      </a:outerShdw>
                    </a:effectLst>
                  </a:rPr>
                  <a:t>regularised</a:t>
                </a:r>
                <a:r>
                  <a:rPr lang="en-US" i="1" dirty="0">
                    <a:ln w="0"/>
                    <a:solidFill>
                      <a:srgbClr val="FF0000"/>
                    </a:solidFill>
                    <a:effectLst>
                      <a:outerShdw blurRad="38100" dist="25400" dir="5400000" algn="ctr" rotWithShape="0">
                        <a:srgbClr val="6E747A">
                          <a:alpha val="43000"/>
                        </a:srgbClr>
                      </a:outerShdw>
                    </a:effectLst>
                  </a:rPr>
                  <a:t> QCD</a:t>
                </a:r>
                <a:endParaRPr lang="en-US" dirty="0"/>
              </a:p>
              <a:p>
                <a:pPr lvl="1"/>
                <a:r>
                  <a:rPr lang="en-US" sz="2200" dirty="0"/>
                  <a:t>This can be traced to </a:t>
                </a:r>
              </a:p>
              <a:p>
                <a:pPr marL="914400" lvl="1" indent="-457200">
                  <a:buAutoNum type="alphaLcParenBoth"/>
                </a:pPr>
                <a:r>
                  <a:rPr lang="en-US" sz="2200" dirty="0"/>
                  <a:t>essentially </a:t>
                </a:r>
                <a:r>
                  <a:rPr lang="en-US" sz="2200" dirty="0" err="1"/>
                  <a:t>timelike</a:t>
                </a:r>
                <a:r>
                  <a:rPr lang="en-US" sz="2200" dirty="0"/>
                  <a:t> character of the hadron production process and </a:t>
                </a:r>
              </a:p>
              <a:p>
                <a:pPr marL="914400" lvl="1" indent="-457200">
                  <a:buAutoNum type="alphaLcParenBoth"/>
                </a:pPr>
                <a:r>
                  <a:rPr lang="en-US" sz="2200" dirty="0"/>
                  <a:t>the sum over spectators </a:t>
                </a:r>
                <a14:m>
                  <m:oMath xmlns:m="http://schemas.openxmlformats.org/officeDocument/2006/math">
                    <m:r>
                      <a:rPr lang="en-AU" sz="2200" b="0" i="1" smtClean="0">
                        <a:latin typeface="Cambria Math" panose="02040503050406030204" pitchFamily="18" charset="0"/>
                      </a:rPr>
                      <m:t>𝑋</m:t>
                    </m:r>
                  </m:oMath>
                </a14:m>
                <a:r>
                  <a:rPr lang="en-US" sz="2200" dirty="0"/>
                  <a:t> in definition of FFs</a:t>
                </a:r>
              </a:p>
              <a:p>
                <a:pPr marL="857250" lvl="2" indent="0">
                  <a:buNone/>
                </a:pPr>
                <a:r>
                  <a:rPr lang="en-US" sz="2200" dirty="0"/>
                  <a:t>  </a:t>
                </a:r>
              </a:p>
              <a:p>
                <a:pPr marL="857250" lvl="2" indent="0">
                  <a:buNone/>
                </a:pPr>
                <a:endParaRPr lang="en-US" sz="2200" dirty="0"/>
              </a:p>
              <a:p>
                <a:pPr marL="857250" lvl="2" indent="0">
                  <a:buNone/>
                </a:pPr>
                <a:endParaRPr lang="en-US" sz="2200" dirty="0"/>
              </a:p>
              <a:p>
                <a:pPr marL="857250" lvl="2" indent="0">
                  <a:buNone/>
                </a:pPr>
                <a:r>
                  <a:rPr lang="en-US" sz="2200" dirty="0"/>
                  <a:t>  … can’t simply be eliminated using closure because of (complicated) state </a:t>
                </a:r>
                <a14:m>
                  <m:oMath xmlns:m="http://schemas.openxmlformats.org/officeDocument/2006/math">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𝑃</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𝑆</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r>
                      <a:rPr lang="en-AU" sz="2200" b="0" i="1" smtClean="0">
                        <a:latin typeface="Cambria Math" panose="02040503050406030204" pitchFamily="18" charset="0"/>
                      </a:rPr>
                      <m:t>𝑋</m:t>
                    </m:r>
                    <m:r>
                      <a:rPr lang="en-AU" sz="2200" b="0" i="1" smtClean="0">
                        <a:latin typeface="Cambria Math" panose="02040503050406030204" pitchFamily="18" charset="0"/>
                      </a:rPr>
                      <m:t>⟩</m:t>
                    </m:r>
                  </m:oMath>
                </a14:m>
                <a:r>
                  <a:rPr lang="en-US" sz="2200" dirty="0"/>
                  <a:t> </a:t>
                </a:r>
              </a:p>
              <a:p>
                <a:pPr marL="457200" lvl="1" indent="0">
                  <a:buNone/>
                </a:pPr>
                <a:r>
                  <a:rPr lang="en-US" sz="2200" dirty="0"/>
                  <a:t>        … FFs describe production of many, many final-state on-shell hadrons</a:t>
                </a:r>
              </a:p>
            </p:txBody>
          </p:sp>
        </mc:Choice>
        <mc:Fallback xmlns="">
          <p:sp>
            <p:nvSpPr>
              <p:cNvPr id="3" name="Content Placeholder 2">
                <a:extLst>
                  <a:ext uri="{FF2B5EF4-FFF2-40B4-BE49-F238E27FC236}">
                    <a16:creationId xmlns:a16="http://schemas.microsoft.com/office/drawing/2014/main" id="{30623C04-5E99-6F3B-EF6E-F6D5C0A1BB2E}"/>
                  </a:ext>
                </a:extLst>
              </p:cNvPr>
              <p:cNvSpPr>
                <a:spLocks noGrp="1" noRot="1" noChangeAspect="1" noMove="1" noResize="1" noEditPoints="1" noAdjustHandles="1" noChangeArrowheads="1" noChangeShapeType="1" noTextEdit="1"/>
              </p:cNvSpPr>
              <p:nvPr>
                <p:ph idx="1"/>
              </p:nvPr>
            </p:nvSpPr>
            <p:spPr>
              <a:xfrm>
                <a:off x="609600" y="685800"/>
                <a:ext cx="10972800" cy="4525963"/>
              </a:xfrm>
              <a:blipFill>
                <a:blip r:embed="rId2"/>
                <a:stretch>
                  <a:fillRect l="-833" t="-1078" b="-284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15535B6-F4FA-AF79-7D3F-1087A75F8E00}"/>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B6A2D84C-D879-0C9A-D45A-1D6CD2236098}"/>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E74F96AF-D06F-DB23-D1E5-C3FC8FFAB252}"/>
              </a:ext>
            </a:extLst>
          </p:cNvPr>
          <p:cNvSpPr>
            <a:spLocks noGrp="1"/>
          </p:cNvSpPr>
          <p:nvPr>
            <p:ph type="sldNum" sz="quarter" idx="12"/>
          </p:nvPr>
        </p:nvSpPr>
        <p:spPr/>
        <p:txBody>
          <a:bodyPr/>
          <a:lstStyle/>
          <a:p>
            <a:fld id="{87034D8C-3CB4-402A-BC46-2AB14C0FE90A}" type="slidenum">
              <a:rPr lang="en-US" smtClean="0"/>
              <a:pPr/>
              <a:t>32</a:t>
            </a:fld>
            <a:endParaRPr lang="en-US"/>
          </a:p>
        </p:txBody>
      </p:sp>
      <p:pic>
        <p:nvPicPr>
          <p:cNvPr id="8" name="Picture 7" descr="A math equations on a white background&#10;&#10;AI-generated content may be incorrect.">
            <a:extLst>
              <a:ext uri="{FF2B5EF4-FFF2-40B4-BE49-F238E27FC236}">
                <a16:creationId xmlns:a16="http://schemas.microsoft.com/office/drawing/2014/main" id="{06528292-2501-B8F5-9537-FB86D3C93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419600"/>
            <a:ext cx="6988212" cy="1037581"/>
          </a:xfrm>
          <a:prstGeom prst="rect">
            <a:avLst/>
          </a:prstGeom>
        </p:spPr>
      </p:pic>
    </p:spTree>
    <p:extLst>
      <p:ext uri="{BB962C8B-B14F-4D97-AF65-F5344CB8AC3E}">
        <p14:creationId xmlns:p14="http://schemas.microsoft.com/office/powerpoint/2010/main" val="19856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arn(inVertical)">
                                      <p:cBhvr>
                                        <p:cTn id="30" dur="500"/>
                                        <p:tgtEl>
                                          <p:spTgt spid="3">
                                            <p:txEl>
                                              <p:pRg st="12" end="1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arn(inVertical)">
                                      <p:cBhvr>
                                        <p:cTn id="33" dur="500"/>
                                        <p:tgtEl>
                                          <p:spTgt spid="3">
                                            <p:txEl>
                                              <p:pRg st="13" end="1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2A56-A74E-D2C3-5836-41E27581E1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p:sp>
        <p:nvSpPr>
          <p:cNvPr id="3" name="Content Placeholder 2">
            <a:extLst>
              <a:ext uri="{FF2B5EF4-FFF2-40B4-BE49-F238E27FC236}">
                <a16:creationId xmlns:a16="http://schemas.microsoft.com/office/drawing/2014/main" id="{4CDD8D6E-8DB2-E437-2DF4-64DB7C20D727}"/>
              </a:ext>
            </a:extLst>
          </p:cNvPr>
          <p:cNvSpPr>
            <a:spLocks noGrp="1"/>
          </p:cNvSpPr>
          <p:nvPr>
            <p:ph idx="1"/>
          </p:nvPr>
        </p:nvSpPr>
        <p:spPr/>
        <p:txBody>
          <a:bodyPr/>
          <a:lstStyle/>
          <a:p>
            <a:pPr marL="0" indent="0">
              <a:buNone/>
            </a:pPr>
            <a:r>
              <a:rPr lang="en-AU" sz="2400" u="sng" dirty="0"/>
              <a:t>Models</a:t>
            </a:r>
          </a:p>
          <a:p>
            <a:r>
              <a:rPr lang="en-AU" dirty="0"/>
              <a:t>Simplest version = spectator models</a:t>
            </a:r>
          </a:p>
          <a:p>
            <a:pPr lvl="1"/>
            <a:r>
              <a:rPr lang="en-US" sz="2200" dirty="0"/>
              <a:t>a time-like off-shell parton fragments into a hadron and a single (real) spectator particle</a:t>
            </a:r>
          </a:p>
          <a:p>
            <a:r>
              <a:rPr lang="en-US" dirty="0"/>
              <a:t>Practitioner uses (</a:t>
            </a:r>
            <a:r>
              <a:rPr lang="en-US" dirty="0" err="1"/>
              <a:t>favourite</a:t>
            </a:r>
            <a:r>
              <a:rPr lang="en-US" dirty="0"/>
              <a:t>) quark + hadron Lagrangian to compute a (short) series of diagrams</a:t>
            </a:r>
          </a:p>
          <a:p>
            <a:endParaRPr lang="en-US" dirty="0"/>
          </a:p>
          <a:p>
            <a:endParaRPr lang="en-US" dirty="0"/>
          </a:p>
          <a:p>
            <a:endParaRPr lang="en-US" dirty="0"/>
          </a:p>
          <a:p>
            <a:endParaRPr lang="en-US" dirty="0"/>
          </a:p>
          <a:p>
            <a:r>
              <a:rPr lang="en-US" dirty="0"/>
              <a:t>Practitioner fits parameters to some selected data </a:t>
            </a:r>
            <a:endParaRPr lang="en-AU" dirty="0"/>
          </a:p>
        </p:txBody>
      </p:sp>
      <p:sp>
        <p:nvSpPr>
          <p:cNvPr id="4" name="Date Placeholder 3">
            <a:extLst>
              <a:ext uri="{FF2B5EF4-FFF2-40B4-BE49-F238E27FC236}">
                <a16:creationId xmlns:a16="http://schemas.microsoft.com/office/drawing/2014/main" id="{EF99B9E6-1AFF-609C-7FA6-BC6DB479159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24788C6F-DFDC-473C-D9C0-29976F0BF70E}"/>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85240A0D-7812-B1FF-D043-DBAD023ED46F}"/>
              </a:ext>
            </a:extLst>
          </p:cNvPr>
          <p:cNvSpPr>
            <a:spLocks noGrp="1"/>
          </p:cNvSpPr>
          <p:nvPr>
            <p:ph type="sldNum" sz="quarter" idx="12"/>
          </p:nvPr>
        </p:nvSpPr>
        <p:spPr/>
        <p:txBody>
          <a:bodyPr/>
          <a:lstStyle/>
          <a:p>
            <a:fld id="{87034D8C-3CB4-402A-BC46-2AB14C0FE90A}" type="slidenum">
              <a:rPr lang="en-US" smtClean="0"/>
              <a:pPr/>
              <a:t>33</a:t>
            </a:fld>
            <a:endParaRPr lang="en-US"/>
          </a:p>
        </p:txBody>
      </p:sp>
      <p:pic>
        <p:nvPicPr>
          <p:cNvPr id="8" name="Picture 7" descr="A black and white diagram&#10;&#10;AI-generated content may be incorrect.">
            <a:extLst>
              <a:ext uri="{FF2B5EF4-FFF2-40B4-BE49-F238E27FC236}">
                <a16:creationId xmlns:a16="http://schemas.microsoft.com/office/drawing/2014/main" id="{C592396D-1844-34DB-0BBB-3E6826644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1" y="3767128"/>
            <a:ext cx="3444479" cy="1522421"/>
          </a:xfrm>
          <a:prstGeom prst="rect">
            <a:avLst/>
          </a:prstGeom>
        </p:spPr>
      </p:pic>
      <p:pic>
        <p:nvPicPr>
          <p:cNvPr id="10" name="Picture 9" descr="A close-up of a pair of black arrows&#10;&#10;AI-generated content may be incorrect.">
            <a:extLst>
              <a:ext uri="{FF2B5EF4-FFF2-40B4-BE49-F238E27FC236}">
                <a16:creationId xmlns:a16="http://schemas.microsoft.com/office/drawing/2014/main" id="{3DD7D9D9-9DB3-D087-E335-DFDA58416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961" y="3657600"/>
            <a:ext cx="5753446" cy="1522421"/>
          </a:xfrm>
          <a:prstGeom prst="rect">
            <a:avLst/>
          </a:prstGeom>
        </p:spPr>
      </p:pic>
    </p:spTree>
    <p:extLst>
      <p:ext uri="{BB962C8B-B14F-4D97-AF65-F5344CB8AC3E}">
        <p14:creationId xmlns:p14="http://schemas.microsoft.com/office/powerpoint/2010/main" val="41091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CDE8-15A5-2BCA-002B-6925EBE3F7D2}"/>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E87008-542E-F739-1879-DF1BABF53D07}"/>
                  </a:ext>
                </a:extLst>
              </p:cNvPr>
              <p:cNvSpPr>
                <a:spLocks noGrp="1"/>
              </p:cNvSpPr>
              <p:nvPr>
                <p:ph idx="1"/>
              </p:nvPr>
            </p:nvSpPr>
            <p:spPr>
              <a:xfrm>
                <a:off x="152400" y="884237"/>
                <a:ext cx="6248400" cy="4525963"/>
              </a:xfrm>
            </p:spPr>
            <p:txBody>
              <a:bodyPr/>
              <a:lstStyle/>
              <a:p>
                <a:pPr marL="0" indent="0">
                  <a:buNone/>
                </a:pPr>
                <a:r>
                  <a:rPr lang="en-AU" u="sng" dirty="0"/>
                  <a:t>Models</a:t>
                </a:r>
              </a:p>
              <a:p>
                <a:r>
                  <a:rPr lang="en-AU" dirty="0"/>
                  <a:t>Field + Feynman Jet Fragmentation approach</a:t>
                </a:r>
              </a:p>
              <a:p>
                <a:pPr lvl="1"/>
                <a:r>
                  <a:rPr lang="en-AU" sz="2200" dirty="0"/>
                  <a:t>Readily handles multiple hadron production</a:t>
                </a:r>
              </a:p>
              <a:p>
                <a:r>
                  <a:rPr lang="en-AU" dirty="0"/>
                  <a:t>Basic need is elementary fragmentation function:   </a:t>
                </a:r>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oMath>
                  </m:oMathPara>
                </a14:m>
                <a:endParaRPr lang="en-AU" b="0" dirty="0"/>
              </a:p>
              <a:p>
                <a:pPr marL="400050" lvl="1" indent="0">
                  <a:buNone/>
                </a:pPr>
                <a:r>
                  <a:rPr lang="en-AU" sz="2200" dirty="0"/>
                  <a:t>which is mathematical probability that initial parton, </a:t>
                </a:r>
                <a14:m>
                  <m:oMath xmlns:m="http://schemas.openxmlformats.org/officeDocument/2006/math">
                    <m:r>
                      <a:rPr lang="en-AU" sz="2200" b="0" i="1" dirty="0" smtClean="0">
                        <a:latin typeface="Cambria Math" panose="02040503050406030204" pitchFamily="18" charset="0"/>
                      </a:rPr>
                      <m:t>𝑝</m:t>
                    </m:r>
                  </m:oMath>
                </a14:m>
                <a:r>
                  <a:rPr lang="en-AU" sz="2200" dirty="0"/>
                  <a:t>, produces hadron, </a:t>
                </a:r>
                <a14:m>
                  <m:oMath xmlns:m="http://schemas.openxmlformats.org/officeDocument/2006/math">
                    <m:r>
                      <a:rPr lang="en-AU" sz="2200" b="0" i="1" smtClean="0">
                        <a:latin typeface="Cambria Math" panose="02040503050406030204" pitchFamily="18" charset="0"/>
                      </a:rPr>
                      <m:t>h</m:t>
                    </m:r>
                  </m:oMath>
                </a14:m>
                <a:endParaRPr lang="en-AU" sz="2200" dirty="0"/>
              </a:p>
              <a:p>
                <a:r>
                  <a:rPr lang="en-AU" dirty="0"/>
                  <a:t>Using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r>
                      <a:rPr lang="en-AU" b="0" i="1" smtClean="0">
                        <a:latin typeface="Cambria Math" panose="02040503050406030204" pitchFamily="18" charset="0"/>
                      </a:rPr>
                      <m:t>(</m:t>
                    </m:r>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r>
                  <a:rPr lang="en-AU" dirty="0"/>
                  <a:t>, one solves coupled set of linear cascade equations to determine complete FF, </a:t>
                </a:r>
                <a14:m>
                  <m:oMath xmlns:m="http://schemas.openxmlformats.org/officeDocument/2006/math">
                    <m:sSubSup>
                      <m:sSubSupPr>
                        <m:ctrlPr>
                          <a:rPr lang="en-AU" i="1">
                            <a:latin typeface="Cambria Math" panose="02040503050406030204" pitchFamily="18" charset="0"/>
                          </a:rPr>
                        </m:ctrlPr>
                      </m:sSubSupPr>
                      <m:e>
                        <m:r>
                          <a:rPr lang="en-AU" b="0" i="1" smtClean="0">
                            <a:latin typeface="Cambria Math" panose="02040503050406030204" pitchFamily="18" charset="0"/>
                          </a:rPr>
                          <m:t>𝐷</m:t>
                        </m:r>
                      </m:e>
                      <m:sub>
                        <m:r>
                          <a:rPr lang="en-AU" i="1">
                            <a:latin typeface="Cambria Math" panose="02040503050406030204" pitchFamily="18" charset="0"/>
                          </a:rPr>
                          <m:t>𝑞</m:t>
                        </m:r>
                      </m:sub>
                      <m:sup>
                        <m:r>
                          <a:rPr lang="en-AU" i="1">
                            <a:latin typeface="Cambria Math" panose="02040503050406030204" pitchFamily="18" charset="0"/>
                          </a:rPr>
                          <m:t>h</m:t>
                        </m:r>
                      </m:sup>
                    </m:sSubSup>
                    <m:r>
                      <a:rPr lang="en-AU" i="1">
                        <a:latin typeface="Cambria Math" panose="02040503050406030204" pitchFamily="18" charset="0"/>
                      </a:rPr>
                      <m:t>(</m:t>
                    </m:r>
                    <m:r>
                      <a:rPr lang="en-AU" i="1">
                        <a:latin typeface="Cambria Math" panose="02040503050406030204" pitchFamily="18" charset="0"/>
                      </a:rPr>
                      <m:t>𝑧</m:t>
                    </m:r>
                    <m:r>
                      <a:rPr lang="en-AU" i="1">
                        <a:latin typeface="Cambria Math" panose="02040503050406030204" pitchFamily="18" charset="0"/>
                      </a:rPr>
                      <m:t>;</m:t>
                    </m:r>
                    <m:r>
                      <a:rPr lang="en-AU" i="1">
                        <a:latin typeface="Cambria Math" panose="02040503050406030204" pitchFamily="18" charset="0"/>
                      </a:rPr>
                      <m:t>𝜁</m:t>
                    </m:r>
                    <m:r>
                      <a:rPr lang="en-AU" i="1">
                        <a:latin typeface="Cambria Math" panose="02040503050406030204" pitchFamily="18" charset="0"/>
                      </a:rPr>
                      <m:t>)</m:t>
                    </m:r>
                  </m:oMath>
                </a14:m>
                <a:r>
                  <a:rPr lang="en-AU" dirty="0"/>
                  <a:t>, which accounts for all hadrons produced from momentum of the initial quark</a:t>
                </a:r>
              </a:p>
              <a:p>
                <a:r>
                  <a:rPr lang="en-AU" dirty="0"/>
                  <a:t>Sum rule: </a:t>
                </a:r>
                <a14:m>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a14:m>
                <a:endParaRPr lang="en-AU" dirty="0"/>
              </a:p>
              <a:p>
                <a:pPr lvl="1"/>
                <a:r>
                  <a:rPr lang="en-US" sz="2200" dirty="0"/>
                  <a:t>The hadron jet generated by parton </a:t>
                </a:r>
                <a14:m>
                  <m:oMath xmlns:m="http://schemas.openxmlformats.org/officeDocument/2006/math">
                    <m:r>
                      <a:rPr lang="en-US" sz="2200" i="1" dirty="0" smtClean="0">
                        <a:latin typeface="Cambria Math" panose="02040503050406030204" pitchFamily="18" charset="0"/>
                      </a:rPr>
                      <m:t>𝑝</m:t>
                    </m:r>
                  </m:oMath>
                </a14:m>
                <a:r>
                  <a:rPr lang="en-US" sz="2200" dirty="0"/>
                  <a:t> contains all momentum of initial state</a:t>
                </a:r>
                <a:endParaRPr lang="en-AU" sz="2200" dirty="0"/>
              </a:p>
            </p:txBody>
          </p:sp>
        </mc:Choice>
        <mc:Fallback xmlns="">
          <p:sp>
            <p:nvSpPr>
              <p:cNvPr id="3" name="Content Placeholder 2">
                <a:extLst>
                  <a:ext uri="{FF2B5EF4-FFF2-40B4-BE49-F238E27FC236}">
                    <a16:creationId xmlns:a16="http://schemas.microsoft.com/office/drawing/2014/main" id="{3EE87008-542E-F739-1879-DF1BABF53D07}"/>
                  </a:ext>
                </a:extLst>
              </p:cNvPr>
              <p:cNvSpPr>
                <a:spLocks noGrp="1" noRot="1" noChangeAspect="1" noMove="1" noResize="1" noEditPoints="1" noAdjustHandles="1" noChangeArrowheads="1" noChangeShapeType="1" noTextEdit="1"/>
              </p:cNvSpPr>
              <p:nvPr>
                <p:ph idx="1"/>
              </p:nvPr>
            </p:nvSpPr>
            <p:spPr>
              <a:xfrm>
                <a:off x="152400" y="884237"/>
                <a:ext cx="6248400" cy="4525963"/>
              </a:xfrm>
              <a:blipFill>
                <a:blip r:embed="rId2"/>
                <a:stretch>
                  <a:fillRect l="-1268" t="-942" r="-2244" b="-247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8854329-9CC2-D6B7-D422-757AE1F77C61}"/>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C492EB3B-FE14-FAA9-EFDC-D0A0DD3AECFC}"/>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39208176-B7CD-CFE8-ED99-9563E2360040}"/>
              </a:ext>
            </a:extLst>
          </p:cNvPr>
          <p:cNvSpPr>
            <a:spLocks noGrp="1"/>
          </p:cNvSpPr>
          <p:nvPr>
            <p:ph type="sldNum" sz="quarter" idx="12"/>
          </p:nvPr>
        </p:nvSpPr>
        <p:spPr/>
        <p:txBody>
          <a:bodyPr/>
          <a:lstStyle/>
          <a:p>
            <a:fld id="{87034D8C-3CB4-402A-BC46-2AB14C0FE90A}" type="slidenum">
              <a:rPr lang="en-US" smtClean="0"/>
              <a:pPr/>
              <a:t>34</a:t>
            </a:fld>
            <a:endParaRPr lang="en-US"/>
          </a:p>
        </p:txBody>
      </p:sp>
      <p:pic>
        <p:nvPicPr>
          <p:cNvPr id="8" name="Picture 7" descr="A diagram of a graph&#10;&#10;AI-generated content may be incorrect.">
            <a:extLst>
              <a:ext uri="{FF2B5EF4-FFF2-40B4-BE49-F238E27FC236}">
                <a16:creationId xmlns:a16="http://schemas.microsoft.com/office/drawing/2014/main" id="{9FC6C1E2-6C99-E46E-64CD-144646100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28600"/>
            <a:ext cx="5867400" cy="2338673"/>
          </a:xfrm>
          <a:prstGeom prst="rect">
            <a:avLst/>
          </a:prstGeom>
        </p:spPr>
      </p:pic>
      <p:sp>
        <p:nvSpPr>
          <p:cNvPr id="9" name="Oval 8">
            <a:extLst>
              <a:ext uri="{FF2B5EF4-FFF2-40B4-BE49-F238E27FC236}">
                <a16:creationId xmlns:a16="http://schemas.microsoft.com/office/drawing/2014/main" id="{9538FED7-9532-9D69-B720-CEBCA803A7F3}"/>
              </a:ext>
            </a:extLst>
          </p:cNvPr>
          <p:cNvSpPr/>
          <p:nvPr/>
        </p:nvSpPr>
        <p:spPr bwMode="auto">
          <a:xfrm>
            <a:off x="7162800" y="304800"/>
            <a:ext cx="6096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B050"/>
                </a:solidFill>
              </a:ln>
              <a:solidFill>
                <a:schemeClr val="tx1"/>
              </a:solidFill>
              <a:effectLst/>
              <a:latin typeface="Calibri" pitchFamily="34" charset="0"/>
            </a:endParaRPr>
          </a:p>
        </p:txBody>
      </p:sp>
      <p:sp>
        <p:nvSpPr>
          <p:cNvPr id="10" name="Oval 9">
            <a:extLst>
              <a:ext uri="{FF2B5EF4-FFF2-40B4-BE49-F238E27FC236}">
                <a16:creationId xmlns:a16="http://schemas.microsoft.com/office/drawing/2014/main" id="{87A36441-DACB-E0A3-74D4-E7DF1A02900D}"/>
              </a:ext>
            </a:extLst>
          </p:cNvPr>
          <p:cNvSpPr/>
          <p:nvPr/>
        </p:nvSpPr>
        <p:spPr bwMode="auto">
          <a:xfrm>
            <a:off x="9677400" y="38100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chemeClr val="tx1"/>
              </a:solidFill>
              <a:effectLst/>
              <a:latin typeface="Calibri" pitchFamily="34" charset="0"/>
            </a:endParaRPr>
          </a:p>
        </p:txBody>
      </p:sp>
      <p:sp>
        <p:nvSpPr>
          <p:cNvPr id="11" name="Oval 10">
            <a:extLst>
              <a:ext uri="{FF2B5EF4-FFF2-40B4-BE49-F238E27FC236}">
                <a16:creationId xmlns:a16="http://schemas.microsoft.com/office/drawing/2014/main" id="{5ADA1538-A885-E04C-A612-3D834B0A744B}"/>
              </a:ext>
            </a:extLst>
          </p:cNvPr>
          <p:cNvSpPr/>
          <p:nvPr/>
        </p:nvSpPr>
        <p:spPr bwMode="auto">
          <a:xfrm>
            <a:off x="7766050" y="312738"/>
            <a:ext cx="723900" cy="778668"/>
          </a:xfrm>
          <a:prstGeom prst="ellipse">
            <a:avLst/>
          </a:prstGeom>
          <a:no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Calibri" pitchFamily="34" charset="0"/>
            </a:endParaRPr>
          </a:p>
        </p:txBody>
      </p:sp>
      <p:cxnSp>
        <p:nvCxnSpPr>
          <p:cNvPr id="13" name="Straight Arrow Connector 12">
            <a:extLst>
              <a:ext uri="{FF2B5EF4-FFF2-40B4-BE49-F238E27FC236}">
                <a16:creationId xmlns:a16="http://schemas.microsoft.com/office/drawing/2014/main" id="{B363F69F-CA8B-0BBF-ACA2-E7D38D5B1E60}"/>
              </a:ext>
            </a:extLst>
          </p:cNvPr>
          <p:cNvCxnSpPr>
            <a:cxnSpLocks/>
          </p:cNvCxnSpPr>
          <p:nvPr/>
        </p:nvCxnSpPr>
        <p:spPr bwMode="auto">
          <a:xfrm flipV="1">
            <a:off x="3886200" y="914400"/>
            <a:ext cx="3886200" cy="172907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3034212B-5546-5A48-FA05-2F564BD12B68}"/>
                  </a:ext>
                </a:extLst>
              </p:cNvPr>
              <p:cNvSpPr txBox="1">
                <a:spLocks/>
              </p:cNvSpPr>
              <p:nvPr/>
            </p:nvSpPr>
            <p:spPr bwMode="auto">
              <a:xfrm>
                <a:off x="6934200" y="4724400"/>
                <a:ext cx="4495800" cy="15395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Boundary Conditions</a:t>
                </a:r>
              </a:p>
              <a:p>
                <a:pPr lvl="1"/>
                <a14:m>
                  <m:oMath xmlns:m="http://schemas.openxmlformats.org/officeDocument/2006/math">
                    <m:sSubSup>
                      <m:sSubSupPr>
                        <m:ctrlPr>
                          <a:rPr lang="en-AU" sz="2200" b="0" i="1" kern="0" smtClean="0">
                            <a:latin typeface="Cambria Math" panose="02040503050406030204" pitchFamily="18" charset="0"/>
                          </a:rPr>
                        </m:ctrlPr>
                      </m:sSubSupPr>
                      <m:e>
                        <m:r>
                          <a:rPr lang="en-AU" sz="2200" b="0" i="1" kern="0" smtClean="0">
                            <a:latin typeface="Cambria Math" panose="02040503050406030204" pitchFamily="18" charset="0"/>
                          </a:rPr>
                          <m:t>𝐷</m:t>
                        </m:r>
                      </m:e>
                      <m:sub>
                        <m:r>
                          <a:rPr lang="en-AU" sz="2200" b="0" i="1" kern="0" smtClean="0">
                            <a:latin typeface="Cambria Math" panose="02040503050406030204" pitchFamily="18" charset="0"/>
                          </a:rPr>
                          <m:t>𝑝</m:t>
                        </m:r>
                      </m:sub>
                      <m:sup>
                        <m:r>
                          <a:rPr lang="en-AU" sz="2200" b="0" i="1" kern="0" smtClean="0">
                            <a:latin typeface="Cambria Math" panose="02040503050406030204" pitchFamily="18" charset="0"/>
                          </a:rPr>
                          <m:t>h</m:t>
                        </m:r>
                      </m:sup>
                    </m:sSubSup>
                    <m:d>
                      <m:dPr>
                        <m:ctrlPr>
                          <a:rPr lang="en-AU" sz="2200" b="0" i="1" kern="0" smtClean="0">
                            <a:latin typeface="Cambria Math" panose="02040503050406030204" pitchFamily="18" charset="0"/>
                          </a:rPr>
                        </m:ctrlPr>
                      </m:dPr>
                      <m:e>
                        <m:r>
                          <a:rPr lang="en-AU" sz="2200" b="0" i="1" kern="0" smtClean="0">
                            <a:latin typeface="Cambria Math" panose="02040503050406030204" pitchFamily="18" charset="0"/>
                          </a:rPr>
                          <m:t>𝑧</m:t>
                        </m:r>
                        <m:r>
                          <a:rPr lang="en-AU" sz="2200" b="0" i="1" kern="0" smtClean="0">
                            <a:latin typeface="Cambria Math" panose="02040503050406030204" pitchFamily="18" charset="0"/>
                          </a:rPr>
                          <m:t>;</m:t>
                        </m:r>
                        <m:r>
                          <a:rPr lang="en-AU" sz="2200" b="0" i="1" kern="0" smtClean="0">
                            <a:latin typeface="Cambria Math" panose="02040503050406030204" pitchFamily="18" charset="0"/>
                          </a:rPr>
                          <m:t>𝜁</m:t>
                        </m:r>
                      </m:e>
                    </m:d>
                    <m:sSub>
                      <m:sSubPr>
                        <m:ctrlPr>
                          <a:rPr lang="en-AU" sz="2200" b="0" i="1" kern="0" smtClean="0">
                            <a:latin typeface="Cambria Math" panose="02040503050406030204" pitchFamily="18" charset="0"/>
                          </a:rPr>
                        </m:ctrlPr>
                      </m:sSubPr>
                      <m:e>
                        <m:r>
                          <a:rPr lang="en-AU" sz="2200" b="0" i="1" kern="0" smtClean="0">
                            <a:latin typeface="Cambria Math" panose="02040503050406030204" pitchFamily="18" charset="0"/>
                          </a:rPr>
                          <m:t>=</m:t>
                        </m:r>
                      </m:e>
                      <m:sub>
                        <m:r>
                          <a:rPr lang="en-AU" sz="2200" b="0" i="1" kern="0" smtClean="0">
                            <a:latin typeface="Cambria Math" panose="02040503050406030204" pitchFamily="18" charset="0"/>
                          </a:rPr>
                          <m:t>𝑥</m:t>
                        </m:r>
                        <m:r>
                          <a:rPr lang="en-AU" sz="2200" b="0" i="1" kern="0" smtClean="0">
                            <a:latin typeface="Cambria Math" panose="02040503050406030204" pitchFamily="18" charset="0"/>
                          </a:rPr>
                          <m:t>≃0</m:t>
                        </m:r>
                      </m:sub>
                    </m:sSub>
                    <m:f>
                      <m:fPr>
                        <m:ctrlPr>
                          <a:rPr lang="en-AU" sz="2200" b="0" i="1" kern="0" smtClean="0">
                            <a:latin typeface="Cambria Math" panose="02040503050406030204" pitchFamily="18" charset="0"/>
                          </a:rPr>
                        </m:ctrlPr>
                      </m:fPr>
                      <m:num>
                        <m:r>
                          <a:rPr lang="en-AU" sz="2200" b="0" i="1" kern="0" smtClean="0">
                            <a:latin typeface="Cambria Math" panose="02040503050406030204" pitchFamily="18" charset="0"/>
                          </a:rPr>
                          <m:t>1</m:t>
                        </m:r>
                      </m:num>
                      <m:den>
                        <m:r>
                          <a:rPr lang="en-AU" sz="2200" b="0" i="1" kern="0" smtClean="0">
                            <a:latin typeface="Cambria Math" panose="02040503050406030204" pitchFamily="18" charset="0"/>
                          </a:rPr>
                          <m:t>𝑧</m:t>
                        </m:r>
                      </m:den>
                    </m:f>
                  </m:oMath>
                </a14:m>
                <a:endParaRPr lang="en-AU" sz="2200" b="0" i="1" dirty="0">
                  <a:latin typeface="Cambria Math" panose="02040503050406030204" pitchFamily="18" charset="0"/>
                </a:endParaRPr>
              </a:p>
              <a:p>
                <a:pPr lvl="1"/>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𝐷</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h</m:t>
                        </m:r>
                      </m:sup>
                    </m:sSubSup>
                    <m:d>
                      <m:dPr>
                        <m:ctrlPr>
                          <a:rPr lang="en-AU" sz="2200" b="0" i="1" smtClean="0">
                            <a:latin typeface="Cambria Math" panose="02040503050406030204" pitchFamily="18" charset="0"/>
                          </a:rPr>
                        </m:ctrlPr>
                      </m:dPr>
                      <m:e>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m:t>
                        </m:r>
                      </m:e>
                      <m:sub>
                        <m:r>
                          <a:rPr lang="en-AU" sz="2200" b="0" i="1" smtClean="0">
                            <a:latin typeface="Cambria Math" panose="02040503050406030204" pitchFamily="18" charset="0"/>
                          </a:rPr>
                          <m:t>𝑥</m:t>
                        </m:r>
                        <m:r>
                          <a:rPr lang="en-AU" sz="2200" b="0" i="1" smtClean="0">
                            <a:latin typeface="Cambria Math" panose="02040503050406030204" pitchFamily="18" charset="0"/>
                          </a:rPr>
                          <m:t>≃1</m:t>
                        </m:r>
                      </m:sub>
                    </m:sSub>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𝑑</m:t>
                        </m:r>
                      </m:e>
                      <m:sub>
                        <m:r>
                          <a:rPr lang="en-AU" sz="2200" b="0" i="1" smtClean="0">
                            <a:latin typeface="Cambria Math" panose="02040503050406030204" pitchFamily="18" charset="0"/>
                          </a:rPr>
                          <m:t>𝑝</m:t>
                        </m:r>
                      </m:sub>
                    </m:sSub>
                    <m:r>
                      <a:rPr lang="en-AU" sz="2200" b="0" i="1" smtClean="0">
                        <a:latin typeface="Cambria Math" panose="02040503050406030204" pitchFamily="18" charset="0"/>
                      </a:rPr>
                      <m:t>(</m:t>
                    </m:r>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r>
                      <a:rPr lang="en-AU" sz="2200" b="0" i="1" smtClean="0">
                        <a:latin typeface="Cambria Math" panose="02040503050406030204" pitchFamily="18" charset="0"/>
                      </a:rPr>
                      <m:t>)</m:t>
                    </m:r>
                  </m:oMath>
                </a14:m>
                <a:endParaRPr lang="en-AU" sz="2200" kern="0" dirty="0"/>
              </a:p>
              <a:p>
                <a:endParaRPr lang="en-AU" kern="0" dirty="0"/>
              </a:p>
            </p:txBody>
          </p:sp>
        </mc:Choice>
        <mc:Fallback xmlns="">
          <p:sp>
            <p:nvSpPr>
              <p:cNvPr id="16" name="Content Placeholder 2">
                <a:extLst>
                  <a:ext uri="{FF2B5EF4-FFF2-40B4-BE49-F238E27FC236}">
                    <a16:creationId xmlns:a16="http://schemas.microsoft.com/office/drawing/2014/main" id="{3034212B-5546-5A48-FA05-2F564BD12B68}"/>
                  </a:ext>
                </a:extLst>
              </p:cNvPr>
              <p:cNvSpPr txBox="1">
                <a:spLocks noRot="1" noChangeAspect="1" noMove="1" noResize="1" noEditPoints="1" noAdjustHandles="1" noChangeArrowheads="1" noChangeShapeType="1" noTextEdit="1"/>
              </p:cNvSpPr>
              <p:nvPr/>
            </p:nvSpPr>
            <p:spPr bwMode="auto">
              <a:xfrm>
                <a:off x="6934200" y="4724400"/>
                <a:ext cx="4495800" cy="1539589"/>
              </a:xfrm>
              <a:prstGeom prst="rect">
                <a:avLst/>
              </a:prstGeom>
              <a:blipFill>
                <a:blip r:embed="rId4"/>
                <a:stretch>
                  <a:fillRect l="-1493" t="-2767"/>
                </a:stretch>
              </a:blipFill>
              <a:ln w="9525">
                <a:noFill/>
                <a:miter lim="800000"/>
                <a:headEnd/>
                <a:tailEnd/>
              </a:ln>
              <a:effectLst/>
            </p:spPr>
            <p:txBody>
              <a:bodyPr/>
              <a:lstStyle/>
              <a:p>
                <a:r>
                  <a:rPr lang="en-AU">
                    <a:noFill/>
                  </a:rPr>
                  <a:t> </a:t>
                </a:r>
              </a:p>
            </p:txBody>
          </p:sp>
        </mc:Fallback>
      </mc:AlternateContent>
      <p:pic>
        <p:nvPicPr>
          <p:cNvPr id="17" name="Picture 16" descr="A close up of a number&#10;&#10;Description automatically generated">
            <a:extLst>
              <a:ext uri="{FF2B5EF4-FFF2-40B4-BE49-F238E27FC236}">
                <a16:creationId xmlns:a16="http://schemas.microsoft.com/office/drawing/2014/main" id="{671B222C-3807-010C-C9F1-8506D6BC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3680460"/>
            <a:ext cx="4998720" cy="739140"/>
          </a:xfrm>
          <a:prstGeom prst="rect">
            <a:avLst/>
          </a:prstGeom>
        </p:spPr>
      </p:pic>
    </p:spTree>
    <p:extLst>
      <p:ext uri="{BB962C8B-B14F-4D97-AF65-F5344CB8AC3E}">
        <p14:creationId xmlns:p14="http://schemas.microsoft.com/office/powerpoint/2010/main" val="10500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E74A-2F65-6D85-995C-6C09A0E0AC4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4CE481-3C37-2AD9-E60D-5F9CE273DD68}"/>
                  </a:ext>
                </a:extLst>
              </p:cNvPr>
              <p:cNvSpPr>
                <a:spLocks noGrp="1"/>
              </p:cNvSpPr>
              <p:nvPr>
                <p:ph idx="1"/>
              </p:nvPr>
            </p:nvSpPr>
            <p:spPr>
              <a:xfrm>
                <a:off x="609600" y="914400"/>
                <a:ext cx="7696200" cy="5316538"/>
              </a:xfrm>
            </p:spPr>
            <p:txBody>
              <a:bodyPr/>
              <a:lstStyle/>
              <a:p>
                <a:r>
                  <a:rPr lang="en-AU" dirty="0"/>
                  <a:t>FF is </a:t>
                </a:r>
                <a:r>
                  <a:rPr lang="en-AU" dirty="0" err="1"/>
                  <a:t>timelike</a:t>
                </a:r>
                <a:r>
                  <a:rPr lang="en-AU" dirty="0"/>
                  <a:t> </a:t>
                </a:r>
                <a:r>
                  <a:rPr lang="en-US" dirty="0"/>
                  <a:t>twin of the spacelike process </a:t>
                </a:r>
              </a:p>
              <a:p>
                <a:pPr marL="0" indent="0">
                  <a:buNone/>
                </a:pPr>
                <a:r>
                  <a:rPr lang="en-US" dirty="0"/>
                  <a:t>       = leptoproduction on target </a:t>
                </a:r>
                <a14:m>
                  <m:oMath xmlns:m="http://schemas.openxmlformats.org/officeDocument/2006/math">
                    <m:r>
                      <a:rPr lang="en-US" i="1" dirty="0" smtClean="0">
                        <a:latin typeface="Cambria Math" panose="02040503050406030204" pitchFamily="18" charset="0"/>
                      </a:rPr>
                      <m:t>h</m:t>
                    </m:r>
                  </m:oMath>
                </a14:m>
                <a:endParaRPr lang="en-US" dirty="0"/>
              </a:p>
              <a:p>
                <a:pPr marL="0" indent="0">
                  <a:buNone/>
                </a:pPr>
                <a:r>
                  <a:rPr lang="en-AU" dirty="0"/>
                  <a:t>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r>
                  <a:rPr lang="en-US" dirty="0"/>
                  <a:t> </a:t>
                </a:r>
              </a:p>
              <a:p>
                <a:r>
                  <a:rPr lang="en-US" dirty="0"/>
                  <a:t>Crossing symmetry </a:t>
                </a:r>
                <a14:m>
                  <m:oMath xmlns:m="http://schemas.openxmlformats.org/officeDocument/2006/math">
                    <m:r>
                      <a:rPr lang="en-AU" b="0" i="1" smtClean="0">
                        <a:latin typeface="Cambria Math" panose="02040503050406030204" pitchFamily="18" charset="0"/>
                      </a:rPr>
                      <m:t>⇒</m:t>
                    </m:r>
                  </m:oMath>
                </a14:m>
                <a:r>
                  <a:rPr lang="en-US" dirty="0"/>
                  <a:t> relation between DFs and FFs</a:t>
                </a:r>
              </a:p>
              <a:p>
                <a:r>
                  <a:rPr lang="en-US" dirty="0"/>
                  <a:t>Drell-Levy-Yan (DLY) Relation</a:t>
                </a:r>
              </a:p>
              <a:p>
                <a:r>
                  <a:rPr lang="en-US" dirty="0"/>
                  <a:t>Compute elementary FFs by analytic continuation of DFs onto domain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&gt;1</m:t>
                    </m:r>
                  </m:oMath>
                </a14:m>
                <a:endParaRPr lang="en-US" dirty="0"/>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m:oMathPara>
                </a14:m>
                <a:endParaRPr lang="en-US" dirty="0"/>
              </a:p>
              <a:p>
                <a:pPr marL="0" indent="0">
                  <a:buNone/>
                </a:pPr>
                <a:r>
                  <a:rPr lang="en-US" dirty="0"/>
                  <a:t>      At some scale, EFFs and DFs are the same function</a:t>
                </a:r>
              </a:p>
              <a:p>
                <a:r>
                  <a:rPr lang="en-US" dirty="0"/>
                  <a:t>DLY was proved using operator definitions and crossing symmetry</a:t>
                </a:r>
              </a:p>
              <a:p>
                <a:r>
                  <a:rPr lang="en-US" dirty="0"/>
                  <a:t>Regarding evolution equations, the DLY relation has been proved to NNLO in </a:t>
                </a:r>
                <a:r>
                  <a:rPr lang="en-US" dirty="0" err="1"/>
                  <a:t>pQCD</a:t>
                </a:r>
                <a:endParaRPr lang="en-US" dirty="0"/>
              </a:p>
            </p:txBody>
          </p:sp>
        </mc:Choice>
        <mc:Fallback xmlns="">
          <p:sp>
            <p:nvSpPr>
              <p:cNvPr id="3" name="Content Placeholder 2">
                <a:extLst>
                  <a:ext uri="{FF2B5EF4-FFF2-40B4-BE49-F238E27FC236}">
                    <a16:creationId xmlns:a16="http://schemas.microsoft.com/office/drawing/2014/main" id="{EA4CE481-3C37-2AD9-E60D-5F9CE273DD68}"/>
                  </a:ext>
                </a:extLst>
              </p:cNvPr>
              <p:cNvSpPr>
                <a:spLocks noGrp="1" noRot="1" noChangeAspect="1" noMove="1" noResize="1" noEditPoints="1" noAdjustHandles="1" noChangeArrowheads="1" noChangeShapeType="1" noTextEdit="1"/>
              </p:cNvSpPr>
              <p:nvPr>
                <p:ph idx="1"/>
              </p:nvPr>
            </p:nvSpPr>
            <p:spPr>
              <a:xfrm>
                <a:off x="609600" y="914400"/>
                <a:ext cx="7696200" cy="5316538"/>
              </a:xfrm>
              <a:blipFill>
                <a:blip r:embed="rId2"/>
                <a:stretch>
                  <a:fillRect l="-871" t="-803" b="-16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11E00F6-191A-84AF-A846-0BF8BE30300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A7218348-2A74-503D-3E9C-4AEDFBA5FEDC}"/>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D92C876F-0636-71E0-BB1F-DDD56F4189CB}"/>
              </a:ext>
            </a:extLst>
          </p:cNvPr>
          <p:cNvSpPr>
            <a:spLocks noGrp="1"/>
          </p:cNvSpPr>
          <p:nvPr>
            <p:ph type="sldNum" sz="quarter" idx="12"/>
          </p:nvPr>
        </p:nvSpPr>
        <p:spPr/>
        <p:txBody>
          <a:bodyPr/>
          <a:lstStyle/>
          <a:p>
            <a:fld id="{87034D8C-3CB4-402A-BC46-2AB14C0FE90A}" type="slidenum">
              <a:rPr lang="en-US" smtClean="0"/>
              <a:pPr/>
              <a:t>35</a:t>
            </a:fld>
            <a:endParaRPr lang="en-US"/>
          </a:p>
        </p:txBody>
      </p:sp>
      <p:sp>
        <p:nvSpPr>
          <p:cNvPr id="7" name="Rectangle 6">
            <a:extLst>
              <a:ext uri="{FF2B5EF4-FFF2-40B4-BE49-F238E27FC236}">
                <a16:creationId xmlns:a16="http://schemas.microsoft.com/office/drawing/2014/main" id="{B4F91E95-E8A6-0C64-9522-CA6616342720}"/>
              </a:ext>
            </a:extLst>
          </p:cNvPr>
          <p:cNvSpPr/>
          <p:nvPr/>
        </p:nvSpPr>
        <p:spPr bwMode="auto">
          <a:xfrm>
            <a:off x="8504766" y="960437"/>
            <a:ext cx="3611034" cy="45259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1., Phys. Rev. 187 (1969) 2159–2171.</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 Nucleon Scattering and Lepton Pair Annihilation Processes. 2. Deep Inelastic electron Scattering,</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Phys. Rev. D 1 (1970) 1035–1068.</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3. Deep Inelastic electron-Positron Annihilation, Phys. Rev. D 1 (1970) 1617–1639.</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Gribov, L.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438–450.</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N. Gribov, L. N.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e+ e- pair annihilation and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675–684.</a:t>
            </a:r>
          </a:p>
        </p:txBody>
      </p:sp>
    </p:spTree>
    <p:extLst>
      <p:ext uri="{BB962C8B-B14F-4D97-AF65-F5344CB8AC3E}">
        <p14:creationId xmlns:p14="http://schemas.microsoft.com/office/powerpoint/2010/main" val="22977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arn(inVertical)">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F0AD-611F-79E7-7EC9-D73F7422D8D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62CD41-3CB5-61F5-529B-2453F2530E28}"/>
                  </a:ext>
                </a:extLst>
              </p:cNvPr>
              <p:cNvSpPr>
                <a:spLocks noGrp="1"/>
              </p:cNvSpPr>
              <p:nvPr>
                <p:ph idx="1"/>
              </p:nvPr>
            </p:nvSpPr>
            <p:spPr>
              <a:xfrm>
                <a:off x="609600" y="698500"/>
                <a:ext cx="10972800" cy="4525963"/>
              </a:xfrm>
            </p:spPr>
            <p:txBody>
              <a:bodyPr/>
              <a:lstStyle/>
              <a:p>
                <a:r>
                  <a:rPr lang="en-US" sz="2400" i="1" dirty="0">
                    <a:ln w="0"/>
                    <a:solidFill>
                      <a:srgbClr val="008000"/>
                    </a:solidFill>
                    <a:effectLst>
                      <a:outerShdw blurRad="38100" dist="25400" dir="5400000" algn="ctr" rotWithShape="0">
                        <a:srgbClr val="6E747A">
                          <a:alpha val="43000"/>
                        </a:srgbClr>
                      </a:outerShdw>
                    </a:effectLst>
                  </a:rPr>
                  <a:t>At some scale, EFFs and DFs are the same function</a:t>
                </a:r>
              </a:p>
              <a:p>
                <a:pPr lvl="1"/>
                <a:r>
                  <a:rPr lang="en-AU" sz="2200" dirty="0"/>
                  <a:t>Any tool that can deliver sound pointwise form of DF at required scale, can then deliver complete array of FFs via Field + Feynman cascade equations</a:t>
                </a:r>
              </a:p>
              <a:p>
                <a:r>
                  <a:rPr lang="en-AU" sz="2400" i="1" dirty="0">
                    <a:ln w="0"/>
                    <a:solidFill>
                      <a:srgbClr val="FF0000"/>
                    </a:solidFill>
                    <a:effectLst>
                      <a:outerShdw blurRad="38100" dist="25400" dir="5400000" algn="ctr" rotWithShape="0">
                        <a:srgbClr val="6E747A">
                          <a:alpha val="43000"/>
                        </a:srgbClr>
                      </a:outerShdw>
                    </a:effectLst>
                  </a:rPr>
                  <a:t>What is the scale?</a:t>
                </a:r>
              </a:p>
              <a:p>
                <a:pPr lvl="1"/>
                <a:r>
                  <a:rPr lang="en-US" sz="2200" dirty="0"/>
                  <a:t>Owing to scaling violations in QCD, one must identify validity scale for DLY relation:</a:t>
                </a:r>
              </a:p>
              <a:p>
                <a:pPr marL="0" indent="0">
                  <a:buNone/>
                </a:pPr>
                <a14:m>
                  <m:oMathPara xmlns:m="http://schemas.openxmlformats.org/officeDocument/2006/math">
                    <m:oMathParaPr>
                      <m:jc m:val="centerGroup"/>
                    </m:oMathParaPr>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𝑑</m:t>
                          </m:r>
                        </m:e>
                        <m:sub>
                          <m:r>
                            <a:rPr lang="en-AU" sz="2000" b="0" i="1" smtClean="0">
                              <a:latin typeface="Cambria Math" panose="02040503050406030204" pitchFamily="18" charset="0"/>
                            </a:rPr>
                            <m:t>𝑞</m:t>
                          </m:r>
                        </m:sub>
                        <m:sup>
                          <m:r>
                            <a:rPr lang="en-AU" sz="2000" b="0" i="1" smtClean="0">
                              <a:latin typeface="Cambria Math" panose="02040503050406030204" pitchFamily="18" charset="0"/>
                            </a:rPr>
                            <m:t>h</m:t>
                          </m:r>
                        </m:sup>
                      </m:sSubSup>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𝑧</m:t>
                          </m:r>
                          <m:r>
                            <a:rPr lang="en-AU" sz="2000" b="0" i="1" smtClean="0">
                              <a:latin typeface="Cambria Math" panose="02040503050406030204" pitchFamily="18" charset="0"/>
                            </a:rPr>
                            <m:t>;</m:t>
                          </m:r>
                          <m:r>
                            <a:rPr lang="en-AU" sz="2000" b="0" i="1" smtClean="0">
                              <a:latin typeface="Cambria Math" panose="02040503050406030204" pitchFamily="18" charset="0"/>
                            </a:rPr>
                            <m:t>𝜁</m:t>
                          </m:r>
                        </m:e>
                      </m:d>
                      <m:r>
                        <a:rPr lang="en-AU" sz="2000" b="0" i="1" smtClean="0">
                          <a:latin typeface="Cambria Math" panose="02040503050406030204" pitchFamily="18" charset="0"/>
                        </a:rPr>
                        <m:t>∝</m:t>
                      </m:r>
                      <m:r>
                        <a:rPr lang="en-AU" sz="2000" b="0" i="1" smtClean="0">
                          <a:latin typeface="Cambria Math" panose="02040503050406030204" pitchFamily="18" charset="0"/>
                        </a:rPr>
                        <m:t>𝑧</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𝑞</m:t>
                          </m:r>
                        </m:e>
                        <m:sup>
                          <m:r>
                            <a:rPr lang="en-AU" sz="2000" b="0" i="1" smtClean="0">
                              <a:latin typeface="Cambria Math" panose="02040503050406030204" pitchFamily="18" charset="0"/>
                            </a:rPr>
                            <m:t>h</m:t>
                          </m:r>
                        </m:sup>
                      </m:sSup>
                      <m:r>
                        <a:rPr lang="en-AU" sz="2000" b="0" i="1" smtClean="0">
                          <a:latin typeface="Cambria Math" panose="02040503050406030204" pitchFamily="18" charset="0"/>
                        </a:rPr>
                        <m:t>(</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m:t>
                          </m:r>
                        </m:num>
                        <m:den>
                          <m:r>
                            <a:rPr lang="en-AU" sz="2000" b="0" i="1" smtClean="0">
                              <a:latin typeface="Cambria Math" panose="02040503050406030204" pitchFamily="18" charset="0"/>
                            </a:rPr>
                            <m:t>𝑧</m:t>
                          </m:r>
                        </m:den>
                      </m:f>
                      <m:r>
                        <a:rPr lang="en-AU" sz="2000" b="0" i="1" smtClean="0">
                          <a:latin typeface="Cambria Math" panose="02040503050406030204" pitchFamily="18" charset="0"/>
                        </a:rPr>
                        <m:t>;</m:t>
                      </m:r>
                      <m:r>
                        <a:rPr lang="en-AU" sz="2000" b="0" i="1" smtClean="0">
                          <a:latin typeface="Cambria Math" panose="02040503050406030204" pitchFamily="18" charset="0"/>
                        </a:rPr>
                        <m:t>𝜁</m:t>
                      </m:r>
                      <m:r>
                        <a:rPr lang="en-AU" sz="2000" b="0" i="1" smtClean="0">
                          <a:latin typeface="Cambria Math" panose="02040503050406030204" pitchFamily="18" charset="0"/>
                        </a:rPr>
                        <m:t>)</m:t>
                      </m:r>
                    </m:oMath>
                  </m:oMathPara>
                </a14:m>
                <a:endParaRPr lang="en-US" sz="2000" dirty="0"/>
              </a:p>
              <a:p>
                <a:r>
                  <a:rPr lang="en-US" sz="2000" dirty="0"/>
                  <a:t>Natural (only) value is </a:t>
                </a:r>
                <a14:m>
                  <m:oMath xmlns:m="http://schemas.openxmlformats.org/officeDocument/2006/math">
                    <m:r>
                      <a:rPr lang="en-AU" sz="2000" b="0" i="1" smtClean="0">
                        <a:latin typeface="Cambria Math" panose="02040503050406030204" pitchFamily="18" charset="0"/>
                      </a:rPr>
                      <m:t>𝜁</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𝜁</m:t>
                        </m:r>
                      </m:e>
                      <m:sub>
                        <m:r>
                          <a:rPr lang="en-AU" sz="2000" b="0" i="1" smtClean="0">
                            <a:latin typeface="Cambria Math" panose="02040503050406030204" pitchFamily="18" charset="0"/>
                          </a:rPr>
                          <m:t>𝐻</m:t>
                        </m:r>
                      </m:sub>
                    </m:sSub>
                  </m:oMath>
                </a14:m>
                <a:r>
                  <a:rPr lang="en-US" sz="2000" dirty="0"/>
                  <a:t>, the hadron scale, whereat dressed valence degrees-of-freedom carry all properties of a given hadron</a:t>
                </a:r>
              </a:p>
              <a:p>
                <a:pPr lvl="1"/>
                <a:r>
                  <a:rPr lang="en-US" sz="2200" dirty="0"/>
                  <a:t>Existence of such a scale is guaranteed by the theory of effective charges in QCD</a:t>
                </a:r>
              </a:p>
              <a:p>
                <a:r>
                  <a:rPr lang="en-US" dirty="0"/>
                  <a:t>Choice is logical for, </a:t>
                </a:r>
                <a:r>
                  <a:rPr lang="en-US" i="1" dirty="0"/>
                  <a:t>inter alia</a:t>
                </a:r>
                <a:r>
                  <a:rPr lang="en-US" dirty="0"/>
                  <a:t>, following reasons. </a:t>
                </a:r>
              </a:p>
              <a:p>
                <a:pPr lvl="1"/>
                <a:r>
                  <a:rPr lang="en-US" sz="2200" dirty="0"/>
                  <a:t>A realistic hadron-scale valence quark DF vanishes at the endpoints, </a:t>
                </a:r>
                <a14:m>
                  <m:oMath xmlns:m="http://schemas.openxmlformats.org/officeDocument/2006/math">
                    <m:r>
                      <a:rPr lang="en-US" sz="2200" i="1" dirty="0" smtClean="0">
                        <a:latin typeface="Cambria Math" panose="02040503050406030204" pitchFamily="18" charset="0"/>
                      </a:rPr>
                      <m:t>𝑥</m:t>
                    </m:r>
                    <m:r>
                      <a:rPr lang="en-US" sz="2200" i="1" dirty="0" smtClean="0">
                        <a:latin typeface="Cambria Math" panose="02040503050406030204" pitchFamily="18" charset="0"/>
                      </a:rPr>
                      <m:t> = 0, 1</m:t>
                    </m:r>
                  </m:oMath>
                </a14:m>
                <a:endParaRPr lang="en-AU" sz="2200" dirty="0"/>
              </a:p>
              <a:p>
                <a:pPr lvl="1"/>
                <a:r>
                  <a:rPr lang="en-US" sz="2200" dirty="0"/>
                  <a:t>Ensures that DLY relation produces an elementary FF which vanishes at </a:t>
                </a:r>
                <a14:m>
                  <m:oMath xmlns:m="http://schemas.openxmlformats.org/officeDocument/2006/math">
                    <m:r>
                      <a:rPr lang="en-US" sz="2200" i="1" dirty="0" smtClean="0">
                        <a:latin typeface="Cambria Math" panose="02040503050406030204" pitchFamily="18" charset="0"/>
                      </a:rPr>
                      <m:t>𝑧</m:t>
                    </m:r>
                    <m:r>
                      <a:rPr lang="en-US" sz="2200" i="1" dirty="0" smtClean="0">
                        <a:latin typeface="Cambria Math" panose="02040503050406030204" pitchFamily="18" charset="0"/>
                      </a:rPr>
                      <m:t> = 0, 1</m:t>
                    </m:r>
                  </m:oMath>
                </a14:m>
                <a:r>
                  <a:rPr lang="en-US" sz="2200" dirty="0"/>
                  <a:t> </a:t>
                </a:r>
              </a:p>
              <a:p>
                <a:pPr lvl="1"/>
                <a:r>
                  <a:rPr lang="en-US" sz="2200" dirty="0"/>
                  <a:t>Guarantees that cascade equations have convergent solutions, without tuning</a:t>
                </a:r>
              </a:p>
              <a:p>
                <a:pPr lvl="1"/>
                <a:r>
                  <a:rPr lang="en-US" sz="2200" dirty="0"/>
                  <a:t>QCD scaling violations mean such cannot be guaranteed for </a:t>
                </a:r>
                <a14:m>
                  <m:oMath xmlns:m="http://schemas.openxmlformats.org/officeDocument/2006/math">
                    <m:r>
                      <a:rPr lang="en-AU" sz="2200" b="0" i="1" smtClean="0">
                        <a:latin typeface="Cambria Math" panose="02040503050406030204" pitchFamily="18" charset="0"/>
                      </a:rPr>
                      <m:t>𝜁</m:t>
                    </m:r>
                    <m:r>
                      <a:rPr lang="en-AU" sz="2200" b="0" i="1" smtClean="0">
                        <a:latin typeface="Cambria Math" panose="02040503050406030204" pitchFamily="18" charset="0"/>
                      </a:rPr>
                      <m:t>&gt;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𝜁</m:t>
                        </m:r>
                      </m:e>
                      <m:sub>
                        <m:r>
                          <a:rPr lang="en-AU" sz="2200" b="0" i="1" smtClean="0">
                            <a:latin typeface="Cambria Math" panose="02040503050406030204" pitchFamily="18" charset="0"/>
                          </a:rPr>
                          <m:t>𝐻</m:t>
                        </m:r>
                      </m:sub>
                    </m:sSub>
                  </m:oMath>
                </a14:m>
                <a:r>
                  <a:rPr lang="en-US" sz="2200" dirty="0"/>
                  <a:t>. </a:t>
                </a:r>
                <a:endParaRPr lang="en-AU" sz="2200" i="1" dirty="0">
                  <a:ln w="0"/>
                  <a:solidFill>
                    <a:srgbClr val="FF0000"/>
                  </a:solidFill>
                  <a:effectLst>
                    <a:outerShdw blurRad="38100" dist="25400" dir="5400000" algn="ctr" rotWithShape="0">
                      <a:srgbClr val="6E747A">
                        <a:alpha val="43000"/>
                      </a:srgbClr>
                    </a:outerShdw>
                  </a:effectLst>
                </a:endParaRPr>
              </a:p>
            </p:txBody>
          </p:sp>
        </mc:Choice>
        <mc:Fallback xmlns="">
          <p:sp>
            <p:nvSpPr>
              <p:cNvPr id="3" name="Content Placeholder 2">
                <a:extLst>
                  <a:ext uri="{FF2B5EF4-FFF2-40B4-BE49-F238E27FC236}">
                    <a16:creationId xmlns:a16="http://schemas.microsoft.com/office/drawing/2014/main" id="{9962CD41-3CB5-61F5-529B-2453F2530E28}"/>
                  </a:ext>
                </a:extLst>
              </p:cNvPr>
              <p:cNvSpPr>
                <a:spLocks noGrp="1" noRot="1" noChangeAspect="1" noMove="1" noResize="1" noEditPoints="1" noAdjustHandles="1" noChangeArrowheads="1" noChangeShapeType="1" noTextEdit="1"/>
              </p:cNvSpPr>
              <p:nvPr>
                <p:ph idx="1"/>
              </p:nvPr>
            </p:nvSpPr>
            <p:spPr>
              <a:xfrm>
                <a:off x="609600" y="698500"/>
                <a:ext cx="10972800" cy="4525963"/>
              </a:xfrm>
              <a:blipFill>
                <a:blip r:embed="rId2"/>
                <a:stretch>
                  <a:fillRect l="-889" t="-1213" b="-28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5ECEEBC-FE06-FB0C-0F3B-B6EE94B93F0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32EA80CD-2327-D261-5295-2A33FAB2314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60513B22-9002-06FE-6C86-6E82F7EA9EBA}"/>
              </a:ext>
            </a:extLst>
          </p:cNvPr>
          <p:cNvSpPr>
            <a:spLocks noGrp="1"/>
          </p:cNvSpPr>
          <p:nvPr>
            <p:ph type="sldNum" sz="quarter" idx="12"/>
          </p:nvPr>
        </p:nvSpPr>
        <p:spPr/>
        <p:txBody>
          <a:bodyPr/>
          <a:lstStyle/>
          <a:p>
            <a:fld id="{87034D8C-3CB4-402A-BC46-2AB14C0FE90A}" type="slidenum">
              <a:rPr lang="en-US" smtClean="0"/>
              <a:pPr/>
              <a:t>36</a:t>
            </a:fld>
            <a:endParaRPr lang="en-US"/>
          </a:p>
        </p:txBody>
      </p:sp>
    </p:spTree>
    <p:extLst>
      <p:ext uri="{BB962C8B-B14F-4D97-AF65-F5344CB8AC3E}">
        <p14:creationId xmlns:p14="http://schemas.microsoft.com/office/powerpoint/2010/main" val="1480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wipe(down)">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B914-3DDD-44C1-296E-1F19EA4E20E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 and Confinement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400BE3-B9BC-F53D-DD9F-5EBE997CA464}"/>
                  </a:ext>
                </a:extLst>
              </p:cNvPr>
              <p:cNvSpPr>
                <a:spLocks noGrp="1"/>
              </p:cNvSpPr>
              <p:nvPr>
                <p:ph idx="1"/>
              </p:nvPr>
            </p:nvSpPr>
            <p:spPr/>
            <p:txBody>
              <a:bodyPr/>
              <a:lstStyle/>
              <a:p>
                <a:r>
                  <a:rPr lang="en-US" i="1" dirty="0">
                    <a:ln w="0"/>
                    <a:solidFill>
                      <a:srgbClr val="008000"/>
                    </a:solidFill>
                    <a:effectLst>
                      <a:outerShdw blurRad="38100" dist="25400" dir="5400000" algn="ctr" rotWithShape="0">
                        <a:srgbClr val="6E747A">
                          <a:alpha val="43000"/>
                        </a:srgbClr>
                      </a:outerShdw>
                    </a:effectLst>
                  </a:rPr>
                  <a:t>DLY relation … at some scale, EFFs and DFs are the same function</a:t>
                </a:r>
                <a:endParaRPr lang="en-AU" dirty="0"/>
              </a:p>
              <a:p>
                <a:pPr marL="0" indent="0">
                  <a:buNone/>
                </a:pPr>
                <a14:m>
                  <m:oMathPara xmlns:m="http://schemas.openxmlformats.org/officeDocument/2006/math">
                    <m:oMathParaPr>
                      <m:jc m:val="centerGroup"/>
                    </m:oMathParaPr>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𝑑</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𝑧</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r>
                        <a:rPr lang="en-AU" sz="2400" b="0" i="1" smtClean="0">
                          <a:latin typeface="Cambria Math" panose="02040503050406030204" pitchFamily="18" charset="0"/>
                        </a:rPr>
                        <m:t>𝑧</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r>
                        <a:rPr lang="en-AU" sz="2400" b="0" i="1" smtClean="0">
                          <a:latin typeface="Cambria Math" panose="02040503050406030204" pitchFamily="18" charset="0"/>
                        </a:rPr>
                        <m:t>(</m:t>
                      </m:r>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1</m:t>
                          </m:r>
                        </m:num>
                        <m:den>
                          <m:r>
                            <a:rPr lang="en-AU" sz="2400" b="0" i="1" smtClean="0">
                              <a:latin typeface="Cambria Math" panose="02040503050406030204" pitchFamily="18" charset="0"/>
                            </a:rPr>
                            <m:t>𝑧</m:t>
                          </m:r>
                        </m:den>
                      </m:f>
                      <m:r>
                        <a:rPr lang="en-AU" sz="2400" b="0" i="1" smtClean="0">
                          <a:latin typeface="Cambria Math" panose="02040503050406030204" pitchFamily="18" charset="0"/>
                        </a:rPr>
                        <m:t>;</m:t>
                      </m:r>
                      <m:r>
                        <a:rPr lang="en-AU" sz="2400" b="0" i="1" smtClean="0">
                          <a:latin typeface="Cambria Math" panose="02040503050406030204" pitchFamily="18" charset="0"/>
                        </a:rPr>
                        <m:t>𝜁</m:t>
                      </m:r>
                      <m:r>
                        <a:rPr lang="en-AU" sz="2400" b="0" i="1" smtClean="0">
                          <a:latin typeface="Cambria Math" panose="02040503050406030204" pitchFamily="18" charset="0"/>
                        </a:rPr>
                        <m:t>)</m:t>
                      </m:r>
                    </m:oMath>
                  </m:oMathPara>
                </a14:m>
                <a:endParaRPr lang="en-US" sz="2400" dirty="0"/>
              </a:p>
              <a:p>
                <a:r>
                  <a:rPr lang="en-US" sz="2400" dirty="0"/>
                  <a:t>FFs express how a shower of </a:t>
                </a:r>
                <a:r>
                  <a:rPr lang="en-US" sz="2400" dirty="0" err="1"/>
                  <a:t>coloured</a:t>
                </a:r>
                <a:r>
                  <a:rPr lang="en-US" sz="2400" dirty="0"/>
                  <a:t> </a:t>
                </a:r>
                <a:r>
                  <a:rPr lang="en-US" sz="2400" dirty="0" err="1"/>
                  <a:t>partons</a:t>
                </a:r>
                <a:r>
                  <a:rPr lang="en-US" sz="2400" dirty="0"/>
                  <a:t> coalesce into </a:t>
                </a:r>
                <a:r>
                  <a:rPr lang="en-US" sz="2400" dirty="0" err="1"/>
                  <a:t>colour</a:t>
                </a:r>
                <a:r>
                  <a:rPr lang="en-US" sz="2400" dirty="0"/>
                  <a:t> singlet final states … this is the empirical expression of confinement  </a:t>
                </a:r>
              </a:p>
              <a:p>
                <a:r>
                  <a:rPr lang="en-US" sz="2400" dirty="0"/>
                  <a:t>Overlap representation of parton DFs </a:t>
                </a:r>
              </a:p>
              <a:p>
                <a:pPr marL="0" indent="0">
                  <a:buNone/>
                </a:pPr>
                <a14:m>
                  <m:oMathPara xmlns:m="http://schemas.openxmlformats.org/officeDocument/2006/math">
                    <m:oMathParaPr>
                      <m:jc m:val="centerGroup"/>
                    </m:oMathParaPr>
                    <m:oMath xmlns:m="http://schemas.openxmlformats.org/officeDocument/2006/math">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𝑑</m:t>
                          </m:r>
                        </m:e>
                        <m:sup>
                          <m:r>
                            <a:rPr lang="en-AU" sz="2400" b="0" i="1" smtClean="0">
                              <a:latin typeface="Cambria Math" panose="02040503050406030204" pitchFamily="18" charset="0"/>
                            </a:rPr>
                            <m:t>2</m:t>
                          </m:r>
                        </m:sup>
                      </m:sSup>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Sub>
                      <m:sSup>
                        <m:sSupPr>
                          <m:ctrlPr>
                            <a:rPr lang="en-AU" sz="2400" b="0" i="1" smtClean="0">
                              <a:latin typeface="Cambria Math" panose="02040503050406030204" pitchFamily="18" charset="0"/>
                            </a:rPr>
                          </m:ctrlPr>
                        </m:sSupPr>
                        <m:e>
                          <m:d>
                            <m:dPr>
                              <m:begChr m:val="|"/>
                              <m:endChr m:val="|"/>
                              <m:ctrlPr>
                                <a:rPr lang="en-AU" sz="2400" b="0" i="1" smtClean="0">
                                  <a:latin typeface="Cambria Math" panose="02040503050406030204" pitchFamily="18" charset="0"/>
                                </a:rPr>
                              </m:ctrlPr>
                            </m:dPr>
                            <m:e>
                              <m:sSubSup>
                                <m:sSubSupPr>
                                  <m:ctrlPr>
                                    <a:rPr lang="en-AU" sz="2400" b="0" i="1" smtClean="0">
                                      <a:latin typeface="Cambria Math" panose="02040503050406030204" pitchFamily="18" charset="0"/>
                                    </a:rPr>
                                  </m:ctrlPr>
                                </m:sSubSupPr>
                                <m:e>
                                  <m:r>
                                    <m:rPr>
                                      <m:sty m:val="p"/>
                                    </m:rPr>
                                    <a:rPr lang="en-AU" sz="2400" b="0" i="0" smtClean="0">
                                      <a:latin typeface="Cambria Math" panose="02040503050406030204" pitchFamily="18" charset="0"/>
                                    </a:rPr>
                                    <m:t>Ψ</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up>
                                      <m:r>
                                        <a:rPr lang="en-AU" sz="2400" b="0" i="1" smtClean="0">
                                          <a:latin typeface="Cambria Math" panose="02040503050406030204" pitchFamily="18" charset="0"/>
                                        </a:rPr>
                                        <m:t>2</m:t>
                                      </m:r>
                                    </m:sup>
                                  </m:sSubSup>
                                </m:e>
                              </m:d>
                            </m:e>
                          </m:d>
                        </m:e>
                        <m:sup>
                          <m:r>
                            <a:rPr lang="en-AU" sz="2400" b="0" i="1" smtClean="0">
                              <a:latin typeface="Cambria Math" panose="02040503050406030204" pitchFamily="18" charset="0"/>
                            </a:rPr>
                            <m:t>2</m:t>
                          </m:r>
                        </m:sup>
                      </m:sSup>
                    </m:oMath>
                  </m:oMathPara>
                </a14:m>
                <a:endParaRPr lang="en-AU" sz="2400" dirty="0"/>
              </a:p>
              <a:p>
                <a:pPr marL="0" indent="0">
                  <a:buNone/>
                </a:pPr>
                <a:r>
                  <a:rPr lang="en-US" sz="2400" dirty="0"/>
                  <a:t>       parton DFs are obtained from square of hadron LFWF</a:t>
                </a:r>
              </a:p>
              <a:p>
                <a:r>
                  <a:rPr lang="en-US" sz="2400" dirty="0"/>
                  <a:t>Seeds of confinement, expressed in </a:t>
                </a:r>
                <a:r>
                  <a:rPr lang="en-US" sz="2400" dirty="0" err="1"/>
                  <a:t>hadronisation</a:t>
                </a:r>
                <a:r>
                  <a:rPr lang="en-US" sz="2400" dirty="0"/>
                  <a:t>, are already present in wave functions of the hadrons involved … unsurprising, perhaps, even obvious, but overlooked by many </a:t>
                </a:r>
                <a:r>
                  <a:rPr lang="en-US" sz="2400" dirty="0" err="1"/>
                  <a:t>practitoners</a:t>
                </a:r>
                <a:endParaRPr lang="en-US" sz="2400" dirty="0"/>
              </a:p>
              <a:p>
                <a:endParaRPr lang="en-AU" dirty="0"/>
              </a:p>
            </p:txBody>
          </p:sp>
        </mc:Choice>
        <mc:Fallback xmlns="">
          <p:sp>
            <p:nvSpPr>
              <p:cNvPr id="3" name="Content Placeholder 2">
                <a:extLst>
                  <a:ext uri="{FF2B5EF4-FFF2-40B4-BE49-F238E27FC236}">
                    <a16:creationId xmlns:a16="http://schemas.microsoft.com/office/drawing/2014/main" id="{4E400BE3-B9BC-F53D-DD9F-5EBE997CA464}"/>
                  </a:ext>
                </a:extLst>
              </p:cNvPr>
              <p:cNvSpPr>
                <a:spLocks noGrp="1" noRot="1" noChangeAspect="1" noMove="1" noResize="1" noEditPoints="1" noAdjustHandles="1" noChangeArrowheads="1" noChangeShapeType="1" noTextEdit="1"/>
              </p:cNvSpPr>
              <p:nvPr>
                <p:ph idx="1"/>
              </p:nvPr>
            </p:nvSpPr>
            <p:spPr>
              <a:blipFill>
                <a:blip r:embed="rId2"/>
                <a:stretch>
                  <a:fillRect l="-778" t="-1078" b="-148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387A71D-DA6E-6A59-CDA0-85BC318B721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1631181F-E541-D41B-A5DC-B63DB7CC975F}"/>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8E12D061-FFDE-9D49-E283-1C25DC15D556}"/>
              </a:ext>
            </a:extLst>
          </p:cNvPr>
          <p:cNvSpPr>
            <a:spLocks noGrp="1"/>
          </p:cNvSpPr>
          <p:nvPr>
            <p:ph type="sldNum" sz="quarter" idx="12"/>
          </p:nvPr>
        </p:nvSpPr>
        <p:spPr/>
        <p:txBody>
          <a:bodyPr/>
          <a:lstStyle/>
          <a:p>
            <a:fld id="{87034D8C-3CB4-402A-BC46-2AB14C0FE90A}" type="slidenum">
              <a:rPr lang="en-US" smtClean="0"/>
              <a:pPr/>
              <a:t>37</a:t>
            </a:fld>
            <a:endParaRPr lang="en-US"/>
          </a:p>
        </p:txBody>
      </p:sp>
    </p:spTree>
    <p:extLst>
      <p:ext uri="{BB962C8B-B14F-4D97-AF65-F5344CB8AC3E}">
        <p14:creationId xmlns:p14="http://schemas.microsoft.com/office/powerpoint/2010/main" val="18401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ocument&#10;&#10;AI-generated content may be incorrect.">
            <a:extLst>
              <a:ext uri="{FF2B5EF4-FFF2-40B4-BE49-F238E27FC236}">
                <a16:creationId xmlns:a16="http://schemas.microsoft.com/office/drawing/2014/main" id="{138685D4-2862-B8B6-2CB2-9704540E7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7" y="3809815"/>
            <a:ext cx="7274405" cy="20575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C3A9D5B1-2D28-0230-DF97-5D78E4A995D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Predictions for Fragmentation Functions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using cascade equations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6878A3-04ED-C526-8E27-AAF7D66402AE}"/>
                  </a:ext>
                </a:extLst>
              </p:cNvPr>
              <p:cNvSpPr>
                <a:spLocks noGrp="1"/>
              </p:cNvSpPr>
              <p:nvPr>
                <p:ph idx="1"/>
              </p:nvPr>
            </p:nvSpPr>
            <p:spPr>
              <a:xfrm>
                <a:off x="609600" y="1341436"/>
                <a:ext cx="6991386" cy="4783933"/>
              </a:xfrm>
            </p:spPr>
            <p:txBody>
              <a:bodyPr/>
              <a:lstStyle/>
              <a:p>
                <a:r>
                  <a:rPr lang="en-AU" dirty="0"/>
                  <a:t>Empirically, at energies below </a:t>
                </a:r>
                <a14:m>
                  <m:oMath xmlns:m="http://schemas.openxmlformats.org/officeDocument/2006/math">
                    <m:r>
                      <a:rPr lang="en-AU" b="0" i="1" smtClean="0">
                        <a:latin typeface="Cambria Math" panose="02040503050406030204" pitchFamily="18" charset="0"/>
                      </a:rPr>
                      <m:t>∼100</m:t>
                    </m:r>
                  </m:oMath>
                </a14:m>
                <a:r>
                  <a:rPr lang="en-AU" dirty="0"/>
                  <a:t> GeV, </a:t>
                </a:r>
                <a:endParaRPr lang="en-AU" b="0" i="1" dirty="0">
                  <a:latin typeface="Cambria Math" panose="02040503050406030204" pitchFamily="18" charset="0"/>
                </a:endParaRPr>
              </a:p>
              <a:p>
                <a:pPr marL="0" indent="0">
                  <a:buNone/>
                </a:pPr>
                <a:r>
                  <a:rPr lang="en-AU" b="0" dirty="0"/>
                  <a:t>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dominate (98%) particle production </a:t>
                </a:r>
              </a:p>
              <a:p>
                <a:pPr marL="0" indent="0">
                  <a:buNone/>
                </a:pPr>
                <a:r>
                  <a:rPr lang="en-AU" dirty="0"/>
                  <a:t>	in SIA: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So, illustrate procedure via predictions for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FFs</a:t>
                </a:r>
              </a:p>
              <a:p>
                <a:r>
                  <a:rPr lang="en-AU" dirty="0"/>
                  <a:t>Exploit </a:t>
                </a:r>
                <a14:m>
                  <m:oMath xmlns:m="http://schemas.openxmlformats.org/officeDocument/2006/math">
                    <m:r>
                      <a:rPr lang="en-AU" b="0" i="1" smtClean="0">
                        <a:latin typeface="Cambria Math" panose="02040503050406030204" pitchFamily="18" charset="0"/>
                      </a:rPr>
                      <m:t>𝐺</m:t>
                    </m:r>
                  </m:oMath>
                </a14:m>
                <a:r>
                  <a:rPr lang="en-AU" dirty="0"/>
                  <a:t>-parity symmetry, one has set of 9 coupled Volterra integral equations of 2</a:t>
                </a:r>
                <a:r>
                  <a:rPr lang="en-AU" baseline="30000" dirty="0"/>
                  <a:t>nd</a:t>
                </a:r>
                <a:r>
                  <a:rPr lang="en-AU" dirty="0"/>
                  <a:t> kind</a:t>
                </a:r>
              </a:p>
            </p:txBody>
          </p:sp>
        </mc:Choice>
        <mc:Fallback xmlns="">
          <p:sp>
            <p:nvSpPr>
              <p:cNvPr id="3" name="Content Placeholder 2">
                <a:extLst>
                  <a:ext uri="{FF2B5EF4-FFF2-40B4-BE49-F238E27FC236}">
                    <a16:creationId xmlns:a16="http://schemas.microsoft.com/office/drawing/2014/main" id="{8C6878A3-04ED-C526-8E27-AAF7D66402AE}"/>
                  </a:ext>
                </a:extLst>
              </p:cNvPr>
              <p:cNvSpPr>
                <a:spLocks noGrp="1" noRot="1" noChangeAspect="1" noMove="1" noResize="1" noEditPoints="1" noAdjustHandles="1" noChangeArrowheads="1" noChangeShapeType="1" noTextEdit="1"/>
              </p:cNvSpPr>
              <p:nvPr>
                <p:ph idx="1"/>
              </p:nvPr>
            </p:nvSpPr>
            <p:spPr>
              <a:xfrm>
                <a:off x="609600" y="1341436"/>
                <a:ext cx="6991386" cy="4783933"/>
              </a:xfrm>
              <a:blipFill>
                <a:blip r:embed="rId3"/>
                <a:stretch>
                  <a:fillRect l="-959" t="-89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9066E8C-1B00-E33B-4AE1-B70634D83CF1}"/>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0653D9E-5472-8066-36BD-AD7F6A455183}"/>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ABFDA87D-F949-4001-F3FA-9D1100858D2F}"/>
              </a:ext>
            </a:extLst>
          </p:cNvPr>
          <p:cNvSpPr>
            <a:spLocks noGrp="1"/>
          </p:cNvSpPr>
          <p:nvPr>
            <p:ph type="sldNum" sz="quarter" idx="12"/>
          </p:nvPr>
        </p:nvSpPr>
        <p:spPr/>
        <p:txBody>
          <a:bodyPr/>
          <a:lstStyle/>
          <a:p>
            <a:fld id="{87034D8C-3CB4-402A-BC46-2AB14C0FE90A}" type="slidenum">
              <a:rPr lang="en-US" smtClean="0"/>
              <a:pPr/>
              <a:t>38</a:t>
            </a:fld>
            <a:endParaRPr lang="en-US"/>
          </a:p>
        </p:txBody>
      </p:sp>
      <p:pic>
        <p:nvPicPr>
          <p:cNvPr id="10" name="Picture 9" descr="A table of mathematical equations&#10;&#10;AI-generated content may be incorrect.">
            <a:extLst>
              <a:ext uri="{FF2B5EF4-FFF2-40B4-BE49-F238E27FC236}">
                <a16:creationId xmlns:a16="http://schemas.microsoft.com/office/drawing/2014/main" id="{3D7F13BD-063B-E2EA-7B81-6E0610CC9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22262"/>
            <a:ext cx="4115157" cy="5928874"/>
          </a:xfrm>
          <a:prstGeom prst="rect">
            <a:avLst/>
          </a:prstGeom>
        </p:spPr>
      </p:pic>
      <p:sp>
        <p:nvSpPr>
          <p:cNvPr id="7" name="Left Brace 6">
            <a:extLst>
              <a:ext uri="{FF2B5EF4-FFF2-40B4-BE49-F238E27FC236}">
                <a16:creationId xmlns:a16="http://schemas.microsoft.com/office/drawing/2014/main" id="{93A8E7BF-C5DD-533E-EFF6-42606CDB7C80}"/>
              </a:ext>
            </a:extLst>
          </p:cNvPr>
          <p:cNvSpPr/>
          <p:nvPr/>
        </p:nvSpPr>
        <p:spPr bwMode="auto">
          <a:xfrm>
            <a:off x="7772400" y="609600"/>
            <a:ext cx="228600" cy="1676400"/>
          </a:xfrm>
          <a:prstGeom prst="leftBrace">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9" name="Left Brace 8">
            <a:extLst>
              <a:ext uri="{FF2B5EF4-FFF2-40B4-BE49-F238E27FC236}">
                <a16:creationId xmlns:a16="http://schemas.microsoft.com/office/drawing/2014/main" id="{E64A02DD-0231-0071-F4C2-90653BE079D9}"/>
              </a:ext>
            </a:extLst>
          </p:cNvPr>
          <p:cNvSpPr/>
          <p:nvPr/>
        </p:nvSpPr>
        <p:spPr bwMode="auto">
          <a:xfrm>
            <a:off x="7785653" y="2408237"/>
            <a:ext cx="228599" cy="3717132"/>
          </a:xfrm>
          <a:prstGeom prst="lef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Calibri" pitchFamily="34" charset="0"/>
            </a:endParaRPr>
          </a:p>
        </p:txBody>
      </p:sp>
      <p:sp>
        <p:nvSpPr>
          <p:cNvPr id="11" name="TextBox 10">
            <a:extLst>
              <a:ext uri="{FF2B5EF4-FFF2-40B4-BE49-F238E27FC236}">
                <a16:creationId xmlns:a16="http://schemas.microsoft.com/office/drawing/2014/main" id="{EFA8BD1C-2B81-898A-9055-47BE69F9E95C}"/>
              </a:ext>
            </a:extLst>
          </p:cNvPr>
          <p:cNvSpPr txBox="1"/>
          <p:nvPr/>
        </p:nvSpPr>
        <p:spPr>
          <a:xfrm rot="16200000">
            <a:off x="7075628" y="1292503"/>
            <a:ext cx="1017586" cy="369332"/>
          </a:xfrm>
          <a:prstGeom prst="rect">
            <a:avLst/>
          </a:prstGeom>
          <a:noFill/>
        </p:spPr>
        <p:txBody>
          <a:bodyPr wrap="none" rtlCol="0">
            <a:spAutoFit/>
          </a:bodyPr>
          <a:lstStyle/>
          <a:p>
            <a:r>
              <a:rPr lang="en-AU" dirty="0">
                <a:ln w="0"/>
                <a:solidFill>
                  <a:srgbClr val="008000"/>
                </a:solidFill>
                <a:effectLst>
                  <a:outerShdw blurRad="38100" dist="25400" dir="5400000" algn="ctr" rotWithShape="0">
                    <a:srgbClr val="6E747A">
                      <a:alpha val="43000"/>
                    </a:srgbClr>
                  </a:outerShdw>
                </a:effectLst>
              </a:rPr>
              <a:t>favoured</a:t>
            </a:r>
          </a:p>
        </p:txBody>
      </p:sp>
      <p:sp>
        <p:nvSpPr>
          <p:cNvPr id="12" name="TextBox 11">
            <a:extLst>
              <a:ext uri="{FF2B5EF4-FFF2-40B4-BE49-F238E27FC236}">
                <a16:creationId xmlns:a16="http://schemas.microsoft.com/office/drawing/2014/main" id="{6007EBD2-9D44-C0F2-9B43-68E2CBB727D5}"/>
              </a:ext>
            </a:extLst>
          </p:cNvPr>
          <p:cNvSpPr txBox="1"/>
          <p:nvPr/>
        </p:nvSpPr>
        <p:spPr>
          <a:xfrm rot="16200000">
            <a:off x="7048822" y="4082137"/>
            <a:ext cx="1259897" cy="369332"/>
          </a:xfrm>
          <a:prstGeom prst="rect">
            <a:avLst/>
          </a:prstGeom>
          <a:noFill/>
        </p:spPr>
        <p:txBody>
          <a:bodyPr wrap="none" rtlCol="0">
            <a:spAutoFit/>
          </a:bodyPr>
          <a:lstStyle/>
          <a:p>
            <a:r>
              <a:rPr lang="en-AU" dirty="0">
                <a:ln w="0"/>
                <a:solidFill>
                  <a:srgbClr val="FF0000"/>
                </a:solidFill>
                <a:effectLst>
                  <a:outerShdw blurRad="38100" dist="25400" dir="5400000" algn="ctr" rotWithShape="0">
                    <a:srgbClr val="6E747A">
                      <a:alpha val="43000"/>
                    </a:srgbClr>
                  </a:outerShdw>
                </a:effectLst>
              </a:rPr>
              <a:t>unfavoured</a:t>
            </a:r>
          </a:p>
        </p:txBody>
      </p:sp>
    </p:spTree>
    <p:extLst>
      <p:ext uri="{BB962C8B-B14F-4D97-AF65-F5344CB8AC3E}">
        <p14:creationId xmlns:p14="http://schemas.microsoft.com/office/powerpoint/2010/main" val="17390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0A741E9-7073-176E-C080-85B63D32992E}"/>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Pion and Kaon DFs </a:t>
                </a:r>
                <a14:m>
                  <m:oMath xmlns:m="http://schemas.openxmlformats.org/officeDocument/2006/math">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oMath>
                </a14:m>
                <a:r>
                  <a:rPr lang="en-AU" sz="2800" b="0" i="1" dirty="0">
                    <a:ln w="0"/>
                    <a:solidFill>
                      <a:schemeClr val="accent1"/>
                    </a:solidFill>
                    <a:effectLst>
                      <a:outerShdw blurRad="38100" dist="25400" dir="5400000" algn="ctr" rotWithShape="0">
                        <a:srgbClr val="6E747A">
                          <a:alpha val="43000"/>
                        </a:srgbClr>
                      </a:outerShdw>
                    </a:effectLst>
                  </a:rPr>
                  <a:t> EFFs</a:t>
                </a:r>
                <a:endParaRPr lang="en-AU" sz="2800" dirty="0"/>
              </a:p>
            </p:txBody>
          </p:sp>
        </mc:Choice>
        <mc:Fallback xmlns="">
          <p:sp>
            <p:nvSpPr>
              <p:cNvPr id="2" name="Title 1">
                <a:extLst>
                  <a:ext uri="{FF2B5EF4-FFF2-40B4-BE49-F238E27FC236}">
                    <a16:creationId xmlns:a16="http://schemas.microsoft.com/office/drawing/2014/main" id="{B0A741E9-7073-176E-C080-85B63D32992E}"/>
                  </a:ext>
                </a:extLst>
              </p:cNvPr>
              <p:cNvSpPr>
                <a:spLocks noGrp="1" noRot="1" noChangeAspect="1" noMove="1" noResize="1" noEditPoints="1" noAdjustHandles="1" noChangeArrowheads="1" noChangeShapeType="1" noTextEdit="1"/>
              </p:cNvSpPr>
              <p:nvPr>
                <p:ph type="title"/>
              </p:nvPr>
            </p:nvSpPr>
            <p:spPr>
              <a:blipFill>
                <a:blip r:embed="rId2"/>
                <a:stretch>
                  <a:fillRect l="-1333" t="-588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621169-BEB5-526A-A2FF-9F801784EBE6}"/>
                  </a:ext>
                </a:extLst>
              </p:cNvPr>
              <p:cNvSpPr>
                <a:spLocks noGrp="1"/>
              </p:cNvSpPr>
              <p:nvPr>
                <p:ph idx="1"/>
              </p:nvPr>
            </p:nvSpPr>
            <p:spPr>
              <a:xfrm>
                <a:off x="381000" y="990600"/>
                <a:ext cx="6858000" cy="2666999"/>
              </a:xfrm>
            </p:spPr>
            <p:txBody>
              <a:bodyPr/>
              <a:lstStyle/>
              <a:p>
                <a:pPr>
                  <a:spcBef>
                    <a:spcPts val="0"/>
                  </a:spcBef>
                  <a:spcAft>
                    <a:spcPts val="600"/>
                  </a:spcAft>
                </a:pPr>
                <a:r>
                  <a:rPr lang="en-AU" dirty="0"/>
                  <a:t>Continuum predictions for hadron scale pion and kaon valence-quark DFs</a:t>
                </a:r>
              </a:p>
              <a:p>
                <a:pPr marL="0" indent="0">
                  <a:buNone/>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𝜋</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ln</m:t>
                          </m:r>
                        </m:fName>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𝜌</m:t>
                                      </m:r>
                                    </m:e>
                                    <m:sup>
                                      <m:r>
                                        <a:rPr lang="en-AU" b="0" i="1" smtClean="0">
                                          <a:latin typeface="Cambria Math" panose="02040503050406030204" pitchFamily="18" charset="0"/>
                                        </a:rPr>
                                        <m:t>2</m:t>
                                      </m:r>
                                    </m:sup>
                                  </m:sSup>
                                </m:den>
                              </m:f>
                              <m:r>
                                <a:rPr lang="en-AU" b="0" i="1" smtClean="0">
                                  <a:latin typeface="Cambria Math" panose="02040503050406030204" pitchFamily="18" charset="0"/>
                                </a:rPr>
                                <m:t>)</m:t>
                              </m:r>
                              <m:r>
                                <a:rPr lang="en-AU" b="0" i="1" smtClean="0">
                                  <a:latin typeface="Cambria Math" panose="02040503050406030204" pitchFamily="18" charset="0"/>
                                </a:rPr>
                                <m:t>𝑥</m:t>
                              </m:r>
                            </m:e>
                            <m:sup>
                              <m:r>
                                <a:rPr lang="en-AU" b="0" i="1" smtClean="0">
                                  <a:latin typeface="Cambria Math" panose="02040503050406030204" pitchFamily="18" charset="0"/>
                                </a:rPr>
                                <m:t>2</m:t>
                              </m:r>
                            </m:sup>
                          </m:sSup>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func>
                      <m:r>
                        <a:rPr lang="en-AU" b="0" i="1" smtClean="0">
                          <a:latin typeface="Cambria Math" panose="02040503050406030204" pitchFamily="18" charset="0"/>
                        </a:rPr>
                        <m:t> (1+</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𝛾</m:t>
                          </m:r>
                        </m:e>
                        <m:sub>
                          <m:r>
                            <a:rPr lang="en-AU" b="0" i="1" smtClean="0">
                              <a:latin typeface="Cambria Math" panose="02040503050406030204" pitchFamily="18" charset="0"/>
                            </a:rPr>
                            <m:t>𝜋</m:t>
                          </m:r>
                        </m:sub>
                        <m:sup>
                          <m:r>
                            <a:rPr lang="en-AU" b="0" i="1" smtClean="0">
                              <a:latin typeface="Cambria Math" panose="02040503050406030204" pitchFamily="18" charset="0"/>
                            </a:rPr>
                            <m:t>2</m:t>
                          </m:r>
                        </m:sup>
                      </m:sSubSup>
                      <m:d>
                        <m:dPr>
                          <m:beg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end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begChr m:val="["/>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e>
                      </m:d>
                      <m:r>
                        <a:rPr lang="en-AU" b="0" i="1" smtClean="0">
                          <a:latin typeface="Cambria Math" panose="02040503050406030204" pitchFamily="18" charset="0"/>
                        </a:rPr>
                        <m:t>]</m:t>
                      </m:r>
                    </m:oMath>
                  </m:oMathPara>
                </a14:m>
                <a:endParaRPr lang="en-AU" dirty="0"/>
              </a:p>
              <a:p>
                <a:pPr marL="0" indent="0">
                  <a:buNone/>
                </a:pP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r>
                      <a:rPr lang="en-AU" b="0" i="1" smtClean="0">
                        <a:latin typeface="Cambria Math" panose="02040503050406030204" pitchFamily="18" charset="0"/>
                      </a:rPr>
                      <m:t>=0.858</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𝜌</m:t>
                        </m:r>
                      </m:e>
                      <m:sub>
                        <m:r>
                          <a:rPr lang="en-AU" b="0" i="1" smtClean="0">
                            <a:latin typeface="Cambria Math" panose="02040503050406030204" pitchFamily="18" charset="0"/>
                          </a:rPr>
                          <m:t>𝜋</m:t>
                        </m:r>
                      </m:sub>
                    </m:sSub>
                    <m:r>
                      <a:rPr lang="en-AU" b="0" i="1" smtClean="0">
                        <a:latin typeface="Cambria Math" panose="02040503050406030204" pitchFamily="18" charset="0"/>
                      </a:rPr>
                      <m:t>=0.116</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𝜋</m:t>
                        </m:r>
                      </m:sub>
                    </m:sSub>
                    <m:r>
                      <a:rPr lang="en-AU" b="0" i="1" smtClean="0">
                        <a:latin typeface="Cambria Math" panose="02040503050406030204" pitchFamily="18" charset="0"/>
                      </a:rPr>
                      <m:t>=1.967</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r>
                      <a:rPr lang="en-AU" b="0" i="1" smtClean="0">
                        <a:latin typeface="Cambria Math" panose="02040503050406030204" pitchFamily="18" charset="0"/>
                      </a:rPr>
                      <m:t>=5.938</m:t>
                    </m:r>
                  </m:oMath>
                </a14:m>
                <a:endParaRPr lang="en-AU" dirty="0"/>
              </a:p>
            </p:txBody>
          </p:sp>
        </mc:Choice>
        <mc:Fallback xmlns="">
          <p:sp>
            <p:nvSpPr>
              <p:cNvPr id="3" name="Content Placeholder 2">
                <a:extLst>
                  <a:ext uri="{FF2B5EF4-FFF2-40B4-BE49-F238E27FC236}">
                    <a16:creationId xmlns:a16="http://schemas.microsoft.com/office/drawing/2014/main" id="{A4621169-BEB5-526A-A2FF-9F801784EBE6}"/>
                  </a:ext>
                </a:extLst>
              </p:cNvPr>
              <p:cNvSpPr>
                <a:spLocks noGrp="1" noRot="1" noChangeAspect="1" noMove="1" noResize="1" noEditPoints="1" noAdjustHandles="1" noChangeArrowheads="1" noChangeShapeType="1" noTextEdit="1"/>
              </p:cNvSpPr>
              <p:nvPr>
                <p:ph idx="1"/>
              </p:nvPr>
            </p:nvSpPr>
            <p:spPr>
              <a:xfrm>
                <a:off x="381000" y="990600"/>
                <a:ext cx="6858000" cy="2666999"/>
              </a:xfrm>
              <a:blipFill>
                <a:blip r:embed="rId3"/>
                <a:stretch>
                  <a:fillRect l="-978" t="-1602" b="-34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00B4BB9-629E-6902-C0C7-E6B8A3E0BEE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0FCC9EB-E0E2-21E5-5DE0-072CB666ED26}"/>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A624C773-2255-8890-EA2D-EC3288E8C3FA}"/>
              </a:ext>
            </a:extLst>
          </p:cNvPr>
          <p:cNvSpPr>
            <a:spLocks noGrp="1"/>
          </p:cNvSpPr>
          <p:nvPr>
            <p:ph type="sldNum" sz="quarter" idx="12"/>
          </p:nvPr>
        </p:nvSpPr>
        <p:spPr/>
        <p:txBody>
          <a:bodyPr/>
          <a:lstStyle/>
          <a:p>
            <a:fld id="{87034D8C-3CB4-402A-BC46-2AB14C0FE90A}" type="slidenum">
              <a:rPr lang="en-US" smtClean="0"/>
              <a:pPr/>
              <a:t>39</a:t>
            </a:fld>
            <a:endParaRPr lang="en-US"/>
          </a:p>
        </p:txBody>
      </p:sp>
      <p:pic>
        <p:nvPicPr>
          <p:cNvPr id="8" name="Picture 7" descr="A graph of a function&#10;&#10;AI-generated content may be incorrect.">
            <a:extLst>
              <a:ext uri="{FF2B5EF4-FFF2-40B4-BE49-F238E27FC236}">
                <a16:creationId xmlns:a16="http://schemas.microsoft.com/office/drawing/2014/main" id="{39864611-C675-5F4C-6E1A-123C17C03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11218"/>
            <a:ext cx="4580017" cy="3017782"/>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58A39D5-8904-361A-BBD1-DD888B075124}"/>
                  </a:ext>
                </a:extLst>
              </p:cNvPr>
              <p:cNvSpPr txBox="1">
                <a:spLocks/>
              </p:cNvSpPr>
              <p:nvPr/>
            </p:nvSpPr>
            <p:spPr bwMode="auto">
              <a:xfrm>
                <a:off x="457199" y="3962401"/>
                <a:ext cx="8610601"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func>
                        <m:funcPr>
                          <m:ctrlPr>
                            <a:rPr lang="en-AU" i="1" kern="0" smtClean="0">
                              <a:latin typeface="Cambria Math" panose="02040503050406030204" pitchFamily="18" charset="0"/>
                            </a:rPr>
                          </m:ctrlPr>
                        </m:funcPr>
                        <m:fName>
                          <m:r>
                            <m:rPr>
                              <m:sty m:val="p"/>
                            </m:rPr>
                            <a:rPr lang="en-AU" kern="0" smtClean="0">
                              <a:latin typeface="Cambria Math" panose="02040503050406030204" pitchFamily="18" charset="0"/>
                            </a:rPr>
                            <m:t>ln</m:t>
                          </m:r>
                        </m:fName>
                        <m:e>
                          <m:r>
                            <a:rPr lang="en-AU" i="1" kern="0" smtClean="0">
                              <a:latin typeface="Cambria Math" panose="02040503050406030204" pitchFamily="18" charset="0"/>
                            </a:rPr>
                            <m:t>[1+</m:t>
                          </m:r>
                          <m:sSup>
                            <m:sSupPr>
                              <m:ctrlPr>
                                <a:rPr lang="en-AU" i="1" kern="0" smtClean="0">
                                  <a:latin typeface="Cambria Math" panose="02040503050406030204" pitchFamily="18" charset="0"/>
                                </a:rPr>
                              </m:ctrlPr>
                            </m:sSupPr>
                            <m:e>
                              <m:r>
                                <a:rPr lang="en-AU" i="1" kern="0" smtClean="0">
                                  <a:latin typeface="Cambria Math" panose="02040503050406030204" pitchFamily="18" charset="0"/>
                                </a:rPr>
                                <m:t>(</m:t>
                              </m:r>
                              <m:f>
                                <m:fPr>
                                  <m:ctrlPr>
                                    <a:rPr lang="en-AU" i="1" kern="0" smtClean="0">
                                      <a:latin typeface="Cambria Math" panose="02040503050406030204" pitchFamily="18" charset="0"/>
                                    </a:rPr>
                                  </m:ctrlPr>
                                </m:fPr>
                                <m:num>
                                  <m:r>
                                    <a:rPr lang="en-AU" i="1" kern="0" smtClean="0">
                                      <a:latin typeface="Cambria Math" panose="02040503050406030204" pitchFamily="18" charset="0"/>
                                    </a:rPr>
                                    <m:t>1</m:t>
                                  </m:r>
                                </m:num>
                                <m:den>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den>
                              </m:f>
                              <m:r>
                                <a:rPr lang="en-AU" i="1" kern="0" smtClean="0">
                                  <a:latin typeface="Cambria Math" panose="02040503050406030204" pitchFamily="18" charset="0"/>
                                </a:rPr>
                                <m:t>)</m:t>
                              </m:r>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func>
                      <m:r>
                        <a:rPr lang="en-AU" i="1" kern="0" smtClean="0">
                          <a:latin typeface="Cambria Math" panose="02040503050406030204" pitchFamily="18" charset="0"/>
                        </a:rPr>
                        <m:t> (1+</m:t>
                      </m:r>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d>
                                    <m:dPr>
                                      <m:begChr m:val="["/>
                                      <m:endChr m:val="]"/>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𝛽</m:t>
                              </m:r>
                            </m:e>
                            <m:sub>
                              <m:r>
                                <a:rPr lang="en-AU" i="1" kern="0" smtClean="0">
                                  <a:latin typeface="Cambria Math" panose="02040503050406030204" pitchFamily="18" charset="0"/>
                                </a:rPr>
                                <m:t>𝐾</m:t>
                              </m:r>
                            </m:sub>
                          </m:sSub>
                        </m:sup>
                      </m:sSup>
                      <m:r>
                        <a:rPr lang="en-AU" i="1" kern="0" smtClean="0">
                          <a:latin typeface="Cambria Math" panose="02040503050406030204" pitchFamily="18" charset="0"/>
                        </a:rPr>
                        <m:t>)]</m:t>
                      </m:r>
                    </m:oMath>
                  </m:oMathPara>
                </a14:m>
                <a:endParaRPr lang="en-AU" kern="0" dirty="0"/>
              </a:p>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𝑠</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r>
                        <a:rPr lang="en-AU" i="1" kern="0" smtClean="0">
                          <a:latin typeface="Cambria Math" panose="02040503050406030204" pitchFamily="18" charset="0"/>
                        </a:rPr>
                        <m:t>(1−</m:t>
                      </m:r>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r>
                        <a:rPr lang="en-AU" i="1" kern="0" smtClean="0">
                          <a:latin typeface="Cambria Math" panose="02040503050406030204" pitchFamily="18" charset="0"/>
                        </a:rPr>
                        <m:t>)</m:t>
                      </m:r>
                    </m:oMath>
                  </m:oMathPara>
                </a14:m>
                <a:endParaRPr lang="en-AU" kern="0" dirty="0"/>
              </a:p>
              <a:p>
                <a:pPr marL="0" indent="0">
                  <a:buFont typeface="Wingdings" pitchFamily="2" charset="2"/>
                  <a:buNone/>
                </a:pPr>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r>
                      <a:rPr lang="en-AU" i="1" kern="0" smtClean="0">
                        <a:latin typeface="Cambria Math" panose="02040503050406030204" pitchFamily="18" charset="0"/>
                      </a:rPr>
                      <m:t>=0.444</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Sub>
                    <m:r>
                      <a:rPr lang="en-AU" i="1" kern="0" smtClean="0">
                        <a:latin typeface="Cambria Math" panose="02040503050406030204" pitchFamily="18" charset="0"/>
                      </a:rPr>
                      <m:t>=0.0746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Sub>
                    <m:r>
                      <a:rPr lang="en-AU" i="1" kern="0" smtClean="0">
                        <a:latin typeface="Cambria Math" panose="02040503050406030204" pitchFamily="18" charset="0"/>
                      </a:rPr>
                      <m:t>=6.276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r>
                      <a:rPr lang="en-AU" i="1" kern="0" smtClean="0">
                        <a:latin typeface="Cambria Math" panose="02040503050406030204" pitchFamily="18" charset="0"/>
                      </a:rPr>
                      <m:t>=0.710</m:t>
                    </m:r>
                  </m:oMath>
                </a14:m>
                <a:r>
                  <a:rPr lang="en-AU" kern="0" dirty="0"/>
                  <a:t>, </a:t>
                </a:r>
                <a14:m>
                  <m:oMath xmlns:m="http://schemas.openxmlformats.org/officeDocument/2006/math">
                    <m:sSub>
                      <m:sSubPr>
                        <m:ctrlPr>
                          <a:rPr lang="en-AU" i="1" kern="0">
                            <a:latin typeface="Cambria Math" panose="02040503050406030204" pitchFamily="18" charset="0"/>
                          </a:rPr>
                        </m:ctrlPr>
                      </m:sSubPr>
                      <m:e>
                        <m:r>
                          <a:rPr lang="en-AU" i="1" kern="0">
                            <a:latin typeface="Cambria Math" panose="02040503050406030204" pitchFamily="18" charset="0"/>
                          </a:rPr>
                          <m:t>𝛽</m:t>
                        </m:r>
                      </m:e>
                      <m:sub>
                        <m:r>
                          <a:rPr lang="en-AU" i="1" kern="0" smtClean="0">
                            <a:latin typeface="Cambria Math" panose="02040503050406030204" pitchFamily="18" charset="0"/>
                          </a:rPr>
                          <m:t>𝐾</m:t>
                        </m:r>
                      </m:sub>
                    </m:sSub>
                    <m:r>
                      <a:rPr lang="en-AU" i="1" kern="0">
                        <a:latin typeface="Cambria Math" panose="02040503050406030204" pitchFamily="18" charset="0"/>
                      </a:rPr>
                      <m:t>=</m:t>
                    </m:r>
                    <m:r>
                      <a:rPr lang="en-AU" i="1" kern="0" smtClean="0">
                        <a:latin typeface="Cambria Math" panose="02040503050406030204" pitchFamily="18" charset="0"/>
                      </a:rPr>
                      <m:t>1.650</m:t>
                    </m:r>
                  </m:oMath>
                </a14:m>
                <a:endParaRPr lang="en-AU" kern="0" dirty="0"/>
              </a:p>
              <a:p>
                <a:pPr>
                  <a:spcBef>
                    <a:spcPts val="1800"/>
                  </a:spcBef>
                </a:pPr>
                <a:r>
                  <a:rPr lang="en-AU" kern="0" dirty="0"/>
                  <a:t>ln functional form is perfect for using DLY relation</a:t>
                </a:r>
              </a:p>
            </p:txBody>
          </p:sp>
        </mc:Choice>
        <mc:Fallback xmlns="">
          <p:sp>
            <p:nvSpPr>
              <p:cNvPr id="9" name="Content Placeholder 2">
                <a:extLst>
                  <a:ext uri="{FF2B5EF4-FFF2-40B4-BE49-F238E27FC236}">
                    <a16:creationId xmlns:a16="http://schemas.microsoft.com/office/drawing/2014/main" id="{F58A39D5-8904-361A-BBD1-DD888B075124}"/>
                  </a:ext>
                </a:extLst>
              </p:cNvPr>
              <p:cNvSpPr txBox="1">
                <a:spLocks noRot="1" noChangeAspect="1" noMove="1" noResize="1" noEditPoints="1" noAdjustHandles="1" noChangeArrowheads="1" noChangeShapeType="1" noTextEdit="1"/>
              </p:cNvSpPr>
              <p:nvPr/>
            </p:nvSpPr>
            <p:spPr bwMode="auto">
              <a:xfrm>
                <a:off x="457199" y="3962401"/>
                <a:ext cx="8610601" cy="1752600"/>
              </a:xfrm>
              <a:prstGeom prst="rect">
                <a:avLst/>
              </a:prstGeom>
              <a:blipFill>
                <a:blip r:embed="rId5"/>
                <a:stretch>
                  <a:fillRect l="-778" b="-26736"/>
                </a:stretch>
              </a:blipFill>
              <a:ln w="9525">
                <a:noFill/>
                <a:miter lim="800000"/>
                <a:headEnd/>
                <a:tailEnd/>
              </a:ln>
              <a:effectLst/>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BF86AAE3-D71D-E6E6-6506-04651DA0EB59}"/>
              </a:ext>
            </a:extLst>
          </p:cNvPr>
          <p:cNvCxnSpPr/>
          <p:nvPr/>
        </p:nvCxnSpPr>
        <p:spPr bwMode="auto">
          <a:xfrm flipV="1">
            <a:off x="3124200" y="1752600"/>
            <a:ext cx="5674785" cy="15240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8EF0CE-7DC4-70A3-2980-185AEA5BCB71}"/>
              </a:ext>
            </a:extLst>
          </p:cNvPr>
          <p:cNvCxnSpPr/>
          <p:nvPr/>
        </p:nvCxnSpPr>
        <p:spPr bwMode="auto">
          <a:xfrm flipV="1">
            <a:off x="2514600" y="1371600"/>
            <a:ext cx="6400800" cy="2819400"/>
          </a:xfrm>
          <a:prstGeom prst="straightConnector1">
            <a:avLst/>
          </a:prstGeom>
          <a:ln w="19050">
            <a:prstDash val="dashDot"/>
            <a:headEnd type="none" w="med"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BB5F50-8F56-9F23-AA47-150A2975936E}"/>
                  </a:ext>
                </a:extLst>
              </p:cNvPr>
              <p:cNvSpPr txBox="1"/>
              <p:nvPr/>
            </p:nvSpPr>
            <p:spPr>
              <a:xfrm>
                <a:off x="10733736" y="990600"/>
                <a:ext cx="11337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𝑠</m:t>
                          </m:r>
                        </m:e>
                        <m:sub>
                          <m:r>
                            <a:rPr lang="en-AU" i="1" kern="0" smtClean="0">
                              <a:solidFill>
                                <a:srgbClr val="C00000"/>
                              </a:solidFill>
                              <a:latin typeface="Cambria Math" panose="02040503050406030204" pitchFamily="18" charset="0"/>
                            </a:rPr>
                            <m:t>𝐾</m:t>
                          </m:r>
                        </m:sub>
                      </m:sSub>
                      <m:d>
                        <m:dPr>
                          <m:ctrlPr>
                            <a:rPr lang="en-AU" i="1" kern="0" smtClean="0">
                              <a:solidFill>
                                <a:srgbClr val="C00000"/>
                              </a:solidFill>
                              <a:latin typeface="Cambria Math" panose="02040503050406030204" pitchFamily="18" charset="0"/>
                            </a:rPr>
                          </m:ctrlPr>
                        </m:dPr>
                        <m:e>
                          <m:r>
                            <a:rPr lang="en-AU" i="1" kern="0" smtClean="0">
                              <a:solidFill>
                                <a:srgbClr val="C00000"/>
                              </a:solidFill>
                              <a:latin typeface="Cambria Math" panose="02040503050406030204" pitchFamily="18" charset="0"/>
                            </a:rPr>
                            <m:t>𝑥</m:t>
                          </m:r>
                          <m:r>
                            <a:rPr lang="en-AU" i="1" kern="0" smtClean="0">
                              <a:solidFill>
                                <a:srgbClr val="C00000"/>
                              </a:solidFill>
                              <a:latin typeface="Cambria Math" panose="02040503050406030204" pitchFamily="18" charset="0"/>
                            </a:rPr>
                            <m:t>;</m:t>
                          </m:r>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𝜁</m:t>
                              </m:r>
                            </m:e>
                            <m:sub>
                              <m:r>
                                <a:rPr lang="en-AU" i="1" kern="0" smtClean="0">
                                  <a:solidFill>
                                    <a:srgbClr val="C00000"/>
                                  </a:solidFill>
                                  <a:latin typeface="Cambria Math" panose="02040503050406030204" pitchFamily="18" charset="0"/>
                                </a:rPr>
                                <m:t>𝐻</m:t>
                              </m:r>
                            </m:sub>
                          </m:sSub>
                        </m:e>
                      </m:d>
                    </m:oMath>
                  </m:oMathPara>
                </a14:m>
                <a:endParaRPr lang="en-AU" dirty="0">
                  <a:solidFill>
                    <a:srgbClr val="C00000"/>
                  </a:solidFill>
                </a:endParaRPr>
              </a:p>
            </p:txBody>
          </p:sp>
        </mc:Choice>
        <mc:Fallback xmlns="">
          <p:sp>
            <p:nvSpPr>
              <p:cNvPr id="14" name="TextBox 13">
                <a:extLst>
                  <a:ext uri="{FF2B5EF4-FFF2-40B4-BE49-F238E27FC236}">
                    <a16:creationId xmlns:a16="http://schemas.microsoft.com/office/drawing/2014/main" id="{14BB5F50-8F56-9F23-AA47-150A2975936E}"/>
                  </a:ext>
                </a:extLst>
              </p:cNvPr>
              <p:cNvSpPr txBox="1">
                <a:spLocks noRot="1" noChangeAspect="1" noMove="1" noResize="1" noEditPoints="1" noAdjustHandles="1" noChangeArrowheads="1" noChangeShapeType="1" noTextEdit="1"/>
              </p:cNvSpPr>
              <p:nvPr/>
            </p:nvSpPr>
            <p:spPr>
              <a:xfrm>
                <a:off x="10733736" y="990600"/>
                <a:ext cx="1133772" cy="369332"/>
              </a:xfrm>
              <a:prstGeom prst="rect">
                <a:avLst/>
              </a:prstGeom>
              <a:blipFill>
                <a:blip r:embed="rId6"/>
                <a:stretch>
                  <a:fillRect b="-11667"/>
                </a:stretch>
              </a:blipFill>
            </p:spPr>
            <p:txBody>
              <a:bodyPr/>
              <a:lstStyle/>
              <a:p>
                <a:r>
                  <a:rPr lang="en-AU">
                    <a:noFill/>
                  </a:rPr>
                  <a:t> </a:t>
                </a:r>
              </a:p>
            </p:txBody>
          </p:sp>
        </mc:Fallback>
      </mc:AlternateContent>
      <p:sp>
        <p:nvSpPr>
          <p:cNvPr id="15" name="TextBox 14">
            <a:extLst>
              <a:ext uri="{FF2B5EF4-FFF2-40B4-BE49-F238E27FC236}">
                <a16:creationId xmlns:a16="http://schemas.microsoft.com/office/drawing/2014/main" id="{2B4C2AC9-2097-34DE-1552-18D8FCA24D1F}"/>
              </a:ext>
            </a:extLst>
          </p:cNvPr>
          <p:cNvSpPr txBox="1"/>
          <p:nvPr/>
        </p:nvSpPr>
        <p:spPr>
          <a:xfrm>
            <a:off x="7710508" y="5560295"/>
            <a:ext cx="4229098" cy="523220"/>
          </a:xfrm>
          <a:prstGeom prst="rect">
            <a:avLst/>
          </a:prstGeom>
          <a:noFill/>
        </p:spPr>
        <p:txBody>
          <a:bodyPr wrap="square" rtlCol="0">
            <a:spAutoFit/>
          </a:bodyPr>
          <a:lstStyle/>
          <a:p>
            <a:r>
              <a:rPr lang="fr-FR" sz="1400" i="1" dirty="0">
                <a:solidFill>
                  <a:schemeClr val="accent6">
                    <a:lumMod val="75000"/>
                  </a:schemeClr>
                </a:solidFill>
              </a:rPr>
              <a:t>Kaon and pion parton distributions</a:t>
            </a:r>
            <a:r>
              <a:rPr lang="fr-FR" sz="1400" dirty="0">
                <a:solidFill>
                  <a:schemeClr val="accent6">
                    <a:lumMod val="75000"/>
                  </a:schemeClr>
                </a:solidFill>
              </a:rPr>
              <a:t>, Zhu-Fang Cui </a:t>
            </a:r>
            <a:r>
              <a:rPr lang="fr-FR" sz="1400" i="1" dirty="0">
                <a:solidFill>
                  <a:schemeClr val="accent6">
                    <a:lumMod val="75000"/>
                  </a:schemeClr>
                </a:solidFill>
              </a:rPr>
              <a:t>et al</a:t>
            </a:r>
            <a:r>
              <a:rPr lang="fr-FR" sz="1400" dirty="0">
                <a:solidFill>
                  <a:schemeClr val="accent6">
                    <a:lumMod val="75000"/>
                  </a:schemeClr>
                </a:solidFill>
              </a:rPr>
              <a:t>., </a:t>
            </a:r>
            <a:r>
              <a:rPr lang="fr-FR" sz="1400" dirty="0" err="1">
                <a:solidFill>
                  <a:schemeClr val="accent6">
                    <a:lumMod val="75000"/>
                  </a:schemeClr>
                </a:solidFill>
              </a:rPr>
              <a:t>Eur</a:t>
            </a:r>
            <a:r>
              <a:rPr lang="fr-FR" sz="1400" dirty="0">
                <a:solidFill>
                  <a:schemeClr val="accent6">
                    <a:lumMod val="75000"/>
                  </a:schemeClr>
                </a:solidFill>
              </a:rPr>
              <a:t>. Phys. J. C 80 (2020) 11, 1064 ... 97 citations</a:t>
            </a:r>
            <a:endParaRPr lang="en-AU" sz="1400" dirty="0">
              <a:solidFill>
                <a:schemeClr val="accent6">
                  <a:lumMod val="75000"/>
                </a:schemeClr>
              </a:solidFill>
            </a:endParaRPr>
          </a:p>
        </p:txBody>
      </p:sp>
      <p:sp>
        <p:nvSpPr>
          <p:cNvPr id="16" name="TextBox 15">
            <a:extLst>
              <a:ext uri="{FF2B5EF4-FFF2-40B4-BE49-F238E27FC236}">
                <a16:creationId xmlns:a16="http://schemas.microsoft.com/office/drawing/2014/main" id="{3EADDEED-42D4-741A-55DC-B659B6A77C51}"/>
              </a:ext>
            </a:extLst>
          </p:cNvPr>
          <p:cNvSpPr txBox="1"/>
          <p:nvPr/>
        </p:nvSpPr>
        <p:spPr>
          <a:xfrm>
            <a:off x="9188175" y="3737052"/>
            <a:ext cx="2761370" cy="1754326"/>
          </a:xfrm>
          <a:prstGeom prst="rect">
            <a:avLst/>
          </a:prstGeom>
          <a:noFill/>
        </p:spPr>
        <p:txBody>
          <a:bodyPr wrap="square" rtlCol="0">
            <a:spAutoFit/>
          </a:bodyPr>
          <a:lstStyle/>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Dilation and flattening are expressions of EHM</a:t>
            </a:r>
          </a:p>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Skewing for kaon is expression of EHM + Higgs-Boson interference </a:t>
            </a:r>
          </a:p>
        </p:txBody>
      </p:sp>
      <p:sp>
        <p:nvSpPr>
          <p:cNvPr id="7" name="TextBox 6">
            <a:extLst>
              <a:ext uri="{FF2B5EF4-FFF2-40B4-BE49-F238E27FC236}">
                <a16:creationId xmlns:a16="http://schemas.microsoft.com/office/drawing/2014/main" id="{6D23A214-ADAA-B3D0-3324-DAF089B6A9C8}"/>
              </a:ext>
            </a:extLst>
          </p:cNvPr>
          <p:cNvSpPr txBox="1"/>
          <p:nvPr/>
        </p:nvSpPr>
        <p:spPr>
          <a:xfrm>
            <a:off x="7467600" y="6055776"/>
            <a:ext cx="4572001" cy="461665"/>
          </a:xfrm>
          <a:prstGeom prst="rect">
            <a:avLst/>
          </a:prstGeom>
          <a:noFill/>
        </p:spPr>
        <p:txBody>
          <a:bodyPr wrap="square" rtlCol="0">
            <a:spAutoFit/>
          </a:bodyPr>
          <a:lstStyle/>
          <a:p>
            <a:r>
              <a:rPr lang="en-US" sz="1200" dirty="0">
                <a:solidFill>
                  <a:srgbClr val="008000"/>
                </a:solidFill>
              </a:rPr>
              <a:t>CSM predictions confirmed, e.g., </a:t>
            </a:r>
            <a:r>
              <a:rPr lang="en-US" sz="1200" i="1" dirty="0">
                <a:solidFill>
                  <a:srgbClr val="008000"/>
                </a:solidFill>
              </a:rPr>
              <a:t>Quark and Gluon Momentum Fractions in the Pion and in the Kaon</a:t>
            </a:r>
            <a:r>
              <a:rPr lang="en-US" sz="1200" dirty="0">
                <a:solidFill>
                  <a:srgbClr val="008000"/>
                </a:solidFill>
              </a:rPr>
              <a:t>, ETMC, Phys. Rev. Lett. 134 (2025)</a:t>
            </a:r>
            <a:endParaRPr lang="en-AU" sz="1200" dirty="0">
              <a:solidFill>
                <a:srgbClr val="008000"/>
              </a:solidFill>
            </a:endParaRPr>
          </a:p>
        </p:txBody>
      </p:sp>
    </p:spTree>
    <p:extLst>
      <p:ext uri="{BB962C8B-B14F-4D97-AF65-F5344CB8AC3E}">
        <p14:creationId xmlns:p14="http://schemas.microsoft.com/office/powerpoint/2010/main" val="35496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10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barn(inVertical)">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819400"/>
            <a:ext cx="10972800" cy="1298730"/>
          </a:xfrm>
        </p:spPr>
        <p:txBody>
          <a:bodyPr/>
          <a:lstStyle/>
          <a:p>
            <a:r>
              <a:rPr lang="en-GB" sz="2400" dirty="0"/>
              <a:t>One-line Lagrangian – expressed in terms of gluon and quark </a:t>
            </a:r>
            <a:r>
              <a:rPr lang="en-GB" sz="2400" dirty="0" err="1"/>
              <a:t>partons</a:t>
            </a:r>
            <a:endParaRPr lang="en-GB" sz="2400" dirty="0"/>
          </a:p>
          <a:p>
            <a:r>
              <a:rPr lang="en-GB" sz="2400" dirty="0"/>
              <a:t>Which are NOT the degrees-of-freedom measured in detectors</a:t>
            </a:r>
          </a:p>
        </p:txBody>
      </p:sp>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4</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2"/>
                <a:stretch>
                  <a:fillRect/>
                </a:stretch>
              </a:blipFill>
              <a:ln>
                <a:solidFill>
                  <a:schemeClr val="bg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6576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800" i="1" kern="0" dirty="0">
                    <a:ln w="0"/>
                    <a:solidFill>
                      <a:srgbClr val="FF0000"/>
                    </a:solidFill>
                    <a:effectLst>
                      <a:outerShdw blurRad="38100" dist="25400" dir="5400000" algn="ctr" rotWithShape="0">
                        <a:srgbClr val="6E747A">
                          <a:alpha val="43000"/>
                        </a:srgbClr>
                      </a:outerShdw>
                    </a:effectLst>
                  </a:rPr>
                  <a:t>Questions</a:t>
                </a:r>
              </a:p>
              <a:p>
                <a:r>
                  <a:rPr lang="en-GB" sz="2400" kern="0" dirty="0"/>
                  <a:t>What are the (asymptotic) detectable degrees-of-freedom?</a:t>
                </a:r>
              </a:p>
              <a:p>
                <a:r>
                  <a:rPr lang="en-GB" sz="2400" kern="0" dirty="0"/>
                  <a:t>How are they built from the Lagrangian degrees-of-freedom? </a:t>
                </a:r>
              </a:p>
              <a:p>
                <a:r>
                  <a:rPr lang="en-GB" sz="2400" kern="0" dirty="0"/>
                  <a:t>Is QCD really the theory of strong interactions?</a:t>
                </a:r>
              </a:p>
              <a:p>
                <a:r>
                  <a:rPr lang="en-GB" sz="2400" kern="0" dirty="0"/>
                  <a:t>Is QCD really a theory … or just another EFT? </a:t>
                </a:r>
              </a:p>
              <a:p>
                <a:pPr marL="0" indent="0">
                  <a:spcBef>
                    <a:spcPts val="0"/>
                  </a:spcBef>
                  <a:buNone/>
                </a:pPr>
                <a:r>
                  <a:rPr lang="en-GB" sz="2400" kern="0" dirty="0"/>
                  <a:t>  	   </a:t>
                </a:r>
                <a14:m>
                  <m:oMath xmlns:m="http://schemas.openxmlformats.org/officeDocument/2006/math">
                    <m:r>
                      <a:rPr lang="en-GB" sz="2400" b="0" i="1" kern="0" smtClean="0">
                        <a:latin typeface="Cambria Math" panose="02040503050406030204" pitchFamily="18" charset="0"/>
                      </a:rPr>
                      <m:t>⇒</m:t>
                    </m:r>
                  </m:oMath>
                </a14:m>
                <a:r>
                  <a:rPr lang="en-GB" sz="2400" kern="0" dirty="0"/>
                  <a:t> Implications far beyond Standard Model</a:t>
                </a:r>
              </a:p>
            </p:txBody>
          </p:sp>
        </mc:Choice>
        <mc:Fallback xmlns="">
          <p:sp>
            <p:nvSpPr>
              <p:cNvPr id="9" name="Content Placeholder 2">
                <a:extLst>
                  <a:ext uri="{FF2B5EF4-FFF2-40B4-BE49-F238E27FC236}">
                    <a16:creationId xmlns:a16="http://schemas.microsoft.com/office/drawing/2014/main" id="{7B5EC7D6-0986-49FD-A61A-7F0B0301BBF6}"/>
                  </a:ext>
                </a:extLst>
              </p:cNvPr>
              <p:cNvSpPr txBox="1">
                <a:spLocks noRot="1" noChangeAspect="1" noMove="1" noResize="1" noEditPoints="1" noAdjustHandles="1" noChangeArrowheads="1" noChangeShapeType="1" noTextEdit="1"/>
              </p:cNvSpPr>
              <p:nvPr/>
            </p:nvSpPr>
            <p:spPr bwMode="auto">
              <a:xfrm>
                <a:off x="609600" y="3657600"/>
                <a:ext cx="10972800" cy="1298730"/>
              </a:xfrm>
              <a:prstGeom prst="rect">
                <a:avLst/>
              </a:prstGeom>
              <a:blipFill>
                <a:blip r:embed="rId3"/>
                <a:stretch>
                  <a:fillRect l="-1333" t="-5164" b="-114085"/>
                </a:stretch>
              </a:blipFill>
              <a:ln w="9525">
                <a:noFill/>
                <a:miter lim="800000"/>
                <a:headEnd/>
                <a:tailEnd/>
              </a:ln>
              <a:effectLst/>
            </p:spPr>
            <p:txBody>
              <a:bodyPr/>
              <a:lstStyle/>
              <a:p>
                <a:r>
                  <a:rPr lang="en-AU">
                    <a:noFill/>
                  </a:rPr>
                  <a:t> </a:t>
                </a:r>
              </a:p>
            </p:txBody>
          </p:sp>
        </mc:Fallback>
      </mc:AlternateContent>
      <p:sp>
        <p:nvSpPr>
          <p:cNvPr id="10" name="TextBox 9">
            <a:extLst>
              <a:ext uri="{FF2B5EF4-FFF2-40B4-BE49-F238E27FC236}">
                <a16:creationId xmlns:a16="http://schemas.microsoft.com/office/drawing/2014/main" id="{07BD5154-51DC-AEEB-1046-E7129406C04A}"/>
              </a:ext>
            </a:extLst>
          </p:cNvPr>
          <p:cNvSpPr txBox="1"/>
          <p:nvPr/>
        </p:nvSpPr>
        <p:spPr>
          <a:xfrm>
            <a:off x="7960369" y="2586335"/>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Tree>
    <p:extLst>
      <p:ext uri="{BB962C8B-B14F-4D97-AF65-F5344CB8AC3E}">
        <p14:creationId xmlns:p14="http://schemas.microsoft.com/office/powerpoint/2010/main" val="21933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function&#10;&#10;AI-generated content may be incorrect.">
            <a:extLst>
              <a:ext uri="{FF2B5EF4-FFF2-40B4-BE49-F238E27FC236}">
                <a16:creationId xmlns:a16="http://schemas.microsoft.com/office/drawing/2014/main" id="{1023D0FB-F768-A827-4FBA-FD85FA131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235" y="685800"/>
            <a:ext cx="6074979" cy="3886200"/>
          </a:xfrm>
          <a:prstGeom prst="rect">
            <a:avLst/>
          </a:prstGeom>
        </p:spPr>
      </p:pic>
      <p:sp>
        <p:nvSpPr>
          <p:cNvPr id="2" name="Title 1">
            <a:extLst>
              <a:ext uri="{FF2B5EF4-FFF2-40B4-BE49-F238E27FC236}">
                <a16:creationId xmlns:a16="http://schemas.microsoft.com/office/drawing/2014/main" id="{4CE639BB-4AA3-1502-7913-9666088D857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A271F9-EBED-4713-5812-88CF78F56F2E}"/>
                  </a:ext>
                </a:extLst>
              </p:cNvPr>
              <p:cNvSpPr>
                <a:spLocks noGrp="1"/>
              </p:cNvSpPr>
              <p:nvPr>
                <p:ph idx="1"/>
              </p:nvPr>
            </p:nvSpPr>
            <p:spPr>
              <a:xfrm>
                <a:off x="609600" y="1341437"/>
                <a:ext cx="5715000" cy="4889501"/>
              </a:xfrm>
            </p:spPr>
            <p:txBody>
              <a:bodyPr/>
              <a:lstStyle/>
              <a:p>
                <a:r>
                  <a:rPr lang="en-AU" dirty="0"/>
                  <a:t>DLY relation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endParaRPr lang="en-AU" dirty="0"/>
              </a:p>
              <a:p>
                <a:r>
                  <a:rPr lang="en-AU" dirty="0"/>
                  <a:t>CSM DFs produce curves at right</a:t>
                </a:r>
              </a:p>
              <a:p>
                <a:r>
                  <a:rPr lang="en-AU" dirty="0"/>
                  <a:t>Normalised</a:t>
                </a:r>
              </a:p>
              <a:p>
                <a:endParaRPr lang="en-AU" dirty="0"/>
              </a:p>
              <a:p>
                <a:endParaRPr lang="en-AU" dirty="0"/>
              </a:p>
              <a:p>
                <a:pPr marL="400050" lvl="1" indent="0">
                  <a:buNone/>
                </a:pPr>
                <a:r>
                  <a:rPr lang="en-AU" sz="2200" dirty="0"/>
                  <a:t>Elementary probability that </a:t>
                </a:r>
                <a14:m>
                  <m:oMath xmlns:m="http://schemas.openxmlformats.org/officeDocument/2006/math">
                    <m:r>
                      <a:rPr lang="en-AU" sz="2200" i="1" dirty="0" smtClean="0">
                        <a:latin typeface="Cambria Math" panose="02040503050406030204" pitchFamily="18" charset="0"/>
                      </a:rPr>
                      <m:t>𝑢</m:t>
                    </m:r>
                  </m:oMath>
                </a14:m>
                <a:r>
                  <a:rPr lang="en-AU" sz="2200" dirty="0"/>
                  <a:t> quark produces some kind of hadron with some value of </a:t>
                </a:r>
                <a14:m>
                  <m:oMath xmlns:m="http://schemas.openxmlformats.org/officeDocument/2006/math">
                    <m:r>
                      <a:rPr lang="en-AU" sz="2200" i="1" dirty="0" smtClean="0">
                        <a:latin typeface="Cambria Math" panose="02040503050406030204" pitchFamily="18" charset="0"/>
                      </a:rPr>
                      <m:t>𝑧</m:t>
                    </m:r>
                  </m:oMath>
                </a14:m>
                <a:r>
                  <a:rPr lang="en-AU" sz="2200" dirty="0"/>
                  <a:t> is unity</a:t>
                </a:r>
              </a:p>
              <a:p>
                <a:r>
                  <a:rPr lang="en-AU" dirty="0"/>
                  <a:t>Owing to DLY relation, FF behaviour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≃1</m:t>
                    </m:r>
                  </m:oMath>
                </a14:m>
                <a:r>
                  <a:rPr lang="en-US" dirty="0"/>
                  <a:t> must match that of DFs on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oMath>
                </a14:m>
                <a:r>
                  <a:rPr lang="en-US" dirty="0"/>
                  <a:t>1</a:t>
                </a:r>
              </a:p>
              <a:p>
                <a:pPr lvl="1"/>
                <a:r>
                  <a:rPr lang="en-US" dirty="0"/>
                  <a:t>Strict QCD predictions</a:t>
                </a:r>
              </a:p>
              <a:p>
                <a:pPr lvl="1"/>
                <a:r>
                  <a:rPr lang="en-AU" b="0" dirty="0"/>
                  <a:t>Mesons </a:t>
                </a:r>
                <a14:m>
                  <m:oMath xmlns:m="http://schemas.openxmlformats.org/officeDocument/2006/math">
                    <m:sSup>
                      <m:sSupPr>
                        <m:ctrlPr>
                          <a:rPr lang="en-AU" b="0" i="1" smtClean="0">
                            <a:latin typeface="Cambria Math" panose="02040503050406030204" pitchFamily="18" charset="0"/>
                          </a:rPr>
                        </m:ctrlPr>
                      </m:sSupPr>
                      <m:e>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r>
                              <a:rPr lang="en-AU" b="0" i="1" smtClean="0">
                                <a:latin typeface="Cambria Math" panose="02040503050406030204" pitchFamily="18" charset="0"/>
                              </a:rPr>
                              <m:t>𝛾</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sup>
                        </m:sSup>
                        <m:r>
                          <a:rPr lang="en-AU" b="0" i="1" smtClean="0">
                            <a:latin typeface="Cambria Math" panose="02040503050406030204" pitchFamily="18" charset="0"/>
                          </a:rPr>
                          <m:t>↔</m:t>
                        </m:r>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𝑧</m:t>
                            </m:r>
                          </m:e>
                        </m:d>
                      </m:e>
                      <m:sup>
                        <m:r>
                          <a:rPr lang="en-AU" b="0" i="1" smtClean="0">
                            <a:latin typeface="Cambria Math" panose="02040503050406030204" pitchFamily="18" charset="0"/>
                          </a:rPr>
                          <m:t>2+</m:t>
                        </m:r>
                        <m:r>
                          <a:rPr lang="en-AU" b="0" i="1" smtClean="0">
                            <a:latin typeface="Cambria Math" panose="02040503050406030204" pitchFamily="18" charset="0"/>
                          </a:rPr>
                          <m:t>𝛾</m:t>
                        </m:r>
                        <m:d>
                          <m:dPr>
                            <m:ctrlPr>
                              <a:rPr lang="en-AU" b="0" i="1" smtClean="0">
                                <a:latin typeface="Cambria Math" panose="02040503050406030204" pitchFamily="18" charset="0"/>
                              </a:rPr>
                            </m:ctrlPr>
                          </m:dPr>
                          <m:e>
                            <m:r>
                              <a:rPr lang="en-AU" b="0" i="1" smtClean="0">
                                <a:latin typeface="Cambria Math" panose="02040503050406030204" pitchFamily="18" charset="0"/>
                              </a:rPr>
                              <m:t>𝜁</m:t>
                            </m:r>
                          </m:e>
                        </m:d>
                      </m:sup>
                    </m:sSup>
                  </m:oMath>
                </a14:m>
                <a:endParaRPr lang="en-AU" dirty="0"/>
              </a:p>
            </p:txBody>
          </p:sp>
        </mc:Choice>
        <mc:Fallback xmlns="">
          <p:sp>
            <p:nvSpPr>
              <p:cNvPr id="3" name="Content Placeholder 2">
                <a:extLst>
                  <a:ext uri="{FF2B5EF4-FFF2-40B4-BE49-F238E27FC236}">
                    <a16:creationId xmlns:a16="http://schemas.microsoft.com/office/drawing/2014/main" id="{05A271F9-EBED-4713-5812-88CF78F56F2E}"/>
                  </a:ext>
                </a:extLst>
              </p:cNvPr>
              <p:cNvSpPr>
                <a:spLocks noGrp="1" noRot="1" noChangeAspect="1" noMove="1" noResize="1" noEditPoints="1" noAdjustHandles="1" noChangeArrowheads="1" noChangeShapeType="1" noTextEdit="1"/>
              </p:cNvSpPr>
              <p:nvPr>
                <p:ph idx="1"/>
              </p:nvPr>
            </p:nvSpPr>
            <p:spPr>
              <a:xfrm>
                <a:off x="609600" y="1341437"/>
                <a:ext cx="5715000" cy="4889501"/>
              </a:xfrm>
              <a:blipFill>
                <a:blip r:embed="rId3"/>
                <a:stretch>
                  <a:fillRect l="-1173" r="-1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DC441B2-8163-0E8C-71D5-A017988342D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CF7C9B7-72D0-5596-0C2C-F5C7318D32A4}"/>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FAF8E213-56C2-9BC8-771A-DED996FB9FFE}"/>
              </a:ext>
            </a:extLst>
          </p:cNvPr>
          <p:cNvSpPr>
            <a:spLocks noGrp="1"/>
          </p:cNvSpPr>
          <p:nvPr>
            <p:ph type="sldNum" sz="quarter" idx="12"/>
          </p:nvPr>
        </p:nvSpPr>
        <p:spPr/>
        <p:txBody>
          <a:bodyPr/>
          <a:lstStyle/>
          <a:p>
            <a:fld id="{87034D8C-3CB4-402A-BC46-2AB14C0FE90A}" type="slidenum">
              <a:rPr lang="en-US" smtClean="0"/>
              <a:pPr/>
              <a:t>40</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420814-8D12-BB69-2CC6-8E1830C03AFD}"/>
                  </a:ext>
                </a:extLst>
              </p:cNvPr>
              <p:cNvSpPr txBox="1"/>
              <p:nvPr/>
            </p:nvSpPr>
            <p:spPr>
              <a:xfrm>
                <a:off x="8534400" y="2209800"/>
                <a:ext cx="1284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rgbClr val="C00000"/>
                              </a:solidFill>
                              <a:latin typeface="Cambria Math" panose="02040503050406030204" pitchFamily="18" charset="0"/>
                            </a:rPr>
                          </m:ctrlPr>
                        </m:sSubSupPr>
                        <m:e>
                          <m:r>
                            <a:rPr lang="en-AU" b="0" i="1" smtClean="0">
                              <a:solidFill>
                                <a:srgbClr val="C00000"/>
                              </a:solidFill>
                              <a:latin typeface="Cambria Math" panose="02040503050406030204" pitchFamily="18" charset="0"/>
                            </a:rPr>
                            <m:t>𝑑</m:t>
                          </m:r>
                        </m:e>
                        <m:sub>
                          <m:r>
                            <a:rPr lang="en-AU" b="0" i="1" smtClean="0">
                              <a:solidFill>
                                <a:srgbClr val="C00000"/>
                              </a:solidFill>
                              <a:latin typeface="Cambria Math" panose="02040503050406030204" pitchFamily="18" charset="0"/>
                            </a:rPr>
                            <m:t>𝑠</m:t>
                          </m:r>
                        </m:sub>
                        <m:sup>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𝐾</m:t>
                              </m:r>
                            </m:e>
                            <m:sup>
                              <m:r>
                                <a:rPr lang="en-AU" b="0" i="1" smtClean="0">
                                  <a:solidFill>
                                    <a:srgbClr val="C00000"/>
                                  </a:solidFill>
                                  <a:latin typeface="Cambria Math" panose="02040503050406030204" pitchFamily="18" charset="0"/>
                                </a:rPr>
                                <m:t>−</m:t>
                              </m:r>
                            </m:sup>
                          </m:sSup>
                        </m:sup>
                      </m:sSubSup>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𝑥</m:t>
                      </m:r>
                      <m:r>
                        <a:rPr lang="en-AU" b="0" i="1" smtClean="0">
                          <a:solidFill>
                            <a:srgbClr val="C00000"/>
                          </a:solidFill>
                          <a:latin typeface="Cambria Math" panose="02040503050406030204" pitchFamily="18" charset="0"/>
                        </a:rPr>
                        <m:t>;</m:t>
                      </m:r>
                      <m:sSub>
                        <m:sSubPr>
                          <m:ctrlPr>
                            <a:rPr lang="en-AU" b="0" i="1" smtClean="0">
                              <a:solidFill>
                                <a:srgbClr val="C00000"/>
                              </a:solidFill>
                              <a:latin typeface="Cambria Math" panose="02040503050406030204" pitchFamily="18" charset="0"/>
                            </a:rPr>
                          </m:ctrlPr>
                        </m:sSubPr>
                        <m:e>
                          <m:r>
                            <a:rPr lang="en-AU" b="0" i="1" smtClean="0">
                              <a:solidFill>
                                <a:srgbClr val="C00000"/>
                              </a:solidFill>
                              <a:latin typeface="Cambria Math" panose="02040503050406030204" pitchFamily="18" charset="0"/>
                            </a:rPr>
                            <m:t>𝜁</m:t>
                          </m:r>
                        </m:e>
                        <m:sub>
                          <m:r>
                            <a:rPr lang="en-AU" b="0" i="1" smtClean="0">
                              <a:solidFill>
                                <a:srgbClr val="C00000"/>
                              </a:solidFill>
                              <a:latin typeface="Cambria Math" panose="02040503050406030204" pitchFamily="18" charset="0"/>
                            </a:rPr>
                            <m:t>𝐻</m:t>
                          </m:r>
                        </m:sub>
                      </m:sSub>
                      <m:r>
                        <a:rPr lang="en-AU" b="0" i="1" smtClean="0">
                          <a:solidFill>
                            <a:srgbClr val="C00000"/>
                          </a:solidFill>
                          <a:latin typeface="Cambria Math" panose="02040503050406030204" pitchFamily="18" charset="0"/>
                        </a:rPr>
                        <m:t>)</m:t>
                      </m:r>
                    </m:oMath>
                  </m:oMathPara>
                </a14:m>
                <a:endParaRPr lang="en-AU" dirty="0">
                  <a:solidFill>
                    <a:srgbClr val="C00000"/>
                  </a:solidFill>
                </a:endParaRPr>
              </a:p>
            </p:txBody>
          </p:sp>
        </mc:Choice>
        <mc:Fallback xmlns="">
          <p:sp>
            <p:nvSpPr>
              <p:cNvPr id="9" name="TextBox 8">
                <a:extLst>
                  <a:ext uri="{FF2B5EF4-FFF2-40B4-BE49-F238E27FC236}">
                    <a16:creationId xmlns:a16="http://schemas.microsoft.com/office/drawing/2014/main" id="{B5420814-8D12-BB69-2CC6-8E1830C03AFD}"/>
                  </a:ext>
                </a:extLst>
              </p:cNvPr>
              <p:cNvSpPr txBox="1">
                <a:spLocks noRot="1" noChangeAspect="1" noMove="1" noResize="1" noEditPoints="1" noAdjustHandles="1" noChangeArrowheads="1" noChangeShapeType="1" noTextEdit="1"/>
              </p:cNvSpPr>
              <p:nvPr/>
            </p:nvSpPr>
            <p:spPr>
              <a:xfrm>
                <a:off x="8534400" y="2209800"/>
                <a:ext cx="1284326" cy="369332"/>
              </a:xfrm>
              <a:prstGeom prst="rect">
                <a:avLst/>
              </a:prstGeom>
              <a:blipFill>
                <a:blip r:embed="rId4"/>
                <a:stretch>
                  <a:fillRect b="-1333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2728029-130F-CB35-6CF2-71F3922B6CEF}"/>
                  </a:ext>
                </a:extLst>
              </p:cNvPr>
              <p:cNvSpPr txBox="1"/>
              <p:nvPr/>
            </p:nvSpPr>
            <p:spPr>
              <a:xfrm>
                <a:off x="8346089" y="3200400"/>
                <a:ext cx="1284326" cy="4051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6">
                                  <a:lumMod val="50000"/>
                                </a:schemeClr>
                              </a:solidFill>
                              <a:latin typeface="Cambria Math" panose="02040503050406030204" pitchFamily="18" charset="0"/>
                            </a:rPr>
                          </m:ctrlPr>
                        </m:sSubSupPr>
                        <m:e>
                          <m:r>
                            <a:rPr lang="en-AU" b="0" i="1" smtClean="0">
                              <a:solidFill>
                                <a:schemeClr val="accent6">
                                  <a:lumMod val="50000"/>
                                </a:schemeClr>
                              </a:solidFill>
                              <a:latin typeface="Cambria Math" panose="02040503050406030204" pitchFamily="18" charset="0"/>
                            </a:rPr>
                            <m:t>𝑑</m:t>
                          </m:r>
                        </m:e>
                        <m:sub>
                          <m:r>
                            <a:rPr lang="en-AU" b="0" i="1" smtClean="0">
                              <a:solidFill>
                                <a:schemeClr val="accent6">
                                  <a:lumMod val="50000"/>
                                </a:schemeClr>
                              </a:solidFill>
                              <a:latin typeface="Cambria Math" panose="02040503050406030204" pitchFamily="18" charset="0"/>
                            </a:rPr>
                            <m:t>𝑢</m:t>
                          </m:r>
                        </m:sub>
                        <m:sup>
                          <m:sSup>
                            <m:sSupPr>
                              <m:ctrlPr>
                                <a:rPr lang="en-AU" b="0" i="1" smtClean="0">
                                  <a:solidFill>
                                    <a:schemeClr val="accent6">
                                      <a:lumMod val="50000"/>
                                    </a:schemeClr>
                                  </a:solidFill>
                                  <a:latin typeface="Cambria Math" panose="02040503050406030204" pitchFamily="18" charset="0"/>
                                </a:rPr>
                              </m:ctrlPr>
                            </m:sSupPr>
                            <m:e>
                              <m:r>
                                <a:rPr lang="en-AU" b="0" i="1" smtClean="0">
                                  <a:solidFill>
                                    <a:schemeClr val="accent6">
                                      <a:lumMod val="50000"/>
                                    </a:schemeClr>
                                  </a:solidFill>
                                  <a:latin typeface="Cambria Math" panose="02040503050406030204" pitchFamily="18" charset="0"/>
                                </a:rPr>
                                <m:t>𝐾</m:t>
                              </m:r>
                            </m:e>
                            <m:sup>
                              <m:r>
                                <a:rPr lang="en-AU" b="0" i="1" smtClean="0">
                                  <a:solidFill>
                                    <a:schemeClr val="accent6">
                                      <a:lumMod val="50000"/>
                                    </a:schemeClr>
                                  </a:solidFill>
                                  <a:latin typeface="Cambria Math" panose="02040503050406030204" pitchFamily="18" charset="0"/>
                                </a:rPr>
                                <m:t>+</m:t>
                              </m:r>
                            </m:sup>
                          </m:sSup>
                        </m:sup>
                      </m:sSubSup>
                      <m:r>
                        <a:rPr lang="en-AU" b="0" i="1" smtClean="0">
                          <a:solidFill>
                            <a:schemeClr val="accent6">
                              <a:lumMod val="50000"/>
                            </a:schemeClr>
                          </a:solidFill>
                          <a:latin typeface="Cambria Math" panose="02040503050406030204" pitchFamily="18" charset="0"/>
                        </a:rPr>
                        <m:t>(</m:t>
                      </m:r>
                      <m:r>
                        <a:rPr lang="en-AU" b="0" i="1" smtClean="0">
                          <a:solidFill>
                            <a:schemeClr val="accent6">
                              <a:lumMod val="50000"/>
                            </a:schemeClr>
                          </a:solidFill>
                          <a:latin typeface="Cambria Math" panose="02040503050406030204" pitchFamily="18" charset="0"/>
                        </a:rPr>
                        <m:t>𝑥</m:t>
                      </m:r>
                      <m:r>
                        <a:rPr lang="en-AU" b="0" i="1" smtClean="0">
                          <a:solidFill>
                            <a:schemeClr val="accent6">
                              <a:lumMod val="50000"/>
                            </a:schemeClr>
                          </a:solidFill>
                          <a:latin typeface="Cambria Math" panose="02040503050406030204" pitchFamily="18" charset="0"/>
                        </a:rPr>
                        <m:t>;</m:t>
                      </m:r>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𝜁</m:t>
                          </m:r>
                        </m:e>
                        <m:sub>
                          <m:r>
                            <a:rPr lang="en-AU" b="0" i="1" smtClean="0">
                              <a:solidFill>
                                <a:schemeClr val="accent6">
                                  <a:lumMod val="50000"/>
                                </a:schemeClr>
                              </a:solidFill>
                              <a:latin typeface="Cambria Math" panose="02040503050406030204" pitchFamily="18" charset="0"/>
                            </a:rPr>
                            <m:t>𝐻</m:t>
                          </m:r>
                        </m:sub>
                      </m:sSub>
                      <m:r>
                        <a:rPr lang="en-AU" b="0" i="1" smtClean="0">
                          <a:solidFill>
                            <a:schemeClr val="accent6">
                              <a:lumMod val="50000"/>
                            </a:schemeClr>
                          </a:solidFill>
                          <a:latin typeface="Cambria Math" panose="02040503050406030204" pitchFamily="18" charset="0"/>
                        </a:rPr>
                        <m:t>)</m:t>
                      </m:r>
                    </m:oMath>
                  </m:oMathPara>
                </a14:m>
                <a:endParaRPr lang="en-AU" dirty="0">
                  <a:solidFill>
                    <a:schemeClr val="accent6">
                      <a:lumMod val="50000"/>
                    </a:schemeClr>
                  </a:solidFill>
                </a:endParaRPr>
              </a:p>
            </p:txBody>
          </p:sp>
        </mc:Choice>
        <mc:Fallback xmlns="">
          <p:sp>
            <p:nvSpPr>
              <p:cNvPr id="10" name="TextBox 9">
                <a:extLst>
                  <a:ext uri="{FF2B5EF4-FFF2-40B4-BE49-F238E27FC236}">
                    <a16:creationId xmlns:a16="http://schemas.microsoft.com/office/drawing/2014/main" id="{C2728029-130F-CB35-6CF2-71F3922B6CEF}"/>
                  </a:ext>
                </a:extLst>
              </p:cNvPr>
              <p:cNvSpPr txBox="1">
                <a:spLocks noRot="1" noChangeAspect="1" noMove="1" noResize="1" noEditPoints="1" noAdjustHandles="1" noChangeArrowheads="1" noChangeShapeType="1" noTextEdit="1"/>
              </p:cNvSpPr>
              <p:nvPr/>
            </p:nvSpPr>
            <p:spPr>
              <a:xfrm>
                <a:off x="8346089" y="3200400"/>
                <a:ext cx="1284326" cy="405111"/>
              </a:xfrm>
              <a:prstGeom prst="rect">
                <a:avLst/>
              </a:prstGeom>
              <a:blipFill>
                <a:blip r:embed="rId5"/>
                <a:stretch>
                  <a:fillRect b="-121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C82D17-92F3-4DBC-045D-E79AE4C6A24F}"/>
                  </a:ext>
                </a:extLst>
              </p:cNvPr>
              <p:cNvSpPr txBox="1"/>
              <p:nvPr/>
            </p:nvSpPr>
            <p:spPr>
              <a:xfrm>
                <a:off x="8072525" y="1357105"/>
                <a:ext cx="1596398" cy="4071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1">
                                  <a:lumMod val="50000"/>
                                </a:schemeClr>
                              </a:solidFill>
                              <a:latin typeface="Cambria Math" panose="02040503050406030204" pitchFamily="18" charset="0"/>
                            </a:rPr>
                          </m:ctrlPr>
                        </m:sSubSupPr>
                        <m:e>
                          <m:r>
                            <a:rPr lang="en-AU" b="0" i="1" smtClean="0">
                              <a:solidFill>
                                <a:schemeClr val="accent1">
                                  <a:lumMod val="50000"/>
                                </a:schemeClr>
                              </a:solidFill>
                              <a:latin typeface="Cambria Math" panose="02040503050406030204" pitchFamily="18" charset="0"/>
                            </a:rPr>
                            <m:t>𝑑</m:t>
                          </m:r>
                        </m:e>
                        <m:sub>
                          <m:r>
                            <a:rPr lang="en-AU" b="0" i="1" smtClean="0">
                              <a:solidFill>
                                <a:schemeClr val="accent1">
                                  <a:lumMod val="50000"/>
                                </a:schemeClr>
                              </a:solidFill>
                              <a:latin typeface="Cambria Math" panose="02040503050406030204" pitchFamily="18" charset="0"/>
                            </a:rPr>
                            <m:t>𝑢</m:t>
                          </m:r>
                        </m:sub>
                        <m:sup>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m:t>
                              </m:r>
                            </m:sup>
                          </m:sSup>
                          <m:r>
                            <a:rPr lang="en-AU" b="0" i="1" smtClean="0">
                              <a:solidFill>
                                <a:schemeClr val="accent1">
                                  <a:lumMod val="50000"/>
                                </a:schemeClr>
                              </a:solidFill>
                              <a:latin typeface="Cambria Math" panose="02040503050406030204" pitchFamily="18" charset="0"/>
                            </a:rPr>
                            <m:t>+</m:t>
                          </m:r>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0</m:t>
                              </m:r>
                            </m:sup>
                          </m:sSup>
                        </m:sup>
                      </m:sSubSup>
                      <m:r>
                        <a:rPr lang="en-AU" b="0" i="1" smtClean="0">
                          <a:solidFill>
                            <a:schemeClr val="accent1">
                              <a:lumMod val="50000"/>
                            </a:schemeClr>
                          </a:solidFill>
                          <a:latin typeface="Cambria Math" panose="02040503050406030204" pitchFamily="18" charset="0"/>
                        </a:rPr>
                        <m:t>(</m:t>
                      </m:r>
                      <m:r>
                        <a:rPr lang="en-AU" b="0" i="1" smtClean="0">
                          <a:solidFill>
                            <a:schemeClr val="accent1">
                              <a:lumMod val="50000"/>
                            </a:schemeClr>
                          </a:solidFill>
                          <a:latin typeface="Cambria Math" panose="02040503050406030204" pitchFamily="18" charset="0"/>
                        </a:rPr>
                        <m:t>𝑥</m:t>
                      </m:r>
                      <m:r>
                        <a:rPr lang="en-AU" b="0" i="1" smtClean="0">
                          <a:solidFill>
                            <a:schemeClr val="accent1">
                              <a:lumMod val="50000"/>
                            </a:schemeClr>
                          </a:solidFill>
                          <a:latin typeface="Cambria Math" panose="02040503050406030204" pitchFamily="18" charset="0"/>
                        </a:rPr>
                        <m:t>;</m:t>
                      </m:r>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𝜁</m:t>
                          </m:r>
                        </m:e>
                        <m:sub>
                          <m:r>
                            <a:rPr lang="en-AU" b="0" i="1" smtClean="0">
                              <a:solidFill>
                                <a:schemeClr val="accent1">
                                  <a:lumMod val="50000"/>
                                </a:schemeClr>
                              </a:solidFill>
                              <a:latin typeface="Cambria Math" panose="02040503050406030204" pitchFamily="18" charset="0"/>
                            </a:rPr>
                            <m:t>𝐻</m:t>
                          </m:r>
                        </m:sub>
                      </m:sSub>
                      <m:r>
                        <a:rPr lang="en-AU" b="0" i="1" smtClean="0">
                          <a:solidFill>
                            <a:schemeClr val="accent1">
                              <a:lumMod val="50000"/>
                            </a:schemeClr>
                          </a:solidFill>
                          <a:latin typeface="Cambria Math" panose="02040503050406030204" pitchFamily="18" charset="0"/>
                        </a:rPr>
                        <m:t>)</m:t>
                      </m:r>
                    </m:oMath>
                  </m:oMathPara>
                </a14:m>
                <a:endParaRPr lang="en-AU" dirty="0">
                  <a:solidFill>
                    <a:schemeClr val="accent1">
                      <a:lumMod val="50000"/>
                    </a:schemeClr>
                  </a:solidFill>
                </a:endParaRPr>
              </a:p>
            </p:txBody>
          </p:sp>
        </mc:Choice>
        <mc:Fallback xmlns="">
          <p:sp>
            <p:nvSpPr>
              <p:cNvPr id="11" name="TextBox 10">
                <a:extLst>
                  <a:ext uri="{FF2B5EF4-FFF2-40B4-BE49-F238E27FC236}">
                    <a16:creationId xmlns:a16="http://schemas.microsoft.com/office/drawing/2014/main" id="{DCC82D17-92F3-4DBC-045D-E79AE4C6A24F}"/>
                  </a:ext>
                </a:extLst>
              </p:cNvPr>
              <p:cNvSpPr txBox="1">
                <a:spLocks noRot="1" noChangeAspect="1" noMove="1" noResize="1" noEditPoints="1" noAdjustHandles="1" noChangeArrowheads="1" noChangeShapeType="1" noTextEdit="1"/>
              </p:cNvSpPr>
              <p:nvPr/>
            </p:nvSpPr>
            <p:spPr>
              <a:xfrm>
                <a:off x="8072525" y="1357105"/>
                <a:ext cx="1596398" cy="407163"/>
              </a:xfrm>
              <a:prstGeom prst="rect">
                <a:avLst/>
              </a:prstGeom>
              <a:blipFill>
                <a:blip r:embed="rId6"/>
                <a:stretch>
                  <a:fillRect b="-13636"/>
                </a:stretch>
              </a:blipFill>
            </p:spPr>
            <p:txBody>
              <a:bodyPr/>
              <a:lstStyle/>
              <a:p>
                <a:r>
                  <a:rPr lang="en-AU">
                    <a:noFill/>
                  </a:rPr>
                  <a:t> </a:t>
                </a:r>
              </a:p>
            </p:txBody>
          </p:sp>
        </mc:Fallback>
      </mc:AlternateContent>
      <p:pic>
        <p:nvPicPr>
          <p:cNvPr id="13" name="Picture 12" descr="A black text on a white background&#10;&#10;AI-generated content may be incorrect.">
            <a:extLst>
              <a:ext uri="{FF2B5EF4-FFF2-40B4-BE49-F238E27FC236}">
                <a16:creationId xmlns:a16="http://schemas.microsoft.com/office/drawing/2014/main" id="{CF80E699-E000-9CF4-9BC4-3EF8F9403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2722419"/>
            <a:ext cx="4320914" cy="723963"/>
          </a:xfrm>
          <a:prstGeom prst="rect">
            <a:avLst/>
          </a:prstGeom>
        </p:spPr>
      </p:pic>
      <p:sp>
        <p:nvSpPr>
          <p:cNvPr id="14" name="TextBox 13">
            <a:extLst>
              <a:ext uri="{FF2B5EF4-FFF2-40B4-BE49-F238E27FC236}">
                <a16:creationId xmlns:a16="http://schemas.microsoft.com/office/drawing/2014/main" id="{A9147310-CE90-86E6-187E-CDCD14581EC2}"/>
              </a:ext>
            </a:extLst>
          </p:cNvPr>
          <p:cNvSpPr txBox="1"/>
          <p:nvPr/>
        </p:nvSpPr>
        <p:spPr>
          <a:xfrm>
            <a:off x="6846321" y="4726583"/>
            <a:ext cx="3563796" cy="923330"/>
          </a:xfrm>
          <a:prstGeom prst="rect">
            <a:avLst/>
          </a:prstGeom>
          <a:noFill/>
        </p:spPr>
        <p:txBody>
          <a:bodyPr wrap="none" rtlCol="0">
            <a:spAutoFit/>
          </a:bodyPr>
          <a:lstStyle/>
          <a:p>
            <a:r>
              <a:rPr lang="en-AU" dirty="0"/>
              <a:t>Prediction: EFF multiplicities</a:t>
            </a:r>
          </a:p>
          <a:p>
            <a:r>
              <a:rPr lang="en-AU" dirty="0"/>
              <a:t>Determine multiplicities at all scales</a:t>
            </a:r>
          </a:p>
          <a:p>
            <a:endParaRPr lang="en-AU" dirty="0"/>
          </a:p>
        </p:txBody>
      </p:sp>
      <p:pic>
        <p:nvPicPr>
          <p:cNvPr id="16" name="Picture 15" descr="A close-up of math symbols&#10;&#10;AI-generated content may be incorrect.">
            <a:extLst>
              <a:ext uri="{FF2B5EF4-FFF2-40B4-BE49-F238E27FC236}">
                <a16:creationId xmlns:a16="http://schemas.microsoft.com/office/drawing/2014/main" id="{62952A41-4D73-3354-A62E-F04D204CA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2181" y="5370824"/>
            <a:ext cx="2964437" cy="106689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7B5DD8-B796-7D44-CECB-016DEAB33AC8}"/>
                  </a:ext>
                </a:extLst>
              </p:cNvPr>
              <p:cNvSpPr txBox="1"/>
              <p:nvPr/>
            </p:nvSpPr>
            <p:spPr>
              <a:xfrm>
                <a:off x="1371339" y="6074433"/>
                <a:ext cx="1955664" cy="400110"/>
              </a:xfrm>
              <a:prstGeom prst="rect">
                <a:avLst/>
              </a:prstGeom>
              <a:noFill/>
            </p:spPr>
            <p:txBody>
              <a:bodyPr wrap="none" rtlCol="0">
                <a:spAutoFit/>
              </a:bodyPr>
              <a:lstStyle/>
              <a:p>
                <a:r>
                  <a:rPr lang="en-AU" sz="2000" dirty="0"/>
                  <a:t>Baryons … </a:t>
                </a:r>
                <a14:m>
                  <m:oMath xmlns:m="http://schemas.openxmlformats.org/officeDocument/2006/math">
                    <m:r>
                      <a:rPr lang="en-AU" sz="2000" b="0" i="1" smtClean="0">
                        <a:latin typeface="Cambria Math" panose="02040503050406030204" pitchFamily="18" charset="0"/>
                      </a:rPr>
                      <m:t>2→3</m:t>
                    </m:r>
                  </m:oMath>
                </a14:m>
                <a:endParaRPr lang="en-AU" sz="2000" dirty="0"/>
              </a:p>
            </p:txBody>
          </p:sp>
        </mc:Choice>
        <mc:Fallback xmlns="">
          <p:sp>
            <p:nvSpPr>
              <p:cNvPr id="7" name="TextBox 6">
                <a:extLst>
                  <a:ext uri="{FF2B5EF4-FFF2-40B4-BE49-F238E27FC236}">
                    <a16:creationId xmlns:a16="http://schemas.microsoft.com/office/drawing/2014/main" id="{057B5DD8-B796-7D44-CECB-016DEAB33AC8}"/>
                  </a:ext>
                </a:extLst>
              </p:cNvPr>
              <p:cNvSpPr txBox="1">
                <a:spLocks noRot="1" noChangeAspect="1" noMove="1" noResize="1" noEditPoints="1" noAdjustHandles="1" noChangeArrowheads="1" noChangeShapeType="1" noTextEdit="1"/>
              </p:cNvSpPr>
              <p:nvPr/>
            </p:nvSpPr>
            <p:spPr>
              <a:xfrm>
                <a:off x="1371339" y="6074433"/>
                <a:ext cx="1955664" cy="400110"/>
              </a:xfrm>
              <a:prstGeom prst="rect">
                <a:avLst/>
              </a:prstGeom>
              <a:blipFill>
                <a:blip r:embed="rId9"/>
                <a:stretch>
                  <a:fillRect l="-3427" t="-7576" b="-25758"/>
                </a:stretch>
              </a:blipFill>
            </p:spPr>
            <p:txBody>
              <a:bodyPr/>
              <a:lstStyle/>
              <a:p>
                <a:r>
                  <a:rPr lang="en-AU">
                    <a:noFill/>
                  </a:rPr>
                  <a:t> </a:t>
                </a:r>
              </a:p>
            </p:txBody>
          </p:sp>
        </mc:Fallback>
      </mc:AlternateContent>
    </p:spTree>
    <p:extLst>
      <p:ext uri="{BB962C8B-B14F-4D97-AF65-F5344CB8AC3E}">
        <p14:creationId xmlns:p14="http://schemas.microsoft.com/office/powerpoint/2010/main" val="24232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31D4-1357-5091-4C57-7D5BC72AA8DB}"/>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41B2D2-A879-7C6A-071C-26B3AE559976}"/>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a:t>
                </a:r>
              </a:p>
            </p:txBody>
          </p:sp>
        </mc:Choice>
        <mc:Fallback xmlns="">
          <p:sp>
            <p:nvSpPr>
              <p:cNvPr id="3" name="Content Placeholder 2">
                <a:extLst>
                  <a:ext uri="{FF2B5EF4-FFF2-40B4-BE49-F238E27FC236}">
                    <a16:creationId xmlns:a16="http://schemas.microsoft.com/office/drawing/2014/main" id="{D841B2D2-A879-7C6A-071C-26B3AE559976}"/>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4308FDA-540A-E7F9-40E5-1E07A438D7B3}"/>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B0F49DD5-6C8E-D0A8-F9B8-5F2926C12B4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E9D2EDEE-F963-A433-A943-7453AEACB488}"/>
              </a:ext>
            </a:extLst>
          </p:cNvPr>
          <p:cNvSpPr>
            <a:spLocks noGrp="1"/>
          </p:cNvSpPr>
          <p:nvPr>
            <p:ph type="sldNum" sz="quarter" idx="12"/>
          </p:nvPr>
        </p:nvSpPr>
        <p:spPr/>
        <p:txBody>
          <a:bodyPr/>
          <a:lstStyle/>
          <a:p>
            <a:fld id="{87034D8C-3CB4-402A-BC46-2AB14C0FE90A}" type="slidenum">
              <a:rPr lang="en-US" smtClean="0"/>
              <a:pPr/>
              <a:t>41</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90256A25-14F7-93DB-EED3-F5584DFF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29817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A26B0-088B-20FB-FEDD-3E9B240B1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6E7C3-DAF0-F425-2AFA-FA4CFEF962B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EE2E18-4D3B-0491-71C6-B4D768705FE7}"/>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a:t>
                </a:r>
              </a:p>
            </p:txBody>
          </p:sp>
        </mc:Choice>
        <mc:Fallback xmlns="">
          <p:sp>
            <p:nvSpPr>
              <p:cNvPr id="3" name="Content Placeholder 2">
                <a:extLst>
                  <a:ext uri="{FF2B5EF4-FFF2-40B4-BE49-F238E27FC236}">
                    <a16:creationId xmlns:a16="http://schemas.microsoft.com/office/drawing/2014/main" id="{C0EE2E18-4D3B-0491-71C6-B4D768705FE7}"/>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88FDEA0-3B5C-A0F1-CAA3-0653841EDDA9}"/>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93E0DB8-A556-E43E-A9A8-FD386FBDAC38}"/>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5E00D2DA-797F-88B9-22A1-497BD65349CA}"/>
              </a:ext>
            </a:extLst>
          </p:cNvPr>
          <p:cNvSpPr>
            <a:spLocks noGrp="1"/>
          </p:cNvSpPr>
          <p:nvPr>
            <p:ph type="sldNum" sz="quarter" idx="12"/>
          </p:nvPr>
        </p:nvSpPr>
        <p:spPr/>
        <p:txBody>
          <a:bodyPr/>
          <a:lstStyle/>
          <a:p>
            <a:fld id="{87034D8C-3CB4-402A-BC46-2AB14C0FE90A}" type="slidenum">
              <a:rPr lang="en-US" smtClean="0"/>
              <a:pPr/>
              <a:t>42</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ECF87357-8AC9-4681-0E7C-B29C54A51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25203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16A9-92FC-90A7-6E79-91FA95F8E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91CE1-2384-BAF0-6E5E-24413A775F3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141E4B-B579-B6ED-A738-2248ECBF1EDF}"/>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a:t>
                </a:r>
              </a:p>
            </p:txBody>
          </p:sp>
        </mc:Choice>
        <mc:Fallback xmlns="">
          <p:sp>
            <p:nvSpPr>
              <p:cNvPr id="3" name="Content Placeholder 2">
                <a:extLst>
                  <a:ext uri="{FF2B5EF4-FFF2-40B4-BE49-F238E27FC236}">
                    <a16:creationId xmlns:a16="http://schemas.microsoft.com/office/drawing/2014/main" id="{D3141E4B-B579-B6ED-A738-2248ECBF1EDF}"/>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1E81277-391A-80A4-0EA2-DDE40832D1E1}"/>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5F626EA-D217-9EE4-847E-F2B344EA8C53}"/>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55EDAB7D-8D6F-71B2-6FE1-FE723DA7654A}"/>
              </a:ext>
            </a:extLst>
          </p:cNvPr>
          <p:cNvSpPr>
            <a:spLocks noGrp="1"/>
          </p:cNvSpPr>
          <p:nvPr>
            <p:ph type="sldNum" sz="quarter" idx="12"/>
          </p:nvPr>
        </p:nvSpPr>
        <p:spPr/>
        <p:txBody>
          <a:bodyPr/>
          <a:lstStyle/>
          <a:p>
            <a:fld id="{87034D8C-3CB4-402A-BC46-2AB14C0FE90A}" type="slidenum">
              <a:rPr lang="en-US" smtClean="0"/>
              <a:pPr/>
              <a:t>43</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DCB78E23-46FB-7ADB-4D73-689F011AE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pic>
        <p:nvPicPr>
          <p:cNvPr id="7" name="Picture 6" descr="A math equations and numbers&#10;&#10;AI-generated content may be incorrect.">
            <a:extLst>
              <a:ext uri="{FF2B5EF4-FFF2-40B4-BE49-F238E27FC236}">
                <a16:creationId xmlns:a16="http://schemas.microsoft.com/office/drawing/2014/main" id="{6E81D5CF-0750-AB66-6080-44F56BFE4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58" y="110835"/>
            <a:ext cx="5506442" cy="35782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121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834B-8536-89AD-FDCD-C0FDE19E04C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74E56B-0096-B0DC-09BF-4AE95DF1B3A6}"/>
                  </a:ext>
                </a:extLst>
              </p:cNvPr>
              <p:cNvSpPr>
                <a:spLocks noGrp="1"/>
              </p:cNvSpPr>
              <p:nvPr>
                <p:ph idx="1"/>
              </p:nvPr>
            </p:nvSpPr>
            <p:spPr>
              <a:xfrm>
                <a:off x="551971" y="4191001"/>
                <a:ext cx="10972800" cy="2039938"/>
              </a:xfrm>
            </p:spPr>
            <p:txBody>
              <a:bodyPr/>
              <a:lstStyle/>
              <a:p>
                <a:r>
                  <a:rPr lang="en-AU" dirty="0"/>
                  <a:t>5 A, B … </a:t>
                </a:r>
                <a14:m>
                  <m:oMath xmlns:m="http://schemas.openxmlformats.org/officeDocument/2006/math">
                    <m:r>
                      <a:rPr lang="en-AU" b="0" i="1" smtClean="0">
                        <a:latin typeface="Cambria Math" panose="02040503050406030204" pitchFamily="18" charset="0"/>
                      </a:rPr>
                      <m:t>𝑢</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+,0</m:t>
                        </m:r>
                      </m:sup>
                    </m:sSup>
                    <m:r>
                      <a:rPr lang="en-AU" b="0" i="1" smtClean="0">
                        <a:latin typeface="Cambria Math" panose="02040503050406030204" pitchFamily="18" charset="0"/>
                      </a:rPr>
                      <m:t> </m:t>
                    </m:r>
                  </m:oMath>
                </a14:m>
                <a:r>
                  <a:rPr lang="en-AU" dirty="0"/>
                  <a:t> (favoured) </a:t>
                </a:r>
                <a:r>
                  <a:rPr lang="en-AU" dirty="0" err="1"/>
                  <a:t>nonsinglet</a:t>
                </a:r>
                <a:r>
                  <a:rPr lang="en-AU" dirty="0"/>
                  <a:t> and singlet.  </a:t>
                </a:r>
              </a:p>
              <a:p>
                <a:pPr lvl="1"/>
                <a:r>
                  <a:rPr lang="en-AU" dirty="0"/>
                  <a:t>Agreement only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&gt;0.5</m:t>
                    </m:r>
                  </m:oMath>
                </a14:m>
                <a:r>
                  <a:rPr lang="en-AU" dirty="0"/>
                  <a:t>, </a:t>
                </a:r>
                <a:r>
                  <a:rPr lang="en-AU" i="1" dirty="0"/>
                  <a:t>i.e.</a:t>
                </a:r>
                <a:r>
                  <a:rPr lang="en-AU" dirty="0"/>
                  <a:t>, valence quark domain</a:t>
                </a:r>
              </a:p>
              <a:p>
                <a:pPr lvl="1"/>
                <a:r>
                  <a:rPr lang="en-AU" dirty="0"/>
                  <a:t>JAM </a:t>
                </a:r>
                <a:r>
                  <a:rPr lang="en-AU" dirty="0" err="1"/>
                  <a:t>nonsinglet</a:t>
                </a:r>
                <a:r>
                  <a:rPr lang="en-AU" dirty="0"/>
                  <a:t> FF result (</a:t>
                </a:r>
                <a14:m>
                  <m:oMath xmlns:m="http://schemas.openxmlformats.org/officeDocument/2006/math">
                    <m:r>
                      <a:rPr lang="en-AU" b="0" i="1" smtClean="0">
                        <a:latin typeface="Cambria Math" panose="02040503050406030204" pitchFamily="18" charset="0"/>
                      </a:rPr>
                      <m:t>𝑧</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𝐷</m:t>
                        </m:r>
                      </m:e>
                      <m:sub>
                        <m:r>
                          <a:rPr lang="en-AU" b="0" i="1" smtClean="0">
                            <a:latin typeface="Cambria Math" panose="02040503050406030204" pitchFamily="18" charset="0"/>
                          </a:rPr>
                          <m:t>𝑁</m:t>
                        </m:r>
                      </m:sub>
                    </m:sSub>
                  </m:oMath>
                </a14:m>
                <a:r>
                  <a:rPr lang="en-AU" dirty="0"/>
                  <a:t>) exhibits unexpected &amp; unphysical divergence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≃0</m:t>
                    </m:r>
                  </m:oMath>
                </a14:m>
                <a:r>
                  <a:rPr lang="en-AU" dirty="0"/>
                  <a:t>.  </a:t>
                </a:r>
              </a:p>
              <a:p>
                <a:pPr marL="457200" lvl="1" indent="0">
                  <a:buNone/>
                </a:pPr>
                <a:r>
                  <a:rPr lang="en-AU" dirty="0"/>
                  <a:t>     This is the domain of glue and sea dominance; so, </a:t>
                </a:r>
                <a14:m>
                  <m:oMath xmlns:m="http://schemas.openxmlformats.org/officeDocument/2006/math">
                    <m:r>
                      <a:rPr lang="en-AU" i="1">
                        <a:latin typeface="Cambria Math" panose="02040503050406030204" pitchFamily="18" charset="0"/>
                      </a:rPr>
                      <m:t>𝑧</m:t>
                    </m:r>
                    <m:sSub>
                      <m:sSubPr>
                        <m:ctrlPr>
                          <a:rPr lang="en-AU" i="1">
                            <a:latin typeface="Cambria Math" panose="02040503050406030204" pitchFamily="18" charset="0"/>
                          </a:rPr>
                        </m:ctrlPr>
                      </m:sSubPr>
                      <m:e>
                        <m:r>
                          <a:rPr lang="en-AU" i="1">
                            <a:latin typeface="Cambria Math" panose="02040503050406030204" pitchFamily="18" charset="0"/>
                          </a:rPr>
                          <m:t>𝐷</m:t>
                        </m:r>
                      </m:e>
                      <m:sub>
                        <m:r>
                          <a:rPr lang="en-AU" i="1">
                            <a:latin typeface="Cambria Math" panose="02040503050406030204" pitchFamily="18" charset="0"/>
                          </a:rPr>
                          <m:t>𝑁</m:t>
                        </m:r>
                      </m:sub>
                    </m:sSub>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3</m:t>
                        </m:r>
                      </m:num>
                      <m:den>
                        <m:r>
                          <a:rPr lang="en-AU" b="0" i="1" smtClean="0">
                            <a:latin typeface="Cambria Math" panose="02040503050406030204" pitchFamily="18" charset="0"/>
                          </a:rPr>
                          <m:t>2</m:t>
                        </m:r>
                      </m:den>
                    </m:f>
                    <m:r>
                      <a:rPr lang="en-AU" b="0" i="1" smtClean="0">
                        <a:latin typeface="Cambria Math" panose="02040503050406030204" pitchFamily="18" charset="0"/>
                      </a:rPr>
                      <m:t> </m:t>
                    </m:r>
                    <m:r>
                      <a:rPr lang="en-AU" b="0" i="1" smtClean="0">
                        <a:latin typeface="Cambria Math" panose="02040503050406030204" pitchFamily="18" charset="0"/>
                      </a:rPr>
                      <m:t>𝑧</m:t>
                    </m:r>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𝑞</m:t>
                        </m:r>
                      </m:sub>
                      <m:sup>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𝑞</m:t>
                            </m:r>
                          </m:e>
                        </m:acc>
                      </m:sub>
                      <m:sup>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𝜋</m:t>
                            </m:r>
                          </m:e>
                          <m:sup>
                            <m:r>
                              <a:rPr lang="en-AU" b="0" i="1" dirty="0"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oMath>
                </a14:m>
                <a:r>
                  <a:rPr lang="en-AU" dirty="0"/>
                  <a:t> should vanish.</a:t>
                </a:r>
              </a:p>
            </p:txBody>
          </p:sp>
        </mc:Choice>
        <mc:Fallback xmlns="">
          <p:sp>
            <p:nvSpPr>
              <p:cNvPr id="3" name="Content Placeholder 2">
                <a:extLst>
                  <a:ext uri="{FF2B5EF4-FFF2-40B4-BE49-F238E27FC236}">
                    <a16:creationId xmlns:a16="http://schemas.microsoft.com/office/drawing/2014/main" id="{A774E56B-0096-B0DC-09BF-4AE95DF1B3A6}"/>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370F160-FACF-26F0-FB84-DDFDF5680AA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DA01532-383A-91DA-162A-4A366EB01287}"/>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008B90F7-6E21-354B-9BE3-64E3FA80C1D0}"/>
              </a:ext>
            </a:extLst>
          </p:cNvPr>
          <p:cNvSpPr>
            <a:spLocks noGrp="1"/>
          </p:cNvSpPr>
          <p:nvPr>
            <p:ph type="sldNum" sz="quarter" idx="12"/>
          </p:nvPr>
        </p:nvSpPr>
        <p:spPr/>
        <p:txBody>
          <a:bodyPr/>
          <a:lstStyle/>
          <a:p>
            <a:fld id="{87034D8C-3CB4-402A-BC46-2AB14C0FE90A}" type="slidenum">
              <a:rPr lang="en-US" smtClean="0"/>
              <a:pPr/>
              <a:t>44</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401CFBF4-6833-71BB-721B-2659E57C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C25785E1-3FCC-851B-87CD-01F91573476B}"/>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i="1" dirty="0">
                <a:ln w="0"/>
                <a:solidFill>
                  <a:srgbClr val="FF0000"/>
                </a:solidFill>
                <a:effectLst>
                  <a:outerShdw blurRad="38100" dist="25400" dir="5400000" algn="ctr" rotWithShape="0">
                    <a:srgbClr val="6E747A">
                      <a:alpha val="43000"/>
                    </a:srgbClr>
                  </a:outerShdw>
                </a:effectLst>
              </a:rPr>
              <a:t>N.B. Between groups, fits are mutually incompatible.</a:t>
            </a:r>
            <a:endParaRPr lang="en-AU" i="1" dirty="0">
              <a:solidFill>
                <a:srgbClr val="FF0000"/>
              </a:solidFill>
            </a:endParaRPr>
          </a:p>
          <a:p>
            <a:endParaRPr lang="en-AU" dirty="0"/>
          </a:p>
        </p:txBody>
      </p:sp>
    </p:spTree>
    <p:extLst>
      <p:ext uri="{BB962C8B-B14F-4D97-AF65-F5344CB8AC3E}">
        <p14:creationId xmlns:p14="http://schemas.microsoft.com/office/powerpoint/2010/main" val="27368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BB7C-34D4-382A-A3C7-2010A9255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89F10-3455-D4CB-8928-2A28A27B75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CABDE2-B83E-5835-5920-C783FF4D743A}"/>
                  </a:ext>
                </a:extLst>
              </p:cNvPr>
              <p:cNvSpPr>
                <a:spLocks noGrp="1"/>
              </p:cNvSpPr>
              <p:nvPr>
                <p:ph idx="1"/>
              </p:nvPr>
            </p:nvSpPr>
            <p:spPr>
              <a:xfrm>
                <a:off x="551971" y="4191001"/>
                <a:ext cx="10972800" cy="2039938"/>
              </a:xfrm>
            </p:spPr>
            <p:txBody>
              <a:bodyPr/>
              <a:lstStyle/>
              <a:p>
                <a:r>
                  <a:rPr lang="en-AU" dirty="0"/>
                  <a:t>5 C … </a:t>
                </a:r>
                <a14:m>
                  <m:oMath xmlns:m="http://schemas.openxmlformats.org/officeDocument/2006/math">
                    <m:r>
                      <a:rPr lang="en-AU" b="0" i="1" smtClean="0">
                        <a:latin typeface="Cambria Math" panose="02040503050406030204" pitchFamily="18" charset="0"/>
                      </a:rPr>
                      <m:t>𝑠</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AU" dirty="0"/>
                  <a:t>One might say there is qualitative agreement on the far valence domain, but only in the sense that this FF is small. </a:t>
                </a:r>
              </a:p>
              <a:p>
                <a:pPr lvl="1"/>
                <a:r>
                  <a:rPr lang="en-AU" dirty="0"/>
                  <a:t>Otherwise, any agreement is only the result of an accidental curve crossing</a:t>
                </a:r>
              </a:p>
            </p:txBody>
          </p:sp>
        </mc:Choice>
        <mc:Fallback xmlns="">
          <p:sp>
            <p:nvSpPr>
              <p:cNvPr id="3" name="Content Placeholder 2">
                <a:extLst>
                  <a:ext uri="{FF2B5EF4-FFF2-40B4-BE49-F238E27FC236}">
                    <a16:creationId xmlns:a16="http://schemas.microsoft.com/office/drawing/2014/main" id="{3ECABDE2-B83E-5835-5920-C783FF4D743A}"/>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2EA0591-EF60-11CE-E364-E6FC7F384FB0}"/>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272E7A0D-B804-707B-9A67-4E286C8D50CD}"/>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FE95D5B-9900-731C-FD25-35187989F30B}"/>
              </a:ext>
            </a:extLst>
          </p:cNvPr>
          <p:cNvSpPr>
            <a:spLocks noGrp="1"/>
          </p:cNvSpPr>
          <p:nvPr>
            <p:ph type="sldNum" sz="quarter" idx="12"/>
          </p:nvPr>
        </p:nvSpPr>
        <p:spPr/>
        <p:txBody>
          <a:bodyPr/>
          <a:lstStyle/>
          <a:p>
            <a:fld id="{87034D8C-3CB4-402A-BC46-2AB14C0FE90A}" type="slidenum">
              <a:rPr lang="en-US" smtClean="0"/>
              <a:pPr/>
              <a:t>45</a:t>
            </a:fld>
            <a:endParaRPr lang="en-US"/>
          </a:p>
        </p:txBody>
      </p:sp>
      <p:sp>
        <p:nvSpPr>
          <p:cNvPr id="9" name="TextBox 8">
            <a:extLst>
              <a:ext uri="{FF2B5EF4-FFF2-40B4-BE49-F238E27FC236}">
                <a16:creationId xmlns:a16="http://schemas.microsoft.com/office/drawing/2014/main" id="{20C576F0-7419-28A6-1A4D-ADCE4AC9ED4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pic>
        <p:nvPicPr>
          <p:cNvPr id="7" name="Picture 6" descr="A group of graphs showing different types of data&#10;&#10;AI-generated content may be incorrect.">
            <a:extLst>
              <a:ext uri="{FF2B5EF4-FFF2-40B4-BE49-F238E27FC236}">
                <a16:creationId xmlns:a16="http://schemas.microsoft.com/office/drawing/2014/main" id="{8BABFFDD-0155-DAB8-A5D9-8C99BBF92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Tree>
    <p:extLst>
      <p:ext uri="{BB962C8B-B14F-4D97-AF65-F5344CB8AC3E}">
        <p14:creationId xmlns:p14="http://schemas.microsoft.com/office/powerpoint/2010/main" val="37075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7EB28-BF21-EA2E-851B-5A5139F4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3C891-B3D3-A979-93BA-5097588E61A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14EE4-B569-035C-5A54-A0E2191C16B7}"/>
                  </a:ext>
                </a:extLst>
              </p:cNvPr>
              <p:cNvSpPr>
                <a:spLocks noGrp="1"/>
              </p:cNvSpPr>
              <p:nvPr>
                <p:ph idx="1"/>
              </p:nvPr>
            </p:nvSpPr>
            <p:spPr>
              <a:xfrm>
                <a:off x="551971" y="4191001"/>
                <a:ext cx="10972800" cy="2039938"/>
              </a:xfrm>
            </p:spPr>
            <p:txBody>
              <a:bodyPr/>
              <a:lstStyle/>
              <a:p>
                <a:r>
                  <a:rPr lang="en-AU" dirty="0"/>
                  <a:t>5 D, E … </a:t>
                </a:r>
                <a14:m>
                  <m:oMath xmlns:m="http://schemas.openxmlformats.org/officeDocument/2006/math">
                    <m:r>
                      <m:rPr>
                        <m:sty m:val="p"/>
                      </m:rPr>
                      <a:rPr lang="en-AU" b="0" i="0" smtClean="0">
                        <a:latin typeface="Cambria Math" panose="02040503050406030204" pitchFamily="18" charset="0"/>
                      </a:rPr>
                      <m:t>c</m:t>
                    </m:r>
                    <m:r>
                      <a:rPr lang="en-AU" b="0" i="0" smtClean="0">
                        <a:latin typeface="Cambria Math" panose="02040503050406030204" pitchFamily="18" charset="0"/>
                      </a:rPr>
                      <m:t>, </m:t>
                    </m:r>
                    <m:r>
                      <m:rPr>
                        <m:sty m:val="p"/>
                      </m:rPr>
                      <a:rPr lang="en-AU" b="0" i="0" smtClean="0">
                        <a:latin typeface="Cambria Math" panose="02040503050406030204" pitchFamily="18" charset="0"/>
                      </a:rPr>
                      <m:t>g</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US" dirty="0"/>
                  <a:t>There is </a:t>
                </a:r>
                <a:r>
                  <a:rPr lang="en-US" i="1" u="sng" dirty="0">
                    <a:ln w="0"/>
                    <a:solidFill>
                      <a:srgbClr val="FF0000"/>
                    </a:solidFill>
                    <a:effectLst>
                      <a:outerShdw blurRad="38100" dist="25400" dir="5400000" algn="ctr" rotWithShape="0">
                        <a:srgbClr val="6E747A">
                          <a:alpha val="43000"/>
                        </a:srgbClr>
                      </a:outerShdw>
                    </a:effectLst>
                  </a:rPr>
                  <a:t>no</a:t>
                </a:r>
                <a:r>
                  <a:rPr lang="en-US" dirty="0"/>
                  <a:t> agreement on these FFs, which are very poorly constrained by data. </a:t>
                </a:r>
              </a:p>
            </p:txBody>
          </p:sp>
        </mc:Choice>
        <mc:Fallback xmlns="">
          <p:sp>
            <p:nvSpPr>
              <p:cNvPr id="3" name="Content Placeholder 2">
                <a:extLst>
                  <a:ext uri="{FF2B5EF4-FFF2-40B4-BE49-F238E27FC236}">
                    <a16:creationId xmlns:a16="http://schemas.microsoft.com/office/drawing/2014/main" id="{76614EE4-B569-035C-5A54-A0E2191C16B7}"/>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0CE3070-4F5B-BF2A-4B7F-E6105E016AC4}"/>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C0009CD8-E6DD-67E7-F331-10BD45DACF7D}"/>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A2D7B7F1-8E30-C1A6-4CBA-C5AAB5C05DA2}"/>
              </a:ext>
            </a:extLst>
          </p:cNvPr>
          <p:cNvSpPr>
            <a:spLocks noGrp="1"/>
          </p:cNvSpPr>
          <p:nvPr>
            <p:ph type="sldNum" sz="quarter" idx="12"/>
          </p:nvPr>
        </p:nvSpPr>
        <p:spPr/>
        <p:txBody>
          <a:bodyPr/>
          <a:lstStyle/>
          <a:p>
            <a:fld id="{87034D8C-3CB4-402A-BC46-2AB14C0FE90A}" type="slidenum">
              <a:rPr lang="en-US" smtClean="0"/>
              <a:pPr/>
              <a:t>46</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CF4CD574-7E1B-394C-97E2-FA12240FC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A706318A-1E31-8F6E-597D-85B6B8747C29}"/>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5256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D6FD0-D481-BE24-AB0D-E31CBEC4E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FE637-1D35-0547-E529-F0AAA0F1454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84C1D4-2F46-7E5A-086C-9F10AD8265B8}"/>
                  </a:ext>
                </a:extLst>
              </p:cNvPr>
              <p:cNvSpPr>
                <a:spLocks noGrp="1"/>
              </p:cNvSpPr>
              <p:nvPr>
                <p:ph idx="1"/>
              </p:nvPr>
            </p:nvSpPr>
            <p:spPr>
              <a:xfrm>
                <a:off x="304800" y="4142512"/>
                <a:ext cx="11887200" cy="2039938"/>
              </a:xfrm>
            </p:spPr>
            <p:txBody>
              <a:bodyPr/>
              <a:lstStyle/>
              <a:p>
                <a:r>
                  <a:rPr lang="en-US" dirty="0"/>
                  <a:t>Continuum predictions provide coherent picture of fragmentation across all parton types</a:t>
                </a:r>
              </a:p>
              <a:p>
                <a:r>
                  <a:rPr lang="en-US" dirty="0"/>
                  <a:t>Quite generally, MAPFF fits (</a:t>
                </a:r>
                <a:r>
                  <a:rPr lang="en-US" i="1" dirty="0">
                    <a:ln w="0"/>
                    <a:solidFill>
                      <a:schemeClr val="accent6">
                        <a:lumMod val="75000"/>
                      </a:schemeClr>
                    </a:solidFill>
                    <a:effectLst>
                      <a:outerShdw blurRad="38100" dist="25400" dir="5400000" algn="ctr" rotWithShape="0">
                        <a:srgbClr val="6E747A">
                          <a:alpha val="43000"/>
                        </a:srgbClr>
                      </a:outerShdw>
                    </a:effectLst>
                  </a:rPr>
                  <a:t>blue</a:t>
                </a:r>
                <a:r>
                  <a:rPr lang="en-US" dirty="0"/>
                  <a:t>) highlight that FFs are practically unconstrained on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 ≲ 0.2</m:t>
                    </m:r>
                  </m:oMath>
                </a14:m>
                <a:r>
                  <a:rPr lang="en-US" dirty="0"/>
                  <a:t> </a:t>
                </a:r>
              </a:p>
              <a:p>
                <a:r>
                  <a:rPr lang="en-US" dirty="0"/>
                  <a:t>The study indicates that, today, phenomenology does not deliver objective FF results: </a:t>
                </a:r>
              </a:p>
              <a:p>
                <a:pPr marL="0" indent="0">
                  <a:buNone/>
                </a:pPr>
                <a:r>
                  <a:rPr lang="en-US" dirty="0"/>
                  <a:t>	results obtained are practitioner specific</a:t>
                </a:r>
              </a:p>
            </p:txBody>
          </p:sp>
        </mc:Choice>
        <mc:Fallback xmlns="">
          <p:sp>
            <p:nvSpPr>
              <p:cNvPr id="3" name="Content Placeholder 2">
                <a:extLst>
                  <a:ext uri="{FF2B5EF4-FFF2-40B4-BE49-F238E27FC236}">
                    <a16:creationId xmlns:a16="http://schemas.microsoft.com/office/drawing/2014/main" id="{7484C1D4-2F46-7E5A-086C-9F10AD8265B8}"/>
                  </a:ext>
                </a:extLst>
              </p:cNvPr>
              <p:cNvSpPr>
                <a:spLocks noGrp="1" noRot="1" noChangeAspect="1" noMove="1" noResize="1" noEditPoints="1" noAdjustHandles="1" noChangeArrowheads="1" noChangeShapeType="1" noTextEdit="1"/>
              </p:cNvSpPr>
              <p:nvPr>
                <p:ph idx="1"/>
              </p:nvPr>
            </p:nvSpPr>
            <p:spPr>
              <a:xfrm>
                <a:off x="304800" y="4142512"/>
                <a:ext cx="11887200" cy="2039938"/>
              </a:xfrm>
              <a:blipFill>
                <a:blip r:embed="rId2"/>
                <a:stretch>
                  <a:fillRect l="-564"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52B1A93-A75E-1A65-A84E-7342C1B9D988}"/>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F73DC217-FB9B-1DDF-3F1B-112A68C6E7B0}"/>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B527F116-F3DB-5216-3250-19D25D1557BB}"/>
              </a:ext>
            </a:extLst>
          </p:cNvPr>
          <p:cNvSpPr>
            <a:spLocks noGrp="1"/>
          </p:cNvSpPr>
          <p:nvPr>
            <p:ph type="sldNum" sz="quarter" idx="12"/>
          </p:nvPr>
        </p:nvSpPr>
        <p:spPr/>
        <p:txBody>
          <a:bodyPr/>
          <a:lstStyle/>
          <a:p>
            <a:fld id="{87034D8C-3CB4-402A-BC46-2AB14C0FE90A}" type="slidenum">
              <a:rPr lang="en-US" smtClean="0"/>
              <a:pPr/>
              <a:t>47</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607384E6-F626-8268-A7D5-2FBF07144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1AA8E729-9A12-4C66-E6CE-227635888CA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
        <p:nvSpPr>
          <p:cNvPr id="7" name="TextBox 6">
            <a:extLst>
              <a:ext uri="{FF2B5EF4-FFF2-40B4-BE49-F238E27FC236}">
                <a16:creationId xmlns:a16="http://schemas.microsoft.com/office/drawing/2014/main" id="{77479857-2673-5912-6690-D9FDACCE59A4}"/>
              </a:ext>
            </a:extLst>
          </p:cNvPr>
          <p:cNvSpPr txBox="1"/>
          <p:nvPr/>
        </p:nvSpPr>
        <p:spPr>
          <a:xfrm>
            <a:off x="6781800" y="5769114"/>
            <a:ext cx="5029200" cy="707886"/>
          </a:xfrm>
          <a:prstGeom prst="rect">
            <a:avLst/>
          </a:prstGeom>
          <a:noFill/>
        </p:spPr>
        <p:txBody>
          <a:bodyPr wrap="square" rtlCol="0">
            <a:spAutoFit/>
          </a:bodyPr>
          <a:lstStyle/>
          <a:p>
            <a:r>
              <a:rPr lang="en-AU" sz="2000" i="1" dirty="0">
                <a:ln w="0"/>
                <a:solidFill>
                  <a:srgbClr val="FF0000"/>
                </a:solidFill>
                <a:effectLst>
                  <a:outerShdw blurRad="38100" dist="25400" dir="5400000" algn="ctr" rotWithShape="0">
                    <a:srgbClr val="6E747A">
                      <a:alpha val="43000"/>
                    </a:srgbClr>
                  </a:outerShdw>
                </a:effectLst>
              </a:rPr>
              <a:t>This must improve if anything objective is to be learnt from modern and anticipated facilities</a:t>
            </a:r>
          </a:p>
        </p:txBody>
      </p:sp>
    </p:spTree>
    <p:extLst>
      <p:ext uri="{BB962C8B-B14F-4D97-AF65-F5344CB8AC3E}">
        <p14:creationId xmlns:p14="http://schemas.microsoft.com/office/powerpoint/2010/main" val="87750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C557-71DD-1D25-1EDE-F7AE3D19D55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Hadron Jet Multiplicities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D2165-26EE-EBF7-1124-F6D8921A00B7}"/>
                  </a:ext>
                </a:extLst>
              </p:cNvPr>
              <p:cNvSpPr>
                <a:spLocks noGrp="1"/>
              </p:cNvSpPr>
              <p:nvPr>
                <p:ph idx="1"/>
              </p:nvPr>
            </p:nvSpPr>
            <p:spPr>
              <a:xfrm>
                <a:off x="609600" y="1036637"/>
                <a:ext cx="5791200" cy="4525963"/>
              </a:xfrm>
            </p:spPr>
            <p:txBody>
              <a:bodyPr/>
              <a:lstStyle/>
              <a:p>
                <a:r>
                  <a:rPr lang="en-US" dirty="0"/>
                  <a:t>Relative multiplicity of charged and neutral kaons in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Data exist, most recently from BESIII, last year</a:t>
                </a:r>
              </a:p>
              <a:p>
                <a:endParaRPr lang="en-AU" dirty="0"/>
              </a:p>
            </p:txBody>
          </p:sp>
        </mc:Choice>
        <mc:Fallback xmlns="">
          <p:sp>
            <p:nvSpPr>
              <p:cNvPr id="3" name="Content Placeholder 2">
                <a:extLst>
                  <a:ext uri="{FF2B5EF4-FFF2-40B4-BE49-F238E27FC236}">
                    <a16:creationId xmlns:a16="http://schemas.microsoft.com/office/drawing/2014/main" id="{26ED2165-26EE-EBF7-1124-F6D8921A00B7}"/>
                  </a:ext>
                </a:extLst>
              </p:cNvPr>
              <p:cNvSpPr>
                <a:spLocks noGrp="1" noRot="1" noChangeAspect="1" noMove="1" noResize="1" noEditPoints="1" noAdjustHandles="1" noChangeArrowheads="1" noChangeShapeType="1" noTextEdit="1"/>
              </p:cNvSpPr>
              <p:nvPr>
                <p:ph idx="1"/>
              </p:nvPr>
            </p:nvSpPr>
            <p:spPr>
              <a:xfrm>
                <a:off x="609600" y="1036637"/>
                <a:ext cx="5791200" cy="4525963"/>
              </a:xfrm>
              <a:blipFill>
                <a:blip r:embed="rId2"/>
                <a:stretch>
                  <a:fillRect l="-1158" t="-942" r="-6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2365FEE-6B85-98E7-6DE8-8625B8768228}"/>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8F0A383F-6D7F-B85A-1840-F59FD9CF9077}"/>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C7F4EECE-3396-F511-8BF6-923AC760360A}"/>
              </a:ext>
            </a:extLst>
          </p:cNvPr>
          <p:cNvSpPr>
            <a:spLocks noGrp="1"/>
          </p:cNvSpPr>
          <p:nvPr>
            <p:ph type="sldNum" sz="quarter" idx="12"/>
          </p:nvPr>
        </p:nvSpPr>
        <p:spPr/>
        <p:txBody>
          <a:bodyPr/>
          <a:lstStyle/>
          <a:p>
            <a:fld id="{87034D8C-3CB4-402A-BC46-2AB14C0FE90A}" type="slidenum">
              <a:rPr lang="en-US" smtClean="0"/>
              <a:pPr/>
              <a:t>48</a:t>
            </a:fld>
            <a:endParaRPr lang="en-US"/>
          </a:p>
        </p:txBody>
      </p:sp>
      <p:pic>
        <p:nvPicPr>
          <p:cNvPr id="10" name="Picture 9" descr="A black text on a white background&#10;&#10;AI-generated content may be incorrect.">
            <a:extLst>
              <a:ext uri="{FF2B5EF4-FFF2-40B4-BE49-F238E27FC236}">
                <a16:creationId xmlns:a16="http://schemas.microsoft.com/office/drawing/2014/main" id="{27CC8E1F-9E14-3D63-F869-C7D8DEC9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5469"/>
            <a:ext cx="3360711" cy="861135"/>
          </a:xfrm>
          <a:prstGeom prst="rect">
            <a:avLst/>
          </a:prstGeom>
        </p:spPr>
      </p:pic>
      <p:pic>
        <p:nvPicPr>
          <p:cNvPr id="12" name="Picture 11" descr="A table of statistics with numbers and text&#10;&#10;AI-generated content may be incorrect.">
            <a:extLst>
              <a:ext uri="{FF2B5EF4-FFF2-40B4-BE49-F238E27FC236}">
                <a16:creationId xmlns:a16="http://schemas.microsoft.com/office/drawing/2014/main" id="{E0E95FD7-C53F-BD2E-B0AF-F9ADA1B2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89" y="2179637"/>
            <a:ext cx="4046511" cy="4352970"/>
          </a:xfrm>
          <a:prstGeom prst="rect">
            <a:avLst/>
          </a:prstGeom>
        </p:spPr>
      </p:pic>
      <p:pic>
        <p:nvPicPr>
          <p:cNvPr id="14" name="Picture 13" descr="A graph of a function&#10;&#10;AI-generated content may be incorrect.">
            <a:extLst>
              <a:ext uri="{FF2B5EF4-FFF2-40B4-BE49-F238E27FC236}">
                <a16:creationId xmlns:a16="http://schemas.microsoft.com/office/drawing/2014/main" id="{5230C87A-2E5A-3E21-2284-CD76BC97B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436" y="1162804"/>
            <a:ext cx="4694327" cy="387891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B8AE47-F1C2-F874-578D-85989EC1824A}"/>
                  </a:ext>
                </a:extLst>
              </p:cNvPr>
              <p:cNvSpPr txBox="1"/>
              <p:nvPr/>
            </p:nvSpPr>
            <p:spPr>
              <a:xfrm>
                <a:off x="5791200" y="5206100"/>
                <a:ext cx="6324600" cy="1347100"/>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solidFill>
                      <a:schemeClr val="accent1">
                        <a:lumMod val="50000"/>
                      </a:schemeClr>
                    </a:solidFill>
                  </a:rPr>
                  <a:t>Predictions for hadron jet multiplicities reveal SU</a:t>
                </a:r>
                <a14:m>
                  <m:oMath xmlns:m="http://schemas.openxmlformats.org/officeDocument/2006/math">
                    <m:r>
                      <a:rPr lang="en-US" sz="2000" i="1" dirty="0" smtClean="0">
                        <a:solidFill>
                          <a:schemeClr val="accent1">
                            <a:lumMod val="50000"/>
                          </a:schemeClr>
                        </a:solidFill>
                        <a:latin typeface="Cambria Math" panose="02040503050406030204" pitchFamily="18" charset="0"/>
                      </a:rPr>
                      <m:t>(3)</m:t>
                    </m:r>
                  </m:oMath>
                </a14:m>
                <a:r>
                  <a:rPr lang="en-US" sz="2000" dirty="0">
                    <a:solidFill>
                      <a:schemeClr val="accent1">
                        <a:lumMod val="50000"/>
                      </a:schemeClr>
                    </a:solidFill>
                  </a:rPr>
                  <a:t>-flavour symmetry breaking in </a:t>
                </a:r>
                <a14:m>
                  <m:oMath xmlns:m="http://schemas.openxmlformats.org/officeDocument/2006/math">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𝑅</m:t>
                        </m:r>
                      </m:e>
                      <m:sub>
                        <m:r>
                          <a:rPr lang="en-AU" sz="2000" b="0" i="1" smtClean="0">
                            <a:solidFill>
                              <a:schemeClr val="accent1">
                                <a:lumMod val="50000"/>
                              </a:schemeClr>
                            </a:solidFill>
                            <a:latin typeface="Cambria Math" panose="02040503050406030204" pitchFamily="18" charset="0"/>
                          </a:rPr>
                          <m:t>𝐾</m:t>
                        </m:r>
                      </m:sub>
                    </m:sSub>
                    <m:d>
                      <m:dPr>
                        <m:ctrlPr>
                          <a:rPr lang="en-AU" sz="2000" b="0" i="1" smtClean="0">
                            <a:solidFill>
                              <a:schemeClr val="accent1">
                                <a:lumMod val="50000"/>
                              </a:schemeClr>
                            </a:solidFill>
                            <a:latin typeface="Cambria Math" panose="02040503050406030204" pitchFamily="18" charset="0"/>
                          </a:rPr>
                        </m:ctrlPr>
                      </m:dPr>
                      <m:e>
                        <m:r>
                          <a:rPr lang="en-AU" sz="2000" b="0" i="1" smtClean="0">
                            <a:solidFill>
                              <a:schemeClr val="accent1">
                                <a:lumMod val="50000"/>
                              </a:schemeClr>
                            </a:solidFill>
                            <a:latin typeface="Cambria Math" panose="02040503050406030204" pitchFamily="18" charset="0"/>
                          </a:rPr>
                          <m:t>𝜁</m:t>
                        </m:r>
                      </m:e>
                    </m:d>
                  </m:oMath>
                </a14:m>
                <a:endParaRPr lang="en-AU" sz="2000" b="0" dirty="0">
                  <a:solidFill>
                    <a:schemeClr val="accent1">
                      <a:lumMod val="50000"/>
                    </a:schemeClr>
                  </a:solidFill>
                </a:endParaRPr>
              </a:p>
              <a:p>
                <a:pPr marL="285750" indent="-285750">
                  <a:buFont typeface="Wingdings" panose="05000000000000000000" pitchFamily="2" charset="2"/>
                  <a:buChar char="ü"/>
                </a:pPr>
                <a:r>
                  <a:rPr lang="en-US" sz="2000" dirty="0">
                    <a:solidFill>
                      <a:schemeClr val="accent1">
                        <a:lumMod val="50000"/>
                      </a:schemeClr>
                    </a:solidFill>
                  </a:rPr>
                  <a:t>Breaking significant at reaction energy scales </a:t>
                </a:r>
                <a14:m>
                  <m:oMath xmlns:m="http://schemas.openxmlformats.org/officeDocument/2006/math">
                    <m:r>
                      <a:rPr lang="en-AU" sz="2000" b="0" i="1" smtClean="0">
                        <a:solidFill>
                          <a:schemeClr val="accent1">
                            <a:lumMod val="50000"/>
                          </a:schemeClr>
                        </a:solidFill>
                        <a:latin typeface="Cambria Math" panose="02040503050406030204" pitchFamily="18" charset="0"/>
                      </a:rPr>
                      <m:t>𝜁</m:t>
                    </m:r>
                    <m:r>
                      <a:rPr lang="en-AU" sz="2000" b="0" i="1" smtClean="0">
                        <a:solidFill>
                          <a:schemeClr val="accent1">
                            <a:lumMod val="50000"/>
                          </a:schemeClr>
                        </a:solidFill>
                        <a:latin typeface="Cambria Math" panose="02040503050406030204" pitchFamily="18" charset="0"/>
                      </a:rPr>
                      <m:t>≈3</m:t>
                    </m:r>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𝑚</m:t>
                        </m:r>
                      </m:e>
                      <m:sub>
                        <m:r>
                          <a:rPr lang="en-AU" sz="2000" b="0" i="1" smtClean="0">
                            <a:solidFill>
                              <a:schemeClr val="accent1">
                                <a:lumMod val="50000"/>
                              </a:schemeClr>
                            </a:solidFill>
                            <a:latin typeface="Cambria Math" panose="02040503050406030204" pitchFamily="18" charset="0"/>
                          </a:rPr>
                          <m:t>𝑝</m:t>
                        </m:r>
                      </m:sub>
                    </m:sSub>
                  </m:oMath>
                </a14:m>
                <a:r>
                  <a:rPr lang="en-US" sz="2000" dirty="0">
                    <a:solidFill>
                      <a:schemeClr val="accent1">
                        <a:lumMod val="50000"/>
                      </a:schemeClr>
                    </a:solidFill>
                  </a:rPr>
                  <a:t>, but decreases in size with increasing reaction energy</a:t>
                </a:r>
                <a:endParaRPr lang="en-AU" sz="2000" dirty="0">
                  <a:solidFill>
                    <a:schemeClr val="accent1">
                      <a:lumMod val="50000"/>
                    </a:schemeClr>
                  </a:solidFill>
                </a:endParaRPr>
              </a:p>
            </p:txBody>
          </p:sp>
        </mc:Choice>
        <mc:Fallback xmlns="">
          <p:sp>
            <p:nvSpPr>
              <p:cNvPr id="15" name="TextBox 14">
                <a:extLst>
                  <a:ext uri="{FF2B5EF4-FFF2-40B4-BE49-F238E27FC236}">
                    <a16:creationId xmlns:a16="http://schemas.microsoft.com/office/drawing/2014/main" id="{46B8AE47-F1C2-F874-578D-85989EC1824A}"/>
                  </a:ext>
                </a:extLst>
              </p:cNvPr>
              <p:cNvSpPr txBox="1">
                <a:spLocks noRot="1" noChangeAspect="1" noMove="1" noResize="1" noEditPoints="1" noAdjustHandles="1" noChangeArrowheads="1" noChangeShapeType="1" noTextEdit="1"/>
              </p:cNvSpPr>
              <p:nvPr/>
            </p:nvSpPr>
            <p:spPr>
              <a:xfrm>
                <a:off x="5791200" y="5206100"/>
                <a:ext cx="6324600" cy="1347100"/>
              </a:xfrm>
              <a:prstGeom prst="rect">
                <a:avLst/>
              </a:prstGeom>
              <a:blipFill>
                <a:blip r:embed="rId6"/>
                <a:stretch>
                  <a:fillRect l="-867" t="-2262" b="-7240"/>
                </a:stretch>
              </a:blipFill>
            </p:spPr>
            <p:txBody>
              <a:bodyPr/>
              <a:lstStyle/>
              <a:p>
                <a:r>
                  <a:rPr lang="en-AU">
                    <a:noFill/>
                  </a:rPr>
                  <a:t> </a:t>
                </a:r>
              </a:p>
            </p:txBody>
          </p:sp>
        </mc:Fallback>
      </mc:AlternateContent>
      <p:sp>
        <p:nvSpPr>
          <p:cNvPr id="16" name="TextBox 15">
            <a:extLst>
              <a:ext uri="{FF2B5EF4-FFF2-40B4-BE49-F238E27FC236}">
                <a16:creationId xmlns:a16="http://schemas.microsoft.com/office/drawing/2014/main" id="{2050DCEC-C712-B3CD-B6F4-68702109A821}"/>
              </a:ext>
            </a:extLst>
          </p:cNvPr>
          <p:cNvSpPr txBox="1"/>
          <p:nvPr/>
        </p:nvSpPr>
        <p:spPr>
          <a:xfrm>
            <a:off x="7391400" y="2312731"/>
            <a:ext cx="700833" cy="369332"/>
          </a:xfrm>
          <a:prstGeom prst="rect">
            <a:avLst/>
          </a:prstGeom>
          <a:noFill/>
        </p:spPr>
        <p:txBody>
          <a:bodyPr wrap="none" rtlCol="0">
            <a:spAutoFit/>
          </a:bodyPr>
          <a:lstStyle/>
          <a:p>
            <a:r>
              <a:rPr lang="en-AU" dirty="0">
                <a:solidFill>
                  <a:srgbClr val="FF0000"/>
                </a:solidFill>
              </a:rPr>
              <a:t>BESIII</a:t>
            </a:r>
          </a:p>
        </p:txBody>
      </p:sp>
      <p:sp>
        <p:nvSpPr>
          <p:cNvPr id="17" name="TextBox 16">
            <a:extLst>
              <a:ext uri="{FF2B5EF4-FFF2-40B4-BE49-F238E27FC236}">
                <a16:creationId xmlns:a16="http://schemas.microsoft.com/office/drawing/2014/main" id="{B2543178-1E89-3ECC-DC7D-D9F2628DFFCF}"/>
              </a:ext>
            </a:extLst>
          </p:cNvPr>
          <p:cNvSpPr txBox="1"/>
          <p:nvPr/>
        </p:nvSpPr>
        <p:spPr>
          <a:xfrm>
            <a:off x="5867400" y="2736998"/>
            <a:ext cx="2625847" cy="369332"/>
          </a:xfrm>
          <a:prstGeom prst="rect">
            <a:avLst/>
          </a:prstGeom>
          <a:noFill/>
        </p:spPr>
        <p:txBody>
          <a:bodyPr wrap="none" rtlCol="0">
            <a:spAutoFit/>
          </a:bodyPr>
          <a:lstStyle/>
          <a:p>
            <a:r>
              <a:rPr lang="en-AU" i="1" dirty="0">
                <a:ln w="0"/>
                <a:solidFill>
                  <a:schemeClr val="accent1"/>
                </a:solidFill>
                <a:effectLst>
                  <a:outerShdw blurRad="38100" dist="25400" dir="5400000" algn="ctr" rotWithShape="0">
                    <a:srgbClr val="6E747A">
                      <a:alpha val="43000"/>
                    </a:srgbClr>
                  </a:outerShdw>
                </a:effectLst>
              </a:rPr>
              <a:t>Parameter-free prediction</a:t>
            </a:r>
          </a:p>
        </p:txBody>
      </p:sp>
      <p:cxnSp>
        <p:nvCxnSpPr>
          <p:cNvPr id="19" name="Straight Arrow Connector 18">
            <a:extLst>
              <a:ext uri="{FF2B5EF4-FFF2-40B4-BE49-F238E27FC236}">
                <a16:creationId xmlns:a16="http://schemas.microsoft.com/office/drawing/2014/main" id="{85785CE8-0BBB-6150-9824-0DF31473220F}"/>
              </a:ext>
            </a:extLst>
          </p:cNvPr>
          <p:cNvCxnSpPr>
            <a:cxnSpLocks/>
          </p:cNvCxnSpPr>
          <p:nvPr/>
        </p:nvCxnSpPr>
        <p:spPr bwMode="auto">
          <a:xfrm flipV="1">
            <a:off x="8153400" y="2452002"/>
            <a:ext cx="152400" cy="367398"/>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3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E3B1-6C5B-B457-F87F-15ABD3151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6DB3F-A675-0221-C996-869D594C234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A24B1113-FBCB-CF5D-23E6-D1BE5EBC2493}"/>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472E44D8-BF16-4FC6-D451-FD5B094F6940}"/>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B3CF2A17-7558-323F-49D0-02AEE787D5C1}"/>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D9D172A9-2741-A1ED-7CB2-2397F75D15E8}"/>
              </a:ext>
            </a:extLst>
          </p:cNvPr>
          <p:cNvSpPr>
            <a:spLocks noGrp="1"/>
          </p:cNvSpPr>
          <p:nvPr>
            <p:ph type="sldNum" sz="quarter" idx="12"/>
          </p:nvPr>
        </p:nvSpPr>
        <p:spPr/>
        <p:txBody>
          <a:bodyPr/>
          <a:lstStyle/>
          <a:p>
            <a:fld id="{87034D8C-3CB4-402A-BC46-2AB14C0FE90A}" type="slidenum">
              <a:rPr lang="en-US" smtClean="0"/>
              <a:pPr/>
              <a:t>49</a:t>
            </a:fld>
            <a:endParaRPr lang="en-US"/>
          </a:p>
        </p:txBody>
      </p:sp>
      <p:pic>
        <p:nvPicPr>
          <p:cNvPr id="9" name="Picture 8">
            <a:extLst>
              <a:ext uri="{FF2B5EF4-FFF2-40B4-BE49-F238E27FC236}">
                <a16:creationId xmlns:a16="http://schemas.microsoft.com/office/drawing/2014/main" id="{4B6FD21A-E3A6-F3B2-2008-3931E067B6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71E44ECE-1404-5DA9-48A6-B3916C560D88}"/>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8" name="TextBox 7">
            <a:extLst>
              <a:ext uri="{FF2B5EF4-FFF2-40B4-BE49-F238E27FC236}">
                <a16:creationId xmlns:a16="http://schemas.microsoft.com/office/drawing/2014/main" id="{C0E99260-8F99-AF20-E83E-DE059D16B395}"/>
              </a:ext>
            </a:extLst>
          </p:cNvPr>
          <p:cNvSpPr txBox="1"/>
          <p:nvPr/>
        </p:nvSpPr>
        <p:spPr>
          <a:xfrm>
            <a:off x="3505200" y="729625"/>
            <a:ext cx="8613512" cy="212365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AU" sz="4400" dirty="0">
                <a:ln w="0"/>
                <a:solidFill>
                  <a:schemeClr val="accent1"/>
                </a:solidFill>
                <a:effectLst>
                  <a:outerShdw blurRad="38100" dist="25400" dir="5400000" algn="ctr" rotWithShape="0">
                    <a:srgbClr val="6E747A">
                      <a:alpha val="43000"/>
                    </a:srgbClr>
                  </a:outerShdw>
                </a:effectLst>
              </a:rPr>
              <a:t>Theory Frontier</a:t>
            </a:r>
          </a:p>
          <a:p>
            <a:r>
              <a:rPr lang="en-AU" sz="4400" dirty="0">
                <a:ln w="0"/>
                <a:solidFill>
                  <a:schemeClr val="accent1"/>
                </a:solidFill>
                <a:effectLst>
                  <a:outerShdw blurRad="38100" dist="25400" dir="5400000" algn="ctr" rotWithShape="0">
                    <a:srgbClr val="6E747A">
                      <a:alpha val="43000"/>
                    </a:srgbClr>
                  </a:outerShdw>
                </a:effectLst>
              </a:rPr>
              <a:t>This is not do because it can be done</a:t>
            </a:r>
          </a:p>
          <a:p>
            <a:r>
              <a:rPr lang="en-AU" sz="4400" dirty="0">
                <a:ln w="0"/>
                <a:solidFill>
                  <a:schemeClr val="accent1"/>
                </a:solidFill>
                <a:effectLst>
                  <a:outerShdw blurRad="38100" dist="25400" dir="5400000" algn="ctr" rotWithShape="0">
                    <a:srgbClr val="6E747A">
                      <a:alpha val="43000"/>
                    </a:srgbClr>
                  </a:outerShdw>
                </a:effectLst>
              </a:rPr>
              <a:t>It’s a show-stopper, if it can’t</a:t>
            </a:r>
          </a:p>
        </p:txBody>
      </p:sp>
    </p:spTree>
    <p:extLst>
      <p:ext uri="{BB962C8B-B14F-4D97-AF65-F5344CB8AC3E}">
        <p14:creationId xmlns:p14="http://schemas.microsoft.com/office/powerpoint/2010/main" val="174565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2D85DA-0C46-42AA-90F8-20215465D6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1410" y="2851944"/>
            <a:ext cx="5138190" cy="3320256"/>
          </a:xfrm>
          <a:prstGeom prst="rect">
            <a:avLst/>
          </a:prstGeom>
        </p:spPr>
      </p:pic>
      <p:sp>
        <p:nvSpPr>
          <p:cNvPr id="2" name="Title 1">
            <a:extLst>
              <a:ext uri="{FF2B5EF4-FFF2-40B4-BE49-F238E27FC236}">
                <a16:creationId xmlns:a16="http://schemas.microsoft.com/office/drawing/2014/main" id="{DE61F4E2-B5BD-4BD5-AB28-6CA2621B0FFC}"/>
              </a:ext>
            </a:extLst>
          </p:cNvPr>
          <p:cNvSpPr>
            <a:spLocks noGrp="1"/>
          </p:cNvSpPr>
          <p:nvPr>
            <p:ph type="title"/>
          </p:nvPr>
        </p:nvSpPr>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Emergence of Hadron Mass</a:t>
            </a:r>
            <a:endParaRPr lang="en-US" sz="3600" b="0"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F5EB0E5E-0B89-46CE-98E5-F04F289DD5E8}"/>
              </a:ext>
            </a:extLst>
          </p:cNvPr>
          <p:cNvSpPr>
            <a:spLocks noGrp="1"/>
          </p:cNvSpPr>
          <p:nvPr>
            <p:ph idx="1"/>
          </p:nvPr>
        </p:nvSpPr>
        <p:spPr>
          <a:xfrm>
            <a:off x="609600" y="1143000"/>
            <a:ext cx="10972800" cy="4525963"/>
          </a:xfrm>
        </p:spPr>
        <p:txBody>
          <a:bodyPr/>
          <a:lstStyle/>
          <a:p>
            <a:r>
              <a:rPr lang="en-GB" dirty="0"/>
              <a:t>Standard Model of Particle Physics has one obvious mass-generating mechanism</a:t>
            </a:r>
          </a:p>
          <a:p>
            <a:pPr marL="0" indent="0">
              <a:buNone/>
            </a:pPr>
            <a:r>
              <a:rPr lang="en-GB" dirty="0"/>
              <a:t>	 = </a:t>
            </a:r>
            <a:r>
              <a:rPr lang="en-GB" sz="2400" dirty="0">
                <a:ln w="0"/>
                <a:solidFill>
                  <a:schemeClr val="accent1"/>
                </a:solidFill>
                <a:effectLst>
                  <a:outerShdw blurRad="38100" dist="25400" dir="5400000" algn="ctr" rotWithShape="0">
                    <a:srgbClr val="6E747A">
                      <a:alpha val="43000"/>
                    </a:srgbClr>
                  </a:outerShdw>
                </a:effectLst>
              </a:rPr>
              <a:t>Higgs Boson</a:t>
            </a:r>
            <a:r>
              <a:rPr lang="en-GB" dirty="0"/>
              <a:t> … impacts are critical to evolution of Universe as we know it</a:t>
            </a:r>
          </a:p>
          <a:p>
            <a:r>
              <a:rPr lang="en-GB" dirty="0"/>
              <a:t>However, Higgs boson alone is responsible for just </a:t>
            </a:r>
            <a:r>
              <a:rPr lang="en-GB" dirty="0">
                <a:solidFill>
                  <a:schemeClr val="tx1">
                    <a:lumMod val="85000"/>
                    <a:lumOff val="15000"/>
                  </a:schemeClr>
                </a:solidFill>
              </a:rPr>
              <a:t>∼ 1%</a:t>
            </a:r>
            <a:r>
              <a:rPr lang="en-GB" dirty="0"/>
              <a:t> of the visible mass in the Universe</a:t>
            </a:r>
          </a:p>
          <a:p>
            <a:r>
              <a:rPr lang="en-GB" dirty="0"/>
              <a:t>Proton mass budget … only 9 MeV/939 MeV is directly from Higgs </a:t>
            </a:r>
          </a:p>
        </p:txBody>
      </p:sp>
      <p:sp>
        <p:nvSpPr>
          <p:cNvPr id="4" name="Date Placeholder 3">
            <a:extLst>
              <a:ext uri="{FF2B5EF4-FFF2-40B4-BE49-F238E27FC236}">
                <a16:creationId xmlns:a16="http://schemas.microsoft.com/office/drawing/2014/main" id="{8CB5C809-E115-47CD-AED7-951724E51B64}"/>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C02AD908-BD9D-44D0-8688-D5EF6B8F7AA9}"/>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670125A2-CE7D-4950-BC19-09139BD6D754}"/>
              </a:ext>
            </a:extLst>
          </p:cNvPr>
          <p:cNvSpPr>
            <a:spLocks noGrp="1"/>
          </p:cNvSpPr>
          <p:nvPr>
            <p:ph type="sldNum" sz="quarter" idx="12"/>
          </p:nvPr>
        </p:nvSpPr>
        <p:spPr/>
        <p:txBody>
          <a:bodyPr/>
          <a:lstStyle/>
          <a:p>
            <a:fld id="{87034D8C-3CB4-402A-BC46-2AB14C0FE90A}" type="slidenum">
              <a:rPr lang="en-US" smtClean="0"/>
              <a:pPr/>
              <a:t>5</a:t>
            </a:fld>
            <a:endParaRPr lang="en-US"/>
          </a:p>
        </p:txBody>
      </p:sp>
      <p:cxnSp>
        <p:nvCxnSpPr>
          <p:cNvPr id="10" name="Straight Arrow Connector 9">
            <a:extLst>
              <a:ext uri="{FF2B5EF4-FFF2-40B4-BE49-F238E27FC236}">
                <a16:creationId xmlns:a16="http://schemas.microsoft.com/office/drawing/2014/main" id="{A1488F52-8C5B-4843-9056-259E268257DD}"/>
              </a:ext>
            </a:extLst>
          </p:cNvPr>
          <p:cNvCxnSpPr>
            <a:cxnSpLocks/>
          </p:cNvCxnSpPr>
          <p:nvPr/>
        </p:nvCxnSpPr>
        <p:spPr bwMode="auto">
          <a:xfrm>
            <a:off x="8632553" y="2636747"/>
            <a:ext cx="1654447" cy="2832191"/>
          </a:xfrm>
          <a:prstGeom prst="straightConnector1">
            <a:avLst/>
          </a:prstGeom>
          <a:ln w="190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Content Placeholder 2">
            <a:extLst>
              <a:ext uri="{FF2B5EF4-FFF2-40B4-BE49-F238E27FC236}">
                <a16:creationId xmlns:a16="http://schemas.microsoft.com/office/drawing/2014/main" id="{9A55C524-63D1-45C2-BFAB-B6445F812F6D}"/>
              </a:ext>
            </a:extLst>
          </p:cNvPr>
          <p:cNvSpPr txBox="1">
            <a:spLocks/>
          </p:cNvSpPr>
          <p:nvPr/>
        </p:nvSpPr>
        <p:spPr bwMode="auto">
          <a:xfrm>
            <a:off x="609600" y="3200400"/>
            <a:ext cx="6019800" cy="2689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Evidently, Nature has another very effective mechanism for producing mass:</a:t>
            </a:r>
          </a:p>
          <a:p>
            <a:pPr marL="0" indent="0">
              <a:buNone/>
            </a:pPr>
            <a:r>
              <a:rPr lang="en-GB" kern="0" dirty="0"/>
              <a:t>	</a:t>
            </a:r>
            <a:r>
              <a:rPr lang="en-GB" sz="2400" kern="0" dirty="0">
                <a:ln w="0"/>
                <a:solidFill>
                  <a:schemeClr val="accent1"/>
                </a:solidFill>
                <a:effectLst>
                  <a:outerShdw blurRad="38100" dist="25400" dir="5400000" algn="ctr" rotWithShape="0">
                    <a:srgbClr val="6E747A">
                      <a:alpha val="43000"/>
                    </a:srgbClr>
                  </a:outerShdw>
                </a:effectLst>
              </a:rPr>
              <a:t>Emergent Hadron Mass (EHM)</a:t>
            </a:r>
          </a:p>
          <a:p>
            <a:pPr lvl="1">
              <a:buFont typeface="Wingdings" panose="05000000000000000000" pitchFamily="2" charset="2"/>
              <a:buChar char="ü"/>
            </a:pPr>
            <a:r>
              <a:rPr lang="en-GB" sz="2200" kern="0" dirty="0"/>
              <a:t>Alone, it produces </a:t>
            </a:r>
            <a:r>
              <a:rPr lang="en-GB" sz="2200" kern="0" dirty="0">
                <a:solidFill>
                  <a:srgbClr val="0000FF"/>
                </a:solidFill>
              </a:rPr>
              <a:t>94%</a:t>
            </a:r>
            <a:r>
              <a:rPr lang="en-GB" sz="2200" kern="0" dirty="0"/>
              <a:t> of the proton’s mass</a:t>
            </a:r>
          </a:p>
          <a:p>
            <a:pPr lvl="1">
              <a:spcBef>
                <a:spcPts val="2400"/>
              </a:spcBef>
              <a:buFont typeface="Wingdings" panose="05000000000000000000" pitchFamily="2" charset="2"/>
              <a:buChar char="ü"/>
            </a:pPr>
            <a:r>
              <a:rPr lang="en-GB" sz="2200" kern="0" dirty="0"/>
              <a:t>Remaining </a:t>
            </a:r>
            <a:r>
              <a:rPr lang="en-GB" sz="2200" kern="0" dirty="0">
                <a:solidFill>
                  <a:srgbClr val="FF6600"/>
                </a:solidFill>
              </a:rPr>
              <a:t>5%</a:t>
            </a:r>
            <a:r>
              <a:rPr lang="en-GB" sz="2200" kern="0" dirty="0"/>
              <a:t> is generated by constructive interference between EHM and Higgs-boson</a:t>
            </a:r>
          </a:p>
        </p:txBody>
      </p:sp>
      <p:cxnSp>
        <p:nvCxnSpPr>
          <p:cNvPr id="15" name="Straight Arrow Connector 14">
            <a:extLst>
              <a:ext uri="{FF2B5EF4-FFF2-40B4-BE49-F238E27FC236}">
                <a16:creationId xmlns:a16="http://schemas.microsoft.com/office/drawing/2014/main" id="{57B2374F-5515-4531-80E0-18BEA5DC8638}"/>
              </a:ext>
            </a:extLst>
          </p:cNvPr>
          <p:cNvCxnSpPr/>
          <p:nvPr/>
        </p:nvCxnSpPr>
        <p:spPr bwMode="auto">
          <a:xfrm>
            <a:off x="5562600" y="4648200"/>
            <a:ext cx="22123" cy="22123"/>
          </a:xfrm>
          <a:prstGeom prst="straightConnector1">
            <a:avLst/>
          </a:prstGeom>
          <a:noFill/>
          <a:ln w="9525" cap="flat" cmpd="sng" algn="ctr">
            <a:no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829DD77D-3E94-4269-BD3B-A5128859D669}"/>
              </a:ext>
            </a:extLst>
          </p:cNvPr>
          <p:cNvCxnSpPr>
            <a:cxnSpLocks/>
          </p:cNvCxnSpPr>
          <p:nvPr/>
        </p:nvCxnSpPr>
        <p:spPr bwMode="auto">
          <a:xfrm flipV="1">
            <a:off x="6541476" y="4548552"/>
            <a:ext cx="609600" cy="76200"/>
          </a:xfrm>
          <a:prstGeom prst="straightConnector1">
            <a:avLst/>
          </a:prstGeom>
          <a:noFill/>
          <a:ln w="12700" cap="flat" cmpd="sng" algn="ctr">
            <a:solidFill>
              <a:srgbClr val="0000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66E41FD-865A-49D7-A6BB-9D7E197FD782}"/>
              </a:ext>
            </a:extLst>
          </p:cNvPr>
          <p:cNvCxnSpPr>
            <a:cxnSpLocks/>
          </p:cNvCxnSpPr>
          <p:nvPr/>
        </p:nvCxnSpPr>
        <p:spPr bwMode="auto">
          <a:xfrm flipV="1">
            <a:off x="6541476" y="5591175"/>
            <a:ext cx="4050324" cy="20594"/>
          </a:xfrm>
          <a:prstGeom prst="straightConnector1">
            <a:avLst/>
          </a:prstGeom>
          <a:noFill/>
          <a:ln w="12700" cap="flat" cmpd="sng" algn="ctr">
            <a:solidFill>
              <a:srgbClr val="FF6600"/>
            </a:solidFill>
            <a:prstDash val="solid"/>
            <a:round/>
            <a:headEnd type="none" w="med" len="med"/>
            <a:tailEnd type="triangle"/>
          </a:ln>
          <a:effectLst/>
        </p:spPr>
      </p:cxnSp>
      <p:sp>
        <p:nvSpPr>
          <p:cNvPr id="7" name="TextBox 6">
            <a:extLst>
              <a:ext uri="{FF2B5EF4-FFF2-40B4-BE49-F238E27FC236}">
                <a16:creationId xmlns:a16="http://schemas.microsoft.com/office/drawing/2014/main" id="{1D378812-666D-1BDA-6C99-F7001D91CE01}"/>
              </a:ext>
            </a:extLst>
          </p:cNvPr>
          <p:cNvSpPr txBox="1"/>
          <p:nvPr/>
        </p:nvSpPr>
        <p:spPr>
          <a:xfrm>
            <a:off x="10287000" y="2971800"/>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 is</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sp>
        <p:nvSpPr>
          <p:cNvPr id="9" name="Content Placeholder 2">
            <a:extLst>
              <a:ext uri="{FF2B5EF4-FFF2-40B4-BE49-F238E27FC236}">
                <a16:creationId xmlns:a16="http://schemas.microsoft.com/office/drawing/2014/main" id="{B8F873F1-7835-58FD-2967-6021CBF4F0D9}"/>
              </a:ext>
            </a:extLst>
          </p:cNvPr>
          <p:cNvSpPr txBox="1">
            <a:spLocks/>
          </p:cNvSpPr>
          <p:nvPr/>
        </p:nvSpPr>
        <p:spPr bwMode="auto">
          <a:xfrm>
            <a:off x="745605" y="5762098"/>
            <a:ext cx="6019800" cy="5546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1200"/>
              </a:spcBef>
            </a:pPr>
            <a:r>
              <a:rPr lang="en-GB" sz="2400" i="1" kern="0" dirty="0">
                <a:ln w="0"/>
                <a:solidFill>
                  <a:srgbClr val="FF0000"/>
                </a:solidFill>
                <a:effectLst>
                  <a:outerShdw blurRad="38100" dist="25400" dir="5400000" algn="ctr" rotWithShape="0">
                    <a:srgbClr val="6E747A">
                      <a:alpha val="43000"/>
                    </a:srgbClr>
                  </a:outerShdw>
                </a:effectLst>
              </a:rPr>
              <a:t>What is the origin of EHM?</a:t>
            </a:r>
            <a:endParaRPr lang="en-US" sz="2400" i="1" kern="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653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9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912-E089-8D06-8A8C-33DC023ACDED}"/>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Electron Ion Collider</a:t>
            </a:r>
          </a:p>
        </p:txBody>
      </p:sp>
      <p:pic>
        <p:nvPicPr>
          <p:cNvPr id="8" name="Content Placeholder 7" descr="A white paper with black text&#10;&#10;AI-generated content may be incorrect.">
            <a:extLst>
              <a:ext uri="{FF2B5EF4-FFF2-40B4-BE49-F238E27FC236}">
                <a16:creationId xmlns:a16="http://schemas.microsoft.com/office/drawing/2014/main" id="{48B9480A-D6BE-13CF-26BE-ECA3375E97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945173"/>
            <a:ext cx="7010400" cy="2985477"/>
          </a:xfrm>
        </p:spPr>
      </p:pic>
      <p:sp>
        <p:nvSpPr>
          <p:cNvPr id="4" name="Date Placeholder 3">
            <a:extLst>
              <a:ext uri="{FF2B5EF4-FFF2-40B4-BE49-F238E27FC236}">
                <a16:creationId xmlns:a16="http://schemas.microsoft.com/office/drawing/2014/main" id="{B71A7D22-8CC6-7043-49D8-A93BB802DC09}"/>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A3634AB3-D001-97E7-5F00-BCBC1867793F}"/>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AEF2C14B-ED32-2148-B4EE-F82EFB85DB74}"/>
              </a:ext>
            </a:extLst>
          </p:cNvPr>
          <p:cNvSpPr>
            <a:spLocks noGrp="1"/>
          </p:cNvSpPr>
          <p:nvPr>
            <p:ph type="sldNum" sz="quarter" idx="12"/>
          </p:nvPr>
        </p:nvSpPr>
        <p:spPr/>
        <p:txBody>
          <a:bodyPr/>
          <a:lstStyle/>
          <a:p>
            <a:fld id="{87034D8C-3CB4-402A-BC46-2AB14C0FE90A}" type="slidenum">
              <a:rPr lang="en-US" smtClean="0"/>
              <a:pPr/>
              <a:t>50</a:t>
            </a:fld>
            <a:endParaRPr lang="en-US"/>
          </a:p>
        </p:txBody>
      </p:sp>
      <p:pic>
        <p:nvPicPr>
          <p:cNvPr id="10" name="Picture 9" descr="A poster of a nuclear explosion&#10;&#10;AI-generated content may be incorrect.">
            <a:extLst>
              <a:ext uri="{FF2B5EF4-FFF2-40B4-BE49-F238E27FC236}">
                <a16:creationId xmlns:a16="http://schemas.microsoft.com/office/drawing/2014/main" id="{FC9BB5A5-CDD8-9463-A417-72AB8465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323" y="381001"/>
            <a:ext cx="2541581" cy="3652412"/>
          </a:xfrm>
          <a:prstGeom prst="rect">
            <a:avLst/>
          </a:prstGeom>
        </p:spPr>
      </p:pic>
      <p:sp>
        <p:nvSpPr>
          <p:cNvPr id="11" name="Content Placeholder 2">
            <a:extLst>
              <a:ext uri="{FF2B5EF4-FFF2-40B4-BE49-F238E27FC236}">
                <a16:creationId xmlns:a16="http://schemas.microsoft.com/office/drawing/2014/main" id="{6DDD01CD-9F66-672F-5FD0-12649428CE2F}"/>
              </a:ext>
            </a:extLst>
          </p:cNvPr>
          <p:cNvSpPr txBox="1">
            <a:spLocks/>
          </p:cNvSpPr>
          <p:nvPr/>
        </p:nvSpPr>
        <p:spPr bwMode="auto">
          <a:xfrm>
            <a:off x="228600" y="4038600"/>
            <a:ext cx="11486304" cy="185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pPr>
            <a:r>
              <a:rPr lang="en-US" kern="0" dirty="0"/>
              <a:t>Now available: unified set of empirically benchmarked, parameter-free predictions for … </a:t>
            </a:r>
          </a:p>
          <a:p>
            <a:pPr marL="0" indent="0">
              <a:spcBef>
                <a:spcPts val="0"/>
              </a:spcBef>
              <a:buNone/>
            </a:pPr>
            <a:r>
              <a:rPr lang="en-US" kern="0" dirty="0"/>
              <a:t>               pion, kaon, proton, neutron elastic electromagnetic and gravitational form factors </a:t>
            </a:r>
          </a:p>
          <a:p>
            <a:pPr marL="0" indent="0">
              <a:spcBef>
                <a:spcPts val="0"/>
              </a:spcBef>
              <a:buNone/>
            </a:pPr>
            <a:r>
              <a:rPr lang="en-US" kern="0" dirty="0"/>
              <a:t>               and their species decompositions </a:t>
            </a:r>
          </a:p>
          <a:p>
            <a:pPr marL="0" indent="0">
              <a:spcBef>
                <a:spcPts val="0"/>
              </a:spcBef>
              <a:buNone/>
            </a:pPr>
            <a:r>
              <a:rPr lang="en-US" kern="0" dirty="0"/>
              <a:t>               with direct connections to three pillars of emergent hadron mass</a:t>
            </a:r>
          </a:p>
          <a:p>
            <a:pPr lvl="1">
              <a:buFont typeface="Wingdings" panose="05000000000000000000" pitchFamily="2" charset="2"/>
              <a:buChar char="ü"/>
            </a:pPr>
            <a:r>
              <a:rPr lang="en-US" sz="2200" kern="0" dirty="0"/>
              <a:t>Also … </a:t>
            </a:r>
            <a:r>
              <a:rPr lang="en-US" sz="2200" i="1" kern="0" dirty="0"/>
              <a:t>ab initio</a:t>
            </a:r>
            <a:r>
              <a:rPr lang="en-US" sz="2200" kern="0" dirty="0"/>
              <a:t> predictions for pion and kaon structure and fragmentation functions</a:t>
            </a:r>
          </a:p>
          <a:p>
            <a:r>
              <a:rPr lang="en-US" kern="0" dirty="0"/>
              <a:t>Next step … nucleon structure function predictions with equal QCD fidelity </a:t>
            </a:r>
          </a:p>
        </p:txBody>
      </p:sp>
    </p:spTree>
    <p:extLst>
      <p:ext uri="{BB962C8B-B14F-4D97-AF65-F5344CB8AC3E}">
        <p14:creationId xmlns:p14="http://schemas.microsoft.com/office/powerpoint/2010/main" val="214730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E8E5-0DE0-4CA6-9BED-FFB571FA134C}"/>
              </a:ext>
            </a:extLst>
          </p:cNvPr>
          <p:cNvSpPr>
            <a:spLocks noGrp="1"/>
          </p:cNvSpPr>
          <p:nvPr>
            <p:ph type="title"/>
          </p:nvPr>
        </p:nvSpPr>
        <p:spPr/>
        <p:txBody>
          <a:bodyPr/>
          <a:lstStyle/>
          <a:p>
            <a:r>
              <a:rPr lang="en-GB" sz="3600" dirty="0">
                <a:latin typeface="Lucida Calligraphy" panose="03010101010101010101" pitchFamily="66" charset="0"/>
              </a:rPr>
              <a:t>Emergent Hadron Mass</a:t>
            </a:r>
            <a:endParaRPr lang="en-US" sz="3600"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7EF29C17-0B57-4AE6-AF15-BF19AB789C5A}"/>
              </a:ext>
            </a:extLst>
          </p:cNvPr>
          <p:cNvSpPr>
            <a:spLocks noGrp="1"/>
          </p:cNvSpPr>
          <p:nvPr>
            <p:ph idx="1"/>
          </p:nvPr>
        </p:nvSpPr>
        <p:spPr>
          <a:xfrm>
            <a:off x="609600" y="1112837"/>
            <a:ext cx="10972800" cy="4906963"/>
          </a:xfrm>
        </p:spPr>
        <p:txBody>
          <a:bodyPr/>
          <a:lstStyle/>
          <a:p>
            <a:r>
              <a:rPr lang="en-GB" dirty="0"/>
              <a:t>QCD is unique amongst known fundamental theories of natural phenomena</a:t>
            </a:r>
          </a:p>
          <a:p>
            <a:pPr lvl="1"/>
            <a:r>
              <a:rPr lang="en-GB" dirty="0"/>
              <a:t>The degrees-of-freedom used to express the scale-free Lagrangian are not directly observable</a:t>
            </a:r>
          </a:p>
          <a:p>
            <a:pPr lvl="1"/>
            <a:r>
              <a:rPr lang="en-GB" dirty="0"/>
              <a:t>Massless gauge bosons become massive, with no “human” interference</a:t>
            </a:r>
          </a:p>
          <a:p>
            <a:pPr lvl="1"/>
            <a:r>
              <a:rPr lang="en-GB" dirty="0"/>
              <a:t>Gluon mass ensures a stable, infrared completion of the theory through the appearance of a running coupling that saturates at infrared momenta, being everywhere finite</a:t>
            </a:r>
          </a:p>
          <a:p>
            <a:pPr lvl="1"/>
            <a:r>
              <a:rPr lang="en-GB" dirty="0"/>
              <a:t>Massless fermions become massive, producing</a:t>
            </a:r>
          </a:p>
          <a:p>
            <a:pPr lvl="2"/>
            <a:r>
              <a:rPr lang="en-GB" sz="1800" dirty="0"/>
              <a:t>Massive baryons and simultaneously Massless mesons</a:t>
            </a:r>
            <a:endParaRPr lang="en-GB" dirty="0"/>
          </a:p>
          <a:p>
            <a:r>
              <a:rPr lang="en-GB" dirty="0"/>
              <a:t>These emergent features of QCD are expressed in every strong interaction observable </a:t>
            </a:r>
          </a:p>
          <a:p>
            <a:r>
              <a:rPr lang="en-GB" dirty="0"/>
              <a:t>They can also be revealed via </a:t>
            </a:r>
          </a:p>
          <a:p>
            <a:pPr marL="0" indent="0">
              <a:buNone/>
            </a:pPr>
            <a:r>
              <a:rPr lang="en-GB" dirty="0"/>
              <a:t>	EHM interference with Nature’s other known source of mass = Higgs</a:t>
            </a:r>
          </a:p>
          <a:p>
            <a:r>
              <a:rPr lang="en-GB" dirty="0"/>
              <a:t>We are capable of building facilities that can validate these concepts, proving QCD to be </a:t>
            </a:r>
          </a:p>
          <a:p>
            <a:pPr marL="0" indent="0">
              <a:buNone/>
            </a:pPr>
            <a:r>
              <a:rPr lang="en-GB" dirty="0"/>
              <a:t>	the 1</a:t>
            </a:r>
            <a:r>
              <a:rPr lang="en-GB" baseline="30000" dirty="0"/>
              <a:t>st</a:t>
            </a:r>
            <a:r>
              <a:rPr lang="en-GB" dirty="0"/>
              <a:t> well-defined four-dimensional quantum field theory ever contemplated</a:t>
            </a:r>
          </a:p>
          <a:p>
            <a:r>
              <a:rPr lang="en-GB" sz="2400" i="1" dirty="0">
                <a:ln w="0"/>
                <a:solidFill>
                  <a:srgbClr val="CC9900"/>
                </a:solidFill>
                <a:effectLst>
                  <a:outerShdw blurRad="38100" dist="25400" dir="5400000" algn="ctr" rotWithShape="0">
                    <a:srgbClr val="6E747A">
                      <a:alpha val="43000"/>
                    </a:srgbClr>
                  </a:outerShdw>
                </a:effectLst>
              </a:rPr>
              <a:t>This may open doors that lead far beyond the Standard Model</a:t>
            </a:r>
          </a:p>
          <a:p>
            <a:endParaRPr lang="en-US" dirty="0"/>
          </a:p>
        </p:txBody>
      </p:sp>
      <p:sp>
        <p:nvSpPr>
          <p:cNvPr id="4" name="Date Placeholder 3">
            <a:extLst>
              <a:ext uri="{FF2B5EF4-FFF2-40B4-BE49-F238E27FC236}">
                <a16:creationId xmlns:a16="http://schemas.microsoft.com/office/drawing/2014/main" id="{CDEFDEE3-DD42-4279-90D5-E4197773D09B}"/>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52723D8-7BC2-4A95-86AA-EAEE4597A7E6}"/>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EAD7D389-08F4-43E2-90D3-45707F97750E}"/>
              </a:ext>
            </a:extLst>
          </p:cNvPr>
          <p:cNvSpPr>
            <a:spLocks noGrp="1"/>
          </p:cNvSpPr>
          <p:nvPr>
            <p:ph type="sldNum" sz="quarter" idx="12"/>
          </p:nvPr>
        </p:nvSpPr>
        <p:spPr/>
        <p:txBody>
          <a:bodyPr/>
          <a:lstStyle/>
          <a:p>
            <a:fld id="{87034D8C-3CB4-402A-BC46-2AB14C0FE90A}" type="slidenum">
              <a:rPr lang="en-US" smtClean="0"/>
              <a:pPr/>
              <a:t>51</a:t>
            </a:fld>
            <a:endParaRPr lang="en-US"/>
          </a:p>
        </p:txBody>
      </p:sp>
      <p:pic>
        <p:nvPicPr>
          <p:cNvPr id="7" name="Picture 6" descr="A picture containing shape&#10;&#10;Description automatically generated">
            <a:extLst>
              <a:ext uri="{FF2B5EF4-FFF2-40B4-BE49-F238E27FC236}">
                <a16:creationId xmlns:a16="http://schemas.microsoft.com/office/drawing/2014/main" id="{9612A037-A7C6-46CD-8D18-73BDF445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8" name="TextBox 7">
            <a:extLst>
              <a:ext uri="{FF2B5EF4-FFF2-40B4-BE49-F238E27FC236}">
                <a16:creationId xmlns:a16="http://schemas.microsoft.com/office/drawing/2014/main" id="{06BE19F9-0B70-40DB-9819-B8018308456D}"/>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8208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arn(inVertic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ircle(in)">
                                      <p:cBhvr>
                                        <p:cTn id="4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9182C5-1322-44D4-91BC-47473B87CC3C}"/>
              </a:ext>
            </a:extLst>
          </p:cNvPr>
          <p:cNvPicPr>
            <a:picLocks noChangeAspect="1"/>
          </p:cNvPicPr>
          <p:nvPr/>
        </p:nvPicPr>
        <p:blipFill>
          <a:blip r:embed="rId2" cstate="print">
            <a:extLst>
              <a:ext uri="{28A0092B-C50C-407E-A947-70E740481C1C}">
                <a14:useLocalDpi xmlns:a14="http://schemas.microsoft.com/office/drawing/2010/main" val="0"/>
              </a:ext>
            </a:extLst>
          </a:blip>
          <a:srcRect l="107" r="107"/>
          <a:stretch/>
        </p:blipFill>
        <p:spPr>
          <a:xfrm>
            <a:off x="-2514600" y="-624348"/>
            <a:ext cx="14760319" cy="8320548"/>
          </a:xfrm>
          <a:prstGeom prst="rect">
            <a:avLst/>
          </a:prstGeom>
          <a:noFill/>
        </p:spPr>
      </p:pic>
      <p:sp>
        <p:nvSpPr>
          <p:cNvPr id="2" name="Date Placeholder 1" hidden="1">
            <a:extLst>
              <a:ext uri="{FF2B5EF4-FFF2-40B4-BE49-F238E27FC236}">
                <a16:creationId xmlns:a16="http://schemas.microsoft.com/office/drawing/2014/main" id="{410732E4-5BBD-4113-A693-2E1503151F0B}"/>
              </a:ext>
            </a:extLst>
          </p:cNvPr>
          <p:cNvSpPr>
            <a:spLocks noGrp="1"/>
          </p:cNvSpPr>
          <p:nvPr>
            <p:ph type="dt" sz="half" idx="10"/>
          </p:nvPr>
        </p:nvSpPr>
        <p:spPr/>
        <p:txBody>
          <a:bodyPr/>
          <a:lstStyle/>
          <a:p>
            <a:pPr>
              <a:spcAft>
                <a:spcPts val="600"/>
              </a:spcAft>
            </a:pPr>
            <a:r>
              <a:rPr lang="en-US"/>
              <a:t>ECT*: Complex structure of strong interactions ... 2025/5/26-30                         (51)</a:t>
            </a:r>
          </a:p>
        </p:txBody>
      </p:sp>
      <p:sp>
        <p:nvSpPr>
          <p:cNvPr id="3" name="Footer Placeholder 2">
            <a:extLst>
              <a:ext uri="{FF2B5EF4-FFF2-40B4-BE49-F238E27FC236}">
                <a16:creationId xmlns:a16="http://schemas.microsoft.com/office/drawing/2014/main" id="{350C0B3A-C260-4769-AA8B-9E4BBF817C17}"/>
              </a:ext>
            </a:extLst>
          </p:cNvPr>
          <p:cNvSpPr>
            <a:spLocks noGrp="1"/>
          </p:cNvSpPr>
          <p:nvPr>
            <p:ph type="ftr" sz="quarter" idx="11"/>
          </p:nvPr>
        </p:nvSpPr>
        <p:spPr>
          <a:xfrm>
            <a:off x="5638800" y="6580276"/>
            <a:ext cx="6629400" cy="228028"/>
          </a:xfrm>
        </p:spPr>
        <p:txBody>
          <a:bodyPr/>
          <a:lstStyle/>
          <a:p>
            <a:pPr>
              <a:spcAft>
                <a:spcPts val="600"/>
              </a:spcAft>
            </a:pPr>
            <a:r>
              <a:rPr lang="en-US" dirty="0">
                <a:solidFill>
                  <a:schemeClr val="bg1"/>
                </a:solidFill>
              </a:rPr>
              <a:t>Craig Roberts: cdroberts@nju.edu.cn  468 .. 25/05/18 ..."Parton fragmentation functions as a </a:t>
            </a:r>
            <a:r>
              <a:rPr lang="en-US" dirty="0" err="1">
                <a:solidFill>
                  <a:schemeClr val="bg1"/>
                </a:solidFill>
              </a:rPr>
              <a:t>timelike</a:t>
            </a:r>
            <a:r>
              <a:rPr lang="en-US" dirty="0">
                <a:solidFill>
                  <a:schemeClr val="bg1"/>
                </a:solidFill>
              </a:rPr>
              <a:t> extension of distribution functions"</a:t>
            </a:r>
          </a:p>
        </p:txBody>
      </p:sp>
      <p:sp>
        <p:nvSpPr>
          <p:cNvPr id="4" name="Slide Number Placeholder 3" hidden="1">
            <a:extLst>
              <a:ext uri="{FF2B5EF4-FFF2-40B4-BE49-F238E27FC236}">
                <a16:creationId xmlns:a16="http://schemas.microsoft.com/office/drawing/2014/main" id="{B64BA72D-9585-437C-8DE2-CD2B3FDC8A49}"/>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52</a:t>
            </a:fld>
            <a:endParaRPr lang="en-US"/>
          </a:p>
        </p:txBody>
      </p:sp>
      <p:sp>
        <p:nvSpPr>
          <p:cNvPr id="7" name="Subtitle 1">
            <a:extLst>
              <a:ext uri="{FF2B5EF4-FFF2-40B4-BE49-F238E27FC236}">
                <a16:creationId xmlns:a16="http://schemas.microsoft.com/office/drawing/2014/main" id="{49053BDB-9D74-4523-ABF4-4C7DC5E3548F}"/>
              </a:ext>
            </a:extLst>
          </p:cNvPr>
          <p:cNvSpPr txBox="1">
            <a:spLocks/>
          </p:cNvSpPr>
          <p:nvPr/>
        </p:nvSpPr>
        <p:spPr bwMode="auto">
          <a:xfrm>
            <a:off x="4648200" y="2710706"/>
            <a:ext cx="10948441"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800" b="1" dirty="0">
                <a:solidFill>
                  <a:schemeClr val="bg1"/>
                </a:solidFill>
                <a:latin typeface="Freestyle Script" panose="030804020302050B0404" pitchFamily="66" charset="0"/>
              </a:rPr>
              <a:t>Thankyou</a:t>
            </a:r>
            <a:endParaRPr lang="en-GB" sz="8800" kern="0" dirty="0">
              <a:solidFill>
                <a:schemeClr val="bg1"/>
              </a:solidFill>
              <a:latin typeface="Freestyle Script" panose="030804020302050B0404" pitchFamily="66" charset="0"/>
            </a:endParaRPr>
          </a:p>
        </p:txBody>
      </p:sp>
      <p:sp>
        <p:nvSpPr>
          <p:cNvPr id="8" name="TextBox 7">
            <a:extLst>
              <a:ext uri="{FF2B5EF4-FFF2-40B4-BE49-F238E27FC236}">
                <a16:creationId xmlns:a16="http://schemas.microsoft.com/office/drawing/2014/main" id="{809F6F65-3EFB-CFCE-403B-560CD6F0DC5A}"/>
              </a:ext>
            </a:extLst>
          </p:cNvPr>
          <p:cNvSpPr txBox="1"/>
          <p:nvPr/>
        </p:nvSpPr>
        <p:spPr>
          <a:xfrm>
            <a:off x="2210841" y="1371600"/>
            <a:ext cx="8229600" cy="1446550"/>
          </a:xfrm>
          <a:prstGeom prst="rect">
            <a:avLst/>
          </a:prstGeom>
          <a:noFill/>
        </p:spPr>
        <p:txBody>
          <a:bodyPr wrap="square" rtlCol="0">
            <a:spAutoFit/>
          </a:bodyPr>
          <a:lstStyle/>
          <a:p>
            <a:r>
              <a:rPr lang="en-AU" sz="4400" i="1" dirty="0">
                <a:ln w="0"/>
                <a:solidFill>
                  <a:srgbClr val="FFFF00"/>
                </a:solidFill>
                <a:effectLst>
                  <a:outerShdw blurRad="38100" dist="25400" dir="5400000" algn="ctr" rotWithShape="0">
                    <a:srgbClr val="6E747A">
                      <a:alpha val="43000"/>
                    </a:srgbClr>
                  </a:outerShdw>
                </a:effectLst>
              </a:rPr>
              <a:t>There are theories of many things,</a:t>
            </a:r>
          </a:p>
          <a:p>
            <a:r>
              <a:rPr lang="en-AU" sz="4400" i="1" dirty="0">
                <a:ln w="0"/>
                <a:solidFill>
                  <a:srgbClr val="FFFF00"/>
                </a:solidFill>
                <a:effectLst>
                  <a:outerShdw blurRad="38100" dist="25400" dir="5400000" algn="ctr" rotWithShape="0">
                    <a:srgbClr val="6E747A">
                      <a:alpha val="43000"/>
                    </a:srgbClr>
                  </a:outerShdw>
                </a:effectLst>
              </a:rPr>
              <a:t>But is there a theory of everything?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036E2DF-07C9-59CF-5D81-1950486F5C4A}"/>
                  </a:ext>
                </a:extLst>
              </p:cNvPr>
              <p:cNvSpPr/>
              <p:nvPr/>
            </p:nvSpPr>
            <p:spPr bwMode="auto">
              <a:xfrm>
                <a:off x="7524136" y="457200"/>
                <a:ext cx="3657600" cy="9467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ctrlPr>
                        </m:sSubPr>
                        <m:e>
                          <m:r>
                            <m:rPr>
                              <m:nor/>
                            </m:rPr>
                            <a:rPr lang="en-US" sz="4800" dirty="0">
                              <a:ln w="0"/>
                              <a:solidFill>
                                <a:srgbClr val="FFFF00"/>
                              </a:solidFill>
                              <a:effectLst>
                                <a:outerShdw blurRad="38100" dist="25400" dir="5400000" algn="ctr" rotWithShape="0">
                                  <a:srgbClr val="6E747A">
                                    <a:alpha val="43000"/>
                                  </a:srgbClr>
                                </a:outerShdw>
                              </a:effectLst>
                              <a:latin typeface="Brush Script MT" panose="03060802040406070304" pitchFamily="66" charset="0"/>
                            </a:rPr>
                            <m:t>L</m:t>
                          </m:r>
                        </m:e>
                        <m: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𝑁𝑎𝑡𝑢𝑟𝑒</m:t>
                          </m:r>
                        </m:sub>
                      </m:s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 ?</m:t>
                      </m:r>
                    </m:oMath>
                  </m:oMathPara>
                </a14:m>
                <a:endParaRPr lang="en-US" dirty="0">
                  <a:ln w="0"/>
                  <a:solidFill>
                    <a:srgbClr val="FFFF00"/>
                  </a:solidFill>
                  <a:effectLst>
                    <a:outerShdw blurRad="38100" dist="25400" dir="5400000" algn="ctr" rotWithShape="0">
                      <a:srgbClr val="6E747A">
                        <a:alpha val="43000"/>
                      </a:srgbClr>
                    </a:outerShdw>
                  </a:effectLst>
                </a:endParaRPr>
              </a:p>
            </p:txBody>
          </p:sp>
        </mc:Choice>
        <mc:Fallback xmlns="">
          <p:sp>
            <p:nvSpPr>
              <p:cNvPr id="5" name="Rectangle 4">
                <a:extLst>
                  <a:ext uri="{FF2B5EF4-FFF2-40B4-BE49-F238E27FC236}">
                    <a16:creationId xmlns:a16="http://schemas.microsoft.com/office/drawing/2014/main" id="{8036E2DF-07C9-59CF-5D81-1950486F5C4A}"/>
                  </a:ext>
                </a:extLst>
              </p:cNvPr>
              <p:cNvSpPr>
                <a:spLocks noRot="1" noChangeAspect="1" noMove="1" noResize="1" noEditPoints="1" noAdjustHandles="1" noChangeArrowheads="1" noChangeShapeType="1" noTextEdit="1"/>
              </p:cNvSpPr>
              <p:nvPr/>
            </p:nvSpPr>
            <p:spPr bwMode="auto">
              <a:xfrm>
                <a:off x="7524136" y="457200"/>
                <a:ext cx="3657600" cy="946785"/>
              </a:xfrm>
              <a:prstGeom prst="rect">
                <a:avLst/>
              </a:prstGeom>
              <a:blipFill>
                <a:blip r:embed="rId3"/>
                <a:stretch>
                  <a:fillRect/>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p:sp>
        <p:nvSpPr>
          <p:cNvPr id="9" name="TextBox 8">
            <a:extLst>
              <a:ext uri="{FF2B5EF4-FFF2-40B4-BE49-F238E27FC236}">
                <a16:creationId xmlns:a16="http://schemas.microsoft.com/office/drawing/2014/main" id="{A55574EB-886D-CFD4-8103-BE6E337AF0B1}"/>
              </a:ext>
            </a:extLst>
          </p:cNvPr>
          <p:cNvSpPr txBox="1"/>
          <p:nvPr/>
        </p:nvSpPr>
        <p:spPr>
          <a:xfrm>
            <a:off x="190216" y="65782"/>
            <a:ext cx="5905784" cy="1077218"/>
          </a:xfrm>
          <a:prstGeom prst="rect">
            <a:avLst/>
          </a:prstGeom>
          <a:noFill/>
        </p:spPr>
        <p:txBody>
          <a:bodyPr wrap="none" rtlCol="0">
            <a:spAutoFit/>
          </a:bodyPr>
          <a:lstStyle/>
          <a:p>
            <a:r>
              <a:rPr lang="en-US" sz="3200" i="1" dirty="0">
                <a:ln w="0"/>
                <a:solidFill>
                  <a:schemeClr val="bg1"/>
                </a:solidFill>
                <a:effectLst>
                  <a:outerShdw blurRad="38100" dist="25400" dir="5400000" algn="ctr" rotWithShape="0">
                    <a:srgbClr val="6E747A">
                      <a:alpha val="43000"/>
                    </a:srgbClr>
                  </a:outerShdw>
                </a:effectLst>
              </a:rPr>
              <a:t>Can’t build a Theory of Everything </a:t>
            </a:r>
          </a:p>
          <a:p>
            <a:r>
              <a:rPr lang="en-US" sz="3200" i="1" dirty="0">
                <a:ln w="0"/>
                <a:solidFill>
                  <a:schemeClr val="bg1"/>
                </a:solidFill>
                <a:effectLst>
                  <a:outerShdw blurRad="38100" dist="25400" dir="5400000" algn="ctr" rotWithShape="0">
                    <a:srgbClr val="6E747A">
                      <a:alpha val="43000"/>
                    </a:srgbClr>
                  </a:outerShdw>
                </a:effectLst>
              </a:rPr>
              <a:t>before status of QCD is decided</a:t>
            </a:r>
          </a:p>
        </p:txBody>
      </p:sp>
    </p:spTree>
    <p:extLst>
      <p:ext uri="{BB962C8B-B14F-4D97-AF65-F5344CB8AC3E}">
        <p14:creationId xmlns:p14="http://schemas.microsoft.com/office/powerpoint/2010/main" val="27085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imal with a swirly design&#10;&#10;AI-generated content may be incorrect.">
            <a:extLst>
              <a:ext uri="{FF2B5EF4-FFF2-40B4-BE49-F238E27FC236}">
                <a16:creationId xmlns:a16="http://schemas.microsoft.com/office/drawing/2014/main" id="{653EEC03-9288-5AC5-36BE-B4BC0081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56" y="227013"/>
            <a:ext cx="6059487" cy="6059487"/>
          </a:xfrm>
          <a:prstGeom prst="rect">
            <a:avLst/>
          </a:prstGeom>
          <a:noFill/>
        </p:spPr>
      </p:pic>
      <p:sp>
        <p:nvSpPr>
          <p:cNvPr id="2" name="Date Placeholder 1" hidden="1">
            <a:extLst>
              <a:ext uri="{FF2B5EF4-FFF2-40B4-BE49-F238E27FC236}">
                <a16:creationId xmlns:a16="http://schemas.microsoft.com/office/drawing/2014/main" id="{47175288-C07C-DEBB-5A8B-675D83EC660F}"/>
              </a:ext>
            </a:extLst>
          </p:cNvPr>
          <p:cNvSpPr>
            <a:spLocks noGrp="1"/>
          </p:cNvSpPr>
          <p:nvPr>
            <p:ph type="dt" sz="half" idx="10"/>
          </p:nvPr>
        </p:nvSpPr>
        <p:spPr>
          <a:xfrm>
            <a:off x="7682948" y="6576392"/>
            <a:ext cx="4487026" cy="228600"/>
          </a:xfrm>
        </p:spPr>
        <p:txBody>
          <a:bodyPr/>
          <a:lstStyle/>
          <a:p>
            <a:pPr>
              <a:spcAft>
                <a:spcPts val="600"/>
              </a:spcAft>
            </a:pPr>
            <a:r>
              <a:rPr lang="en-US"/>
              <a:t>ECT*: Complex structure of strong interactions ... 2025/5/26-30                         (51)</a:t>
            </a:r>
          </a:p>
        </p:txBody>
      </p:sp>
      <p:sp>
        <p:nvSpPr>
          <p:cNvPr id="3" name="Footer Placeholder 2">
            <a:extLst>
              <a:ext uri="{FF2B5EF4-FFF2-40B4-BE49-F238E27FC236}">
                <a16:creationId xmlns:a16="http://schemas.microsoft.com/office/drawing/2014/main" id="{D894A464-4EB0-CA4B-2FB5-4C29991391E6}"/>
              </a:ext>
            </a:extLst>
          </p:cNvPr>
          <p:cNvSpPr>
            <a:spLocks noGrp="1"/>
          </p:cNvSpPr>
          <p:nvPr>
            <p:ph type="ftr" sz="quarter" idx="11"/>
          </p:nvPr>
        </p:nvSpPr>
        <p:spPr/>
        <p:txBody>
          <a:bodyPr/>
          <a:lstStyle/>
          <a:p>
            <a:pPr>
              <a:spcAft>
                <a:spcPts val="600"/>
              </a:spcAft>
            </a:pPr>
            <a:r>
              <a:rPr lang="en-US"/>
              <a:t>Craig Roberts: cdroberts@nju.edu.cn  468 .. 25/05/18 ..."Parton fragmentation functions as a timelike extension of distribution functions"</a:t>
            </a:r>
          </a:p>
        </p:txBody>
      </p:sp>
      <p:sp>
        <p:nvSpPr>
          <p:cNvPr id="4" name="Slide Number Placeholder 3" hidden="1">
            <a:extLst>
              <a:ext uri="{FF2B5EF4-FFF2-40B4-BE49-F238E27FC236}">
                <a16:creationId xmlns:a16="http://schemas.microsoft.com/office/drawing/2014/main" id="{D82AE225-E270-42C1-086E-95F0B1042A8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53</a:t>
            </a:fld>
            <a:endParaRPr lang="en-US"/>
          </a:p>
        </p:txBody>
      </p:sp>
    </p:spTree>
    <p:extLst>
      <p:ext uri="{BB962C8B-B14F-4D97-AF65-F5344CB8AC3E}">
        <p14:creationId xmlns:p14="http://schemas.microsoft.com/office/powerpoint/2010/main" val="5414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85FB-E467-7647-DCD8-9826055CA785}"/>
              </a:ext>
            </a:extLst>
          </p:cNvPr>
          <p:cNvSpPr>
            <a:spLocks noGrp="1"/>
          </p:cNvSpPr>
          <p:nvPr>
            <p:ph type="title"/>
          </p:nvPr>
        </p:nvSpPr>
        <p:spPr/>
        <p:txBody>
          <a:bodyPr/>
          <a:lstStyle/>
          <a:p>
            <a:r>
              <a:rPr lang="en-AU" dirty="0"/>
              <a:t>Proton Mass Budget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A7DFB4-CCE4-D728-D43B-6D00A4CA4EFB}"/>
                  </a:ext>
                </a:extLst>
              </p:cNvPr>
              <p:cNvSpPr>
                <a:spLocks noGrp="1"/>
              </p:cNvSpPr>
              <p:nvPr>
                <p:ph idx="1"/>
              </p:nvPr>
            </p:nvSpPr>
            <p:spPr/>
            <p:txBody>
              <a:bodyPr/>
              <a:lstStyle/>
              <a:p>
                <a:r>
                  <a:rPr lang="en-AU" dirty="0"/>
                  <a:t>Higgs boson couplings into QCD produce current quark masses.  Nothing else.</a:t>
                </a:r>
              </a:p>
              <a:p>
                <a:pPr marL="0" indent="0" algn="ctr">
                  <a:buNone/>
                </a:pP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𝑢</m:t>
                        </m:r>
                      </m:sub>
                    </m:sSub>
                    <m:r>
                      <a:rPr lang="en-AU" b="0" i="1" dirty="0" smtClean="0">
                        <a:latin typeface="Cambria Math" panose="02040503050406030204" pitchFamily="18" charset="0"/>
                      </a:rPr>
                      <m:t>=3.11</m:t>
                    </m:r>
                  </m:oMath>
                </a14:m>
                <a:r>
                  <a:rPr lang="en-AU" dirty="0"/>
                  <a:t>MeV &amp; </a:t>
                </a: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𝑑</m:t>
                        </m:r>
                      </m:sub>
                    </m:sSub>
                    <m:r>
                      <a:rPr lang="en-AU" b="0" i="1" dirty="0" smtClean="0">
                        <a:latin typeface="Cambria Math" panose="02040503050406030204" pitchFamily="18" charset="0"/>
                      </a:rPr>
                      <m:t>=6.78</m:t>
                    </m:r>
                  </m:oMath>
                </a14:m>
                <a:r>
                  <a:rPr lang="en-AU" dirty="0"/>
                  <a:t> MeV</a:t>
                </a:r>
              </a:p>
              <a:p>
                <a:pPr marL="0" indent="0">
                  <a:buNone/>
                </a:pPr>
                <a:r>
                  <a:rPr lang="en-AU" dirty="0"/>
                  <a:t>     This adds up to just 1.4% of the proton mass</a:t>
                </a:r>
              </a:p>
              <a:p>
                <a:r>
                  <a:rPr lang="en-AU" dirty="0"/>
                  <a:t>Nucleon </a:t>
                </a:r>
                <a14:m>
                  <m:oMath xmlns:m="http://schemas.openxmlformats.org/officeDocument/2006/math">
                    <m:r>
                      <a:rPr lang="en-AU" b="0" i="1" smtClean="0">
                        <a:latin typeface="Cambria Math" panose="02040503050406030204" pitchFamily="18" charset="0"/>
                      </a:rPr>
                      <m:t>𝜎</m:t>
                    </m:r>
                  </m:oMath>
                </a14:m>
                <a:r>
                  <a:rPr lang="en-AU" dirty="0"/>
                  <a:t>-term is product of these current masses with in-hadron condensates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𝑁</m:t>
                          </m:r>
                          <m:d>
                            <m:dPr>
                              <m:begChr m:val="|"/>
                              <m:endChr m:val="|"/>
                              <m:ctrlPr>
                                <a:rPr lang="en-AU" b="0" i="1" smtClean="0">
                                  <a:latin typeface="Cambria Math" panose="02040503050406030204" pitchFamily="18" charset="0"/>
                                </a:rPr>
                              </m:ctrlPr>
                            </m:d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𝑢</m:t>
                                  </m:r>
                                </m:e>
                              </m:acc>
                              <m:r>
                                <a:rPr lang="en-AU" b="0" i="1" smtClean="0">
                                  <a:latin typeface="Cambria Math" panose="02040503050406030204" pitchFamily="18" charset="0"/>
                                </a:rPr>
                                <m:t>𝑢</m:t>
                              </m:r>
                            </m:e>
                          </m:d>
                          <m:r>
                            <a:rPr lang="en-AU" b="0" i="1" smtClean="0">
                              <a:latin typeface="Cambria Math" panose="02040503050406030204" pitchFamily="18" charset="0"/>
                            </a:rPr>
                            <m:t>𝑁</m:t>
                          </m:r>
                        </m:e>
                      </m:d>
                      <m:r>
                        <a:rPr lang="en-AU" b="0" i="1" smtClean="0">
                          <a:latin typeface="Cambria Math" panose="02040503050406030204" pitchFamily="18" charset="0"/>
                        </a:rPr>
                        <m:t>≈</m:t>
                      </m:r>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𝑁</m:t>
                          </m:r>
                          <m:d>
                            <m:dPr>
                              <m:begChr m:val="|"/>
                              <m:endChr m:val="|"/>
                              <m:ctrlPr>
                                <a:rPr lang="en-AU" b="0" i="1" smtClean="0">
                                  <a:latin typeface="Cambria Math" panose="02040503050406030204" pitchFamily="18" charset="0"/>
                                </a:rPr>
                              </m:ctrlPr>
                            </m:d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𝑑</m:t>
                                  </m:r>
                                </m:e>
                              </m:acc>
                              <m:r>
                                <a:rPr lang="en-AU" b="0" i="1" smtClean="0">
                                  <a:latin typeface="Cambria Math" panose="02040503050406030204" pitchFamily="18" charset="0"/>
                                </a:rPr>
                                <m:t>𝑑</m:t>
                              </m:r>
                            </m:e>
                          </m:d>
                          <m:r>
                            <a:rPr lang="en-AU" b="0" i="1" smtClean="0">
                              <a:latin typeface="Cambria Math" panose="02040503050406030204" pitchFamily="18" charset="0"/>
                            </a:rPr>
                            <m:t>𝑁</m:t>
                          </m:r>
                        </m:e>
                      </m:d>
                    </m:oMath>
                  </m:oMathPara>
                </a14:m>
                <a:endParaRPr lang="en-AU" dirty="0"/>
              </a:p>
              <a:p>
                <a:pPr marL="0" indent="0">
                  <a:buNone/>
                </a:pPr>
                <a:r>
                  <a:rPr lang="en-AU" dirty="0"/>
                  <a:t>     Such condensates are order parameters for EHM</a:t>
                </a:r>
              </a:p>
              <a:p>
                <a14:m>
                  <m:oMath xmlns:m="http://schemas.openxmlformats.org/officeDocument/2006/math">
                    <m:r>
                      <a:rPr lang="en-AU" b="0" i="1" smtClean="0">
                        <a:latin typeface="Cambria Math" panose="02040503050406030204" pitchFamily="18" charset="0"/>
                      </a:rPr>
                      <m:t>𝜎</m:t>
                    </m:r>
                  </m:oMath>
                </a14:m>
                <a:r>
                  <a:rPr lang="en-AU" dirty="0"/>
                  <a:t>-term minus Higgs-only term </a:t>
                </a:r>
                <a14:m>
                  <m:oMath xmlns:m="http://schemas.openxmlformats.org/officeDocument/2006/math">
                    <m:r>
                      <a:rPr lang="en-AU" b="0" i="1" smtClean="0">
                        <a:latin typeface="Cambria Math" panose="02040503050406030204" pitchFamily="18" charset="0"/>
                      </a:rPr>
                      <m:t>≈47</m:t>
                    </m:r>
                  </m:oMath>
                </a14:m>
                <a:r>
                  <a:rPr lang="en-AU" dirty="0"/>
                  <a:t> MeV </a:t>
                </a:r>
                <a14:m>
                  <m:oMath xmlns:m="http://schemas.openxmlformats.org/officeDocument/2006/math">
                    <m:r>
                      <a:rPr lang="en-AU" b="0" i="1" smtClean="0">
                        <a:latin typeface="Cambria Math" panose="02040503050406030204" pitchFamily="18" charset="0"/>
                      </a:rPr>
                      <m:t>≈5</m:t>
                    </m:r>
                  </m:oMath>
                </a14:m>
                <a:r>
                  <a:rPr lang="en-AU" dirty="0"/>
                  <a:t>% of the nucleon mass</a:t>
                </a:r>
              </a:p>
              <a:p>
                <a:pPr>
                  <a:spcBef>
                    <a:spcPts val="1200"/>
                  </a:spcBef>
                </a:pPr>
                <a:r>
                  <a:rPr lang="en-AU" dirty="0"/>
                  <a:t>This leaves 94% of the nucleon mass owing to EHM</a:t>
                </a:r>
              </a:p>
              <a:p>
                <a:pPr marL="0" indent="0">
                  <a:buNone/>
                </a:pPr>
                <a:endParaRPr lang="en-AU" dirty="0"/>
              </a:p>
            </p:txBody>
          </p:sp>
        </mc:Choice>
        <mc:Fallback xmlns="">
          <p:sp>
            <p:nvSpPr>
              <p:cNvPr id="3" name="Content Placeholder 2">
                <a:extLst>
                  <a:ext uri="{FF2B5EF4-FFF2-40B4-BE49-F238E27FC236}">
                    <a16:creationId xmlns:a16="http://schemas.microsoft.com/office/drawing/2014/main" id="{6DA7DFB4-CCE4-D728-D43B-6D00A4CA4EFB}"/>
                  </a:ext>
                </a:extLst>
              </p:cNvPr>
              <p:cNvSpPr>
                <a:spLocks noGrp="1" noRot="1" noChangeAspect="1" noMove="1" noResize="1" noEditPoints="1" noAdjustHandles="1" noChangeArrowheads="1" noChangeShapeType="1" noTextEdit="1"/>
              </p:cNvSpPr>
              <p:nvPr>
                <p:ph idx="1"/>
              </p:nvPr>
            </p:nvSpPr>
            <p:spPr>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780FB49-5D0C-1A30-2385-2D4555CF0DF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0B5F9548-7149-2744-3AF8-D72DBB9F228A}"/>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75E8AC8-7693-0514-85B7-E1AEEA97D968}"/>
              </a:ext>
            </a:extLst>
          </p:cNvPr>
          <p:cNvSpPr>
            <a:spLocks noGrp="1"/>
          </p:cNvSpPr>
          <p:nvPr>
            <p:ph type="sldNum" sz="quarter" idx="12"/>
          </p:nvPr>
        </p:nvSpPr>
        <p:spPr/>
        <p:txBody>
          <a:bodyPr/>
          <a:lstStyle/>
          <a:p>
            <a:fld id="{87034D8C-3CB4-402A-BC46-2AB14C0FE90A}" type="slidenum">
              <a:rPr lang="en-US" smtClean="0"/>
              <a:pPr/>
              <a:t>54</a:t>
            </a:fld>
            <a:endParaRPr lang="en-US"/>
          </a:p>
        </p:txBody>
      </p:sp>
      <p:sp>
        <p:nvSpPr>
          <p:cNvPr id="7" name="TextBox 6">
            <a:extLst>
              <a:ext uri="{FF2B5EF4-FFF2-40B4-BE49-F238E27FC236}">
                <a16:creationId xmlns:a16="http://schemas.microsoft.com/office/drawing/2014/main" id="{0BCDA13E-3F51-325F-42BB-878042AB0E34}"/>
              </a:ext>
            </a:extLst>
          </p:cNvPr>
          <p:cNvSpPr txBox="1"/>
          <p:nvPr/>
        </p:nvSpPr>
        <p:spPr>
          <a:xfrm>
            <a:off x="9804208" y="323046"/>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 is</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spTree>
    <p:extLst>
      <p:ext uri="{BB962C8B-B14F-4D97-AF65-F5344CB8AC3E}">
        <p14:creationId xmlns:p14="http://schemas.microsoft.com/office/powerpoint/2010/main" val="37089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CB03-E107-3052-C9CC-0C1C17B39B17}"/>
              </a:ext>
            </a:extLst>
          </p:cNvPr>
          <p:cNvSpPr>
            <a:spLocks noGrp="1"/>
          </p:cNvSpPr>
          <p:nvPr>
            <p:ph type="title"/>
          </p:nvPr>
        </p:nvSpPr>
        <p:spPr/>
        <p:txBody>
          <a:bodyPr/>
          <a:lstStyle/>
          <a:p>
            <a:r>
              <a:rPr lang="en-AU" dirty="0"/>
              <a:t>Gauge Invariance</a:t>
            </a:r>
          </a:p>
        </p:txBody>
      </p:sp>
      <p:sp>
        <p:nvSpPr>
          <p:cNvPr id="3" name="Content Placeholder 2">
            <a:extLst>
              <a:ext uri="{FF2B5EF4-FFF2-40B4-BE49-F238E27FC236}">
                <a16:creationId xmlns:a16="http://schemas.microsoft.com/office/drawing/2014/main" id="{9ACF31FA-3A89-3A44-8B2D-ABE9019FBAD0}"/>
              </a:ext>
            </a:extLst>
          </p:cNvPr>
          <p:cNvSpPr>
            <a:spLocks noGrp="1"/>
          </p:cNvSpPr>
          <p:nvPr>
            <p:ph idx="1"/>
          </p:nvPr>
        </p:nvSpPr>
        <p:spPr>
          <a:xfrm>
            <a:off x="609600" y="990600"/>
            <a:ext cx="10972800" cy="4525963"/>
          </a:xfrm>
        </p:spPr>
        <p:txBody>
          <a:bodyPr/>
          <a:lstStyle/>
          <a:p>
            <a:r>
              <a:rPr lang="en-US" dirty="0"/>
              <a:t>The issue of gauge invariance is sometimes raised in connection with the CSM analyses </a:t>
            </a:r>
          </a:p>
          <a:p>
            <a:r>
              <a:rPr lang="en-US" dirty="0"/>
              <a:t>Any related concerns are baseless.</a:t>
            </a:r>
          </a:p>
          <a:p>
            <a:r>
              <a:rPr lang="en-US" dirty="0"/>
              <a:t>Continuum calculations are typically performed in Landau gauge for three practical reasons</a:t>
            </a:r>
          </a:p>
          <a:p>
            <a:pPr marL="914400" lvl="1" indent="-514350">
              <a:buFont typeface="+mj-lt"/>
              <a:buAutoNum type="romanLcPeriod"/>
            </a:pPr>
            <a:r>
              <a:rPr lang="en-US" dirty="0"/>
              <a:t>Landau gauge is a fixed point of the QCD </a:t>
            </a:r>
            <a:r>
              <a:rPr lang="en-US" dirty="0" err="1"/>
              <a:t>renormalisation</a:t>
            </a:r>
            <a:r>
              <a:rPr lang="en-US" dirty="0"/>
              <a:t> group; so, the gauge parameter does not run and, once fixed, Landau gauge remains Landau gauge</a:t>
            </a:r>
          </a:p>
          <a:p>
            <a:pPr marL="914400" lvl="1" indent="-514350">
              <a:buFont typeface="+mj-lt"/>
              <a:buAutoNum type="romanLcPeriod"/>
            </a:pPr>
            <a:r>
              <a:rPr lang="en-US" dirty="0"/>
              <a:t>In delivering manifestly Poincaré covariant n-point functions, Landau gauge ensures Poincaré invariant results for all calculated observables</a:t>
            </a:r>
          </a:p>
          <a:p>
            <a:pPr marL="914400" lvl="1" indent="-514350">
              <a:buFont typeface="+mj-lt"/>
              <a:buAutoNum type="romanLcPeriod"/>
            </a:pPr>
            <a:r>
              <a:rPr lang="en-US" dirty="0"/>
              <a:t>Landau gauge can readily be fixed in studies employing lattice-</a:t>
            </a:r>
            <a:r>
              <a:rPr lang="en-US" dirty="0" err="1"/>
              <a:t>regularised</a:t>
            </a:r>
            <a:r>
              <a:rPr lang="en-US" dirty="0"/>
              <a:t> QCD (</a:t>
            </a:r>
            <a:r>
              <a:rPr lang="en-US" dirty="0" err="1"/>
              <a:t>lQCD</a:t>
            </a:r>
            <a:r>
              <a:rPr lang="en-US" dirty="0"/>
              <a:t>); so, valid comparisons can straightforwardly be made between results obtained using these two complementary nonperturbative approaches.  Few other gauges are accessible using </a:t>
            </a:r>
            <a:r>
              <a:rPr lang="en-US" dirty="0" err="1"/>
              <a:t>lQCD</a:t>
            </a:r>
            <a:r>
              <a:rPr lang="en-US" dirty="0"/>
              <a:t>.</a:t>
            </a:r>
          </a:p>
          <a:p>
            <a:r>
              <a:rPr lang="en-US" dirty="0"/>
              <a:t>Point (</a:t>
            </a:r>
            <a:r>
              <a:rPr lang="en-US" i="1" dirty="0"/>
              <a:t>iii</a:t>
            </a:r>
            <a:r>
              <a:rPr lang="en-US" dirty="0"/>
              <a:t>) is significant because </a:t>
            </a:r>
            <a:r>
              <a:rPr lang="en-US" dirty="0" err="1"/>
              <a:t>lQCD</a:t>
            </a:r>
            <a:r>
              <a:rPr lang="en-US" dirty="0"/>
              <a:t> is a manifestly gauge invariant approach.  Thus, agreement between the Landau gauge continuum prediction for a given n-point function and the Landau gauge projection of </a:t>
            </a:r>
            <a:r>
              <a:rPr lang="en-US" dirty="0" err="1"/>
              <a:t>lQCD</a:t>
            </a:r>
            <a:r>
              <a:rPr lang="en-US" dirty="0"/>
              <a:t> simulations that yield the same Schwinger function is practical confirmation of the gauge covariance of the continuum result.</a:t>
            </a:r>
          </a:p>
        </p:txBody>
      </p:sp>
      <p:sp>
        <p:nvSpPr>
          <p:cNvPr id="4" name="Date Placeholder 3">
            <a:extLst>
              <a:ext uri="{FF2B5EF4-FFF2-40B4-BE49-F238E27FC236}">
                <a16:creationId xmlns:a16="http://schemas.microsoft.com/office/drawing/2014/main" id="{86E6A129-0E1C-7620-C94A-0FE41E78157B}"/>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8498A561-0EAD-BFBC-C15C-865F30ADE1CD}"/>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6D5C736B-EE44-C79C-B1C9-09A550A4CD1E}"/>
              </a:ext>
            </a:extLst>
          </p:cNvPr>
          <p:cNvSpPr>
            <a:spLocks noGrp="1"/>
          </p:cNvSpPr>
          <p:nvPr>
            <p:ph type="sldNum" sz="quarter" idx="12"/>
          </p:nvPr>
        </p:nvSpPr>
        <p:spPr/>
        <p:txBody>
          <a:bodyPr/>
          <a:lstStyle/>
          <a:p>
            <a:fld id="{87034D8C-3CB4-402A-BC46-2AB14C0FE90A}" type="slidenum">
              <a:rPr lang="en-US" smtClean="0"/>
              <a:pPr/>
              <a:t>55</a:t>
            </a:fld>
            <a:endParaRPr lang="en-US"/>
          </a:p>
        </p:txBody>
      </p:sp>
    </p:spTree>
    <p:extLst>
      <p:ext uri="{BB962C8B-B14F-4D97-AF65-F5344CB8AC3E}">
        <p14:creationId xmlns:p14="http://schemas.microsoft.com/office/powerpoint/2010/main" val="42054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092C-0DB3-BACB-220D-2BAA29307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F66A2-6A8E-3702-26B1-539493ABA306}"/>
              </a:ext>
            </a:extLst>
          </p:cNvPr>
          <p:cNvSpPr>
            <a:spLocks noGrp="1"/>
          </p:cNvSpPr>
          <p:nvPr>
            <p:ph type="title"/>
          </p:nvPr>
        </p:nvSpPr>
        <p:spPr/>
        <p:txBody>
          <a:bodyPr/>
          <a:lstStyle/>
          <a:p>
            <a:r>
              <a:rPr lang="en-AU" dirty="0"/>
              <a:t>Gauge Invariance</a:t>
            </a:r>
          </a:p>
        </p:txBody>
      </p:sp>
      <p:sp>
        <p:nvSpPr>
          <p:cNvPr id="3" name="Content Placeholder 2">
            <a:extLst>
              <a:ext uri="{FF2B5EF4-FFF2-40B4-BE49-F238E27FC236}">
                <a16:creationId xmlns:a16="http://schemas.microsoft.com/office/drawing/2014/main" id="{BD497275-3700-A35F-F005-FC0DA6C9E2DA}"/>
              </a:ext>
            </a:extLst>
          </p:cNvPr>
          <p:cNvSpPr>
            <a:spLocks noGrp="1"/>
          </p:cNvSpPr>
          <p:nvPr>
            <p:ph idx="1"/>
          </p:nvPr>
        </p:nvSpPr>
        <p:spPr>
          <a:xfrm>
            <a:off x="609600" y="886689"/>
            <a:ext cx="10972800" cy="4525963"/>
          </a:xfrm>
        </p:spPr>
        <p:txBody>
          <a:bodyPr/>
          <a:lstStyle/>
          <a:p>
            <a:r>
              <a:rPr lang="en-US" dirty="0"/>
              <a:t>It is worth adding that solutions of QCD's quantum equations of motions, </a:t>
            </a:r>
            <a:r>
              <a:rPr lang="en-US" i="1" dirty="0"/>
              <a:t>e.g</a:t>
            </a:r>
            <a:r>
              <a:rPr lang="en-US" dirty="0"/>
              <a:t>., Dyson-Schwinger equations, are gauge covariant.</a:t>
            </a:r>
          </a:p>
          <a:p>
            <a:r>
              <a:rPr lang="en-US" dirty="0"/>
              <a:t>Gauge transforms are nugatory, in the sense that they introduce non-dynamical transformations of gauge covariant objects.</a:t>
            </a:r>
          </a:p>
          <a:p>
            <a:r>
              <a:rPr lang="en-US" dirty="0"/>
              <a:t>Consequently, such quantities, properly combined into a gauge invariant matrix element, will deliver gauge invariant results.</a:t>
            </a:r>
          </a:p>
          <a:p>
            <a:r>
              <a:rPr lang="en-US" dirty="0"/>
              <a:t>These remarks are confirmed, in practice, by comparisons between continuum predictions and experimental observables because the measured quantities are plainly gauge invariant and an approach that directly connects elementary </a:t>
            </a:r>
            <a:r>
              <a:rPr lang="en-US" i="1" dirty="0"/>
              <a:t>n</a:t>
            </a:r>
            <a:r>
              <a:rPr lang="en-US" dirty="0"/>
              <a:t>-point Schwinger functions with measured quantities must be preserving gauge invariance if it is delivering agreement with the bulk of those observables. </a:t>
            </a:r>
          </a:p>
          <a:p>
            <a:r>
              <a:rPr lang="en-US" dirty="0"/>
              <a:t>These last remarks entail that all features of the Landau-gauge elementary </a:t>
            </a:r>
            <a:r>
              <a:rPr lang="en-US" i="1" dirty="0"/>
              <a:t>n</a:t>
            </a:r>
            <a:r>
              <a:rPr lang="en-US" dirty="0"/>
              <a:t>-point functions are expressed in calculated observables.  Thus, for instance, whilst the nonperturbative running of the dressed quark mass may not itself be directly observable, its impacts on observables are. </a:t>
            </a:r>
            <a:endParaRPr lang="en-AU" dirty="0"/>
          </a:p>
        </p:txBody>
      </p:sp>
      <p:sp>
        <p:nvSpPr>
          <p:cNvPr id="4" name="Date Placeholder 3">
            <a:extLst>
              <a:ext uri="{FF2B5EF4-FFF2-40B4-BE49-F238E27FC236}">
                <a16:creationId xmlns:a16="http://schemas.microsoft.com/office/drawing/2014/main" id="{E7B8ECB2-D907-53D3-68D6-6553FF3521D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E9AD830-8FE0-086E-F235-C0F0442C0311}"/>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DB369531-BC2B-BB37-FC93-89F089785ABD}"/>
              </a:ext>
            </a:extLst>
          </p:cNvPr>
          <p:cNvSpPr>
            <a:spLocks noGrp="1"/>
          </p:cNvSpPr>
          <p:nvPr>
            <p:ph type="sldNum" sz="quarter" idx="12"/>
          </p:nvPr>
        </p:nvSpPr>
        <p:spPr/>
        <p:txBody>
          <a:bodyPr/>
          <a:lstStyle/>
          <a:p>
            <a:fld id="{87034D8C-3CB4-402A-BC46-2AB14C0FE90A}" type="slidenum">
              <a:rPr lang="en-US" smtClean="0"/>
              <a:pPr/>
              <a:t>56</a:t>
            </a:fld>
            <a:endParaRPr lang="en-US"/>
          </a:p>
        </p:txBody>
      </p:sp>
    </p:spTree>
    <p:extLst>
      <p:ext uri="{BB962C8B-B14F-4D97-AF65-F5344CB8AC3E}">
        <p14:creationId xmlns:p14="http://schemas.microsoft.com/office/powerpoint/2010/main" val="39922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272F79D7-344B-40B9-BAE2-9ACED8AEE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228600"/>
            <a:ext cx="6831616" cy="4284637"/>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0A25F891-D03C-4ADA-A76B-36FEBDA2B080}"/>
              </a:ext>
            </a:extLst>
          </p:cNvPr>
          <p:cNvSpPr>
            <a:spLocks noGrp="1"/>
          </p:cNvSpPr>
          <p:nvPr>
            <p:ph type="dt" sz="half" idx="10"/>
          </p:nvPr>
        </p:nvSpPr>
        <p:spPr/>
        <p:txBody>
          <a:bodyPr/>
          <a:lstStyle/>
          <a:p>
            <a:pPr>
              <a:spcAft>
                <a:spcPts val="600"/>
              </a:spcAft>
            </a:pPr>
            <a:r>
              <a:rPr lang="en-US"/>
              <a:t>ECT*: Complex structure of strong interactions ... 2025/5/26-30                         (51)</a:t>
            </a:r>
          </a:p>
        </p:txBody>
      </p:sp>
      <p:sp>
        <p:nvSpPr>
          <p:cNvPr id="3" name="Footer Placeholder 2">
            <a:extLst>
              <a:ext uri="{FF2B5EF4-FFF2-40B4-BE49-F238E27FC236}">
                <a16:creationId xmlns:a16="http://schemas.microsoft.com/office/drawing/2014/main" id="{AAFBB618-96EC-4866-99BE-7B192F705C9E}"/>
              </a:ext>
            </a:extLst>
          </p:cNvPr>
          <p:cNvSpPr>
            <a:spLocks noGrp="1"/>
          </p:cNvSpPr>
          <p:nvPr>
            <p:ph type="ftr" sz="quarter" idx="11"/>
          </p:nvPr>
        </p:nvSpPr>
        <p:spPr/>
        <p:txBody>
          <a:bodyPr/>
          <a:lstStyle/>
          <a:p>
            <a:pPr>
              <a:spcAft>
                <a:spcPts val="600"/>
              </a:spcAft>
            </a:pPr>
            <a:r>
              <a:rPr lang="en-US"/>
              <a:t>Craig Roberts: cdroberts@nju.edu.cn  468 .. 25/05/18 ..."Parton fragmentation functions as a timelike extension of distribution functions"</a:t>
            </a:r>
          </a:p>
        </p:txBody>
      </p:sp>
      <p:sp>
        <p:nvSpPr>
          <p:cNvPr id="4" name="Slide Number Placeholder 3" hidden="1">
            <a:extLst>
              <a:ext uri="{FF2B5EF4-FFF2-40B4-BE49-F238E27FC236}">
                <a16:creationId xmlns:a16="http://schemas.microsoft.com/office/drawing/2014/main" id="{49C99CD1-8313-4EEE-9698-A6495B0401EB}"/>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57</a:t>
            </a:fld>
            <a:endParaRPr lang="en-US"/>
          </a:p>
        </p:txBody>
      </p:sp>
      <p:pic>
        <p:nvPicPr>
          <p:cNvPr id="7" name="Picture 6" descr="A close-up of a text&#10;&#10;Description automatically generated">
            <a:extLst>
              <a:ext uri="{FF2B5EF4-FFF2-40B4-BE49-F238E27FC236}">
                <a16:creationId xmlns:a16="http://schemas.microsoft.com/office/drawing/2014/main" id="{7FA6FD38-83D1-C5EB-E974-1AB36436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862" y="1518324"/>
            <a:ext cx="5867400" cy="473019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A8C5D47-E2E4-562B-16E2-115B7BE75F37}"/>
              </a:ext>
            </a:extLst>
          </p:cNvPr>
          <p:cNvSpPr/>
          <p:nvPr/>
        </p:nvSpPr>
        <p:spPr bwMode="auto">
          <a:xfrm>
            <a:off x="6137028" y="1905000"/>
            <a:ext cx="5715000" cy="1371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004634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E0ED-119B-DF1E-76EB-BAFBCE995E0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Process-independent Effective Charge</a:t>
            </a:r>
            <a:endParaRPr lang="en-AU" dirty="0"/>
          </a:p>
        </p:txBody>
      </p:sp>
      <p:sp>
        <p:nvSpPr>
          <p:cNvPr id="3" name="Content Placeholder 2">
            <a:extLst>
              <a:ext uri="{FF2B5EF4-FFF2-40B4-BE49-F238E27FC236}">
                <a16:creationId xmlns:a16="http://schemas.microsoft.com/office/drawing/2014/main" id="{A32AA2FB-89F3-6313-DD95-8CBCBC482112}"/>
              </a:ext>
            </a:extLst>
          </p:cNvPr>
          <p:cNvSpPr>
            <a:spLocks noGrp="1"/>
          </p:cNvSpPr>
          <p:nvPr>
            <p:ph idx="1"/>
          </p:nvPr>
        </p:nvSpPr>
        <p:spPr>
          <a:xfrm>
            <a:off x="432308" y="1568580"/>
            <a:ext cx="3149092" cy="3003420"/>
          </a:xfrm>
        </p:spPr>
        <p:txBody>
          <a:bodyPr/>
          <a:lstStyle/>
          <a:p>
            <a:r>
              <a:rPr lang="en-AU" dirty="0"/>
              <a:t>Most-read article in the May issue of </a:t>
            </a:r>
            <a:r>
              <a:rPr lang="en-AU" dirty="0" err="1"/>
              <a:t>SciAm</a:t>
            </a:r>
            <a:endParaRPr lang="en-AU" dirty="0"/>
          </a:p>
          <a:p>
            <a:r>
              <a:rPr lang="en-AU" dirty="0"/>
              <a:t>Translated into Chinese, French, German, Italian</a:t>
            </a:r>
          </a:p>
          <a:p>
            <a:r>
              <a:rPr lang="en-AU" dirty="0"/>
              <a:t>Cover story on Chinese and German editions</a:t>
            </a:r>
          </a:p>
        </p:txBody>
      </p:sp>
      <p:sp>
        <p:nvSpPr>
          <p:cNvPr id="4" name="Date Placeholder 3">
            <a:extLst>
              <a:ext uri="{FF2B5EF4-FFF2-40B4-BE49-F238E27FC236}">
                <a16:creationId xmlns:a16="http://schemas.microsoft.com/office/drawing/2014/main" id="{DB467621-41D8-2206-C9CE-AD7F4F79F8D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939F674C-43D6-2BBD-7089-B5064DCD6CBF}"/>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650D8E3-4C7B-E590-C0C0-9AB5648E908F}"/>
              </a:ext>
            </a:extLst>
          </p:cNvPr>
          <p:cNvSpPr>
            <a:spLocks noGrp="1"/>
          </p:cNvSpPr>
          <p:nvPr>
            <p:ph type="sldNum" sz="quarter" idx="12"/>
          </p:nvPr>
        </p:nvSpPr>
        <p:spPr/>
        <p:txBody>
          <a:bodyPr/>
          <a:lstStyle/>
          <a:p>
            <a:fld id="{87034D8C-3CB4-402A-BC46-2AB14C0FE90A}" type="slidenum">
              <a:rPr lang="en-US" smtClean="0"/>
              <a:pPr/>
              <a:t>58</a:t>
            </a:fld>
            <a:endParaRPr lang="en-US"/>
          </a:p>
        </p:txBody>
      </p:sp>
      <p:pic>
        <p:nvPicPr>
          <p:cNvPr id="7" name="Picture 6" descr="A close-up of a book cover&#10;&#10;Description automatically generated">
            <a:extLst>
              <a:ext uri="{FF2B5EF4-FFF2-40B4-BE49-F238E27FC236}">
                <a16:creationId xmlns:a16="http://schemas.microsoft.com/office/drawing/2014/main" id="{8FB451FD-2F23-A4DB-A221-5548EB0E3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594" y="1227241"/>
            <a:ext cx="5324192" cy="3434604"/>
          </a:xfrm>
          <a:prstGeom prst="rect">
            <a:avLst/>
          </a:prstGeom>
        </p:spPr>
      </p:pic>
      <p:sp>
        <p:nvSpPr>
          <p:cNvPr id="8" name="TextBox 7">
            <a:extLst>
              <a:ext uri="{FF2B5EF4-FFF2-40B4-BE49-F238E27FC236}">
                <a16:creationId xmlns:a16="http://schemas.microsoft.com/office/drawing/2014/main" id="{7C49F4AF-B5F9-3A28-E6DD-E4FFAFDA8ECF}"/>
              </a:ext>
            </a:extLst>
          </p:cNvPr>
          <p:cNvSpPr txBox="1"/>
          <p:nvPr/>
        </p:nvSpPr>
        <p:spPr>
          <a:xfrm>
            <a:off x="6698974" y="1232003"/>
            <a:ext cx="1113318" cy="369332"/>
          </a:xfrm>
          <a:prstGeom prst="rect">
            <a:avLst/>
          </a:prstGeom>
          <a:solidFill>
            <a:schemeClr val="bg1"/>
          </a:solidFill>
        </p:spPr>
        <p:txBody>
          <a:bodyPr wrap="none" rtlCol="0">
            <a:spAutoFit/>
          </a:bodyPr>
          <a:lstStyle/>
          <a:p>
            <a:r>
              <a:rPr lang="en-AU" dirty="0"/>
              <a:t>May 2024</a:t>
            </a:r>
          </a:p>
        </p:txBody>
      </p:sp>
      <p:pic>
        <p:nvPicPr>
          <p:cNvPr id="9" name="Picture 8" descr="A black text on a white background&#10;&#10;Description automatically generated">
            <a:extLst>
              <a:ext uri="{FF2B5EF4-FFF2-40B4-BE49-F238E27FC236}">
                <a16:creationId xmlns:a16="http://schemas.microsoft.com/office/drawing/2014/main" id="{7C00C43A-69C3-DD28-F0CB-7B09235B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964" y="304800"/>
            <a:ext cx="2567940" cy="914400"/>
          </a:xfrm>
          <a:prstGeom prst="rect">
            <a:avLst/>
          </a:prstGeom>
        </p:spPr>
      </p:pic>
      <p:pic>
        <p:nvPicPr>
          <p:cNvPr id="10" name="Picture 9">
            <a:extLst>
              <a:ext uri="{FF2B5EF4-FFF2-40B4-BE49-F238E27FC236}">
                <a16:creationId xmlns:a16="http://schemas.microsoft.com/office/drawing/2014/main" id="{F99F54E2-D0A5-6E3A-E7B1-350114916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852" y="3432141"/>
            <a:ext cx="2280575" cy="3100740"/>
          </a:xfrm>
          <a:prstGeom prst="rect">
            <a:avLst/>
          </a:prstGeom>
        </p:spPr>
      </p:pic>
      <p:pic>
        <p:nvPicPr>
          <p:cNvPr id="11" name="Picture 10" descr="A magazine cover with a picture of planets&#10;&#10;Description automatically generated">
            <a:extLst>
              <a:ext uri="{FF2B5EF4-FFF2-40B4-BE49-F238E27FC236}">
                <a16:creationId xmlns:a16="http://schemas.microsoft.com/office/drawing/2014/main" id="{465C6F4A-0099-1AC2-4506-A4FFEF886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263" y="1564792"/>
            <a:ext cx="2285589" cy="3007208"/>
          </a:xfrm>
          <a:prstGeom prst="rect">
            <a:avLst/>
          </a:prstGeom>
        </p:spPr>
      </p:pic>
      <p:pic>
        <p:nvPicPr>
          <p:cNvPr id="13" name="Picture 12">
            <a:extLst>
              <a:ext uri="{FF2B5EF4-FFF2-40B4-BE49-F238E27FC236}">
                <a16:creationId xmlns:a16="http://schemas.microsoft.com/office/drawing/2014/main" id="{74FB686F-E7C5-79DC-CBC1-84DC03F71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353" y="4629770"/>
            <a:ext cx="2208613" cy="932830"/>
          </a:xfrm>
          <a:prstGeom prst="rect">
            <a:avLst/>
          </a:prstGeom>
        </p:spPr>
      </p:pic>
      <p:sp>
        <p:nvSpPr>
          <p:cNvPr id="15" name="TextBox 14">
            <a:extLst>
              <a:ext uri="{FF2B5EF4-FFF2-40B4-BE49-F238E27FC236}">
                <a16:creationId xmlns:a16="http://schemas.microsoft.com/office/drawing/2014/main" id="{15E62978-F9DB-D42C-D58A-D5FC0A5A842C}"/>
              </a:ext>
            </a:extLst>
          </p:cNvPr>
          <p:cNvSpPr txBox="1"/>
          <p:nvPr/>
        </p:nvSpPr>
        <p:spPr>
          <a:xfrm>
            <a:off x="8162517" y="4876800"/>
            <a:ext cx="3953283" cy="1754326"/>
          </a:xfrm>
          <a:prstGeom prst="rect">
            <a:avLst/>
          </a:prstGeom>
          <a:noFill/>
        </p:spPr>
        <p:txBody>
          <a:bodyPr wrap="square" rtlCol="0">
            <a:spAutoFit/>
          </a:bodyPr>
          <a:lstStyle/>
          <a:p>
            <a:pPr marL="285750" indent="-285750">
              <a:buFont typeface="Wingdings" panose="05000000000000000000" pitchFamily="2" charset="2"/>
              <a:buChar char="ü"/>
            </a:pPr>
            <a:r>
              <a:rPr lang="en-US" i="1" dirty="0" err="1">
                <a:ln w="0"/>
                <a:solidFill>
                  <a:srgbClr val="C00000"/>
                </a:solidFill>
                <a:effectLst>
                  <a:outerShdw blurRad="38100" dist="25400" dir="5400000" algn="ctr" rotWithShape="0">
                    <a:srgbClr val="6E747A">
                      <a:alpha val="43000"/>
                    </a:srgbClr>
                  </a:outerShdw>
                </a:effectLst>
              </a:rPr>
              <a:t>SciAm</a:t>
            </a:r>
            <a:r>
              <a:rPr lang="en-US" i="1" dirty="0">
                <a:ln w="0"/>
                <a:solidFill>
                  <a:srgbClr val="C00000"/>
                </a:solidFill>
                <a:effectLst>
                  <a:outerShdw blurRad="38100" dist="25400" dir="5400000" algn="ctr" rotWithShape="0">
                    <a:srgbClr val="6E747A">
                      <a:alpha val="43000"/>
                    </a:srgbClr>
                  </a:outerShdw>
                </a:effectLst>
              </a:rPr>
              <a:t> is one of the Top-5 popular science magazines in the world.  </a:t>
            </a:r>
          </a:p>
          <a:p>
            <a:pPr marL="285750" indent="-285750">
              <a:buFont typeface="Wingdings" panose="05000000000000000000" pitchFamily="2" charset="2"/>
              <a:buChar char="ü"/>
            </a:pPr>
            <a:r>
              <a:rPr lang="en-US" i="1" dirty="0">
                <a:ln w="0"/>
                <a:solidFill>
                  <a:srgbClr val="C00000"/>
                </a:solidFill>
                <a:effectLst>
                  <a:outerShdw blurRad="38100" dist="25400" dir="5400000" algn="ctr" rotWithShape="0">
                    <a:srgbClr val="6E747A">
                      <a:alpha val="43000"/>
                    </a:srgbClr>
                  </a:outerShdw>
                </a:effectLst>
              </a:rPr>
              <a:t>International circulation that exceeds 10,000,000 readers per month in subscriptions and millions more via social media etc.</a:t>
            </a:r>
          </a:p>
        </p:txBody>
      </p:sp>
      <p:sp>
        <p:nvSpPr>
          <p:cNvPr id="12" name="TextBox 11">
            <a:extLst>
              <a:ext uri="{FF2B5EF4-FFF2-40B4-BE49-F238E27FC236}">
                <a16:creationId xmlns:a16="http://schemas.microsoft.com/office/drawing/2014/main" id="{11C1EDF3-FC53-EC57-AC81-FFE065AA819F}"/>
              </a:ext>
            </a:extLst>
          </p:cNvPr>
          <p:cNvSpPr txBox="1"/>
          <p:nvPr/>
        </p:nvSpPr>
        <p:spPr>
          <a:xfrm>
            <a:off x="609600" y="753969"/>
            <a:ext cx="6987810" cy="369332"/>
          </a:xfrm>
          <a:prstGeom prst="rect">
            <a:avLst/>
          </a:prstGeom>
          <a:noFill/>
        </p:spPr>
        <p:txBody>
          <a:bodyPr wrap="none" rtlCol="0">
            <a:spAutoFit/>
          </a:bodyPr>
          <a:lstStyle/>
          <a:p>
            <a:r>
              <a:rPr lang="en-AU" dirty="0"/>
              <a:t>https://1drv.ms/b/s%21Apbnb6VLY1RplPRdL0J4Wm-tlzQd-Q?e=hdZxHH</a:t>
            </a:r>
          </a:p>
        </p:txBody>
      </p:sp>
    </p:spTree>
    <p:extLst>
      <p:ext uri="{BB962C8B-B14F-4D97-AF65-F5344CB8AC3E}">
        <p14:creationId xmlns:p14="http://schemas.microsoft.com/office/powerpoint/2010/main" val="10573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F838EA-4951-6EEA-DDC1-2224E4EB2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1801" y="3352800"/>
            <a:ext cx="3352800" cy="2538733"/>
          </a:xfrm>
          <a:prstGeom prst="rect">
            <a:avLst/>
          </a:prstGeom>
        </p:spPr>
      </p:pic>
      <p:sp>
        <p:nvSpPr>
          <p:cNvPr id="2" name="Title 1">
            <a:extLst>
              <a:ext uri="{FF2B5EF4-FFF2-40B4-BE49-F238E27FC236}">
                <a16:creationId xmlns:a16="http://schemas.microsoft.com/office/drawing/2014/main" id="{8C18E6FD-F92E-8937-B20B-DB40F73C3C60}"/>
              </a:ext>
            </a:extLst>
          </p:cNvPr>
          <p:cNvSpPr>
            <a:spLocks noGrp="1"/>
          </p:cNvSpPr>
          <p:nvPr>
            <p:ph type="title"/>
          </p:nvPr>
        </p:nvSpPr>
        <p:spPr>
          <a:xfrm>
            <a:off x="533400" y="529419"/>
            <a:ext cx="11049000" cy="695643"/>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All-orders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E189D-21CE-B974-3198-84ABC8A0C9CB}"/>
                  </a:ext>
                </a:extLst>
              </p:cNvPr>
              <p:cNvSpPr>
                <a:spLocks noGrp="1"/>
              </p:cNvSpPr>
              <p:nvPr>
                <p:ph idx="1"/>
              </p:nvPr>
            </p:nvSpPr>
            <p:spPr>
              <a:xfrm>
                <a:off x="609600" y="1143001"/>
                <a:ext cx="6629400" cy="2938302"/>
              </a:xfrm>
            </p:spPr>
            <p:txBody>
              <a:bodyPr/>
              <a:lstStyle/>
              <a:p>
                <a:r>
                  <a:rPr lang="en-US" b="1" dirty="0"/>
                  <a:t>P1</a:t>
                </a:r>
                <a:r>
                  <a:rPr lang="en-US" dirty="0"/>
                  <a:t> – </a:t>
                </a:r>
                <a:r>
                  <a:rPr lang="en-US" i="1" dirty="0"/>
                  <a:t>In the context of Refs. [73, 74], there exists at least one effective charge,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𝛼</m:t>
                        </m:r>
                      </m:e>
                      <m:sub>
                        <m:r>
                          <a:rPr lang="en-AU" b="0" i="1" smtClean="0">
                            <a:latin typeface="Cambria Math" panose="02040503050406030204" pitchFamily="18" charset="0"/>
                          </a:rPr>
                          <m:t>1ℓ</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𝑘</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i="1" dirty="0"/>
                  <a:t>, which, when used to integrate the leading-order perturbative DGLAP equations, defines an evolution scheme for parton DFs that is all-orders exact</a:t>
                </a:r>
                <a:r>
                  <a:rPr lang="en-US" dirty="0"/>
                  <a:t>.</a:t>
                </a:r>
              </a:p>
              <a:p>
                <a:r>
                  <a:rPr lang="en-US" dirty="0"/>
                  <a:t>CSM Process-Independent charge serves this purpose</a:t>
                </a:r>
              </a:p>
            </p:txBody>
          </p:sp>
        </mc:Choice>
        <mc:Fallback xmlns="">
          <p:sp>
            <p:nvSpPr>
              <p:cNvPr id="3" name="Content Placeholder 2">
                <a:extLst>
                  <a:ext uri="{FF2B5EF4-FFF2-40B4-BE49-F238E27FC236}">
                    <a16:creationId xmlns:a16="http://schemas.microsoft.com/office/drawing/2014/main" id="{C85E189D-21CE-B974-3198-84ABC8A0C9CB}"/>
                  </a:ext>
                </a:extLst>
              </p:cNvPr>
              <p:cNvSpPr>
                <a:spLocks noGrp="1" noRot="1" noChangeAspect="1" noMove="1" noResize="1" noEditPoints="1" noAdjustHandles="1" noChangeArrowheads="1" noChangeShapeType="1" noTextEdit="1"/>
              </p:cNvSpPr>
              <p:nvPr>
                <p:ph idx="1"/>
              </p:nvPr>
            </p:nvSpPr>
            <p:spPr>
              <a:xfrm>
                <a:off x="609600" y="1143001"/>
                <a:ext cx="6629400" cy="2938302"/>
              </a:xfrm>
              <a:blipFill>
                <a:blip r:embed="rId3"/>
                <a:stretch>
                  <a:fillRect l="-1011" t="-1452" r="-193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3FC438D-8762-E9FC-C2D4-6FC9B00C2F95}"/>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F2C565E1-A2DE-384F-3574-F369B116E82C}"/>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69524B1-8E1B-CB2E-87EC-91B8EB696761}"/>
              </a:ext>
            </a:extLst>
          </p:cNvPr>
          <p:cNvSpPr>
            <a:spLocks noGrp="1"/>
          </p:cNvSpPr>
          <p:nvPr>
            <p:ph type="sldNum" sz="quarter" idx="12"/>
          </p:nvPr>
        </p:nvSpPr>
        <p:spPr/>
        <p:txBody>
          <a:bodyPr/>
          <a:lstStyle/>
          <a:p>
            <a:fld id="{87034D8C-3CB4-402A-BC46-2AB14C0FE90A}" type="slidenum">
              <a:rPr lang="en-US" smtClean="0"/>
              <a:pPr/>
              <a:t>59</a:t>
            </a:fld>
            <a:endParaRPr lang="en-US"/>
          </a:p>
        </p:txBody>
      </p:sp>
      <p:pic>
        <p:nvPicPr>
          <p:cNvPr id="8" name="Picture 7" descr="Text&#10;&#10;Description automatically generated">
            <a:extLst>
              <a:ext uri="{FF2B5EF4-FFF2-40B4-BE49-F238E27FC236}">
                <a16:creationId xmlns:a16="http://schemas.microsoft.com/office/drawing/2014/main" id="{570EC263-9431-98E2-1E89-9DEB696F0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83" y="4223861"/>
            <a:ext cx="5869517" cy="2169319"/>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F45B03DD-A44E-AA6C-C6B2-BE9B95D75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293005"/>
            <a:ext cx="4495800" cy="3910079"/>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6CA0EA7-71B8-4B33-F8C7-CFCDB026F1D7}"/>
                  </a:ext>
                </a:extLst>
              </p:cNvPr>
              <p:cNvSpPr txBox="1">
                <a:spLocks/>
              </p:cNvSpPr>
              <p:nvPr/>
            </p:nvSpPr>
            <p:spPr bwMode="auto">
              <a:xfrm>
                <a:off x="0" y="4081303"/>
                <a:ext cx="3352800" cy="2938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i="1" kern="0" dirty="0">
                    <a:ln w="0"/>
                    <a:solidFill>
                      <a:srgbClr val="FF0000"/>
                    </a:solidFill>
                    <a:effectLst>
                      <a:outerShdw blurRad="38100" dist="25400" dir="5400000" algn="ctr" rotWithShape="0">
                        <a:srgbClr val="6E747A">
                          <a:alpha val="43000"/>
                        </a:srgbClr>
                      </a:outerShdw>
                    </a:effectLst>
                  </a:rPr>
                  <a:t>Hadron scale, </a:t>
                </a:r>
                <a14:m>
                  <m:oMath xmlns:m="http://schemas.openxmlformats.org/officeDocument/2006/math">
                    <m:sSub>
                      <m:sSubPr>
                        <m:ctrlP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𝜁</m:t>
                        </m:r>
                      </m:e>
                      <m:sub>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𝐻</m:t>
                        </m:r>
                      </m:sub>
                    </m:sSub>
                  </m:oMath>
                </a14:m>
                <a:endParaRPr lang="en-AU" i="1" kern="0" dirty="0">
                  <a:ln w="0"/>
                  <a:solidFill>
                    <a:srgbClr val="FF0000"/>
                  </a:solidFill>
                  <a:effectLst>
                    <a:outerShdw blurRad="38100" dist="25400" dir="5400000" algn="ctr" rotWithShape="0">
                      <a:srgbClr val="6E747A">
                        <a:alpha val="43000"/>
                      </a:srgbClr>
                    </a:outerShdw>
                  </a:effectLst>
                </a:endParaRPr>
              </a:p>
              <a:p>
                <a:pPr marL="400050" lvl="1" indent="0">
                  <a:buNone/>
                </a:pPr>
                <a:r>
                  <a:rPr lang="en-US" sz="2200" i="1" kern="0" dirty="0">
                    <a:ln w="0"/>
                    <a:solidFill>
                      <a:srgbClr val="FF0000"/>
                    </a:solidFill>
                    <a:effectLst>
                      <a:outerShdw blurRad="38100" dist="25400" dir="5400000" algn="ctr" rotWithShape="0">
                        <a:srgbClr val="6E747A">
                          <a:alpha val="43000"/>
                        </a:srgbClr>
                      </a:outerShdw>
                    </a:effectLst>
                  </a:rPr>
                  <a:t>Scale at which all properties of a given hadron are carried by valence degrees-of-freedom</a:t>
                </a:r>
              </a:p>
            </p:txBody>
          </p:sp>
        </mc:Choice>
        <mc:Fallback xmlns="">
          <p:sp>
            <p:nvSpPr>
              <p:cNvPr id="14" name="Content Placeholder 2">
                <a:extLst>
                  <a:ext uri="{FF2B5EF4-FFF2-40B4-BE49-F238E27FC236}">
                    <a16:creationId xmlns:a16="http://schemas.microsoft.com/office/drawing/2014/main" id="{B6CA0EA7-71B8-4B33-F8C7-CFCDB026F1D7}"/>
                  </a:ext>
                </a:extLst>
              </p:cNvPr>
              <p:cNvSpPr txBox="1">
                <a:spLocks noRot="1" noChangeAspect="1" noMove="1" noResize="1" noEditPoints="1" noAdjustHandles="1" noChangeArrowheads="1" noChangeShapeType="1" noTextEdit="1"/>
              </p:cNvSpPr>
              <p:nvPr/>
            </p:nvSpPr>
            <p:spPr bwMode="auto">
              <a:xfrm>
                <a:off x="0" y="4081303"/>
                <a:ext cx="3352800" cy="2938302"/>
              </a:xfrm>
              <a:prstGeom prst="rect">
                <a:avLst/>
              </a:prstGeom>
              <a:blipFill>
                <a:blip r:embed="rId6"/>
                <a:stretch>
                  <a:fillRect l="-2545" t="-16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47990E74-EA70-2FB4-A411-06587E1B78E6}"/>
              </a:ext>
            </a:extLst>
          </p:cNvPr>
          <p:cNvSpPr txBox="1"/>
          <p:nvPr/>
        </p:nvSpPr>
        <p:spPr>
          <a:xfrm>
            <a:off x="0" y="0"/>
            <a:ext cx="5897034" cy="523220"/>
          </a:xfrm>
          <a:prstGeom prst="rect">
            <a:avLst/>
          </a:prstGeom>
          <a:noFill/>
        </p:spPr>
        <p:txBody>
          <a:bodyPr wrap="square" rtlCol="0">
            <a:spAutoFit/>
          </a:bodyPr>
          <a:lstStyle/>
          <a:p>
            <a:r>
              <a:rPr lang="en-US" sz="1400" i="1" dirty="0">
                <a:solidFill>
                  <a:schemeClr val="accent1">
                    <a:lumMod val="75000"/>
                  </a:schemeClr>
                </a:solidFill>
              </a:rPr>
              <a:t>All-Orders Evolution of Parton Distributions: Principle, Practice, and Predictions</a:t>
            </a:r>
          </a:p>
          <a:p>
            <a:r>
              <a:rPr lang="en-US" sz="1400" dirty="0">
                <a:solidFill>
                  <a:schemeClr val="accent1">
                    <a:lumMod val="75000"/>
                  </a:schemeClr>
                </a:solidFill>
              </a:rPr>
              <a:t>Pei-Lin Yin (</a:t>
            </a:r>
            <a:r>
              <a:rPr lang="en-US" sz="1400" dirty="0" err="1">
                <a:solidFill>
                  <a:schemeClr val="accent1">
                    <a:lumMod val="75000"/>
                  </a:schemeClr>
                </a:solidFill>
              </a:rPr>
              <a:t>尹佩林</a:t>
            </a:r>
            <a:r>
              <a:rPr lang="en-US" sz="1400" dirty="0">
                <a:solidFill>
                  <a:schemeClr val="accent1">
                    <a:lumMod val="75000"/>
                  </a:schemeClr>
                </a:solidFill>
              </a:rPr>
              <a:t>), NJU-INP 075/23, e-Print: 2306.03274 [hep-</a:t>
            </a:r>
            <a:r>
              <a:rPr lang="en-US" sz="1400" dirty="0" err="1">
                <a:solidFill>
                  <a:schemeClr val="accent1">
                    <a:lumMod val="75000"/>
                  </a:schemeClr>
                </a:solidFill>
              </a:rPr>
              <a:t>ph</a:t>
            </a:r>
            <a:r>
              <a:rPr lang="en-US" sz="1400" dirty="0">
                <a:solidFill>
                  <a:schemeClr val="accent1">
                    <a:lumMod val="75000"/>
                  </a:schemeClr>
                </a:solidFill>
              </a:rPr>
              <a:t>]</a:t>
            </a:r>
            <a:endParaRPr lang="en-AU" dirty="0">
              <a:solidFill>
                <a:schemeClr val="accent1">
                  <a:lumMod val="75000"/>
                </a:schemeClr>
              </a:solidFill>
            </a:endParaRPr>
          </a:p>
        </p:txBody>
      </p:sp>
    </p:spTree>
    <p:extLst>
      <p:ext uri="{BB962C8B-B14F-4D97-AF65-F5344CB8AC3E}">
        <p14:creationId xmlns:p14="http://schemas.microsoft.com/office/powerpoint/2010/main" val="32500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3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0" cy="6929063"/>
          </a:xfrm>
          <a:prstGeom prst="rect">
            <a:avLst/>
          </a:prstGeom>
        </p:spPr>
      </p:pic>
      <p:sp>
        <p:nvSpPr>
          <p:cNvPr id="2" name="Title 1"/>
          <p:cNvSpPr>
            <a:spLocks noGrp="1"/>
          </p:cNvSpPr>
          <p:nvPr>
            <p:ph type="title"/>
          </p:nvPr>
        </p:nvSpPr>
        <p:spPr>
          <a:xfrm>
            <a:off x="539631" y="152400"/>
            <a:ext cx="10972800" cy="1143000"/>
          </a:xfrm>
        </p:spPr>
        <p:txBody>
          <a:bodyPr>
            <a:scene3d>
              <a:camera prst="orthographicFront"/>
              <a:lightRig rig="threePt" dir="t"/>
            </a:scene3d>
            <a:sp3d extrusionH="57150">
              <a:bevelT w="38100" h="38100" prst="convex"/>
            </a:sp3d>
          </a:bodyPr>
          <a:lstStyle/>
          <a:p>
            <a:pPr algn="ctr"/>
            <a:r>
              <a:rPr lang="en-GB" sz="4800" dirty="0">
                <a:solidFill>
                  <a:schemeClr val="bg1"/>
                </a:solidFill>
                <a:effectLst>
                  <a:reflection blurRad="6350" stA="55000" endA="50" endPos="85000" dist="60007" dir="5400000" sy="-100000" algn="bl" rotWithShape="0"/>
                </a:effectLst>
              </a:rPr>
              <a:t>Our Universe</a:t>
            </a:r>
            <a:endParaRPr lang="en-GB" sz="3600" dirty="0">
              <a:solidFill>
                <a:schemeClr val="bg1"/>
              </a:solidFill>
              <a:effectLst>
                <a:reflection blurRad="6350" stA="55000" endA="50" endPos="85000" dist="60007" dir="5400000" sy="-100000" algn="bl" rotWithShape="0"/>
              </a:effectLst>
            </a:endParaRPr>
          </a:p>
        </p:txBody>
      </p:sp>
      <p:sp>
        <p:nvSpPr>
          <p:cNvPr id="3" name="Date Placeholder 2"/>
          <p:cNvSpPr>
            <a:spLocks noGrp="1"/>
          </p:cNvSpPr>
          <p:nvPr>
            <p:ph type="dt" sz="half" idx="10"/>
          </p:nvPr>
        </p:nvSpPr>
        <p:spPr>
          <a:xfrm>
            <a:off x="6324600" y="6651658"/>
            <a:ext cx="4487026" cy="257175"/>
          </a:xfrm>
        </p:spPr>
        <p:txBody>
          <a:bodyPr/>
          <a:lstStyle/>
          <a:p>
            <a:r>
              <a:rPr lang="en-US">
                <a:solidFill>
                  <a:schemeClr val="bg1"/>
                </a:solidFill>
              </a:rPr>
              <a:t>ECT*: Complex structure of strong interactions ... 2025/5/26-30                         (51)</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a:solidFill>
                  <a:schemeClr val="bg1"/>
                </a:solidFill>
              </a:rPr>
              <a:t>Craig Roberts: cdroberts@nju.edu.cn  468 .. 25/05/18 ..."Parton fragmentation functions as a timelike extension of distribution functions"</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87034D8C-3CB4-402A-BC46-2AB14C0FE90A}" type="slidenum">
              <a:rPr lang="en-US" smtClean="0"/>
              <a:pPr/>
              <a:t>6</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1E7DB-C26F-4FE9-AB1F-C26527D5DAF1}"/>
                  </a:ext>
                </a:extLst>
              </p:cNvPr>
              <p:cNvSpPr txBox="1"/>
              <p:nvPr/>
            </p:nvSpPr>
            <p:spPr>
              <a:xfrm>
                <a:off x="535350" y="345586"/>
                <a:ext cx="2893650" cy="646331"/>
              </a:xfrm>
              <a:prstGeom prst="rect">
                <a:avLst/>
              </a:prstGeom>
              <a:noFill/>
            </p:spPr>
            <p:txBody>
              <a:bodyPr wrap="square" rtlCol="0">
                <a:spAutoFit/>
              </a:bodyPr>
              <a:lstStyle/>
              <a:p>
                <a:r>
                  <a:rPr lang="en-GB" dirty="0">
                    <a:solidFill>
                      <a:schemeClr val="accent5">
                        <a:lumMod val="20000"/>
                        <a:lumOff val="80000"/>
                      </a:schemeClr>
                    </a:solidFill>
                  </a:rPr>
                  <a:t>Nuclear-scale mass emerged 1</a:t>
                </a:r>
                <a14:m>
                  <m:oMath xmlns:m="http://schemas.openxmlformats.org/officeDocument/2006/math">
                    <m:r>
                      <a:rPr lang="en-AU" b="0" i="1" smtClean="0">
                        <a:solidFill>
                          <a:schemeClr val="accent5">
                            <a:lumMod val="20000"/>
                            <a:lumOff val="80000"/>
                          </a:schemeClr>
                        </a:solidFill>
                        <a:latin typeface="Cambria Math" panose="02040503050406030204" pitchFamily="18" charset="0"/>
                      </a:rPr>
                      <m:t>𝜇</m:t>
                    </m:r>
                  </m:oMath>
                </a14:m>
                <a:r>
                  <a:rPr lang="en-GB" dirty="0">
                    <a:solidFill>
                      <a:schemeClr val="accent5">
                        <a:lumMod val="20000"/>
                        <a:lumOff val="80000"/>
                      </a:schemeClr>
                    </a:solidFill>
                  </a:rPr>
                  <a:t>s after the Big Bang</a:t>
                </a:r>
                <a:endParaRPr lang="en-US" dirty="0">
                  <a:solidFill>
                    <a:schemeClr val="accent5">
                      <a:lumMod val="20000"/>
                      <a:lumOff val="80000"/>
                    </a:schemeClr>
                  </a:solidFill>
                </a:endParaRPr>
              </a:p>
            </p:txBody>
          </p:sp>
        </mc:Choice>
        <mc:Fallback xmlns="">
          <p:sp>
            <p:nvSpPr>
              <p:cNvPr id="7" name="TextBox 6">
                <a:extLst>
                  <a:ext uri="{FF2B5EF4-FFF2-40B4-BE49-F238E27FC236}">
                    <a16:creationId xmlns:a16="http://schemas.microsoft.com/office/drawing/2014/main" id="{8F81E7DB-C26F-4FE9-AB1F-C26527D5DAF1}"/>
                  </a:ext>
                </a:extLst>
              </p:cNvPr>
              <p:cNvSpPr txBox="1">
                <a:spLocks noRot="1" noChangeAspect="1" noMove="1" noResize="1" noEditPoints="1" noAdjustHandles="1" noChangeArrowheads="1" noChangeShapeType="1" noTextEdit="1"/>
              </p:cNvSpPr>
              <p:nvPr/>
            </p:nvSpPr>
            <p:spPr>
              <a:xfrm>
                <a:off x="535350" y="345586"/>
                <a:ext cx="2893650" cy="646331"/>
              </a:xfrm>
              <a:prstGeom prst="rect">
                <a:avLst/>
              </a:prstGeom>
              <a:blipFill>
                <a:blip r:embed="rId3"/>
                <a:stretch>
                  <a:fillRect l="-1895" t="-5660" r="-1474" b="-14151"/>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23AE0CEE-2C41-5DC8-7343-4619255DA570}"/>
              </a:ext>
            </a:extLst>
          </p:cNvPr>
          <p:cNvSpPr txBox="1"/>
          <p:nvPr/>
        </p:nvSpPr>
        <p:spPr>
          <a:xfrm>
            <a:off x="535350" y="4793205"/>
            <a:ext cx="2450174" cy="1200329"/>
          </a:xfrm>
          <a:prstGeom prst="rect">
            <a:avLst/>
          </a:prstGeom>
          <a:noFill/>
        </p:spPr>
        <p:txBody>
          <a:bodyPr wrap="square" rtlCol="0">
            <a:spAutoFit/>
          </a:bodyPr>
          <a:lstStyle/>
          <a:p>
            <a:r>
              <a:rPr lang="en-GB" dirty="0">
                <a:solidFill>
                  <a:schemeClr val="accent5">
                    <a:lumMod val="20000"/>
                    <a:lumOff val="80000"/>
                  </a:schemeClr>
                </a:solidFill>
              </a:rPr>
              <a:t>Its appearance was crucial to the formation of the Universe as we know it</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568677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82DF-40E1-BBC9-3769-D1880CD44D94}"/>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ECDF58-9460-6A40-9BA9-2E98B936D056}"/>
                  </a:ext>
                </a:extLst>
              </p:cNvPr>
              <p:cNvSpPr>
                <a:spLocks noGrp="1"/>
              </p:cNvSpPr>
              <p:nvPr>
                <p:ph idx="1"/>
              </p:nvPr>
            </p:nvSpPr>
            <p:spPr>
              <a:xfrm>
                <a:off x="609600" y="1265236"/>
                <a:ext cx="10972800" cy="5059364"/>
              </a:xfrm>
            </p:spPr>
            <p:txBody>
              <a:bodyPr/>
              <a:lstStyle/>
              <a:p>
                <a:r>
                  <a:rPr lang="en-US" u="sng" dirty="0"/>
                  <a:t>Principle</a:t>
                </a:r>
                <a:r>
                  <a:rPr lang="en-US" dirty="0"/>
                  <a:t> </a:t>
                </a:r>
              </a:p>
              <a:p>
                <a:pPr lvl="1">
                  <a:buFont typeface="Wingdings" panose="05000000000000000000" pitchFamily="2" charset="2"/>
                  <a:buChar char="ü"/>
                </a:pPr>
                <a:r>
                  <a:rPr lang="en-US" dirty="0"/>
                  <a:t>Hadron scale,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rigorously defined in connection with a Grunberg charge, in terms of which leading-order DGLAP evolution is promoted to the status of an all-orders exact procedure. </a:t>
                </a:r>
              </a:p>
              <a:p>
                <a:pPr lvl="1">
                  <a:buFont typeface="Wingdings" panose="05000000000000000000" pitchFamily="2" charset="2"/>
                  <a:buChar char="ü"/>
                </a:pPr>
                <a:r>
                  <a:rPr lang="en-US" dirty="0"/>
                  <a:t>The AO scheme is not a model, and neither is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pPr lvl="1">
                  <a:buFont typeface="Wingdings" panose="05000000000000000000" pitchFamily="2" charset="2"/>
                  <a:buChar char="ü"/>
                </a:pPr>
                <a:r>
                  <a:rPr lang="en-US" dirty="0"/>
                  <a:t>Instead, the AO approach, involving and defining</a:t>
                </a: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complete by definition. </a:t>
                </a:r>
              </a:p>
              <a:p>
                <a:r>
                  <a:rPr lang="en-US" dirty="0"/>
                  <a:t>As explained by Grunberg, there is always an effective (process-dependent) effective charge for which the AO propositions are true.  </a:t>
                </a:r>
              </a:p>
              <a:p>
                <a:pPr lvl="1">
                  <a:buFont typeface="Wingdings" panose="05000000000000000000" pitchFamily="2" charset="2"/>
                  <a:buChar char="ü"/>
                </a:pPr>
                <a:r>
                  <a:rPr lang="en-US" dirty="0"/>
                  <a:t>Consequently, there is no room for doubt about the existence of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r>
                  <a:rPr lang="en-US" dirty="0"/>
                  <a:t>Crucially, such a Grunberg effective charge is </a:t>
                </a:r>
              </a:p>
              <a:p>
                <a:pPr lvl="1">
                  <a:buFont typeface="Wingdings" panose="05000000000000000000" pitchFamily="2" charset="2"/>
                  <a:buChar char="ü"/>
                </a:pPr>
                <a:r>
                  <a:rPr lang="en-US" dirty="0"/>
                  <a:t>consistent with the renormalization group; </a:t>
                </a:r>
              </a:p>
              <a:p>
                <a:pPr lvl="1">
                  <a:buFont typeface="Wingdings" panose="05000000000000000000" pitchFamily="2" charset="2"/>
                  <a:buChar char="ü"/>
                </a:pPr>
                <a:r>
                  <a:rPr lang="en-US" dirty="0"/>
                  <a:t>renormalization scheme independent; </a:t>
                </a:r>
              </a:p>
              <a:p>
                <a:pPr lvl="1">
                  <a:buFont typeface="Wingdings" panose="05000000000000000000" pitchFamily="2" charset="2"/>
                  <a:buChar char="ü"/>
                </a:pPr>
                <a:r>
                  <a:rPr lang="en-US" dirty="0"/>
                  <a:t>everywhere analytic and finite; </a:t>
                </a:r>
              </a:p>
              <a:p>
                <a:pPr lvl="1">
                  <a:buFont typeface="Wingdings" panose="05000000000000000000" pitchFamily="2" charset="2"/>
                  <a:buChar char="ü"/>
                </a:pPr>
                <a:r>
                  <a:rPr lang="en-US" dirty="0"/>
                  <a:t>and supplies an infrared completion of any standard running coupling.  </a:t>
                </a:r>
              </a:p>
            </p:txBody>
          </p:sp>
        </mc:Choice>
        <mc:Fallback xmlns="">
          <p:sp>
            <p:nvSpPr>
              <p:cNvPr id="3" name="Content Placeholder 2">
                <a:extLst>
                  <a:ext uri="{FF2B5EF4-FFF2-40B4-BE49-F238E27FC236}">
                    <a16:creationId xmlns:a16="http://schemas.microsoft.com/office/drawing/2014/main" id="{48ECDF58-9460-6A40-9BA9-2E98B936D056}"/>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r="-116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B28CFF8-9535-9917-8F66-EDF190A51F54}"/>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26D6B25F-3031-1229-79B5-1EBAF70C41AA}"/>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E0F6ABCC-ABD3-3958-743F-8C1E0162E70F}"/>
              </a:ext>
            </a:extLst>
          </p:cNvPr>
          <p:cNvSpPr>
            <a:spLocks noGrp="1"/>
          </p:cNvSpPr>
          <p:nvPr>
            <p:ph type="sldNum" sz="quarter" idx="12"/>
          </p:nvPr>
        </p:nvSpPr>
        <p:spPr/>
        <p:txBody>
          <a:bodyPr/>
          <a:lstStyle/>
          <a:p>
            <a:fld id="{87034D8C-3CB4-402A-BC46-2AB14C0FE90A}" type="slidenum">
              <a:rPr lang="en-US" smtClean="0"/>
              <a:pPr/>
              <a:t>60</a:t>
            </a:fld>
            <a:endParaRPr lang="en-US"/>
          </a:p>
        </p:txBody>
      </p:sp>
    </p:spTree>
    <p:extLst>
      <p:ext uri="{BB962C8B-B14F-4D97-AF65-F5344CB8AC3E}">
        <p14:creationId xmlns:p14="http://schemas.microsoft.com/office/powerpoint/2010/main" val="40135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BFFA-6026-BE50-55EE-C40D15E21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20D64-91FF-4855-BE43-9B32FC24A54B}"/>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5FFEE5-D288-24EC-E054-07DCEE5D88FD}"/>
                  </a:ext>
                </a:extLst>
              </p:cNvPr>
              <p:cNvSpPr>
                <a:spLocks noGrp="1"/>
              </p:cNvSpPr>
              <p:nvPr>
                <p:ph idx="1"/>
              </p:nvPr>
            </p:nvSpPr>
            <p:spPr>
              <a:xfrm>
                <a:off x="609600" y="1265236"/>
                <a:ext cx="10972800" cy="5059364"/>
              </a:xfrm>
            </p:spPr>
            <p:txBody>
              <a:bodyPr/>
              <a:lstStyle/>
              <a:p>
                <a:r>
                  <a:rPr lang="en-AU" dirty="0">
                    <a:solidFill>
                      <a:schemeClr val="accent6">
                        <a:lumMod val="50000"/>
                      </a:schemeClr>
                    </a:solidFill>
                  </a:rPr>
                  <a:t>C</a:t>
                </a:r>
                <a:r>
                  <a:rPr lang="en-US" dirty="0" err="1">
                    <a:solidFill>
                      <a:schemeClr val="accent6">
                        <a:lumMod val="50000"/>
                      </a:schemeClr>
                    </a:solidFill>
                  </a:rPr>
                  <a:t>rucially</a:t>
                </a:r>
                <a:r>
                  <a:rPr lang="en-US" dirty="0">
                    <a:solidFill>
                      <a:schemeClr val="accent6">
                        <a:lumMod val="50000"/>
                      </a:schemeClr>
                    </a:solidFill>
                  </a:rPr>
                  <a:t>, such a Grunberg effective charge is </a:t>
                </a:r>
              </a:p>
              <a:p>
                <a:pPr lvl="1">
                  <a:buFont typeface="Wingdings" panose="05000000000000000000" pitchFamily="2" charset="2"/>
                  <a:buChar char="ü"/>
                </a:pPr>
                <a:r>
                  <a:rPr lang="en-US" dirty="0">
                    <a:solidFill>
                      <a:schemeClr val="accent6">
                        <a:lumMod val="50000"/>
                      </a:schemeClr>
                    </a:solidFill>
                  </a:rPr>
                  <a:t>consistent with the renormalization group; </a:t>
                </a:r>
              </a:p>
              <a:p>
                <a:pPr lvl="1">
                  <a:buFont typeface="Wingdings" panose="05000000000000000000" pitchFamily="2" charset="2"/>
                  <a:buChar char="ü"/>
                </a:pPr>
                <a:r>
                  <a:rPr lang="en-US" dirty="0">
                    <a:solidFill>
                      <a:schemeClr val="accent6">
                        <a:lumMod val="50000"/>
                      </a:schemeClr>
                    </a:solidFill>
                  </a:rPr>
                  <a:t>renormalization scheme independent; </a:t>
                </a:r>
              </a:p>
              <a:p>
                <a:pPr lvl="1">
                  <a:buFont typeface="Wingdings" panose="05000000000000000000" pitchFamily="2" charset="2"/>
                  <a:buChar char="ü"/>
                </a:pPr>
                <a:r>
                  <a:rPr lang="en-US" dirty="0">
                    <a:solidFill>
                      <a:schemeClr val="accent6">
                        <a:lumMod val="50000"/>
                      </a:schemeClr>
                    </a:solidFill>
                  </a:rPr>
                  <a:t>everywhere analytic and finite; </a:t>
                </a:r>
              </a:p>
              <a:p>
                <a:pPr lvl="1">
                  <a:buFont typeface="Wingdings" panose="05000000000000000000" pitchFamily="2" charset="2"/>
                  <a:buChar char="ü"/>
                </a:pPr>
                <a:r>
                  <a:rPr lang="en-US" dirty="0">
                    <a:solidFill>
                      <a:schemeClr val="accent6">
                        <a:lumMod val="50000"/>
                      </a:schemeClr>
                    </a:solidFill>
                  </a:rPr>
                  <a:t>and supplies an infrared completion of any standard running coupling.</a:t>
                </a:r>
                <a:r>
                  <a:rPr lang="en-US" dirty="0"/>
                  <a:t>  </a:t>
                </a:r>
              </a:p>
              <a:p>
                <a:r>
                  <a:rPr lang="en-US" dirty="0"/>
                  <a:t>These features entail that all calculations of a DF at a scale within a domain of </a:t>
                </a:r>
                <a:r>
                  <a:rPr lang="en-US" dirty="0" err="1"/>
                  <a:t>pQCD</a:t>
                </a:r>
                <a:r>
                  <a:rPr lang="en-US" dirty="0"/>
                  <a:t> applicability are compatible with this effective charge.  </a:t>
                </a:r>
              </a:p>
              <a:p>
                <a:r>
                  <a:rPr lang="en-US" dirty="0"/>
                  <a:t>Moreover, and especially important, is the fact that one does not need to know the pointwise form of the effective charge</a:t>
                </a:r>
              </a:p>
              <a:p>
                <a:pPr lvl="1">
                  <a:buFont typeface="Wingdings" panose="05000000000000000000" pitchFamily="2" charset="2"/>
                  <a:buChar char="ü"/>
                </a:pPr>
                <a:r>
                  <a:rPr lang="en-US" dirty="0"/>
                  <a:t> </a:t>
                </a:r>
                <a:r>
                  <a:rPr lang="en-US" sz="2400" dirty="0"/>
                  <a:t>Its existence alone is sufficient to deliver </a:t>
                </a:r>
              </a:p>
              <a:p>
                <a:pPr marL="457200" lvl="1" indent="0">
                  <a:spcBef>
                    <a:spcPts val="0"/>
                  </a:spcBef>
                  <a:buNone/>
                </a:pPr>
                <a:r>
                  <a:rPr lang="en-US" sz="2400" dirty="0"/>
                  <a:t>	the definition of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r>
                  <a:rPr lang="en-US" sz="2400" dirty="0"/>
                  <a:t> and all attendant consequences</a:t>
                </a:r>
              </a:p>
              <a:p>
                <a:pPr lvl="1">
                  <a:spcBef>
                    <a:spcPts val="0"/>
                  </a:spcBef>
                  <a:buFont typeface="Wingdings" panose="05000000000000000000" pitchFamily="2" charset="2"/>
                  <a:buChar char="ü"/>
                </a:pPr>
                <a:r>
                  <a:rPr lang="en-US" sz="2400" i="1" dirty="0"/>
                  <a:t>N.B</a:t>
                </a:r>
                <a:r>
                  <a:rPr lang="en-US" sz="2400" dirty="0"/>
                  <a:t>. glue and sea DFs are identically zero at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endParaRPr lang="en-US" sz="2400" dirty="0"/>
              </a:p>
              <a:p>
                <a:pPr>
                  <a:buFont typeface="Wingdings" panose="05000000000000000000" pitchFamily="2" charset="2"/>
                  <a:buChar char="ü"/>
                </a:pPr>
                <a:endParaRPr lang="en-AU" dirty="0"/>
              </a:p>
            </p:txBody>
          </p:sp>
        </mc:Choice>
        <mc:Fallback xmlns="">
          <p:sp>
            <p:nvSpPr>
              <p:cNvPr id="3" name="Content Placeholder 2">
                <a:extLst>
                  <a:ext uri="{FF2B5EF4-FFF2-40B4-BE49-F238E27FC236}">
                    <a16:creationId xmlns:a16="http://schemas.microsoft.com/office/drawing/2014/main" id="{3C5FFEE5-D288-24EC-E054-07DCEE5D88FD}"/>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C99E382-59E1-E0DD-1EE4-E4296017DB8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0D259CF7-2B7F-88B7-D50F-AD27761A88ED}"/>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2AA3D68-0747-B4FA-95DF-247A4B38A912}"/>
              </a:ext>
            </a:extLst>
          </p:cNvPr>
          <p:cNvSpPr>
            <a:spLocks noGrp="1"/>
          </p:cNvSpPr>
          <p:nvPr>
            <p:ph type="sldNum" sz="quarter" idx="12"/>
          </p:nvPr>
        </p:nvSpPr>
        <p:spPr/>
        <p:txBody>
          <a:bodyPr/>
          <a:lstStyle/>
          <a:p>
            <a:fld id="{87034D8C-3CB4-402A-BC46-2AB14C0FE90A}" type="slidenum">
              <a:rPr lang="en-US" smtClean="0"/>
              <a:pPr/>
              <a:t>61</a:t>
            </a:fld>
            <a:endParaRPr lang="en-US"/>
          </a:p>
        </p:txBody>
      </p:sp>
    </p:spTree>
    <p:extLst>
      <p:ext uri="{BB962C8B-B14F-4D97-AF65-F5344CB8AC3E}">
        <p14:creationId xmlns:p14="http://schemas.microsoft.com/office/powerpoint/2010/main" val="10489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B23E-448A-38C6-6416-7FCCF84EB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98944-A26A-D79D-61B0-09280D7CDD17}"/>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p:sp>
        <p:nvSpPr>
          <p:cNvPr id="3" name="Content Placeholder 2">
            <a:extLst>
              <a:ext uri="{FF2B5EF4-FFF2-40B4-BE49-F238E27FC236}">
                <a16:creationId xmlns:a16="http://schemas.microsoft.com/office/drawing/2014/main" id="{01BDA240-206D-C458-8A94-29D6F9A68533}"/>
              </a:ext>
            </a:extLst>
          </p:cNvPr>
          <p:cNvSpPr>
            <a:spLocks noGrp="1"/>
          </p:cNvSpPr>
          <p:nvPr>
            <p:ph idx="1"/>
          </p:nvPr>
        </p:nvSpPr>
        <p:spPr>
          <a:xfrm>
            <a:off x="609600" y="1265236"/>
            <a:ext cx="10972800" cy="5059364"/>
          </a:xfrm>
        </p:spPr>
        <p:txBody>
          <a:bodyPr/>
          <a:lstStyle/>
          <a:p>
            <a:r>
              <a:rPr lang="en-US" dirty="0"/>
              <a:t>The potential issue with a Grunberg effective charge is </a:t>
            </a:r>
          </a:p>
          <a:p>
            <a:pPr marL="0" indent="0">
              <a:spcBef>
                <a:spcPts val="0"/>
              </a:spcBef>
              <a:buNone/>
            </a:pPr>
            <a:r>
              <a:rPr lang="en-US" dirty="0"/>
              <a:t>      that reference to a specific process may make it globally useless </a:t>
            </a:r>
          </a:p>
          <a:p>
            <a:r>
              <a:rPr lang="en-US" dirty="0"/>
              <a:t>We know that is not the case</a:t>
            </a:r>
          </a:p>
          <a:p>
            <a:pPr lvl="1"/>
            <a:r>
              <a:rPr lang="en-US" sz="2200" dirty="0"/>
              <a:t>The class of process-dependent (Grunberg) charges, </a:t>
            </a:r>
          </a:p>
          <a:p>
            <a:pPr marL="800100" lvl="2" indent="0">
              <a:spcBef>
                <a:spcPts val="0"/>
              </a:spcBef>
              <a:buNone/>
            </a:pPr>
            <a:r>
              <a:rPr lang="en-US" sz="2200" dirty="0"/>
              <a:t>defined in connection with the AO scheme, </a:t>
            </a:r>
          </a:p>
          <a:p>
            <a:pPr marL="800100" lvl="2" indent="0">
              <a:spcBef>
                <a:spcPts val="0"/>
              </a:spcBef>
              <a:buNone/>
            </a:pPr>
            <a:r>
              <a:rPr lang="en-US" sz="2200" dirty="0"/>
              <a:t>may be characterized by our unique, predicted process-independent effective charge</a:t>
            </a:r>
            <a:endParaRPr lang="en-US" dirty="0"/>
          </a:p>
          <a:p>
            <a:r>
              <a:rPr lang="en-US" dirty="0"/>
              <a:t>Thus far, the AO class of charges – in particular, our PI charge – has served in the same form for all known parton DFs</a:t>
            </a:r>
          </a:p>
          <a:p>
            <a:pPr lvl="1">
              <a:buFont typeface="Wingdings" panose="05000000000000000000" pitchFamily="2" charset="2"/>
              <a:buChar char="ü"/>
            </a:pPr>
            <a:r>
              <a:rPr lang="en-US" sz="2200" dirty="0"/>
              <a:t>Namely, for a large array of structure functions and fragmentation processes.  </a:t>
            </a:r>
          </a:p>
          <a:p>
            <a:pPr>
              <a:buFont typeface="Wingdings" panose="05000000000000000000" pitchFamily="2" charset="2"/>
              <a:buChar char="ü"/>
            </a:pPr>
            <a:r>
              <a:rPr lang="en-US" sz="2400" dirty="0"/>
              <a:t>This is a very broad domain of applicability for one single Grunberg charge. </a:t>
            </a:r>
          </a:p>
          <a:p>
            <a:pPr marL="800100" lvl="2" indent="0">
              <a:spcBef>
                <a:spcPts val="0"/>
              </a:spcBef>
              <a:buNone/>
            </a:pPr>
            <a:endParaRPr lang="en-US" sz="2200" dirty="0"/>
          </a:p>
          <a:p>
            <a:pPr>
              <a:buFont typeface="Wingdings" panose="05000000000000000000" pitchFamily="2" charset="2"/>
              <a:buChar char="ü"/>
            </a:pPr>
            <a:endParaRPr lang="en-AU" dirty="0"/>
          </a:p>
        </p:txBody>
      </p:sp>
      <p:sp>
        <p:nvSpPr>
          <p:cNvPr id="4" name="Date Placeholder 3">
            <a:extLst>
              <a:ext uri="{FF2B5EF4-FFF2-40B4-BE49-F238E27FC236}">
                <a16:creationId xmlns:a16="http://schemas.microsoft.com/office/drawing/2014/main" id="{B6C5BDF3-2BDC-C75B-2E97-9033C4F0028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12F7AA2C-DE12-635C-3804-C1AB7A1C58C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43D46D67-1B12-16D8-FD6F-C0BF6DEE7FBA}"/>
              </a:ext>
            </a:extLst>
          </p:cNvPr>
          <p:cNvSpPr>
            <a:spLocks noGrp="1"/>
          </p:cNvSpPr>
          <p:nvPr>
            <p:ph type="sldNum" sz="quarter" idx="12"/>
          </p:nvPr>
        </p:nvSpPr>
        <p:spPr/>
        <p:txBody>
          <a:bodyPr/>
          <a:lstStyle/>
          <a:p>
            <a:fld id="{87034D8C-3CB4-402A-BC46-2AB14C0FE90A}" type="slidenum">
              <a:rPr lang="en-US" smtClean="0"/>
              <a:pPr/>
              <a:t>62</a:t>
            </a:fld>
            <a:endParaRPr lang="en-US"/>
          </a:p>
        </p:txBody>
      </p:sp>
      <p:pic>
        <p:nvPicPr>
          <p:cNvPr id="7" name="Picture 6">
            <a:extLst>
              <a:ext uri="{FF2B5EF4-FFF2-40B4-BE49-F238E27FC236}">
                <a16:creationId xmlns:a16="http://schemas.microsoft.com/office/drawing/2014/main" id="{F8352963-7147-32C4-6D79-6289BBD276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34400" y="381000"/>
            <a:ext cx="3352800" cy="2538733"/>
          </a:xfrm>
          <a:prstGeom prst="rect">
            <a:avLst/>
          </a:prstGeom>
        </p:spPr>
      </p:pic>
    </p:spTree>
    <p:extLst>
      <p:ext uri="{BB962C8B-B14F-4D97-AF65-F5344CB8AC3E}">
        <p14:creationId xmlns:p14="http://schemas.microsoft.com/office/powerpoint/2010/main" val="397047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3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7986-2EE2-7AB4-3BC1-536FF1283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74C17-A75F-DE90-C39B-D4DFB19CC8A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14856C9-631D-F3F3-D08C-CB9C22470CAE}"/>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C7783F6B-DD9B-487C-EAB6-E4273D839229}"/>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DF9FEA49-C399-B446-7B7C-2ED26FF57A72}"/>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94434183-EB29-831A-220D-8C8E16840FEF}"/>
              </a:ext>
            </a:extLst>
          </p:cNvPr>
          <p:cNvSpPr>
            <a:spLocks noGrp="1"/>
          </p:cNvSpPr>
          <p:nvPr>
            <p:ph type="sldNum" sz="quarter" idx="12"/>
          </p:nvPr>
        </p:nvSpPr>
        <p:spPr/>
        <p:txBody>
          <a:bodyPr/>
          <a:lstStyle/>
          <a:p>
            <a:fld id="{87034D8C-3CB4-402A-BC46-2AB14C0FE90A}" type="slidenum">
              <a:rPr lang="en-US" smtClean="0"/>
              <a:pPr/>
              <a:t>63</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32F1C9F-E81C-CBCE-7131-F79B62406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E496CE54-C99F-2473-A840-536B5615A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B40FCF40-3D0D-BB30-2EC6-C3E4BE68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53B77325-B35D-F833-6FDC-43784E6F1635}"/>
              </a:ext>
            </a:extLst>
          </p:cNvPr>
          <p:cNvSpPr txBox="1"/>
          <p:nvPr/>
        </p:nvSpPr>
        <p:spPr>
          <a:xfrm>
            <a:off x="4304365" y="1295400"/>
            <a:ext cx="4230035" cy="5478423"/>
          </a:xfrm>
          <a:prstGeom prst="rect">
            <a:avLst/>
          </a:prstGeom>
          <a:noFill/>
        </p:spPr>
        <p:txBody>
          <a:bodyPr wrap="square" rtlCol="0">
            <a:spAutoFit/>
          </a:bodyPr>
          <a:lstStyle/>
          <a:p>
            <a:r>
              <a:rPr lang="en-AU" dirty="0"/>
              <a:t>Lattice results in left panel from [Hackett:2023rif]</a:t>
            </a:r>
          </a:p>
          <a:p>
            <a:pPr marL="400050" indent="-400050">
              <a:buFont typeface="+mj-lt"/>
              <a:buAutoNum type="romanLcPeriod"/>
            </a:pPr>
            <a:r>
              <a:rPr lang="en-US" sz="1600" dirty="0"/>
              <a:t>Authors acknowledge these are first results.</a:t>
            </a:r>
          </a:p>
          <a:p>
            <a:pPr marL="400050" indent="-400050">
              <a:buFont typeface="+mj-lt"/>
              <a:buAutoNum type="romanLcPeriod"/>
            </a:pPr>
            <a:r>
              <a:rPr lang="en-US" sz="1600" dirty="0"/>
              <a:t>Statistical errors are very large. </a:t>
            </a:r>
          </a:p>
          <a:p>
            <a:pPr marL="400050" indent="-400050">
              <a:buFont typeface="+mj-lt"/>
              <a:buAutoNum type="romanLcPeriod"/>
            </a:pPr>
            <a:r>
              <a:rPr lang="en-US" sz="1600" dirty="0"/>
              <a:t>Results on only one lattice spacing &amp; one lattice volume are available.</a:t>
            </a:r>
          </a:p>
          <a:p>
            <a:pPr marL="400050" indent="-400050">
              <a:buFont typeface="+mj-lt"/>
              <a:buAutoNum type="romanLcPeriod"/>
            </a:pPr>
            <a:r>
              <a:rPr lang="en-US" sz="1600" dirty="0"/>
              <a:t>Only one unphysical pion mass is used.</a:t>
            </a:r>
          </a:p>
          <a:p>
            <a:pPr marL="400050" indent="-400050">
              <a:buFont typeface="+mj-lt"/>
              <a:buAutoNum type="romanLcPeriod"/>
            </a:pPr>
            <a:r>
              <a:rPr lang="en-US" sz="1600" dirty="0" err="1"/>
              <a:t>Renormalisation</a:t>
            </a:r>
            <a:r>
              <a:rPr lang="en-US" sz="1600" dirty="0"/>
              <a:t> scheme is not gauge invariant and </a:t>
            </a:r>
            <a:r>
              <a:rPr lang="en-US" sz="1600" dirty="0" err="1"/>
              <a:t>renormalisataion</a:t>
            </a:r>
            <a:r>
              <a:rPr lang="en-US" sz="1600" dirty="0"/>
              <a:t> constants were calculated on a different lattice from the one used to compute the GFFs.</a:t>
            </a:r>
          </a:p>
          <a:p>
            <a:pPr marL="400050" indent="-400050">
              <a:buFont typeface="+mj-lt"/>
              <a:buAutoNum type="romanLcPeriod"/>
            </a:pPr>
            <a:r>
              <a:rPr lang="en-US" sz="1600" dirty="0"/>
              <a:t>No other computed observable is available on the lattice setup the authors used.</a:t>
            </a:r>
          </a:p>
          <a:p>
            <a:pPr marL="400050" indent="-400050">
              <a:buFont typeface="+mj-lt"/>
              <a:buAutoNum type="romanLcPeriod"/>
            </a:pPr>
            <a:r>
              <a:rPr lang="en-US" sz="1600" dirty="0"/>
              <a:t>Follows, </a:t>
            </a:r>
            <a:r>
              <a:rPr lang="en-US" sz="1600" i="1" dirty="0"/>
              <a:t>inter alia</a:t>
            </a:r>
            <a:r>
              <a:rPr lang="en-US" sz="1600" dirty="0"/>
              <a:t>, that the systematic errors on [Hackett:2023rif] are completely unknown and therefore uncontrolled.  </a:t>
            </a:r>
          </a:p>
          <a:p>
            <a:r>
              <a:rPr lang="en-US" dirty="0"/>
              <a:t>Hence, no one can know whether it is better to agree or disagree with the </a:t>
            </a:r>
            <a:r>
              <a:rPr lang="en-US" dirty="0" err="1"/>
              <a:t>lQCD</a:t>
            </a:r>
            <a:r>
              <a:rPr lang="en-US" dirty="0"/>
              <a:t> results – Nevertheless, authors claimed “benchmark for future”</a:t>
            </a:r>
            <a:endParaRPr lang="en-AU" dirty="0"/>
          </a:p>
          <a:p>
            <a:endParaRPr lang="en-AU"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0E839C-2E19-0A37-40F9-27E94013924E}"/>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650E839C-2E19-0A37-40F9-27E94013924E}"/>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40821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EB3-2AB0-BA9B-AA0F-90BEE6093F2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6D7696CB-8663-43C4-0073-D9C7EC6513E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6DFFB4AB-4A33-A00E-6169-3E3E85B551F2}"/>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28CFC9F-8086-1A30-2F29-BD1D3F276747}"/>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C80FC817-25E4-AF42-8AEB-6A8949C41837}"/>
              </a:ext>
            </a:extLst>
          </p:cNvPr>
          <p:cNvSpPr>
            <a:spLocks noGrp="1"/>
          </p:cNvSpPr>
          <p:nvPr>
            <p:ph type="sldNum" sz="quarter" idx="12"/>
          </p:nvPr>
        </p:nvSpPr>
        <p:spPr/>
        <p:txBody>
          <a:bodyPr/>
          <a:lstStyle/>
          <a:p>
            <a:fld id="{87034D8C-3CB4-402A-BC46-2AB14C0FE90A}" type="slidenum">
              <a:rPr lang="en-US" smtClean="0"/>
              <a:pPr/>
              <a:t>64</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092BE46-E640-D851-6436-405F931E5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CC4C12C4-B9B6-141D-AEFA-B63783E4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C2B719DC-8281-1770-8644-37E529D4B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A8730FDD-5779-1A99-DB80-BA1B7FF91CFF}"/>
              </a:ext>
            </a:extLst>
          </p:cNvPr>
          <p:cNvSpPr txBox="1"/>
          <p:nvPr/>
        </p:nvSpPr>
        <p:spPr>
          <a:xfrm>
            <a:off x="4304365" y="1889879"/>
            <a:ext cx="4230035" cy="3139321"/>
          </a:xfrm>
          <a:prstGeom prst="rect">
            <a:avLst/>
          </a:prstGeom>
          <a:noFill/>
        </p:spPr>
        <p:txBody>
          <a:bodyPr wrap="square" rtlCol="0">
            <a:spAutoFit/>
          </a:bodyPr>
          <a:lstStyle/>
          <a:p>
            <a:r>
              <a:rPr lang="en-AU" dirty="0"/>
              <a:t>CSM results</a:t>
            </a:r>
          </a:p>
          <a:p>
            <a:pPr marL="400050" indent="-400050">
              <a:buFont typeface="+mj-lt"/>
              <a:buAutoNum type="romanLcPeriod"/>
            </a:pPr>
            <a:r>
              <a:rPr lang="en-US" dirty="0"/>
              <a:t>Systematic errors considered and controlled</a:t>
            </a:r>
          </a:p>
          <a:p>
            <a:pPr marL="400050" indent="-400050">
              <a:buFont typeface="+mj-lt"/>
              <a:buAutoNum type="romanLcPeriod"/>
            </a:pPr>
            <a:r>
              <a:rPr lang="en-US" dirty="0"/>
              <a:t>Statistical errors associated with numerical algorithms small</a:t>
            </a:r>
          </a:p>
          <a:p>
            <a:pPr marL="400050" indent="-400050">
              <a:buFont typeface="+mj-lt"/>
              <a:buAutoNum type="romanLcPeriod"/>
            </a:pPr>
            <a:r>
              <a:rPr lang="en-US" dirty="0"/>
              <a:t>Parameter-free unification of nucleon gravitational form factors with data-consistent predictions for pion, kaon, and nucleon electromagnetic form factors [Yao:2024drm, Yao:2024uej]</a:t>
            </a:r>
          </a:p>
          <a:p>
            <a:r>
              <a:rPr lang="en-US" dirty="0"/>
              <a:t>CSM predictions are fully benchmarked</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9ABF4D-B244-5E0A-FCFB-99883021D781}"/>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309ABF4D-B244-5E0A-FCFB-99883021D781}"/>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27776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EA9B-ACF9-AFC8-508E-C1516F694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9507E-C560-D4DB-7CC9-78313242C59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22BCF8F-3FCA-C6F4-8298-42AAF1B7BBF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953A4856-9856-6545-831B-81EC1E80A1E6}"/>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6C04DE7A-3A11-43D4-F3CA-3A2A98F66BBB}"/>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2B0DCA67-2637-36B7-7777-EDEC0AD738C0}"/>
              </a:ext>
            </a:extLst>
          </p:cNvPr>
          <p:cNvSpPr>
            <a:spLocks noGrp="1"/>
          </p:cNvSpPr>
          <p:nvPr>
            <p:ph type="sldNum" sz="quarter" idx="12"/>
          </p:nvPr>
        </p:nvSpPr>
        <p:spPr/>
        <p:txBody>
          <a:bodyPr/>
          <a:lstStyle/>
          <a:p>
            <a:fld id="{87034D8C-3CB4-402A-BC46-2AB14C0FE90A}" type="slidenum">
              <a:rPr lang="en-US" smtClean="0"/>
              <a:pPr/>
              <a:t>65</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AB1891AF-6827-2E66-2087-B803CB47F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69FB8DC5-B7B0-F5AF-AD2C-6B9E898FF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6CEDF129-3300-9093-0DC5-3D7BEFD0D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096C46-CE86-9204-A948-41A18F61AEBF}"/>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AC096C46-CE86-9204-A948-41A18F61AEBF}"/>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
        <p:nvSpPr>
          <p:cNvPr id="17" name="TextBox 16">
            <a:extLst>
              <a:ext uri="{FF2B5EF4-FFF2-40B4-BE49-F238E27FC236}">
                <a16:creationId xmlns:a16="http://schemas.microsoft.com/office/drawing/2014/main" id="{D826DFEE-F4D6-F44E-7411-C38B6B670F5F}"/>
              </a:ext>
            </a:extLst>
          </p:cNvPr>
          <p:cNvSpPr txBox="1"/>
          <p:nvPr/>
        </p:nvSpPr>
        <p:spPr>
          <a:xfrm>
            <a:off x="4215342" y="1524000"/>
            <a:ext cx="4319058" cy="4916731"/>
          </a:xfrm>
          <a:prstGeom prst="rect">
            <a:avLst/>
          </a:prstGeom>
          <a:noFill/>
        </p:spPr>
        <p:txBody>
          <a:bodyPr wrap="square" rtlCol="0">
            <a:spAutoFit/>
          </a:bodyPr>
          <a:lstStyle/>
          <a:p>
            <a:r>
              <a:rPr lang="en-AU" u="sng" dirty="0"/>
              <a:t>My position</a:t>
            </a:r>
            <a:r>
              <a:rPr lang="en-AU" dirty="0"/>
              <a:t> </a:t>
            </a:r>
          </a:p>
          <a:p>
            <a:pPr marL="285750" indent="-285750">
              <a:spcBef>
                <a:spcPts val="300"/>
              </a:spcBef>
              <a:buFont typeface="Wingdings" panose="05000000000000000000" pitchFamily="2" charset="2"/>
              <a:buChar char="ü"/>
            </a:pPr>
            <a:r>
              <a:rPr lang="en-US" dirty="0"/>
              <a:t>Breadths of application &amp; success of the parameter-free framework employed suggest that predictions delivered should serve as benchmarks for future phenomenology and theory.  </a:t>
            </a:r>
          </a:p>
          <a:p>
            <a:pPr marL="285750" indent="-285750">
              <a:spcBef>
                <a:spcPts val="300"/>
              </a:spcBef>
              <a:buFont typeface="Wingdings" panose="05000000000000000000" pitchFamily="2" charset="2"/>
              <a:buChar char="ü"/>
            </a:pPr>
            <a:r>
              <a:rPr lang="en-US" dirty="0"/>
              <a:t>No improvement on CSM study can be anticipated before lattice-QCD analyses have simultaneously delivered infinite-volume, continuum-limit, carefully </a:t>
            </a:r>
            <a:r>
              <a:rPr lang="en-US" dirty="0" err="1"/>
              <a:t>renormalised</a:t>
            </a:r>
            <a:r>
              <a:rPr lang="en-US" dirty="0"/>
              <a:t>, physical pion mass studies of all physical properties discussed, </a:t>
            </a:r>
            <a:r>
              <a:rPr lang="en-US" i="1" dirty="0"/>
              <a:t>viz</a:t>
            </a:r>
            <a:r>
              <a:rPr lang="en-US" dirty="0"/>
              <a:t>. pion, kaon, nucleon electromagnetic and gravitational FFs.</a:t>
            </a:r>
          </a:p>
          <a:p>
            <a:pPr marL="285750" indent="-285750">
              <a:spcBef>
                <a:spcPts val="300"/>
              </a:spcBef>
              <a:buFont typeface="Wingdings" panose="05000000000000000000" pitchFamily="2" charset="2"/>
              <a:buChar char="ü"/>
            </a:pPr>
            <a:r>
              <a:rPr lang="en-US" dirty="0"/>
              <a:t>CSM predictions are truly setting the standard against which future calculations/inferences should be judged</a:t>
            </a:r>
          </a:p>
        </p:txBody>
      </p:sp>
    </p:spTree>
    <p:extLst>
      <p:ext uri="{BB962C8B-B14F-4D97-AF65-F5344CB8AC3E}">
        <p14:creationId xmlns:p14="http://schemas.microsoft.com/office/powerpoint/2010/main" val="22474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2234142" y="4282247"/>
            <a:ext cx="7821084" cy="1889953"/>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Photoproduction of heavy vector mesons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66</a:t>
            </a:fld>
            <a:endParaRPr lang="en-US"/>
          </a:p>
        </p:txBody>
      </p:sp>
      <p:pic>
        <p:nvPicPr>
          <p:cNvPr id="7" name="Picture 6" descr="Diagram&#10;&#10;Description automatically generated">
            <a:extLst>
              <a:ext uri="{FF2B5EF4-FFF2-40B4-BE49-F238E27FC236}">
                <a16:creationId xmlns:a16="http://schemas.microsoft.com/office/drawing/2014/main" id="{D4A7292F-4B1D-8A2F-AB58-15AFC2D62A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984" y="322262"/>
            <a:ext cx="4343400" cy="37206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492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FEE86DEC-23D5-4C52-A10B-E35C37B48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206" y="3502640"/>
            <a:ext cx="3332794" cy="2854931"/>
          </a:xfrm>
          <a:prstGeom prst="rect">
            <a:avLst/>
          </a:prstGeom>
        </p:spPr>
      </p:pic>
      <p:sp>
        <p:nvSpPr>
          <p:cNvPr id="2" name="Title 1">
            <a:extLst>
              <a:ext uri="{FF2B5EF4-FFF2-40B4-BE49-F238E27FC236}">
                <a16:creationId xmlns:a16="http://schemas.microsoft.com/office/drawing/2014/main" id="{90C30E3B-63EE-4248-B32D-0753011FEC1D}"/>
              </a:ext>
            </a:extLst>
          </p:cNvPr>
          <p:cNvSpPr>
            <a:spLocks noGrp="1"/>
          </p:cNvSpPr>
          <p:nvPr>
            <p:ph type="title"/>
          </p:nvPr>
        </p:nvSpPr>
        <p:spPr>
          <a:xfrm>
            <a:off x="609600" y="228600"/>
            <a:ext cx="10972800" cy="1143000"/>
          </a:xfrm>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EHM Measurements</a:t>
            </a:r>
            <a:br>
              <a:rPr lang="en-GB" sz="3600" b="0" dirty="0">
                <a:ln w="0"/>
                <a:solidFill>
                  <a:schemeClr val="accent1"/>
                </a:solidFill>
                <a:effectLst>
                  <a:outerShdw blurRad="38100" dist="25400" dir="5400000" algn="ctr" rotWithShape="0">
                    <a:srgbClr val="6E747A">
                      <a:alpha val="43000"/>
                    </a:srgbClr>
                  </a:outerShdw>
                </a:effectLst>
              </a:rPr>
            </a:br>
            <a:r>
              <a:rPr lang="en-US" sz="3600" b="0" dirty="0">
                <a:ln w="0"/>
                <a:solidFill>
                  <a:schemeClr val="accent1"/>
                </a:solidFill>
                <a:effectLst>
                  <a:outerShdw blurRad="38100" dist="25400" dir="5400000" algn="ctr" rotWithShape="0">
                    <a:srgbClr val="6E747A">
                      <a:alpha val="43000"/>
                    </a:srgbClr>
                  </a:outerShdw>
                </a:effectLst>
              </a:rPr>
              <a:t>How does the mass of the nucleon arise?</a:t>
            </a:r>
            <a:br>
              <a:rPr lang="en-US" sz="3600" b="0" dirty="0">
                <a:ln w="0"/>
                <a:solidFill>
                  <a:schemeClr val="accent1"/>
                </a:solidFill>
                <a:effectLst>
                  <a:outerShdw blurRad="38100" dist="25400" dir="5400000" algn="ctr" rotWithShape="0">
                    <a:srgbClr val="6E747A">
                      <a:alpha val="43000"/>
                    </a:srgbClr>
                  </a:outerShdw>
                </a:effectLst>
              </a:rPr>
            </a:br>
            <a:endParaRPr lang="en-US" sz="3600" b="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D0E390-A68A-45D7-BD62-121D28656AB6}"/>
                  </a:ext>
                </a:extLst>
              </p:cNvPr>
              <p:cNvSpPr>
                <a:spLocks noGrp="1"/>
              </p:cNvSpPr>
              <p:nvPr>
                <p:ph idx="1"/>
              </p:nvPr>
            </p:nvSpPr>
            <p:spPr>
              <a:xfrm>
                <a:off x="609600" y="1417637"/>
                <a:ext cx="8458200" cy="4525963"/>
              </a:xfrm>
            </p:spPr>
            <p:txBody>
              <a:bodyPr/>
              <a:lstStyle/>
              <a:p>
                <a:r>
                  <a:rPr lang="en-US" dirty="0"/>
                  <a:t>Once considered viable … </a:t>
                </a:r>
              </a:p>
              <a:p>
                <a:pPr marL="800100" lvl="2" indent="0">
                  <a:spcBef>
                    <a:spcPts val="0"/>
                  </a:spcBef>
                  <a:buNone/>
                </a:pPr>
                <a:r>
                  <a:rPr lang="en-US" sz="2200" dirty="0"/>
                  <a:t>Electromagnetic process (</a:t>
                </a:r>
                <a14:m>
                  <m:oMath xmlns:m="http://schemas.openxmlformats.org/officeDocument/2006/math">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𝐽</m:t>
                    </m:r>
                    <m:r>
                      <a:rPr lang="en-GB" sz="2200" b="0" i="1" smtClean="0">
                        <a:latin typeface="Cambria Math" panose="02040503050406030204" pitchFamily="18" charset="0"/>
                      </a:rPr>
                      <m:t>/</m:t>
                    </m:r>
                    <m:r>
                      <a:rPr lang="en-GB" sz="2200" b="0" i="1" smtClean="0">
                        <a:latin typeface="Cambria Math" panose="02040503050406030204" pitchFamily="18" charset="0"/>
                      </a:rPr>
                      <m:t>𝜓</m:t>
                    </m:r>
                    <m:r>
                      <a:rPr lang="en-GB" sz="2200" b="0" i="1" smtClean="0">
                        <a:latin typeface="Cambria Math" panose="02040503050406030204" pitchFamily="18" charset="0"/>
                      </a:rPr>
                      <m:t>, </m:t>
                    </m:r>
                    <m:r>
                      <m:rPr>
                        <m:sty m:val="p"/>
                      </m:rPr>
                      <a:rPr lang="en-GB" sz="2200" b="0" i="0" smtClean="0">
                        <a:latin typeface="Cambria Math" panose="02040503050406030204" pitchFamily="18" charset="0"/>
                      </a:rPr>
                      <m:t>Υ</m:t>
                    </m:r>
                  </m:oMath>
                </a14:m>
                <a:r>
                  <a:rPr lang="en-US" sz="2200" dirty="0"/>
                  <a:t>) … </a:t>
                </a:r>
                <a14:m>
                  <m:oMath xmlns:m="http://schemas.openxmlformats.org/officeDocument/2006/math">
                    <m:r>
                      <a:rPr lang="en-GB" sz="2200" b="0" i="1" smtClean="0">
                        <a:latin typeface="Cambria Math" panose="02040503050406030204" pitchFamily="18" charset="0"/>
                      </a:rPr>
                      <m:t>𝑒</m:t>
                    </m:r>
                    <m:r>
                      <a:rPr lang="en-GB" sz="2200" b="0" i="1" smtClean="0">
                        <a:latin typeface="Cambria Math" panose="02040503050406030204" pitchFamily="18" charset="0"/>
                      </a:rPr>
                      <m:t>+</m:t>
                    </m:r>
                    <m:r>
                      <a:rPr lang="en-GB" sz="2200" b="0" i="1" smtClean="0">
                        <a:latin typeface="Cambria Math" panose="02040503050406030204" pitchFamily="18" charset="0"/>
                      </a:rPr>
                      <m:t>𝑝</m:t>
                    </m:r>
                    <m:r>
                      <a:rPr lang="en-GB" sz="2200" b="0" i="1" smtClean="0">
                        <a:latin typeface="Cambria Math" panose="02040503050406030204" pitchFamily="18" charset="0"/>
                      </a:rPr>
                      <m:t>→</m:t>
                    </m:r>
                    <m:sSup>
                      <m:sSupPr>
                        <m:ctrlPr>
                          <a:rPr lang="en-GB" sz="2200" b="0" i="1" smtClean="0">
                            <a:latin typeface="Cambria Math" panose="02040503050406030204" pitchFamily="18" charset="0"/>
                          </a:rPr>
                        </m:ctrlPr>
                      </m:sSupPr>
                      <m:e>
                        <m:r>
                          <a:rPr lang="en-GB" sz="2200" b="0" i="1" smtClean="0">
                            <a:latin typeface="Cambria Math" panose="02040503050406030204" pitchFamily="18" charset="0"/>
                          </a:rPr>
                          <m:t>𝑒</m:t>
                        </m:r>
                      </m:e>
                      <m:sup>
                        <m:r>
                          <a:rPr lang="en-GB" sz="2200" b="0" i="1" smtClean="0">
                            <a:latin typeface="Cambria Math" panose="02040503050406030204" pitchFamily="18" charset="0"/>
                          </a:rPr>
                          <m:t>′</m:t>
                        </m:r>
                      </m:sup>
                    </m:sSup>
                    <m:r>
                      <a:rPr lang="en-GB" sz="2200" b="0" i="1" smtClean="0">
                        <a:latin typeface="Cambria Math" panose="02040503050406030204" pitchFamily="18" charset="0"/>
                      </a:rPr>
                      <m:t>+</m:t>
                    </m:r>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𝑝</m:t>
                    </m:r>
                  </m:oMath>
                </a14:m>
                <a:r>
                  <a:rPr lang="en-US" sz="2200" dirty="0"/>
                  <a:t> </a:t>
                </a:r>
              </a:p>
              <a:p>
                <a:pPr marL="800100" lvl="2" indent="0">
                  <a:spcBef>
                    <a:spcPts val="0"/>
                  </a:spcBef>
                  <a:buFont typeface="Wingdings" pitchFamily="2" charset="2"/>
                  <a:buNone/>
                  <a:defRPr/>
                </a:pPr>
                <a:r>
                  <a:rPr lang="en-US" sz="2200" dirty="0"/>
                  <a:t>to access purely hadronic process … </a:t>
                </a:r>
                <a14:m>
                  <m:oMath xmlns:m="http://schemas.openxmlformats.org/officeDocument/2006/math">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oMath>
                </a14:m>
                <a:endParaRPr lang="en-GB" sz="2200" b="0" i="1" dirty="0">
                  <a:latin typeface="Cambria Math" panose="02040503050406030204" pitchFamily="18" charset="0"/>
                </a:endParaRPr>
              </a:p>
              <a:p>
                <a:pPr>
                  <a:spcBef>
                    <a:spcPts val="0"/>
                  </a:spcBef>
                </a:pPr>
                <a:r>
                  <a:rPr lang="en-US" dirty="0"/>
                  <a:t>But … </a:t>
                </a:r>
              </a:p>
              <a:p>
                <a:pPr lvl="1"/>
                <a:r>
                  <a:rPr lang="en-US" sz="1600" i="1" dirty="0"/>
                  <a:t>Deciphering the mechanism of near-threshold J/</a:t>
                </a:r>
                <a:r>
                  <a:rPr lang="el-GR" sz="1600" i="1" dirty="0"/>
                  <a:t>ψ </a:t>
                </a:r>
                <a:r>
                  <a:rPr lang="en-US" sz="1600" i="1" dirty="0"/>
                  <a:t>photoproduction</a:t>
                </a:r>
                <a:r>
                  <a:rPr lang="en-US" sz="1600" dirty="0"/>
                  <a:t>, M.-L. Du, V. </a:t>
                </a:r>
                <a:r>
                  <a:rPr lang="en-US" sz="1600" dirty="0" err="1"/>
                  <a:t>Baru</a:t>
                </a:r>
                <a:r>
                  <a:rPr lang="en-US" sz="1600" dirty="0"/>
                  <a:t>, F.-K. Guo </a:t>
                </a:r>
                <a:r>
                  <a:rPr lang="en-US" sz="1600" i="1" dirty="0"/>
                  <a:t>et al</a:t>
                </a:r>
                <a:r>
                  <a:rPr lang="en-US" sz="1600" dirty="0"/>
                  <a:t>., Eur. Phys. J. C </a:t>
                </a:r>
                <a:r>
                  <a:rPr lang="en-US" sz="1600" b="1" dirty="0"/>
                  <a:t>80</a:t>
                </a:r>
                <a:r>
                  <a:rPr lang="en-US" sz="1600" dirty="0"/>
                  <a:t>, 1053 (2020) </a:t>
                </a:r>
              </a:p>
              <a:p>
                <a:pPr lvl="1"/>
                <a:r>
                  <a:rPr lang="en-US" sz="1600" i="1" dirty="0"/>
                  <a:t>Vector-meson production and vector meson dominance</a:t>
                </a:r>
                <a:r>
                  <a:rPr lang="en-US" sz="1600" dirty="0"/>
                  <a:t>, Yin-Zhen Xu</a:t>
                </a:r>
                <a:r>
                  <a:rPr lang="en-US" altLang="ja-JP" sz="1600" dirty="0"/>
                  <a:t>, </a:t>
                </a:r>
                <a:r>
                  <a:rPr lang="en-US" sz="1600" dirty="0"/>
                  <a:t>Si-Yang Chen</a:t>
                </a:r>
                <a:r>
                  <a:rPr lang="en-US" altLang="ja-JP" sz="1600" dirty="0"/>
                  <a:t>, </a:t>
                </a:r>
                <a:r>
                  <a:rPr lang="en-US" sz="1600" dirty="0"/>
                  <a:t>Zhao-Qian Yao</a:t>
                </a:r>
                <a:r>
                  <a:rPr lang="en-US" altLang="ja-JP" sz="1600" dirty="0"/>
                  <a:t> </a:t>
                </a:r>
                <a:r>
                  <a:rPr lang="en-US" altLang="ja-JP" sz="1600" i="1" dirty="0"/>
                  <a:t>et al</a:t>
                </a:r>
                <a:r>
                  <a:rPr lang="en-US" altLang="ja-JP" sz="1600" dirty="0"/>
                  <a:t>.</a:t>
                </a:r>
                <a:r>
                  <a:rPr lang="en-US" sz="1600" dirty="0"/>
                  <a:t>, Eur. Phys. J. C </a:t>
                </a:r>
                <a:r>
                  <a:rPr lang="en-US" sz="1600" b="1" dirty="0"/>
                  <a:t>81</a:t>
                </a:r>
                <a:r>
                  <a:rPr lang="en-US" sz="1600" dirty="0"/>
                  <a:t> (2021) 895/1-11 </a:t>
                </a:r>
              </a:p>
              <a:p>
                <a:pPr lvl="1"/>
                <a:r>
                  <a:rPr lang="en-US" sz="1600" i="1" dirty="0"/>
                  <a:t>Near threshold heavy quarkonium photoproduction at large momentum transfer</a:t>
                </a:r>
                <a:r>
                  <a:rPr lang="en-US" sz="1600" dirty="0"/>
                  <a:t>, P. Sun, X.-B. Tong, F. Yuan, Phys. Rev. D </a:t>
                </a:r>
                <a:r>
                  <a:rPr lang="en-US" sz="1600" b="1" dirty="0"/>
                  <a:t>105</a:t>
                </a:r>
                <a:r>
                  <a:rPr lang="en-US" sz="1600" dirty="0"/>
                  <a:t> (2022) 5, 054032</a:t>
                </a:r>
              </a:p>
              <a:p>
                <a:r>
                  <a:rPr lang="en-US" dirty="0">
                    <a:ln w="0"/>
                    <a:solidFill>
                      <a:srgbClr val="FF0000"/>
                    </a:solidFill>
                    <a:effectLst>
                      <a:outerShdw blurRad="38100" dist="25400" dir="5400000" algn="ctr" rotWithShape="0">
                        <a:srgbClr val="6E747A">
                          <a:alpha val="43000"/>
                        </a:srgbClr>
                      </a:outerShdw>
                    </a:effectLst>
                  </a:rPr>
                  <a:t>There is no objective, model-independent means by which to connect </a:t>
                </a:r>
                <a14:m>
                  <m:oMath xmlns:m="http://schemas.openxmlformats.org/officeDocument/2006/math">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Sup>
                      <m:sSupPr>
                        <m:ctrlP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pPr>
                      <m:e>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e>
                      <m: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up>
                    </m:s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r>
                  <a:rPr lang="en-US" sz="2200" dirty="0">
                    <a:ln w="0"/>
                    <a:solidFill>
                      <a:srgbClr val="FF0000"/>
                    </a:solidFill>
                    <a:effectLst>
                      <a:outerShdw blurRad="38100" dist="25400" dir="5400000" algn="ctr" rotWithShape="0">
                        <a:srgbClr val="6E747A">
                          <a:alpha val="43000"/>
                        </a:srgbClr>
                      </a:outerShdw>
                    </a:effectLst>
                  </a:rPr>
                  <a:t> with </a:t>
                </a:r>
                <a14:m>
                  <m:oMath xmlns:m="http://schemas.openxmlformats.org/officeDocument/2006/math">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endParaRPr lang="en-GB" dirty="0">
                  <a:ln w="0"/>
                  <a:solidFill>
                    <a:srgbClr val="FF0000"/>
                  </a:solidFill>
                  <a:effectLst>
                    <a:outerShdw blurRad="38100" dist="25400" dir="5400000" algn="ctr" rotWithShape="0">
                      <a:srgbClr val="6E747A">
                        <a:alpha val="43000"/>
                      </a:srgbClr>
                    </a:outerShdw>
                  </a:effectLst>
                </a:endParaRPr>
              </a:p>
              <a:p>
                <a:r>
                  <a:rPr lang="en-GB" dirty="0">
                    <a:ln w="0"/>
                    <a:solidFill>
                      <a:srgbClr val="FF0000"/>
                    </a:solidFill>
                    <a:effectLst>
                      <a:outerShdw blurRad="38100" dist="25400" dir="5400000" algn="ctr" rotWithShape="0">
                        <a:srgbClr val="6E747A">
                          <a:alpha val="43000"/>
                        </a:srgbClr>
                      </a:outerShdw>
                    </a:effectLst>
                  </a:rPr>
                  <a:t>Hence, vector meson photoproduction </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does not provide a path to the QCD trace anomaly</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(or anything else)</a:t>
                </a:r>
              </a:p>
              <a:p>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3CD0E390-A68A-45D7-BD62-121D28656AB6}"/>
                  </a:ext>
                </a:extLst>
              </p:cNvPr>
              <p:cNvSpPr>
                <a:spLocks noGrp="1" noRot="1" noChangeAspect="1" noMove="1" noResize="1" noEditPoints="1" noAdjustHandles="1" noChangeArrowheads="1" noChangeShapeType="1" noTextEdit="1"/>
              </p:cNvSpPr>
              <p:nvPr>
                <p:ph idx="1"/>
              </p:nvPr>
            </p:nvSpPr>
            <p:spPr>
              <a:xfrm>
                <a:off x="609600" y="1417637"/>
                <a:ext cx="8458200" cy="4525963"/>
              </a:xfrm>
              <a:blipFill>
                <a:blip r:embed="rId3"/>
                <a:stretch>
                  <a:fillRect l="-1009" t="-943" r="-1657" b="-1064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DFB6F40-4ED1-45F6-A4BB-F67E97D54F5D}"/>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4CB7B14C-9203-4E4B-A580-0C96B9352E55}"/>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337C80A0-A77F-477B-8D3A-70798A22D719}"/>
              </a:ext>
            </a:extLst>
          </p:cNvPr>
          <p:cNvSpPr>
            <a:spLocks noGrp="1"/>
          </p:cNvSpPr>
          <p:nvPr>
            <p:ph type="sldNum" sz="quarter" idx="12"/>
          </p:nvPr>
        </p:nvSpPr>
        <p:spPr/>
        <p:txBody>
          <a:bodyPr/>
          <a:lstStyle/>
          <a:p>
            <a:fld id="{87034D8C-3CB4-402A-BC46-2AB14C0FE90A}" type="slidenum">
              <a:rPr lang="en-US" smtClean="0"/>
              <a:pPr/>
              <a:t>67</a:t>
            </a:fld>
            <a:endParaRPr lang="en-US"/>
          </a:p>
        </p:txBody>
      </p:sp>
    </p:spTree>
    <p:extLst>
      <p:ext uri="{BB962C8B-B14F-4D97-AF65-F5344CB8AC3E}">
        <p14:creationId xmlns:p14="http://schemas.microsoft.com/office/powerpoint/2010/main" val="335704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455F3A-F867-4715-8D8D-2651F25AA28C}"/>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p>
            </p:txBody>
          </p:sp>
        </mc:Choice>
        <mc:Fallback xmlns="">
          <p:sp>
            <p:nvSpPr>
              <p:cNvPr id="2" name="Title 1">
                <a:extLst>
                  <a:ext uri="{FF2B5EF4-FFF2-40B4-BE49-F238E27FC236}">
                    <a16:creationId xmlns:a16="http://schemas.microsoft.com/office/drawing/2014/main" id="{E6455F3A-F867-4715-8D8D-2651F25AA28C}"/>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15E52F-2D7F-073E-5DF1-F39FB34AA46E}"/>
                  </a:ext>
                </a:extLst>
              </p:cNvPr>
              <p:cNvSpPr>
                <a:spLocks noGrp="1"/>
              </p:cNvSpPr>
              <p:nvPr>
                <p:ph idx="1"/>
              </p:nvPr>
            </p:nvSpPr>
            <p:spPr/>
            <p:txBody>
              <a:bodyPr/>
              <a:lstStyle/>
              <a:p>
                <a:r>
                  <a:rPr lang="en-AU" dirty="0"/>
                  <a:t>Some modern proposals for reaction model:</a:t>
                </a:r>
              </a:p>
              <a:p>
                <a:pPr lvl="1"/>
                <a:r>
                  <a:rPr lang="en-AU" sz="2200" dirty="0"/>
                  <a:t>GPD treatment – </a:t>
                </a:r>
                <a:r>
                  <a:rPr lang="en-US" sz="2200" dirty="0"/>
                  <a:t>gain access to in-proton gluon gravitational form factors</a:t>
                </a:r>
              </a:p>
              <a:p>
                <a:pPr lvl="1"/>
                <a:r>
                  <a:rPr lang="en-US" sz="2200" dirty="0"/>
                  <a:t>Coupled channels treatment – </a:t>
                </a:r>
                <a14:m>
                  <m:oMath xmlns:m="http://schemas.openxmlformats.org/officeDocument/2006/math">
                    <m:r>
                      <a:rPr lang="en-AU" sz="2200" b="1" i="0" smtClean="0">
                        <a:latin typeface="Cambria Math" panose="02040503050406030204" pitchFamily="18" charset="0"/>
                      </a:rPr>
                      <m:t>𝐏</m:t>
                    </m:r>
                    <m:r>
                      <a:rPr lang="en-AU" sz="2200" b="0" i="1" smtClean="0">
                        <a:latin typeface="Cambria Math" panose="02040503050406030204" pitchFamily="18" charset="0"/>
                      </a:rPr>
                      <m:t>+ </m:t>
                    </m:r>
                    <m:r>
                      <a:rPr lang="en-AU" sz="2200" b="0" i="1" smtClean="0">
                        <a:latin typeface="Cambria Math" panose="02040503050406030204" pitchFamily="18" charset="0"/>
                      </a:rPr>
                      <m:t>𝐽</m:t>
                    </m:r>
                    <m:r>
                      <a:rPr lang="en-AU" sz="2200" b="0" i="1" smtClean="0">
                        <a:latin typeface="Cambria Math" panose="02040503050406030204" pitchFamily="18" charset="0"/>
                      </a:rPr>
                      <m:t>/</m:t>
                    </m:r>
                    <m:r>
                      <a:rPr lang="en-AU" sz="2200" b="0" i="1" smtClean="0">
                        <a:latin typeface="Cambria Math" panose="02040503050406030204" pitchFamily="18" charset="0"/>
                      </a:rPr>
                      <m:t>𝜓</m:t>
                    </m:r>
                    <m:r>
                      <m:rPr>
                        <m:lit/>
                      </m:rPr>
                      <a:rPr lang="en-AU" sz="2200" b="0" i="1" smtClean="0">
                        <a:latin typeface="Cambria Math" panose="02040503050406030204" pitchFamily="18" charset="0"/>
                      </a:rPr>
                      <m:t> </m:t>
                    </m:r>
                    <m:r>
                      <a:rPr lang="en-AU" sz="2200" b="0" i="1" smtClean="0">
                        <a:latin typeface="Cambria Math" panose="02040503050406030204" pitchFamily="18" charset="0"/>
                      </a:rPr>
                      <m:t>𝑝</m:t>
                    </m:r>
                    <m:r>
                      <a:rPr lang="en-AU" sz="2200" b="0" i="1" smtClean="0">
                        <a:latin typeface="Cambria Math" panose="02040503050406030204" pitchFamily="18" charset="0"/>
                      </a:rPr>
                      <m:t> </m:t>
                    </m:r>
                    <m:r>
                      <m:rPr>
                        <m:sty m:val="p"/>
                      </m:rPr>
                      <a:rPr lang="en-AU" sz="2200" b="0" i="0" smtClean="0">
                        <a:latin typeface="Cambria Math" panose="02040503050406030204" pitchFamily="18" charset="0"/>
                      </a:rPr>
                      <m:t>rescattering</m:t>
                    </m:r>
                  </m:oMath>
                </a14:m>
                <a:r>
                  <a:rPr lang="en-AU" sz="2200" dirty="0"/>
                  <a:t> </a:t>
                </a:r>
              </a:p>
              <a:p>
                <a:pPr lvl="2"/>
                <a:r>
                  <a:rPr lang="en-US" sz="2000" dirty="0"/>
                  <a:t>S. Sakinah, T. S. H. Lee, H.-M. Choi, </a:t>
                </a:r>
                <a:r>
                  <a:rPr lang="en-US" sz="2000" i="1" dirty="0"/>
                  <a:t>Dynamical Model of J/Ψ photoproduction on the nucleon</a:t>
                </a:r>
                <a:r>
                  <a:rPr lang="en-US" sz="2000" dirty="0"/>
                  <a:t> – arXiv:2403.01958 [</a:t>
                </a:r>
                <a:r>
                  <a:rPr lang="en-US" sz="2000" dirty="0" err="1"/>
                  <a:t>nucl-th</a:t>
                </a:r>
                <a:r>
                  <a:rPr lang="en-US" sz="2000" dirty="0"/>
                  <a:t>] </a:t>
                </a:r>
                <a:r>
                  <a:rPr lang="en-AU" sz="2000" dirty="0">
                    <a:highlight>
                      <a:srgbClr val="FFFFFF"/>
                    </a:highlight>
                    <a:latin typeface="-apple-system"/>
                  </a:rPr>
                  <a:t>Phys. Rev. C </a:t>
                </a:r>
                <a:r>
                  <a:rPr lang="en-AU" sz="2000" b="1" dirty="0">
                    <a:highlight>
                      <a:srgbClr val="FFFFFF"/>
                    </a:highlight>
                    <a:latin typeface="-apple-system"/>
                  </a:rPr>
                  <a:t>109</a:t>
                </a:r>
                <a:r>
                  <a:rPr lang="en-AU" sz="2000" dirty="0">
                    <a:highlight>
                      <a:srgbClr val="FFFFFF"/>
                    </a:highlight>
                    <a:latin typeface="-apple-system"/>
                  </a:rPr>
                  <a:t> (2024) 6, 065204</a:t>
                </a:r>
                <a:endParaRPr lang="en-US" sz="2000" dirty="0"/>
              </a:p>
              <a:p>
                <a:pPr lvl="2"/>
                <a:r>
                  <a:rPr lang="en-US" sz="2000" dirty="0"/>
                  <a:t>Suggestion = Final state interactions dominate cross-section near-threshold, so obscuring any connection with in-proton gluon distributions and/or gluon gravitational form factors.</a:t>
                </a:r>
                <a:endParaRPr lang="en-AU" sz="2000" dirty="0"/>
              </a:p>
              <a:p>
                <a:pPr lvl="1"/>
                <a14:m>
                  <m:oMath xmlns:m="http://schemas.openxmlformats.org/officeDocument/2006/math">
                    <m:r>
                      <a:rPr lang="en-AU" sz="2200" b="0" i="1" smtClean="0">
                        <a:latin typeface="Cambria Math" panose="02040503050406030204" pitchFamily="18" charset="0"/>
                      </a:rPr>
                      <m:t>𝛾</m:t>
                    </m:r>
                    <m:r>
                      <a:rPr lang="en-AU" sz="2200" b="0" i="1" smtClean="0">
                        <a:latin typeface="Cambria Math" panose="02040503050406030204" pitchFamily="18" charset="0"/>
                      </a:rPr>
                      <m:t>+</m:t>
                    </m:r>
                    <m:r>
                      <a:rPr lang="en-AU" sz="2200" b="0" i="1" smtClean="0">
                        <a:latin typeface="Cambria Math" panose="02040503050406030204" pitchFamily="18" charset="0"/>
                      </a:rPr>
                      <m:t>𝑝</m:t>
                    </m:r>
                    <m:r>
                      <a:rPr lang="en-AU" sz="2200" b="0" i="1" smtClean="0">
                        <a:latin typeface="Cambria Math" panose="02040503050406030204" pitchFamily="18" charset="0"/>
                      </a:rPr>
                      <m:t>→</m:t>
                    </m:r>
                    <m:r>
                      <a:rPr lang="en-AU" sz="2200" b="0" i="1" smtClean="0">
                        <a:latin typeface="Cambria Math" panose="02040503050406030204" pitchFamily="18" charset="0"/>
                      </a:rPr>
                      <m:t>𝑐</m:t>
                    </m:r>
                    <m:r>
                      <a:rPr lang="en-AU" sz="2200" b="0" i="1" smtClean="0">
                        <a:latin typeface="Cambria Math" panose="02040503050406030204" pitchFamily="18" charset="0"/>
                      </a:rPr>
                      <m:t>+</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𝑐</m:t>
                        </m:r>
                      </m:e>
                    </m:acc>
                    <m:r>
                      <a:rPr lang="en-AU" sz="2200" b="0" i="1" dirty="0" smtClean="0">
                        <a:latin typeface="Cambria Math" panose="02040503050406030204" pitchFamily="18" charset="0"/>
                      </a:rPr>
                      <m:t>+</m:t>
                    </m:r>
                    <m:r>
                      <a:rPr lang="en-AU" sz="2200" b="0" i="1" dirty="0" smtClean="0">
                        <a:latin typeface="Cambria Math" panose="02040503050406030204" pitchFamily="18" charset="0"/>
                      </a:rPr>
                      <m:t>𝑃</m:t>
                    </m:r>
                    <m:r>
                      <a:rPr lang="en-AU" sz="2200" b="0" i="1" dirty="0" smtClean="0">
                        <a:latin typeface="Cambria Math" panose="02040503050406030204" pitchFamily="18" charset="0"/>
                      </a:rPr>
                      <m:t>+</m:t>
                    </m:r>
                    <m:r>
                      <a:rPr lang="en-AU" sz="2200" b="0" i="1" dirty="0" smtClean="0">
                        <a:latin typeface="Cambria Math" panose="02040503050406030204" pitchFamily="18" charset="0"/>
                      </a:rPr>
                      <m:t>𝑝</m:t>
                    </m:r>
                    <m:r>
                      <a:rPr lang="en-AU" sz="2200" b="0" i="1" dirty="0" smtClean="0">
                        <a:latin typeface="Cambria Math" panose="02040503050406030204" pitchFamily="18" charset="0"/>
                      </a:rPr>
                      <m:t>→</m:t>
                    </m:r>
                    <m:r>
                      <a:rPr lang="en-AU" sz="2200" b="0" i="1" dirty="0" smtClean="0">
                        <a:latin typeface="Cambria Math" panose="02040503050406030204" pitchFamily="18" charset="0"/>
                      </a:rPr>
                      <m:t>𝐽</m:t>
                    </m:r>
                    <m:r>
                      <a:rPr lang="en-AU" sz="2200" b="0" i="1" dirty="0" smtClean="0">
                        <a:latin typeface="Cambria Math" panose="02040503050406030204" pitchFamily="18" charset="0"/>
                      </a:rPr>
                      <m:t>/</m:t>
                    </m:r>
                    <m:r>
                      <a:rPr lang="en-AU" sz="2200" b="0" i="1" dirty="0" smtClean="0">
                        <a:latin typeface="Cambria Math" panose="02040503050406030204" pitchFamily="18" charset="0"/>
                      </a:rPr>
                      <m:t>𝜓</m:t>
                    </m:r>
                    <m:r>
                      <a:rPr lang="en-AU" sz="2200" i="1" dirty="0">
                        <a:latin typeface="Cambria Math" panose="02040503050406030204" pitchFamily="18" charset="0"/>
                      </a:rPr>
                      <m:t>+</m:t>
                    </m:r>
                    <m:r>
                      <a:rPr lang="en-AU" sz="2200" i="1" dirty="0">
                        <a:latin typeface="Cambria Math" panose="02040503050406030204" pitchFamily="18" charset="0"/>
                      </a:rPr>
                      <m:t>𝑝</m:t>
                    </m:r>
                  </m:oMath>
                </a14:m>
                <a:endParaRPr lang="en-AU" sz="2200" dirty="0"/>
              </a:p>
              <a:p>
                <a:pPr lvl="2"/>
                <a:r>
                  <a:rPr lang="en-AU" sz="2000" dirty="0"/>
                  <a:t>Lin Tang (</a:t>
                </a:r>
                <a:r>
                  <a:rPr lang="ja-JP" altLang="en-US" sz="2000" dirty="0"/>
                  <a:t>唐淋</a:t>
                </a:r>
                <a:r>
                  <a:rPr lang="en-AU" sz="2000" dirty="0"/>
                  <a:t>) </a:t>
                </a:r>
                <a:r>
                  <a:rPr lang="en-AU" sz="2000" i="1" dirty="0"/>
                  <a:t>et al</a:t>
                </a:r>
                <a:r>
                  <a:rPr lang="en-AU" sz="2000" dirty="0"/>
                  <a:t>. NJU-INP 089/24</a:t>
                </a:r>
              </a:p>
              <a:p>
                <a:pPr lvl="2"/>
                <a:r>
                  <a:rPr lang="en-US" sz="2000" dirty="0"/>
                  <a:t>Exposes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 content of the dressed photon</a:t>
                </a:r>
              </a:p>
              <a:p>
                <a:pPr lvl="2"/>
                <a:r>
                  <a:rPr lang="en-US" sz="2000" dirty="0"/>
                  <a:t>Couples the intermediate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system to </a:t>
                </a:r>
              </a:p>
              <a:p>
                <a:pPr marL="914400" lvl="2" indent="0">
                  <a:buNone/>
                </a:pPr>
                <a:r>
                  <a:rPr lang="en-US" sz="2000" dirty="0"/>
                  <a:t>    proton’s valence quarks via Pomeron exchange</a:t>
                </a:r>
                <a:endParaRPr lang="en-AU" sz="2000" dirty="0"/>
              </a:p>
            </p:txBody>
          </p:sp>
        </mc:Choice>
        <mc:Fallback xmlns="">
          <p:sp>
            <p:nvSpPr>
              <p:cNvPr id="3" name="Content Placeholder 2">
                <a:extLst>
                  <a:ext uri="{FF2B5EF4-FFF2-40B4-BE49-F238E27FC236}">
                    <a16:creationId xmlns:a16="http://schemas.microsoft.com/office/drawing/2014/main" id="{2315E52F-2D7F-073E-5DF1-F39FB34AA46E}"/>
                  </a:ext>
                </a:extLst>
              </p:cNvPr>
              <p:cNvSpPr>
                <a:spLocks noGrp="1" noRot="1" noChangeAspect="1" noMove="1" noResize="1" noEditPoints="1" noAdjustHandles="1" noChangeArrowheads="1" noChangeShapeType="1" noTextEdit="1"/>
              </p:cNvSpPr>
              <p:nvPr>
                <p:ph idx="1"/>
              </p:nvPr>
            </p:nvSpPr>
            <p:spPr>
              <a:blipFill>
                <a:blip r:embed="rId3"/>
                <a:stretch>
                  <a:fillRect l="-611" t="-943" r="-1056" b="-40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E3ECF80-C3A4-B756-F76B-BD12559F65A0}"/>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EE51F97B-5857-79F4-F01D-337902E7447F}"/>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A1FFEEB3-6B7C-6DB7-AA6C-40A701392CF8}"/>
              </a:ext>
            </a:extLst>
          </p:cNvPr>
          <p:cNvSpPr>
            <a:spLocks noGrp="1"/>
          </p:cNvSpPr>
          <p:nvPr>
            <p:ph type="sldNum" sz="quarter" idx="12"/>
          </p:nvPr>
        </p:nvSpPr>
        <p:spPr/>
        <p:txBody>
          <a:bodyPr/>
          <a:lstStyle/>
          <a:p>
            <a:fld id="{87034D8C-3CB4-402A-BC46-2AB14C0FE90A}" type="slidenum">
              <a:rPr lang="en-US" smtClean="0"/>
              <a:pPr/>
              <a:t>68</a:t>
            </a:fld>
            <a:endParaRPr lang="en-US"/>
          </a:p>
        </p:txBody>
      </p:sp>
      <p:pic>
        <p:nvPicPr>
          <p:cNvPr id="8" name="Picture 7" descr="A diagram of a physical model&#10;&#10;Description automatically generated">
            <a:extLst>
              <a:ext uri="{FF2B5EF4-FFF2-40B4-BE49-F238E27FC236}">
                <a16:creationId xmlns:a16="http://schemas.microsoft.com/office/drawing/2014/main" id="{857DC17D-CD31-8BBB-66A2-5C560CC17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315477"/>
            <a:ext cx="3619500" cy="2058394"/>
          </a:xfrm>
          <a:prstGeom prst="rect">
            <a:avLst/>
          </a:prstGeom>
        </p:spPr>
      </p:pic>
      <p:cxnSp>
        <p:nvCxnSpPr>
          <p:cNvPr id="10" name="Straight Connector 9">
            <a:extLst>
              <a:ext uri="{FF2B5EF4-FFF2-40B4-BE49-F238E27FC236}">
                <a16:creationId xmlns:a16="http://schemas.microsoft.com/office/drawing/2014/main" id="{B7EA7EB2-DA6C-6539-217D-0CD1BE9035E9}"/>
              </a:ext>
            </a:extLst>
          </p:cNvPr>
          <p:cNvCxnSpPr/>
          <p:nvPr/>
        </p:nvCxnSpPr>
        <p:spPr bwMode="auto">
          <a:xfrm>
            <a:off x="1371600" y="2236304"/>
            <a:ext cx="8534400" cy="0"/>
          </a:xfrm>
          <a:prstGeom prst="line">
            <a:avLst/>
          </a:prstGeom>
          <a:ln w="190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9D98431-1CDF-128D-978B-EAB6AE64B45D}"/>
                  </a:ext>
                </a:extLst>
              </p:cNvPr>
              <p:cNvSpPr txBox="1"/>
              <p:nvPr/>
            </p:nvSpPr>
            <p:spPr>
              <a:xfrm>
                <a:off x="8763000" y="1126413"/>
                <a:ext cx="3048000" cy="923330"/>
              </a:xfrm>
              <a:prstGeom prst="rect">
                <a:avLst/>
              </a:prstGeom>
              <a:noFill/>
            </p:spPr>
            <p:txBody>
              <a:bodyPr wrap="square" rtlCol="0">
                <a:spAutoFit/>
              </a:bodyPr>
              <a:lstStyle/>
              <a:p>
                <a:r>
                  <a:rPr lang="en-AU" dirty="0">
                    <a:solidFill>
                      <a:srgbClr val="C00000"/>
                    </a:solidFill>
                  </a:rPr>
                  <a:t>If GPD scheme valid at all, then only very near threshold.</a:t>
                </a:r>
              </a:p>
              <a:p>
                <a:r>
                  <a:rPr lang="en-AU" dirty="0">
                    <a:solidFill>
                      <a:srgbClr val="C00000"/>
                    </a:solidFill>
                  </a:rPr>
                  <a:t>All </a:t>
                </a:r>
                <a14:m>
                  <m:oMath xmlns:m="http://schemas.openxmlformats.org/officeDocument/2006/math">
                    <m:r>
                      <a:rPr lang="en-AU" b="0" i="1" smtClean="0">
                        <a:solidFill>
                          <a:srgbClr val="C00000"/>
                        </a:solidFill>
                        <a:latin typeface="Cambria Math" panose="02040503050406030204" pitchFamily="18" charset="0"/>
                      </a:rPr>
                      <m:t>𝑊</m:t>
                    </m:r>
                  </m:oMath>
                </a14:m>
                <a:r>
                  <a:rPr lang="en-AU" dirty="0">
                    <a:solidFill>
                      <a:srgbClr val="C00000"/>
                    </a:solidFill>
                  </a:rPr>
                  <a:t> unification impossible</a:t>
                </a:r>
              </a:p>
            </p:txBody>
          </p:sp>
        </mc:Choice>
        <mc:Fallback xmlns="">
          <p:sp>
            <p:nvSpPr>
              <p:cNvPr id="11" name="TextBox 10">
                <a:extLst>
                  <a:ext uri="{FF2B5EF4-FFF2-40B4-BE49-F238E27FC236}">
                    <a16:creationId xmlns:a16="http://schemas.microsoft.com/office/drawing/2014/main" id="{F9D98431-1CDF-128D-978B-EAB6AE64B45D}"/>
                  </a:ext>
                </a:extLst>
              </p:cNvPr>
              <p:cNvSpPr txBox="1">
                <a:spLocks noRot="1" noChangeAspect="1" noMove="1" noResize="1" noEditPoints="1" noAdjustHandles="1" noChangeArrowheads="1" noChangeShapeType="1" noTextEdit="1"/>
              </p:cNvSpPr>
              <p:nvPr/>
            </p:nvSpPr>
            <p:spPr>
              <a:xfrm>
                <a:off x="8763000" y="1126413"/>
                <a:ext cx="3048000" cy="923330"/>
              </a:xfrm>
              <a:prstGeom prst="rect">
                <a:avLst/>
              </a:prstGeom>
              <a:blipFill>
                <a:blip r:embed="rId5"/>
                <a:stretch>
                  <a:fillRect l="-1800" t="-3974" r="-400" b="-9934"/>
                </a:stretch>
              </a:blipFill>
            </p:spPr>
            <p:txBody>
              <a:bodyPr/>
              <a:lstStyle/>
              <a:p>
                <a:r>
                  <a:rPr lang="en-AU">
                    <a:noFill/>
                  </a:rPr>
                  <a:t> </a:t>
                </a:r>
              </a:p>
            </p:txBody>
          </p:sp>
        </mc:Fallback>
      </mc:AlternateContent>
      <p:sp>
        <p:nvSpPr>
          <p:cNvPr id="7" name="TextBox 6">
            <a:extLst>
              <a:ext uri="{FF2B5EF4-FFF2-40B4-BE49-F238E27FC236}">
                <a16:creationId xmlns:a16="http://schemas.microsoft.com/office/drawing/2014/main" id="{71F9BDA1-5A86-6F27-F3B4-E7D5485B77E9}"/>
              </a:ext>
            </a:extLst>
          </p:cNvPr>
          <p:cNvSpPr txBox="1"/>
          <p:nvPr/>
        </p:nvSpPr>
        <p:spPr>
          <a:xfrm>
            <a:off x="7162800" y="188256"/>
            <a:ext cx="5029200" cy="646331"/>
          </a:xfrm>
          <a:prstGeom prst="rect">
            <a:avLst/>
          </a:prstGeom>
          <a:noFill/>
        </p:spPr>
        <p:txBody>
          <a:bodyPr wrap="square" rtlCol="0">
            <a:spAutoFit/>
          </a:bodyPr>
          <a:lstStyle/>
          <a:p>
            <a:r>
              <a:rPr lang="en-AU" sz="1200" b="0" i="1" dirty="0">
                <a:solidFill>
                  <a:schemeClr val="accent1">
                    <a:lumMod val="75000"/>
                  </a:schemeClr>
                </a:solidFill>
                <a:effectLst/>
              </a:rPr>
              <a:t>J/</a:t>
            </a:r>
            <a:r>
              <a:rPr lang="el-GR" sz="1200" b="0" i="1" dirty="0">
                <a:solidFill>
                  <a:schemeClr val="accent1">
                    <a:lumMod val="75000"/>
                  </a:schemeClr>
                </a:solidFill>
                <a:effectLst/>
              </a:rPr>
              <a:t>ψ </a:t>
            </a:r>
            <a:r>
              <a:rPr lang="en-AU" sz="1200" b="0" i="1" dirty="0">
                <a:solidFill>
                  <a:schemeClr val="accent1">
                    <a:lumMod val="75000"/>
                  </a:schemeClr>
                </a:solidFill>
                <a:effectLst/>
              </a:rPr>
              <a:t>photoproduction: threshold to very high energy, </a:t>
            </a:r>
            <a:r>
              <a:rPr lang="en-AU" sz="1200" b="0" i="0" dirty="0">
                <a:solidFill>
                  <a:schemeClr val="accent1">
                    <a:lumMod val="75000"/>
                  </a:schemeClr>
                </a:solidFill>
                <a:effectLst/>
              </a:rPr>
              <a:t>Lin Tang (</a:t>
            </a:r>
            <a:r>
              <a:rPr lang="ja-JP" altLang="en-US" sz="1200" b="0" i="0" dirty="0">
                <a:solidFill>
                  <a:schemeClr val="accent1">
                    <a:lumMod val="75000"/>
                  </a:schemeClr>
                </a:solidFill>
                <a:effectLst/>
              </a:rPr>
              <a:t>唐淋</a:t>
            </a:r>
            <a:r>
              <a:rPr lang="en-US" altLang="ja-JP" sz="1200" b="0" i="0" dirty="0">
                <a:solidFill>
                  <a:schemeClr val="accent1">
                    <a:lumMod val="75000"/>
                  </a:schemeClr>
                </a:solidFill>
                <a:effectLst/>
              </a:rPr>
              <a:t>), </a:t>
            </a:r>
            <a:r>
              <a:rPr lang="en-AU" sz="1200" b="0" i="0" dirty="0">
                <a:solidFill>
                  <a:schemeClr val="accent1">
                    <a:lumMod val="75000"/>
                  </a:schemeClr>
                </a:solidFill>
                <a:effectLst/>
              </a:rPr>
              <a:t>Yi-Xuan Yang (</a:t>
            </a:r>
            <a:r>
              <a:rPr lang="ja-JP" altLang="en-US" sz="1200" b="0" i="0" dirty="0">
                <a:solidFill>
                  <a:schemeClr val="accent1">
                    <a:lumMod val="75000"/>
                  </a:schemeClr>
                </a:solidFill>
                <a:effectLst/>
              </a:rPr>
              <a:t>杨逸轩</a:t>
            </a:r>
            <a:r>
              <a:rPr lang="en-US" altLang="ja-JP" sz="1200" b="0" i="0" dirty="0">
                <a:solidFill>
                  <a:schemeClr val="accent1">
                    <a:lumMod val="75000"/>
                  </a:schemeClr>
                </a:solidFill>
                <a:effectLst/>
              </a:rPr>
              <a:t>), </a:t>
            </a:r>
            <a:r>
              <a:rPr lang="en-AU" sz="1200" b="0" i="0" dirty="0">
                <a:solidFill>
                  <a:schemeClr val="accent1">
                    <a:lumMod val="75000"/>
                  </a:schemeClr>
                </a:solidFill>
                <a:effectLst/>
              </a:rPr>
              <a:t>Zhu-Fang Cui (</a:t>
            </a:r>
            <a:r>
              <a:rPr lang="ja-JP" altLang="en-US" sz="1200" b="0" i="0" dirty="0">
                <a:solidFill>
                  <a:schemeClr val="accent1">
                    <a:lumMod val="75000"/>
                  </a:schemeClr>
                </a:solidFill>
                <a:effectLst/>
              </a:rPr>
              <a:t>崔著钫</a:t>
            </a:r>
            <a:r>
              <a:rPr lang="en-US" altLang="ja-JP" sz="1200" b="0" i="0" dirty="0">
                <a:solidFill>
                  <a:schemeClr val="accent1">
                    <a:lumMod val="75000"/>
                  </a:schemeClr>
                </a:solidFill>
                <a:effectLst/>
              </a:rPr>
              <a:t>) </a:t>
            </a:r>
            <a:r>
              <a:rPr lang="en-AU" sz="1200" b="0" i="0" dirty="0">
                <a:solidFill>
                  <a:schemeClr val="accent1">
                    <a:lumMod val="75000"/>
                  </a:schemeClr>
                </a:solidFill>
                <a:effectLst/>
              </a:rPr>
              <a:t>and Craig D. Roberts, NJU-INP 089/24, </a:t>
            </a:r>
            <a:r>
              <a:rPr lang="en-AU" sz="1200" b="0" i="0" u="sng" strike="noStrike" dirty="0">
                <a:solidFill>
                  <a:srgbClr val="0066FF"/>
                </a:solidFill>
                <a:effectLst/>
                <a:hlinkClick r:id="rId6">
                  <a:extLst>
                    <a:ext uri="{A12FA001-AC4F-418D-AE19-62706E023703}">
                      <ahyp:hlinkClr xmlns:ahyp="http://schemas.microsoft.com/office/drawing/2018/hyperlinkcolor" val="tx"/>
                    </a:ext>
                  </a:extLst>
                </a:hlinkClick>
              </a:rPr>
              <a:t>e-Print: 2405.17675 [hep-</a:t>
            </a:r>
            <a:r>
              <a:rPr lang="en-AU" sz="1200" b="0" i="0" u="sng" strike="noStrike" dirty="0" err="1">
                <a:solidFill>
                  <a:srgbClr val="0066FF"/>
                </a:solidFill>
                <a:effectLst/>
                <a:hlinkClick r:id="rId6">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a:t>
            </a:r>
            <a:r>
              <a:rPr lang="en-AU" sz="1200" b="0" i="1" dirty="0">
                <a:solidFill>
                  <a:schemeClr val="accent1">
                    <a:lumMod val="75000"/>
                  </a:schemeClr>
                </a:solidFill>
                <a:effectLst/>
              </a:rPr>
              <a:t>, </a:t>
            </a:r>
            <a:r>
              <a:rPr lang="en-AU" sz="1200" b="0" i="0" dirty="0">
                <a:solidFill>
                  <a:schemeClr val="accent1">
                    <a:lumMod val="75000"/>
                  </a:schemeClr>
                </a:solidFill>
                <a:effectLst/>
              </a:rPr>
              <a:t>Phys. Lett. B </a:t>
            </a:r>
            <a:r>
              <a:rPr lang="en-AU" sz="1200" b="1" i="0" dirty="0">
                <a:solidFill>
                  <a:schemeClr val="accent1">
                    <a:lumMod val="75000"/>
                  </a:schemeClr>
                </a:solidFill>
                <a:effectLst/>
              </a:rPr>
              <a:t>856</a:t>
            </a:r>
            <a:r>
              <a:rPr lang="en-AU" sz="1200" b="0" i="0" dirty="0">
                <a:solidFill>
                  <a:schemeClr val="accent1">
                    <a:lumMod val="75000"/>
                  </a:schemeClr>
                </a:solidFill>
                <a:effectLst/>
              </a:rPr>
              <a:t> (2024) 138904/1-7 </a:t>
            </a:r>
          </a:p>
        </p:txBody>
      </p:sp>
    </p:spTree>
    <p:extLst>
      <p:ext uri="{BB962C8B-B14F-4D97-AF65-F5344CB8AC3E}">
        <p14:creationId xmlns:p14="http://schemas.microsoft.com/office/powerpoint/2010/main" val="39948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down)">
                                      <p:cBhvr>
                                        <p:cTn id="30" dur="500"/>
                                        <p:tgtEl>
                                          <p:spTgt spid="3">
                                            <p:txEl>
                                              <p:pRg st="9" end="9"/>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6095999"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threshold differential cross-section</a:t>
                </a:r>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6095999" cy="1479550"/>
              </a:xfrm>
              <a:blipFill>
                <a:blip r:embed="rId2"/>
                <a:stretch>
                  <a:fillRect t="-3704" r="-600"/>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67738" y="1589324"/>
            <a:ext cx="6613656" cy="4126921"/>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ECT*: Complex structure of strong interactions ... 2025/5/26-30                         (51)</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69</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overfitting issue</a:t>
                </a:r>
              </a:p>
              <a:p>
                <a:pPr lvl="1"/>
                <a:r>
                  <a:rPr lang="en-AU" sz="2000" dirty="0"/>
                  <a:t>concave differential cross-section with max. at low </a:t>
                </a:r>
                <a14:m>
                  <m:oMath xmlns:m="http://schemas.openxmlformats.org/officeDocument/2006/math">
                    <m:d>
                      <m:dPr>
                        <m:begChr m:val="|"/>
                        <m:endChr m:val="|"/>
                        <m:ctrlPr>
                          <a:rPr lang="en-AU" sz="2000" b="0" i="1" smtClean="0">
                            <a:latin typeface="Cambria Math" panose="02040503050406030204" pitchFamily="18" charset="0"/>
                          </a:rPr>
                        </m:ctrlPr>
                      </m:dPr>
                      <m:e>
                        <m:r>
                          <a:rPr lang="en-AU" sz="2000" b="0" i="1" smtClean="0">
                            <a:latin typeface="Cambria Math" panose="02040503050406030204" pitchFamily="18" charset="0"/>
                          </a:rPr>
                          <m:t>𝑡</m:t>
                        </m:r>
                      </m:e>
                    </m:d>
                  </m:oMath>
                </a14:m>
                <a:endParaRPr lang="en-AU" sz="2000" b="0" dirty="0"/>
              </a:p>
              <a:p>
                <a:pPr lvl="1"/>
                <a:r>
                  <a:rPr lang="en-AU" sz="2000" dirty="0"/>
                  <a:t>trying to reconcile </a:t>
                </a:r>
                <a:r>
                  <a:rPr lang="en-AU" sz="2000" dirty="0" err="1"/>
                  <a:t>GlueX</a:t>
                </a:r>
                <a:r>
                  <a:rPr lang="en-AU" sz="2000" dirty="0"/>
                  <a:t> and </a:t>
                </a:r>
                <a14:m>
                  <m:oMath xmlns:m="http://schemas.openxmlformats.org/officeDocument/2006/math">
                    <m:r>
                      <a:rPr lang="en-AU" sz="2000" i="1">
                        <a:latin typeface="Cambria Math" panose="02040503050406030204" pitchFamily="18" charset="0"/>
                      </a:rPr>
                      <m:t>𝐽</m:t>
                    </m:r>
                    <m:r>
                      <a:rPr lang="en-AU" sz="2000" i="1">
                        <a:latin typeface="Cambria Math" panose="02040503050406030204" pitchFamily="18" charset="0"/>
                      </a:rPr>
                      <m:t>/</m:t>
                    </m:r>
                    <m:r>
                      <a:rPr lang="en-AU" sz="2000" i="1">
                        <a:latin typeface="Cambria Math" panose="02040503050406030204" pitchFamily="18" charset="0"/>
                      </a:rPr>
                      <m:t>𝜓</m:t>
                    </m:r>
                  </m:oMath>
                </a14:m>
                <a:r>
                  <a:rPr lang="en-AU" sz="2000" dirty="0"/>
                  <a:t>-007 data (some tension) </a:t>
                </a:r>
              </a:p>
              <a:p>
                <a:pPr lvl="1"/>
                <a:r>
                  <a:rPr lang="en-AU" sz="2000" dirty="0"/>
                  <a:t>all other reaction models produce convex </a:t>
                </a:r>
                <a14:m>
                  <m:oMath xmlns:m="http://schemas.openxmlformats.org/officeDocument/2006/math">
                    <m:f>
                      <m:fPr>
                        <m:ctrlPr>
                          <a:rPr lang="en-AU" sz="2000" i="1">
                            <a:latin typeface="Cambria Math" panose="02040503050406030204" pitchFamily="18" charset="0"/>
                          </a:rPr>
                        </m:ctrlPr>
                      </m:fPr>
                      <m:num>
                        <m:r>
                          <a:rPr lang="en-AU" sz="2000" i="1">
                            <a:latin typeface="Cambria Math" panose="02040503050406030204" pitchFamily="18" charset="0"/>
                          </a:rPr>
                          <m:t>𝑑</m:t>
                        </m:r>
                        <m:r>
                          <a:rPr lang="en-AU" sz="2000" i="1">
                            <a:latin typeface="Cambria Math" panose="02040503050406030204" pitchFamily="18" charset="0"/>
                          </a:rPr>
                          <m:t>𝜎</m:t>
                        </m:r>
                      </m:num>
                      <m:den>
                        <m:r>
                          <a:rPr lang="en-AU" sz="2000" i="1">
                            <a:latin typeface="Cambria Math" panose="02040503050406030204" pitchFamily="18" charset="0"/>
                          </a:rPr>
                          <m:t>𝑑𝑡</m:t>
                        </m:r>
                      </m:den>
                    </m:f>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=8</m:t>
                    </m:r>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7</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b="-135"/>
                </a:stretch>
              </a:blipFill>
            </p:spPr>
            <p:txBody>
              <a:bodyPr/>
              <a:lstStyle/>
              <a:p>
                <a:r>
                  <a:rPr lang="en-AU">
                    <a:noFill/>
                  </a:rPr>
                  <a:t> </a:t>
                </a:r>
              </a:p>
            </p:txBody>
          </p:sp>
        </mc:Fallback>
      </mc:AlternateContent>
    </p:spTree>
    <p:extLst>
      <p:ext uri="{BB962C8B-B14F-4D97-AF65-F5344CB8AC3E}">
        <p14:creationId xmlns:p14="http://schemas.microsoft.com/office/powerpoint/2010/main" val="275617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F4E2-B5BD-4BD5-AB28-6CA2621B0FFC}"/>
              </a:ext>
            </a:extLst>
          </p:cNvPr>
          <p:cNvSpPr>
            <a:spLocks noGrp="1"/>
          </p:cNvSpPr>
          <p:nvPr>
            <p:ph type="title"/>
          </p:nvPr>
        </p:nvSpPr>
        <p:spPr/>
        <p:txBody>
          <a:bodyPr/>
          <a:lstStyle/>
          <a:p>
            <a:r>
              <a:rPr lang="en-GB" dirty="0"/>
              <a:t>Emergence of Hadron Mass - Basic Questions</a:t>
            </a:r>
            <a:endParaRPr lang="en-US" dirty="0"/>
          </a:p>
        </p:txBody>
      </p:sp>
      <p:sp>
        <p:nvSpPr>
          <p:cNvPr id="3" name="Content Placeholder 2">
            <a:extLst>
              <a:ext uri="{FF2B5EF4-FFF2-40B4-BE49-F238E27FC236}">
                <a16:creationId xmlns:a16="http://schemas.microsoft.com/office/drawing/2014/main" id="{F5EB0E5E-0B89-46CE-98E5-F04F289DD5E8}"/>
              </a:ext>
            </a:extLst>
          </p:cNvPr>
          <p:cNvSpPr>
            <a:spLocks noGrp="1"/>
          </p:cNvSpPr>
          <p:nvPr>
            <p:ph idx="1"/>
          </p:nvPr>
        </p:nvSpPr>
        <p:spPr>
          <a:xfrm>
            <a:off x="609600" y="838200"/>
            <a:ext cx="4686922" cy="5458403"/>
          </a:xfrm>
        </p:spPr>
        <p:txBody>
          <a:bodyPr/>
          <a:lstStyle/>
          <a:p>
            <a:r>
              <a:rPr lang="en-US" sz="2100" dirty="0"/>
              <a:t>What is the origin of EHM?  </a:t>
            </a:r>
          </a:p>
          <a:p>
            <a:r>
              <a:rPr lang="en-US" sz="2100" dirty="0"/>
              <a:t>Does it lie within QCD?</a:t>
            </a:r>
          </a:p>
          <a:p>
            <a:r>
              <a:rPr lang="en-US" sz="2100" dirty="0"/>
              <a:t>What are EHM’s connections with …  </a:t>
            </a:r>
          </a:p>
          <a:p>
            <a:pPr lvl="1"/>
            <a:r>
              <a:rPr lang="en-US" sz="2100" dirty="0"/>
              <a:t>Gluon and quark confinement?</a:t>
            </a:r>
          </a:p>
          <a:p>
            <a:pPr lvl="1"/>
            <a:r>
              <a:rPr lang="en-US" sz="2100" dirty="0"/>
              <a:t>Dynamical chiral symmetry breaking (DCSB) – quarks massive, yet pion massless?</a:t>
            </a:r>
          </a:p>
          <a:p>
            <a:pPr lvl="1"/>
            <a:r>
              <a:rPr lang="en-US" sz="2100" dirty="0" err="1"/>
              <a:t>Nambu</a:t>
            </a:r>
            <a:r>
              <a:rPr lang="en-US" sz="2100" dirty="0"/>
              <a:t>-Goldstone modes = </a:t>
            </a:r>
            <a:r>
              <a:rPr lang="el-GR" sz="2100" dirty="0"/>
              <a:t>π &amp; </a:t>
            </a:r>
            <a:r>
              <a:rPr lang="en-US" sz="2100" dirty="0"/>
              <a:t>K?</a:t>
            </a:r>
          </a:p>
          <a:p>
            <a:r>
              <a:rPr lang="en-US" sz="2100" dirty="0"/>
              <a:t>What is the role of Higgs in modulating EHM expressions in observable properties of hadrons?</a:t>
            </a:r>
          </a:p>
          <a:p>
            <a:pPr lvl="1"/>
            <a:r>
              <a:rPr lang="en-US" sz="2100" dirty="0"/>
              <a:t>Without Higgs mechanism of mass generation, </a:t>
            </a:r>
            <a:r>
              <a:rPr lang="el-GR" sz="2100" dirty="0"/>
              <a:t>π </a:t>
            </a:r>
            <a:r>
              <a:rPr lang="en-US" sz="2100" dirty="0"/>
              <a:t>and K would be indistinguishable</a:t>
            </a:r>
          </a:p>
          <a:p>
            <a:r>
              <a:rPr lang="en-US" sz="2400" dirty="0">
                <a:ln w="0"/>
                <a:solidFill>
                  <a:schemeClr val="accent1"/>
                </a:solidFill>
                <a:effectLst>
                  <a:outerShdw blurRad="38100" dist="25400" dir="5400000" algn="ctr" rotWithShape="0">
                    <a:srgbClr val="6E747A">
                      <a:alpha val="43000"/>
                    </a:srgbClr>
                  </a:outerShdw>
                </a:effectLst>
              </a:rPr>
              <a:t>What and wherefrom is mass?</a:t>
            </a:r>
          </a:p>
          <a:p>
            <a:endParaRPr lang="en-US" dirty="0"/>
          </a:p>
        </p:txBody>
      </p:sp>
      <p:sp>
        <p:nvSpPr>
          <p:cNvPr id="4" name="Date Placeholder 3">
            <a:extLst>
              <a:ext uri="{FF2B5EF4-FFF2-40B4-BE49-F238E27FC236}">
                <a16:creationId xmlns:a16="http://schemas.microsoft.com/office/drawing/2014/main" id="{8CB5C809-E115-47CD-AED7-951724E51B64}"/>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C02AD908-BD9D-44D0-8688-D5EF6B8F7AA9}"/>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670125A2-CE7D-4950-BC19-09139BD6D754}"/>
              </a:ext>
            </a:extLst>
          </p:cNvPr>
          <p:cNvSpPr>
            <a:spLocks noGrp="1"/>
          </p:cNvSpPr>
          <p:nvPr>
            <p:ph type="sldNum" sz="quarter" idx="12"/>
          </p:nvPr>
        </p:nvSpPr>
        <p:spPr/>
        <p:txBody>
          <a:bodyPr/>
          <a:lstStyle/>
          <a:p>
            <a:fld id="{87034D8C-3CB4-402A-BC46-2AB14C0FE90A}" type="slidenum">
              <a:rPr lang="en-US" smtClean="0"/>
              <a:pPr/>
              <a:t>7</a:t>
            </a:fld>
            <a:endParaRPr lang="en-US"/>
          </a:p>
        </p:txBody>
      </p:sp>
      <p:pic>
        <p:nvPicPr>
          <p:cNvPr id="16" name="Picture 15">
            <a:extLst>
              <a:ext uri="{FF2B5EF4-FFF2-40B4-BE49-F238E27FC236}">
                <a16:creationId xmlns:a16="http://schemas.microsoft.com/office/drawing/2014/main" id="{62D9C5BD-2F83-4B70-84D5-673DFC7646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6522" y="1524000"/>
            <a:ext cx="6726010" cy="428295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425372-2AEA-4849-7EE9-487071DD043F}"/>
                  </a:ext>
                </a:extLst>
              </p:cNvPr>
              <p:cNvSpPr txBox="1"/>
              <p:nvPr/>
            </p:nvSpPr>
            <p:spPr>
              <a:xfrm>
                <a:off x="5623332" y="1093550"/>
                <a:ext cx="6096000" cy="369332"/>
              </a:xfrm>
              <a:prstGeom prst="rect">
                <a:avLst/>
              </a:prstGeom>
              <a:noFill/>
            </p:spPr>
            <p:txBody>
              <a:bodyPr wrap="square" rtlCol="0">
                <a:spAutoFit/>
              </a:bodyPr>
              <a:lstStyle/>
              <a:p>
                <a:r>
                  <a:rPr lang="en-AU" dirty="0"/>
                  <a:t>Proton and </a:t>
                </a:r>
                <a14:m>
                  <m:oMath xmlns:m="http://schemas.openxmlformats.org/officeDocument/2006/math">
                    <m:r>
                      <a:rPr lang="en-AU" i="1">
                        <a:latin typeface="Cambria Math" panose="02040503050406030204" pitchFamily="18" charset="0"/>
                      </a:rPr>
                      <m:t>𝜌</m:t>
                    </m:r>
                  </m:oMath>
                </a14:m>
                <a:r>
                  <a:rPr lang="en-AU" dirty="0"/>
                  <a:t>-meson mass budgets are practically identical </a:t>
                </a:r>
              </a:p>
            </p:txBody>
          </p:sp>
        </mc:Choice>
        <mc:Fallback xmlns="">
          <p:sp>
            <p:nvSpPr>
              <p:cNvPr id="7" name="TextBox 6">
                <a:extLst>
                  <a:ext uri="{FF2B5EF4-FFF2-40B4-BE49-F238E27FC236}">
                    <a16:creationId xmlns:a16="http://schemas.microsoft.com/office/drawing/2014/main" id="{2D425372-2AEA-4849-7EE9-487071DD043F}"/>
                  </a:ext>
                </a:extLst>
              </p:cNvPr>
              <p:cNvSpPr txBox="1">
                <a:spLocks noRot="1" noChangeAspect="1" noMove="1" noResize="1" noEditPoints="1" noAdjustHandles="1" noChangeArrowheads="1" noChangeShapeType="1" noTextEdit="1"/>
              </p:cNvSpPr>
              <p:nvPr/>
            </p:nvSpPr>
            <p:spPr>
              <a:xfrm>
                <a:off x="5623332" y="1093550"/>
                <a:ext cx="6096000" cy="369332"/>
              </a:xfrm>
              <a:prstGeom prst="rect">
                <a:avLst/>
              </a:prstGeom>
              <a:blipFill>
                <a:blip r:embed="rId3"/>
                <a:stretch>
                  <a:fillRect l="-800" t="-8197" b="-2459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29C898-8A28-5B08-D5C0-9C1C347E0110}"/>
                  </a:ext>
                </a:extLst>
              </p:cNvPr>
              <p:cNvSpPr txBox="1"/>
              <p:nvPr/>
            </p:nvSpPr>
            <p:spPr>
              <a:xfrm>
                <a:off x="6170396" y="5763100"/>
                <a:ext cx="5257178" cy="646331"/>
              </a:xfrm>
              <a:prstGeom prst="rect">
                <a:avLst/>
              </a:prstGeom>
              <a:noFill/>
            </p:spPr>
            <p:txBody>
              <a:bodyPr wrap="square" rtlCol="0">
                <a:spAutoFit/>
              </a:bodyPr>
              <a:lstStyle/>
              <a:p>
                <a14:m>
                  <m:oMath xmlns:m="http://schemas.openxmlformats.org/officeDocument/2006/math">
                    <m:r>
                      <a:rPr lang="en-AU" b="0" i="1" smtClean="0">
                        <a:latin typeface="Cambria Math" panose="02040503050406030204" pitchFamily="18" charset="0"/>
                      </a:rPr>
                      <m:t>𝜋</m:t>
                    </m:r>
                  </m:oMath>
                </a14:m>
                <a:r>
                  <a:rPr lang="en-AU" dirty="0"/>
                  <a:t>- and </a:t>
                </a:r>
                <a14:m>
                  <m:oMath xmlns:m="http://schemas.openxmlformats.org/officeDocument/2006/math">
                    <m:r>
                      <a:rPr lang="en-AU" b="0" i="1" smtClean="0">
                        <a:latin typeface="Cambria Math" panose="02040503050406030204" pitchFamily="18" charset="0"/>
                      </a:rPr>
                      <m:t>𝐾</m:t>
                    </m:r>
                  </m:oMath>
                </a14:m>
                <a:r>
                  <a:rPr lang="en-AU" dirty="0"/>
                  <a:t>-meson mass budgets </a:t>
                </a:r>
              </a:p>
              <a:p>
                <a:r>
                  <a:rPr lang="en-AU" dirty="0"/>
                  <a:t>are completely different from those of proton and </a:t>
                </a:r>
                <a14:m>
                  <m:oMath xmlns:m="http://schemas.openxmlformats.org/officeDocument/2006/math">
                    <m:r>
                      <a:rPr lang="en-AU" i="1">
                        <a:latin typeface="Cambria Math" panose="02040503050406030204" pitchFamily="18" charset="0"/>
                      </a:rPr>
                      <m:t>𝜌</m:t>
                    </m:r>
                  </m:oMath>
                </a14:m>
                <a:endParaRPr lang="en-AU" dirty="0"/>
              </a:p>
            </p:txBody>
          </p:sp>
        </mc:Choice>
        <mc:Fallback xmlns="">
          <p:sp>
            <p:nvSpPr>
              <p:cNvPr id="8" name="TextBox 7">
                <a:extLst>
                  <a:ext uri="{FF2B5EF4-FFF2-40B4-BE49-F238E27FC236}">
                    <a16:creationId xmlns:a16="http://schemas.microsoft.com/office/drawing/2014/main" id="{7B29C898-8A28-5B08-D5C0-9C1C347E0110}"/>
                  </a:ext>
                </a:extLst>
              </p:cNvPr>
              <p:cNvSpPr txBox="1">
                <a:spLocks noRot="1" noChangeAspect="1" noMove="1" noResize="1" noEditPoints="1" noAdjustHandles="1" noChangeArrowheads="1" noChangeShapeType="1" noTextEdit="1"/>
              </p:cNvSpPr>
              <p:nvPr/>
            </p:nvSpPr>
            <p:spPr>
              <a:xfrm>
                <a:off x="6170396" y="5763100"/>
                <a:ext cx="5257178" cy="646331"/>
              </a:xfrm>
              <a:prstGeom prst="rect">
                <a:avLst/>
              </a:prstGeom>
              <a:blipFill>
                <a:blip r:embed="rId4"/>
                <a:stretch>
                  <a:fillRect l="-927" t="-4717" b="-14151"/>
                </a:stretch>
              </a:blipFill>
            </p:spPr>
            <p:txBody>
              <a:bodyPr/>
              <a:lstStyle/>
              <a:p>
                <a:r>
                  <a:rPr lang="en-AU">
                    <a:noFill/>
                  </a:rPr>
                  <a:t> </a:t>
                </a:r>
              </a:p>
            </p:txBody>
          </p:sp>
        </mc:Fallback>
      </mc:AlternateContent>
      <p:sp>
        <p:nvSpPr>
          <p:cNvPr id="9" name="TextBox 8">
            <a:extLst>
              <a:ext uri="{FF2B5EF4-FFF2-40B4-BE49-F238E27FC236}">
                <a16:creationId xmlns:a16="http://schemas.microsoft.com/office/drawing/2014/main" id="{FE9E3902-B1FC-8F49-1641-AEFC470687A1}"/>
              </a:ext>
            </a:extLst>
          </p:cNvPr>
          <p:cNvSpPr txBox="1"/>
          <p:nvPr/>
        </p:nvSpPr>
        <p:spPr>
          <a:xfrm>
            <a:off x="9745866" y="217317"/>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Decompositions are</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cxnSp>
        <p:nvCxnSpPr>
          <p:cNvPr id="11" name="Straight Arrow Connector 10">
            <a:extLst>
              <a:ext uri="{FF2B5EF4-FFF2-40B4-BE49-F238E27FC236}">
                <a16:creationId xmlns:a16="http://schemas.microsoft.com/office/drawing/2014/main" id="{BE9794AD-E768-2FDF-7320-B5F397B63383}"/>
              </a:ext>
            </a:extLst>
          </p:cNvPr>
          <p:cNvCxnSpPr/>
          <p:nvPr/>
        </p:nvCxnSpPr>
        <p:spPr bwMode="auto">
          <a:xfrm flipV="1">
            <a:off x="7772400" y="3200400"/>
            <a:ext cx="1371600" cy="114300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B423F9-9C35-1D20-7AC4-2C5A10F1E75A}"/>
                  </a:ext>
                </a:extLst>
              </p:cNvPr>
              <p:cNvSpPr txBox="1"/>
              <p:nvPr/>
            </p:nvSpPr>
            <p:spPr>
              <a:xfrm>
                <a:off x="8203312" y="3480810"/>
                <a:ext cx="9124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 →↑↑</m:t>
                      </m:r>
                    </m:oMath>
                  </m:oMathPara>
                </a14:m>
                <a:endParaRPr lang="en-AU" dirty="0"/>
              </a:p>
            </p:txBody>
          </p:sp>
        </mc:Choice>
        <mc:Fallback xmlns="">
          <p:sp>
            <p:nvSpPr>
              <p:cNvPr id="12" name="TextBox 11">
                <a:extLst>
                  <a:ext uri="{FF2B5EF4-FFF2-40B4-BE49-F238E27FC236}">
                    <a16:creationId xmlns:a16="http://schemas.microsoft.com/office/drawing/2014/main" id="{4AB423F9-9C35-1D20-7AC4-2C5A10F1E75A}"/>
                  </a:ext>
                </a:extLst>
              </p:cNvPr>
              <p:cNvSpPr txBox="1">
                <a:spLocks noRot="1" noChangeAspect="1" noMove="1" noResize="1" noEditPoints="1" noAdjustHandles="1" noChangeArrowheads="1" noChangeShapeType="1" noTextEdit="1"/>
              </p:cNvSpPr>
              <p:nvPr/>
            </p:nvSpPr>
            <p:spPr>
              <a:xfrm>
                <a:off x="8203312" y="3480810"/>
                <a:ext cx="912429" cy="369332"/>
              </a:xfrm>
              <a:prstGeom prst="rect">
                <a:avLst/>
              </a:prstGeom>
              <a:blipFill>
                <a:blip r:embed="rId5"/>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49539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0" dur="500"/>
                                        <p:tgtEl>
                                          <p:spTgt spid="3">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3" dur="500"/>
                                        <p:tgtEl>
                                          <p:spTgt spid="3">
                                            <p:txEl>
                                              <p:pRg st="7" end="7"/>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ircle(in)">
                                      <p:cBhvr>
                                        <p:cTn id="3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7696200"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total cross-section, threshold to high-</a:t>
                </a:r>
                <a14:m>
                  <m:oMath xmlns:m="http://schemas.openxmlformats.org/officeDocument/2006/math">
                    <m:r>
                      <a:rPr lang="en-AU" b="1" i="1" smtClean="0">
                        <a:latin typeface="Cambria Math" panose="02040503050406030204" pitchFamily="18" charset="0"/>
                      </a:rPr>
                      <m:t>𝑾</m:t>
                    </m:r>
                  </m:oMath>
                </a14:m>
                <a:endParaRPr lang="en-AU" dirty="0"/>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7696200" cy="1479550"/>
              </a:xfrm>
              <a:blipFill>
                <a:blip r:embed="rId2"/>
                <a:stretch>
                  <a:fillRect t="-3704"/>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53611" y="1603899"/>
            <a:ext cx="6441910" cy="4097770"/>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ECT*: Complex structure of strong interactions ... 2025/5/26-30                         (51)</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468 .. 25/05/18 ..."Parton fragmentation functions as a timelike extension of distribution functions"</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70</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Inapplicable on </a:t>
                </a:r>
                <a14:m>
                  <m:oMath xmlns:m="http://schemas.openxmlformats.org/officeDocument/2006/math">
                    <m:r>
                      <a:rPr lang="en-AU" sz="2000" b="0" i="1" smtClean="0">
                        <a:latin typeface="Cambria Math" panose="02040503050406030204" pitchFamily="18" charset="0"/>
                      </a:rPr>
                      <m:t>𝑊</m:t>
                    </m:r>
                    <m:r>
                      <a:rPr lang="en-AU" sz="2000" b="0" i="1" smtClean="0">
                        <a:latin typeface="Cambria Math" panose="02040503050406030204" pitchFamily="18" charset="0"/>
                      </a:rPr>
                      <m:t>&gt;5</m:t>
                    </m:r>
                  </m:oMath>
                </a14:m>
                <a:r>
                  <a:rPr lang="en-AU" sz="2000" dirty="0"/>
                  <a:t> GeV</a:t>
                </a:r>
              </a:p>
              <a:p>
                <a:pPr lvl="1"/>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oMath>
                </a14:m>
                <a:r>
                  <a:rPr lang="en-AU" sz="2000" dirty="0"/>
                  <a:t> undefined</a:t>
                </a:r>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a:t>
                </a:r>
              </a:p>
              <a:p>
                <a:pPr lvl="2"/>
                <a:r>
                  <a:rPr lang="en-AU" sz="2000" b="0" dirty="0"/>
                  <a:t>ZEUS+H1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=2.1</m:t>
                    </m:r>
                  </m:oMath>
                </a14:m>
                <a:endParaRPr lang="en-AU" sz="2000" dirty="0"/>
              </a:p>
              <a:p>
                <a:pPr lvl="2"/>
                <a:r>
                  <a:rPr lang="en-AU" sz="2000" b="0" dirty="0"/>
                  <a:t>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=1.6</m:t>
                    </m:r>
                  </m:oMath>
                </a14:m>
                <a:endParaRPr lang="en-AU" sz="2000" dirty="0"/>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a:t>
                </a:r>
              </a:p>
              <a:p>
                <a:pPr lvl="2"/>
                <a:r>
                  <a:rPr lang="en-AU" sz="2000" dirty="0"/>
                  <a:t>ZEUS +H1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3.5</m:t>
                    </m:r>
                  </m:oMath>
                </a14:m>
                <a:endParaRPr lang="en-AU" sz="2000" dirty="0"/>
              </a:p>
              <a:p>
                <a:pPr lvl="2"/>
                <a:r>
                  <a:rPr lang="en-AU" sz="2000" dirty="0"/>
                  <a:t>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1.0</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E2E249-DD8F-C433-E3D0-EDE1815BB449}"/>
                  </a:ext>
                </a:extLst>
              </p:cNvPr>
              <p:cNvSpPr txBox="1"/>
              <p:nvPr/>
            </p:nvSpPr>
            <p:spPr>
              <a:xfrm>
                <a:off x="7924800" y="685800"/>
                <a:ext cx="3394520" cy="923330"/>
              </a:xfrm>
              <a:prstGeom prst="rect">
                <a:avLst/>
              </a:prstGeom>
              <a:noFill/>
            </p:spPr>
            <p:txBody>
              <a:bodyPr wrap="square" rtlCol="0">
                <a:spAutoFit/>
              </a:bodyPr>
              <a:lstStyle/>
              <a:p>
                <a:r>
                  <a:rPr lang="en-AU" dirty="0">
                    <a:solidFill>
                      <a:srgbClr val="C00000"/>
                    </a:solidFill>
                  </a:rPr>
                  <a:t>Reported ZEUS uncertainty in W is large, but uncertainty in </a:t>
                </a:r>
                <a14:m>
                  <m:oMath xmlns:m="http://schemas.openxmlformats.org/officeDocument/2006/math">
                    <m:r>
                      <a:rPr lang="en-AU" b="0" i="1" smtClean="0">
                        <a:solidFill>
                          <a:srgbClr val="C00000"/>
                        </a:solidFill>
                        <a:latin typeface="Cambria Math" panose="02040503050406030204" pitchFamily="18" charset="0"/>
                      </a:rPr>
                      <m:t>𝜎</m:t>
                    </m:r>
                  </m:oMath>
                </a14:m>
                <a:r>
                  <a:rPr lang="en-AU" dirty="0">
                    <a:solidFill>
                      <a:srgbClr val="C00000"/>
                    </a:solidFill>
                  </a:rPr>
                  <a:t> is small</a:t>
                </a:r>
              </a:p>
              <a:p>
                <a:r>
                  <a:rPr lang="en-AU" dirty="0">
                    <a:solidFill>
                      <a:srgbClr val="C00000"/>
                    </a:solidFill>
                  </a:rPr>
                  <a:t>Distorts </a:t>
                </a:r>
                <a14:m>
                  <m:oMath xmlns:m="http://schemas.openxmlformats.org/officeDocument/2006/math">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𝜒</m:t>
                        </m:r>
                      </m:e>
                      <m:sup>
                        <m:r>
                          <a:rPr lang="en-AU" b="0" i="1" smtClean="0">
                            <a:solidFill>
                              <a:srgbClr val="C00000"/>
                            </a:solidFill>
                            <a:latin typeface="Cambria Math" panose="02040503050406030204" pitchFamily="18" charset="0"/>
                          </a:rPr>
                          <m:t>2</m:t>
                        </m:r>
                      </m:sup>
                    </m:sSup>
                  </m:oMath>
                </a14:m>
                <a:endParaRPr lang="en-AU" dirty="0">
                  <a:solidFill>
                    <a:srgbClr val="C00000"/>
                  </a:solidFill>
                </a:endParaRPr>
              </a:p>
            </p:txBody>
          </p:sp>
        </mc:Choice>
        <mc:Fallback xmlns="">
          <p:sp>
            <p:nvSpPr>
              <p:cNvPr id="7" name="TextBox 6">
                <a:extLst>
                  <a:ext uri="{FF2B5EF4-FFF2-40B4-BE49-F238E27FC236}">
                    <a16:creationId xmlns:a16="http://schemas.microsoft.com/office/drawing/2014/main" id="{D0E2E249-DD8F-C433-E3D0-EDE1815BB449}"/>
                  </a:ext>
                </a:extLst>
              </p:cNvPr>
              <p:cNvSpPr txBox="1">
                <a:spLocks noRot="1" noChangeAspect="1" noMove="1" noResize="1" noEditPoints="1" noAdjustHandles="1" noChangeArrowheads="1" noChangeShapeType="1" noTextEdit="1"/>
              </p:cNvSpPr>
              <p:nvPr/>
            </p:nvSpPr>
            <p:spPr>
              <a:xfrm>
                <a:off x="7924800" y="685800"/>
                <a:ext cx="3394520" cy="923330"/>
              </a:xfrm>
              <a:prstGeom prst="rect">
                <a:avLst/>
              </a:prstGeom>
              <a:blipFill>
                <a:blip r:embed="rId5"/>
                <a:stretch>
                  <a:fillRect l="-1436" t="-3974" r="-2334" b="-9272"/>
                </a:stretch>
              </a:blipFill>
            </p:spPr>
            <p:txBody>
              <a:bodyPr/>
              <a:lstStyle/>
              <a:p>
                <a:r>
                  <a:rPr lang="en-AU">
                    <a:noFill/>
                  </a:rPr>
                  <a:t> </a:t>
                </a:r>
              </a:p>
            </p:txBody>
          </p:sp>
        </mc:Fallback>
      </mc:AlternateContent>
    </p:spTree>
    <p:extLst>
      <p:ext uri="{BB962C8B-B14F-4D97-AF65-F5344CB8AC3E}">
        <p14:creationId xmlns:p14="http://schemas.microsoft.com/office/powerpoint/2010/main" val="378851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3795061-8687-1F85-4F0B-E6232EA1F095}"/>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endParaRPr lang="en-AU" sz="2800" dirty="0"/>
              </a:p>
            </p:txBody>
          </p:sp>
        </mc:Choice>
        <mc:Fallback xmlns="">
          <p:sp>
            <p:nvSpPr>
              <p:cNvPr id="2" name="Title 1">
                <a:extLst>
                  <a:ext uri="{FF2B5EF4-FFF2-40B4-BE49-F238E27FC236}">
                    <a16:creationId xmlns:a16="http://schemas.microsoft.com/office/drawing/2014/main" id="{13795061-8687-1F85-4F0B-E6232EA1F095}"/>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0E3D99-BB67-0E12-3940-A36EA9747849}"/>
                  </a:ext>
                </a:extLst>
              </p:cNvPr>
              <p:cNvSpPr>
                <a:spLocks noGrp="1"/>
              </p:cNvSpPr>
              <p:nvPr>
                <p:ph idx="1"/>
              </p:nvPr>
            </p:nvSpPr>
            <p:spPr>
              <a:xfrm>
                <a:off x="609600" y="1371600"/>
                <a:ext cx="9067800" cy="4935538"/>
              </a:xfrm>
            </p:spPr>
            <p:txBody>
              <a:bodyPr/>
              <a:lstStyle/>
              <a:p>
                <a:r>
                  <a:rPr lang="en-US" dirty="0"/>
                  <a:t>Two reaction models provide viable unification</a:t>
                </a:r>
              </a:p>
              <a:p>
                <a:pPr lvl="1"/>
                <a:r>
                  <a:rPr lang="en-US" sz="2200" dirty="0"/>
                  <a:t>differential and total cross-section data</a:t>
                </a:r>
              </a:p>
              <a:p>
                <a:r>
                  <a:rPr lang="en-US" dirty="0"/>
                  <a:t>GPD model does NOT</a:t>
                </a:r>
              </a:p>
              <a:p>
                <a:pPr lvl="1"/>
                <a:r>
                  <a:rPr lang="en-US" sz="2200" dirty="0"/>
                  <a:t>Premature to connect γ + p → J/ψ + p photoproduction data with anything derived from/connected with GPDs</a:t>
                </a:r>
              </a:p>
              <a:p>
                <a:pPr lvl="1"/>
                <a:r>
                  <a:rPr lang="en-US" sz="2200" dirty="0"/>
                  <a:t>Theory predicts that proton mass radius &lt; proton charge radius – see </a:t>
                </a:r>
                <a:r>
                  <a:rPr lang="en-AU" sz="2000" b="0" i="1" dirty="0">
                    <a:solidFill>
                      <a:srgbClr val="212121"/>
                    </a:solidFill>
                    <a:effectLst/>
                  </a:rPr>
                  <a:t>Empirical Determination of the Pion Mass Distribution</a:t>
                </a:r>
                <a:r>
                  <a:rPr lang="en-AU" sz="2000" b="0" i="0" dirty="0">
                    <a:solidFill>
                      <a:srgbClr val="212121"/>
                    </a:solidFill>
                    <a:effectLst/>
                  </a:rPr>
                  <a:t>, </a:t>
                </a:r>
                <a:r>
                  <a:rPr lang="en-AU" sz="1800" b="0" i="0" dirty="0">
                    <a:solidFill>
                      <a:srgbClr val="212121"/>
                    </a:solidFill>
                    <a:effectLst/>
                  </a:rPr>
                  <a:t>Y-Z. Xu (</a:t>
                </a:r>
                <a:r>
                  <a:rPr lang="ja-JP" altLang="en-US" sz="1800" b="0" i="0" dirty="0">
                    <a:solidFill>
                      <a:srgbClr val="212121"/>
                    </a:solidFill>
                    <a:effectLst/>
                  </a:rPr>
                  <a:t>徐胤禛</a:t>
                </a:r>
                <a:r>
                  <a:rPr lang="en-US" altLang="ja-JP" sz="1800" b="0" i="0" dirty="0">
                    <a:solidFill>
                      <a:srgbClr val="212121"/>
                    </a:solidFill>
                    <a:effectLst/>
                  </a:rPr>
                  <a:t>) </a:t>
                </a:r>
                <a:r>
                  <a:rPr lang="en-US" altLang="ja-JP" sz="1800" b="0" i="1" dirty="0">
                    <a:solidFill>
                      <a:srgbClr val="212121"/>
                    </a:solidFill>
                    <a:effectLst/>
                  </a:rPr>
                  <a:t>et al</a:t>
                </a:r>
                <a:r>
                  <a:rPr lang="en-US" altLang="ja-JP" sz="1800" b="0" i="0" dirty="0">
                    <a:solidFill>
                      <a:srgbClr val="212121"/>
                    </a:solidFill>
                    <a:effectLst/>
                  </a:rPr>
                  <a:t>.,</a:t>
                </a:r>
                <a:r>
                  <a:rPr lang="en-AU" sz="1800" b="0" i="0" dirty="0">
                    <a:solidFill>
                      <a:srgbClr val="212121"/>
                    </a:solidFill>
                    <a:effectLst/>
                  </a:rPr>
                  <a:t> </a:t>
                </a:r>
                <a:r>
                  <a:rPr lang="en-AU" sz="1800" b="0" i="0" u="sng" strike="noStrike" dirty="0">
                    <a:effectLst/>
                    <a:hlinkClick r:id="rId3"/>
                  </a:rPr>
                  <a:t>NJU-INP 070/23</a:t>
                </a:r>
                <a:r>
                  <a:rPr lang="en-AU" sz="1800" b="0" i="0" dirty="0">
                    <a:solidFill>
                      <a:srgbClr val="212121"/>
                    </a:solidFill>
                    <a:effectLst/>
                  </a:rPr>
                  <a:t>, </a:t>
                </a:r>
                <a:r>
                  <a:rPr lang="en-AU" sz="1800" b="0" i="0" u="sng" strike="noStrike" dirty="0">
                    <a:effectLst/>
                    <a:hlinkClick r:id="rId4"/>
                  </a:rPr>
                  <a:t>e-Print: 2302.07361 [hep-</a:t>
                </a:r>
                <a:r>
                  <a:rPr lang="en-AU" sz="1800" b="0" i="0" u="sng" strike="noStrike" dirty="0" err="1">
                    <a:effectLst/>
                    <a:hlinkClick r:id="rId4"/>
                  </a:rPr>
                  <a:t>ph</a:t>
                </a:r>
                <a:r>
                  <a:rPr lang="en-AU" sz="1800" b="0" i="0" u="sng" strike="noStrike" dirty="0">
                    <a:effectLst/>
                    <a:hlinkClick r:id="rId4"/>
                  </a:rPr>
                  <a:t>]</a:t>
                </a:r>
                <a:r>
                  <a:rPr lang="en-AU" sz="1800" b="0" i="0" dirty="0">
                    <a:solidFill>
                      <a:srgbClr val="212121"/>
                    </a:solidFill>
                    <a:effectLst/>
                  </a:rPr>
                  <a:t>, </a:t>
                </a:r>
                <a:r>
                  <a:rPr lang="en-AU" sz="1800" b="0" i="0" u="sng" strike="noStrike" dirty="0">
                    <a:effectLst/>
                    <a:hlinkClick r:id="rId5"/>
                  </a:rPr>
                  <a:t>Chin. Phys. Lett. </a:t>
                </a:r>
                <a:r>
                  <a:rPr lang="en-AU" sz="1800" b="0" i="1" u="sng" strike="noStrike" dirty="0">
                    <a:effectLst/>
                    <a:hlinkClick r:id="rId5"/>
                  </a:rPr>
                  <a:t>Express</a:t>
                </a:r>
                <a:r>
                  <a:rPr lang="en-AU" sz="1800" b="0" i="0" u="sng" strike="noStrike" dirty="0">
                    <a:effectLst/>
                    <a:hlinkClick r:id="rId5"/>
                  </a:rPr>
                  <a:t> </a:t>
                </a:r>
                <a:r>
                  <a:rPr lang="en-AU" sz="1800" b="1" i="0" u="sng" strike="noStrike" dirty="0">
                    <a:effectLst/>
                    <a:hlinkClick r:id="rId5"/>
                  </a:rPr>
                  <a:t>40</a:t>
                </a:r>
                <a:r>
                  <a:rPr lang="en-AU" sz="1800" b="0" i="0" u="sng" strike="noStrike" dirty="0">
                    <a:effectLst/>
                    <a:hlinkClick r:id="rId5"/>
                  </a:rPr>
                  <a:t> (2023) 041201/1-7</a:t>
                </a:r>
                <a:r>
                  <a:rPr lang="en-AU" sz="1800" b="0" i="0" dirty="0">
                    <a:solidFill>
                      <a:srgbClr val="212121"/>
                    </a:solidFill>
                    <a:effectLst/>
                  </a:rPr>
                  <a:t>.</a:t>
                </a:r>
                <a:endParaRPr lang="en-US" sz="2200" dirty="0"/>
              </a:p>
              <a:p>
                <a:pPr>
                  <a:spcBef>
                    <a:spcPts val="1200"/>
                  </a:spcBef>
                </a:pPr>
                <a:r>
                  <a:rPr lang="en-US" dirty="0"/>
                  <a:t>Best description of data is provided by CSM reaction model</a:t>
                </a:r>
              </a:p>
              <a:p>
                <a:pPr lvl="1"/>
                <a14:m>
                  <m:oMath xmlns:m="http://schemas.openxmlformats.org/officeDocument/2006/math">
                    <m:r>
                      <a:rPr lang="en-AU" sz="2200" b="0" i="1" smtClean="0">
                        <a:latin typeface="Cambria Math" panose="02040503050406030204" pitchFamily="18" charset="0"/>
                      </a:rPr>
                      <m:t>(</m:t>
                    </m:r>
                    <m:r>
                      <a:rPr lang="en-AU" sz="2200" b="0" i="1" smtClean="0">
                        <a:latin typeface="Cambria Math" panose="02040503050406030204" pitchFamily="18" charset="0"/>
                      </a:rPr>
                      <m:t>𝑊</m:t>
                    </m:r>
                    <m:r>
                      <a:rPr lang="en-AU" sz="2200" b="0" i="1" smtClean="0">
                        <a:latin typeface="Cambria Math" panose="02040503050406030204" pitchFamily="18" charset="0"/>
                      </a:rPr>
                      <m:t>,</m:t>
                    </m:r>
                    <m:r>
                      <a:rPr lang="en-AU" sz="2200" b="0" i="1" smtClean="0">
                        <a:latin typeface="Cambria Math" panose="02040503050406030204" pitchFamily="18" charset="0"/>
                      </a:rPr>
                      <m:t>𝑡</m:t>
                    </m:r>
                    <m:r>
                      <a:rPr lang="en-AU" sz="2200" b="0" i="1" smtClean="0">
                        <a:latin typeface="Cambria Math" panose="02040503050406030204" pitchFamily="18" charset="0"/>
                      </a:rPr>
                      <m:t>)</m:t>
                    </m:r>
                  </m:oMath>
                </a14:m>
                <a:r>
                  <a:rPr lang="en-US" sz="2200" dirty="0"/>
                  <a:t> dependence of quark loop is important to differential cross-section near threshold</a:t>
                </a:r>
              </a:p>
              <a:p>
                <a:pPr lvl="1"/>
                <a:r>
                  <a:rPr lang="en-US" sz="2200" dirty="0">
                    <a:ln w="0"/>
                    <a:solidFill>
                      <a:srgbClr val="FF0000"/>
                    </a:solidFill>
                    <a:effectLst>
                      <a:outerShdw blurRad="38100" dist="25400" dir="5400000" algn="ctr" rotWithShape="0">
                        <a:srgbClr val="6E747A">
                          <a:alpha val="43000"/>
                        </a:srgbClr>
                      </a:outerShdw>
                    </a:effectLst>
                  </a:rPr>
                  <a:t>Photoproduction probes quark structure of </a:t>
                </a:r>
                <a14:m>
                  <m:oMath xmlns:m="http://schemas.openxmlformats.org/officeDocument/2006/math">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𝛾</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𝐽</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𝜓</m:t>
                    </m:r>
                  </m:oMath>
                </a14:m>
                <a:r>
                  <a:rPr lang="en-US" sz="2200" dirty="0">
                    <a:ln w="0"/>
                    <a:solidFill>
                      <a:srgbClr val="FF0000"/>
                    </a:solidFill>
                    <a:effectLst>
                      <a:outerShdw blurRad="38100" dist="25400" dir="5400000" algn="ctr" rotWithShape="0">
                        <a:srgbClr val="6E747A">
                          <a:alpha val="43000"/>
                        </a:srgbClr>
                      </a:outerShdw>
                    </a:effectLst>
                  </a:rPr>
                  <a:t> </a:t>
                </a:r>
                <a:r>
                  <a:rPr lang="en-US" sz="2200" u="sng" dirty="0">
                    <a:ln w="0"/>
                    <a:solidFill>
                      <a:srgbClr val="FF0000"/>
                    </a:solidFill>
                    <a:effectLst>
                      <a:outerShdw blurRad="38100" dist="25400" dir="5400000" algn="ctr" rotWithShape="0">
                        <a:srgbClr val="6E747A">
                          <a:alpha val="43000"/>
                        </a:srgbClr>
                      </a:outerShdw>
                    </a:effectLst>
                  </a:rPr>
                  <a:t>not</a:t>
                </a:r>
                <a:r>
                  <a:rPr lang="en-US" sz="2200" dirty="0">
                    <a:ln w="0"/>
                    <a:solidFill>
                      <a:srgbClr val="FF0000"/>
                    </a:solidFill>
                    <a:effectLst>
                      <a:outerShdw blurRad="38100" dist="25400" dir="5400000" algn="ctr" rotWithShape="0">
                        <a:srgbClr val="6E747A">
                          <a:alpha val="43000"/>
                        </a:srgbClr>
                      </a:outerShdw>
                    </a:effectLst>
                  </a:rPr>
                  <a:t> glue in proton</a:t>
                </a:r>
                <a:endParaRPr lang="en-US" sz="2200" dirty="0"/>
              </a:p>
            </p:txBody>
          </p:sp>
        </mc:Choice>
        <mc:Fallback xmlns="">
          <p:sp>
            <p:nvSpPr>
              <p:cNvPr id="3" name="Content Placeholder 2">
                <a:extLst>
                  <a:ext uri="{FF2B5EF4-FFF2-40B4-BE49-F238E27FC236}">
                    <a16:creationId xmlns:a16="http://schemas.microsoft.com/office/drawing/2014/main" id="{370E3D99-BB67-0E12-3940-A36EA9747849}"/>
                  </a:ext>
                </a:extLst>
              </p:cNvPr>
              <p:cNvSpPr>
                <a:spLocks noGrp="1" noRot="1" noChangeAspect="1" noMove="1" noResize="1" noEditPoints="1" noAdjustHandles="1" noChangeArrowheads="1" noChangeShapeType="1" noTextEdit="1"/>
              </p:cNvSpPr>
              <p:nvPr>
                <p:ph idx="1"/>
              </p:nvPr>
            </p:nvSpPr>
            <p:spPr>
              <a:xfrm>
                <a:off x="609600" y="1371600"/>
                <a:ext cx="9067800" cy="4935538"/>
              </a:xfrm>
              <a:blipFill>
                <a:blip r:embed="rId6"/>
                <a:stretch>
                  <a:fillRect l="-739" t="-864" r="-134" b="-14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C617234-7E35-31CE-5568-572CF95F1C2B}"/>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D477EED5-7BFF-2D62-0F39-9FD4516C4BEE}"/>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64D23600-F2AF-DB6C-5566-D56201BFC8AF}"/>
              </a:ext>
            </a:extLst>
          </p:cNvPr>
          <p:cNvSpPr>
            <a:spLocks noGrp="1"/>
          </p:cNvSpPr>
          <p:nvPr>
            <p:ph type="sldNum" sz="quarter" idx="12"/>
          </p:nvPr>
        </p:nvSpPr>
        <p:spPr/>
        <p:txBody>
          <a:bodyPr/>
          <a:lstStyle/>
          <a:p>
            <a:fld id="{87034D8C-3CB4-402A-BC46-2AB14C0FE90A}" type="slidenum">
              <a:rPr lang="en-US" smtClean="0"/>
              <a:pPr/>
              <a:t>71</a:t>
            </a:fld>
            <a:endParaRPr lang="en-US"/>
          </a:p>
        </p:txBody>
      </p:sp>
      <p:pic>
        <p:nvPicPr>
          <p:cNvPr id="7" name="Picture 6" descr="A diagram of a physical model&#10;&#10;Description automatically generated">
            <a:extLst>
              <a:ext uri="{FF2B5EF4-FFF2-40B4-BE49-F238E27FC236}">
                <a16:creationId xmlns:a16="http://schemas.microsoft.com/office/drawing/2014/main" id="{83D68328-47EB-4D66-A846-DA23B286F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3534" y="568401"/>
            <a:ext cx="3619500" cy="2058394"/>
          </a:xfrm>
          <a:prstGeom prst="rect">
            <a:avLst/>
          </a:prstGeom>
        </p:spPr>
      </p:pic>
    </p:spTree>
    <p:extLst>
      <p:ext uri="{BB962C8B-B14F-4D97-AF65-F5344CB8AC3E}">
        <p14:creationId xmlns:p14="http://schemas.microsoft.com/office/powerpoint/2010/main" val="24646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412A-754B-2D96-8C01-3FAF6F5D71BE}"/>
            </a:ext>
          </a:extLst>
        </p:cNvPr>
        <p:cNvGrpSpPr/>
        <p:nvPr/>
      </p:nvGrpSpPr>
      <p:grpSpPr>
        <a:xfrm>
          <a:off x="0" y="0"/>
          <a:ext cx="0" cy="0"/>
          <a:chOff x="0" y="0"/>
          <a:chExt cx="0" cy="0"/>
        </a:xfrm>
      </p:grpSpPr>
      <p:pic>
        <p:nvPicPr>
          <p:cNvPr id="6" name="Picture 5" descr="A picture containing black, nature, night sky&#10;&#10;Description automatically generated">
            <a:extLst>
              <a:ext uri="{FF2B5EF4-FFF2-40B4-BE49-F238E27FC236}">
                <a16:creationId xmlns:a16="http://schemas.microsoft.com/office/drawing/2014/main" id="{2F163F4B-D0AA-42EF-A3AE-3F1F85E5C2B8}"/>
              </a:ext>
            </a:extLst>
          </p:cNvPr>
          <p:cNvPicPr>
            <a:picLocks noChangeAspect="1"/>
          </p:cNvPicPr>
          <p:nvPr/>
        </p:nvPicPr>
        <p:blipFill rotWithShape="1">
          <a:blip r:embed="rId2">
            <a:extLst>
              <a:ext uri="{28A0092B-C50C-407E-A947-70E740481C1C}">
                <a14:useLocalDpi xmlns:a14="http://schemas.microsoft.com/office/drawing/2010/main" val="0"/>
              </a:ext>
            </a:extLst>
          </a:blip>
          <a:srcRect t="16203" b="4292"/>
          <a:stretch/>
        </p:blipFill>
        <p:spPr>
          <a:xfrm>
            <a:off x="20" y="10"/>
            <a:ext cx="12191980" cy="6857990"/>
          </a:xfrm>
          <a:prstGeom prst="rect">
            <a:avLst/>
          </a:prstGeom>
          <a:noFill/>
        </p:spPr>
      </p:pic>
      <p:sp>
        <p:nvSpPr>
          <p:cNvPr id="2" name="Date Placeholder 1" hidden="1">
            <a:extLst>
              <a:ext uri="{FF2B5EF4-FFF2-40B4-BE49-F238E27FC236}">
                <a16:creationId xmlns:a16="http://schemas.microsoft.com/office/drawing/2014/main" id="{C016BA92-AE0D-E82A-82FD-CEA2650F4554}"/>
              </a:ext>
            </a:extLst>
          </p:cNvPr>
          <p:cNvSpPr>
            <a:spLocks noGrp="1"/>
          </p:cNvSpPr>
          <p:nvPr>
            <p:ph type="dt" sz="half" idx="10"/>
          </p:nvPr>
        </p:nvSpPr>
        <p:spPr/>
        <p:txBody>
          <a:bodyPr/>
          <a:lstStyle/>
          <a:p>
            <a:pPr>
              <a:spcAft>
                <a:spcPts val="600"/>
              </a:spcAft>
            </a:pPr>
            <a:r>
              <a:rPr lang="en-US"/>
              <a:t>ECT*: Complex structure of strong interactions ... 2025/5/26-30                         (51)</a:t>
            </a:r>
          </a:p>
        </p:txBody>
      </p:sp>
      <p:sp>
        <p:nvSpPr>
          <p:cNvPr id="3" name="Footer Placeholder 2">
            <a:extLst>
              <a:ext uri="{FF2B5EF4-FFF2-40B4-BE49-F238E27FC236}">
                <a16:creationId xmlns:a16="http://schemas.microsoft.com/office/drawing/2014/main" id="{08C2FF8D-97C8-B8B3-07F5-5AA0078CEB89}"/>
              </a:ext>
            </a:extLst>
          </p:cNvPr>
          <p:cNvSpPr>
            <a:spLocks noGrp="1"/>
          </p:cNvSpPr>
          <p:nvPr>
            <p:ph type="ftr" sz="quarter" idx="11"/>
          </p:nvPr>
        </p:nvSpPr>
        <p:spPr/>
        <p:txBody>
          <a:bodyPr/>
          <a:lstStyle/>
          <a:p>
            <a:pPr>
              <a:spcAft>
                <a:spcPts val="600"/>
              </a:spcAft>
            </a:pPr>
            <a:r>
              <a:rPr lang="en-US"/>
              <a:t>Craig Roberts: cdroberts@nju.edu.cn  468 .. 25/05/18 ..."Parton fragmentation functions as a timelike extension of distribution functions"</a:t>
            </a:r>
          </a:p>
        </p:txBody>
      </p:sp>
      <p:sp>
        <p:nvSpPr>
          <p:cNvPr id="4" name="Slide Number Placeholder 3" hidden="1">
            <a:extLst>
              <a:ext uri="{FF2B5EF4-FFF2-40B4-BE49-F238E27FC236}">
                <a16:creationId xmlns:a16="http://schemas.microsoft.com/office/drawing/2014/main" id="{17269534-6032-5FFB-C6C6-F5C9622386B7}"/>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8</a:t>
            </a:fld>
            <a:endParaRPr lang="en-US"/>
          </a:p>
        </p:txBody>
      </p:sp>
      <p:pic>
        <p:nvPicPr>
          <p:cNvPr id="5" name="Picture 4" descr="A picture containing drawing, food&#10;&#10;Description automatically generated">
            <a:extLst>
              <a:ext uri="{FF2B5EF4-FFF2-40B4-BE49-F238E27FC236}">
                <a16:creationId xmlns:a16="http://schemas.microsoft.com/office/drawing/2014/main" id="{8D274345-7102-9BA2-D32F-670E16B63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362200"/>
            <a:ext cx="5010150" cy="3907917"/>
          </a:xfrm>
          <a:prstGeom prst="rect">
            <a:avLst/>
          </a:prstGeom>
        </p:spPr>
      </p:pic>
      <p:sp>
        <p:nvSpPr>
          <p:cNvPr id="7" name="TextBox 6">
            <a:extLst>
              <a:ext uri="{FF2B5EF4-FFF2-40B4-BE49-F238E27FC236}">
                <a16:creationId xmlns:a16="http://schemas.microsoft.com/office/drawing/2014/main" id="{68D2A662-B330-FBA8-316A-339650D85254}"/>
              </a:ext>
            </a:extLst>
          </p:cNvPr>
          <p:cNvSpPr txBox="1"/>
          <p:nvPr/>
        </p:nvSpPr>
        <p:spPr>
          <a:xfrm>
            <a:off x="4826469" y="6333254"/>
            <a:ext cx="2824812" cy="523220"/>
          </a:xfrm>
          <a:prstGeom prst="rect">
            <a:avLst/>
          </a:prstGeom>
          <a:noFill/>
        </p:spPr>
        <p:txBody>
          <a:bodyPr wrap="none" rtlCol="0">
            <a:spAutoFit/>
          </a:bodyPr>
          <a:lstStyle/>
          <a:p>
            <a:r>
              <a:rPr lang="en-AU" sz="2800" i="1" dirty="0">
                <a:ln w="0"/>
                <a:solidFill>
                  <a:schemeClr val="bg1"/>
                </a:solidFill>
                <a:effectLst>
                  <a:outerShdw blurRad="38100" dist="25400" dir="5400000" algn="ctr" rotWithShape="0">
                    <a:srgbClr val="6E747A">
                      <a:alpha val="43000"/>
                    </a:srgbClr>
                  </a:outerShdw>
                </a:effectLst>
              </a:rPr>
              <a:t>In the Beginning…</a:t>
            </a:r>
          </a:p>
        </p:txBody>
      </p:sp>
    </p:spTree>
    <p:extLst>
      <p:ext uri="{BB962C8B-B14F-4D97-AF65-F5344CB8AC3E}">
        <p14:creationId xmlns:p14="http://schemas.microsoft.com/office/powerpoint/2010/main" val="32625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14:m>
                  <m:oMath xmlns:m="http://schemas.openxmlformats.org/officeDocument/2006/math">
                    <m:r>
                      <a:rPr lang="en-AU" sz="2400" b="0" i="1"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45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AU" sz="2200" b="0" i="1" smtClean="0">
                        <a:solidFill>
                          <a:schemeClr val="accent1">
                            <a:lumMod val="50000"/>
                          </a:schemeClr>
                        </a:solidFill>
                        <a:latin typeface="Cambria Math" panose="02040503050406030204" pitchFamily="18" charset="0"/>
                      </a:rPr>
                      <m:t>&gt;</m:t>
                    </m:r>
                    <m:r>
                      <a:rPr lang="en-GB" sz="2200" b="0" i="1" smtClean="0">
                        <a:solidFill>
                          <a:schemeClr val="accent1">
                            <a:lumMod val="50000"/>
                          </a:schemeClr>
                        </a:solidFill>
                        <a:latin typeface="Cambria Math" panose="02040503050406030204" pitchFamily="18" charset="0"/>
                      </a:rPr>
                      <m:t>1100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3"/>
                <a:stretch>
                  <a:fillRect l="-722"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ECT*: Complex structure of strong interactions ... 2025/5/26-30                         (51)</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468 .. 25/05/18 ..."Parton fragmentation functions as a timelike extension of distribution functions"</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9</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4"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0600"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C16605-3F79-1189-F485-D504D81D5C84}"/>
                  </a:ext>
                </a:extLst>
              </p:cNvPr>
              <p:cNvSpPr txBox="1"/>
              <p:nvPr/>
            </p:nvSpPr>
            <p:spPr>
              <a:xfrm>
                <a:off x="249565" y="3810000"/>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4" name="TextBox 13">
                <a:extLst>
                  <a:ext uri="{FF2B5EF4-FFF2-40B4-BE49-F238E27FC236}">
                    <a16:creationId xmlns:a16="http://schemas.microsoft.com/office/drawing/2014/main" id="{39C16605-3F79-1189-F485-D504D81D5C84}"/>
                  </a:ext>
                </a:extLst>
              </p:cNvPr>
              <p:cNvSpPr txBox="1">
                <a:spLocks noRot="1" noChangeAspect="1" noMove="1" noResize="1" noEditPoints="1" noAdjustHandles="1" noChangeArrowheads="1" noChangeShapeType="1" noTextEdit="1"/>
              </p:cNvSpPr>
              <p:nvPr/>
            </p:nvSpPr>
            <p:spPr>
              <a:xfrm>
                <a:off x="249565" y="3810000"/>
                <a:ext cx="360035" cy="608821"/>
              </a:xfrm>
              <a:prstGeom prst="rect">
                <a:avLst/>
              </a:prstGeom>
              <a:blipFill>
                <a:blip r:embed="rId6"/>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E96CA1E-735E-9551-9169-06E6D016EA5C}"/>
              </a:ext>
            </a:extLst>
          </p:cNvPr>
          <p:cNvCxnSpPr>
            <a:cxnSpLocks/>
          </p:cNvCxnSpPr>
          <p:nvPr/>
        </p:nvCxnSpPr>
        <p:spPr bwMode="auto">
          <a:xfrm flipV="1">
            <a:off x="644013" y="3906155"/>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1BD30C-B992-E87E-09C3-C545CE85BF40}"/>
                  </a:ext>
                </a:extLst>
              </p:cNvPr>
              <p:cNvSpPr txBox="1"/>
              <p:nvPr/>
            </p:nvSpPr>
            <p:spPr>
              <a:xfrm>
                <a:off x="3260760" y="846247"/>
                <a:ext cx="5905848" cy="613886"/>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Cornwall’s estimate: </a:t>
                </a:r>
                <a14:m>
                  <m:oMath xmlns:m="http://schemas.openxmlformats.org/officeDocument/2006/math">
                    <m:sSub>
                      <m:sSub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m:t>
                        </m:r>
                      </m:e>
                      <m:sub>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m:t>
                        </m:r>
                      </m:sub>
                    </m:sSub>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=0.5</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f>
                      <m:f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fPr>
                      <m:num>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num>
                      <m:den>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den>
                    </m:f>
                    <m:sSub>
                      <m:sSub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𝑝</m:t>
                        </m:r>
                      </m:sub>
                    </m:sSub>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6" name="TextBox 15">
                <a:extLst>
                  <a:ext uri="{FF2B5EF4-FFF2-40B4-BE49-F238E27FC236}">
                    <a16:creationId xmlns:a16="http://schemas.microsoft.com/office/drawing/2014/main" id="{411BD30C-B992-E87E-09C3-C545CE85BF40}"/>
                  </a:ext>
                </a:extLst>
              </p:cNvPr>
              <p:cNvSpPr txBox="1">
                <a:spLocks noRot="1" noChangeAspect="1" noMove="1" noResize="1" noEditPoints="1" noAdjustHandles="1" noChangeArrowheads="1" noChangeShapeType="1" noTextEdit="1"/>
              </p:cNvSpPr>
              <p:nvPr/>
            </p:nvSpPr>
            <p:spPr>
              <a:xfrm>
                <a:off x="3260760" y="846247"/>
                <a:ext cx="5905848" cy="613886"/>
              </a:xfrm>
              <a:prstGeom prst="rect">
                <a:avLst/>
              </a:prstGeom>
              <a:blipFill>
                <a:blip r:embed="rId7"/>
                <a:stretch>
                  <a:fillRect l="-1961" b="-15842"/>
                </a:stretch>
              </a:blipFill>
            </p:spPr>
            <p:txBody>
              <a:bodyPr/>
              <a:lstStyle/>
              <a:p>
                <a:r>
                  <a:rPr lang="en-AU">
                    <a:noFill/>
                  </a:rPr>
                  <a:t> </a:t>
                </a:r>
              </a:p>
            </p:txBody>
          </p:sp>
        </mc:Fallback>
      </mc:AlternateContent>
    </p:spTree>
    <p:extLst>
      <p:ext uri="{BB962C8B-B14F-4D97-AF65-F5344CB8AC3E}">
        <p14:creationId xmlns:p14="http://schemas.microsoft.com/office/powerpoint/2010/main" val="351724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CRAIG20ROBERTS@ALLIYGNFUVWYY577" val="3700"/>
</p:tagLst>
</file>

<file path=ppt/theme/theme1.xml><?xml version="1.0" encoding="utf-8"?>
<a:theme xmlns:a="http://schemas.openxmlformats.org/drawingml/2006/main" name="blue_2007">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44249</TotalTime>
  <Words>9994</Words>
  <Application>Microsoft Office PowerPoint</Application>
  <PresentationFormat>Widescreen</PresentationFormat>
  <Paragraphs>929</Paragraphs>
  <Slides>71</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71</vt:i4>
      </vt:variant>
    </vt:vector>
  </HeadingPairs>
  <TitlesOfParts>
    <vt:vector size="87" baseType="lpstr">
      <vt:lpstr>Adobe Hebrew</vt:lpstr>
      <vt:lpstr>Algerian</vt:lpstr>
      <vt:lpstr>-apple-system</vt:lpstr>
      <vt:lpstr>Arial</vt:lpstr>
      <vt:lpstr>Brush Script MT</vt:lpstr>
      <vt:lpstr>Calibri</vt:lpstr>
      <vt:lpstr>Cambria Math</vt:lpstr>
      <vt:lpstr>Courier New</vt:lpstr>
      <vt:lpstr>Freestyle Script</vt:lpstr>
      <vt:lpstr>Lucida Calligraphy</vt:lpstr>
      <vt:lpstr>Lucida Handwriting</vt:lpstr>
      <vt:lpstr>Open Sans</vt:lpstr>
      <vt:lpstr>Times New Roman</vt:lpstr>
      <vt:lpstr>Trebuchet MS</vt:lpstr>
      <vt:lpstr>Wingdings</vt:lpstr>
      <vt:lpstr>blue_2007</vt:lpstr>
      <vt:lpstr> </vt:lpstr>
      <vt:lpstr>Basic Questions for 21st Century Science</vt:lpstr>
      <vt:lpstr>Quantum Chromodynamics</vt:lpstr>
      <vt:lpstr>Quantum Chromodynamics</vt:lpstr>
      <vt:lpstr>Emergence of Hadron Mass</vt:lpstr>
      <vt:lpstr>Our Universe</vt:lpstr>
      <vt:lpstr>Emergence of Hadron Mass - Basic Questions</vt:lpstr>
      <vt:lpstr>PowerPoint Presentation</vt:lpstr>
      <vt:lpstr>Ancient History</vt:lpstr>
      <vt:lpstr>Ancient History</vt:lpstr>
      <vt:lpstr>PowerPoint Presentation</vt:lpstr>
      <vt:lpstr>Process independent  effective charge = running coupling</vt:lpstr>
      <vt:lpstr>EHM Basics</vt:lpstr>
      <vt:lpstr>QCD Fact       Pion (Nambu-Goldstone modes) and mass</vt:lpstr>
      <vt:lpstr>QCD Fact       Pion (Nambu-Goldstone modes) and mass</vt:lpstr>
      <vt:lpstr>Charting EHM using High Intensity, High Luminosity Facilities</vt:lpstr>
      <vt:lpstr>π &amp; K Wave Functions</vt:lpstr>
      <vt:lpstr>PowerPoint Presentation</vt:lpstr>
      <vt:lpstr>Comparison with contemporary lQCD </vt:lpstr>
      <vt:lpstr>Comparison with contemporary lQCD </vt:lpstr>
      <vt:lpstr>π &amp; K DAs cf. asymptotic profile</vt:lpstr>
      <vt:lpstr>Parton Distribution Functions</vt:lpstr>
      <vt:lpstr>Proton and pion distribution functions in counterpoint</vt:lpstr>
      <vt:lpstr>Phenomenology – global fits – of proton valence quark DFs</vt:lpstr>
      <vt:lpstr>Proton and pion DFs  in counterpoint</vt:lpstr>
      <vt:lpstr>Proton and pion DFs  in counterpoint</vt:lpstr>
      <vt:lpstr>PowerPoint Presentation</vt:lpstr>
      <vt:lpstr>Fragmentation Functions</vt:lpstr>
      <vt:lpstr>Fragmentation Functions</vt:lpstr>
      <vt:lpstr>Unpolarised FFs</vt:lpstr>
      <vt:lpstr>Polarised FFs</vt:lpstr>
      <vt:lpstr>Calculation of FFs</vt:lpstr>
      <vt:lpstr>Calculation of FFs</vt:lpstr>
      <vt:lpstr>Calculation of FFs</vt:lpstr>
      <vt:lpstr>Elementary Fragmentation Functions</vt:lpstr>
      <vt:lpstr>Elementary Fragmentation Functions</vt:lpstr>
      <vt:lpstr>Fragmentation Functions and Confinement</vt:lpstr>
      <vt:lpstr>Predictions for Fragmentation Functions using cascade equations</vt:lpstr>
      <vt:lpstr>Pion and Kaon DFs ⇒ EFFs</vt:lpstr>
      <vt:lpstr>Elementary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Hadron Jet Multiplicities</vt:lpstr>
      <vt:lpstr>PowerPoint Presentation</vt:lpstr>
      <vt:lpstr>Electron Ion Collider</vt:lpstr>
      <vt:lpstr>Emergent Hadron Mass</vt:lpstr>
      <vt:lpstr>PowerPoint Presentation</vt:lpstr>
      <vt:lpstr>PowerPoint Presentation</vt:lpstr>
      <vt:lpstr>Proton Mass Budget</vt:lpstr>
      <vt:lpstr>Gauge Invariance</vt:lpstr>
      <vt:lpstr>Gauge Invariance</vt:lpstr>
      <vt:lpstr>PowerPoint Presentation</vt:lpstr>
      <vt:lpstr>Process-independent Effective Charge</vt:lpstr>
      <vt:lpstr>All-orders evolution</vt:lpstr>
      <vt:lpstr>AO Evolution</vt:lpstr>
      <vt:lpstr>AO Evolution</vt:lpstr>
      <vt:lpstr>AO Evolution</vt:lpstr>
      <vt:lpstr>Gravitational Form Factors Mass, Spin, Pressure Distributions</vt:lpstr>
      <vt:lpstr>Gravitational Form Factors Mass, Spin, Pressure Distributions</vt:lpstr>
      <vt:lpstr>Gravitational Form Factors Mass, Spin, Pressure Distributions</vt:lpstr>
      <vt:lpstr>Photoproduction of heavy vector mesons</vt:lpstr>
      <vt:lpstr>EHM Measurements How does the mass of the nucleon arise? </vt:lpstr>
      <vt:lpstr>J/ψ photoproduction:    from threshold to very high energies</vt:lpstr>
      <vt:lpstr>J/ψ photoproduction:      threshold differential cross-section</vt:lpstr>
      <vt:lpstr>J/ψ photoproduction:      total cross-section, threshold to high-W</vt:lpstr>
      <vt:lpstr>J/ψ photoproduction:    from threshold to very high energies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Craig Roberts</dc:creator>
  <cp:lastModifiedBy>Craig Roberts</cp:lastModifiedBy>
  <cp:revision>1594</cp:revision>
  <cp:lastPrinted>2020-11-23T07:46:17Z</cp:lastPrinted>
  <dcterms:created xsi:type="dcterms:W3CDTF">2020-11-23T03:31:27Z</dcterms:created>
  <dcterms:modified xsi:type="dcterms:W3CDTF">2025-05-28T04:29:48Z</dcterms:modified>
</cp:coreProperties>
</file>