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473" r:id="rId2"/>
    <p:sldId id="472" r:id="rId3"/>
    <p:sldId id="497" r:id="rId4"/>
    <p:sldId id="393" r:id="rId5"/>
    <p:sldId id="479" r:id="rId6"/>
    <p:sldId id="504" r:id="rId7"/>
    <p:sldId id="498" r:id="rId8"/>
    <p:sldId id="499" r:id="rId9"/>
    <p:sldId id="268" r:id="rId10"/>
    <p:sldId id="505" r:id="rId11"/>
    <p:sldId id="483" r:id="rId12"/>
    <p:sldId id="480" r:id="rId13"/>
    <p:sldId id="281" r:id="rId14"/>
    <p:sldId id="284" r:id="rId15"/>
    <p:sldId id="271" r:id="rId16"/>
    <p:sldId id="282" r:id="rId17"/>
    <p:sldId id="289" r:id="rId18"/>
    <p:sldId id="510" r:id="rId19"/>
    <p:sldId id="396" r:id="rId20"/>
    <p:sldId id="492" r:id="rId21"/>
    <p:sldId id="493" r:id="rId22"/>
    <p:sldId id="494" r:id="rId23"/>
    <p:sldId id="463" r:id="rId24"/>
    <p:sldId id="464" r:id="rId25"/>
    <p:sldId id="477" r:id="rId26"/>
    <p:sldId id="506" r:id="rId27"/>
    <p:sldId id="507" r:id="rId28"/>
    <p:sldId id="502" r:id="rId29"/>
    <p:sldId id="501" r:id="rId30"/>
    <p:sldId id="500" r:id="rId31"/>
    <p:sldId id="496" r:id="rId32"/>
    <p:sldId id="508" r:id="rId33"/>
    <p:sldId id="269" r:id="rId34"/>
    <p:sldId id="50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EE"/>
    <a:srgbClr val="080324"/>
    <a:srgbClr val="21386A"/>
    <a:srgbClr val="7EBEBD"/>
    <a:srgbClr val="D6EAE0"/>
    <a:srgbClr val="BEDECE"/>
    <a:srgbClr val="8497B0"/>
    <a:srgbClr val="293C74"/>
    <a:srgbClr val="50A57B"/>
    <a:srgbClr val="3A7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36" autoAdjust="0"/>
    <p:restoredTop sz="94660"/>
  </p:normalViewPr>
  <p:slideViewPr>
    <p:cSldViewPr snapToGrid="0">
      <p:cViewPr>
        <p:scale>
          <a:sx n="50" d="100"/>
          <a:sy n="50" d="100"/>
        </p:scale>
        <p:origin x="820" y="10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17407-DFF5-4287-83BE-2C05A56FCDD3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4719A-2000-4B27-B496-DCC0455CC9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47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75B89-8521-4078-BE63-50BE09E68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n-GB" sz="5400" kern="1200" dirty="0">
                <a:ln w="19050">
                  <a:noFill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3ED37-DD46-4AE4-8385-7C1480EB5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4288-72CA-4AA2-B92D-390D80FB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C6341-581D-4205-B1B4-419B62D2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49393-3734-456B-A183-8BB982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33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6C74F72-5E63-4083-A5CA-4C4D8BA5CF96}"/>
              </a:ext>
            </a:extLst>
          </p:cNvPr>
          <p:cNvSpPr/>
          <p:nvPr/>
        </p:nvSpPr>
        <p:spPr>
          <a:xfrm>
            <a:off x="0" y="0"/>
            <a:ext cx="12192000" cy="794559"/>
          </a:xfrm>
          <a:prstGeom prst="rect">
            <a:avLst/>
          </a:prstGeom>
          <a:solidFill>
            <a:srgbClr val="7E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4ED8071-EEAB-4F2F-E90E-3810726FD5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794559"/>
          </a:xfrm>
          <a:prstGeom prst="rect">
            <a:avLst/>
          </a:prstGeom>
          <a:gradFill flip="none" rotWithShape="1">
            <a:gsLst>
              <a:gs pos="28000">
                <a:srgbClr val="7EBEBD"/>
              </a:gs>
              <a:gs pos="100000">
                <a:srgbClr val="293C74"/>
              </a:gs>
            </a:gsLst>
            <a:lin ang="0" scaled="1"/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endParaRPr lang="en-GB" sz="7200" b="1" dirty="0">
              <a:latin typeface="Matura MT Script Capitals" panose="03020802060602070202" pitchFamily="66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2EF1361-04CA-4F2F-85F8-DC544111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altLang="zh-TW" dirty="0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FE5205-346E-4F01-96E9-C56A7B70A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DC04C4-C21C-47A8-BF88-FFA5A59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4B4FF1-C5E6-4515-AE6C-BF667EA1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B37837-B442-400C-96B7-56E9CCF3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2E6CA86-BD34-4A8E-A83C-0188DCF457F1}"/>
              </a:ext>
            </a:extLst>
          </p:cNvPr>
          <p:cNvSpPr/>
          <p:nvPr/>
        </p:nvSpPr>
        <p:spPr>
          <a:xfrm>
            <a:off x="0" y="6750000"/>
            <a:ext cx="12192000" cy="10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DD34B56A-02AB-C768-8BE8-DE97D8217C72}"/>
              </a:ext>
            </a:extLst>
          </p:cNvPr>
          <p:cNvSpPr/>
          <p:nvPr userDrawn="1"/>
        </p:nvSpPr>
        <p:spPr>
          <a:xfrm>
            <a:off x="0" y="-8716"/>
            <a:ext cx="12192000" cy="108000"/>
          </a:xfrm>
          <a:prstGeom prst="rect">
            <a:avLst/>
          </a:prstGeom>
          <a:solidFill>
            <a:srgbClr val="3A7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9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0803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E5F5AB99-70DF-F859-370A-183458E5591E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496799" cy="7056120"/>
          </a:xfrm>
          <a:prstGeom prst="rect">
            <a:avLst/>
          </a:prstGeom>
          <a:blipFill>
            <a:blip r:embed="rId2">
              <a:alphaModFix amt="25000"/>
            </a:blip>
            <a:stretch>
              <a:fillRect l="-48267" t="-5457" b="-75650"/>
            </a:stretch>
          </a:blip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endParaRPr lang="en-GB" sz="7200" b="1" dirty="0">
              <a:latin typeface="Matura MT Script Capitals" panose="03020802060602070202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A6A69-65D6-1CC5-D3E8-E7BB438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94"/>
            <a:ext cx="10515600" cy="5061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96213-1F01-63C2-6EC8-834400A4E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6762"/>
            <a:ext cx="10515600" cy="53402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035D-FCEF-3C0C-8EA6-15858333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7C49C-3A68-4DA7-81ED-C905BF3BB76F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38383-8003-5606-7A0C-23D62F71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F2867-7C76-3AEB-C0AE-ABA70B5D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87C5F-F86A-4D48-99CF-3FBF2288B04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FD3AEC-AD42-153E-DBF5-749891269966}"/>
              </a:ext>
            </a:extLst>
          </p:cNvPr>
          <p:cNvSpPr/>
          <p:nvPr userDrawn="1"/>
        </p:nvSpPr>
        <p:spPr>
          <a:xfrm>
            <a:off x="9678494" y="30981"/>
            <a:ext cx="2665906" cy="28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15 May 2025</a:t>
            </a:r>
            <a:r>
              <a:rPr lang="zh-TW" altLang="en-US" dirty="0"/>
              <a:t> </a:t>
            </a:r>
            <a:r>
              <a:rPr lang="en-US" altLang="zh-TW" dirty="0"/>
              <a:t>ECT, Trento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825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6C74F72-5E63-4083-A5CA-4C4D8BA5CF96}"/>
              </a:ext>
            </a:extLst>
          </p:cNvPr>
          <p:cNvSpPr/>
          <p:nvPr/>
        </p:nvSpPr>
        <p:spPr>
          <a:xfrm>
            <a:off x="0" y="0"/>
            <a:ext cx="12192000" cy="794559"/>
          </a:xfrm>
          <a:prstGeom prst="rect">
            <a:avLst/>
          </a:prstGeom>
          <a:solidFill>
            <a:srgbClr val="293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428D30F-3ABB-E01E-1501-4BA30A103B7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794559"/>
          </a:xfrm>
          <a:prstGeom prst="rect">
            <a:avLst/>
          </a:prstGeom>
          <a:gradFill flip="none" rotWithShape="1">
            <a:gsLst>
              <a:gs pos="0">
                <a:srgbClr val="7EBEBD"/>
              </a:gs>
              <a:gs pos="50000">
                <a:srgbClr val="293C74"/>
              </a:gs>
            </a:gsLst>
            <a:lin ang="10800000" scaled="0"/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endParaRPr lang="en-GB" sz="7200" b="1" dirty="0">
              <a:latin typeface="Matura MT Script Capitals" panose="03020802060602070202" pitchFamily="66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2EF1361-04CA-4F2F-85F8-DC544111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altLang="zh-TW" dirty="0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FE5205-346E-4F01-96E9-C56A7B70A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DC04C4-C21C-47A8-BF88-FFA5A59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4B4FF1-C5E6-4515-AE6C-BF667EA1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B37837-B442-400C-96B7-56E9CCF3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2E6CA86-BD34-4A8E-A83C-0188DCF457F1}"/>
              </a:ext>
            </a:extLst>
          </p:cNvPr>
          <p:cNvSpPr/>
          <p:nvPr/>
        </p:nvSpPr>
        <p:spPr>
          <a:xfrm>
            <a:off x="0" y="6750000"/>
            <a:ext cx="12192000" cy="108000"/>
          </a:xfrm>
          <a:prstGeom prst="rect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DD34B56A-02AB-C768-8BE8-DE97D8217C72}"/>
              </a:ext>
            </a:extLst>
          </p:cNvPr>
          <p:cNvSpPr/>
          <p:nvPr userDrawn="1"/>
        </p:nvSpPr>
        <p:spPr>
          <a:xfrm>
            <a:off x="0" y="-8716"/>
            <a:ext cx="12192000" cy="108000"/>
          </a:xfrm>
          <a:prstGeom prst="rect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64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DDD9B-9B63-4946-8509-9FD6D3629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29F17-7B66-4F9C-B7DB-60A937CE8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8D018-39EA-444B-8C74-35A2BF51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A6A29-30C9-42D0-AE11-21448F879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E870C-144F-4213-A945-ED99137C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229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F0954BE6-1BFC-FBD9-D376-ED976333050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4695753"/>
          </a:xfrm>
          <a:prstGeom prst="rect">
            <a:avLst/>
          </a:prstGeom>
          <a:blipFill>
            <a:blip r:embed="rId2"/>
            <a:stretch>
              <a:fillRect t="-1" b="-46046"/>
            </a:stretch>
          </a:blip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endParaRPr lang="en-GB" sz="7200" b="1" dirty="0">
              <a:latin typeface="Matura MT Script Capitals" panose="03020802060602070202" pitchFamily="66" charset="0"/>
            </a:endParaRPr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9FBC9C9D-78B7-989A-199A-A6D3DEABEB41}"/>
              </a:ext>
            </a:extLst>
          </p:cNvPr>
          <p:cNvSpPr/>
          <p:nvPr userDrawn="1"/>
        </p:nvSpPr>
        <p:spPr>
          <a:xfrm rot="16200000">
            <a:off x="6029362" y="-1466886"/>
            <a:ext cx="133278" cy="12192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A63A9-9390-47ED-AF76-161DFF04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B86B2-42DC-40C8-BE35-FA6D1852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71381"/>
            <a:ext cx="10515600" cy="158497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4506-1CFB-44A9-8E26-AA6575D8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0B2DB-31CE-405F-BD27-2A65CF5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5348-ECB0-43E5-A64B-4601341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05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F0954BE6-1BFC-FBD9-D376-ED976333050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4695753"/>
          </a:xfrm>
          <a:prstGeom prst="rect">
            <a:avLst/>
          </a:prstGeom>
          <a:gradFill flip="none" rotWithShape="1">
            <a:gsLst>
              <a:gs pos="0">
                <a:srgbClr val="FFE699"/>
              </a:gs>
              <a:gs pos="50000">
                <a:srgbClr val="7EBEBD"/>
              </a:gs>
              <a:gs pos="100000">
                <a:srgbClr val="293C74"/>
              </a:gs>
            </a:gsLst>
            <a:lin ang="0" scaled="1"/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endParaRPr lang="en-GB" sz="7200" b="1" dirty="0">
              <a:latin typeface="Matura MT Script Capitals" panose="03020802060602070202" pitchFamily="66" charset="0"/>
            </a:endParaRPr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9FBC9C9D-78B7-989A-199A-A6D3DEABEB41}"/>
              </a:ext>
            </a:extLst>
          </p:cNvPr>
          <p:cNvSpPr/>
          <p:nvPr userDrawn="1"/>
        </p:nvSpPr>
        <p:spPr>
          <a:xfrm rot="16200000">
            <a:off x="6029362" y="-1466886"/>
            <a:ext cx="133278" cy="12192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A63A9-9390-47ED-AF76-161DFF04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B86B2-42DC-40C8-BE35-FA6D1852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71381"/>
            <a:ext cx="10515600" cy="158497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4506-1CFB-44A9-8E26-AA6575D8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0B2DB-31CE-405F-BD27-2A65CF5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5348-ECB0-43E5-A64B-4601341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746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62F99D3D-7CF0-3177-CFB9-D7F964ADA951}"/>
              </a:ext>
            </a:extLst>
          </p:cNvPr>
          <p:cNvSpPr/>
          <p:nvPr userDrawn="1"/>
        </p:nvSpPr>
        <p:spPr>
          <a:xfrm>
            <a:off x="0" y="0"/>
            <a:ext cx="12192000" cy="45624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F91ED8A-7687-3096-AA13-6C30B853116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4695753"/>
          </a:xfrm>
          <a:prstGeom prst="rect">
            <a:avLst/>
          </a:prstGeom>
          <a:gradFill flip="none" rotWithShape="1">
            <a:gsLst>
              <a:gs pos="66000">
                <a:srgbClr val="EAE09F"/>
              </a:gs>
              <a:gs pos="0">
                <a:srgbClr val="FFE699"/>
              </a:gs>
              <a:gs pos="100000">
                <a:srgbClr val="7EBEBD"/>
              </a:gs>
            </a:gsLst>
            <a:lin ang="0" scaled="1"/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endParaRPr lang="en-GB" sz="7200" b="1" dirty="0">
              <a:latin typeface="Matura MT Script Capitals" panose="03020802060602070202" pitchFamily="66" charset="0"/>
            </a:endParaRPr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9FBC9C9D-78B7-989A-199A-A6D3DEABEB41}"/>
              </a:ext>
            </a:extLst>
          </p:cNvPr>
          <p:cNvSpPr/>
          <p:nvPr userDrawn="1"/>
        </p:nvSpPr>
        <p:spPr>
          <a:xfrm rot="16200000">
            <a:off x="6029362" y="-1466886"/>
            <a:ext cx="133278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A63A9-9390-47ED-AF76-161DFF04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B86B2-42DC-40C8-BE35-FA6D1852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71381"/>
            <a:ext cx="10515600" cy="158497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4506-1CFB-44A9-8E26-AA6575D8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0B2DB-31CE-405F-BD27-2A65CF5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5348-ECB0-43E5-A64B-4601341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38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62F99D3D-7CF0-3177-CFB9-D7F964ADA951}"/>
              </a:ext>
            </a:extLst>
          </p:cNvPr>
          <p:cNvSpPr/>
          <p:nvPr userDrawn="1"/>
        </p:nvSpPr>
        <p:spPr>
          <a:xfrm>
            <a:off x="0" y="0"/>
            <a:ext cx="12192000" cy="4562475"/>
          </a:xfrm>
          <a:prstGeom prst="rect">
            <a:avLst/>
          </a:prstGeom>
          <a:solidFill>
            <a:srgbClr val="7E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9FBC9C9D-78B7-989A-199A-A6D3DEABEB41}"/>
              </a:ext>
            </a:extLst>
          </p:cNvPr>
          <p:cNvSpPr/>
          <p:nvPr userDrawn="1"/>
        </p:nvSpPr>
        <p:spPr>
          <a:xfrm rot="16200000">
            <a:off x="6029362" y="-1466886"/>
            <a:ext cx="133278" cy="12192000"/>
          </a:xfrm>
          <a:prstGeom prst="rect">
            <a:avLst/>
          </a:prstGeom>
          <a:solidFill>
            <a:srgbClr val="3A7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A63A9-9390-47ED-AF76-161DFF04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B86B2-42DC-40C8-BE35-FA6D1852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71381"/>
            <a:ext cx="10515600" cy="158497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4506-1CFB-44A9-8E26-AA6575D8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0B2DB-31CE-405F-BD27-2A65CF5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5348-ECB0-43E5-A64B-4601341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DE6AE5D-0385-1A31-EB8C-2F4E15FB9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16727" r="50000" b="12897"/>
          <a:stretch/>
        </p:blipFill>
        <p:spPr>
          <a:xfrm rot="16200000" flipH="1">
            <a:off x="3831764" y="-3797762"/>
            <a:ext cx="4528474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5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62F99D3D-7CF0-3177-CFB9-D7F964ADA951}"/>
              </a:ext>
            </a:extLst>
          </p:cNvPr>
          <p:cNvSpPr/>
          <p:nvPr userDrawn="1"/>
        </p:nvSpPr>
        <p:spPr>
          <a:xfrm>
            <a:off x="0" y="0"/>
            <a:ext cx="12192000" cy="4562475"/>
          </a:xfrm>
          <a:prstGeom prst="rect">
            <a:avLst/>
          </a:prstGeom>
          <a:solidFill>
            <a:srgbClr val="293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planet with a blue circle in the middle&#10;&#10;Description automatically generated">
            <a:extLst>
              <a:ext uri="{FF2B5EF4-FFF2-40B4-BE49-F238E27FC236}">
                <a16:creationId xmlns:a16="http://schemas.microsoft.com/office/drawing/2014/main" id="{152FD1A7-E6CC-D769-EA5D-8260EA332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14821" r="-52" b="16888"/>
          <a:stretch/>
        </p:blipFill>
        <p:spPr>
          <a:xfrm>
            <a:off x="0" y="1555"/>
            <a:ext cx="12192000" cy="4681281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9FBC9C9D-78B7-989A-199A-A6D3DEABEB41}"/>
              </a:ext>
            </a:extLst>
          </p:cNvPr>
          <p:cNvSpPr/>
          <p:nvPr userDrawn="1"/>
        </p:nvSpPr>
        <p:spPr>
          <a:xfrm rot="16200000">
            <a:off x="6029362" y="-1466886"/>
            <a:ext cx="133278" cy="1219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A63A9-9390-47ED-AF76-161DFF04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B86B2-42DC-40C8-BE35-FA6D1852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71381"/>
            <a:ext cx="10515600" cy="158497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4506-1CFB-44A9-8E26-AA6575D8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0B2DB-31CE-405F-BD27-2A65CF5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5348-ECB0-43E5-A64B-4601341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303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planet with a blue circle in the middle&#10;&#10;Description automatically generated">
            <a:extLst>
              <a:ext uri="{FF2B5EF4-FFF2-40B4-BE49-F238E27FC236}">
                <a16:creationId xmlns:a16="http://schemas.microsoft.com/office/drawing/2014/main" id="{3302BB14-8E40-E9AA-391A-BB7FFE788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"/>
            <a:ext cx="12192000" cy="6854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A63A9-9390-47ED-AF76-161DFF04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B86B2-42DC-40C8-BE35-FA6D1852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71381"/>
            <a:ext cx="10515600" cy="158497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4506-1CFB-44A9-8E26-AA6575D8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0B2DB-31CE-405F-BD27-2A65CF5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5348-ECB0-43E5-A64B-4601341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51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7199713E-EE12-438D-9A51-C52B04BA80BF}"/>
              </a:ext>
            </a:extLst>
          </p:cNvPr>
          <p:cNvSpPr/>
          <p:nvPr/>
        </p:nvSpPr>
        <p:spPr>
          <a:xfrm>
            <a:off x="0" y="0"/>
            <a:ext cx="88011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A713DB4A-0E2D-4902-945B-0B21AE0D1611}"/>
              </a:ext>
            </a:extLst>
          </p:cNvPr>
          <p:cNvSpPr/>
          <p:nvPr/>
        </p:nvSpPr>
        <p:spPr>
          <a:xfrm>
            <a:off x="8585200" y="0"/>
            <a:ext cx="2159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群組 35">
            <a:extLst>
              <a:ext uri="{FF2B5EF4-FFF2-40B4-BE49-F238E27FC236}">
                <a16:creationId xmlns:a16="http://schemas.microsoft.com/office/drawing/2014/main" id="{BB2F9DCF-474D-43C3-A2B9-DFFBF5539A29}"/>
              </a:ext>
            </a:extLst>
          </p:cNvPr>
          <p:cNvGrpSpPr/>
          <p:nvPr/>
        </p:nvGrpSpPr>
        <p:grpSpPr>
          <a:xfrm>
            <a:off x="9385300" y="131764"/>
            <a:ext cx="1926771" cy="1775914"/>
            <a:chOff x="8856128" y="181380"/>
            <a:chExt cx="1311976" cy="1209255"/>
          </a:xfrm>
        </p:grpSpPr>
        <p:pic>
          <p:nvPicPr>
            <p:cNvPr id="9" name="Picture 9" descr="newcastle logo.png">
              <a:extLst>
                <a:ext uri="{FF2B5EF4-FFF2-40B4-BE49-F238E27FC236}">
                  <a16:creationId xmlns:a16="http://schemas.microsoft.com/office/drawing/2014/main" id="{650295EC-600A-4399-B3D8-F90B1C9A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129" y="959469"/>
              <a:ext cx="1311975" cy="43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JQC underline 4 colour.png">
              <a:extLst>
                <a:ext uri="{FF2B5EF4-FFF2-40B4-BE49-F238E27FC236}">
                  <a16:creationId xmlns:a16="http://schemas.microsoft.com/office/drawing/2014/main" id="{A82DD14D-733E-446E-8EDF-0BF3E4B69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128" y="181380"/>
              <a:ext cx="1308918" cy="62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64C35C-DACC-432A-86CF-0BB3C608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BED57-A690-4D12-B83B-B654AFA5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46A1D-695D-4A4B-8536-0767537B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3FA7E-3713-4633-8BEC-8D5FC0FE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43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A63A9-9390-47ED-AF76-161DFF04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B86B2-42DC-40C8-BE35-FA6D1852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4506-1CFB-44A9-8E26-AA6575D8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0B2DB-31CE-405F-BD27-2A65CF5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5348-ECB0-43E5-A64B-4601341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790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4B2B9-705F-4E3B-B616-CED60FA15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B0C8-6785-441C-9475-7BABBC05E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B6DB6-0E83-455A-AE0A-CA4407DD5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A2BDF-353E-402C-9006-42990A00D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FC021-A8DB-4F8A-BE9C-D7CE0F7C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18D80-81D0-47AF-BADD-33D9F6EC1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695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71F0-AB30-4DA9-9E77-8EFC5741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C3E76-E0DC-475F-92AB-D3022E292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B02EF-82F8-4552-8887-83FB9BA0C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D5122-EDC5-4949-B1EA-616DC8038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9AB066-4BB1-40F4-B1CC-5FDAD9BE1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D06649-C816-4602-ABCE-0CB07CB4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ABE337-8C75-4165-83C8-CDBC82D8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4E6F-3FAB-4733-87E4-58A8C6A5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403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5BC8-6D1F-42E4-9309-937CBB7E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1E025-941A-4692-821C-EDE3EB526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6D5A8-3547-4FC2-9B94-1E061F72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AFCA4-0483-478A-A333-5EB35D74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7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25151-7925-4A14-BC8D-ABC27040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207A6-41B1-419D-9E87-73C51948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4B452-390B-4C3F-BDA3-2E1FF9F6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558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BE96-2965-4FD9-921E-F6225A9B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CD1A1-7CE7-405A-A393-AA38563C3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E80BA-9EA8-4F59-8463-75B5E10CF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FD0DE-6DD4-4E16-AD20-241BEF6C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28A6A-6D70-4849-8683-7DF88875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250F1-3364-4FBC-98DC-D02BE595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100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2CE9-2C24-4881-BFC9-625FAC679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60F56-5BB3-469E-B571-C39BFA38D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2DB54-763B-4E13-872B-6DEFE7F7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91BE0-9AB1-4F8B-87D1-D89942808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B3521-7A2C-46F3-B1E6-D6AC4FD8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AC14F-495D-4775-B136-DB27F2D1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014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77EB-4933-4C4C-A355-8C035B05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377D82-F3D6-4364-8827-5F9325F8B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4B2D0-ED31-4220-97B8-08DABCA4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E87CF-D9FE-4DCB-8DEE-A9C20750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1518-2821-40C8-9E68-E273D76A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004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3E2F02-0EE4-406C-953F-98484F5A0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ED882-5EE2-4482-B8ED-521CEAB96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9A929-05CB-466F-AC08-DDC41CBF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5145F-6833-4375-A6C6-9CA5FB890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3175E-1D2E-4300-8E3C-5A82D1568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09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background&#10;&#10;Description automatically generated">
            <a:extLst>
              <a:ext uri="{FF2B5EF4-FFF2-40B4-BE49-F238E27FC236}">
                <a16:creationId xmlns:a16="http://schemas.microsoft.com/office/drawing/2014/main" id="{33F0B40E-B9E8-BBAE-EC57-F1B8D5FF8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"/>
          <a:stretch/>
        </p:blipFill>
        <p:spPr>
          <a:xfrm>
            <a:off x="-2620434" y="0"/>
            <a:ext cx="11421534" cy="6858000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A713DB4A-0E2D-4902-945B-0B21AE0D1611}"/>
              </a:ext>
            </a:extLst>
          </p:cNvPr>
          <p:cNvSpPr/>
          <p:nvPr/>
        </p:nvSpPr>
        <p:spPr>
          <a:xfrm>
            <a:off x="8585200" y="0"/>
            <a:ext cx="2159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4C35C-DACC-432A-86CF-0BB3C608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392691"/>
            <a:ext cx="8238067" cy="4667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BED57-A690-4D12-B83B-B654AFA5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46A1D-695D-4A4B-8536-0767537B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3FA7E-3713-4633-8BEC-8D5FC0FE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35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F0B40E-B9E8-BBAE-EC57-F1B8D5FF8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r="3160"/>
          <a:stretch/>
        </p:blipFill>
        <p:spPr>
          <a:xfrm>
            <a:off x="0" y="0"/>
            <a:ext cx="8801100" cy="6858000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A713DB4A-0E2D-4902-945B-0B21AE0D1611}"/>
              </a:ext>
            </a:extLst>
          </p:cNvPr>
          <p:cNvSpPr/>
          <p:nvPr/>
        </p:nvSpPr>
        <p:spPr>
          <a:xfrm>
            <a:off x="8585200" y="0"/>
            <a:ext cx="2159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4C35C-DACC-432A-86CF-0BB3C608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392691"/>
            <a:ext cx="8238067" cy="4667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BED57-A690-4D12-B83B-B654AFA5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46A1D-695D-4A4B-8536-0767537B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3FA7E-3713-4633-8BEC-8D5FC0FE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18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F0B40E-B9E8-BBAE-EC57-F1B8D5FF8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7066"/>
          <a:stretch/>
        </p:blipFill>
        <p:spPr>
          <a:xfrm>
            <a:off x="0" y="0"/>
            <a:ext cx="7831667" cy="6858000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A713DB4A-0E2D-4902-945B-0B21AE0D1611}"/>
              </a:ext>
            </a:extLst>
          </p:cNvPr>
          <p:cNvSpPr/>
          <p:nvPr/>
        </p:nvSpPr>
        <p:spPr>
          <a:xfrm>
            <a:off x="7615767" y="0"/>
            <a:ext cx="2159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4C35C-DACC-432A-86CF-0BB3C608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392691"/>
            <a:ext cx="8238067" cy="4667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BED57-A690-4D12-B83B-B654AFA5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46A1D-695D-4A4B-8536-0767537B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3FA7E-3713-4633-8BEC-8D5FC0FE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89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488E4B7A-CD02-75CB-AB57-F2E40BE5100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8801100" cy="6858000"/>
          </a:xfrm>
          <a:prstGeom prst="rect">
            <a:avLst/>
          </a:prstGeom>
          <a:gradFill flip="none" rotWithShape="1">
            <a:gsLst>
              <a:gs pos="0">
                <a:srgbClr val="FFE699"/>
              </a:gs>
              <a:gs pos="50000">
                <a:srgbClr val="7EBEBD"/>
              </a:gs>
              <a:gs pos="100000">
                <a:srgbClr val="293C74"/>
              </a:gs>
            </a:gsLst>
            <a:lin ang="0" scaled="1"/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endParaRPr lang="en-GB" sz="7200" b="1" dirty="0">
              <a:latin typeface="Matura MT Script Capitals" panose="03020802060602070202" pitchFamily="66" charset="0"/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A713DB4A-0E2D-4902-945B-0B21AE0D1611}"/>
              </a:ext>
            </a:extLst>
          </p:cNvPr>
          <p:cNvSpPr/>
          <p:nvPr/>
        </p:nvSpPr>
        <p:spPr>
          <a:xfrm>
            <a:off x="8585200" y="0"/>
            <a:ext cx="2159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4C35C-DACC-432A-86CF-0BB3C608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BED57-A690-4D12-B83B-B654AFA5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46A1D-695D-4A4B-8536-0767537B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3FA7E-3713-4633-8BEC-8D5FC0FE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7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844736A6-1DF5-E9EB-61CC-5E1797AB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625"/>
            <a:ext cx="10515600" cy="46677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E740F51C-3CB1-70DD-32C7-DA90195A8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5026"/>
            <a:ext cx="10515600" cy="5241937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8DCA6031-2F18-9A5C-31BC-0D44B1B4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1AEDC874-7732-6509-95E4-C1697096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8D5F1F55-8166-131C-F6EB-7B55B0945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42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9E8F778F-80C7-9AE7-A260-37E78B61C45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794559"/>
          </a:xfrm>
          <a:prstGeom prst="rect">
            <a:avLst/>
          </a:prstGeom>
          <a:gradFill flip="none" rotWithShape="1">
            <a:gsLst>
              <a:gs pos="0">
                <a:srgbClr val="FFE699"/>
              </a:gs>
              <a:gs pos="50000">
                <a:srgbClr val="7EBEBD"/>
              </a:gs>
              <a:gs pos="100000">
                <a:srgbClr val="293C74"/>
              </a:gs>
            </a:gsLst>
            <a:lin ang="0" scaled="1"/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endParaRPr lang="en-GB" sz="7200" b="1" dirty="0">
              <a:latin typeface="Matura MT Script Capitals" panose="03020802060602070202" pitchFamily="66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2EF1361-04CA-4F2F-85F8-DC544111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FE5205-346E-4F01-96E9-C56A7B70A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DC04C4-C21C-47A8-BF88-FFA5A59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4B4FF1-C5E6-4515-AE6C-BF667EA1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B37837-B442-400C-96B7-56E9CCF3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73B5619-2FE5-4FB0-B500-5FF488B90C1A}"/>
              </a:ext>
            </a:extLst>
          </p:cNvPr>
          <p:cNvSpPr/>
          <p:nvPr/>
        </p:nvSpPr>
        <p:spPr>
          <a:xfrm>
            <a:off x="0" y="-8716"/>
            <a:ext cx="12192000" cy="10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2E6CA86-BD34-4A8E-A83C-0188DCF457F1}"/>
              </a:ext>
            </a:extLst>
          </p:cNvPr>
          <p:cNvSpPr/>
          <p:nvPr/>
        </p:nvSpPr>
        <p:spPr>
          <a:xfrm>
            <a:off x="0" y="6750000"/>
            <a:ext cx="12192000" cy="10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0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6C74F72-5E63-4083-A5CA-4C4D8BA5CF96}"/>
              </a:ext>
            </a:extLst>
          </p:cNvPr>
          <p:cNvSpPr/>
          <p:nvPr/>
        </p:nvSpPr>
        <p:spPr>
          <a:xfrm>
            <a:off x="0" y="0"/>
            <a:ext cx="12192000" cy="7945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1AC56DA-2291-A687-E7AC-7D676FBE455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794559"/>
          </a:xfrm>
          <a:prstGeom prst="rect">
            <a:avLst/>
          </a:prstGeom>
          <a:gradFill flip="none" rotWithShape="1">
            <a:gsLst>
              <a:gs pos="66000">
                <a:srgbClr val="EAE09F"/>
              </a:gs>
              <a:gs pos="0">
                <a:srgbClr val="FFE699"/>
              </a:gs>
              <a:gs pos="100000">
                <a:srgbClr val="7EBEBD"/>
              </a:gs>
            </a:gsLst>
            <a:lin ang="0" scaled="1"/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endParaRPr lang="en-GB" sz="7200" b="1" dirty="0">
              <a:latin typeface="Matura MT Script Capitals" panose="03020802060602070202" pitchFamily="66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2EF1361-04CA-4F2F-85F8-DC544111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FE5205-346E-4F01-96E9-C56A7B70A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DC04C4-C21C-47A8-BF88-FFA5A59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4B4FF1-C5E6-4515-AE6C-BF667EA1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B37837-B442-400C-96B7-56E9CCF3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73B5619-2FE5-4FB0-B500-5FF488B90C1A}"/>
              </a:ext>
            </a:extLst>
          </p:cNvPr>
          <p:cNvSpPr/>
          <p:nvPr/>
        </p:nvSpPr>
        <p:spPr>
          <a:xfrm>
            <a:off x="0" y="-8716"/>
            <a:ext cx="12192000" cy="10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2E6CA86-BD34-4A8E-A83C-0188DCF457F1}"/>
              </a:ext>
            </a:extLst>
          </p:cNvPr>
          <p:cNvSpPr/>
          <p:nvPr/>
        </p:nvSpPr>
        <p:spPr>
          <a:xfrm>
            <a:off x="0" y="6750000"/>
            <a:ext cx="12192000" cy="10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5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857342-A949-4254-ABE2-34B89DF5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625"/>
            <a:ext cx="10515600" cy="466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AF006-BC17-4BED-BE93-8BFA0FBE8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5026"/>
            <a:ext cx="10515600" cy="5241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0A8B7-1293-4408-83C6-5C12D4811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ED99F-91FC-4F55-904D-688C3909E5EB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355F2-5682-45D7-9E92-AEE395659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5426D-E7D7-48E2-BC68-F30A4A7FE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BA910-D932-49D5-BB78-B0E7F64A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19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3" r:id="rId3"/>
    <p:sldLayoutId id="2147483686" r:id="rId4"/>
    <p:sldLayoutId id="2147483687" r:id="rId5"/>
    <p:sldLayoutId id="2147483682" r:id="rId6"/>
    <p:sldLayoutId id="2147483685" r:id="rId7"/>
    <p:sldLayoutId id="2147483664" r:id="rId8"/>
    <p:sldLayoutId id="2147483663" r:id="rId9"/>
    <p:sldLayoutId id="2147483679" r:id="rId10"/>
    <p:sldLayoutId id="2147483677" r:id="rId11"/>
    <p:sldLayoutId id="2147483688" r:id="rId12"/>
    <p:sldLayoutId id="2147483665" r:id="rId13"/>
    <p:sldLayoutId id="2147483681" r:id="rId14"/>
    <p:sldLayoutId id="2147483684" r:id="rId15"/>
    <p:sldLayoutId id="2147483666" r:id="rId16"/>
    <p:sldLayoutId id="2147483680" r:id="rId17"/>
    <p:sldLayoutId id="2147483689" r:id="rId18"/>
    <p:sldLayoutId id="2147483676" r:id="rId19"/>
    <p:sldLayoutId id="2147483675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1.png"/><Relationship Id="rId7" Type="http://schemas.openxmlformats.org/officeDocument/2006/relationships/image" Target="../media/image3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9.png"/><Relationship Id="rId7" Type="http://schemas.openxmlformats.org/officeDocument/2006/relationships/image" Target="../media/image3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10" Type="http://schemas.openxmlformats.org/officeDocument/2006/relationships/image" Target="../media/image38.png"/><Relationship Id="rId4" Type="http://schemas.openxmlformats.org/officeDocument/2006/relationships/image" Target="../media/image70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0650F9F7-13B4-C091-EDB2-65853E4FC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85E5E18-5585-07A3-AD4C-ED989D1E0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 descr="A blue planet with a blue circle in the middle&#10;&#10;Description automatically generated">
            <a:extLst>
              <a:ext uri="{FF2B5EF4-FFF2-40B4-BE49-F238E27FC236}">
                <a16:creationId xmlns:a16="http://schemas.microsoft.com/office/drawing/2014/main" id="{7F1FA11B-FB57-9B26-D319-5E71E2928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"/>
            <a:ext cx="12192000" cy="685489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DD5AFC37-FD63-605B-2946-11EDE0F585CA}"/>
              </a:ext>
            </a:extLst>
          </p:cNvPr>
          <p:cNvSpPr txBox="1">
            <a:spLocks/>
          </p:cNvSpPr>
          <p:nvPr/>
        </p:nvSpPr>
        <p:spPr>
          <a:xfrm>
            <a:off x="984250" y="18621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</a:lstStyle>
          <a:p>
            <a:r>
              <a:rPr lang="en-GB" sz="5400" dirty="0"/>
              <a:t>Vortex Avalanches in</a:t>
            </a:r>
            <a:br>
              <a:rPr lang="en-GB" sz="5400" dirty="0"/>
            </a:br>
            <a:r>
              <a:rPr lang="en-GB" sz="5400" dirty="0"/>
              <a:t>Neutron Star Interiors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0C68EE10-65CC-5377-6BB8-D73759AEF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16" y="287110"/>
            <a:ext cx="2312360" cy="812236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42F695-D72D-3E95-8576-94492E340938}"/>
              </a:ext>
            </a:extLst>
          </p:cNvPr>
          <p:cNvSpPr txBox="1">
            <a:spLocks/>
          </p:cNvSpPr>
          <p:nvPr/>
        </p:nvSpPr>
        <p:spPr>
          <a:xfrm>
            <a:off x="984250" y="4923781"/>
            <a:ext cx="10515600" cy="1584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Gary (I-Kang) Liu</a:t>
            </a:r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Carlo </a:t>
            </a:r>
            <a:r>
              <a:rPr lang="en-GB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Barenghi</a:t>
            </a:r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Andrew </a:t>
            </a:r>
            <a:r>
              <a:rPr lang="en-GB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Baggaley</a:t>
            </a:r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and Toby Wood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696A0-F222-5EC1-9C61-5444887FCD40}"/>
              </a:ext>
            </a:extLst>
          </p:cNvPr>
          <p:cNvSpPr txBox="1"/>
          <p:nvPr/>
        </p:nvSpPr>
        <p:spPr>
          <a:xfrm>
            <a:off x="1029716" y="2885338"/>
            <a:ext cx="1760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BDD7EE"/>
                </a:solidFill>
              </a:rPr>
              <a:t>ApJ</a:t>
            </a:r>
            <a:r>
              <a:rPr lang="en-US" sz="1600" dirty="0">
                <a:solidFill>
                  <a:srgbClr val="BDD7EE"/>
                </a:solidFill>
              </a:rPr>
              <a:t>  984, 83 (2025)</a:t>
            </a:r>
            <a:endParaRPr lang="en-GB" sz="1600" dirty="0">
              <a:solidFill>
                <a:srgbClr val="BDD7E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0870BD-7BE2-76B2-73A6-1A1FCA25DF5C}"/>
              </a:ext>
            </a:extLst>
          </p:cNvPr>
          <p:cNvSpPr/>
          <p:nvPr/>
        </p:nvSpPr>
        <p:spPr>
          <a:xfrm>
            <a:off x="9678494" y="30981"/>
            <a:ext cx="2665906" cy="28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15 May 2025</a:t>
            </a:r>
            <a:r>
              <a:rPr lang="zh-TW" altLang="en-US" dirty="0"/>
              <a:t> </a:t>
            </a:r>
            <a:r>
              <a:rPr lang="en-US" altLang="zh-TW" dirty="0"/>
              <a:t>ECT, Trento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7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A2EB8-49BA-F101-9658-6018ECB96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43C7-3B36-79B4-D545-5B2E326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Numerical SF modelling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0BF4E7A8-11D3-3C06-2AC1-A58DA0DCBD00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776377" y="1231249"/>
              <a:ext cx="10577422" cy="451612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431321">
                      <a:extLst>
                        <a:ext uri="{9D8B030D-6E8A-4147-A177-3AD203B41FA5}">
                          <a16:colId xmlns:a16="http://schemas.microsoft.com/office/drawing/2014/main" val="2810736712"/>
                        </a:ext>
                      </a:extLst>
                    </a:gridCol>
                    <a:gridCol w="5597246">
                      <a:extLst>
                        <a:ext uri="{9D8B030D-6E8A-4147-A177-3AD203B41FA5}">
                          <a16:colId xmlns:a16="http://schemas.microsoft.com/office/drawing/2014/main" val="446815175"/>
                        </a:ext>
                      </a:extLst>
                    </a:gridCol>
                    <a:gridCol w="1157020">
                      <a:extLst>
                        <a:ext uri="{9D8B030D-6E8A-4147-A177-3AD203B41FA5}">
                          <a16:colId xmlns:a16="http://schemas.microsoft.com/office/drawing/2014/main" val="1403762448"/>
                        </a:ext>
                      </a:extLst>
                    </a:gridCol>
                    <a:gridCol w="986607">
                      <a:extLst>
                        <a:ext uri="{9D8B030D-6E8A-4147-A177-3AD203B41FA5}">
                          <a16:colId xmlns:a16="http://schemas.microsoft.com/office/drawing/2014/main" val="2865465153"/>
                        </a:ext>
                      </a:extLst>
                    </a:gridCol>
                    <a:gridCol w="2405228">
                      <a:extLst>
                        <a:ext uri="{9D8B030D-6E8A-4147-A177-3AD203B41FA5}">
                          <a16:colId xmlns:a16="http://schemas.microsoft.com/office/drawing/2014/main" val="25074017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Literature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System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dirty="0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dirty="0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Model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548882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1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Warszawski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&amp;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MNRAS 415, 1611 (2011)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~10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GPE: Harmonic trap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440085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Warszawski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&amp; Berloff, PRB 85, 104503 (2012)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34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GPE: Harmonic trap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054853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Haskel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&amp;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MNRAS 461, 2200 (2016)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2D 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NA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Point vortex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980676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4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Drummond &amp;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MNRAS 472, 4851 (2017)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~10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GPE: Hamonic trap + proton flux tubes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554645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5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Drummond &amp;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MNRAS 475, 910 (2018)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~10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GPE: Hamonic trap + proton flux tubes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546178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6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Lonnborn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et al. MNRAS 487, 702 (2019)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Quasi-2D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~240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Harmonic trap + Annular moat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184507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7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Howitt, </a:t>
                          </a:r>
                          <a:r>
                            <a:rPr lang="en-US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&amp; Haskell, MNRAS 498, 320 (2020)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2D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5000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PVM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212121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8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kern="1200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Thong, </a:t>
                          </a:r>
                          <a:r>
                            <a:rPr lang="en-US" sz="1800" kern="1200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Melatos</a:t>
                          </a:r>
                          <a:r>
                            <a:rPr lang="en-US" sz="1800" kern="1200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&amp; Drummond, MNRAS 521, 5724 (2023)</a:t>
                          </a:r>
                          <a:endParaRPr lang="en-GB" sz="1800" kern="120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~5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GL: Harmonic trap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50478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Liu, </a:t>
                          </a:r>
                          <a:r>
                            <a:rPr lang="en-US" altLang="zh-TW" sz="1800" kern="1200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Bagalley</a:t>
                          </a:r>
                          <a:r>
                            <a:rPr lang="en-US" altLang="zh-TW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</a:t>
                          </a:r>
                          <a:r>
                            <a:rPr lang="en-US" altLang="zh-TW" sz="1800" kern="1200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Barenghi</a:t>
                          </a:r>
                          <a:r>
                            <a:rPr lang="en-US" altLang="zh-TW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Wood</a:t>
                          </a:r>
                          <a:r>
                            <a:rPr lang="en-US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</a:t>
                          </a:r>
                          <a:r>
                            <a:rPr lang="en-US" sz="1800" kern="1200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ApJ</a:t>
                          </a:r>
                          <a:r>
                            <a:rPr lang="en-US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 984, 83 (2025)</a:t>
                          </a:r>
                          <a:endParaRPr lang="en-GB" sz="1800" kern="1200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2D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~650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GPE: Box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739131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0BF4E7A8-11D3-3C06-2AC1-A58DA0DCBD00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776377" y="1231249"/>
              <a:ext cx="10577422" cy="451612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431321">
                      <a:extLst>
                        <a:ext uri="{9D8B030D-6E8A-4147-A177-3AD203B41FA5}">
                          <a16:colId xmlns:a16="http://schemas.microsoft.com/office/drawing/2014/main" val="2810736712"/>
                        </a:ext>
                      </a:extLst>
                    </a:gridCol>
                    <a:gridCol w="5597246">
                      <a:extLst>
                        <a:ext uri="{9D8B030D-6E8A-4147-A177-3AD203B41FA5}">
                          <a16:colId xmlns:a16="http://schemas.microsoft.com/office/drawing/2014/main" val="446815175"/>
                        </a:ext>
                      </a:extLst>
                    </a:gridCol>
                    <a:gridCol w="1157020">
                      <a:extLst>
                        <a:ext uri="{9D8B030D-6E8A-4147-A177-3AD203B41FA5}">
                          <a16:colId xmlns:a16="http://schemas.microsoft.com/office/drawing/2014/main" val="1403762448"/>
                        </a:ext>
                      </a:extLst>
                    </a:gridCol>
                    <a:gridCol w="986607">
                      <a:extLst>
                        <a:ext uri="{9D8B030D-6E8A-4147-A177-3AD203B41FA5}">
                          <a16:colId xmlns:a16="http://schemas.microsoft.com/office/drawing/2014/main" val="2865465153"/>
                        </a:ext>
                      </a:extLst>
                    </a:gridCol>
                    <a:gridCol w="2405228">
                      <a:extLst>
                        <a:ext uri="{9D8B030D-6E8A-4147-A177-3AD203B41FA5}">
                          <a16:colId xmlns:a16="http://schemas.microsoft.com/office/drawing/2014/main" val="25074017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Literature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System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27778" t="-6557" r="-243827" b="-1140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Model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548882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1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Warszawski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&amp;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MNRAS 415, 1611 (2011)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~10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GPE: Harmonic trap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440085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Warszawski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&amp; Berloff, PRB 85, 104503 (2012)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34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GPE: Harmonic trap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054853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Haskel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&amp;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MNRAS 461, 2200 (2016)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2D 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NA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Point vortex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9806762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4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Drummond &amp;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MNRAS 472, 4851 (2017)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~10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GPE: Hamonic trap + proton flux tubes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554645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5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Drummond &amp; </a:t>
                          </a:r>
                          <a:r>
                            <a:rPr lang="en-US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, MNRAS 475, 910 (2018)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~10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GPE: Hamonic trap + proton flux tubes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5461784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6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Lonnborn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et al. MNRAS 487, 702 (2019)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Quasi-2D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~240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Harmonic trap + Annular moat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184507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7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Howitt, </a:t>
                          </a:r>
                          <a:r>
                            <a:rPr lang="en-US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Melatos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&amp; Haskell, MNRAS 498, 320 (2020)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2D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5000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PVM</a:t>
                          </a:r>
                          <a:endParaRPr lang="en-GB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212121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8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kern="1200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Thong, </a:t>
                          </a:r>
                          <a:r>
                            <a:rPr lang="en-US" sz="1800" kern="1200" dirty="0" err="1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Melatos</a:t>
                          </a:r>
                          <a:r>
                            <a:rPr lang="en-US" sz="1800" kern="1200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&amp; Drummond, MNRAS 521, 5724 (2023)</a:t>
                          </a:r>
                          <a:endParaRPr lang="en-GB" sz="1800" kern="120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3D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~5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GL: Harmonic trap</a:t>
                          </a:r>
                          <a:endParaRPr lang="en-GB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50478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Liu, </a:t>
                          </a:r>
                          <a:r>
                            <a:rPr lang="en-US" altLang="zh-TW" sz="1800" kern="1200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Bagalley</a:t>
                          </a:r>
                          <a:r>
                            <a:rPr lang="en-US" altLang="zh-TW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</a:t>
                          </a:r>
                          <a:r>
                            <a:rPr lang="en-US" altLang="zh-TW" sz="1800" kern="1200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Barenghi</a:t>
                          </a:r>
                          <a:r>
                            <a:rPr lang="en-US" altLang="zh-TW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Wood</a:t>
                          </a:r>
                          <a:r>
                            <a:rPr lang="en-US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</a:t>
                          </a:r>
                          <a:r>
                            <a:rPr lang="en-US" sz="1800" kern="1200" dirty="0" err="1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ApJ</a:t>
                          </a:r>
                          <a:r>
                            <a:rPr lang="en-US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 984, 83 (2025)</a:t>
                          </a:r>
                          <a:endParaRPr lang="en-GB" sz="1800" kern="1200" dirty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2D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~650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kern="1200" dirty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GPE: Box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739131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FFA7DF-F937-29E6-37DA-1387EBD171DC}"/>
                  </a:ext>
                </a:extLst>
              </p:cNvPr>
              <p:cNvSpPr txBox="1"/>
              <p:nvPr/>
            </p:nvSpPr>
            <p:spPr>
              <a:xfrm>
                <a:off x="4163688" y="837128"/>
                <a:ext cx="32812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 Vortices for a glitch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FFA7DF-F937-29E6-37DA-1387EBD17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688" y="837128"/>
                <a:ext cx="3281219" cy="307777"/>
              </a:xfrm>
              <a:prstGeom prst="rect">
                <a:avLst/>
              </a:prstGeom>
              <a:blipFill>
                <a:blip r:embed="rId3"/>
                <a:stretch>
                  <a:fillRect l="-2602" t="-25490" r="-4089" b="-49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252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4CA9A9-C64F-9E7C-E6EE-E3393F64CF9A}"/>
              </a:ext>
            </a:extLst>
          </p:cNvPr>
          <p:cNvSpPr/>
          <p:nvPr/>
        </p:nvSpPr>
        <p:spPr>
          <a:xfrm>
            <a:off x="2157984" y="831027"/>
            <a:ext cx="8310067" cy="1685402"/>
          </a:xfrm>
          <a:prstGeom prst="roundRect">
            <a:avLst/>
          </a:prstGeom>
          <a:solidFill>
            <a:schemeClr val="tx1">
              <a:alpha val="2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4A84D-5CFE-BB70-9378-80FB38CF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Gross-</a:t>
            </a:r>
            <a:r>
              <a:rPr lang="en-GB" dirty="0" err="1"/>
              <a:t>Pitaevskii</a:t>
            </a:r>
            <a:r>
              <a:rPr lang="en-GB" dirty="0"/>
              <a:t> Modelling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B321A9-F7A2-4B5A-5754-9E5B1ACA1A18}"/>
                  </a:ext>
                </a:extLst>
              </p:cNvPr>
              <p:cNvSpPr txBox="1"/>
              <p:nvPr/>
            </p:nvSpPr>
            <p:spPr>
              <a:xfrm>
                <a:off x="2577697" y="1032959"/>
                <a:ext cx="7517122" cy="624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B321A9-F7A2-4B5A-5754-9E5B1ACA1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697" y="1032959"/>
                <a:ext cx="7517122" cy="6249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88E7FA-9F33-EED8-E04F-14A58B84A19D}"/>
                  </a:ext>
                </a:extLst>
              </p:cNvPr>
              <p:cNvSpPr txBox="1"/>
              <p:nvPr/>
            </p:nvSpPr>
            <p:spPr>
              <a:xfrm>
                <a:off x="1293407" y="1745718"/>
                <a:ext cx="6094562" cy="681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dΩ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88E7FA-9F33-EED8-E04F-14A58B84A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407" y="1745718"/>
                <a:ext cx="6094562" cy="6817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9A77F356-91BB-40C4-E2B3-A26946082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52" y="2666419"/>
            <a:ext cx="3433468" cy="4016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B43AA6-DEB8-BBBE-A23A-1AD81B826037}"/>
              </a:ext>
            </a:extLst>
          </p:cNvPr>
          <p:cNvSpPr txBox="1"/>
          <p:nvPr/>
        </p:nvSpPr>
        <p:spPr>
          <a:xfrm>
            <a:off x="6435212" y="6269343"/>
            <a:ext cx="36343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Warszawski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&amp;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Melatos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MNRS 415, 1611 (2011)</a:t>
            </a:r>
          </a:p>
          <a:p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Melatos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Douglas &amp; Simula, Ap 807, 132 (2015)</a:t>
            </a:r>
          </a:p>
          <a:p>
            <a:endParaRPr lang="en-GB" sz="14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F3D12-0AB2-F23C-FA0E-FC1AC1C78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152" y="2903245"/>
            <a:ext cx="4550783" cy="3284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A7FCC6-CDD3-2CB4-77DC-09B7B8A01B19}"/>
                  </a:ext>
                </a:extLst>
              </p:cNvPr>
              <p:cNvSpPr txBox="1"/>
              <p:nvPr/>
            </p:nvSpPr>
            <p:spPr>
              <a:xfrm>
                <a:off x="10520569" y="4137163"/>
                <a:ext cx="7863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≈−1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A7FCC6-CDD3-2CB4-77DC-09B7B8A01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69" y="4137163"/>
                <a:ext cx="786306" cy="276999"/>
              </a:xfrm>
              <a:prstGeom prst="rect">
                <a:avLst/>
              </a:prstGeom>
              <a:blipFill>
                <a:blip r:embed="rId6"/>
                <a:stretch>
                  <a:fillRect l="-3876" r="-6202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BDE53D-8DB3-1F02-D7E3-D12354C1EB81}"/>
                  </a:ext>
                </a:extLst>
              </p:cNvPr>
              <p:cNvSpPr txBox="1"/>
              <p:nvPr/>
            </p:nvSpPr>
            <p:spPr>
              <a:xfrm>
                <a:off x="10733288" y="7582978"/>
                <a:ext cx="1147174" cy="569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rela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𝛾𝜇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BDE53D-8DB3-1F02-D7E3-D12354C1E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3288" y="7582978"/>
                <a:ext cx="1147174" cy="5693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98DBE3-730D-86DF-7434-28153CF6E010}"/>
                  </a:ext>
                </a:extLst>
              </p:cNvPr>
              <p:cNvSpPr txBox="1"/>
              <p:nvPr/>
            </p:nvSpPr>
            <p:spPr>
              <a:xfrm>
                <a:off x="10782488" y="7008007"/>
                <a:ext cx="601255" cy="569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98DBE3-730D-86DF-7434-28153CF6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2488" y="7008007"/>
                <a:ext cx="601255" cy="5693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021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901EF-32A7-800D-788B-5716E242B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Gross-</a:t>
            </a:r>
            <a:r>
              <a:rPr lang="en-GB" dirty="0" err="1"/>
              <a:t>Pitaevskii</a:t>
            </a:r>
            <a:r>
              <a:rPr lang="en-GB" dirty="0"/>
              <a:t>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DDAC53-20AF-8492-6363-589009D904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Vortex unpinning Mechanisms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u="sng" dirty="0"/>
                  <a:t>Global shear force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marL="914400" lvl="2" indent="0">
                  <a:buNone/>
                </a:pPr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u="sng" dirty="0"/>
                  <a:t>Acoustic knock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u="sng" dirty="0"/>
                  <a:t>Interaction between proximity vortex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DDAC53-20AF-8492-6363-589009D90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8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6E4727C-4329-AF40-A97C-484E10875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064" y="1446174"/>
            <a:ext cx="4305767" cy="1606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4BC5EF-57FB-DEE4-1F8B-692AEAADF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064" y="3154338"/>
            <a:ext cx="6124715" cy="1902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4CA23C-70C0-829A-CA75-16F7A683826E}"/>
              </a:ext>
            </a:extLst>
          </p:cNvPr>
          <p:cNvSpPr txBox="1"/>
          <p:nvPr/>
        </p:nvSpPr>
        <p:spPr>
          <a:xfrm>
            <a:off x="5674645" y="961514"/>
            <a:ext cx="4191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 err="1">
                <a:solidFill>
                  <a:srgbClr val="BDD7EE"/>
                </a:solidFill>
              </a:rPr>
              <a:t>Warszawski</a:t>
            </a:r>
            <a:r>
              <a:rPr lang="en-US" sz="1400" dirty="0">
                <a:solidFill>
                  <a:srgbClr val="BDD7EE"/>
                </a:solidFill>
              </a:rPr>
              <a:t>, </a:t>
            </a:r>
            <a:r>
              <a:rPr lang="en-US" sz="1400" dirty="0" err="1">
                <a:solidFill>
                  <a:srgbClr val="BDD7EE"/>
                </a:solidFill>
              </a:rPr>
              <a:t>Melatos</a:t>
            </a:r>
            <a:r>
              <a:rPr lang="en-US" sz="1400" dirty="0">
                <a:solidFill>
                  <a:srgbClr val="BDD7EE"/>
                </a:solidFill>
              </a:rPr>
              <a:t> &amp; Berloff, PRB 85, 104503 (2012)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50AF70-36CB-B8E0-C234-1A4022CD70AD}"/>
                  </a:ext>
                </a:extLst>
              </p:cNvPr>
              <p:cNvSpPr txBox="1"/>
              <p:nvPr/>
            </p:nvSpPr>
            <p:spPr>
              <a:xfrm>
                <a:off x="2398643" y="5644678"/>
                <a:ext cx="4068743" cy="834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𝜅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50AF70-36CB-B8E0-C234-1A4022CD7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643" y="5644678"/>
                <a:ext cx="4068743" cy="834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FE61D2D-31C0-8DC9-252D-5CD6C6326AD3}"/>
              </a:ext>
            </a:extLst>
          </p:cNvPr>
          <p:cNvSpPr txBox="1"/>
          <p:nvPr/>
        </p:nvSpPr>
        <p:spPr>
          <a:xfrm>
            <a:off x="2398643" y="6487862"/>
            <a:ext cx="78128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BDD7EE"/>
                </a:solidFill>
              </a:rPr>
              <a:t>P. J. </a:t>
            </a:r>
            <a:r>
              <a:rPr lang="en-GB" sz="1400" dirty="0">
                <a:solidFill>
                  <a:srgbClr val="BDD7EE"/>
                </a:solidFill>
              </a:rPr>
              <a:t>Torres et al.</a:t>
            </a:r>
            <a:r>
              <a:rPr lang="en-US" sz="1400" dirty="0">
                <a:solidFill>
                  <a:srgbClr val="BDD7EE"/>
                </a:solidFill>
              </a:rPr>
              <a:t>, </a:t>
            </a:r>
            <a:r>
              <a:rPr lang="en-GB" sz="1400" dirty="0">
                <a:solidFill>
                  <a:srgbClr val="BDD7EE"/>
                </a:solidFill>
              </a:rPr>
              <a:t>Physics Letters A 375, 3044 (2011) ; A. Moray et al., PRA 93, 033649 (2016)</a:t>
            </a:r>
            <a:endParaRPr lang="en-US" sz="1400" dirty="0">
              <a:solidFill>
                <a:srgbClr val="BDD7E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6D3D-B94F-1740-9332-BAB2B1B4E6F4}"/>
              </a:ext>
            </a:extLst>
          </p:cNvPr>
          <p:cNvSpPr txBox="1"/>
          <p:nvPr/>
        </p:nvSpPr>
        <p:spPr>
          <a:xfrm>
            <a:off x="1570615" y="3306957"/>
            <a:ext cx="2782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EBEBD"/>
                </a:solidFill>
              </a:rPr>
              <a:t>Neglected in point/filament</a:t>
            </a:r>
          </a:p>
          <a:p>
            <a:r>
              <a:rPr lang="en-US" dirty="0">
                <a:solidFill>
                  <a:srgbClr val="7EBEBD"/>
                </a:solidFill>
              </a:rPr>
              <a:t>vortex models</a:t>
            </a:r>
            <a:endParaRPr lang="en-GB" dirty="0">
              <a:solidFill>
                <a:srgbClr val="7EBE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1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33D636-2916-2739-D1FC-874CF22A2DE0}"/>
              </a:ext>
            </a:extLst>
          </p:cNvPr>
          <p:cNvSpPr/>
          <p:nvPr/>
        </p:nvSpPr>
        <p:spPr>
          <a:xfrm>
            <a:off x="2157984" y="831027"/>
            <a:ext cx="8310067" cy="2504704"/>
          </a:xfrm>
          <a:prstGeom prst="roundRect">
            <a:avLst/>
          </a:prstGeom>
          <a:solidFill>
            <a:schemeClr val="tx1">
              <a:alpha val="2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EBDA5-E894-3195-EDAF-5D7CECD3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Gross-</a:t>
            </a:r>
            <a:r>
              <a:rPr lang="en-GB" dirty="0" err="1"/>
              <a:t>Pitaevskii</a:t>
            </a:r>
            <a:r>
              <a:rPr lang="en-GB" dirty="0"/>
              <a:t>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4DEAC6-238A-5916-1A79-11DFA4AC80DC}"/>
                  </a:ext>
                </a:extLst>
              </p:cNvPr>
              <p:cNvSpPr txBox="1"/>
              <p:nvPr/>
            </p:nvSpPr>
            <p:spPr>
              <a:xfrm>
                <a:off x="2924833" y="1514727"/>
                <a:ext cx="4150475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trap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pin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4DEAC6-238A-5916-1A79-11DFA4AC8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833" y="1514727"/>
                <a:ext cx="4150475" cy="394019"/>
              </a:xfrm>
              <a:prstGeom prst="rect">
                <a:avLst/>
              </a:prstGeom>
              <a:blipFill>
                <a:blip r:embed="rId2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D3270E-3C44-FFCC-4EF4-D895896999D2}"/>
                  </a:ext>
                </a:extLst>
              </p:cNvPr>
              <p:cNvSpPr txBox="1"/>
              <p:nvPr/>
            </p:nvSpPr>
            <p:spPr>
              <a:xfrm>
                <a:off x="2832100" y="1872260"/>
                <a:ext cx="3763094" cy="795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pin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p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D3270E-3C44-FFCC-4EF4-D89589699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100" y="1872260"/>
                <a:ext cx="3763094" cy="7958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3146C6-8931-5B48-831B-B40D468CC401}"/>
                  </a:ext>
                </a:extLst>
              </p:cNvPr>
              <p:cNvSpPr txBox="1"/>
              <p:nvPr/>
            </p:nvSpPr>
            <p:spPr>
              <a:xfrm>
                <a:off x="2924833" y="2617458"/>
                <a:ext cx="3064414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3146C6-8931-5B48-831B-B40D468CC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833" y="2617458"/>
                <a:ext cx="3064414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5BA09-1644-1DF5-A1CF-C650782E2BDF}"/>
                  </a:ext>
                </a:extLst>
              </p:cNvPr>
              <p:cNvSpPr txBox="1"/>
              <p:nvPr/>
            </p:nvSpPr>
            <p:spPr>
              <a:xfrm>
                <a:off x="2577697" y="892811"/>
                <a:ext cx="7237366" cy="624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5BA09-1644-1DF5-A1CF-C650782E2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697" y="892811"/>
                <a:ext cx="7237366" cy="6249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52909AF-AC2C-98E3-D695-BDC7B9598DD7}"/>
              </a:ext>
            </a:extLst>
          </p:cNvPr>
          <p:cNvSpPr txBox="1"/>
          <p:nvPr/>
        </p:nvSpPr>
        <p:spPr>
          <a:xfrm>
            <a:off x="6306024" y="3096930"/>
            <a:ext cx="3809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Liu, </a:t>
            </a:r>
            <a:r>
              <a:rPr lang="en-US" altLang="zh-TW" sz="1400" dirty="0" err="1">
                <a:solidFill>
                  <a:srgbClr val="BDD7EE"/>
                </a:solidFill>
              </a:rPr>
              <a:t>Bagalley</a:t>
            </a:r>
            <a:r>
              <a:rPr lang="en-US" altLang="zh-TW" sz="1400" dirty="0">
                <a:solidFill>
                  <a:srgbClr val="BDD7EE"/>
                </a:solidFill>
              </a:rPr>
              <a:t>, </a:t>
            </a:r>
            <a:r>
              <a:rPr lang="en-US" altLang="zh-TW" sz="1400" dirty="0" err="1">
                <a:solidFill>
                  <a:srgbClr val="BDD7EE"/>
                </a:solidFill>
              </a:rPr>
              <a:t>Barenghi</a:t>
            </a:r>
            <a:r>
              <a:rPr lang="en-US" altLang="zh-TW" sz="1400" dirty="0">
                <a:solidFill>
                  <a:srgbClr val="BDD7EE"/>
                </a:solidFill>
              </a:rPr>
              <a:t>, Wood</a:t>
            </a:r>
            <a:r>
              <a:rPr lang="en-US" sz="1400" dirty="0">
                <a:solidFill>
                  <a:srgbClr val="BDD7EE"/>
                </a:solidFill>
              </a:rPr>
              <a:t>, </a:t>
            </a:r>
            <a:r>
              <a:rPr lang="en-US" sz="1400" dirty="0" err="1">
                <a:solidFill>
                  <a:srgbClr val="BDD7EE"/>
                </a:solidFill>
              </a:rPr>
              <a:t>ApJ</a:t>
            </a:r>
            <a:r>
              <a:rPr lang="en-US" sz="1400" dirty="0">
                <a:solidFill>
                  <a:srgbClr val="BDD7EE"/>
                </a:solidFill>
              </a:rPr>
              <a:t>  984, 83 (2025)</a:t>
            </a:r>
            <a:endParaRPr lang="en-GB" sz="1400" dirty="0">
              <a:solidFill>
                <a:srgbClr val="BDD7E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F47C8E-708A-982F-0638-705D91F81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921" y="3453293"/>
            <a:ext cx="8038159" cy="32136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554FB0-32AF-3740-8911-68BF85BE5035}"/>
              </a:ext>
            </a:extLst>
          </p:cNvPr>
          <p:cNvGrpSpPr/>
          <p:nvPr/>
        </p:nvGrpSpPr>
        <p:grpSpPr>
          <a:xfrm>
            <a:off x="68675" y="1011267"/>
            <a:ext cx="2485653" cy="2176434"/>
            <a:chOff x="68675" y="1011267"/>
            <a:chExt cx="2485653" cy="2176434"/>
          </a:xfrm>
        </p:grpSpPr>
        <p:pic>
          <p:nvPicPr>
            <p:cNvPr id="3" name="Content Placeholder 14">
              <a:extLst>
                <a:ext uri="{FF2B5EF4-FFF2-40B4-BE49-F238E27FC236}">
                  <a16:creationId xmlns:a16="http://schemas.microsoft.com/office/drawing/2014/main" id="{C0F4E9D1-0B63-BC9F-1023-4B8F12463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54"/>
            <a:stretch/>
          </p:blipFill>
          <p:spPr>
            <a:xfrm>
              <a:off x="68675" y="1011267"/>
              <a:ext cx="2485653" cy="217643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192919-B8A8-BB44-E841-4C6356A1C97D}"/>
                </a:ext>
              </a:extLst>
            </p:cNvPr>
            <p:cNvSpPr/>
            <p:nvPr/>
          </p:nvSpPr>
          <p:spPr>
            <a:xfrm>
              <a:off x="165100" y="3062337"/>
              <a:ext cx="327025" cy="125364"/>
            </a:xfrm>
            <a:prstGeom prst="rect">
              <a:avLst/>
            </a:prstGeom>
            <a:solidFill>
              <a:srgbClr val="0803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93A9A8-9194-5413-B2B4-BD0C85838A85}"/>
                  </a:ext>
                </a:extLst>
              </p:cNvPr>
              <p:cNvSpPr txBox="1"/>
              <p:nvPr/>
            </p:nvSpPr>
            <p:spPr>
              <a:xfrm>
                <a:off x="328612" y="5132944"/>
                <a:ext cx="17031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p>
                      </m:sSup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93A9A8-9194-5413-B2B4-BD0C85838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2" y="5132944"/>
                <a:ext cx="1703159" cy="307777"/>
              </a:xfrm>
              <a:prstGeom prst="rect">
                <a:avLst/>
              </a:prstGeom>
              <a:blipFill>
                <a:blip r:embed="rId9"/>
                <a:stretch>
                  <a:fillRect l="-1792" t="-1961" r="-1434" b="-9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4A7479-F523-F32F-BB77-74F232183AC4}"/>
                  </a:ext>
                </a:extLst>
              </p:cNvPr>
              <p:cNvSpPr txBox="1"/>
              <p:nvPr/>
            </p:nvSpPr>
            <p:spPr>
              <a:xfrm>
                <a:off x="10190710" y="5132943"/>
                <a:ext cx="15380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sSup>
                        <m:sSupPr>
                          <m:ctrlPr>
                            <a:rPr lang="en-US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4A7479-F523-F32F-BB77-74F232183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0710" y="5132943"/>
                <a:ext cx="1538050" cy="307777"/>
              </a:xfrm>
              <a:prstGeom prst="rect">
                <a:avLst/>
              </a:prstGeom>
              <a:blipFill>
                <a:blip r:embed="rId10"/>
                <a:stretch>
                  <a:fillRect l="-1984" t="-1961" r="-1587" b="-9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729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3793-C5ED-3F45-18C6-A26C2F3E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Gross-</a:t>
            </a:r>
            <a:r>
              <a:rPr lang="en-GB" dirty="0" err="1"/>
              <a:t>Pitaevskii</a:t>
            </a:r>
            <a:r>
              <a:rPr lang="en-GB" dirty="0"/>
              <a:t> Modelling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92AD34E-2CEF-4039-CFA2-E5C828910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Vortex profile (single pinning site)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A31FC-9863-FB74-A29C-DB7E9A0889EF}"/>
              </a:ext>
            </a:extLst>
          </p:cNvPr>
          <p:cNvSpPr txBox="1"/>
          <p:nvPr/>
        </p:nvSpPr>
        <p:spPr>
          <a:xfrm>
            <a:off x="3732768" y="5191825"/>
            <a:ext cx="3851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Liu, Prasad, </a:t>
            </a:r>
            <a:r>
              <a:rPr lang="en-US" altLang="zh-TW" sz="1400" dirty="0" err="1">
                <a:solidFill>
                  <a:srgbClr val="BDD7EE"/>
                </a:solidFill>
              </a:rPr>
              <a:t>Baggaley</a:t>
            </a:r>
            <a:r>
              <a:rPr lang="en-US" altLang="zh-TW" sz="1400" dirty="0">
                <a:solidFill>
                  <a:srgbClr val="BDD7EE"/>
                </a:solidFill>
              </a:rPr>
              <a:t>, </a:t>
            </a:r>
            <a:r>
              <a:rPr lang="en-US" altLang="zh-TW" sz="1400" dirty="0" err="1">
                <a:solidFill>
                  <a:srgbClr val="BDD7EE"/>
                </a:solidFill>
              </a:rPr>
              <a:t>Barenghi</a:t>
            </a:r>
            <a:r>
              <a:rPr lang="en-US" altLang="zh-TW" sz="1400" dirty="0">
                <a:solidFill>
                  <a:srgbClr val="BDD7EE"/>
                </a:solidFill>
              </a:rPr>
              <a:t>, Wood, JLTP</a:t>
            </a:r>
            <a:r>
              <a:rPr lang="zh-TW" altLang="en-US" sz="1400" dirty="0">
                <a:solidFill>
                  <a:srgbClr val="BDD7EE"/>
                </a:solidFill>
              </a:rPr>
              <a:t> </a:t>
            </a:r>
            <a:r>
              <a:rPr lang="en-US" altLang="zh-TW" sz="1400" dirty="0">
                <a:solidFill>
                  <a:srgbClr val="BDD7EE"/>
                </a:solidFill>
              </a:rPr>
              <a:t>(2024)</a:t>
            </a:r>
            <a:endParaRPr lang="en-GB" sz="1400" dirty="0">
              <a:solidFill>
                <a:srgbClr val="BDD7EE"/>
              </a:solidFill>
            </a:endParaRP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94B052B-7083-07A9-1F0A-8E902846B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02" y="1783778"/>
            <a:ext cx="5652007" cy="32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69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3793-C5ED-3F45-18C6-A26C2F3E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Gross-</a:t>
            </a:r>
            <a:r>
              <a:rPr lang="en-GB" dirty="0" err="1"/>
              <a:t>Pitaevskii</a:t>
            </a:r>
            <a:r>
              <a:rPr lang="en-GB" dirty="0"/>
              <a:t>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A88CD-8A6B-3731-347B-F28F2AA9C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Vortex depinning dynamics (single pinning site)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0AA85B-9724-CA0E-D2D8-A6E462C5EC49}"/>
              </a:ext>
            </a:extLst>
          </p:cNvPr>
          <p:cNvGrpSpPr/>
          <p:nvPr/>
        </p:nvGrpSpPr>
        <p:grpSpPr>
          <a:xfrm>
            <a:off x="7298592" y="1799134"/>
            <a:ext cx="4182542" cy="4070052"/>
            <a:chOff x="1704975" y="1212999"/>
            <a:chExt cx="4182542" cy="40700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7B8E8D-4452-876C-38EB-86FC76EE0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721"/>
            <a:stretch/>
          </p:blipFill>
          <p:spPr>
            <a:xfrm>
              <a:off x="1704975" y="1212999"/>
              <a:ext cx="4182542" cy="20350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537529-D659-6D74-95AB-4BB56BD70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721"/>
            <a:stretch/>
          </p:blipFill>
          <p:spPr>
            <a:xfrm>
              <a:off x="1704975" y="3248025"/>
              <a:ext cx="4182542" cy="203502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6090B7-9575-2F9E-D043-8816E5816DFB}"/>
              </a:ext>
            </a:extLst>
          </p:cNvPr>
          <p:cNvGrpSpPr/>
          <p:nvPr/>
        </p:nvGrpSpPr>
        <p:grpSpPr>
          <a:xfrm>
            <a:off x="838200" y="1799134"/>
            <a:ext cx="6460391" cy="4070052"/>
            <a:chOff x="5649677" y="1765353"/>
            <a:chExt cx="5943260" cy="37765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18941-3246-BC69-B546-9E8AAF059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4818"/>
            <a:stretch/>
          </p:blipFill>
          <p:spPr>
            <a:xfrm>
              <a:off x="5649677" y="1765353"/>
              <a:ext cx="5943259" cy="174150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9E0B72-655E-2F04-637D-0635DB63C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7202"/>
            <a:stretch/>
          </p:blipFill>
          <p:spPr>
            <a:xfrm>
              <a:off x="5649678" y="3506862"/>
              <a:ext cx="5943259" cy="203502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67D5903-7175-A587-5853-C76064BBEA48}"/>
              </a:ext>
            </a:extLst>
          </p:cNvPr>
          <p:cNvSpPr txBox="1"/>
          <p:nvPr/>
        </p:nvSpPr>
        <p:spPr>
          <a:xfrm>
            <a:off x="4607815" y="5948268"/>
            <a:ext cx="3851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Liu, Prasad, </a:t>
            </a:r>
            <a:r>
              <a:rPr lang="en-US" altLang="zh-TW" sz="1400" dirty="0" err="1">
                <a:solidFill>
                  <a:srgbClr val="BDD7EE"/>
                </a:solidFill>
              </a:rPr>
              <a:t>Baggaley</a:t>
            </a:r>
            <a:r>
              <a:rPr lang="en-US" altLang="zh-TW" sz="1400" dirty="0">
                <a:solidFill>
                  <a:srgbClr val="BDD7EE"/>
                </a:solidFill>
              </a:rPr>
              <a:t>, </a:t>
            </a:r>
            <a:r>
              <a:rPr lang="en-US" altLang="zh-TW" sz="1400" dirty="0" err="1">
                <a:solidFill>
                  <a:srgbClr val="BDD7EE"/>
                </a:solidFill>
              </a:rPr>
              <a:t>Barenghi</a:t>
            </a:r>
            <a:r>
              <a:rPr lang="en-US" altLang="zh-TW" sz="1400" dirty="0">
                <a:solidFill>
                  <a:srgbClr val="BDD7EE"/>
                </a:solidFill>
              </a:rPr>
              <a:t>, Wood, JLTP</a:t>
            </a:r>
            <a:r>
              <a:rPr lang="zh-TW" altLang="en-US" sz="1400" dirty="0">
                <a:solidFill>
                  <a:srgbClr val="BDD7EE"/>
                </a:solidFill>
              </a:rPr>
              <a:t> </a:t>
            </a:r>
            <a:r>
              <a:rPr lang="en-US" altLang="zh-TW" sz="1400" dirty="0">
                <a:solidFill>
                  <a:srgbClr val="BDD7EE"/>
                </a:solidFill>
              </a:rPr>
              <a:t>(2024)</a:t>
            </a:r>
            <a:endParaRPr lang="en-GB" sz="1400" dirty="0">
              <a:solidFill>
                <a:srgbClr val="BDD7E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70CE8-32F9-A1E5-5EC1-BDB1E2A9781B}"/>
              </a:ext>
            </a:extLst>
          </p:cNvPr>
          <p:cNvSpPr txBox="1"/>
          <p:nvPr/>
        </p:nvSpPr>
        <p:spPr>
          <a:xfrm>
            <a:off x="3468883" y="1440914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Kicking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446B9B-2A8E-14CB-98DD-FBCBE2663722}"/>
              </a:ext>
            </a:extLst>
          </p:cNvPr>
          <p:cNvSpPr txBox="1"/>
          <p:nvPr/>
        </p:nvSpPr>
        <p:spPr>
          <a:xfrm>
            <a:off x="8558168" y="1399024"/>
            <a:ext cx="180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Quasi-adiabatic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21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3793-C5ED-3F45-18C6-A26C2F3E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Gross-</a:t>
            </a:r>
            <a:r>
              <a:rPr lang="en-GB" dirty="0" err="1"/>
              <a:t>Pitaevskii</a:t>
            </a:r>
            <a:r>
              <a:rPr lang="en-GB" dirty="0"/>
              <a:t>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A88CD-8A6B-3731-347B-F28F2AA9C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Vortex depinning dynamics (single pinning site)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8F174-371C-020C-D29D-118B0EFB2E28}"/>
              </a:ext>
            </a:extLst>
          </p:cNvPr>
          <p:cNvSpPr txBox="1"/>
          <p:nvPr/>
        </p:nvSpPr>
        <p:spPr>
          <a:xfrm>
            <a:off x="4170184" y="5546668"/>
            <a:ext cx="3851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Liu, Prasad, </a:t>
            </a:r>
            <a:r>
              <a:rPr lang="en-US" altLang="zh-TW" sz="1400" dirty="0" err="1">
                <a:solidFill>
                  <a:srgbClr val="BDD7EE"/>
                </a:solidFill>
              </a:rPr>
              <a:t>Baggaley</a:t>
            </a:r>
            <a:r>
              <a:rPr lang="en-US" altLang="zh-TW" sz="1400" dirty="0">
                <a:solidFill>
                  <a:srgbClr val="BDD7EE"/>
                </a:solidFill>
              </a:rPr>
              <a:t>, </a:t>
            </a:r>
            <a:r>
              <a:rPr lang="en-US" altLang="zh-TW" sz="1400" dirty="0" err="1">
                <a:solidFill>
                  <a:srgbClr val="BDD7EE"/>
                </a:solidFill>
              </a:rPr>
              <a:t>Barenghi</a:t>
            </a:r>
            <a:r>
              <a:rPr lang="en-US" altLang="zh-TW" sz="1400" dirty="0">
                <a:solidFill>
                  <a:srgbClr val="BDD7EE"/>
                </a:solidFill>
              </a:rPr>
              <a:t>, Wood, JLTP</a:t>
            </a:r>
            <a:r>
              <a:rPr lang="zh-TW" altLang="en-US" sz="1400" dirty="0">
                <a:solidFill>
                  <a:srgbClr val="BDD7EE"/>
                </a:solidFill>
              </a:rPr>
              <a:t> </a:t>
            </a:r>
            <a:r>
              <a:rPr lang="en-US" altLang="zh-TW" sz="1400" dirty="0">
                <a:solidFill>
                  <a:srgbClr val="BDD7EE"/>
                </a:solidFill>
              </a:rPr>
              <a:t>(2024)</a:t>
            </a:r>
            <a:endParaRPr lang="en-GB" sz="1400" dirty="0">
              <a:solidFill>
                <a:srgbClr val="BDD7E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1BB60E-C33F-52F6-FC9C-5D6E6EC93382}"/>
              </a:ext>
            </a:extLst>
          </p:cNvPr>
          <p:cNvGrpSpPr/>
          <p:nvPr/>
        </p:nvGrpSpPr>
        <p:grpSpPr>
          <a:xfrm>
            <a:off x="3016475" y="1292548"/>
            <a:ext cx="5893817" cy="4272903"/>
            <a:chOff x="3225627" y="1615066"/>
            <a:chExt cx="5893817" cy="4272903"/>
          </a:xfrm>
        </p:grpSpPr>
        <p:pic>
          <p:nvPicPr>
            <p:cNvPr id="7" name="Picture 6" descr="A graph of a function&#10;&#10;Description automatically generated">
              <a:extLst>
                <a:ext uri="{FF2B5EF4-FFF2-40B4-BE49-F238E27FC236}">
                  <a16:creationId xmlns:a16="http://schemas.microsoft.com/office/drawing/2014/main" id="{CFD09C6F-CF04-95EC-4B13-D32A15AE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627" y="1904060"/>
              <a:ext cx="5475514" cy="398390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C158669-60D5-4217-B6FD-13E2E02BD665}"/>
                    </a:ext>
                  </a:extLst>
                </p:cNvPr>
                <p:cNvSpPr txBox="1"/>
                <p:nvPr/>
              </p:nvSpPr>
              <p:spPr>
                <a:xfrm>
                  <a:off x="7403229" y="1615066"/>
                  <a:ext cx="849848" cy="3815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𝑘𝑖𝑐𝑘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C158669-60D5-4217-B6FD-13E2E02BD6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3229" y="1615066"/>
                  <a:ext cx="849848" cy="38151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8B08398-B1E2-1E84-B334-57B6AD519E47}"/>
                    </a:ext>
                  </a:extLst>
                </p:cNvPr>
                <p:cNvSpPr txBox="1"/>
                <p:nvPr/>
              </p:nvSpPr>
              <p:spPr>
                <a:xfrm>
                  <a:off x="6560075" y="2163488"/>
                  <a:ext cx="609398" cy="3815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8B08398-B1E2-1E84-B334-57B6AD519E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0075" y="2163488"/>
                  <a:ext cx="609398" cy="38151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7FB2EC7-C078-89FE-6BFB-A3ADA70B0A90}"/>
                    </a:ext>
                  </a:extLst>
                </p:cNvPr>
                <p:cNvSpPr txBox="1"/>
                <p:nvPr/>
              </p:nvSpPr>
              <p:spPr>
                <a:xfrm>
                  <a:off x="8424382" y="2095874"/>
                  <a:ext cx="695062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𝑞𝑎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7FB2EC7-C078-89FE-6BFB-A3ADA70B0A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4382" y="2095874"/>
                  <a:ext cx="695062" cy="390748"/>
                </a:xfrm>
                <a:prstGeom prst="rect">
                  <a:avLst/>
                </a:prstGeom>
                <a:blipFill>
                  <a:blip r:embed="rId5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065EC1F-87A6-A3FA-8417-20A5D48CB503}"/>
              </a:ext>
            </a:extLst>
          </p:cNvPr>
          <p:cNvSpPr txBox="1"/>
          <p:nvPr/>
        </p:nvSpPr>
        <p:spPr>
          <a:xfrm>
            <a:off x="2881979" y="5848566"/>
            <a:ext cx="6428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Depinning requires additional energy or instability</a:t>
            </a:r>
          </a:p>
        </p:txBody>
      </p:sp>
    </p:spTree>
    <p:extLst>
      <p:ext uri="{BB962C8B-B14F-4D97-AF65-F5344CB8AC3E}">
        <p14:creationId xmlns:p14="http://schemas.microsoft.com/office/powerpoint/2010/main" val="2985213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4391-28FA-B6F2-F88C-A14D4BB8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Gross-</a:t>
            </a:r>
            <a:r>
              <a:rPr lang="en-GB" dirty="0" err="1"/>
              <a:t>Pitaevskii</a:t>
            </a:r>
            <a:r>
              <a:rPr lang="en-GB" dirty="0"/>
              <a:t> Modelling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4E22D-29CB-FE40-FB60-14CA594AA6E1}"/>
              </a:ext>
            </a:extLst>
          </p:cNvPr>
          <p:cNvSpPr txBox="1"/>
          <p:nvPr/>
        </p:nvSpPr>
        <p:spPr>
          <a:xfrm>
            <a:off x="7871283" y="527148"/>
            <a:ext cx="446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Liu, </a:t>
            </a:r>
            <a:r>
              <a:rPr lang="en-US" altLang="zh-TW" sz="1400" dirty="0" err="1">
                <a:solidFill>
                  <a:srgbClr val="BDD7EE"/>
                </a:solidFill>
              </a:rPr>
              <a:t>Bagalley</a:t>
            </a:r>
            <a:r>
              <a:rPr lang="en-US" altLang="zh-TW" sz="1400" dirty="0">
                <a:solidFill>
                  <a:srgbClr val="BDD7EE"/>
                </a:solidFill>
              </a:rPr>
              <a:t>, </a:t>
            </a:r>
            <a:r>
              <a:rPr lang="en-US" altLang="zh-TW" sz="1400" dirty="0" err="1">
                <a:solidFill>
                  <a:srgbClr val="BDD7EE"/>
                </a:solidFill>
              </a:rPr>
              <a:t>Barenghi</a:t>
            </a:r>
            <a:r>
              <a:rPr lang="en-US" altLang="zh-TW" sz="1400" dirty="0">
                <a:solidFill>
                  <a:srgbClr val="BDD7EE"/>
                </a:solidFill>
              </a:rPr>
              <a:t>, Wood</a:t>
            </a:r>
            <a:r>
              <a:rPr lang="en-US" sz="1400" dirty="0">
                <a:solidFill>
                  <a:srgbClr val="BDD7EE"/>
                </a:solidFill>
              </a:rPr>
              <a:t>, </a:t>
            </a:r>
            <a:r>
              <a:rPr lang="en-US" sz="1400" dirty="0" err="1">
                <a:solidFill>
                  <a:srgbClr val="BDD7EE"/>
                </a:solidFill>
              </a:rPr>
              <a:t>ApJ</a:t>
            </a:r>
            <a:r>
              <a:rPr lang="en-US" sz="1400" dirty="0">
                <a:solidFill>
                  <a:srgbClr val="BDD7EE"/>
                </a:solidFill>
              </a:rPr>
              <a:t>  984, 83 (2025)</a:t>
            </a:r>
            <a:endParaRPr lang="en-GB" sz="1400" dirty="0">
              <a:solidFill>
                <a:srgbClr val="BDD7EE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0EEAEA-D669-3CAC-D728-3648A8033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graph of a circular graph&#10;&#10;Description automatically generated with medium confidence">
            <a:extLst>
              <a:ext uri="{FF2B5EF4-FFF2-40B4-BE49-F238E27FC236}">
                <a16:creationId xmlns:a16="http://schemas.microsoft.com/office/drawing/2014/main" id="{B604C9DE-7194-2157-CDD9-C567F7AAD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6805" r="11734" b="2550"/>
          <a:stretch/>
        </p:blipFill>
        <p:spPr>
          <a:xfrm>
            <a:off x="3070754" y="874006"/>
            <a:ext cx="5685620" cy="54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9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8850D-307A-D4A6-9A32-AAE67E3E2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999BB-747D-15B6-991F-C8AE78C9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Gross-</a:t>
            </a:r>
            <a:r>
              <a:rPr lang="en-GB" dirty="0" err="1"/>
              <a:t>Pitaevskii</a:t>
            </a:r>
            <a:r>
              <a:rPr lang="en-GB" dirty="0"/>
              <a:t> Modelling</a:t>
            </a:r>
          </a:p>
        </p:txBody>
      </p:sp>
      <p:pic>
        <p:nvPicPr>
          <p:cNvPr id="11" name="Content Placeholder 10" descr="A graph of a globe&#10;&#10;Description automatically generated with medium confidence">
            <a:extLst>
              <a:ext uri="{FF2B5EF4-FFF2-40B4-BE49-F238E27FC236}">
                <a16:creationId xmlns:a16="http://schemas.microsoft.com/office/drawing/2014/main" id="{70D5EECB-FDBC-0200-F3DD-87740FE23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37" y="836611"/>
            <a:ext cx="11066726" cy="599742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7E2AE-5C25-4997-7821-C3BA989D4CE7}"/>
              </a:ext>
            </a:extLst>
          </p:cNvPr>
          <p:cNvSpPr txBox="1"/>
          <p:nvPr/>
        </p:nvSpPr>
        <p:spPr>
          <a:xfrm>
            <a:off x="7871283" y="527148"/>
            <a:ext cx="446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Liu, </a:t>
            </a:r>
            <a:r>
              <a:rPr lang="en-US" altLang="zh-TW" sz="1400" dirty="0" err="1">
                <a:solidFill>
                  <a:srgbClr val="BDD7EE"/>
                </a:solidFill>
              </a:rPr>
              <a:t>Bagalley</a:t>
            </a:r>
            <a:r>
              <a:rPr lang="en-US" altLang="zh-TW" sz="1400" dirty="0">
                <a:solidFill>
                  <a:srgbClr val="BDD7EE"/>
                </a:solidFill>
              </a:rPr>
              <a:t>, </a:t>
            </a:r>
            <a:r>
              <a:rPr lang="en-US" altLang="zh-TW" sz="1400" dirty="0" err="1">
                <a:solidFill>
                  <a:srgbClr val="BDD7EE"/>
                </a:solidFill>
              </a:rPr>
              <a:t>Barenghi</a:t>
            </a:r>
            <a:r>
              <a:rPr lang="en-US" altLang="zh-TW" sz="1400" dirty="0">
                <a:solidFill>
                  <a:srgbClr val="BDD7EE"/>
                </a:solidFill>
              </a:rPr>
              <a:t>, Wood</a:t>
            </a:r>
            <a:r>
              <a:rPr lang="en-US" sz="1400" dirty="0">
                <a:solidFill>
                  <a:srgbClr val="BDD7EE"/>
                </a:solidFill>
              </a:rPr>
              <a:t>, </a:t>
            </a:r>
            <a:r>
              <a:rPr lang="en-US" sz="1400" dirty="0" err="1">
                <a:solidFill>
                  <a:srgbClr val="BDD7EE"/>
                </a:solidFill>
              </a:rPr>
              <a:t>ApJ</a:t>
            </a:r>
            <a:r>
              <a:rPr lang="en-US" sz="1400" dirty="0">
                <a:solidFill>
                  <a:srgbClr val="BDD7EE"/>
                </a:solidFill>
              </a:rPr>
              <a:t>  984, 83 (2025)</a:t>
            </a:r>
            <a:endParaRPr lang="en-GB" sz="1400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05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3F80D-1CEA-270B-9D1C-09E42DB11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Gross-</a:t>
            </a:r>
            <a:r>
              <a:rPr lang="en-GB" dirty="0" err="1"/>
              <a:t>Pitaevskii</a:t>
            </a:r>
            <a:r>
              <a:rPr lang="en-GB" dirty="0"/>
              <a:t> Modelling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2D881-D8CA-C5FE-ADD6-6141ECD9FD6C}"/>
              </a:ext>
            </a:extLst>
          </p:cNvPr>
          <p:cNvSpPr txBox="1"/>
          <p:nvPr/>
        </p:nvSpPr>
        <p:spPr>
          <a:xfrm>
            <a:off x="9731005" y="6159886"/>
            <a:ext cx="246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Liu, </a:t>
            </a:r>
            <a:r>
              <a:rPr lang="en-US" altLang="zh-TW" sz="1400" dirty="0" err="1">
                <a:solidFill>
                  <a:srgbClr val="BDD7EE"/>
                </a:solidFill>
              </a:rPr>
              <a:t>Bagalley</a:t>
            </a:r>
            <a:r>
              <a:rPr lang="en-US" altLang="zh-TW" sz="1400" dirty="0">
                <a:solidFill>
                  <a:srgbClr val="BDD7EE"/>
                </a:solidFill>
              </a:rPr>
              <a:t>, </a:t>
            </a:r>
            <a:r>
              <a:rPr lang="en-US" altLang="zh-TW" sz="1400" dirty="0" err="1">
                <a:solidFill>
                  <a:srgbClr val="BDD7EE"/>
                </a:solidFill>
              </a:rPr>
              <a:t>Barenghi</a:t>
            </a:r>
            <a:r>
              <a:rPr lang="en-US" altLang="zh-TW" sz="1400" dirty="0">
                <a:solidFill>
                  <a:srgbClr val="BDD7EE"/>
                </a:solidFill>
              </a:rPr>
              <a:t>, Wood</a:t>
            </a:r>
            <a:r>
              <a:rPr lang="en-US" sz="1400" dirty="0">
                <a:solidFill>
                  <a:srgbClr val="BDD7EE"/>
                </a:solidFill>
              </a:rPr>
              <a:t>, </a:t>
            </a:r>
            <a:r>
              <a:rPr lang="en-US" sz="1400" dirty="0" err="1">
                <a:solidFill>
                  <a:srgbClr val="BDD7EE"/>
                </a:solidFill>
              </a:rPr>
              <a:t>ApJ</a:t>
            </a:r>
            <a:r>
              <a:rPr lang="en-US" sz="1400" dirty="0">
                <a:solidFill>
                  <a:srgbClr val="BDD7EE"/>
                </a:solidFill>
              </a:rPr>
              <a:t>  984, 83 (2025)</a:t>
            </a:r>
            <a:endParaRPr lang="en-GB" sz="1400" dirty="0">
              <a:solidFill>
                <a:srgbClr val="BDD7EE"/>
              </a:solidFill>
            </a:endParaRPr>
          </a:p>
        </p:txBody>
      </p:sp>
      <p:pic>
        <p:nvPicPr>
          <p:cNvPr id="7" name="SM_Movie">
            <a:hlinkClick r:id="" action="ppaction://media"/>
            <a:extLst>
              <a:ext uri="{FF2B5EF4-FFF2-40B4-BE49-F238E27FC236}">
                <a16:creationId xmlns:a16="http://schemas.microsoft.com/office/drawing/2014/main" id="{4B649814-2FF8-ACC5-70EE-FE253BAEE3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124" r="7068"/>
          <a:stretch/>
        </p:blipFill>
        <p:spPr>
          <a:xfrm>
            <a:off x="2914650" y="836613"/>
            <a:ext cx="6606540" cy="5980050"/>
          </a:xfrm>
        </p:spPr>
      </p:pic>
    </p:spTree>
    <p:extLst>
      <p:ext uri="{BB962C8B-B14F-4D97-AF65-F5344CB8AC3E}">
        <p14:creationId xmlns:p14="http://schemas.microsoft.com/office/powerpoint/2010/main" val="16055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planet with a blue circle in the middle&#10;&#10;Description automatically generated">
            <a:extLst>
              <a:ext uri="{FF2B5EF4-FFF2-40B4-BE49-F238E27FC236}">
                <a16:creationId xmlns:a16="http://schemas.microsoft.com/office/drawing/2014/main" id="{56A94816-63D4-4E7F-68BF-EA887B276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"/>
            <a:ext cx="12192000" cy="685489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A330FB4-8DA6-BB8E-006F-0C7F69B00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10"/>
            <a:ext cx="12192000" cy="68548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4FA4A-AFA5-989C-A258-DC675481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Neutron Stars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9297E7-76CB-4D4D-7406-49F0F9DE7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7658" y="643408"/>
            <a:ext cx="1939925" cy="2406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7CA8F-29B8-9780-B334-D08FEC1E0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7583" y="637344"/>
            <a:ext cx="3439905" cy="2406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45F606-03FF-69BC-57A0-565B234B7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375" y="4058911"/>
            <a:ext cx="3960014" cy="2406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4C2BBD-C589-9272-6ACD-01CFE2499BB0}"/>
              </a:ext>
            </a:extLst>
          </p:cNvPr>
          <p:cNvSpPr txBox="1"/>
          <p:nvPr/>
        </p:nvSpPr>
        <p:spPr>
          <a:xfrm>
            <a:off x="9063998" y="6512667"/>
            <a:ext cx="390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G. Ashton et al., Nat. Astro. 3, 11432019)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BEE5A-5658-8C78-17E2-C72FC306B477}"/>
              </a:ext>
            </a:extLst>
          </p:cNvPr>
          <p:cNvSpPr txBox="1"/>
          <p:nvPr/>
        </p:nvSpPr>
        <p:spPr>
          <a:xfrm>
            <a:off x="13639410" y="100500"/>
            <a:ext cx="4019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Radhakrishnan &amp; Manchester, Nature 22, 228 (1969)</a:t>
            </a:r>
          </a:p>
          <a:p>
            <a:pPr algn="r"/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Reichley &amp; Downs, Nature 22, 229 (1969)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r"/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413E1-25A5-C0FE-AA41-7FD9F0D3ECC1}"/>
              </a:ext>
            </a:extLst>
          </p:cNvPr>
          <p:cNvSpPr txBox="1"/>
          <p:nvPr/>
        </p:nvSpPr>
        <p:spPr>
          <a:xfrm>
            <a:off x="0" y="6313765"/>
            <a:ext cx="1196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Public Sans Web"/>
              </a:rPr>
              <a:t>Credits: NASA’s Goddard Space Flight Center</a:t>
            </a:r>
          </a:p>
          <a:p>
            <a:r>
              <a:rPr lang="en-GB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https://www.nasa.gov/missions/station/nasa-continues-to-study-pulsars-50-years-after-their-chance-discovery/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06D0C-DDEE-859D-BC24-C5EC6C2BA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79" y="1338468"/>
            <a:ext cx="1939925" cy="2406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E1CA6-E6FD-8F36-2E88-B8A22F44C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54" y="3799175"/>
            <a:ext cx="3439905" cy="2406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A9D47B-8A56-8ECD-FD76-7C42182B311D}"/>
              </a:ext>
            </a:extLst>
          </p:cNvPr>
          <p:cNvSpPr txBox="1"/>
          <p:nvPr/>
        </p:nvSpPr>
        <p:spPr>
          <a:xfrm>
            <a:off x="188577" y="857165"/>
            <a:ext cx="4019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Radhakrishnan &amp; Manchester, Nature 22, 228 (1969)</a:t>
            </a:r>
          </a:p>
          <a:p>
            <a:r>
              <a:rPr lang="en-US" altLang="zh-TW" sz="1400" dirty="0">
                <a:solidFill>
                  <a:srgbClr val="BDD7EE"/>
                </a:solidFill>
              </a:rPr>
              <a:t>Reichley &amp; Downs, Nature 22, 229 (1969)</a:t>
            </a:r>
            <a:endParaRPr lang="en-GB" sz="1400" dirty="0">
              <a:solidFill>
                <a:srgbClr val="BDD7E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5EFF97-A06B-BFBF-625C-93CD3DA99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1925" y="559837"/>
            <a:ext cx="3330048" cy="33646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7C90C9-7F87-8313-A080-2642B4FC3DF3}"/>
              </a:ext>
            </a:extLst>
          </p:cNvPr>
          <p:cNvSpPr txBox="1"/>
          <p:nvPr/>
        </p:nvSpPr>
        <p:spPr>
          <a:xfrm>
            <a:off x="6927320" y="162055"/>
            <a:ext cx="505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Sauls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SUPERFLUIDITY IN THE INTERIORS OF NEUTRON STARS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1989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C918-6D12-FA8A-41DE-337344D2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Vortex Collective 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9C949-E45F-6503-36CC-FB7BE3158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53C26-6D4D-8341-23CC-F3D7B1F3EBB2}"/>
              </a:ext>
            </a:extLst>
          </p:cNvPr>
          <p:cNvSpPr/>
          <p:nvPr/>
        </p:nvSpPr>
        <p:spPr>
          <a:xfrm>
            <a:off x="0" y="4442597"/>
            <a:ext cx="12192000" cy="2417978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3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830A250-CA45-8A14-3BC7-662361EE1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8" b="24481"/>
          <a:stretch/>
        </p:blipFill>
        <p:spPr>
          <a:xfrm>
            <a:off x="8161046" y="4725049"/>
            <a:ext cx="4011299" cy="2010988"/>
          </a:xfrm>
          <a:prstGeom prst="rect">
            <a:avLst/>
          </a:prstGeom>
        </p:spPr>
      </p:pic>
      <p:pic>
        <p:nvPicPr>
          <p:cNvPr id="6" name="Content Placeholder 3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923266A-B43F-213D-7A62-007C6E6C0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28"/>
          <a:stretch/>
        </p:blipFill>
        <p:spPr>
          <a:xfrm>
            <a:off x="111154" y="4566775"/>
            <a:ext cx="4011300" cy="2178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1C237C-D28C-A688-8EC5-73712B00CCF4}"/>
                  </a:ext>
                </a:extLst>
              </p:cNvPr>
              <p:cNvSpPr txBox="1"/>
              <p:nvPr/>
            </p:nvSpPr>
            <p:spPr>
              <a:xfrm>
                <a:off x="11702014" y="1254920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GB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1C237C-D28C-A688-8EC5-73712B00C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2014" y="1254920"/>
                <a:ext cx="214931" cy="276999"/>
              </a:xfrm>
              <a:prstGeom prst="rect">
                <a:avLst/>
              </a:prstGeom>
              <a:blipFill>
                <a:blip r:embed="rId3"/>
                <a:stretch>
                  <a:fillRect l="-28571" r="-25714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3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94BFF03-0B4D-0B29-D080-E02A6FE70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9" t="26510" r="4409" b="49239"/>
          <a:stretch/>
        </p:blipFill>
        <p:spPr>
          <a:xfrm>
            <a:off x="4130093" y="4715100"/>
            <a:ext cx="4011299" cy="2010988"/>
          </a:xfrm>
          <a:prstGeom prst="rect">
            <a:avLst/>
          </a:prstGeom>
        </p:spPr>
      </p:pic>
      <p:sp>
        <p:nvSpPr>
          <p:cNvPr id="9" name="Trapezoid 8">
            <a:extLst>
              <a:ext uri="{FF2B5EF4-FFF2-40B4-BE49-F238E27FC236}">
                <a16:creationId xmlns:a16="http://schemas.microsoft.com/office/drawing/2014/main" id="{65C269D0-EC34-7C39-A496-B76BD60A8A0B}"/>
              </a:ext>
            </a:extLst>
          </p:cNvPr>
          <p:cNvSpPr/>
          <p:nvPr/>
        </p:nvSpPr>
        <p:spPr>
          <a:xfrm>
            <a:off x="2656935" y="3660203"/>
            <a:ext cx="1250831" cy="883302"/>
          </a:xfrm>
          <a:prstGeom prst="trapezoid">
            <a:avLst>
              <a:gd name="adj" fmla="val 37696"/>
            </a:avLst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3469AD-4920-396D-C9B9-B3C667AD705A}"/>
              </a:ext>
            </a:extLst>
          </p:cNvPr>
          <p:cNvSpPr/>
          <p:nvPr/>
        </p:nvSpPr>
        <p:spPr>
          <a:xfrm>
            <a:off x="178279" y="4569019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BF07BC-2FC7-0F6A-44A6-A4AF39A7725F}"/>
              </a:ext>
            </a:extLst>
          </p:cNvPr>
          <p:cNvSpPr/>
          <p:nvPr/>
        </p:nvSpPr>
        <p:spPr>
          <a:xfrm>
            <a:off x="4300757" y="4559709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8077AB-168C-A830-C82E-94817E40CD6B}"/>
              </a:ext>
            </a:extLst>
          </p:cNvPr>
          <p:cNvSpPr/>
          <p:nvPr/>
        </p:nvSpPr>
        <p:spPr>
          <a:xfrm>
            <a:off x="8180701" y="4595165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B0EA693-53B4-E9BD-B4A0-AA2ED6919525}"/>
                  </a:ext>
                </a:extLst>
              </p:cNvPr>
              <p:cNvSpPr txBox="1"/>
              <p:nvPr/>
            </p:nvSpPr>
            <p:spPr>
              <a:xfrm>
                <a:off x="4367303" y="734252"/>
                <a:ext cx="2996269" cy="775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𝒩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GB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GB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B0EA693-53B4-E9BD-B4A0-AA2ED6919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303" y="734252"/>
                <a:ext cx="2996269" cy="7755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31" descr="A colorful graph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D78A07E-8DFF-A70E-0186-38DAC1195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5" y="1458361"/>
            <a:ext cx="11641890" cy="2696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943BB0-AD2D-E199-092B-4411C1414B1C}"/>
              </a:ext>
            </a:extLst>
          </p:cNvPr>
          <p:cNvSpPr txBox="1"/>
          <p:nvPr/>
        </p:nvSpPr>
        <p:spPr>
          <a:xfrm>
            <a:off x="7988205" y="1115527"/>
            <a:ext cx="446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Liu,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Bagalley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Barenghi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Wood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ApJ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984, 83 (2025)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C918-6D12-FA8A-41DE-337344D2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Vortex Collective 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9C949-E45F-6503-36CC-FB7BE3158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981C43-7D59-0E93-07A0-CB3E64F23462}"/>
              </a:ext>
            </a:extLst>
          </p:cNvPr>
          <p:cNvSpPr/>
          <p:nvPr/>
        </p:nvSpPr>
        <p:spPr>
          <a:xfrm>
            <a:off x="0" y="4442601"/>
            <a:ext cx="12192000" cy="2417978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3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E4C8CC7-B50E-B550-9ECD-A17D1D965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28"/>
          <a:stretch/>
        </p:blipFill>
        <p:spPr>
          <a:xfrm>
            <a:off x="111154" y="4566779"/>
            <a:ext cx="4011300" cy="2178572"/>
          </a:xfrm>
          <a:prstGeom prst="rect">
            <a:avLst/>
          </a:prstGeom>
        </p:spPr>
      </p:pic>
      <p:pic>
        <p:nvPicPr>
          <p:cNvPr id="6" name="Content Placeholder 3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B8F9565-B0E1-8DA0-5779-DA2D1AB87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9"/>
          <a:stretch/>
        </p:blipFill>
        <p:spPr>
          <a:xfrm>
            <a:off x="8180701" y="4734364"/>
            <a:ext cx="4011299" cy="2010987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1463D3A1-26FC-27A2-FB21-6DE4220EC4FE}"/>
              </a:ext>
            </a:extLst>
          </p:cNvPr>
          <p:cNvSpPr/>
          <p:nvPr/>
        </p:nvSpPr>
        <p:spPr>
          <a:xfrm>
            <a:off x="2656935" y="3660207"/>
            <a:ext cx="1250831" cy="883302"/>
          </a:xfrm>
          <a:prstGeom prst="trapezoid">
            <a:avLst>
              <a:gd name="adj" fmla="val 37696"/>
            </a:avLst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A1F0-727C-5091-4E08-8F955B6B76AF}"/>
              </a:ext>
            </a:extLst>
          </p:cNvPr>
          <p:cNvSpPr/>
          <p:nvPr/>
        </p:nvSpPr>
        <p:spPr>
          <a:xfrm>
            <a:off x="75209" y="4925849"/>
            <a:ext cx="3651402" cy="1842772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7C1C37-9474-E398-54FE-F77E395A4A23}"/>
              </a:ext>
            </a:extLst>
          </p:cNvPr>
          <p:cNvSpPr/>
          <p:nvPr/>
        </p:nvSpPr>
        <p:spPr>
          <a:xfrm>
            <a:off x="8180701" y="4595169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ontent Placeholder 31" descr="A colorful graph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15F10E5-A4ED-00F1-1EAC-084B6F003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5" y="1458365"/>
            <a:ext cx="11641890" cy="26967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0EC0FB-5341-E9ED-9EBE-22AA16A020B4}"/>
              </a:ext>
            </a:extLst>
          </p:cNvPr>
          <p:cNvSpPr/>
          <p:nvPr/>
        </p:nvSpPr>
        <p:spPr>
          <a:xfrm>
            <a:off x="170591" y="4638321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Content Placeholder 3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3F3AFE0-B5E8-D39D-92FC-C62F602F6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8" b="24481"/>
          <a:stretch/>
        </p:blipFill>
        <p:spPr>
          <a:xfrm>
            <a:off x="4300237" y="4725053"/>
            <a:ext cx="4011299" cy="20109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B1A4A4-0E5C-8357-485F-8742DDC7614B}"/>
              </a:ext>
            </a:extLst>
          </p:cNvPr>
          <p:cNvSpPr/>
          <p:nvPr/>
        </p:nvSpPr>
        <p:spPr>
          <a:xfrm>
            <a:off x="4300757" y="4559713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40A26-2095-0B0A-1AED-788AF17F6B23}"/>
              </a:ext>
            </a:extLst>
          </p:cNvPr>
          <p:cNvSpPr/>
          <p:nvPr/>
        </p:nvSpPr>
        <p:spPr>
          <a:xfrm>
            <a:off x="170591" y="4559713"/>
            <a:ext cx="1734899" cy="366136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Content Placeholder 3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B081F7F-E5A3-C013-949E-6A91D30E1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9" t="26510" r="4409" b="49239"/>
          <a:stretch/>
        </p:blipFill>
        <p:spPr>
          <a:xfrm>
            <a:off x="-77216" y="4740221"/>
            <a:ext cx="4011299" cy="20109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15D9A9-C8E5-C8B4-2A74-918AC0D963C8}"/>
              </a:ext>
            </a:extLst>
          </p:cNvPr>
          <p:cNvSpPr/>
          <p:nvPr/>
        </p:nvSpPr>
        <p:spPr>
          <a:xfrm>
            <a:off x="168667" y="4566779"/>
            <a:ext cx="399691" cy="366136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384F26-A933-F58A-A2E5-2578257FD3DD}"/>
                  </a:ext>
                </a:extLst>
              </p:cNvPr>
              <p:cNvSpPr txBox="1"/>
              <p:nvPr/>
            </p:nvSpPr>
            <p:spPr>
              <a:xfrm>
                <a:off x="4367303" y="734252"/>
                <a:ext cx="2996269" cy="775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𝒩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GB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GB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384F26-A933-F58A-A2E5-2578257FD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303" y="734252"/>
                <a:ext cx="2996269" cy="7755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948586-1F9F-B6C9-E86F-8E5F43B49A86}"/>
                  </a:ext>
                </a:extLst>
              </p:cNvPr>
              <p:cNvSpPr txBox="1"/>
              <p:nvPr/>
            </p:nvSpPr>
            <p:spPr>
              <a:xfrm>
                <a:off x="11702014" y="1254920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GB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948586-1F9F-B6C9-E86F-8E5F43B49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2014" y="1254920"/>
                <a:ext cx="214931" cy="276999"/>
              </a:xfrm>
              <a:prstGeom prst="rect">
                <a:avLst/>
              </a:prstGeom>
              <a:blipFill>
                <a:blip r:embed="rId5"/>
                <a:stretch>
                  <a:fillRect l="-28571" r="-25714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2A4C82B-9E67-9BCA-6C96-BC5FDE3FE1B7}"/>
              </a:ext>
            </a:extLst>
          </p:cNvPr>
          <p:cNvSpPr txBox="1"/>
          <p:nvPr/>
        </p:nvSpPr>
        <p:spPr>
          <a:xfrm>
            <a:off x="7988205" y="1115527"/>
            <a:ext cx="446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Liu,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Bagalley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Barenghi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Wood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ApJ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984, 83 (2025)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47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C918-6D12-FA8A-41DE-337344D2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Vortex Collective 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9C949-E45F-6503-36CC-FB7BE3158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3D911-F29E-6254-0343-BAF124432F1F}"/>
              </a:ext>
            </a:extLst>
          </p:cNvPr>
          <p:cNvSpPr/>
          <p:nvPr/>
        </p:nvSpPr>
        <p:spPr>
          <a:xfrm>
            <a:off x="0" y="4442599"/>
            <a:ext cx="12192000" cy="2417978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FA5ABEA-90D4-90FB-C51C-FA42C5A91A75}"/>
              </a:ext>
            </a:extLst>
          </p:cNvPr>
          <p:cNvSpPr/>
          <p:nvPr/>
        </p:nvSpPr>
        <p:spPr>
          <a:xfrm>
            <a:off x="2977071" y="3659806"/>
            <a:ext cx="1503489" cy="883302"/>
          </a:xfrm>
          <a:prstGeom prst="trapezoid">
            <a:avLst>
              <a:gd name="adj" fmla="val 42009"/>
            </a:avLst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450E89-41EA-4F7F-684D-0F4D6971211C}"/>
              </a:ext>
            </a:extLst>
          </p:cNvPr>
          <p:cNvSpPr/>
          <p:nvPr/>
        </p:nvSpPr>
        <p:spPr>
          <a:xfrm>
            <a:off x="178279" y="4569021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B940FF-C5E9-3C61-D61A-0A9C7869A72F}"/>
              </a:ext>
            </a:extLst>
          </p:cNvPr>
          <p:cNvSpPr/>
          <p:nvPr/>
        </p:nvSpPr>
        <p:spPr>
          <a:xfrm>
            <a:off x="4300757" y="4559711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090DA3-9BF4-61F7-82C5-8DA69372B639}"/>
              </a:ext>
            </a:extLst>
          </p:cNvPr>
          <p:cNvSpPr/>
          <p:nvPr/>
        </p:nvSpPr>
        <p:spPr>
          <a:xfrm>
            <a:off x="8180701" y="4595167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D870290-2054-1A83-1BF3-6151F174A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8" b="48974"/>
          <a:stretch/>
        </p:blipFill>
        <p:spPr>
          <a:xfrm>
            <a:off x="4227902" y="4733681"/>
            <a:ext cx="4010400" cy="2045670"/>
          </a:xfrm>
          <a:prstGeom prst="rect">
            <a:avLst/>
          </a:prstGeom>
        </p:spPr>
      </p:pic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DA38A7A-12E1-CDF1-51BD-0DA50D7B3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32"/>
          <a:stretch/>
        </p:blipFill>
        <p:spPr>
          <a:xfrm>
            <a:off x="8150017" y="4711455"/>
            <a:ext cx="4010400" cy="2016641"/>
          </a:xfrm>
          <a:prstGeom prst="rect">
            <a:avLst/>
          </a:prstGeom>
        </p:spPr>
      </p:pic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0EA76DD-59B6-1BBA-0F0F-85B717C9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78"/>
          <a:stretch/>
        </p:blipFill>
        <p:spPr>
          <a:xfrm>
            <a:off x="108751" y="4575403"/>
            <a:ext cx="4010400" cy="22039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FB54C1C-1D21-C3A1-EBD5-FBB6164B53B6}"/>
              </a:ext>
            </a:extLst>
          </p:cNvPr>
          <p:cNvSpPr/>
          <p:nvPr/>
        </p:nvSpPr>
        <p:spPr>
          <a:xfrm>
            <a:off x="178279" y="4595167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2D0C7-D984-5CCD-3F5C-A16A5493FCE4}"/>
              </a:ext>
            </a:extLst>
          </p:cNvPr>
          <p:cNvSpPr/>
          <p:nvPr/>
        </p:nvSpPr>
        <p:spPr>
          <a:xfrm>
            <a:off x="4263649" y="4582325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4ABEDC-A877-2D2D-5A0C-E6011075FA34}"/>
              </a:ext>
            </a:extLst>
          </p:cNvPr>
          <p:cNvSpPr/>
          <p:nvPr/>
        </p:nvSpPr>
        <p:spPr>
          <a:xfrm>
            <a:off x="8163005" y="4547278"/>
            <a:ext cx="399691" cy="33068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0B70DC-87D9-A34B-C677-EBEACC54B467}"/>
                  </a:ext>
                </a:extLst>
              </p:cNvPr>
              <p:cNvSpPr txBox="1"/>
              <p:nvPr/>
            </p:nvSpPr>
            <p:spPr>
              <a:xfrm>
                <a:off x="4367303" y="734252"/>
                <a:ext cx="2996269" cy="775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𝒩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GB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GB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0B70DC-87D9-A34B-C677-EBEACC54B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303" y="734252"/>
                <a:ext cx="2996269" cy="7755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31" descr="A colorful graph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A423B92-0C18-DB94-B89D-F2C8AA3FB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5" y="1458363"/>
            <a:ext cx="11641890" cy="2696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C818F8-6F56-17A2-3413-3CB66A493EFF}"/>
                  </a:ext>
                </a:extLst>
              </p:cNvPr>
              <p:cNvSpPr txBox="1"/>
              <p:nvPr/>
            </p:nvSpPr>
            <p:spPr>
              <a:xfrm>
                <a:off x="11702014" y="1254920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GB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C818F8-6F56-17A2-3413-3CB66A493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2014" y="1254920"/>
                <a:ext cx="214931" cy="276999"/>
              </a:xfrm>
              <a:prstGeom prst="rect">
                <a:avLst/>
              </a:prstGeom>
              <a:blipFill>
                <a:blip r:embed="rId5"/>
                <a:stretch>
                  <a:fillRect l="-28571" r="-25714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6314A9F-D998-229C-7EFE-EFAAA20C4DBB}"/>
              </a:ext>
            </a:extLst>
          </p:cNvPr>
          <p:cNvSpPr txBox="1"/>
          <p:nvPr/>
        </p:nvSpPr>
        <p:spPr>
          <a:xfrm>
            <a:off x="7988205" y="1115527"/>
            <a:ext cx="446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Liu,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Bagalley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Barenghi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Wood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ApJ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984, 83 (2025)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78639-CD0F-0278-6566-01AA167E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Vortex Collective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631CA-5EE9-98D1-20AB-4D086BC7C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Parameter space exploration</a:t>
            </a:r>
            <a:endParaRPr lang="en-GB" dirty="0"/>
          </a:p>
        </p:txBody>
      </p:sp>
      <p:pic>
        <p:nvPicPr>
          <p:cNvPr id="8" name="Picture 7" descr="A graph showing a graph showing a graph showing a graph showing a graph showing a graph showing a graph showing a graph showing a graph showing a graph showing a graph showing a graph showing a graph showing&#10;&#10;Description automatically generated">
            <a:extLst>
              <a:ext uri="{FF2B5EF4-FFF2-40B4-BE49-F238E27FC236}">
                <a16:creationId xmlns:a16="http://schemas.microsoft.com/office/drawing/2014/main" id="{8A170A47-C52A-D628-2EC9-C8E43EAB6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61" y="1536086"/>
            <a:ext cx="8499078" cy="4961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9EC308-9820-B454-32E7-C09EE3BC7671}"/>
              </a:ext>
            </a:extLst>
          </p:cNvPr>
          <p:cNvSpPr txBox="1"/>
          <p:nvPr/>
        </p:nvSpPr>
        <p:spPr>
          <a:xfrm>
            <a:off x="8017933" y="6421486"/>
            <a:ext cx="4461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Liu,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Bagalley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Barenghi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Wood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ApJ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984, 83 (2025)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932268-3B83-0231-77B6-E94A3F332654}"/>
              </a:ext>
            </a:extLst>
          </p:cNvPr>
          <p:cNvSpPr txBox="1"/>
          <p:nvPr/>
        </p:nvSpPr>
        <p:spPr>
          <a:xfrm>
            <a:off x="4848045" y="1690777"/>
            <a:ext cx="2972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</a:rPr>
              <a:t>The system glitches 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Small 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Low spinning-down rate</a:t>
            </a:r>
          </a:p>
        </p:txBody>
      </p:sp>
    </p:spTree>
    <p:extLst>
      <p:ext uri="{BB962C8B-B14F-4D97-AF65-F5344CB8AC3E}">
        <p14:creationId xmlns:p14="http://schemas.microsoft.com/office/powerpoint/2010/main" val="1453310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AD94A9D-DB86-B93A-6E68-ACFAFBF43830}"/>
              </a:ext>
            </a:extLst>
          </p:cNvPr>
          <p:cNvSpPr/>
          <p:nvPr/>
        </p:nvSpPr>
        <p:spPr>
          <a:xfrm>
            <a:off x="-107172" y="3979365"/>
            <a:ext cx="12431743" cy="22082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B5EFCC-48BB-AB1A-099F-D97F8811DE47}"/>
              </a:ext>
            </a:extLst>
          </p:cNvPr>
          <p:cNvSpPr/>
          <p:nvPr/>
        </p:nvSpPr>
        <p:spPr>
          <a:xfrm>
            <a:off x="-239743" y="1285765"/>
            <a:ext cx="12431743" cy="22082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78639-CD0F-0278-6566-01AA167E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Vortex Collective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631CA-5EE9-98D1-20AB-4D086BC7C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 Vortex Model (PVM)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811BB-329C-73B1-DD70-DFC403BA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07"/>
          <a:stretch/>
        </p:blipFill>
        <p:spPr>
          <a:xfrm>
            <a:off x="439651" y="1347371"/>
            <a:ext cx="2457576" cy="1951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89840-EA52-95B8-5067-31391D5A1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502"/>
          <a:stretch/>
        </p:blipFill>
        <p:spPr>
          <a:xfrm>
            <a:off x="4812109" y="1336165"/>
            <a:ext cx="2286117" cy="1951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5E66A5-126B-2D89-53FF-C0BEB9D23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981"/>
          <a:stretch/>
        </p:blipFill>
        <p:spPr>
          <a:xfrm>
            <a:off x="8580052" y="1296408"/>
            <a:ext cx="3448227" cy="2031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15643-13F6-56E1-8D97-FCA1AE994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06"/>
          <a:stretch/>
        </p:blipFill>
        <p:spPr>
          <a:xfrm>
            <a:off x="2585712" y="1397956"/>
            <a:ext cx="2457576" cy="2045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FFFD4-B7AF-FE3C-B623-503B3612D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481"/>
          <a:stretch/>
        </p:blipFill>
        <p:spPr>
          <a:xfrm>
            <a:off x="6968413" y="1285765"/>
            <a:ext cx="2286117" cy="2157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7A160F-5625-1BD9-7EB6-EE3F2F63942A}"/>
              </a:ext>
            </a:extLst>
          </p:cNvPr>
          <p:cNvSpPr txBox="1"/>
          <p:nvPr/>
        </p:nvSpPr>
        <p:spPr>
          <a:xfrm>
            <a:off x="8122658" y="6318189"/>
            <a:ext cx="390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Howitt, </a:t>
            </a:r>
            <a:r>
              <a:rPr lang="en-US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Melatos</a:t>
            </a:r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&amp; Haskell, MNRAS 498, 320 (2020)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B5C38E-2736-9ACA-F0D5-37B65606D83E}"/>
              </a:ext>
            </a:extLst>
          </p:cNvPr>
          <p:cNvCxnSpPr/>
          <p:nvPr/>
        </p:nvCxnSpPr>
        <p:spPr>
          <a:xfrm>
            <a:off x="952500" y="3721100"/>
            <a:ext cx="103124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4972E47-AD1A-629A-D893-1A8AFFAF694D}"/>
              </a:ext>
            </a:extLst>
          </p:cNvPr>
          <p:cNvSpPr txBox="1"/>
          <p:nvPr/>
        </p:nvSpPr>
        <p:spPr>
          <a:xfrm>
            <a:off x="11303473" y="3536434"/>
            <a:ext cx="2616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FD3616-B017-44DB-FE43-48FB29FD5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277"/>
          <a:stretch/>
        </p:blipFill>
        <p:spPr>
          <a:xfrm>
            <a:off x="481062" y="4075073"/>
            <a:ext cx="2321525" cy="194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753FA6-6460-A728-C8E9-DEE28FB70C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9" t="24626" r="8605" b="50441"/>
          <a:stretch/>
        </p:blipFill>
        <p:spPr>
          <a:xfrm>
            <a:off x="2784783" y="4018976"/>
            <a:ext cx="1972734" cy="2045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3FC5B7-6EEF-17F6-AAF8-00D9DEA3C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9" t="49580" r="9695" b="25487"/>
          <a:stretch/>
        </p:blipFill>
        <p:spPr>
          <a:xfrm>
            <a:off x="4968800" y="3979365"/>
            <a:ext cx="1972734" cy="2045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745A14-7922-7FBC-2699-950A405E4B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1" t="75076" r="8183" b="-9"/>
          <a:stretch/>
        </p:blipFill>
        <p:spPr>
          <a:xfrm>
            <a:off x="7174933" y="3975773"/>
            <a:ext cx="1972734" cy="20454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B1A35F-8E1B-46B4-C303-E93541D4146B}"/>
                  </a:ext>
                </a:extLst>
              </p:cNvPr>
              <p:cNvSpPr txBox="1"/>
              <p:nvPr/>
            </p:nvSpPr>
            <p:spPr>
              <a:xfrm>
                <a:off x="139093" y="1347371"/>
                <a:ext cx="7868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B1A35F-8E1B-46B4-C303-E93541D41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93" y="1347371"/>
                <a:ext cx="786882" cy="276999"/>
              </a:xfrm>
              <a:prstGeom prst="rect">
                <a:avLst/>
              </a:prstGeom>
              <a:blipFill>
                <a:blip r:embed="rId6"/>
                <a:stretch>
                  <a:fillRect l="-6977" r="-6977" b="-2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1C6C4F-08BC-3396-10CF-BF12641C411C}"/>
                  </a:ext>
                </a:extLst>
              </p:cNvPr>
              <p:cNvSpPr txBox="1"/>
              <p:nvPr/>
            </p:nvSpPr>
            <p:spPr>
              <a:xfrm>
                <a:off x="139093" y="4075073"/>
                <a:ext cx="915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1C6C4F-08BC-3396-10CF-BF12641C4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93" y="4075073"/>
                <a:ext cx="915122" cy="276999"/>
              </a:xfrm>
              <a:prstGeom prst="rect">
                <a:avLst/>
              </a:prstGeom>
              <a:blipFill>
                <a:blip r:embed="rId7"/>
                <a:stretch>
                  <a:fillRect l="-6000" r="-6000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202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A45B-BF05-84B7-9F82-19A378EDF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Vortex Avalanche Statistics, SOC?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B241571-161E-6A04-7519-4D72B1A475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Avalanche Detection – Tracing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B241571-161E-6A04-7519-4D72B1A475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8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89253D7C-8393-7520-9806-FFD2D0DC4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55" y="1285394"/>
            <a:ext cx="9502491" cy="5572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7A22F5-1779-4D17-CB8C-E6CA54D4A0BA}"/>
              </a:ext>
            </a:extLst>
          </p:cNvPr>
          <p:cNvSpPr txBox="1"/>
          <p:nvPr/>
        </p:nvSpPr>
        <p:spPr>
          <a:xfrm>
            <a:off x="6528935" y="975780"/>
            <a:ext cx="444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</a:rPr>
              <a:t>Inspired by 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Warszawski &amp;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Melatos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MNRS 415, 1611 (2011)</a:t>
            </a:r>
            <a:endParaRPr lang="en-GB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88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1F7A0-533D-1054-678A-6715BF1C9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8C31-15D2-8667-F9EC-D075EAA19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Vortex Avalanche Statistics, SOC?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2372D40-B4D4-C16C-74D6-E8EC67CF64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Avalanche Detection – Tracing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2372D40-B4D4-C16C-74D6-E8EC67CF64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8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44377AC-5832-B249-7768-51F642020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55" y="1285394"/>
            <a:ext cx="9502491" cy="5572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7F4D91-3945-7A9E-CA98-F2AAB6B9CD07}"/>
              </a:ext>
            </a:extLst>
          </p:cNvPr>
          <p:cNvSpPr txBox="1"/>
          <p:nvPr/>
        </p:nvSpPr>
        <p:spPr>
          <a:xfrm>
            <a:off x="6528935" y="975780"/>
            <a:ext cx="444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</a:rPr>
              <a:t>Inspired by 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Warszawski &amp;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Melatos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MNRS 415, 1611 (2011)</a:t>
            </a:r>
            <a:endParaRPr lang="en-GB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9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EBE10-9559-3EF5-4C2F-12E62A9CB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4470-C498-AA3C-BCCF-948A40E5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Vortex Avalanche Statistics, SOC?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B3C4019-D08E-74D0-AF45-79D46918EF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Avalanche Detection – Tracing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B3C4019-D08E-74D0-AF45-79D46918E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8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DF0AAB1-52D8-C3D8-E841-0128B9FFC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55" y="1285394"/>
            <a:ext cx="9502490" cy="5572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A9C0EA-4A1D-6A07-1EC4-2D00BC4E14C4}"/>
              </a:ext>
            </a:extLst>
          </p:cNvPr>
          <p:cNvSpPr txBox="1"/>
          <p:nvPr/>
        </p:nvSpPr>
        <p:spPr>
          <a:xfrm>
            <a:off x="6528935" y="975780"/>
            <a:ext cx="444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</a:rPr>
              <a:t>Inspired by 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Warszawski &amp; </a:t>
            </a:r>
            <a:r>
              <a:rPr lang="en-US" altLang="zh-TW" sz="1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Melatos</a:t>
            </a:r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MNRS 415, 1611 (2011)</a:t>
            </a:r>
            <a:endParaRPr lang="en-GB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85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424B-4B98-5A5D-09F6-7048BECD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Vortex Avalanche Statistics, SOC?</a:t>
            </a:r>
            <a:endParaRPr lang="en-GB" dirty="0"/>
          </a:p>
        </p:txBody>
      </p:sp>
      <p:pic>
        <p:nvPicPr>
          <p:cNvPr id="5" name="Content Placeholder 4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9605BAF3-9FF9-0D3B-A477-31A66D2A1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51047" r="64375" b="4771"/>
          <a:stretch/>
        </p:blipFill>
        <p:spPr>
          <a:xfrm>
            <a:off x="1502911" y="1495835"/>
            <a:ext cx="3681346" cy="3584440"/>
          </a:xfrm>
        </p:spPr>
      </p:pic>
      <p:pic>
        <p:nvPicPr>
          <p:cNvPr id="7" name="Picture 6" descr="A graph with a red and blue line&#10;&#10;AI-generated content may be incorrect.">
            <a:extLst>
              <a:ext uri="{FF2B5EF4-FFF2-40B4-BE49-F238E27FC236}">
                <a16:creationId xmlns:a16="http://schemas.microsoft.com/office/drawing/2014/main" id="{40DC318E-A272-1100-172A-8913FB88F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57" y="1495835"/>
            <a:ext cx="4779253" cy="358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4D3794-6808-0CB9-FF28-2E97EB4B438F}"/>
                  </a:ext>
                </a:extLst>
              </p:cNvPr>
              <p:cNvSpPr txBox="1"/>
              <p:nvPr/>
            </p:nvSpPr>
            <p:spPr>
              <a:xfrm>
                <a:off x="6763169" y="5080275"/>
                <a:ext cx="1815497" cy="753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=ℏ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4D3794-6808-0CB9-FF28-2E97EB4B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169" y="5080275"/>
                <a:ext cx="1815497" cy="7530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3CD906C-6A6F-2CD3-1FBB-AAB5CF6EA45C}"/>
              </a:ext>
            </a:extLst>
          </p:cNvPr>
          <p:cNvSpPr txBox="1"/>
          <p:nvPr/>
        </p:nvSpPr>
        <p:spPr>
          <a:xfrm>
            <a:off x="6821501" y="6177090"/>
            <a:ext cx="6174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BDD7EE"/>
                </a:solidFill>
              </a:rPr>
              <a:t>A. L. Fetter, Phys. Rev. 138, 42 (1965)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2D0BD5-B6A8-E83E-C63A-87C49100C2A6}"/>
                  </a:ext>
                </a:extLst>
              </p:cNvPr>
              <p:cNvSpPr txBox="1"/>
              <p:nvPr/>
            </p:nvSpPr>
            <p:spPr>
              <a:xfrm>
                <a:off x="4464030" y="942647"/>
                <a:ext cx="1622239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GB" altLang="zh-TW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GB" altLang="zh-TW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=280</m:t>
                      </m:r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2D0BD5-B6A8-E83E-C63A-87C49100C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030" y="942647"/>
                <a:ext cx="1622239" cy="399405"/>
              </a:xfrm>
              <a:prstGeom prst="rect">
                <a:avLst/>
              </a:prstGeom>
              <a:blipFill>
                <a:blip r:embed="rId5"/>
                <a:stretch>
                  <a:fillRect l="-3759" r="-4511" b="-2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864EC2E-E0C1-1864-721A-BEF0D5912E66}"/>
              </a:ext>
            </a:extLst>
          </p:cNvPr>
          <p:cNvSpPr txBox="1"/>
          <p:nvPr/>
        </p:nvSpPr>
        <p:spPr>
          <a:xfrm>
            <a:off x="4464030" y="1234225"/>
            <a:ext cx="5555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In Preparation</a:t>
            </a:r>
          </a:p>
          <a:p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0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3DA5-B466-1579-5EBF-61FB03E5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Vortex Avalanche Statistics, SOC?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711C5-71EC-C2F3-543B-455D5BB79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Size and Wating-Time Distributions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F8A4D9-3813-6406-F7FE-182107007F7E}"/>
              </a:ext>
            </a:extLst>
          </p:cNvPr>
          <p:cNvGrpSpPr/>
          <p:nvPr/>
        </p:nvGrpSpPr>
        <p:grpSpPr>
          <a:xfrm>
            <a:off x="123753" y="1343630"/>
            <a:ext cx="11985280" cy="3123178"/>
            <a:chOff x="619797" y="1696329"/>
            <a:chExt cx="11489236" cy="2841297"/>
          </a:xfrm>
        </p:grpSpPr>
        <p:pic>
          <p:nvPicPr>
            <p:cNvPr id="6" name="Content Placeholder 4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4C5E0DA0-79AE-FCDC-3026-F2725169E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4" r="8218"/>
            <a:stretch/>
          </p:blipFill>
          <p:spPr>
            <a:xfrm>
              <a:off x="619797" y="1696329"/>
              <a:ext cx="7700841" cy="2841297"/>
            </a:xfrm>
            <a:prstGeom prst="rect">
              <a:avLst/>
            </a:prstGeom>
          </p:spPr>
        </p:pic>
        <p:pic>
          <p:nvPicPr>
            <p:cNvPr id="7" name="Content Placeholder 4" descr="A graph of a line graph&#10;&#10;AI-generated content may be incorrect.">
              <a:extLst>
                <a:ext uri="{FF2B5EF4-FFF2-40B4-BE49-F238E27FC236}">
                  <a16:creationId xmlns:a16="http://schemas.microsoft.com/office/drawing/2014/main" id="{BC5C3010-10D0-1430-5DEC-B98DDC894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638" y="1696329"/>
              <a:ext cx="3788395" cy="28412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4486A7-3C8D-7E28-479B-F893F1B02EF9}"/>
              </a:ext>
            </a:extLst>
          </p:cNvPr>
          <p:cNvSpPr txBox="1"/>
          <p:nvPr/>
        </p:nvSpPr>
        <p:spPr>
          <a:xfrm>
            <a:off x="6512836" y="4466808"/>
            <a:ext cx="5555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In Preparation</a:t>
            </a:r>
          </a:p>
          <a:p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974309-9B53-73B0-CFDE-7B0CFE89E9E7}"/>
                  </a:ext>
                </a:extLst>
              </p:cNvPr>
              <p:cNvSpPr txBox="1"/>
              <p:nvPr/>
            </p:nvSpPr>
            <p:spPr>
              <a:xfrm rot="2387690">
                <a:off x="10047426" y="2705888"/>
                <a:ext cx="1531701" cy="212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−7.5</m:t>
                              </m:r>
                              <m:sSub>
                                <m:sSubPr>
                                  <m:ctrlP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𝑤𝑎𝑖𝑡𝑖𝑛𝑔</m:t>
                                  </m:r>
                                </m:sub>
                              </m:s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GB" sz="1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974309-9B53-73B0-CFDE-7B0CFE89E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387690">
                <a:off x="10047426" y="2705888"/>
                <a:ext cx="1531701" cy="212943"/>
              </a:xfrm>
              <a:prstGeom prst="rect">
                <a:avLst/>
              </a:prstGeom>
              <a:blipFill>
                <a:blip r:embed="rId4"/>
                <a:stretch>
                  <a:fillRect l="-3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BDECDCB-0F2C-23D7-ED47-2FFDB0D34A08}"/>
              </a:ext>
            </a:extLst>
          </p:cNvPr>
          <p:cNvGrpSpPr/>
          <p:nvPr/>
        </p:nvGrpSpPr>
        <p:grpSpPr>
          <a:xfrm>
            <a:off x="4612178" y="4466808"/>
            <a:ext cx="3428840" cy="2284231"/>
            <a:chOff x="4156075" y="4202489"/>
            <a:chExt cx="4185309" cy="27881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7FB49D-D7D2-5D2C-790D-43EE408C0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2454"/>
            <a:stretch/>
          </p:blipFill>
          <p:spPr>
            <a:xfrm>
              <a:off x="4156075" y="6473164"/>
              <a:ext cx="4184650" cy="5175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CC47EE-C416-CBCF-20FD-C181F2B2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" b="66600"/>
            <a:stretch/>
          </p:blipFill>
          <p:spPr>
            <a:xfrm>
              <a:off x="4156734" y="4202489"/>
              <a:ext cx="4184650" cy="229040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490763-2981-7660-5200-03F92CCE496D}"/>
                </a:ext>
              </a:extLst>
            </p:cNvPr>
            <p:cNvSpPr/>
            <p:nvPr/>
          </p:nvSpPr>
          <p:spPr>
            <a:xfrm>
              <a:off x="4473323" y="6256075"/>
              <a:ext cx="302607" cy="344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177F52C-66C0-3A3A-AF12-2B736B3D17E2}"/>
              </a:ext>
            </a:extLst>
          </p:cNvPr>
          <p:cNvSpPr txBox="1"/>
          <p:nvPr/>
        </p:nvSpPr>
        <p:spPr>
          <a:xfrm>
            <a:off x="8115689" y="5985600"/>
            <a:ext cx="3162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BDD7EE"/>
                </a:solidFill>
              </a:rPr>
              <a:t>J. Fuents et al., A&amp;A 608, A131 (2017)</a:t>
            </a:r>
          </a:p>
          <a:p>
            <a:r>
              <a:rPr lang="en-GB" sz="1400" dirty="0">
                <a:solidFill>
                  <a:srgbClr val="BDD7EE"/>
                </a:solidFill>
              </a:rPr>
              <a:t>A. Basu, MNRAS 510, 4049–4062 (2022)</a:t>
            </a:r>
          </a:p>
        </p:txBody>
      </p:sp>
    </p:spTree>
    <p:extLst>
      <p:ext uri="{BB962C8B-B14F-4D97-AF65-F5344CB8AC3E}">
        <p14:creationId xmlns:p14="http://schemas.microsoft.com/office/powerpoint/2010/main" val="2042632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planet with a blue circle in the middle&#10;&#10;Description automatically generated">
            <a:extLst>
              <a:ext uri="{FF2B5EF4-FFF2-40B4-BE49-F238E27FC236}">
                <a16:creationId xmlns:a16="http://schemas.microsoft.com/office/drawing/2014/main" id="{EDD29A85-1385-D54B-D07A-A1410A56C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"/>
            <a:ext cx="12192000" cy="6854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4FA4A-AFA5-989C-A258-DC675481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Neutron Stars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B4E055C-77EB-9848-34F5-CCB0F15A5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9297E7-76CB-4D4D-7406-49F0F9DE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7658" y="643408"/>
            <a:ext cx="1939925" cy="2406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7CA8F-29B8-9780-B334-D08FEC1E0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7583" y="637344"/>
            <a:ext cx="3439905" cy="2406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45F606-03FF-69BC-57A0-565B234B7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7658" y="3044013"/>
            <a:ext cx="5379830" cy="3269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4C2BBD-C589-9272-6ACD-01CFE2499BB0}"/>
              </a:ext>
            </a:extLst>
          </p:cNvPr>
          <p:cNvSpPr txBox="1"/>
          <p:nvPr/>
        </p:nvSpPr>
        <p:spPr>
          <a:xfrm>
            <a:off x="14523882" y="6313774"/>
            <a:ext cx="390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G. Ashton et al., Nat. Astro. 3, 11432019)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BEE5A-5658-8C78-17E2-C72FC306B477}"/>
              </a:ext>
            </a:extLst>
          </p:cNvPr>
          <p:cNvSpPr txBox="1"/>
          <p:nvPr/>
        </p:nvSpPr>
        <p:spPr>
          <a:xfrm>
            <a:off x="13639410" y="100500"/>
            <a:ext cx="4019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Radhakrishnan &amp; Manchester, Nature 22, 228 (1969)</a:t>
            </a:r>
          </a:p>
          <a:p>
            <a:pPr algn="r"/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Reichley &amp; Downs, Nature 22, 229 (1969)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r"/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90A236-1C72-2A99-8E7F-8AF0FE367F08}"/>
              </a:ext>
            </a:extLst>
          </p:cNvPr>
          <p:cNvSpPr txBox="1"/>
          <p:nvPr/>
        </p:nvSpPr>
        <p:spPr>
          <a:xfrm>
            <a:off x="778379" y="6206052"/>
            <a:ext cx="3962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Figure courtesy D. Page</a:t>
            </a:r>
          </a:p>
          <a:p>
            <a:r>
              <a:rPr lang="en-GB" sz="1400" b="0" i="0" u="none" strike="noStrike" baseline="0" dirty="0">
                <a:solidFill>
                  <a:schemeClr val="accent5">
                    <a:lumMod val="40000"/>
                    <a:lumOff val="60000"/>
                  </a:schemeClr>
                </a:solidFill>
                <a:latin typeface="NimbusRomNo9L-Regu"/>
              </a:rPr>
              <a:t>Annu. Rev. </a:t>
            </a:r>
            <a:r>
              <a:rPr lang="en-GB" sz="1400" b="0" i="0" u="none" strike="noStrike" baseline="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NimbusRomNo9L-Regu"/>
              </a:rPr>
              <a:t>Nucl</a:t>
            </a:r>
            <a:r>
              <a:rPr lang="en-GB" sz="1400" b="0" i="0" u="none" strike="noStrike" baseline="0" dirty="0">
                <a:solidFill>
                  <a:schemeClr val="accent5">
                    <a:lumMod val="40000"/>
                    <a:lumOff val="60000"/>
                  </a:schemeClr>
                </a:solidFill>
                <a:latin typeface="NimbusRomNo9L-Regu"/>
              </a:rPr>
              <a:t>. Part. Sci., 56, 327</a:t>
            </a:r>
            <a:r>
              <a:rPr lang="zh-TW" altLang="en-US" sz="1400" b="0" i="0" u="none" strike="noStrike" baseline="0" dirty="0">
                <a:solidFill>
                  <a:schemeClr val="accent5">
                    <a:lumMod val="40000"/>
                    <a:lumOff val="60000"/>
                  </a:schemeClr>
                </a:solidFill>
                <a:latin typeface="NimbusRomNo9L-Regu"/>
              </a:rPr>
              <a:t> </a:t>
            </a:r>
            <a:r>
              <a:rPr lang="en-US" altLang="zh-TW" sz="1400" b="0" i="0" u="none" strike="noStrike" baseline="0" dirty="0">
                <a:solidFill>
                  <a:schemeClr val="accent5">
                    <a:lumMod val="40000"/>
                    <a:lumOff val="60000"/>
                  </a:schemeClr>
                </a:solidFill>
                <a:latin typeface="NimbusRomNo9L-Regu"/>
              </a:rPr>
              <a:t>(2006)</a:t>
            </a:r>
            <a:endParaRPr lang="en-GB" sz="1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2" name="Picture 21" descr="A diagram of a structure&#10;&#10;Description automatically generated">
            <a:extLst>
              <a:ext uri="{FF2B5EF4-FFF2-40B4-BE49-F238E27FC236}">
                <a16:creationId xmlns:a16="http://schemas.microsoft.com/office/drawing/2014/main" id="{EB90F081-9756-337E-091F-D15FB6975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74" y="232737"/>
            <a:ext cx="5534629" cy="6226458"/>
          </a:xfrm>
          <a:prstGeom prst="rect">
            <a:avLst/>
          </a:prstGeom>
        </p:spPr>
      </p:pic>
      <p:pic>
        <p:nvPicPr>
          <p:cNvPr id="6" name="Picture 5" descr="A diagram of a line and dots&#10;&#10;Description automatically generated with medium confidence">
            <a:extLst>
              <a:ext uri="{FF2B5EF4-FFF2-40B4-BE49-F238E27FC236}">
                <a16:creationId xmlns:a16="http://schemas.microsoft.com/office/drawing/2014/main" id="{FF35695B-4714-0A5F-B8EA-49FA74023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11" y="1739591"/>
            <a:ext cx="1452339" cy="3212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FDD627-35A6-E0EA-2088-A240C270669E}"/>
              </a:ext>
            </a:extLst>
          </p:cNvPr>
          <p:cNvSpPr txBox="1"/>
          <p:nvPr/>
        </p:nvSpPr>
        <p:spPr>
          <a:xfrm>
            <a:off x="9467967" y="918845"/>
            <a:ext cx="27054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BDD7EE"/>
                </a:solidFill>
                <a:effectLst/>
              </a:rPr>
              <a:t>D. Antonopoulou, B. Haskell &amp; C. M Espinoza, </a:t>
            </a:r>
            <a:r>
              <a:rPr lang="en-US" sz="1400" dirty="0">
                <a:solidFill>
                  <a:srgbClr val="BDD7EE"/>
                </a:solidFill>
                <a:effectLst/>
              </a:rPr>
              <a:t>Rep. Prog. Phys. 85, 126901 (2022) </a:t>
            </a:r>
            <a:endParaRPr lang="en-GB" sz="1400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95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05EF-56F5-EF9B-5374-0C22C003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Vortex Avalanche Statistics, SOC?</a:t>
            </a:r>
            <a:endParaRPr lang="en-GB" dirty="0"/>
          </a:p>
        </p:txBody>
      </p:sp>
      <p:pic>
        <p:nvPicPr>
          <p:cNvPr id="5" name="Content Placeholder 4" descr="A colorful map of the earth&#10;&#10;AI-generated content may be incorrect.">
            <a:extLst>
              <a:ext uri="{FF2B5EF4-FFF2-40B4-BE49-F238E27FC236}">
                <a16:creationId xmlns:a16="http://schemas.microsoft.com/office/drawing/2014/main" id="{B629ED19-32A8-77BF-BF4F-3FCD14CB7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4" y="1797855"/>
            <a:ext cx="11963600" cy="40088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5D43D-1F44-3F34-E66C-A0115BE902EE}"/>
              </a:ext>
            </a:extLst>
          </p:cNvPr>
          <p:cNvSpPr txBox="1"/>
          <p:nvPr/>
        </p:nvSpPr>
        <p:spPr>
          <a:xfrm>
            <a:off x="6718734" y="5852879"/>
            <a:ext cx="5555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In Preparation</a:t>
            </a:r>
          </a:p>
          <a:p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29BC8C-DE09-1DAB-6ED4-C9FBC22D20E3}"/>
                  </a:ext>
                </a:extLst>
              </p:cNvPr>
              <p:cNvSpPr txBox="1"/>
              <p:nvPr/>
            </p:nvSpPr>
            <p:spPr>
              <a:xfrm>
                <a:off x="1427671" y="1458775"/>
                <a:ext cx="182537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zh-TW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altLang="zh-TW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altLang="zh-TW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29BC8C-DE09-1DAB-6ED4-C9FBC22D2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671" y="1458775"/>
                <a:ext cx="1825371" cy="307777"/>
              </a:xfrm>
              <a:prstGeom prst="rect">
                <a:avLst/>
              </a:prstGeom>
              <a:blipFill>
                <a:blip r:embed="rId3"/>
                <a:stretch>
                  <a:fillRect l="-2667" t="-1961" r="-1000" b="-156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4755AA-1CEF-1324-7038-1BA9881BEDFA}"/>
                  </a:ext>
                </a:extLst>
              </p:cNvPr>
              <p:cNvSpPr txBox="1"/>
              <p:nvPr/>
            </p:nvSpPr>
            <p:spPr>
              <a:xfrm>
                <a:off x="5304352" y="1458775"/>
                <a:ext cx="182537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zh-TW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altLang="zh-TW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altLang="zh-TW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4755AA-1CEF-1324-7038-1BA9881BE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352" y="1458775"/>
                <a:ext cx="1825371" cy="307777"/>
              </a:xfrm>
              <a:prstGeom prst="rect">
                <a:avLst/>
              </a:prstGeom>
              <a:blipFill>
                <a:blip r:embed="rId4"/>
                <a:stretch>
                  <a:fillRect l="-2667" t="-1961" r="-1000" b="-156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E242FC-933B-2EE5-CCAD-F282D127D676}"/>
                  </a:ext>
                </a:extLst>
              </p:cNvPr>
              <p:cNvSpPr txBox="1"/>
              <p:nvPr/>
            </p:nvSpPr>
            <p:spPr>
              <a:xfrm>
                <a:off x="9181033" y="1458775"/>
                <a:ext cx="16827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zh-TW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altLang="zh-TW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E242FC-933B-2EE5-CCAD-F282D127D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033" y="1458775"/>
                <a:ext cx="1682705" cy="307777"/>
              </a:xfrm>
              <a:prstGeom prst="rect">
                <a:avLst/>
              </a:prstGeom>
              <a:blipFill>
                <a:blip r:embed="rId5"/>
                <a:stretch>
                  <a:fillRect l="-2899" t="-1961" r="-1449" b="-156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9387C66-6165-C623-A76A-173BCC642707}"/>
              </a:ext>
            </a:extLst>
          </p:cNvPr>
          <p:cNvSpPr txBox="1">
            <a:spLocks/>
          </p:cNvSpPr>
          <p:nvPr/>
        </p:nvSpPr>
        <p:spPr>
          <a:xfrm>
            <a:off x="838200" y="836762"/>
            <a:ext cx="10515600" cy="534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Parameter dependance?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994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FBE7-2054-224B-ED4A-5B2558343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Remarks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9C35C-42B8-B866-A4F1-555D54652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6762"/>
            <a:ext cx="10515600" cy="5846344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000" dirty="0"/>
              <a:t>The depinning process of a pinned vortex requires additional energy or instabilities.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/>
              <a:t>For the first time, we find convincing spatial-temporal evidence of avalanching </a:t>
            </a:r>
            <a:r>
              <a:rPr lang="en-US" sz="2000" dirty="0" err="1"/>
              <a:t>behaviour</a:t>
            </a:r>
            <a:r>
              <a:rPr lang="en-US" sz="2000" dirty="0"/>
              <a:t> resulting from vortex depinning and collective motion.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000" dirty="0"/>
              <a:t>The collective motion is relevant to the post-relaxation period while the system reaches a new ‘quasi-steady’ state. (SOC?) [in preparation]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000" dirty="0"/>
              <a:t>The vorticity voids get larger when the vortex density decreases.</a:t>
            </a:r>
          </a:p>
          <a:p>
            <a:pPr marL="0" indent="0" algn="just">
              <a:buNone/>
            </a:pPr>
            <a:endParaRPr lang="en-GB" sz="2000" dirty="0"/>
          </a:p>
          <a:p>
            <a:pPr marL="514350" indent="-514350" algn="just">
              <a:buFont typeface="+mj-lt"/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01391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B9158-497B-1C5A-BA0E-3A5B27E4A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4420-3A2D-ED56-A8E3-11B3C0226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Remarks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794E7-0D3A-312E-8C9A-557A4D0D5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6762"/>
            <a:ext cx="10515600" cy="5846344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000" dirty="0"/>
              <a:t>The depinning process of a pinned vortex requires additional energy or instabilities.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/>
              <a:t>For the first time, we find convincing spatial-temporal evidence of avalanching </a:t>
            </a:r>
            <a:r>
              <a:rPr lang="en-US" sz="2000" dirty="0" err="1"/>
              <a:t>behaviour</a:t>
            </a:r>
            <a:r>
              <a:rPr lang="en-US" sz="2000" dirty="0"/>
              <a:t> resulting from vortex depinning and collective motion.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000" dirty="0"/>
              <a:t>The collective motion is relevant to the post-relaxation period while the system reaches a new ‘quasi-steady’ state. (SOC?) [in preparation]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000" dirty="0"/>
              <a:t>The vorticity voids get larger when the vortex density decreases.</a:t>
            </a:r>
          </a:p>
          <a:p>
            <a:pPr marL="0" indent="0" algn="just">
              <a:buNone/>
            </a:pPr>
            <a:r>
              <a:rPr lang="en-GB" sz="4000" dirty="0"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Next Steps</a:t>
            </a:r>
          </a:p>
          <a:p>
            <a:pPr marL="0" indent="0" algn="just">
              <a:buNone/>
            </a:pPr>
            <a:r>
              <a:rPr lang="en-GB" sz="2000" dirty="0"/>
              <a:t>Larger simulation (PVM)</a:t>
            </a:r>
          </a:p>
          <a:p>
            <a:pPr marL="0" indent="0" algn="just">
              <a:buNone/>
            </a:pPr>
            <a:r>
              <a:rPr lang="en-US" altLang="zh-TW" sz="2000" dirty="0"/>
              <a:t>Crust Feedback</a:t>
            </a:r>
            <a:endParaRPr lang="en-GB" sz="2000" dirty="0"/>
          </a:p>
          <a:p>
            <a:pPr marL="0" indent="0" algn="just">
              <a:buNone/>
            </a:pPr>
            <a:r>
              <a:rPr lang="en-GB" sz="2000" dirty="0"/>
              <a:t>3D </a:t>
            </a:r>
            <a:r>
              <a:rPr lang="en-US" altLang="zh-TW" sz="2000" dirty="0"/>
              <a:t>GPE</a:t>
            </a:r>
            <a:r>
              <a:rPr lang="zh-TW" altLang="en-US" sz="2000" dirty="0"/>
              <a:t> </a:t>
            </a:r>
            <a:r>
              <a:rPr lang="en-GB" sz="2000" dirty="0"/>
              <a:t>Simulation</a:t>
            </a:r>
          </a:p>
          <a:p>
            <a:pPr marL="0" indent="0" algn="just">
              <a:buNone/>
            </a:pPr>
            <a:r>
              <a:rPr lang="en-US" altLang="zh-TW" sz="2000" dirty="0"/>
              <a:t>GL simulation</a:t>
            </a:r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514350" indent="-514350" algn="just">
              <a:buFont typeface="+mj-lt"/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Den3D-V0=4-w=2-dp=10">
            <a:hlinkClick r:id="" action="ppaction://media"/>
            <a:extLst>
              <a:ext uri="{FF2B5EF4-FFF2-40B4-BE49-F238E27FC236}">
                <a16:creationId xmlns:a16="http://schemas.microsoft.com/office/drawing/2014/main" id="{C3AF085E-5422-C2C2-3EF4-A5EEA6BA33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296"/>
                </p14:media>
              </p:ext>
            </p:extLst>
          </p:nvPr>
        </p:nvPicPr>
        <p:blipFill>
          <a:blip r:embed="rId4"/>
          <a:srcRect l="6577" t="16993" r="8220" b="21153"/>
          <a:stretch>
            <a:fillRect/>
          </a:stretch>
        </p:blipFill>
        <p:spPr>
          <a:xfrm>
            <a:off x="5478780" y="3041831"/>
            <a:ext cx="6713220" cy="3641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7790E-BB55-6C55-C730-36C0FE502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8" t="3023" r="15437" b="48629"/>
          <a:stretch/>
        </p:blipFill>
        <p:spPr>
          <a:xfrm>
            <a:off x="3746491" y="3589020"/>
            <a:ext cx="1478280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0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FBE7-2054-224B-ED4A-5B2558343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829769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Thank You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5" descr="A circular pattern with colorful lines on it&#10;&#10;Description automatically generated">
            <a:extLst>
              <a:ext uri="{FF2B5EF4-FFF2-40B4-BE49-F238E27FC236}">
                <a16:creationId xmlns:a16="http://schemas.microsoft.com/office/drawing/2014/main" id="{79FE47DD-7E2D-1173-18DA-BDEA865A0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55" y="511274"/>
            <a:ext cx="3754489" cy="3754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AA4C0A-4230-859A-47F9-D0AC0678E869}"/>
              </a:ext>
            </a:extLst>
          </p:cNvPr>
          <p:cNvSpPr/>
          <p:nvPr/>
        </p:nvSpPr>
        <p:spPr>
          <a:xfrm>
            <a:off x="9678494" y="30981"/>
            <a:ext cx="2665906" cy="28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15 May 2025</a:t>
            </a:r>
            <a:r>
              <a:rPr lang="zh-TW" altLang="en-US" dirty="0"/>
              <a:t> </a:t>
            </a:r>
            <a:r>
              <a:rPr lang="en-US" altLang="zh-TW" dirty="0"/>
              <a:t>ECT, Trento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503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67CB9B-3EBD-19FA-C576-09E2A289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Random Pinning Sites</a:t>
            </a:r>
            <a:endParaRPr lang="en-GB" dirty="0"/>
          </a:p>
        </p:txBody>
      </p:sp>
      <p:pic>
        <p:nvPicPr>
          <p:cNvPr id="6" name="output">
            <a:hlinkClick r:id="" action="ppaction://media"/>
            <a:extLst>
              <a:ext uri="{FF2B5EF4-FFF2-40B4-BE49-F238E27FC236}">
                <a16:creationId xmlns:a16="http://schemas.microsoft.com/office/drawing/2014/main" id="{AAB9C1C1-97B5-81EF-FD41-00AF6A7D73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4198" y="681037"/>
            <a:ext cx="8102282" cy="6077164"/>
          </a:xfrm>
        </p:spPr>
      </p:pic>
    </p:spTree>
    <p:extLst>
      <p:ext uri="{BB962C8B-B14F-4D97-AF65-F5344CB8AC3E}">
        <p14:creationId xmlns:p14="http://schemas.microsoft.com/office/powerpoint/2010/main" val="39576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768D3-7D23-D2DD-3B4D-989124A60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5026"/>
            <a:ext cx="10515600" cy="5241937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>
                <a:solidFill>
                  <a:schemeClr val="bg1"/>
                </a:solidFill>
              </a:rPr>
              <a:t>Analogy with type-II superconductor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 descr="A diagram of a cylinder&#10;&#10;Description automatically generated">
            <a:extLst>
              <a:ext uri="{FF2B5EF4-FFF2-40B4-BE49-F238E27FC236}">
                <a16:creationId xmlns:a16="http://schemas.microsoft.com/office/drawing/2014/main" id="{2ACC5E10-8740-217B-09CF-AAF0D7360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6"/>
          <a:stretch/>
        </p:blipFill>
        <p:spPr>
          <a:xfrm>
            <a:off x="2423282" y="1404366"/>
            <a:ext cx="2528135" cy="2510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A38A9-3736-3D2E-3A3D-20788CA3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625"/>
            <a:ext cx="10515600" cy="46677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Vortex Avalanches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BF020-8224-111F-40BA-00C41E979E6F}"/>
              </a:ext>
            </a:extLst>
          </p:cNvPr>
          <p:cNvSpPr txBox="1"/>
          <p:nvPr/>
        </p:nvSpPr>
        <p:spPr>
          <a:xfrm>
            <a:off x="2601682" y="6105325"/>
            <a:ext cx="2716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Antonopoulou, Haskell, Espinoza, </a:t>
            </a:r>
          </a:p>
          <a:p>
            <a:r>
              <a:rPr lang="en-US" altLang="zh-TW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Rep. Prog. Phys. 85, 126901 (2022)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18C8740-C9C5-3F15-DBA7-D2652F20D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99" y="2170053"/>
            <a:ext cx="4201064" cy="3489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FE865E-A9BC-D28D-C0BA-6B98FD6F1C49}"/>
              </a:ext>
            </a:extLst>
          </p:cNvPr>
          <p:cNvSpPr txBox="1"/>
          <p:nvPr/>
        </p:nvSpPr>
        <p:spPr>
          <a:xfrm>
            <a:off x="7505138" y="1830536"/>
            <a:ext cx="2604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Field, Witt, Nori, PRL 74, 7 (1995)</a:t>
            </a:r>
            <a:endParaRPr lang="en-GB" sz="1400" dirty="0">
              <a:solidFill>
                <a:srgbClr val="BDD7EE"/>
              </a:solidFill>
            </a:endParaRPr>
          </a:p>
        </p:txBody>
      </p:sp>
      <p:pic>
        <p:nvPicPr>
          <p:cNvPr id="12" name="Picture 11" descr="A diagram of a cylinder&#10;&#10;Description automatically generated">
            <a:extLst>
              <a:ext uri="{FF2B5EF4-FFF2-40B4-BE49-F238E27FC236}">
                <a16:creationId xmlns:a16="http://schemas.microsoft.com/office/drawing/2014/main" id="{73219249-B5CF-A858-4E4C-36C43BD7E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0"/>
          <a:stretch/>
        </p:blipFill>
        <p:spPr>
          <a:xfrm>
            <a:off x="2423282" y="3557367"/>
            <a:ext cx="2768276" cy="30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8E851-2A1F-074D-52DA-BC6BBC3A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Vortex Avalanches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52764-7512-C688-2F0B-74DFDEA88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Self-Organized Criticality</a:t>
            </a:r>
          </a:p>
          <a:p>
            <a:endParaRPr lang="en-US" dirty="0"/>
          </a:p>
          <a:p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0D8C37-8E59-58B4-5F01-099726EC53D8}"/>
                  </a:ext>
                </a:extLst>
              </p:cNvPr>
              <p:cNvSpPr txBox="1"/>
              <p:nvPr/>
            </p:nvSpPr>
            <p:spPr>
              <a:xfrm>
                <a:off x="1102782" y="1244339"/>
                <a:ext cx="10068425" cy="5247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P. Bak et al., PRL 59, 381 (1987); </a:t>
                </a:r>
                <a:r>
                  <a:rPr lang="en-US" altLang="zh-TW" sz="1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H. J. </a:t>
                </a:r>
                <a:r>
                  <a:rPr lang="en-GB" sz="1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Jensen, Self-Organized Criticality (1998); </a:t>
                </a:r>
                <a:r>
                  <a:rPr lang="en-US" altLang="zh-TW" sz="1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A. </a:t>
                </a:r>
                <a:r>
                  <a:rPr lang="en-US" altLang="zh-TW" sz="1400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Melatos</a:t>
                </a:r>
                <a:r>
                  <a:rPr lang="en-US" altLang="zh-TW" sz="1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et al, </a:t>
                </a:r>
                <a:r>
                  <a:rPr lang="en-US" altLang="zh-TW" sz="1400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Astrophy</a:t>
                </a:r>
                <a:r>
                  <a:rPr lang="en-US" altLang="zh-TW" sz="1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. J.</a:t>
                </a:r>
                <a:r>
                  <a:rPr lang="zh-TW" altLang="en-US" sz="1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altLang="zh-TW" sz="1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672, 1103 (2008),</a:t>
                </a:r>
              </a:p>
              <a:p>
                <a:endParaRPr lang="en-GB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algn="l"/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an </a:t>
                </a:r>
                <a:r>
                  <a:rPr lang="en-US" sz="22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interaction-dominated many-body </a:t>
                </a:r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system in the presence of </a:t>
                </a:r>
                <a:r>
                  <a:rPr lang="en-US" sz="22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weak/slow driving </a:t>
                </a:r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with </a:t>
                </a:r>
                <a:r>
                  <a:rPr lang="en-US" sz="22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thresholds</a:t>
                </a:r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SOC can emerge with the hallmarks,</a:t>
                </a:r>
              </a:p>
              <a:p>
                <a:pPr marL="457200" indent="-457200" algn="l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Fractal structures in avalanches;</a:t>
                </a:r>
              </a:p>
              <a:p>
                <a:pPr marL="457200" indent="-457200" algn="l">
                  <a:lnSpc>
                    <a:spcPct val="150000"/>
                  </a:lnSpc>
                  <a:buFont typeface="+mj-lt"/>
                  <a:buAutoNum type="alphaLcPeriod"/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sz="22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  <m:r>
                      <a:rPr lang="en-US" sz="2200" i="1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event spectrum;</a:t>
                </a:r>
              </a:p>
              <a:p>
                <a:pPr marL="457200" indent="-457200" algn="l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Power-law distribution in avalanche sizes</a:t>
                </a:r>
              </a:p>
              <a:p>
                <a:pPr marL="457200" indent="-457200" algn="l">
                  <a:buFont typeface="+mj-lt"/>
                  <a:buAutoNum type="alphaLcPeriod"/>
                </a:pPr>
                <a:endParaRPr lang="en-US" sz="2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457200" indent="-457200" algn="l">
                  <a:buFont typeface="+mj-lt"/>
                  <a:buAutoNum type="alphaLcPeriod"/>
                </a:pPr>
                <a:endParaRPr lang="en-US" sz="2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457200" indent="-457200" algn="l">
                  <a:buFont typeface="+mj-lt"/>
                  <a:buAutoNum type="alphaLcPeriod"/>
                </a:pPr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Exponential decays in waiting time</a:t>
                </a:r>
              </a:p>
              <a:p>
                <a:pPr marL="457200" indent="-457200" algn="l">
                  <a:buFont typeface="+mj-lt"/>
                  <a:buAutoNum type="alphaLcPeriod"/>
                </a:pPr>
                <a:endParaRPr lang="en-US" sz="2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457200" indent="-457200" algn="l">
                  <a:buFont typeface="+mj-lt"/>
                  <a:buAutoNum type="alphaLcPeriod"/>
                </a:pPr>
                <a:endParaRPr lang="en-US" sz="2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algn="l"/>
                <a:endParaRPr lang="en-US" sz="2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algn="l"/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Examples: BTW </a:t>
                </a:r>
                <a:r>
                  <a:rPr lang="en-US" sz="2200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sandplie</a:t>
                </a:r>
                <a:r>
                  <a:rPr lang="en-US" sz="2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earthquakes, forest fires, solar flares, etc.</a:t>
                </a:r>
                <a:endParaRPr lang="en-GB" sz="2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0D8C37-8E59-58B4-5F01-099726EC5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782" y="1244339"/>
                <a:ext cx="10068425" cy="5247590"/>
              </a:xfrm>
              <a:prstGeom prst="rect">
                <a:avLst/>
              </a:prstGeom>
              <a:blipFill>
                <a:blip r:embed="rId4"/>
                <a:stretch>
                  <a:fillRect l="-847" t="-232" b="-18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813464-A517-6E1A-037D-2300AD16CE15}"/>
                  </a:ext>
                </a:extLst>
              </p:cNvPr>
              <p:cNvSpPr txBox="1"/>
              <p:nvPr/>
            </p:nvSpPr>
            <p:spPr>
              <a:xfrm>
                <a:off x="3122126" y="4178286"/>
                <a:ext cx="11444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813464-A517-6E1A-037D-2300AD16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126" y="4178286"/>
                <a:ext cx="1144416" cy="307777"/>
              </a:xfrm>
              <a:prstGeom prst="rect">
                <a:avLst/>
              </a:prstGeom>
              <a:blipFill>
                <a:blip r:embed="rId5"/>
                <a:stretch>
                  <a:fillRect l="-4787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87BC93-2C18-DF74-72C5-A8A88FD12B3B}"/>
                  </a:ext>
                </a:extLst>
              </p:cNvPr>
              <p:cNvSpPr txBox="1"/>
              <p:nvPr/>
            </p:nvSpPr>
            <p:spPr>
              <a:xfrm>
                <a:off x="3113837" y="5176365"/>
                <a:ext cx="1628459" cy="315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87BC93-2C18-DF74-72C5-A8A88FD12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837" y="5176365"/>
                <a:ext cx="1628459" cy="315792"/>
              </a:xfrm>
              <a:prstGeom prst="rect">
                <a:avLst/>
              </a:prstGeom>
              <a:blipFill>
                <a:blip r:embed="rId6"/>
                <a:stretch>
                  <a:fillRect l="-3371" t="-1923" r="-1124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40FBF2B-E3F2-017A-FC1D-40AFE3B6DC6E}"/>
              </a:ext>
            </a:extLst>
          </p:cNvPr>
          <p:cNvSpPr txBox="1"/>
          <p:nvPr/>
        </p:nvSpPr>
        <p:spPr>
          <a:xfrm>
            <a:off x="10208276" y="5685551"/>
            <a:ext cx="1957844" cy="764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spcBef>
                <a:spcPts val="150"/>
              </a:spcBef>
              <a:buNone/>
            </a:pPr>
            <a:r>
              <a:rPr lang="en-US" altLang="zh-TW" sz="1400" b="0" i="0" dirty="0" err="1">
                <a:solidFill>
                  <a:srgbClr val="BDD7EE"/>
                </a:solidFill>
                <a:effectLst/>
                <a:latin typeface="Roboto" panose="02000000000000000000" pitchFamily="2" charset="0"/>
              </a:rPr>
              <a:t>YoutTube</a:t>
            </a:r>
            <a:r>
              <a:rPr lang="en-US" altLang="zh-TW" sz="1400" b="0" i="0" dirty="0">
                <a:solidFill>
                  <a:srgbClr val="BDD7EE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400" b="0" i="0" dirty="0">
                <a:solidFill>
                  <a:srgbClr val="BDD7EE"/>
                </a:solidFill>
                <a:effectLst/>
                <a:latin typeface="Roboto" panose="02000000000000000000" pitchFamily="2" charset="0"/>
              </a:rPr>
              <a:t>@siropksv</a:t>
            </a:r>
          </a:p>
          <a:p>
            <a:pPr algn="l" fontAlgn="ctr">
              <a:spcBef>
                <a:spcPts val="150"/>
              </a:spcBef>
              <a:buNone/>
            </a:pPr>
            <a:r>
              <a:rPr lang="en-GB" sz="1400" dirty="0">
                <a:solidFill>
                  <a:srgbClr val="BDD7EE"/>
                </a:solidFill>
                <a:latin typeface="Roboto" panose="02000000000000000000" pitchFamily="2" charset="0"/>
              </a:rPr>
              <a:t>(x4 speed)</a:t>
            </a:r>
            <a:br>
              <a:rPr lang="en-GB" sz="1400" b="0" i="0" dirty="0">
                <a:solidFill>
                  <a:srgbClr val="BDD7EE"/>
                </a:solidFill>
                <a:effectLst/>
                <a:latin typeface="Roboto" panose="02000000000000000000" pitchFamily="2" charset="0"/>
              </a:rPr>
            </a:br>
            <a:endParaRPr lang="en-GB" sz="1400" dirty="0">
              <a:solidFill>
                <a:srgbClr val="BDD7EE"/>
              </a:solidFill>
            </a:endParaRPr>
          </a:p>
        </p:txBody>
      </p:sp>
      <p:pic>
        <p:nvPicPr>
          <p:cNvPr id="14" name="output">
            <a:hlinkClick r:id="" action="ppaction://media"/>
            <a:extLst>
              <a:ext uri="{FF2B5EF4-FFF2-40B4-BE49-F238E27FC236}">
                <a16:creationId xmlns:a16="http://schemas.microsoft.com/office/drawing/2014/main" id="{9381C49A-ECB1-AAE3-9891-029AA6399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5459" y="3327661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3D48D-38D3-37FD-0F59-6EE2E48F4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frequency&#10;&#10;AI-generated content may be incorrect.">
            <a:extLst>
              <a:ext uri="{FF2B5EF4-FFF2-40B4-BE49-F238E27FC236}">
                <a16:creationId xmlns:a16="http://schemas.microsoft.com/office/drawing/2014/main" id="{DB03050C-5D54-0172-7083-57CB107BF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06" y="3347651"/>
            <a:ext cx="4283067" cy="3510349"/>
          </a:xfrm>
          <a:prstGeom prst="rect">
            <a:avLst/>
          </a:prstGeom>
        </p:spPr>
      </p:pic>
      <p:pic>
        <p:nvPicPr>
          <p:cNvPr id="5" name="Picture 4" descr="A diagram of a number of vorlices&#10;&#10;AI-generated content may be incorrect.">
            <a:extLst>
              <a:ext uri="{FF2B5EF4-FFF2-40B4-BE49-F238E27FC236}">
                <a16:creationId xmlns:a16="http://schemas.microsoft.com/office/drawing/2014/main" id="{8777A7AB-1D14-C2C3-DE7B-BAFF1C670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24" y="795846"/>
            <a:ext cx="4136739" cy="2370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68FC1-68EE-2407-82E3-027BDC927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5026"/>
            <a:ext cx="10515600" cy="5241937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>
                <a:solidFill>
                  <a:schemeClr val="bg1"/>
                </a:solidFill>
              </a:rPr>
              <a:t>Analogy with type-II superconductor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6A166-0E05-954C-4F3B-20A3EDDD6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625"/>
            <a:ext cx="10515600" cy="46677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Vortex Avalanches</a:t>
            </a:r>
          </a:p>
        </p:txBody>
      </p:sp>
      <p:pic>
        <p:nvPicPr>
          <p:cNvPr id="10" name="Picture 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85D9B35-8A18-3137-4477-29F8596DB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17" y="1981015"/>
            <a:ext cx="4201064" cy="3489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530DEF-564E-DA4F-BF8F-C58B27032B68}"/>
              </a:ext>
            </a:extLst>
          </p:cNvPr>
          <p:cNvSpPr txBox="1"/>
          <p:nvPr/>
        </p:nvSpPr>
        <p:spPr>
          <a:xfrm>
            <a:off x="2156242" y="1641498"/>
            <a:ext cx="2604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Field, Witt, Nori, PRL 74, 7 (1995)</a:t>
            </a:r>
            <a:endParaRPr lang="en-GB" sz="1400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E242-984D-8139-912E-6729C0C5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Vortex Avalanches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4FE45-01F6-CCEC-8AB8-5E9C8C2CAA87}"/>
              </a:ext>
            </a:extLst>
          </p:cNvPr>
          <p:cNvSpPr txBox="1"/>
          <p:nvPr/>
        </p:nvSpPr>
        <p:spPr>
          <a:xfrm>
            <a:off x="1316940" y="1032416"/>
            <a:ext cx="39767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BDD7EE"/>
                </a:solidFill>
              </a:rPr>
              <a:t>P. D. Morley and R. García-Pelayo, </a:t>
            </a:r>
            <a:r>
              <a:rPr lang="en-GB" sz="1400" dirty="0">
                <a:solidFill>
                  <a:srgbClr val="BDD7EE"/>
                </a:solidFill>
              </a:rPr>
              <a:t>EPL 23 185 (1993)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8993D8-407A-E6F6-905E-1613840A2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472" y="1464615"/>
            <a:ext cx="3301294" cy="37500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D0E566-86BA-9260-3757-C775E80648EE}"/>
                  </a:ext>
                </a:extLst>
              </p:cNvPr>
              <p:cNvSpPr txBox="1"/>
              <p:nvPr/>
            </p:nvSpPr>
            <p:spPr>
              <a:xfrm>
                <a:off x="2213098" y="5393385"/>
                <a:ext cx="220406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altLang="zh-TW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GB" altLang="zh-TW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altLang="zh-TW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TW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2.91×</m:t>
                          </m:r>
                          <m:sSup>
                            <m:sSupPr>
                              <m:ctrlPr>
                                <a:rPr lang="en-GB" altLang="zh-TW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altLang="zh-TW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GB" altLang="zh-TW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altLang="zh-TW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altLang="zh-TW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GB" altLang="zh-TW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altLang="zh-TW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altLang="zh-TW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ΔΩ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altLang="zh-TW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D0E566-86BA-9260-3757-C775E8064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098" y="5393385"/>
                <a:ext cx="2204065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EB6A225-D90C-B609-4888-245D6A7EAD18}"/>
              </a:ext>
            </a:extLst>
          </p:cNvPr>
          <p:cNvSpPr txBox="1"/>
          <p:nvPr/>
        </p:nvSpPr>
        <p:spPr>
          <a:xfrm>
            <a:off x="7076171" y="1083418"/>
            <a:ext cx="4715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rgbClr val="BDD7EE"/>
                </a:solidFill>
              </a:rPr>
              <a:t>A. </a:t>
            </a:r>
            <a:r>
              <a:rPr lang="en-US" altLang="zh-TW" sz="1400" dirty="0" err="1">
                <a:solidFill>
                  <a:srgbClr val="BDD7EE"/>
                </a:solidFill>
              </a:rPr>
              <a:t>Melatos</a:t>
            </a:r>
            <a:r>
              <a:rPr lang="en-US" altLang="zh-TW" sz="1400" dirty="0">
                <a:solidFill>
                  <a:srgbClr val="BDD7EE"/>
                </a:solidFill>
              </a:rPr>
              <a:t> et al, </a:t>
            </a:r>
            <a:r>
              <a:rPr lang="en-US" altLang="zh-TW" sz="1400" dirty="0" err="1">
                <a:solidFill>
                  <a:srgbClr val="BDD7EE"/>
                </a:solidFill>
              </a:rPr>
              <a:t>Astrophy</a:t>
            </a:r>
            <a:r>
              <a:rPr lang="en-US" altLang="zh-TW" sz="1400" dirty="0">
                <a:solidFill>
                  <a:srgbClr val="BDD7EE"/>
                </a:solidFill>
              </a:rPr>
              <a:t>. J.</a:t>
            </a:r>
            <a:r>
              <a:rPr lang="zh-TW" altLang="en-US" sz="1400" dirty="0">
                <a:solidFill>
                  <a:srgbClr val="BDD7EE"/>
                </a:solidFill>
              </a:rPr>
              <a:t> </a:t>
            </a:r>
            <a:r>
              <a:rPr lang="en-US" altLang="zh-TW" sz="1400" dirty="0">
                <a:solidFill>
                  <a:srgbClr val="BDD7EE"/>
                </a:solidFill>
              </a:rPr>
              <a:t>672, 1103 (2008)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A766D1-9F26-0D9E-9F25-D18D11DF4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402" y="1524136"/>
            <a:ext cx="6283298" cy="36904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554678-D724-1C19-3D54-0F40452E633F}"/>
                  </a:ext>
                </a:extLst>
              </p:cNvPr>
              <p:cNvSpPr txBox="1"/>
              <p:nvPr/>
            </p:nvSpPr>
            <p:spPr>
              <a:xfrm>
                <a:off x="7774839" y="5401178"/>
                <a:ext cx="2543101" cy="746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GB" sz="1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DF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554678-D724-1C19-3D54-0F40452E6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839" y="5401178"/>
                <a:ext cx="2543101" cy="7468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797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EED0-C801-FDE9-9E66-0A078AB6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Vortex Avalanches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AD02E-3741-F8B4-2A5D-D78429FED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5AC7B-A574-D8E0-ADA0-40B68325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265" y="776377"/>
            <a:ext cx="6962525" cy="5623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594A68-0413-7F7E-4129-3C5D5D8F691F}"/>
              </a:ext>
            </a:extLst>
          </p:cNvPr>
          <p:cNvSpPr txBox="1"/>
          <p:nvPr/>
        </p:nvSpPr>
        <p:spPr>
          <a:xfrm>
            <a:off x="4032850" y="6402105"/>
            <a:ext cx="61333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BDD7EE"/>
                </a:solidFill>
                <a:effectLst/>
              </a:rPr>
              <a:t>M. ASCHWANDEN, Power Laws in Astrophysics SOC systems (2025)</a:t>
            </a:r>
            <a:endParaRPr lang="en-GB" sz="1400" dirty="0">
              <a:solidFill>
                <a:srgbClr val="BDD7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2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DFBD-23B0-8EB8-F8E8-5F2EDA5B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Numerical SF modelling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4E0828-574B-B503-03E4-7EB239E21317}"/>
                  </a:ext>
                </a:extLst>
              </p:cNvPr>
              <p:cNvSpPr txBox="1"/>
              <p:nvPr/>
            </p:nvSpPr>
            <p:spPr>
              <a:xfrm>
                <a:off x="4163688" y="837128"/>
                <a:ext cx="32812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 Vortices for a glitch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4E0828-574B-B503-03E4-7EB239E21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688" y="837128"/>
                <a:ext cx="3281219" cy="307777"/>
              </a:xfrm>
              <a:prstGeom prst="rect">
                <a:avLst/>
              </a:prstGeom>
              <a:blipFill>
                <a:blip r:embed="rId2"/>
                <a:stretch>
                  <a:fillRect l="-2602" t="-25490" r="-4089" b="-49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918240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GaryComm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GaryCommon" id="{3C742B13-11E8-4C8F-B99E-682B9155DF29}" vid="{033B0B79-9C26-4FB5-8642-017B01B6B2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ThemeGaryCommon</Template>
  <TotalTime>35754</TotalTime>
  <Words>1446</Words>
  <Application>Microsoft Office PowerPoint</Application>
  <PresentationFormat>Widescreen</PresentationFormat>
  <Paragraphs>232</Paragraphs>
  <Slides>34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NimbusRomNo9L-Regu</vt:lpstr>
      <vt:lpstr>Public Sans Web</vt:lpstr>
      <vt:lpstr>Aptos</vt:lpstr>
      <vt:lpstr>Arial</vt:lpstr>
      <vt:lpstr>Calibri</vt:lpstr>
      <vt:lpstr>Cambria Math</vt:lpstr>
      <vt:lpstr>Matura MT Script Capitals</vt:lpstr>
      <vt:lpstr>Roboto</vt:lpstr>
      <vt:lpstr>Segoe UI Black</vt:lpstr>
      <vt:lpstr>ThemeGaryCommon</vt:lpstr>
      <vt:lpstr>PowerPoint Presentation</vt:lpstr>
      <vt:lpstr>Neutron Stars</vt:lpstr>
      <vt:lpstr>Neutron Stars</vt:lpstr>
      <vt:lpstr>Vortex Avalanches</vt:lpstr>
      <vt:lpstr>Vortex Avalanches</vt:lpstr>
      <vt:lpstr>Vortex Avalanches</vt:lpstr>
      <vt:lpstr>Vortex Avalanches</vt:lpstr>
      <vt:lpstr>Vortex Avalanches</vt:lpstr>
      <vt:lpstr>Numerical SF modelling</vt:lpstr>
      <vt:lpstr>Numerical SF modelling</vt:lpstr>
      <vt:lpstr>Gross-Pitaevskii Modelling</vt:lpstr>
      <vt:lpstr>Gross-Pitaevskii Modelling</vt:lpstr>
      <vt:lpstr>Gross-Pitaevskii Modelling</vt:lpstr>
      <vt:lpstr>Gross-Pitaevskii Modelling</vt:lpstr>
      <vt:lpstr>Gross-Pitaevskii Modelling</vt:lpstr>
      <vt:lpstr>Gross-Pitaevskii Modelling</vt:lpstr>
      <vt:lpstr>Gross-Pitaevskii Modelling</vt:lpstr>
      <vt:lpstr>Gross-Pitaevskii Modelling</vt:lpstr>
      <vt:lpstr>Gross-Pitaevskii Modelling</vt:lpstr>
      <vt:lpstr>Vortex Collective Motions</vt:lpstr>
      <vt:lpstr>Vortex Collective Motions</vt:lpstr>
      <vt:lpstr>Vortex Collective Motions</vt:lpstr>
      <vt:lpstr>Vortex Collective Motion</vt:lpstr>
      <vt:lpstr>Vortex Collective Motion</vt:lpstr>
      <vt:lpstr>Vortex Avalanche Statistics, SOC?</vt:lpstr>
      <vt:lpstr>Vortex Avalanche Statistics, SOC?</vt:lpstr>
      <vt:lpstr>Vortex Avalanche Statistics, SOC?</vt:lpstr>
      <vt:lpstr>Vortex Avalanche Statistics, SOC?</vt:lpstr>
      <vt:lpstr>Vortex Avalanche Statistics, SOC?</vt:lpstr>
      <vt:lpstr>Vortex Avalanche Statistics, SOC?</vt:lpstr>
      <vt:lpstr>Remarks</vt:lpstr>
      <vt:lpstr>Remarks</vt:lpstr>
      <vt:lpstr>Thank You</vt:lpstr>
      <vt:lpstr>Random Pinning Sites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Gary Liu</dc:creator>
  <cp:lastModifiedBy>Gary Liu</cp:lastModifiedBy>
  <cp:revision>157</cp:revision>
  <dcterms:created xsi:type="dcterms:W3CDTF">2024-06-26T04:11:41Z</dcterms:created>
  <dcterms:modified xsi:type="dcterms:W3CDTF">2025-05-15T12:35:42Z</dcterms:modified>
</cp:coreProperties>
</file>