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41" r:id="rId2"/>
    <p:sldId id="471" r:id="rId3"/>
    <p:sldId id="472" r:id="rId4"/>
    <p:sldId id="346" r:id="rId5"/>
    <p:sldId id="469" r:id="rId6"/>
    <p:sldId id="348" r:id="rId7"/>
    <p:sldId id="453" r:id="rId8"/>
    <p:sldId id="457" r:id="rId9"/>
    <p:sldId id="297" r:id="rId10"/>
    <p:sldId id="347" r:id="rId11"/>
    <p:sldId id="461" r:id="rId12"/>
    <p:sldId id="345" r:id="rId13"/>
    <p:sldId id="460" r:id="rId14"/>
    <p:sldId id="462" r:id="rId15"/>
    <p:sldId id="459" r:id="rId16"/>
    <p:sldId id="470" r:id="rId17"/>
    <p:sldId id="474" r:id="rId18"/>
    <p:sldId id="458" r:id="rId19"/>
    <p:sldId id="464" r:id="rId20"/>
    <p:sldId id="465" r:id="rId21"/>
    <p:sldId id="467" r:id="rId22"/>
    <p:sldId id="484" r:id="rId23"/>
    <p:sldId id="483" r:id="rId24"/>
    <p:sldId id="482" r:id="rId25"/>
    <p:sldId id="378" r:id="rId26"/>
    <p:sldId id="468" r:id="rId27"/>
    <p:sldId id="385" r:id="rId28"/>
    <p:sldId id="379" r:id="rId29"/>
    <p:sldId id="381" r:id="rId30"/>
    <p:sldId id="477" r:id="rId31"/>
    <p:sldId id="382" r:id="rId32"/>
    <p:sldId id="473" r:id="rId33"/>
    <p:sldId id="481" r:id="rId34"/>
    <p:sldId id="384" r:id="rId35"/>
    <p:sldId id="479" r:id="rId36"/>
    <p:sldId id="480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CCD1"/>
    <a:srgbClr val="B4C6DC"/>
    <a:srgbClr val="F5E5C1"/>
    <a:srgbClr val="78FF78"/>
    <a:srgbClr val="B5121B"/>
    <a:srgbClr val="000000"/>
    <a:srgbClr val="4140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0F8549-D543-D243-AB51-48F411E74AA0}" v="381" dt="2025-05-14T09:11:16.258"/>
    <p1510:client id="{7EA5FCDA-345A-1613-9568-2EA32D1FDE8F}" v="22" dt="2025-05-14T10:30:54.105"/>
    <p1510:client id="{89A5392C-E435-C387-72D6-F36E83CA49EE}" v="5" dt="2025-05-14T16:45:42.173"/>
    <p1510:client id="{8FFCD783-ED17-174C-C162-48877D949174}" v="76" dt="2025-05-13T20:32:53.0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utti, Samuli" userId="S::autti@lancaster.ac.uk::e10159cc-533d-4dcf-aaf9-47f1b6270d7d" providerId="AD" clId="Web-{7EA5FCDA-345A-1613-9568-2EA32D1FDE8F}"/>
    <pc:docChg chg="addSld delSld modSld">
      <pc:chgData name="Autti, Samuli" userId="S::autti@lancaster.ac.uk::e10159cc-533d-4dcf-aaf9-47f1b6270d7d" providerId="AD" clId="Web-{7EA5FCDA-345A-1613-9568-2EA32D1FDE8F}" dt="2025-05-14T10:30:54.105" v="21"/>
      <pc:docMkLst>
        <pc:docMk/>
      </pc:docMkLst>
      <pc:sldChg chg="del">
        <pc:chgData name="Autti, Samuli" userId="S::autti@lancaster.ac.uk::e10159cc-533d-4dcf-aaf9-47f1b6270d7d" providerId="AD" clId="Web-{7EA5FCDA-345A-1613-9568-2EA32D1FDE8F}" dt="2025-05-14T10:30:54.105" v="21"/>
        <pc:sldMkLst>
          <pc:docMk/>
          <pc:sldMk cId="2300423060" sldId="463"/>
        </pc:sldMkLst>
      </pc:sldChg>
      <pc:sldChg chg="modSp">
        <pc:chgData name="Autti, Samuli" userId="S::autti@lancaster.ac.uk::e10159cc-533d-4dcf-aaf9-47f1b6270d7d" providerId="AD" clId="Web-{7EA5FCDA-345A-1613-9568-2EA32D1FDE8F}" dt="2025-05-14T09:32:17.754" v="16" actId="20577"/>
        <pc:sldMkLst>
          <pc:docMk/>
          <pc:sldMk cId="2689958281" sldId="469"/>
        </pc:sldMkLst>
        <pc:spChg chg="mod">
          <ac:chgData name="Autti, Samuli" userId="S::autti@lancaster.ac.uk::e10159cc-533d-4dcf-aaf9-47f1b6270d7d" providerId="AD" clId="Web-{7EA5FCDA-345A-1613-9568-2EA32D1FDE8F}" dt="2025-05-14T09:32:17.754" v="16" actId="20577"/>
          <ac:spMkLst>
            <pc:docMk/>
            <pc:sldMk cId="2689958281" sldId="469"/>
            <ac:spMk id="3" creationId="{E14AB573-412A-6DDD-2C77-2DD3ED600EAF}"/>
          </ac:spMkLst>
        </pc:spChg>
      </pc:sldChg>
      <pc:sldChg chg="addSp delSp modSp add replId">
        <pc:chgData name="Autti, Samuli" userId="S::autti@lancaster.ac.uk::e10159cc-533d-4dcf-aaf9-47f1b6270d7d" providerId="AD" clId="Web-{7EA5FCDA-345A-1613-9568-2EA32D1FDE8F}" dt="2025-05-14T10:30:47.495" v="20" actId="1076"/>
        <pc:sldMkLst>
          <pc:docMk/>
          <pc:sldMk cId="659536023" sldId="482"/>
        </pc:sldMkLst>
        <pc:picChg chg="del">
          <ac:chgData name="Autti, Samuli" userId="S::autti@lancaster.ac.uk::e10159cc-533d-4dcf-aaf9-47f1b6270d7d" providerId="AD" clId="Web-{7EA5FCDA-345A-1613-9568-2EA32D1FDE8F}" dt="2025-05-14T10:30:45.073" v="18"/>
          <ac:picMkLst>
            <pc:docMk/>
            <pc:sldMk cId="659536023" sldId="482"/>
            <ac:picMk id="2" creationId="{99698D54-6EA9-FD07-A8C9-8B28A8AB1983}"/>
          </ac:picMkLst>
        </pc:picChg>
        <pc:picChg chg="add mod">
          <ac:chgData name="Autti, Samuli" userId="S::autti@lancaster.ac.uk::e10159cc-533d-4dcf-aaf9-47f1b6270d7d" providerId="AD" clId="Web-{7EA5FCDA-345A-1613-9568-2EA32D1FDE8F}" dt="2025-05-14T10:30:47.495" v="20" actId="1076"/>
          <ac:picMkLst>
            <pc:docMk/>
            <pc:sldMk cId="659536023" sldId="482"/>
            <ac:picMk id="5" creationId="{D0DDD5D3-B452-0D9F-041C-369FAD91AF25}"/>
          </ac:picMkLst>
        </pc:picChg>
      </pc:sldChg>
    </pc:docChg>
  </pc:docChgLst>
  <pc:docChgLst>
    <pc:chgData name="Autti, Samuli" userId="S::autti@lancaster.ac.uk::e10159cc-533d-4dcf-aaf9-47f1b6270d7d" providerId="AD" clId="Web-{89A5392C-E435-C387-72D6-F36E83CA49EE}"/>
    <pc:docChg chg="addSld delSld">
      <pc:chgData name="Autti, Samuli" userId="S::autti@lancaster.ac.uk::e10159cc-533d-4dcf-aaf9-47f1b6270d7d" providerId="AD" clId="Web-{89A5392C-E435-C387-72D6-F36E83CA49EE}" dt="2025-05-14T16:45:42.173" v="4"/>
      <pc:docMkLst>
        <pc:docMk/>
      </pc:docMkLst>
      <pc:sldChg chg="del">
        <pc:chgData name="Autti, Samuli" userId="S::autti@lancaster.ac.uk::e10159cc-533d-4dcf-aaf9-47f1b6270d7d" providerId="AD" clId="Web-{89A5392C-E435-C387-72D6-F36E83CA49EE}" dt="2025-05-14T16:45:35.391" v="2"/>
        <pc:sldMkLst>
          <pc:docMk/>
          <pc:sldMk cId="3170213224" sldId="475"/>
        </pc:sldMkLst>
      </pc:sldChg>
      <pc:sldChg chg="del">
        <pc:chgData name="Autti, Samuli" userId="S::autti@lancaster.ac.uk::e10159cc-533d-4dcf-aaf9-47f1b6270d7d" providerId="AD" clId="Web-{89A5392C-E435-C387-72D6-F36E83CA49EE}" dt="2025-05-14T16:45:35.422" v="3"/>
        <pc:sldMkLst>
          <pc:docMk/>
          <pc:sldMk cId="2131698845" sldId="476"/>
        </pc:sldMkLst>
      </pc:sldChg>
      <pc:sldChg chg="del">
        <pc:chgData name="Autti, Samuli" userId="S::autti@lancaster.ac.uk::e10159cc-533d-4dcf-aaf9-47f1b6270d7d" providerId="AD" clId="Web-{89A5392C-E435-C387-72D6-F36E83CA49EE}" dt="2025-05-14T16:45:42.173" v="4"/>
        <pc:sldMkLst>
          <pc:docMk/>
          <pc:sldMk cId="3016914275" sldId="478"/>
        </pc:sldMkLst>
      </pc:sldChg>
      <pc:sldChg chg="add replId">
        <pc:chgData name="Autti, Samuli" userId="S::autti@lancaster.ac.uk::e10159cc-533d-4dcf-aaf9-47f1b6270d7d" providerId="AD" clId="Web-{89A5392C-E435-C387-72D6-F36E83CA49EE}" dt="2025-05-14T16:45:09.172" v="0"/>
        <pc:sldMkLst>
          <pc:docMk/>
          <pc:sldMk cId="2082182499" sldId="483"/>
        </pc:sldMkLst>
      </pc:sldChg>
      <pc:sldChg chg="add replId">
        <pc:chgData name="Autti, Samuli" userId="S::autti@lancaster.ac.uk::e10159cc-533d-4dcf-aaf9-47f1b6270d7d" providerId="AD" clId="Web-{89A5392C-E435-C387-72D6-F36E83CA49EE}" dt="2025-05-14T16:45:09.281" v="1"/>
        <pc:sldMkLst>
          <pc:docMk/>
          <pc:sldMk cId="1567494925" sldId="48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42F3E7-441F-477B-9032-3EE7BEB30DA2}" type="datetimeFigureOut">
              <a:rPr lang="en-GB" smtClean="0"/>
              <a:t>14/05/2025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22F0C5-9915-4C9D-B9C1-C3246B8D4C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7957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B9ABEB4B-33AA-6746-6011-73A4ED638CD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 vert="horz" lIns="91440" tIns="45720" rIns="91440" bIns="45720" rtlCol="0"/>
          <a:lstStyle/>
          <a:p>
            <a:fld id="{2DFB7CA6-6FD9-464B-A755-9EC2921A75F5}" type="datetimeFigureOut">
              <a:t>5/14/2025</a:t>
            </a:fld>
            <a:endParaRPr lang="en-US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F9E7DBB5-9AB8-31D9-02B6-B55D19A0714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1DD9F41E-E890-4672-8049-2EA2F61A0C02}" type="slidenum">
              <a:t>1</a:t>
            </a:fld>
            <a:endParaRPr lang="fi-FI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44EAC68C-3BEC-E426-4CA2-CE10462C41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vert="horz" lIns="91440" tIns="45720" rIns="91440" bIns="45720" rtlCol="0" anchor="b"/>
          <a:lstStyle/>
          <a:p>
            <a:fld id="{706CA171-D61B-42AC-8BC3-5E11C137B3DC}" type="slidenum">
              <a:t>1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7513C9-86A1-416A-2918-943FE1E2676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8F10EB-0B9A-7B4B-62DE-F27156ACA5B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078175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22F0C5-9915-4C9D-B9C1-C3246B8D4C9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91251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22F0C5-9915-4C9D-B9C1-C3246B8D4C9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90237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22F0C5-9915-4C9D-B9C1-C3246B8D4C9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02435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22F0C5-9915-4C9D-B9C1-C3246B8D4C9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02080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22F0C5-9915-4C9D-B9C1-C3246B8D4C9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9227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22F0C5-9915-4C9D-B9C1-C3246B8D4C9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41595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5970BB-E5FE-153C-2EE2-18056DB0C2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7C5FD2-A444-F075-A853-747C8C4AA3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459E11-B795-FB39-C9B8-E6A3AEEAA7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E47C0B-13D9-DC9D-4264-165C3A2C4A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22F0C5-9915-4C9D-B9C1-C3246B8D4C9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98225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420B26-6C41-A0A4-C0E8-0B5383122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6EC6C5-A468-4DA4-AB0E-1EA8B8CAE2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362C02-518E-9B05-AB9A-ED3271BAEA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883396-ABFA-1BAB-4C5F-B54D2E5B5D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22F0C5-9915-4C9D-B9C1-C3246B8D4C90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28391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22F0C5-9915-4C9D-B9C1-C3246B8D4C90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4144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22F0C5-9915-4C9D-B9C1-C3246B8D4C90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6300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66EBB-D88C-19A1-74F1-D95D33312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F57DDBAF-5E8F-02C5-CA71-2B97844E2BB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 vert="horz" lIns="91440" tIns="45720" rIns="91440" bIns="45720" rtlCol="0"/>
          <a:lstStyle/>
          <a:p>
            <a:fld id="{2DFB7CA6-6FD9-464B-A755-9EC2921A75F5}" type="datetimeFigureOut">
              <a:t>5/14/2025</a:t>
            </a:fld>
            <a:endParaRPr lang="en-US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A08B24B4-C986-364C-B244-86EBE2FA5B9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1DD9F41E-E890-4672-8049-2EA2F61A0C02}" type="slidenum">
              <a:t>2</a:t>
            </a:fld>
            <a:endParaRPr lang="fi-FI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F15452D7-D728-AF3C-8952-951C6CED85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vert="horz" lIns="91440" tIns="45720" rIns="91440" bIns="45720" rtlCol="0" anchor="b"/>
          <a:lstStyle/>
          <a:p>
            <a:fld id="{706CA171-D61B-42AC-8BC3-5E11C137B3DC}" type="slidenum">
              <a:t>2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456C06-A2D5-6D9B-7F44-6B210B813B2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8D793F-D12B-E667-03C9-F9F5B3152B4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401654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22F0C5-9915-4C9D-B9C1-C3246B8D4C90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88486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22F0C5-9915-4C9D-B9C1-C3246B8D4C90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84054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5C74E-491A-7675-D0E3-E17A94E05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6F4773-799B-423D-91F5-94A9E63F46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C3BCED-A675-C126-821F-339EC900D2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EDCBD9-51B8-0DAD-9CE0-F47B83935C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8AF62-0413-459D-A055-9BD345497D1F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0236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F7825D-4C35-B32C-9376-FF904B268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2BBF29-12D2-A85E-6086-DF0D9B53A8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35DF2C-C614-A776-8276-A51FB60263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0ED617-CD70-A2DB-8B67-7C79A46527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8AF62-0413-459D-A055-9BD345497D1F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26974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2FE203-2EC1-DA83-C993-D47BD2018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AA301DFF-F857-D500-BE82-2777916611E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 vert="horz" lIns="91440" tIns="45720" rIns="91440" bIns="45720" rtlCol="0"/>
          <a:lstStyle/>
          <a:p>
            <a:fld id="{2DFB7CA6-6FD9-464B-A755-9EC2921A75F5}" type="datetimeFigureOut">
              <a:t>5/14/2025</a:t>
            </a:fld>
            <a:endParaRPr lang="en-US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95549D56-0DAF-1300-C047-33EE4ECC7DF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1DD9F41E-E890-4672-8049-2EA2F61A0C02}" type="slidenum">
              <a:t>22</a:t>
            </a:fld>
            <a:endParaRPr lang="fi-FI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BB9B3E4F-E19A-3354-3593-B21BE4FEAD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vert="horz" lIns="91440" tIns="45720" rIns="91440" bIns="45720" rtlCol="0" anchor="b"/>
          <a:lstStyle/>
          <a:p>
            <a:fld id="{706CA171-D61B-42AC-8BC3-5E11C137B3DC}" type="slidenum">
              <a:t>22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20F136-E084-5ECE-A901-E2C9E34E451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D52C6F-571D-30DF-04E9-1BA6C6F33F1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813983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22F0C5-9915-4C9D-B9C1-C3246B8D4C90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02071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22F0C5-9915-4C9D-B9C1-C3246B8D4C90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02672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8AF62-0413-459D-A055-9BD345497D1F}" type="slidenum">
              <a:rPr lang="en-GB" smtClean="0"/>
              <a:pPr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8498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8AF62-0413-459D-A055-9BD345497D1F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61503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FC4D1A-B7F4-2A50-E9CC-0BD589CED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BD99AB-75E7-5681-98D4-EC32B29F55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1120AB-BBAF-0F9D-57E3-807AD2B5E9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6006AC-56C5-BFD8-69A8-101F34BE4D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8AF62-0413-459D-A055-9BD345497D1F}" type="slidenum">
              <a:rPr lang="en-GB" smtClean="0"/>
              <a:pPr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28836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0B786F-63D4-497C-A159-8BE24DC91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19128E1B-83E2-F7B0-5C2D-EE222E454A7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 vert="horz" lIns="91440" tIns="45720" rIns="91440" bIns="45720" rtlCol="0"/>
          <a:lstStyle/>
          <a:p>
            <a:fld id="{2DFB7CA6-6FD9-464B-A755-9EC2921A75F5}" type="datetimeFigureOut">
              <a:t>5/14/2025</a:t>
            </a:fld>
            <a:endParaRPr lang="en-US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C4A145F0-7336-6B7D-BE86-55820C82882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1DD9F41E-E890-4672-8049-2EA2F61A0C02}" type="slidenum">
              <a:t>3</a:t>
            </a:fld>
            <a:endParaRPr lang="fi-FI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7AF01BE1-4B6D-244A-6D7D-39C7A32BC6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vert="horz" lIns="91440" tIns="45720" rIns="91440" bIns="45720" rtlCol="0" anchor="b"/>
          <a:lstStyle/>
          <a:p>
            <a:fld id="{706CA171-D61B-42AC-8BC3-5E11C137B3DC}" type="slidenum">
              <a:t>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AA8930-7440-EDE1-30BF-491E4397349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B782BB-8D54-17F0-B62E-86802A96BD3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103743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8AF62-0413-459D-A055-9BD345497D1F}" type="slidenum">
              <a:rPr lang="en-GB" smtClean="0"/>
              <a:pPr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6529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4325A9-F93C-A965-EC78-DA5F9ECB7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688BA4-E732-9DC1-654F-7C5EF3457C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7A00F0-4A8E-F87E-D3C2-BE1BD3BFF1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617912-A6F9-0B0E-CBC4-94D44EDC09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8AF62-0413-459D-A055-9BD345497D1F}" type="slidenum">
              <a:rPr lang="en-GB" smtClean="0"/>
              <a:pPr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99680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F50337-8469-8588-F34C-7F68C6E86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5377EB-E84D-FA63-31D8-B6F81B6E2E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2555F3-C551-001E-274D-8E19DBECB1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1FC87F-7830-9794-3D67-EC3BFC591A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8AF62-0413-459D-A055-9BD345497D1F}" type="slidenum">
              <a:rPr lang="en-GB" smtClean="0"/>
              <a:pPr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10603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8AF62-0413-459D-A055-9BD345497D1F}" type="slidenum">
              <a:rPr lang="en-GB" smtClean="0"/>
              <a:pPr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60040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AC3D0-BB19-1EAF-DCB6-D7AA6C2E3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D71E88-2C24-C8E7-33B9-89943EC000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99645F-7089-BF2B-D87F-F6754C9EE9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3DDF9C-DAF7-AD97-1A8E-2B899DAA38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8AF62-0413-459D-A055-9BD345497D1F}" type="slidenum">
              <a:rPr lang="en-GB" smtClean="0"/>
              <a:pPr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932116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F771E-87E3-9FA0-EE1A-00FD7BF19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E5D3BA-3140-3F6B-4277-5E20745F12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487A32-56F4-9261-B407-A817598770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4BF266-47CB-EDDE-BC13-6648FEA9AD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8AF62-0413-459D-A055-9BD345497D1F}" type="slidenum">
              <a:rPr lang="en-GB" smtClean="0"/>
              <a:pPr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8378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B9ABEB4B-33AA-6746-6011-73A4ED638CD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 vert="horz" lIns="91440" tIns="45720" rIns="91440" bIns="45720" rtlCol="0"/>
          <a:lstStyle/>
          <a:p>
            <a:fld id="{2DFB7CA6-6FD9-464B-A755-9EC2921A75F5}" type="datetimeFigureOut">
              <a:t>5/14/2025</a:t>
            </a:fld>
            <a:endParaRPr lang="en-US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F9E7DBB5-9AB8-31D9-02B6-B55D19A0714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1DD9F41E-E890-4672-8049-2EA2F61A0C02}" type="slidenum">
              <a:t>4</a:t>
            </a:fld>
            <a:endParaRPr lang="fi-FI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44EAC68C-3BEC-E426-4CA2-CE10462C41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vert="horz" lIns="91440" tIns="45720" rIns="91440" bIns="45720" rtlCol="0" anchor="b"/>
          <a:lstStyle/>
          <a:p>
            <a:fld id="{706CA171-D61B-42AC-8BC3-5E11C137B3DC}" type="slidenum">
              <a:t>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7513C9-86A1-416A-2918-943FE1E2676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8F10EB-0B9A-7B4B-62DE-F27156ACA5B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7017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10922-792F-33E5-26CA-8F230FFC48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892A4D1F-AB92-EF58-2256-D9113DB9E60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 vert="horz" lIns="91440" tIns="45720" rIns="91440" bIns="45720" rtlCol="0"/>
          <a:lstStyle/>
          <a:p>
            <a:fld id="{2DFB7CA6-6FD9-464B-A755-9EC2921A75F5}" type="datetimeFigureOut">
              <a:t>5/14/2025</a:t>
            </a:fld>
            <a:endParaRPr lang="en-US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D8C00F73-08A8-27B7-DB60-4DC505876C1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1DD9F41E-E890-4672-8049-2EA2F61A0C02}" type="slidenum">
              <a:t>5</a:t>
            </a:fld>
            <a:endParaRPr lang="fi-FI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7A729F19-C541-26D2-9166-34BDA43D41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vert="horz" lIns="91440" tIns="45720" rIns="91440" bIns="45720" rtlCol="0" anchor="b"/>
          <a:lstStyle/>
          <a:p>
            <a:fld id="{706CA171-D61B-42AC-8BC3-5E11C137B3DC}" type="slidenum">
              <a:t>5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EA20B7-400B-AD9F-E081-2973AAD98C9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C3CE40-7581-7C78-8DFD-0C849C34C0A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22270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B9ABEB4B-33AA-6746-6011-73A4ED638CD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 vert="horz" lIns="91440" tIns="45720" rIns="91440" bIns="45720" rtlCol="0"/>
          <a:lstStyle/>
          <a:p>
            <a:fld id="{2DFB7CA6-6FD9-464B-A755-9EC2921A75F5}" type="datetimeFigureOut">
              <a:t>5/14/2025</a:t>
            </a:fld>
            <a:endParaRPr lang="en-US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F9E7DBB5-9AB8-31D9-02B6-B55D19A0714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1DD9F41E-E890-4672-8049-2EA2F61A0C02}" type="slidenum">
              <a:t>6</a:t>
            </a:fld>
            <a:endParaRPr lang="fi-FI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44EAC68C-3BEC-E426-4CA2-CE10462C41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vert="horz" lIns="91440" tIns="45720" rIns="91440" bIns="45720" rtlCol="0" anchor="b"/>
          <a:lstStyle/>
          <a:p>
            <a:fld id="{706CA171-D61B-42AC-8BC3-5E11C137B3DC}" type="slidenum">
              <a:t>6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7513C9-86A1-416A-2918-943FE1E2676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8F10EB-0B9A-7B4B-62DE-F27156ACA5B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284098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8AF62-0413-459D-A055-9BD345497D1F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3531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8AF62-0413-459D-A055-9BD345497D1F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8108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22F0C5-9915-4C9D-B9C1-C3246B8D4C9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0207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>
            <a:extLst>
              <a:ext uri="{FF2B5EF4-FFF2-40B4-BE49-F238E27FC236}">
                <a16:creationId xmlns:a16="http://schemas.microsoft.com/office/drawing/2014/main" id="{1EF2C280-F524-405F-B409-A0B3EEB3A7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95942" y="195942"/>
            <a:ext cx="11812555" cy="6475445"/>
          </a:xfrm>
          <a:custGeom>
            <a:avLst/>
            <a:gdLst/>
            <a:ahLst/>
            <a:cxnLst/>
            <a:rect l="l" t="t" r="r" b="b"/>
            <a:pathLst>
              <a:path w="12048490" h="6713220">
                <a:moveTo>
                  <a:pt x="0" y="6713004"/>
                </a:moveTo>
                <a:lnTo>
                  <a:pt x="12048210" y="6713004"/>
                </a:lnTo>
                <a:lnTo>
                  <a:pt x="12048210" y="0"/>
                </a:lnTo>
                <a:lnTo>
                  <a:pt x="0" y="0"/>
                </a:lnTo>
                <a:lnTo>
                  <a:pt x="0" y="6713004"/>
                </a:lnTo>
                <a:close/>
              </a:path>
            </a:pathLst>
          </a:custGeom>
          <a:solidFill>
            <a:srgbClr val="B5111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Picture 8" descr="Lancaster University">
            <a:extLst>
              <a:ext uri="{FF2B5EF4-FFF2-40B4-BE49-F238E27FC236}">
                <a16:creationId xmlns:a16="http://schemas.microsoft.com/office/drawing/2014/main" id="{B4C545BB-4FC6-4C07-B4BC-1B3873E92B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942" y="762000"/>
            <a:ext cx="2552491" cy="8069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0CF9F2-6D22-4CA4-A596-A6A43B8C793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0940" y="2205022"/>
            <a:ext cx="9144000" cy="1399152"/>
          </a:xfrm>
        </p:spPr>
        <p:txBody>
          <a:bodyPr anchor="b">
            <a:normAutofit/>
          </a:bodyPr>
          <a:lstStyle>
            <a:lvl1pPr algn="l">
              <a:lnSpc>
                <a:spcPts val="4400"/>
              </a:lnSpc>
              <a:spcBef>
                <a:spcPts val="1110"/>
              </a:spcBef>
              <a:defRPr sz="455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Template slide: </a:t>
            </a:r>
            <a:br>
              <a:rPr lang="en-US"/>
            </a:br>
            <a:r>
              <a:rPr lang="en-US"/>
              <a:t>presentation title goes here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01B88C-C94B-424C-B0DC-611AA04686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34338" y="4152381"/>
            <a:ext cx="9144000" cy="1655762"/>
          </a:xfrm>
        </p:spPr>
        <p:txBody>
          <a:bodyPr>
            <a:normAutofit/>
          </a:bodyPr>
          <a:lstStyle>
            <a:lvl1pPr marL="0" indent="0" algn="l">
              <a:lnSpc>
                <a:spcPts val="2800"/>
              </a:lnSpc>
              <a:spcBef>
                <a:spcPts val="525"/>
              </a:spcBef>
              <a:buNone/>
              <a:defRPr sz="265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Insert date, month, year here</a:t>
            </a:r>
          </a:p>
          <a:p>
            <a:r>
              <a:rPr lang="en-US"/>
              <a:t>Insert presenter name</a:t>
            </a:r>
            <a:endParaRPr lang="en-GB"/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4260E1F7-11D6-4F9A-9CDB-A1450D1E497D}"/>
              </a:ext>
            </a:extLst>
          </p:cNvPr>
          <p:cNvSpPr/>
          <p:nvPr userDrawn="1"/>
        </p:nvSpPr>
        <p:spPr>
          <a:xfrm>
            <a:off x="992097" y="3829921"/>
            <a:ext cx="1584325" cy="0"/>
          </a:xfrm>
          <a:custGeom>
            <a:avLst/>
            <a:gdLst/>
            <a:ahLst/>
            <a:cxnLst/>
            <a:rect l="l" t="t" r="r" b="b"/>
            <a:pathLst>
              <a:path w="1584325">
                <a:moveTo>
                  <a:pt x="0" y="0"/>
                </a:moveTo>
                <a:lnTo>
                  <a:pt x="1584159" y="0"/>
                </a:lnTo>
              </a:path>
            </a:pathLst>
          </a:custGeom>
          <a:ln w="16929">
            <a:solidFill>
              <a:srgbClr val="A6ADB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BCDE62AB-9720-4075-A15D-483E19C7D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1922" y="3832747"/>
            <a:ext cx="1590675" cy="0"/>
          </a:xfrm>
          <a:custGeom>
            <a:avLst/>
            <a:gdLst/>
            <a:ahLst/>
            <a:cxnLst/>
            <a:rect l="l" t="t" r="r" b="b"/>
            <a:pathLst>
              <a:path w="1590675">
                <a:moveTo>
                  <a:pt x="0" y="0"/>
                </a:moveTo>
                <a:lnTo>
                  <a:pt x="1590421" y="0"/>
                </a:lnTo>
              </a:path>
            </a:pathLst>
          </a:custGeom>
          <a:ln w="17043">
            <a:solidFill>
              <a:srgbClr val="A6ADB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BD4E107-ACD4-4A6A-8618-FDF878C3B9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55058" y="60929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6998E55D-8E2A-4AFE-A61C-B5DBBB7761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4697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4">
            <a:extLst>
              <a:ext uri="{FF2B5EF4-FFF2-40B4-BE49-F238E27FC236}">
                <a16:creationId xmlns:a16="http://schemas.microsoft.com/office/drawing/2014/main" id="{E911A0A4-9D31-4F34-8E71-4A07A9FDE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54508" y="1832146"/>
            <a:ext cx="1584325" cy="0"/>
          </a:xfrm>
          <a:custGeom>
            <a:avLst/>
            <a:gdLst/>
            <a:ahLst/>
            <a:cxnLst/>
            <a:rect l="l" t="t" r="r" b="b"/>
            <a:pathLst>
              <a:path w="1584325">
                <a:moveTo>
                  <a:pt x="0" y="0"/>
                </a:moveTo>
                <a:lnTo>
                  <a:pt x="1583728" y="0"/>
                </a:lnTo>
              </a:path>
            </a:pathLst>
          </a:custGeom>
          <a:ln w="16929">
            <a:solidFill>
              <a:srgbClr val="A6ADB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BE2592A-4048-4211-B609-EB603E5AE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559" y="531848"/>
            <a:ext cx="7568682" cy="1158840"/>
          </a:xfrm>
        </p:spPr>
        <p:txBody>
          <a:bodyPr>
            <a:normAutofit/>
          </a:bodyPr>
          <a:lstStyle>
            <a:lvl1pPr>
              <a:lnSpc>
                <a:spcPts val="3470"/>
              </a:lnSpc>
              <a:spcBef>
                <a:spcPts val="750"/>
              </a:spcBef>
              <a:defRPr sz="3600">
                <a:solidFill>
                  <a:srgbClr val="B5121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32CECB2-8BBC-4238-95E4-9CF53BEC0F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55058" y="60929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rgbClr val="414042"/>
                </a:solidFill>
              </a:defRPr>
            </a:lvl1pPr>
          </a:lstStyle>
          <a:p>
            <a:fld id="{6998E55D-8E2A-4AFE-A61C-B5DBBB7761E7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5" name="Picture 14" descr="Lancaster University">
            <a:extLst>
              <a:ext uri="{FF2B5EF4-FFF2-40B4-BE49-F238E27FC236}">
                <a16:creationId xmlns:a16="http://schemas.microsoft.com/office/drawing/2014/main" id="{F43189D6-09CC-4664-8F2F-E317A914F4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359" y="762000"/>
            <a:ext cx="2098889" cy="66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887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AEB81DE-9DB5-4365-A5C5-617C96B6EE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55058" y="60929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rgbClr val="414042"/>
                </a:solidFill>
              </a:defRPr>
            </a:lvl1pPr>
          </a:lstStyle>
          <a:p>
            <a:fld id="{6998E55D-8E2A-4AFE-A61C-B5DBBB7761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6350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6: text with bullet points &amp;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27051" y="1844679"/>
            <a:ext cx="7969216" cy="4752975"/>
          </a:xfrm>
          <a:prstGeom prst="rect">
            <a:avLst/>
          </a:prstGeom>
        </p:spPr>
        <p:txBody>
          <a:bodyPr vert="horz"/>
          <a:lstStyle>
            <a:lvl1pPr>
              <a:defRPr sz="2700">
                <a:solidFill>
                  <a:srgbClr val="666666"/>
                </a:solidFill>
              </a:defRPr>
            </a:lvl1pPr>
            <a:lvl2pPr>
              <a:defRPr sz="2500">
                <a:solidFill>
                  <a:srgbClr val="666666"/>
                </a:solidFill>
              </a:defRPr>
            </a:lvl2pPr>
            <a:lvl3pPr>
              <a:defRPr sz="2400">
                <a:solidFill>
                  <a:srgbClr val="666666"/>
                </a:solidFill>
              </a:defRPr>
            </a:lvl3pPr>
            <a:lvl4pPr>
              <a:defRPr sz="2300">
                <a:solidFill>
                  <a:srgbClr val="666666"/>
                </a:solidFill>
              </a:defRPr>
            </a:lvl4pPr>
            <a:lvl5pPr>
              <a:defRPr sz="2100">
                <a:solidFill>
                  <a:srgbClr val="666666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527381" y="548680"/>
            <a:ext cx="9025003" cy="1152128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 sz="3500">
                <a:solidFill>
                  <a:srgbClr val="B5121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0449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CF9F2-6D22-4CA4-A596-A6A43B8C793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0940" y="2205022"/>
            <a:ext cx="9144000" cy="1399152"/>
          </a:xfrm>
        </p:spPr>
        <p:txBody>
          <a:bodyPr anchor="b">
            <a:normAutofit/>
          </a:bodyPr>
          <a:lstStyle>
            <a:lvl1pPr algn="l">
              <a:lnSpc>
                <a:spcPts val="4400"/>
              </a:lnSpc>
              <a:spcBef>
                <a:spcPts val="1110"/>
              </a:spcBef>
              <a:defRPr sz="4550">
                <a:solidFill>
                  <a:srgbClr val="B5121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Template slide: </a:t>
            </a:r>
            <a:br>
              <a:rPr lang="en-US"/>
            </a:br>
            <a:r>
              <a:rPr lang="en-US"/>
              <a:t>presentation title goes here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01B88C-C94B-424C-B0DC-611AA04686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34338" y="4152381"/>
            <a:ext cx="9144000" cy="1655762"/>
          </a:xfrm>
        </p:spPr>
        <p:txBody>
          <a:bodyPr>
            <a:normAutofit/>
          </a:bodyPr>
          <a:lstStyle>
            <a:lvl1pPr marL="0" indent="0" algn="l">
              <a:lnSpc>
                <a:spcPts val="2800"/>
              </a:lnSpc>
              <a:spcBef>
                <a:spcPts val="525"/>
              </a:spcBef>
              <a:buNone/>
              <a:defRPr sz="265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Insert date, month, year here</a:t>
            </a:r>
          </a:p>
          <a:p>
            <a:r>
              <a:rPr lang="en-US"/>
              <a:t>Insert presenter name</a:t>
            </a:r>
            <a:endParaRPr lang="en-GB"/>
          </a:p>
        </p:txBody>
      </p:sp>
      <p:pic>
        <p:nvPicPr>
          <p:cNvPr id="7" name="Picture 6" descr="Lancaster University">
            <a:extLst>
              <a:ext uri="{FF2B5EF4-FFF2-40B4-BE49-F238E27FC236}">
                <a16:creationId xmlns:a16="http://schemas.microsoft.com/office/drawing/2014/main" id="{2528AF01-8AC0-4C10-8386-19F11482E5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682" y="762000"/>
            <a:ext cx="2565317" cy="810971"/>
          </a:xfrm>
          <a:prstGeom prst="rect">
            <a:avLst/>
          </a:prstGeom>
        </p:spPr>
      </p:pic>
      <p:sp>
        <p:nvSpPr>
          <p:cNvPr id="8" name="object 6">
            <a:extLst>
              <a:ext uri="{FF2B5EF4-FFF2-40B4-BE49-F238E27FC236}">
                <a16:creationId xmlns:a16="http://schemas.microsoft.com/office/drawing/2014/main" id="{4260E1F7-11D6-4F9A-9CDB-A1450D1E4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92097" y="3829921"/>
            <a:ext cx="1584325" cy="0"/>
          </a:xfrm>
          <a:custGeom>
            <a:avLst/>
            <a:gdLst/>
            <a:ahLst/>
            <a:cxnLst/>
            <a:rect l="l" t="t" r="r" b="b"/>
            <a:pathLst>
              <a:path w="1584325">
                <a:moveTo>
                  <a:pt x="0" y="0"/>
                </a:moveTo>
                <a:lnTo>
                  <a:pt x="1584159" y="0"/>
                </a:lnTo>
              </a:path>
            </a:pathLst>
          </a:custGeom>
          <a:ln w="16929">
            <a:solidFill>
              <a:srgbClr val="A6ADB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95C828A-191B-48BF-BB4A-DF202F883D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55058" y="60929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rgbClr val="414042"/>
                </a:solidFill>
              </a:defRPr>
            </a:lvl1pPr>
          </a:lstStyle>
          <a:p>
            <a:fld id="{6998E55D-8E2A-4AFE-A61C-B5DBBB7761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5682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CF9F2-6D22-4CA4-A596-A6A43B8C793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0940" y="2205022"/>
            <a:ext cx="9144000" cy="1399152"/>
          </a:xfrm>
        </p:spPr>
        <p:txBody>
          <a:bodyPr anchor="b">
            <a:normAutofit/>
          </a:bodyPr>
          <a:lstStyle>
            <a:lvl1pPr algn="l">
              <a:lnSpc>
                <a:spcPts val="4400"/>
              </a:lnSpc>
              <a:spcBef>
                <a:spcPts val="1110"/>
              </a:spcBef>
              <a:defRPr sz="4550">
                <a:solidFill>
                  <a:srgbClr val="B5121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Template slide: </a:t>
            </a:r>
            <a:br>
              <a:rPr lang="en-US"/>
            </a:br>
            <a:r>
              <a:rPr lang="en-US"/>
              <a:t>presentation title goes here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01B88C-C94B-424C-B0DC-611AA04686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34338" y="4152381"/>
            <a:ext cx="9144000" cy="1655762"/>
          </a:xfrm>
        </p:spPr>
        <p:txBody>
          <a:bodyPr>
            <a:normAutofit/>
          </a:bodyPr>
          <a:lstStyle>
            <a:lvl1pPr marL="0" indent="0" algn="l">
              <a:lnSpc>
                <a:spcPts val="2800"/>
              </a:lnSpc>
              <a:spcBef>
                <a:spcPts val="525"/>
              </a:spcBef>
              <a:buNone/>
              <a:defRPr sz="265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Insert date, month, year here</a:t>
            </a:r>
          </a:p>
          <a:p>
            <a:r>
              <a:rPr lang="en-US"/>
              <a:t>Insert presenter name</a:t>
            </a:r>
            <a:endParaRPr lang="en-GB"/>
          </a:p>
        </p:txBody>
      </p:sp>
      <p:pic>
        <p:nvPicPr>
          <p:cNvPr id="7" name="Picture 6" descr="Lancaster University">
            <a:extLst>
              <a:ext uri="{FF2B5EF4-FFF2-40B4-BE49-F238E27FC236}">
                <a16:creationId xmlns:a16="http://schemas.microsoft.com/office/drawing/2014/main" id="{2528AF01-8AC0-4C10-8386-19F11482E5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682" y="762000"/>
            <a:ext cx="2565317" cy="810971"/>
          </a:xfrm>
          <a:prstGeom prst="rect">
            <a:avLst/>
          </a:prstGeom>
        </p:spPr>
      </p:pic>
      <p:sp>
        <p:nvSpPr>
          <p:cNvPr id="8" name="object 6">
            <a:extLst>
              <a:ext uri="{FF2B5EF4-FFF2-40B4-BE49-F238E27FC236}">
                <a16:creationId xmlns:a16="http://schemas.microsoft.com/office/drawing/2014/main" id="{4260E1F7-11D6-4F9A-9CDB-A1450D1E4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92097" y="3829921"/>
            <a:ext cx="1584325" cy="0"/>
          </a:xfrm>
          <a:custGeom>
            <a:avLst/>
            <a:gdLst/>
            <a:ahLst/>
            <a:cxnLst/>
            <a:rect l="l" t="t" r="r" b="b"/>
            <a:pathLst>
              <a:path w="1584325">
                <a:moveTo>
                  <a:pt x="0" y="0"/>
                </a:moveTo>
                <a:lnTo>
                  <a:pt x="1584159" y="0"/>
                </a:lnTo>
              </a:path>
            </a:pathLst>
          </a:custGeom>
          <a:ln w="16929">
            <a:solidFill>
              <a:srgbClr val="A6ADB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8" descr="University Academy 92 Manchester">
            <a:extLst>
              <a:ext uri="{FF2B5EF4-FFF2-40B4-BE49-F238E27FC236}">
                <a16:creationId xmlns:a16="http://schemas.microsoft.com/office/drawing/2014/main" id="{97C89DA9-7708-4EE0-9C2E-17C843B198F5}"/>
              </a:ext>
            </a:extLst>
          </p:cNvPr>
          <p:cNvSpPr/>
          <p:nvPr userDrawn="1"/>
        </p:nvSpPr>
        <p:spPr>
          <a:xfrm>
            <a:off x="6888886" y="697941"/>
            <a:ext cx="1481137" cy="7776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 descr="Blackburn College">
            <a:extLst>
              <a:ext uri="{FF2B5EF4-FFF2-40B4-BE49-F238E27FC236}">
                <a16:creationId xmlns:a16="http://schemas.microsoft.com/office/drawing/2014/main" id="{B2D8FC4D-6A10-4AFC-90EE-36BEDC612D9F}"/>
              </a:ext>
            </a:extLst>
          </p:cNvPr>
          <p:cNvSpPr/>
          <p:nvPr userDrawn="1"/>
        </p:nvSpPr>
        <p:spPr>
          <a:xfrm>
            <a:off x="4800858" y="717994"/>
            <a:ext cx="1763493" cy="6179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 descr="Blackpool &amp; The Fylde college">
            <a:extLst>
              <a:ext uri="{FF2B5EF4-FFF2-40B4-BE49-F238E27FC236}">
                <a16:creationId xmlns:a16="http://schemas.microsoft.com/office/drawing/2014/main" id="{74C67722-6D8E-4717-BBA0-D9603159F8C3}"/>
              </a:ext>
            </a:extLst>
          </p:cNvPr>
          <p:cNvSpPr/>
          <p:nvPr userDrawn="1"/>
        </p:nvSpPr>
        <p:spPr>
          <a:xfrm>
            <a:off x="2927182" y="665080"/>
            <a:ext cx="1543981" cy="64248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 descr="Furness college">
            <a:extLst>
              <a:ext uri="{FF2B5EF4-FFF2-40B4-BE49-F238E27FC236}">
                <a16:creationId xmlns:a16="http://schemas.microsoft.com/office/drawing/2014/main" id="{544291F1-FBE8-4BF5-82D3-3E12A047DE75}"/>
              </a:ext>
            </a:extLst>
          </p:cNvPr>
          <p:cNvSpPr/>
          <p:nvPr userDrawn="1"/>
        </p:nvSpPr>
        <p:spPr>
          <a:xfrm>
            <a:off x="891120" y="700908"/>
            <a:ext cx="1786115" cy="6995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B57897E-9B28-47E3-BC7F-FA671A1687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55058" y="60929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rgbClr val="414042"/>
                </a:solidFill>
              </a:defRPr>
            </a:lvl1pPr>
          </a:lstStyle>
          <a:p>
            <a:fld id="{6998E55D-8E2A-4AFE-A61C-B5DBBB7761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4636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2">
            <a:extLst>
              <a:ext uri="{FF2B5EF4-FFF2-40B4-BE49-F238E27FC236}">
                <a16:creationId xmlns:a16="http://schemas.microsoft.com/office/drawing/2014/main" id="{35A2C7DA-9587-4F85-9BC4-F30F0308A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85057" y="181946"/>
            <a:ext cx="11821886" cy="6494107"/>
          </a:xfrm>
          <a:custGeom>
            <a:avLst/>
            <a:gdLst/>
            <a:ahLst/>
            <a:cxnLst/>
            <a:rect l="l" t="t" r="r" b="b"/>
            <a:pathLst>
              <a:path w="12049125" h="6713855">
                <a:moveTo>
                  <a:pt x="0" y="6713410"/>
                </a:moveTo>
                <a:lnTo>
                  <a:pt x="12048617" y="6713410"/>
                </a:lnTo>
                <a:lnTo>
                  <a:pt x="12048617" y="0"/>
                </a:lnTo>
                <a:lnTo>
                  <a:pt x="0" y="0"/>
                </a:lnTo>
                <a:lnTo>
                  <a:pt x="0" y="6713410"/>
                </a:lnTo>
                <a:close/>
              </a:path>
            </a:pathLst>
          </a:custGeom>
          <a:solidFill>
            <a:srgbClr val="7CB1C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Picture 8" descr="Lancaster University">
            <a:extLst>
              <a:ext uri="{FF2B5EF4-FFF2-40B4-BE49-F238E27FC236}">
                <a16:creationId xmlns:a16="http://schemas.microsoft.com/office/drawing/2014/main" id="{B4C545BB-4FC6-4C07-B4BC-1B3873E92B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942" y="762000"/>
            <a:ext cx="2552491" cy="8069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0CF9F2-6D22-4CA4-A596-A6A43B8C793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0940" y="2205022"/>
            <a:ext cx="9144000" cy="1399152"/>
          </a:xfrm>
        </p:spPr>
        <p:txBody>
          <a:bodyPr anchor="b">
            <a:normAutofit/>
          </a:bodyPr>
          <a:lstStyle>
            <a:lvl1pPr algn="l">
              <a:lnSpc>
                <a:spcPts val="4400"/>
              </a:lnSpc>
              <a:spcBef>
                <a:spcPts val="1110"/>
              </a:spcBef>
              <a:defRPr sz="455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Template slide: </a:t>
            </a:r>
            <a:br>
              <a:rPr lang="en-US"/>
            </a:br>
            <a:r>
              <a:rPr lang="en-US"/>
              <a:t>section title goes here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01B88C-C94B-424C-B0DC-611AA04686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34338" y="4152381"/>
            <a:ext cx="9144000" cy="1655762"/>
          </a:xfrm>
        </p:spPr>
        <p:txBody>
          <a:bodyPr>
            <a:normAutofit/>
          </a:bodyPr>
          <a:lstStyle>
            <a:lvl1pPr marL="0" indent="0" algn="l">
              <a:lnSpc>
                <a:spcPts val="2800"/>
              </a:lnSpc>
              <a:spcBef>
                <a:spcPts val="525"/>
              </a:spcBef>
              <a:buNone/>
              <a:defRPr sz="265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Insert date, month, year here</a:t>
            </a:r>
          </a:p>
          <a:p>
            <a:r>
              <a:rPr lang="en-US"/>
              <a:t>Insert presenter name</a:t>
            </a:r>
            <a:endParaRPr lang="en-GB"/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4260E1F7-11D6-4F9A-9CDB-A1450D1E497D}"/>
              </a:ext>
            </a:extLst>
          </p:cNvPr>
          <p:cNvSpPr/>
          <p:nvPr userDrawn="1"/>
        </p:nvSpPr>
        <p:spPr>
          <a:xfrm>
            <a:off x="992097" y="3829921"/>
            <a:ext cx="1584325" cy="0"/>
          </a:xfrm>
          <a:custGeom>
            <a:avLst/>
            <a:gdLst/>
            <a:ahLst/>
            <a:cxnLst/>
            <a:rect l="l" t="t" r="r" b="b"/>
            <a:pathLst>
              <a:path w="1584325">
                <a:moveTo>
                  <a:pt x="0" y="0"/>
                </a:moveTo>
                <a:lnTo>
                  <a:pt x="1584159" y="0"/>
                </a:lnTo>
              </a:path>
            </a:pathLst>
          </a:custGeom>
          <a:ln w="16929">
            <a:solidFill>
              <a:srgbClr val="A6ADB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BCDE62AB-9720-4075-A15D-483E19C7D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1922" y="3832747"/>
            <a:ext cx="1590675" cy="0"/>
          </a:xfrm>
          <a:custGeom>
            <a:avLst/>
            <a:gdLst/>
            <a:ahLst/>
            <a:cxnLst/>
            <a:rect l="l" t="t" r="r" b="b"/>
            <a:pathLst>
              <a:path w="1590675">
                <a:moveTo>
                  <a:pt x="0" y="0"/>
                </a:moveTo>
                <a:lnTo>
                  <a:pt x="1590421" y="0"/>
                </a:lnTo>
              </a:path>
            </a:pathLst>
          </a:custGeom>
          <a:ln w="17043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B6FFB34-2A03-4DFF-8F1A-D7E69F6F82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55058" y="60929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6998E55D-8E2A-4AFE-A61C-B5DBBB7761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7593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6C40D-D6BC-4D4D-AF4C-44A15AE97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773" y="475866"/>
            <a:ext cx="8250058" cy="1224153"/>
          </a:xfrm>
        </p:spPr>
        <p:txBody>
          <a:bodyPr>
            <a:normAutofit/>
          </a:bodyPr>
          <a:lstStyle>
            <a:lvl1pPr>
              <a:lnSpc>
                <a:spcPts val="3470"/>
              </a:lnSpc>
              <a:spcBef>
                <a:spcPts val="750"/>
              </a:spcBef>
              <a:defRPr sz="3600">
                <a:solidFill>
                  <a:srgbClr val="B5121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462D4-273F-48E4-BC67-135E64C379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773" y="2313991"/>
            <a:ext cx="9808029" cy="3862971"/>
          </a:xfrm>
        </p:spPr>
        <p:txBody>
          <a:bodyPr/>
          <a:lstStyle>
            <a:lvl1pPr>
              <a:buClr>
                <a:srgbClr val="AEB4B9"/>
              </a:buClr>
              <a:defRPr sz="2600">
                <a:solidFill>
                  <a:schemeClr val="tx1"/>
                </a:solidFill>
              </a:defRPr>
            </a:lvl1pPr>
            <a:lvl2pPr>
              <a:buClr>
                <a:srgbClr val="AEB4B9"/>
              </a:buClr>
              <a:defRPr>
                <a:solidFill>
                  <a:schemeClr val="tx1"/>
                </a:solidFill>
              </a:defRPr>
            </a:lvl2pPr>
            <a:lvl3pPr>
              <a:buClr>
                <a:srgbClr val="AEB4B9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AEB4B9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AEB4B9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A95A3A47-0757-4333-ACCD-258450620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1766" y="1841477"/>
            <a:ext cx="1584325" cy="0"/>
          </a:xfrm>
          <a:custGeom>
            <a:avLst/>
            <a:gdLst/>
            <a:ahLst/>
            <a:cxnLst/>
            <a:rect l="l" t="t" r="r" b="b"/>
            <a:pathLst>
              <a:path w="1584325">
                <a:moveTo>
                  <a:pt x="0" y="0"/>
                </a:moveTo>
                <a:lnTo>
                  <a:pt x="1583728" y="0"/>
                </a:lnTo>
              </a:path>
            </a:pathLst>
          </a:custGeom>
          <a:ln w="16929">
            <a:solidFill>
              <a:srgbClr val="A6ADB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DE9228C-9B11-4DC9-8F13-D4D1ED507A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55058" y="60929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rgbClr val="414042"/>
                </a:solidFill>
              </a:defRPr>
            </a:lvl1pPr>
          </a:lstStyle>
          <a:p>
            <a:fld id="{6998E55D-8E2A-4AFE-A61C-B5DBBB7761E7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4" name="Picture 13" descr="Lancaster University">
            <a:extLst>
              <a:ext uri="{FF2B5EF4-FFF2-40B4-BE49-F238E27FC236}">
                <a16:creationId xmlns:a16="http://schemas.microsoft.com/office/drawing/2014/main" id="{0D9761CB-0BB4-44A2-BF26-F0470B4DCF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359" y="762000"/>
            <a:ext cx="2098889" cy="66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737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462D4-273F-48E4-BC67-135E64C3792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72883" y="2313991"/>
            <a:ext cx="9742714" cy="3862971"/>
          </a:xfrm>
        </p:spPr>
        <p:txBody>
          <a:bodyPr/>
          <a:lstStyle>
            <a:lvl1pPr marL="0" indent="0">
              <a:spcAft>
                <a:spcPts val="600"/>
              </a:spcAft>
              <a:buClr>
                <a:srgbClr val="AEB4B9"/>
              </a:buClr>
              <a:buNone/>
              <a:defRPr sz="2600" i="0">
                <a:solidFill>
                  <a:schemeClr val="tx1"/>
                </a:solidFill>
              </a:defRPr>
            </a:lvl1pPr>
            <a:lvl2pPr>
              <a:buClr>
                <a:srgbClr val="AEB4B9"/>
              </a:buClr>
              <a:defRPr>
                <a:solidFill>
                  <a:schemeClr val="tx1"/>
                </a:solidFill>
              </a:defRPr>
            </a:lvl2pPr>
            <a:lvl3pPr>
              <a:buClr>
                <a:srgbClr val="AEB4B9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AEB4B9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AEB4B9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Template slide: text only (use italics for sub-headings)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59C926E-B465-430E-9BB4-30F751A3E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773" y="475866"/>
            <a:ext cx="8040738" cy="1224153"/>
          </a:xfrm>
        </p:spPr>
        <p:txBody>
          <a:bodyPr>
            <a:normAutofit/>
          </a:bodyPr>
          <a:lstStyle>
            <a:lvl1pPr>
              <a:lnSpc>
                <a:spcPts val="3470"/>
              </a:lnSpc>
              <a:spcBef>
                <a:spcPts val="750"/>
              </a:spcBef>
              <a:defRPr sz="3600">
                <a:solidFill>
                  <a:srgbClr val="B5121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0BDBDF81-CC4C-4516-B38C-887511BA3E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1766" y="1841477"/>
            <a:ext cx="1584325" cy="0"/>
          </a:xfrm>
          <a:custGeom>
            <a:avLst/>
            <a:gdLst/>
            <a:ahLst/>
            <a:cxnLst/>
            <a:rect l="l" t="t" r="r" b="b"/>
            <a:pathLst>
              <a:path w="1584325">
                <a:moveTo>
                  <a:pt x="0" y="0"/>
                </a:moveTo>
                <a:lnTo>
                  <a:pt x="1583728" y="0"/>
                </a:lnTo>
              </a:path>
            </a:pathLst>
          </a:custGeom>
          <a:ln w="16929">
            <a:solidFill>
              <a:srgbClr val="A6ADB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531E803A-17E5-4587-B9C8-543F40CC18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55058" y="610231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rgbClr val="414042"/>
                </a:solidFill>
              </a:defRPr>
            </a:lvl1pPr>
          </a:lstStyle>
          <a:p>
            <a:fld id="{6998E55D-8E2A-4AFE-A61C-B5DBBB7761E7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7" name="Picture 16" descr="Lancaster University">
            <a:extLst>
              <a:ext uri="{FF2B5EF4-FFF2-40B4-BE49-F238E27FC236}">
                <a16:creationId xmlns:a16="http://schemas.microsoft.com/office/drawing/2014/main" id="{15D4E1DC-C857-4EB7-8E98-3A0E76300C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359" y="762000"/>
            <a:ext cx="2098889" cy="66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571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575D8C4-2991-4037-8748-66E7016A65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0940" y="2205022"/>
            <a:ext cx="9913240" cy="1399152"/>
          </a:xfrm>
        </p:spPr>
        <p:txBody>
          <a:bodyPr anchor="b">
            <a:normAutofit/>
          </a:bodyPr>
          <a:lstStyle>
            <a:lvl1pPr algn="l">
              <a:lnSpc>
                <a:spcPts val="4400"/>
              </a:lnSpc>
              <a:spcBef>
                <a:spcPts val="1110"/>
              </a:spcBef>
              <a:defRPr sz="4550">
                <a:solidFill>
                  <a:srgbClr val="B5121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Add question text here</a:t>
            </a:r>
            <a:endParaRPr lang="en-GB"/>
          </a:p>
        </p:txBody>
      </p:sp>
      <p:pic>
        <p:nvPicPr>
          <p:cNvPr id="8" name="Picture 7" descr="Lancaster University">
            <a:extLst>
              <a:ext uri="{FF2B5EF4-FFF2-40B4-BE49-F238E27FC236}">
                <a16:creationId xmlns:a16="http://schemas.microsoft.com/office/drawing/2014/main" id="{5A0CDDDE-2A8D-4F00-B876-791A126CBD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359" y="762000"/>
            <a:ext cx="2098889" cy="663520"/>
          </a:xfrm>
          <a:prstGeom prst="rect">
            <a:avLst/>
          </a:prstGeom>
        </p:spPr>
      </p:pic>
      <p:sp>
        <p:nvSpPr>
          <p:cNvPr id="9" name="object 5">
            <a:extLst>
              <a:ext uri="{FF2B5EF4-FFF2-40B4-BE49-F238E27FC236}">
                <a16:creationId xmlns:a16="http://schemas.microsoft.com/office/drawing/2014/main" id="{A1F40E0C-FCFE-45A8-B4CD-8E1C0339D4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92097" y="3830968"/>
            <a:ext cx="1584325" cy="0"/>
          </a:xfrm>
          <a:custGeom>
            <a:avLst/>
            <a:gdLst/>
            <a:ahLst/>
            <a:cxnLst/>
            <a:rect l="l" t="t" r="r" b="b"/>
            <a:pathLst>
              <a:path w="1584325">
                <a:moveTo>
                  <a:pt x="0" y="0"/>
                </a:moveTo>
                <a:lnTo>
                  <a:pt x="1584159" y="0"/>
                </a:lnTo>
              </a:path>
            </a:pathLst>
          </a:custGeom>
          <a:ln w="16929">
            <a:solidFill>
              <a:srgbClr val="A6ADB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55EE488-FA38-4ABE-A8A1-1C0A496D55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55058" y="60929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rgbClr val="414042"/>
                </a:solidFill>
              </a:defRPr>
            </a:lvl1pPr>
          </a:lstStyle>
          <a:p>
            <a:fld id="{6998E55D-8E2A-4AFE-A61C-B5DBBB7761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2925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EAACC63-D887-40E8-8239-FD16AE528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538" y="522516"/>
            <a:ext cx="7568682" cy="1168172"/>
          </a:xfrm>
        </p:spPr>
        <p:txBody>
          <a:bodyPr>
            <a:normAutofit/>
          </a:bodyPr>
          <a:lstStyle>
            <a:lvl1pPr>
              <a:lnSpc>
                <a:spcPts val="3470"/>
              </a:lnSpc>
              <a:spcBef>
                <a:spcPts val="750"/>
              </a:spcBef>
              <a:defRPr sz="3600">
                <a:solidFill>
                  <a:srgbClr val="B5121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24D0BDC-AEAF-40AB-BD13-7775E20370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538" y="2313991"/>
            <a:ext cx="4965441" cy="3862971"/>
          </a:xfrm>
        </p:spPr>
        <p:txBody>
          <a:bodyPr/>
          <a:lstStyle>
            <a:lvl1pPr>
              <a:buClr>
                <a:srgbClr val="AEB4B9"/>
              </a:buClr>
              <a:defRPr sz="2600">
                <a:solidFill>
                  <a:schemeClr val="tx1"/>
                </a:solidFill>
              </a:defRPr>
            </a:lvl1pPr>
            <a:lvl2pPr>
              <a:buClr>
                <a:srgbClr val="AEB4B9"/>
              </a:buClr>
              <a:defRPr>
                <a:solidFill>
                  <a:schemeClr val="tx1"/>
                </a:solidFill>
              </a:defRPr>
            </a:lvl2pPr>
            <a:lvl3pPr>
              <a:buClr>
                <a:srgbClr val="AEB4B9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AEB4B9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AEB4B9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81B46DBF-1B89-405C-A53C-EE0D38B3C8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54508" y="1832146"/>
            <a:ext cx="1584325" cy="0"/>
          </a:xfrm>
          <a:custGeom>
            <a:avLst/>
            <a:gdLst/>
            <a:ahLst/>
            <a:cxnLst/>
            <a:rect l="l" t="t" r="r" b="b"/>
            <a:pathLst>
              <a:path w="1584325">
                <a:moveTo>
                  <a:pt x="0" y="0"/>
                </a:moveTo>
                <a:lnTo>
                  <a:pt x="1583728" y="0"/>
                </a:lnTo>
              </a:path>
            </a:pathLst>
          </a:custGeom>
          <a:ln w="16929">
            <a:solidFill>
              <a:srgbClr val="A6ADB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9DC973B-EFE1-44F1-9FB7-36E4227439C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369696" y="2317095"/>
            <a:ext cx="4965442" cy="3862971"/>
          </a:xfrm>
        </p:spPr>
        <p:txBody>
          <a:bodyPr/>
          <a:lstStyle>
            <a:lvl1pPr>
              <a:buClr>
                <a:srgbClr val="AEB4B9"/>
              </a:buClr>
              <a:defRPr sz="2600">
                <a:solidFill>
                  <a:schemeClr val="tx1"/>
                </a:solidFill>
              </a:defRPr>
            </a:lvl1pPr>
            <a:lvl2pPr>
              <a:buClr>
                <a:srgbClr val="AEB4B9"/>
              </a:buClr>
              <a:defRPr>
                <a:solidFill>
                  <a:schemeClr val="tx1"/>
                </a:solidFill>
              </a:defRPr>
            </a:lvl2pPr>
            <a:lvl3pPr>
              <a:buClr>
                <a:srgbClr val="AEB4B9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AEB4B9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AEB4B9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749C0CEC-03F4-4704-9D20-E00E4CD065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55058" y="60929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rgbClr val="414042"/>
                </a:solidFill>
              </a:defRPr>
            </a:lvl1pPr>
          </a:lstStyle>
          <a:p>
            <a:fld id="{6998E55D-8E2A-4AFE-A61C-B5DBBB7761E7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1" name="Picture 20" descr="Lancaster University">
            <a:extLst>
              <a:ext uri="{FF2B5EF4-FFF2-40B4-BE49-F238E27FC236}">
                <a16:creationId xmlns:a16="http://schemas.microsoft.com/office/drawing/2014/main" id="{607635CB-A9C5-437C-8837-4C730E8C63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359" y="762000"/>
            <a:ext cx="2098889" cy="66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933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75887E-4F05-4593-B389-647D40DD0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647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C9B9D8-EA34-4852-A458-9C736D59E6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6478" y="2505075"/>
            <a:ext cx="5157787" cy="3684588"/>
          </a:xfrm>
        </p:spPr>
        <p:txBody>
          <a:bodyPr/>
          <a:lstStyle>
            <a:lvl1pPr>
              <a:buClr>
                <a:srgbClr val="AEB4B9"/>
              </a:buClr>
              <a:defRPr sz="2600"/>
            </a:lvl1pPr>
            <a:lvl2pPr>
              <a:buClr>
                <a:srgbClr val="AEB4B9"/>
              </a:buClr>
              <a:defRPr/>
            </a:lvl2pPr>
            <a:lvl3pPr>
              <a:buClr>
                <a:srgbClr val="AEB4B9"/>
              </a:buClr>
              <a:defRPr/>
            </a:lvl3pPr>
            <a:lvl4pPr>
              <a:buClr>
                <a:srgbClr val="AEB4B9"/>
              </a:buClr>
              <a:defRPr/>
            </a:lvl4pPr>
            <a:lvl5pPr>
              <a:buClr>
                <a:srgbClr val="AEB4B9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3E91B9-1447-4EAE-9AB6-9200E96A98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105AF1-67AB-413D-B37A-83B233A5D7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buClr>
                <a:srgbClr val="AEB4B9"/>
              </a:buClr>
              <a:defRPr sz="2600"/>
            </a:lvl1pPr>
            <a:lvl2pPr>
              <a:buClr>
                <a:srgbClr val="AEB4B9"/>
              </a:buClr>
              <a:defRPr/>
            </a:lvl2pPr>
            <a:lvl3pPr>
              <a:buClr>
                <a:srgbClr val="AEB4B9"/>
              </a:buClr>
              <a:defRPr/>
            </a:lvl3pPr>
            <a:lvl4pPr>
              <a:buClr>
                <a:srgbClr val="AEB4B9"/>
              </a:buClr>
              <a:defRPr/>
            </a:lvl4pPr>
            <a:lvl5pPr>
              <a:buClr>
                <a:srgbClr val="AEB4B9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BFEF35C-6404-4538-8F34-0A8878183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559" y="531848"/>
            <a:ext cx="7568682" cy="1158840"/>
          </a:xfrm>
        </p:spPr>
        <p:txBody>
          <a:bodyPr>
            <a:normAutofit/>
          </a:bodyPr>
          <a:lstStyle>
            <a:lvl1pPr>
              <a:lnSpc>
                <a:spcPts val="3470"/>
              </a:lnSpc>
              <a:spcBef>
                <a:spcPts val="750"/>
              </a:spcBef>
              <a:defRPr sz="3600">
                <a:solidFill>
                  <a:srgbClr val="B5121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3D487BA0-3AE0-4031-8055-C6AFDC31E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35846" y="1832146"/>
            <a:ext cx="1584325" cy="0"/>
          </a:xfrm>
          <a:custGeom>
            <a:avLst/>
            <a:gdLst/>
            <a:ahLst/>
            <a:cxnLst/>
            <a:rect l="l" t="t" r="r" b="b"/>
            <a:pathLst>
              <a:path w="1584325">
                <a:moveTo>
                  <a:pt x="0" y="0"/>
                </a:moveTo>
                <a:lnTo>
                  <a:pt x="1583728" y="0"/>
                </a:lnTo>
              </a:path>
            </a:pathLst>
          </a:custGeom>
          <a:ln w="16929">
            <a:solidFill>
              <a:srgbClr val="A6ADB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83E33A9-9C13-43F2-93A7-5CD7A6D522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55058" y="60929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rgbClr val="414042"/>
                </a:solidFill>
              </a:defRPr>
            </a:lvl1pPr>
          </a:lstStyle>
          <a:p>
            <a:fld id="{6998E55D-8E2A-4AFE-A61C-B5DBBB7761E7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7" name="Picture 16" descr="Lancaster University">
            <a:extLst>
              <a:ext uri="{FF2B5EF4-FFF2-40B4-BE49-F238E27FC236}">
                <a16:creationId xmlns:a16="http://schemas.microsoft.com/office/drawing/2014/main" id="{24641CFC-5847-40DB-B4F0-5496D257DA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359" y="762000"/>
            <a:ext cx="2098889" cy="66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340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k object 16">
            <a:extLst>
              <a:ext uri="{FF2B5EF4-FFF2-40B4-BE49-F238E27FC236}">
                <a16:creationId xmlns:a16="http://schemas.microsoft.com/office/drawing/2014/main" id="{AEA68D54-1EAD-45D6-B6CC-D07221904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5986" y="95973"/>
            <a:ext cx="12001500" cy="6666230"/>
          </a:xfrm>
          <a:custGeom>
            <a:avLst/>
            <a:gdLst/>
            <a:ahLst/>
            <a:cxnLst/>
            <a:rect l="l" t="t" r="r" b="b"/>
            <a:pathLst>
              <a:path w="12001500" h="6666230">
                <a:moveTo>
                  <a:pt x="0" y="6666039"/>
                </a:moveTo>
                <a:lnTo>
                  <a:pt x="12001233" y="6666039"/>
                </a:lnTo>
                <a:lnTo>
                  <a:pt x="12001233" y="0"/>
                </a:lnTo>
                <a:lnTo>
                  <a:pt x="0" y="0"/>
                </a:lnTo>
                <a:lnTo>
                  <a:pt x="0" y="6666039"/>
                </a:lnTo>
                <a:close/>
              </a:path>
            </a:pathLst>
          </a:custGeom>
          <a:ln w="191960">
            <a:solidFill>
              <a:srgbClr val="E9EC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5B8E11-7BA2-4A60-A654-2F22523E4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8189B7-2C82-485D-8C8C-9F6C4A0298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6993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49" r:id="rId2"/>
    <p:sldLayoutId id="2147483663" r:id="rId3"/>
    <p:sldLayoutId id="2147483664" r:id="rId4"/>
    <p:sldLayoutId id="2147483650" r:id="rId5"/>
    <p:sldLayoutId id="2147483665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66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AEB4B9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EB4B9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EB4B9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EB4B9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EB4B9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3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jpeg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8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EA71FF-A4A9-E453-6DB0-DFC5E89473A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tretch>
            <a:fillRect/>
          </a:stretch>
        </p:blipFill>
        <p:spPr>
          <a:xfrm>
            <a:off x="-479" y="0"/>
            <a:ext cx="5388660" cy="6858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A9C6DE-27C2-D957-DE79-332A72E0971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tretch>
            <a:fillRect/>
          </a:stretch>
        </p:blipFill>
        <p:spPr>
          <a:xfrm>
            <a:off x="10772670" y="2616521"/>
            <a:ext cx="822995" cy="105813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11ACE4C-641B-045D-8974-F28423B523E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840675" y="5347"/>
            <a:ext cx="7969411" cy="2322564"/>
          </a:xfrm>
        </p:spPr>
        <p:txBody>
          <a:bodyPr>
            <a:noAutofit/>
          </a:bodyPr>
          <a:lstStyle/>
          <a:p>
            <a:r>
              <a:rPr lang="fi-FI" err="1">
                <a:solidFill>
                  <a:srgbClr val="999999"/>
                </a:solidFill>
                <a:latin typeface="Arial"/>
                <a:ea typeface="+mj-lt"/>
                <a:cs typeface="Tahoma"/>
              </a:rPr>
              <a:t>Laboratory</a:t>
            </a:r>
            <a:r>
              <a:rPr lang="fi-FI">
                <a:solidFill>
                  <a:srgbClr val="999999"/>
                </a:solidFill>
                <a:latin typeface="Arial"/>
                <a:ea typeface="+mj-lt"/>
                <a:cs typeface="Tahoma"/>
              </a:rPr>
              <a:t> </a:t>
            </a:r>
            <a:r>
              <a:rPr lang="fi-FI" err="1">
                <a:solidFill>
                  <a:srgbClr val="999999"/>
                </a:solidFill>
                <a:latin typeface="Arial"/>
                <a:ea typeface="+mj-lt"/>
                <a:cs typeface="Tahoma"/>
              </a:rPr>
              <a:t>neutron</a:t>
            </a:r>
            <a:r>
              <a:rPr lang="fi-FI">
                <a:solidFill>
                  <a:srgbClr val="999999"/>
                </a:solidFill>
                <a:latin typeface="Arial"/>
                <a:ea typeface="+mj-lt"/>
                <a:cs typeface="Tahoma"/>
              </a:rPr>
              <a:t> </a:t>
            </a:r>
            <a:r>
              <a:rPr lang="fi-FI" err="1">
                <a:solidFill>
                  <a:srgbClr val="999999"/>
                </a:solidFill>
                <a:latin typeface="Arial"/>
                <a:ea typeface="+mj-lt"/>
                <a:cs typeface="Tahoma"/>
              </a:rPr>
              <a:t>star</a:t>
            </a:r>
            <a:r>
              <a:rPr lang="fi-FI">
                <a:solidFill>
                  <a:srgbClr val="999999"/>
                </a:solidFill>
                <a:latin typeface="Arial"/>
                <a:ea typeface="+mj-lt"/>
                <a:cs typeface="Tahoma"/>
              </a:rPr>
              <a:t> </a:t>
            </a:r>
            <a:r>
              <a:rPr lang="fi-FI" err="1">
                <a:solidFill>
                  <a:srgbClr val="999999"/>
                </a:solidFill>
                <a:latin typeface="Arial"/>
                <a:ea typeface="+mj-lt"/>
                <a:cs typeface="Tahoma"/>
              </a:rPr>
              <a:t>analogues</a:t>
            </a:r>
            <a:r>
              <a:rPr lang="fi-FI">
                <a:solidFill>
                  <a:srgbClr val="999999"/>
                </a:solidFill>
                <a:latin typeface="Arial"/>
                <a:ea typeface="+mj-lt"/>
                <a:cs typeface="Tahoma"/>
              </a:rPr>
              <a:t> in </a:t>
            </a:r>
            <a:r>
              <a:rPr lang="fi-FI" err="1">
                <a:solidFill>
                  <a:srgbClr val="999999"/>
                </a:solidFill>
                <a:latin typeface="Arial"/>
                <a:ea typeface="+mj-lt"/>
                <a:cs typeface="Tahoma"/>
              </a:rPr>
              <a:t>the</a:t>
            </a:r>
            <a:r>
              <a:rPr lang="fi-FI">
                <a:solidFill>
                  <a:srgbClr val="999999"/>
                </a:solidFill>
                <a:latin typeface="Arial"/>
                <a:ea typeface="+mj-lt"/>
                <a:cs typeface="Tahoma"/>
              </a:rPr>
              <a:t> 2D </a:t>
            </a:r>
            <a:r>
              <a:rPr lang="fi-FI" err="1">
                <a:solidFill>
                  <a:srgbClr val="999999"/>
                </a:solidFill>
                <a:latin typeface="Arial"/>
                <a:ea typeface="+mj-lt"/>
                <a:cs typeface="Tahoma"/>
              </a:rPr>
              <a:t>vacuum</a:t>
            </a:r>
            <a:r>
              <a:rPr lang="fi-FI">
                <a:solidFill>
                  <a:srgbClr val="999999"/>
                </a:solidFill>
                <a:latin typeface="Arial"/>
                <a:ea typeface="+mj-lt"/>
                <a:cs typeface="Tahoma"/>
              </a:rPr>
              <a:t> of </a:t>
            </a:r>
            <a:r>
              <a:rPr lang="fi-FI" err="1">
                <a:solidFill>
                  <a:srgbClr val="999999"/>
                </a:solidFill>
                <a:latin typeface="Arial"/>
                <a:ea typeface="+mj-lt"/>
                <a:cs typeface="Tahoma"/>
              </a:rPr>
              <a:t>superfluid</a:t>
            </a:r>
            <a:r>
              <a:rPr lang="fi-FI">
                <a:solidFill>
                  <a:srgbClr val="999999"/>
                </a:solidFill>
                <a:latin typeface="Arial"/>
                <a:ea typeface="+mj-lt"/>
                <a:cs typeface="Tahoma"/>
              </a:rPr>
              <a:t> </a:t>
            </a:r>
            <a:r>
              <a:rPr lang="fi-FI" baseline="30000">
                <a:solidFill>
                  <a:srgbClr val="999999"/>
                </a:solidFill>
                <a:latin typeface="Arial"/>
                <a:ea typeface="+mj-lt"/>
                <a:cs typeface="Tahoma"/>
              </a:rPr>
              <a:t>3</a:t>
            </a:r>
            <a:r>
              <a:rPr lang="fi-FI">
                <a:solidFill>
                  <a:srgbClr val="999999"/>
                </a:solidFill>
                <a:latin typeface="Arial"/>
                <a:ea typeface="+mj-lt"/>
                <a:cs typeface="Tahoma"/>
              </a:rPr>
              <a:t>He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C68A58-E801-7326-145C-30667DEAA0B5}"/>
              </a:ext>
            </a:extLst>
          </p:cNvPr>
          <p:cNvSpPr txBox="1"/>
          <p:nvPr/>
        </p:nvSpPr>
        <p:spPr>
          <a:xfrm>
            <a:off x="4054558" y="5045092"/>
            <a:ext cx="163946" cy="387657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marL="0" marR="0" lvl="0" indent="0" rtl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i-FI" sz="1633" b="0" i="0" u="none" strike="noStrike" kern="1200">
              <a:ln>
                <a:noFill/>
              </a:ln>
              <a:latin typeface="Times New Roman" pitchFamily="18"/>
              <a:ea typeface="Arial" pitchFamily="2"/>
              <a:cs typeface="Tahoma" pitchFamily="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D5FDB7-2435-EEFE-079C-2CCC3702EEF1}"/>
              </a:ext>
            </a:extLst>
          </p:cNvPr>
          <p:cNvSpPr txBox="1"/>
          <p:nvPr/>
        </p:nvSpPr>
        <p:spPr>
          <a:xfrm>
            <a:off x="4054558" y="5045092"/>
            <a:ext cx="163946" cy="387657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marL="0" marR="0" lvl="0" indent="0" rtl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i-FI" sz="1633" b="0" i="0" u="none" strike="noStrike" kern="1200">
              <a:ln>
                <a:noFill/>
              </a:ln>
              <a:latin typeface="Times New Roman" pitchFamily="18"/>
              <a:ea typeface="Arial" pitchFamily="2"/>
              <a:cs typeface="Tahoma" pitchFamily="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4AB798-0A27-DC5C-967B-5F2EE064E80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tretch>
            <a:fillRect/>
          </a:stretch>
        </p:blipFill>
        <p:spPr>
          <a:xfrm>
            <a:off x="10451338" y="3879519"/>
            <a:ext cx="1175708" cy="849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35D6A7-8750-B80F-8D76-2211E8797E5C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916100" y="4521964"/>
            <a:ext cx="1252454" cy="1252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E950F931-92D3-2499-8C5C-F87C644A6A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1222" y="5929198"/>
            <a:ext cx="1714500" cy="647700"/>
          </a:xfrm>
          <a:prstGeom prst="rect">
            <a:avLst/>
          </a:prstGeom>
        </p:spPr>
      </p:pic>
      <p:pic>
        <p:nvPicPr>
          <p:cNvPr id="14" name="Picture 9" descr="Logo&#10;&#10;Description automatically generated">
            <a:extLst>
              <a:ext uri="{FF2B5EF4-FFF2-40B4-BE49-F238E27FC236}">
                <a16:creationId xmlns:a16="http://schemas.microsoft.com/office/drawing/2014/main" id="{BF6F8954-250D-B70F-28FF-E4BDEC4990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8784" y="4348448"/>
            <a:ext cx="1638300" cy="1571625"/>
          </a:xfrm>
          <a:prstGeom prst="rect">
            <a:avLst/>
          </a:prstGeom>
        </p:spPr>
      </p:pic>
      <p:pic>
        <p:nvPicPr>
          <p:cNvPr id="16" name="Picture 10" descr="Logo&#10;&#10;Description automatically generated">
            <a:extLst>
              <a:ext uri="{FF2B5EF4-FFF2-40B4-BE49-F238E27FC236}">
                <a16:creationId xmlns:a16="http://schemas.microsoft.com/office/drawing/2014/main" id="{8D7D2BBF-BBE0-401F-CD33-AAF2C94E02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14527" y="4896767"/>
            <a:ext cx="2743200" cy="1095375"/>
          </a:xfrm>
          <a:prstGeom prst="rect">
            <a:avLst/>
          </a:prstGeom>
        </p:spPr>
      </p:pic>
      <p:pic>
        <p:nvPicPr>
          <p:cNvPr id="18" name="Picture 1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8A34171-EDEE-8CC2-4955-2335532B52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87388" y="6246966"/>
            <a:ext cx="4010025" cy="504825"/>
          </a:xfrm>
          <a:prstGeom prst="rect">
            <a:avLst/>
          </a:prstGeom>
        </p:spPr>
      </p:pic>
      <p:pic>
        <p:nvPicPr>
          <p:cNvPr id="20" name="Picture 7" descr="A logo with blue and white letters&#10;&#10;Description automatically generated">
            <a:extLst>
              <a:ext uri="{FF2B5EF4-FFF2-40B4-BE49-F238E27FC236}">
                <a16:creationId xmlns:a16="http://schemas.microsoft.com/office/drawing/2014/main" id="{A7C506D4-F9A1-5F12-2B58-5320148DC3F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04619" y="4730976"/>
            <a:ext cx="1386540" cy="1155452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BD14276C-1AC4-48F1-AF0D-164CB78EC3F9}"/>
              </a:ext>
            </a:extLst>
          </p:cNvPr>
          <p:cNvSpPr txBox="1"/>
          <p:nvPr/>
        </p:nvSpPr>
        <p:spPr>
          <a:xfrm>
            <a:off x="5752477" y="3424804"/>
            <a:ext cx="4337085" cy="729894"/>
          </a:xfrm>
          <a:prstGeom prst="rect">
            <a:avLst/>
          </a:prstGeom>
          <a:noFill/>
          <a:ln>
            <a:noFill/>
          </a:ln>
        </p:spPr>
        <p:txBody>
          <a:bodyPr vert="horz" wrap="square" lIns="61229" tIns="30614" rIns="61229" bIns="30614" anchor="t" anchorCtr="0" compatLnSpc="0">
            <a:spAutoFit/>
          </a:bodyPr>
          <a:lstStyle>
            <a:defPPr>
              <a:defRPr lang="ru-RU"/>
            </a:defPPr>
            <a:lvl1pPr marL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Optimum" pitchFamily="2" charset="0"/>
                <a:ea typeface="+mn-ea"/>
                <a:cs typeface="+mn-cs"/>
              </a:defRPr>
            </a:lvl1pPr>
            <a:lvl2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Optimum" pitchFamily="2" charset="0"/>
                <a:ea typeface="+mn-ea"/>
                <a:cs typeface="+mn-cs"/>
              </a:defRPr>
            </a:lvl2pPr>
            <a:lvl3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Optimum" pitchFamily="2" charset="0"/>
                <a:ea typeface="+mn-ea"/>
                <a:cs typeface="+mn-cs"/>
              </a:defRPr>
            </a:lvl3pPr>
            <a:lvl4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Optimum" pitchFamily="2" charset="0"/>
                <a:ea typeface="+mn-ea"/>
                <a:cs typeface="+mn-cs"/>
              </a:defRPr>
            </a:lvl4pPr>
            <a:lvl5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Optimum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Optimum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Optimum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Optimum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Optimum" pitchFamily="2" charset="0"/>
                <a:ea typeface="+mn-ea"/>
                <a:cs typeface="+mn-cs"/>
              </a:defRPr>
            </a:lvl9pPr>
          </a:lstStyle>
          <a:p>
            <a:pPr algn="ctr" defTabSz="622089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i-FI" sz="1500" b="1" spc="116">
                <a:latin typeface="Arial"/>
                <a:cs typeface="Tahoma"/>
              </a:rPr>
              <a:t> </a:t>
            </a:r>
            <a:r>
              <a:rPr lang="fi-FI" sz="1500" b="1" spc="116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Calibri" panose="020F0502020204030204"/>
              </a:rPr>
              <a:t>Samuli </a:t>
            </a:r>
            <a:r>
              <a:rPr lang="fi-FI" sz="1500" b="1" spc="116" err="1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Calibri" panose="020F0502020204030204"/>
              </a:rPr>
              <a:t>Autti</a:t>
            </a:r>
            <a:endParaRPr lang="fi-FI" sz="1500" b="1" spc="116">
              <a:solidFill>
                <a:srgbClr val="000000"/>
              </a:solidFill>
              <a:effectLst>
                <a:outerShdw dist="17961" dir="2700000">
                  <a:scrgbClr r="0" g="0" b="0"/>
                </a:outerShdw>
              </a:effectLst>
              <a:latin typeface="Calibri" panose="020F0502020204030204"/>
              <a:ea typeface="Calibri"/>
              <a:cs typeface="Calibri"/>
            </a:endParaRPr>
          </a:p>
          <a:p>
            <a:pPr algn="ctr" defTabSz="622089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i-FI" sz="1500" b="1" spc="116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Calibri" panose="020F0502020204030204"/>
                <a:ea typeface="Calibri"/>
                <a:cs typeface="Calibri"/>
              </a:rPr>
              <a:t>EPSRC </a:t>
            </a:r>
            <a:r>
              <a:rPr lang="fi-FI" sz="1500" b="1" spc="116" err="1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Calibri" panose="020F0502020204030204"/>
                <a:ea typeface="Calibri"/>
                <a:cs typeface="Calibri"/>
              </a:rPr>
              <a:t>Fellow</a:t>
            </a:r>
            <a:r>
              <a:rPr lang="fi-FI" sz="1500" b="1" spc="116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Calibri" panose="020F0502020204030204"/>
                <a:ea typeface="Calibri"/>
                <a:cs typeface="Calibri"/>
              </a:rPr>
              <a:t>, </a:t>
            </a:r>
            <a:r>
              <a:rPr lang="fi-FI" sz="1500" b="1" spc="116" err="1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Calibri" panose="020F0502020204030204"/>
                <a:ea typeface="Calibri"/>
                <a:cs typeface="Calibri"/>
              </a:rPr>
              <a:t>Lancaster</a:t>
            </a:r>
            <a:r>
              <a:rPr lang="fi-FI" sz="1500" b="1" spc="116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Calibri" panose="020F0502020204030204"/>
                <a:ea typeface="Calibri"/>
                <a:cs typeface="Calibri"/>
              </a:rPr>
              <a:t> </a:t>
            </a:r>
            <a:r>
              <a:rPr lang="fi-FI" sz="1500" b="1" spc="116" err="1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Calibri" panose="020F0502020204030204"/>
                <a:ea typeface="Calibri"/>
                <a:cs typeface="Calibri"/>
              </a:rPr>
              <a:t>University</a:t>
            </a:r>
            <a:r>
              <a:rPr lang="fi-FI" sz="1500" b="1" spc="116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Calibri" panose="020F0502020204030204"/>
                <a:ea typeface="Calibri"/>
                <a:cs typeface="Calibri"/>
              </a:rPr>
              <a:t>, UK</a:t>
            </a:r>
          </a:p>
        </p:txBody>
      </p:sp>
      <p:pic>
        <p:nvPicPr>
          <p:cNvPr id="10" name="Picture 9" descr="A picture containing outdoor, rock, valley, mountain&#10;&#10;Description automatically generated">
            <a:extLst>
              <a:ext uri="{FF2B5EF4-FFF2-40B4-BE49-F238E27FC236}">
                <a16:creationId xmlns:a16="http://schemas.microsoft.com/office/drawing/2014/main" id="{9034A38D-3A68-4FA8-9D9F-08DA9F68CF9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67667" y="2077273"/>
            <a:ext cx="5537562" cy="145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142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14D0BF1-CF8E-228C-3967-612728DD37FA}"/>
              </a:ext>
            </a:extLst>
          </p:cNvPr>
          <p:cNvSpPr/>
          <p:nvPr/>
        </p:nvSpPr>
        <p:spPr>
          <a:xfrm>
            <a:off x="9241068" y="430227"/>
            <a:ext cx="2428560" cy="12035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B2926C1-07E9-DEB8-D0DA-F33E4FD7D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773" y="475866"/>
            <a:ext cx="9902706" cy="1224153"/>
          </a:xfrm>
        </p:spPr>
        <p:txBody>
          <a:bodyPr>
            <a:normAutofit/>
          </a:bodyPr>
          <a:lstStyle/>
          <a:p>
            <a:r>
              <a:rPr lang="en-GB" sz="4800">
                <a:solidFill>
                  <a:schemeClr val="bg1">
                    <a:lumMod val="50000"/>
                  </a:schemeClr>
                </a:solidFill>
                <a:latin typeface="Arial"/>
                <a:cs typeface="Calibri"/>
              </a:rPr>
              <a:t>Polar phase of superfluid </a:t>
            </a:r>
            <a:r>
              <a:rPr lang="en-GB" sz="4800" baseline="30000">
                <a:solidFill>
                  <a:schemeClr val="bg1">
                    <a:lumMod val="50000"/>
                  </a:schemeClr>
                </a:solidFill>
                <a:latin typeface="Arial"/>
                <a:cs typeface="Calibri"/>
              </a:rPr>
              <a:t>3</a:t>
            </a:r>
            <a:r>
              <a:rPr lang="en-GB" sz="4800">
                <a:solidFill>
                  <a:schemeClr val="bg1">
                    <a:lumMod val="50000"/>
                  </a:schemeClr>
                </a:solidFill>
                <a:latin typeface="Arial"/>
                <a:cs typeface="Calibri"/>
              </a:rPr>
              <a:t>He</a:t>
            </a:r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 descr="A close-up of a polar phase&#10;&#10;Description automatically generated">
            <a:extLst>
              <a:ext uri="{FF2B5EF4-FFF2-40B4-BE49-F238E27FC236}">
                <a16:creationId xmlns:a16="http://schemas.microsoft.com/office/drawing/2014/main" id="{255B6F1D-3B08-AE59-CB3D-A2963996C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7091" y="2004147"/>
            <a:ext cx="3429000" cy="362902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01A35E-0023-C2CF-330B-859B6EF38573}"/>
              </a:ext>
            </a:extLst>
          </p:cNvPr>
          <p:cNvSpPr txBox="1">
            <a:spLocks noGrp="1"/>
          </p:cNvSpPr>
          <p:nvPr/>
        </p:nvSpPr>
        <p:spPr>
          <a:xfrm>
            <a:off x="435205" y="2004682"/>
            <a:ext cx="6372000" cy="1497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>
            <a:noAutofit/>
          </a:bodyPr>
          <a:lstStyle>
            <a:lvl1pPr rtl="0" hangingPunct="0">
              <a:spcBef>
                <a:spcPts val="0"/>
              </a:spcBef>
              <a:spcAft>
                <a:spcPts val="1417"/>
              </a:spcAft>
              <a:tabLst/>
              <a:defRPr lang="fi-FI" sz="3200" b="0" i="0" u="none" strike="noStrike" kern="1200">
                <a:ln>
                  <a:noFill/>
                </a:ln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1800" indent="-323850"/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   Fermi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system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, Cooper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pairing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with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 S=1  L=1 (p-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wave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triplet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state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)</a:t>
            </a:r>
            <a:endParaRPr lang="en-US" sz="2200">
              <a:latin typeface="Arial"/>
              <a:cs typeface="Arial"/>
            </a:endParaRPr>
          </a:p>
          <a:p>
            <a:pPr marL="431800" indent="-323850"/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   Order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parameter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 is a 3x3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complex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matrix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.</a:t>
            </a:r>
            <a:endParaRPr lang="en-US" sz="2200">
              <a:solidFill>
                <a:srgbClr val="000000"/>
              </a:solidFill>
              <a:latin typeface="Arial"/>
              <a:cs typeface="Arial"/>
            </a:endParaRPr>
          </a:p>
          <a:p>
            <a:pPr marL="431800" indent="-323850"/>
            <a:endParaRPr lang="fi-FI" sz="2200">
              <a:solidFill>
                <a:srgbClr val="000000"/>
              </a:solidFill>
              <a:latin typeface="Arial"/>
              <a:cs typeface="Arial"/>
            </a:endParaRPr>
          </a:p>
          <a:p>
            <a:pPr marL="431800" lvl="0" indent="-323850" algn="just"/>
            <a:endParaRPr lang="fi-FI" sz="2200">
              <a:solidFill>
                <a:srgbClr val="000000"/>
              </a:solidFill>
              <a:latin typeface="Arial" pitchFamily="34"/>
              <a:cs typeface="Arial" pitchFamily="34"/>
            </a:endParaRPr>
          </a:p>
          <a:p>
            <a:pPr marL="431800" indent="-323850"/>
            <a:endParaRPr lang="fi-FI" sz="2200">
              <a:solidFill>
                <a:srgbClr val="000000"/>
              </a:solidFill>
              <a:latin typeface="Arial" pitchFamily="34"/>
              <a:cs typeface="Arial"/>
            </a:endParaRP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0558F3AF-F635-CE46-52AF-E66EEE44670F}"/>
              </a:ext>
            </a:extLst>
          </p:cNvPr>
          <p:cNvSpPr txBox="1">
            <a:spLocks noGrp="1"/>
          </p:cNvSpPr>
          <p:nvPr/>
        </p:nvSpPr>
        <p:spPr>
          <a:xfrm>
            <a:off x="292569" y="3360135"/>
            <a:ext cx="6660000" cy="318518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>
            <a:noAutofit/>
          </a:bodyPr>
          <a:lstStyle>
            <a:lvl1pPr rtl="0" hangingPunct="0">
              <a:spcBef>
                <a:spcPts val="0"/>
              </a:spcBef>
              <a:spcAft>
                <a:spcPts val="1417"/>
              </a:spcAft>
              <a:tabLst/>
              <a:defRPr lang="fi-FI" sz="3200" b="0" i="0" u="none" strike="noStrike" kern="1200">
                <a:ln>
                  <a:noFill/>
                </a:ln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1800" indent="-323850"/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    3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Superfluid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phases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 in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bulk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several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other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phases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 in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restricted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geometries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.</a:t>
            </a:r>
            <a:endParaRPr lang="en-US">
              <a:latin typeface="Arial"/>
              <a:cs typeface="Arial"/>
            </a:endParaRPr>
          </a:p>
          <a:p>
            <a:pPr marL="431800" indent="-323850"/>
            <a:r>
              <a:rPr lang="en-US" sz="2200">
                <a:solidFill>
                  <a:srgbClr val="000000"/>
                </a:solidFill>
                <a:latin typeface="Arial"/>
                <a:cs typeface="Arial"/>
              </a:rPr>
              <a:t>    </a:t>
            </a:r>
            <a:r>
              <a:rPr lang="en-US" sz="2200" b="1">
                <a:solidFill>
                  <a:srgbClr val="000000"/>
                </a:solidFill>
                <a:latin typeface="Arial"/>
                <a:cs typeface="Arial"/>
              </a:rPr>
              <a:t>In this talk</a:t>
            </a:r>
            <a:r>
              <a:rPr lang="en-US" sz="2200">
                <a:solidFill>
                  <a:srgbClr val="000000"/>
                </a:solidFill>
                <a:latin typeface="Arial"/>
                <a:cs typeface="Arial"/>
              </a:rPr>
              <a:t>: nafen (94% open), polar phase at p=7bar, </a:t>
            </a:r>
            <a:r>
              <a:rPr lang="en-US" sz="2200" i="1" err="1">
                <a:solidFill>
                  <a:srgbClr val="000000"/>
                </a:solidFill>
                <a:latin typeface="Times New Roman"/>
                <a:cs typeface="Times New Roman"/>
              </a:rPr>
              <a:t>Hγ</a:t>
            </a:r>
            <a:r>
              <a:rPr lang="en-US" sz="2200" i="1">
                <a:solidFill>
                  <a:srgbClr val="000000"/>
                </a:solidFill>
                <a:latin typeface="Times New Roman"/>
                <a:cs typeface="Times New Roman"/>
              </a:rPr>
              <a:t>/</a:t>
            </a:r>
            <a:r>
              <a:rPr lang="en-US" sz="2200">
                <a:solidFill>
                  <a:srgbClr val="000000"/>
                </a:solidFill>
                <a:latin typeface="Times New Roman"/>
                <a:cs typeface="Times New Roman"/>
              </a:rPr>
              <a:t>(2π)</a:t>
            </a:r>
            <a:r>
              <a:rPr lang="en-US" sz="2200">
                <a:solidFill>
                  <a:srgbClr val="000000"/>
                </a:solidFill>
                <a:latin typeface="Arial"/>
                <a:cs typeface="Arial"/>
              </a:rPr>
              <a:t>=374kHz</a:t>
            </a:r>
            <a:endParaRPr lang="en-US"/>
          </a:p>
          <a:p>
            <a:pPr marL="431800" indent="-323850"/>
            <a:endParaRPr lang="en-US" sz="2200">
              <a:latin typeface="Arial"/>
              <a:cs typeface="Arial"/>
            </a:endParaRPr>
          </a:p>
          <a:p>
            <a:pPr marL="431800" indent="-323850" algn="just"/>
            <a:endParaRPr lang="fi-FI" sz="2200">
              <a:solidFill>
                <a:srgbClr val="000000"/>
              </a:solidFill>
              <a:latin typeface="Arial" pitchFamily="34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3566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14D0BF1-CF8E-228C-3967-612728DD37FA}"/>
              </a:ext>
            </a:extLst>
          </p:cNvPr>
          <p:cNvSpPr/>
          <p:nvPr/>
        </p:nvSpPr>
        <p:spPr>
          <a:xfrm>
            <a:off x="9241068" y="430227"/>
            <a:ext cx="2428560" cy="12035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B2926C1-07E9-DEB8-D0DA-F33E4FD7D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773" y="475866"/>
            <a:ext cx="9902706" cy="1224153"/>
          </a:xfrm>
        </p:spPr>
        <p:txBody>
          <a:bodyPr>
            <a:normAutofit/>
          </a:bodyPr>
          <a:lstStyle/>
          <a:p>
            <a:r>
              <a:rPr lang="en-GB" sz="4800">
                <a:solidFill>
                  <a:schemeClr val="bg1">
                    <a:lumMod val="50000"/>
                  </a:schemeClr>
                </a:solidFill>
                <a:latin typeface="Arial"/>
                <a:cs typeface="Calibri"/>
              </a:rPr>
              <a:t>Polar phase of superfluid </a:t>
            </a:r>
            <a:r>
              <a:rPr lang="en-GB" sz="4800" baseline="30000">
                <a:solidFill>
                  <a:schemeClr val="bg1">
                    <a:lumMod val="50000"/>
                  </a:schemeClr>
                </a:solidFill>
                <a:latin typeface="Arial"/>
                <a:cs typeface="Calibri"/>
              </a:rPr>
              <a:t>3</a:t>
            </a:r>
            <a:r>
              <a:rPr lang="en-GB" sz="4800">
                <a:solidFill>
                  <a:schemeClr val="bg1">
                    <a:lumMod val="50000"/>
                  </a:schemeClr>
                </a:solidFill>
                <a:latin typeface="Arial"/>
                <a:cs typeface="Calibri"/>
              </a:rPr>
              <a:t>He</a:t>
            </a:r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01A35E-0023-C2CF-330B-859B6EF38573}"/>
              </a:ext>
            </a:extLst>
          </p:cNvPr>
          <p:cNvSpPr txBox="1">
            <a:spLocks noGrp="1"/>
          </p:cNvSpPr>
          <p:nvPr/>
        </p:nvSpPr>
        <p:spPr>
          <a:xfrm>
            <a:off x="435205" y="2004682"/>
            <a:ext cx="6372000" cy="1497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>
            <a:noAutofit/>
          </a:bodyPr>
          <a:lstStyle>
            <a:lvl1pPr rtl="0" hangingPunct="0">
              <a:spcBef>
                <a:spcPts val="0"/>
              </a:spcBef>
              <a:spcAft>
                <a:spcPts val="1417"/>
              </a:spcAft>
              <a:tabLst/>
              <a:defRPr lang="fi-FI" sz="3200" b="0" i="0" u="none" strike="noStrike" kern="1200">
                <a:ln>
                  <a:noFill/>
                </a:ln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1800" indent="-323850"/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   Fermi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system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, Cooper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pairing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with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 S=1  L=1 (p-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wave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triplet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state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)</a:t>
            </a:r>
            <a:endParaRPr lang="en-US" sz="2200">
              <a:latin typeface="Arial"/>
              <a:cs typeface="Arial"/>
            </a:endParaRPr>
          </a:p>
          <a:p>
            <a:pPr marL="431800" indent="-323850"/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   Order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parameter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 is a 3x3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complex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matrix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.</a:t>
            </a:r>
            <a:endParaRPr lang="en-US" sz="2200">
              <a:solidFill>
                <a:srgbClr val="000000"/>
              </a:solidFill>
              <a:latin typeface="Arial"/>
              <a:cs typeface="Arial"/>
            </a:endParaRPr>
          </a:p>
          <a:p>
            <a:pPr marL="431800" indent="-323850"/>
            <a:endParaRPr lang="fi-FI" sz="2200">
              <a:solidFill>
                <a:srgbClr val="000000"/>
              </a:solidFill>
              <a:latin typeface="Arial"/>
              <a:cs typeface="Arial"/>
            </a:endParaRPr>
          </a:p>
          <a:p>
            <a:pPr marL="431800" lvl="0" indent="-323850" algn="just"/>
            <a:endParaRPr lang="fi-FI" sz="2200">
              <a:solidFill>
                <a:srgbClr val="000000"/>
              </a:solidFill>
              <a:latin typeface="Arial" pitchFamily="34"/>
              <a:cs typeface="Arial" pitchFamily="34"/>
            </a:endParaRPr>
          </a:p>
          <a:p>
            <a:pPr marL="431800" indent="-323850"/>
            <a:endParaRPr lang="fi-FI" sz="2200">
              <a:solidFill>
                <a:srgbClr val="000000"/>
              </a:solidFill>
              <a:latin typeface="Arial" pitchFamily="34"/>
              <a:cs typeface="Arial"/>
            </a:endParaRPr>
          </a:p>
        </p:txBody>
      </p:sp>
      <p:pic>
        <p:nvPicPr>
          <p:cNvPr id="2" name="Picture 1" descr="A diagram of a graph and a diagram of a graph&#10;&#10;Description automatically generated">
            <a:extLst>
              <a:ext uri="{FF2B5EF4-FFF2-40B4-BE49-F238E27FC236}">
                <a16:creationId xmlns:a16="http://schemas.microsoft.com/office/drawing/2014/main" id="{E1ABD3B3-7CD1-4F51-61DC-11ED4AFED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7312" y="1714242"/>
            <a:ext cx="4092404" cy="435627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8BD71D7-643F-62A3-DE46-58EAB48CD583}"/>
              </a:ext>
            </a:extLst>
          </p:cNvPr>
          <p:cNvSpPr txBox="1">
            <a:spLocks noGrp="1"/>
          </p:cNvSpPr>
          <p:nvPr/>
        </p:nvSpPr>
        <p:spPr>
          <a:xfrm>
            <a:off x="292569" y="3360135"/>
            <a:ext cx="6660000" cy="318518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>
            <a:noAutofit/>
          </a:bodyPr>
          <a:lstStyle>
            <a:lvl1pPr rtl="0" hangingPunct="0">
              <a:spcBef>
                <a:spcPts val="0"/>
              </a:spcBef>
              <a:spcAft>
                <a:spcPts val="1417"/>
              </a:spcAft>
              <a:tabLst/>
              <a:defRPr lang="fi-FI" sz="3200" b="0" i="0" u="none" strike="noStrike" kern="1200">
                <a:ln>
                  <a:noFill/>
                </a:ln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1800" indent="-323850"/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    3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Superfluid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phases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 in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bulk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several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other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phases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 in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restricted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geometries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.</a:t>
            </a:r>
            <a:endParaRPr lang="en-US">
              <a:latin typeface="Arial"/>
              <a:cs typeface="Arial"/>
            </a:endParaRPr>
          </a:p>
          <a:p>
            <a:pPr marL="431800" indent="-323850"/>
            <a:r>
              <a:rPr lang="en-US" sz="2200">
                <a:solidFill>
                  <a:srgbClr val="000000"/>
                </a:solidFill>
                <a:latin typeface="Arial"/>
                <a:cs typeface="Arial"/>
              </a:rPr>
              <a:t>    </a:t>
            </a:r>
            <a:r>
              <a:rPr lang="en-US" sz="2200" b="1">
                <a:solidFill>
                  <a:srgbClr val="000000"/>
                </a:solidFill>
                <a:latin typeface="Arial"/>
                <a:cs typeface="Arial"/>
              </a:rPr>
              <a:t>In this talk</a:t>
            </a:r>
            <a:r>
              <a:rPr lang="en-US" sz="2200">
                <a:solidFill>
                  <a:srgbClr val="000000"/>
                </a:solidFill>
                <a:latin typeface="Arial"/>
                <a:cs typeface="Arial"/>
              </a:rPr>
              <a:t>: nafen (94% open), polar phase at p=7bar, </a:t>
            </a:r>
            <a:r>
              <a:rPr lang="en-US" sz="2200" i="1" err="1">
                <a:solidFill>
                  <a:srgbClr val="000000"/>
                </a:solidFill>
                <a:latin typeface="Times New Roman"/>
                <a:cs typeface="Times New Roman"/>
              </a:rPr>
              <a:t>Hγ</a:t>
            </a:r>
            <a:r>
              <a:rPr lang="en-US" sz="2200" i="1">
                <a:solidFill>
                  <a:srgbClr val="000000"/>
                </a:solidFill>
                <a:latin typeface="Times New Roman"/>
                <a:cs typeface="Times New Roman"/>
              </a:rPr>
              <a:t>/</a:t>
            </a:r>
            <a:r>
              <a:rPr lang="en-US" sz="2200">
                <a:solidFill>
                  <a:srgbClr val="000000"/>
                </a:solidFill>
                <a:latin typeface="Times New Roman"/>
                <a:cs typeface="Times New Roman"/>
              </a:rPr>
              <a:t>(2π)</a:t>
            </a:r>
            <a:r>
              <a:rPr lang="en-US" sz="2200">
                <a:solidFill>
                  <a:srgbClr val="000000"/>
                </a:solidFill>
                <a:latin typeface="Arial"/>
                <a:cs typeface="Arial"/>
              </a:rPr>
              <a:t>=374kHz</a:t>
            </a:r>
            <a:endParaRPr lang="en-US"/>
          </a:p>
          <a:p>
            <a:pPr marL="431800" indent="-323850"/>
            <a:r>
              <a:rPr lang="en-US" sz="2200">
                <a:solidFill>
                  <a:srgbClr val="000000"/>
                </a:solidFill>
                <a:latin typeface="Arial"/>
                <a:cs typeface="Arial"/>
              </a:rPr>
              <a:t> Coherence length ~ 50nm, Tc ~ 1.5mK    </a:t>
            </a:r>
            <a:endParaRPr lang="en-US"/>
          </a:p>
          <a:p>
            <a:pPr marL="431800" indent="-323850"/>
            <a:r>
              <a:rPr lang="en-US" sz="2200">
                <a:solidFill>
                  <a:srgbClr val="000000"/>
                </a:solidFill>
                <a:latin typeface="Arial"/>
                <a:cs typeface="Arial"/>
              </a:rPr>
              <a:t> d</a:t>
            </a:r>
            <a:r>
              <a:rPr lang="en-US" sz="1500" baseline="-25000">
                <a:solidFill>
                  <a:srgbClr val="000000"/>
                </a:solidFill>
                <a:latin typeface="Arial"/>
                <a:cs typeface="Arial"/>
              </a:rPr>
              <a:t>1</a:t>
            </a:r>
            <a:r>
              <a:rPr lang="en-US" sz="2200">
                <a:solidFill>
                  <a:srgbClr val="000000"/>
                </a:solidFill>
                <a:latin typeface="Arial"/>
                <a:cs typeface="Arial"/>
              </a:rPr>
              <a:t>~9nm</a:t>
            </a:r>
          </a:p>
          <a:p>
            <a:pPr marL="431800" indent="-323850"/>
            <a:r>
              <a:rPr lang="en-US" sz="2200">
                <a:solidFill>
                  <a:srgbClr val="000000"/>
                </a:solidFill>
                <a:latin typeface="Arial" pitchFamily="34"/>
                <a:cs typeface="Arial" pitchFamily="34"/>
              </a:rPr>
              <a:t> d</a:t>
            </a:r>
            <a:r>
              <a:rPr lang="en-US" sz="1500" baseline="-25000">
                <a:solidFill>
                  <a:srgbClr val="000000"/>
                </a:solidFill>
                <a:latin typeface="Arial" pitchFamily="34"/>
                <a:cs typeface="Arial" pitchFamily="34"/>
              </a:rPr>
              <a:t>2</a:t>
            </a:r>
            <a:r>
              <a:rPr lang="en-US" sz="2200">
                <a:solidFill>
                  <a:srgbClr val="000000"/>
                </a:solidFill>
                <a:latin typeface="Arial" pitchFamily="34"/>
                <a:cs typeface="Arial" pitchFamily="34"/>
              </a:rPr>
              <a:t>~40nm</a:t>
            </a:r>
            <a:endParaRPr lang="fi-FI"/>
          </a:p>
          <a:p>
            <a:pPr marL="431800" indent="-323850" algn="just"/>
            <a:endParaRPr lang="fi-FI" sz="2200">
              <a:solidFill>
                <a:srgbClr val="000000"/>
              </a:solidFill>
              <a:latin typeface="Arial" pitchFamily="34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4235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14D0BF1-CF8E-228C-3967-612728DD37FA}"/>
              </a:ext>
            </a:extLst>
          </p:cNvPr>
          <p:cNvSpPr/>
          <p:nvPr/>
        </p:nvSpPr>
        <p:spPr>
          <a:xfrm>
            <a:off x="9241068" y="430227"/>
            <a:ext cx="2428560" cy="12035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B2926C1-07E9-DEB8-D0DA-F33E4FD7D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773" y="475866"/>
            <a:ext cx="9902706" cy="1224153"/>
          </a:xfrm>
        </p:spPr>
        <p:txBody>
          <a:bodyPr>
            <a:normAutofit/>
          </a:bodyPr>
          <a:lstStyle/>
          <a:p>
            <a:r>
              <a:rPr lang="en-GB" sz="4800">
                <a:solidFill>
                  <a:schemeClr val="bg1">
                    <a:lumMod val="50000"/>
                  </a:schemeClr>
                </a:solidFill>
                <a:latin typeface="Arial"/>
                <a:cs typeface="Calibri"/>
              </a:rPr>
              <a:t>Vortex types in the polar phase</a:t>
            </a: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DF082E-11DC-ED37-B308-9A8D16E1C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14" y="1411618"/>
            <a:ext cx="6074353" cy="250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193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14D0BF1-CF8E-228C-3967-612728DD37FA}"/>
              </a:ext>
            </a:extLst>
          </p:cNvPr>
          <p:cNvSpPr/>
          <p:nvPr/>
        </p:nvSpPr>
        <p:spPr>
          <a:xfrm>
            <a:off x="9241068" y="430227"/>
            <a:ext cx="2428560" cy="12035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B2926C1-07E9-DEB8-D0DA-F33E4FD7D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773" y="475866"/>
            <a:ext cx="9902706" cy="1224153"/>
          </a:xfrm>
        </p:spPr>
        <p:txBody>
          <a:bodyPr>
            <a:normAutofit/>
          </a:bodyPr>
          <a:lstStyle/>
          <a:p>
            <a:r>
              <a:rPr lang="en-GB" sz="4800">
                <a:solidFill>
                  <a:schemeClr val="bg1">
                    <a:lumMod val="50000"/>
                  </a:schemeClr>
                </a:solidFill>
                <a:latin typeface="Arial"/>
                <a:cs typeface="Calibri"/>
              </a:rPr>
              <a:t>Detecting vortices</a:t>
            </a: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DF082E-11DC-ED37-B308-9A8D16E1C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14" y="1411618"/>
            <a:ext cx="6074353" cy="2504210"/>
          </a:xfrm>
          <a:prstGeom prst="rect">
            <a:avLst/>
          </a:prstGeom>
        </p:spPr>
      </p:pic>
      <p:pic>
        <p:nvPicPr>
          <p:cNvPr id="7" name="Picture 6" descr="A graph of a normal distribution&#10;&#10;Description automatically generated">
            <a:extLst>
              <a:ext uri="{FF2B5EF4-FFF2-40B4-BE49-F238E27FC236}">
                <a16:creationId xmlns:a16="http://schemas.microsoft.com/office/drawing/2014/main" id="{40640CA5-1637-F66E-1D43-EFB6168BCB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2793" y="3912643"/>
            <a:ext cx="3111609" cy="270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9551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14D0BF1-CF8E-228C-3967-612728DD37FA}"/>
              </a:ext>
            </a:extLst>
          </p:cNvPr>
          <p:cNvSpPr/>
          <p:nvPr/>
        </p:nvSpPr>
        <p:spPr>
          <a:xfrm>
            <a:off x="9241068" y="430227"/>
            <a:ext cx="2428560" cy="12035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B2926C1-07E9-DEB8-D0DA-F33E4FD7D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773" y="475866"/>
            <a:ext cx="9902706" cy="1224153"/>
          </a:xfrm>
        </p:spPr>
        <p:txBody>
          <a:bodyPr>
            <a:normAutofit/>
          </a:bodyPr>
          <a:lstStyle/>
          <a:p>
            <a:r>
              <a:rPr lang="en-GB" sz="4800">
                <a:solidFill>
                  <a:schemeClr val="bg1">
                    <a:lumMod val="50000"/>
                  </a:schemeClr>
                </a:solidFill>
                <a:latin typeface="Arial"/>
                <a:cs typeface="Calibri"/>
              </a:rPr>
              <a:t>Detecting vortices</a:t>
            </a: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DF082E-11DC-ED37-B308-9A8D16E1C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14" y="1411618"/>
            <a:ext cx="6074353" cy="2504210"/>
          </a:xfrm>
          <a:prstGeom prst="rect">
            <a:avLst/>
          </a:prstGeom>
        </p:spPr>
      </p:pic>
      <p:pic>
        <p:nvPicPr>
          <p:cNvPr id="7" name="Picture 6" descr="A graph of a normal distribution&#10;&#10;Description automatically generated">
            <a:extLst>
              <a:ext uri="{FF2B5EF4-FFF2-40B4-BE49-F238E27FC236}">
                <a16:creationId xmlns:a16="http://schemas.microsoft.com/office/drawing/2014/main" id="{40640CA5-1637-F66E-1D43-EFB6168BCB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2793" y="3912643"/>
            <a:ext cx="3111609" cy="2707207"/>
          </a:xfrm>
          <a:prstGeom prst="rect">
            <a:avLst/>
          </a:prstGeom>
        </p:spPr>
      </p:pic>
      <p:pic>
        <p:nvPicPr>
          <p:cNvPr id="11" name="Picture 10" descr="A diagram of a sat and sat&#10;&#10;Description automatically generated">
            <a:extLst>
              <a:ext uri="{FF2B5EF4-FFF2-40B4-BE49-F238E27FC236}">
                <a16:creationId xmlns:a16="http://schemas.microsoft.com/office/drawing/2014/main" id="{478D1FAE-C887-E643-85E3-90038A062E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3251" y="1416356"/>
            <a:ext cx="5756564" cy="26470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70E162-CCCA-097E-7120-C02F5AE7B5CE}"/>
              </a:ext>
            </a:extLst>
          </p:cNvPr>
          <p:cNvSpPr txBox="1"/>
          <p:nvPr/>
        </p:nvSpPr>
        <p:spPr>
          <a:xfrm>
            <a:off x="7823886" y="1089454"/>
            <a:ext cx="404065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>
                <a:solidFill>
                  <a:srgbClr val="FF0000"/>
                </a:solidFill>
              </a:rPr>
              <a:t>[PRL </a:t>
            </a:r>
            <a:r>
              <a:rPr lang="en-GB" sz="2000" b="1">
                <a:solidFill>
                  <a:srgbClr val="FF0000"/>
                </a:solidFill>
              </a:rPr>
              <a:t>117</a:t>
            </a:r>
            <a:r>
              <a:rPr lang="en-GB" sz="2000">
                <a:solidFill>
                  <a:srgbClr val="FF0000"/>
                </a:solidFill>
              </a:rPr>
              <a:t>, 255301 (2016)]</a:t>
            </a:r>
            <a:r>
              <a:rPr lang="en-US" sz="2000"/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29706713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14D0BF1-CF8E-228C-3967-612728DD37FA}"/>
              </a:ext>
            </a:extLst>
          </p:cNvPr>
          <p:cNvSpPr/>
          <p:nvPr/>
        </p:nvSpPr>
        <p:spPr>
          <a:xfrm>
            <a:off x="9241068" y="430227"/>
            <a:ext cx="2428560" cy="12035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B2926C1-07E9-DEB8-D0DA-F33E4FD7D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773" y="475866"/>
            <a:ext cx="9902706" cy="1224153"/>
          </a:xfrm>
        </p:spPr>
        <p:txBody>
          <a:bodyPr>
            <a:normAutofit/>
          </a:bodyPr>
          <a:lstStyle/>
          <a:p>
            <a:r>
              <a:rPr lang="en-GB" sz="4800">
                <a:solidFill>
                  <a:schemeClr val="bg1">
                    <a:lumMod val="50000"/>
                  </a:schemeClr>
                </a:solidFill>
                <a:latin typeface="Arial"/>
                <a:cs typeface="Calibri"/>
              </a:rPr>
              <a:t>Detecting vortices</a:t>
            </a: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DF082E-11DC-ED37-B308-9A8D16E1C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14" y="1411618"/>
            <a:ext cx="6074353" cy="250421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B0FF2F0-2B44-A2DA-EF64-F8DC35B3BBA2}"/>
              </a:ext>
            </a:extLst>
          </p:cNvPr>
          <p:cNvSpPr/>
          <p:nvPr/>
        </p:nvSpPr>
        <p:spPr>
          <a:xfrm>
            <a:off x="234766" y="6217063"/>
            <a:ext cx="2808116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000">
                <a:solidFill>
                  <a:srgbClr val="FF0000"/>
                </a:solidFill>
              </a:rPr>
              <a:t>[PRR </a:t>
            </a:r>
            <a:r>
              <a:rPr lang="en-GB" sz="2000" b="1">
                <a:solidFill>
                  <a:srgbClr val="FF0000"/>
                </a:solidFill>
              </a:rPr>
              <a:t>2</a:t>
            </a:r>
            <a:r>
              <a:rPr lang="en-GB" sz="2000">
                <a:solidFill>
                  <a:srgbClr val="FF0000"/>
                </a:solidFill>
              </a:rPr>
              <a:t>, 033013 (2020)]</a:t>
            </a:r>
            <a:endParaRPr lang="en-US">
              <a:solidFill>
                <a:srgbClr val="FF0000"/>
              </a:solidFill>
              <a:ea typeface="Calibri"/>
              <a:cs typeface="Calibri"/>
            </a:endParaRPr>
          </a:p>
        </p:txBody>
      </p:sp>
      <p:pic>
        <p:nvPicPr>
          <p:cNvPr id="7" name="Picture 6" descr="A graph of a normal distribution&#10;&#10;Description automatically generated">
            <a:extLst>
              <a:ext uri="{FF2B5EF4-FFF2-40B4-BE49-F238E27FC236}">
                <a16:creationId xmlns:a16="http://schemas.microsoft.com/office/drawing/2014/main" id="{40640CA5-1637-F66E-1D43-EFB6168BCB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2793" y="3912643"/>
            <a:ext cx="3111609" cy="2707207"/>
          </a:xfrm>
          <a:prstGeom prst="rect">
            <a:avLst/>
          </a:prstGeom>
        </p:spPr>
      </p:pic>
      <p:pic>
        <p:nvPicPr>
          <p:cNvPr id="11" name="Picture 10" descr="A diagram of a sat and sat&#10;&#10;Description automatically generated">
            <a:extLst>
              <a:ext uri="{FF2B5EF4-FFF2-40B4-BE49-F238E27FC236}">
                <a16:creationId xmlns:a16="http://schemas.microsoft.com/office/drawing/2014/main" id="{478D1FAE-C887-E643-85E3-90038A062E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3251" y="1416356"/>
            <a:ext cx="5756564" cy="2647085"/>
          </a:xfrm>
          <a:prstGeom prst="rect">
            <a:avLst/>
          </a:prstGeom>
        </p:spPr>
      </p:pic>
      <p:pic>
        <p:nvPicPr>
          <p:cNvPr id="8" name="Picture 7" descr="A graph of a normalized saturation&#10;&#10;Description automatically generated">
            <a:extLst>
              <a:ext uri="{FF2B5EF4-FFF2-40B4-BE49-F238E27FC236}">
                <a16:creationId xmlns:a16="http://schemas.microsoft.com/office/drawing/2014/main" id="{283C1D9A-7721-03C4-232D-E862E30A93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0879" y="3914224"/>
            <a:ext cx="5074111" cy="27038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7649E0-D613-AF2E-8FB2-AAFC31214F3D}"/>
              </a:ext>
            </a:extLst>
          </p:cNvPr>
          <p:cNvSpPr txBox="1"/>
          <p:nvPr/>
        </p:nvSpPr>
        <p:spPr>
          <a:xfrm>
            <a:off x="7823886" y="1089454"/>
            <a:ext cx="404065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>
                <a:solidFill>
                  <a:srgbClr val="FF0000"/>
                </a:solidFill>
              </a:rPr>
              <a:t>[PRL </a:t>
            </a:r>
            <a:r>
              <a:rPr lang="en-GB" sz="2000" b="1">
                <a:solidFill>
                  <a:srgbClr val="FF0000"/>
                </a:solidFill>
              </a:rPr>
              <a:t>117</a:t>
            </a:r>
            <a:r>
              <a:rPr lang="en-GB" sz="2000">
                <a:solidFill>
                  <a:srgbClr val="FF0000"/>
                </a:solidFill>
              </a:rPr>
              <a:t>, 255301 (2016)]</a:t>
            </a:r>
            <a:r>
              <a:rPr lang="en-US" sz="2000"/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4804680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75369-B875-AA3B-37C2-09B4C85375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4047293-C44D-C104-8F27-1E0CC1E293BC}"/>
              </a:ext>
            </a:extLst>
          </p:cNvPr>
          <p:cNvSpPr/>
          <p:nvPr/>
        </p:nvSpPr>
        <p:spPr>
          <a:xfrm>
            <a:off x="9241068" y="430227"/>
            <a:ext cx="2428560" cy="12035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E380A17-C122-7918-BB73-7D68A5238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773" y="475866"/>
            <a:ext cx="9902706" cy="1224153"/>
          </a:xfrm>
        </p:spPr>
        <p:txBody>
          <a:bodyPr>
            <a:normAutofit/>
          </a:bodyPr>
          <a:lstStyle/>
          <a:p>
            <a:r>
              <a:rPr lang="en-GB" sz="4800">
                <a:solidFill>
                  <a:schemeClr val="bg1">
                    <a:lumMod val="50000"/>
                  </a:schemeClr>
                </a:solidFill>
                <a:latin typeface="Arial"/>
                <a:cs typeface="Calibri"/>
              </a:rPr>
              <a:t>Detecting vortices</a:t>
            </a: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32DA93-3EC0-140B-2680-1596A4CDF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14" y="1411618"/>
            <a:ext cx="6074353" cy="2504210"/>
          </a:xfrm>
          <a:prstGeom prst="rect">
            <a:avLst/>
          </a:prstGeom>
        </p:spPr>
      </p:pic>
      <p:pic>
        <p:nvPicPr>
          <p:cNvPr id="7" name="Picture 6" descr="A graph of a normal distribution&#10;&#10;Description automatically generated">
            <a:extLst>
              <a:ext uri="{FF2B5EF4-FFF2-40B4-BE49-F238E27FC236}">
                <a16:creationId xmlns:a16="http://schemas.microsoft.com/office/drawing/2014/main" id="{366716C5-04F3-8F10-3F37-4BA3F3E51B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2793" y="3912643"/>
            <a:ext cx="3111609" cy="2707207"/>
          </a:xfrm>
          <a:prstGeom prst="rect">
            <a:avLst/>
          </a:prstGeom>
        </p:spPr>
      </p:pic>
      <p:pic>
        <p:nvPicPr>
          <p:cNvPr id="11" name="Picture 10" descr="A diagram of a sat and sat&#10;&#10;Description automatically generated">
            <a:extLst>
              <a:ext uri="{FF2B5EF4-FFF2-40B4-BE49-F238E27FC236}">
                <a16:creationId xmlns:a16="http://schemas.microsoft.com/office/drawing/2014/main" id="{AAE8B493-31B6-8A23-AC3E-34CFFB9EDB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3251" y="1416356"/>
            <a:ext cx="5756564" cy="2647085"/>
          </a:xfrm>
          <a:prstGeom prst="rect">
            <a:avLst/>
          </a:prstGeom>
        </p:spPr>
      </p:pic>
      <p:pic>
        <p:nvPicPr>
          <p:cNvPr id="8" name="Picture 7" descr="A graph of a normalized saturation&#10;&#10;Description automatically generated">
            <a:extLst>
              <a:ext uri="{FF2B5EF4-FFF2-40B4-BE49-F238E27FC236}">
                <a16:creationId xmlns:a16="http://schemas.microsoft.com/office/drawing/2014/main" id="{B8FE0EA4-3AEB-7304-1E48-C671E2B7C5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0879" y="3914224"/>
            <a:ext cx="5074111" cy="2703813"/>
          </a:xfrm>
          <a:prstGeom prst="rect">
            <a:avLst/>
          </a:prstGeom>
        </p:spPr>
      </p:pic>
      <p:pic>
        <p:nvPicPr>
          <p:cNvPr id="12" name="Picture 11" descr="SQV_equil_dens_v1.png">
            <a:extLst>
              <a:ext uri="{FF2B5EF4-FFF2-40B4-BE49-F238E27FC236}">
                <a16:creationId xmlns:a16="http://schemas.microsoft.com/office/drawing/2014/main" id="{636D0A67-B774-8440-E3A4-6F666A9676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3311" y="1418051"/>
            <a:ext cx="6813075" cy="510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9560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5320D1-0BC3-BD0A-7EF6-2CEB142AAF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a phase&#10;&#10;AI-generated content may be incorrect.">
            <a:extLst>
              <a:ext uri="{FF2B5EF4-FFF2-40B4-BE49-F238E27FC236}">
                <a16:creationId xmlns:a16="http://schemas.microsoft.com/office/drawing/2014/main" id="{88364944-1F5C-B518-2BA4-B4AC03262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" y="2389601"/>
            <a:ext cx="6448685" cy="455268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DE96D81-182C-099D-5FE5-D730B03C998A}"/>
              </a:ext>
            </a:extLst>
          </p:cNvPr>
          <p:cNvSpPr/>
          <p:nvPr/>
        </p:nvSpPr>
        <p:spPr>
          <a:xfrm>
            <a:off x="9241068" y="430227"/>
            <a:ext cx="2428560" cy="12035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4F02DBF-7B48-A5BE-0068-F6E28D8B4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773" y="475866"/>
            <a:ext cx="9902706" cy="1224153"/>
          </a:xfrm>
        </p:spPr>
        <p:txBody>
          <a:bodyPr>
            <a:normAutofit/>
          </a:bodyPr>
          <a:lstStyle/>
          <a:p>
            <a:r>
              <a:rPr lang="en-GB" sz="4800">
                <a:solidFill>
                  <a:schemeClr val="bg1">
                    <a:lumMod val="50000"/>
                  </a:schemeClr>
                </a:solidFill>
                <a:latin typeface="Arial"/>
                <a:cs typeface="Calibri"/>
              </a:rPr>
              <a:t>Strong pinning</a:t>
            </a:r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 descr="A diagram of a phase&#10;&#10;AI-generated content may be incorrect.">
            <a:extLst>
              <a:ext uri="{FF2B5EF4-FFF2-40B4-BE49-F238E27FC236}">
                <a16:creationId xmlns:a16="http://schemas.microsoft.com/office/drawing/2014/main" id="{7E25DB71-BC62-6632-4A23-D435AD9E0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5127" y="2806"/>
            <a:ext cx="6696075" cy="37939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4A22CF-91AF-BB1C-AAB5-A2788DE2E0E0}"/>
              </a:ext>
            </a:extLst>
          </p:cNvPr>
          <p:cNvSpPr txBox="1"/>
          <p:nvPr/>
        </p:nvSpPr>
        <p:spPr>
          <a:xfrm>
            <a:off x="6457168" y="4734838"/>
            <a:ext cx="3578267" cy="37446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190"/>
              </a:lnSpc>
            </a:pPr>
            <a:r>
              <a:rPr lang="en-US" sz="2000">
                <a:solidFill>
                  <a:srgbClr val="FF0000"/>
                </a:solidFill>
                <a:ea typeface="+mn-lt"/>
                <a:cs typeface="+mn-lt"/>
              </a:rPr>
              <a:t>Nature Commun. </a:t>
            </a:r>
            <a:r>
              <a:rPr lang="en-US" sz="2000" b="1">
                <a:solidFill>
                  <a:srgbClr val="FF0000"/>
                </a:solidFill>
                <a:ea typeface="+mn-lt"/>
                <a:cs typeface="+mn-lt"/>
              </a:rPr>
              <a:t>10</a:t>
            </a:r>
            <a:r>
              <a:rPr lang="en-US" sz="2000">
                <a:solidFill>
                  <a:srgbClr val="FF0000"/>
                </a:solidFill>
                <a:ea typeface="+mn-lt"/>
                <a:cs typeface="+mn-lt"/>
              </a:rPr>
              <a:t>, 237 (2019)</a:t>
            </a:r>
            <a:endParaRPr lang="en-US">
              <a:solidFill>
                <a:srgbClr val="FF0000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511369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14D0BF1-CF8E-228C-3967-612728DD37FA}"/>
              </a:ext>
            </a:extLst>
          </p:cNvPr>
          <p:cNvSpPr/>
          <p:nvPr/>
        </p:nvSpPr>
        <p:spPr>
          <a:xfrm>
            <a:off x="9241068" y="430227"/>
            <a:ext cx="2428560" cy="12035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B2926C1-07E9-DEB8-D0DA-F33E4FD7D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773" y="475866"/>
            <a:ext cx="9902706" cy="1224153"/>
          </a:xfrm>
        </p:spPr>
        <p:txBody>
          <a:bodyPr>
            <a:normAutofit/>
          </a:bodyPr>
          <a:lstStyle/>
          <a:p>
            <a:r>
              <a:rPr lang="en-GB" sz="4800">
                <a:solidFill>
                  <a:schemeClr val="bg1">
                    <a:lumMod val="50000"/>
                  </a:schemeClr>
                </a:solidFill>
                <a:latin typeface="Arial"/>
                <a:cs typeface="Calibri"/>
              </a:rPr>
              <a:t>Superfluid transition in rotation</a:t>
            </a:r>
            <a:endParaRPr lang="en-GB" sz="4800">
              <a:solidFill>
                <a:schemeClr val="bg1">
                  <a:lumMod val="50000"/>
                </a:schemeClr>
              </a:solidFill>
              <a:latin typeface="Arial"/>
            </a:endParaRPr>
          </a:p>
        </p:txBody>
      </p:sp>
      <p:pic>
        <p:nvPicPr>
          <p:cNvPr id="8" name="Picture 7" descr="A group of graphs and diagrams&#10;&#10;Description automatically generated">
            <a:extLst>
              <a:ext uri="{FF2B5EF4-FFF2-40B4-BE49-F238E27FC236}">
                <a16:creationId xmlns:a16="http://schemas.microsoft.com/office/drawing/2014/main" id="{CA839229-2669-9003-EA1E-131622FBC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4771" y="1714561"/>
            <a:ext cx="5917499" cy="45644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BBD9E5F-7676-59D9-9641-E4BFE96148DA}"/>
              </a:ext>
            </a:extLst>
          </p:cNvPr>
          <p:cNvSpPr txBox="1"/>
          <p:nvPr/>
        </p:nvSpPr>
        <p:spPr>
          <a:xfrm>
            <a:off x="6099958" y="6278088"/>
            <a:ext cx="572192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>
                <a:solidFill>
                  <a:srgbClr val="FF0000"/>
                </a:solidFill>
              </a:rPr>
              <a:t>[PRL </a:t>
            </a:r>
            <a:r>
              <a:rPr lang="en-GB" sz="2000" b="1">
                <a:solidFill>
                  <a:srgbClr val="FF0000"/>
                </a:solidFill>
              </a:rPr>
              <a:t>127</a:t>
            </a:r>
            <a:r>
              <a:rPr lang="en-GB" sz="2000">
                <a:solidFill>
                  <a:srgbClr val="FF0000"/>
                </a:solidFill>
              </a:rPr>
              <a:t>, 115702 (2021), supplementary material]</a:t>
            </a:r>
            <a:r>
              <a:rPr lang="en-US" sz="2000"/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5791964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14D0BF1-CF8E-228C-3967-612728DD37FA}"/>
              </a:ext>
            </a:extLst>
          </p:cNvPr>
          <p:cNvSpPr/>
          <p:nvPr/>
        </p:nvSpPr>
        <p:spPr>
          <a:xfrm>
            <a:off x="9241068" y="430227"/>
            <a:ext cx="2428560" cy="12035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B2926C1-07E9-DEB8-D0DA-F33E4FD7D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773" y="475866"/>
            <a:ext cx="9902706" cy="1224153"/>
          </a:xfrm>
        </p:spPr>
        <p:txBody>
          <a:bodyPr>
            <a:normAutofit/>
          </a:bodyPr>
          <a:lstStyle/>
          <a:p>
            <a:r>
              <a:rPr lang="en-GB" sz="4800">
                <a:solidFill>
                  <a:schemeClr val="bg1">
                    <a:lumMod val="50000"/>
                  </a:schemeClr>
                </a:solidFill>
                <a:latin typeface="Arial"/>
                <a:cs typeface="Calibri"/>
              </a:rPr>
              <a:t>Superfluid transition in rotation</a:t>
            </a:r>
            <a:endParaRPr lang="en-GB" sz="4800">
              <a:solidFill>
                <a:schemeClr val="bg1">
                  <a:lumMod val="50000"/>
                </a:schemeClr>
              </a:solidFill>
              <a:latin typeface="Arial"/>
            </a:endParaRPr>
          </a:p>
        </p:txBody>
      </p:sp>
      <p:pic>
        <p:nvPicPr>
          <p:cNvPr id="8" name="Picture 7" descr="A group of graphs and diagrams&#10;&#10;Description automatically generated">
            <a:extLst>
              <a:ext uri="{FF2B5EF4-FFF2-40B4-BE49-F238E27FC236}">
                <a16:creationId xmlns:a16="http://schemas.microsoft.com/office/drawing/2014/main" id="{CA839229-2669-9003-EA1E-131622FBC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4771" y="1714561"/>
            <a:ext cx="5917499" cy="45644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BBD9E5F-7676-59D9-9641-E4BFE96148DA}"/>
              </a:ext>
            </a:extLst>
          </p:cNvPr>
          <p:cNvSpPr txBox="1"/>
          <p:nvPr/>
        </p:nvSpPr>
        <p:spPr>
          <a:xfrm>
            <a:off x="6099958" y="6278088"/>
            <a:ext cx="572192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>
                <a:solidFill>
                  <a:srgbClr val="FF0000"/>
                </a:solidFill>
              </a:rPr>
              <a:t>[PRL </a:t>
            </a:r>
            <a:r>
              <a:rPr lang="en-GB" sz="2000" b="1">
                <a:solidFill>
                  <a:srgbClr val="FF0000"/>
                </a:solidFill>
              </a:rPr>
              <a:t>127</a:t>
            </a:r>
            <a:r>
              <a:rPr lang="en-GB" sz="2000">
                <a:solidFill>
                  <a:srgbClr val="FF0000"/>
                </a:solidFill>
              </a:rPr>
              <a:t>, 115702 (2021), supplementary material]</a:t>
            </a:r>
            <a:r>
              <a:rPr lang="en-US" sz="2000"/>
              <a:t>​</a:t>
            </a:r>
          </a:p>
        </p:txBody>
      </p:sp>
      <p:pic>
        <p:nvPicPr>
          <p:cNvPr id="4" name="Picture 3" descr="A diagram of a function&#10;&#10;Description automatically generated">
            <a:extLst>
              <a:ext uri="{FF2B5EF4-FFF2-40B4-BE49-F238E27FC236}">
                <a16:creationId xmlns:a16="http://schemas.microsoft.com/office/drawing/2014/main" id="{54720930-46E8-75C2-C7A2-9F6BEFD916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978" y="2163660"/>
            <a:ext cx="5115790" cy="38530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FF986C-7994-923D-D1E5-BF68A3D80FD0}"/>
              </a:ext>
            </a:extLst>
          </p:cNvPr>
          <p:cNvSpPr txBox="1"/>
          <p:nvPr/>
        </p:nvSpPr>
        <p:spPr>
          <a:xfrm>
            <a:off x="686790" y="6070270"/>
            <a:ext cx="330727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>
                <a:solidFill>
                  <a:srgbClr val="FF0000"/>
                </a:solidFill>
              </a:rPr>
              <a:t>[PRL </a:t>
            </a:r>
            <a:r>
              <a:rPr lang="en-GB" sz="2000" b="1">
                <a:solidFill>
                  <a:srgbClr val="FF0000"/>
                </a:solidFill>
              </a:rPr>
              <a:t>127</a:t>
            </a:r>
            <a:r>
              <a:rPr lang="en-GB" sz="2000">
                <a:solidFill>
                  <a:srgbClr val="FF0000"/>
                </a:solidFill>
              </a:rPr>
              <a:t>, 115702 (2021)]</a:t>
            </a:r>
            <a:r>
              <a:rPr lang="en-US" sz="2000"/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720970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EAC4C7-7A12-B13D-69E7-8E769B9F7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B48E3E-A919-ABC7-7E3D-AAFD5B42C35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tretch>
            <a:fillRect/>
          </a:stretch>
        </p:blipFill>
        <p:spPr>
          <a:xfrm>
            <a:off x="-479" y="0"/>
            <a:ext cx="5388660" cy="6858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4BD732-171D-75B8-1E61-0ED7A121777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tretch>
            <a:fillRect/>
          </a:stretch>
        </p:blipFill>
        <p:spPr>
          <a:xfrm>
            <a:off x="10772670" y="2616521"/>
            <a:ext cx="822995" cy="105813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A3F9544-B9CE-E92F-65ED-9020C661059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840675" y="5347"/>
            <a:ext cx="7969411" cy="2322564"/>
          </a:xfrm>
        </p:spPr>
        <p:txBody>
          <a:bodyPr>
            <a:noAutofit/>
          </a:bodyPr>
          <a:lstStyle/>
          <a:p>
            <a:r>
              <a:rPr lang="fi-FI" err="1">
                <a:solidFill>
                  <a:srgbClr val="999999"/>
                </a:solidFill>
                <a:latin typeface="Arial"/>
                <a:ea typeface="+mj-lt"/>
                <a:cs typeface="Tahoma"/>
              </a:rPr>
              <a:t>Laboratory</a:t>
            </a:r>
            <a:r>
              <a:rPr lang="fi-FI">
                <a:solidFill>
                  <a:srgbClr val="999999"/>
                </a:solidFill>
                <a:latin typeface="Arial"/>
                <a:ea typeface="+mj-lt"/>
                <a:cs typeface="Tahoma"/>
              </a:rPr>
              <a:t> </a:t>
            </a:r>
            <a:r>
              <a:rPr lang="fi-FI" err="1">
                <a:solidFill>
                  <a:srgbClr val="999999"/>
                </a:solidFill>
                <a:latin typeface="Arial"/>
                <a:ea typeface="+mj-lt"/>
                <a:cs typeface="Tahoma"/>
              </a:rPr>
              <a:t>neutron</a:t>
            </a:r>
            <a:r>
              <a:rPr lang="fi-FI">
                <a:solidFill>
                  <a:srgbClr val="999999"/>
                </a:solidFill>
                <a:latin typeface="Arial"/>
                <a:ea typeface="+mj-lt"/>
                <a:cs typeface="Tahoma"/>
              </a:rPr>
              <a:t> </a:t>
            </a:r>
            <a:r>
              <a:rPr lang="fi-FI" err="1">
                <a:solidFill>
                  <a:srgbClr val="999999"/>
                </a:solidFill>
                <a:latin typeface="Arial"/>
                <a:ea typeface="+mj-lt"/>
                <a:cs typeface="Tahoma"/>
              </a:rPr>
              <a:t>star</a:t>
            </a:r>
            <a:r>
              <a:rPr lang="fi-FI">
                <a:solidFill>
                  <a:srgbClr val="999999"/>
                </a:solidFill>
                <a:latin typeface="Arial"/>
                <a:ea typeface="+mj-lt"/>
                <a:cs typeface="Tahoma"/>
              </a:rPr>
              <a:t> </a:t>
            </a:r>
            <a:r>
              <a:rPr lang="fi-FI" err="1">
                <a:solidFill>
                  <a:srgbClr val="999999"/>
                </a:solidFill>
                <a:latin typeface="Arial"/>
                <a:ea typeface="+mj-lt"/>
                <a:cs typeface="Tahoma"/>
              </a:rPr>
              <a:t>analogues</a:t>
            </a:r>
            <a:r>
              <a:rPr lang="fi-FI">
                <a:solidFill>
                  <a:srgbClr val="999999"/>
                </a:solidFill>
                <a:latin typeface="Arial"/>
                <a:ea typeface="+mj-lt"/>
                <a:cs typeface="Tahoma"/>
              </a:rPr>
              <a:t> in </a:t>
            </a:r>
            <a:r>
              <a:rPr lang="fi-FI" err="1">
                <a:solidFill>
                  <a:srgbClr val="999999"/>
                </a:solidFill>
                <a:latin typeface="Arial"/>
                <a:ea typeface="+mj-lt"/>
                <a:cs typeface="Tahoma"/>
              </a:rPr>
              <a:t>superfluid</a:t>
            </a:r>
            <a:r>
              <a:rPr lang="fi-FI">
                <a:solidFill>
                  <a:srgbClr val="999999"/>
                </a:solidFill>
                <a:latin typeface="Arial"/>
                <a:ea typeface="+mj-lt"/>
                <a:cs typeface="Tahoma"/>
              </a:rPr>
              <a:t> </a:t>
            </a:r>
            <a:r>
              <a:rPr lang="fi-FI" baseline="30000">
                <a:solidFill>
                  <a:srgbClr val="999999"/>
                </a:solidFill>
                <a:latin typeface="Arial"/>
                <a:ea typeface="+mj-lt"/>
                <a:cs typeface="Tahoma"/>
              </a:rPr>
              <a:t>3</a:t>
            </a:r>
            <a:r>
              <a:rPr lang="fi-FI">
                <a:solidFill>
                  <a:srgbClr val="999999"/>
                </a:solidFill>
                <a:latin typeface="Arial"/>
                <a:ea typeface="+mj-lt"/>
                <a:cs typeface="Tahoma"/>
              </a:rPr>
              <a:t>He?</a:t>
            </a:r>
            <a:endParaRPr lang="en-US">
              <a:ea typeface="Calibri Light" panose="020F0302020204030204"/>
              <a:cs typeface="Calibri Light" panose="020F03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687C41-9751-8E00-D04D-78ED5A47CDE7}"/>
              </a:ext>
            </a:extLst>
          </p:cNvPr>
          <p:cNvSpPr txBox="1"/>
          <p:nvPr/>
        </p:nvSpPr>
        <p:spPr>
          <a:xfrm>
            <a:off x="4054558" y="5045092"/>
            <a:ext cx="163946" cy="387657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marL="0" marR="0" lvl="0" indent="0" rtl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i-FI" sz="1633" b="0" i="0" u="none" strike="noStrike" kern="1200">
              <a:ln>
                <a:noFill/>
              </a:ln>
              <a:latin typeface="Times New Roman" pitchFamily="18"/>
              <a:ea typeface="Arial" pitchFamily="2"/>
              <a:cs typeface="Tahoma" pitchFamily="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D6EFED-9D0B-5E41-CCB1-123C92DABD2B}"/>
              </a:ext>
            </a:extLst>
          </p:cNvPr>
          <p:cNvSpPr txBox="1"/>
          <p:nvPr/>
        </p:nvSpPr>
        <p:spPr>
          <a:xfrm>
            <a:off x="4054558" y="5045092"/>
            <a:ext cx="163946" cy="387657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marL="0" marR="0" lvl="0" indent="0" rtl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i-FI" sz="1633" b="0" i="0" u="none" strike="noStrike" kern="1200">
              <a:ln>
                <a:noFill/>
              </a:ln>
              <a:latin typeface="Times New Roman" pitchFamily="18"/>
              <a:ea typeface="Arial" pitchFamily="2"/>
              <a:cs typeface="Tahoma" pitchFamily="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96F76E-069C-D343-10A1-9A3EBE86FC2C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tretch>
            <a:fillRect/>
          </a:stretch>
        </p:blipFill>
        <p:spPr>
          <a:xfrm>
            <a:off x="10451338" y="3879519"/>
            <a:ext cx="1175708" cy="849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97D4F1-7A5A-46BE-B6CB-B38AAB6946C4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916100" y="4521964"/>
            <a:ext cx="1252454" cy="1252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FC75D74B-A2E9-F1F2-A186-536912271E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1222" y="5929198"/>
            <a:ext cx="1714500" cy="647700"/>
          </a:xfrm>
          <a:prstGeom prst="rect">
            <a:avLst/>
          </a:prstGeom>
        </p:spPr>
      </p:pic>
      <p:pic>
        <p:nvPicPr>
          <p:cNvPr id="14" name="Picture 9" descr="Logo&#10;&#10;Description automatically generated">
            <a:extLst>
              <a:ext uri="{FF2B5EF4-FFF2-40B4-BE49-F238E27FC236}">
                <a16:creationId xmlns:a16="http://schemas.microsoft.com/office/drawing/2014/main" id="{6B8345DA-5CFA-ECF4-76BB-C83574D991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8784" y="4348448"/>
            <a:ext cx="1638300" cy="1571625"/>
          </a:xfrm>
          <a:prstGeom prst="rect">
            <a:avLst/>
          </a:prstGeom>
        </p:spPr>
      </p:pic>
      <p:pic>
        <p:nvPicPr>
          <p:cNvPr id="16" name="Picture 10" descr="Logo&#10;&#10;Description automatically generated">
            <a:extLst>
              <a:ext uri="{FF2B5EF4-FFF2-40B4-BE49-F238E27FC236}">
                <a16:creationId xmlns:a16="http://schemas.microsoft.com/office/drawing/2014/main" id="{1E0757F6-7897-3CA1-13EE-F6D5BDEB3D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14527" y="4896767"/>
            <a:ext cx="2743200" cy="1095375"/>
          </a:xfrm>
          <a:prstGeom prst="rect">
            <a:avLst/>
          </a:prstGeom>
        </p:spPr>
      </p:pic>
      <p:pic>
        <p:nvPicPr>
          <p:cNvPr id="18" name="Picture 1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8FED0C9-0186-A721-A0AE-D0455EB340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87388" y="6246966"/>
            <a:ext cx="4010025" cy="504825"/>
          </a:xfrm>
          <a:prstGeom prst="rect">
            <a:avLst/>
          </a:prstGeom>
        </p:spPr>
      </p:pic>
      <p:pic>
        <p:nvPicPr>
          <p:cNvPr id="20" name="Picture 7" descr="A logo with blue and white letters&#10;&#10;Description automatically generated">
            <a:extLst>
              <a:ext uri="{FF2B5EF4-FFF2-40B4-BE49-F238E27FC236}">
                <a16:creationId xmlns:a16="http://schemas.microsoft.com/office/drawing/2014/main" id="{6CB031B6-EBB1-E16B-C819-CC34BFD1D00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04619" y="4730976"/>
            <a:ext cx="1386540" cy="1155452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D862390D-CF5E-FB57-DA3F-5FE48A956439}"/>
              </a:ext>
            </a:extLst>
          </p:cNvPr>
          <p:cNvSpPr txBox="1"/>
          <p:nvPr/>
        </p:nvSpPr>
        <p:spPr>
          <a:xfrm>
            <a:off x="5752477" y="3424804"/>
            <a:ext cx="4337085" cy="729894"/>
          </a:xfrm>
          <a:prstGeom prst="rect">
            <a:avLst/>
          </a:prstGeom>
          <a:noFill/>
          <a:ln>
            <a:noFill/>
          </a:ln>
        </p:spPr>
        <p:txBody>
          <a:bodyPr vert="horz" wrap="square" lIns="61229" tIns="30614" rIns="61229" bIns="30614" anchor="t" anchorCtr="0" compatLnSpc="0">
            <a:spAutoFit/>
          </a:bodyPr>
          <a:lstStyle>
            <a:defPPr>
              <a:defRPr lang="ru-RU"/>
            </a:defPPr>
            <a:lvl1pPr marL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Optimum" pitchFamily="2" charset="0"/>
                <a:ea typeface="+mn-ea"/>
                <a:cs typeface="+mn-cs"/>
              </a:defRPr>
            </a:lvl1pPr>
            <a:lvl2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Optimum" pitchFamily="2" charset="0"/>
                <a:ea typeface="+mn-ea"/>
                <a:cs typeface="+mn-cs"/>
              </a:defRPr>
            </a:lvl2pPr>
            <a:lvl3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Optimum" pitchFamily="2" charset="0"/>
                <a:ea typeface="+mn-ea"/>
                <a:cs typeface="+mn-cs"/>
              </a:defRPr>
            </a:lvl3pPr>
            <a:lvl4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Optimum" pitchFamily="2" charset="0"/>
                <a:ea typeface="+mn-ea"/>
                <a:cs typeface="+mn-cs"/>
              </a:defRPr>
            </a:lvl4pPr>
            <a:lvl5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Optimum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Optimum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Optimum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Optimum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Optimum" pitchFamily="2" charset="0"/>
                <a:ea typeface="+mn-ea"/>
                <a:cs typeface="+mn-cs"/>
              </a:defRPr>
            </a:lvl9pPr>
          </a:lstStyle>
          <a:p>
            <a:pPr algn="ctr" defTabSz="622089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i-FI" sz="1500" b="1" spc="116">
                <a:latin typeface="Arial"/>
                <a:cs typeface="Tahoma"/>
              </a:rPr>
              <a:t> </a:t>
            </a:r>
            <a:r>
              <a:rPr lang="fi-FI" sz="1500" b="1" spc="116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Calibri" panose="020F0502020204030204"/>
              </a:rPr>
              <a:t>Samuli </a:t>
            </a:r>
            <a:r>
              <a:rPr lang="fi-FI" sz="1500" b="1" spc="116" err="1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Calibri" panose="020F0502020204030204"/>
              </a:rPr>
              <a:t>Autti</a:t>
            </a:r>
            <a:endParaRPr lang="fi-FI" sz="1500" b="1" spc="116">
              <a:solidFill>
                <a:srgbClr val="000000"/>
              </a:solidFill>
              <a:effectLst>
                <a:outerShdw dist="17961" dir="2700000">
                  <a:scrgbClr r="0" g="0" b="0"/>
                </a:outerShdw>
              </a:effectLst>
              <a:latin typeface="Calibri" panose="020F0502020204030204"/>
              <a:ea typeface="Calibri"/>
              <a:cs typeface="Calibri"/>
            </a:endParaRPr>
          </a:p>
          <a:p>
            <a:pPr algn="ctr" defTabSz="622089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i-FI" sz="1500" b="1" spc="116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Calibri" panose="020F0502020204030204"/>
                <a:ea typeface="Calibri"/>
                <a:cs typeface="Calibri"/>
              </a:rPr>
              <a:t>EPSRC </a:t>
            </a:r>
            <a:r>
              <a:rPr lang="fi-FI" sz="1500" b="1" spc="116" err="1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Calibri" panose="020F0502020204030204"/>
                <a:ea typeface="Calibri"/>
                <a:cs typeface="Calibri"/>
              </a:rPr>
              <a:t>Fellow</a:t>
            </a:r>
            <a:r>
              <a:rPr lang="fi-FI" sz="1500" b="1" spc="116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Calibri" panose="020F0502020204030204"/>
                <a:ea typeface="Calibri"/>
                <a:cs typeface="Calibri"/>
              </a:rPr>
              <a:t>, </a:t>
            </a:r>
            <a:r>
              <a:rPr lang="fi-FI" sz="1500" b="1" spc="116" err="1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Calibri" panose="020F0502020204030204"/>
                <a:ea typeface="Calibri"/>
                <a:cs typeface="Calibri"/>
              </a:rPr>
              <a:t>Lancaster</a:t>
            </a:r>
            <a:r>
              <a:rPr lang="fi-FI" sz="1500" b="1" spc="116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Calibri" panose="020F0502020204030204"/>
                <a:ea typeface="Calibri"/>
                <a:cs typeface="Calibri"/>
              </a:rPr>
              <a:t> </a:t>
            </a:r>
            <a:r>
              <a:rPr lang="fi-FI" sz="1500" b="1" spc="116" err="1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Calibri" panose="020F0502020204030204"/>
                <a:ea typeface="Calibri"/>
                <a:cs typeface="Calibri"/>
              </a:rPr>
              <a:t>University</a:t>
            </a:r>
            <a:r>
              <a:rPr lang="fi-FI" sz="1500" b="1" spc="116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Calibri" panose="020F0502020204030204"/>
                <a:ea typeface="Calibri"/>
                <a:cs typeface="Calibri"/>
              </a:rPr>
              <a:t>, UK</a:t>
            </a:r>
          </a:p>
        </p:txBody>
      </p:sp>
      <p:pic>
        <p:nvPicPr>
          <p:cNvPr id="10" name="Picture 9" descr="A picture containing outdoor, rock, valley, mountain&#10;&#10;Description automatically generated">
            <a:extLst>
              <a:ext uri="{FF2B5EF4-FFF2-40B4-BE49-F238E27FC236}">
                <a16:creationId xmlns:a16="http://schemas.microsoft.com/office/drawing/2014/main" id="{12E682D3-3B14-65D7-FA23-4A9BB763FC9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67667" y="2077273"/>
            <a:ext cx="5537562" cy="145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1424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14D0BF1-CF8E-228C-3967-612728DD37FA}"/>
              </a:ext>
            </a:extLst>
          </p:cNvPr>
          <p:cNvSpPr/>
          <p:nvPr/>
        </p:nvSpPr>
        <p:spPr>
          <a:xfrm>
            <a:off x="9241068" y="430227"/>
            <a:ext cx="2428560" cy="12035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B2926C1-07E9-DEB8-D0DA-F33E4FD7D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773" y="426386"/>
            <a:ext cx="10298550" cy="1283529"/>
          </a:xfrm>
        </p:spPr>
        <p:txBody>
          <a:bodyPr>
            <a:normAutofit/>
          </a:bodyPr>
          <a:lstStyle/>
          <a:p>
            <a:r>
              <a:rPr lang="en-GB" sz="4800">
                <a:solidFill>
                  <a:schemeClr val="bg1">
                    <a:lumMod val="50000"/>
                  </a:schemeClr>
                </a:solidFill>
                <a:latin typeface="Arial"/>
                <a:cs typeface="Calibri"/>
              </a:rPr>
              <a:t>Critical velocities</a:t>
            </a:r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8E7C8F-FDF0-3BB2-1099-A3D95C9F5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587" y="1516269"/>
            <a:ext cx="6216733" cy="51181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3AE48D-7509-4174-4B44-BE67A1E938AA}"/>
              </a:ext>
            </a:extLst>
          </p:cNvPr>
          <p:cNvSpPr txBox="1"/>
          <p:nvPr/>
        </p:nvSpPr>
        <p:spPr>
          <a:xfrm>
            <a:off x="9227127" y="6228608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>
                <a:solidFill>
                  <a:srgbClr val="FF0000"/>
                </a:solidFill>
                <a:ea typeface="Calibri"/>
                <a:cs typeface="Calibri"/>
              </a:rPr>
              <a:t>[PRR </a:t>
            </a:r>
            <a:r>
              <a:rPr lang="en-GB" sz="2000" b="1">
                <a:solidFill>
                  <a:srgbClr val="FF0000"/>
                </a:solidFill>
                <a:ea typeface="Calibri"/>
                <a:cs typeface="Calibri"/>
              </a:rPr>
              <a:t>2</a:t>
            </a:r>
            <a:r>
              <a:rPr lang="en-GB" sz="2000">
                <a:solidFill>
                  <a:srgbClr val="FF0000"/>
                </a:solidFill>
                <a:ea typeface="Calibri"/>
                <a:cs typeface="Calibri"/>
              </a:rPr>
              <a:t>, 033013 (2020)]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2527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14D0BF1-CF8E-228C-3967-612728DD37FA}"/>
              </a:ext>
            </a:extLst>
          </p:cNvPr>
          <p:cNvSpPr/>
          <p:nvPr/>
        </p:nvSpPr>
        <p:spPr>
          <a:xfrm>
            <a:off x="9241068" y="430227"/>
            <a:ext cx="2428560" cy="12035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B2926C1-07E9-DEB8-D0DA-F33E4FD7D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773" y="426386"/>
            <a:ext cx="10298550" cy="1283529"/>
          </a:xfrm>
        </p:spPr>
        <p:txBody>
          <a:bodyPr>
            <a:normAutofit/>
          </a:bodyPr>
          <a:lstStyle/>
          <a:p>
            <a:r>
              <a:rPr lang="en-GB" sz="4800">
                <a:solidFill>
                  <a:schemeClr val="bg1">
                    <a:lumMod val="50000"/>
                  </a:schemeClr>
                </a:solidFill>
                <a:latin typeface="Arial"/>
                <a:cs typeface="Calibri"/>
              </a:rPr>
              <a:t>Critical velocities</a:t>
            </a:r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8E7C8F-FDF0-3BB2-1099-A3D95C9F5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587" y="1516269"/>
            <a:ext cx="6216733" cy="51181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3AE48D-7509-4174-4B44-BE67A1E938AA}"/>
              </a:ext>
            </a:extLst>
          </p:cNvPr>
          <p:cNvSpPr txBox="1"/>
          <p:nvPr/>
        </p:nvSpPr>
        <p:spPr>
          <a:xfrm>
            <a:off x="9227127" y="6228608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>
                <a:solidFill>
                  <a:srgbClr val="FF0000"/>
                </a:solidFill>
                <a:ea typeface="Calibri"/>
                <a:cs typeface="Calibri"/>
              </a:rPr>
              <a:t>[PRR </a:t>
            </a:r>
            <a:r>
              <a:rPr lang="en-GB" sz="2000" b="1">
                <a:solidFill>
                  <a:srgbClr val="FF0000"/>
                </a:solidFill>
                <a:ea typeface="Calibri"/>
                <a:cs typeface="Calibri"/>
              </a:rPr>
              <a:t>2</a:t>
            </a:r>
            <a:r>
              <a:rPr lang="en-GB" sz="2000">
                <a:solidFill>
                  <a:srgbClr val="FF0000"/>
                </a:solidFill>
                <a:ea typeface="Calibri"/>
                <a:cs typeface="Calibri"/>
              </a:rPr>
              <a:t>, 033013 (2020)]</a:t>
            </a:r>
            <a:endParaRPr lang="en-US"/>
          </a:p>
        </p:txBody>
      </p:sp>
      <p:pic>
        <p:nvPicPr>
          <p:cNvPr id="2" name="Picture 1" descr="A graph of a positive and negative number&#10;&#10;Description automatically generated">
            <a:extLst>
              <a:ext uri="{FF2B5EF4-FFF2-40B4-BE49-F238E27FC236}">
                <a16:creationId xmlns:a16="http://schemas.microsoft.com/office/drawing/2014/main" id="{3DE0EBBE-2E91-0CF1-32A7-9D25A3900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7830" y="323107"/>
            <a:ext cx="4927146" cy="591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8382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2D1A10-6CDF-AED5-2688-BB8EEA123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05DEA65-A576-CA56-E64B-F0E9BFA1139E}"/>
              </a:ext>
            </a:extLst>
          </p:cNvPr>
          <p:cNvSpPr/>
          <p:nvPr/>
        </p:nvSpPr>
        <p:spPr>
          <a:xfrm>
            <a:off x="4890429" y="3680319"/>
            <a:ext cx="6147756" cy="2705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47692E-0647-69DF-EA49-A98B78C9ECCB}"/>
              </a:ext>
            </a:extLst>
          </p:cNvPr>
          <p:cNvSpPr/>
          <p:nvPr/>
        </p:nvSpPr>
        <p:spPr>
          <a:xfrm>
            <a:off x="10317103" y="5399968"/>
            <a:ext cx="1874379" cy="1449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38204E-DD4B-3162-15CB-6C2C9C3632B1}"/>
              </a:ext>
            </a:extLst>
          </p:cNvPr>
          <p:cNvSpPr/>
          <p:nvPr/>
        </p:nvSpPr>
        <p:spPr>
          <a:xfrm>
            <a:off x="10198571" y="49035"/>
            <a:ext cx="1874379" cy="12035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pic>
        <p:nvPicPr>
          <p:cNvPr id="2" name="Picture 1" descr="A graph of a normalized amputation&#10;&#10;AI-generated content may be incorrect.">
            <a:extLst>
              <a:ext uri="{FF2B5EF4-FFF2-40B4-BE49-F238E27FC236}">
                <a16:creationId xmlns:a16="http://schemas.microsoft.com/office/drawing/2014/main" id="{77C793E8-E9C7-37D8-29A5-F0F6E921A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712" y="214312"/>
            <a:ext cx="9934575" cy="64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4949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502A56-AF5E-1209-677E-5134D29F0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406BA7C-ABDE-2EED-C977-F10FB5A6400F}"/>
              </a:ext>
            </a:extLst>
          </p:cNvPr>
          <p:cNvSpPr/>
          <p:nvPr/>
        </p:nvSpPr>
        <p:spPr>
          <a:xfrm>
            <a:off x="4890429" y="3680319"/>
            <a:ext cx="6147756" cy="2705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2707C1-9C46-F353-822A-2A232E3A894C}"/>
              </a:ext>
            </a:extLst>
          </p:cNvPr>
          <p:cNvSpPr/>
          <p:nvPr/>
        </p:nvSpPr>
        <p:spPr>
          <a:xfrm>
            <a:off x="10317103" y="5399968"/>
            <a:ext cx="1874379" cy="1449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9A1154-B2B2-C1ED-98D9-39BEAEB7E00D}"/>
              </a:ext>
            </a:extLst>
          </p:cNvPr>
          <p:cNvSpPr/>
          <p:nvPr/>
        </p:nvSpPr>
        <p:spPr>
          <a:xfrm>
            <a:off x="10198571" y="49035"/>
            <a:ext cx="1874379" cy="12035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084C7A-D384-7330-78FB-30F2312AE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425" y="0"/>
            <a:ext cx="91671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1824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CB64F8-1754-163D-49BC-90E924437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EC60811-4D89-62BC-494C-B55CE8260632}"/>
              </a:ext>
            </a:extLst>
          </p:cNvPr>
          <p:cNvSpPr txBox="1"/>
          <p:nvPr/>
        </p:nvSpPr>
        <p:spPr>
          <a:xfrm>
            <a:off x="4054558" y="5045092"/>
            <a:ext cx="163946" cy="387657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marL="0" marR="0" lvl="0" indent="0" rtl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i-FI" sz="1633" b="0" i="0" u="none" strike="noStrike" kern="1200">
              <a:ln>
                <a:noFill/>
              </a:ln>
              <a:latin typeface="Times New Roman" pitchFamily="18"/>
              <a:ea typeface="Arial" pitchFamily="2"/>
              <a:cs typeface="Tahoma" pitchFamily="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5F8C73-B07C-C485-B317-EE66FAEFAE45}"/>
              </a:ext>
            </a:extLst>
          </p:cNvPr>
          <p:cNvSpPr txBox="1"/>
          <p:nvPr/>
        </p:nvSpPr>
        <p:spPr>
          <a:xfrm>
            <a:off x="4054558" y="5045092"/>
            <a:ext cx="163946" cy="387657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marL="0" marR="0" lvl="0" indent="0" rtl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i-FI" sz="1633" b="0" i="0" u="none" strike="noStrike" kern="1200">
              <a:ln>
                <a:noFill/>
              </a:ln>
              <a:latin typeface="Times New Roman" pitchFamily="18"/>
              <a:ea typeface="Arial" pitchFamily="2"/>
              <a:cs typeface="Tahoma" pitchFamily="2"/>
            </a:endParaRP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F0D0293B-2167-A9AE-0B5A-A5B481922AB2}"/>
              </a:ext>
            </a:extLst>
          </p:cNvPr>
          <p:cNvSpPr txBox="1">
            <a:spLocks noGrp="1"/>
          </p:cNvSpPr>
          <p:nvPr/>
        </p:nvSpPr>
        <p:spPr>
          <a:xfrm>
            <a:off x="4564064" y="523615"/>
            <a:ext cx="5984072" cy="5452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>
            <a:lvl1pPr rtl="0" hangingPunct="0">
              <a:spcBef>
                <a:spcPts val="0"/>
              </a:spcBef>
              <a:spcAft>
                <a:spcPts val="1417"/>
              </a:spcAft>
              <a:tabLst/>
              <a:defRPr lang="fi-FI" sz="3200" b="0" i="0" u="none" strike="noStrike" kern="1200">
                <a:ln>
                  <a:noFill/>
                </a:ln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1800" indent="-323850">
              <a:spcAft>
                <a:spcPts val="1060"/>
              </a:spcAft>
            </a:pPr>
            <a:r>
              <a:rPr lang="fi-FI" sz="2200" b="1">
                <a:solidFill>
                  <a:srgbClr val="000000"/>
                </a:solidFill>
                <a:latin typeface="Arial"/>
                <a:cs typeface="Arial"/>
              </a:rPr>
              <a:t>Key </a:t>
            </a:r>
            <a:r>
              <a:rPr lang="fi-FI" sz="2200" b="1" err="1">
                <a:solidFill>
                  <a:srgbClr val="000000"/>
                </a:solidFill>
                <a:latin typeface="Arial"/>
                <a:cs typeface="Arial"/>
              </a:rPr>
              <a:t>takeaways</a:t>
            </a:r>
            <a:r>
              <a:rPr lang="fi-FI" sz="2200" b="1">
                <a:solidFill>
                  <a:srgbClr val="000000"/>
                </a:solidFill>
                <a:latin typeface="Arial"/>
                <a:cs typeface="Arial"/>
              </a:rPr>
              <a:t>:</a:t>
            </a:r>
            <a:endParaRPr lang="en-US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450850" indent="-342900">
              <a:spcAft>
                <a:spcPts val="1060"/>
              </a:spcAft>
              <a:buFont typeface="Calibri"/>
              <a:buChar char="-"/>
            </a:pPr>
            <a:r>
              <a:rPr lang="fi-FI" sz="2200" err="1">
                <a:latin typeface="Arial"/>
                <a:ea typeface="Calibri" panose="020F0502020204030204"/>
                <a:cs typeface="Arial"/>
              </a:rPr>
              <a:t>Bulk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 </a:t>
            </a:r>
            <a:r>
              <a:rPr lang="fi-FI" sz="2200" err="1">
                <a:latin typeface="Arial"/>
                <a:ea typeface="Calibri" panose="020F0502020204030204"/>
                <a:cs typeface="Arial"/>
              </a:rPr>
              <a:t>superfluids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 </a:t>
            </a:r>
            <a:r>
              <a:rPr lang="fi-FI" sz="2200" err="1">
                <a:latin typeface="Arial"/>
                <a:ea typeface="Calibri" panose="020F0502020204030204"/>
                <a:cs typeface="Arial"/>
              </a:rPr>
              <a:t>may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 </a:t>
            </a:r>
            <a:r>
              <a:rPr lang="fi-FI" sz="2200" err="1">
                <a:latin typeface="Arial"/>
                <a:ea typeface="Calibri" panose="020F0502020204030204"/>
                <a:cs typeface="Arial"/>
              </a:rPr>
              <a:t>be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 a </a:t>
            </a:r>
            <a:r>
              <a:rPr lang="fi-FI" sz="2200" err="1">
                <a:latin typeface="Arial"/>
                <a:ea typeface="Calibri" panose="020F0502020204030204"/>
                <a:cs typeface="Arial"/>
              </a:rPr>
              <a:t>misleading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 </a:t>
            </a:r>
            <a:r>
              <a:rPr lang="fi-FI" sz="2200" err="1">
                <a:latin typeface="Arial"/>
                <a:ea typeface="Calibri" panose="020F0502020204030204"/>
                <a:cs typeface="Arial"/>
              </a:rPr>
              <a:t>reference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 for </a:t>
            </a:r>
            <a:r>
              <a:rPr lang="fi-FI" sz="2200" err="1">
                <a:latin typeface="Arial"/>
                <a:ea typeface="Calibri" panose="020F0502020204030204"/>
                <a:cs typeface="Arial"/>
              </a:rPr>
              <a:t>neutron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 </a:t>
            </a:r>
            <a:r>
              <a:rPr lang="fi-FI" sz="2200" err="1">
                <a:latin typeface="Arial"/>
                <a:ea typeface="Calibri" panose="020F0502020204030204"/>
                <a:cs typeface="Arial"/>
              </a:rPr>
              <a:t>star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 </a:t>
            </a:r>
            <a:r>
              <a:rPr lang="fi-FI" sz="2200" err="1">
                <a:latin typeface="Arial"/>
                <a:ea typeface="Calibri" panose="020F0502020204030204"/>
                <a:cs typeface="Arial"/>
              </a:rPr>
              <a:t>vortex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 physics.</a:t>
            </a:r>
          </a:p>
          <a:p>
            <a:pPr marL="450850" indent="-342900">
              <a:spcAft>
                <a:spcPts val="1060"/>
              </a:spcAft>
              <a:buFont typeface="Calibri"/>
              <a:buChar char="-"/>
            </a:pPr>
            <a:r>
              <a:rPr lang="fi-FI" sz="2200">
                <a:latin typeface="Arial"/>
                <a:ea typeface="Calibri" panose="020F0502020204030204"/>
                <a:cs typeface="Arial"/>
              </a:rPr>
              <a:t>If </a:t>
            </a:r>
            <a:r>
              <a:rPr lang="fi-FI" sz="2200" err="1">
                <a:latin typeface="Arial"/>
                <a:ea typeface="Calibri" panose="020F0502020204030204"/>
                <a:cs typeface="Arial"/>
              </a:rPr>
              <a:t>there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 is </a:t>
            </a:r>
            <a:r>
              <a:rPr lang="fi-FI" sz="2200" err="1">
                <a:latin typeface="Arial"/>
                <a:ea typeface="Calibri" panose="020F0502020204030204"/>
                <a:cs typeface="Arial"/>
              </a:rPr>
              <a:t>pinning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, </a:t>
            </a:r>
            <a:r>
              <a:rPr lang="fi-FI" sz="2200" err="1">
                <a:latin typeface="Arial"/>
                <a:ea typeface="Calibri" panose="020F0502020204030204"/>
                <a:cs typeface="Arial"/>
              </a:rPr>
              <a:t>weak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 </a:t>
            </a:r>
            <a:r>
              <a:rPr lang="fi-FI" sz="2200" err="1">
                <a:latin typeface="Arial"/>
                <a:ea typeface="Calibri" panose="020F0502020204030204"/>
                <a:cs typeface="Arial"/>
              </a:rPr>
              <a:t>pinning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 </a:t>
            </a:r>
            <a:r>
              <a:rPr lang="fi-FI" sz="2200" err="1">
                <a:latin typeface="Arial"/>
                <a:ea typeface="Calibri" panose="020F0502020204030204"/>
                <a:cs typeface="Arial"/>
              </a:rPr>
              <a:t>requires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 </a:t>
            </a:r>
            <a:r>
              <a:rPr lang="fi-FI" sz="2200" err="1">
                <a:latin typeface="Arial"/>
                <a:ea typeface="Calibri" panose="020F0502020204030204"/>
                <a:cs typeface="Arial"/>
              </a:rPr>
              <a:t>fine-tuned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 </a:t>
            </a:r>
            <a:r>
              <a:rPr lang="fi-FI" sz="2200" err="1">
                <a:latin typeface="Arial"/>
                <a:ea typeface="Calibri" panose="020F0502020204030204"/>
                <a:cs typeface="Arial"/>
              </a:rPr>
              <a:t>parameters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. </a:t>
            </a:r>
            <a:r>
              <a:rPr lang="fi-FI" sz="2200" err="1">
                <a:latin typeface="Arial"/>
                <a:ea typeface="Calibri" panose="020F0502020204030204"/>
                <a:cs typeface="Arial"/>
              </a:rPr>
              <a:t>Thus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, </a:t>
            </a:r>
            <a:r>
              <a:rPr lang="fi-FI" sz="2200" err="1">
                <a:latin typeface="Arial"/>
                <a:ea typeface="Calibri" panose="020F0502020204030204"/>
                <a:cs typeface="Arial"/>
              </a:rPr>
              <a:t>strong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 </a:t>
            </a:r>
            <a:r>
              <a:rPr lang="fi-FI" sz="2200" err="1">
                <a:latin typeface="Arial"/>
                <a:ea typeface="Calibri" panose="020F0502020204030204"/>
                <a:cs typeface="Arial"/>
              </a:rPr>
              <a:t>pinning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 </a:t>
            </a:r>
            <a:r>
              <a:rPr lang="fi-FI" sz="2200" err="1">
                <a:latin typeface="Arial"/>
                <a:ea typeface="Calibri" panose="020F0502020204030204"/>
                <a:cs typeface="Arial"/>
              </a:rPr>
              <a:t>should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 </a:t>
            </a:r>
            <a:r>
              <a:rPr lang="fi-FI" sz="2200" err="1">
                <a:latin typeface="Arial"/>
                <a:ea typeface="Calibri" panose="020F0502020204030204"/>
                <a:cs typeface="Arial"/>
              </a:rPr>
              <a:t>be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 </a:t>
            </a:r>
            <a:r>
              <a:rPr lang="fi-FI" sz="2200" err="1">
                <a:latin typeface="Arial"/>
                <a:ea typeface="Calibri" panose="020F0502020204030204"/>
                <a:cs typeface="Arial"/>
              </a:rPr>
              <a:t>the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 </a:t>
            </a:r>
            <a:r>
              <a:rPr lang="fi-FI" sz="2200" err="1">
                <a:latin typeface="Arial"/>
                <a:ea typeface="Calibri" panose="020F0502020204030204"/>
                <a:cs typeface="Arial"/>
              </a:rPr>
              <a:t>default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 </a:t>
            </a:r>
            <a:r>
              <a:rPr lang="fi-FI" sz="2200" err="1">
                <a:latin typeface="Arial"/>
                <a:ea typeface="Calibri" panose="020F0502020204030204"/>
                <a:cs typeface="Arial"/>
              </a:rPr>
              <a:t>expectation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.</a:t>
            </a:r>
          </a:p>
          <a:p>
            <a:pPr marL="450850" indent="-342900">
              <a:spcAft>
                <a:spcPts val="1060"/>
              </a:spcAft>
              <a:buFont typeface="Calibri"/>
              <a:buChar char="-"/>
            </a:pPr>
            <a:r>
              <a:rPr lang="fi-FI" sz="2200" err="1">
                <a:latin typeface="Arial"/>
                <a:ea typeface="Calibri" panose="020F0502020204030204"/>
                <a:cs typeface="Arial"/>
              </a:rPr>
              <a:t>We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 </a:t>
            </a:r>
            <a:r>
              <a:rPr lang="fi-FI" sz="2200" err="1">
                <a:latin typeface="Arial"/>
                <a:ea typeface="Calibri" panose="020F0502020204030204"/>
                <a:cs typeface="Arial"/>
              </a:rPr>
              <a:t>have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 </a:t>
            </a:r>
            <a:r>
              <a:rPr lang="fi-FI" sz="2200" err="1">
                <a:latin typeface="Arial"/>
                <a:ea typeface="Calibri" panose="020F0502020204030204"/>
                <a:cs typeface="Arial"/>
              </a:rPr>
              <a:t>carried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 out </a:t>
            </a:r>
            <a:r>
              <a:rPr lang="fi-FI" sz="2200" err="1">
                <a:latin typeface="Arial"/>
                <a:ea typeface="Calibri" panose="020F0502020204030204"/>
                <a:cs typeface="Arial"/>
              </a:rPr>
              <a:t>experiments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 </a:t>
            </a:r>
            <a:r>
              <a:rPr lang="fi-FI" sz="2200" err="1">
                <a:latin typeface="Arial"/>
                <a:ea typeface="Calibri" panose="020F0502020204030204"/>
                <a:cs typeface="Arial"/>
              </a:rPr>
              <a:t>that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 </a:t>
            </a:r>
            <a:r>
              <a:rPr lang="fi-FI" sz="2200" err="1">
                <a:latin typeface="Arial"/>
                <a:ea typeface="Calibri" panose="020F0502020204030204"/>
                <a:cs typeface="Arial"/>
              </a:rPr>
              <a:t>explore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 </a:t>
            </a:r>
            <a:r>
              <a:rPr lang="fi-FI" sz="2200" err="1">
                <a:latin typeface="Arial"/>
                <a:ea typeface="Calibri" panose="020F0502020204030204"/>
                <a:cs typeface="Arial"/>
              </a:rPr>
              <a:t>vortex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 non-</a:t>
            </a:r>
            <a:r>
              <a:rPr lang="fi-FI" sz="2200" err="1">
                <a:latin typeface="Arial"/>
                <a:ea typeface="Calibri" panose="020F0502020204030204"/>
                <a:cs typeface="Arial"/>
              </a:rPr>
              <a:t>dynamics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 in </a:t>
            </a:r>
            <a:r>
              <a:rPr lang="fi-FI" sz="2200" err="1">
                <a:latin typeface="Arial"/>
                <a:ea typeface="Calibri" panose="020F0502020204030204"/>
                <a:cs typeface="Arial"/>
              </a:rPr>
              <a:t>such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 </a:t>
            </a:r>
            <a:r>
              <a:rPr lang="fi-FI" sz="2200" err="1">
                <a:latin typeface="Arial"/>
                <a:ea typeface="Calibri" panose="020F0502020204030204"/>
                <a:cs typeface="Arial"/>
              </a:rPr>
              <a:t>conditions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.</a:t>
            </a:r>
          </a:p>
          <a:p>
            <a:pPr marL="450850" indent="-342900">
              <a:spcAft>
                <a:spcPts val="1060"/>
              </a:spcAft>
              <a:buFont typeface="Calibri"/>
              <a:buChar char="-"/>
            </a:pPr>
            <a:r>
              <a:rPr lang="fi-FI" sz="2200" err="1">
                <a:latin typeface="Arial"/>
                <a:ea typeface="Calibri" panose="020F0502020204030204"/>
                <a:cs typeface="Arial"/>
              </a:rPr>
              <a:t>But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: </a:t>
            </a:r>
            <a:r>
              <a:rPr lang="fi-FI" sz="2200" err="1">
                <a:latin typeface="Arial"/>
                <a:ea typeface="Calibri" panose="020F0502020204030204"/>
                <a:cs typeface="Arial"/>
              </a:rPr>
              <a:t>three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 open </a:t>
            </a:r>
            <a:r>
              <a:rPr lang="fi-FI" sz="2200" err="1">
                <a:latin typeface="Arial"/>
                <a:ea typeface="Calibri" panose="020F0502020204030204"/>
                <a:cs typeface="Arial"/>
              </a:rPr>
              <a:t>problems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 in </a:t>
            </a:r>
            <a:r>
              <a:rPr lang="fi-FI" sz="2200" err="1">
                <a:latin typeface="Arial"/>
                <a:ea typeface="Calibri" panose="020F0502020204030204"/>
                <a:cs typeface="Arial"/>
              </a:rPr>
              <a:t>their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 </a:t>
            </a:r>
            <a:r>
              <a:rPr lang="fi-FI" sz="2200" err="1">
                <a:latin typeface="Arial"/>
                <a:ea typeface="Calibri" panose="020F0502020204030204"/>
                <a:cs typeface="Arial"/>
              </a:rPr>
              <a:t>interpretation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 </a:t>
            </a:r>
            <a:r>
              <a:rPr lang="fi-FI" sz="2200" err="1">
                <a:latin typeface="Arial"/>
                <a:ea typeface="Calibri" panose="020F0502020204030204"/>
                <a:cs typeface="Arial"/>
              </a:rPr>
              <a:t>need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 </a:t>
            </a:r>
            <a:r>
              <a:rPr lang="fi-FI" sz="2200" err="1">
                <a:latin typeface="Arial"/>
                <a:ea typeface="Calibri" panose="020F0502020204030204"/>
                <a:cs typeface="Arial"/>
              </a:rPr>
              <a:t>solving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 </a:t>
            </a:r>
            <a:r>
              <a:rPr lang="fi-FI" sz="2200" err="1">
                <a:latin typeface="Arial"/>
                <a:ea typeface="Calibri" panose="020F0502020204030204"/>
                <a:cs typeface="Arial"/>
              </a:rPr>
              <a:t>before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 </a:t>
            </a:r>
            <a:r>
              <a:rPr lang="fi-FI" sz="2200" err="1">
                <a:latin typeface="Arial"/>
                <a:ea typeface="Calibri" panose="020F0502020204030204"/>
                <a:cs typeface="Arial"/>
              </a:rPr>
              <a:t>extrapolation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 is </a:t>
            </a:r>
            <a:r>
              <a:rPr lang="fi-FI" sz="2200" err="1">
                <a:latin typeface="Arial"/>
                <a:ea typeface="Calibri" panose="020F0502020204030204"/>
                <a:cs typeface="Arial"/>
              </a:rPr>
              <a:t>accessible</a:t>
            </a:r>
            <a:endParaRPr lang="fi-FI" sz="2200">
              <a:latin typeface="Arial"/>
              <a:ea typeface="Calibri" panose="020F0502020204030204"/>
              <a:cs typeface="Arial"/>
            </a:endParaRPr>
          </a:p>
          <a:p>
            <a:pPr marL="450850" indent="-342900">
              <a:spcAft>
                <a:spcPts val="1060"/>
              </a:spcAft>
              <a:buFont typeface="Calibri"/>
              <a:buChar char="-"/>
            </a:pPr>
            <a:endParaRPr lang="fi-FI" sz="2200">
              <a:latin typeface="Arial"/>
              <a:ea typeface="Calibri" panose="020F0502020204030204"/>
              <a:cs typeface="Arial"/>
            </a:endParaRPr>
          </a:p>
        </p:txBody>
      </p:sp>
      <p:pic>
        <p:nvPicPr>
          <p:cNvPr id="5" name="Picture 4" descr="http://ltl.tkk.fi/wiki/images/9/9b/Rotacryostatnew.gif">
            <a:extLst>
              <a:ext uri="{FF2B5EF4-FFF2-40B4-BE49-F238E27FC236}">
                <a16:creationId xmlns:a16="http://schemas.microsoft.com/office/drawing/2014/main" id="{D0DDD5D3-B452-0D9F-041C-369FAD91A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852" y="1030720"/>
            <a:ext cx="2743200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5360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E5ADB6C-4BA0-BE60-BD57-9A135314CC12}"/>
              </a:ext>
            </a:extLst>
          </p:cNvPr>
          <p:cNvSpPr/>
          <p:nvPr/>
        </p:nvSpPr>
        <p:spPr>
          <a:xfrm>
            <a:off x="10453175" y="5536040"/>
            <a:ext cx="1874379" cy="1449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AC29AE4-EAB6-D974-A923-EFB9635F25E5}"/>
              </a:ext>
            </a:extLst>
          </p:cNvPr>
          <p:cNvSpPr/>
          <p:nvPr/>
        </p:nvSpPr>
        <p:spPr>
          <a:xfrm>
            <a:off x="9220328" y="203495"/>
            <a:ext cx="2512811" cy="12447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EA905CE-FC6E-469B-A095-8A7702CE2EAD}"/>
              </a:ext>
            </a:extLst>
          </p:cNvPr>
          <p:cNvSpPr/>
          <p:nvPr/>
        </p:nvSpPr>
        <p:spPr>
          <a:xfrm>
            <a:off x="284104" y="1450267"/>
            <a:ext cx="11627979" cy="2662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BE46811-1A8E-44A5-B8F1-9EAAEC7053E2}"/>
              </a:ext>
            </a:extLst>
          </p:cNvPr>
          <p:cNvSpPr/>
          <p:nvPr/>
        </p:nvSpPr>
        <p:spPr>
          <a:xfrm>
            <a:off x="9940595" y="4860693"/>
            <a:ext cx="1633339" cy="1988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789B339-44C6-447A-9593-C9E7E6500F7B}"/>
              </a:ext>
            </a:extLst>
          </p:cNvPr>
          <p:cNvSpPr txBox="1">
            <a:spLocks/>
          </p:cNvSpPr>
          <p:nvPr/>
        </p:nvSpPr>
        <p:spPr>
          <a:xfrm>
            <a:off x="4972083" y="342389"/>
            <a:ext cx="7350911" cy="2236259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>
                <a:solidFill>
                  <a:schemeClr val="bg1">
                    <a:lumMod val="50000"/>
                  </a:schemeClr>
                </a:solidFill>
                <a:latin typeface="Arial"/>
                <a:cs typeface="Calibri"/>
              </a:rPr>
              <a:t>Two-dimensional vacuum of </a:t>
            </a:r>
            <a:r>
              <a:rPr lang="en-US" sz="4800" baseline="30000">
                <a:solidFill>
                  <a:schemeClr val="bg1">
                    <a:lumMod val="50000"/>
                  </a:schemeClr>
                </a:solidFill>
                <a:latin typeface="Arial"/>
                <a:cs typeface="Calibri"/>
              </a:rPr>
              <a:t>3</a:t>
            </a:r>
            <a:r>
              <a:rPr lang="en-US" sz="4800">
                <a:solidFill>
                  <a:schemeClr val="bg1">
                    <a:lumMod val="50000"/>
                  </a:schemeClr>
                </a:solidFill>
                <a:latin typeface="Arial"/>
                <a:cs typeface="Calibri"/>
              </a:rPr>
              <a:t>He-B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B5A48B95-0FCE-48C6-9815-B9B8A98DD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669" y="6199929"/>
            <a:ext cx="1714500" cy="647700"/>
          </a:xfrm>
          <a:prstGeom prst="rect">
            <a:avLst/>
          </a:prstGeom>
        </p:spPr>
      </p:pic>
      <p:pic>
        <p:nvPicPr>
          <p:cNvPr id="6" name="Picture 9" descr="Logo&#10;&#10;Description automatically generated">
            <a:extLst>
              <a:ext uri="{FF2B5EF4-FFF2-40B4-BE49-F238E27FC236}">
                <a16:creationId xmlns:a16="http://schemas.microsoft.com/office/drawing/2014/main" id="{D6B80561-1618-4B01-89E5-54A54EFE2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3866" y="4550846"/>
            <a:ext cx="1638300" cy="1571625"/>
          </a:xfrm>
          <a:prstGeom prst="rect">
            <a:avLst/>
          </a:prstGeom>
        </p:spPr>
      </p:pic>
      <p:pic>
        <p:nvPicPr>
          <p:cNvPr id="10" name="Picture 10" descr="Logo&#10;&#10;Description automatically generated">
            <a:extLst>
              <a:ext uri="{FF2B5EF4-FFF2-40B4-BE49-F238E27FC236}">
                <a16:creationId xmlns:a16="http://schemas.microsoft.com/office/drawing/2014/main" id="{9BF0AACC-969D-4FBC-8BFF-C72E98796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1760" y="4792666"/>
            <a:ext cx="2743200" cy="1095375"/>
          </a:xfrm>
          <a:prstGeom prst="rect">
            <a:avLst/>
          </a:prstGeom>
        </p:spPr>
      </p:pic>
      <p:pic>
        <p:nvPicPr>
          <p:cNvPr id="11" name="Picture 1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1892F98-9316-402D-9ABC-D6A7AEC7F4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6916" y="6270529"/>
            <a:ext cx="4010025" cy="504825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3F31D817-881A-633A-EDF6-3CCA3132B6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16005" y="4703314"/>
            <a:ext cx="1386540" cy="1155452"/>
          </a:xfrm>
          <a:prstGeom prst="rect">
            <a:avLst/>
          </a:prstGeom>
        </p:spPr>
      </p:pic>
      <p:pic>
        <p:nvPicPr>
          <p:cNvPr id="12" name="Picture 11" descr="superfluid_stirring_crop.png">
            <a:extLst>
              <a:ext uri="{FF2B5EF4-FFF2-40B4-BE49-F238E27FC236}">
                <a16:creationId xmlns:a16="http://schemas.microsoft.com/office/drawing/2014/main" id="{E2A2456E-1131-EC67-D432-5969CE6454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8" y="342900"/>
            <a:ext cx="4778811" cy="6172200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2BC09611-32E0-AE68-8FBA-9E08B73EEF5E}"/>
              </a:ext>
            </a:extLst>
          </p:cNvPr>
          <p:cNvSpPr txBox="1"/>
          <p:nvPr/>
        </p:nvSpPr>
        <p:spPr>
          <a:xfrm>
            <a:off x="5917627" y="2692504"/>
            <a:ext cx="5153513" cy="1314092"/>
          </a:xfrm>
          <a:prstGeom prst="rect">
            <a:avLst/>
          </a:prstGeom>
          <a:noFill/>
          <a:ln>
            <a:noFill/>
          </a:ln>
        </p:spPr>
        <p:txBody>
          <a:bodyPr vert="horz" wrap="square" lIns="61229" tIns="30614" rIns="61229" bIns="30614" anchor="t" anchorCtr="0" compatLnSpc="0">
            <a:spAutoFit/>
          </a:bodyPr>
          <a:lstStyle>
            <a:defPPr>
              <a:defRPr lang="ru-RU"/>
            </a:defPPr>
            <a:lvl1pPr marL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Optimum" pitchFamily="2" charset="0"/>
                <a:ea typeface="+mn-ea"/>
                <a:cs typeface="+mn-cs"/>
              </a:defRPr>
            </a:lvl1pPr>
            <a:lvl2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Optimum" pitchFamily="2" charset="0"/>
                <a:ea typeface="+mn-ea"/>
                <a:cs typeface="+mn-cs"/>
              </a:defRPr>
            </a:lvl2pPr>
            <a:lvl3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Optimum" pitchFamily="2" charset="0"/>
                <a:ea typeface="+mn-ea"/>
                <a:cs typeface="+mn-cs"/>
              </a:defRPr>
            </a:lvl3pPr>
            <a:lvl4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Optimum" pitchFamily="2" charset="0"/>
                <a:ea typeface="+mn-ea"/>
                <a:cs typeface="+mn-cs"/>
              </a:defRPr>
            </a:lvl4pPr>
            <a:lvl5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Optimum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Optimum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Optimum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Optimum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Optimum" pitchFamily="2" charset="0"/>
                <a:ea typeface="+mn-ea"/>
                <a:cs typeface="+mn-cs"/>
              </a:defRPr>
            </a:lvl9pPr>
          </a:lstStyle>
          <a:p>
            <a:pPr defTabSz="622089">
              <a:spcBef>
                <a:spcPts val="0"/>
              </a:spcBef>
              <a:spcAft>
                <a:spcPts val="0"/>
              </a:spcAft>
            </a:pPr>
            <a:r>
              <a:rPr lang="en-US" sz="1600" spc="116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Calibri"/>
                <a:ea typeface="Calibri"/>
                <a:cs typeface="Calibri"/>
              </a:rPr>
              <a:t>R. P. Haley, A. Jennings, A. Mayer, G. R. Pickett, M. Poole, R. Schanen, A. A. Soldatov, V. </a:t>
            </a:r>
            <a:r>
              <a:rPr lang="en-US" sz="1600" spc="116" err="1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Calibri"/>
                <a:ea typeface="Calibri"/>
                <a:cs typeface="Calibri"/>
              </a:rPr>
              <a:t>Tsepelin</a:t>
            </a:r>
            <a:r>
              <a:rPr lang="en-US" sz="1600" spc="116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Calibri"/>
                <a:ea typeface="Calibri"/>
                <a:cs typeface="Calibri"/>
              </a:rPr>
              <a:t>, J. </a:t>
            </a:r>
            <a:r>
              <a:rPr lang="en-US" sz="1600" spc="116" err="1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Calibri"/>
                <a:ea typeface="Calibri"/>
                <a:cs typeface="Calibri"/>
              </a:rPr>
              <a:t>Vonka</a:t>
            </a:r>
            <a:r>
              <a:rPr lang="en-US" sz="1600" spc="116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Calibri"/>
                <a:ea typeface="Calibri"/>
                <a:cs typeface="Calibri"/>
              </a:rPr>
              <a:t>, L. Whitehead, V. V. </a:t>
            </a:r>
            <a:r>
              <a:rPr lang="en-US" sz="1600" spc="116" err="1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Calibri"/>
                <a:ea typeface="Calibri"/>
                <a:cs typeface="Calibri"/>
              </a:rPr>
              <a:t>Zavjalov</a:t>
            </a:r>
            <a:r>
              <a:rPr lang="en-US" sz="1600" spc="116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Calibri"/>
                <a:ea typeface="Calibri"/>
                <a:cs typeface="Calibri"/>
              </a:rPr>
              <a:t>, D. E. </a:t>
            </a:r>
            <a:r>
              <a:rPr lang="en-US" sz="1600" spc="116" err="1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Calibri"/>
                <a:ea typeface="Calibri"/>
                <a:cs typeface="Calibri"/>
              </a:rPr>
              <a:t>Zmeev</a:t>
            </a:r>
            <a:r>
              <a:rPr lang="en-US" sz="1600" spc="116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Calibri"/>
                <a:ea typeface="Calibri"/>
                <a:cs typeface="Calibri"/>
              </a:rPr>
              <a:t> </a:t>
            </a:r>
          </a:p>
          <a:p>
            <a:pPr defTabSz="622089">
              <a:spcBef>
                <a:spcPts val="0"/>
              </a:spcBef>
              <a:spcAft>
                <a:spcPts val="0"/>
              </a:spcAft>
            </a:pPr>
            <a:endParaRPr lang="en-US" sz="1600" spc="116">
              <a:solidFill>
                <a:srgbClr val="000000"/>
              </a:solidFill>
              <a:effectLst>
                <a:outerShdw dist="17961" dir="2700000">
                  <a:scrgbClr r="0" g="0" b="0"/>
                </a:outerShdw>
              </a:effectLst>
              <a:latin typeface="Calibri"/>
              <a:ea typeface="Calibri"/>
              <a:cs typeface="Calibri"/>
            </a:endParaRPr>
          </a:p>
          <a:p>
            <a:pPr defTabSz="622089">
              <a:spcBef>
                <a:spcPts val="0"/>
              </a:spcBef>
              <a:spcAft>
                <a:spcPts val="0"/>
              </a:spcAft>
            </a:pPr>
            <a:r>
              <a:rPr lang="en-US" sz="1600" spc="116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Calibri"/>
                <a:ea typeface="Calibri"/>
                <a:cs typeface="Calibri"/>
              </a:rPr>
              <a:t>Also: QUEST-DMC</a:t>
            </a:r>
          </a:p>
        </p:txBody>
      </p:sp>
    </p:spTree>
    <p:extLst>
      <p:ext uri="{BB962C8B-B14F-4D97-AF65-F5344CB8AC3E}">
        <p14:creationId xmlns:p14="http://schemas.microsoft.com/office/powerpoint/2010/main" val="29111860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B2926C1-07E9-DEB8-D0DA-F33E4FD7D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773" y="475868"/>
            <a:ext cx="9902707" cy="1224153"/>
          </a:xfrm>
        </p:spPr>
        <p:txBody>
          <a:bodyPr lIns="121920" tIns="60960" rIns="121920" bIns="60960" anchor="t">
            <a:norm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>
                <a:solidFill>
                  <a:schemeClr val="bg1">
                    <a:lumMod val="50000"/>
                  </a:schemeClr>
                </a:solidFill>
                <a:latin typeface="Arial"/>
                <a:cs typeface="Calibri"/>
              </a:rPr>
              <a:t>Superfluid </a:t>
            </a:r>
            <a:r>
              <a:rPr lang="en-GB" sz="4800" baseline="30000">
                <a:solidFill>
                  <a:schemeClr val="bg1">
                    <a:lumMod val="50000"/>
                  </a:schemeClr>
                </a:solidFill>
                <a:latin typeface="Arial"/>
                <a:cs typeface="Calibri"/>
              </a:rPr>
              <a:t>3</a:t>
            </a:r>
            <a:r>
              <a:rPr lang="en-GB" sz="4800">
                <a:solidFill>
                  <a:schemeClr val="bg1">
                    <a:lumMod val="50000"/>
                  </a:schemeClr>
                </a:solidFill>
                <a:latin typeface="Arial"/>
                <a:cs typeface="Calibri"/>
              </a:rPr>
              <a:t>He </a:t>
            </a:r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01A35E-0023-C2CF-330B-859B6EF38573}"/>
              </a:ext>
            </a:extLst>
          </p:cNvPr>
          <p:cNvSpPr txBox="1">
            <a:spLocks noGrp="1"/>
          </p:cNvSpPr>
          <p:nvPr/>
        </p:nvSpPr>
        <p:spPr>
          <a:xfrm>
            <a:off x="435205" y="2004683"/>
            <a:ext cx="6372000" cy="1497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>
            <a:no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1789" indent="-323843"/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   Fermi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system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, Cooper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pairing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with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 S=1  L=1 (p-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wave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triplet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state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)</a:t>
            </a:r>
            <a:endParaRPr lang="en-US" sz="1351">
              <a:ea typeface="Calibri"/>
              <a:cs typeface="Calibri"/>
            </a:endParaRPr>
          </a:p>
          <a:p>
            <a:pPr marL="431789" indent="-323843"/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   Order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parameter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 is a 3x3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complex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matrix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.</a:t>
            </a:r>
          </a:p>
          <a:p>
            <a:pPr marL="431789" lvl="0" indent="-323843"/>
            <a:endParaRPr lang="fi-FI" sz="2200">
              <a:solidFill>
                <a:srgbClr val="000000"/>
              </a:solidFill>
              <a:latin typeface="Arial" pitchFamily="34"/>
              <a:cs typeface="Arial" pitchFamily="34"/>
            </a:endParaRPr>
          </a:p>
          <a:p>
            <a:pPr marL="431789" indent="-323843" algn="just"/>
            <a:endParaRPr lang="fi-FI" sz="2200">
              <a:solidFill>
                <a:srgbClr val="000000"/>
              </a:solidFill>
              <a:latin typeface="Arial" pitchFamily="34"/>
              <a:cs typeface="Arial"/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9DB59F7-BE6B-B21C-BCDB-7D3AEBA318AE}"/>
              </a:ext>
            </a:extLst>
          </p:cNvPr>
          <p:cNvSpPr txBox="1">
            <a:spLocks noGrp="1"/>
          </p:cNvSpPr>
          <p:nvPr/>
        </p:nvSpPr>
        <p:spPr>
          <a:xfrm>
            <a:off x="292569" y="3370434"/>
            <a:ext cx="6660000" cy="262913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>
            <a:no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1789" indent="-323419"/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 3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Superfluid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phases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 in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bulk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several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other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phases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 in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restricted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geometries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.</a:t>
            </a:r>
            <a:endParaRPr lang="en-US" sz="3200"/>
          </a:p>
          <a:p>
            <a:pPr marL="431789" indent="-323419"/>
            <a:endParaRPr lang="en-US" sz="3200"/>
          </a:p>
          <a:p>
            <a:pPr marL="431789" indent="-323419"/>
            <a:endParaRPr lang="fi-FI" sz="2200">
              <a:solidFill>
                <a:srgbClr val="000000"/>
              </a:solidFill>
              <a:latin typeface="Arial"/>
              <a:cs typeface="Arial"/>
            </a:endParaRPr>
          </a:p>
          <a:p>
            <a:pPr marL="431789" indent="-323419"/>
            <a:endParaRPr lang="fi-FI" sz="2200">
              <a:solidFill>
                <a:srgbClr val="000000"/>
              </a:solidFill>
              <a:latin typeface="Arial"/>
              <a:cs typeface="Arial"/>
            </a:endParaRPr>
          </a:p>
          <a:p>
            <a:pPr marL="431789" indent="-323419"/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 </a:t>
            </a:r>
            <a:endParaRPr lang="fi-FI" sz="2200">
              <a:solidFill>
                <a:srgbClr val="000000"/>
              </a:solidFill>
              <a:latin typeface="Arial" pitchFamily="34"/>
              <a:cs typeface="Arial" pitchFamily="34"/>
            </a:endParaRPr>
          </a:p>
          <a:p>
            <a:pPr marL="431789" indent="-323419"/>
            <a:endParaRPr lang="fi-FI" sz="2200">
              <a:solidFill>
                <a:srgbClr val="000000"/>
              </a:solidFill>
              <a:latin typeface="Arial" pitchFamily="34"/>
              <a:cs typeface="Arial" pitchFamily="34"/>
            </a:endParaRPr>
          </a:p>
          <a:p>
            <a:pPr marL="431789" indent="-323419" algn="just"/>
            <a:endParaRPr lang="fi-FI" sz="2200">
              <a:solidFill>
                <a:srgbClr val="000000"/>
              </a:solidFill>
              <a:latin typeface="Arial" pitchFamily="34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28E355-244D-9350-4291-C50ADFF8B643}"/>
              </a:ext>
            </a:extLst>
          </p:cNvPr>
          <p:cNvSpPr/>
          <p:nvPr/>
        </p:nvSpPr>
        <p:spPr>
          <a:xfrm>
            <a:off x="10317103" y="5399968"/>
            <a:ext cx="1874379" cy="1449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E7BAEF-6051-1A9F-551F-E296447843D7}"/>
              </a:ext>
            </a:extLst>
          </p:cNvPr>
          <p:cNvSpPr/>
          <p:nvPr/>
        </p:nvSpPr>
        <p:spPr>
          <a:xfrm>
            <a:off x="10198571" y="49035"/>
            <a:ext cx="1874379" cy="12035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345238-AD71-5C07-C3C0-99957B77122A}"/>
              </a:ext>
            </a:extLst>
          </p:cNvPr>
          <p:cNvSpPr/>
          <p:nvPr/>
        </p:nvSpPr>
        <p:spPr>
          <a:xfrm>
            <a:off x="10302809" y="232443"/>
            <a:ext cx="1874379" cy="12035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pic>
        <p:nvPicPr>
          <p:cNvPr id="2" name="Picture 1" descr="A diagram of a normal and a normal diagram&#10;&#10;Description automatically generated">
            <a:extLst>
              <a:ext uri="{FF2B5EF4-FFF2-40B4-BE49-F238E27FC236}">
                <a16:creationId xmlns:a16="http://schemas.microsoft.com/office/drawing/2014/main" id="{6C52DE05-8BC0-EF24-30E6-BA4F8F5D6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4405" y="353661"/>
            <a:ext cx="3771900" cy="329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9092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B2926C1-07E9-DEB8-D0DA-F33E4FD7D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773" y="475868"/>
            <a:ext cx="9902707" cy="1224153"/>
          </a:xfrm>
        </p:spPr>
        <p:txBody>
          <a:bodyPr lIns="121920" tIns="60960" rIns="121920" bIns="60960" anchor="t">
            <a:norm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>
                <a:solidFill>
                  <a:schemeClr val="bg1">
                    <a:lumMod val="50000"/>
                  </a:schemeClr>
                </a:solidFill>
                <a:latin typeface="Arial"/>
                <a:cs typeface="Calibri"/>
              </a:rPr>
              <a:t>Superfluid </a:t>
            </a:r>
            <a:r>
              <a:rPr lang="en-GB" sz="4800" baseline="30000">
                <a:solidFill>
                  <a:schemeClr val="bg1">
                    <a:lumMod val="50000"/>
                  </a:schemeClr>
                </a:solidFill>
                <a:latin typeface="Arial"/>
                <a:cs typeface="Calibri"/>
              </a:rPr>
              <a:t>3</a:t>
            </a:r>
            <a:r>
              <a:rPr lang="en-GB" sz="4800">
                <a:solidFill>
                  <a:schemeClr val="bg1">
                    <a:lumMod val="50000"/>
                  </a:schemeClr>
                </a:solidFill>
                <a:latin typeface="Arial"/>
                <a:cs typeface="Calibri"/>
              </a:rPr>
              <a:t>He </a:t>
            </a:r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01A35E-0023-C2CF-330B-859B6EF38573}"/>
              </a:ext>
            </a:extLst>
          </p:cNvPr>
          <p:cNvSpPr txBox="1">
            <a:spLocks noGrp="1"/>
          </p:cNvSpPr>
          <p:nvPr/>
        </p:nvSpPr>
        <p:spPr>
          <a:xfrm>
            <a:off x="435205" y="2004683"/>
            <a:ext cx="6372000" cy="1497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>
            <a:no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1789" indent="-323843"/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   Fermi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system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, Cooper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pairing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with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 S=1  L=1 (p-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wave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triplet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state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)</a:t>
            </a:r>
            <a:endParaRPr lang="en-US" sz="1351">
              <a:ea typeface="Calibri"/>
              <a:cs typeface="Calibri"/>
            </a:endParaRPr>
          </a:p>
          <a:p>
            <a:pPr marL="431789" indent="-323843"/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   Order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parameter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 is a 3x3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complex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matrix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.</a:t>
            </a:r>
          </a:p>
          <a:p>
            <a:pPr marL="431789" lvl="0" indent="-323843"/>
            <a:endParaRPr lang="fi-FI" sz="2200">
              <a:solidFill>
                <a:srgbClr val="000000"/>
              </a:solidFill>
              <a:latin typeface="Arial" pitchFamily="34"/>
              <a:cs typeface="Arial" pitchFamily="34"/>
            </a:endParaRPr>
          </a:p>
          <a:p>
            <a:pPr marL="431789" indent="-323843" algn="just"/>
            <a:endParaRPr lang="fi-FI" sz="2200">
              <a:solidFill>
                <a:srgbClr val="000000"/>
              </a:solidFill>
              <a:latin typeface="Arial" pitchFamily="34"/>
              <a:cs typeface="Arial"/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9DB59F7-BE6B-B21C-BCDB-7D3AEBA318AE}"/>
              </a:ext>
            </a:extLst>
          </p:cNvPr>
          <p:cNvSpPr txBox="1">
            <a:spLocks noGrp="1"/>
          </p:cNvSpPr>
          <p:nvPr/>
        </p:nvSpPr>
        <p:spPr>
          <a:xfrm>
            <a:off x="292569" y="3370434"/>
            <a:ext cx="6660000" cy="262913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>
            <a:no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1789" indent="-323419"/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 3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Superfluid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phases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 in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bulk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several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other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phases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 in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restricted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geometries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.</a:t>
            </a:r>
            <a:endParaRPr lang="en-US" sz="1351">
              <a:latin typeface="Arial"/>
              <a:cs typeface="Arial"/>
            </a:endParaRPr>
          </a:p>
          <a:p>
            <a:pPr marL="431789" indent="-323419"/>
            <a:endParaRPr lang="fi-FI" sz="2200">
              <a:solidFill>
                <a:srgbClr val="000000"/>
              </a:solidFill>
              <a:latin typeface="Arial" pitchFamily="34"/>
              <a:cs typeface="Arial" pitchFamily="34"/>
            </a:endParaRPr>
          </a:p>
          <a:p>
            <a:pPr marL="431789" indent="-323419"/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    </a:t>
            </a:r>
            <a:r>
              <a:rPr lang="fi-FI" sz="2267">
                <a:solidFill>
                  <a:srgbClr val="000000"/>
                </a:solidFill>
                <a:latin typeface="Arial"/>
                <a:cs typeface="Arial"/>
              </a:rPr>
              <a:t>B </a:t>
            </a:r>
            <a:r>
              <a:rPr lang="fi-FI" sz="2267" err="1">
                <a:solidFill>
                  <a:srgbClr val="000000"/>
                </a:solidFill>
                <a:latin typeface="Arial"/>
                <a:cs typeface="Arial"/>
              </a:rPr>
              <a:t>phase</a:t>
            </a:r>
            <a:r>
              <a:rPr lang="fi-FI" sz="2267">
                <a:solidFill>
                  <a:srgbClr val="000000"/>
                </a:solidFill>
                <a:latin typeface="Arial"/>
                <a:cs typeface="Arial"/>
              </a:rPr>
              <a:t>: </a:t>
            </a:r>
            <a:r>
              <a:rPr lang="fi-FI" sz="2267" err="1">
                <a:solidFill>
                  <a:srgbClr val="000000"/>
                </a:solidFill>
                <a:latin typeface="Arial"/>
                <a:cs typeface="Arial"/>
              </a:rPr>
              <a:t>isotropic</a:t>
            </a:r>
            <a:r>
              <a:rPr lang="fi-FI" sz="2267">
                <a:solidFill>
                  <a:srgbClr val="000000"/>
                </a:solidFill>
                <a:latin typeface="Arial"/>
                <a:cs typeface="Arial"/>
              </a:rPr>
              <a:t> </a:t>
            </a:r>
            <a:r>
              <a:rPr lang="fi-FI" sz="2267" err="1">
                <a:solidFill>
                  <a:srgbClr val="000000"/>
                </a:solidFill>
                <a:latin typeface="Arial"/>
                <a:cs typeface="Arial"/>
              </a:rPr>
              <a:t>gap</a:t>
            </a:r>
            <a:r>
              <a:rPr lang="fi-FI" sz="2267">
                <a:solidFill>
                  <a:srgbClr val="000000"/>
                </a:solidFill>
                <a:latin typeface="Arial"/>
                <a:cs typeface="Arial"/>
              </a:rPr>
              <a:t> spectrum</a:t>
            </a:r>
          </a:p>
          <a:p>
            <a:pPr marL="431789" indent="-323419"/>
            <a:endParaRPr lang="fi-FI" sz="2200">
              <a:solidFill>
                <a:srgbClr val="000000"/>
              </a:solidFill>
              <a:latin typeface="Arial"/>
              <a:cs typeface="Arial"/>
            </a:endParaRPr>
          </a:p>
          <a:p>
            <a:pPr marL="431789" indent="-323419"/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 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Thermal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 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excitations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are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 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broken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 Cooper 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pairs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 --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thermal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 and 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mehanical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 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interaction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with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 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inserted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macroscopic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 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probes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 </a:t>
            </a:r>
          </a:p>
          <a:p>
            <a:pPr marL="431789" indent="-323419"/>
            <a:endParaRPr lang="fi-FI" sz="2200">
              <a:solidFill>
                <a:srgbClr val="000000"/>
              </a:solidFill>
              <a:latin typeface="Arial"/>
              <a:cs typeface="Arial"/>
            </a:endParaRPr>
          </a:p>
          <a:p>
            <a:pPr marL="431789" indent="-323419"/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 </a:t>
            </a:r>
            <a:endParaRPr lang="fi-FI" sz="2200">
              <a:solidFill>
                <a:srgbClr val="000000"/>
              </a:solidFill>
              <a:latin typeface="Arial" pitchFamily="34"/>
              <a:cs typeface="Arial" pitchFamily="34"/>
            </a:endParaRPr>
          </a:p>
          <a:p>
            <a:pPr marL="431789" indent="-323419"/>
            <a:endParaRPr lang="fi-FI" sz="2200">
              <a:solidFill>
                <a:srgbClr val="000000"/>
              </a:solidFill>
              <a:latin typeface="Arial" pitchFamily="34"/>
              <a:cs typeface="Arial" pitchFamily="34"/>
            </a:endParaRPr>
          </a:p>
          <a:p>
            <a:pPr marL="431789" indent="-323419" algn="just"/>
            <a:endParaRPr lang="fi-FI" sz="2200">
              <a:solidFill>
                <a:srgbClr val="000000"/>
              </a:solidFill>
              <a:latin typeface="Arial" pitchFamily="34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28E355-244D-9350-4291-C50ADFF8B643}"/>
              </a:ext>
            </a:extLst>
          </p:cNvPr>
          <p:cNvSpPr/>
          <p:nvPr/>
        </p:nvSpPr>
        <p:spPr>
          <a:xfrm>
            <a:off x="10317103" y="5399968"/>
            <a:ext cx="1874379" cy="1449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E7BAEF-6051-1A9F-551F-E296447843D7}"/>
              </a:ext>
            </a:extLst>
          </p:cNvPr>
          <p:cNvSpPr/>
          <p:nvPr/>
        </p:nvSpPr>
        <p:spPr>
          <a:xfrm>
            <a:off x="10198571" y="49035"/>
            <a:ext cx="1874379" cy="12035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345238-AD71-5C07-C3C0-99957B77122A}"/>
              </a:ext>
            </a:extLst>
          </p:cNvPr>
          <p:cNvSpPr/>
          <p:nvPr/>
        </p:nvSpPr>
        <p:spPr>
          <a:xfrm>
            <a:off x="10302809" y="232443"/>
            <a:ext cx="1874379" cy="12035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pic>
        <p:nvPicPr>
          <p:cNvPr id="11" name="Picture 6" descr="https://i.gyazo.com/94418f589744d41962721edc92014074.png">
            <a:extLst>
              <a:ext uri="{FF2B5EF4-FFF2-40B4-BE49-F238E27FC236}">
                <a16:creationId xmlns:a16="http://schemas.microsoft.com/office/drawing/2014/main" id="{9896FD12-4CB2-AD4C-7888-7D2F6BCC7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055" y="3786685"/>
            <a:ext cx="2690037" cy="3061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diagram of a normal and a normal diagram&#10;&#10;Description automatically generated">
            <a:extLst>
              <a:ext uri="{FF2B5EF4-FFF2-40B4-BE49-F238E27FC236}">
                <a16:creationId xmlns:a16="http://schemas.microsoft.com/office/drawing/2014/main" id="{2635BEC0-20C5-5883-5FE8-27C8B085E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4405" y="353661"/>
            <a:ext cx="3771900" cy="329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3944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8C385B-BB0D-2EBD-1762-882697A01FCA}"/>
              </a:ext>
            </a:extLst>
          </p:cNvPr>
          <p:cNvSpPr/>
          <p:nvPr/>
        </p:nvSpPr>
        <p:spPr>
          <a:xfrm>
            <a:off x="10317103" y="5399968"/>
            <a:ext cx="1874379" cy="1449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FED147-E03E-D0F6-28FB-AE93251EFA95}"/>
              </a:ext>
            </a:extLst>
          </p:cNvPr>
          <p:cNvSpPr/>
          <p:nvPr/>
        </p:nvSpPr>
        <p:spPr>
          <a:xfrm>
            <a:off x="10198571" y="49035"/>
            <a:ext cx="1874379" cy="12035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072C9FCC-1723-C08B-4E95-AA4CF2507A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382" y="548681"/>
            <a:ext cx="10850927" cy="1137751"/>
          </a:xfrm>
        </p:spPr>
        <p:txBody>
          <a:bodyPr lIns="121920" tIns="60960" rIns="121920" bIns="60960" anchor="t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667">
                <a:solidFill>
                  <a:schemeClr val="tx1">
                    <a:lumMod val="49000"/>
                    <a:lumOff val="51000"/>
                  </a:schemeClr>
                </a:solidFill>
                <a:latin typeface="Arial"/>
                <a:cs typeface="Arial"/>
              </a:rPr>
              <a:t>Bound states in superfluid </a:t>
            </a:r>
            <a:r>
              <a:rPr lang="en-GB" sz="4667" baseline="30000">
                <a:solidFill>
                  <a:schemeClr val="tx1">
                    <a:lumMod val="49000"/>
                    <a:lumOff val="51000"/>
                  </a:schemeClr>
                </a:solidFill>
                <a:latin typeface="Arial"/>
                <a:cs typeface="Arial"/>
              </a:rPr>
              <a:t>3</a:t>
            </a:r>
            <a:r>
              <a:rPr lang="en-GB" sz="4667">
                <a:solidFill>
                  <a:schemeClr val="tx1">
                    <a:lumMod val="49000"/>
                    <a:lumOff val="51000"/>
                  </a:schemeClr>
                </a:solidFill>
                <a:latin typeface="Arial"/>
                <a:cs typeface="Arial"/>
              </a:rPr>
              <a:t>He-B</a:t>
            </a:r>
            <a:endParaRPr lang="en-US">
              <a:solidFill>
                <a:schemeClr val="tx1">
                  <a:lumMod val="49000"/>
                  <a:lumOff val="51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EFBA10-2FCF-6769-C13B-CB7A97591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700" y="1802027"/>
            <a:ext cx="3809493" cy="483973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F21DCF9-D275-3310-3BDC-09F1F8A1CB32}"/>
              </a:ext>
            </a:extLst>
          </p:cNvPr>
          <p:cNvSpPr/>
          <p:nvPr/>
        </p:nvSpPr>
        <p:spPr>
          <a:xfrm>
            <a:off x="194859" y="1589969"/>
            <a:ext cx="1009407" cy="4193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9E7696B-81E4-4ADF-F134-AF88ACBF7DF4}"/>
              </a:ext>
            </a:extLst>
          </p:cNvPr>
          <p:cNvSpPr/>
          <p:nvPr/>
        </p:nvSpPr>
        <p:spPr>
          <a:xfrm>
            <a:off x="122779" y="4040724"/>
            <a:ext cx="5251892" cy="2602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39794820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8C385B-BB0D-2EBD-1762-882697A01FCA}"/>
              </a:ext>
            </a:extLst>
          </p:cNvPr>
          <p:cNvSpPr/>
          <p:nvPr/>
        </p:nvSpPr>
        <p:spPr>
          <a:xfrm>
            <a:off x="10317103" y="5399968"/>
            <a:ext cx="1874379" cy="1449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FED147-E03E-D0F6-28FB-AE93251EFA95}"/>
              </a:ext>
            </a:extLst>
          </p:cNvPr>
          <p:cNvSpPr/>
          <p:nvPr/>
        </p:nvSpPr>
        <p:spPr>
          <a:xfrm>
            <a:off x="10198571" y="49035"/>
            <a:ext cx="1874379" cy="12035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072C9FCC-1723-C08B-4E95-AA4CF2507A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382" y="548681"/>
            <a:ext cx="10850927" cy="1137751"/>
          </a:xfrm>
        </p:spPr>
        <p:txBody>
          <a:bodyPr lIns="121920" tIns="60960" rIns="121920" bIns="60960" anchor="t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667">
                <a:solidFill>
                  <a:schemeClr val="tx1">
                    <a:lumMod val="49000"/>
                    <a:lumOff val="51000"/>
                  </a:schemeClr>
                </a:solidFill>
                <a:latin typeface="Arial"/>
                <a:cs typeface="Arial"/>
              </a:rPr>
              <a:t>Bound state dynamics </a:t>
            </a:r>
            <a:endParaRPr lang="en-US">
              <a:solidFill>
                <a:schemeClr val="tx1">
                  <a:lumMod val="49000"/>
                  <a:lumOff val="51000"/>
                </a:schemeClr>
              </a:solidFill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0DE19C04-45A2-62FA-4F29-3ACD184C7BBC}"/>
              </a:ext>
            </a:extLst>
          </p:cNvPr>
          <p:cNvSpPr txBox="1"/>
          <p:nvPr/>
        </p:nvSpPr>
        <p:spPr>
          <a:xfrm>
            <a:off x="6514952" y="5888534"/>
            <a:ext cx="5562600" cy="584775"/>
          </a:xfrm>
          <a:prstGeom prst="rect">
            <a:avLst/>
          </a:prstGeom>
          <a:noFill/>
        </p:spPr>
        <p:txBody>
          <a:bodyPr rot="0" spcFirstLastPara="0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>
                <a:solidFill>
                  <a:srgbClr val="FF0000"/>
                </a:solidFill>
              </a:rPr>
              <a:t>[Nature Communications 14, 6819 (2023)]</a:t>
            </a:r>
            <a:br>
              <a:rPr lang="en-US" sz="1500"/>
            </a:br>
            <a:r>
              <a:rPr lang="en-US" sz="1500">
                <a:solidFill>
                  <a:srgbClr val="FF0000"/>
                </a:solidFill>
              </a:rPr>
              <a:t>[Nature Communications 11, 4742 (2020)]</a:t>
            </a:r>
            <a:endParaRPr lang="en-US" sz="1500">
              <a:solidFill>
                <a:srgbClr val="FF0000"/>
              </a:solidFill>
              <a:ea typeface="Calibri"/>
              <a:cs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91C53E-B6DB-1870-E4EF-25590B1DC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028" y="2183027"/>
            <a:ext cx="3926376" cy="39438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E04123-4F32-B023-27AF-1DB4E3477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1975" y="1843216"/>
            <a:ext cx="4462592" cy="364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192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B04B2-BE7B-A0A1-BD48-8882EF479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B984EA-9F68-D4EE-34EC-9B61FCAECB8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tretch>
            <a:fillRect/>
          </a:stretch>
        </p:blipFill>
        <p:spPr>
          <a:xfrm>
            <a:off x="-479" y="0"/>
            <a:ext cx="5388660" cy="6858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D2DD2F-588A-3559-7A47-664251E0863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tretch>
            <a:fillRect/>
          </a:stretch>
        </p:blipFill>
        <p:spPr>
          <a:xfrm>
            <a:off x="10772670" y="2616521"/>
            <a:ext cx="822995" cy="105813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1A9DB65-5591-5E19-7A2D-08A871F8B3C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840675" y="5347"/>
            <a:ext cx="7969411" cy="2322564"/>
          </a:xfrm>
        </p:spPr>
        <p:txBody>
          <a:bodyPr>
            <a:noAutofit/>
          </a:bodyPr>
          <a:lstStyle/>
          <a:p>
            <a:r>
              <a:rPr lang="fi-FI" err="1">
                <a:solidFill>
                  <a:srgbClr val="999999"/>
                </a:solidFill>
                <a:latin typeface="Arial"/>
                <a:ea typeface="+mj-lt"/>
                <a:cs typeface="Tahoma"/>
              </a:rPr>
              <a:t>Laboratory</a:t>
            </a:r>
            <a:r>
              <a:rPr lang="fi-FI">
                <a:solidFill>
                  <a:srgbClr val="999999"/>
                </a:solidFill>
                <a:latin typeface="Arial"/>
                <a:ea typeface="+mj-lt"/>
                <a:cs typeface="Tahoma"/>
              </a:rPr>
              <a:t> </a:t>
            </a:r>
            <a:r>
              <a:rPr lang="fi-FI" err="1">
                <a:solidFill>
                  <a:srgbClr val="999999"/>
                </a:solidFill>
                <a:latin typeface="Arial"/>
                <a:ea typeface="+mj-lt"/>
                <a:cs typeface="Tahoma"/>
              </a:rPr>
              <a:t>neutron</a:t>
            </a:r>
            <a:r>
              <a:rPr lang="fi-FI">
                <a:solidFill>
                  <a:srgbClr val="999999"/>
                </a:solidFill>
                <a:latin typeface="Arial"/>
                <a:ea typeface="+mj-lt"/>
                <a:cs typeface="Tahoma"/>
              </a:rPr>
              <a:t> </a:t>
            </a:r>
            <a:r>
              <a:rPr lang="fi-FI" err="1">
                <a:solidFill>
                  <a:srgbClr val="999999"/>
                </a:solidFill>
                <a:latin typeface="Arial"/>
                <a:ea typeface="+mj-lt"/>
                <a:cs typeface="Tahoma"/>
              </a:rPr>
              <a:t>star</a:t>
            </a:r>
            <a:r>
              <a:rPr lang="fi-FI">
                <a:solidFill>
                  <a:srgbClr val="999999"/>
                </a:solidFill>
                <a:latin typeface="Arial"/>
                <a:ea typeface="+mj-lt"/>
                <a:cs typeface="Tahoma"/>
              </a:rPr>
              <a:t> </a:t>
            </a:r>
            <a:r>
              <a:rPr lang="fi-FI" err="1">
                <a:solidFill>
                  <a:srgbClr val="999999"/>
                </a:solidFill>
                <a:latin typeface="Arial"/>
                <a:ea typeface="+mj-lt"/>
                <a:cs typeface="Tahoma"/>
              </a:rPr>
              <a:t>analogues</a:t>
            </a:r>
            <a:r>
              <a:rPr lang="fi-FI">
                <a:solidFill>
                  <a:srgbClr val="999999"/>
                </a:solidFill>
                <a:latin typeface="Arial"/>
                <a:ea typeface="+mj-lt"/>
                <a:cs typeface="Tahoma"/>
              </a:rPr>
              <a:t> in </a:t>
            </a:r>
            <a:r>
              <a:rPr lang="fi-FI" err="1">
                <a:solidFill>
                  <a:srgbClr val="999999"/>
                </a:solidFill>
                <a:latin typeface="Arial"/>
                <a:ea typeface="+mj-lt"/>
                <a:cs typeface="Tahoma"/>
              </a:rPr>
              <a:t>superfluid</a:t>
            </a:r>
            <a:r>
              <a:rPr lang="fi-FI">
                <a:solidFill>
                  <a:srgbClr val="999999"/>
                </a:solidFill>
                <a:latin typeface="Arial"/>
                <a:ea typeface="+mj-lt"/>
                <a:cs typeface="Tahoma"/>
              </a:rPr>
              <a:t> </a:t>
            </a:r>
            <a:r>
              <a:rPr lang="fi-FI" baseline="30000">
                <a:solidFill>
                  <a:srgbClr val="999999"/>
                </a:solidFill>
                <a:latin typeface="Arial"/>
                <a:ea typeface="+mj-lt"/>
                <a:cs typeface="Tahoma"/>
              </a:rPr>
              <a:t>3</a:t>
            </a:r>
            <a:r>
              <a:rPr lang="fi-FI">
                <a:solidFill>
                  <a:srgbClr val="999999"/>
                </a:solidFill>
                <a:latin typeface="Arial"/>
                <a:ea typeface="+mj-lt"/>
                <a:cs typeface="Tahoma"/>
              </a:rPr>
              <a:t>He?</a:t>
            </a:r>
            <a:endParaRPr lang="en-US">
              <a:ea typeface="Calibri Light" panose="020F0302020204030204"/>
              <a:cs typeface="Calibri Light" panose="020F03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D2B8E2-AF50-8CEF-AA75-E11C31647901}"/>
              </a:ext>
            </a:extLst>
          </p:cNvPr>
          <p:cNvSpPr txBox="1"/>
          <p:nvPr/>
        </p:nvSpPr>
        <p:spPr>
          <a:xfrm>
            <a:off x="4054558" y="5045092"/>
            <a:ext cx="163946" cy="387657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marL="0" marR="0" lvl="0" indent="0" rtl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i-FI" sz="1633" b="0" i="0" u="none" strike="noStrike" kern="1200">
              <a:ln>
                <a:noFill/>
              </a:ln>
              <a:latin typeface="Times New Roman" pitchFamily="18"/>
              <a:ea typeface="Arial" pitchFamily="2"/>
              <a:cs typeface="Tahoma" pitchFamily="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A7FC4F-D68D-4858-4025-40FD9D8B0355}"/>
              </a:ext>
            </a:extLst>
          </p:cNvPr>
          <p:cNvSpPr txBox="1"/>
          <p:nvPr/>
        </p:nvSpPr>
        <p:spPr>
          <a:xfrm>
            <a:off x="4054558" y="5045092"/>
            <a:ext cx="163946" cy="387657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marL="0" marR="0" lvl="0" indent="0" rtl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i-FI" sz="1633" b="0" i="0" u="none" strike="noStrike" kern="1200">
              <a:ln>
                <a:noFill/>
              </a:ln>
              <a:latin typeface="Times New Roman" pitchFamily="18"/>
              <a:ea typeface="Arial" pitchFamily="2"/>
              <a:cs typeface="Tahoma" pitchFamily="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11389C-59CC-EE4D-FB09-A727E8099B71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tretch>
            <a:fillRect/>
          </a:stretch>
        </p:blipFill>
        <p:spPr>
          <a:xfrm>
            <a:off x="10451338" y="3879519"/>
            <a:ext cx="1175708" cy="849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F5F2E8-80E3-5033-5116-147C98A0CE78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916100" y="4521964"/>
            <a:ext cx="1252454" cy="1252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F31E38E8-C955-F06B-4703-6DCC4699FF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1222" y="5929198"/>
            <a:ext cx="1714500" cy="647700"/>
          </a:xfrm>
          <a:prstGeom prst="rect">
            <a:avLst/>
          </a:prstGeom>
        </p:spPr>
      </p:pic>
      <p:pic>
        <p:nvPicPr>
          <p:cNvPr id="14" name="Picture 9" descr="Logo&#10;&#10;Description automatically generated">
            <a:extLst>
              <a:ext uri="{FF2B5EF4-FFF2-40B4-BE49-F238E27FC236}">
                <a16:creationId xmlns:a16="http://schemas.microsoft.com/office/drawing/2014/main" id="{54C3E343-E87D-AFA7-D2DC-14290FC8D7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8784" y="4348448"/>
            <a:ext cx="1638300" cy="1571625"/>
          </a:xfrm>
          <a:prstGeom prst="rect">
            <a:avLst/>
          </a:prstGeom>
        </p:spPr>
      </p:pic>
      <p:pic>
        <p:nvPicPr>
          <p:cNvPr id="16" name="Picture 10" descr="Logo&#10;&#10;Description automatically generated">
            <a:extLst>
              <a:ext uri="{FF2B5EF4-FFF2-40B4-BE49-F238E27FC236}">
                <a16:creationId xmlns:a16="http://schemas.microsoft.com/office/drawing/2014/main" id="{13918634-20DE-B5EF-4B26-218214EDA1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14527" y="4896767"/>
            <a:ext cx="2743200" cy="1095375"/>
          </a:xfrm>
          <a:prstGeom prst="rect">
            <a:avLst/>
          </a:prstGeom>
        </p:spPr>
      </p:pic>
      <p:pic>
        <p:nvPicPr>
          <p:cNvPr id="18" name="Picture 1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4FD3B91-519C-7F05-CEDA-5CE4E3BF45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87388" y="6246966"/>
            <a:ext cx="4010025" cy="504825"/>
          </a:xfrm>
          <a:prstGeom prst="rect">
            <a:avLst/>
          </a:prstGeom>
        </p:spPr>
      </p:pic>
      <p:pic>
        <p:nvPicPr>
          <p:cNvPr id="20" name="Picture 7" descr="A logo with blue and white letters&#10;&#10;Description automatically generated">
            <a:extLst>
              <a:ext uri="{FF2B5EF4-FFF2-40B4-BE49-F238E27FC236}">
                <a16:creationId xmlns:a16="http://schemas.microsoft.com/office/drawing/2014/main" id="{5F6DB3D2-CB80-67E3-1575-C1F2BE28026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04619" y="4730976"/>
            <a:ext cx="1386540" cy="1155452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5F835E24-5E3A-A717-31FB-C3FE7F02A5CA}"/>
              </a:ext>
            </a:extLst>
          </p:cNvPr>
          <p:cNvSpPr txBox="1"/>
          <p:nvPr/>
        </p:nvSpPr>
        <p:spPr>
          <a:xfrm>
            <a:off x="4310120" y="2327161"/>
            <a:ext cx="5153513" cy="1901432"/>
          </a:xfrm>
          <a:prstGeom prst="rect">
            <a:avLst/>
          </a:prstGeom>
          <a:noFill/>
          <a:ln>
            <a:noFill/>
          </a:ln>
        </p:spPr>
        <p:txBody>
          <a:bodyPr vert="horz" wrap="square" lIns="61229" tIns="30614" rIns="61229" bIns="30614" anchor="t" anchorCtr="0" compatLnSpc="0">
            <a:spAutoFit/>
          </a:bodyPr>
          <a:lstStyle>
            <a:defPPr>
              <a:defRPr lang="ru-RU"/>
            </a:defPPr>
            <a:lvl1pPr marL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Optimum" pitchFamily="2" charset="0"/>
                <a:ea typeface="+mn-ea"/>
                <a:cs typeface="+mn-cs"/>
              </a:defRPr>
            </a:lvl1pPr>
            <a:lvl2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Optimum" pitchFamily="2" charset="0"/>
                <a:ea typeface="+mn-ea"/>
                <a:cs typeface="+mn-cs"/>
              </a:defRPr>
            </a:lvl2pPr>
            <a:lvl3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Optimum" pitchFamily="2" charset="0"/>
                <a:ea typeface="+mn-ea"/>
                <a:cs typeface="+mn-cs"/>
              </a:defRPr>
            </a:lvl3pPr>
            <a:lvl4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Optimum" pitchFamily="2" charset="0"/>
                <a:ea typeface="+mn-ea"/>
                <a:cs typeface="+mn-cs"/>
              </a:defRPr>
            </a:lvl4pPr>
            <a:lvl5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Optimum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Optimum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Optimum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Optimum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Optimum" pitchFamily="2" charset="0"/>
                <a:ea typeface="+mn-ea"/>
                <a:cs typeface="+mn-cs"/>
              </a:defRPr>
            </a:lvl9pPr>
          </a:lstStyle>
          <a:p>
            <a:pPr algn="ctr" defTabSz="622089"/>
            <a:r>
              <a:rPr lang="fi-FI" sz="1600" spc="116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Calibri"/>
                <a:ea typeface="Calibri"/>
                <a:cs typeface="Calibri"/>
              </a:rPr>
              <a:t>V. B. </a:t>
            </a:r>
            <a:r>
              <a:rPr lang="fi-FI" sz="1600" spc="116" err="1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Calibri"/>
                <a:ea typeface="Calibri"/>
                <a:cs typeface="Calibri"/>
              </a:rPr>
              <a:t>Eltsov</a:t>
            </a:r>
            <a:r>
              <a:rPr lang="fi-FI" sz="1600" spc="116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Calibri"/>
                <a:ea typeface="Calibri"/>
                <a:cs typeface="Calibri"/>
              </a:rPr>
              <a:t>, J. T. Mäkinen,</a:t>
            </a:r>
            <a:endParaRPr lang="en-US" sz="1600">
              <a:latin typeface="Calibri"/>
              <a:ea typeface="Calibri"/>
              <a:cs typeface="Calibri"/>
            </a:endParaRPr>
          </a:p>
          <a:p>
            <a:pPr algn="ctr" defTabSz="622089"/>
            <a:r>
              <a:rPr lang="fi-FI" sz="1600" spc="116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Calibri"/>
                <a:ea typeface="Calibri"/>
                <a:cs typeface="Calibri"/>
              </a:rPr>
              <a:t>J. </a:t>
            </a:r>
            <a:r>
              <a:rPr lang="fi-FI" sz="1600" spc="116" err="1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Calibri"/>
                <a:ea typeface="Calibri"/>
                <a:cs typeface="Calibri"/>
              </a:rPr>
              <a:t>Rysti</a:t>
            </a:r>
            <a:r>
              <a:rPr lang="fi-FI" sz="1600" spc="116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Calibri"/>
                <a:ea typeface="Calibri"/>
                <a:cs typeface="Calibri"/>
              </a:rPr>
              <a:t>, V. V. </a:t>
            </a:r>
            <a:r>
              <a:rPr lang="fi-FI" sz="1600" spc="116" err="1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Calibri"/>
                <a:ea typeface="Calibri"/>
                <a:cs typeface="Calibri"/>
              </a:rPr>
              <a:t>Zavjalov</a:t>
            </a:r>
            <a:r>
              <a:rPr lang="fi-FI" sz="1600" spc="116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Calibri"/>
                <a:ea typeface="Calibri"/>
                <a:cs typeface="Calibri"/>
              </a:rPr>
              <a:t>, and G.E. </a:t>
            </a:r>
            <a:r>
              <a:rPr lang="fi-FI" sz="1600" spc="116" err="1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Calibri"/>
                <a:ea typeface="Calibri"/>
                <a:cs typeface="Calibri"/>
              </a:rPr>
              <a:t>Volovik</a:t>
            </a:r>
            <a:endParaRPr lang="fi-FI" sz="1600">
              <a:latin typeface="Calibri"/>
              <a:ea typeface="Calibri"/>
              <a:cs typeface="Calibri"/>
            </a:endParaRPr>
          </a:p>
          <a:p>
            <a:pPr algn="ctr" defTabSz="622089"/>
            <a:r>
              <a:rPr lang="fi-FI" sz="1600" i="1" spc="116" err="1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Calibri"/>
                <a:ea typeface="Calibri"/>
                <a:cs typeface="Calibri"/>
              </a:rPr>
              <a:t>Low</a:t>
            </a:r>
            <a:r>
              <a:rPr lang="fi-FI" sz="1600" i="1" spc="116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Calibri"/>
                <a:ea typeface="Calibri"/>
                <a:cs typeface="Calibri"/>
              </a:rPr>
              <a:t> </a:t>
            </a:r>
            <a:r>
              <a:rPr lang="fi-FI" sz="1600" i="1" spc="116" err="1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Calibri"/>
                <a:ea typeface="Calibri"/>
                <a:cs typeface="Calibri"/>
              </a:rPr>
              <a:t>Temperature</a:t>
            </a:r>
            <a:r>
              <a:rPr lang="fi-FI" sz="1600" i="1" spc="116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Calibri"/>
                <a:ea typeface="Calibri"/>
                <a:cs typeface="Calibri"/>
              </a:rPr>
              <a:t> </a:t>
            </a:r>
            <a:r>
              <a:rPr lang="fi-FI" sz="1600" i="1" spc="116" err="1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Calibri"/>
                <a:ea typeface="Calibri"/>
                <a:cs typeface="Calibri"/>
              </a:rPr>
              <a:t>Lab</a:t>
            </a:r>
            <a:r>
              <a:rPr lang="fi-FI" sz="1600" i="1" spc="116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Calibri"/>
                <a:ea typeface="Calibri"/>
                <a:cs typeface="Calibri"/>
              </a:rPr>
              <a:t>, Aalto </a:t>
            </a:r>
            <a:r>
              <a:rPr lang="fi-FI" sz="1600" i="1" spc="116" err="1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Calibri"/>
                <a:ea typeface="Calibri"/>
                <a:cs typeface="Calibri"/>
              </a:rPr>
              <a:t>University</a:t>
            </a:r>
            <a:endParaRPr lang="fi-FI" sz="1600" i="1">
              <a:latin typeface="Calibri"/>
              <a:ea typeface="Calibri"/>
              <a:cs typeface="Calibri"/>
            </a:endParaRPr>
          </a:p>
          <a:p>
            <a:pPr algn="ctr" defTabSz="622089"/>
            <a:endParaRPr lang="fi-FI" sz="1600" spc="116">
              <a:solidFill>
                <a:srgbClr val="000000"/>
              </a:solidFill>
              <a:effectLst>
                <a:outerShdw dist="17961" dir="2700000">
                  <a:scrgbClr r="0" g="0" b="0"/>
                </a:outerShdw>
              </a:effectLst>
              <a:latin typeface="Calibri"/>
              <a:ea typeface="Calibri"/>
              <a:cs typeface="Calibri"/>
            </a:endParaRPr>
          </a:p>
          <a:p>
            <a:pPr algn="ctr" defTabSz="622089"/>
            <a:r>
              <a:rPr lang="fi-FI" sz="1600" spc="116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Calibri"/>
                <a:ea typeface="Calibri"/>
                <a:cs typeface="Calibri"/>
              </a:rPr>
              <a:t>A. N. </a:t>
            </a:r>
            <a:r>
              <a:rPr lang="fi-FI" sz="1600" spc="116" err="1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Calibri"/>
                <a:ea typeface="Calibri"/>
                <a:cs typeface="Calibri"/>
              </a:rPr>
              <a:t>Yudin</a:t>
            </a:r>
            <a:r>
              <a:rPr lang="fi-FI" sz="1600" spc="116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Calibri"/>
                <a:ea typeface="Calibri"/>
                <a:cs typeface="Calibri"/>
              </a:rPr>
              <a:t>, A. N. </a:t>
            </a:r>
            <a:r>
              <a:rPr lang="fi-FI" sz="1600" spc="116" err="1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Calibri"/>
                <a:ea typeface="Calibri"/>
                <a:cs typeface="Calibri"/>
              </a:rPr>
              <a:t>Soldatov</a:t>
            </a:r>
            <a:r>
              <a:rPr lang="fi-FI" sz="1600" spc="116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Calibri"/>
                <a:ea typeface="Calibri"/>
                <a:cs typeface="Calibri"/>
              </a:rPr>
              <a:t>, and V. V. </a:t>
            </a:r>
            <a:r>
              <a:rPr lang="fi-FI" sz="1600" spc="116" err="1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Calibri"/>
                <a:ea typeface="Calibri"/>
                <a:cs typeface="Calibri"/>
              </a:rPr>
              <a:t>Dmitriev</a:t>
            </a:r>
            <a:endParaRPr lang="fi-FI" sz="1600">
              <a:latin typeface="Calibri"/>
              <a:ea typeface="Calibri"/>
              <a:cs typeface="Calibri"/>
            </a:endParaRPr>
          </a:p>
          <a:p>
            <a:pPr algn="ctr" defTabSz="622089"/>
            <a:r>
              <a:rPr lang="fi-FI" sz="1600" i="1" spc="116" err="1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Calibri"/>
                <a:ea typeface="Calibri"/>
                <a:cs typeface="Calibri"/>
              </a:rPr>
              <a:t>Kapitza</a:t>
            </a:r>
            <a:r>
              <a:rPr lang="fi-FI" sz="1600" i="1" spc="116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Calibri"/>
                <a:ea typeface="Calibri"/>
                <a:cs typeface="Calibri"/>
              </a:rPr>
              <a:t> Institute, </a:t>
            </a:r>
            <a:r>
              <a:rPr lang="fi-FI" sz="1600" i="1" spc="116" err="1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Calibri"/>
                <a:ea typeface="Calibri"/>
                <a:cs typeface="Calibri"/>
              </a:rPr>
              <a:t>Moscow</a:t>
            </a:r>
            <a:endParaRPr lang="fi-FI" sz="1600" i="1">
              <a:latin typeface="Calibri"/>
              <a:ea typeface="Calibri"/>
              <a:cs typeface="Calibri"/>
            </a:endParaRPr>
          </a:p>
          <a:p>
            <a:pPr algn="ctr" defTabSz="622089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fi-FI" sz="1600" b="1" spc="116">
              <a:solidFill>
                <a:srgbClr val="000000"/>
              </a:solidFill>
              <a:effectLst>
                <a:outerShdw dist="17961" dir="2700000">
                  <a:scrgbClr r="0" g="0" b="0"/>
                </a:outerShdw>
              </a:effectLst>
              <a:latin typeface="Calibri" panose="020F0502020204030204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93052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6A801E-E75D-1A1E-1A0B-CD1600D814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3E79C77-49E3-CDCF-210E-F6D8B5EB7801}"/>
              </a:ext>
            </a:extLst>
          </p:cNvPr>
          <p:cNvSpPr/>
          <p:nvPr/>
        </p:nvSpPr>
        <p:spPr>
          <a:xfrm>
            <a:off x="4890429" y="3680319"/>
            <a:ext cx="6147756" cy="2705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45C419-6EFE-7EDC-A4AE-46446A8302FE}"/>
              </a:ext>
            </a:extLst>
          </p:cNvPr>
          <p:cNvSpPr/>
          <p:nvPr/>
        </p:nvSpPr>
        <p:spPr>
          <a:xfrm>
            <a:off x="10317103" y="5399968"/>
            <a:ext cx="1874379" cy="1449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D7A0F5-E446-A846-67A3-8290747C94D4}"/>
              </a:ext>
            </a:extLst>
          </p:cNvPr>
          <p:cNvSpPr/>
          <p:nvPr/>
        </p:nvSpPr>
        <p:spPr>
          <a:xfrm>
            <a:off x="10198571" y="49035"/>
            <a:ext cx="1874379" cy="12035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BC46E2-6F10-6C95-7AC9-7C3332E42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075" y="1014413"/>
            <a:ext cx="10229850" cy="48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3521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8C385B-BB0D-2EBD-1762-882697A01FCA}"/>
              </a:ext>
            </a:extLst>
          </p:cNvPr>
          <p:cNvSpPr/>
          <p:nvPr/>
        </p:nvSpPr>
        <p:spPr>
          <a:xfrm>
            <a:off x="10317103" y="5399968"/>
            <a:ext cx="1874379" cy="1449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FED147-E03E-D0F6-28FB-AE93251EFA95}"/>
              </a:ext>
            </a:extLst>
          </p:cNvPr>
          <p:cNvSpPr/>
          <p:nvPr/>
        </p:nvSpPr>
        <p:spPr>
          <a:xfrm>
            <a:off x="10198571" y="49035"/>
            <a:ext cx="1874379" cy="12035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072C9FCC-1723-C08B-4E95-AA4CF2507A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382" y="548681"/>
            <a:ext cx="10850927" cy="1137751"/>
          </a:xfrm>
        </p:spPr>
        <p:txBody>
          <a:bodyPr lIns="121920" tIns="60960" rIns="121920" bIns="60960" anchor="t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667">
                <a:solidFill>
                  <a:schemeClr val="tx1">
                    <a:lumMod val="49000"/>
                    <a:lumOff val="51000"/>
                  </a:schemeClr>
                </a:solidFill>
                <a:latin typeface="Arial"/>
                <a:cs typeface="Arial"/>
              </a:rPr>
              <a:t>Bound state dynamics</a:t>
            </a:r>
            <a:endParaRPr lang="en-US">
              <a:solidFill>
                <a:schemeClr val="tx1">
                  <a:lumMod val="49000"/>
                  <a:lumOff val="51000"/>
                </a:schemeClr>
              </a:solidFill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0DE19C04-45A2-62FA-4F29-3ACD184C7BBC}"/>
              </a:ext>
            </a:extLst>
          </p:cNvPr>
          <p:cNvSpPr txBox="1"/>
          <p:nvPr/>
        </p:nvSpPr>
        <p:spPr>
          <a:xfrm>
            <a:off x="6514952" y="5888534"/>
            <a:ext cx="5562600" cy="584775"/>
          </a:xfrm>
          <a:prstGeom prst="rect">
            <a:avLst/>
          </a:prstGeom>
          <a:noFill/>
        </p:spPr>
        <p:txBody>
          <a:bodyPr rot="0" spcFirstLastPara="0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>
                <a:solidFill>
                  <a:srgbClr val="FF0000"/>
                </a:solidFill>
              </a:rPr>
              <a:t>[Nature Communications 14, 6819 (2023)]</a:t>
            </a:r>
            <a:br>
              <a:rPr lang="en-US" sz="1500"/>
            </a:br>
            <a:r>
              <a:rPr lang="en-US" sz="1500">
                <a:solidFill>
                  <a:srgbClr val="FF0000"/>
                </a:solidFill>
              </a:rPr>
              <a:t>[Nature Communications 11, 4742 (2020)]</a:t>
            </a:r>
            <a:endParaRPr lang="en-US" sz="1500">
              <a:solidFill>
                <a:srgbClr val="FF0000"/>
              </a:solidFill>
              <a:ea typeface="Calibri"/>
              <a:cs typeface="Calibri"/>
            </a:endParaRPr>
          </a:p>
        </p:txBody>
      </p:sp>
      <p:pic>
        <p:nvPicPr>
          <p:cNvPr id="8" name="Picture 7" descr="A graph of a graph of a graph of a graph of a graph of a graph of a graph of a graph of a graph of a graph of a graph of a graph of a graph of&#10;&#10;Description automatically generated">
            <a:extLst>
              <a:ext uri="{FF2B5EF4-FFF2-40B4-BE49-F238E27FC236}">
                <a16:creationId xmlns:a16="http://schemas.microsoft.com/office/drawing/2014/main" id="{4503E06A-84E2-DD24-018B-CB9FCA5C7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3943" y="1118806"/>
            <a:ext cx="7801967" cy="3196620"/>
          </a:xfrm>
          <a:prstGeom prst="rect">
            <a:avLst/>
          </a:prstGeom>
        </p:spPr>
      </p:pic>
      <p:pic>
        <p:nvPicPr>
          <p:cNvPr id="5" name="Picture 4" descr="A diagram of a graph&#10;&#10;AI-generated content may be incorrect.">
            <a:extLst>
              <a:ext uri="{FF2B5EF4-FFF2-40B4-BE49-F238E27FC236}">
                <a16:creationId xmlns:a16="http://schemas.microsoft.com/office/drawing/2014/main" id="{3518EBA0-C540-AE76-2B32-E88725690A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9" y="3307839"/>
            <a:ext cx="4462592" cy="364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0304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847983-A7D5-4584-3F4E-699A8F00F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aph of a graph of a graph of a graph of a graph of a graph of a graph of a graph of a graph of a graph of a graph of a graph of a graph of&#10;&#10;Description automatically generated">
            <a:extLst>
              <a:ext uri="{FF2B5EF4-FFF2-40B4-BE49-F238E27FC236}">
                <a16:creationId xmlns:a16="http://schemas.microsoft.com/office/drawing/2014/main" id="{5933685D-FC42-B0ED-0576-0117752A8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0764" y="3720668"/>
            <a:ext cx="4931420" cy="20170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22CA4AF-F954-989D-8319-460DFDE6397D}"/>
              </a:ext>
            </a:extLst>
          </p:cNvPr>
          <p:cNvSpPr/>
          <p:nvPr/>
        </p:nvSpPr>
        <p:spPr>
          <a:xfrm>
            <a:off x="10317103" y="5399968"/>
            <a:ext cx="1874379" cy="1449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2AD0A6-A4DF-9B32-BDA1-8FE109CE6410}"/>
              </a:ext>
            </a:extLst>
          </p:cNvPr>
          <p:cNvSpPr/>
          <p:nvPr/>
        </p:nvSpPr>
        <p:spPr>
          <a:xfrm>
            <a:off x="10198571" y="49035"/>
            <a:ext cx="1874379" cy="12035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4DEFF9A5-BC5D-A74A-DB17-F5B4F3790D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382" y="548681"/>
            <a:ext cx="10850927" cy="1137751"/>
          </a:xfrm>
        </p:spPr>
        <p:txBody>
          <a:bodyPr lIns="121920" tIns="60960" rIns="121920" bIns="60960" anchor="t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667">
                <a:solidFill>
                  <a:schemeClr val="tx1">
                    <a:lumMod val="49000"/>
                    <a:lumOff val="51000"/>
                  </a:schemeClr>
                </a:solidFill>
                <a:latin typeface="Arial"/>
                <a:cs typeface="Arial"/>
              </a:rPr>
              <a:t>Bound state dynamics</a:t>
            </a:r>
            <a:endParaRPr lang="en-US">
              <a:solidFill>
                <a:schemeClr val="tx1">
                  <a:lumMod val="49000"/>
                  <a:lumOff val="51000"/>
                </a:schemeClr>
              </a:solidFill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247AA71A-34F6-FEDB-1A3D-115931AA8AA4}"/>
              </a:ext>
            </a:extLst>
          </p:cNvPr>
          <p:cNvSpPr txBox="1"/>
          <p:nvPr/>
        </p:nvSpPr>
        <p:spPr>
          <a:xfrm>
            <a:off x="6514952" y="5888534"/>
            <a:ext cx="5562600" cy="584775"/>
          </a:xfrm>
          <a:prstGeom prst="rect">
            <a:avLst/>
          </a:prstGeom>
          <a:noFill/>
        </p:spPr>
        <p:txBody>
          <a:bodyPr rot="0" spcFirstLastPara="0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>
                <a:solidFill>
                  <a:srgbClr val="FF0000"/>
                </a:solidFill>
              </a:rPr>
              <a:t>[Nature Communications 14, 6819 (2023)]</a:t>
            </a:r>
            <a:br>
              <a:rPr lang="en-US" sz="1500"/>
            </a:br>
            <a:r>
              <a:rPr lang="en-US" sz="1500">
                <a:solidFill>
                  <a:srgbClr val="FF0000"/>
                </a:solidFill>
              </a:rPr>
              <a:t>[Nature Communications 11, 4742 (2020)]</a:t>
            </a:r>
            <a:endParaRPr lang="en-US" sz="1500">
              <a:solidFill>
                <a:srgbClr val="FF0000"/>
              </a:solidFill>
              <a:ea typeface="Calibri"/>
              <a:cs typeface="Calibri"/>
            </a:endParaRPr>
          </a:p>
        </p:txBody>
      </p:sp>
      <p:pic>
        <p:nvPicPr>
          <p:cNvPr id="3" name="Picture 2" descr="A graph of different colored dots&#10;&#10;Description automatically generated">
            <a:extLst>
              <a:ext uri="{FF2B5EF4-FFF2-40B4-BE49-F238E27FC236}">
                <a16:creationId xmlns:a16="http://schemas.microsoft.com/office/drawing/2014/main" id="{E3021159-A5C1-B1A7-C357-685F96775B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9501" y="50357"/>
            <a:ext cx="5428306" cy="40797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3CF327-EB8C-DE14-738C-5480F58DBE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289" y="1718520"/>
            <a:ext cx="3809493" cy="483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8977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309DF6-9F8D-A9FE-9FB7-2F534CEAA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863A54-4AF8-92E6-82EF-A0C90D0956A6}"/>
              </a:ext>
            </a:extLst>
          </p:cNvPr>
          <p:cNvSpPr/>
          <p:nvPr/>
        </p:nvSpPr>
        <p:spPr>
          <a:xfrm>
            <a:off x="10317103" y="5399968"/>
            <a:ext cx="1874379" cy="1449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F58D02-1E84-1E0A-709E-6F886E1AB486}"/>
              </a:ext>
            </a:extLst>
          </p:cNvPr>
          <p:cNvSpPr/>
          <p:nvPr/>
        </p:nvSpPr>
        <p:spPr>
          <a:xfrm>
            <a:off x="10198571" y="49035"/>
            <a:ext cx="1874379" cy="12035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E13F5727-7F18-D465-7875-EB9906E916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382" y="548681"/>
            <a:ext cx="10850927" cy="1137751"/>
          </a:xfrm>
        </p:spPr>
        <p:txBody>
          <a:bodyPr lIns="121920" tIns="60960" rIns="121920" bIns="60960" anchor="t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650">
                <a:solidFill>
                  <a:schemeClr val="tx1">
                    <a:lumMod val="49000"/>
                    <a:lumOff val="51000"/>
                  </a:schemeClr>
                </a:solidFill>
                <a:latin typeface="Arial"/>
                <a:cs typeface="Arial"/>
              </a:rPr>
              <a:t>Bound state diffusion</a:t>
            </a:r>
            <a:endParaRPr lang="en-US">
              <a:solidFill>
                <a:schemeClr val="tx1">
                  <a:lumMod val="49000"/>
                  <a:lumOff val="51000"/>
                </a:schemeClr>
              </a:solidFill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EF716B24-A095-3070-4F42-4861735AB2DA}"/>
              </a:ext>
            </a:extLst>
          </p:cNvPr>
          <p:cNvSpPr txBox="1"/>
          <p:nvPr/>
        </p:nvSpPr>
        <p:spPr>
          <a:xfrm>
            <a:off x="6514952" y="5888534"/>
            <a:ext cx="5562600" cy="584775"/>
          </a:xfrm>
          <a:prstGeom prst="rect">
            <a:avLst/>
          </a:prstGeom>
          <a:noFill/>
        </p:spPr>
        <p:txBody>
          <a:bodyPr rot="0" spcFirstLastPara="0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>
                <a:solidFill>
                  <a:srgbClr val="FF0000"/>
                </a:solidFill>
              </a:rPr>
              <a:t>[Nature Communications 14, 6819 (2023)]</a:t>
            </a:r>
            <a:br>
              <a:rPr lang="en-US" sz="1500"/>
            </a:br>
            <a:r>
              <a:rPr lang="en-US" sz="1500">
                <a:solidFill>
                  <a:srgbClr val="FF0000"/>
                </a:solidFill>
              </a:rPr>
              <a:t>[Nature Communications 11, 4742 (2020)]</a:t>
            </a:r>
            <a:endParaRPr lang="en-US" sz="1500">
              <a:solidFill>
                <a:srgbClr val="FF0000"/>
              </a:solidFill>
              <a:ea typeface="Calibri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408D67-70F4-968E-FA6A-80A45169EE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7" t="1285" r="11009" b="2551"/>
          <a:stretch/>
        </p:blipFill>
        <p:spPr>
          <a:xfrm>
            <a:off x="7228273" y="232"/>
            <a:ext cx="4959946" cy="45437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FD65BF-711D-8253-4F48-F357977F6A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172" y="1451325"/>
            <a:ext cx="3809493" cy="483973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8DB28E3-2148-0861-9AA3-7FA19D08E498}"/>
              </a:ext>
            </a:extLst>
          </p:cNvPr>
          <p:cNvSpPr/>
          <p:nvPr/>
        </p:nvSpPr>
        <p:spPr>
          <a:xfrm>
            <a:off x="4938203" y="4384211"/>
            <a:ext cx="6028472" cy="101566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000">
                <a:ea typeface="Calibri"/>
                <a:cs typeface="Calibri"/>
              </a:rPr>
              <a:t>Mean free path ~ 10µm</a:t>
            </a:r>
          </a:p>
          <a:p>
            <a:r>
              <a:rPr lang="en-GB" sz="2000">
                <a:ea typeface="Calibri"/>
                <a:cs typeface="Calibri"/>
              </a:rPr>
              <a:t>Quasiparticle velocity ~ </a:t>
            </a:r>
            <a:r>
              <a:rPr lang="en-GB" sz="2000" err="1">
                <a:ea typeface="Calibri"/>
                <a:cs typeface="Calibri"/>
              </a:rPr>
              <a:t>v</a:t>
            </a:r>
            <a:r>
              <a:rPr lang="en-GB" sz="2000" baseline="-25000" err="1">
                <a:ea typeface="Calibri"/>
                <a:cs typeface="Calibri"/>
              </a:rPr>
              <a:t>L</a:t>
            </a:r>
            <a:r>
              <a:rPr lang="en-GB" sz="2000">
                <a:ea typeface="Calibri"/>
                <a:cs typeface="Calibri"/>
              </a:rPr>
              <a:t> = 27mm/s</a:t>
            </a:r>
          </a:p>
          <a:p>
            <a:r>
              <a:rPr lang="en-GB" sz="2000">
                <a:ea typeface="Calibri"/>
                <a:cs typeface="Calibri"/>
              </a:rPr>
              <a:t>Diffusion time T=R</a:t>
            </a:r>
            <a:r>
              <a:rPr lang="en-GB" sz="2000" baseline="30000">
                <a:ea typeface="Calibri"/>
                <a:cs typeface="Calibri"/>
              </a:rPr>
              <a:t>2</a:t>
            </a:r>
            <a:r>
              <a:rPr lang="en-GB" sz="2000">
                <a:ea typeface="Calibri"/>
                <a:cs typeface="Calibri"/>
              </a:rPr>
              <a:t>/2D ~10ms</a:t>
            </a:r>
          </a:p>
        </p:txBody>
      </p:sp>
    </p:spTree>
    <p:extLst>
      <p:ext uri="{BB962C8B-B14F-4D97-AF65-F5344CB8AC3E}">
        <p14:creationId xmlns:p14="http://schemas.microsoft.com/office/powerpoint/2010/main" val="4259994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D60F6D2-EE02-EB8C-F5DC-61800CC13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4566" y="1112109"/>
            <a:ext cx="4458222" cy="566351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BB41072-9EBA-293D-F319-92423797E2D7}"/>
              </a:ext>
            </a:extLst>
          </p:cNvPr>
          <p:cNvSpPr/>
          <p:nvPr/>
        </p:nvSpPr>
        <p:spPr>
          <a:xfrm>
            <a:off x="4890429" y="3680319"/>
            <a:ext cx="6147756" cy="2705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CA0517-E59F-1959-AE94-09AEF9A7C142}"/>
              </a:ext>
            </a:extLst>
          </p:cNvPr>
          <p:cNvSpPr/>
          <p:nvPr/>
        </p:nvSpPr>
        <p:spPr>
          <a:xfrm>
            <a:off x="10317103" y="5399968"/>
            <a:ext cx="1874379" cy="1449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B3725D-4D71-8BA9-7904-8597E24CF527}"/>
              </a:ext>
            </a:extLst>
          </p:cNvPr>
          <p:cNvSpPr/>
          <p:nvPr/>
        </p:nvSpPr>
        <p:spPr>
          <a:xfrm>
            <a:off x="10198571" y="49035"/>
            <a:ext cx="1874379" cy="12035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429252E4-E2A8-6A54-B228-D47BBF973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382" y="548681"/>
            <a:ext cx="10850927" cy="1137751"/>
          </a:xfrm>
        </p:spPr>
        <p:txBody>
          <a:bodyPr lIns="121920" tIns="60960" rIns="121920" bIns="60960" anchor="t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667">
                <a:solidFill>
                  <a:schemeClr val="tx1">
                    <a:lumMod val="49000"/>
                    <a:lumOff val="51000"/>
                  </a:schemeClr>
                </a:solidFill>
                <a:latin typeface="Arial"/>
                <a:cs typeface="Arial"/>
              </a:rPr>
              <a:t>Thank you!</a:t>
            </a:r>
            <a:endParaRPr lang="en-US"/>
          </a:p>
          <a:p>
            <a:endParaRPr lang="en-GB" sz="4667">
              <a:solidFill>
                <a:schemeClr val="tx1">
                  <a:lumMod val="49000"/>
                  <a:lumOff val="51000"/>
                </a:schemeClr>
              </a:solidFill>
              <a:latin typeface="Arial"/>
              <a:ea typeface="Calibri"/>
              <a:cs typeface="Arial"/>
            </a:endParaRPr>
          </a:p>
        </p:txBody>
      </p:sp>
      <p:pic>
        <p:nvPicPr>
          <p:cNvPr id="3" name="Picture 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CF147AA8-CAFD-2CB0-CF7D-577C0B1262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4669" y="6199929"/>
            <a:ext cx="1714500" cy="647700"/>
          </a:xfrm>
          <a:prstGeom prst="rect">
            <a:avLst/>
          </a:prstGeom>
        </p:spPr>
      </p:pic>
      <p:pic>
        <p:nvPicPr>
          <p:cNvPr id="7" name="Picture 9" descr="Logo&#10;&#10;Description automatically generated">
            <a:extLst>
              <a:ext uri="{FF2B5EF4-FFF2-40B4-BE49-F238E27FC236}">
                <a16:creationId xmlns:a16="http://schemas.microsoft.com/office/drawing/2014/main" id="{BC5495E1-FD1F-422F-E069-E795EF6BDC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9163" y="4622928"/>
            <a:ext cx="1638300" cy="1571625"/>
          </a:xfrm>
          <a:prstGeom prst="rect">
            <a:avLst/>
          </a:prstGeom>
        </p:spPr>
      </p:pic>
      <p:pic>
        <p:nvPicPr>
          <p:cNvPr id="10" name="Picture 10" descr="Logo&#10;&#10;Description automatically generated">
            <a:extLst>
              <a:ext uri="{FF2B5EF4-FFF2-40B4-BE49-F238E27FC236}">
                <a16:creationId xmlns:a16="http://schemas.microsoft.com/office/drawing/2014/main" id="{7D5D1935-831F-266C-FC58-96FB2BF897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3625" y="5029503"/>
            <a:ext cx="2743200" cy="1095375"/>
          </a:xfrm>
          <a:prstGeom prst="rect">
            <a:avLst/>
          </a:prstGeom>
        </p:spPr>
      </p:pic>
      <p:pic>
        <p:nvPicPr>
          <p:cNvPr id="13" name="Picture 1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C309F486-889E-F82F-5669-B86D489E1A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6916" y="6270529"/>
            <a:ext cx="4010025" cy="504825"/>
          </a:xfrm>
          <a:prstGeom prst="rect">
            <a:avLst/>
          </a:prstGeom>
        </p:spPr>
      </p:pic>
      <p:pic>
        <p:nvPicPr>
          <p:cNvPr id="15" name="Picture 7" descr="A logo with blue and white letters&#10;&#10;Description automatically generated">
            <a:extLst>
              <a:ext uri="{FF2B5EF4-FFF2-40B4-BE49-F238E27FC236}">
                <a16:creationId xmlns:a16="http://schemas.microsoft.com/office/drawing/2014/main" id="{46AE5932-F9E5-54EA-65E3-E869E009B9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18113" y="4878369"/>
            <a:ext cx="1386540" cy="11554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FF60A7-E1FA-2DC4-EB76-135B05242A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3476" y="2768871"/>
            <a:ext cx="4223008" cy="348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6162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BBC2A9-8525-E15D-4623-9AE881662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D363589-6336-A777-F17C-DC77F7EE75DA}"/>
              </a:ext>
            </a:extLst>
          </p:cNvPr>
          <p:cNvSpPr/>
          <p:nvPr/>
        </p:nvSpPr>
        <p:spPr>
          <a:xfrm>
            <a:off x="10317103" y="5399968"/>
            <a:ext cx="1874379" cy="1449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DBD504-77D2-E175-E7B8-EA00B734C25C}"/>
              </a:ext>
            </a:extLst>
          </p:cNvPr>
          <p:cNvSpPr/>
          <p:nvPr/>
        </p:nvSpPr>
        <p:spPr>
          <a:xfrm>
            <a:off x="10198571" y="49035"/>
            <a:ext cx="1874379" cy="12035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pic>
        <p:nvPicPr>
          <p:cNvPr id="3" name="Picture 2" descr="A graph and a diagram&#10;&#10;AI-generated content may be incorrect.">
            <a:extLst>
              <a:ext uri="{FF2B5EF4-FFF2-40B4-BE49-F238E27FC236}">
                <a16:creationId xmlns:a16="http://schemas.microsoft.com/office/drawing/2014/main" id="{B66AE342-9BB1-80B2-3630-AEDF41422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85837"/>
            <a:ext cx="10515600" cy="48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4742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F760B9-C2A5-E4D0-1760-64443EC7C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66C3B8E-F904-CC51-E332-056F1D990427}"/>
              </a:ext>
            </a:extLst>
          </p:cNvPr>
          <p:cNvSpPr/>
          <p:nvPr/>
        </p:nvSpPr>
        <p:spPr>
          <a:xfrm>
            <a:off x="10317103" y="5399968"/>
            <a:ext cx="1874379" cy="1449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71BAEF-EC6C-4C8D-FBA1-2CC6F9A076A9}"/>
              </a:ext>
            </a:extLst>
          </p:cNvPr>
          <p:cNvSpPr/>
          <p:nvPr/>
        </p:nvSpPr>
        <p:spPr>
          <a:xfrm>
            <a:off x="10198571" y="49035"/>
            <a:ext cx="1874379" cy="12035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pic>
        <p:nvPicPr>
          <p:cNvPr id="2" name="Picture 1" descr="A graph of a circle and a diagram of a circle&#10;&#10;AI-generated content may be incorrect.">
            <a:extLst>
              <a:ext uri="{FF2B5EF4-FFF2-40B4-BE49-F238E27FC236}">
                <a16:creationId xmlns:a16="http://schemas.microsoft.com/office/drawing/2014/main" id="{CAABB907-A664-EB75-2F39-F80515B3D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87" y="1123950"/>
            <a:ext cx="10334625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247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EA71FF-A4A9-E453-6DB0-DFC5E89473A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tretch>
            <a:fillRect/>
          </a:stretch>
        </p:blipFill>
        <p:spPr>
          <a:xfrm>
            <a:off x="-479" y="0"/>
            <a:ext cx="5388660" cy="685829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C68A58-E801-7326-145C-30667DEAA0B5}"/>
              </a:ext>
            </a:extLst>
          </p:cNvPr>
          <p:cNvSpPr txBox="1"/>
          <p:nvPr/>
        </p:nvSpPr>
        <p:spPr>
          <a:xfrm>
            <a:off x="4054558" y="5045092"/>
            <a:ext cx="163946" cy="387657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marL="0" marR="0" lvl="0" indent="0" rtl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i-FI" sz="1633" b="0" i="0" u="none" strike="noStrike" kern="1200">
              <a:ln>
                <a:noFill/>
              </a:ln>
              <a:latin typeface="Times New Roman" pitchFamily="18"/>
              <a:ea typeface="Arial" pitchFamily="2"/>
              <a:cs typeface="Tahoma" pitchFamily="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D5FDB7-2435-EEFE-079C-2CCC3702EEF1}"/>
              </a:ext>
            </a:extLst>
          </p:cNvPr>
          <p:cNvSpPr txBox="1"/>
          <p:nvPr/>
        </p:nvSpPr>
        <p:spPr>
          <a:xfrm>
            <a:off x="4054558" y="5045092"/>
            <a:ext cx="163946" cy="387657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marL="0" marR="0" lvl="0" indent="0" rtl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i-FI" sz="1633" b="0" i="0" u="none" strike="noStrike" kern="1200">
              <a:ln>
                <a:noFill/>
              </a:ln>
              <a:latin typeface="Times New Roman" pitchFamily="18"/>
              <a:ea typeface="Arial" pitchFamily="2"/>
              <a:cs typeface="Tahoma" pitchFamily="2"/>
            </a:endParaRP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85E3FA97-9DAA-C7C3-CBC4-1CCC7E4832D1}"/>
              </a:ext>
            </a:extLst>
          </p:cNvPr>
          <p:cNvSpPr txBox="1">
            <a:spLocks noGrp="1"/>
          </p:cNvSpPr>
          <p:nvPr/>
        </p:nvSpPr>
        <p:spPr>
          <a:xfrm>
            <a:off x="5879296" y="523615"/>
            <a:ext cx="4668840" cy="5452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>
            <a:lvl1pPr rtl="0" hangingPunct="0">
              <a:spcBef>
                <a:spcPts val="0"/>
              </a:spcBef>
              <a:spcAft>
                <a:spcPts val="1417"/>
              </a:spcAft>
              <a:tabLst/>
              <a:defRPr lang="fi-FI" sz="3200" b="0" i="0" u="none" strike="noStrike" kern="1200">
                <a:ln>
                  <a:noFill/>
                </a:ln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1800" lvl="0" indent="-323850">
              <a:spcAft>
                <a:spcPts val="1060"/>
              </a:spcAft>
            </a:pPr>
            <a:r>
              <a:rPr lang="fi-FI" sz="2200" b="1" err="1">
                <a:solidFill>
                  <a:srgbClr val="000000"/>
                </a:solidFill>
                <a:latin typeface="Arial"/>
                <a:cs typeface="Arial"/>
              </a:rPr>
              <a:t>Introduction</a:t>
            </a:r>
            <a:r>
              <a:rPr lang="fi-FI" sz="2200" b="1">
                <a:solidFill>
                  <a:srgbClr val="000000"/>
                </a:solidFill>
                <a:latin typeface="Arial"/>
                <a:cs typeface="Arial"/>
              </a:rPr>
              <a:t>: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polar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phase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vortex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types</a:t>
            </a:r>
            <a:endParaRPr lang="fi-FI" sz="2200">
              <a:solidFill>
                <a:srgbClr val="000000"/>
              </a:solidFill>
              <a:latin typeface="Arial"/>
              <a:cs typeface="Arial"/>
            </a:endParaRPr>
          </a:p>
          <a:p>
            <a:pPr marL="431800" lvl="0" indent="-323850">
              <a:spcAft>
                <a:spcPts val="1060"/>
              </a:spcAft>
            </a:pPr>
            <a:endParaRPr lang="fi-FI" sz="2200" b="1">
              <a:solidFill>
                <a:srgbClr val="000000"/>
              </a:solidFill>
              <a:latin typeface="Arial" pitchFamily="34"/>
              <a:cs typeface="Arial" pitchFamily="34"/>
            </a:endParaRPr>
          </a:p>
          <a:p>
            <a:pPr marL="431800" indent="-323850">
              <a:spcAft>
                <a:spcPts val="1060"/>
              </a:spcAft>
            </a:pPr>
            <a:r>
              <a:rPr lang="fi-FI" sz="2200" b="1" err="1">
                <a:solidFill>
                  <a:srgbClr val="000000"/>
                </a:solidFill>
                <a:latin typeface="Arial"/>
                <a:cs typeface="Arial"/>
              </a:rPr>
              <a:t>Detecting</a:t>
            </a:r>
            <a:r>
              <a:rPr lang="fi-FI" sz="2200" b="1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i-FI" sz="2200" b="1" err="1">
                <a:solidFill>
                  <a:srgbClr val="000000"/>
                </a:solidFill>
                <a:latin typeface="Arial"/>
                <a:cs typeface="Arial"/>
              </a:rPr>
              <a:t>vortices</a:t>
            </a:r>
          </a:p>
          <a:p>
            <a:pPr marL="880110" indent="-320040">
              <a:spcAft>
                <a:spcPts val="1060"/>
              </a:spcAft>
              <a:buSzPct val="45000"/>
              <a:buFont typeface="StarSymbol"/>
              <a:buChar char="●"/>
            </a:pP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HQVs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: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magnetic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resonance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imaging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 </a:t>
            </a:r>
          </a:p>
          <a:p>
            <a:pPr marL="880110" indent="-320040">
              <a:spcAft>
                <a:spcPts val="1060"/>
              </a:spcAft>
              <a:buSzPct val="45000"/>
              <a:buFont typeface="StarSymbol"/>
              <a:buChar char="●"/>
            </a:pP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Magnon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 BEC in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probing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SQVs</a:t>
            </a:r>
            <a:endParaRPr lang="fi-FI" sz="2200">
              <a:solidFill>
                <a:srgbClr val="000000"/>
              </a:solidFill>
              <a:latin typeface="Arial"/>
              <a:cs typeface="Arial"/>
            </a:endParaRPr>
          </a:p>
          <a:p>
            <a:pPr marL="880110" lvl="0" indent="-320040">
              <a:spcAft>
                <a:spcPts val="1060"/>
              </a:spcAft>
              <a:buSzPct val="45000"/>
              <a:buFont typeface="StarSymbol"/>
              <a:buChar char="●"/>
            </a:pP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pinning</a:t>
            </a:r>
            <a:endParaRPr lang="fi-FI" sz="2200">
              <a:solidFill>
                <a:srgbClr val="000000"/>
              </a:solidFill>
              <a:latin typeface="Arial"/>
              <a:cs typeface="Arial"/>
            </a:endParaRPr>
          </a:p>
          <a:p>
            <a:pPr marL="107950" lvl="0">
              <a:spcAft>
                <a:spcPts val="1060"/>
              </a:spcAft>
              <a:buSzPct val="45000"/>
            </a:pPr>
            <a:r>
              <a:rPr lang="fi-FI" sz="2200" b="1">
                <a:solidFill>
                  <a:srgbClr val="000000"/>
                </a:solidFill>
                <a:latin typeface="Arial"/>
                <a:cs typeface="Arial"/>
              </a:rPr>
              <a:t>Non-</a:t>
            </a:r>
            <a:r>
              <a:rPr lang="fi-FI" sz="2200" b="1" err="1">
                <a:solidFill>
                  <a:srgbClr val="000000"/>
                </a:solidFill>
                <a:latin typeface="Arial"/>
                <a:cs typeface="Arial"/>
              </a:rPr>
              <a:t>equilibrium</a:t>
            </a:r>
            <a:r>
              <a:rPr lang="fi-FI" sz="2200" b="1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i-FI" sz="2200" b="1" err="1">
                <a:solidFill>
                  <a:srgbClr val="000000"/>
                </a:solidFill>
                <a:latin typeface="Arial"/>
                <a:cs typeface="Arial"/>
              </a:rPr>
              <a:t>studies</a:t>
            </a:r>
          </a:p>
          <a:p>
            <a:pPr marL="880110" indent="-320040">
              <a:spcAft>
                <a:spcPts val="1060"/>
              </a:spcAft>
              <a:buSzPct val="45000"/>
              <a:buFont typeface="StarSymbol"/>
              <a:buChar char="●"/>
            </a:pP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Kibble-Zurek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 +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rotation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drive</a:t>
            </a:r>
            <a:endParaRPr lang="fi-FI" sz="2200">
              <a:solidFill>
                <a:srgbClr val="000000"/>
              </a:solidFill>
              <a:latin typeface="Arial"/>
              <a:cs typeface="Arial"/>
            </a:endParaRPr>
          </a:p>
          <a:p>
            <a:pPr marL="880110" lvl="0" indent="-320040">
              <a:spcAft>
                <a:spcPts val="1060"/>
              </a:spcAft>
              <a:buSzPct val="45000"/>
              <a:buFont typeface="StarSymbol"/>
              <a:buChar char="●"/>
            </a:pP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Critical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velocities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 of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SQVs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 and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HQVs</a:t>
            </a:r>
            <a:endParaRPr lang="fi-FI" sz="220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6638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5E1C5D-3996-D926-F345-D66846181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4130F5-C319-7E04-76BB-BE6E8F0F7AC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tretch>
            <a:fillRect/>
          </a:stretch>
        </p:blipFill>
        <p:spPr>
          <a:xfrm>
            <a:off x="-479" y="0"/>
            <a:ext cx="5388660" cy="685829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2E9A71-01D2-BC6C-58A7-BBB182AB82A6}"/>
              </a:ext>
            </a:extLst>
          </p:cNvPr>
          <p:cNvSpPr txBox="1"/>
          <p:nvPr/>
        </p:nvSpPr>
        <p:spPr>
          <a:xfrm>
            <a:off x="4054558" y="5045092"/>
            <a:ext cx="163946" cy="387657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marL="0" marR="0" lvl="0" indent="0" rtl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i-FI" sz="1633" b="0" i="0" u="none" strike="noStrike" kern="1200">
              <a:ln>
                <a:noFill/>
              </a:ln>
              <a:latin typeface="Times New Roman" pitchFamily="18"/>
              <a:ea typeface="Arial" pitchFamily="2"/>
              <a:cs typeface="Tahoma" pitchFamily="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A4C1B4-EF96-CE77-FCE8-A3BFCA6BB321}"/>
              </a:ext>
            </a:extLst>
          </p:cNvPr>
          <p:cNvSpPr txBox="1"/>
          <p:nvPr/>
        </p:nvSpPr>
        <p:spPr>
          <a:xfrm>
            <a:off x="4054558" y="5045092"/>
            <a:ext cx="163946" cy="387657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marL="0" marR="0" lvl="0" indent="0" rtl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i-FI" sz="1633" b="0" i="0" u="none" strike="noStrike" kern="1200">
              <a:ln>
                <a:noFill/>
              </a:ln>
              <a:latin typeface="Times New Roman" pitchFamily="18"/>
              <a:ea typeface="Arial" pitchFamily="2"/>
              <a:cs typeface="Tahoma" pitchFamily="2"/>
            </a:endParaRP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E14AB573-412A-6DDD-2C77-2DD3ED600EAF}"/>
              </a:ext>
            </a:extLst>
          </p:cNvPr>
          <p:cNvSpPr txBox="1">
            <a:spLocks noGrp="1"/>
          </p:cNvSpPr>
          <p:nvPr/>
        </p:nvSpPr>
        <p:spPr>
          <a:xfrm>
            <a:off x="4564064" y="523615"/>
            <a:ext cx="5984072" cy="5452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>
            <a:lvl1pPr rtl="0" hangingPunct="0">
              <a:spcBef>
                <a:spcPts val="0"/>
              </a:spcBef>
              <a:spcAft>
                <a:spcPts val="1417"/>
              </a:spcAft>
              <a:tabLst/>
              <a:defRPr lang="fi-FI" sz="3200" b="0" i="0" u="none" strike="noStrike" kern="1200">
                <a:ln>
                  <a:noFill/>
                </a:ln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1800" indent="-323850">
              <a:spcAft>
                <a:spcPts val="1060"/>
              </a:spcAft>
            </a:pPr>
            <a:r>
              <a:rPr lang="fi-FI" sz="2200" b="1">
                <a:solidFill>
                  <a:srgbClr val="000000"/>
                </a:solidFill>
                <a:latin typeface="Arial"/>
                <a:cs typeface="Arial"/>
              </a:rPr>
              <a:t>Key </a:t>
            </a:r>
            <a:r>
              <a:rPr lang="fi-FI" sz="2200" b="1" err="1">
                <a:solidFill>
                  <a:srgbClr val="000000"/>
                </a:solidFill>
                <a:latin typeface="Arial"/>
                <a:cs typeface="Arial"/>
              </a:rPr>
              <a:t>takeaways</a:t>
            </a:r>
            <a:r>
              <a:rPr lang="fi-FI" sz="2200" b="1">
                <a:solidFill>
                  <a:srgbClr val="000000"/>
                </a:solidFill>
                <a:latin typeface="Arial"/>
                <a:cs typeface="Arial"/>
              </a:rPr>
              <a:t>:</a:t>
            </a:r>
            <a:endParaRPr lang="en-US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450850" indent="-342900">
              <a:spcAft>
                <a:spcPts val="1060"/>
              </a:spcAft>
              <a:buFont typeface="Calibri"/>
              <a:buChar char="-"/>
            </a:pPr>
            <a:r>
              <a:rPr lang="fi-FI" sz="2200" err="1">
                <a:latin typeface="Arial"/>
                <a:ea typeface="Calibri" panose="020F0502020204030204"/>
                <a:cs typeface="Arial"/>
              </a:rPr>
              <a:t>Bulk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 </a:t>
            </a:r>
            <a:r>
              <a:rPr lang="fi-FI" sz="2200" err="1">
                <a:latin typeface="Arial"/>
                <a:ea typeface="Calibri" panose="020F0502020204030204"/>
                <a:cs typeface="Arial"/>
              </a:rPr>
              <a:t>superfluids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 </a:t>
            </a:r>
            <a:r>
              <a:rPr lang="fi-FI" sz="2200" err="1">
                <a:latin typeface="Arial"/>
                <a:ea typeface="Calibri" panose="020F0502020204030204"/>
                <a:cs typeface="Arial"/>
              </a:rPr>
              <a:t>may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 </a:t>
            </a:r>
            <a:r>
              <a:rPr lang="fi-FI" sz="2200" err="1">
                <a:latin typeface="Arial"/>
                <a:ea typeface="Calibri" panose="020F0502020204030204"/>
                <a:cs typeface="Arial"/>
              </a:rPr>
              <a:t>be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 a </a:t>
            </a:r>
            <a:r>
              <a:rPr lang="fi-FI" sz="2200" err="1">
                <a:latin typeface="Arial"/>
                <a:ea typeface="Calibri" panose="020F0502020204030204"/>
                <a:cs typeface="Arial"/>
              </a:rPr>
              <a:t>misleading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 </a:t>
            </a:r>
            <a:r>
              <a:rPr lang="fi-FI" sz="2200" err="1">
                <a:latin typeface="Arial"/>
                <a:ea typeface="Calibri" panose="020F0502020204030204"/>
                <a:cs typeface="Arial"/>
              </a:rPr>
              <a:t>reference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 for </a:t>
            </a:r>
            <a:r>
              <a:rPr lang="fi-FI" sz="2200" err="1">
                <a:latin typeface="Arial"/>
                <a:ea typeface="Calibri" panose="020F0502020204030204"/>
                <a:cs typeface="Arial"/>
              </a:rPr>
              <a:t>neutron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 </a:t>
            </a:r>
            <a:r>
              <a:rPr lang="fi-FI" sz="2200" err="1">
                <a:latin typeface="Arial"/>
                <a:ea typeface="Calibri" panose="020F0502020204030204"/>
                <a:cs typeface="Arial"/>
              </a:rPr>
              <a:t>star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 </a:t>
            </a:r>
            <a:r>
              <a:rPr lang="fi-FI" sz="2200" err="1">
                <a:latin typeface="Arial"/>
                <a:ea typeface="Calibri" panose="020F0502020204030204"/>
                <a:cs typeface="Arial"/>
              </a:rPr>
              <a:t>vortex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 physics.</a:t>
            </a:r>
          </a:p>
          <a:p>
            <a:pPr marL="450850" indent="-342900">
              <a:spcAft>
                <a:spcPts val="1060"/>
              </a:spcAft>
              <a:buFont typeface="Calibri"/>
              <a:buChar char="-"/>
            </a:pPr>
            <a:r>
              <a:rPr lang="fi-FI" sz="2200">
                <a:latin typeface="Arial"/>
                <a:ea typeface="Calibri" panose="020F0502020204030204"/>
                <a:cs typeface="Arial"/>
              </a:rPr>
              <a:t>If </a:t>
            </a:r>
            <a:r>
              <a:rPr lang="fi-FI" sz="2200" err="1">
                <a:latin typeface="Arial"/>
                <a:ea typeface="Calibri" panose="020F0502020204030204"/>
                <a:cs typeface="Arial"/>
              </a:rPr>
              <a:t>there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 is </a:t>
            </a:r>
            <a:r>
              <a:rPr lang="fi-FI" sz="2200" err="1">
                <a:latin typeface="Arial"/>
                <a:ea typeface="Calibri" panose="020F0502020204030204"/>
                <a:cs typeface="Arial"/>
              </a:rPr>
              <a:t>pinning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, </a:t>
            </a:r>
            <a:r>
              <a:rPr lang="fi-FI" sz="2200" err="1">
                <a:latin typeface="Arial"/>
                <a:ea typeface="Calibri" panose="020F0502020204030204"/>
                <a:cs typeface="Arial"/>
              </a:rPr>
              <a:t>weak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 </a:t>
            </a:r>
            <a:r>
              <a:rPr lang="fi-FI" sz="2200" err="1">
                <a:latin typeface="Arial"/>
                <a:ea typeface="Calibri" panose="020F0502020204030204"/>
                <a:cs typeface="Arial"/>
              </a:rPr>
              <a:t>pinning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 </a:t>
            </a:r>
            <a:r>
              <a:rPr lang="fi-FI" sz="2200" err="1">
                <a:latin typeface="Arial"/>
                <a:ea typeface="Calibri" panose="020F0502020204030204"/>
                <a:cs typeface="Arial"/>
              </a:rPr>
              <a:t>requires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 </a:t>
            </a:r>
            <a:r>
              <a:rPr lang="fi-FI" sz="2200" err="1">
                <a:latin typeface="Arial"/>
                <a:ea typeface="Calibri" panose="020F0502020204030204"/>
                <a:cs typeface="Arial"/>
              </a:rPr>
              <a:t>fine-tuned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 </a:t>
            </a:r>
            <a:r>
              <a:rPr lang="fi-FI" sz="2200" err="1">
                <a:latin typeface="Arial"/>
                <a:ea typeface="Calibri" panose="020F0502020204030204"/>
                <a:cs typeface="Arial"/>
              </a:rPr>
              <a:t>parameters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. </a:t>
            </a:r>
            <a:r>
              <a:rPr lang="fi-FI" sz="2200" err="1">
                <a:latin typeface="Arial"/>
                <a:ea typeface="Calibri" panose="020F0502020204030204"/>
                <a:cs typeface="Arial"/>
              </a:rPr>
              <a:t>Thus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, </a:t>
            </a:r>
            <a:r>
              <a:rPr lang="fi-FI" sz="2200" err="1">
                <a:latin typeface="Arial"/>
                <a:ea typeface="Calibri" panose="020F0502020204030204"/>
                <a:cs typeface="Arial"/>
              </a:rPr>
              <a:t>strong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 </a:t>
            </a:r>
            <a:r>
              <a:rPr lang="fi-FI" sz="2200" err="1">
                <a:latin typeface="Arial"/>
                <a:ea typeface="Calibri" panose="020F0502020204030204"/>
                <a:cs typeface="Arial"/>
              </a:rPr>
              <a:t>pinning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 </a:t>
            </a:r>
            <a:r>
              <a:rPr lang="fi-FI" sz="2200" err="1">
                <a:latin typeface="Arial"/>
                <a:ea typeface="Calibri" panose="020F0502020204030204"/>
                <a:cs typeface="Arial"/>
              </a:rPr>
              <a:t>should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 </a:t>
            </a:r>
            <a:r>
              <a:rPr lang="fi-FI" sz="2200" err="1">
                <a:latin typeface="Arial"/>
                <a:ea typeface="Calibri" panose="020F0502020204030204"/>
                <a:cs typeface="Arial"/>
              </a:rPr>
              <a:t>be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 </a:t>
            </a:r>
            <a:r>
              <a:rPr lang="fi-FI" sz="2200" err="1">
                <a:latin typeface="Arial"/>
                <a:ea typeface="Calibri" panose="020F0502020204030204"/>
                <a:cs typeface="Arial"/>
              </a:rPr>
              <a:t>the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 </a:t>
            </a:r>
            <a:r>
              <a:rPr lang="fi-FI" sz="2200" err="1">
                <a:latin typeface="Arial"/>
                <a:ea typeface="Calibri" panose="020F0502020204030204"/>
                <a:cs typeface="Arial"/>
              </a:rPr>
              <a:t>default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 </a:t>
            </a:r>
            <a:r>
              <a:rPr lang="fi-FI" sz="2200" err="1">
                <a:latin typeface="Arial"/>
                <a:ea typeface="Calibri" panose="020F0502020204030204"/>
                <a:cs typeface="Arial"/>
              </a:rPr>
              <a:t>expectation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.</a:t>
            </a:r>
          </a:p>
          <a:p>
            <a:pPr marL="450850" indent="-342900">
              <a:spcAft>
                <a:spcPts val="1060"/>
              </a:spcAft>
              <a:buFont typeface="Calibri"/>
              <a:buChar char="-"/>
            </a:pPr>
            <a:r>
              <a:rPr lang="fi-FI" sz="2200" err="1">
                <a:latin typeface="Arial"/>
                <a:ea typeface="Calibri" panose="020F0502020204030204"/>
                <a:cs typeface="Arial"/>
              </a:rPr>
              <a:t>We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 </a:t>
            </a:r>
            <a:r>
              <a:rPr lang="fi-FI" sz="2200" err="1">
                <a:latin typeface="Arial"/>
                <a:ea typeface="Calibri" panose="020F0502020204030204"/>
                <a:cs typeface="Arial"/>
              </a:rPr>
              <a:t>have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 </a:t>
            </a:r>
            <a:r>
              <a:rPr lang="fi-FI" sz="2200" err="1">
                <a:latin typeface="Arial"/>
                <a:ea typeface="Calibri" panose="020F0502020204030204"/>
                <a:cs typeface="Arial"/>
              </a:rPr>
              <a:t>carried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 out </a:t>
            </a:r>
            <a:r>
              <a:rPr lang="fi-FI" sz="2200" err="1">
                <a:latin typeface="Arial"/>
                <a:ea typeface="Calibri" panose="020F0502020204030204"/>
                <a:cs typeface="Arial"/>
              </a:rPr>
              <a:t>experiments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 </a:t>
            </a:r>
            <a:r>
              <a:rPr lang="fi-FI" sz="2200" err="1">
                <a:latin typeface="Arial"/>
                <a:ea typeface="Calibri" panose="020F0502020204030204"/>
                <a:cs typeface="Arial"/>
              </a:rPr>
              <a:t>that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 </a:t>
            </a:r>
            <a:r>
              <a:rPr lang="fi-FI" sz="2200" err="1">
                <a:latin typeface="Arial"/>
                <a:ea typeface="Calibri" panose="020F0502020204030204"/>
                <a:cs typeface="Arial"/>
              </a:rPr>
              <a:t>explore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 </a:t>
            </a:r>
            <a:r>
              <a:rPr lang="fi-FI" sz="2200" err="1">
                <a:latin typeface="Arial"/>
                <a:ea typeface="Calibri" panose="020F0502020204030204"/>
                <a:cs typeface="Arial"/>
              </a:rPr>
              <a:t>vortex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 non-</a:t>
            </a:r>
            <a:r>
              <a:rPr lang="fi-FI" sz="2200" err="1">
                <a:latin typeface="Arial"/>
                <a:ea typeface="Calibri" panose="020F0502020204030204"/>
                <a:cs typeface="Arial"/>
              </a:rPr>
              <a:t>dynamics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 in </a:t>
            </a:r>
            <a:r>
              <a:rPr lang="fi-FI" sz="2200" err="1">
                <a:latin typeface="Arial"/>
                <a:ea typeface="Calibri" panose="020F0502020204030204"/>
                <a:cs typeface="Arial"/>
              </a:rPr>
              <a:t>such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 </a:t>
            </a:r>
            <a:r>
              <a:rPr lang="fi-FI" sz="2200" err="1">
                <a:latin typeface="Arial"/>
                <a:ea typeface="Calibri" panose="020F0502020204030204"/>
                <a:cs typeface="Arial"/>
              </a:rPr>
              <a:t>conditions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.</a:t>
            </a:r>
          </a:p>
          <a:p>
            <a:pPr marL="450850" indent="-342900">
              <a:spcAft>
                <a:spcPts val="1060"/>
              </a:spcAft>
              <a:buFont typeface="Calibri"/>
              <a:buChar char="-"/>
            </a:pPr>
            <a:r>
              <a:rPr lang="fi-FI" sz="2200" err="1">
                <a:latin typeface="Arial"/>
                <a:ea typeface="Calibri" panose="020F0502020204030204"/>
                <a:cs typeface="Arial"/>
              </a:rPr>
              <a:t>But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: </a:t>
            </a:r>
            <a:r>
              <a:rPr lang="fi-FI" sz="2200" err="1">
                <a:latin typeface="Arial"/>
                <a:ea typeface="Calibri" panose="020F0502020204030204"/>
                <a:cs typeface="Arial"/>
              </a:rPr>
              <a:t>three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 open </a:t>
            </a:r>
            <a:r>
              <a:rPr lang="fi-FI" sz="2200" err="1">
                <a:latin typeface="Arial"/>
                <a:ea typeface="Calibri" panose="020F0502020204030204"/>
                <a:cs typeface="Arial"/>
              </a:rPr>
              <a:t>problems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 in </a:t>
            </a:r>
            <a:r>
              <a:rPr lang="fi-FI" sz="2200" err="1">
                <a:latin typeface="Arial"/>
                <a:ea typeface="Calibri" panose="020F0502020204030204"/>
                <a:cs typeface="Arial"/>
              </a:rPr>
              <a:t>their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 </a:t>
            </a:r>
            <a:r>
              <a:rPr lang="fi-FI" sz="2200" err="1">
                <a:latin typeface="Arial"/>
                <a:ea typeface="Calibri" panose="020F0502020204030204"/>
                <a:cs typeface="Arial"/>
              </a:rPr>
              <a:t>interpretation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 </a:t>
            </a:r>
            <a:r>
              <a:rPr lang="fi-FI" sz="2200" err="1">
                <a:latin typeface="Arial"/>
                <a:ea typeface="Calibri" panose="020F0502020204030204"/>
                <a:cs typeface="Arial"/>
              </a:rPr>
              <a:t>need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 </a:t>
            </a:r>
            <a:r>
              <a:rPr lang="fi-FI" sz="2200" err="1">
                <a:latin typeface="Arial"/>
                <a:ea typeface="Calibri" panose="020F0502020204030204"/>
                <a:cs typeface="Arial"/>
              </a:rPr>
              <a:t>solving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 </a:t>
            </a:r>
            <a:r>
              <a:rPr lang="fi-FI" sz="2200" err="1">
                <a:latin typeface="Arial"/>
                <a:ea typeface="Calibri" panose="020F0502020204030204"/>
                <a:cs typeface="Arial"/>
              </a:rPr>
              <a:t>before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 </a:t>
            </a:r>
            <a:r>
              <a:rPr lang="fi-FI" sz="2200" err="1">
                <a:latin typeface="Arial"/>
                <a:ea typeface="Calibri" panose="020F0502020204030204"/>
                <a:cs typeface="Arial"/>
              </a:rPr>
              <a:t>extrapolation</a:t>
            </a:r>
            <a:r>
              <a:rPr lang="fi-FI" sz="2200">
                <a:latin typeface="Arial"/>
                <a:ea typeface="Calibri" panose="020F0502020204030204"/>
                <a:cs typeface="Arial"/>
              </a:rPr>
              <a:t> is </a:t>
            </a:r>
            <a:r>
              <a:rPr lang="fi-FI" sz="2200" err="1">
                <a:latin typeface="Arial"/>
                <a:ea typeface="Calibri" panose="020F0502020204030204"/>
                <a:cs typeface="Arial"/>
              </a:rPr>
              <a:t>accessible</a:t>
            </a:r>
            <a:endParaRPr lang="fi-FI" sz="2200">
              <a:latin typeface="Arial"/>
              <a:ea typeface="Calibri" panose="020F0502020204030204"/>
              <a:cs typeface="Arial"/>
            </a:endParaRPr>
          </a:p>
          <a:p>
            <a:pPr marL="450850" indent="-342900">
              <a:spcAft>
                <a:spcPts val="1060"/>
              </a:spcAft>
              <a:buFont typeface="Calibri"/>
              <a:buChar char="-"/>
            </a:pPr>
            <a:endParaRPr lang="fi-FI" sz="2200">
              <a:latin typeface="Arial"/>
              <a:ea typeface="Calibri" panose="020F0502020204030204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9958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EA71FF-A4A9-E453-6DB0-DFC5E89473A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tretch>
            <a:fillRect/>
          </a:stretch>
        </p:blipFill>
        <p:spPr>
          <a:xfrm>
            <a:off x="-2441" y="0"/>
            <a:ext cx="5388660" cy="685829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C68A58-E801-7326-145C-30667DEAA0B5}"/>
              </a:ext>
            </a:extLst>
          </p:cNvPr>
          <p:cNvSpPr txBox="1"/>
          <p:nvPr/>
        </p:nvSpPr>
        <p:spPr>
          <a:xfrm>
            <a:off x="4054558" y="5045092"/>
            <a:ext cx="163946" cy="387657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marL="0" marR="0" lvl="0" indent="0" rtl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i-FI" sz="1633" b="0" i="0" u="none" strike="noStrike" kern="1200">
              <a:ln>
                <a:noFill/>
              </a:ln>
              <a:latin typeface="Times New Roman" pitchFamily="18"/>
              <a:ea typeface="Arial" pitchFamily="2"/>
              <a:cs typeface="Tahoma" pitchFamily="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D5FDB7-2435-EEFE-079C-2CCC3702EEF1}"/>
              </a:ext>
            </a:extLst>
          </p:cNvPr>
          <p:cNvSpPr txBox="1"/>
          <p:nvPr/>
        </p:nvSpPr>
        <p:spPr>
          <a:xfrm>
            <a:off x="4054558" y="5045092"/>
            <a:ext cx="163946" cy="387657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marL="0" marR="0" lvl="0" indent="0" rtl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i-FI" sz="1633" b="0" i="0" u="none" strike="noStrike" kern="1200">
              <a:ln>
                <a:noFill/>
              </a:ln>
              <a:latin typeface="Times New Roman" pitchFamily="18"/>
              <a:ea typeface="Arial" pitchFamily="2"/>
              <a:cs typeface="Tahoma" pitchFamily="2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B1BFAF-3DDD-A8EC-91DF-E06E486BB0B3}"/>
              </a:ext>
            </a:extLst>
          </p:cNvPr>
          <p:cNvSpPr/>
          <p:nvPr/>
        </p:nvSpPr>
        <p:spPr>
          <a:xfrm>
            <a:off x="4443398" y="1544029"/>
            <a:ext cx="6681615" cy="31700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000">
                <a:ea typeface="Calibri"/>
                <a:cs typeface="Calibri"/>
              </a:rPr>
              <a:t>First vortex measurements</a:t>
            </a:r>
            <a:r>
              <a:rPr lang="en-GB" sz="2000">
                <a:solidFill>
                  <a:srgbClr val="FF0000"/>
                </a:solidFill>
                <a:ea typeface="Calibri"/>
                <a:cs typeface="Calibri"/>
              </a:rPr>
              <a:t> [PRL </a:t>
            </a:r>
            <a:r>
              <a:rPr lang="en-GB" sz="2000" b="1">
                <a:solidFill>
                  <a:srgbClr val="FF0000"/>
                </a:solidFill>
                <a:ea typeface="Calibri"/>
                <a:cs typeface="Calibri"/>
              </a:rPr>
              <a:t>117</a:t>
            </a:r>
            <a:r>
              <a:rPr lang="en-GB" sz="2000">
                <a:solidFill>
                  <a:srgbClr val="FF0000"/>
                </a:solidFill>
                <a:ea typeface="Calibri"/>
                <a:cs typeface="Calibri"/>
              </a:rPr>
              <a:t>, 255301 (2016)]</a:t>
            </a:r>
            <a:endParaRPr lang="en-US">
              <a:solidFill>
                <a:srgbClr val="000000"/>
              </a:solidFill>
              <a:ea typeface="Calibri"/>
              <a:cs typeface="Calibri"/>
            </a:endParaRPr>
          </a:p>
          <a:p>
            <a:r>
              <a:rPr lang="en-GB" sz="2000">
                <a:ea typeface="Calibri"/>
                <a:cs typeface="Calibri"/>
              </a:rPr>
              <a:t>Non-dynamics of pinned vortices</a:t>
            </a:r>
            <a:r>
              <a:rPr lang="en-GB" sz="2000">
                <a:solidFill>
                  <a:srgbClr val="FF0000"/>
                </a:solidFill>
                <a:ea typeface="Calibri"/>
                <a:cs typeface="Calibri"/>
              </a:rPr>
              <a:t> [PRR </a:t>
            </a:r>
            <a:r>
              <a:rPr lang="en-GB" sz="2000" b="1">
                <a:solidFill>
                  <a:srgbClr val="FF0000"/>
                </a:solidFill>
                <a:ea typeface="Calibri"/>
                <a:cs typeface="Calibri"/>
              </a:rPr>
              <a:t>2</a:t>
            </a:r>
            <a:r>
              <a:rPr lang="en-GB" sz="2000">
                <a:solidFill>
                  <a:srgbClr val="FF0000"/>
                </a:solidFill>
                <a:ea typeface="Calibri"/>
                <a:cs typeface="Calibri"/>
              </a:rPr>
              <a:t>, 033013 (2020)]</a:t>
            </a:r>
            <a:endParaRPr lang="en-US" sz="2000">
              <a:solidFill>
                <a:srgbClr val="FF0000"/>
              </a:solidFill>
              <a:ea typeface="Calibri"/>
              <a:cs typeface="Calibri"/>
            </a:endParaRPr>
          </a:p>
          <a:p>
            <a:r>
              <a:rPr lang="en-GB" sz="2000">
                <a:ea typeface="Calibri"/>
                <a:cs typeface="Calibri"/>
              </a:rPr>
              <a:t>Vortex creation in a phase transition</a:t>
            </a:r>
            <a:r>
              <a:rPr lang="en-GB" sz="2000">
                <a:solidFill>
                  <a:srgbClr val="FF0000"/>
                </a:solidFill>
                <a:ea typeface="Calibri"/>
                <a:cs typeface="Calibri"/>
              </a:rPr>
              <a:t> [PRL </a:t>
            </a:r>
            <a:r>
              <a:rPr lang="en-GB" sz="2000" b="1">
                <a:solidFill>
                  <a:srgbClr val="FF0000"/>
                </a:solidFill>
                <a:ea typeface="Calibri"/>
                <a:cs typeface="Calibri"/>
              </a:rPr>
              <a:t>127</a:t>
            </a:r>
            <a:r>
              <a:rPr lang="en-GB" sz="2000">
                <a:solidFill>
                  <a:srgbClr val="FF0000"/>
                </a:solidFill>
                <a:ea typeface="Calibri"/>
                <a:cs typeface="Calibri"/>
              </a:rPr>
              <a:t>, 115702 (2021)]</a:t>
            </a:r>
          </a:p>
          <a:p>
            <a:r>
              <a:rPr lang="en-GB" sz="2000">
                <a:ea typeface="Calibri"/>
                <a:cs typeface="Calibri"/>
              </a:rPr>
              <a:t>Rotation and phase transition</a:t>
            </a:r>
            <a:r>
              <a:rPr lang="en-GB" sz="2000">
                <a:solidFill>
                  <a:srgbClr val="FF0000"/>
                </a:solidFill>
                <a:ea typeface="Calibri"/>
                <a:cs typeface="Calibri"/>
              </a:rPr>
              <a:t> [PRL </a:t>
            </a:r>
            <a:r>
              <a:rPr lang="en-GB" sz="2000" b="1">
                <a:solidFill>
                  <a:srgbClr val="FF0000"/>
                </a:solidFill>
                <a:ea typeface="Calibri"/>
                <a:cs typeface="Calibri"/>
              </a:rPr>
              <a:t>127</a:t>
            </a:r>
            <a:r>
              <a:rPr lang="en-GB" sz="2000">
                <a:solidFill>
                  <a:srgbClr val="FF0000"/>
                </a:solidFill>
                <a:ea typeface="Calibri"/>
                <a:cs typeface="Calibri"/>
              </a:rPr>
              <a:t>, 115702 (2021), supplementary material]</a:t>
            </a:r>
            <a:endParaRPr lang="en-US" sz="2000">
              <a:solidFill>
                <a:srgbClr val="FF0000"/>
              </a:solidFill>
              <a:ea typeface="Calibri"/>
              <a:cs typeface="Calibri"/>
            </a:endParaRPr>
          </a:p>
          <a:p>
            <a:endParaRPr lang="en-GB" sz="2000">
              <a:solidFill>
                <a:srgbClr val="FF0000"/>
              </a:solidFill>
              <a:ea typeface="Calibri"/>
              <a:cs typeface="Calibri"/>
            </a:endParaRPr>
          </a:p>
          <a:p>
            <a:r>
              <a:rPr lang="en-GB" sz="2000">
                <a:ea typeface="Calibri"/>
                <a:cs typeface="Calibri"/>
              </a:rPr>
              <a:t>The easiest way to find these and all the other papers we have written is </a:t>
            </a:r>
            <a:r>
              <a:rPr lang="en-GB" sz="2000" err="1">
                <a:ea typeface="Calibri"/>
                <a:cs typeface="Calibri"/>
              </a:rPr>
              <a:t>arXiv</a:t>
            </a:r>
            <a:r>
              <a:rPr lang="en-GB" sz="2000">
                <a:ea typeface="Calibri"/>
                <a:cs typeface="Calibri"/>
              </a:rPr>
              <a:t>.</a:t>
            </a:r>
          </a:p>
          <a:p>
            <a:endParaRPr lang="en-GB" sz="2000">
              <a:solidFill>
                <a:srgbClr val="FF0000"/>
              </a:solidFill>
              <a:ea typeface="Calibri"/>
              <a:cs typeface="Calibri"/>
            </a:endParaRPr>
          </a:p>
          <a:p>
            <a:endParaRPr lang="en-GB" sz="2000">
              <a:solidFill>
                <a:srgbClr val="FF000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7964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21F738E-BB1D-4424-8F00-C29BB4B37699}"/>
              </a:ext>
            </a:extLst>
          </p:cNvPr>
          <p:cNvSpPr/>
          <p:nvPr/>
        </p:nvSpPr>
        <p:spPr>
          <a:xfrm>
            <a:off x="10128448" y="164637"/>
            <a:ext cx="1824203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32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DB9425-3BC7-40BD-844C-DF2C2B2AF748}"/>
              </a:ext>
            </a:extLst>
          </p:cNvPr>
          <p:cNvSpPr/>
          <p:nvPr/>
        </p:nvSpPr>
        <p:spPr>
          <a:xfrm>
            <a:off x="10128448" y="4869160"/>
            <a:ext cx="2063552" cy="1988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32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FFA2C5-33FD-A325-AE06-454666CF38BC}"/>
              </a:ext>
            </a:extLst>
          </p:cNvPr>
          <p:cNvSpPr/>
          <p:nvPr/>
        </p:nvSpPr>
        <p:spPr>
          <a:xfrm>
            <a:off x="7810368" y="2671"/>
            <a:ext cx="3919672" cy="68569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en-US" sz="18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Picture 21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54289F06-DC2F-60DB-5C1F-4D1B31C81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2805" y="-2276075"/>
            <a:ext cx="1497251" cy="91363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079D862-967D-6DE2-8B35-F9B669BCA453}"/>
              </a:ext>
            </a:extLst>
          </p:cNvPr>
          <p:cNvSpPr txBox="1"/>
          <p:nvPr/>
        </p:nvSpPr>
        <p:spPr>
          <a:xfrm>
            <a:off x="8092439" y="350874"/>
            <a:ext cx="161544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aseline="30000">
                <a:solidFill>
                  <a:schemeClr val="accent1"/>
                </a:solidFill>
                <a:cs typeface="Calibri"/>
              </a:rPr>
              <a:t>4</a:t>
            </a:r>
            <a:r>
              <a:rPr lang="en-US" sz="2000">
                <a:solidFill>
                  <a:schemeClr val="accent1"/>
                </a:solidFill>
                <a:cs typeface="Calibri"/>
              </a:rPr>
              <a:t>He bath: 4.2K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099652-9682-E0A1-6A64-B93890221A75}"/>
              </a:ext>
            </a:extLst>
          </p:cNvPr>
          <p:cNvSpPr txBox="1"/>
          <p:nvPr/>
        </p:nvSpPr>
        <p:spPr>
          <a:xfrm>
            <a:off x="7940039" y="2332073"/>
            <a:ext cx="1615440" cy="10464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solidFill>
                  <a:schemeClr val="accent1"/>
                </a:solidFill>
                <a:cs typeface="Calibri"/>
              </a:rPr>
              <a:t>Distillation chamber: 0.6K</a:t>
            </a:r>
            <a:endParaRPr lang="en-US" sz="2000">
              <a:solidFill>
                <a:schemeClr val="accent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03C2BB-A4D2-EB88-B41A-3028C101D55F}"/>
              </a:ext>
            </a:extLst>
          </p:cNvPr>
          <p:cNvSpPr txBox="1"/>
          <p:nvPr/>
        </p:nvSpPr>
        <p:spPr>
          <a:xfrm>
            <a:off x="8267699" y="3566513"/>
            <a:ext cx="1615440" cy="10464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solidFill>
                  <a:schemeClr val="accent1"/>
                </a:solidFill>
                <a:cs typeface="Calibri"/>
              </a:rPr>
              <a:t>Mixing chamber: few </a:t>
            </a:r>
            <a:r>
              <a:rPr lang="en-US" sz="2000" err="1">
                <a:solidFill>
                  <a:schemeClr val="accent1"/>
                </a:solidFill>
                <a:cs typeface="Calibri"/>
              </a:rPr>
              <a:t>mK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29C4C7-B51B-DEFF-B992-383390E11B23}"/>
              </a:ext>
            </a:extLst>
          </p:cNvPr>
          <p:cNvSpPr txBox="1"/>
          <p:nvPr/>
        </p:nvSpPr>
        <p:spPr>
          <a:xfrm>
            <a:off x="8618219" y="5242913"/>
            <a:ext cx="1615440" cy="10464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solidFill>
                  <a:schemeClr val="accent1"/>
                </a:solidFill>
                <a:cs typeface="Calibri"/>
              </a:rPr>
              <a:t>Nuclear stage: &lt;100µK</a:t>
            </a:r>
            <a:endParaRPr lang="en-US" sz="2000">
              <a:solidFill>
                <a:schemeClr val="accent1"/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62D83CC-284D-5183-F257-EED6735FCCB5}"/>
              </a:ext>
            </a:extLst>
          </p:cNvPr>
          <p:cNvCxnSpPr/>
          <p:nvPr/>
        </p:nvCxnSpPr>
        <p:spPr>
          <a:xfrm flipV="1">
            <a:off x="8968740" y="731875"/>
            <a:ext cx="2298637" cy="1295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11F9699-1FFA-D428-603E-C1459DCA7442}"/>
              </a:ext>
            </a:extLst>
          </p:cNvPr>
          <p:cNvCxnSpPr>
            <a:cxnSpLocks/>
          </p:cNvCxnSpPr>
          <p:nvPr/>
        </p:nvCxnSpPr>
        <p:spPr>
          <a:xfrm flipV="1">
            <a:off x="9418320" y="1836775"/>
            <a:ext cx="1871917" cy="8991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A20AF9A-C007-EC9A-BE41-3818ADD2B2BE}"/>
              </a:ext>
            </a:extLst>
          </p:cNvPr>
          <p:cNvCxnSpPr>
            <a:cxnSpLocks/>
          </p:cNvCxnSpPr>
          <p:nvPr/>
        </p:nvCxnSpPr>
        <p:spPr>
          <a:xfrm flipV="1">
            <a:off x="9601200" y="3040735"/>
            <a:ext cx="1719517" cy="9601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B0FF173-284B-62F1-3441-197957F85FE1}"/>
              </a:ext>
            </a:extLst>
          </p:cNvPr>
          <p:cNvCxnSpPr>
            <a:cxnSpLocks/>
          </p:cNvCxnSpPr>
          <p:nvPr/>
        </p:nvCxnSpPr>
        <p:spPr>
          <a:xfrm flipV="1">
            <a:off x="10027921" y="5471515"/>
            <a:ext cx="1330897" cy="914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BE89E48-C62E-869E-B79D-19B9996F61BE}"/>
              </a:ext>
            </a:extLst>
          </p:cNvPr>
          <p:cNvSpPr txBox="1"/>
          <p:nvPr/>
        </p:nvSpPr>
        <p:spPr>
          <a:xfrm>
            <a:off x="7993379" y="1295754"/>
            <a:ext cx="237744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solidFill>
                  <a:schemeClr val="accent1"/>
                </a:solidFill>
                <a:cs typeface="Calibri"/>
              </a:rPr>
              <a:t>4He evaporation stage: 1.4K</a:t>
            </a:r>
            <a:endParaRPr lang="en-US" sz="2000">
              <a:solidFill>
                <a:schemeClr val="accent1"/>
              </a:solidFill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1522B4F-2DAE-41E9-2713-A1FB91E290A1}"/>
              </a:ext>
            </a:extLst>
          </p:cNvPr>
          <p:cNvCxnSpPr>
            <a:cxnSpLocks/>
          </p:cNvCxnSpPr>
          <p:nvPr/>
        </p:nvCxnSpPr>
        <p:spPr>
          <a:xfrm flipV="1">
            <a:off x="9669781" y="1341475"/>
            <a:ext cx="2001457" cy="6248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http://ltl.tkk.fi/wiki/images/9/9b/Rotacryostatnew.gif">
            <a:extLst>
              <a:ext uri="{FF2B5EF4-FFF2-40B4-BE49-F238E27FC236}">
                <a16:creationId xmlns:a16="http://schemas.microsoft.com/office/drawing/2014/main" id="{6FF07B93-2F64-4228-C28A-3BDE58F169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363" y="128084"/>
            <a:ext cx="4473145" cy="659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655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21F738E-BB1D-4424-8F00-C29BB4B37699}"/>
              </a:ext>
            </a:extLst>
          </p:cNvPr>
          <p:cNvSpPr/>
          <p:nvPr/>
        </p:nvSpPr>
        <p:spPr>
          <a:xfrm>
            <a:off x="10128448" y="164637"/>
            <a:ext cx="1824203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32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DB9425-3BC7-40BD-844C-DF2C2B2AF748}"/>
              </a:ext>
            </a:extLst>
          </p:cNvPr>
          <p:cNvSpPr/>
          <p:nvPr/>
        </p:nvSpPr>
        <p:spPr>
          <a:xfrm>
            <a:off x="10128448" y="4869160"/>
            <a:ext cx="2063552" cy="1988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32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FFA2C5-33FD-A325-AE06-454666CF38BC}"/>
              </a:ext>
            </a:extLst>
          </p:cNvPr>
          <p:cNvSpPr/>
          <p:nvPr/>
        </p:nvSpPr>
        <p:spPr>
          <a:xfrm>
            <a:off x="7810368" y="2671"/>
            <a:ext cx="3919672" cy="68569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en-US" sz="18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Picture 21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54289F06-DC2F-60DB-5C1F-4D1B31C81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2805" y="-2276075"/>
            <a:ext cx="1497251" cy="91363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079D862-967D-6DE2-8B35-F9B669BCA453}"/>
              </a:ext>
            </a:extLst>
          </p:cNvPr>
          <p:cNvSpPr txBox="1"/>
          <p:nvPr/>
        </p:nvSpPr>
        <p:spPr>
          <a:xfrm>
            <a:off x="8092439" y="350874"/>
            <a:ext cx="161544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aseline="30000">
                <a:solidFill>
                  <a:schemeClr val="accent1"/>
                </a:solidFill>
                <a:cs typeface="Calibri"/>
              </a:rPr>
              <a:t>4</a:t>
            </a:r>
            <a:r>
              <a:rPr lang="en-US" sz="2000">
                <a:solidFill>
                  <a:schemeClr val="accent1"/>
                </a:solidFill>
                <a:cs typeface="Calibri"/>
              </a:rPr>
              <a:t>He bath: 4.2K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099652-9682-E0A1-6A64-B93890221A75}"/>
              </a:ext>
            </a:extLst>
          </p:cNvPr>
          <p:cNvSpPr txBox="1"/>
          <p:nvPr/>
        </p:nvSpPr>
        <p:spPr>
          <a:xfrm>
            <a:off x="7940039" y="2332073"/>
            <a:ext cx="1615440" cy="10464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solidFill>
                  <a:schemeClr val="accent1"/>
                </a:solidFill>
                <a:cs typeface="Calibri"/>
              </a:rPr>
              <a:t>Distillation chamber: 0.6K</a:t>
            </a:r>
            <a:endParaRPr lang="en-US" sz="2000">
              <a:solidFill>
                <a:schemeClr val="accent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03C2BB-A4D2-EB88-B41A-3028C101D55F}"/>
              </a:ext>
            </a:extLst>
          </p:cNvPr>
          <p:cNvSpPr txBox="1"/>
          <p:nvPr/>
        </p:nvSpPr>
        <p:spPr>
          <a:xfrm>
            <a:off x="8267699" y="3566513"/>
            <a:ext cx="1615440" cy="10464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solidFill>
                  <a:schemeClr val="accent1"/>
                </a:solidFill>
                <a:cs typeface="Calibri"/>
              </a:rPr>
              <a:t>Mixing chamber: few </a:t>
            </a:r>
            <a:r>
              <a:rPr lang="en-US" sz="2000" err="1">
                <a:solidFill>
                  <a:schemeClr val="accent1"/>
                </a:solidFill>
                <a:cs typeface="Calibri"/>
              </a:rPr>
              <a:t>mK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29C4C7-B51B-DEFF-B992-383390E11B23}"/>
              </a:ext>
            </a:extLst>
          </p:cNvPr>
          <p:cNvSpPr txBox="1"/>
          <p:nvPr/>
        </p:nvSpPr>
        <p:spPr>
          <a:xfrm>
            <a:off x="8618219" y="5242913"/>
            <a:ext cx="1615440" cy="10464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solidFill>
                  <a:schemeClr val="accent1"/>
                </a:solidFill>
                <a:cs typeface="Calibri"/>
              </a:rPr>
              <a:t>Nuclear stage: &lt;100µK</a:t>
            </a:r>
            <a:endParaRPr lang="en-US" sz="2000">
              <a:solidFill>
                <a:schemeClr val="accent1"/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62D83CC-284D-5183-F257-EED6735FCCB5}"/>
              </a:ext>
            </a:extLst>
          </p:cNvPr>
          <p:cNvCxnSpPr/>
          <p:nvPr/>
        </p:nvCxnSpPr>
        <p:spPr>
          <a:xfrm flipV="1">
            <a:off x="8968740" y="731875"/>
            <a:ext cx="2298637" cy="1295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11F9699-1FFA-D428-603E-C1459DCA7442}"/>
              </a:ext>
            </a:extLst>
          </p:cNvPr>
          <p:cNvCxnSpPr>
            <a:cxnSpLocks/>
          </p:cNvCxnSpPr>
          <p:nvPr/>
        </p:nvCxnSpPr>
        <p:spPr>
          <a:xfrm flipV="1">
            <a:off x="9418320" y="1836775"/>
            <a:ext cx="1871917" cy="8991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A20AF9A-C007-EC9A-BE41-3818ADD2B2BE}"/>
              </a:ext>
            </a:extLst>
          </p:cNvPr>
          <p:cNvCxnSpPr>
            <a:cxnSpLocks/>
          </p:cNvCxnSpPr>
          <p:nvPr/>
        </p:nvCxnSpPr>
        <p:spPr>
          <a:xfrm flipV="1">
            <a:off x="9601200" y="3040735"/>
            <a:ext cx="1719517" cy="9601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B0FF173-284B-62F1-3441-197957F85FE1}"/>
              </a:ext>
            </a:extLst>
          </p:cNvPr>
          <p:cNvCxnSpPr>
            <a:cxnSpLocks/>
          </p:cNvCxnSpPr>
          <p:nvPr/>
        </p:nvCxnSpPr>
        <p:spPr>
          <a:xfrm flipV="1">
            <a:off x="10027921" y="5471515"/>
            <a:ext cx="1330897" cy="914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BE89E48-C62E-869E-B79D-19B9996F61BE}"/>
              </a:ext>
            </a:extLst>
          </p:cNvPr>
          <p:cNvSpPr txBox="1"/>
          <p:nvPr/>
        </p:nvSpPr>
        <p:spPr>
          <a:xfrm>
            <a:off x="7993379" y="1295754"/>
            <a:ext cx="237744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solidFill>
                  <a:schemeClr val="accent1"/>
                </a:solidFill>
                <a:cs typeface="Calibri"/>
              </a:rPr>
              <a:t>4He evaporation stage: 1.4K</a:t>
            </a:r>
            <a:endParaRPr lang="en-US" sz="2000">
              <a:solidFill>
                <a:schemeClr val="accent1"/>
              </a:solidFill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1522B4F-2DAE-41E9-2713-A1FB91E290A1}"/>
              </a:ext>
            </a:extLst>
          </p:cNvPr>
          <p:cNvCxnSpPr>
            <a:cxnSpLocks/>
          </p:cNvCxnSpPr>
          <p:nvPr/>
        </p:nvCxnSpPr>
        <p:spPr>
          <a:xfrm flipV="1">
            <a:off x="9669781" y="1341475"/>
            <a:ext cx="2001457" cy="6248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diagram of a measuring device&#10;&#10;Description automatically generated">
            <a:extLst>
              <a:ext uri="{FF2B5EF4-FFF2-40B4-BE49-F238E27FC236}">
                <a16:creationId xmlns:a16="http://schemas.microsoft.com/office/drawing/2014/main" id="{8ECCD738-17B4-F631-0CE2-879BE8C60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199" y="1023287"/>
            <a:ext cx="6478288" cy="499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385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14D0BF1-CF8E-228C-3967-612728DD37FA}"/>
              </a:ext>
            </a:extLst>
          </p:cNvPr>
          <p:cNvSpPr/>
          <p:nvPr/>
        </p:nvSpPr>
        <p:spPr>
          <a:xfrm>
            <a:off x="9241068" y="430227"/>
            <a:ext cx="2428560" cy="12035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B2926C1-07E9-DEB8-D0DA-F33E4FD7D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773" y="475866"/>
            <a:ext cx="9902706" cy="1224153"/>
          </a:xfrm>
        </p:spPr>
        <p:txBody>
          <a:bodyPr>
            <a:normAutofit/>
          </a:bodyPr>
          <a:lstStyle/>
          <a:p>
            <a:r>
              <a:rPr lang="en-GB" sz="4800">
                <a:solidFill>
                  <a:schemeClr val="bg1">
                    <a:lumMod val="50000"/>
                  </a:schemeClr>
                </a:solidFill>
                <a:latin typeface="Arial"/>
                <a:cs typeface="Calibri"/>
              </a:rPr>
              <a:t>Polar phase of superfluid </a:t>
            </a:r>
            <a:r>
              <a:rPr lang="en-GB" sz="4800" baseline="30000">
                <a:solidFill>
                  <a:schemeClr val="bg1">
                    <a:lumMod val="50000"/>
                  </a:schemeClr>
                </a:solidFill>
                <a:latin typeface="Arial"/>
                <a:cs typeface="Calibri"/>
              </a:rPr>
              <a:t>3</a:t>
            </a:r>
            <a:r>
              <a:rPr lang="en-GB" sz="4800">
                <a:solidFill>
                  <a:schemeClr val="bg1">
                    <a:lumMod val="50000"/>
                  </a:schemeClr>
                </a:solidFill>
                <a:latin typeface="Arial"/>
                <a:cs typeface="Calibri"/>
              </a:rPr>
              <a:t>He</a:t>
            </a:r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 descr="A diagram of a normal and a normal diagram&#10;&#10;Description automatically generated">
            <a:extLst>
              <a:ext uri="{FF2B5EF4-FFF2-40B4-BE49-F238E27FC236}">
                <a16:creationId xmlns:a16="http://schemas.microsoft.com/office/drawing/2014/main" id="{6C52DE05-8BC0-EF24-30E6-BA4F8F5D6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4300" y="2006311"/>
            <a:ext cx="3771900" cy="329565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01A35E-0023-C2CF-330B-859B6EF38573}"/>
              </a:ext>
            </a:extLst>
          </p:cNvPr>
          <p:cNvSpPr txBox="1">
            <a:spLocks noGrp="1"/>
          </p:cNvSpPr>
          <p:nvPr/>
        </p:nvSpPr>
        <p:spPr>
          <a:xfrm>
            <a:off x="435205" y="2004682"/>
            <a:ext cx="6372000" cy="1497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>
            <a:noAutofit/>
          </a:bodyPr>
          <a:lstStyle>
            <a:lvl1pPr rtl="0" hangingPunct="0">
              <a:spcBef>
                <a:spcPts val="0"/>
              </a:spcBef>
              <a:spcAft>
                <a:spcPts val="1417"/>
              </a:spcAft>
              <a:tabLst/>
              <a:defRPr lang="fi-FI" sz="3200" b="0" i="0" u="none" strike="noStrike" kern="1200">
                <a:ln>
                  <a:noFill/>
                </a:ln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1800" indent="-323850"/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   Fermi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system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, Cooper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pairing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with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 S=1  L=1 (p-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wave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triplet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state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)</a:t>
            </a:r>
            <a:endParaRPr lang="en-US">
              <a:ea typeface="Calibri"/>
              <a:cs typeface="Calibri"/>
            </a:endParaRPr>
          </a:p>
          <a:p>
            <a:pPr marL="431800" indent="-323850"/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   Order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parameter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 is a 3x3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complex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matrix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.</a:t>
            </a:r>
          </a:p>
          <a:p>
            <a:pPr marL="431800" lvl="0" indent="-323850"/>
            <a:endParaRPr lang="fi-FI" sz="2200">
              <a:solidFill>
                <a:srgbClr val="000000"/>
              </a:solidFill>
              <a:latin typeface="Arial" pitchFamily="34"/>
              <a:cs typeface="Arial" pitchFamily="34"/>
            </a:endParaRPr>
          </a:p>
          <a:p>
            <a:pPr marL="431800" indent="-323850" algn="just"/>
            <a:endParaRPr lang="fi-FI" sz="2200">
              <a:solidFill>
                <a:srgbClr val="000000"/>
              </a:solidFill>
              <a:latin typeface="Arial" pitchFamily="34"/>
              <a:cs typeface="Arial"/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9DB59F7-BE6B-B21C-BCDB-7D3AEBA318AE}"/>
              </a:ext>
            </a:extLst>
          </p:cNvPr>
          <p:cNvSpPr txBox="1">
            <a:spLocks noGrp="1"/>
          </p:cNvSpPr>
          <p:nvPr/>
        </p:nvSpPr>
        <p:spPr>
          <a:xfrm>
            <a:off x="292569" y="3370432"/>
            <a:ext cx="6660000" cy="262913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>
            <a:noAutofit/>
          </a:bodyPr>
          <a:lstStyle>
            <a:lvl1pPr rtl="0" hangingPunct="0">
              <a:spcBef>
                <a:spcPts val="0"/>
              </a:spcBef>
              <a:spcAft>
                <a:spcPts val="1417"/>
              </a:spcAft>
              <a:tabLst/>
              <a:defRPr lang="fi-FI" sz="3200" b="0" i="0" u="none" strike="noStrike" kern="1200">
                <a:ln>
                  <a:noFill/>
                </a:ln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1800" indent="-323850"/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 3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Superfluid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phases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 in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bulk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several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other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phases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 in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restricted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i-FI" sz="2200" err="1">
                <a:solidFill>
                  <a:srgbClr val="000000"/>
                </a:solidFill>
                <a:latin typeface="Arial"/>
                <a:cs typeface="Arial"/>
              </a:rPr>
              <a:t>geometries</a:t>
            </a:r>
            <a:r>
              <a:rPr lang="fi-FI" sz="2200">
                <a:solidFill>
                  <a:srgbClr val="000000"/>
                </a:solidFill>
                <a:latin typeface="Arial"/>
                <a:cs typeface="Arial"/>
              </a:rPr>
              <a:t>.</a:t>
            </a:r>
            <a:endParaRPr lang="en-US">
              <a:latin typeface="Arial"/>
              <a:cs typeface="Arial"/>
            </a:endParaRPr>
          </a:p>
          <a:p>
            <a:pPr marL="431800" indent="-323850"/>
            <a:endParaRPr lang="fi-FI" sz="2200">
              <a:solidFill>
                <a:srgbClr val="000000"/>
              </a:solidFill>
              <a:latin typeface="Arial" pitchFamily="34"/>
              <a:cs typeface="Arial" pitchFamily="34"/>
            </a:endParaRPr>
          </a:p>
          <a:p>
            <a:pPr marL="431800" indent="-323850" algn="just"/>
            <a:endParaRPr lang="fi-FI" sz="2200">
              <a:solidFill>
                <a:srgbClr val="000000"/>
              </a:solidFill>
              <a:latin typeface="Arial" pitchFamily="34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20057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44546A"/>
      </a:hlink>
      <a:folHlink>
        <a:srgbClr val="44546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Application>Microsoft Office PowerPoint</Application>
  <PresentationFormat>Widescreen</PresentationFormat>
  <Slides>36</Slides>
  <Notes>35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Laboratory neutron star analogues in the 2D vacuum of superfluid 3He</vt:lpstr>
      <vt:lpstr>Laboratory neutron star analogues in superfluid 3He?</vt:lpstr>
      <vt:lpstr>Laboratory neutron star analogues in superfluid 3He?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Polar phase of superfluid 3He</vt:lpstr>
      <vt:lpstr>Polar phase of superfluid 3He</vt:lpstr>
      <vt:lpstr>Polar phase of superfluid 3He</vt:lpstr>
      <vt:lpstr>Vortex types in the polar phase</vt:lpstr>
      <vt:lpstr>Detecting vortices</vt:lpstr>
      <vt:lpstr>Detecting vortices</vt:lpstr>
      <vt:lpstr>Detecting vortices</vt:lpstr>
      <vt:lpstr>Detecting vortices</vt:lpstr>
      <vt:lpstr>Strong pinning</vt:lpstr>
      <vt:lpstr>Superfluid transition in rotation</vt:lpstr>
      <vt:lpstr>Superfluid transition in rotation</vt:lpstr>
      <vt:lpstr>Critical velocities</vt:lpstr>
      <vt:lpstr>Critical velocities</vt:lpstr>
      <vt:lpstr>PowerPoint Presentation</vt:lpstr>
      <vt:lpstr>PowerPoint Presentation</vt:lpstr>
      <vt:lpstr>PowerPoint Presentation</vt:lpstr>
      <vt:lpstr>PowerPoint Presentation</vt:lpstr>
      <vt:lpstr>Superfluid 3He </vt:lpstr>
      <vt:lpstr>Superfluid 3He </vt:lpstr>
      <vt:lpstr>Bound states in superfluid 3He-B</vt:lpstr>
      <vt:lpstr>Bound state dynamics </vt:lpstr>
      <vt:lpstr>PowerPoint Presentation</vt:lpstr>
      <vt:lpstr>Bound state dynamics</vt:lpstr>
      <vt:lpstr>Bound state dynamics</vt:lpstr>
      <vt:lpstr>Bound state diffusion</vt:lpstr>
      <vt:lpstr>Thank you!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Cooling nanoelectronic devices to ultra-low temperatures</dc:title>
  <dc:creator/>
  <cp:revision>7</cp:revision>
  <dcterms:created xsi:type="dcterms:W3CDTF">2020-06-05T17:03:52Z</dcterms:created>
  <dcterms:modified xsi:type="dcterms:W3CDTF">2025-05-14T16:45:45Z</dcterms:modified>
</cp:coreProperties>
</file>