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72" r:id="rId3"/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12192000"/>
  <p:notesSz cx="6858000" cy="9144000"/>
  <p:embeddedFontLst>
    <p:embeddedFont>
      <p:font typeface="La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Lato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Lato-italic.fntdata"/><Relationship Id="rId12" Type="http://schemas.openxmlformats.org/officeDocument/2006/relationships/slide" Target="slides/slide7.xml"/><Relationship Id="rId34" Type="http://schemas.openxmlformats.org/officeDocument/2006/relationships/font" Target="fonts/Lato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Lato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748cbd38c_0_1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g35748cbd38c_0_1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5748cbd38c_1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g35748cbd38c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575331034a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575331034a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3575331034a_3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5748cbd38c_1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5748cbd38c_1_1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35748cbd38c_1_1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5748cbd38c_3_2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8" name="Google Shape;428;g35748cbd38c_3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5748cbd38c_3_3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35748cbd38c_3_3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g35748cbd38c_3_3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5748cbd38c_3_3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5748cbd38c_3_3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35748cbd38c_3_3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5748cbd38c_3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5748cbd38c_3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g35748cbd38c_3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5748cbd38c_3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5748cbd38c_3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g35748cbd38c_3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5748cbd38c_3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5748cbd38c_3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g35748cbd38c_3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35748cbd38c_3_5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35748cbd38c_3_5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g35748cbd38c_3_5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8f435ba17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8f435ba17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358f435ba17_0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5748cbd38c_3_6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5748cbd38c_3_6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g35748cbd38c_3_6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58f435ba17_0_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358f435ba17_0_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g358f435ba17_0_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35748cbd38c_3_5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35748cbd38c_3_5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5" name="Google Shape;675;g35748cbd38c_3_5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5748cbd38c_3_7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35748cbd38c_3_7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g35748cbd38c_3_7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358ac5a1b32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358ac5a1b32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g358ac5a1b32_0_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5748cbd38c_3_5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5748cbd38c_3_5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g35748cbd38c_3_5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58ac5a1b32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58ac5a1b32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g358ac5a1b32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5748cbd38c_0_3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5748cbd38c_0_3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g35748cbd38c_0_3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748cbd38c_0_4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748cbd38c_0_4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35748cbd38c_0_4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748cbd38c_0_5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g35748cbd38c_0_5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FRECCE ROSSE E BLU NON SI VEEDONO. Prova frecce verdi  frecce rotanti si vedono poco</a:t>
            </a:r>
            <a:endParaRPr/>
          </a:p>
        </p:txBody>
      </p:sp>
      <p:sp>
        <p:nvSpPr>
          <p:cNvPr id="201" name="Google Shape;201;g35748cbd38c_0_5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75331034a_3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575331034a_3_1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3575331034a_3_1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5748cbd38c_0_6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5748cbd38c_0_6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35748cbd38c_0_6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8ac5a1b32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58ac5a1b32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358ac5a1b32_0_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5748cbd38c_0_6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5748cbd38c_0_6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35748cbd38c_0_6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748cbd38c_0_6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748cbd38c_0_6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35748cbd38c_0_6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15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7" name="Google Shape;97;p1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8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18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1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p19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19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19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1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1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1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40" name="Google Shape;140;p22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1" name="Google Shape;141;p2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3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23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8" name="Google Shape;148;p2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24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2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25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2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65" name="Google Shape;165;p2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66" name="Google Shape;166;p26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0">
              <a:srgbClr val="EEEEEE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1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Relationship Id="rId4" Type="http://schemas.openxmlformats.org/officeDocument/2006/relationships/image" Target="../media/image31.png"/><Relationship Id="rId5" Type="http://schemas.openxmlformats.org/officeDocument/2006/relationships/image" Target="../media/image26.png"/><Relationship Id="rId6" Type="http://schemas.openxmlformats.org/officeDocument/2006/relationships/image" Target="../media/image25.png"/><Relationship Id="rId7" Type="http://schemas.openxmlformats.org/officeDocument/2006/relationships/image" Target="../media/image34.png"/><Relationship Id="rId8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image" Target="../media/image48.png"/><Relationship Id="rId13" Type="http://schemas.openxmlformats.org/officeDocument/2006/relationships/image" Target="../media/image51.png"/><Relationship Id="rId12" Type="http://schemas.openxmlformats.org/officeDocument/2006/relationships/image" Target="../media/image77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Relationship Id="rId15" Type="http://schemas.openxmlformats.org/officeDocument/2006/relationships/image" Target="../media/image44.png"/><Relationship Id="rId14" Type="http://schemas.openxmlformats.org/officeDocument/2006/relationships/image" Target="../media/image45.png"/><Relationship Id="rId16" Type="http://schemas.openxmlformats.org/officeDocument/2006/relationships/image" Target="../media/image46.png"/><Relationship Id="rId5" Type="http://schemas.openxmlformats.org/officeDocument/2006/relationships/image" Target="../media/image38.png"/><Relationship Id="rId6" Type="http://schemas.openxmlformats.org/officeDocument/2006/relationships/image" Target="../media/image32.png"/><Relationship Id="rId7" Type="http://schemas.openxmlformats.org/officeDocument/2006/relationships/image" Target="../media/image40.png"/><Relationship Id="rId8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png"/><Relationship Id="rId10" Type="http://schemas.openxmlformats.org/officeDocument/2006/relationships/image" Target="../media/image47.png"/><Relationship Id="rId13" Type="http://schemas.openxmlformats.org/officeDocument/2006/relationships/image" Target="../media/image54.png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0.png"/><Relationship Id="rId4" Type="http://schemas.openxmlformats.org/officeDocument/2006/relationships/image" Target="../media/image42.png"/><Relationship Id="rId9" Type="http://schemas.openxmlformats.org/officeDocument/2006/relationships/image" Target="../media/image55.png"/><Relationship Id="rId14" Type="http://schemas.openxmlformats.org/officeDocument/2006/relationships/image" Target="../media/image52.png"/><Relationship Id="rId5" Type="http://schemas.openxmlformats.org/officeDocument/2006/relationships/image" Target="../media/image48.png"/><Relationship Id="rId6" Type="http://schemas.openxmlformats.org/officeDocument/2006/relationships/image" Target="../media/image43.png"/><Relationship Id="rId7" Type="http://schemas.openxmlformats.org/officeDocument/2006/relationships/image" Target="../media/image63.png"/><Relationship Id="rId8" Type="http://schemas.openxmlformats.org/officeDocument/2006/relationships/image" Target="../media/image53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89.png"/><Relationship Id="rId10" Type="http://schemas.openxmlformats.org/officeDocument/2006/relationships/image" Target="../media/image62.png"/><Relationship Id="rId13" Type="http://schemas.openxmlformats.org/officeDocument/2006/relationships/image" Target="../media/image79.gif"/><Relationship Id="rId12" Type="http://schemas.openxmlformats.org/officeDocument/2006/relationships/image" Target="../media/image67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5" Type="http://schemas.openxmlformats.org/officeDocument/2006/relationships/image" Target="../media/image58.png"/><Relationship Id="rId6" Type="http://schemas.openxmlformats.org/officeDocument/2006/relationships/image" Target="../media/image64.png"/><Relationship Id="rId7" Type="http://schemas.openxmlformats.org/officeDocument/2006/relationships/image" Target="../media/image72.png"/><Relationship Id="rId8" Type="http://schemas.openxmlformats.org/officeDocument/2006/relationships/image" Target="../media/image6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8.png"/><Relationship Id="rId4" Type="http://schemas.openxmlformats.org/officeDocument/2006/relationships/image" Target="../media/image65.png"/><Relationship Id="rId9" Type="http://schemas.openxmlformats.org/officeDocument/2006/relationships/image" Target="../media/image84.png"/><Relationship Id="rId5" Type="http://schemas.openxmlformats.org/officeDocument/2006/relationships/image" Target="../media/image75.png"/><Relationship Id="rId6" Type="http://schemas.openxmlformats.org/officeDocument/2006/relationships/image" Target="../media/image58.png"/><Relationship Id="rId7" Type="http://schemas.openxmlformats.org/officeDocument/2006/relationships/image" Target="../media/image64.png"/><Relationship Id="rId8" Type="http://schemas.openxmlformats.org/officeDocument/2006/relationships/image" Target="../media/image8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1.png"/><Relationship Id="rId4" Type="http://schemas.openxmlformats.org/officeDocument/2006/relationships/image" Target="../media/image73.png"/><Relationship Id="rId5" Type="http://schemas.openxmlformats.org/officeDocument/2006/relationships/image" Target="../media/image7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1.png"/><Relationship Id="rId4" Type="http://schemas.openxmlformats.org/officeDocument/2006/relationships/image" Target="../media/image85.png"/><Relationship Id="rId5" Type="http://schemas.openxmlformats.org/officeDocument/2006/relationships/image" Target="../media/image74.png"/><Relationship Id="rId6" Type="http://schemas.openxmlformats.org/officeDocument/2006/relationships/image" Target="../media/image87.png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image" Target="../media/image9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openxmlformats.org/officeDocument/2006/relationships/image" Target="../media/image99.png"/><Relationship Id="rId5" Type="http://schemas.openxmlformats.org/officeDocument/2006/relationships/image" Target="../media/image88.png"/><Relationship Id="rId6" Type="http://schemas.openxmlformats.org/officeDocument/2006/relationships/image" Target="../media/image21.png"/><Relationship Id="rId7" Type="http://schemas.openxmlformats.org/officeDocument/2006/relationships/image" Target="../media/image83.png"/><Relationship Id="rId8" Type="http://schemas.openxmlformats.org/officeDocument/2006/relationships/image" Target="../media/image7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8.png"/><Relationship Id="rId4" Type="http://schemas.openxmlformats.org/officeDocument/2006/relationships/image" Target="../media/image100.png"/><Relationship Id="rId5" Type="http://schemas.openxmlformats.org/officeDocument/2006/relationships/image" Target="../media/image97.png"/><Relationship Id="rId6" Type="http://schemas.openxmlformats.org/officeDocument/2006/relationships/image" Target="../media/image113.png"/><Relationship Id="rId7" Type="http://schemas.openxmlformats.org/officeDocument/2006/relationships/image" Target="../media/image9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5.png"/><Relationship Id="rId4" Type="http://schemas.openxmlformats.org/officeDocument/2006/relationships/image" Target="../media/image71.png"/><Relationship Id="rId9" Type="http://schemas.openxmlformats.org/officeDocument/2006/relationships/image" Target="../media/image91.png"/><Relationship Id="rId5" Type="http://schemas.openxmlformats.org/officeDocument/2006/relationships/image" Target="../media/image84.png"/><Relationship Id="rId6" Type="http://schemas.openxmlformats.org/officeDocument/2006/relationships/image" Target="../media/image98.png"/><Relationship Id="rId7" Type="http://schemas.openxmlformats.org/officeDocument/2006/relationships/image" Target="../media/image113.png"/><Relationship Id="rId8" Type="http://schemas.openxmlformats.org/officeDocument/2006/relationships/image" Target="../media/image9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4.png"/><Relationship Id="rId4" Type="http://schemas.openxmlformats.org/officeDocument/2006/relationships/image" Target="../media/image93.png"/><Relationship Id="rId5" Type="http://schemas.openxmlformats.org/officeDocument/2006/relationships/image" Target="../media/image111.png"/><Relationship Id="rId6" Type="http://schemas.openxmlformats.org/officeDocument/2006/relationships/image" Target="../media/image1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3.gif"/><Relationship Id="rId4" Type="http://schemas.openxmlformats.org/officeDocument/2006/relationships/image" Target="../media/image104.gif"/><Relationship Id="rId5" Type="http://schemas.openxmlformats.org/officeDocument/2006/relationships/image" Target="../media/image69.png"/><Relationship Id="rId6" Type="http://schemas.openxmlformats.org/officeDocument/2006/relationships/image" Target="../media/image115.gif"/><Relationship Id="rId7" Type="http://schemas.openxmlformats.org/officeDocument/2006/relationships/image" Target="../media/image106.gif"/><Relationship Id="rId8" Type="http://schemas.openxmlformats.org/officeDocument/2006/relationships/image" Target="../media/image1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6.gif"/><Relationship Id="rId4" Type="http://schemas.openxmlformats.org/officeDocument/2006/relationships/image" Target="../media/image107.png"/><Relationship Id="rId9" Type="http://schemas.openxmlformats.org/officeDocument/2006/relationships/image" Target="../media/image105.png"/><Relationship Id="rId5" Type="http://schemas.openxmlformats.org/officeDocument/2006/relationships/image" Target="../media/image109.png"/><Relationship Id="rId6" Type="http://schemas.openxmlformats.org/officeDocument/2006/relationships/image" Target="../media/image121.gif"/><Relationship Id="rId7" Type="http://schemas.openxmlformats.org/officeDocument/2006/relationships/image" Target="../media/image119.png"/><Relationship Id="rId8" Type="http://schemas.openxmlformats.org/officeDocument/2006/relationships/image" Target="../media/image1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1.png"/><Relationship Id="rId4" Type="http://schemas.openxmlformats.org/officeDocument/2006/relationships/image" Target="../media/image112.png"/><Relationship Id="rId9" Type="http://schemas.openxmlformats.org/officeDocument/2006/relationships/image" Target="../media/image43.png"/><Relationship Id="rId5" Type="http://schemas.openxmlformats.org/officeDocument/2006/relationships/image" Target="../media/image129.png"/><Relationship Id="rId6" Type="http://schemas.openxmlformats.org/officeDocument/2006/relationships/image" Target="../media/image132.png"/><Relationship Id="rId7" Type="http://schemas.openxmlformats.org/officeDocument/2006/relationships/image" Target="../media/image42.png"/><Relationship Id="rId8" Type="http://schemas.openxmlformats.org/officeDocument/2006/relationships/image" Target="../media/image48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42.png"/><Relationship Id="rId13" Type="http://schemas.openxmlformats.org/officeDocument/2006/relationships/image" Target="../media/image127.png"/><Relationship Id="rId1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0.png"/><Relationship Id="rId4" Type="http://schemas.openxmlformats.org/officeDocument/2006/relationships/image" Target="../media/image118.png"/><Relationship Id="rId9" Type="http://schemas.openxmlformats.org/officeDocument/2006/relationships/image" Target="../media/image122.png"/><Relationship Id="rId5" Type="http://schemas.openxmlformats.org/officeDocument/2006/relationships/image" Target="../media/image124.png"/><Relationship Id="rId6" Type="http://schemas.openxmlformats.org/officeDocument/2006/relationships/image" Target="../media/image126.png"/><Relationship Id="rId7" Type="http://schemas.openxmlformats.org/officeDocument/2006/relationships/image" Target="../media/image117.png"/><Relationship Id="rId8" Type="http://schemas.openxmlformats.org/officeDocument/2006/relationships/image" Target="../media/image1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5.png"/><Relationship Id="rId4" Type="http://schemas.openxmlformats.org/officeDocument/2006/relationships/image" Target="../media/image1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7.jpg"/><Relationship Id="rId7" Type="http://schemas.openxmlformats.org/officeDocument/2006/relationships/image" Target="../media/image1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9.gif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3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24.png"/><Relationship Id="rId5" Type="http://schemas.openxmlformats.org/officeDocument/2006/relationships/image" Target="../media/image20.png"/><Relationship Id="rId6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gif"/><Relationship Id="rId4" Type="http://schemas.openxmlformats.org/officeDocument/2006/relationships/image" Target="../media/image18.gif"/><Relationship Id="rId5" Type="http://schemas.openxmlformats.org/officeDocument/2006/relationships/image" Target="../media/image22.png"/><Relationship Id="rId6" Type="http://schemas.openxmlformats.org/officeDocument/2006/relationships/image" Target="../media/image23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g"/><Relationship Id="rId4" Type="http://schemas.openxmlformats.org/officeDocument/2006/relationships/image" Target="../media/image19.jpg"/><Relationship Id="rId9" Type="http://schemas.openxmlformats.org/officeDocument/2006/relationships/image" Target="../media/image29.png"/><Relationship Id="rId5" Type="http://schemas.openxmlformats.org/officeDocument/2006/relationships/image" Target="../media/image21.png"/><Relationship Id="rId6" Type="http://schemas.openxmlformats.org/officeDocument/2006/relationships/image" Target="../media/image17.jpg"/><Relationship Id="rId7" Type="http://schemas.openxmlformats.org/officeDocument/2006/relationships/image" Target="../media/image28.png"/><Relationship Id="rId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600" y="5615579"/>
            <a:ext cx="6898873" cy="1191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1824" y="5615579"/>
            <a:ext cx="1617556" cy="1191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52832" y="5571100"/>
            <a:ext cx="1341768" cy="123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 rotWithShape="1">
          <a:blip r:embed="rId6">
            <a:alphaModFix/>
          </a:blip>
          <a:srcRect b="21950" l="15277" r="17273" t="26340"/>
          <a:stretch/>
        </p:blipFill>
        <p:spPr>
          <a:xfrm>
            <a:off x="9994600" y="5715325"/>
            <a:ext cx="2197398" cy="9475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7"/>
          <p:cNvSpPr txBox="1"/>
          <p:nvPr/>
        </p:nvSpPr>
        <p:spPr>
          <a:xfrm>
            <a:off x="853500" y="1277575"/>
            <a:ext cx="10485000" cy="138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775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b="1" lang="it-IT" sz="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Kelvin-Helmholtz Instability in Fermi superfluids: </a:t>
            </a:r>
            <a:endParaRPr b="1"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3"/>
              <a:buFont typeface="Arial"/>
              <a:buNone/>
            </a:pPr>
            <a:r>
              <a:rPr b="1" lang="it-IT" sz="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short and long term dynamics</a:t>
            </a:r>
            <a:endParaRPr b="1" sz="5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7"/>
          <p:cNvSpPr/>
          <p:nvPr/>
        </p:nvSpPr>
        <p:spPr>
          <a:xfrm>
            <a:off x="0" y="-6015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2154600" y="3110850"/>
            <a:ext cx="78828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>
                <a:latin typeface="Calibri"/>
                <a:ea typeface="Calibri"/>
                <a:cs typeface="Calibri"/>
                <a:sym typeface="Calibri"/>
              </a:rPr>
              <a:t>Diego Hernández Rajkov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it-IT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000">
                <a:latin typeface="Calibri"/>
                <a:ea typeface="Calibri"/>
                <a:cs typeface="Calibri"/>
                <a:sym typeface="Calibri"/>
              </a:rPr>
              <a:t> CNR-INO and LENS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>
                <a:latin typeface="Calibri"/>
                <a:ea typeface="Calibri"/>
                <a:cs typeface="Calibri"/>
                <a:sym typeface="Calibri"/>
              </a:rPr>
              <a:t>Nonequilibrium phenomena in superfluid systems: </a:t>
            </a:r>
            <a:br>
              <a:rPr lang="it-IT" sz="2000">
                <a:latin typeface="Calibri"/>
                <a:ea typeface="Calibri"/>
                <a:cs typeface="Calibri"/>
                <a:sym typeface="Calibri"/>
              </a:rPr>
            </a:br>
            <a:r>
              <a:rPr lang="it-IT" sz="2000">
                <a:latin typeface="Calibri"/>
                <a:ea typeface="Calibri"/>
                <a:cs typeface="Calibri"/>
                <a:sym typeface="Calibri"/>
              </a:rPr>
              <a:t>atomic nuclei, liquid helium, ultracold gases, and neutron stars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>
                <a:latin typeface="Calibri"/>
                <a:ea typeface="Calibri"/>
                <a:cs typeface="Calibri"/>
                <a:sym typeface="Calibri"/>
              </a:rPr>
              <a:t>15 - 05 - 2025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6"/>
          <p:cNvSpPr/>
          <p:nvPr/>
        </p:nvSpPr>
        <p:spPr>
          <a:xfrm>
            <a:off x="0" y="-1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36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6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6"/>
          <p:cNvSpPr txBox="1"/>
          <p:nvPr/>
        </p:nvSpPr>
        <p:spPr>
          <a:xfrm>
            <a:off x="336884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Homogeneous Fermi superfluids on </a:t>
            </a:r>
            <a:r>
              <a:rPr b="1"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arbitrary</a:t>
            </a:r>
            <a:r>
              <a:rPr b="1"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geometries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36"/>
          <p:cNvSpPr txBox="1"/>
          <p:nvPr/>
        </p:nvSpPr>
        <p:spPr>
          <a:xfrm>
            <a:off x="532425" y="6331375"/>
            <a:ext cx="4617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/>
              <a:t>N. Navon et al.,  Nat. Phys. 17, 1334–1341 (2021)</a:t>
            </a:r>
            <a:endParaRPr sz="1500"/>
          </a:p>
        </p:txBody>
      </p:sp>
      <p:grpSp>
        <p:nvGrpSpPr>
          <p:cNvPr id="312" name="Google Shape;312;p36"/>
          <p:cNvGrpSpPr/>
          <p:nvPr/>
        </p:nvGrpSpPr>
        <p:grpSpPr>
          <a:xfrm>
            <a:off x="112252" y="1222100"/>
            <a:ext cx="5687334" cy="5023400"/>
            <a:chOff x="336877" y="1233101"/>
            <a:chExt cx="5687334" cy="5023400"/>
          </a:xfrm>
        </p:grpSpPr>
        <p:grpSp>
          <p:nvGrpSpPr>
            <p:cNvPr id="313" name="Google Shape;313;p36"/>
            <p:cNvGrpSpPr/>
            <p:nvPr/>
          </p:nvGrpSpPr>
          <p:grpSpPr>
            <a:xfrm>
              <a:off x="336877" y="2073401"/>
              <a:ext cx="5541574" cy="3122690"/>
              <a:chOff x="3099725" y="941925"/>
              <a:chExt cx="5637410" cy="3908248"/>
            </a:xfrm>
          </p:grpSpPr>
          <p:pic>
            <p:nvPicPr>
              <p:cNvPr id="314" name="Google Shape;314;p36"/>
              <p:cNvPicPr preferRelativeResize="0"/>
              <p:nvPr/>
            </p:nvPicPr>
            <p:blipFill rotWithShape="1">
              <a:blip r:embed="rId3">
                <a:alphaModFix/>
              </a:blip>
              <a:srcRect b="2771" l="0" r="0" t="0"/>
              <a:stretch/>
            </p:blipFill>
            <p:spPr>
              <a:xfrm>
                <a:off x="3099725" y="941925"/>
                <a:ext cx="5637410" cy="3908248"/>
              </a:xfrm>
              <a:prstGeom prst="rect">
                <a:avLst/>
              </a:prstGeom>
              <a:noFill/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sp>
            <p:nvSpPr>
              <p:cNvPr id="315" name="Google Shape;315;p36"/>
              <p:cNvSpPr/>
              <p:nvPr/>
            </p:nvSpPr>
            <p:spPr>
              <a:xfrm>
                <a:off x="6828050" y="3581275"/>
                <a:ext cx="1150500" cy="996600"/>
              </a:xfrm>
              <a:prstGeom prst="rect">
                <a:avLst/>
              </a:prstGeom>
              <a:solidFill>
                <a:schemeClr val="lt1"/>
              </a:solidFill>
              <a:ln cap="flat" cmpd="sng" w="9525">
                <a:solidFill>
                  <a:schemeClr val="lt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36"/>
              <p:cNvSpPr/>
              <p:nvPr/>
            </p:nvSpPr>
            <p:spPr>
              <a:xfrm>
                <a:off x="7129050" y="3495625"/>
                <a:ext cx="326400" cy="62700"/>
              </a:xfrm>
              <a:prstGeom prst="rect">
                <a:avLst/>
              </a:prstGeom>
              <a:solidFill>
                <a:srgbClr val="D1EAD5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36"/>
              <p:cNvSpPr/>
              <p:nvPr/>
            </p:nvSpPr>
            <p:spPr>
              <a:xfrm>
                <a:off x="7089563" y="3558313"/>
                <a:ext cx="286200" cy="1002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8" name="Google Shape;318;p36"/>
            <p:cNvPicPr preferRelativeResize="0"/>
            <p:nvPr/>
          </p:nvPicPr>
          <p:blipFill rotWithShape="1">
            <a:blip r:embed="rId4">
              <a:alphaModFix/>
            </a:blip>
            <a:srcRect b="437" l="2471" r="-549" t="8454"/>
            <a:stretch/>
          </p:blipFill>
          <p:spPr>
            <a:xfrm>
              <a:off x="2703625" y="4422650"/>
              <a:ext cx="3320586" cy="1833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025650" y="1233101"/>
              <a:ext cx="1960971" cy="225435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20" name="Google Shape;320;p36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321" name="Google Shape;321;p36"/>
          <p:cNvGrpSpPr/>
          <p:nvPr/>
        </p:nvGrpSpPr>
        <p:grpSpPr>
          <a:xfrm>
            <a:off x="6378238" y="1396475"/>
            <a:ext cx="5662966" cy="4674650"/>
            <a:chOff x="6378238" y="1297425"/>
            <a:chExt cx="5662966" cy="4674650"/>
          </a:xfrm>
        </p:grpSpPr>
        <p:pic>
          <p:nvPicPr>
            <p:cNvPr id="322" name="Google Shape;322;p3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744398" y="4268709"/>
              <a:ext cx="4617900" cy="1703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36"/>
            <p:cNvPicPr preferRelativeResize="0"/>
            <p:nvPr/>
          </p:nvPicPr>
          <p:blipFill rotWithShape="1">
            <a:blip r:embed="rId7">
              <a:alphaModFix/>
            </a:blip>
            <a:srcRect b="0" l="0" r="635" t="0"/>
            <a:stretch/>
          </p:blipFill>
          <p:spPr>
            <a:xfrm>
              <a:off x="6378238" y="1297425"/>
              <a:ext cx="3050982" cy="2611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36" title="2c3bf045-44b9-44f5-aeb3-42bc5f31dcbe.png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429229" y="1297429"/>
              <a:ext cx="2611975" cy="26119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7"/>
          <p:cNvPicPr preferRelativeResize="0"/>
          <p:nvPr/>
        </p:nvPicPr>
        <p:blipFill rotWithShape="1">
          <a:blip r:embed="rId3">
            <a:alphaModFix/>
          </a:blip>
          <a:srcRect b="0" l="17345" r="16297" t="0"/>
          <a:stretch/>
        </p:blipFill>
        <p:spPr>
          <a:xfrm>
            <a:off x="7937700" y="1426124"/>
            <a:ext cx="1559993" cy="1559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7" title="KelvinHelmholtz_0.png"/>
          <p:cNvPicPr preferRelativeResize="0"/>
          <p:nvPr/>
        </p:nvPicPr>
        <p:blipFill rotWithShape="1">
          <a:blip r:embed="rId4">
            <a:alphaModFix/>
          </a:blip>
          <a:srcRect b="0" l="17352" r="16290" t="0"/>
          <a:stretch/>
        </p:blipFill>
        <p:spPr>
          <a:xfrm>
            <a:off x="5812775" y="1426885"/>
            <a:ext cx="1552747" cy="1559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7"/>
          <p:cNvPicPr preferRelativeResize="0"/>
          <p:nvPr/>
        </p:nvPicPr>
        <p:blipFill rotWithShape="1">
          <a:blip r:embed="rId5">
            <a:alphaModFix/>
          </a:blip>
          <a:srcRect b="0" l="15925" r="17717" t="0"/>
          <a:stretch/>
        </p:blipFill>
        <p:spPr>
          <a:xfrm>
            <a:off x="10013425" y="1426124"/>
            <a:ext cx="1559993" cy="1559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7" title="KelvinHelmholtz_71.png"/>
          <p:cNvPicPr preferRelativeResize="0"/>
          <p:nvPr/>
        </p:nvPicPr>
        <p:blipFill rotWithShape="1">
          <a:blip r:embed="rId6">
            <a:alphaModFix/>
          </a:blip>
          <a:srcRect b="0" l="16821" r="16821" t="0"/>
          <a:stretch/>
        </p:blipFill>
        <p:spPr>
          <a:xfrm>
            <a:off x="7937700" y="2950079"/>
            <a:ext cx="1560016" cy="156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7" title="KelvinHelmholtz_56.png"/>
          <p:cNvPicPr preferRelativeResize="0"/>
          <p:nvPr/>
        </p:nvPicPr>
        <p:blipFill rotWithShape="1">
          <a:blip r:embed="rId7">
            <a:alphaModFix/>
          </a:blip>
          <a:srcRect b="0" l="16667" r="16661" t="0"/>
          <a:stretch/>
        </p:blipFill>
        <p:spPr>
          <a:xfrm>
            <a:off x="5812775" y="2957482"/>
            <a:ext cx="1552612" cy="155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 title="KelvinHelmholtz_72.png"/>
          <p:cNvPicPr preferRelativeResize="0"/>
          <p:nvPr/>
        </p:nvPicPr>
        <p:blipFill rotWithShape="1">
          <a:blip r:embed="rId8">
            <a:alphaModFix/>
          </a:blip>
          <a:srcRect b="0" l="16667" r="16661" t="0"/>
          <a:stretch/>
        </p:blipFill>
        <p:spPr>
          <a:xfrm>
            <a:off x="10013425" y="2957482"/>
            <a:ext cx="1552612" cy="15526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37"/>
          <p:cNvCxnSpPr>
            <a:stCxn id="331" idx="3"/>
            <a:endCxn id="330" idx="1"/>
          </p:cNvCxnSpPr>
          <p:nvPr/>
        </p:nvCxnSpPr>
        <p:spPr>
          <a:xfrm flipH="1" rot="10800000">
            <a:off x="7365522" y="2206201"/>
            <a:ext cx="572100" cy="300"/>
          </a:xfrm>
          <a:prstGeom prst="straightConnector1">
            <a:avLst/>
          </a:prstGeom>
          <a:noFill/>
          <a:ln cap="flat" cmpd="sng" w="38100">
            <a:solidFill>
              <a:srgbClr val="39A25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7" name="Google Shape;337;p37"/>
          <p:cNvCxnSpPr/>
          <p:nvPr/>
        </p:nvCxnSpPr>
        <p:spPr>
          <a:xfrm flipH="1" rot="10800000">
            <a:off x="9490297" y="2206338"/>
            <a:ext cx="572100" cy="300"/>
          </a:xfrm>
          <a:prstGeom prst="straightConnector1">
            <a:avLst/>
          </a:prstGeom>
          <a:noFill/>
          <a:ln cap="flat" cmpd="sng" w="38100">
            <a:solidFill>
              <a:srgbClr val="39A25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8" name="Google Shape;338;p37"/>
          <p:cNvCxnSpPr/>
          <p:nvPr/>
        </p:nvCxnSpPr>
        <p:spPr>
          <a:xfrm flipH="1" rot="10800000">
            <a:off x="7340947" y="3733626"/>
            <a:ext cx="572100" cy="300"/>
          </a:xfrm>
          <a:prstGeom prst="straightConnector1">
            <a:avLst/>
          </a:prstGeom>
          <a:noFill/>
          <a:ln cap="flat" cmpd="sng" w="38100">
            <a:solidFill>
              <a:srgbClr val="39A25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39" name="Google Shape;339;p37"/>
          <p:cNvCxnSpPr/>
          <p:nvPr/>
        </p:nvCxnSpPr>
        <p:spPr>
          <a:xfrm flipH="1" rot="10800000">
            <a:off x="9490297" y="3733626"/>
            <a:ext cx="572100" cy="300"/>
          </a:xfrm>
          <a:prstGeom prst="straightConnector1">
            <a:avLst/>
          </a:prstGeom>
          <a:noFill/>
          <a:ln cap="flat" cmpd="sng" w="38100">
            <a:solidFill>
              <a:srgbClr val="39A25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0" name="Google Shape;340;p37"/>
          <p:cNvCxnSpPr/>
          <p:nvPr/>
        </p:nvCxnSpPr>
        <p:spPr>
          <a:xfrm flipH="1" rot="10800000">
            <a:off x="5283547" y="3733626"/>
            <a:ext cx="572100" cy="300"/>
          </a:xfrm>
          <a:prstGeom prst="straightConnector1">
            <a:avLst/>
          </a:prstGeom>
          <a:noFill/>
          <a:ln cap="flat" cmpd="sng" w="38100">
            <a:solidFill>
              <a:srgbClr val="39A257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341" name="Google Shape;341;p37"/>
          <p:cNvGrpSpPr/>
          <p:nvPr/>
        </p:nvGrpSpPr>
        <p:grpSpPr>
          <a:xfrm>
            <a:off x="5283547" y="4481460"/>
            <a:ext cx="6282490" cy="1560015"/>
            <a:chOff x="5283547" y="4481460"/>
            <a:chExt cx="6282490" cy="1560015"/>
          </a:xfrm>
        </p:grpSpPr>
        <p:pic>
          <p:nvPicPr>
            <p:cNvPr id="342" name="Google Shape;342;p37" title="KelvinHelmholtz_71.png"/>
            <p:cNvPicPr preferRelativeResize="0"/>
            <p:nvPr/>
          </p:nvPicPr>
          <p:blipFill rotWithShape="1">
            <a:blip r:embed="rId6">
              <a:alphaModFix/>
            </a:blip>
            <a:srcRect b="0" l="16821" r="16821" t="0"/>
            <a:stretch/>
          </p:blipFill>
          <p:spPr>
            <a:xfrm>
              <a:off x="5812775" y="4481460"/>
              <a:ext cx="1560016" cy="15600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37"/>
            <p:cNvPicPr preferRelativeResize="0"/>
            <p:nvPr/>
          </p:nvPicPr>
          <p:blipFill rotWithShape="1">
            <a:blip r:embed="rId5">
              <a:alphaModFix/>
            </a:blip>
            <a:srcRect b="0" l="16667" r="16661" t="0"/>
            <a:stretch/>
          </p:blipFill>
          <p:spPr>
            <a:xfrm>
              <a:off x="10013425" y="4481460"/>
              <a:ext cx="1552612" cy="1552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Google Shape;344;p37" title="KelvinHelmholtz_56.png"/>
            <p:cNvPicPr preferRelativeResize="0"/>
            <p:nvPr/>
          </p:nvPicPr>
          <p:blipFill rotWithShape="1">
            <a:blip r:embed="rId7">
              <a:alphaModFix/>
            </a:blip>
            <a:srcRect b="0" l="16667" r="16661" t="0"/>
            <a:stretch/>
          </p:blipFill>
          <p:spPr>
            <a:xfrm>
              <a:off x="7937700" y="4481460"/>
              <a:ext cx="1552612" cy="155261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45" name="Google Shape;345;p37"/>
            <p:cNvCxnSpPr/>
            <p:nvPr/>
          </p:nvCxnSpPr>
          <p:spPr>
            <a:xfrm flipH="1" rot="10800000">
              <a:off x="7340947" y="5261063"/>
              <a:ext cx="572100" cy="300"/>
            </a:xfrm>
            <a:prstGeom prst="straightConnector1">
              <a:avLst/>
            </a:prstGeom>
            <a:noFill/>
            <a:ln cap="flat" cmpd="sng" w="38100">
              <a:solidFill>
                <a:srgbClr val="39A257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46" name="Google Shape;346;p37"/>
            <p:cNvCxnSpPr/>
            <p:nvPr/>
          </p:nvCxnSpPr>
          <p:spPr>
            <a:xfrm flipH="1" rot="10800000">
              <a:off x="9441322" y="5253526"/>
              <a:ext cx="572100" cy="300"/>
            </a:xfrm>
            <a:prstGeom prst="straightConnector1">
              <a:avLst/>
            </a:prstGeom>
            <a:noFill/>
            <a:ln cap="flat" cmpd="sng" w="38100">
              <a:solidFill>
                <a:srgbClr val="39A257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47" name="Google Shape;347;p37"/>
            <p:cNvCxnSpPr/>
            <p:nvPr/>
          </p:nvCxnSpPr>
          <p:spPr>
            <a:xfrm flipH="1" rot="10800000">
              <a:off x="5283547" y="5261063"/>
              <a:ext cx="572100" cy="300"/>
            </a:xfrm>
            <a:prstGeom prst="straightConnector1">
              <a:avLst/>
            </a:prstGeom>
            <a:noFill/>
            <a:ln cap="flat" cmpd="sng" w="38100">
              <a:solidFill>
                <a:srgbClr val="39A257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348" name="Google Shape;348;p37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9" name="Google Shape;349;p37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0" name="Google Shape;350;p37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8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51" name="Google Shape;351;p37"/>
          <p:cNvSpPr txBox="1"/>
          <p:nvPr/>
        </p:nvSpPr>
        <p:spPr>
          <a:xfrm>
            <a:off x="254550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-IT" sz="2800">
                <a:latin typeface="Calibri"/>
                <a:ea typeface="Calibri"/>
                <a:cs typeface="Calibri"/>
                <a:sym typeface="Calibri"/>
              </a:rPr>
              <a:t>Persistent currents on annular superfluids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7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3" name="Google Shape;353;p37"/>
          <p:cNvGrpSpPr/>
          <p:nvPr/>
        </p:nvGrpSpPr>
        <p:grpSpPr>
          <a:xfrm>
            <a:off x="254558" y="1295500"/>
            <a:ext cx="4876563" cy="4876601"/>
            <a:chOff x="447100" y="1229490"/>
            <a:chExt cx="3121001" cy="3121024"/>
          </a:xfrm>
        </p:grpSpPr>
        <p:pic>
          <p:nvPicPr>
            <p:cNvPr id="354" name="Google Shape;354;p3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47100" y="1229490"/>
              <a:ext cx="3121001" cy="3121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3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2063770" y="3655525"/>
              <a:ext cx="370080" cy="251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3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637538" y="3150433"/>
              <a:ext cx="740125" cy="2516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7" name="Google Shape;357;p37"/>
          <p:cNvSpPr txBox="1"/>
          <p:nvPr/>
        </p:nvSpPr>
        <p:spPr>
          <a:xfrm>
            <a:off x="532425" y="6331375"/>
            <a:ext cx="532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Hernandez-Rajkov et al</a:t>
            </a:r>
            <a:r>
              <a:rPr lang="it-IT" sz="1500"/>
              <a:t> Nat. Phys. 20, 939–944 (2024).</a:t>
            </a:r>
            <a:endParaRPr sz="1500"/>
          </a:p>
        </p:txBody>
      </p:sp>
      <p:sp>
        <p:nvSpPr>
          <p:cNvPr id="358" name="Google Shape;358;p37"/>
          <p:cNvSpPr txBox="1"/>
          <p:nvPr/>
        </p:nvSpPr>
        <p:spPr>
          <a:xfrm>
            <a:off x="5944134" y="6331386"/>
            <a:ext cx="472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>
                <a:solidFill>
                  <a:srgbClr val="000000"/>
                </a:solidFill>
              </a:rPr>
              <a:t>G. Del Pace, et al., Phys. Rev. X 12, 041037 (2022)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359" name="Google Shape;359;p37"/>
          <p:cNvGrpSpPr/>
          <p:nvPr/>
        </p:nvGrpSpPr>
        <p:grpSpPr>
          <a:xfrm>
            <a:off x="5328450" y="1462412"/>
            <a:ext cx="6798267" cy="4783490"/>
            <a:chOff x="5328450" y="1462412"/>
            <a:chExt cx="6798267" cy="4783490"/>
          </a:xfrm>
        </p:grpSpPr>
        <p:grpSp>
          <p:nvGrpSpPr>
            <p:cNvPr id="360" name="Google Shape;360;p37"/>
            <p:cNvGrpSpPr/>
            <p:nvPr/>
          </p:nvGrpSpPr>
          <p:grpSpPr>
            <a:xfrm>
              <a:off x="6241395" y="3778726"/>
              <a:ext cx="4501232" cy="2467176"/>
              <a:chOff x="3549050" y="1116191"/>
              <a:chExt cx="5470627" cy="2911123"/>
            </a:xfrm>
          </p:grpSpPr>
          <p:pic>
            <p:nvPicPr>
              <p:cNvPr id="361" name="Google Shape;361;p37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3552575" y="1116191"/>
                <a:ext cx="5467102" cy="29111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2" name="Google Shape;362;p37"/>
              <p:cNvSpPr/>
              <p:nvPr/>
            </p:nvSpPr>
            <p:spPr>
              <a:xfrm>
                <a:off x="3549050" y="1135175"/>
                <a:ext cx="338700" cy="2751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63" name="Google Shape;363;p37"/>
              <p:cNvSpPr/>
              <p:nvPr/>
            </p:nvSpPr>
            <p:spPr>
              <a:xfrm>
                <a:off x="6940950" y="2571750"/>
                <a:ext cx="1852500" cy="832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64" name="Google Shape;364;p37"/>
              <p:cNvSpPr/>
              <p:nvPr/>
            </p:nvSpPr>
            <p:spPr>
              <a:xfrm>
                <a:off x="7642775" y="2164775"/>
                <a:ext cx="1184700" cy="714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365" name="Google Shape;365;p37"/>
              <p:cNvSpPr/>
              <p:nvPr/>
            </p:nvSpPr>
            <p:spPr>
              <a:xfrm>
                <a:off x="7225500" y="2338550"/>
                <a:ext cx="1184700" cy="714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pic>
          <p:nvPicPr>
            <p:cNvPr id="366" name="Google Shape;366;p37"/>
            <p:cNvPicPr preferRelativeResize="0"/>
            <p:nvPr/>
          </p:nvPicPr>
          <p:blipFill rotWithShape="1">
            <a:blip r:embed="rId13">
              <a:alphaModFix/>
            </a:blip>
            <a:srcRect b="0" l="0" r="0" t="2037"/>
            <a:stretch/>
          </p:blipFill>
          <p:spPr>
            <a:xfrm>
              <a:off x="7258198" y="1462412"/>
              <a:ext cx="2467628" cy="23163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37"/>
            <p:cNvPicPr preferRelativeResize="0"/>
            <p:nvPr/>
          </p:nvPicPr>
          <p:blipFill rotWithShape="1">
            <a:blip r:embed="rId14">
              <a:alphaModFix/>
            </a:blip>
            <a:srcRect b="139" l="0" r="0" t="-140"/>
            <a:stretch/>
          </p:blipFill>
          <p:spPr>
            <a:xfrm>
              <a:off x="9725827" y="1462414"/>
              <a:ext cx="2400890" cy="23163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37"/>
            <p:cNvPicPr preferRelativeResize="0"/>
            <p:nvPr/>
          </p:nvPicPr>
          <p:blipFill rotWithShape="1">
            <a:blip r:embed="rId15">
              <a:alphaModFix/>
            </a:blip>
            <a:srcRect b="17239" l="17967" r="3056" t="4824"/>
            <a:stretch/>
          </p:blipFill>
          <p:spPr>
            <a:xfrm>
              <a:off x="5328450" y="1520925"/>
              <a:ext cx="1877075" cy="18539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9" name="Google Shape;369;p37"/>
          <p:cNvSpPr txBox="1"/>
          <p:nvPr/>
        </p:nvSpPr>
        <p:spPr>
          <a:xfrm>
            <a:off x="3501583" y="1460067"/>
            <a:ext cx="1532700" cy="656400"/>
          </a:xfrm>
          <a:prstGeom prst="rect">
            <a:avLst/>
          </a:prstGeom>
          <a:blipFill rotWithShape="1">
            <a:blip r:embed="rId16">
              <a:alphaModFix/>
            </a:blip>
            <a:stretch>
              <a:fillRect b="-10249" l="-7688" r="-7688" t="0"/>
            </a:stretch>
          </a:blipFill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900" u="none" cap="none" strike="noStrike">
                <a:latin typeface="Arial"/>
                <a:ea typeface="Arial"/>
                <a:cs typeface="Arial"/>
                <a:sym typeface="Arial"/>
              </a:rPr>
              <a:t> </a:t>
            </a:r>
            <a:endParaRPr sz="19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8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6" name="Google Shape;376;p38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7" name="Google Shape;377;p38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38"/>
          <p:cNvSpPr txBox="1"/>
          <p:nvPr/>
        </p:nvSpPr>
        <p:spPr>
          <a:xfrm>
            <a:off x="254550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p</a:t>
            </a:r>
            <a:r>
              <a:rPr b="1"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ersistent currents to vortex arrays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38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3931" y="1292131"/>
            <a:ext cx="4886898" cy="48767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1" name="Google Shape;381;p38"/>
          <p:cNvGrpSpPr/>
          <p:nvPr/>
        </p:nvGrpSpPr>
        <p:grpSpPr>
          <a:xfrm>
            <a:off x="254558" y="1295500"/>
            <a:ext cx="4876563" cy="4876601"/>
            <a:chOff x="447100" y="1229490"/>
            <a:chExt cx="3121001" cy="3121024"/>
          </a:xfrm>
        </p:grpSpPr>
        <p:pic>
          <p:nvPicPr>
            <p:cNvPr id="382" name="Google Shape;382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47100" y="1229490"/>
              <a:ext cx="3121001" cy="3121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3" name="Google Shape;383;p3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063770" y="3655525"/>
              <a:ext cx="370080" cy="251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4" name="Google Shape;384;p3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37538" y="3150433"/>
              <a:ext cx="740125" cy="2516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5" name="Google Shape;385;p38"/>
          <p:cNvSpPr txBox="1"/>
          <p:nvPr/>
        </p:nvSpPr>
        <p:spPr>
          <a:xfrm>
            <a:off x="532425" y="6331375"/>
            <a:ext cx="532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Hernandez-Rajkov et al</a:t>
            </a:r>
            <a:r>
              <a:rPr lang="it-IT" sz="1500"/>
              <a:t> Nat. Phys. 20, 939–944 (2024).</a:t>
            </a:r>
            <a:endParaRPr sz="1500"/>
          </a:p>
        </p:txBody>
      </p:sp>
      <p:grpSp>
        <p:nvGrpSpPr>
          <p:cNvPr id="386" name="Google Shape;386;p38"/>
          <p:cNvGrpSpPr/>
          <p:nvPr/>
        </p:nvGrpSpPr>
        <p:grpSpPr>
          <a:xfrm>
            <a:off x="6381587" y="1014943"/>
            <a:ext cx="4791580" cy="5178536"/>
            <a:chOff x="5294637" y="-16"/>
            <a:chExt cx="6503230" cy="6871730"/>
          </a:xfrm>
        </p:grpSpPr>
        <p:grpSp>
          <p:nvGrpSpPr>
            <p:cNvPr id="387" name="Google Shape;387;p38"/>
            <p:cNvGrpSpPr/>
            <p:nvPr/>
          </p:nvGrpSpPr>
          <p:grpSpPr>
            <a:xfrm>
              <a:off x="6412610" y="4343086"/>
              <a:ext cx="4801043" cy="1582702"/>
              <a:chOff x="4809578" y="3257396"/>
              <a:chExt cx="3600872" cy="1187056"/>
            </a:xfrm>
          </p:grpSpPr>
          <p:sp>
            <p:nvSpPr>
              <p:cNvPr id="388" name="Google Shape;388;p38"/>
              <p:cNvSpPr/>
              <p:nvPr/>
            </p:nvSpPr>
            <p:spPr>
              <a:xfrm>
                <a:off x="5123346" y="3257396"/>
                <a:ext cx="274200" cy="274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38"/>
              <p:cNvSpPr/>
              <p:nvPr/>
            </p:nvSpPr>
            <p:spPr>
              <a:xfrm>
                <a:off x="5452253" y="3257396"/>
                <a:ext cx="274200" cy="274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38"/>
              <p:cNvSpPr/>
              <p:nvPr/>
            </p:nvSpPr>
            <p:spPr>
              <a:xfrm>
                <a:off x="5752928" y="3461121"/>
                <a:ext cx="274200" cy="274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38"/>
              <p:cNvSpPr/>
              <p:nvPr/>
            </p:nvSpPr>
            <p:spPr>
              <a:xfrm>
                <a:off x="5752928" y="3761821"/>
                <a:ext cx="274200" cy="274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38"/>
              <p:cNvSpPr/>
              <p:nvPr/>
            </p:nvSpPr>
            <p:spPr>
              <a:xfrm>
                <a:off x="5595753" y="4105196"/>
                <a:ext cx="274200" cy="274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38"/>
              <p:cNvSpPr/>
              <p:nvPr/>
            </p:nvSpPr>
            <p:spPr>
              <a:xfrm>
                <a:off x="5178053" y="4169296"/>
                <a:ext cx="274200" cy="274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38"/>
              <p:cNvSpPr/>
              <p:nvPr/>
            </p:nvSpPr>
            <p:spPr>
              <a:xfrm>
                <a:off x="4860553" y="3928896"/>
                <a:ext cx="274200" cy="274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38"/>
              <p:cNvSpPr/>
              <p:nvPr/>
            </p:nvSpPr>
            <p:spPr>
              <a:xfrm>
                <a:off x="4809578" y="3531596"/>
                <a:ext cx="274200" cy="274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38"/>
              <p:cNvSpPr/>
              <p:nvPr/>
            </p:nvSpPr>
            <p:spPr>
              <a:xfrm>
                <a:off x="7370050" y="3351298"/>
                <a:ext cx="228600" cy="2286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38"/>
              <p:cNvSpPr/>
              <p:nvPr/>
            </p:nvSpPr>
            <p:spPr>
              <a:xfrm>
                <a:off x="7586650" y="3269498"/>
                <a:ext cx="228600" cy="2286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38"/>
              <p:cNvSpPr/>
              <p:nvPr/>
            </p:nvSpPr>
            <p:spPr>
              <a:xfrm>
                <a:off x="7835050" y="3269498"/>
                <a:ext cx="228600" cy="217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38"/>
              <p:cNvSpPr/>
              <p:nvPr/>
            </p:nvSpPr>
            <p:spPr>
              <a:xfrm>
                <a:off x="8080775" y="3473223"/>
                <a:ext cx="228600" cy="2286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38"/>
              <p:cNvSpPr/>
              <p:nvPr/>
            </p:nvSpPr>
            <p:spPr>
              <a:xfrm>
                <a:off x="8181850" y="3701823"/>
                <a:ext cx="228600" cy="2286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>
                <a:off x="8113475" y="4025323"/>
                <a:ext cx="228600" cy="2286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>
                <a:off x="7894750" y="4181398"/>
                <a:ext cx="228600" cy="2286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>
                <a:off x="7244200" y="3543698"/>
                <a:ext cx="228600" cy="2286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>
                <a:off x="7184725" y="3773923"/>
                <a:ext cx="228600" cy="2286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>
                <a:off x="7597352" y="4215852"/>
                <a:ext cx="228600" cy="2286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38"/>
              <p:cNvSpPr/>
              <p:nvPr/>
            </p:nvSpPr>
            <p:spPr>
              <a:xfrm>
                <a:off x="7405924" y="4153247"/>
                <a:ext cx="228600" cy="2286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38"/>
              <p:cNvSpPr/>
              <p:nvPr/>
            </p:nvSpPr>
            <p:spPr>
              <a:xfrm>
                <a:off x="7276307" y="3987252"/>
                <a:ext cx="228600" cy="2286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08" name="Google Shape;408;p3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294637" y="3781609"/>
              <a:ext cx="3331800" cy="3090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3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466067" y="3767335"/>
              <a:ext cx="3331800" cy="3090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p3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294637" y="488309"/>
              <a:ext cx="3331800" cy="3090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1" name="Google Shape;411;p38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542337" y="88776"/>
              <a:ext cx="1399467" cy="52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p3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6552588" y="3316927"/>
              <a:ext cx="1399467" cy="7774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3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8466067" y="474033"/>
              <a:ext cx="3331800" cy="3090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38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9658933" y="-16"/>
              <a:ext cx="1399467" cy="67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38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9562420" y="3428996"/>
              <a:ext cx="1592497" cy="5248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6" name="Google Shape;416;p38"/>
            <p:cNvGrpSpPr/>
            <p:nvPr/>
          </p:nvGrpSpPr>
          <p:grpSpPr>
            <a:xfrm>
              <a:off x="6846166" y="1001318"/>
              <a:ext cx="731182" cy="1587794"/>
              <a:chOff x="5134753" y="751007"/>
              <a:chExt cx="548400" cy="1190875"/>
            </a:xfrm>
          </p:grpSpPr>
          <p:sp>
            <p:nvSpPr>
              <p:cNvPr id="417" name="Google Shape;417;p38"/>
              <p:cNvSpPr/>
              <p:nvPr/>
            </p:nvSpPr>
            <p:spPr>
              <a:xfrm>
                <a:off x="5134753" y="751007"/>
                <a:ext cx="274200" cy="274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38"/>
              <p:cNvSpPr/>
              <p:nvPr/>
            </p:nvSpPr>
            <p:spPr>
              <a:xfrm>
                <a:off x="5408953" y="1667682"/>
                <a:ext cx="274200" cy="274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rPr b="0" i="0" lang="it-IT" sz="1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º</a:t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38"/>
            <p:cNvGrpSpPr/>
            <p:nvPr/>
          </p:nvGrpSpPr>
          <p:grpSpPr>
            <a:xfrm>
              <a:off x="9562194" y="1051240"/>
              <a:ext cx="1695058" cy="1555798"/>
              <a:chOff x="7171825" y="788450"/>
              <a:chExt cx="1271325" cy="1166878"/>
            </a:xfrm>
          </p:grpSpPr>
          <p:sp>
            <p:nvSpPr>
              <p:cNvPr id="420" name="Google Shape;420;p38"/>
              <p:cNvSpPr/>
              <p:nvPr/>
            </p:nvSpPr>
            <p:spPr>
              <a:xfrm>
                <a:off x="7533325" y="788450"/>
                <a:ext cx="274200" cy="274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38"/>
              <p:cNvSpPr/>
              <p:nvPr/>
            </p:nvSpPr>
            <p:spPr>
              <a:xfrm>
                <a:off x="8067875" y="935150"/>
                <a:ext cx="274200" cy="274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38"/>
              <p:cNvSpPr/>
              <p:nvPr/>
            </p:nvSpPr>
            <p:spPr>
              <a:xfrm>
                <a:off x="8168950" y="1338500"/>
                <a:ext cx="274200" cy="274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38"/>
              <p:cNvSpPr/>
              <p:nvPr/>
            </p:nvSpPr>
            <p:spPr>
              <a:xfrm>
                <a:off x="7894739" y="1681128"/>
                <a:ext cx="274200" cy="274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38"/>
              <p:cNvSpPr/>
              <p:nvPr/>
            </p:nvSpPr>
            <p:spPr>
              <a:xfrm>
                <a:off x="7171825" y="1209350"/>
                <a:ext cx="274200" cy="274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38"/>
              <p:cNvSpPr/>
              <p:nvPr/>
            </p:nvSpPr>
            <p:spPr>
              <a:xfrm>
                <a:off x="7411275" y="1639864"/>
                <a:ext cx="274200" cy="274200"/>
              </a:xfrm>
              <a:prstGeom prst="ellipse">
                <a:avLst/>
              </a:prstGeom>
              <a:noFill/>
              <a:ln cap="flat" cmpd="sng" w="19050">
                <a:solidFill>
                  <a:srgbClr val="FFFF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121900" lIns="121900" spcFirstLastPara="1" rIns="121900" wrap="square" tIns="1219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900"/>
                  <a:buFont typeface="Arial"/>
                  <a:buNone/>
                </a:pPr>
                <a:r>
                  <a:t/>
                </a:r>
                <a:endParaRPr b="0" i="0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9"/>
          <p:cNvGrpSpPr/>
          <p:nvPr/>
        </p:nvGrpSpPr>
        <p:grpSpPr>
          <a:xfrm>
            <a:off x="-4" y="2278075"/>
            <a:ext cx="4027053" cy="2911201"/>
            <a:chOff x="115475" y="2975943"/>
            <a:chExt cx="3020365" cy="2183455"/>
          </a:xfrm>
        </p:grpSpPr>
        <p:pic>
          <p:nvPicPr>
            <p:cNvPr id="431" name="Google Shape;431;p39"/>
            <p:cNvPicPr preferRelativeResize="0"/>
            <p:nvPr/>
          </p:nvPicPr>
          <p:blipFill rotWithShape="1">
            <a:blip r:embed="rId3">
              <a:alphaModFix/>
            </a:blip>
            <a:srcRect b="-656" l="11386" r="9153" t="9490"/>
            <a:stretch/>
          </p:blipFill>
          <p:spPr>
            <a:xfrm>
              <a:off x="284251" y="2975943"/>
              <a:ext cx="2851590" cy="2183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39"/>
            <p:cNvPicPr preferRelativeResize="0"/>
            <p:nvPr/>
          </p:nvPicPr>
          <p:blipFill rotWithShape="1">
            <a:blip r:embed="rId3">
              <a:alphaModFix/>
            </a:blip>
            <a:srcRect b="0" l="6682" r="83910" t="89109"/>
            <a:stretch/>
          </p:blipFill>
          <p:spPr>
            <a:xfrm>
              <a:off x="115475" y="4882675"/>
              <a:ext cx="337574" cy="2608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3" name="Google Shape;43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2341" y="2289991"/>
            <a:ext cx="2352354" cy="227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85033" y="2289991"/>
            <a:ext cx="2352354" cy="227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19680" y="2289991"/>
            <a:ext cx="2352354" cy="227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01033" y="4579975"/>
            <a:ext cx="2352354" cy="227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35680" y="4579975"/>
            <a:ext cx="2352354" cy="227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18341" y="4579975"/>
            <a:ext cx="2352354" cy="2278032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39"/>
          <p:cNvSpPr txBox="1"/>
          <p:nvPr>
            <p:ph idx="12" type="sldNum"/>
          </p:nvPr>
        </p:nvSpPr>
        <p:spPr>
          <a:xfrm>
            <a:off x="15062148" y="8290164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cxnSp>
        <p:nvCxnSpPr>
          <p:cNvPr id="440" name="Google Shape;440;p39"/>
          <p:cNvCxnSpPr>
            <a:endCxn id="441" idx="1"/>
          </p:cNvCxnSpPr>
          <p:nvPr/>
        </p:nvCxnSpPr>
        <p:spPr>
          <a:xfrm flipH="1" rot="10800000">
            <a:off x="2246133" y="1139023"/>
            <a:ext cx="822900" cy="1511700"/>
          </a:xfrm>
          <a:prstGeom prst="straightConnector1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42" name="Google Shape;442;p39"/>
          <p:cNvCxnSpPr>
            <a:endCxn id="434" idx="1"/>
          </p:cNvCxnSpPr>
          <p:nvPr/>
        </p:nvCxnSpPr>
        <p:spPr>
          <a:xfrm flipH="1" rot="10800000">
            <a:off x="2412533" y="3429007"/>
            <a:ext cx="1672500" cy="29700"/>
          </a:xfrm>
          <a:prstGeom prst="straightConnector1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443" name="Google Shape;443;p39"/>
          <p:cNvCxnSpPr>
            <a:endCxn id="436" idx="1"/>
          </p:cNvCxnSpPr>
          <p:nvPr/>
        </p:nvCxnSpPr>
        <p:spPr>
          <a:xfrm>
            <a:off x="2602933" y="4695091"/>
            <a:ext cx="2498100" cy="1023900"/>
          </a:xfrm>
          <a:prstGeom prst="straightConnector1">
            <a:avLst/>
          </a:prstGeom>
          <a:noFill/>
          <a:ln cap="flat" cmpd="sng" w="28575">
            <a:solidFill>
              <a:srgbClr val="E0666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44" name="Google Shape;444;p39"/>
          <p:cNvSpPr txBox="1"/>
          <p:nvPr/>
        </p:nvSpPr>
        <p:spPr>
          <a:xfrm>
            <a:off x="1884633" y="52584"/>
            <a:ext cx="1184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it-IT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BEC</a:t>
            </a:r>
            <a:endParaRPr b="1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39"/>
          <p:cNvSpPr txBox="1"/>
          <p:nvPr/>
        </p:nvSpPr>
        <p:spPr>
          <a:xfrm>
            <a:off x="2900633" y="2370200"/>
            <a:ext cx="1184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it-IT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UFG</a:t>
            </a:r>
            <a:endParaRPr b="1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39"/>
          <p:cNvSpPr txBox="1"/>
          <p:nvPr/>
        </p:nvSpPr>
        <p:spPr>
          <a:xfrm>
            <a:off x="3916633" y="4660184"/>
            <a:ext cx="11844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it-IT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BCS</a:t>
            </a:r>
            <a:endParaRPr b="1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7" name="Google Shape;447;p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421408" y="40"/>
            <a:ext cx="2352354" cy="227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069033" y="7"/>
            <a:ext cx="2352354" cy="2278032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39"/>
          <p:cNvSpPr/>
          <p:nvPr/>
        </p:nvSpPr>
        <p:spPr>
          <a:xfrm rot="3104149">
            <a:off x="6252910" y="352670"/>
            <a:ext cx="956743" cy="525273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39"/>
          <p:cNvSpPr/>
          <p:nvPr/>
        </p:nvSpPr>
        <p:spPr>
          <a:xfrm rot="-2299548">
            <a:off x="5553358" y="949531"/>
            <a:ext cx="956409" cy="524987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39"/>
          <p:cNvSpPr/>
          <p:nvPr/>
        </p:nvSpPr>
        <p:spPr>
          <a:xfrm rot="7782398">
            <a:off x="6466743" y="1322540"/>
            <a:ext cx="956552" cy="525349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p3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703680" y="7"/>
            <a:ext cx="2352354" cy="2278032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9"/>
          <p:cNvSpPr/>
          <p:nvPr/>
        </p:nvSpPr>
        <p:spPr>
          <a:xfrm rot="7763018">
            <a:off x="8905983" y="951064"/>
            <a:ext cx="975399" cy="920623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39"/>
          <p:cNvSpPr/>
          <p:nvPr/>
        </p:nvSpPr>
        <p:spPr>
          <a:xfrm rot="7763018">
            <a:off x="8006718" y="431517"/>
            <a:ext cx="975399" cy="879716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39"/>
          <p:cNvSpPr/>
          <p:nvPr/>
        </p:nvSpPr>
        <p:spPr>
          <a:xfrm rot="1088285">
            <a:off x="7507909" y="2530589"/>
            <a:ext cx="512675" cy="658869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39"/>
          <p:cNvSpPr/>
          <p:nvPr/>
        </p:nvSpPr>
        <p:spPr>
          <a:xfrm rot="1799921">
            <a:off x="7897012" y="3034582"/>
            <a:ext cx="504020" cy="751063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39"/>
          <p:cNvSpPr/>
          <p:nvPr/>
        </p:nvSpPr>
        <p:spPr>
          <a:xfrm rot="-6653148">
            <a:off x="6862305" y="2697929"/>
            <a:ext cx="512473" cy="658614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39"/>
          <p:cNvSpPr/>
          <p:nvPr/>
        </p:nvSpPr>
        <p:spPr>
          <a:xfrm rot="4801654">
            <a:off x="8835047" y="5657018"/>
            <a:ext cx="504117" cy="750822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39"/>
          <p:cNvSpPr/>
          <p:nvPr/>
        </p:nvSpPr>
        <p:spPr>
          <a:xfrm rot="7677706">
            <a:off x="8567536" y="4969446"/>
            <a:ext cx="503791" cy="750859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39"/>
          <p:cNvSpPr/>
          <p:nvPr/>
        </p:nvSpPr>
        <p:spPr>
          <a:xfrm rot="4801654">
            <a:off x="7772947" y="5435551"/>
            <a:ext cx="504117" cy="750822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39"/>
          <p:cNvSpPr/>
          <p:nvPr/>
        </p:nvSpPr>
        <p:spPr>
          <a:xfrm rot="4801961">
            <a:off x="9690046" y="2507949"/>
            <a:ext cx="783424" cy="912304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39"/>
          <p:cNvSpPr/>
          <p:nvPr/>
        </p:nvSpPr>
        <p:spPr>
          <a:xfrm rot="6377250">
            <a:off x="10039661" y="3573098"/>
            <a:ext cx="503820" cy="750948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39"/>
          <p:cNvSpPr/>
          <p:nvPr/>
        </p:nvSpPr>
        <p:spPr>
          <a:xfrm rot="-7730140">
            <a:off x="9311883" y="3628867"/>
            <a:ext cx="503756" cy="750998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39"/>
          <p:cNvSpPr/>
          <p:nvPr/>
        </p:nvSpPr>
        <p:spPr>
          <a:xfrm rot="-7444682">
            <a:off x="9055888" y="3160640"/>
            <a:ext cx="503818" cy="750944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39"/>
          <p:cNvSpPr/>
          <p:nvPr/>
        </p:nvSpPr>
        <p:spPr>
          <a:xfrm rot="-7729261">
            <a:off x="11123026" y="5205708"/>
            <a:ext cx="815933" cy="751089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39"/>
          <p:cNvSpPr/>
          <p:nvPr/>
        </p:nvSpPr>
        <p:spPr>
          <a:xfrm rot="8101704">
            <a:off x="10175223" y="5193235"/>
            <a:ext cx="427870" cy="75116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39"/>
          <p:cNvSpPr/>
          <p:nvPr/>
        </p:nvSpPr>
        <p:spPr>
          <a:xfrm rot="2248826">
            <a:off x="10904715" y="5888437"/>
            <a:ext cx="427944" cy="751244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39"/>
          <p:cNvSpPr/>
          <p:nvPr/>
        </p:nvSpPr>
        <p:spPr>
          <a:xfrm rot="2701704">
            <a:off x="10762918" y="4757363"/>
            <a:ext cx="427870" cy="751160"/>
          </a:xfrm>
          <a:prstGeom prst="ellipse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39"/>
          <p:cNvSpPr/>
          <p:nvPr/>
        </p:nvSpPr>
        <p:spPr>
          <a:xfrm>
            <a:off x="0" y="2278050"/>
            <a:ext cx="266100" cy="255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9"/>
          <p:cNvSpPr txBox="1"/>
          <p:nvPr/>
        </p:nvSpPr>
        <p:spPr>
          <a:xfrm>
            <a:off x="-975" y="6331375"/>
            <a:ext cx="532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Hernandez-Rajkov et al</a:t>
            </a:r>
            <a:r>
              <a:rPr lang="it-IT" sz="1500"/>
              <a:t> Nat. Phys. 20, 939–944 (2024).</a:t>
            </a:r>
            <a:endParaRPr sz="1500"/>
          </a:p>
        </p:txBody>
      </p:sp>
      <p:pic>
        <p:nvPicPr>
          <p:cNvPr id="470" name="Google Shape;470;p39"/>
          <p:cNvPicPr preferRelativeResize="0"/>
          <p:nvPr/>
        </p:nvPicPr>
        <p:blipFill rotWithShape="1">
          <a:blip r:embed="rId13">
            <a:alphaModFix/>
          </a:blip>
          <a:srcRect b="23393" l="51084" r="1967" t="24060"/>
          <a:stretch/>
        </p:blipFill>
        <p:spPr>
          <a:xfrm>
            <a:off x="124250" y="3806370"/>
            <a:ext cx="4027050" cy="253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40" title="e0fab694115a24b9b2e29f38de8b5229e9953322.png"/>
          <p:cNvPicPr preferRelativeResize="0"/>
          <p:nvPr/>
        </p:nvPicPr>
        <p:blipFill rotWithShape="1">
          <a:blip r:embed="rId3">
            <a:alphaModFix/>
          </a:blip>
          <a:srcRect b="50661" l="0" r="0" t="0"/>
          <a:stretch/>
        </p:blipFill>
        <p:spPr>
          <a:xfrm>
            <a:off x="5754675" y="3786850"/>
            <a:ext cx="6343598" cy="2503298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0"/>
          <p:cNvSpPr txBox="1"/>
          <p:nvPr/>
        </p:nvSpPr>
        <p:spPr>
          <a:xfrm>
            <a:off x="336884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Many trajectories from a single starting condition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478;p40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40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0" name="Google Shape;480;p40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1" name="Google Shape;481;p40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11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40" title="58092673d7fc56ebb99d97e03f03bd13e340527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288" y="1866500"/>
            <a:ext cx="5293874" cy="312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40" title="11e2cf2fb41f7a36b6238467a4272699556122a9.png"/>
          <p:cNvPicPr preferRelativeResize="0"/>
          <p:nvPr/>
        </p:nvPicPr>
        <p:blipFill rotWithShape="1">
          <a:blip r:embed="rId5">
            <a:alphaModFix/>
          </a:blip>
          <a:srcRect b="50661" l="0" r="0" t="0"/>
          <a:stretch/>
        </p:blipFill>
        <p:spPr>
          <a:xfrm>
            <a:off x="5754675" y="1196050"/>
            <a:ext cx="6343598" cy="2503298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40"/>
          <p:cNvSpPr txBox="1"/>
          <p:nvPr/>
        </p:nvSpPr>
        <p:spPr>
          <a:xfrm>
            <a:off x="532425" y="6331375"/>
            <a:ext cx="532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Hernandez-Rajkov et al</a:t>
            </a:r>
            <a:r>
              <a:rPr lang="it-IT" sz="1500"/>
              <a:t> Nat. Phys. 20, 939–944 (2024).</a:t>
            </a:r>
            <a:endParaRPr sz="1500"/>
          </a:p>
        </p:txBody>
      </p:sp>
      <p:sp>
        <p:nvSpPr>
          <p:cNvPr id="485" name="Google Shape;485;p40"/>
          <p:cNvSpPr txBox="1"/>
          <p:nvPr/>
        </p:nvSpPr>
        <p:spPr>
          <a:xfrm>
            <a:off x="1409275" y="5294550"/>
            <a:ext cx="3674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Chaotic-like behavior!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41"/>
          <p:cNvGrpSpPr/>
          <p:nvPr/>
        </p:nvGrpSpPr>
        <p:grpSpPr>
          <a:xfrm>
            <a:off x="6989544" y="3142311"/>
            <a:ext cx="4873092" cy="2766864"/>
            <a:chOff x="6989544" y="3142311"/>
            <a:chExt cx="4873092" cy="2766864"/>
          </a:xfrm>
        </p:grpSpPr>
        <p:pic>
          <p:nvPicPr>
            <p:cNvPr id="492" name="Google Shape;492;p41"/>
            <p:cNvPicPr preferRelativeResize="0"/>
            <p:nvPr/>
          </p:nvPicPr>
          <p:blipFill rotWithShape="1">
            <a:blip r:embed="rId3">
              <a:alphaModFix/>
            </a:blip>
            <a:srcRect b="0" l="1536" r="0" t="45793"/>
            <a:stretch/>
          </p:blipFill>
          <p:spPr>
            <a:xfrm>
              <a:off x="6989552" y="3317425"/>
              <a:ext cx="4873084" cy="2591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3" name="Google Shape;493;p41"/>
            <p:cNvSpPr/>
            <p:nvPr/>
          </p:nvSpPr>
          <p:spPr>
            <a:xfrm>
              <a:off x="6989544" y="3142311"/>
              <a:ext cx="330000" cy="359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4" name="Google Shape;494;p41"/>
          <p:cNvSpPr txBox="1"/>
          <p:nvPr/>
        </p:nvSpPr>
        <p:spPr>
          <a:xfrm>
            <a:off x="336884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Statistical approach to vortex dynamics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41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41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7" name="Google Shape;497;p41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98" name="Google Shape;498;p41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12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41"/>
          <p:cNvSpPr txBox="1"/>
          <p:nvPr/>
        </p:nvSpPr>
        <p:spPr>
          <a:xfrm>
            <a:off x="464850" y="2491500"/>
            <a:ext cx="8118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Study angular vortex-vortex correlations in Fourier space</a:t>
            </a:r>
            <a:endParaRPr sz="2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41"/>
          <p:cNvSpPr txBox="1"/>
          <p:nvPr/>
        </p:nvSpPr>
        <p:spPr>
          <a:xfrm>
            <a:off x="608625" y="6331375"/>
            <a:ext cx="532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Hernandez-Rajkov et al</a:t>
            </a:r>
            <a:r>
              <a:rPr lang="it-IT" sz="1500"/>
              <a:t> Nat. Phys. 20, 939–944 (2024).</a:t>
            </a:r>
            <a:endParaRPr sz="1500"/>
          </a:p>
        </p:txBody>
      </p:sp>
      <p:pic>
        <p:nvPicPr>
          <p:cNvPr id="501" name="Google Shape;501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433" y="1570737"/>
            <a:ext cx="5549428" cy="84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1" title="download.png"/>
          <p:cNvPicPr preferRelativeResize="0"/>
          <p:nvPr/>
        </p:nvPicPr>
        <p:blipFill rotWithShape="1">
          <a:blip r:embed="rId5">
            <a:alphaModFix/>
          </a:blip>
          <a:srcRect b="0" l="49974" r="0" t="0"/>
          <a:stretch/>
        </p:blipFill>
        <p:spPr>
          <a:xfrm>
            <a:off x="9023842" y="1584496"/>
            <a:ext cx="1200750" cy="419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3" name="Google Shape;503;p41"/>
          <p:cNvGrpSpPr/>
          <p:nvPr/>
        </p:nvGrpSpPr>
        <p:grpSpPr>
          <a:xfrm>
            <a:off x="532423" y="3081817"/>
            <a:ext cx="6269524" cy="2927933"/>
            <a:chOff x="532423" y="3081817"/>
            <a:chExt cx="6269524" cy="2927933"/>
          </a:xfrm>
        </p:grpSpPr>
        <p:pic>
          <p:nvPicPr>
            <p:cNvPr id="504" name="Google Shape;504;p4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32423" y="3106501"/>
              <a:ext cx="2997974" cy="2903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5" name="Google Shape;505;p41"/>
            <p:cNvGrpSpPr/>
            <p:nvPr/>
          </p:nvGrpSpPr>
          <p:grpSpPr>
            <a:xfrm>
              <a:off x="1244788" y="3885642"/>
              <a:ext cx="1548889" cy="1418479"/>
              <a:chOff x="1092400" y="4347500"/>
              <a:chExt cx="1182900" cy="1109400"/>
            </a:xfrm>
          </p:grpSpPr>
          <p:cxnSp>
            <p:nvCxnSpPr>
              <p:cNvPr id="506" name="Google Shape;506;p41"/>
              <p:cNvCxnSpPr/>
              <p:nvPr/>
            </p:nvCxnSpPr>
            <p:spPr>
              <a:xfrm flipH="1" rot="10800000">
                <a:off x="1213000" y="4637000"/>
                <a:ext cx="953700" cy="579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507" name="Google Shape;507;p41"/>
              <p:cNvCxnSpPr/>
              <p:nvPr/>
            </p:nvCxnSpPr>
            <p:spPr>
              <a:xfrm flipH="1" rot="10800000">
                <a:off x="1214200" y="4998500"/>
                <a:ext cx="1061100" cy="2175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508" name="Google Shape;508;p41"/>
              <p:cNvCxnSpPr/>
              <p:nvPr/>
            </p:nvCxnSpPr>
            <p:spPr>
              <a:xfrm>
                <a:off x="1208250" y="5217200"/>
                <a:ext cx="828000" cy="1593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509" name="Google Shape;509;p41"/>
              <p:cNvCxnSpPr/>
              <p:nvPr/>
            </p:nvCxnSpPr>
            <p:spPr>
              <a:xfrm>
                <a:off x="1212425" y="5216600"/>
                <a:ext cx="319200" cy="213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510" name="Google Shape;510;p41"/>
              <p:cNvCxnSpPr/>
              <p:nvPr/>
            </p:nvCxnSpPr>
            <p:spPr>
              <a:xfrm rot="10800000">
                <a:off x="1092400" y="4925875"/>
                <a:ext cx="120600" cy="2955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511" name="Google Shape;511;p41"/>
              <p:cNvCxnSpPr/>
              <p:nvPr/>
            </p:nvCxnSpPr>
            <p:spPr>
              <a:xfrm flipH="1" rot="10800000">
                <a:off x="1212425" y="4514300"/>
                <a:ext cx="1800" cy="7035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512" name="Google Shape;512;p41"/>
              <p:cNvCxnSpPr/>
              <p:nvPr/>
            </p:nvCxnSpPr>
            <p:spPr>
              <a:xfrm flipH="1" rot="10800000">
                <a:off x="1212425" y="4347500"/>
                <a:ext cx="330000" cy="8697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513" name="Google Shape;513;p41"/>
              <p:cNvCxnSpPr/>
              <p:nvPr/>
            </p:nvCxnSpPr>
            <p:spPr>
              <a:xfrm flipH="1" rot="10800000">
                <a:off x="1214200" y="4398500"/>
                <a:ext cx="750900" cy="8175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514" name="Google Shape;514;p41"/>
              <p:cNvCxnSpPr/>
              <p:nvPr/>
            </p:nvCxnSpPr>
            <p:spPr>
              <a:xfrm>
                <a:off x="1211825" y="5217800"/>
                <a:ext cx="625800" cy="2391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grpSp>
          <p:nvGrpSpPr>
            <p:cNvPr id="515" name="Google Shape;515;p41"/>
            <p:cNvGrpSpPr/>
            <p:nvPr/>
          </p:nvGrpSpPr>
          <p:grpSpPr>
            <a:xfrm>
              <a:off x="3803872" y="3081817"/>
              <a:ext cx="2998075" cy="2903352"/>
              <a:chOff x="4065380" y="3731716"/>
              <a:chExt cx="2352354" cy="2278032"/>
            </a:xfrm>
          </p:grpSpPr>
          <p:pic>
            <p:nvPicPr>
              <p:cNvPr id="516" name="Google Shape;516;p41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4065380" y="3731716"/>
                <a:ext cx="2352354" cy="2278032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17" name="Google Shape;517;p41"/>
              <p:cNvGrpSpPr/>
              <p:nvPr/>
            </p:nvGrpSpPr>
            <p:grpSpPr>
              <a:xfrm>
                <a:off x="4603875" y="4280100"/>
                <a:ext cx="1138500" cy="1204775"/>
                <a:chOff x="4603875" y="4280100"/>
                <a:chExt cx="1138500" cy="1204775"/>
              </a:xfrm>
            </p:grpSpPr>
            <p:cxnSp>
              <p:nvCxnSpPr>
                <p:cNvPr id="518" name="Google Shape;518;p41"/>
                <p:cNvCxnSpPr/>
                <p:nvPr/>
              </p:nvCxnSpPr>
              <p:spPr>
                <a:xfrm flipH="1" rot="10800000">
                  <a:off x="4972250" y="4455900"/>
                  <a:ext cx="242400" cy="8784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triangle"/>
                </a:ln>
              </p:spPr>
            </p:cxnSp>
            <p:cxnSp>
              <p:nvCxnSpPr>
                <p:cNvPr id="519" name="Google Shape;519;p41"/>
                <p:cNvCxnSpPr/>
                <p:nvPr/>
              </p:nvCxnSpPr>
              <p:spPr>
                <a:xfrm flipH="1" rot="10800000">
                  <a:off x="4973450" y="4280100"/>
                  <a:ext cx="533100" cy="10536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triangle"/>
                </a:ln>
              </p:spPr>
            </p:cxnSp>
            <p:cxnSp>
              <p:nvCxnSpPr>
                <p:cNvPr id="520" name="Google Shape;520;p41"/>
                <p:cNvCxnSpPr/>
                <p:nvPr/>
              </p:nvCxnSpPr>
              <p:spPr>
                <a:xfrm flipH="1" rot="10800000">
                  <a:off x="4967500" y="4505700"/>
                  <a:ext cx="685200" cy="829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triangle"/>
                </a:ln>
              </p:spPr>
            </p:cxnSp>
            <p:cxnSp>
              <p:nvCxnSpPr>
                <p:cNvPr id="521" name="Google Shape;521;p41"/>
                <p:cNvCxnSpPr/>
                <p:nvPr/>
              </p:nvCxnSpPr>
              <p:spPr>
                <a:xfrm>
                  <a:off x="4971675" y="5334300"/>
                  <a:ext cx="498300" cy="441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triangle"/>
                </a:ln>
              </p:spPr>
            </p:cxnSp>
            <p:cxnSp>
              <p:nvCxnSpPr>
                <p:cNvPr id="522" name="Google Shape;522;p41"/>
                <p:cNvCxnSpPr/>
                <p:nvPr/>
              </p:nvCxnSpPr>
              <p:spPr>
                <a:xfrm flipH="1">
                  <a:off x="4863650" y="5339075"/>
                  <a:ext cx="108600" cy="1458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triangle"/>
                </a:ln>
              </p:spPr>
            </p:cxnSp>
            <p:cxnSp>
              <p:nvCxnSpPr>
                <p:cNvPr id="523" name="Google Shape;523;p41"/>
                <p:cNvCxnSpPr/>
                <p:nvPr/>
              </p:nvCxnSpPr>
              <p:spPr>
                <a:xfrm rot="10800000">
                  <a:off x="4603875" y="5016600"/>
                  <a:ext cx="367800" cy="3189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triangle"/>
                </a:ln>
              </p:spPr>
            </p:cxnSp>
            <p:cxnSp>
              <p:nvCxnSpPr>
                <p:cNvPr id="524" name="Google Shape;524;p41"/>
                <p:cNvCxnSpPr/>
                <p:nvPr/>
              </p:nvCxnSpPr>
              <p:spPr>
                <a:xfrm rot="10800000">
                  <a:off x="4803075" y="4880700"/>
                  <a:ext cx="168600" cy="454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triangle"/>
                </a:ln>
              </p:spPr>
            </p:cxnSp>
            <p:cxnSp>
              <p:nvCxnSpPr>
                <p:cNvPr id="525" name="Google Shape;525;p41"/>
                <p:cNvCxnSpPr/>
                <p:nvPr/>
              </p:nvCxnSpPr>
              <p:spPr>
                <a:xfrm rot="10800000">
                  <a:off x="4746650" y="4535400"/>
                  <a:ext cx="226800" cy="7983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triangle"/>
                </a:ln>
              </p:spPr>
            </p:cxnSp>
            <p:cxnSp>
              <p:nvCxnSpPr>
                <p:cNvPr id="526" name="Google Shape;526;p41"/>
                <p:cNvCxnSpPr/>
                <p:nvPr/>
              </p:nvCxnSpPr>
              <p:spPr>
                <a:xfrm>
                  <a:off x="4971075" y="5335500"/>
                  <a:ext cx="771300" cy="1227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lt1"/>
                  </a:solidFill>
                  <a:prstDash val="solid"/>
                  <a:round/>
                  <a:headEnd len="med" w="med" type="none"/>
                  <a:tailEnd len="med" w="med" type="triangle"/>
                </a:ln>
              </p:spPr>
            </p:cxnSp>
          </p:grpSp>
        </p:grpSp>
      </p:grpSp>
      <p:pic>
        <p:nvPicPr>
          <p:cNvPr id="527" name="Google Shape;527;p41" title="e90b8d1f-d1ca-4935-bd3f-fdf139324110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97213" y="3331750"/>
            <a:ext cx="4857750" cy="272415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41"/>
          <p:cNvSpPr txBox="1"/>
          <p:nvPr/>
        </p:nvSpPr>
        <p:spPr>
          <a:xfrm>
            <a:off x="7466000" y="2788325"/>
            <a:ext cx="4107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/>
              <a:t>Also now in Phys. Rev. A 111, 023314 (2025)</a:t>
            </a:r>
            <a:endParaRPr sz="1500"/>
          </a:p>
        </p:txBody>
      </p:sp>
      <p:pic>
        <p:nvPicPr>
          <p:cNvPr id="529" name="Google Shape;529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71440" y="3203503"/>
            <a:ext cx="5096412" cy="233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2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6" name="Google Shape;536;p42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37" name="Google Shape;537;p42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13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42"/>
          <p:cNvSpPr txBox="1"/>
          <p:nvPr/>
        </p:nvSpPr>
        <p:spPr>
          <a:xfrm>
            <a:off x="254550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-IT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Growth rates of the Kelvin-Helmholtz Instability</a:t>
            </a:r>
            <a:endParaRPr b="1"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42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0" name="Google Shape;540;p42"/>
          <p:cNvGrpSpPr/>
          <p:nvPr/>
        </p:nvGrpSpPr>
        <p:grpSpPr>
          <a:xfrm>
            <a:off x="6108663" y="1214148"/>
            <a:ext cx="4504299" cy="4759400"/>
            <a:chOff x="5025488" y="1214148"/>
            <a:chExt cx="4504299" cy="4759400"/>
          </a:xfrm>
        </p:grpSpPr>
        <p:pic>
          <p:nvPicPr>
            <p:cNvPr id="541" name="Google Shape;541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084538" y="1214148"/>
              <a:ext cx="4445249" cy="4759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2" name="Google Shape;542;p42"/>
            <p:cNvSpPr/>
            <p:nvPr/>
          </p:nvSpPr>
          <p:spPr>
            <a:xfrm>
              <a:off x="5025488" y="1214150"/>
              <a:ext cx="383400" cy="293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42"/>
          <p:cNvGrpSpPr/>
          <p:nvPr/>
        </p:nvGrpSpPr>
        <p:grpSpPr>
          <a:xfrm>
            <a:off x="1785125" y="1214150"/>
            <a:ext cx="4552133" cy="4759400"/>
            <a:chOff x="532413" y="1214150"/>
            <a:chExt cx="4552133" cy="4759400"/>
          </a:xfrm>
        </p:grpSpPr>
        <p:pic>
          <p:nvPicPr>
            <p:cNvPr id="544" name="Google Shape;54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2413" y="1214150"/>
              <a:ext cx="4552133" cy="4759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5" name="Google Shape;545;p42"/>
            <p:cNvSpPr/>
            <p:nvPr/>
          </p:nvSpPr>
          <p:spPr>
            <a:xfrm>
              <a:off x="727313" y="1279575"/>
              <a:ext cx="383400" cy="293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42"/>
            <p:cNvSpPr/>
            <p:nvPr/>
          </p:nvSpPr>
          <p:spPr>
            <a:xfrm>
              <a:off x="727313" y="2585800"/>
              <a:ext cx="383400" cy="293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42"/>
            <p:cNvSpPr/>
            <p:nvPr/>
          </p:nvSpPr>
          <p:spPr>
            <a:xfrm>
              <a:off x="761088" y="3930775"/>
              <a:ext cx="383400" cy="293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8" name="Google Shape;548;p42"/>
          <p:cNvGrpSpPr/>
          <p:nvPr/>
        </p:nvGrpSpPr>
        <p:grpSpPr>
          <a:xfrm>
            <a:off x="1328913" y="2144000"/>
            <a:ext cx="919175" cy="1113475"/>
            <a:chOff x="219575" y="1069275"/>
            <a:chExt cx="919175" cy="1113475"/>
          </a:xfrm>
        </p:grpSpPr>
        <p:sp>
          <p:nvSpPr>
            <p:cNvPr id="549" name="Google Shape;549;p42"/>
            <p:cNvSpPr/>
            <p:nvPr/>
          </p:nvSpPr>
          <p:spPr>
            <a:xfrm>
              <a:off x="233075" y="1540525"/>
              <a:ext cx="180000" cy="180000"/>
            </a:xfrm>
            <a:prstGeom prst="rect">
              <a:avLst/>
            </a:prstGeom>
            <a:gradFill>
              <a:gsLst>
                <a:gs pos="0">
                  <a:srgbClr val="39A257"/>
                </a:gs>
                <a:gs pos="50000">
                  <a:srgbClr val="6AAED6"/>
                </a:gs>
                <a:gs pos="100000">
                  <a:srgbClr val="F14432"/>
                </a:gs>
              </a:gsLst>
              <a:lin ang="5400012" scaled="0"/>
            </a:gradFill>
            <a:ln cap="flat" cmpd="sng" w="9525">
              <a:solidFill>
                <a:srgbClr val="2222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42"/>
            <p:cNvSpPr/>
            <p:nvPr/>
          </p:nvSpPr>
          <p:spPr>
            <a:xfrm>
              <a:off x="233075" y="1187025"/>
              <a:ext cx="180000" cy="180000"/>
            </a:xfrm>
            <a:prstGeom prst="ellipse">
              <a:avLst/>
            </a:prstGeom>
            <a:gradFill>
              <a:gsLst>
                <a:gs pos="0">
                  <a:srgbClr val="39A257"/>
                </a:gs>
                <a:gs pos="50000">
                  <a:srgbClr val="6AAED6"/>
                </a:gs>
                <a:gs pos="100000">
                  <a:srgbClr val="F14432"/>
                </a:gs>
              </a:gsLst>
              <a:lin ang="5400012" scaled="0"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42"/>
            <p:cNvSpPr/>
            <p:nvPr/>
          </p:nvSpPr>
          <p:spPr>
            <a:xfrm>
              <a:off x="219575" y="1885000"/>
              <a:ext cx="207000" cy="180000"/>
            </a:xfrm>
            <a:prstGeom prst="flowChartMerge">
              <a:avLst/>
            </a:prstGeom>
            <a:gradFill>
              <a:gsLst>
                <a:gs pos="0">
                  <a:srgbClr val="39A257"/>
                </a:gs>
                <a:gs pos="50000">
                  <a:srgbClr val="6AAED6"/>
                </a:gs>
                <a:gs pos="100000">
                  <a:srgbClr val="F14432"/>
                </a:gs>
              </a:gsLst>
              <a:lin ang="5400012" scaled="0"/>
            </a:gra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42"/>
            <p:cNvSpPr txBox="1"/>
            <p:nvPr/>
          </p:nvSpPr>
          <p:spPr>
            <a:xfrm>
              <a:off x="376750" y="1069275"/>
              <a:ext cx="4974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N=8</a:t>
              </a:r>
              <a:endParaRPr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42"/>
            <p:cNvSpPr txBox="1"/>
            <p:nvPr/>
          </p:nvSpPr>
          <p:spPr>
            <a:xfrm>
              <a:off x="376750" y="1422775"/>
              <a:ext cx="762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N=10</a:t>
              </a:r>
              <a:endParaRPr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42"/>
            <p:cNvSpPr txBox="1"/>
            <p:nvPr/>
          </p:nvSpPr>
          <p:spPr>
            <a:xfrm>
              <a:off x="376750" y="1767250"/>
              <a:ext cx="663000" cy="41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5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N=12</a:t>
              </a:r>
              <a:endParaRPr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5" name="Google Shape;555;p42"/>
          <p:cNvSpPr txBox="1"/>
          <p:nvPr/>
        </p:nvSpPr>
        <p:spPr>
          <a:xfrm>
            <a:off x="532425" y="6331375"/>
            <a:ext cx="532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D. Hernandez-Rajkov et al</a:t>
            </a:r>
            <a:r>
              <a:rPr lang="it-IT" sz="1500"/>
              <a:t> Nat. Phys. 20, 939–944 (2024).</a:t>
            </a:r>
            <a:endParaRPr sz="1500"/>
          </a:p>
        </p:txBody>
      </p:sp>
      <p:grpSp>
        <p:nvGrpSpPr>
          <p:cNvPr id="556" name="Google Shape;556;p42"/>
          <p:cNvGrpSpPr/>
          <p:nvPr/>
        </p:nvGrpSpPr>
        <p:grpSpPr>
          <a:xfrm>
            <a:off x="2856466" y="1654000"/>
            <a:ext cx="7836099" cy="3459543"/>
            <a:chOff x="2932666" y="1654000"/>
            <a:chExt cx="7836099" cy="3459543"/>
          </a:xfrm>
        </p:grpSpPr>
        <p:cxnSp>
          <p:nvCxnSpPr>
            <p:cNvPr id="557" name="Google Shape;557;p42"/>
            <p:cNvCxnSpPr/>
            <p:nvPr/>
          </p:nvCxnSpPr>
          <p:spPr>
            <a:xfrm flipH="1">
              <a:off x="10160950" y="1654000"/>
              <a:ext cx="12600" cy="1210200"/>
            </a:xfrm>
            <a:prstGeom prst="straightConnector1">
              <a:avLst/>
            </a:prstGeom>
            <a:noFill/>
            <a:ln cap="flat" cmpd="sng" w="38100">
              <a:solidFill>
                <a:srgbClr val="C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558" name="Google Shape;558;p42" title="download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347365" y="1752200"/>
              <a:ext cx="421400" cy="782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59" name="Google Shape;559;p42"/>
            <p:cNvGrpSpPr/>
            <p:nvPr/>
          </p:nvGrpSpPr>
          <p:grpSpPr>
            <a:xfrm>
              <a:off x="2932666" y="2426838"/>
              <a:ext cx="3431058" cy="2686704"/>
              <a:chOff x="6968334" y="3798990"/>
              <a:chExt cx="1714500" cy="1399325"/>
            </a:xfrm>
          </p:grpSpPr>
          <p:pic>
            <p:nvPicPr>
              <p:cNvPr id="560" name="Google Shape;560;p42"/>
              <p:cNvPicPr preferRelativeResize="0"/>
              <p:nvPr/>
            </p:nvPicPr>
            <p:blipFill rotWithShape="1">
              <a:blip r:embed="rId3">
                <a:alphaModFix/>
              </a:blip>
              <a:srcRect b="16288" l="58654" r="2776" t="54310"/>
              <a:stretch/>
            </p:blipFill>
            <p:spPr>
              <a:xfrm>
                <a:off x="6968334" y="3798990"/>
                <a:ext cx="1714500" cy="1399325"/>
              </a:xfrm>
              <a:prstGeom prst="rect">
                <a:avLst/>
              </a:prstGeom>
              <a:noFill/>
              <a:ln cap="flat" cmpd="sng" w="38100">
                <a:solidFill>
                  <a:srgbClr val="C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sp>
            <p:nvSpPr>
              <p:cNvPr id="561" name="Google Shape;561;p42"/>
              <p:cNvSpPr/>
              <p:nvPr/>
            </p:nvSpPr>
            <p:spPr>
              <a:xfrm>
                <a:off x="7691800" y="3798994"/>
                <a:ext cx="383400" cy="4305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3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8" name="Google Shape;568;p43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69" name="Google Shape;569;p43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43"/>
          <p:cNvSpPr txBox="1"/>
          <p:nvPr/>
        </p:nvSpPr>
        <p:spPr>
          <a:xfrm>
            <a:off x="254550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Vortex dynamics in normal-superfluid mixtures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43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43"/>
          <p:cNvSpPr txBox="1"/>
          <p:nvPr/>
        </p:nvSpPr>
        <p:spPr>
          <a:xfrm>
            <a:off x="532425" y="1568175"/>
            <a:ext cx="113109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presence of a thermal component an additional mutual friction term appears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Balancing the forces on the vortex yields: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3" name="Google Shape;57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375" y="2220612"/>
            <a:ext cx="7009320" cy="5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1581" y="3719874"/>
            <a:ext cx="2468843" cy="4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1742" y="5074369"/>
            <a:ext cx="8188516" cy="5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3"/>
          <p:cNvSpPr txBox="1"/>
          <p:nvPr/>
        </p:nvSpPr>
        <p:spPr>
          <a:xfrm>
            <a:off x="433331" y="6331375"/>
            <a:ext cx="41820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it-IT" sz="1500" u="none" cap="none" strike="noStrike">
                <a:solidFill>
                  <a:srgbClr val="333333"/>
                </a:solidFill>
              </a:rPr>
              <a:t>N B Kopnin 2002 </a:t>
            </a:r>
            <a:r>
              <a:rPr i="1" lang="it-IT" sz="1500" u="none" cap="none" strike="noStrike">
                <a:solidFill>
                  <a:srgbClr val="333333"/>
                </a:solidFill>
              </a:rPr>
              <a:t>Rep. Prog. Phys.</a:t>
            </a:r>
            <a:r>
              <a:rPr i="0" lang="it-IT" sz="1500" u="none" cap="none" strike="noStrike">
                <a:solidFill>
                  <a:srgbClr val="333333"/>
                </a:solidFill>
              </a:rPr>
              <a:t> 65 1633</a:t>
            </a:r>
            <a:endParaRPr i="0" sz="1500" u="none" cap="none" strike="noStrike">
              <a:solidFill>
                <a:srgbClr val="000000"/>
              </a:solidFill>
            </a:endParaRPr>
          </a:p>
        </p:txBody>
      </p:sp>
      <p:sp>
        <p:nvSpPr>
          <p:cNvPr id="577" name="Google Shape;577;p43"/>
          <p:cNvSpPr txBox="1"/>
          <p:nvPr/>
        </p:nvSpPr>
        <p:spPr>
          <a:xfrm>
            <a:off x="645925" y="5541200"/>
            <a:ext cx="11310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values and microscopic origin depends significantly on the details of the superfluids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43"/>
          <p:cNvSpPr txBox="1"/>
          <p:nvPr/>
        </p:nvSpPr>
        <p:spPr>
          <a:xfrm>
            <a:off x="532425" y="4227175"/>
            <a:ext cx="847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Solving for the vortex velocity for 2D vortex dynamics:</a:t>
            </a:r>
            <a:endParaRPr/>
          </a:p>
        </p:txBody>
      </p:sp>
      <p:grpSp>
        <p:nvGrpSpPr>
          <p:cNvPr id="579" name="Google Shape;579;p43"/>
          <p:cNvGrpSpPr/>
          <p:nvPr/>
        </p:nvGrpSpPr>
        <p:grpSpPr>
          <a:xfrm>
            <a:off x="8882758" y="3090218"/>
            <a:ext cx="3074061" cy="1440055"/>
            <a:chOff x="8534267" y="3235452"/>
            <a:chExt cx="2451600" cy="1149561"/>
          </a:xfrm>
        </p:grpSpPr>
        <p:pic>
          <p:nvPicPr>
            <p:cNvPr id="580" name="Google Shape;580;p43"/>
            <p:cNvPicPr preferRelativeResize="0"/>
            <p:nvPr/>
          </p:nvPicPr>
          <p:blipFill rotWithShape="1">
            <a:blip r:embed="rId6">
              <a:alphaModFix/>
            </a:blip>
            <a:srcRect b="0" l="0" r="57016" t="0"/>
            <a:stretch/>
          </p:blipFill>
          <p:spPr>
            <a:xfrm>
              <a:off x="8534267" y="3845013"/>
              <a:ext cx="2095201" cy="5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1" name="Google Shape;581;p43"/>
            <p:cNvPicPr preferRelativeResize="0"/>
            <p:nvPr/>
          </p:nvPicPr>
          <p:blipFill rotWithShape="1">
            <a:blip r:embed="rId6">
              <a:alphaModFix/>
            </a:blip>
            <a:srcRect b="0" l="49479" r="0" t="0"/>
            <a:stretch/>
          </p:blipFill>
          <p:spPr>
            <a:xfrm>
              <a:off x="8534267" y="3235452"/>
              <a:ext cx="2451600" cy="54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587;p44"/>
          <p:cNvGrpSpPr/>
          <p:nvPr/>
        </p:nvGrpSpPr>
        <p:grpSpPr>
          <a:xfrm>
            <a:off x="836962" y="1561063"/>
            <a:ext cx="10518075" cy="2089525"/>
            <a:chOff x="836962" y="1561063"/>
            <a:chExt cx="10518075" cy="2089525"/>
          </a:xfrm>
        </p:grpSpPr>
        <p:pic>
          <p:nvPicPr>
            <p:cNvPr id="588" name="Google Shape;588;p44" title="bf263e1a-60e2-4eeb-940d-f1f014618b94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6962" y="1561063"/>
              <a:ext cx="3506024" cy="2089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" name="Google Shape;589;p44" title="45afe35c-f93a-4856-a3a0-e2d59405df1d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42987" y="1572800"/>
              <a:ext cx="3506024" cy="2066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" name="Google Shape;590;p44" title="ea361238-4e10-4ccc-904c-9450bc0556d8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849013" y="1572800"/>
              <a:ext cx="3506024" cy="20660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1" name="Google Shape;591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36701" y="3588601"/>
            <a:ext cx="6718590" cy="2652075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4"/>
          <p:cNvSpPr txBox="1"/>
          <p:nvPr/>
        </p:nvSpPr>
        <p:spPr>
          <a:xfrm>
            <a:off x="254550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-IT" sz="2800">
                <a:latin typeface="Calibri"/>
                <a:ea typeface="Calibri"/>
                <a:cs typeface="Calibri"/>
                <a:sym typeface="Calibri"/>
              </a:rPr>
              <a:t>Quasiparticle-scattering as the origin of mutual friction</a:t>
            </a:r>
            <a:endParaRPr b="1"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44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4" name="Google Shape;594;p44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95" name="Google Shape;595;p44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44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44"/>
          <p:cNvSpPr/>
          <p:nvPr/>
        </p:nvSpPr>
        <p:spPr>
          <a:xfrm>
            <a:off x="4697380" y="4728175"/>
            <a:ext cx="4095600" cy="1112700"/>
          </a:xfrm>
          <a:prstGeom prst="roundRect">
            <a:avLst>
              <a:gd fmla="val 16667" name="adj"/>
            </a:avLst>
          </a:prstGeom>
          <a:solidFill>
            <a:srgbClr val="EBF6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8" name="Google Shape;598;p44" title="download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8325" y="4879700"/>
            <a:ext cx="3676650" cy="809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9" name="Google Shape;599;p44"/>
          <p:cNvGrpSpPr/>
          <p:nvPr/>
        </p:nvGrpSpPr>
        <p:grpSpPr>
          <a:xfrm>
            <a:off x="2001741" y="1958544"/>
            <a:ext cx="8188517" cy="1983779"/>
            <a:chOff x="2001741" y="1958544"/>
            <a:chExt cx="8188517" cy="1983779"/>
          </a:xfrm>
        </p:grpSpPr>
        <p:pic>
          <p:nvPicPr>
            <p:cNvPr id="600" name="Google Shape;600;p4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001742" y="1958544"/>
              <a:ext cx="8188516" cy="52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1" name="Google Shape;601;p44" title="download.png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001741" y="3419123"/>
              <a:ext cx="1338419" cy="523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02" name="Google Shape;602;p44" title="download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48007" y="3419122"/>
            <a:ext cx="5317286" cy="52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" name="Google Shape;608;p45"/>
          <p:cNvGrpSpPr/>
          <p:nvPr/>
        </p:nvGrpSpPr>
        <p:grpSpPr>
          <a:xfrm>
            <a:off x="152399" y="1887894"/>
            <a:ext cx="11887201" cy="3996612"/>
            <a:chOff x="152399" y="1430694"/>
            <a:chExt cx="11887201" cy="3996612"/>
          </a:xfrm>
        </p:grpSpPr>
        <p:pic>
          <p:nvPicPr>
            <p:cNvPr id="609" name="Google Shape;609;p45" title="download.png"/>
            <p:cNvPicPr preferRelativeResize="0"/>
            <p:nvPr/>
          </p:nvPicPr>
          <p:blipFill rotWithShape="1">
            <a:blip r:embed="rId3">
              <a:alphaModFix/>
            </a:blip>
            <a:srcRect b="49726" l="0" r="0" t="0"/>
            <a:stretch/>
          </p:blipFill>
          <p:spPr>
            <a:xfrm>
              <a:off x="152399" y="1430694"/>
              <a:ext cx="11887201" cy="39966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0" name="Google Shape;610;p45"/>
            <p:cNvSpPr/>
            <p:nvPr/>
          </p:nvSpPr>
          <p:spPr>
            <a:xfrm>
              <a:off x="1334600" y="1744325"/>
              <a:ext cx="1407900" cy="605400"/>
            </a:xfrm>
            <a:prstGeom prst="rect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>
                  <a:latin typeface="Calibri"/>
                  <a:ea typeface="Calibri"/>
                  <a:cs typeface="Calibri"/>
                  <a:sym typeface="Calibri"/>
                </a:rPr>
                <a:t>      He3-B 10 bar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>
                  <a:latin typeface="Calibri"/>
                  <a:ea typeface="Calibri"/>
                  <a:cs typeface="Calibri"/>
                  <a:sym typeface="Calibri"/>
                </a:rPr>
                <a:t>      He II</a:t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11" name="Google Shape;611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430661" y="1876486"/>
              <a:ext cx="140375" cy="1496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2" name="Google Shape;612;p4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430660" y="2059610"/>
              <a:ext cx="140375" cy="1613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3" name="Google Shape;613;p45" title="downloa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824475"/>
            <a:ext cx="11887199" cy="4123455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45"/>
          <p:cNvSpPr txBox="1"/>
          <p:nvPr/>
        </p:nvSpPr>
        <p:spPr>
          <a:xfrm>
            <a:off x="254550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-IT" sz="2800">
                <a:latin typeface="Calibri"/>
                <a:ea typeface="Calibri"/>
                <a:cs typeface="Calibri"/>
                <a:sym typeface="Calibri"/>
              </a:rPr>
              <a:t>Mutual friction in Unitary Fermi Superfluids: effect of the bound states</a:t>
            </a:r>
            <a:endParaRPr b="1"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45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6" name="Google Shape;616;p45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17" name="Google Shape;617;p45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45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45"/>
          <p:cNvSpPr txBox="1"/>
          <p:nvPr/>
        </p:nvSpPr>
        <p:spPr>
          <a:xfrm>
            <a:off x="532425" y="6331375"/>
            <a:ext cx="4068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sz="1500"/>
              <a:t>N. Grani, et al, </a:t>
            </a:r>
            <a:r>
              <a:rPr lang="it-IT" sz="1500"/>
              <a:t>arXiv.2503.21628 (2025)</a:t>
            </a:r>
            <a:endParaRPr sz="1500"/>
          </a:p>
        </p:txBody>
      </p:sp>
      <p:pic>
        <p:nvPicPr>
          <p:cNvPr descr="Immagine che contiene schermata&#10;&#10;Descrizione generata automaticamente" id="620" name="Google Shape;620;p45"/>
          <p:cNvPicPr preferRelativeResize="0"/>
          <p:nvPr/>
        </p:nvPicPr>
        <p:blipFill rotWithShape="1">
          <a:blip r:embed="rId7">
            <a:alphaModFix/>
          </a:blip>
          <a:srcRect b="13512" l="14406" r="14413" t="8019"/>
          <a:stretch/>
        </p:blipFill>
        <p:spPr>
          <a:xfrm>
            <a:off x="3420350" y="2345050"/>
            <a:ext cx="1623474" cy="87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6500" y="1089786"/>
            <a:ext cx="1074627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1950" y="1089774"/>
            <a:ext cx="1119208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 rotWithShape="1">
          <a:blip r:embed="rId5">
            <a:alphaModFix/>
          </a:blip>
          <a:srcRect b="0" l="16099" r="7924" t="0"/>
          <a:stretch/>
        </p:blipFill>
        <p:spPr>
          <a:xfrm>
            <a:off x="7193463" y="1075088"/>
            <a:ext cx="1093139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/>
          <p:nvPr/>
        </p:nvSpPr>
        <p:spPr>
          <a:xfrm>
            <a:off x="4636500" y="4619000"/>
            <a:ext cx="291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Theoretical collaborations:</a:t>
            </a:r>
            <a:r>
              <a:rPr b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8"/>
          <p:cNvSpPr/>
          <p:nvPr/>
        </p:nvSpPr>
        <p:spPr>
          <a:xfrm>
            <a:off x="0" y="-6015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8" title="WhatsApp Image 2025-04-10 at 11.25.25_4a439219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2014" y="657100"/>
            <a:ext cx="5282560" cy="39618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8"/>
          <p:cNvSpPr txBox="1"/>
          <p:nvPr/>
        </p:nvSpPr>
        <p:spPr>
          <a:xfrm>
            <a:off x="1032025" y="5314675"/>
            <a:ext cx="9845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Kwon, Scazza, Inguscio, Marino, Xhani, Pezze’, Donelli, Fort, M. Modugno, Galantucci,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A. Barresi, P. Magierski, G. Wlazlowski, P.Pieri, M. Pini,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S. Stringari (dynamics on annular superfluids)</a:t>
            </a:r>
            <a:endParaRPr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CS-BEC Crossover | Randeria Group" id="626" name="Google Shape;62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57188" y="3894900"/>
            <a:ext cx="3077625" cy="2436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7" name="Google Shape;627;p46"/>
          <p:cNvGrpSpPr/>
          <p:nvPr/>
        </p:nvGrpSpPr>
        <p:grpSpPr>
          <a:xfrm>
            <a:off x="-12" y="1209005"/>
            <a:ext cx="4557000" cy="4923123"/>
            <a:chOff x="5025488" y="1214148"/>
            <a:chExt cx="4504299" cy="4759400"/>
          </a:xfrm>
        </p:grpSpPr>
        <p:pic>
          <p:nvPicPr>
            <p:cNvPr id="628" name="Google Shape;628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84538" y="1214148"/>
              <a:ext cx="4445249" cy="4759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9" name="Google Shape;629;p46"/>
            <p:cNvSpPr/>
            <p:nvPr/>
          </p:nvSpPr>
          <p:spPr>
            <a:xfrm>
              <a:off x="5025488" y="1214150"/>
              <a:ext cx="383400" cy="293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0" name="Google Shape;630;p46"/>
          <p:cNvSpPr txBox="1"/>
          <p:nvPr/>
        </p:nvSpPr>
        <p:spPr>
          <a:xfrm>
            <a:off x="254550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-IT" sz="2800">
                <a:latin typeface="Calibri"/>
                <a:ea typeface="Calibri"/>
                <a:cs typeface="Calibri"/>
                <a:sym typeface="Calibri"/>
              </a:rPr>
              <a:t>Quantifying the observed mismatch: mutual friction</a:t>
            </a:r>
            <a:endParaRPr b="1"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46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32" name="Google Shape;632;p46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33" name="Google Shape;633;p46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17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46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46"/>
          <p:cNvSpPr txBox="1"/>
          <p:nvPr/>
        </p:nvSpPr>
        <p:spPr>
          <a:xfrm>
            <a:off x="532425" y="6331375"/>
            <a:ext cx="10308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chemeClr val="dk1"/>
                </a:solidFill>
              </a:rPr>
              <a:t>D. Hernandez-Rajkov et al Nat. Phys. 20, 939–944 (2024), </a:t>
            </a:r>
            <a:r>
              <a:rPr lang="it-IT" sz="1500"/>
              <a:t>Randeria, Taylor, 2014</a:t>
            </a:r>
            <a:endParaRPr sz="1500"/>
          </a:p>
        </p:txBody>
      </p:sp>
      <p:grpSp>
        <p:nvGrpSpPr>
          <p:cNvPr id="636" name="Google Shape;636;p46"/>
          <p:cNvGrpSpPr/>
          <p:nvPr/>
        </p:nvGrpSpPr>
        <p:grpSpPr>
          <a:xfrm>
            <a:off x="2926774" y="1455125"/>
            <a:ext cx="9225876" cy="3323000"/>
            <a:chOff x="2926774" y="1455125"/>
            <a:chExt cx="9225876" cy="3323000"/>
          </a:xfrm>
        </p:grpSpPr>
        <p:grpSp>
          <p:nvGrpSpPr>
            <p:cNvPr id="637" name="Google Shape;637;p46"/>
            <p:cNvGrpSpPr/>
            <p:nvPr/>
          </p:nvGrpSpPr>
          <p:grpSpPr>
            <a:xfrm>
              <a:off x="7666375" y="1455125"/>
              <a:ext cx="4486275" cy="2736999"/>
              <a:chOff x="7666375" y="1455125"/>
              <a:chExt cx="4486275" cy="2736999"/>
            </a:xfrm>
          </p:grpSpPr>
          <p:grpSp>
            <p:nvGrpSpPr>
              <p:cNvPr id="638" name="Google Shape;638;p46"/>
              <p:cNvGrpSpPr/>
              <p:nvPr/>
            </p:nvGrpSpPr>
            <p:grpSpPr>
              <a:xfrm>
                <a:off x="7865842" y="1455125"/>
                <a:ext cx="3915611" cy="2147364"/>
                <a:chOff x="7258050" y="3410398"/>
                <a:chExt cx="4781550" cy="2696677"/>
              </a:xfrm>
            </p:grpSpPr>
            <p:sp>
              <p:nvSpPr>
                <p:cNvPr id="639" name="Google Shape;639;p46"/>
                <p:cNvSpPr txBox="1"/>
                <p:nvPr/>
              </p:nvSpPr>
              <p:spPr>
                <a:xfrm>
                  <a:off x="8334564" y="3410398"/>
                  <a:ext cx="3705000" cy="502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it-IT"/>
                    <a:t>Phys. Rev. A 111, 023314 (2025)</a:t>
                  </a:r>
                  <a:endParaRPr/>
                </a:p>
              </p:txBody>
            </p:sp>
            <p:pic>
              <p:nvPicPr>
                <p:cNvPr id="640" name="Google Shape;640;p46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7258050" y="3849650"/>
                  <a:ext cx="4781550" cy="22574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641" name="Google Shape;641;p46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64272"/>
              <a:stretch/>
            </p:blipFill>
            <p:spPr>
              <a:xfrm>
                <a:off x="7666375" y="3582974"/>
                <a:ext cx="4486275" cy="6091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42" name="Google Shape;642;p46"/>
            <p:cNvSpPr/>
            <p:nvPr/>
          </p:nvSpPr>
          <p:spPr>
            <a:xfrm>
              <a:off x="2926774" y="4347625"/>
              <a:ext cx="1446900" cy="430500"/>
            </a:xfrm>
            <a:prstGeom prst="ellipse">
              <a:avLst/>
            </a:prstGeom>
            <a:noFill/>
            <a:ln cap="flat" cmpd="sng" w="28575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3" name="Google Shape;643;p46"/>
          <p:cNvSpPr/>
          <p:nvPr/>
        </p:nvSpPr>
        <p:spPr>
          <a:xfrm>
            <a:off x="7634800" y="4291550"/>
            <a:ext cx="4517700" cy="1902000"/>
          </a:xfrm>
          <a:prstGeom prst="roundRect">
            <a:avLst>
              <a:gd fmla="val 16667" name="adj"/>
            </a:avLst>
          </a:prstGeom>
          <a:solidFill>
            <a:srgbClr val="EBF6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00">
                <a:latin typeface="Calibri"/>
                <a:ea typeface="Calibri"/>
                <a:cs typeface="Calibri"/>
                <a:sym typeface="Calibri"/>
              </a:rPr>
              <a:t>Additional physical effects? :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-"/>
            </a:pPr>
            <a:r>
              <a:rPr lang="it-IT" sz="2100">
                <a:latin typeface="Calibri"/>
                <a:ea typeface="Calibri"/>
                <a:cs typeface="Calibri"/>
                <a:sym typeface="Calibri"/>
              </a:rPr>
              <a:t>Inertial waves / Tkachenko waves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-"/>
            </a:pPr>
            <a:r>
              <a:rPr lang="it-IT" sz="2100">
                <a:latin typeface="Calibri"/>
                <a:ea typeface="Calibri"/>
                <a:cs typeface="Calibri"/>
                <a:sym typeface="Calibri"/>
              </a:rPr>
              <a:t>Fundamental Kelvin mode n=1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Calibri"/>
              <a:buChar char="-"/>
            </a:pPr>
            <a:r>
              <a:rPr lang="it-IT" sz="2100">
                <a:latin typeface="Calibri"/>
                <a:ea typeface="Calibri"/>
                <a:cs typeface="Calibri"/>
                <a:sym typeface="Calibri"/>
              </a:rPr>
              <a:t>Local model to include normal component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4" name="Google Shape;644;p46" title="download.png"/>
          <p:cNvPicPr preferRelativeResize="0"/>
          <p:nvPr/>
        </p:nvPicPr>
        <p:blipFill rotWithShape="1">
          <a:blip r:embed="rId7">
            <a:alphaModFix/>
          </a:blip>
          <a:srcRect b="0" l="73579" r="0" t="0"/>
          <a:stretch/>
        </p:blipFill>
        <p:spPr>
          <a:xfrm>
            <a:off x="4643100" y="1157250"/>
            <a:ext cx="2523425" cy="273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46" title="download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18325" y="1455128"/>
            <a:ext cx="898738" cy="3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46" title="download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824500" y="5782400"/>
            <a:ext cx="898750" cy="3513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7" name="Google Shape;647;p46"/>
          <p:cNvGrpSpPr/>
          <p:nvPr/>
        </p:nvGrpSpPr>
        <p:grpSpPr>
          <a:xfrm>
            <a:off x="3291837" y="1466225"/>
            <a:ext cx="3325965" cy="4865150"/>
            <a:chOff x="3291837" y="1466225"/>
            <a:chExt cx="3325965" cy="4865150"/>
          </a:xfrm>
        </p:grpSpPr>
        <p:grpSp>
          <p:nvGrpSpPr>
            <p:cNvPr id="648" name="Google Shape;648;p46"/>
            <p:cNvGrpSpPr/>
            <p:nvPr/>
          </p:nvGrpSpPr>
          <p:grpSpPr>
            <a:xfrm>
              <a:off x="3291837" y="1466225"/>
              <a:ext cx="3325965" cy="3653388"/>
              <a:chOff x="6431625" y="979288"/>
              <a:chExt cx="3325965" cy="3653388"/>
            </a:xfrm>
          </p:grpSpPr>
          <p:sp>
            <p:nvSpPr>
              <p:cNvPr id="649" name="Google Shape;649;p46"/>
              <p:cNvSpPr/>
              <p:nvPr/>
            </p:nvSpPr>
            <p:spPr>
              <a:xfrm>
                <a:off x="6431625" y="3953175"/>
                <a:ext cx="383400" cy="679500"/>
              </a:xfrm>
              <a:prstGeom prst="ellipse">
                <a:avLst/>
              </a:prstGeom>
              <a:noFill/>
              <a:ln cap="flat" cmpd="sng" w="28575">
                <a:solidFill>
                  <a:srgbClr val="C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46"/>
              <p:cNvSpPr/>
              <p:nvPr/>
            </p:nvSpPr>
            <p:spPr>
              <a:xfrm>
                <a:off x="8750490" y="979288"/>
                <a:ext cx="1007100" cy="1680300"/>
              </a:xfrm>
              <a:prstGeom prst="ellipse">
                <a:avLst/>
              </a:prstGeom>
              <a:noFill/>
              <a:ln cap="flat" cmpd="sng" w="28575">
                <a:solidFill>
                  <a:srgbClr val="C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51" name="Google Shape;651;p46"/>
              <p:cNvCxnSpPr>
                <a:stCxn id="649" idx="6"/>
                <a:endCxn id="650" idx="2"/>
              </p:cNvCxnSpPr>
              <p:nvPr/>
            </p:nvCxnSpPr>
            <p:spPr>
              <a:xfrm flipH="1" rot="10800000">
                <a:off x="6815025" y="1819425"/>
                <a:ext cx="1935600" cy="24735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C0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</p:grpSp>
        <p:sp>
          <p:nvSpPr>
            <p:cNvPr id="652" name="Google Shape;652;p46"/>
            <p:cNvSpPr/>
            <p:nvPr/>
          </p:nvSpPr>
          <p:spPr>
            <a:xfrm>
              <a:off x="4451285" y="4651075"/>
              <a:ext cx="1977300" cy="1680300"/>
            </a:xfrm>
            <a:prstGeom prst="ellipse">
              <a:avLst/>
            </a:prstGeom>
            <a:noFill/>
            <a:ln cap="flat" cmpd="sng" w="28575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53" name="Google Shape;653;p46"/>
            <p:cNvCxnSpPr>
              <a:stCxn id="652" idx="2"/>
              <a:endCxn id="649" idx="4"/>
            </p:cNvCxnSpPr>
            <p:nvPr/>
          </p:nvCxnSpPr>
          <p:spPr>
            <a:xfrm rot="10800000">
              <a:off x="3483485" y="5119525"/>
              <a:ext cx="967800" cy="371700"/>
            </a:xfrm>
            <a:prstGeom prst="straightConnector1">
              <a:avLst/>
            </a:prstGeom>
            <a:noFill/>
            <a:ln cap="flat" cmpd="sng" w="28575">
              <a:solidFill>
                <a:srgbClr val="C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grpSp>
        <p:nvGrpSpPr>
          <p:cNvPr id="654" name="Google Shape;654;p46"/>
          <p:cNvGrpSpPr/>
          <p:nvPr/>
        </p:nvGrpSpPr>
        <p:grpSpPr>
          <a:xfrm>
            <a:off x="776800" y="1288938"/>
            <a:ext cx="6400800" cy="4914900"/>
            <a:chOff x="1234000" y="1441338"/>
            <a:chExt cx="6400800" cy="4914900"/>
          </a:xfrm>
        </p:grpSpPr>
        <p:pic>
          <p:nvPicPr>
            <p:cNvPr id="655" name="Google Shape;655;p4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234000" y="1441338"/>
              <a:ext cx="6400800" cy="4914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6" name="Google Shape;656;p46"/>
            <p:cNvSpPr txBox="1"/>
            <p:nvPr/>
          </p:nvSpPr>
          <p:spPr>
            <a:xfrm>
              <a:off x="2008150" y="1466225"/>
              <a:ext cx="5158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/>
                <a:t>M. Caldara, A.Richaud, SciPost Phys. 17, 076 (2024)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7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63" name="Google Shape;663;p47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64" name="Google Shape;664;p47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p47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6" name="Google Shape;66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602695"/>
            <a:ext cx="3008801" cy="217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3600" y="2238496"/>
            <a:ext cx="3252847" cy="24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47" title="Laboratory-demonstration-of-a-Kelvin-Helmholtz-instability-framed-as-a-boundary-valu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6099" y="613693"/>
            <a:ext cx="4482474" cy="4052635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47"/>
          <p:cNvSpPr txBox="1"/>
          <p:nvPr/>
        </p:nvSpPr>
        <p:spPr>
          <a:xfrm>
            <a:off x="261175" y="4788450"/>
            <a:ext cx="117828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2200">
                <a:latin typeface="Calibri"/>
                <a:ea typeface="Calibri"/>
                <a:cs typeface="Calibri"/>
                <a:sym typeface="Calibri"/>
              </a:rPr>
              <a:t> A key mechanism to spontaneously reach turbulent regimes in classical fluids.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br>
              <a:rPr lang="it-IT" sz="2200">
                <a:latin typeface="Calibri"/>
                <a:ea typeface="Calibri"/>
                <a:cs typeface="Calibri"/>
                <a:sym typeface="Calibri"/>
              </a:rPr>
            </a:br>
            <a:r>
              <a:rPr lang="it-IT" sz="2200"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2200">
                <a:latin typeface="Calibri"/>
                <a:ea typeface="Calibri"/>
                <a:cs typeface="Calibri"/>
                <a:sym typeface="Calibri"/>
              </a:rPr>
              <a:t>	Kelvin Helmholtz Instability of quantum vortices                                 Quantum vortex turbulence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47"/>
          <p:cNvSpPr/>
          <p:nvPr/>
        </p:nvSpPr>
        <p:spPr>
          <a:xfrm>
            <a:off x="6518971" y="5791604"/>
            <a:ext cx="1698000" cy="430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1" name="Google Shape;671;p47" title="Question-Mark-Emoji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64224" y="5527374"/>
            <a:ext cx="1455100" cy="81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48"/>
          <p:cNvGrpSpPr/>
          <p:nvPr/>
        </p:nvGrpSpPr>
        <p:grpSpPr>
          <a:xfrm>
            <a:off x="5883999" y="1866580"/>
            <a:ext cx="5928649" cy="2887958"/>
            <a:chOff x="5173625" y="1533125"/>
            <a:chExt cx="6639024" cy="3268400"/>
          </a:xfrm>
        </p:grpSpPr>
        <p:pic>
          <p:nvPicPr>
            <p:cNvPr id="678" name="Google Shape;678;p48" title="dipole_rotated_points_pvm_movie_6.gif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73625" y="1533125"/>
              <a:ext cx="3268399" cy="326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9" name="Google Shape;679;p48" title="dipole_rotated_points_pvm_movie_10.gif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544250" y="1533125"/>
              <a:ext cx="3268399" cy="3268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0" name="Google Shape;680;p48"/>
          <p:cNvSpPr txBox="1"/>
          <p:nvPr/>
        </p:nvSpPr>
        <p:spPr>
          <a:xfrm>
            <a:off x="254550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-IT" sz="2800">
                <a:latin typeface="Calibri"/>
                <a:ea typeface="Calibri"/>
                <a:cs typeface="Calibri"/>
                <a:sym typeface="Calibri"/>
              </a:rPr>
              <a:t>Long term dynamics: a statistical steady state</a:t>
            </a:r>
            <a:endParaRPr b="1"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48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2" name="Google Shape;682;p48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83" name="Google Shape;683;p48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48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5" name="Google Shape;685;p48" title="58092673d7fc56ebb99d97e03f03bd13e340527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449" y="1419400"/>
            <a:ext cx="4728351" cy="2791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6" name="Google Shape;686;p48"/>
          <p:cNvGrpSpPr/>
          <p:nvPr/>
        </p:nvGrpSpPr>
        <p:grpSpPr>
          <a:xfrm>
            <a:off x="5884445" y="1866592"/>
            <a:ext cx="5928650" cy="2791214"/>
            <a:chOff x="5173625" y="1304525"/>
            <a:chExt cx="6639026" cy="3268400"/>
          </a:xfrm>
        </p:grpSpPr>
        <p:pic>
          <p:nvPicPr>
            <p:cNvPr id="687" name="Google Shape;687;p4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73625" y="1304525"/>
              <a:ext cx="3268400" cy="326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8" name="Google Shape;688;p4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8544250" y="1304525"/>
              <a:ext cx="3268400" cy="3268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9" name="Google Shape;689;p48"/>
          <p:cNvSpPr txBox="1"/>
          <p:nvPr/>
        </p:nvSpPr>
        <p:spPr>
          <a:xfrm>
            <a:off x="532425" y="6331375"/>
            <a:ext cx="10308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chemeClr val="dk1"/>
                </a:solidFill>
              </a:rPr>
              <a:t>D. Hernandez-Rajkov et al, In preparation in collaboration with L.Galantucci</a:t>
            </a:r>
            <a:endParaRPr sz="1500"/>
          </a:p>
        </p:txBody>
      </p:sp>
      <p:pic>
        <p:nvPicPr>
          <p:cNvPr id="690" name="Google Shape;690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0450" y="4251500"/>
            <a:ext cx="5809483" cy="200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49"/>
          <p:cNvSpPr txBox="1"/>
          <p:nvPr/>
        </p:nvSpPr>
        <p:spPr>
          <a:xfrm>
            <a:off x="254550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-IT" sz="2800">
                <a:latin typeface="Calibri"/>
                <a:ea typeface="Calibri"/>
                <a:cs typeface="Calibri"/>
                <a:sym typeface="Calibri"/>
              </a:rPr>
              <a:t>Long term dynamics: a statistical steady state</a:t>
            </a:r>
            <a:endParaRPr b="1"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49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8" name="Google Shape;698;p49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99" name="Google Shape;699;p49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19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49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1" name="Google Shape;701;p49"/>
          <p:cNvGrpSpPr/>
          <p:nvPr/>
        </p:nvGrpSpPr>
        <p:grpSpPr>
          <a:xfrm>
            <a:off x="252950" y="1291675"/>
            <a:ext cx="5843050" cy="4998363"/>
            <a:chOff x="252950" y="1291675"/>
            <a:chExt cx="5843050" cy="4998363"/>
          </a:xfrm>
        </p:grpSpPr>
        <p:pic>
          <p:nvPicPr>
            <p:cNvPr id="702" name="Google Shape;702;p49" title="points_pvm_movie.gif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2950" y="1291675"/>
              <a:ext cx="5843050" cy="292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49" title="06d79458-2bd5-4da5-8aa1-f3cf7bb1a49f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36063" y="4213188"/>
              <a:ext cx="2076825" cy="20768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4" name="Google Shape;704;p49" title="6df6d2ca-bb6c-4d24-aeb8-492415c3302e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5288" y="1291687"/>
            <a:ext cx="3303973" cy="4998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5" name="Google Shape;705;p49"/>
          <p:cNvGrpSpPr/>
          <p:nvPr/>
        </p:nvGrpSpPr>
        <p:grpSpPr>
          <a:xfrm>
            <a:off x="6096000" y="1291675"/>
            <a:ext cx="5843050" cy="5036563"/>
            <a:chOff x="6096000" y="1291675"/>
            <a:chExt cx="5843050" cy="5036563"/>
          </a:xfrm>
        </p:grpSpPr>
        <p:pic>
          <p:nvPicPr>
            <p:cNvPr id="706" name="Google Shape;706;p49" title="rotated_points_pvm_movie.gif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096000" y="1291675"/>
              <a:ext cx="5843050" cy="29215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7" name="Google Shape;707;p49" title="0e77352a-23b7-4299-8032-9c4ae9480d98.png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60000" y="4213200"/>
              <a:ext cx="2115038" cy="21150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08" name="Google Shape;708;p49"/>
          <p:cNvGrpSpPr/>
          <p:nvPr/>
        </p:nvGrpSpPr>
        <p:grpSpPr>
          <a:xfrm>
            <a:off x="4668625" y="2289962"/>
            <a:ext cx="7142375" cy="3040000"/>
            <a:chOff x="4597425" y="2270874"/>
            <a:chExt cx="7142375" cy="3040000"/>
          </a:xfrm>
        </p:grpSpPr>
        <p:pic>
          <p:nvPicPr>
            <p:cNvPr id="709" name="Google Shape;709;p49" title="b16dc064-ec0e-4db0-90aa-07e7ccbea991.png"/>
            <p:cNvPicPr preferRelativeResize="0"/>
            <p:nvPr/>
          </p:nvPicPr>
          <p:blipFill rotWithShape="1">
            <a:blip r:embed="rId8">
              <a:alphaModFix/>
            </a:blip>
            <a:srcRect b="0" l="34043" r="32895" t="50176"/>
            <a:stretch/>
          </p:blipFill>
          <p:spPr>
            <a:xfrm>
              <a:off x="4597425" y="2270874"/>
              <a:ext cx="6157826" cy="30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0" name="Google Shape;710;p49" title="d850c53f-106c-4c91-9995-be8a23737376.png"/>
            <p:cNvPicPr preferRelativeResize="0"/>
            <p:nvPr/>
          </p:nvPicPr>
          <p:blipFill rotWithShape="1">
            <a:blip r:embed="rId9">
              <a:alphaModFix/>
            </a:blip>
            <a:srcRect b="0" l="0" r="70128" t="0"/>
            <a:stretch/>
          </p:blipFill>
          <p:spPr>
            <a:xfrm>
              <a:off x="10599450" y="2287475"/>
              <a:ext cx="1140350" cy="2243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1" name="Google Shape;711;p49"/>
          <p:cNvSpPr txBox="1"/>
          <p:nvPr/>
        </p:nvSpPr>
        <p:spPr>
          <a:xfrm>
            <a:off x="532425" y="6331375"/>
            <a:ext cx="10308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chemeClr val="dk1"/>
                </a:solidFill>
              </a:rPr>
              <a:t>D. Hernandez-Rajkov et al, In preparation in collaboration with L.Galantucci</a:t>
            </a:r>
            <a:endParaRPr sz="1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50"/>
          <p:cNvGrpSpPr/>
          <p:nvPr/>
        </p:nvGrpSpPr>
        <p:grpSpPr>
          <a:xfrm>
            <a:off x="6235574" y="1376225"/>
            <a:ext cx="5834101" cy="3769450"/>
            <a:chOff x="6235574" y="1452425"/>
            <a:chExt cx="5834101" cy="3769450"/>
          </a:xfrm>
        </p:grpSpPr>
        <p:pic>
          <p:nvPicPr>
            <p:cNvPr id="718" name="Google Shape;718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35574" y="1452425"/>
              <a:ext cx="3979801" cy="3369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9" name="Google Shape;719;p50"/>
            <p:cNvSpPr txBox="1"/>
            <p:nvPr/>
          </p:nvSpPr>
          <p:spPr>
            <a:xfrm>
              <a:off x="7995325" y="4821675"/>
              <a:ext cx="3000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/>
                <a:t>Phys. Rev. X 12, 01103 (2022)</a:t>
              </a:r>
              <a:endParaRPr/>
            </a:p>
          </p:txBody>
        </p:sp>
        <p:pic>
          <p:nvPicPr>
            <p:cNvPr id="720" name="Google Shape;720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15375" y="1452431"/>
              <a:ext cx="1854300" cy="3369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1" name="Google Shape;721;p50" title="ae40d809-b232-4e0b-80c7-e4eaa103680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8650" y="1275900"/>
            <a:ext cx="5916951" cy="3552576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50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3" name="Google Shape;723;p50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24" name="Google Shape;724;p50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50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50"/>
          <p:cNvSpPr txBox="1"/>
          <p:nvPr/>
        </p:nvSpPr>
        <p:spPr>
          <a:xfrm>
            <a:off x="254550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-IT" sz="2800">
                <a:latin typeface="Calibri"/>
                <a:ea typeface="Calibri"/>
                <a:cs typeface="Calibri"/>
                <a:sym typeface="Calibri"/>
              </a:rPr>
              <a:t>Long term dynamics: a statistical steady state</a:t>
            </a:r>
            <a:endParaRPr b="1"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" name="Google Shape;727;p50" title="30b3d910-6848-4de4-bb33-ed6921f4350c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4550" y="1272093"/>
            <a:ext cx="5834099" cy="3552588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50"/>
          <p:cNvSpPr txBox="1"/>
          <p:nvPr/>
        </p:nvSpPr>
        <p:spPr>
          <a:xfrm>
            <a:off x="532425" y="6331375"/>
            <a:ext cx="10308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solidFill>
                  <a:schemeClr val="dk1"/>
                </a:solidFill>
              </a:rPr>
              <a:t>D. Hernandez-Rajkov et al, In preparation in collaboration with L.Galantucci</a:t>
            </a:r>
            <a:endParaRPr sz="1500"/>
          </a:p>
        </p:txBody>
      </p:sp>
      <p:grpSp>
        <p:nvGrpSpPr>
          <p:cNvPr id="729" name="Google Shape;729;p50"/>
          <p:cNvGrpSpPr/>
          <p:nvPr/>
        </p:nvGrpSpPr>
        <p:grpSpPr>
          <a:xfrm>
            <a:off x="2415542" y="4824682"/>
            <a:ext cx="1512125" cy="1480926"/>
            <a:chOff x="447100" y="1229490"/>
            <a:chExt cx="3121001" cy="3121024"/>
          </a:xfrm>
        </p:grpSpPr>
        <p:pic>
          <p:nvPicPr>
            <p:cNvPr id="730" name="Google Shape;730;p5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47100" y="1229490"/>
              <a:ext cx="3121001" cy="3121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1" name="Google Shape;731;p5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063770" y="3655525"/>
              <a:ext cx="370080" cy="251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2" name="Google Shape;732;p5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1637538" y="3150433"/>
              <a:ext cx="740125" cy="25164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51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9" name="Google Shape;739;p51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40" name="Google Shape;740;p51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51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51"/>
          <p:cNvSpPr txBox="1"/>
          <p:nvPr/>
        </p:nvSpPr>
        <p:spPr>
          <a:xfrm>
            <a:off x="254550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Outlooks</a:t>
            </a:r>
            <a:endParaRPr b="1"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3" name="Google Shape;743;p51" title="c85ecfdf-78e9-4a09-8095-9d284485867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387" y="1742400"/>
            <a:ext cx="3627526" cy="186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51" title="062c35e8-65b2-4e41-ae06-989ab76d06c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1562" y="1742400"/>
            <a:ext cx="3627526" cy="1867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51" title="b2385771-f63a-4a90-9fa7-ecfbde3662d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9087" y="1742400"/>
            <a:ext cx="3627526" cy="1867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51" title="downloa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17137" y="5328121"/>
            <a:ext cx="2000250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51" title="download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39612" y="1285200"/>
            <a:ext cx="933450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51" title="download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58612" y="1289963"/>
            <a:ext cx="933450" cy="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51" title="download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286137" y="1289963"/>
            <a:ext cx="933450" cy="3714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0" name="Google Shape;750;p51"/>
          <p:cNvGrpSpPr/>
          <p:nvPr/>
        </p:nvGrpSpPr>
        <p:grpSpPr>
          <a:xfrm>
            <a:off x="3690403" y="3678620"/>
            <a:ext cx="2583854" cy="2583874"/>
            <a:chOff x="4521448" y="3123580"/>
            <a:chExt cx="3207764" cy="3207789"/>
          </a:xfrm>
        </p:grpSpPr>
        <p:grpSp>
          <p:nvGrpSpPr>
            <p:cNvPr id="751" name="Google Shape;751;p51"/>
            <p:cNvGrpSpPr/>
            <p:nvPr/>
          </p:nvGrpSpPr>
          <p:grpSpPr>
            <a:xfrm>
              <a:off x="4521448" y="3123580"/>
              <a:ext cx="3207764" cy="3207789"/>
              <a:chOff x="447100" y="1229490"/>
              <a:chExt cx="3121001" cy="3121024"/>
            </a:xfrm>
          </p:grpSpPr>
          <p:pic>
            <p:nvPicPr>
              <p:cNvPr id="752" name="Google Shape;752;p51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447100" y="1229490"/>
                <a:ext cx="3121001" cy="312102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3" name="Google Shape;753;p51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>
                <a:off x="2063770" y="3655525"/>
                <a:ext cx="370080" cy="2516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54" name="Google Shape;754;p51"/>
              <p:cNvPicPr preferRelativeResize="0"/>
              <p:nvPr/>
            </p:nvPicPr>
            <p:blipFill rotWithShape="1">
              <a:blip r:embed="rId12">
                <a:alphaModFix/>
              </a:blip>
              <a:srcRect b="0" l="0" r="0" t="0"/>
              <a:stretch/>
            </p:blipFill>
            <p:spPr>
              <a:xfrm>
                <a:off x="1637538" y="3150433"/>
                <a:ext cx="740125" cy="25164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55" name="Google Shape;755;p51"/>
            <p:cNvSpPr txBox="1"/>
            <p:nvPr/>
          </p:nvSpPr>
          <p:spPr>
            <a:xfrm>
              <a:off x="6451575" y="4882425"/>
              <a:ext cx="254100" cy="141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>
                  <a:solidFill>
                    <a:srgbClr val="F6B26B"/>
                  </a:solidFill>
                  <a:latin typeface="Calibri"/>
                  <a:ea typeface="Calibri"/>
                  <a:cs typeface="Calibri"/>
                  <a:sym typeface="Calibri"/>
                </a:rPr>
                <a:t>i</a:t>
              </a:r>
              <a:br>
                <a:rPr lang="it-IT" sz="2800">
                  <a:solidFill>
                    <a:srgbClr val="F6B26B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endParaRPr sz="600">
                <a:solidFill>
                  <a:srgbClr val="F6B26B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>
                  <a:solidFill>
                    <a:srgbClr val="F6B26B"/>
                  </a:solidFill>
                  <a:latin typeface="Calibri"/>
                  <a:ea typeface="Calibri"/>
                  <a:cs typeface="Calibri"/>
                  <a:sym typeface="Calibri"/>
                </a:rPr>
                <a:t>e</a:t>
              </a:r>
              <a:endParaRPr sz="2800">
                <a:solidFill>
                  <a:srgbClr val="F6B26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56" name="Google Shape;756;p51" title="download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74262" y="4677638"/>
            <a:ext cx="2286000" cy="37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52"/>
          <p:cNvSpPr txBox="1"/>
          <p:nvPr/>
        </p:nvSpPr>
        <p:spPr>
          <a:xfrm>
            <a:off x="254550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-IT" sz="2800">
                <a:latin typeface="Calibri"/>
                <a:ea typeface="Calibri"/>
                <a:cs typeface="Calibri"/>
                <a:sym typeface="Calibri"/>
              </a:rPr>
              <a:t>Outlooks</a:t>
            </a:r>
            <a:endParaRPr b="1"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52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4" name="Google Shape;764;p52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5" name="Google Shape;765;p52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52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7" name="Google Shape;76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463" y="1842875"/>
            <a:ext cx="4812066" cy="2610551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52"/>
          <p:cNvSpPr txBox="1"/>
          <p:nvPr/>
        </p:nvSpPr>
        <p:spPr>
          <a:xfrm>
            <a:off x="722500" y="1596902"/>
            <a:ext cx="481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Luca Galantucci, et al. 	arXiv:2501.08309</a:t>
            </a:r>
            <a:endParaRPr/>
          </a:p>
        </p:txBody>
      </p:sp>
      <p:pic>
        <p:nvPicPr>
          <p:cNvPr id="769" name="Google Shape;769;p52"/>
          <p:cNvPicPr preferRelativeResize="0"/>
          <p:nvPr/>
        </p:nvPicPr>
        <p:blipFill rotWithShape="1">
          <a:blip r:embed="rId3">
            <a:alphaModFix/>
          </a:blip>
          <a:srcRect b="38514" l="35373" r="50717" t="34187"/>
          <a:stretch/>
        </p:blipFill>
        <p:spPr>
          <a:xfrm>
            <a:off x="3263170" y="1938979"/>
            <a:ext cx="2271367" cy="2418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52"/>
          <p:cNvPicPr preferRelativeResize="0"/>
          <p:nvPr/>
        </p:nvPicPr>
        <p:blipFill rotWithShape="1">
          <a:blip r:embed="rId4">
            <a:alphaModFix/>
          </a:blip>
          <a:srcRect b="0" l="0" r="0" t="48686"/>
          <a:stretch/>
        </p:blipFill>
        <p:spPr>
          <a:xfrm>
            <a:off x="7386137" y="1842863"/>
            <a:ext cx="4551325" cy="2943550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52"/>
          <p:cNvSpPr txBox="1"/>
          <p:nvPr/>
        </p:nvSpPr>
        <p:spPr>
          <a:xfrm>
            <a:off x="7868550" y="1478113"/>
            <a:ext cx="4068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 sz="1500"/>
              <a:t>N. Grani, et al, arXiv.2503.21628 (2025)</a:t>
            </a:r>
            <a:endParaRPr sz="1500"/>
          </a:p>
        </p:txBody>
      </p:sp>
      <p:sp>
        <p:nvSpPr>
          <p:cNvPr id="772" name="Google Shape;772;p52"/>
          <p:cNvSpPr/>
          <p:nvPr/>
        </p:nvSpPr>
        <p:spPr>
          <a:xfrm>
            <a:off x="1676638" y="4954575"/>
            <a:ext cx="2903700" cy="1112700"/>
          </a:xfrm>
          <a:prstGeom prst="roundRect">
            <a:avLst>
              <a:gd fmla="val 16667" name="adj"/>
            </a:avLst>
          </a:prstGeom>
          <a:solidFill>
            <a:srgbClr val="EBF6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00">
                <a:latin typeface="Calibri"/>
                <a:ea typeface="Calibri"/>
                <a:cs typeface="Calibri"/>
                <a:sym typeface="Calibri"/>
              </a:rPr>
              <a:t>Normal component effects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52"/>
          <p:cNvSpPr/>
          <p:nvPr/>
        </p:nvSpPr>
        <p:spPr>
          <a:xfrm>
            <a:off x="8209938" y="4931700"/>
            <a:ext cx="2903700" cy="1112700"/>
          </a:xfrm>
          <a:prstGeom prst="roundRect">
            <a:avLst>
              <a:gd fmla="val 16667" name="adj"/>
            </a:avLst>
          </a:prstGeom>
          <a:solidFill>
            <a:srgbClr val="EBF6F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00">
                <a:latin typeface="Calibri"/>
                <a:ea typeface="Calibri"/>
                <a:cs typeface="Calibri"/>
                <a:sym typeface="Calibri"/>
              </a:rPr>
              <a:t>Look for cascade signatures</a:t>
            </a:r>
            <a:endParaRPr sz="2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96500" y="1089786"/>
            <a:ext cx="1074627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31950" y="1089774"/>
            <a:ext cx="1119208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53"/>
          <p:cNvPicPr preferRelativeResize="0"/>
          <p:nvPr/>
        </p:nvPicPr>
        <p:blipFill rotWithShape="1">
          <a:blip r:embed="rId5">
            <a:alphaModFix/>
          </a:blip>
          <a:srcRect b="0" l="16099" r="7924" t="0"/>
          <a:stretch/>
        </p:blipFill>
        <p:spPr>
          <a:xfrm>
            <a:off x="7193463" y="1075088"/>
            <a:ext cx="1093139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53"/>
          <p:cNvSpPr txBox="1"/>
          <p:nvPr/>
        </p:nvSpPr>
        <p:spPr>
          <a:xfrm>
            <a:off x="4636500" y="4619000"/>
            <a:ext cx="291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Theoretical collaborations:</a:t>
            </a:r>
            <a:r>
              <a:rPr b="1"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53"/>
          <p:cNvSpPr/>
          <p:nvPr/>
        </p:nvSpPr>
        <p:spPr>
          <a:xfrm>
            <a:off x="0" y="-6015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4" name="Google Shape;784;p53" title="WhatsApp Image 2025-04-10 at 11.25.25_4a439219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2014" y="657100"/>
            <a:ext cx="5282560" cy="396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14101" y="2969748"/>
            <a:ext cx="5045795" cy="1440025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53"/>
          <p:cNvSpPr txBox="1"/>
          <p:nvPr/>
        </p:nvSpPr>
        <p:spPr>
          <a:xfrm>
            <a:off x="1032025" y="5314675"/>
            <a:ext cx="9845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Kwon, Scazza, Inguscio, Marino, Xhani, Pezze’, Donelli, Fort, M. Modugno, Galantucci,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A. </a:t>
            </a:r>
            <a:r>
              <a:rPr lang="it-IT" sz="1800"/>
              <a:t>Barresi, P. Magierski, G. Wlazlowski, P.Pieri, M. Pini,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/>
              <a:t>S. Stringari (dynamics on annular superfluids)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838200" y="1825625"/>
            <a:ext cx="109689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-400050" lvl="0" marL="457200" rtl="0" algn="l">
              <a:spcBef>
                <a:spcPts val="1000"/>
              </a:spcBef>
              <a:spcAft>
                <a:spcPts val="0"/>
              </a:spcAft>
              <a:buSzPts val="2700"/>
              <a:buAutoNum type="arabicPeriod"/>
            </a:pPr>
            <a:r>
              <a:rPr lang="it-IT" sz="2700"/>
              <a:t>The problem of the Kelvin-Helmholtz Instability:</a:t>
            </a:r>
            <a:br>
              <a:rPr lang="it-IT" sz="2700"/>
            </a:b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it-IT" sz="2700"/>
              <a:t>Direct </a:t>
            </a:r>
            <a:r>
              <a:rPr lang="it-IT" sz="2700"/>
              <a:t>observation of the Kelvin-Helmholtz Instability from vortex arrays</a:t>
            </a:r>
            <a:br>
              <a:rPr lang="it-IT" sz="2700"/>
            </a:b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it-IT" sz="2700"/>
              <a:t>Reaching a s</a:t>
            </a:r>
            <a:r>
              <a:rPr lang="it-IT" sz="2700"/>
              <a:t>tatistical steady state </a:t>
            </a:r>
            <a:br>
              <a:rPr lang="it-IT" sz="2700"/>
            </a:b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it-IT" sz="2700"/>
              <a:t>Summary and perspective</a:t>
            </a:r>
            <a:endParaRPr sz="2700"/>
          </a:p>
        </p:txBody>
      </p:sp>
      <p:sp>
        <p:nvSpPr>
          <p:cNvPr id="197" name="Google Shape;197;p2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Overview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00" y="0"/>
            <a:ext cx="11938475" cy="6725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30"/>
          <p:cNvGrpSpPr/>
          <p:nvPr/>
        </p:nvGrpSpPr>
        <p:grpSpPr>
          <a:xfrm>
            <a:off x="3396000" y="905715"/>
            <a:ext cx="5400000" cy="5226300"/>
            <a:chOff x="3396000" y="905715"/>
            <a:chExt cx="5400000" cy="5226300"/>
          </a:xfrm>
        </p:grpSpPr>
        <p:sp>
          <p:nvSpPr>
            <p:cNvPr id="205" name="Google Shape;205;p30"/>
            <p:cNvSpPr/>
            <p:nvPr/>
          </p:nvSpPr>
          <p:spPr>
            <a:xfrm>
              <a:off x="3396000" y="905715"/>
              <a:ext cx="5400000" cy="5226300"/>
            </a:xfrm>
            <a:prstGeom prst="rect">
              <a:avLst/>
            </a:prstGeom>
            <a:gradFill>
              <a:gsLst>
                <a:gs pos="0">
                  <a:srgbClr val="F5D125"/>
                </a:gs>
                <a:gs pos="42000">
                  <a:srgbClr val="F5D125"/>
                </a:gs>
                <a:gs pos="50000">
                  <a:srgbClr val="95805C"/>
                </a:gs>
                <a:gs pos="58999">
                  <a:srgbClr val="352F92"/>
                </a:gs>
                <a:gs pos="100000">
                  <a:srgbClr val="352F92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06" name="Google Shape;206;p30"/>
            <p:cNvCxnSpPr/>
            <p:nvPr/>
          </p:nvCxnSpPr>
          <p:spPr>
            <a:xfrm rot="10800000">
              <a:off x="4942038" y="4582588"/>
              <a:ext cx="2207100" cy="111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207" name="Google Shape;207;p30"/>
            <p:cNvCxnSpPr/>
            <p:nvPr/>
          </p:nvCxnSpPr>
          <p:spPr>
            <a:xfrm rot="10800000">
              <a:off x="5042871" y="2264321"/>
              <a:ext cx="2207100" cy="111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triangle"/>
              <a:tailEnd len="sm" w="sm" type="none"/>
            </a:ln>
          </p:spPr>
        </p:cxnSp>
      </p:grpSp>
      <p:sp>
        <p:nvSpPr>
          <p:cNvPr id="208" name="Google Shape;208;p30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9" name="Google Shape;209;p30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0" name="Google Shape;210;p30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0"/>
          <p:cNvSpPr/>
          <p:nvPr/>
        </p:nvSpPr>
        <p:spPr>
          <a:xfrm>
            <a:off x="1590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0"/>
          <p:cNvSpPr txBox="1"/>
          <p:nvPr/>
        </p:nvSpPr>
        <p:spPr>
          <a:xfrm>
            <a:off x="15900" y="6331375"/>
            <a:ext cx="6169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it-IT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https://www.youtube.com/watch?v=cTRQP6DSaqA&amp;ab_channel=KevinSchaal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30"/>
          <p:cNvGrpSpPr/>
          <p:nvPr/>
        </p:nvGrpSpPr>
        <p:grpSpPr>
          <a:xfrm>
            <a:off x="254550" y="685800"/>
            <a:ext cx="11682900" cy="5012705"/>
            <a:chOff x="254550" y="685800"/>
            <a:chExt cx="11682900" cy="5012705"/>
          </a:xfrm>
        </p:grpSpPr>
        <p:pic>
          <p:nvPicPr>
            <p:cNvPr id="214" name="Google Shape;214;p30" title="8bdda7a1-bae5-4c35-9891-807e7739c2ed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28250" y="1749250"/>
              <a:ext cx="10135500" cy="39492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0"/>
            <p:cNvSpPr txBox="1"/>
            <p:nvPr/>
          </p:nvSpPr>
          <p:spPr>
            <a:xfrm>
              <a:off x="254550" y="685800"/>
              <a:ext cx="116829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it-IT" sz="2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Growth rates of the Kelvin-Helmholtz Instability</a:t>
              </a:r>
              <a:endParaRPr b="1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/>
          <p:nvPr/>
        </p:nvSpPr>
        <p:spPr>
          <a:xfrm>
            <a:off x="989625" y="5915875"/>
            <a:ext cx="3416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100"/>
              </a:spcBef>
              <a:spcAft>
                <a:spcPts val="200"/>
              </a:spcAft>
              <a:buNone/>
            </a:pPr>
            <a:r>
              <a:rPr lang="it-IT" sz="1500">
                <a:solidFill>
                  <a:schemeClr val="dk1"/>
                </a:solidFill>
              </a:rPr>
              <a:t>arXiv:2408.11217 (2024)</a:t>
            </a:r>
            <a:endParaRPr sz="1500"/>
          </a:p>
        </p:txBody>
      </p:sp>
      <p:pic>
        <p:nvPicPr>
          <p:cNvPr id="222" name="Google Shape;222;p31"/>
          <p:cNvPicPr preferRelativeResize="0"/>
          <p:nvPr/>
        </p:nvPicPr>
        <p:blipFill rotWithShape="1">
          <a:blip r:embed="rId3">
            <a:alphaModFix/>
          </a:blip>
          <a:srcRect b="0" l="0" r="41636" t="0"/>
          <a:stretch/>
        </p:blipFill>
        <p:spPr>
          <a:xfrm>
            <a:off x="989625" y="1599100"/>
            <a:ext cx="4865750" cy="438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0200" y="1808075"/>
            <a:ext cx="4774501" cy="3749348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1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1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6" name="Google Shape;226;p31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7" name="Google Shape;227;p31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8" name="Google Shape;228;p31"/>
          <p:cNvSpPr txBox="1"/>
          <p:nvPr/>
        </p:nvSpPr>
        <p:spPr>
          <a:xfrm>
            <a:off x="336884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Kelvin-Helmholtz instability in superfluid </a:t>
            </a:r>
            <a:r>
              <a:rPr b="1" lang="it-IT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mixtures</a:t>
            </a:r>
            <a:endParaRPr b="1" i="0" sz="28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1"/>
          <p:cNvSpPr txBox="1"/>
          <p:nvPr/>
        </p:nvSpPr>
        <p:spPr>
          <a:xfrm>
            <a:off x="6440200" y="5566125"/>
            <a:ext cx="4811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1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500">
                <a:solidFill>
                  <a:schemeClr val="dk1"/>
                </a:solidFill>
              </a:rPr>
              <a:t>Haruya Kokubo, et al, Phys.Rev.A 104, 023312 (2021)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2132"/>
            <a:ext cx="12192001" cy="359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2"/>
          <p:cNvPicPr preferRelativeResize="0"/>
          <p:nvPr/>
        </p:nvPicPr>
        <p:blipFill rotWithShape="1">
          <a:blip r:embed="rId4">
            <a:alphaModFix/>
          </a:blip>
          <a:srcRect b="0" l="0" r="45787" t="0"/>
          <a:stretch/>
        </p:blipFill>
        <p:spPr>
          <a:xfrm>
            <a:off x="1206275" y="4709300"/>
            <a:ext cx="5556276" cy="15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2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8" name="Google Shape;238;p32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9" name="Google Shape;239;p32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2"/>
          <p:cNvSpPr txBox="1"/>
          <p:nvPr/>
        </p:nvSpPr>
        <p:spPr>
          <a:xfrm>
            <a:off x="254550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-IT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Kelvin-Helmholtz Instability in </a:t>
            </a:r>
            <a:r>
              <a:rPr b="1" lang="it-IT" sz="2800">
                <a:latin typeface="Calibri"/>
                <a:ea typeface="Calibri"/>
                <a:cs typeface="Calibri"/>
                <a:sym typeface="Calibri"/>
              </a:rPr>
              <a:t>single-component </a:t>
            </a:r>
            <a:r>
              <a:rPr b="1" lang="it-IT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super</a:t>
            </a:r>
            <a:r>
              <a:rPr b="1" lang="it-IT" sz="2800">
                <a:latin typeface="Calibri"/>
                <a:ea typeface="Calibri"/>
                <a:cs typeface="Calibri"/>
                <a:sym typeface="Calibri"/>
              </a:rPr>
              <a:t>fluids</a:t>
            </a:r>
            <a:endParaRPr b="1"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32"/>
          <p:cNvPicPr preferRelativeResize="0"/>
          <p:nvPr/>
        </p:nvPicPr>
        <p:blipFill rotWithShape="1">
          <a:blip r:embed="rId3">
            <a:alphaModFix/>
          </a:blip>
          <a:srcRect b="0" l="0" r="75621" t="0"/>
          <a:stretch/>
        </p:blipFill>
        <p:spPr>
          <a:xfrm>
            <a:off x="0" y="1132125"/>
            <a:ext cx="2972250" cy="359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2"/>
          <p:cNvSpPr txBox="1"/>
          <p:nvPr/>
        </p:nvSpPr>
        <p:spPr>
          <a:xfrm>
            <a:off x="532425" y="6371725"/>
            <a:ext cx="1044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100"/>
              </a:spcBef>
              <a:spcAft>
                <a:spcPts val="200"/>
              </a:spcAft>
              <a:buNone/>
            </a:pPr>
            <a:r>
              <a:rPr lang="it-IT" sz="1500">
                <a:solidFill>
                  <a:schemeClr val="dk1"/>
                </a:solidFill>
              </a:rPr>
              <a:t>Baggaley, Parker, Phys. Rev. A 97, 053608 (2018),                       L.Giacomelli, I.Carusotto SciPost Phys. 14, 025 (2023)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243" name="Google Shape;243;p32"/>
          <p:cNvPicPr preferRelativeResize="0"/>
          <p:nvPr/>
        </p:nvPicPr>
        <p:blipFill rotWithShape="1">
          <a:blip r:embed="rId4">
            <a:alphaModFix/>
          </a:blip>
          <a:srcRect b="0" l="0" r="66406" t="0"/>
          <a:stretch/>
        </p:blipFill>
        <p:spPr>
          <a:xfrm>
            <a:off x="1206275" y="4709300"/>
            <a:ext cx="3442974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275" y="4709300"/>
            <a:ext cx="10249099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9525" y="1344221"/>
            <a:ext cx="5792950" cy="317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2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3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3" name="Google Shape;253;p33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54" name="Google Shape;254;p33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33"/>
          <p:cNvSpPr txBox="1"/>
          <p:nvPr/>
        </p:nvSpPr>
        <p:spPr>
          <a:xfrm>
            <a:off x="254550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-IT" sz="2800">
                <a:latin typeface="Calibri"/>
                <a:ea typeface="Calibri"/>
                <a:cs typeface="Calibri"/>
                <a:sym typeface="Calibri"/>
              </a:rPr>
              <a:t>Vortex arrays from linear </a:t>
            </a:r>
            <a:r>
              <a:rPr b="1" lang="it-IT" sz="2800">
                <a:latin typeface="Calibri"/>
                <a:ea typeface="Calibri"/>
                <a:cs typeface="Calibri"/>
                <a:sym typeface="Calibri"/>
              </a:rPr>
              <a:t>Josephson</a:t>
            </a:r>
            <a:r>
              <a:rPr b="1" lang="it-IT" sz="2800">
                <a:latin typeface="Calibri"/>
                <a:ea typeface="Calibri"/>
                <a:cs typeface="Calibri"/>
                <a:sym typeface="Calibri"/>
              </a:rPr>
              <a:t> Junctions</a:t>
            </a:r>
            <a:endParaRPr b="1"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3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7" name="Google Shape;257;p33"/>
          <p:cNvGrpSpPr/>
          <p:nvPr/>
        </p:nvGrpSpPr>
        <p:grpSpPr>
          <a:xfrm>
            <a:off x="532425" y="1357775"/>
            <a:ext cx="6876251" cy="3453225"/>
            <a:chOff x="532425" y="2043575"/>
            <a:chExt cx="6876251" cy="3453225"/>
          </a:xfrm>
        </p:grpSpPr>
        <p:pic>
          <p:nvPicPr>
            <p:cNvPr id="258" name="Google Shape;258;p33" title="aabf8081617ef713ec7bffaa0e182de455882b5f.png"/>
            <p:cNvPicPr preferRelativeResize="0"/>
            <p:nvPr/>
          </p:nvPicPr>
          <p:blipFill rotWithShape="1">
            <a:blip r:embed="rId3">
              <a:alphaModFix/>
            </a:blip>
            <a:srcRect b="65537" l="3589" r="79045" t="0"/>
            <a:stretch/>
          </p:blipFill>
          <p:spPr>
            <a:xfrm>
              <a:off x="532425" y="2043575"/>
              <a:ext cx="1863101" cy="3453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9" name="Google Shape;259;p33" title="aabf8081617ef713ec7bffaa0e182de455882b5f.png"/>
            <p:cNvPicPr preferRelativeResize="0"/>
            <p:nvPr/>
          </p:nvPicPr>
          <p:blipFill rotWithShape="1">
            <a:blip r:embed="rId3">
              <a:alphaModFix/>
            </a:blip>
            <a:srcRect b="16084" l="36857" r="47567" t="49452"/>
            <a:stretch/>
          </p:blipFill>
          <p:spPr>
            <a:xfrm>
              <a:off x="4066550" y="2043575"/>
              <a:ext cx="1671076" cy="3453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0" name="Google Shape;260;p33" title="aabf8081617ef713ec7bffaa0e182de455882b5f.png"/>
            <p:cNvPicPr preferRelativeResize="0"/>
            <p:nvPr/>
          </p:nvPicPr>
          <p:blipFill rotWithShape="1">
            <a:blip r:embed="rId3">
              <a:alphaModFix/>
            </a:blip>
            <a:srcRect b="65537" l="68217" r="16207" t="0"/>
            <a:stretch/>
          </p:blipFill>
          <p:spPr>
            <a:xfrm>
              <a:off x="2395500" y="2043575"/>
              <a:ext cx="1671076" cy="3453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1" name="Google Shape;261;p33" title="aabf8081617ef713ec7bffaa0e182de455882b5f.png"/>
            <p:cNvPicPr preferRelativeResize="0"/>
            <p:nvPr/>
          </p:nvPicPr>
          <p:blipFill rotWithShape="1">
            <a:blip r:embed="rId3">
              <a:alphaModFix/>
            </a:blip>
            <a:srcRect b="16084" l="68085" r="16339" t="49452"/>
            <a:stretch/>
          </p:blipFill>
          <p:spPr>
            <a:xfrm>
              <a:off x="5737600" y="2043575"/>
              <a:ext cx="1671076" cy="3453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2" name="Google Shape;262;p33"/>
          <p:cNvSpPr txBox="1"/>
          <p:nvPr/>
        </p:nvSpPr>
        <p:spPr>
          <a:xfrm>
            <a:off x="7515800" y="5069975"/>
            <a:ext cx="459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Yurii Borysenko, </a:t>
            </a:r>
            <a:r>
              <a:rPr lang="it-IT"/>
              <a:t>Phys. Rev. A 111, 043308 (2025)</a:t>
            </a:r>
            <a:endParaRPr/>
          </a:p>
        </p:txBody>
      </p:sp>
      <p:pic>
        <p:nvPicPr>
          <p:cNvPr id="263" name="Google Shape;26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2350" y="2043575"/>
            <a:ext cx="4664100" cy="30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3" title="A-Sketch-of-the-experimental-apparatus-A-Josephson-junction-is-realized-by-bisecting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2025" y="4811000"/>
            <a:ext cx="3294744" cy="14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8173" y="4810998"/>
            <a:ext cx="747928" cy="147272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3"/>
          <p:cNvSpPr txBox="1"/>
          <p:nvPr/>
        </p:nvSpPr>
        <p:spPr>
          <a:xfrm>
            <a:off x="532425" y="6331375"/>
            <a:ext cx="830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/>
              <a:t>G.Valtolina et al. Science 350,1505-1508 (2015), N.Luick et al. Science 369,89-91 (2020)</a:t>
            </a:r>
            <a:endParaRPr sz="1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3" name="Google Shape;273;p34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74" name="Google Shape;274;p34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5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5" name="Google Shape;275;p34"/>
          <p:cNvSpPr txBox="1"/>
          <p:nvPr/>
        </p:nvSpPr>
        <p:spPr>
          <a:xfrm>
            <a:off x="254550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Kelvin-Helmholtz Instability in annular geometries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34"/>
          <p:cNvPicPr preferRelativeResize="0"/>
          <p:nvPr/>
        </p:nvPicPr>
        <p:blipFill rotWithShape="1">
          <a:blip r:embed="rId3">
            <a:alphaModFix/>
          </a:blip>
          <a:srcRect b="0" l="3145" r="72448" t="0"/>
          <a:stretch/>
        </p:blipFill>
        <p:spPr>
          <a:xfrm>
            <a:off x="1387623" y="1836312"/>
            <a:ext cx="3882374" cy="38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4"/>
          <p:cNvPicPr preferRelativeResize="0"/>
          <p:nvPr/>
        </p:nvPicPr>
        <p:blipFill rotWithShape="1">
          <a:blip r:embed="rId4">
            <a:alphaModFix/>
          </a:blip>
          <a:srcRect b="8020" l="9908" r="12918" t="0"/>
          <a:stretch/>
        </p:blipFill>
        <p:spPr>
          <a:xfrm>
            <a:off x="6509177" y="2101713"/>
            <a:ext cx="4295200" cy="28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34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9" name="Google Shape;279;p34"/>
          <p:cNvGrpSpPr/>
          <p:nvPr/>
        </p:nvGrpSpPr>
        <p:grpSpPr>
          <a:xfrm>
            <a:off x="6708825" y="1584329"/>
            <a:ext cx="4896300" cy="4314871"/>
            <a:chOff x="6708825" y="1584329"/>
            <a:chExt cx="4896300" cy="4314871"/>
          </a:xfrm>
        </p:grpSpPr>
        <p:pic>
          <p:nvPicPr>
            <p:cNvPr id="280" name="Google Shape;280;p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708825" y="1584329"/>
              <a:ext cx="3882375" cy="39146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1" name="Google Shape;281;p34"/>
            <p:cNvSpPr txBox="1"/>
            <p:nvPr/>
          </p:nvSpPr>
          <p:spPr>
            <a:xfrm>
              <a:off x="6708825" y="5499000"/>
              <a:ext cx="4896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/>
                <a:t>Charles Peretti, Mathieu Gibert, Sci. Adv.9,</a:t>
              </a:r>
              <a:r>
                <a:rPr lang="it-IT"/>
                <a:t>eadh</a:t>
              </a:r>
              <a:r>
                <a:rPr lang="it-IT"/>
                <a:t>2899(2023)</a:t>
              </a:r>
              <a:endParaRPr/>
            </a:p>
          </p:txBody>
        </p:sp>
      </p:grpSp>
      <p:pic>
        <p:nvPicPr>
          <p:cNvPr id="282" name="Google Shape;282;p34" title="original-e3dd3b3dea419316dd325ee102d5e299.gif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0663" y="4866875"/>
            <a:ext cx="2503066" cy="187729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4"/>
          <p:cNvSpPr txBox="1"/>
          <p:nvPr/>
        </p:nvSpPr>
        <p:spPr>
          <a:xfrm>
            <a:off x="3960700" y="1262400"/>
            <a:ext cx="378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t-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Vortex dance club</a:t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35"/>
          <p:cNvGrpSpPr/>
          <p:nvPr/>
        </p:nvGrpSpPr>
        <p:grpSpPr>
          <a:xfrm>
            <a:off x="5215638" y="1316600"/>
            <a:ext cx="6842337" cy="4591601"/>
            <a:chOff x="5215638" y="1316600"/>
            <a:chExt cx="6842337" cy="4591601"/>
          </a:xfrm>
        </p:grpSpPr>
        <p:pic>
          <p:nvPicPr>
            <p:cNvPr id="290" name="Google Shape;290;p35" title="images.jp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40052" y="1316600"/>
              <a:ext cx="2075028" cy="1831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35" title="images.jpg"/>
            <p:cNvPicPr preferRelativeResize="0"/>
            <p:nvPr/>
          </p:nvPicPr>
          <p:blipFill rotWithShape="1">
            <a:blip r:embed="rId4">
              <a:alphaModFix/>
            </a:blip>
            <a:srcRect b="5034" l="22613" r="10994" t="3591"/>
            <a:stretch/>
          </p:blipFill>
          <p:spPr>
            <a:xfrm>
              <a:off x="9681050" y="1316600"/>
              <a:ext cx="2376925" cy="1831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3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15638" y="3256126"/>
              <a:ext cx="6718590" cy="2652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35" title="images.jpg"/>
            <p:cNvPicPr preferRelativeResize="0"/>
            <p:nvPr/>
          </p:nvPicPr>
          <p:blipFill rotWithShape="1">
            <a:blip r:embed="rId6">
              <a:alphaModFix/>
            </a:blip>
            <a:srcRect b="0" l="17258" r="15142" t="0"/>
            <a:stretch/>
          </p:blipFill>
          <p:spPr>
            <a:xfrm>
              <a:off x="7442400" y="1316600"/>
              <a:ext cx="2211315" cy="18319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4" name="Google Shape;294;p35"/>
          <p:cNvSpPr/>
          <p:nvPr/>
        </p:nvSpPr>
        <p:spPr>
          <a:xfrm>
            <a:off x="11528982" y="6132108"/>
            <a:ext cx="663000" cy="4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5" name="Google Shape;295;p35"/>
          <p:cNvCxnSpPr/>
          <p:nvPr/>
        </p:nvCxnSpPr>
        <p:spPr>
          <a:xfrm>
            <a:off x="532435" y="6331368"/>
            <a:ext cx="10135500" cy="0"/>
          </a:xfrm>
          <a:prstGeom prst="straightConnector1">
            <a:avLst/>
          </a:prstGeom>
          <a:noFill/>
          <a:ln cap="flat" cmpd="sng" w="254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6" name="Google Shape;296;p35"/>
          <p:cNvSpPr txBox="1"/>
          <p:nvPr/>
        </p:nvSpPr>
        <p:spPr>
          <a:xfrm>
            <a:off x="11573433" y="6193474"/>
            <a:ext cx="38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>
                <a:solidFill>
                  <a:schemeClr val="lt1"/>
                </a:solidFill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5"/>
          <p:cNvSpPr txBox="1"/>
          <p:nvPr/>
        </p:nvSpPr>
        <p:spPr>
          <a:xfrm>
            <a:off x="254550" y="685800"/>
            <a:ext cx="11682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it-IT" sz="2800">
                <a:latin typeface="Calibri"/>
                <a:ea typeface="Calibri"/>
                <a:cs typeface="Calibri"/>
                <a:sym typeface="Calibri"/>
              </a:rPr>
              <a:t>Fermionic quantum simulator</a:t>
            </a:r>
            <a:endParaRPr b="1"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5"/>
          <p:cNvSpPr/>
          <p:nvPr/>
        </p:nvSpPr>
        <p:spPr>
          <a:xfrm>
            <a:off x="0" y="-9"/>
            <a:ext cx="12192000" cy="29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E376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35"/>
          <p:cNvPicPr preferRelativeResize="0"/>
          <p:nvPr/>
        </p:nvPicPr>
        <p:blipFill rotWithShape="1">
          <a:blip r:embed="rId7">
            <a:alphaModFix/>
          </a:blip>
          <a:srcRect b="0" l="3947" r="0" t="0"/>
          <a:stretch/>
        </p:blipFill>
        <p:spPr>
          <a:xfrm>
            <a:off x="87157" y="1344536"/>
            <a:ext cx="5051818" cy="45636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35"/>
          <p:cNvGrpSpPr/>
          <p:nvPr/>
        </p:nvGrpSpPr>
        <p:grpSpPr>
          <a:xfrm>
            <a:off x="4957867" y="1517726"/>
            <a:ext cx="7234133" cy="4675755"/>
            <a:chOff x="4957867" y="1517726"/>
            <a:chExt cx="7234133" cy="4675755"/>
          </a:xfrm>
        </p:grpSpPr>
        <p:pic>
          <p:nvPicPr>
            <p:cNvPr id="301" name="Google Shape;301;p35"/>
            <p:cNvPicPr preferRelativeResize="0"/>
            <p:nvPr/>
          </p:nvPicPr>
          <p:blipFill rotWithShape="1">
            <a:blip r:embed="rId8">
              <a:alphaModFix/>
            </a:blip>
            <a:srcRect b="0" l="0" r="8525" t="8248"/>
            <a:stretch/>
          </p:blipFill>
          <p:spPr>
            <a:xfrm>
              <a:off x="6557914" y="3141850"/>
              <a:ext cx="4034038" cy="30516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3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957867" y="1517726"/>
              <a:ext cx="7234133" cy="183193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Blue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i Office">
  <a:themeElements>
    <a:clrScheme name="Blue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