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1"/>
  </p:notesMasterIdLst>
  <p:sldIdLst>
    <p:sldId id="256" r:id="rId2"/>
    <p:sldId id="435" r:id="rId3"/>
    <p:sldId id="436" r:id="rId4"/>
    <p:sldId id="403" r:id="rId5"/>
    <p:sldId id="397" r:id="rId6"/>
    <p:sldId id="317" r:id="rId7"/>
    <p:sldId id="410" r:id="rId8"/>
    <p:sldId id="430" r:id="rId9"/>
    <p:sldId id="366" r:id="rId10"/>
    <p:sldId id="439" r:id="rId11"/>
    <p:sldId id="365" r:id="rId12"/>
    <p:sldId id="432" r:id="rId13"/>
    <p:sldId id="433" r:id="rId14"/>
    <p:sldId id="434" r:id="rId15"/>
    <p:sldId id="383" r:id="rId16"/>
    <p:sldId id="431" r:id="rId17"/>
    <p:sldId id="357" r:id="rId18"/>
    <p:sldId id="404" r:id="rId19"/>
    <p:sldId id="395" r:id="rId20"/>
    <p:sldId id="394" r:id="rId21"/>
    <p:sldId id="273" r:id="rId22"/>
    <p:sldId id="378" r:id="rId23"/>
    <p:sldId id="307" r:id="rId24"/>
    <p:sldId id="405" r:id="rId25"/>
    <p:sldId id="309" r:id="rId26"/>
    <p:sldId id="314" r:id="rId27"/>
    <p:sldId id="360" r:id="rId28"/>
    <p:sldId id="396" r:id="rId29"/>
    <p:sldId id="308" r:id="rId30"/>
    <p:sldId id="322" r:id="rId31"/>
    <p:sldId id="348" r:id="rId32"/>
    <p:sldId id="341" r:id="rId33"/>
    <p:sldId id="316" r:id="rId34"/>
    <p:sldId id="361" r:id="rId35"/>
    <p:sldId id="340" r:id="rId36"/>
    <p:sldId id="359" r:id="rId37"/>
    <p:sldId id="376" r:id="rId38"/>
    <p:sldId id="377" r:id="rId39"/>
    <p:sldId id="352" r:id="rId40"/>
    <p:sldId id="406" r:id="rId41"/>
    <p:sldId id="347" r:id="rId42"/>
    <p:sldId id="345" r:id="rId43"/>
    <p:sldId id="346" r:id="rId44"/>
    <p:sldId id="407" r:id="rId45"/>
    <p:sldId id="367" r:id="rId46"/>
    <p:sldId id="374" r:id="rId47"/>
    <p:sldId id="368" r:id="rId48"/>
    <p:sldId id="375" r:id="rId49"/>
    <p:sldId id="437" r:id="rId50"/>
    <p:sldId id="408" r:id="rId51"/>
    <p:sldId id="371" r:id="rId52"/>
    <p:sldId id="350" r:id="rId53"/>
    <p:sldId id="324" r:id="rId54"/>
    <p:sldId id="326" r:id="rId55"/>
    <p:sldId id="327" r:id="rId56"/>
    <p:sldId id="330" r:id="rId57"/>
    <p:sldId id="329" r:id="rId58"/>
    <p:sldId id="332" r:id="rId59"/>
    <p:sldId id="300" r:id="rId60"/>
    <p:sldId id="333" r:id="rId61"/>
    <p:sldId id="409" r:id="rId62"/>
    <p:sldId id="287" r:id="rId63"/>
    <p:sldId id="438" r:id="rId64"/>
    <p:sldId id="411" r:id="rId65"/>
    <p:sldId id="412" r:id="rId66"/>
    <p:sldId id="362" r:id="rId67"/>
    <p:sldId id="363" r:id="rId68"/>
    <p:sldId id="428" r:id="rId69"/>
    <p:sldId id="364" r:id="rId7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5717" autoAdjust="0"/>
  </p:normalViewPr>
  <p:slideViewPr>
    <p:cSldViewPr snapToGrid="0">
      <p:cViewPr varScale="1">
        <p:scale>
          <a:sx n="113" d="100"/>
          <a:sy n="113" d="100"/>
        </p:scale>
        <p:origin x="519"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1426" tIns="45714" rIns="91426"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0"/>
            <a:ext cx="2945659" cy="498056"/>
          </a:xfrm>
          <a:prstGeom prst="rect">
            <a:avLst/>
          </a:prstGeom>
        </p:spPr>
        <p:txBody>
          <a:bodyPr vert="horz" lIns="91426" tIns="45714" rIns="91426" bIns="45714" rtlCol="0"/>
          <a:lstStyle>
            <a:lvl1pPr algn="r">
              <a:defRPr sz="1200"/>
            </a:lvl1pPr>
          </a:lstStyle>
          <a:p>
            <a:fld id="{51D02B81-EE5F-44C6-BC36-53431D668E49}" type="datetimeFigureOut">
              <a:rPr kumimoji="1" lang="ja-JP" altLang="en-US" smtClean="0"/>
              <a:t>2025/4/12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6" tIns="45714" rIns="91426" bIns="45714"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26" tIns="45714" rIns="91426"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9" cy="498055"/>
          </a:xfrm>
          <a:prstGeom prst="rect">
            <a:avLst/>
          </a:prstGeom>
        </p:spPr>
        <p:txBody>
          <a:bodyPr vert="horz" lIns="91426" tIns="45714" rIns="91426"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4"/>
            <a:ext cx="2945659" cy="498055"/>
          </a:xfrm>
          <a:prstGeom prst="rect">
            <a:avLst/>
          </a:prstGeom>
        </p:spPr>
        <p:txBody>
          <a:bodyPr vert="horz" lIns="91426" tIns="45714" rIns="91426" bIns="45714" rtlCol="0" anchor="b"/>
          <a:lstStyle>
            <a:lvl1pPr algn="r">
              <a:defRPr sz="1200"/>
            </a:lvl1pPr>
          </a:lstStyle>
          <a:p>
            <a:fld id="{26D1FFB3-6189-4BEF-A631-A7A417D7C8CA}" type="slidenum">
              <a:rPr kumimoji="1" lang="ja-JP" altLang="en-US" smtClean="0"/>
              <a:t>‹#›</a:t>
            </a:fld>
            <a:endParaRPr kumimoji="1" lang="ja-JP" altLang="en-US"/>
          </a:p>
        </p:txBody>
      </p:sp>
    </p:spTree>
    <p:extLst>
      <p:ext uri="{BB962C8B-B14F-4D97-AF65-F5344CB8AC3E}">
        <p14:creationId xmlns:p14="http://schemas.microsoft.com/office/powerpoint/2010/main" val="9533985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I’m very happy to be able to talk to you today.</a:t>
            </a:r>
          </a:p>
          <a:p>
            <a:r>
              <a:rPr lang="en-US" altLang="ja-JP" dirty="0"/>
              <a:t>Thank you.</a:t>
            </a:r>
          </a:p>
          <a:p>
            <a:r>
              <a:rPr lang="en-US" altLang="ja-JP" dirty="0"/>
              <a:t>Today I’d like to talk about the negative </a:t>
            </a:r>
            <a:r>
              <a:rPr lang="en-US" altLang="ja-JP" b="0" i="0" dirty="0">
                <a:solidFill>
                  <a:srgbClr val="CB6D04"/>
                </a:solidFill>
                <a:effectLst/>
                <a:latin typeface="Liberation Sans"/>
              </a:rPr>
              <a:t>muon to positron conversion in muonic atoms in the case of no signals of </a:t>
            </a:r>
            <a:r>
              <a:rPr lang="en-US" altLang="ja-JP" b="0" i="0" dirty="0" err="1">
                <a:solidFill>
                  <a:srgbClr val="CB6D04"/>
                </a:solidFill>
                <a:effectLst/>
                <a:latin typeface="Liberation Sans"/>
              </a:rPr>
              <a:t>mue</a:t>
            </a:r>
            <a:r>
              <a:rPr lang="en-US" altLang="ja-JP" b="0" i="0" dirty="0">
                <a:solidFill>
                  <a:srgbClr val="CB6D04"/>
                </a:solidFill>
                <a:effectLst/>
                <a:latin typeface="Liberation Sans"/>
              </a:rPr>
              <a:t>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a:t>
            </a:fld>
            <a:endParaRPr kumimoji="1" lang="ja-JP" altLang="en-US"/>
          </a:p>
        </p:txBody>
      </p:sp>
    </p:spTree>
    <p:extLst>
      <p:ext uri="{BB962C8B-B14F-4D97-AF65-F5344CB8AC3E}">
        <p14:creationId xmlns:p14="http://schemas.microsoft.com/office/powerpoint/2010/main" val="238851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a:t>
            </a:r>
            <a:r>
              <a:rPr kumimoji="1" lang="en-US" altLang="ja-JP" dirty="0" err="1"/>
              <a:t>Lagrangian</a:t>
            </a:r>
            <a:r>
              <a:rPr kumimoji="1" lang="en-US" altLang="ja-JP" dirty="0"/>
              <a:t> and diagram of mu to positron conversion is presented here.</a:t>
            </a:r>
          </a:p>
          <a:p>
            <a:r>
              <a:rPr kumimoji="1" lang="en-US" altLang="ja-JP" dirty="0"/>
              <a:t>Look at the diagram on the left.</a:t>
            </a:r>
          </a:p>
          <a:p>
            <a:r>
              <a:rPr kumimoji="1" lang="en-US" altLang="ja-JP" dirty="0"/>
              <a:t>You can see that the lepton number is no longer defined by the </a:t>
            </a:r>
            <a:r>
              <a:rPr kumimoji="1" lang="en-US" altLang="ja-JP" dirty="0" err="1"/>
              <a:t>sbottom</a:t>
            </a:r>
            <a:r>
              <a:rPr kumimoji="1" lang="en-US" altLang="ja-JP" dirty="0"/>
              <a:t> coupling in the part of the figure where the </a:t>
            </a:r>
            <a:r>
              <a:rPr kumimoji="1" lang="en-US" altLang="ja-JP" dirty="0" err="1"/>
              <a:t>sbottom</a:t>
            </a:r>
            <a:r>
              <a:rPr kumimoji="1" lang="en-US" altLang="ja-JP" dirty="0"/>
              <a:t> propagates.</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19</a:t>
            </a:fld>
            <a:endParaRPr kumimoji="1" lang="ja-JP" altLang="en-US"/>
          </a:p>
        </p:txBody>
      </p:sp>
    </p:spTree>
    <p:extLst>
      <p:ext uri="{BB962C8B-B14F-4D97-AF65-F5344CB8AC3E}">
        <p14:creationId xmlns:p14="http://schemas.microsoft.com/office/powerpoint/2010/main" val="2431756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a:t>
            </a:r>
            <a:r>
              <a:rPr kumimoji="1" lang="en-US" altLang="ja-JP" dirty="0" err="1"/>
              <a:t>Lagrangian</a:t>
            </a:r>
            <a:r>
              <a:rPr kumimoji="1" lang="en-US" altLang="ja-JP" dirty="0"/>
              <a:t> and diagram of mu to positron conversion is presented here.</a:t>
            </a:r>
          </a:p>
          <a:p>
            <a:r>
              <a:rPr kumimoji="1" lang="en-US" altLang="ja-JP" dirty="0"/>
              <a:t>Look at the diagram on the left.</a:t>
            </a:r>
          </a:p>
          <a:p>
            <a:r>
              <a:rPr kumimoji="1" lang="en-US" altLang="ja-JP" dirty="0"/>
              <a:t>You can see that the lepton number is no longer defined by the </a:t>
            </a:r>
            <a:r>
              <a:rPr kumimoji="1" lang="en-US" altLang="ja-JP" dirty="0" err="1"/>
              <a:t>sbottom</a:t>
            </a:r>
            <a:r>
              <a:rPr kumimoji="1" lang="en-US" altLang="ja-JP" dirty="0"/>
              <a:t> coupling in the part of the figure where the </a:t>
            </a:r>
            <a:r>
              <a:rPr kumimoji="1" lang="en-US" altLang="ja-JP" dirty="0" err="1"/>
              <a:t>sbottom</a:t>
            </a:r>
            <a:r>
              <a:rPr kumimoji="1" lang="en-US" altLang="ja-JP" dirty="0"/>
              <a:t> propagates.</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20</a:t>
            </a:fld>
            <a:endParaRPr kumimoji="1" lang="ja-JP" altLang="en-US"/>
          </a:p>
        </p:txBody>
      </p:sp>
    </p:spTree>
    <p:extLst>
      <p:ext uri="{BB962C8B-B14F-4D97-AF65-F5344CB8AC3E}">
        <p14:creationId xmlns:p14="http://schemas.microsoft.com/office/powerpoint/2010/main" val="215122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squarks, </a:t>
            </a:r>
            <a:r>
              <a:rPr kumimoji="1" lang="en-US" altLang="ja-JP" dirty="0" err="1"/>
              <a:t>exsept</a:t>
            </a:r>
            <a:r>
              <a:rPr kumimoji="1" lang="en-US" altLang="ja-JP" dirty="0"/>
              <a:t> </a:t>
            </a:r>
            <a:r>
              <a:rPr kumimoji="1" lang="en-US" altLang="ja-JP" dirty="0" err="1"/>
              <a:t>sbottom</a:t>
            </a:r>
            <a:r>
              <a:rPr kumimoji="1" lang="en-US" altLang="ja-JP" dirty="0"/>
              <a:t>, is very </a:t>
            </a:r>
            <a:r>
              <a:rPr kumimoji="1" lang="en-US" altLang="ja-JP" dirty="0" err="1"/>
              <a:t>heavy,So</a:t>
            </a:r>
            <a:r>
              <a:rPr kumimoji="1" lang="en-US" altLang="ja-JP" dirty="0"/>
              <a:t>  we ignore contribute the negative muon to positron conversion.</a:t>
            </a:r>
          </a:p>
          <a:p>
            <a:r>
              <a:rPr kumimoji="1" lang="en-US" altLang="ja-JP" dirty="0"/>
              <a:t>We also consider mass eigenstates for </a:t>
            </a:r>
            <a:r>
              <a:rPr kumimoji="1" lang="en-US" altLang="ja-JP" dirty="0" err="1"/>
              <a:t>sbottom</a:t>
            </a:r>
            <a:r>
              <a:rPr kumimoji="1" lang="en-US" altLang="ja-JP" dirty="0"/>
              <a:t>.</a:t>
            </a:r>
          </a:p>
          <a:p>
            <a:r>
              <a:rPr kumimoji="1" lang="en-US" altLang="ja-JP" dirty="0"/>
              <a:t>When the </a:t>
            </a:r>
            <a:r>
              <a:rPr kumimoji="1" lang="en-US" altLang="ja-JP" dirty="0" err="1"/>
              <a:t>sbottom</a:t>
            </a:r>
            <a:r>
              <a:rPr kumimoji="1" lang="en-US" altLang="ja-JP" dirty="0"/>
              <a:t> is maximally mixed, one of the mass eigenstates can be made light enough.</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21</a:t>
            </a:fld>
            <a:endParaRPr kumimoji="1" lang="ja-JP" altLang="en-US"/>
          </a:p>
        </p:txBody>
      </p:sp>
    </p:spTree>
    <p:extLst>
      <p:ext uri="{BB962C8B-B14F-4D97-AF65-F5344CB8AC3E}">
        <p14:creationId xmlns:p14="http://schemas.microsoft.com/office/powerpoint/2010/main" val="100664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a:t>
            </a:r>
            <a:r>
              <a:rPr kumimoji="1" lang="en-US" altLang="ja-JP" dirty="0" err="1"/>
              <a:t>Lagrangian</a:t>
            </a:r>
            <a:r>
              <a:rPr kumimoji="1" lang="en-US" altLang="ja-JP" dirty="0"/>
              <a:t> and diagram of mu to positron conversion is presented here.</a:t>
            </a:r>
          </a:p>
          <a:p>
            <a:r>
              <a:rPr kumimoji="1" lang="en-US" altLang="ja-JP" dirty="0"/>
              <a:t>Look at the diagram on the left.</a:t>
            </a:r>
          </a:p>
          <a:p>
            <a:r>
              <a:rPr kumimoji="1" lang="en-US" altLang="ja-JP" dirty="0"/>
              <a:t>You can see that the lepton number is no longer defined by the </a:t>
            </a:r>
            <a:r>
              <a:rPr kumimoji="1" lang="en-US" altLang="ja-JP" dirty="0" err="1"/>
              <a:t>sbottom</a:t>
            </a:r>
            <a:r>
              <a:rPr kumimoji="1" lang="en-US" altLang="ja-JP" dirty="0"/>
              <a:t> coupling in the part of the figure where the </a:t>
            </a:r>
            <a:r>
              <a:rPr kumimoji="1" lang="en-US" altLang="ja-JP" dirty="0" err="1"/>
              <a:t>sbottom</a:t>
            </a:r>
            <a:r>
              <a:rPr kumimoji="1" lang="en-US" altLang="ja-JP" dirty="0"/>
              <a:t> propagates.</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22</a:t>
            </a:fld>
            <a:endParaRPr kumimoji="1" lang="ja-JP" altLang="en-US"/>
          </a:p>
        </p:txBody>
      </p:sp>
    </p:spTree>
    <p:extLst>
      <p:ext uri="{BB962C8B-B14F-4D97-AF65-F5344CB8AC3E}">
        <p14:creationId xmlns:p14="http://schemas.microsoft.com/office/powerpoint/2010/main" val="13909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only </a:t>
            </a:r>
            <a:r>
              <a:rPr kumimoji="1" lang="en-US" altLang="ja-JP" dirty="0" err="1"/>
              <a:t>sbottom</a:t>
            </a:r>
            <a:r>
              <a:rPr kumimoji="1" lang="en-US" altLang="ja-JP" dirty="0"/>
              <a:t> contribution is considered, the </a:t>
            </a:r>
            <a:r>
              <a:rPr kumimoji="1" lang="en-US" altLang="ja-JP" dirty="0" err="1"/>
              <a:t>Lagrangian</a:t>
            </a:r>
            <a:r>
              <a:rPr kumimoji="1" lang="en-US" altLang="ja-JP" dirty="0"/>
              <a:t> of the negative muon to positron conversion is here.</a:t>
            </a:r>
          </a:p>
          <a:p>
            <a:r>
              <a:rPr kumimoji="1" lang="en-US" altLang="ja-JP" dirty="0"/>
              <a:t>In this case, the diagram will look like here.</a:t>
            </a:r>
          </a:p>
          <a:p>
            <a:r>
              <a:rPr kumimoji="1" lang="en-US" altLang="ja-JP" dirty="0"/>
              <a:t>(The coupling constants include the degree of mixing, and there is a change.</a:t>
            </a:r>
          </a:p>
          <a:p>
            <a:r>
              <a:rPr kumimoji="1" lang="en-US" altLang="ja-JP" dirty="0"/>
              <a:t>if we consider the </a:t>
            </a:r>
            <a:r>
              <a:rPr kumimoji="1" lang="en-US" altLang="ja-JP" dirty="0" err="1"/>
              <a:t>sbottom</a:t>
            </a:r>
            <a:r>
              <a:rPr kumimoji="1" lang="en-US" altLang="ja-JP" dirty="0"/>
              <a:t> mass term perturbatively, we can see that it is essentially the same as .)</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23</a:t>
            </a:fld>
            <a:endParaRPr kumimoji="1" lang="ja-JP" altLang="en-US"/>
          </a:p>
        </p:txBody>
      </p:sp>
    </p:spTree>
    <p:extLst>
      <p:ext uri="{BB962C8B-B14F-4D97-AF65-F5344CB8AC3E}">
        <p14:creationId xmlns:p14="http://schemas.microsoft.com/office/powerpoint/2010/main" val="1322002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24</a:t>
            </a:fld>
            <a:endParaRPr kumimoji="1" lang="ja-JP" altLang="en-US"/>
          </a:p>
        </p:txBody>
      </p:sp>
    </p:spTree>
    <p:extLst>
      <p:ext uri="{BB962C8B-B14F-4D97-AF65-F5344CB8AC3E}">
        <p14:creationId xmlns:p14="http://schemas.microsoft.com/office/powerpoint/2010/main" val="2098517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many other bounds. </a:t>
            </a:r>
          </a:p>
          <a:p>
            <a:r>
              <a:rPr kumimoji="1" lang="en-US" altLang="ja-JP" dirty="0"/>
              <a:t>These bounds are summarized in the table below.</a:t>
            </a:r>
          </a:p>
          <a:p>
            <a:r>
              <a:rPr kumimoji="1" lang="en-US" altLang="ja-JP" dirty="0"/>
              <a:t>These are only the most severe of some of the bounds.</a:t>
            </a:r>
          </a:p>
          <a:p>
            <a:r>
              <a:rPr kumimoji="1" lang="en-US" altLang="ja-JP" dirty="0"/>
              <a:t>We used these restrictions on the coupling constants to estimate the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25</a:t>
            </a:fld>
            <a:endParaRPr kumimoji="1" lang="ja-JP" altLang="en-US"/>
          </a:p>
        </p:txBody>
      </p:sp>
    </p:spTree>
    <p:extLst>
      <p:ext uri="{BB962C8B-B14F-4D97-AF65-F5344CB8AC3E}">
        <p14:creationId xmlns:p14="http://schemas.microsoft.com/office/powerpoint/2010/main" val="2087617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26</a:t>
            </a:fld>
            <a:endParaRPr kumimoji="1" lang="ja-JP" altLang="en-US"/>
          </a:p>
        </p:txBody>
      </p:sp>
    </p:spTree>
    <p:extLst>
      <p:ext uri="{BB962C8B-B14F-4D97-AF65-F5344CB8AC3E}">
        <p14:creationId xmlns:p14="http://schemas.microsoft.com/office/powerpoint/2010/main" val="258091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27</a:t>
            </a:fld>
            <a:endParaRPr kumimoji="1" lang="ja-JP" altLang="en-US"/>
          </a:p>
        </p:txBody>
      </p:sp>
    </p:spTree>
    <p:extLst>
      <p:ext uri="{BB962C8B-B14F-4D97-AF65-F5344CB8AC3E}">
        <p14:creationId xmlns:p14="http://schemas.microsoft.com/office/powerpoint/2010/main" val="419510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known that there is a difference between experimental and theoretical lepton universality of particle decay.</a:t>
            </a:r>
          </a:p>
          <a:p>
            <a:r>
              <a:rPr kumimoji="1" lang="en-US" altLang="ja-JP" dirty="0"/>
              <a:t>If we include that and consider the contribution of the </a:t>
            </a:r>
            <a:r>
              <a:rPr kumimoji="1" lang="en-US" altLang="ja-JP" dirty="0" err="1"/>
              <a:t>sbottom</a:t>
            </a:r>
            <a:r>
              <a:rPr kumimoji="1" lang="en-US" altLang="ja-JP" dirty="0"/>
              <a:t>, we get the last equation.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28</a:t>
            </a:fld>
            <a:endParaRPr kumimoji="1" lang="ja-JP" altLang="en-US"/>
          </a:p>
        </p:txBody>
      </p:sp>
    </p:spTree>
    <p:extLst>
      <p:ext uri="{BB962C8B-B14F-4D97-AF65-F5344CB8AC3E}">
        <p14:creationId xmlns:p14="http://schemas.microsoft.com/office/powerpoint/2010/main" val="338412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I’m very happy to be able to talk to you today.</a:t>
            </a:r>
          </a:p>
          <a:p>
            <a:r>
              <a:rPr lang="en-US" altLang="ja-JP" dirty="0"/>
              <a:t>Thank you.</a:t>
            </a:r>
          </a:p>
          <a:p>
            <a:r>
              <a:rPr lang="en-US" altLang="ja-JP" dirty="0"/>
              <a:t>Today I’d like to talk about the negative </a:t>
            </a:r>
            <a:r>
              <a:rPr lang="en-US" altLang="ja-JP" b="0" i="0" dirty="0">
                <a:solidFill>
                  <a:srgbClr val="CB6D04"/>
                </a:solidFill>
                <a:effectLst/>
                <a:latin typeface="Liberation Sans"/>
              </a:rPr>
              <a:t>muon to positron conversion in muonic atoms in the case of no signals of </a:t>
            </a:r>
            <a:r>
              <a:rPr lang="en-US" altLang="ja-JP" b="0" i="0" dirty="0" err="1">
                <a:solidFill>
                  <a:srgbClr val="CB6D04"/>
                </a:solidFill>
                <a:effectLst/>
                <a:latin typeface="Liberation Sans"/>
              </a:rPr>
              <a:t>mue</a:t>
            </a:r>
            <a:r>
              <a:rPr lang="en-US" altLang="ja-JP" b="0" i="0" dirty="0">
                <a:solidFill>
                  <a:srgbClr val="CB6D04"/>
                </a:solidFill>
                <a:effectLst/>
                <a:latin typeface="Liberation Sans"/>
              </a:rPr>
              <a:t>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a:t>
            </a:fld>
            <a:endParaRPr kumimoji="1" lang="ja-JP" altLang="en-US"/>
          </a:p>
        </p:txBody>
      </p:sp>
    </p:spTree>
    <p:extLst>
      <p:ext uri="{BB962C8B-B14F-4D97-AF65-F5344CB8AC3E}">
        <p14:creationId xmlns:p14="http://schemas.microsoft.com/office/powerpoint/2010/main" val="299100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conversion we have been talking about is very strongly correlated with the decay of pion.</a:t>
            </a:r>
          </a:p>
          <a:p>
            <a:r>
              <a:rPr kumimoji="1" lang="en-US" altLang="ja-JP" dirty="0"/>
              <a:t>If you look at the blue square in the conversion diagram, you will see the diagram in the middle.</a:t>
            </a:r>
          </a:p>
          <a:p>
            <a:r>
              <a:rPr kumimoji="1" lang="en-US" altLang="ja-JP" dirty="0"/>
              <a:t>You can see that this is the same as the decay of the pion on the right.</a:t>
            </a:r>
          </a:p>
          <a:p>
            <a:endParaRPr kumimoji="1" lang="en-US" altLang="ja-JP" dirty="0"/>
          </a:p>
          <a:p>
            <a:r>
              <a:rPr lang="en-US" altLang="ja-JP" dirty="0"/>
              <a:t>I would like to emphasize that</a:t>
            </a:r>
            <a:r>
              <a:rPr kumimoji="1" lang="en-US" altLang="ja-JP" dirty="0"/>
              <a:t> negative muon to positron conversion is strongly bounded by the decay of the pion.</a:t>
            </a:r>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29</a:t>
            </a:fld>
            <a:endParaRPr kumimoji="1" lang="ja-JP" altLang="en-US"/>
          </a:p>
        </p:txBody>
      </p:sp>
    </p:spTree>
    <p:extLst>
      <p:ext uri="{BB962C8B-B14F-4D97-AF65-F5344CB8AC3E}">
        <p14:creationId xmlns:p14="http://schemas.microsoft.com/office/powerpoint/2010/main" val="80935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Other </a:t>
                </a:r>
                <a14:m>
                  <m:oMath xmlns:m="http://schemas.openxmlformats.org/officeDocument/2006/math">
                    <m:r>
                      <a:rPr kumimoji="1" lang="en-US" altLang="ja-JP" b="0" i="1" smtClean="0">
                        <a:latin typeface="Cambria Math" panose="02040503050406030204" pitchFamily="18" charset="0"/>
                      </a:rPr>
                      <m:t>𝜋</m:t>
                    </m:r>
                  </m:oMath>
                </a14:m>
                <a:r>
                  <a:rPr kumimoji="1" lang="en-US" altLang="ja-JP" dirty="0"/>
                  <a:t> decays that is contributed by </a:t>
                </a:r>
                <a:r>
                  <a:rPr kumimoji="1" lang="en-US" altLang="ja-JP" dirty="0" err="1"/>
                  <a:t>sbottom</a:t>
                </a:r>
                <a:r>
                  <a:rPr kumimoji="1" lang="en-US" altLang="ja-JP" dirty="0"/>
                  <a:t> can also be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eight diagrams which is the contribution from the </a:t>
                </a:r>
                <a:r>
                  <a:rPr kumimoji="1" lang="en-US" altLang="ja-JP" dirty="0" err="1"/>
                  <a:t>sbottom</a:t>
                </a:r>
                <a:r>
                  <a:rPr kumimoji="1" lang="en-US" altLang="ja-JP" dirty="0"/>
                  <a:t> for the decay of the pion.</a:t>
                </a:r>
              </a:p>
              <a:p>
                <a:endParaRPr kumimoji="1" lang="ja-JP" altLang="en-US" dirty="0"/>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Other </a:t>
                </a:r>
                <a:r>
                  <a:rPr kumimoji="1" lang="en-US" altLang="ja-JP" b="0" i="0">
                    <a:latin typeface="Cambria Math" panose="02040503050406030204" pitchFamily="18" charset="0"/>
                  </a:rPr>
                  <a:t>𝜋</a:t>
                </a:r>
                <a:r>
                  <a:rPr kumimoji="1" lang="en-US" altLang="ja-JP" dirty="0"/>
                  <a:t> decays that is contributed by </a:t>
                </a:r>
                <a:r>
                  <a:rPr kumimoji="1" lang="en-US" altLang="ja-JP" dirty="0" err="1"/>
                  <a:t>sbottom</a:t>
                </a:r>
                <a:r>
                  <a:rPr kumimoji="1" lang="en-US" altLang="ja-JP" dirty="0"/>
                  <a:t> can also be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eight diagrams which is the contribution from the </a:t>
                </a:r>
                <a:r>
                  <a:rPr kumimoji="1" lang="en-US" altLang="ja-JP" dirty="0" err="1"/>
                  <a:t>sbottom</a:t>
                </a:r>
                <a:r>
                  <a:rPr kumimoji="1" lang="en-US" altLang="ja-JP" dirty="0"/>
                  <a:t> for the decay of the pion.</a:t>
                </a: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30</a:t>
            </a:fld>
            <a:endParaRPr kumimoji="1" lang="ja-JP" altLang="en-US"/>
          </a:p>
        </p:txBody>
      </p:sp>
    </p:spTree>
    <p:extLst>
      <p:ext uri="{BB962C8B-B14F-4D97-AF65-F5344CB8AC3E}">
        <p14:creationId xmlns:p14="http://schemas.microsoft.com/office/powerpoint/2010/main" val="66886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particular, the two diagrams with the strongest bounds are the ones circled by squares.</a:t>
            </a:r>
          </a:p>
          <a:p>
            <a:r>
              <a:rPr kumimoji="1" lang="en-US" altLang="ja-JP" dirty="0"/>
              <a:t>This is because it is the same combination of coupling constants that causes the mu to positron conversion, </a:t>
            </a:r>
          </a:p>
          <a:p>
            <a:r>
              <a:rPr kumimoji="1" lang="en-US" altLang="ja-JP" dirty="0"/>
              <a:t>and because the chiral enhancement makes a significant contribution to the decay of the pion.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31</a:t>
            </a:fld>
            <a:endParaRPr kumimoji="1" lang="ja-JP" altLang="en-US"/>
          </a:p>
        </p:txBody>
      </p:sp>
    </p:spTree>
    <p:extLst>
      <p:ext uri="{BB962C8B-B14F-4D97-AF65-F5344CB8AC3E}">
        <p14:creationId xmlns:p14="http://schemas.microsoft.com/office/powerpoint/2010/main" val="331712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32</a:t>
            </a:fld>
            <a:endParaRPr kumimoji="1" lang="ja-JP" altLang="en-US"/>
          </a:p>
        </p:txBody>
      </p:sp>
    </p:spTree>
    <p:extLst>
      <p:ext uri="{BB962C8B-B14F-4D97-AF65-F5344CB8AC3E}">
        <p14:creationId xmlns:p14="http://schemas.microsoft.com/office/powerpoint/2010/main" val="343104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known that there is a difference between experimental and theoretical lepton universality of particle decay.</a:t>
            </a:r>
          </a:p>
          <a:p>
            <a:r>
              <a:rPr kumimoji="1" lang="en-US" altLang="ja-JP" dirty="0"/>
              <a:t>If we include that and consider the contribution of the </a:t>
            </a:r>
            <a:r>
              <a:rPr kumimoji="1" lang="en-US" altLang="ja-JP" dirty="0" err="1"/>
              <a:t>sbottom</a:t>
            </a:r>
            <a:r>
              <a:rPr kumimoji="1" lang="en-US" altLang="ja-JP" dirty="0"/>
              <a:t>, we get the last equation.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33</a:t>
            </a:fld>
            <a:endParaRPr kumimoji="1" lang="ja-JP" altLang="en-US"/>
          </a:p>
        </p:txBody>
      </p:sp>
    </p:spTree>
    <p:extLst>
      <p:ext uri="{BB962C8B-B14F-4D97-AF65-F5344CB8AC3E}">
        <p14:creationId xmlns:p14="http://schemas.microsoft.com/office/powerpoint/2010/main" val="79256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a:t>
            </a:r>
            <a:r>
              <a:rPr kumimoji="1" lang="en-US" altLang="ja-JP" dirty="0" err="1"/>
              <a:t>Lagrangian</a:t>
            </a:r>
            <a:r>
              <a:rPr kumimoji="1" lang="en-US" altLang="ja-JP" dirty="0"/>
              <a:t> and diagram of mu to positron conversion is presented here.</a:t>
            </a:r>
          </a:p>
          <a:p>
            <a:r>
              <a:rPr kumimoji="1" lang="en-US" altLang="ja-JP" dirty="0"/>
              <a:t>Look at the diagram on the left.</a:t>
            </a:r>
          </a:p>
          <a:p>
            <a:r>
              <a:rPr kumimoji="1" lang="en-US" altLang="ja-JP" dirty="0"/>
              <a:t>You can see that the lepton number is no longer defined by the </a:t>
            </a:r>
            <a:r>
              <a:rPr kumimoji="1" lang="en-US" altLang="ja-JP" dirty="0" err="1"/>
              <a:t>sbottom</a:t>
            </a:r>
            <a:r>
              <a:rPr kumimoji="1" lang="en-US" altLang="ja-JP" dirty="0"/>
              <a:t> coupling in the part of the figure where the </a:t>
            </a:r>
            <a:r>
              <a:rPr kumimoji="1" lang="en-US" altLang="ja-JP" dirty="0" err="1"/>
              <a:t>sbottom</a:t>
            </a:r>
            <a:r>
              <a:rPr kumimoji="1" lang="en-US" altLang="ja-JP" dirty="0"/>
              <a:t> propagates.</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34</a:t>
            </a:fld>
            <a:endParaRPr kumimoji="1" lang="ja-JP" altLang="en-US"/>
          </a:p>
        </p:txBody>
      </p:sp>
    </p:spTree>
    <p:extLst>
      <p:ext uri="{BB962C8B-B14F-4D97-AF65-F5344CB8AC3E}">
        <p14:creationId xmlns:p14="http://schemas.microsoft.com/office/powerpoint/2010/main" val="290240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35</a:t>
            </a:fld>
            <a:endParaRPr kumimoji="1" lang="ja-JP" altLang="en-US"/>
          </a:p>
        </p:txBody>
      </p:sp>
    </p:spTree>
    <p:extLst>
      <p:ext uri="{BB962C8B-B14F-4D97-AF65-F5344CB8AC3E}">
        <p14:creationId xmlns:p14="http://schemas.microsoft.com/office/powerpoint/2010/main" val="420907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36</a:t>
            </a:fld>
            <a:endParaRPr kumimoji="1" lang="ja-JP" altLang="en-US"/>
          </a:p>
        </p:txBody>
      </p:sp>
    </p:spTree>
    <p:extLst>
      <p:ext uri="{BB962C8B-B14F-4D97-AF65-F5344CB8AC3E}">
        <p14:creationId xmlns:p14="http://schemas.microsoft.com/office/powerpoint/2010/main" val="3850094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37</a:t>
            </a:fld>
            <a:endParaRPr kumimoji="1" lang="ja-JP" altLang="en-US"/>
          </a:p>
        </p:txBody>
      </p:sp>
    </p:spTree>
    <p:extLst>
      <p:ext uri="{BB962C8B-B14F-4D97-AF65-F5344CB8AC3E}">
        <p14:creationId xmlns:p14="http://schemas.microsoft.com/office/powerpoint/2010/main" val="283246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38</a:t>
            </a:fld>
            <a:endParaRPr kumimoji="1" lang="ja-JP" altLang="en-US"/>
          </a:p>
        </p:txBody>
      </p:sp>
    </p:spTree>
    <p:extLst>
      <p:ext uri="{BB962C8B-B14F-4D97-AF65-F5344CB8AC3E}">
        <p14:creationId xmlns:p14="http://schemas.microsoft.com/office/powerpoint/2010/main" val="235291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I’m very happy to be able to talk to you today.</a:t>
            </a:r>
          </a:p>
          <a:p>
            <a:r>
              <a:rPr lang="en-US" altLang="ja-JP" dirty="0"/>
              <a:t>Thank you.</a:t>
            </a:r>
          </a:p>
          <a:p>
            <a:r>
              <a:rPr lang="en-US" altLang="ja-JP" dirty="0"/>
              <a:t>Today I’d like to talk about the negative </a:t>
            </a:r>
            <a:r>
              <a:rPr lang="en-US" altLang="ja-JP" b="0" i="0" dirty="0">
                <a:solidFill>
                  <a:srgbClr val="CB6D04"/>
                </a:solidFill>
                <a:effectLst/>
                <a:latin typeface="Liberation Sans"/>
              </a:rPr>
              <a:t>muon to positron conversion in muonic atoms in the case of no signals of </a:t>
            </a:r>
            <a:r>
              <a:rPr lang="en-US" altLang="ja-JP" b="0" i="0" dirty="0" err="1">
                <a:solidFill>
                  <a:srgbClr val="CB6D04"/>
                </a:solidFill>
                <a:effectLst/>
                <a:latin typeface="Liberation Sans"/>
              </a:rPr>
              <a:t>mue</a:t>
            </a:r>
            <a:r>
              <a:rPr lang="en-US" altLang="ja-JP" b="0" i="0" dirty="0">
                <a:solidFill>
                  <a:srgbClr val="CB6D04"/>
                </a:solidFill>
                <a:effectLst/>
                <a:latin typeface="Liberation Sans"/>
              </a:rPr>
              <a:t>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a:t>
            </a:fld>
            <a:endParaRPr kumimoji="1" lang="ja-JP" altLang="en-US"/>
          </a:p>
        </p:txBody>
      </p:sp>
    </p:spTree>
    <p:extLst>
      <p:ext uri="{BB962C8B-B14F-4D97-AF65-F5344CB8AC3E}">
        <p14:creationId xmlns:p14="http://schemas.microsoft.com/office/powerpoint/2010/main" val="4204751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the formula for estimating the conversion is described.</a:t>
            </a:r>
          </a:p>
          <a:p>
            <a:r>
              <a:rPr kumimoji="1" lang="en-US" altLang="ja-JP" dirty="0"/>
              <a:t>The diagram is in the upper right corner.</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39</a:t>
            </a:fld>
            <a:endParaRPr kumimoji="1" lang="ja-JP" altLang="en-US"/>
          </a:p>
        </p:txBody>
      </p:sp>
    </p:spTree>
    <p:extLst>
      <p:ext uri="{BB962C8B-B14F-4D97-AF65-F5344CB8AC3E}">
        <p14:creationId xmlns:p14="http://schemas.microsoft.com/office/powerpoint/2010/main" val="1016665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40</a:t>
            </a:fld>
            <a:endParaRPr kumimoji="1" lang="ja-JP" altLang="en-US"/>
          </a:p>
        </p:txBody>
      </p:sp>
    </p:spTree>
    <p:extLst>
      <p:ext uri="{BB962C8B-B14F-4D97-AF65-F5344CB8AC3E}">
        <p14:creationId xmlns:p14="http://schemas.microsoft.com/office/powerpoint/2010/main" val="24138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we will explain how to estimate the negative muon to positron conversion and </a:t>
            </a:r>
            <a:r>
              <a:rPr kumimoji="1" lang="en-US" altLang="ja-JP" dirty="0" err="1"/>
              <a:t>mue</a:t>
            </a:r>
            <a:r>
              <a:rPr kumimoji="1" lang="en-US" altLang="ja-JP" dirty="0"/>
              <a:t> conversion.</a:t>
            </a:r>
          </a:p>
          <a:p>
            <a:r>
              <a:rPr kumimoji="1" lang="en-US" altLang="ja-JP" dirty="0"/>
              <a:t>Since the negative muon to positron conversion involves a nuclear transition, we will use an approximate estimate. </a:t>
            </a:r>
          </a:p>
          <a:p>
            <a:r>
              <a:rPr kumimoji="1" lang="en-US" altLang="ja-JP" dirty="0"/>
              <a:t>We have adapted our method from the paper described here.</a:t>
            </a:r>
          </a:p>
          <a:p>
            <a:r>
              <a:rPr kumimoji="1" lang="en-US" altLang="ja-JP" dirty="0"/>
              <a:t>In order to estimate the conversion, we used the equation described above.</a:t>
            </a:r>
          </a:p>
          <a:p>
            <a:r>
              <a:rPr kumimoji="1" lang="en-US" altLang="ja-JP" dirty="0"/>
              <a:t>Each parameter is described here.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41</a:t>
            </a:fld>
            <a:endParaRPr kumimoji="1" lang="ja-JP" altLang="en-US"/>
          </a:p>
        </p:txBody>
      </p:sp>
    </p:spTree>
    <p:extLst>
      <p:ext uri="{BB962C8B-B14F-4D97-AF65-F5344CB8AC3E}">
        <p14:creationId xmlns:p14="http://schemas.microsoft.com/office/powerpoint/2010/main" val="1337739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Also, the blue square is the muon wave function. The muon falls into a 1s orbital as soon as it is bound to the nucleus, so the formula looks like this.</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42</a:t>
            </a:fld>
            <a:endParaRPr kumimoji="1" lang="ja-JP" altLang="en-US"/>
          </a:p>
        </p:txBody>
      </p:sp>
    </p:spTree>
    <p:extLst>
      <p:ext uri="{BB962C8B-B14F-4D97-AF65-F5344CB8AC3E}">
        <p14:creationId xmlns:p14="http://schemas.microsoft.com/office/powerpoint/2010/main" val="3639005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In the blue square, this is the effect of Pauli's law of exclusion as the protons in the nucleus transition to neutrons. </a:t>
            </a:r>
          </a:p>
          <a:p>
            <a:r>
              <a:rPr kumimoji="1" lang="en-US" altLang="ja-JP" dirty="0"/>
              <a:t>It represents the contribution that comes from this.</a:t>
            </a:r>
          </a:p>
          <a:p>
            <a:r>
              <a:rPr kumimoji="1" lang="en-US" altLang="ja-JP" dirty="0"/>
              <a:t>To estimate the mu to positron conversion, we considered the calcium nucleus. </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43</a:t>
            </a:fld>
            <a:endParaRPr kumimoji="1" lang="ja-JP" altLang="en-US"/>
          </a:p>
        </p:txBody>
      </p:sp>
    </p:spTree>
    <p:extLst>
      <p:ext uri="{BB962C8B-B14F-4D97-AF65-F5344CB8AC3E}">
        <p14:creationId xmlns:p14="http://schemas.microsoft.com/office/powerpoint/2010/main" val="2064673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44</a:t>
            </a:fld>
            <a:endParaRPr kumimoji="1" lang="ja-JP" altLang="en-US"/>
          </a:p>
        </p:txBody>
      </p:sp>
    </p:spTree>
    <p:extLst>
      <p:ext uri="{BB962C8B-B14F-4D97-AF65-F5344CB8AC3E}">
        <p14:creationId xmlns:p14="http://schemas.microsoft.com/office/powerpoint/2010/main" val="649254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45</a:t>
            </a:fld>
            <a:endParaRPr kumimoji="1" lang="ja-JP" altLang="en-US"/>
          </a:p>
        </p:txBody>
      </p:sp>
    </p:spTree>
    <p:extLst>
      <p:ext uri="{BB962C8B-B14F-4D97-AF65-F5344CB8AC3E}">
        <p14:creationId xmlns:p14="http://schemas.microsoft.com/office/powerpoint/2010/main" val="694367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46</a:t>
            </a:fld>
            <a:endParaRPr kumimoji="1" lang="ja-JP" altLang="en-US"/>
          </a:p>
        </p:txBody>
      </p:sp>
    </p:spTree>
    <p:extLst>
      <p:ext uri="{BB962C8B-B14F-4D97-AF65-F5344CB8AC3E}">
        <p14:creationId xmlns:p14="http://schemas.microsoft.com/office/powerpoint/2010/main" val="230629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47</a:t>
            </a:fld>
            <a:endParaRPr kumimoji="1" lang="ja-JP" altLang="en-US"/>
          </a:p>
        </p:txBody>
      </p:sp>
    </p:spTree>
    <p:extLst>
      <p:ext uri="{BB962C8B-B14F-4D97-AF65-F5344CB8AC3E}">
        <p14:creationId xmlns:p14="http://schemas.microsoft.com/office/powerpoint/2010/main" val="2534752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48</a:t>
            </a:fld>
            <a:endParaRPr kumimoji="1" lang="ja-JP" altLang="en-US"/>
          </a:p>
        </p:txBody>
      </p:sp>
    </p:spTree>
    <p:extLst>
      <p:ext uri="{BB962C8B-B14F-4D97-AF65-F5344CB8AC3E}">
        <p14:creationId xmlns:p14="http://schemas.microsoft.com/office/powerpoint/2010/main" val="247373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a:t>
            </a:fld>
            <a:endParaRPr kumimoji="1" lang="ja-JP" altLang="en-US"/>
          </a:p>
        </p:txBody>
      </p:sp>
    </p:spTree>
    <p:extLst>
      <p:ext uri="{BB962C8B-B14F-4D97-AF65-F5344CB8AC3E}">
        <p14:creationId xmlns:p14="http://schemas.microsoft.com/office/powerpoint/2010/main" val="1624255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many other bounds. </a:t>
            </a:r>
          </a:p>
          <a:p>
            <a:r>
              <a:rPr kumimoji="1" lang="en-US" altLang="ja-JP" dirty="0"/>
              <a:t>These bounds are summarized in the table below.</a:t>
            </a:r>
          </a:p>
          <a:p>
            <a:r>
              <a:rPr kumimoji="1" lang="en-US" altLang="ja-JP" dirty="0"/>
              <a:t>These are only the most severe of some of the bounds.</a:t>
            </a:r>
          </a:p>
          <a:p>
            <a:r>
              <a:rPr kumimoji="1" lang="en-US" altLang="ja-JP" dirty="0"/>
              <a:t>We used these restrictions on the coupling constants to estimate the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49</a:t>
            </a:fld>
            <a:endParaRPr kumimoji="1" lang="ja-JP" altLang="en-US"/>
          </a:p>
        </p:txBody>
      </p:sp>
    </p:spTree>
    <p:extLst>
      <p:ext uri="{BB962C8B-B14F-4D97-AF65-F5344CB8AC3E}">
        <p14:creationId xmlns:p14="http://schemas.microsoft.com/office/powerpoint/2010/main" val="906522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50</a:t>
            </a:fld>
            <a:endParaRPr kumimoji="1" lang="ja-JP" altLang="en-US"/>
          </a:p>
        </p:txBody>
      </p:sp>
    </p:spTree>
    <p:extLst>
      <p:ext uri="{BB962C8B-B14F-4D97-AF65-F5344CB8AC3E}">
        <p14:creationId xmlns:p14="http://schemas.microsoft.com/office/powerpoint/2010/main" val="2265982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51</a:t>
            </a:fld>
            <a:endParaRPr kumimoji="1" lang="ja-JP" altLang="en-US"/>
          </a:p>
        </p:txBody>
      </p:sp>
    </p:spTree>
    <p:extLst>
      <p:ext uri="{BB962C8B-B14F-4D97-AF65-F5344CB8AC3E}">
        <p14:creationId xmlns:p14="http://schemas.microsoft.com/office/powerpoint/2010/main" val="2973330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Under the above conditions, the result of estimating the mu to positron conversion and </a:t>
            </a:r>
            <a:r>
              <a:rPr kumimoji="1" lang="en-US" altLang="ja-JP" dirty="0" err="1"/>
              <a:t>mue</a:t>
            </a:r>
            <a:r>
              <a:rPr kumimoji="1" lang="en-US" altLang="ja-JP" dirty="0"/>
              <a:t> conversion is shown in the figure shown.</a:t>
            </a:r>
          </a:p>
          <a:p>
            <a:r>
              <a:rPr kumimoji="1" lang="en-US" altLang="ja-JP" dirty="0"/>
              <a:t>It will be the one that shows the maximum value of </a:t>
            </a:r>
            <a:r>
              <a:rPr kumimoji="1" lang="en-US" altLang="ja-JP" dirty="0" err="1"/>
              <a:t>mue</a:t>
            </a:r>
            <a:r>
              <a:rPr kumimoji="1" lang="en-US" altLang="ja-JP" dirty="0"/>
              <a:t> conversion under the condition of coupling constants where mu to positron conversion is the maximum value.</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52</a:t>
            </a:fld>
            <a:endParaRPr kumimoji="1" lang="ja-JP" altLang="en-US"/>
          </a:p>
        </p:txBody>
      </p:sp>
    </p:spTree>
    <p:extLst>
      <p:ext uri="{BB962C8B-B14F-4D97-AF65-F5344CB8AC3E}">
        <p14:creationId xmlns:p14="http://schemas.microsoft.com/office/powerpoint/2010/main" val="1445114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single-dotted line represents the precision or intensity of the experiment.</a:t>
            </a:r>
          </a:p>
          <a:p>
            <a:r>
              <a:rPr kumimoji="1" lang="en-US" altLang="ja-JP" dirty="0"/>
              <a:t>If each lines line crosses over this line, it means that each experiment can be verified.</a:t>
            </a:r>
          </a:p>
          <a:p>
            <a:r>
              <a:rPr kumimoji="1" lang="en-US" altLang="ja-JP" dirty="0"/>
              <a:t>The solid green line represents the branching ratio of the mu to </a:t>
            </a:r>
            <a:r>
              <a:rPr kumimoji="1" lang="en-US" altLang="ja-JP" dirty="0" err="1"/>
              <a:t>positronconversion</a:t>
            </a:r>
            <a:r>
              <a:rPr kumimoji="1" lang="en-US" altLang="ja-JP" dirty="0"/>
              <a:t>.</a:t>
            </a:r>
          </a:p>
          <a:p>
            <a:r>
              <a:rPr kumimoji="1" lang="en-US" altLang="ja-JP" dirty="0"/>
              <a:t>The blue dashed line represents the branching ratio of  the </a:t>
            </a:r>
            <a:r>
              <a:rPr kumimoji="1" lang="en-US" altLang="ja-JP" dirty="0" err="1"/>
              <a:t>mue</a:t>
            </a:r>
            <a:r>
              <a:rPr kumimoji="1" lang="en-US" altLang="ja-JP" dirty="0"/>
              <a:t>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53</a:t>
            </a:fld>
            <a:endParaRPr kumimoji="1" lang="ja-JP" altLang="en-US"/>
          </a:p>
        </p:txBody>
      </p:sp>
    </p:spTree>
    <p:extLst>
      <p:ext uri="{BB962C8B-B14F-4D97-AF65-F5344CB8AC3E}">
        <p14:creationId xmlns:p14="http://schemas.microsoft.com/office/powerpoint/2010/main" val="1896807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circled area has the largest contribution from the diagram. </a:t>
            </a:r>
          </a:p>
          <a:p>
            <a:r>
              <a:rPr kumimoji="1" lang="en-US" altLang="ja-JP" dirty="0"/>
              <a:t>This will be strongly constrained from the decay of pion.</a:t>
            </a:r>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54</a:t>
            </a:fld>
            <a:endParaRPr kumimoji="1" lang="ja-JP" altLang="en-US"/>
          </a:p>
        </p:txBody>
      </p:sp>
    </p:spTree>
    <p:extLst>
      <p:ext uri="{BB962C8B-B14F-4D97-AF65-F5344CB8AC3E}">
        <p14:creationId xmlns:p14="http://schemas.microsoft.com/office/powerpoint/2010/main" val="2926257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the coupling constant lambda\prime_113 gradually increases, the contributions of both diagrams start to take effect due to 0nu2beta and </a:t>
            </a:r>
            <a:r>
              <a:rPr kumimoji="1" lang="en-US" altLang="ja-JP" dirty="0" err="1"/>
              <a:t>mueconversion</a:t>
            </a:r>
            <a:r>
              <a:rPr kumimoji="1" lang="en-US" altLang="ja-JP" dirty="0"/>
              <a:t>.</a:t>
            </a:r>
          </a:p>
          <a:p>
            <a:r>
              <a:rPr kumimoji="1" lang="en-US" altLang="ja-JP" dirty="0"/>
              <a:t>Since the combination of coupling constants (213,131) works stronger than the combination of coupling constants (113,231),</a:t>
            </a:r>
          </a:p>
          <a:p>
            <a:r>
              <a:rPr kumimoji="1" lang="en-US" altLang="ja-JP" dirty="0"/>
              <a:t> when lambda_113 becomes larger, lambda_213 becomes smaller and the branching ratio becomes smaller.</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55</a:t>
            </a:fld>
            <a:endParaRPr kumimoji="1" lang="ja-JP" altLang="en-US"/>
          </a:p>
        </p:txBody>
      </p:sp>
    </p:spTree>
    <p:extLst>
      <p:ext uri="{BB962C8B-B14F-4D97-AF65-F5344CB8AC3E}">
        <p14:creationId xmlns:p14="http://schemas.microsoft.com/office/powerpoint/2010/main" val="1621719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Simirally</a:t>
            </a:r>
            <a:r>
              <a:rPr kumimoji="1" lang="en-US" altLang="ja-JP" dirty="0"/>
              <a:t>, As the coupling constant lambda\prime_113 gradually increases, the contributions of both diagrams start to take effect due to 0nu2beta and </a:t>
            </a:r>
            <a:r>
              <a:rPr kumimoji="1" lang="en-US" altLang="ja-JP" dirty="0" err="1"/>
              <a:t>mueconversion</a:t>
            </a:r>
            <a:r>
              <a:rPr kumimoji="1" lang="en-US" altLang="ja-JP" dirty="0"/>
              <a:t>.</a:t>
            </a:r>
          </a:p>
          <a:p>
            <a:r>
              <a:rPr kumimoji="1" lang="en-US" altLang="ja-JP" dirty="0"/>
              <a:t>Since the combination of coupling constants (113,231) works stronger than the combination of coupling constants (213,131),</a:t>
            </a:r>
          </a:p>
          <a:p>
            <a:r>
              <a:rPr kumimoji="1" lang="en-US" altLang="ja-JP" dirty="0"/>
              <a:t> when lambda_113 becomes larger, lambda_213 becomes smaller and the branching ratio becomes bigger.</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56</a:t>
            </a:fld>
            <a:endParaRPr kumimoji="1" lang="ja-JP" altLang="en-US"/>
          </a:p>
        </p:txBody>
      </p:sp>
    </p:spTree>
    <p:extLst>
      <p:ext uri="{BB962C8B-B14F-4D97-AF65-F5344CB8AC3E}">
        <p14:creationId xmlns:p14="http://schemas.microsoft.com/office/powerpoint/2010/main" val="337559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circled area has the largest contribution from the diagram. </a:t>
            </a:r>
          </a:p>
          <a:p>
            <a:r>
              <a:rPr kumimoji="1" lang="en-US" altLang="ja-JP" dirty="0"/>
              <a:t>This will be strongly constrained from the decay of pion.</a:t>
            </a:r>
          </a:p>
          <a:p>
            <a:r>
              <a:rPr kumimoji="1" lang="en-US" altLang="ja-JP" dirty="0"/>
              <a:t>Some of the lines appear to be bent, but this is due to a problem with the accuracy of the calculation, which prevents the maximum value from being taken.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57</a:t>
            </a:fld>
            <a:endParaRPr kumimoji="1" lang="ja-JP" altLang="en-US"/>
          </a:p>
        </p:txBody>
      </p:sp>
    </p:spTree>
    <p:extLst>
      <p:ext uri="{BB962C8B-B14F-4D97-AF65-F5344CB8AC3E}">
        <p14:creationId xmlns:p14="http://schemas.microsoft.com/office/powerpoint/2010/main" val="998652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blue enclosed area is the upper limit of the </a:t>
            </a:r>
            <a:r>
              <a:rPr kumimoji="1" lang="en-US" altLang="ja-JP" dirty="0" err="1"/>
              <a:t>mue</a:t>
            </a:r>
            <a:r>
              <a:rPr kumimoji="1" lang="en-US" altLang="ja-JP" dirty="0"/>
              <a:t> conversion.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58</a:t>
            </a:fld>
            <a:endParaRPr kumimoji="1" lang="ja-JP" altLang="en-US"/>
          </a:p>
        </p:txBody>
      </p:sp>
    </p:spTree>
    <p:extLst>
      <p:ext uri="{BB962C8B-B14F-4D97-AF65-F5344CB8AC3E}">
        <p14:creationId xmlns:p14="http://schemas.microsoft.com/office/powerpoint/2010/main" val="277212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a:t>
            </a:fld>
            <a:endParaRPr kumimoji="1" lang="ja-JP" altLang="en-US"/>
          </a:p>
        </p:txBody>
      </p:sp>
    </p:spTree>
    <p:extLst>
      <p:ext uri="{BB962C8B-B14F-4D97-AF65-F5344CB8AC3E}">
        <p14:creationId xmlns:p14="http://schemas.microsoft.com/office/powerpoint/2010/main" val="557064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green circle shows that the mu to positron conversion is larger than the </a:t>
            </a:r>
            <a:r>
              <a:rPr kumimoji="1" lang="en-US" altLang="ja-JP" dirty="0" err="1"/>
              <a:t>mue</a:t>
            </a:r>
            <a:r>
              <a:rPr kumimoji="1" lang="en-US" altLang="ja-JP" dirty="0"/>
              <a:t> conversion. </a:t>
            </a:r>
          </a:p>
          <a:p>
            <a:r>
              <a:rPr kumimoji="1" lang="en-US" altLang="ja-JP" dirty="0"/>
              <a:t>Therefore, we can see that there can be a situation where the </a:t>
            </a:r>
            <a:r>
              <a:rPr kumimoji="1" lang="en-US" altLang="ja-JP" dirty="0" err="1"/>
              <a:t>mutopositron</a:t>
            </a:r>
            <a:r>
              <a:rPr kumimoji="1" lang="en-US" altLang="ja-JP" dirty="0"/>
              <a:t> conversion, which is </a:t>
            </a:r>
            <a:r>
              <a:rPr kumimoji="1" lang="en-US" altLang="ja-JP" dirty="0" err="1"/>
              <a:t>cLNV</a:t>
            </a:r>
            <a:r>
              <a:rPr kumimoji="1" lang="en-US" altLang="ja-JP" dirty="0"/>
              <a:t>, is greater than the </a:t>
            </a:r>
            <a:r>
              <a:rPr kumimoji="1" lang="en-US" altLang="ja-JP" dirty="0" err="1"/>
              <a:t>mue</a:t>
            </a:r>
            <a:r>
              <a:rPr kumimoji="1" lang="en-US" altLang="ja-JP" dirty="0"/>
              <a:t> conversion, which is </a:t>
            </a:r>
            <a:r>
              <a:rPr kumimoji="1" lang="en-US" altLang="ja-JP" dirty="0" err="1"/>
              <a:t>cLFV</a:t>
            </a:r>
            <a:r>
              <a:rPr kumimoji="1" lang="en-US" altLang="ja-JP" dirty="0"/>
              <a:t>.</a:t>
            </a:r>
          </a:p>
          <a:p>
            <a:endParaRPr kumimoji="1" lang="en-US" altLang="ja-JP" dirty="0"/>
          </a:p>
          <a:p>
            <a:endParaRPr kumimoji="1" lang="en-US" altLang="ja-JP" dirty="0"/>
          </a:p>
          <a:p>
            <a:endParaRPr kumimoji="1" lang="en-US" altLang="ja-JP" dirty="0"/>
          </a:p>
          <a:p>
            <a:r>
              <a:rPr kumimoji="1" lang="en-US" altLang="ja-JP" dirty="0"/>
              <a:t>The gray circle shows that the </a:t>
            </a:r>
            <a:r>
              <a:rPr kumimoji="1" lang="en-US" altLang="ja-JP" dirty="0" err="1"/>
              <a:t>mutopositron</a:t>
            </a:r>
            <a:r>
              <a:rPr kumimoji="1" lang="en-US" altLang="ja-JP" dirty="0"/>
              <a:t> conversion is larger than the </a:t>
            </a:r>
            <a:r>
              <a:rPr kumimoji="1" lang="en-US" altLang="ja-JP" dirty="0" err="1"/>
              <a:t>mue</a:t>
            </a:r>
            <a:r>
              <a:rPr kumimoji="1" lang="en-US" altLang="ja-JP" dirty="0"/>
              <a:t> conversion. </a:t>
            </a:r>
          </a:p>
          <a:p>
            <a:r>
              <a:rPr kumimoji="1" lang="en-US" altLang="ja-JP" dirty="0"/>
              <a:t>This is the case where the mu to positron conversion is smaller than the </a:t>
            </a:r>
            <a:r>
              <a:rPr kumimoji="1" lang="en-US" altLang="ja-JP" dirty="0" err="1"/>
              <a:t>mue</a:t>
            </a:r>
            <a:r>
              <a:rPr kumimoji="1" lang="en-US" altLang="ja-JP" dirty="0"/>
              <a:t> conversion, as we discussed in the intro.</a:t>
            </a:r>
          </a:p>
          <a:p>
            <a:endParaRPr kumimoji="1" lang="en-US" altLang="ja-JP" dirty="0"/>
          </a:p>
          <a:p>
            <a:r>
              <a:rPr kumimoji="1" lang="en-US" altLang="ja-JP" dirty="0"/>
              <a:t>For theoretical verification, both mu to positron conversion and  </a:t>
            </a:r>
            <a:r>
              <a:rPr kumimoji="1" lang="en-US" altLang="ja-JP" dirty="0" err="1"/>
              <a:t>mue</a:t>
            </a:r>
            <a:r>
              <a:rPr kumimoji="1" lang="en-US" altLang="ja-JP" dirty="0"/>
              <a:t> conversion need to be verified.</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59</a:t>
            </a:fld>
            <a:endParaRPr kumimoji="1" lang="ja-JP" altLang="en-US"/>
          </a:p>
        </p:txBody>
      </p:sp>
    </p:spTree>
    <p:extLst>
      <p:ext uri="{BB962C8B-B14F-4D97-AF65-F5344CB8AC3E}">
        <p14:creationId xmlns:p14="http://schemas.microsoft.com/office/powerpoint/2010/main" val="959684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US" altLang="ja-JP" dirty="0"/>
              <a:t>Looking at the green circle, we can see that the mu to positron conversion can be verified with the experimental accuracy of PRISM/PRIME.</a:t>
            </a:r>
          </a:p>
          <a:p>
            <a:r>
              <a:rPr kumimoji="1" lang="en-US" altLang="ja-JP" dirty="0"/>
              <a:t>Therefore, the LNV, </a:t>
            </a:r>
            <a:r>
              <a:rPr kumimoji="1" lang="en-US" altLang="ja-JP" dirty="0" err="1"/>
              <a:t>mutopositron</a:t>
            </a:r>
            <a:r>
              <a:rPr kumimoji="1" lang="en-US" altLang="ja-JP" dirty="0"/>
              <a:t> conversion, is not necessarily so small that it cannot be verified.</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From these two conclusions, only either mu to positron conversion or  </a:t>
            </a:r>
            <a:r>
              <a:rPr kumimoji="1" lang="en-US" altLang="ja-JP" dirty="0" err="1"/>
              <a:t>mue</a:t>
            </a:r>
            <a:r>
              <a:rPr kumimoji="1" lang="en-US" altLang="ja-JP" dirty="0"/>
              <a:t> conversion is in the realm of verifiability in this model with the experiments currently planned. </a:t>
            </a:r>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60</a:t>
            </a:fld>
            <a:endParaRPr kumimoji="1" lang="ja-JP" altLang="en-US"/>
          </a:p>
        </p:txBody>
      </p:sp>
    </p:spTree>
    <p:extLst>
      <p:ext uri="{BB962C8B-B14F-4D97-AF65-F5344CB8AC3E}">
        <p14:creationId xmlns:p14="http://schemas.microsoft.com/office/powerpoint/2010/main" val="2729039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61</a:t>
            </a:fld>
            <a:endParaRPr kumimoji="1" lang="ja-JP" altLang="en-US"/>
          </a:p>
        </p:txBody>
      </p:sp>
    </p:spTree>
    <p:extLst>
      <p:ext uri="{BB962C8B-B14F-4D97-AF65-F5344CB8AC3E}">
        <p14:creationId xmlns:p14="http://schemas.microsoft.com/office/powerpoint/2010/main" val="1292033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Finally, here is a summary.</a:t>
                </a:r>
              </a:p>
              <a:p>
                <a:r>
                  <a:rPr kumimoji="1" lang="en-US" altLang="ja-JP" dirty="0"/>
                  <a:t>we found that </a:t>
                </a:r>
                <a:r>
                  <a:rPr kumimoji="1" lang="en-US" altLang="ja-JP" dirty="0" err="1"/>
                  <a:t>mutopositron</a:t>
                </a:r>
                <a:r>
                  <a:rPr kumimoji="1" lang="en-US" altLang="ja-JP" dirty="0"/>
                  <a:t> conversion, </a:t>
                </a:r>
                <a:r>
                  <a:rPr kumimoji="1" lang="en-US" altLang="ja-JP" dirty="0" err="1"/>
                  <a:t>cLNV</a:t>
                </a:r>
                <a:r>
                  <a:rPr kumimoji="1" lang="en-US" altLang="ja-JP" dirty="0"/>
                  <a:t>, can be caused by the binding of the doublet and singlet forms of the leptoquark and any RPV interaction.</a:t>
                </a:r>
              </a:p>
              <a:p>
                <a:r>
                  <a:rPr kumimoji="1" lang="en-US" altLang="ja-JP" dirty="0"/>
                  <a:t>And in such a model,</a:t>
                </a:r>
              </a:p>
              <a:p>
                <a:r>
                  <a:rPr kumimoji="1" lang="en-US" altLang="ja-JP" dirty="0"/>
                  <a:t>We found that a situation where the mu to positron conversion is greater than the </a:t>
                </a:r>
                <a:r>
                  <a:rPr kumimoji="1" lang="en-US" altLang="ja-JP" dirty="0" err="1"/>
                  <a:t>mue</a:t>
                </a:r>
                <a:r>
                  <a:rPr kumimoji="1" lang="en-US" altLang="ja-JP" dirty="0"/>
                  <a:t> conversion is feasible, </a:t>
                </a:r>
              </a:p>
              <a:p>
                <a:r>
                  <a:rPr kumimoji="1" lang="en-US" altLang="ja-JP" dirty="0"/>
                  <a:t>and that the  mu to positron conversion can be verified with the experimental accuracy of PRISM/PRIME.</a:t>
                </a:r>
              </a:p>
              <a:p>
                <a:endParaRPr kumimoji="1" lang="en-US" altLang="ja-JP" dirty="0"/>
              </a:p>
              <a:p>
                <a:r>
                  <a:rPr kumimoji="1" lang="en-US" altLang="ja-JP" dirty="0"/>
                  <a:t>Therefore, it is important to verify the mu to positron conversion of </a:t>
                </a:r>
                <a:r>
                  <a:rPr kumimoji="1" lang="en-US" altLang="ja-JP" dirty="0" err="1"/>
                  <a:t>cLNV</a:t>
                </a:r>
                <a:r>
                  <a:rPr kumimoji="1" lang="en-US" altLang="ja-JP" dirty="0"/>
                  <a:t> in order to verify the theory.</a:t>
                </a:r>
              </a:p>
              <a:p>
                <a:endParaRPr kumimoji="1" lang="en-US" altLang="ja-JP" dirty="0"/>
              </a:p>
              <a:p>
                <a:r>
                  <a:rPr kumimoji="1" lang="en-US" altLang="ja-JP" dirty="0"/>
                  <a:t>So </a:t>
                </a:r>
                <a:r>
                  <a:rPr lang="en-US" altLang="ja-JP" dirty="0"/>
                  <a:t>I would like to stress that</a:t>
                </a:r>
                <a:r>
                  <a:rPr kumimoji="1" lang="en-US" altLang="ja-JP" dirty="0"/>
                  <a:t>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Complementary verification of the </a:t>
                </a:r>
                <a14:m>
                  <m:oMath xmlns:m="http://schemas.openxmlformats.org/officeDocument/2006/math">
                    <m:sSup>
                      <m:sSupPr>
                        <m:ctrlPr>
                          <a:rPr kumimoji="1" lang="en-US" altLang="ja-JP" sz="12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12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12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12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1200" dirty="0">
                    <a:solidFill>
                      <a:schemeClr val="tx1"/>
                    </a:solidFill>
                    <a:latin typeface="BIZ UDP明朝 Medium" panose="02020500000000000000" pitchFamily="18" charset="-128"/>
                    <a:ea typeface="BIZ UDP明朝 Medium" panose="02020500000000000000" pitchFamily="18" charset="-128"/>
                  </a:rPr>
                  <a:t> conversion and </a:t>
                </a:r>
              </a:p>
              <a:p>
                <a:pPr marL="0" indent="0">
                  <a:buNone/>
                </a:pPr>
                <a:r>
                  <a:rPr kumimoji="1" lang="en-US" altLang="ja-JP" sz="1200" dirty="0">
                    <a:solidFill>
                      <a:schemeClr val="tx1"/>
                    </a:solidFill>
                    <a:latin typeface="BIZ UDP明朝 Medium" panose="02020500000000000000" pitchFamily="18" charset="-128"/>
                    <a:ea typeface="BIZ UDP明朝 Medium" panose="02020500000000000000" pitchFamily="18" charset="-128"/>
                  </a:rPr>
                  <a:t>   the </a:t>
                </a:r>
                <a14:m>
                  <m:oMath xmlns:m="http://schemas.openxmlformats.org/officeDocument/2006/math">
                    <m:sSup>
                      <m:sSupPr>
                        <m:ctrlPr>
                          <a:rPr kumimoji="1" lang="en-US" altLang="ja-JP" sz="12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12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12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12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12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1200" dirty="0">
                    <a:solidFill>
                      <a:schemeClr val="tx1"/>
                    </a:solidFill>
                    <a:latin typeface="BIZ UDP明朝 Medium" panose="02020500000000000000" pitchFamily="18" charset="-128"/>
                    <a:ea typeface="BIZ UDP明朝 Medium" panose="02020500000000000000" pitchFamily="18" charset="-128"/>
                  </a:rPr>
                  <a:t> conversion is extremely useful for model verification.</a:t>
                </a:r>
                <a:endParaRPr kumimoji="1" lang="en-US" altLang="ja-JP" sz="1200" dirty="0">
                  <a:latin typeface="BIZ UDP明朝 Medium" panose="02020500000000000000" pitchFamily="18" charset="-128"/>
                  <a:ea typeface="BIZ UDP明朝 Medium" panose="02020500000000000000" pitchFamily="18" charset="-128"/>
                </a:endParaRPr>
              </a:p>
              <a:p>
                <a:endParaRPr kumimoji="1" lang="en-US" altLang="ja-JP" dirty="0"/>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Finally, here is a summary.</a:t>
                </a:r>
              </a:p>
              <a:p>
                <a:r>
                  <a:rPr kumimoji="1" lang="en-US" altLang="ja-JP" dirty="0"/>
                  <a:t>we found that </a:t>
                </a:r>
                <a:r>
                  <a:rPr kumimoji="1" lang="en-US" altLang="ja-JP" dirty="0" err="1"/>
                  <a:t>mutopositron</a:t>
                </a:r>
                <a:r>
                  <a:rPr kumimoji="1" lang="en-US" altLang="ja-JP" dirty="0"/>
                  <a:t> conversion, </a:t>
                </a:r>
                <a:r>
                  <a:rPr kumimoji="1" lang="en-US" altLang="ja-JP" dirty="0" err="1"/>
                  <a:t>cLNV</a:t>
                </a:r>
                <a:r>
                  <a:rPr kumimoji="1" lang="en-US" altLang="ja-JP" dirty="0"/>
                  <a:t>, can be caused by the binding of the doublet and singlet forms of the leptoquark and any RPV interaction.</a:t>
                </a:r>
              </a:p>
              <a:p>
                <a:r>
                  <a:rPr kumimoji="1" lang="en-US" altLang="ja-JP" dirty="0"/>
                  <a:t>And in such a model,</a:t>
                </a:r>
              </a:p>
              <a:p>
                <a:r>
                  <a:rPr kumimoji="1" lang="en-US" altLang="ja-JP" dirty="0"/>
                  <a:t>We found that a situation where the mu to positron conversion is greater than the </a:t>
                </a:r>
                <a:r>
                  <a:rPr kumimoji="1" lang="en-US" altLang="ja-JP" dirty="0" err="1"/>
                  <a:t>mue</a:t>
                </a:r>
                <a:r>
                  <a:rPr kumimoji="1" lang="en-US" altLang="ja-JP" dirty="0"/>
                  <a:t> conversion is feasible, </a:t>
                </a:r>
              </a:p>
              <a:p>
                <a:r>
                  <a:rPr kumimoji="1" lang="en-US" altLang="ja-JP" dirty="0"/>
                  <a:t>and that the  mu to positron conversion can be verified with the experimental accuracy of PRISM/PRIME.</a:t>
                </a:r>
              </a:p>
              <a:p>
                <a:endParaRPr kumimoji="1" lang="en-US" altLang="ja-JP" dirty="0"/>
              </a:p>
              <a:p>
                <a:r>
                  <a:rPr kumimoji="1" lang="en-US" altLang="ja-JP" dirty="0"/>
                  <a:t>Therefore, it is important to verify the mu to positron conversion of </a:t>
                </a:r>
                <a:r>
                  <a:rPr kumimoji="1" lang="en-US" altLang="ja-JP" dirty="0" err="1"/>
                  <a:t>cLNV</a:t>
                </a:r>
                <a:r>
                  <a:rPr kumimoji="1" lang="en-US" altLang="ja-JP" dirty="0"/>
                  <a:t> in order to verify the theory.</a:t>
                </a:r>
              </a:p>
              <a:p>
                <a:endParaRPr kumimoji="1" lang="en-US" altLang="ja-JP" dirty="0"/>
              </a:p>
              <a:p>
                <a:r>
                  <a:rPr kumimoji="1" lang="en-US" altLang="ja-JP" dirty="0"/>
                  <a:t>So </a:t>
                </a:r>
                <a:r>
                  <a:rPr lang="en-US" altLang="ja-JP" dirty="0"/>
                  <a:t>I would like to stress that</a:t>
                </a:r>
                <a:r>
                  <a:rPr kumimoji="1" lang="en-US" altLang="ja-JP" dirty="0"/>
                  <a:t>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Complementary verification of the </a:t>
                </a:r>
                <a:r>
                  <a:rPr kumimoji="1" lang="en-US" altLang="ja-JP" sz="1200" b="0" i="0">
                    <a:solidFill>
                      <a:schemeClr val="tx1"/>
                    </a:solidFill>
                    <a:latin typeface="Cambria Math" panose="02040503050406030204" pitchFamily="18" charset="0"/>
                    <a:ea typeface="BIZ UDP明朝 Medium" panose="02020500000000000000" pitchFamily="18" charset="-128"/>
                  </a:rPr>
                  <a:t>𝜇^−→𝑒^+</a:t>
                </a:r>
                <a:r>
                  <a:rPr kumimoji="1" lang="en-US" altLang="ja-JP" sz="1200" dirty="0">
                    <a:solidFill>
                      <a:schemeClr val="tx1"/>
                    </a:solidFill>
                    <a:latin typeface="BIZ UDP明朝 Medium" panose="02020500000000000000" pitchFamily="18" charset="-128"/>
                    <a:ea typeface="BIZ UDP明朝 Medium" panose="02020500000000000000" pitchFamily="18" charset="-128"/>
                  </a:rPr>
                  <a:t> conversion and </a:t>
                </a:r>
              </a:p>
              <a:p>
                <a:pPr marL="0" indent="0">
                  <a:buNone/>
                </a:pPr>
                <a:r>
                  <a:rPr kumimoji="1" lang="en-US" altLang="ja-JP" sz="1200" dirty="0">
                    <a:solidFill>
                      <a:schemeClr val="tx1"/>
                    </a:solidFill>
                    <a:latin typeface="BIZ UDP明朝 Medium" panose="02020500000000000000" pitchFamily="18" charset="-128"/>
                    <a:ea typeface="BIZ UDP明朝 Medium" panose="02020500000000000000" pitchFamily="18" charset="-128"/>
                  </a:rPr>
                  <a:t>   the </a:t>
                </a:r>
                <a:r>
                  <a:rPr kumimoji="1" lang="en-US" altLang="ja-JP" sz="1200" b="0" i="0">
                    <a:solidFill>
                      <a:schemeClr val="tx1"/>
                    </a:solidFill>
                    <a:latin typeface="Cambria Math" panose="02040503050406030204" pitchFamily="18" charset="0"/>
                    <a:ea typeface="BIZ UDP明朝 Medium" panose="02020500000000000000" pitchFamily="18" charset="-128"/>
                  </a:rPr>
                  <a:t>𝜇^−→𝑒^−</a:t>
                </a:r>
                <a:r>
                  <a:rPr kumimoji="1" lang="en-US" altLang="ja-JP" sz="1200" dirty="0">
                    <a:solidFill>
                      <a:schemeClr val="tx1"/>
                    </a:solidFill>
                    <a:latin typeface="BIZ UDP明朝 Medium" panose="02020500000000000000" pitchFamily="18" charset="-128"/>
                    <a:ea typeface="BIZ UDP明朝 Medium" panose="02020500000000000000" pitchFamily="18" charset="-128"/>
                  </a:rPr>
                  <a:t> conversion is extremely useful for model verification.</a:t>
                </a:r>
                <a:endParaRPr kumimoji="1" lang="en-US" altLang="ja-JP" sz="1200" dirty="0">
                  <a:latin typeface="BIZ UDP明朝 Medium" panose="02020500000000000000" pitchFamily="18" charset="-128"/>
                  <a:ea typeface="BIZ UDP明朝 Medium" panose="02020500000000000000" pitchFamily="18" charset="-128"/>
                </a:endParaRPr>
              </a:p>
              <a:p>
                <a:endParaRPr kumimoji="1" lang="en-US" altLang="ja-JP" dirty="0"/>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62</a:t>
            </a:fld>
            <a:endParaRPr kumimoji="1" lang="ja-JP" altLang="en-US"/>
          </a:p>
        </p:txBody>
      </p:sp>
    </p:spTree>
    <p:extLst>
      <p:ext uri="{BB962C8B-B14F-4D97-AF65-F5344CB8AC3E}">
        <p14:creationId xmlns:p14="http://schemas.microsoft.com/office/powerpoint/2010/main" val="318887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verification of LNV is often considered difficult.</a:t>
            </a:r>
          </a:p>
          <a:p>
            <a:r>
              <a:rPr kumimoji="1" lang="en-US" altLang="ja-JP" dirty="0"/>
              <a:t>This is because both particle number Violation and lepton mixing are required to cause mu to positron conversion, LNV.</a:t>
            </a:r>
          </a:p>
          <a:p>
            <a:r>
              <a:rPr kumimoji="1" lang="en-US" altLang="ja-JP" dirty="0"/>
              <a:t>For example, when the negative to positron conversion is due to the Majorana mass of the neutrino, the branching ratio is as small as 10 to the power of minus 40.</a:t>
            </a:r>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15</a:t>
            </a:fld>
            <a:endParaRPr kumimoji="1" lang="ja-JP" altLang="en-US"/>
          </a:p>
        </p:txBody>
      </p:sp>
    </p:spTree>
    <p:extLst>
      <p:ext uri="{BB962C8B-B14F-4D97-AF65-F5344CB8AC3E}">
        <p14:creationId xmlns:p14="http://schemas.microsoft.com/office/powerpoint/2010/main" val="296982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verification of LNV is often considered difficult.</a:t>
            </a:r>
          </a:p>
          <a:p>
            <a:r>
              <a:rPr kumimoji="1" lang="en-US" altLang="ja-JP" dirty="0"/>
              <a:t>This is because both particle number Violation and lepton mixing are required to cause mu to positron conversion, LNV.</a:t>
            </a:r>
          </a:p>
          <a:p>
            <a:r>
              <a:rPr kumimoji="1" lang="en-US" altLang="ja-JP" dirty="0"/>
              <a:t>For example, when the negative to positron conversion is due to the Majorana mass of the neutrino, the branching ratio is as small as 10 to the power of minus 40.</a:t>
            </a:r>
          </a:p>
          <a:p>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16</a:t>
            </a:fld>
            <a:endParaRPr kumimoji="1" lang="ja-JP" altLang="en-US"/>
          </a:p>
        </p:txBody>
      </p:sp>
    </p:spTree>
    <p:extLst>
      <p:ext uri="{BB962C8B-B14F-4D97-AF65-F5344CB8AC3E}">
        <p14:creationId xmlns:p14="http://schemas.microsoft.com/office/powerpoint/2010/main" val="99412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P明朝 Medium" panose="02020500000000000000" pitchFamily="18" charset="-128"/>
                <a:ea typeface="BIZ UDP明朝 Medium" panose="02020500000000000000" pitchFamily="18" charset="-128"/>
              </a:rPr>
              <a:t>Is LNV necessarily too small to observe?</a:t>
            </a:r>
            <a:endParaRPr kumimoji="1" lang="en-US" altLang="ja-JP" sz="1200" dirty="0">
              <a:latin typeface="BIZ UD明朝 Medium" panose="02020500000000000000" pitchFamily="17" charset="-128"/>
              <a:ea typeface="BIZ UD明朝 Medium" panose="02020500000000000000" pitchFamily="17" charset="-128"/>
            </a:endParaRPr>
          </a:p>
          <a:p>
            <a:r>
              <a:rPr kumimoji="1" lang="en-US" altLang="ja-JP" dirty="0"/>
              <a:t>From previous studies, it has been stated that the coupling between the doublet and singlet types of the leptoquark can be the big origin of LNV.</a:t>
            </a:r>
          </a:p>
          <a:p>
            <a:r>
              <a:rPr lang="en-US" altLang="ja-JP" dirty="0"/>
              <a:t>The most important point here is</a:t>
            </a:r>
            <a:r>
              <a:rPr kumimoji="1" lang="en-US" altLang="ja-JP" dirty="0"/>
              <a:t> that the coupling between the doublet and singlet types of the leptoquark can be the big origin of LNV.</a:t>
            </a:r>
          </a:p>
          <a:p>
            <a:endParaRPr kumimoji="1" lang="en-US" altLang="ja-JP" dirty="0"/>
          </a:p>
          <a:p>
            <a:r>
              <a:rPr kumimoji="1" lang="en-US" altLang="ja-JP" dirty="0"/>
              <a:t>As a model that naturally introduces the doublet and singlet types of leptoquarks and allows us to consider their coupling,</a:t>
            </a:r>
          </a:p>
          <a:p>
            <a:r>
              <a:rPr kumimoji="1" lang="en-US" altLang="ja-JP" dirty="0"/>
              <a:t>we can consider the minimal supersymmetric standard model with R-parity violating interaction.</a:t>
            </a:r>
          </a:p>
          <a:p>
            <a:endParaRPr kumimoji="1" lang="en-US" altLang="ja-JP" dirty="0"/>
          </a:p>
          <a:p>
            <a:r>
              <a:rPr kumimoji="1" lang="en-US" altLang="ja-JP" dirty="0"/>
              <a:t>The R-parity violating interaction will occur lepton mixing.</a:t>
            </a:r>
          </a:p>
          <a:p>
            <a:r>
              <a:rPr kumimoji="1" lang="en-US" altLang="ja-JP" dirty="0"/>
              <a:t>In the framework of MSSM, the leptoquark is a squark, and the coupling of leptoquarks corresponds to the squark mass term.</a:t>
            </a:r>
          </a:p>
          <a:p>
            <a:endParaRPr kumimoji="1" lang="en-US" altLang="ja-JP"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17</a:t>
            </a:fld>
            <a:endParaRPr kumimoji="1" lang="ja-JP" altLang="en-US"/>
          </a:p>
        </p:txBody>
      </p:sp>
    </p:spTree>
    <p:extLst>
      <p:ext uri="{BB962C8B-B14F-4D97-AF65-F5344CB8AC3E}">
        <p14:creationId xmlns:p14="http://schemas.microsoft.com/office/powerpoint/2010/main" val="347284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I’m going to divide my presentation into these parts.</a:t>
            </a:r>
          </a:p>
          <a:p>
            <a:r>
              <a:rPr kumimoji="1" lang="en-US" altLang="ja-JP" dirty="0"/>
              <a:t>First, In the introduction, we briefly explain the motivation for this study.</a:t>
            </a:r>
          </a:p>
          <a:p>
            <a:r>
              <a:rPr kumimoji="1" lang="en-US" altLang="ja-JP" dirty="0"/>
              <a:t>Second, I will explain the model we have considered.</a:t>
            </a:r>
          </a:p>
          <a:p>
            <a:r>
              <a:rPr kumimoji="1" lang="en-US" altLang="ja-JP" dirty="0"/>
              <a:t>Third, result, and Lastly summary.</a:t>
            </a:r>
          </a:p>
          <a:p>
            <a:r>
              <a:rPr kumimoji="1" lang="en-US" altLang="ja-JP" dirty="0"/>
              <a:t>I’d like to start by talking about the introduction.</a:t>
            </a:r>
            <a:endParaRPr kumimoji="1" lang="ja-JP" altLang="en-US" dirty="0"/>
          </a:p>
        </p:txBody>
      </p:sp>
      <p:sp>
        <p:nvSpPr>
          <p:cNvPr id="4" name="スライド番号プレースホルダー 3"/>
          <p:cNvSpPr>
            <a:spLocks noGrp="1"/>
          </p:cNvSpPr>
          <p:nvPr>
            <p:ph type="sldNum" sz="quarter" idx="5"/>
          </p:nvPr>
        </p:nvSpPr>
        <p:spPr/>
        <p:txBody>
          <a:bodyPr/>
          <a:lstStyle/>
          <a:p>
            <a:fld id="{26D1FFB3-6189-4BEF-A631-A7A417D7C8CA}" type="slidenum">
              <a:rPr kumimoji="1" lang="ja-JP" altLang="en-US" smtClean="0"/>
              <a:t>18</a:t>
            </a:fld>
            <a:endParaRPr kumimoji="1" lang="ja-JP" altLang="en-US"/>
          </a:p>
        </p:txBody>
      </p:sp>
    </p:spTree>
    <p:extLst>
      <p:ext uri="{BB962C8B-B14F-4D97-AF65-F5344CB8AC3E}">
        <p14:creationId xmlns:p14="http://schemas.microsoft.com/office/powerpoint/2010/main" val="243629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31815-B9E0-4278-963A-9F1542A9E1F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B4C05A-9F0C-4D86-8CC2-6A10A93260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E1BC087-0376-4A13-AA11-7F78D14AD85D}"/>
              </a:ext>
            </a:extLst>
          </p:cNvPr>
          <p:cNvSpPr>
            <a:spLocks noGrp="1"/>
          </p:cNvSpPr>
          <p:nvPr>
            <p:ph type="dt" sz="half" idx="10"/>
          </p:nvPr>
        </p:nvSpPr>
        <p:spPr/>
        <p:txBody>
          <a:bodyPr/>
          <a:lstStyle/>
          <a:p>
            <a:fld id="{47AD9340-7350-407D-9324-EEA9C9252A60}"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7E841CDC-D4BF-46B6-8921-F5F4905BEA58}"/>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04C4C9DF-CCEC-43AC-AD6C-6A9B4B3C14A8}"/>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2720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B778B2-CDA2-4374-ABF5-D1026671C33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116DEF-7288-4A78-8BB0-0DD19C206A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B24677-7472-4D1A-934D-20AAE18DA8E8}"/>
              </a:ext>
            </a:extLst>
          </p:cNvPr>
          <p:cNvSpPr>
            <a:spLocks noGrp="1"/>
          </p:cNvSpPr>
          <p:nvPr>
            <p:ph type="dt" sz="half" idx="10"/>
          </p:nvPr>
        </p:nvSpPr>
        <p:spPr/>
        <p:txBody>
          <a:bodyPr/>
          <a:lstStyle/>
          <a:p>
            <a:fld id="{499B2897-C0DF-4E66-B0A3-15C20586DF9D}"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AE887D4E-AAB4-4604-AA8C-3387087E3115}"/>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FA825CD5-2A9F-4790-B162-C740E1AD49E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6513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381DA0-699B-4A14-9071-BFE437E169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77EA81-B3F2-40D1-9185-3495C19E49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EE9328-17FF-4729-B952-4A154452310B}"/>
              </a:ext>
            </a:extLst>
          </p:cNvPr>
          <p:cNvSpPr>
            <a:spLocks noGrp="1"/>
          </p:cNvSpPr>
          <p:nvPr>
            <p:ph type="dt" sz="half" idx="10"/>
          </p:nvPr>
        </p:nvSpPr>
        <p:spPr/>
        <p:txBody>
          <a:bodyPr/>
          <a:lstStyle/>
          <a:p>
            <a:fld id="{0AFCF042-87C6-4419-815F-B94B171A6CBB}"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86290822-80DA-4048-BAC9-43C5CAB903F1}"/>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5EB508F3-46CA-401A-B4E8-C0B3483E907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28469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71E42-D255-4638-BAD6-A8F5FE80397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E37601-76A4-4037-B24E-CC77B82E2B0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BA9CE2-5414-4DED-8139-63125BAFA241}"/>
              </a:ext>
            </a:extLst>
          </p:cNvPr>
          <p:cNvSpPr>
            <a:spLocks noGrp="1"/>
          </p:cNvSpPr>
          <p:nvPr>
            <p:ph type="dt" sz="half" idx="10"/>
          </p:nvPr>
        </p:nvSpPr>
        <p:spPr/>
        <p:txBody>
          <a:bodyPr/>
          <a:lstStyle/>
          <a:p>
            <a:fld id="{6A4B03B1-CED6-4675-B497-112CDB391E00}"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D527E472-401D-4B54-A09E-3EDEE6F01CD7}"/>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4C5B8AAE-2AEA-4C4B-9FDD-20C6884ED0B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239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E72A8-5CE9-4FCF-96F2-792AFE41531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A15C7D-AC6F-4BFA-9CBA-2D7A51533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E136C4D-4247-4CDC-9151-FB74C2BDAE2E}"/>
              </a:ext>
            </a:extLst>
          </p:cNvPr>
          <p:cNvSpPr>
            <a:spLocks noGrp="1"/>
          </p:cNvSpPr>
          <p:nvPr>
            <p:ph type="dt" sz="half" idx="10"/>
          </p:nvPr>
        </p:nvSpPr>
        <p:spPr/>
        <p:txBody>
          <a:bodyPr/>
          <a:lstStyle/>
          <a:p>
            <a:fld id="{BF730A11-E542-4747-A71F-75DF753EDDAB}"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BA801A66-E402-4F2F-8CC1-2F29913C824C}"/>
              </a:ext>
            </a:extLst>
          </p:cNvPr>
          <p:cNvSpPr>
            <a:spLocks noGrp="1"/>
          </p:cNvSpPr>
          <p:nvPr>
            <p:ph type="ftr" sz="quarter" idx="11"/>
          </p:nvPr>
        </p:nvSpPr>
        <p:spPr/>
        <p:txBody>
          <a:bodyPr/>
          <a:lstStyle/>
          <a:p>
            <a:endParaRPr lang="en-US"/>
          </a:p>
        </p:txBody>
      </p:sp>
      <p:sp>
        <p:nvSpPr>
          <p:cNvPr id="6" name="スライド番号プレースホルダー 5">
            <a:extLst>
              <a:ext uri="{FF2B5EF4-FFF2-40B4-BE49-F238E27FC236}">
                <a16:creationId xmlns:a16="http://schemas.microsoft.com/office/drawing/2014/main" id="{2DDC441E-9FC5-4CC4-A6B6-03BEC279A9CB}"/>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70307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3A3A91-C0DC-4A38-B4F0-1B44F08068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868CD2-B8B8-401E-B6BB-848A003EFF8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B73E2FA-B18B-4831-A58C-E4C245C40F4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9EAEB3-23D4-4D9C-BCE7-D7AA5C74FAA7}"/>
              </a:ext>
            </a:extLst>
          </p:cNvPr>
          <p:cNvSpPr>
            <a:spLocks noGrp="1"/>
          </p:cNvSpPr>
          <p:nvPr>
            <p:ph type="dt" sz="half" idx="10"/>
          </p:nvPr>
        </p:nvSpPr>
        <p:spPr/>
        <p:txBody>
          <a:bodyPr/>
          <a:lstStyle/>
          <a:p>
            <a:fld id="{A842DE0A-2DDD-4C1F-9D3C-CE93DAA1B680}" type="datetime1">
              <a:rPr lang="en-US" altLang="ja-JP" smtClean="0"/>
              <a:t>4/12/2025</a:t>
            </a:fld>
            <a:endParaRPr lang="en-US" dirty="0"/>
          </a:p>
        </p:txBody>
      </p:sp>
      <p:sp>
        <p:nvSpPr>
          <p:cNvPr id="6" name="フッター プレースホルダー 5">
            <a:extLst>
              <a:ext uri="{FF2B5EF4-FFF2-40B4-BE49-F238E27FC236}">
                <a16:creationId xmlns:a16="http://schemas.microsoft.com/office/drawing/2014/main" id="{85B22ACE-B5BF-41A6-AC5B-F36BD77489A5}"/>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35B0B1D0-2714-45F3-8643-FF1298019295}"/>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78800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85DA8-4564-432A-8052-995B0E442DD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AF78AB-CE9B-495C-9915-3C28732CF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A20B9C-477C-4F48-9FAA-72953C1D66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AE80114-70D2-437C-BC87-DC6131627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5A8E22-F9B8-4C15-A661-BF0021EFD35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6A9B97F-CA89-482B-ACDA-5ACCBE78C242}"/>
              </a:ext>
            </a:extLst>
          </p:cNvPr>
          <p:cNvSpPr>
            <a:spLocks noGrp="1"/>
          </p:cNvSpPr>
          <p:nvPr>
            <p:ph type="dt" sz="half" idx="10"/>
          </p:nvPr>
        </p:nvSpPr>
        <p:spPr/>
        <p:txBody>
          <a:bodyPr/>
          <a:lstStyle/>
          <a:p>
            <a:fld id="{F596545D-3348-4DE9-A129-2E71B7E56336}" type="datetime1">
              <a:rPr lang="en-US" altLang="ja-JP" smtClean="0"/>
              <a:t>4/12/2025</a:t>
            </a:fld>
            <a:endParaRPr lang="en-US" dirty="0"/>
          </a:p>
        </p:txBody>
      </p:sp>
      <p:sp>
        <p:nvSpPr>
          <p:cNvPr id="8" name="フッター プレースホルダー 7">
            <a:extLst>
              <a:ext uri="{FF2B5EF4-FFF2-40B4-BE49-F238E27FC236}">
                <a16:creationId xmlns:a16="http://schemas.microsoft.com/office/drawing/2014/main" id="{777872BE-64CF-41A6-AF27-75C20B665074}"/>
              </a:ext>
            </a:extLst>
          </p:cNvPr>
          <p:cNvSpPr>
            <a:spLocks noGrp="1"/>
          </p:cNvSpPr>
          <p:nvPr>
            <p:ph type="ftr" sz="quarter" idx="11"/>
          </p:nvPr>
        </p:nvSpPr>
        <p:spPr/>
        <p:txBody>
          <a:bodyPr/>
          <a:lstStyle/>
          <a:p>
            <a:endParaRPr lang="en-US"/>
          </a:p>
        </p:txBody>
      </p:sp>
      <p:sp>
        <p:nvSpPr>
          <p:cNvPr id="9" name="スライド番号プレースホルダー 8">
            <a:extLst>
              <a:ext uri="{FF2B5EF4-FFF2-40B4-BE49-F238E27FC236}">
                <a16:creationId xmlns:a16="http://schemas.microsoft.com/office/drawing/2014/main" id="{2C17CB34-F230-42F8-8E37-D808F8839AD0}"/>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5604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0EE3A-2B5E-4D2A-BF70-5FAEA56BB97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632FD1F-8DB7-47B9-BEE3-DFF8E8275475}"/>
              </a:ext>
            </a:extLst>
          </p:cNvPr>
          <p:cNvSpPr>
            <a:spLocks noGrp="1"/>
          </p:cNvSpPr>
          <p:nvPr>
            <p:ph type="dt" sz="half" idx="10"/>
          </p:nvPr>
        </p:nvSpPr>
        <p:spPr/>
        <p:txBody>
          <a:bodyPr/>
          <a:lstStyle/>
          <a:p>
            <a:fld id="{1A9DDCE8-EB4E-42BA-9251-EE558E2C4945}" type="datetime1">
              <a:rPr lang="en-US" altLang="ja-JP" smtClean="0"/>
              <a:t>4/12/2025</a:t>
            </a:fld>
            <a:endParaRPr lang="en-US" dirty="0"/>
          </a:p>
        </p:txBody>
      </p:sp>
      <p:sp>
        <p:nvSpPr>
          <p:cNvPr id="4" name="フッター プレースホルダー 3">
            <a:extLst>
              <a:ext uri="{FF2B5EF4-FFF2-40B4-BE49-F238E27FC236}">
                <a16:creationId xmlns:a16="http://schemas.microsoft.com/office/drawing/2014/main" id="{2145740C-E8DF-4698-902E-44E70D7C3688}"/>
              </a:ext>
            </a:extLst>
          </p:cNvPr>
          <p:cNvSpPr>
            <a:spLocks noGrp="1"/>
          </p:cNvSpPr>
          <p:nvPr>
            <p:ph type="ftr" sz="quarter" idx="11"/>
          </p:nvPr>
        </p:nvSpPr>
        <p:spPr/>
        <p:txBody>
          <a:bodyPr/>
          <a:lstStyle/>
          <a:p>
            <a:endParaRPr lang="en-US"/>
          </a:p>
        </p:txBody>
      </p:sp>
      <p:sp>
        <p:nvSpPr>
          <p:cNvPr id="5" name="スライド番号プレースホルダー 4">
            <a:extLst>
              <a:ext uri="{FF2B5EF4-FFF2-40B4-BE49-F238E27FC236}">
                <a16:creationId xmlns:a16="http://schemas.microsoft.com/office/drawing/2014/main" id="{FFA623AD-BE39-4574-918C-4F98D436B391}"/>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27458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2FAC446-3BD3-4DD0-8B2B-BB929178A5D3}"/>
              </a:ext>
            </a:extLst>
          </p:cNvPr>
          <p:cNvSpPr>
            <a:spLocks noGrp="1"/>
          </p:cNvSpPr>
          <p:nvPr>
            <p:ph type="dt" sz="half" idx="10"/>
          </p:nvPr>
        </p:nvSpPr>
        <p:spPr/>
        <p:txBody>
          <a:bodyPr/>
          <a:lstStyle/>
          <a:p>
            <a:fld id="{6D766C45-31D4-48D6-8BBB-9AB6B58C29C8}" type="datetime1">
              <a:rPr lang="en-US" altLang="ja-JP" smtClean="0"/>
              <a:t>4/12/2025</a:t>
            </a:fld>
            <a:endParaRPr lang="en-US" dirty="0"/>
          </a:p>
        </p:txBody>
      </p:sp>
      <p:sp>
        <p:nvSpPr>
          <p:cNvPr id="3" name="フッター プレースホルダー 2">
            <a:extLst>
              <a:ext uri="{FF2B5EF4-FFF2-40B4-BE49-F238E27FC236}">
                <a16:creationId xmlns:a16="http://schemas.microsoft.com/office/drawing/2014/main" id="{FD41613A-CFE8-425C-AD73-CCB8C8067B16}"/>
              </a:ext>
            </a:extLst>
          </p:cNvPr>
          <p:cNvSpPr>
            <a:spLocks noGrp="1"/>
          </p:cNvSpPr>
          <p:nvPr>
            <p:ph type="ftr" sz="quarter" idx="11"/>
          </p:nvPr>
        </p:nvSpPr>
        <p:spPr/>
        <p:txBody>
          <a:bodyPr/>
          <a:lstStyle/>
          <a:p>
            <a:endParaRPr lang="en-US"/>
          </a:p>
        </p:txBody>
      </p:sp>
      <p:sp>
        <p:nvSpPr>
          <p:cNvPr id="4" name="スライド番号プレースホルダー 3">
            <a:extLst>
              <a:ext uri="{FF2B5EF4-FFF2-40B4-BE49-F238E27FC236}">
                <a16:creationId xmlns:a16="http://schemas.microsoft.com/office/drawing/2014/main" id="{366458B8-C19B-4AE3-A233-97E99CE1A8D7}"/>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82626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264456-F080-4983-8A35-D79F520BC7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B3F170-1471-4C54-831B-F7BB9CAE94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2AD0D5C-A06E-4CF4-91EE-37B008848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82F607-6CDB-444C-ABE4-ADFE83888392}"/>
              </a:ext>
            </a:extLst>
          </p:cNvPr>
          <p:cNvSpPr>
            <a:spLocks noGrp="1"/>
          </p:cNvSpPr>
          <p:nvPr>
            <p:ph type="dt" sz="half" idx="10"/>
          </p:nvPr>
        </p:nvSpPr>
        <p:spPr/>
        <p:txBody>
          <a:bodyPr/>
          <a:lstStyle/>
          <a:p>
            <a:fld id="{E10B8611-5094-4CFE-90E8-4B39C434C1FC}" type="datetime1">
              <a:rPr lang="en-US" altLang="ja-JP" smtClean="0"/>
              <a:t>4/12/2025</a:t>
            </a:fld>
            <a:endParaRPr lang="en-US" dirty="0"/>
          </a:p>
        </p:txBody>
      </p:sp>
      <p:sp>
        <p:nvSpPr>
          <p:cNvPr id="6" name="フッター プレースホルダー 5">
            <a:extLst>
              <a:ext uri="{FF2B5EF4-FFF2-40B4-BE49-F238E27FC236}">
                <a16:creationId xmlns:a16="http://schemas.microsoft.com/office/drawing/2014/main" id="{F7E0258F-A07E-4F21-8889-695066ECE855}"/>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2C955D3F-1BCF-4B32-B060-34DA5F0F066C}"/>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1311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9F406-C871-4EA5-BC01-66396EFF202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FA1E83-F159-4901-9A7E-D9D182375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460FB99-2139-44F1-A8F2-89F5B88E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CB7CFB-CDA5-4F49-AD37-DAF74D63AF26}"/>
              </a:ext>
            </a:extLst>
          </p:cNvPr>
          <p:cNvSpPr>
            <a:spLocks noGrp="1"/>
          </p:cNvSpPr>
          <p:nvPr>
            <p:ph type="dt" sz="half" idx="10"/>
          </p:nvPr>
        </p:nvSpPr>
        <p:spPr/>
        <p:txBody>
          <a:bodyPr/>
          <a:lstStyle/>
          <a:p>
            <a:fld id="{82E5480C-1F3D-41ED-8893-B5853305A858}" type="datetime1">
              <a:rPr lang="en-US" altLang="ja-JP" smtClean="0"/>
              <a:t>4/12/2025</a:t>
            </a:fld>
            <a:endParaRPr lang="en-US" dirty="0"/>
          </a:p>
        </p:txBody>
      </p:sp>
      <p:sp>
        <p:nvSpPr>
          <p:cNvPr id="6" name="フッター プレースホルダー 5">
            <a:extLst>
              <a:ext uri="{FF2B5EF4-FFF2-40B4-BE49-F238E27FC236}">
                <a16:creationId xmlns:a16="http://schemas.microsoft.com/office/drawing/2014/main" id="{1D1F7CE5-0573-4A9A-A994-384D1B97822B}"/>
              </a:ext>
            </a:extLst>
          </p:cNvPr>
          <p:cNvSpPr>
            <a:spLocks noGrp="1"/>
          </p:cNvSpPr>
          <p:nvPr>
            <p:ph type="ftr" sz="quarter" idx="11"/>
          </p:nvPr>
        </p:nvSpPr>
        <p:spPr/>
        <p:txBody>
          <a:bodyPr/>
          <a:lstStyle/>
          <a:p>
            <a:endParaRPr lang="en-US"/>
          </a:p>
        </p:txBody>
      </p:sp>
      <p:sp>
        <p:nvSpPr>
          <p:cNvPr id="7" name="スライド番号プレースホルダー 6">
            <a:extLst>
              <a:ext uri="{FF2B5EF4-FFF2-40B4-BE49-F238E27FC236}">
                <a16:creationId xmlns:a16="http://schemas.microsoft.com/office/drawing/2014/main" id="{BBB29F06-9844-4EA4-AD38-E02CFB3FF414}"/>
              </a:ext>
            </a:extLst>
          </p:cNvPr>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6264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BB7C60-8DEF-4EFD-B64D-2B128489B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779166-9DBB-480C-81D8-604CE694F9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56AE5D-8BD2-4AD7-801E-051B419F8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202B0-D3F8-4DE2-963A-99D83AB3F73F}" type="datetime1">
              <a:rPr lang="en-US" altLang="ja-JP" smtClean="0"/>
              <a:t>4/12/2025</a:t>
            </a:fld>
            <a:endParaRPr lang="en-US" dirty="0"/>
          </a:p>
        </p:txBody>
      </p:sp>
      <p:sp>
        <p:nvSpPr>
          <p:cNvPr id="5" name="フッター プレースホルダー 4">
            <a:extLst>
              <a:ext uri="{FF2B5EF4-FFF2-40B4-BE49-F238E27FC236}">
                <a16:creationId xmlns:a16="http://schemas.microsoft.com/office/drawing/2014/main" id="{5FB36D64-2168-4C6E-A7D0-2BFF0A36F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スライド番号プレースホルダー 5">
            <a:extLst>
              <a:ext uri="{FF2B5EF4-FFF2-40B4-BE49-F238E27FC236}">
                <a16:creationId xmlns:a16="http://schemas.microsoft.com/office/drawing/2014/main" id="{D5F4B678-1513-431A-86FB-FD6CA5053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1011054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3.png"/><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6.xml"/><Relationship Id="rId6" Type="http://schemas.openxmlformats.org/officeDocument/2006/relationships/oleObject" Target="../embeddings/oleObject12.bin"/><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10.png"/><Relationship Id="rId7"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1.png"/><Relationship Id="rId4" Type="http://schemas.openxmlformats.org/officeDocument/2006/relationships/image" Target="../media/image1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5.png"/><Relationship Id="rId7" Type="http://schemas.openxmlformats.org/officeDocument/2006/relationships/image" Target="../media/image2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2.emf"/><Relationship Id="rId10" Type="http://schemas.openxmlformats.org/officeDocument/2006/relationships/image" Target="../media/image24.png"/><Relationship Id="rId4" Type="http://schemas.openxmlformats.org/officeDocument/2006/relationships/image" Target="../media/image190.png"/><Relationship Id="rId9" Type="http://schemas.openxmlformats.org/officeDocument/2006/relationships/image" Target="../media/image24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32.png"/><Relationship Id="rId7" Type="http://schemas.openxmlformats.org/officeDocument/2006/relationships/image" Target="../media/image1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3.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43.png"/><Relationship Id="rId3" Type="http://schemas.openxmlformats.org/officeDocument/2006/relationships/image" Target="../media/image111.png"/><Relationship Id="rId7" Type="http://schemas.openxmlformats.org/officeDocument/2006/relationships/image" Target="../media/image40.svg"/><Relationship Id="rId12"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28.png"/><Relationship Id="rId10" Type="http://schemas.openxmlformats.org/officeDocument/2006/relationships/image" Target="../media/image41.png"/><Relationship Id="rId4" Type="http://schemas.openxmlformats.org/officeDocument/2006/relationships/image" Target="../media/image340.png"/><Relationship Id="rId9" Type="http://schemas.openxmlformats.org/officeDocument/2006/relationships/image" Target="../media/image1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70.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70.png"/><Relationship Id="rId7" Type="http://schemas.openxmlformats.org/officeDocument/2006/relationships/image" Target="../media/image47.png"/><Relationship Id="rId12"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60.png"/><Relationship Id="rId4" Type="http://schemas.openxmlformats.org/officeDocument/2006/relationships/image" Target="../media/image43.png"/><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1.png"/></Relationships>
</file>

<file path=ppt/slides/_rels/slide34.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361.png"/><Relationship Id="rId7" Type="http://schemas.openxmlformats.org/officeDocument/2006/relationships/image" Target="../media/image64.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412.png"/><Relationship Id="rId7" Type="http://schemas.openxmlformats.org/officeDocument/2006/relationships/image" Target="../media/image45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71.png"/><Relationship Id="rId3" Type="http://schemas.openxmlformats.org/officeDocument/2006/relationships/image" Target="../media/image460.png"/><Relationship Id="rId7" Type="http://schemas.openxmlformats.org/officeDocument/2006/relationships/image" Target="../media/image310.png"/><Relationship Id="rId12" Type="http://schemas.openxmlformats.org/officeDocument/2006/relationships/image" Target="../media/image36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350.png"/><Relationship Id="rId5" Type="http://schemas.openxmlformats.org/officeDocument/2006/relationships/image" Target="../media/image68.png"/><Relationship Id="rId10" Type="http://schemas.openxmlformats.org/officeDocument/2006/relationships/image" Target="../media/image341.png"/><Relationship Id="rId4" Type="http://schemas.openxmlformats.org/officeDocument/2006/relationships/image" Target="../media/image600.png"/><Relationship Id="rId9" Type="http://schemas.openxmlformats.org/officeDocument/2006/relationships/image" Target="../media/image330.png"/></Relationships>
</file>

<file path=ppt/slides/_rels/slide37.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71.png"/><Relationship Id="rId3" Type="http://schemas.openxmlformats.org/officeDocument/2006/relationships/image" Target="../media/image460.png"/><Relationship Id="rId7" Type="http://schemas.openxmlformats.org/officeDocument/2006/relationships/image" Target="../media/image310.png"/><Relationship Id="rId12" Type="http://schemas.openxmlformats.org/officeDocument/2006/relationships/image" Target="../media/image36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350.png"/><Relationship Id="rId5" Type="http://schemas.openxmlformats.org/officeDocument/2006/relationships/image" Target="../media/image68.png"/><Relationship Id="rId10" Type="http://schemas.openxmlformats.org/officeDocument/2006/relationships/image" Target="../media/image341.png"/><Relationship Id="rId4" Type="http://schemas.openxmlformats.org/officeDocument/2006/relationships/image" Target="../media/image630.png"/><Relationship Id="rId9" Type="http://schemas.openxmlformats.org/officeDocument/2006/relationships/image" Target="../media/image330.png"/></Relationships>
</file>

<file path=ppt/slides/_rels/slide38.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71.png"/><Relationship Id="rId3" Type="http://schemas.openxmlformats.org/officeDocument/2006/relationships/image" Target="../media/image460.png"/><Relationship Id="rId7" Type="http://schemas.openxmlformats.org/officeDocument/2006/relationships/image" Target="../media/image310.png"/><Relationship Id="rId12" Type="http://schemas.openxmlformats.org/officeDocument/2006/relationships/image" Target="../media/image3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350.png"/><Relationship Id="rId5" Type="http://schemas.openxmlformats.org/officeDocument/2006/relationships/image" Target="../media/image68.png"/><Relationship Id="rId10" Type="http://schemas.openxmlformats.org/officeDocument/2006/relationships/image" Target="../media/image341.png"/><Relationship Id="rId4" Type="http://schemas.openxmlformats.org/officeDocument/2006/relationships/image" Target="../media/image630.png"/><Relationship Id="rId9" Type="http://schemas.openxmlformats.org/officeDocument/2006/relationships/image" Target="../media/image330.png"/></Relationships>
</file>

<file path=ppt/slides/_rels/slide39.xml.rels><?xml version="1.0" encoding="UTF-8" standalone="yes"?>
<Relationships xmlns="http://schemas.openxmlformats.org/package/2006/relationships"><Relationship Id="rId8" Type="http://schemas.openxmlformats.org/officeDocument/2006/relationships/image" Target="../media/image320.png"/><Relationship Id="rId13" Type="http://schemas.openxmlformats.org/officeDocument/2006/relationships/image" Target="../media/image371.png"/><Relationship Id="rId3" Type="http://schemas.openxmlformats.org/officeDocument/2006/relationships/image" Target="../media/image460.png"/><Relationship Id="rId7" Type="http://schemas.openxmlformats.org/officeDocument/2006/relationships/image" Target="../media/image310.png"/><Relationship Id="rId12" Type="http://schemas.openxmlformats.org/officeDocument/2006/relationships/image" Target="../media/image3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350.png"/><Relationship Id="rId5" Type="http://schemas.openxmlformats.org/officeDocument/2006/relationships/image" Target="../media/image68.png"/><Relationship Id="rId10" Type="http://schemas.openxmlformats.org/officeDocument/2006/relationships/image" Target="../media/image341.png"/><Relationship Id="rId4" Type="http://schemas.openxmlformats.org/officeDocument/2006/relationships/image" Target="../media/image281.png"/><Relationship Id="rId9" Type="http://schemas.openxmlformats.org/officeDocument/2006/relationships/image" Target="../media/image33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0.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80.png"/><Relationship Id="rId4" Type="http://schemas.openxmlformats.org/officeDocument/2006/relationships/image" Target="../media/image370.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41.png"/></Relationships>
</file>

<file path=ppt/slides/_rels/slide55.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81.png"/><Relationship Id="rId7"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660.png"/><Relationship Id="rId4" Type="http://schemas.openxmlformats.org/officeDocument/2006/relationships/image" Target="../media/image651.png"/></Relationships>
</file>

<file path=ppt/slides/_rels/slide56.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81.png"/><Relationship Id="rId7"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3.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20.png"/><Relationship Id="rId4" Type="http://schemas.openxmlformats.org/officeDocument/2006/relationships/image" Target="../media/image59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31.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tags" Target="../tags/tag2.xml"/><Relationship Id="rId16" Type="http://schemas.openxmlformats.org/officeDocument/2006/relationships/image" Target="../media/image9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7.png"/><Relationship Id="rId5" Type="http://schemas.openxmlformats.org/officeDocument/2006/relationships/tags" Target="../tags/tag5.xml"/><Relationship Id="rId15" Type="http://schemas.openxmlformats.org/officeDocument/2006/relationships/image" Target="../media/image91.png"/><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tags" Target="../tags/tag4.xml"/><Relationship Id="rId9" Type="http://schemas.openxmlformats.org/officeDocument/2006/relationships/image" Target="../media/image84.png"/><Relationship Id="rId14" Type="http://schemas.openxmlformats.org/officeDocument/2006/relationships/image" Target="../media/image90.png"/></Relationships>
</file>

<file path=ppt/slides/_rels/slide6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tags" Target="../tags/tag9.xml"/><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6.xml"/><Relationship Id="rId5" Type="http://schemas.openxmlformats.org/officeDocument/2006/relationships/tags" Target="../tags/tag12.xml"/><Relationship Id="rId15" Type="http://schemas.openxmlformats.org/officeDocument/2006/relationships/image" Target="../media/image99.png"/><Relationship Id="rId10" Type="http://schemas.openxmlformats.org/officeDocument/2006/relationships/tags" Target="../tags/tag17.xml"/><Relationship Id="rId19" Type="http://schemas.openxmlformats.org/officeDocument/2006/relationships/image" Target="../media/image103.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98.png"/></Relationships>
</file>

<file path=ppt/slides/_rels/slide6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tags" Target="../tags/tag20.xml"/><Relationship Id="rId7" Type="http://schemas.openxmlformats.org/officeDocument/2006/relationships/image" Target="../media/image10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6.xml"/><Relationship Id="rId11" Type="http://schemas.openxmlformats.org/officeDocument/2006/relationships/image" Target="../media/image109.png"/><Relationship Id="rId5" Type="http://schemas.openxmlformats.org/officeDocument/2006/relationships/tags" Target="../tags/tag22.xml"/><Relationship Id="rId10" Type="http://schemas.openxmlformats.org/officeDocument/2006/relationships/image" Target="../media/image108.png"/><Relationship Id="rId4" Type="http://schemas.openxmlformats.org/officeDocument/2006/relationships/tags" Target="../tags/tag21.xml"/><Relationship Id="rId9" Type="http://schemas.openxmlformats.org/officeDocument/2006/relationships/image" Target="../media/image107.png"/></Relationships>
</file>

<file path=ppt/slides/_rels/slide67.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3" Type="http://schemas.openxmlformats.org/officeDocument/2006/relationships/tags" Target="../tags/tag25.xml"/><Relationship Id="rId7" Type="http://schemas.openxmlformats.org/officeDocument/2006/relationships/slideLayout" Target="../slideLayouts/slideLayout6.xml"/><Relationship Id="rId12" Type="http://schemas.openxmlformats.org/officeDocument/2006/relationships/image" Target="../media/image11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15.png"/><Relationship Id="rId5" Type="http://schemas.openxmlformats.org/officeDocument/2006/relationships/tags" Target="../tags/tag27.xml"/><Relationship Id="rId10" Type="http://schemas.openxmlformats.org/officeDocument/2006/relationships/image" Target="../media/image114.png"/><Relationship Id="rId4" Type="http://schemas.openxmlformats.org/officeDocument/2006/relationships/tags" Target="../tags/tag26.xml"/><Relationship Id="rId9" Type="http://schemas.openxmlformats.org/officeDocument/2006/relationships/image" Target="../media/image113.png"/></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8.bin"/><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oleObject" Target="../embeddings/oleObject7.bin"/><Relationship Id="rId5" Type="http://schemas.openxmlformats.org/officeDocument/2006/relationships/image" Target="../media/image6.wmf"/><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6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oleObject" Target="../embeddings/oleObject9.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DAE8D5A-50DD-4C29-AA6C-52BBE1291BBA}"/>
              </a:ext>
            </a:extLst>
          </p:cNvPr>
          <p:cNvSpPr>
            <a:spLocks noGrp="1"/>
          </p:cNvSpPr>
          <p:nvPr>
            <p:ph type="ctrTitle"/>
          </p:nvPr>
        </p:nvSpPr>
        <p:spPr>
          <a:xfrm>
            <a:off x="763907" y="1269194"/>
            <a:ext cx="10557163" cy="1697043"/>
          </a:xfrm>
        </p:spPr>
        <p:txBody>
          <a:bodyPr anchor="b">
            <a:noAutofit/>
          </a:bodyPr>
          <a:lstStyle/>
          <a:p>
            <a:r>
              <a:rPr kumimoji="1"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μ^- → e^+ in nuclei</a:t>
            </a:r>
            <a:endParaRPr kumimoji="1"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endParaRPr>
          </a:p>
        </p:txBody>
      </p:sp>
      <p:sp>
        <p:nvSpPr>
          <p:cNvPr id="3" name="字幕 2">
            <a:extLst>
              <a:ext uri="{FF2B5EF4-FFF2-40B4-BE49-F238E27FC236}">
                <a16:creationId xmlns:a16="http://schemas.microsoft.com/office/drawing/2014/main" id="{E8A3864B-D784-4981-A395-4F54BE671D2A}"/>
              </a:ext>
            </a:extLst>
          </p:cNvPr>
          <p:cNvSpPr>
            <a:spLocks noGrp="1"/>
          </p:cNvSpPr>
          <p:nvPr>
            <p:ph type="subTitle" idx="1"/>
          </p:nvPr>
        </p:nvSpPr>
        <p:spPr>
          <a:xfrm>
            <a:off x="-16567" y="3652037"/>
            <a:ext cx="12118109" cy="1697042"/>
          </a:xfrm>
        </p:spPr>
        <p:txBody>
          <a:bodyPr anchor="t">
            <a:normAutofit fontScale="92500" lnSpcReduction="20000"/>
          </a:bodyPr>
          <a:lstStyle/>
          <a:p>
            <a:r>
              <a:rPr kumimoji="0" lang="en-US" altLang="ja-JP" sz="3600" baseline="30000" dirty="0">
                <a:solidFill>
                  <a:schemeClr val="tx1">
                    <a:lumMod val="65000"/>
                    <a:lumOff val="35000"/>
                  </a:schemeClr>
                </a:solidFill>
                <a:latin typeface="BIZ UDP明朝 Medium" panose="02020500000000000000" pitchFamily="18" charset="-128"/>
                <a:ea typeface="BIZ UDP明朝 Medium" panose="02020500000000000000" pitchFamily="18" charset="-128"/>
              </a:rPr>
              <a:t>SATO, Joe</a:t>
            </a:r>
          </a:p>
          <a:p>
            <a:pPr lvl="1" indent="-457200" eaLnBrk="0" fontAlgn="base" hangingPunct="0">
              <a:spcBef>
                <a:spcPct val="0"/>
              </a:spcBef>
              <a:spcAft>
                <a:spcPct val="0"/>
              </a:spcAft>
            </a:pPr>
            <a:r>
              <a:rPr kumimoji="0"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Yokohama National University</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Based on</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J. S,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K.Sugawara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Y.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Uesaka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M. Yamanaka, </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Physics Letters B 836, 2023, 137617</a:t>
            </a:r>
          </a:p>
          <a:p>
            <a:pPr lvl="1" indent="-457200" eaLnBrk="0" fontAlgn="base" hangingPunct="0">
              <a:spcBef>
                <a:spcPct val="0"/>
              </a:spcBef>
              <a:spcAft>
                <a:spcPct val="0"/>
              </a:spcAft>
            </a:pPr>
            <a:endPar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endParaRP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Lepton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Flavour</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Change in Nuclei </a:t>
            </a:r>
            <a:r>
              <a:rPr kumimoji="0" lang="ja-JP" altLang="en-US" dirty="0">
                <a:solidFill>
                  <a:schemeClr val="tx1">
                    <a:lumMod val="65000"/>
                    <a:lumOff val="35000"/>
                  </a:schemeClr>
                </a:solidFill>
                <a:latin typeface="BIZ UDP明朝 Medium" panose="02020500000000000000" pitchFamily="18" charset="-128"/>
                <a:ea typeface="BIZ UDP明朝 Medium" panose="02020500000000000000" pitchFamily="18" charset="-128"/>
              </a:rPr>
              <a:t>＠</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ECT*  Trento, Italy</a:t>
            </a:r>
          </a:p>
        </p:txBody>
      </p:sp>
      <p:sp>
        <p:nvSpPr>
          <p:cNvPr id="4" name="スライド番号プレースホルダー 3">
            <a:extLst>
              <a:ext uri="{FF2B5EF4-FFF2-40B4-BE49-F238E27FC236}">
                <a16:creationId xmlns:a16="http://schemas.microsoft.com/office/drawing/2014/main" id="{6A5BDDD6-082F-47A7-BB71-36F58A07A98B}"/>
              </a:ext>
            </a:extLst>
          </p:cNvPr>
          <p:cNvSpPr>
            <a:spLocks noGrp="1"/>
          </p:cNvSpPr>
          <p:nvPr>
            <p:ph type="sldNum" sz="quarter" idx="12"/>
          </p:nvPr>
        </p:nvSpPr>
        <p:spPr/>
        <p:txBody>
          <a:bodyPr/>
          <a:lstStyle/>
          <a:p>
            <a:fld id="{73B850FF-6169-4056-8077-06FFA93A5366}" type="slidenum">
              <a:rPr lang="en-US" smtClean="0"/>
              <a:pPr/>
              <a:t>1</a:t>
            </a:fld>
            <a:endParaRPr lang="en-US"/>
          </a:p>
        </p:txBody>
      </p:sp>
    </p:spTree>
    <p:extLst>
      <p:ext uri="{BB962C8B-B14F-4D97-AF65-F5344CB8AC3E}">
        <p14:creationId xmlns:p14="http://schemas.microsoft.com/office/powerpoint/2010/main" val="28172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6113E73-0978-EE84-1198-A2784D0ACB59}"/>
              </a:ext>
            </a:extLst>
          </p:cNvPr>
          <p:cNvSpPr>
            <a:spLocks noGrp="1"/>
          </p:cNvSpPr>
          <p:nvPr>
            <p:ph type="sldNum" sz="quarter" idx="12"/>
          </p:nvPr>
        </p:nvSpPr>
        <p:spPr/>
        <p:txBody>
          <a:bodyPr/>
          <a:lstStyle/>
          <a:p>
            <a:fld id="{73B850FF-6169-4056-8077-06FFA93A5366}" type="slidenum">
              <a:rPr lang="en-US" smtClean="0"/>
              <a:pPr/>
              <a:t>10</a:t>
            </a:fld>
            <a:endParaRPr lang="en-US"/>
          </a:p>
        </p:txBody>
      </p:sp>
      <p:pic>
        <p:nvPicPr>
          <p:cNvPr id="11" name="図 10">
            <a:extLst>
              <a:ext uri="{FF2B5EF4-FFF2-40B4-BE49-F238E27FC236}">
                <a16:creationId xmlns:a16="http://schemas.microsoft.com/office/drawing/2014/main" id="{D81727F7-983B-ACF0-D884-E1B77DAB0B35}"/>
              </a:ext>
            </a:extLst>
          </p:cNvPr>
          <p:cNvPicPr>
            <a:picLocks noChangeAspect="1"/>
          </p:cNvPicPr>
          <p:nvPr/>
        </p:nvPicPr>
        <p:blipFill>
          <a:blip r:embed="rId2"/>
          <a:stretch>
            <a:fillRect/>
          </a:stretch>
        </p:blipFill>
        <p:spPr>
          <a:xfrm>
            <a:off x="1241448" y="140092"/>
            <a:ext cx="8933804" cy="6717908"/>
          </a:xfrm>
          <a:prstGeom prst="rect">
            <a:avLst/>
          </a:prstGeom>
        </p:spPr>
      </p:pic>
    </p:spTree>
    <p:extLst>
      <p:ext uri="{BB962C8B-B14F-4D97-AF65-F5344CB8AC3E}">
        <p14:creationId xmlns:p14="http://schemas.microsoft.com/office/powerpoint/2010/main" val="379829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テキスト ボックス 3"/>
          <p:cNvSpPr txBox="1"/>
          <p:nvPr/>
        </p:nvSpPr>
        <p:spPr>
          <a:xfrm>
            <a:off x="497828" y="211337"/>
            <a:ext cx="11998972" cy="969943"/>
          </a:xfrm>
          <a:prstGeom prst="rect">
            <a:avLst/>
          </a:prstGeom>
          <a:noFill/>
        </p:spPr>
        <p:txBody>
          <a:bodyPr wrap="square" lIns="91438" tIns="45719" rIns="91438" bIns="45719" rtlCol="0">
            <a:spAutoFit/>
          </a:bodyPr>
          <a:lstStyle/>
          <a:p>
            <a:r>
              <a:rPr lang="en-US" altLang="ja-JP" sz="2800" dirty="0">
                <a:latin typeface="Cambria Math" panose="02040503050406030204" pitchFamily="18" charset="0"/>
                <a:ea typeface="Cambria Math" panose="02040503050406030204" pitchFamily="18" charset="0"/>
              </a:rPr>
              <a:t>To explain neutrino </a:t>
            </a:r>
            <a:r>
              <a:rPr lang="en-US" altLang="ja-JP" sz="2800" dirty="0" err="1">
                <a:latin typeface="Cambria Math" panose="02040503050406030204" pitchFamily="18" charset="0"/>
                <a:ea typeface="Cambria Math" panose="02040503050406030204" pitchFamily="18" charset="0"/>
              </a:rPr>
              <a:t>oscilation</a:t>
            </a:r>
            <a:r>
              <a:rPr lang="en-US" altLang="ja-JP" sz="2800" dirty="0">
                <a:latin typeface="Cambria Math" panose="02040503050406030204" pitchFamily="18" charset="0"/>
                <a:ea typeface="Cambria Math" panose="02040503050406030204" pitchFamily="18" charset="0"/>
              </a:rPr>
              <a:t> we need to violate Lepton Flavor but </a:t>
            </a:r>
          </a:p>
          <a:p>
            <a:r>
              <a:rPr lang="en-US" altLang="ja-JP" sz="2359" dirty="0">
                <a:latin typeface="Cambria Math" panose="02040503050406030204" pitchFamily="18" charset="0"/>
                <a:ea typeface="Cambria Math" panose="02040503050406030204" pitchFamily="18" charset="0"/>
              </a:rPr>
              <a:t>It does not mean the violation of </a:t>
            </a:r>
            <a:r>
              <a:rPr lang="en-US" altLang="ja-JP" sz="2903" b="1" dirty="0">
                <a:solidFill>
                  <a:srgbClr val="FF0000"/>
                </a:solidFill>
                <a:latin typeface="Cambria Math" panose="02040503050406030204" pitchFamily="18" charset="0"/>
                <a:ea typeface="Cambria Math" panose="02040503050406030204" pitchFamily="18" charset="0"/>
              </a:rPr>
              <a:t>lepton number = particle number for leptons</a:t>
            </a:r>
            <a:endParaRPr lang="ja-JP" altLang="en-US" sz="2903" b="1" dirty="0">
              <a:solidFill>
                <a:srgbClr val="FF0000"/>
              </a:solidFill>
              <a:latin typeface="Cambria Math" panose="02040503050406030204" pitchFamily="18" charset="0"/>
              <a:ea typeface="HG平成角ｺﾞｼｯｸ体W9" pitchFamily="49" charset="-128"/>
            </a:endParaRPr>
          </a:p>
        </p:txBody>
      </p:sp>
      <p:sp>
        <p:nvSpPr>
          <p:cNvPr id="1333" name="テキスト ボックス 11"/>
          <p:cNvSpPr txBox="1"/>
          <p:nvPr/>
        </p:nvSpPr>
        <p:spPr>
          <a:xfrm>
            <a:off x="3081332" y="4742361"/>
            <a:ext cx="6913494" cy="818427"/>
          </a:xfrm>
          <a:prstGeom prst="rect">
            <a:avLst/>
          </a:prstGeom>
          <a:noFill/>
        </p:spPr>
        <p:txBody>
          <a:bodyPr wrap="square" lIns="91438" tIns="45719" rIns="91438" bIns="45719" rtlCol="0">
            <a:spAutoFit/>
          </a:bodyPr>
          <a:lstStyle/>
          <a:p>
            <a:r>
              <a:rPr lang="en-US" altLang="ja-JP" sz="2359" dirty="0" err="1">
                <a:solidFill>
                  <a:srgbClr val="FF0000"/>
                </a:solidFill>
                <a:latin typeface="Cambria Math" panose="02040503050406030204" pitchFamily="18" charset="0"/>
                <a:ea typeface="Cambria Math" panose="02040503050406030204" pitchFamily="18" charset="0"/>
              </a:rPr>
              <a:t>neutrinoless</a:t>
            </a:r>
            <a:r>
              <a:rPr lang="ja-JP" altLang="en-US" sz="2359" dirty="0">
                <a:solidFill>
                  <a:srgbClr val="FF0000"/>
                </a:solidFill>
                <a:latin typeface="Cambria Math" panose="02040503050406030204" pitchFamily="18" charset="0"/>
                <a:ea typeface="HG平成角ｺﾞｼｯｸ体W9" pitchFamily="49" charset="-128"/>
              </a:rPr>
              <a:t> </a:t>
            </a:r>
            <a:r>
              <a:rPr lang="en-US" altLang="ja-JP" sz="2359" dirty="0">
                <a:solidFill>
                  <a:srgbClr val="FF0000"/>
                </a:solidFill>
                <a:latin typeface="Cambria Math" panose="02040503050406030204" pitchFamily="18" charset="0"/>
                <a:ea typeface="Cambria Math" panose="02040503050406030204" pitchFamily="18" charset="0"/>
              </a:rPr>
              <a:t>double</a:t>
            </a:r>
            <a:r>
              <a:rPr lang="ja-JP" altLang="en-US" sz="2359" dirty="0">
                <a:solidFill>
                  <a:srgbClr val="FF0000"/>
                </a:solidFill>
                <a:latin typeface="Cambria Math" panose="02040503050406030204" pitchFamily="18" charset="0"/>
                <a:ea typeface="HG平成角ｺﾞｼｯｸ体W9" pitchFamily="49" charset="-128"/>
              </a:rPr>
              <a:t> </a:t>
            </a:r>
            <a:r>
              <a:rPr lang="en-US" altLang="ja-JP" sz="2359" dirty="0">
                <a:solidFill>
                  <a:srgbClr val="FF0000"/>
                </a:solidFill>
                <a:latin typeface="Cambria Math" panose="02040503050406030204" pitchFamily="18" charset="0"/>
                <a:ea typeface="Cambria Math" panose="02040503050406030204" pitchFamily="18" charset="0"/>
              </a:rPr>
              <a:t>beta</a:t>
            </a:r>
            <a:r>
              <a:rPr lang="ja-JP" altLang="en-US" sz="2359" dirty="0">
                <a:solidFill>
                  <a:srgbClr val="FF0000"/>
                </a:solidFill>
                <a:latin typeface="Cambria Math" panose="02040503050406030204" pitchFamily="18" charset="0"/>
                <a:ea typeface="HG平成角ｺﾞｼｯｸ体W9" pitchFamily="49" charset="-128"/>
              </a:rPr>
              <a:t> </a:t>
            </a:r>
            <a:r>
              <a:rPr lang="en-US" altLang="ja-JP" sz="2359" dirty="0">
                <a:solidFill>
                  <a:srgbClr val="FF0000"/>
                </a:solidFill>
                <a:latin typeface="Cambria Math" panose="02040503050406030204" pitchFamily="18" charset="0"/>
                <a:ea typeface="Cambria Math" panose="02040503050406030204" pitchFamily="18" charset="0"/>
              </a:rPr>
              <a:t>decay</a:t>
            </a:r>
          </a:p>
          <a:p>
            <a:r>
              <a:rPr lang="en-US" altLang="ja-JP" sz="2359" dirty="0">
                <a:solidFill>
                  <a:srgbClr val="FF0000"/>
                </a:solidFill>
                <a:latin typeface="Cambria Math" panose="02040503050406030204" pitchFamily="18" charset="0"/>
                <a:ea typeface="Cambria Math" panose="02040503050406030204" pitchFamily="18" charset="0"/>
              </a:rPr>
              <a:t>                      in muonic atom</a:t>
            </a:r>
          </a:p>
        </p:txBody>
      </p:sp>
      <p:graphicFrame>
        <p:nvGraphicFramePr>
          <p:cNvPr id="1334" name="Object 5"/>
          <p:cNvGraphicFramePr/>
          <p:nvPr/>
        </p:nvGraphicFramePr>
        <p:xfrm>
          <a:off x="2135145" y="1124745"/>
          <a:ext cx="444546" cy="506413"/>
        </p:xfrm>
        <a:graphic>
          <a:graphicData uri="http://schemas.openxmlformats.org/presentationml/2006/ole">
            <mc:AlternateContent xmlns:mc="http://schemas.openxmlformats.org/markup-compatibility/2006">
              <mc:Choice xmlns:v="urn:schemas-microsoft-com:vml" Requires="v">
                <p:oleObj name="数式" r:id="rId2" imgW="177480" imgH="177480" progId="Equation.3">
                  <p:embed/>
                </p:oleObj>
              </mc:Choice>
              <mc:Fallback>
                <p:oleObj name="数式" r:id="rId2" imgW="177480" imgH="177480" progId="Equation.3">
                  <p:embed/>
                  <p:pic>
                    <p:nvPicPr>
                      <p:cNvPr id="1334" name="Object 5"/>
                      <p:cNvPicPr>
                        <a:picLocks noChangeAspect="1" noChangeArrowheads="1"/>
                      </p:cNvPicPr>
                      <p:nvPr/>
                    </p:nvPicPr>
                    <p:blipFill>
                      <a:blip r:embed="rId3"/>
                      <a:stretch>
                        <a:fillRect/>
                      </a:stretch>
                    </p:blipFill>
                    <p:spPr>
                      <a:xfrm>
                        <a:off x="2135145" y="1124745"/>
                        <a:ext cx="444546" cy="506413"/>
                      </a:xfrm>
                      <a:prstGeom prst="rect">
                        <a:avLst/>
                      </a:prstGeom>
                      <a:noFill/>
                    </p:spPr>
                  </p:pic>
                </p:oleObj>
              </mc:Fallback>
            </mc:AlternateContent>
          </a:graphicData>
        </a:graphic>
      </p:graphicFrame>
      <p:graphicFrame>
        <p:nvGraphicFramePr>
          <p:cNvPr id="1335" name="Object 6"/>
          <p:cNvGraphicFramePr/>
          <p:nvPr/>
        </p:nvGraphicFramePr>
        <p:xfrm>
          <a:off x="3183005" y="1107283"/>
          <a:ext cx="508054" cy="542925"/>
        </p:xfrm>
        <a:graphic>
          <a:graphicData uri="http://schemas.openxmlformats.org/presentationml/2006/ole">
            <mc:AlternateContent xmlns:mc="http://schemas.openxmlformats.org/markup-compatibility/2006">
              <mc:Choice xmlns:v="urn:schemas-microsoft-com:vml" Requires="v">
                <p:oleObj name="数式" r:id="rId4" imgW="203040" imgH="190440" progId="Equation.3">
                  <p:embed/>
                </p:oleObj>
              </mc:Choice>
              <mc:Fallback>
                <p:oleObj name="数式" r:id="rId4" imgW="203040" imgH="190440" progId="Equation.3">
                  <p:embed/>
                  <p:pic>
                    <p:nvPicPr>
                      <p:cNvPr id="1335" name="Object 6"/>
                      <p:cNvPicPr>
                        <a:picLocks noChangeAspect="1" noChangeArrowheads="1"/>
                      </p:cNvPicPr>
                      <p:nvPr/>
                    </p:nvPicPr>
                    <p:blipFill>
                      <a:blip r:embed="rId5"/>
                      <a:stretch>
                        <a:fillRect/>
                      </a:stretch>
                    </p:blipFill>
                    <p:spPr>
                      <a:xfrm>
                        <a:off x="3183005" y="1107283"/>
                        <a:ext cx="508054" cy="542925"/>
                      </a:xfrm>
                      <a:prstGeom prst="rect">
                        <a:avLst/>
                      </a:prstGeom>
                      <a:noFill/>
                    </p:spPr>
                  </p:pic>
                </p:oleObj>
              </mc:Fallback>
            </mc:AlternateContent>
          </a:graphicData>
        </a:graphic>
      </p:graphicFrame>
      <p:graphicFrame>
        <p:nvGraphicFramePr>
          <p:cNvPr id="1336" name="Object 7"/>
          <p:cNvGraphicFramePr/>
          <p:nvPr/>
        </p:nvGraphicFramePr>
        <p:xfrm>
          <a:off x="4207050" y="1124745"/>
          <a:ext cx="476300" cy="506413"/>
        </p:xfrm>
        <a:graphic>
          <a:graphicData uri="http://schemas.openxmlformats.org/presentationml/2006/ole">
            <mc:AlternateContent xmlns:mc="http://schemas.openxmlformats.org/markup-compatibility/2006">
              <mc:Choice xmlns:v="urn:schemas-microsoft-com:vml" Requires="v">
                <p:oleObj name="数式" r:id="rId6" imgW="190440" imgH="177480" progId="Equation.3">
                  <p:embed/>
                </p:oleObj>
              </mc:Choice>
              <mc:Fallback>
                <p:oleObj name="数式" r:id="rId6" imgW="190440" imgH="177480" progId="Equation.3">
                  <p:embed/>
                  <p:pic>
                    <p:nvPicPr>
                      <p:cNvPr id="1336" name="Object 7"/>
                      <p:cNvPicPr>
                        <a:picLocks noChangeAspect="1" noChangeArrowheads="1"/>
                      </p:cNvPicPr>
                      <p:nvPr/>
                    </p:nvPicPr>
                    <p:blipFill>
                      <a:blip r:embed="rId7"/>
                      <a:stretch>
                        <a:fillRect/>
                      </a:stretch>
                    </p:blipFill>
                    <p:spPr>
                      <a:xfrm>
                        <a:off x="4207050" y="1124745"/>
                        <a:ext cx="476300" cy="506413"/>
                      </a:xfrm>
                      <a:prstGeom prst="rect">
                        <a:avLst/>
                      </a:prstGeom>
                      <a:noFill/>
                    </p:spPr>
                  </p:pic>
                </p:oleObj>
              </mc:Fallback>
            </mc:AlternateContent>
          </a:graphicData>
        </a:graphic>
      </p:graphicFrame>
      <p:sp>
        <p:nvSpPr>
          <p:cNvPr id="1337" name="テキスト ボックス 14"/>
          <p:cNvSpPr txBox="1"/>
          <p:nvPr/>
        </p:nvSpPr>
        <p:spPr>
          <a:xfrm>
            <a:off x="1523521" y="1124745"/>
            <a:ext cx="4212402" cy="455379"/>
          </a:xfrm>
          <a:prstGeom prst="rect">
            <a:avLst/>
          </a:prstGeom>
          <a:noFill/>
        </p:spPr>
        <p:txBody>
          <a:bodyPr wrap="square" lIns="91438" tIns="45719" rIns="91438" bIns="45719" rtlCol="0">
            <a:spAutoFit/>
          </a:bodyPr>
          <a:lstStyle/>
          <a:p>
            <a:r>
              <a:rPr lang="ja-JP" altLang="en-US" sz="2359" dirty="0">
                <a:latin typeface="HG創英角ｺﾞｼｯｸUB" pitchFamily="49" charset="-128"/>
                <a:ea typeface="HG創英角ｺﾞｼｯｸUB" pitchFamily="49" charset="-128"/>
              </a:rPr>
              <a:t>　　　 ＋　　 ＋     </a:t>
            </a:r>
            <a:r>
              <a:rPr lang="en-US" altLang="ja-JP" sz="2359" dirty="0">
                <a:latin typeface="HG創英角ｺﾞｼｯｸUB" pitchFamily="49" charset="-128"/>
                <a:ea typeface="HG創英角ｺﾞｼｯｸUB" pitchFamily="49" charset="-128"/>
              </a:rPr>
              <a:t>=</a:t>
            </a:r>
            <a:endParaRPr lang="ja-JP" altLang="en-US" sz="2359" dirty="0">
              <a:latin typeface="HG創英角ｺﾞｼｯｸUB" pitchFamily="49" charset="-128"/>
              <a:ea typeface="HG創英角ｺﾞｼｯｸUB" pitchFamily="49" charset="-128"/>
            </a:endParaRPr>
          </a:p>
        </p:txBody>
      </p:sp>
      <p:graphicFrame>
        <p:nvGraphicFramePr>
          <p:cNvPr id="1338" name="Object 8"/>
          <p:cNvGraphicFramePr/>
          <p:nvPr/>
        </p:nvGraphicFramePr>
        <p:xfrm>
          <a:off x="5206907" y="1143001"/>
          <a:ext cx="349287" cy="469900"/>
        </p:xfrm>
        <a:graphic>
          <a:graphicData uri="http://schemas.openxmlformats.org/presentationml/2006/ole">
            <mc:AlternateContent xmlns:mc="http://schemas.openxmlformats.org/markup-compatibility/2006">
              <mc:Choice xmlns:v="urn:schemas-microsoft-com:vml" Requires="v">
                <p:oleObj name="数式" r:id="rId8" imgW="139680" imgH="164880" progId="Equation.3">
                  <p:embed/>
                </p:oleObj>
              </mc:Choice>
              <mc:Fallback>
                <p:oleObj name="数式" r:id="rId8" imgW="139680" imgH="164880" progId="Equation.3">
                  <p:embed/>
                  <p:pic>
                    <p:nvPicPr>
                      <p:cNvPr id="1338" name="Object 8"/>
                      <p:cNvPicPr>
                        <a:picLocks noChangeAspect="1" noChangeArrowheads="1"/>
                      </p:cNvPicPr>
                      <p:nvPr/>
                    </p:nvPicPr>
                    <p:blipFill>
                      <a:blip r:embed="rId9"/>
                      <a:stretch>
                        <a:fillRect/>
                      </a:stretch>
                    </p:blipFill>
                    <p:spPr>
                      <a:xfrm>
                        <a:off x="5206907" y="1143001"/>
                        <a:ext cx="349287" cy="469900"/>
                      </a:xfrm>
                      <a:prstGeom prst="rect">
                        <a:avLst/>
                      </a:prstGeom>
                      <a:noFill/>
                    </p:spPr>
                  </p:pic>
                </p:oleObj>
              </mc:Fallback>
            </mc:AlternateContent>
          </a:graphicData>
        </a:graphic>
      </p:graphicFrame>
      <p:graphicFrame>
        <p:nvGraphicFramePr>
          <p:cNvPr id="1339" name="Object 9"/>
          <p:cNvGraphicFramePr/>
          <p:nvPr/>
        </p:nvGraphicFramePr>
        <p:xfrm>
          <a:off x="2567239" y="1340769"/>
          <a:ext cx="2808582" cy="946150"/>
        </p:xfrm>
        <a:graphic>
          <a:graphicData uri="http://schemas.openxmlformats.org/presentationml/2006/ole">
            <mc:AlternateContent xmlns:mc="http://schemas.openxmlformats.org/markup-compatibility/2006">
              <mc:Choice xmlns:v="urn:schemas-microsoft-com:vml" Requires="v">
                <p:oleObj name="数式" r:id="rId10" imgW="1244520" imgH="368280" progId="Equation.3">
                  <p:embed/>
                </p:oleObj>
              </mc:Choice>
              <mc:Fallback>
                <p:oleObj name="数式" r:id="rId10" imgW="1244520" imgH="368280" progId="Equation.3">
                  <p:embed/>
                  <p:pic>
                    <p:nvPicPr>
                      <p:cNvPr id="1339" name="Object 9"/>
                      <p:cNvPicPr>
                        <a:picLocks noChangeAspect="1" noChangeArrowheads="1"/>
                      </p:cNvPicPr>
                      <p:nvPr/>
                    </p:nvPicPr>
                    <p:blipFill>
                      <a:blip r:embed="rId11"/>
                      <a:stretch>
                        <a:fillRect/>
                      </a:stretch>
                    </p:blipFill>
                    <p:spPr>
                      <a:xfrm>
                        <a:off x="2567239" y="1340769"/>
                        <a:ext cx="2808582" cy="946150"/>
                      </a:xfrm>
                      <a:prstGeom prst="rect">
                        <a:avLst/>
                      </a:prstGeom>
                      <a:noFill/>
                    </p:spPr>
                  </p:pic>
                </p:oleObj>
              </mc:Fallback>
            </mc:AlternateContent>
          </a:graphicData>
        </a:graphic>
      </p:graphicFrame>
      <p:graphicFrame>
        <p:nvGraphicFramePr>
          <p:cNvPr id="1340" name="Object 10"/>
          <p:cNvGraphicFramePr/>
          <p:nvPr/>
        </p:nvGraphicFramePr>
        <p:xfrm>
          <a:off x="1991114" y="2276873"/>
          <a:ext cx="349287" cy="469900"/>
        </p:xfrm>
        <a:graphic>
          <a:graphicData uri="http://schemas.openxmlformats.org/presentationml/2006/ole">
            <mc:AlternateContent xmlns:mc="http://schemas.openxmlformats.org/markup-compatibility/2006">
              <mc:Choice xmlns:v="urn:schemas-microsoft-com:vml" Requires="v">
                <p:oleObj name="数式" r:id="rId12" imgW="139680" imgH="164880" progId="Equation.3">
                  <p:embed/>
                </p:oleObj>
              </mc:Choice>
              <mc:Fallback>
                <p:oleObj name="数式" r:id="rId12" imgW="139680" imgH="164880" progId="Equation.3">
                  <p:embed/>
                  <p:pic>
                    <p:nvPicPr>
                      <p:cNvPr id="1340" name="Object 10"/>
                      <p:cNvPicPr>
                        <a:picLocks noChangeAspect="1" noChangeArrowheads="1"/>
                      </p:cNvPicPr>
                      <p:nvPr/>
                    </p:nvPicPr>
                    <p:blipFill>
                      <a:blip r:embed="rId9"/>
                      <a:stretch>
                        <a:fillRect/>
                      </a:stretch>
                    </p:blipFill>
                    <p:spPr>
                      <a:xfrm>
                        <a:off x="1991114" y="2276873"/>
                        <a:ext cx="349287" cy="469900"/>
                      </a:xfrm>
                      <a:prstGeom prst="rect">
                        <a:avLst/>
                      </a:prstGeom>
                      <a:noFill/>
                    </p:spPr>
                  </p:pic>
                </p:oleObj>
              </mc:Fallback>
            </mc:AlternateContent>
          </a:graphicData>
        </a:graphic>
      </p:graphicFrame>
      <p:sp>
        <p:nvSpPr>
          <p:cNvPr id="1341" name="テキスト ボックス 19"/>
          <p:cNvSpPr txBox="1"/>
          <p:nvPr/>
        </p:nvSpPr>
        <p:spPr>
          <a:xfrm>
            <a:off x="2639254" y="2276873"/>
            <a:ext cx="2411557" cy="455379"/>
          </a:xfrm>
          <a:prstGeom prst="rect">
            <a:avLst/>
          </a:prstGeom>
          <a:noFill/>
        </p:spPr>
        <p:txBody>
          <a:bodyPr wrap="square" lIns="91438" tIns="45719" rIns="91438" bIns="45719" rtlCol="0">
            <a:spAutoFit/>
          </a:bodyPr>
          <a:lstStyle/>
          <a:p>
            <a:r>
              <a:rPr lang="en-US" altLang="ja-JP" sz="2359" dirty="0">
                <a:latin typeface="HG平成角ｺﾞｼｯｸ体W9" pitchFamily="49" charset="-128"/>
                <a:ea typeface="HG平成角ｺﾞｼｯｸ体W9" pitchFamily="49" charset="-128"/>
              </a:rPr>
              <a:t>1</a:t>
            </a:r>
            <a:r>
              <a:rPr lang="ja-JP" altLang="en-US" sz="2359" dirty="0">
                <a:latin typeface="HG平成角ｺﾞｼｯｸ体W9" pitchFamily="49" charset="-128"/>
                <a:ea typeface="HG平成角ｺﾞｼｯｸ体W9" pitchFamily="49" charset="-128"/>
              </a:rPr>
              <a:t>　＝　１＋０　</a:t>
            </a:r>
          </a:p>
        </p:txBody>
      </p:sp>
      <p:sp>
        <p:nvSpPr>
          <p:cNvPr id="1342" name="テキスト ボックス 22"/>
          <p:cNvSpPr txBox="1"/>
          <p:nvPr/>
        </p:nvSpPr>
        <p:spPr>
          <a:xfrm>
            <a:off x="5482229" y="1833419"/>
            <a:ext cx="2111700" cy="455379"/>
          </a:xfrm>
          <a:prstGeom prst="rect">
            <a:avLst/>
          </a:prstGeom>
          <a:noFill/>
        </p:spPr>
        <p:txBody>
          <a:bodyPr wrap="square" lIns="91438" tIns="45719" rIns="91438" bIns="45719" rtlCol="0">
            <a:spAutoFit/>
          </a:bodyPr>
          <a:lstStyle/>
          <a:p>
            <a:r>
              <a:rPr lang="en-US" altLang="ja-JP" sz="2359" dirty="0">
                <a:latin typeface="HG平成角ｺﾞｼｯｸ体W9" pitchFamily="49" charset="-128"/>
                <a:ea typeface="HG平成角ｺﾞｼｯｸ体W9" pitchFamily="49" charset="-128"/>
              </a:rPr>
              <a:t>can happen</a:t>
            </a:r>
            <a:r>
              <a:rPr lang="ja-JP" altLang="en-US" sz="2359" dirty="0">
                <a:latin typeface="HG平成角ｺﾞｼｯｸ体W9" pitchFamily="49" charset="-128"/>
                <a:ea typeface="HG平成角ｺﾞｼｯｸ体W9" pitchFamily="49" charset="-128"/>
              </a:rPr>
              <a:t> </a:t>
            </a:r>
          </a:p>
        </p:txBody>
      </p:sp>
      <p:sp>
        <p:nvSpPr>
          <p:cNvPr id="1343" name="テキスト ボックス 23"/>
          <p:cNvSpPr txBox="1"/>
          <p:nvPr/>
        </p:nvSpPr>
        <p:spPr>
          <a:xfrm>
            <a:off x="2423206" y="2844703"/>
            <a:ext cx="7417603" cy="706602"/>
          </a:xfrm>
          <a:prstGeom prst="rect">
            <a:avLst/>
          </a:prstGeom>
          <a:noFill/>
        </p:spPr>
        <p:txBody>
          <a:bodyPr wrap="square" lIns="91438" tIns="45719" rIns="91438" bIns="45719" rtlCol="0">
            <a:spAutoFit/>
          </a:bodyPr>
          <a:lstStyle/>
          <a:p>
            <a:r>
              <a:rPr lang="en-US" altLang="ja-JP" sz="1996" b="1" dirty="0">
                <a:solidFill>
                  <a:srgbClr val="FF0000"/>
                </a:solidFill>
                <a:latin typeface="HG平成角ｺﾞｼｯｸ体W9" pitchFamily="49" charset="-128"/>
                <a:ea typeface="HG平成角ｺﾞｼｯｸ体W9" pitchFamily="49" charset="-128"/>
              </a:rPr>
              <a:t>Lepton number = A part of particle number</a:t>
            </a:r>
          </a:p>
          <a:p>
            <a:r>
              <a:rPr lang="en-US" altLang="ja-JP" sz="1996" b="1" dirty="0">
                <a:solidFill>
                  <a:srgbClr val="FF0000"/>
                </a:solidFill>
                <a:latin typeface="HG平成角ｺﾞｼｯｸ体W9" pitchFamily="49" charset="-128"/>
                <a:ea typeface="HG平成角ｺﾞｼｯｸ体W9" pitchFamily="49" charset="-128"/>
              </a:rPr>
              <a:t>              </a:t>
            </a:r>
            <a:r>
              <a:rPr lang="en-US" altLang="ja-JP" sz="1996" dirty="0">
                <a:latin typeface="HG平成角ｺﾞｼｯｸ体W9" pitchFamily="49" charset="-128"/>
                <a:ea typeface="HG平成角ｺﾞｼｯｸ体W9" pitchFamily="49" charset="-128"/>
              </a:rPr>
              <a:t>= (particle =1 &amp; antiparticle=-1)</a:t>
            </a:r>
          </a:p>
        </p:txBody>
      </p:sp>
      <p:sp>
        <p:nvSpPr>
          <p:cNvPr id="1344" name="テキスト ボックス 24"/>
          <p:cNvSpPr txBox="1"/>
          <p:nvPr/>
        </p:nvSpPr>
        <p:spPr>
          <a:xfrm>
            <a:off x="848216" y="3865437"/>
            <a:ext cx="9654684" cy="1181475"/>
          </a:xfrm>
          <a:prstGeom prst="rect">
            <a:avLst/>
          </a:prstGeom>
          <a:noFill/>
        </p:spPr>
        <p:txBody>
          <a:bodyPr wrap="square" lIns="91438" tIns="45719" rIns="91438" bIns="45719" rtlCol="0">
            <a:spAutoFit/>
          </a:bodyPr>
          <a:lstStyle/>
          <a:p>
            <a:r>
              <a:rPr lang="en-US" altLang="ja-JP" sz="2359" dirty="0">
                <a:latin typeface="Cambria Math" panose="02040503050406030204" pitchFamily="18" charset="0"/>
                <a:ea typeface="Cambria Math" panose="02040503050406030204" pitchFamily="18" charset="0"/>
              </a:rPr>
              <a:t>Neutrino oscillation indicates neutrinos are massive. If its mass is Majorana</a:t>
            </a:r>
            <a:r>
              <a:rPr lang="ja-JP" altLang="en-US" sz="2359" dirty="0">
                <a:latin typeface="Cambria Math" panose="02040503050406030204" pitchFamily="18" charset="0"/>
                <a:ea typeface="HG平成角ｺﾞｼｯｸ体W9" pitchFamily="49" charset="-128"/>
              </a:rPr>
              <a:t> </a:t>
            </a:r>
            <a:r>
              <a:rPr lang="en-US" altLang="ja-JP" sz="2359" dirty="0">
                <a:latin typeface="Cambria Math" panose="02040503050406030204" pitchFamily="18" charset="0"/>
                <a:ea typeface="Cambria Math" panose="02040503050406030204" pitchFamily="18" charset="0"/>
              </a:rPr>
              <a:t>mass</a:t>
            </a:r>
            <a:r>
              <a:rPr lang="ja-JP" altLang="en-US" sz="2359" dirty="0">
                <a:latin typeface="Cambria Math" panose="02040503050406030204" pitchFamily="18" charset="0"/>
                <a:ea typeface="HG平成角ｺﾞｼｯｸ体W9" pitchFamily="49" charset="-128"/>
              </a:rPr>
              <a:t> </a:t>
            </a:r>
            <a:r>
              <a:rPr lang="en-US" altLang="ja-JP" sz="2359" dirty="0">
                <a:latin typeface="Cambria Math" panose="02040503050406030204" pitchFamily="18" charset="0"/>
                <a:ea typeface="Cambria Math" panose="02040503050406030204" pitchFamily="18" charset="0"/>
              </a:rPr>
              <a:t>term,</a:t>
            </a:r>
            <a:r>
              <a:rPr lang="ja-JP" altLang="en-US" sz="2359" dirty="0">
                <a:latin typeface="Cambria Math" panose="02040503050406030204" pitchFamily="18" charset="0"/>
                <a:ea typeface="HG平成角ｺﾞｼｯｸ体W9" pitchFamily="49" charset="-128"/>
              </a:rPr>
              <a:t> </a:t>
            </a:r>
            <a:r>
              <a:rPr lang="en-US" altLang="ja-JP" sz="2359" dirty="0">
                <a:latin typeface="Cambria Math" panose="02040503050406030204" pitchFamily="18" charset="0"/>
                <a:ea typeface="HG平成角ｺﾞｼｯｸ体W9" pitchFamily="49" charset="-128"/>
              </a:rPr>
              <a:t>it </a:t>
            </a:r>
            <a:r>
              <a:rPr lang="en-US" altLang="ja-JP" sz="2359" dirty="0">
                <a:latin typeface="Cambria Math" panose="02040503050406030204" pitchFamily="18" charset="0"/>
                <a:ea typeface="Cambria Math" panose="02040503050406030204" pitchFamily="18" charset="0"/>
              </a:rPr>
              <a:t>leads lepton number (in general particle number) violation </a:t>
            </a:r>
          </a:p>
        </p:txBody>
      </p:sp>
      <p:sp>
        <p:nvSpPr>
          <p:cNvPr id="1345" name="右矢印 25"/>
          <p:cNvSpPr/>
          <p:nvPr/>
        </p:nvSpPr>
        <p:spPr>
          <a:xfrm>
            <a:off x="2296430" y="4804215"/>
            <a:ext cx="533353" cy="324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ja-JP" altLang="en-US" sz="1633"/>
          </a:p>
        </p:txBody>
      </p:sp>
      <p:sp>
        <p:nvSpPr>
          <p:cNvPr id="1346" name="テキスト ボックス 26"/>
          <p:cNvSpPr txBox="1"/>
          <p:nvPr/>
        </p:nvSpPr>
        <p:spPr>
          <a:xfrm>
            <a:off x="1384301" y="5543866"/>
            <a:ext cx="9244548" cy="455379"/>
          </a:xfrm>
          <a:prstGeom prst="rect">
            <a:avLst/>
          </a:prstGeom>
          <a:noFill/>
        </p:spPr>
        <p:txBody>
          <a:bodyPr wrap="square" lIns="91438" tIns="45719" rIns="91438" bIns="45719" rtlCol="0">
            <a:spAutoFit/>
          </a:bodyPr>
          <a:lstStyle/>
          <a:p>
            <a:r>
              <a:rPr lang="en-US" altLang="ja-JP" sz="2359" dirty="0">
                <a:latin typeface="Cambria Math" panose="02040503050406030204" pitchFamily="18" charset="0"/>
                <a:ea typeface="Cambria Math" panose="02040503050406030204" pitchFamily="18" charset="0"/>
              </a:rPr>
              <a:t>Due to Simultaneous violation of lepton flavor and particle number</a:t>
            </a:r>
            <a:endParaRPr lang="ja-JP" altLang="en-US" sz="2359" dirty="0">
              <a:latin typeface="Cambria Math" panose="02040503050406030204" pitchFamily="18" charset="0"/>
              <a:ea typeface="HG平成角ｺﾞｼｯｸ体W9" pitchFamily="49" charset="-128"/>
            </a:endParaRPr>
          </a:p>
        </p:txBody>
      </p:sp>
      <p:pic>
        <p:nvPicPr>
          <p:cNvPr id="1347" name="Picture 59" descr="\begin{align*}_x000a_ \color{red}_x000a_   \mu^-\to e^+_x000a_\end{align*}_x000a_"/>
          <p:cNvPicPr>
            <a:picLocks noChangeAspect="1" noChangeArrowheads="1"/>
          </p:cNvPicPr>
          <p:nvPr/>
        </p:nvPicPr>
        <p:blipFill>
          <a:blip r:embed="rId13"/>
          <a:stretch>
            <a:fillRect/>
          </a:stretch>
        </p:blipFill>
        <p:spPr>
          <a:xfrm>
            <a:off x="3183005" y="5116607"/>
            <a:ext cx="1373904" cy="380200"/>
          </a:xfrm>
          <a:prstGeom prst="rect">
            <a:avLst/>
          </a:prstGeom>
          <a:noFill/>
        </p:spPr>
      </p:pic>
    </p:spTree>
    <p:extLst>
      <p:ext uri="{BB962C8B-B14F-4D97-AF65-F5344CB8AC3E}">
        <p14:creationId xmlns:p14="http://schemas.microsoft.com/office/powerpoint/2010/main" val="144779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77075-A0FA-FF40-CA6D-FAE2DCDBA936}"/>
              </a:ext>
            </a:extLst>
          </p:cNvPr>
          <p:cNvSpPr>
            <a:spLocks noGrp="1"/>
          </p:cNvSpPr>
          <p:nvPr>
            <p:ph type="title"/>
          </p:nvPr>
        </p:nvSpPr>
        <p:spPr>
          <a:xfrm>
            <a:off x="749300" y="47848"/>
            <a:ext cx="10515600" cy="1073819"/>
          </a:xfrm>
        </p:spPr>
        <p:txBody>
          <a:bodyPr/>
          <a:lstStyle/>
          <a:p>
            <a:r>
              <a:rPr kumimoji="1" lang="en-US" altLang="ja-JP" dirty="0">
                <a:latin typeface="Cambria Math" panose="02040503050406030204" pitchFamily="18" charset="0"/>
                <a:ea typeface="Cambria Math" panose="02040503050406030204" pitchFamily="18" charset="0"/>
              </a:rPr>
              <a:t>Particle Number</a:t>
            </a:r>
            <a:endParaRPr kumimoji="1" lang="ja-JP" altLang="en-US" dirty="0">
              <a:latin typeface="Cambria Math" panose="02040503050406030204" pitchFamily="18" charset="0"/>
            </a:endParaRPr>
          </a:p>
        </p:txBody>
      </p:sp>
      <p:sp>
        <p:nvSpPr>
          <p:cNvPr id="3" name="スライド番号プレースホルダー 2">
            <a:extLst>
              <a:ext uri="{FF2B5EF4-FFF2-40B4-BE49-F238E27FC236}">
                <a16:creationId xmlns:a16="http://schemas.microsoft.com/office/drawing/2014/main" id="{3981C800-81E5-DBBE-6115-0D36DDF439EA}"/>
              </a:ext>
            </a:extLst>
          </p:cNvPr>
          <p:cNvSpPr>
            <a:spLocks noGrp="1"/>
          </p:cNvSpPr>
          <p:nvPr>
            <p:ph type="sldNum" sz="quarter" idx="12"/>
          </p:nvPr>
        </p:nvSpPr>
        <p:spPr>
          <a:xfrm>
            <a:off x="8623300" y="5802796"/>
            <a:ext cx="2743200" cy="365125"/>
          </a:xfrm>
        </p:spPr>
        <p:txBody>
          <a:bodyPr/>
          <a:lstStyle/>
          <a:p>
            <a:fld id="{73B850FF-6169-4056-8077-06FFA93A5366}" type="slidenum">
              <a:rPr lang="en-US" smtClean="0"/>
              <a:pPr/>
              <a:t>12</a:t>
            </a:fld>
            <a:endParaRPr lang="en-US"/>
          </a:p>
        </p:txBody>
      </p:sp>
      <p:pic>
        <p:nvPicPr>
          <p:cNvPr id="1026" name="Picture 2" descr="\begin{align*}&#10;\psi &#10;\end{align*}">
            <a:extLst>
              <a:ext uri="{FF2B5EF4-FFF2-40B4-BE49-F238E27FC236}">
                <a16:creationId xmlns:a16="http://schemas.microsoft.com/office/drawing/2014/main" id="{649E12E8-E4FD-710C-3E96-D012DCE7C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64878"/>
            <a:ext cx="382630" cy="5445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13AD82E-488B-B3C9-1F96-6A9F54C37855}"/>
              </a:ext>
            </a:extLst>
          </p:cNvPr>
          <p:cNvSpPr txBox="1"/>
          <p:nvPr/>
        </p:nvSpPr>
        <p:spPr>
          <a:xfrm>
            <a:off x="355600" y="890834"/>
            <a:ext cx="9906000" cy="461665"/>
          </a:xfrm>
          <a:prstGeom prst="rect">
            <a:avLst/>
          </a:prstGeom>
          <a:noFill/>
        </p:spPr>
        <p:txBody>
          <a:bodyPr wrap="square" rtlCol="0">
            <a:spAutoFit/>
          </a:bodyPr>
          <a:lstStyle/>
          <a:p>
            <a:r>
              <a:rPr kumimoji="1" lang="en-US" altLang="ja-JP" sz="2400" dirty="0">
                <a:latin typeface="Cambria Math" panose="02040503050406030204" pitchFamily="18" charset="0"/>
                <a:ea typeface="Cambria Math" panose="02040503050406030204" pitchFamily="18" charset="0"/>
              </a:rPr>
              <a:t>Fermion Operator          </a:t>
            </a:r>
            <a:r>
              <a:rPr kumimoji="1" lang="en-US" altLang="ja-JP" sz="2400" dirty="0">
                <a:solidFill>
                  <a:srgbClr val="FF0000"/>
                </a:solidFill>
                <a:latin typeface="Cambria Math" panose="02040503050406030204" pitchFamily="18" charset="0"/>
                <a:ea typeface="Cambria Math" panose="02040503050406030204" pitchFamily="18" charset="0"/>
              </a:rPr>
              <a:t>annihilates </a:t>
            </a:r>
            <a:r>
              <a:rPr kumimoji="1" lang="en-US" altLang="ja-JP" sz="2400" dirty="0">
                <a:solidFill>
                  <a:srgbClr val="0070C0"/>
                </a:solidFill>
                <a:latin typeface="Cambria Math" panose="02040503050406030204" pitchFamily="18" charset="0"/>
                <a:ea typeface="Cambria Math" panose="02040503050406030204" pitchFamily="18" charset="0"/>
              </a:rPr>
              <a:t>particle </a:t>
            </a:r>
            <a:r>
              <a:rPr kumimoji="1" lang="en-US" altLang="ja-JP" sz="2400" dirty="0">
                <a:latin typeface="Cambria Math" panose="02040503050406030204" pitchFamily="18" charset="0"/>
                <a:ea typeface="Cambria Math" panose="02040503050406030204" pitchFamily="18" charset="0"/>
              </a:rPr>
              <a:t>or </a:t>
            </a:r>
            <a:r>
              <a:rPr kumimoji="1" lang="en-US" altLang="ja-JP" sz="2400" dirty="0">
                <a:solidFill>
                  <a:srgbClr val="FF0000"/>
                </a:solidFill>
                <a:latin typeface="Cambria Math" panose="02040503050406030204" pitchFamily="18" charset="0"/>
                <a:ea typeface="Cambria Math" panose="02040503050406030204" pitchFamily="18" charset="0"/>
              </a:rPr>
              <a:t>creates </a:t>
            </a:r>
            <a:r>
              <a:rPr kumimoji="1" lang="en-US" altLang="ja-JP" sz="2400" dirty="0">
                <a:solidFill>
                  <a:srgbClr val="0070C0"/>
                </a:solidFill>
                <a:latin typeface="Cambria Math" panose="02040503050406030204" pitchFamily="18" charset="0"/>
                <a:ea typeface="Cambria Math" panose="02040503050406030204" pitchFamily="18" charset="0"/>
              </a:rPr>
              <a:t>anti-particle</a:t>
            </a:r>
            <a:r>
              <a:rPr kumimoji="1" lang="en-US" altLang="ja-JP" sz="2400" dirty="0">
                <a:latin typeface="Cambria Math" panose="02040503050406030204" pitchFamily="18" charset="0"/>
                <a:ea typeface="Cambria Math" panose="02040503050406030204" pitchFamily="18" charset="0"/>
              </a:rPr>
              <a:t> </a:t>
            </a:r>
            <a:endParaRPr kumimoji="1" lang="ja-JP" altLang="en-US" sz="2400" dirty="0">
              <a:latin typeface="Cambria Math" panose="02040503050406030204" pitchFamily="18" charset="0"/>
            </a:endParaRPr>
          </a:p>
        </p:txBody>
      </p:sp>
      <p:sp>
        <p:nvSpPr>
          <p:cNvPr id="5" name="テキスト ボックス 4">
            <a:extLst>
              <a:ext uri="{FF2B5EF4-FFF2-40B4-BE49-F238E27FC236}">
                <a16:creationId xmlns:a16="http://schemas.microsoft.com/office/drawing/2014/main" id="{22314CE0-5885-8A27-5E20-B78B2DD4A55A}"/>
              </a:ext>
            </a:extLst>
          </p:cNvPr>
          <p:cNvSpPr txBox="1"/>
          <p:nvPr/>
        </p:nvSpPr>
        <p:spPr>
          <a:xfrm>
            <a:off x="4205330" y="1893231"/>
            <a:ext cx="5789570" cy="646331"/>
          </a:xfrm>
          <a:prstGeom prst="rect">
            <a:avLst/>
          </a:prstGeom>
          <a:noFill/>
        </p:spPr>
        <p:txBody>
          <a:bodyPr wrap="square" rtlCol="0">
            <a:spAutoFit/>
          </a:bodyPr>
          <a:lstStyle/>
          <a:p>
            <a:pPr marL="571500" indent="-571500">
              <a:buFontTx/>
              <a:buChar char="-"/>
            </a:pPr>
            <a:r>
              <a:rPr lang="en-US" altLang="ja-JP" sz="3600" dirty="0">
                <a:latin typeface="HGP創英角ﾎﾟｯﾌﾟ体" panose="040B0A00000000000000" pitchFamily="50" charset="-128"/>
                <a:ea typeface="HGP創英角ﾎﾟｯﾌﾟ体" panose="040B0A00000000000000" pitchFamily="50" charset="-128"/>
              </a:rPr>
              <a:t>(+1)</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(-1)   = -1</a:t>
            </a:r>
          </a:p>
        </p:txBody>
      </p:sp>
      <p:cxnSp>
        <p:nvCxnSpPr>
          <p:cNvPr id="7" name="直線矢印コネクタ 6">
            <a:extLst>
              <a:ext uri="{FF2B5EF4-FFF2-40B4-BE49-F238E27FC236}">
                <a16:creationId xmlns:a16="http://schemas.microsoft.com/office/drawing/2014/main" id="{3D1ACDF0-956E-3F72-60CC-44B586A906B2}"/>
              </a:ext>
            </a:extLst>
          </p:cNvPr>
          <p:cNvCxnSpPr/>
          <p:nvPr/>
        </p:nvCxnSpPr>
        <p:spPr>
          <a:xfrm>
            <a:off x="3987800" y="1352499"/>
            <a:ext cx="241300" cy="44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7804C70C-BE13-8245-898D-52DF569907F7}"/>
              </a:ext>
            </a:extLst>
          </p:cNvPr>
          <p:cNvCxnSpPr/>
          <p:nvPr/>
        </p:nvCxnSpPr>
        <p:spPr>
          <a:xfrm>
            <a:off x="5245100" y="1506675"/>
            <a:ext cx="0" cy="386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DDEE1AC-6C9A-5F40-753D-CDBA92FF7B41}"/>
              </a:ext>
            </a:extLst>
          </p:cNvPr>
          <p:cNvCxnSpPr/>
          <p:nvPr/>
        </p:nvCxnSpPr>
        <p:spPr>
          <a:xfrm>
            <a:off x="6718300" y="1352499"/>
            <a:ext cx="0" cy="44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0D776EB-825A-7935-F3DF-4EAEF6A95031}"/>
              </a:ext>
            </a:extLst>
          </p:cNvPr>
          <p:cNvCxnSpPr/>
          <p:nvPr/>
        </p:nvCxnSpPr>
        <p:spPr>
          <a:xfrm flipH="1">
            <a:off x="7670800" y="1352499"/>
            <a:ext cx="254000" cy="443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begin{align*}&#10;\bar\psi\psi &#10;\end{align*}">
            <a:extLst>
              <a:ext uri="{FF2B5EF4-FFF2-40B4-BE49-F238E27FC236}">
                <a16:creationId xmlns:a16="http://schemas.microsoft.com/office/drawing/2014/main" id="{2502A968-BA71-C966-5D62-90E64A980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78" y="3127008"/>
            <a:ext cx="790575" cy="65881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A6EC9E3-9BE1-B14A-0597-6F3988B401B9}"/>
              </a:ext>
            </a:extLst>
          </p:cNvPr>
          <p:cNvSpPr txBox="1"/>
          <p:nvPr/>
        </p:nvSpPr>
        <p:spPr>
          <a:xfrm>
            <a:off x="558800" y="2590362"/>
            <a:ext cx="3771900" cy="461665"/>
          </a:xfrm>
          <a:prstGeom prst="rect">
            <a:avLst/>
          </a:prstGeom>
          <a:noFill/>
        </p:spPr>
        <p:txBody>
          <a:bodyPr wrap="square" rtlCol="0">
            <a:spAutoFit/>
          </a:bodyPr>
          <a:lstStyle/>
          <a:p>
            <a:r>
              <a:rPr kumimoji="1" lang="en-US" altLang="ja-JP" sz="2400" dirty="0">
                <a:latin typeface="Cambria Math" panose="02040503050406030204" pitchFamily="18" charset="0"/>
                <a:ea typeface="Cambria Math" panose="02040503050406030204" pitchFamily="18" charset="0"/>
              </a:rPr>
              <a:t>Therefore Dirac mass term</a:t>
            </a:r>
            <a:endParaRPr kumimoji="1" lang="ja-JP" altLang="en-US" sz="2400" dirty="0">
              <a:latin typeface="Cambria Math" panose="02040503050406030204" pitchFamily="18" charset="0"/>
            </a:endParaRPr>
          </a:p>
        </p:txBody>
      </p:sp>
      <p:sp>
        <p:nvSpPr>
          <p:cNvPr id="15" name="テキスト ボックス 14">
            <a:extLst>
              <a:ext uri="{FF2B5EF4-FFF2-40B4-BE49-F238E27FC236}">
                <a16:creationId xmlns:a16="http://schemas.microsoft.com/office/drawing/2014/main" id="{87F5CA13-5453-B6C6-02B4-37EF84A16F2D}"/>
              </a:ext>
            </a:extLst>
          </p:cNvPr>
          <p:cNvSpPr txBox="1"/>
          <p:nvPr/>
        </p:nvSpPr>
        <p:spPr>
          <a:xfrm>
            <a:off x="1778000" y="3252923"/>
            <a:ext cx="9906000" cy="461665"/>
          </a:xfrm>
          <a:prstGeom prst="rect">
            <a:avLst/>
          </a:prstGeom>
          <a:noFill/>
        </p:spPr>
        <p:txBody>
          <a:bodyPr wrap="square" rtlCol="0">
            <a:spAutoFit/>
          </a:bodyPr>
          <a:lstStyle/>
          <a:p>
            <a:r>
              <a:rPr lang="en-US" altLang="ja-JP" sz="2400" dirty="0">
                <a:solidFill>
                  <a:srgbClr val="FF0000"/>
                </a:solidFill>
                <a:latin typeface="Cambria Math" panose="02040503050406030204" pitchFamily="18" charset="0"/>
                <a:ea typeface="Cambria Math" panose="02040503050406030204" pitchFamily="18" charset="0"/>
              </a:rPr>
              <a:t> </a:t>
            </a:r>
            <a:r>
              <a:rPr kumimoji="1" lang="en-US" altLang="ja-JP" sz="2400" dirty="0">
                <a:solidFill>
                  <a:srgbClr val="FF0000"/>
                </a:solidFill>
                <a:latin typeface="Cambria Math" panose="02040503050406030204" pitchFamily="18" charset="0"/>
                <a:ea typeface="Cambria Math" panose="02040503050406030204" pitchFamily="18" charset="0"/>
              </a:rPr>
              <a:t>annihilates </a:t>
            </a:r>
            <a:r>
              <a:rPr kumimoji="1" lang="en-US" altLang="ja-JP" sz="2400" dirty="0">
                <a:solidFill>
                  <a:srgbClr val="0070C0"/>
                </a:solidFill>
                <a:latin typeface="Cambria Math" panose="02040503050406030204" pitchFamily="18" charset="0"/>
                <a:ea typeface="Cambria Math" panose="02040503050406030204" pitchFamily="18" charset="0"/>
              </a:rPr>
              <a:t>particle </a:t>
            </a:r>
            <a:r>
              <a:rPr lang="en-US" altLang="ja-JP" sz="2400" dirty="0">
                <a:latin typeface="Cambria Math" panose="02040503050406030204" pitchFamily="18" charset="0"/>
                <a:ea typeface="Cambria Math" panose="02040503050406030204" pitchFamily="18" charset="0"/>
              </a:rPr>
              <a:t>and then</a:t>
            </a:r>
            <a:r>
              <a:rPr kumimoji="1" lang="en-US" altLang="ja-JP" sz="2400" dirty="0">
                <a:latin typeface="Cambria Math" panose="02040503050406030204" pitchFamily="18" charset="0"/>
                <a:ea typeface="Cambria Math" panose="02040503050406030204" pitchFamily="18" charset="0"/>
              </a:rPr>
              <a:t> </a:t>
            </a:r>
            <a:r>
              <a:rPr kumimoji="1" lang="en-US" altLang="ja-JP" sz="2400" dirty="0">
                <a:solidFill>
                  <a:srgbClr val="FF0000"/>
                </a:solidFill>
                <a:latin typeface="Cambria Math" panose="02040503050406030204" pitchFamily="18" charset="0"/>
                <a:ea typeface="Cambria Math" panose="02040503050406030204" pitchFamily="18" charset="0"/>
              </a:rPr>
              <a:t>creates </a:t>
            </a:r>
            <a:r>
              <a:rPr kumimoji="1" lang="en-US" altLang="ja-JP" sz="2400" b="1" dirty="0">
                <a:solidFill>
                  <a:srgbClr val="0070C0"/>
                </a:solidFill>
                <a:latin typeface="Cambria Math" panose="02040503050406030204" pitchFamily="18" charset="0"/>
                <a:ea typeface="Cambria Math" panose="02040503050406030204" pitchFamily="18" charset="0"/>
              </a:rPr>
              <a:t>particle</a:t>
            </a:r>
            <a:r>
              <a:rPr kumimoji="1" lang="en-US" altLang="ja-JP" sz="2400" dirty="0">
                <a:latin typeface="Cambria Math" panose="02040503050406030204" pitchFamily="18" charset="0"/>
                <a:ea typeface="Cambria Math" panose="02040503050406030204" pitchFamily="18" charset="0"/>
              </a:rPr>
              <a:t> </a:t>
            </a:r>
            <a:endParaRPr kumimoji="1" lang="ja-JP" altLang="en-US" sz="2400" dirty="0">
              <a:latin typeface="Cambria Math" panose="02040503050406030204" pitchFamily="18" charset="0"/>
            </a:endParaRPr>
          </a:p>
        </p:txBody>
      </p:sp>
      <p:sp>
        <p:nvSpPr>
          <p:cNvPr id="16" name="テキスト ボックス 15">
            <a:extLst>
              <a:ext uri="{FF2B5EF4-FFF2-40B4-BE49-F238E27FC236}">
                <a16:creationId xmlns:a16="http://schemas.microsoft.com/office/drawing/2014/main" id="{F64D0533-52A2-99C5-BE0D-8A66308410C5}"/>
              </a:ext>
            </a:extLst>
          </p:cNvPr>
          <p:cNvSpPr txBox="1"/>
          <p:nvPr/>
        </p:nvSpPr>
        <p:spPr>
          <a:xfrm>
            <a:off x="2772203" y="3732447"/>
            <a:ext cx="8380370" cy="646331"/>
          </a:xfrm>
          <a:prstGeom prst="rect">
            <a:avLst/>
          </a:prstGeom>
          <a:noFill/>
        </p:spPr>
        <p:txBody>
          <a:bodyPr wrap="square" rtlCol="0">
            <a:spAutoFit/>
          </a:bodyPr>
          <a:lstStyle/>
          <a:p>
            <a:pPr marL="571500" indent="-571500">
              <a:buFontTx/>
              <a:buChar char="-"/>
            </a:pPr>
            <a:r>
              <a:rPr lang="en-US" altLang="ja-JP" sz="3600" dirty="0">
                <a:latin typeface="HGP創英角ﾎﾟｯﾌﾟ体" panose="040B0A00000000000000" pitchFamily="50" charset="-128"/>
                <a:ea typeface="HGP創英角ﾎﾟｯﾌﾟ体" panose="040B0A00000000000000" pitchFamily="50" charset="-128"/>
              </a:rPr>
              <a:t>(+1)</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(+1)   = 0 </a:t>
            </a:r>
            <a:r>
              <a:rPr lang="en-US" altLang="ja-JP" sz="2800" dirty="0">
                <a:latin typeface="Cambria Math" panose="02040503050406030204" pitchFamily="18" charset="0"/>
                <a:ea typeface="Cambria Math" panose="02040503050406030204" pitchFamily="18" charset="0"/>
              </a:rPr>
              <a:t>particle #conservation</a:t>
            </a:r>
          </a:p>
        </p:txBody>
      </p:sp>
      <p:pic>
        <p:nvPicPr>
          <p:cNvPr id="1034" name="Picture 10" descr="\begin{align*}&#10;\psi\psi &#10;\end{align*}">
            <a:extLst>
              <a:ext uri="{FF2B5EF4-FFF2-40B4-BE49-F238E27FC236}">
                <a16:creationId xmlns:a16="http://schemas.microsoft.com/office/drawing/2014/main" id="{528355BE-84D9-7D66-84D4-ABBB0D03F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353" y="4709222"/>
            <a:ext cx="785300" cy="53807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59E38BD-3F70-226F-845E-4D4C012C1556}"/>
              </a:ext>
            </a:extLst>
          </p:cNvPr>
          <p:cNvSpPr txBox="1"/>
          <p:nvPr/>
        </p:nvSpPr>
        <p:spPr>
          <a:xfrm>
            <a:off x="433430" y="4232999"/>
            <a:ext cx="5814970"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On the contrary</a:t>
            </a:r>
            <a:r>
              <a:rPr kumimoji="1" lang="en-US" altLang="ja-JP" sz="2400" dirty="0">
                <a:latin typeface="Cambria Math" panose="02040503050406030204" pitchFamily="18" charset="0"/>
                <a:ea typeface="Cambria Math" panose="02040503050406030204" pitchFamily="18" charset="0"/>
              </a:rPr>
              <a:t> Majorana mass term</a:t>
            </a:r>
            <a:endParaRPr kumimoji="1" lang="ja-JP" altLang="en-US" sz="2400" dirty="0">
              <a:latin typeface="Cambria Math" panose="02040503050406030204" pitchFamily="18" charset="0"/>
            </a:endParaRPr>
          </a:p>
        </p:txBody>
      </p:sp>
      <p:sp>
        <p:nvSpPr>
          <p:cNvPr id="19" name="テキスト ボックス 18">
            <a:extLst>
              <a:ext uri="{FF2B5EF4-FFF2-40B4-BE49-F238E27FC236}">
                <a16:creationId xmlns:a16="http://schemas.microsoft.com/office/drawing/2014/main" id="{8B5CE545-172B-6967-EB7D-E84E72D702DE}"/>
              </a:ext>
            </a:extLst>
          </p:cNvPr>
          <p:cNvSpPr txBox="1"/>
          <p:nvPr/>
        </p:nvSpPr>
        <p:spPr>
          <a:xfrm>
            <a:off x="1778000" y="4721114"/>
            <a:ext cx="9906000" cy="461665"/>
          </a:xfrm>
          <a:prstGeom prst="rect">
            <a:avLst/>
          </a:prstGeom>
          <a:noFill/>
        </p:spPr>
        <p:txBody>
          <a:bodyPr wrap="square" rtlCol="0">
            <a:spAutoFit/>
          </a:bodyPr>
          <a:lstStyle/>
          <a:p>
            <a:r>
              <a:rPr lang="en-US" altLang="ja-JP" sz="2400" dirty="0">
                <a:solidFill>
                  <a:srgbClr val="FF0000"/>
                </a:solidFill>
                <a:latin typeface="Cambria Math" panose="02040503050406030204" pitchFamily="18" charset="0"/>
                <a:ea typeface="Cambria Math" panose="02040503050406030204" pitchFamily="18" charset="0"/>
              </a:rPr>
              <a:t> </a:t>
            </a:r>
            <a:r>
              <a:rPr kumimoji="1" lang="en-US" altLang="ja-JP" sz="2400" dirty="0">
                <a:solidFill>
                  <a:srgbClr val="FF0000"/>
                </a:solidFill>
                <a:latin typeface="Cambria Math" panose="02040503050406030204" pitchFamily="18" charset="0"/>
                <a:ea typeface="Cambria Math" panose="02040503050406030204" pitchFamily="18" charset="0"/>
              </a:rPr>
              <a:t>annihilates </a:t>
            </a:r>
            <a:r>
              <a:rPr kumimoji="1" lang="en-US" altLang="ja-JP" sz="2400" dirty="0">
                <a:solidFill>
                  <a:srgbClr val="0070C0"/>
                </a:solidFill>
                <a:latin typeface="Cambria Math" panose="02040503050406030204" pitchFamily="18" charset="0"/>
                <a:ea typeface="Cambria Math" panose="02040503050406030204" pitchFamily="18" charset="0"/>
              </a:rPr>
              <a:t>particle </a:t>
            </a:r>
            <a:r>
              <a:rPr lang="en-US" altLang="ja-JP" sz="2400" dirty="0">
                <a:latin typeface="Cambria Math" panose="02040503050406030204" pitchFamily="18" charset="0"/>
                <a:ea typeface="Cambria Math" panose="02040503050406030204" pitchFamily="18" charset="0"/>
              </a:rPr>
              <a:t>and then</a:t>
            </a:r>
            <a:r>
              <a:rPr kumimoji="1" lang="en-US" altLang="ja-JP" sz="2400" dirty="0">
                <a:latin typeface="Cambria Math" panose="02040503050406030204" pitchFamily="18" charset="0"/>
                <a:ea typeface="Cambria Math" panose="02040503050406030204" pitchFamily="18" charset="0"/>
              </a:rPr>
              <a:t> </a:t>
            </a:r>
            <a:r>
              <a:rPr kumimoji="1" lang="en-US" altLang="ja-JP" sz="2400" dirty="0">
                <a:solidFill>
                  <a:srgbClr val="FF0000"/>
                </a:solidFill>
                <a:latin typeface="Cambria Math" panose="02040503050406030204" pitchFamily="18" charset="0"/>
                <a:ea typeface="Cambria Math" panose="02040503050406030204" pitchFamily="18" charset="0"/>
              </a:rPr>
              <a:t>creates </a:t>
            </a:r>
            <a:r>
              <a:rPr kumimoji="1" lang="en-US" altLang="ja-JP" sz="2400" b="1" dirty="0">
                <a:solidFill>
                  <a:srgbClr val="0070C0"/>
                </a:solidFill>
                <a:latin typeface="Cambria Math" panose="02040503050406030204" pitchFamily="18" charset="0"/>
                <a:ea typeface="Cambria Math" panose="02040503050406030204" pitchFamily="18" charset="0"/>
              </a:rPr>
              <a:t>anti-particle</a:t>
            </a:r>
            <a:r>
              <a:rPr kumimoji="1" lang="en-US" altLang="ja-JP" sz="2400" dirty="0">
                <a:latin typeface="Cambria Math" panose="02040503050406030204" pitchFamily="18" charset="0"/>
                <a:ea typeface="Cambria Math" panose="02040503050406030204" pitchFamily="18" charset="0"/>
              </a:rPr>
              <a:t> </a:t>
            </a:r>
            <a:endParaRPr kumimoji="1" lang="ja-JP" altLang="en-US" sz="2400" dirty="0">
              <a:latin typeface="Cambria Math" panose="02040503050406030204" pitchFamily="18" charset="0"/>
            </a:endParaRPr>
          </a:p>
        </p:txBody>
      </p:sp>
      <p:sp>
        <p:nvSpPr>
          <p:cNvPr id="20" name="テキスト ボックス 19">
            <a:extLst>
              <a:ext uri="{FF2B5EF4-FFF2-40B4-BE49-F238E27FC236}">
                <a16:creationId xmlns:a16="http://schemas.microsoft.com/office/drawing/2014/main" id="{370FD99E-9CDD-8AB6-571E-283EFD84C1DD}"/>
              </a:ext>
            </a:extLst>
          </p:cNvPr>
          <p:cNvSpPr txBox="1"/>
          <p:nvPr/>
        </p:nvSpPr>
        <p:spPr>
          <a:xfrm>
            <a:off x="2839265" y="5194671"/>
            <a:ext cx="9663070" cy="646331"/>
          </a:xfrm>
          <a:prstGeom prst="rect">
            <a:avLst/>
          </a:prstGeom>
          <a:noFill/>
        </p:spPr>
        <p:txBody>
          <a:bodyPr wrap="square" rtlCol="0">
            <a:spAutoFit/>
          </a:bodyPr>
          <a:lstStyle/>
          <a:p>
            <a:pPr marL="571500" indent="-571500">
              <a:buFontTx/>
              <a:buChar char="-"/>
            </a:pPr>
            <a:r>
              <a:rPr lang="en-US" altLang="ja-JP" sz="3600" dirty="0">
                <a:latin typeface="HGP創英角ﾎﾟｯﾌﾟ体" panose="040B0A00000000000000" pitchFamily="50" charset="-128"/>
                <a:ea typeface="HGP創英角ﾎﾟｯﾌﾟ体" panose="040B0A00000000000000" pitchFamily="50" charset="-128"/>
              </a:rPr>
              <a:t>(+1)</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 </a:t>
            </a:r>
            <a:r>
              <a:rPr lang="en-US" altLang="ja-JP" sz="3600" dirty="0">
                <a:latin typeface="HGP創英角ﾎﾟｯﾌﾟ体" panose="040B0A00000000000000" pitchFamily="50" charset="-128"/>
                <a:ea typeface="HGP創英角ﾎﾟｯﾌﾟ体" panose="040B0A00000000000000" pitchFamily="50" charset="-128"/>
              </a:rPr>
              <a:t>(-1)   = -2 </a:t>
            </a:r>
            <a:r>
              <a:rPr lang="en-US" altLang="ja-JP" sz="2800" dirty="0">
                <a:latin typeface="Cambria Math" panose="02040503050406030204" pitchFamily="18" charset="0"/>
                <a:ea typeface="Cambria Math" panose="02040503050406030204" pitchFamily="18" charset="0"/>
              </a:rPr>
              <a:t>particle #NONconservation</a:t>
            </a:r>
          </a:p>
        </p:txBody>
      </p:sp>
      <p:sp>
        <p:nvSpPr>
          <p:cNvPr id="21" name="テキスト ボックス 20">
            <a:extLst>
              <a:ext uri="{FF2B5EF4-FFF2-40B4-BE49-F238E27FC236}">
                <a16:creationId xmlns:a16="http://schemas.microsoft.com/office/drawing/2014/main" id="{97B93BA3-49C1-B97A-5774-55CE00CD9EC3}"/>
              </a:ext>
            </a:extLst>
          </p:cNvPr>
          <p:cNvSpPr txBox="1"/>
          <p:nvPr/>
        </p:nvSpPr>
        <p:spPr>
          <a:xfrm>
            <a:off x="1085078" y="5994400"/>
            <a:ext cx="5976122" cy="461665"/>
          </a:xfrm>
          <a:prstGeom prst="rect">
            <a:avLst/>
          </a:prstGeom>
          <a:noFill/>
        </p:spPr>
        <p:txBody>
          <a:bodyPr wrap="square" rtlCol="0">
            <a:spAutoFit/>
          </a:bodyPr>
          <a:lstStyle/>
          <a:p>
            <a:r>
              <a:rPr kumimoji="1" lang="en-US" altLang="ja-JP" sz="2400" dirty="0">
                <a:latin typeface="Cambria Math" panose="02040503050406030204" pitchFamily="18" charset="0"/>
                <a:ea typeface="Cambria Math" panose="02040503050406030204" pitchFamily="18" charset="0"/>
              </a:rPr>
              <a:t> leading particle # violating process, say  </a:t>
            </a:r>
            <a:endParaRPr kumimoji="1" lang="ja-JP" altLang="en-US" sz="2400" dirty="0">
              <a:latin typeface="Cambria Math" panose="02040503050406030204" pitchFamily="18" charset="0"/>
            </a:endParaRPr>
          </a:p>
        </p:txBody>
      </p:sp>
      <p:pic>
        <p:nvPicPr>
          <p:cNvPr id="1036" name="Picture 12" descr="\begin{align*}&#10;0\nu 2\beta&#10;\end{align*}">
            <a:extLst>
              <a:ext uri="{FF2B5EF4-FFF2-40B4-BE49-F238E27FC236}">
                <a16:creationId xmlns:a16="http://schemas.microsoft.com/office/drawing/2014/main" id="{503F9F9C-5654-2F1A-844D-356E51343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265" y="6100204"/>
            <a:ext cx="838200" cy="35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2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77075-A0FA-FF40-CA6D-FAE2DCDBA936}"/>
              </a:ext>
            </a:extLst>
          </p:cNvPr>
          <p:cNvSpPr>
            <a:spLocks noGrp="1"/>
          </p:cNvSpPr>
          <p:nvPr>
            <p:ph type="title"/>
          </p:nvPr>
        </p:nvSpPr>
        <p:spPr>
          <a:xfrm>
            <a:off x="749300" y="47848"/>
            <a:ext cx="10515600" cy="1073819"/>
          </a:xfrm>
        </p:spPr>
        <p:txBody>
          <a:bodyPr/>
          <a:lstStyle/>
          <a:p>
            <a:r>
              <a:rPr kumimoji="1" lang="en-US" altLang="ja-JP" dirty="0">
                <a:latin typeface="Cambria Math" panose="02040503050406030204" pitchFamily="18" charset="0"/>
                <a:ea typeface="Cambria Math" panose="02040503050406030204" pitchFamily="18" charset="0"/>
              </a:rPr>
              <a:t>Particle Number</a:t>
            </a:r>
            <a:endParaRPr kumimoji="1" lang="ja-JP" altLang="en-US" dirty="0">
              <a:latin typeface="Cambria Math" panose="02040503050406030204" pitchFamily="18" charset="0"/>
            </a:endParaRPr>
          </a:p>
        </p:txBody>
      </p:sp>
      <p:sp>
        <p:nvSpPr>
          <p:cNvPr id="4" name="テキスト ボックス 3">
            <a:extLst>
              <a:ext uri="{FF2B5EF4-FFF2-40B4-BE49-F238E27FC236}">
                <a16:creationId xmlns:a16="http://schemas.microsoft.com/office/drawing/2014/main" id="{C13AD82E-488B-B3C9-1F96-6A9F54C37855}"/>
              </a:ext>
            </a:extLst>
          </p:cNvPr>
          <p:cNvSpPr txBox="1"/>
          <p:nvPr/>
        </p:nvSpPr>
        <p:spPr>
          <a:xfrm>
            <a:off x="433430" y="866574"/>
            <a:ext cx="9906000" cy="461665"/>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Majorana mass term</a:t>
            </a:r>
            <a:r>
              <a:rPr kumimoji="1" lang="en-US" altLang="ja-JP" sz="2400" dirty="0">
                <a:latin typeface="Cambria Math" panose="02040503050406030204" pitchFamily="18" charset="0"/>
                <a:ea typeface="Cambria Math" panose="02040503050406030204" pitchFamily="18" charset="0"/>
              </a:rPr>
              <a:t>  </a:t>
            </a:r>
            <a:endParaRPr kumimoji="1" lang="ja-JP" altLang="en-US" sz="2400" dirty="0">
              <a:latin typeface="Cambria Math" panose="02040503050406030204" pitchFamily="18" charset="0"/>
            </a:endParaRPr>
          </a:p>
        </p:txBody>
      </p:sp>
      <p:sp>
        <p:nvSpPr>
          <p:cNvPr id="14" name="テキスト ボックス 13">
            <a:extLst>
              <a:ext uri="{FF2B5EF4-FFF2-40B4-BE49-F238E27FC236}">
                <a16:creationId xmlns:a16="http://schemas.microsoft.com/office/drawing/2014/main" id="{EA6EC9E3-9BE1-B14A-0597-6F3988B401B9}"/>
              </a:ext>
            </a:extLst>
          </p:cNvPr>
          <p:cNvSpPr txBox="1"/>
          <p:nvPr/>
        </p:nvSpPr>
        <p:spPr>
          <a:xfrm>
            <a:off x="3898900" y="1255350"/>
            <a:ext cx="5092700" cy="830997"/>
          </a:xfrm>
          <a:prstGeom prst="rect">
            <a:avLst/>
          </a:prstGeom>
          <a:noFill/>
        </p:spPr>
        <p:txBody>
          <a:bodyPr wrap="square" rtlCol="0">
            <a:spAutoFit/>
          </a:bodyPr>
          <a:lstStyle/>
          <a:p>
            <a:r>
              <a:rPr lang="en-US" altLang="ja-JP" sz="2400" dirty="0">
                <a:latin typeface="Cambria Math" panose="02040503050406030204" pitchFamily="18" charset="0"/>
                <a:ea typeface="Cambria Math" panose="02040503050406030204" pitchFamily="18" charset="0"/>
              </a:rPr>
              <a:t>Neutrino mass term, directly leading</a:t>
            </a:r>
          </a:p>
          <a:p>
            <a:r>
              <a:rPr lang="en-US" altLang="ja-JP" sz="2400" dirty="0">
                <a:latin typeface="Cambria Math" panose="02040503050406030204" pitchFamily="18" charset="0"/>
                <a:ea typeface="Cambria Math" panose="02040503050406030204" pitchFamily="18" charset="0"/>
              </a:rPr>
              <a:t>as it contains lepton  </a:t>
            </a:r>
            <a:endParaRPr kumimoji="1" lang="ja-JP" altLang="en-US" sz="2400" dirty="0">
              <a:latin typeface="Cambria Math" panose="02040503050406030204" pitchFamily="18" charset="0"/>
            </a:endParaRPr>
          </a:p>
        </p:txBody>
      </p:sp>
      <p:pic>
        <p:nvPicPr>
          <p:cNvPr id="1036" name="Picture 12" descr="\begin{align*}&#10;0\nu 2\beta&#10;\end{align*}">
            <a:extLst>
              <a:ext uri="{FF2B5EF4-FFF2-40B4-BE49-F238E27FC236}">
                <a16:creationId xmlns:a16="http://schemas.microsoft.com/office/drawing/2014/main" id="{503F9F9C-5654-2F1A-844D-356E51343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47" y="1354034"/>
            <a:ext cx="838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gin{align*}&#10;m_{\alpha\beta}\nu_\alpha \nu_\beta&#10;\end{align*}">
            <a:extLst>
              <a:ext uri="{FF2B5EF4-FFF2-40B4-BE49-F238E27FC236}">
                <a16:creationId xmlns:a16="http://schemas.microsoft.com/office/drawing/2014/main" id="{E405078D-CD1D-4E13-D17E-AB3417546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53" y="1425970"/>
            <a:ext cx="15621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egin{align*}&#10;M\tilde{g} \tilde{g}&#10;\end{align*}">
            <a:extLst>
              <a:ext uri="{FF2B5EF4-FFF2-40B4-BE49-F238E27FC236}">
                <a16:creationId xmlns:a16="http://schemas.microsoft.com/office/drawing/2014/main" id="{21C12ECE-673E-5C5A-C55D-91383B10B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653" y="2266269"/>
            <a:ext cx="819150" cy="3429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65F9F6A-96AD-E597-82D9-C0F0806934D2}"/>
              </a:ext>
            </a:extLst>
          </p:cNvPr>
          <p:cNvSpPr txBox="1"/>
          <p:nvPr/>
        </p:nvSpPr>
        <p:spPr>
          <a:xfrm>
            <a:off x="3898900" y="2117863"/>
            <a:ext cx="5092700" cy="830997"/>
          </a:xfrm>
          <a:prstGeom prst="rect">
            <a:avLst/>
          </a:prstGeom>
          <a:noFill/>
        </p:spPr>
        <p:txBody>
          <a:bodyPr wrap="square" rtlCol="0">
            <a:spAutoFit/>
          </a:bodyPr>
          <a:lstStyle/>
          <a:p>
            <a:r>
              <a:rPr lang="en-US" altLang="ja-JP" sz="2400" dirty="0" err="1">
                <a:latin typeface="Cambria Math" panose="02040503050406030204" pitchFamily="18" charset="0"/>
                <a:ea typeface="Cambria Math" panose="02040503050406030204" pitchFamily="18" charset="0"/>
              </a:rPr>
              <a:t>Gaugino</a:t>
            </a:r>
            <a:r>
              <a:rPr lang="en-US" altLang="ja-JP" sz="2400" dirty="0">
                <a:latin typeface="Cambria Math" panose="02040503050406030204" pitchFamily="18" charset="0"/>
                <a:ea typeface="Cambria Math" panose="02040503050406030204" pitchFamily="18" charset="0"/>
              </a:rPr>
              <a:t> mass term, which can lead</a:t>
            </a:r>
          </a:p>
          <a:p>
            <a:r>
              <a:rPr kumimoji="1" lang="en-US" altLang="ja-JP" sz="2400" dirty="0">
                <a:latin typeface="Cambria Math" panose="02040503050406030204" pitchFamily="18" charset="0"/>
                <a:ea typeface="Cambria Math" panose="02040503050406030204" pitchFamily="18" charset="0"/>
              </a:rPr>
              <a:t>with a connection to leptons </a:t>
            </a:r>
            <a:endParaRPr kumimoji="1" lang="ja-JP" altLang="en-US" sz="2400" dirty="0">
              <a:latin typeface="Cambria Math" panose="02040503050406030204" pitchFamily="18" charset="0"/>
            </a:endParaRPr>
          </a:p>
        </p:txBody>
      </p:sp>
      <p:pic>
        <p:nvPicPr>
          <p:cNvPr id="8" name="Picture 12" descr="\begin{align*}&#10;0\nu 2\beta&#10;\end{align*}">
            <a:extLst>
              <a:ext uri="{FF2B5EF4-FFF2-40B4-BE49-F238E27FC236}">
                <a16:creationId xmlns:a16="http://schemas.microsoft.com/office/drawing/2014/main" id="{25ECCA3C-D837-1AE8-4A2C-2E762A355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47" y="2216547"/>
            <a:ext cx="838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ED3F84B6-073B-1841-0859-F1866F102A71}"/>
              </a:ext>
            </a:extLst>
          </p:cNvPr>
          <p:cNvPicPr>
            <a:picLocks noChangeAspect="1" noChangeArrowheads="1"/>
          </p:cNvPicPr>
          <p:nvPr/>
        </p:nvPicPr>
        <p:blipFill>
          <a:blip r:embed="rId5"/>
          <a:stretch>
            <a:fillRect/>
          </a:stretch>
        </p:blipFill>
        <p:spPr>
          <a:xfrm>
            <a:off x="4235972" y="3208223"/>
            <a:ext cx="2030562" cy="2938577"/>
          </a:xfrm>
          <a:prstGeom prst="rect">
            <a:avLst/>
          </a:prstGeom>
          <a:noFill/>
          <a:ln w="9525">
            <a:noFill/>
            <a:miter lim="800000"/>
            <a:headEnd/>
            <a:tailEnd/>
          </a:ln>
        </p:spPr>
      </p:pic>
      <p:sp>
        <p:nvSpPr>
          <p:cNvPr id="12" name="テキスト ボックス 7">
            <a:extLst>
              <a:ext uri="{FF2B5EF4-FFF2-40B4-BE49-F238E27FC236}">
                <a16:creationId xmlns:a16="http://schemas.microsoft.com/office/drawing/2014/main" id="{29951A0E-AA99-E96F-1629-83EE91F7212E}"/>
              </a:ext>
            </a:extLst>
          </p:cNvPr>
          <p:cNvSpPr txBox="1"/>
          <p:nvPr/>
        </p:nvSpPr>
        <p:spPr>
          <a:xfrm>
            <a:off x="6555247" y="3429000"/>
            <a:ext cx="2088232" cy="369332"/>
          </a:xfrm>
          <a:prstGeom prst="rect">
            <a:avLst/>
          </a:prstGeom>
          <a:noFill/>
        </p:spPr>
        <p:txBody>
          <a:bodyPr wrap="square" rtlCol="0">
            <a:spAutoFit/>
          </a:bodyPr>
          <a:lstStyle/>
          <a:p>
            <a:pPr defTabSz="914400"/>
            <a:r>
              <a:rPr lang="en-US" altLang="ja-JP" dirty="0" err="1">
                <a:solidFill>
                  <a:prstClr val="black"/>
                </a:solidFill>
              </a:rPr>
              <a:t>Mohapatra</a:t>
            </a:r>
            <a:r>
              <a:rPr lang="ja-JP" altLang="en-US" dirty="0">
                <a:solidFill>
                  <a:prstClr val="black"/>
                </a:solidFill>
              </a:rPr>
              <a:t>　</a:t>
            </a:r>
            <a:r>
              <a:rPr lang="en-US" altLang="ja-JP" dirty="0">
                <a:solidFill>
                  <a:prstClr val="black"/>
                </a:solidFill>
              </a:rPr>
              <a:t>1986</a:t>
            </a:r>
            <a:endParaRPr lang="ja-JP" altLang="en-US" dirty="0">
              <a:solidFill>
                <a:prstClr val="black"/>
              </a:solidFill>
            </a:endParaRPr>
          </a:p>
        </p:txBody>
      </p:sp>
    </p:spTree>
    <p:extLst>
      <p:ext uri="{BB962C8B-B14F-4D97-AF65-F5344CB8AC3E}">
        <p14:creationId xmlns:p14="http://schemas.microsoft.com/office/powerpoint/2010/main" val="197546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E77075-A0FA-FF40-CA6D-FAE2DCDBA936}"/>
              </a:ext>
            </a:extLst>
          </p:cNvPr>
          <p:cNvSpPr>
            <a:spLocks noGrp="1"/>
          </p:cNvSpPr>
          <p:nvPr>
            <p:ph type="title"/>
          </p:nvPr>
        </p:nvSpPr>
        <p:spPr>
          <a:xfrm>
            <a:off x="749300" y="47848"/>
            <a:ext cx="10515600" cy="1073819"/>
          </a:xfrm>
        </p:spPr>
        <p:txBody>
          <a:bodyPr/>
          <a:lstStyle/>
          <a:p>
            <a:r>
              <a:rPr kumimoji="1" lang="en-US" altLang="ja-JP" dirty="0">
                <a:latin typeface="Cambria Math" panose="02040503050406030204" pitchFamily="18" charset="0"/>
                <a:ea typeface="Cambria Math" panose="02040503050406030204" pitchFamily="18" charset="0"/>
              </a:rPr>
              <a:t>Particle Number</a:t>
            </a:r>
            <a:endParaRPr kumimoji="1" lang="ja-JP" altLang="en-US" dirty="0">
              <a:latin typeface="Cambria Math" panose="02040503050406030204" pitchFamily="18" charset="0"/>
            </a:endParaRPr>
          </a:p>
        </p:txBody>
      </p:sp>
      <p:sp>
        <p:nvSpPr>
          <p:cNvPr id="4" name="テキスト ボックス 3">
            <a:extLst>
              <a:ext uri="{FF2B5EF4-FFF2-40B4-BE49-F238E27FC236}">
                <a16:creationId xmlns:a16="http://schemas.microsoft.com/office/drawing/2014/main" id="{C13AD82E-488B-B3C9-1F96-6A9F54C37855}"/>
              </a:ext>
            </a:extLst>
          </p:cNvPr>
          <p:cNvSpPr txBox="1"/>
          <p:nvPr/>
        </p:nvSpPr>
        <p:spPr>
          <a:xfrm>
            <a:off x="1143000" y="947515"/>
            <a:ext cx="9906000" cy="1200329"/>
          </a:xfrm>
          <a:prstGeom prst="rect">
            <a:avLst/>
          </a:prstGeom>
          <a:noFill/>
        </p:spPr>
        <p:txBody>
          <a:bodyPr wrap="square" rtlCol="0">
            <a:spAutoFit/>
          </a:bodyPr>
          <a:lstStyle/>
          <a:p>
            <a:r>
              <a:rPr kumimoji="1" lang="en-US" altLang="ja-JP" sz="2400" dirty="0">
                <a:latin typeface="Cambria Math" panose="02040503050406030204" pitchFamily="18" charset="0"/>
                <a:ea typeface="Cambria Math" panose="02040503050406030204" pitchFamily="18" charset="0"/>
              </a:rPr>
              <a:t>For scalars we ca</a:t>
            </a:r>
            <a:r>
              <a:rPr lang="en-US" altLang="ja-JP" sz="2400" dirty="0">
                <a:latin typeface="Cambria Math" panose="02040503050406030204" pitchFamily="18" charset="0"/>
                <a:ea typeface="Cambria Math" panose="02040503050406030204" pitchFamily="18" charset="0"/>
              </a:rPr>
              <a:t>n assign a particle number. </a:t>
            </a:r>
          </a:p>
          <a:p>
            <a:r>
              <a:rPr lang="en-US" altLang="ja-JP" sz="2400" dirty="0">
                <a:latin typeface="Cambria Math" panose="02040503050406030204" pitchFamily="18" charset="0"/>
                <a:ea typeface="Cambria Math" panose="02040503050406030204" pitchFamily="18" charset="0"/>
              </a:rPr>
              <a:t>We can introduce correspondence of </a:t>
            </a:r>
            <a:r>
              <a:rPr lang="en-US" altLang="ja-JP" sz="2400" dirty="0" err="1">
                <a:latin typeface="Cambria Math" panose="02040503050406030204" pitchFamily="18" charset="0"/>
                <a:ea typeface="Cambria Math" panose="02040503050406030204" pitchFamily="18" charset="0"/>
              </a:rPr>
              <a:t>majorana</a:t>
            </a:r>
            <a:r>
              <a:rPr lang="en-US" altLang="ja-JP" sz="2400" dirty="0">
                <a:latin typeface="Cambria Math" panose="02040503050406030204" pitchFamily="18" charset="0"/>
                <a:ea typeface="Cambria Math" panose="02040503050406030204" pitchFamily="18" charset="0"/>
              </a:rPr>
              <a:t> mass term for</a:t>
            </a:r>
            <a:r>
              <a:rPr kumimoji="1" lang="en-US" altLang="ja-JP" sz="2400" dirty="0">
                <a:latin typeface="Cambria Math" panose="02040503050406030204" pitchFamily="18" charset="0"/>
                <a:ea typeface="Cambria Math" panose="02040503050406030204" pitchFamily="18" charset="0"/>
              </a:rPr>
              <a:t> scalars</a:t>
            </a:r>
          </a:p>
          <a:p>
            <a:r>
              <a:rPr lang="en-US" altLang="ja-JP" sz="2400" dirty="0">
                <a:latin typeface="Cambria Math" panose="02040503050406030204" pitchFamily="18" charset="0"/>
                <a:ea typeface="Cambria Math" panose="02040503050406030204" pitchFamily="18" charset="0"/>
              </a:rPr>
              <a:t>      Another source for LNV process</a:t>
            </a:r>
            <a:endParaRPr kumimoji="1" lang="ja-JP" altLang="en-US" sz="2400" dirty="0">
              <a:latin typeface="Cambria Math" panose="02040503050406030204" pitchFamily="18" charset="0"/>
            </a:endParaRPr>
          </a:p>
        </p:txBody>
      </p:sp>
    </p:spTree>
    <p:extLst>
      <p:ext uri="{BB962C8B-B14F-4D97-AF65-F5344CB8AC3E}">
        <p14:creationId xmlns:p14="http://schemas.microsoft.com/office/powerpoint/2010/main" val="229135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6B7F703E-BDCC-4CC9-A1F1-F88801F96E37}"/>
                  </a:ext>
                </a:extLst>
              </p:cNvPr>
              <p:cNvSpPr>
                <a:spLocks noGrp="1"/>
              </p:cNvSpPr>
              <p:nvPr>
                <p:ph type="title"/>
              </p:nvPr>
            </p:nvSpPr>
            <p:spPr/>
            <p:txBody>
              <a:bodyPr/>
              <a:lstStyle/>
              <a:p>
                <a14:m>
                  <m:oMath xmlns:m="http://schemas.openxmlformats.org/officeDocument/2006/math">
                    <m:sSup>
                      <m:sSupPr>
                        <m:ctrlPr>
                          <a:rPr kumimoji="1" lang="en-US" altLang="ja-JP" sz="360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36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36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36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360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36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36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3600" dirty="0">
                    <a:solidFill>
                      <a:schemeClr val="tx1"/>
                    </a:solidFill>
                    <a:latin typeface="BIZ UDP明朝 Medium" panose="02020500000000000000" pitchFamily="18" charset="-128"/>
                    <a:ea typeface="BIZ UDP明朝 Medium" panose="02020500000000000000" pitchFamily="18" charset="-128"/>
                  </a:rPr>
                  <a:t> conversion (LNV)</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6B7F703E-BDCC-4CC9-A1F1-F88801F96E37}"/>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F3AE4F-7D91-42CB-B76B-5583C321C5DB}"/>
                  </a:ext>
                </a:extLst>
              </p:cNvPr>
              <p:cNvSpPr>
                <a:spLocks noGrp="1"/>
              </p:cNvSpPr>
              <p:nvPr>
                <p:ph idx="1"/>
              </p:nvPr>
            </p:nvSpPr>
            <p:spPr>
              <a:xfrm>
                <a:off x="460639" y="1825625"/>
                <a:ext cx="11572034" cy="4767680"/>
              </a:xfrm>
            </p:spPr>
            <p:txBody>
              <a:bodyPr>
                <a:normAutofit/>
              </a:bodyPr>
              <a:lstStyle/>
              <a:p>
                <a:pPr marL="0" indent="0">
                  <a:buNone/>
                </a:pPr>
                <a:r>
                  <a:rPr kumimoji="1" lang="ja-JP" altLang="en-US" sz="2000" dirty="0">
                    <a:latin typeface="BIZ UDP明朝 Medium" panose="02020500000000000000" pitchFamily="18" charset="-128"/>
                    <a:ea typeface="BIZ UDP明朝 Medium" panose="02020500000000000000" pitchFamily="18" charset="-128"/>
                  </a:rPr>
                  <a:t>〇 </a:t>
                </a:r>
                <a14:m>
                  <m:oMath xmlns:m="http://schemas.openxmlformats.org/officeDocument/2006/math">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conversion</a:t>
                </a:r>
                <a:endParaRPr kumimoji="1"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The initial state is a muonic atom</a:t>
                </a:r>
              </a:p>
              <a:p>
                <a:r>
                  <a:rPr lang="en-US" altLang="ja-JP" sz="2000" dirty="0">
                    <a:latin typeface="BIZ UDP明朝 Medium" panose="02020500000000000000" pitchFamily="18" charset="-128"/>
                    <a:ea typeface="BIZ UDP明朝 Medium" panose="02020500000000000000" pitchFamily="18" charset="-128"/>
                  </a:rPr>
                  <a:t>LNV</a:t>
                </a:r>
              </a:p>
              <a:p>
                <a:r>
                  <a:rPr lang="en-US" altLang="ja-JP" sz="2000" dirty="0">
                    <a:latin typeface="BIZ UDP明朝 Medium" panose="02020500000000000000" pitchFamily="18" charset="-128"/>
                    <a:ea typeface="BIZ UDP明朝 Medium" panose="02020500000000000000" pitchFamily="18" charset="-128"/>
                  </a:rPr>
                  <a:t>The nucleus changes:</a:t>
                </a:r>
                <a:r>
                  <a:rPr kumimoji="1" lang="en-US" altLang="ja-JP" sz="2000" b="0" dirty="0"/>
                  <a:t> </a:t>
                </a:r>
                <a14:m>
                  <m:oMath xmlns:m="http://schemas.openxmlformats.org/officeDocument/2006/math">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𝐴</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𝑍</m:t>
                        </m:r>
                      </m:e>
                    </m:d>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𝐴</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𝑍</m:t>
                        </m:r>
                        <m:r>
                          <a:rPr kumimoji="1" lang="en-US" altLang="ja-JP" sz="2000" b="0" i="1" smtClean="0">
                            <a:latin typeface="Cambria Math" panose="02040503050406030204" pitchFamily="18" charset="0"/>
                          </a:rPr>
                          <m:t>−2</m:t>
                        </m:r>
                      </m:e>
                    </m:d>
                  </m:oMath>
                </a14:m>
                <a:endParaRPr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𝑚</m:t>
                        </m:r>
                      </m:e>
                      <m:sub>
                        <m:r>
                          <a:rPr kumimoji="1" lang="en-US" altLang="ja-JP" sz="2000" b="0" i="1" smtClean="0">
                            <a:latin typeface="Cambria Math" panose="02040503050406030204" pitchFamily="18" charset="0"/>
                          </a:rPr>
                          <m:t>𝜇</m:t>
                        </m:r>
                      </m:sub>
                    </m:sSub>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r>
                          <m:rPr>
                            <m:sty m:val="p"/>
                          </m:rPr>
                          <a:rPr lang="en-US" altLang="ja-JP" sz="2000" i="0">
                            <a:latin typeface="Cambria Math" panose="02040503050406030204" pitchFamily="18" charset="0"/>
                          </a:rPr>
                          <m:t>B</m:t>
                        </m:r>
                        <m:r>
                          <m:rPr>
                            <m:sty m:val="p"/>
                          </m:rPr>
                          <a:rPr lang="en-US" altLang="ja-JP" sz="2000" b="0" i="0" smtClean="0">
                            <a:latin typeface="Cambria Math" panose="02040503050406030204" pitchFamily="18" charset="0"/>
                          </a:rPr>
                          <m:t>inding</m:t>
                        </m:r>
                        <m:r>
                          <a:rPr lang="en-US" altLang="ja-JP" sz="2000" b="0" i="0" smtClean="0">
                            <a:latin typeface="Cambria Math" panose="02040503050406030204" pitchFamily="18" charset="0"/>
                          </a:rPr>
                          <m:t> </m:t>
                        </m:r>
                        <m:r>
                          <m:rPr>
                            <m:sty m:val="p"/>
                          </m:rPr>
                          <a:rPr lang="en-US" altLang="ja-JP" sz="2000" b="0" i="0" smtClean="0">
                            <a:latin typeface="Cambria Math" panose="02040503050406030204" pitchFamily="18" charset="0"/>
                          </a:rPr>
                          <m:t>Energy</m:t>
                        </m:r>
                      </m:e>
                    </m:d>
                    <m:r>
                      <a:rPr lang="en-US" altLang="ja-JP" sz="2000" b="0" i="1" smtClean="0">
                        <a:latin typeface="Cambria Math" panose="02040503050406030204" pitchFamily="18" charset="0"/>
                      </a:rPr>
                      <m:t>−</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𝑄</m:t>
                        </m:r>
                        <m:r>
                          <a:rPr lang="en-US" altLang="ja-JP" sz="2000" b="0" i="1" smtClean="0">
                            <a:latin typeface="Cambria Math" panose="02040503050406030204" pitchFamily="18" charset="0"/>
                          </a:rPr>
                          <m:t> </m:t>
                        </m:r>
                        <m:r>
                          <m:rPr>
                            <m:sty m:val="p"/>
                          </m:rPr>
                          <a:rPr lang="en-US" altLang="ja-JP" sz="2000" b="0" i="0" smtClean="0">
                            <a:latin typeface="Cambria Math" panose="02040503050406030204" pitchFamily="18" charset="0"/>
                          </a:rPr>
                          <m:t>value</m:t>
                        </m:r>
                      </m:e>
                    </m:d>
                  </m:oMath>
                </a14:m>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The current experimental constraint is</a:t>
                </a:r>
                <a:endParaRPr lang="ja-JP" altLang="en-US" sz="2000" dirty="0">
                  <a:latin typeface="BIZ UDP明朝 Medium" panose="02020500000000000000" pitchFamily="18" charset="-128"/>
                  <a:ea typeface="BIZ UDP明朝 Medium" panose="02020500000000000000" pitchFamily="18" charset="-128"/>
                </a:endParaRPr>
              </a:p>
              <a:p>
                <a:endParaRPr lang="ja-JP" altLang="en-US" sz="2000" dirty="0">
                  <a:latin typeface="BIZ UDP明朝 Medium" panose="02020500000000000000" pitchFamily="18" charset="-128"/>
                  <a:ea typeface="BIZ UDP明朝 Medium" panose="02020500000000000000" pitchFamily="18" charset="-128"/>
                </a:endParaRPr>
              </a:p>
              <a:p>
                <a:endParaRPr lang="ja-JP" altLang="en-US" sz="2000" dirty="0">
                  <a:latin typeface="BIZ UDP明朝 Medium" panose="02020500000000000000" pitchFamily="18" charset="-128"/>
                  <a:ea typeface="BIZ UDP明朝 Medium" panose="02020500000000000000" pitchFamily="18" charset="-128"/>
                </a:endParaRPr>
              </a:p>
              <a:p>
                <a:endParaRPr lang="ja-JP" altLang="en-US" sz="2000" dirty="0">
                  <a:latin typeface="BIZ UDP明朝 Medium" panose="02020500000000000000" pitchFamily="18" charset="-128"/>
                  <a:ea typeface="BIZ UDP明朝 Medium" panose="02020500000000000000" pitchFamily="18" charset="-128"/>
                </a:endParaRPr>
              </a:p>
              <a:p>
                <a:pPr marL="0" indent="0">
                  <a:buNone/>
                </a:pPr>
                <a:r>
                  <a:rPr lang="ja-JP" altLang="en-US" sz="2000" dirty="0">
                    <a:latin typeface="BIZ UDP明朝 Medium" panose="02020500000000000000" pitchFamily="18" charset="-128"/>
                    <a:ea typeface="BIZ UDP明朝 Medium" panose="02020500000000000000" pitchFamily="18" charset="-128"/>
                  </a:rPr>
                  <a:t>  </a:t>
                </a:r>
                <a:r>
                  <a:rPr lang="en-US" altLang="ja-JP" sz="1600" dirty="0">
                    <a:latin typeface="BIZ UDP明朝 Medium" panose="02020500000000000000" pitchFamily="18" charset="-128"/>
                    <a:ea typeface="BIZ UDP明朝 Medium" panose="02020500000000000000" pitchFamily="18" charset="-128"/>
                  </a:rPr>
                  <a:t>(ref</a:t>
                </a:r>
                <a:r>
                  <a:rPr lang="ja-JP" altLang="en-US" sz="1600" dirty="0">
                    <a:latin typeface="BIZ UDP明朝 Medium" panose="02020500000000000000" pitchFamily="18" charset="-128"/>
                    <a:ea typeface="BIZ UDP明朝 Medium" panose="02020500000000000000" pitchFamily="18" charset="-128"/>
                  </a:rPr>
                  <a:t>：</a:t>
                </a:r>
                <a:r>
                  <a:rPr lang="en-US" altLang="ja-JP" sz="1600" dirty="0">
                    <a:latin typeface="BIZ UDP明朝 Medium" panose="02020500000000000000" pitchFamily="18" charset="-128"/>
                    <a:ea typeface="BIZ UDP明朝 Medium" panose="02020500000000000000" pitchFamily="18" charset="-128"/>
                  </a:rPr>
                  <a:t>P. A. </a:t>
                </a:r>
                <a:r>
                  <a:rPr lang="en-US" altLang="ja-JP" sz="1600" dirty="0" err="1">
                    <a:latin typeface="BIZ UDP明朝 Medium" panose="02020500000000000000" pitchFamily="18" charset="-128"/>
                    <a:ea typeface="BIZ UDP明朝 Medium" panose="02020500000000000000" pitchFamily="18" charset="-128"/>
                  </a:rPr>
                  <a:t>Zyla</a:t>
                </a:r>
                <a:r>
                  <a:rPr lang="en-US" altLang="ja-JP" sz="1600" dirty="0">
                    <a:latin typeface="BIZ UDP明朝 Medium" panose="02020500000000000000" pitchFamily="18" charset="-128"/>
                    <a:ea typeface="BIZ UDP明朝 Medium" panose="02020500000000000000" pitchFamily="18" charset="-128"/>
                  </a:rPr>
                  <a:t> et al. [Particle Data Group], PTEP 2020 (2020) no.8, 083C01.)</a:t>
                </a:r>
              </a:p>
              <a:p>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明朝 Medium" panose="02020500000000000000" pitchFamily="17" charset="-128"/>
                  <a:ea typeface="BIZ UD明朝 Medium" panose="02020500000000000000" pitchFamily="17" charset="-128"/>
                </a:endParaRPr>
              </a:p>
            </p:txBody>
          </p:sp>
        </mc:Choice>
        <mc:Fallback xmlns="">
          <p:sp>
            <p:nvSpPr>
              <p:cNvPr id="3" name="コンテンツ プレースホルダー 2">
                <a:extLst>
                  <a:ext uri="{FF2B5EF4-FFF2-40B4-BE49-F238E27FC236}">
                    <a16:creationId xmlns:a16="http://schemas.microsoft.com/office/drawing/2014/main" id="{2CF3AE4F-7D91-42CB-B76B-5583C321C5DB}"/>
                  </a:ext>
                </a:extLst>
              </p:cNvPr>
              <p:cNvSpPr>
                <a:spLocks noGrp="1" noRot="1" noChangeAspect="1" noMove="1" noResize="1" noEditPoints="1" noAdjustHandles="1" noChangeArrowheads="1" noChangeShapeType="1" noTextEdit="1"/>
              </p:cNvSpPr>
              <p:nvPr>
                <p:ph idx="1"/>
              </p:nvPr>
            </p:nvSpPr>
            <p:spPr>
              <a:xfrm>
                <a:off x="460639" y="1825625"/>
                <a:ext cx="11572034" cy="4767680"/>
              </a:xfrm>
              <a:blipFill>
                <a:blip r:embed="rId4"/>
                <a:stretch>
                  <a:fillRect l="-580" t="-166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77DAC4D-897F-400B-891F-75CE72D5CAAC}"/>
                  </a:ext>
                </a:extLst>
              </p:cNvPr>
              <p:cNvSpPr txBox="1"/>
              <p:nvPr/>
            </p:nvSpPr>
            <p:spPr>
              <a:xfrm>
                <a:off x="1633149" y="4464348"/>
                <a:ext cx="4613507" cy="627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B</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𝜇</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e>
                      </m:d>
                      <m:r>
                        <a:rPr kumimoji="1" lang="en-US" altLang="ja-JP" b="0" i="0"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Γ</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𝜇</m:t>
                                  </m:r>
                                </m:e>
                                <m:sup>
                                  <m:r>
                                    <a:rPr kumimoji="1" lang="en-US" altLang="ja-JP" b="0" i="1" smtClean="0">
                                      <a:latin typeface="Cambria Math" panose="02040503050406030204" pitchFamily="18" charset="0"/>
                                    </a:rPr>
                                    <m:t>−</m:t>
                                  </m:r>
                                </m:sup>
                              </m:sSup>
                              <m:r>
                                <m:rPr>
                                  <m:sty m:val="p"/>
                                </m:rPr>
                                <a:rPr kumimoji="1" lang="en-US" altLang="ja-JP" b="0" i="0" smtClean="0">
                                  <a:latin typeface="Cambria Math" panose="02040503050406030204" pitchFamily="18" charset="0"/>
                                </a:rPr>
                                <m:t>Ti</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r>
                                <m:rPr>
                                  <m:sty m:val="p"/>
                                </m:rPr>
                                <a:rPr kumimoji="1" lang="en-US" altLang="ja-JP" b="0" i="0" smtClean="0">
                                  <a:latin typeface="Cambria Math" panose="02040503050406030204" pitchFamily="18" charset="0"/>
                                </a:rPr>
                                <m:t>Ca</m:t>
                              </m:r>
                            </m:e>
                          </m:d>
                        </m:num>
                        <m:den>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Γ</m:t>
                              </m:r>
                            </m:e>
                            <m:sub>
                              <m:r>
                                <a:rPr kumimoji="1" lang="en-US" altLang="ja-JP" b="0" i="1" smtClean="0">
                                  <a:latin typeface="Cambria Math" panose="02040503050406030204" pitchFamily="18" charset="0"/>
                                </a:rPr>
                                <m:t>𝜇</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capture</m:t>
                              </m:r>
                            </m:sub>
                          </m:sSub>
                        </m:den>
                      </m:f>
                      <m:r>
                        <a:rPr kumimoji="1" lang="en-US" altLang="ja-JP" b="0" i="0" smtClean="0">
                          <a:latin typeface="Cambria Math" panose="02040503050406030204" pitchFamily="18" charset="0"/>
                        </a:rPr>
                        <m:t>&lt;3.6</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−11</m:t>
                          </m:r>
                        </m:sup>
                      </m:sSup>
                    </m:oMath>
                  </m:oMathPara>
                </a14:m>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6" name="テキスト ボックス 5">
                <a:extLst>
                  <a:ext uri="{FF2B5EF4-FFF2-40B4-BE49-F238E27FC236}">
                    <a16:creationId xmlns:a16="http://schemas.microsoft.com/office/drawing/2014/main" id="{A77DAC4D-897F-400B-891F-75CE72D5CAAC}"/>
                  </a:ext>
                </a:extLst>
              </p:cNvPr>
              <p:cNvSpPr txBox="1">
                <a:spLocks noRot="1" noChangeAspect="1" noMove="1" noResize="1" noEditPoints="1" noAdjustHandles="1" noChangeArrowheads="1" noChangeShapeType="1" noTextEdit="1"/>
              </p:cNvSpPr>
              <p:nvPr/>
            </p:nvSpPr>
            <p:spPr>
              <a:xfrm>
                <a:off x="1633149" y="4464348"/>
                <a:ext cx="4613507" cy="627479"/>
              </a:xfrm>
              <a:prstGeom prst="rect">
                <a:avLst/>
              </a:prstGeom>
              <a:blipFill>
                <a:blip r:embed="rId5"/>
                <a:stretch>
                  <a:fillRect/>
                </a:stretch>
              </a:blipFill>
            </p:spPr>
            <p:txBody>
              <a:bodyPr/>
              <a:lstStyle/>
              <a:p>
                <a:r>
                  <a:rPr lang="ja-JP" altLang="en-US">
                    <a:noFill/>
                  </a:rPr>
                  <a:t> </a:t>
                </a:r>
              </a:p>
            </p:txBody>
          </p:sp>
        </mc:Fallback>
      </mc:AlternateContent>
      <p:sp>
        <p:nvSpPr>
          <p:cNvPr id="8" name="正方形/長方形 7">
            <a:extLst>
              <a:ext uri="{FF2B5EF4-FFF2-40B4-BE49-F238E27FC236}">
                <a16:creationId xmlns:a16="http://schemas.microsoft.com/office/drawing/2014/main" id="{D9D9189A-6626-4FAD-901D-DD2516907665}"/>
              </a:ext>
            </a:extLst>
          </p:cNvPr>
          <p:cNvSpPr/>
          <p:nvPr/>
        </p:nvSpPr>
        <p:spPr>
          <a:xfrm>
            <a:off x="7856405" y="2421262"/>
            <a:ext cx="4114800" cy="3145926"/>
          </a:xfrm>
          <a:prstGeom prst="rect">
            <a:avLst/>
          </a:prstGeom>
          <a:solidFill>
            <a:sysClr val="window" lastClr="FFFFFF"/>
          </a:solidFill>
          <a:ln w="38100" cap="rnd"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049FD91D-51D7-4438-B9C5-0BCD6A857BA6}"/>
              </a:ext>
            </a:extLst>
          </p:cNvPr>
          <p:cNvSpPr txBox="1"/>
          <p:nvPr/>
        </p:nvSpPr>
        <p:spPr>
          <a:xfrm>
            <a:off x="8048592" y="5029571"/>
            <a:ext cx="3736861" cy="338554"/>
          </a:xfrm>
          <a:prstGeom prst="rect">
            <a:avLst/>
          </a:prstGeom>
          <a:noFill/>
          <a:ln w="19050">
            <a:solidFill>
              <a:srgbClr val="90C226"/>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Muonic atom</a:t>
            </a:r>
          </a:p>
        </p:txBody>
      </p:sp>
      <mc:AlternateContent xmlns:mc="http://schemas.openxmlformats.org/markup-compatibility/2006" xmlns:a14="http://schemas.microsoft.com/office/drawing/2010/main">
        <mc:Choice Requires="a14">
          <p:sp>
            <p:nvSpPr>
              <p:cNvPr id="10" name="楕円 9">
                <a:extLst>
                  <a:ext uri="{FF2B5EF4-FFF2-40B4-BE49-F238E27FC236}">
                    <a16:creationId xmlns:a16="http://schemas.microsoft.com/office/drawing/2014/main" id="{1DF13581-D5EE-4D3D-A201-4AC26A9F0A44}"/>
                  </a:ext>
                </a:extLst>
              </p:cNvPr>
              <p:cNvSpPr/>
              <p:nvPr/>
            </p:nvSpPr>
            <p:spPr>
              <a:xfrm>
                <a:off x="9498463" y="3458004"/>
                <a:ext cx="637504" cy="611743"/>
              </a:xfrm>
              <a:prstGeom prst="ellipse">
                <a:avLst/>
              </a:prstGeom>
              <a:solidFill>
                <a:srgbClr val="C42F1A">
                  <a:lumMod val="40000"/>
                  <a:lumOff val="60000"/>
                </a:srgbClr>
              </a:solidFill>
              <a:ln w="1905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𝑍𝑒</m:t>
                      </m:r>
                    </m:oMath>
                  </m:oMathPara>
                </a14:m>
                <a:endParaRPr kumimoji="1" lang="ja-JP" altLang="en-US" sz="1800" b="0" i="0" u="none" strike="noStrike" kern="0" cap="none" spc="0" normalizeH="0" baseline="0" noProof="0" dirty="0">
                  <a:ln>
                    <a:noFill/>
                  </a:ln>
                  <a:solidFill>
                    <a:schemeClr val="tx1"/>
                  </a:solidFill>
                  <a:effectLst/>
                  <a:uLnTx/>
                  <a:uFillTx/>
                  <a:latin typeface="Trebuchet MS" panose="020B0603020202020204"/>
                  <a:ea typeface="メイリオ" panose="020B0604030504040204" pitchFamily="50" charset="-128"/>
                  <a:cs typeface="+mn-cs"/>
                </a:endParaRPr>
              </a:p>
            </p:txBody>
          </p:sp>
        </mc:Choice>
        <mc:Fallback xmlns="">
          <p:sp>
            <p:nvSpPr>
              <p:cNvPr id="10" name="楕円 9">
                <a:extLst>
                  <a:ext uri="{FF2B5EF4-FFF2-40B4-BE49-F238E27FC236}">
                    <a16:creationId xmlns:a16="http://schemas.microsoft.com/office/drawing/2014/main" id="{1DF13581-D5EE-4D3D-A201-4AC26A9F0A44}"/>
                  </a:ext>
                </a:extLst>
              </p:cNvPr>
              <p:cNvSpPr>
                <a:spLocks noRot="1" noChangeAspect="1" noMove="1" noResize="1" noEditPoints="1" noAdjustHandles="1" noChangeArrowheads="1" noChangeShapeType="1" noTextEdit="1"/>
              </p:cNvSpPr>
              <p:nvPr/>
            </p:nvSpPr>
            <p:spPr>
              <a:xfrm>
                <a:off x="9498463" y="3458004"/>
                <a:ext cx="637504" cy="611743"/>
              </a:xfrm>
              <a:prstGeom prst="ellipse">
                <a:avLst/>
              </a:prstGeom>
              <a:blipFill>
                <a:blip r:embed="rId6"/>
                <a:stretch>
                  <a:fillRect/>
                </a:stretch>
              </a:blipFill>
              <a:ln w="19050" cap="rnd" cmpd="sng" algn="ctr">
                <a:solidFill>
                  <a:srgbClr val="FF0000"/>
                </a:solidFill>
                <a:prstDash val="solid"/>
              </a:ln>
              <a:effectLst/>
            </p:spPr>
            <p:txBody>
              <a:bodyPr/>
              <a:lstStyle/>
              <a:p>
                <a:r>
                  <a:rPr lang="ja-JP" altLang="en-US">
                    <a:noFill/>
                  </a:rPr>
                  <a:t> </a:t>
                </a:r>
              </a:p>
            </p:txBody>
          </p:sp>
        </mc:Fallback>
      </mc:AlternateContent>
      <p:sp>
        <p:nvSpPr>
          <p:cNvPr id="11" name="楕円 10">
            <a:extLst>
              <a:ext uri="{FF2B5EF4-FFF2-40B4-BE49-F238E27FC236}">
                <a16:creationId xmlns:a16="http://schemas.microsoft.com/office/drawing/2014/main" id="{627CEE71-F5A1-4622-B3D2-B6D670BE4A71}"/>
              </a:ext>
            </a:extLst>
          </p:cNvPr>
          <p:cNvSpPr/>
          <p:nvPr/>
        </p:nvSpPr>
        <p:spPr>
          <a:xfrm>
            <a:off x="9285959" y="3232619"/>
            <a:ext cx="1056068" cy="1062508"/>
          </a:xfrm>
          <a:prstGeom prst="ellipse">
            <a:avLst/>
          </a:pr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mc:AlternateContent xmlns:mc="http://schemas.openxmlformats.org/markup-compatibility/2006" xmlns:a14="http://schemas.microsoft.com/office/drawing/2010/main">
        <mc:Choice Requires="a14">
          <p:sp>
            <p:nvSpPr>
              <p:cNvPr id="12" name="楕円 11">
                <a:extLst>
                  <a:ext uri="{FF2B5EF4-FFF2-40B4-BE49-F238E27FC236}">
                    <a16:creationId xmlns:a16="http://schemas.microsoft.com/office/drawing/2014/main" id="{EA5C7AA9-3A19-4CAA-BACB-9892384EBF18}"/>
                  </a:ext>
                </a:extLst>
              </p:cNvPr>
              <p:cNvSpPr/>
              <p:nvPr/>
            </p:nvSpPr>
            <p:spPr>
              <a:xfrm>
                <a:off x="9640128" y="4108392"/>
                <a:ext cx="425003" cy="450758"/>
              </a:xfrm>
              <a:prstGeom prst="ellipse">
                <a:avLst/>
              </a:prstGeom>
              <a:solidFill>
                <a:srgbClr val="6DD9FF"/>
              </a:solidFill>
              <a:ln w="19050" cap="rnd"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ctrlPr>
                        </m:sSupPr>
                        <m:e>
                          <m: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𝜇</m:t>
                          </m:r>
                        </m:e>
                        <m:sup>
                          <m: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m:t>
                          </m:r>
                        </m:sup>
                      </m:sSup>
                    </m:oMath>
                  </m:oMathPara>
                </a14:m>
                <a:endParaRPr kumimoji="0" lang="ja-JP" altLang="en-US" sz="1800" b="0" i="0" u="none" strike="noStrike" kern="0" cap="none" spc="0" normalizeH="0" baseline="0" noProof="0" dirty="0">
                  <a:ln>
                    <a:noFill/>
                  </a:ln>
                  <a:solidFill>
                    <a:schemeClr val="tx1"/>
                  </a:solidFill>
                  <a:effectLst/>
                  <a:uLnTx/>
                  <a:uFillTx/>
                  <a:latin typeface="Trebuchet MS" panose="020B0603020202020204"/>
                  <a:ea typeface="メイリオ" panose="020B0604030504040204" pitchFamily="50" charset="-128"/>
                  <a:cs typeface="+mn-cs"/>
                </a:endParaRPr>
              </a:p>
            </p:txBody>
          </p:sp>
        </mc:Choice>
        <mc:Fallback xmlns="">
          <p:sp>
            <p:nvSpPr>
              <p:cNvPr id="12" name="楕円 11">
                <a:extLst>
                  <a:ext uri="{FF2B5EF4-FFF2-40B4-BE49-F238E27FC236}">
                    <a16:creationId xmlns:a16="http://schemas.microsoft.com/office/drawing/2014/main" id="{EA5C7AA9-3A19-4CAA-BACB-9892384EBF18}"/>
                  </a:ext>
                </a:extLst>
              </p:cNvPr>
              <p:cNvSpPr>
                <a:spLocks noRot="1" noChangeAspect="1" noMove="1" noResize="1" noEditPoints="1" noAdjustHandles="1" noChangeArrowheads="1" noChangeShapeType="1" noTextEdit="1"/>
              </p:cNvSpPr>
              <p:nvPr/>
            </p:nvSpPr>
            <p:spPr>
              <a:xfrm>
                <a:off x="9640128" y="4108392"/>
                <a:ext cx="425003" cy="450758"/>
              </a:xfrm>
              <a:prstGeom prst="ellipse">
                <a:avLst/>
              </a:prstGeom>
              <a:blipFill>
                <a:blip r:embed="rId7"/>
                <a:stretch>
                  <a:fillRect l="-5479"/>
                </a:stretch>
              </a:blipFill>
              <a:ln w="19050" cap="rnd" cmpd="sng" algn="ctr">
                <a:solidFill>
                  <a:srgbClr val="00B0F0"/>
                </a:solidFill>
                <a:prstDash val="solid"/>
              </a:ln>
              <a:effectLst/>
            </p:spPr>
            <p:txBody>
              <a:bodyPr/>
              <a:lstStyle/>
              <a:p>
                <a:r>
                  <a:rPr lang="ja-JP" altLang="en-US">
                    <a:noFill/>
                  </a:rPr>
                  <a:t> </a:t>
                </a:r>
              </a:p>
            </p:txBody>
          </p:sp>
        </mc:Fallback>
      </mc:AlternateContent>
      <p:sp>
        <p:nvSpPr>
          <p:cNvPr id="13" name="楕円 12">
            <a:extLst>
              <a:ext uri="{FF2B5EF4-FFF2-40B4-BE49-F238E27FC236}">
                <a16:creationId xmlns:a16="http://schemas.microsoft.com/office/drawing/2014/main" id="{1750381F-8166-4F59-B539-93A6F111CB74}"/>
              </a:ext>
            </a:extLst>
          </p:cNvPr>
          <p:cNvSpPr/>
          <p:nvPr/>
        </p:nvSpPr>
        <p:spPr>
          <a:xfrm>
            <a:off x="8854522" y="2792035"/>
            <a:ext cx="1964022" cy="1986053"/>
          </a:xfrm>
          <a:prstGeom prst="ellipse">
            <a:avLst/>
          </a:pr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p:sp>
        <p:nvSpPr>
          <p:cNvPr id="14" name="円/楕円 29">
            <a:extLst>
              <a:ext uri="{FF2B5EF4-FFF2-40B4-BE49-F238E27FC236}">
                <a16:creationId xmlns:a16="http://schemas.microsoft.com/office/drawing/2014/main" id="{29AF5206-B4D6-4DA7-881F-5403A21EB424}"/>
              </a:ext>
            </a:extLst>
          </p:cNvPr>
          <p:cNvSpPr/>
          <p:nvPr/>
        </p:nvSpPr>
        <p:spPr>
          <a:xfrm>
            <a:off x="8925860" y="3131589"/>
            <a:ext cx="204228" cy="203615"/>
          </a:xfrm>
          <a:prstGeom prst="ellipse">
            <a:avLst/>
          </a:prstGeom>
          <a:solidFill>
            <a:srgbClr val="E76618"/>
          </a:solidFill>
          <a:ln w="19050" cap="rnd" cmpd="sng" algn="ctr">
            <a:solidFill>
              <a:srgbClr val="E76618">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41084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F3AE4F-7D91-42CB-B76B-5583C321C5DB}"/>
                  </a:ext>
                </a:extLst>
              </p:cNvPr>
              <p:cNvSpPr>
                <a:spLocks noGrp="1"/>
              </p:cNvSpPr>
              <p:nvPr>
                <p:ph idx="1"/>
              </p:nvPr>
            </p:nvSpPr>
            <p:spPr>
              <a:xfrm>
                <a:off x="436418" y="555625"/>
                <a:ext cx="11755582" cy="4351338"/>
              </a:xfrm>
            </p:spPr>
            <p:txBody>
              <a:bodyPr/>
              <a:lstStyle/>
              <a:p>
                <a:r>
                  <a:rPr lang="en-US" altLang="ja-JP" sz="2000" dirty="0">
                    <a:solidFill>
                      <a:schemeClr val="tx1"/>
                    </a:solidFill>
                    <a:latin typeface="BIZ UDP明朝 Medium" panose="02020500000000000000" pitchFamily="18" charset="-128"/>
                    <a:ea typeface="BIZ UDP明朝 Medium" panose="02020500000000000000" pitchFamily="18" charset="-128"/>
                  </a:rPr>
                  <a:t>Majorana mass term for neutrino can lead this process.</a:t>
                </a:r>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endParaRPr lang="en-US" altLang="ja-JP" sz="2000" dirty="0">
                  <a:latin typeface="Cambria Math" panose="02040503050406030204" pitchFamily="18" charset="0"/>
                  <a:ea typeface="BIZ UDP明朝 Medium" panose="02020500000000000000" pitchFamily="18" charset="-128"/>
                </a:endParaRPr>
              </a:p>
              <a:p>
                <a:pPr>
                  <a:lnSpc>
                    <a:spcPct val="150000"/>
                  </a:lnSpc>
                </a:pPr>
                <a14:m>
                  <m:oMath xmlns:m="http://schemas.openxmlformats.org/officeDocument/2006/math">
                    <m:r>
                      <a:rPr kumimoji="1" lang="en-US" altLang="ja-JP" sz="2000" b="0" i="0" smtClean="0">
                        <a:solidFill>
                          <a:schemeClr val="tx1"/>
                        </a:solidFill>
                        <a:latin typeface="Cambria Math" panose="02040503050406030204" pitchFamily="18" charset="0"/>
                        <a:ea typeface="BIZ UDP明朝 Medium" panose="02020500000000000000" pitchFamily="18" charset="-128"/>
                      </a:rPr>
                      <m:t> </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𝐴</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𝑍</m:t>
                        </m:r>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ctrlPr>
                          <a:rPr lang="en-US" altLang="ja-JP" sz="2000" i="1">
                            <a:solidFill>
                              <a:schemeClr val="tx1"/>
                            </a:solidFill>
                            <a:latin typeface="Cambria Math" panose="02040503050406030204" pitchFamily="18" charset="0"/>
                          </a:rPr>
                        </m:ctrlPr>
                      </m:dPr>
                      <m:e>
                        <m:r>
                          <a:rPr lang="en-US" altLang="ja-JP" sz="2000" i="1">
                            <a:solidFill>
                              <a:schemeClr val="tx1"/>
                            </a:solidFill>
                            <a:latin typeface="Cambria Math" panose="02040503050406030204" pitchFamily="18" charset="0"/>
                          </a:rPr>
                          <m:t>𝐴</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𝑍</m:t>
                        </m:r>
                        <m:r>
                          <a:rPr lang="en-US" altLang="ja-JP" sz="2000" i="1">
                            <a:solidFill>
                              <a:schemeClr val="tx1"/>
                            </a:solidFill>
                            <a:latin typeface="Cambria Math" panose="02040503050406030204" pitchFamily="18" charset="0"/>
                          </a:rPr>
                          <m:t>−</m:t>
                        </m:r>
                        <m:r>
                          <a:rPr lang="en-US" altLang="ja-JP" sz="2000" i="1">
                            <a:solidFill>
                              <a:schemeClr val="tx1"/>
                            </a:solidFill>
                            <a:latin typeface="Cambria Math" panose="02040503050406030204" pitchFamily="18" charset="0"/>
                          </a:rPr>
                          <m:t>2</m:t>
                        </m:r>
                      </m:e>
                    </m:d>
                  </m:oMath>
                </a14:m>
                <a:r>
                  <a:rPr kumimoji="1" lang="en-US" altLang="ja-JP" sz="2000" dirty="0">
                    <a:solidFill>
                      <a:schemeClr val="tx1"/>
                    </a:solidFill>
                    <a:latin typeface="Cambria Math" panose="02040503050406030204" pitchFamily="18" charset="0"/>
                    <a:ea typeface="BIZ UDP明朝 Medium" panose="02020500000000000000" pitchFamily="18" charset="-128"/>
                  </a:rPr>
                  <a:t> conversion (</a:t>
                </a:r>
                <a:r>
                  <a:rPr kumimoji="1" lang="en-US" altLang="ja-JP" sz="2000" dirty="0" err="1">
                    <a:solidFill>
                      <a:schemeClr val="tx1"/>
                    </a:solidFill>
                    <a:latin typeface="Cambria Math" panose="02040503050406030204" pitchFamily="18" charset="0"/>
                    <a:ea typeface="BIZ UDP明朝 Medium" panose="02020500000000000000" pitchFamily="18" charset="-128"/>
                  </a:rPr>
                  <a:t>majorana</a:t>
                </a:r>
                <a:r>
                  <a:rPr kumimoji="1" lang="en-US" altLang="ja-JP" sz="2000" dirty="0">
                    <a:solidFill>
                      <a:schemeClr val="tx1"/>
                    </a:solidFill>
                    <a:latin typeface="Cambria Math" panose="02040503050406030204" pitchFamily="18" charset="0"/>
                    <a:ea typeface="BIZ UDP明朝 Medium" panose="02020500000000000000" pitchFamily="18" charset="-128"/>
                  </a:rPr>
                  <a:t> mass)</a:t>
                </a:r>
                <a:endParaRPr kumimoji="1" lang="en-US" altLang="ja-JP" sz="2000" i="1" dirty="0">
                  <a:solidFill>
                    <a:schemeClr val="tx1"/>
                  </a:solidFill>
                  <a:latin typeface="Cambria Math" panose="02040503050406030204" pitchFamily="18" charset="0"/>
                  <a:ea typeface="BIZ UDP明朝 Medium" panose="02020500000000000000" pitchFamily="18" charset="-128"/>
                </a:endParaRPr>
              </a:p>
              <a:p>
                <a:pPr marL="0" indent="0">
                  <a:lnSpc>
                    <a:spcPct val="150000"/>
                  </a:lnSpc>
                  <a:buNone/>
                </a:pPr>
                <a:r>
                  <a:rPr kumimoji="1" lang="ja-JP" altLang="en-US" sz="2000" dirty="0">
                    <a:solidFill>
                      <a:schemeClr val="tx1"/>
                    </a:solidFill>
                    <a:ea typeface="BIZ UDP明朝 Medium" panose="02020500000000000000" pitchFamily="18" charset="-128"/>
                  </a:rPr>
                  <a:t>                             </a:t>
                </a:r>
                <a14:m>
                  <m:oMath xmlns:m="http://schemas.openxmlformats.org/officeDocument/2006/math">
                    <m:r>
                      <a:rPr kumimoji="1" lang="ja-JP" altLang="en-US" sz="2000" i="1" dirty="0">
                        <a:solidFill>
                          <a:schemeClr val="tx1"/>
                        </a:solidFill>
                        <a:latin typeface="Cambria Math" panose="02040503050406030204" pitchFamily="18" charset="0"/>
                        <a:ea typeface="BIZ UDP明朝 Medium" panose="02020500000000000000" pitchFamily="18" charset="-128"/>
                      </a:rPr>
                      <m:t> </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B</m:t>
                        </m:r>
                      </m:e>
                      <m:sup>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Majorana</m:t>
                        </m:r>
                      </m:sup>
                    </m:sSup>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10</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r>
                          <a:rPr kumimoji="1" lang="en-US" altLang="ja-JP" sz="2000" b="0" i="1" smtClean="0">
                            <a:solidFill>
                              <a:schemeClr val="tx1"/>
                            </a:solidFill>
                            <a:latin typeface="Cambria Math" panose="02040503050406030204" pitchFamily="18" charset="0"/>
                            <a:ea typeface="Cambria Math" panose="02040503050406030204" pitchFamily="18" charset="0"/>
                          </a:rPr>
                          <m:t>40</m:t>
                        </m:r>
                      </m:sup>
                    </m:sSup>
                  </m:oMath>
                </a14:m>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r>
                  <a:rPr kumimoji="1" lang="en-US" altLang="ja-JP" sz="1800" dirty="0"/>
                  <a:t>( </a:t>
                </a:r>
                <a:r>
                  <a:rPr lang="en-US" altLang="ja-JP" sz="1800" b="0" i="0" dirty="0" err="1">
                    <a:effectLst/>
                    <a:latin typeface="Times New Roman" panose="02020603050405020304" pitchFamily="18" charset="0"/>
                  </a:rPr>
                  <a:t>Pavol</a:t>
                </a:r>
                <a:r>
                  <a:rPr lang="en-US" altLang="ja-JP" sz="1800" b="0" i="0" dirty="0">
                    <a:effectLst/>
                    <a:latin typeface="Times New Roman" panose="02020603050405020304" pitchFamily="18" charset="0"/>
                  </a:rPr>
                  <a:t> </a:t>
                </a:r>
                <a:r>
                  <a:rPr lang="en-US" altLang="ja-JP" sz="1800" b="0" i="0" dirty="0" err="1">
                    <a:effectLst/>
                    <a:latin typeface="Times New Roman" panose="02020603050405020304" pitchFamily="18" charset="0"/>
                  </a:rPr>
                  <a:t>Domin</a:t>
                </a:r>
                <a:r>
                  <a:rPr lang="en-US" altLang="ja-JP" sz="1800" b="0" i="0" dirty="0">
                    <a:effectLst/>
                    <a:latin typeface="Times New Roman" panose="02020603050405020304" pitchFamily="18" charset="0"/>
                  </a:rPr>
                  <a:t>, Sergey Kovalenko, </a:t>
                </a:r>
                <a:r>
                  <a:rPr lang="en-US" altLang="ja-JP" sz="1800" b="0" i="0" dirty="0" err="1">
                    <a:effectLst/>
                    <a:latin typeface="Times New Roman" panose="02020603050405020304" pitchFamily="18" charset="0"/>
                  </a:rPr>
                  <a:t>Amand</a:t>
                </a:r>
                <a:r>
                  <a:rPr lang="en-US" altLang="ja-JP" sz="1800" b="0" i="0" dirty="0">
                    <a:effectLst/>
                    <a:latin typeface="Times New Roman" panose="02020603050405020304" pitchFamily="18" charset="0"/>
                  </a:rPr>
                  <a:t> </a:t>
                </a:r>
                <a:r>
                  <a:rPr lang="en-US" altLang="ja-JP" sz="1800" b="0" i="0" dirty="0" err="1">
                    <a:effectLst/>
                    <a:latin typeface="Times New Roman" panose="02020603050405020304" pitchFamily="18" charset="0"/>
                  </a:rPr>
                  <a:t>Faessler</a:t>
                </a:r>
                <a:r>
                  <a:rPr lang="en-US" altLang="ja-JP" sz="1800" b="0" i="0" dirty="0">
                    <a:effectLst/>
                    <a:latin typeface="Times New Roman" panose="02020603050405020304" pitchFamily="18" charset="0"/>
                  </a:rPr>
                  <a:t>, and </a:t>
                </a:r>
                <a:r>
                  <a:rPr lang="en-US" altLang="ja-JP" sz="1800" b="0" i="0" dirty="0" err="1">
                    <a:effectLst/>
                    <a:latin typeface="Times New Roman" panose="02020603050405020304" pitchFamily="18" charset="0"/>
                  </a:rPr>
                  <a:t>Fedor</a:t>
                </a:r>
                <a:r>
                  <a:rPr lang="en-US" altLang="ja-JP" sz="1800" b="0" i="0" dirty="0">
                    <a:effectLst/>
                    <a:latin typeface="Times New Roman" panose="02020603050405020304" pitchFamily="18" charset="0"/>
                  </a:rPr>
                  <a:t> </a:t>
                </a:r>
                <a:r>
                  <a:rPr lang="en-US" altLang="ja-JP" sz="1800" b="0" i="0" dirty="0" err="1">
                    <a:effectLst/>
                    <a:latin typeface="Times New Roman" panose="02020603050405020304" pitchFamily="18" charset="0"/>
                  </a:rPr>
                  <a:t>Simkovic</a:t>
                </a:r>
                <a:r>
                  <a:rPr lang="en-US" altLang="ja-JP" sz="1800" b="0" i="0" dirty="0">
                    <a:effectLst/>
                    <a:latin typeface="Times New Roman" panose="02020603050405020304" pitchFamily="18" charset="0"/>
                  </a:rPr>
                  <a:t>. </a:t>
                </a:r>
              </a:p>
              <a:p>
                <a:pPr marL="0" indent="0">
                  <a:buNone/>
                </a:pPr>
                <a:r>
                  <a:rPr lang="en-US" altLang="ja-JP" sz="1800" b="0" i="0" dirty="0">
                    <a:effectLst/>
                    <a:latin typeface="Times New Roman" panose="02020603050405020304" pitchFamily="18" charset="0"/>
                  </a:rPr>
                  <a:t>    Phys. Rev. C, Vol. 70, p. 065501, 2004. </a:t>
                </a:r>
                <a:r>
                  <a:rPr kumimoji="1" lang="en-US" altLang="ja-JP" sz="1800" dirty="0"/>
                  <a:t>)</a:t>
                </a:r>
              </a:p>
              <a:p>
                <a:pPr marL="0" indent="0">
                  <a:buNone/>
                </a:pPr>
                <a:r>
                  <a:rPr lang="en-US" altLang="ja-JP" sz="1800" dirty="0"/>
                  <a:t>It is too tiny to be </a:t>
                </a:r>
                <a:r>
                  <a:rPr lang="en-US" altLang="ja-JP" sz="1800" dirty="0" err="1"/>
                  <a:t>ovserbed</a:t>
                </a:r>
                <a:r>
                  <a:rPr lang="en-US" altLang="ja-JP" sz="1800" dirty="0"/>
                  <a:t>.</a:t>
                </a:r>
                <a:endParaRPr kumimoji="1" lang="en-US" altLang="ja-JP" sz="1800" dirty="0"/>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明朝 Medium" panose="02020500000000000000" pitchFamily="17" charset="-128"/>
                  <a:ea typeface="BIZ UD明朝 Medium" panose="02020500000000000000" pitchFamily="17" charset="-128"/>
                </a:endParaRPr>
              </a:p>
            </p:txBody>
          </p:sp>
        </mc:Choice>
        <mc:Fallback xmlns="">
          <p:sp>
            <p:nvSpPr>
              <p:cNvPr id="3" name="コンテンツ プレースホルダー 2">
                <a:extLst>
                  <a:ext uri="{FF2B5EF4-FFF2-40B4-BE49-F238E27FC236}">
                    <a16:creationId xmlns:a16="http://schemas.microsoft.com/office/drawing/2014/main" id="{2CF3AE4F-7D91-42CB-B76B-5583C321C5DB}"/>
                  </a:ext>
                </a:extLst>
              </p:cNvPr>
              <p:cNvSpPr>
                <a:spLocks noGrp="1" noRot="1" noChangeAspect="1" noMove="1" noResize="1" noEditPoints="1" noAdjustHandles="1" noChangeArrowheads="1" noChangeShapeType="1" noTextEdit="1"/>
              </p:cNvSpPr>
              <p:nvPr>
                <p:ph idx="1"/>
              </p:nvPr>
            </p:nvSpPr>
            <p:spPr>
              <a:xfrm>
                <a:off x="436418" y="555625"/>
                <a:ext cx="11755582" cy="4351338"/>
              </a:xfrm>
              <a:blipFill>
                <a:blip r:embed="rId3"/>
                <a:stretch>
                  <a:fillRect l="-467" t="-1401"/>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F83EB359-B26F-41CB-B1B2-3955262112E2}"/>
              </a:ext>
            </a:extLst>
          </p:cNvPr>
          <p:cNvPicPr>
            <a:picLocks noChangeAspect="1"/>
          </p:cNvPicPr>
          <p:nvPr/>
        </p:nvPicPr>
        <p:blipFill>
          <a:blip r:embed="rId4"/>
          <a:stretch>
            <a:fillRect/>
          </a:stretch>
        </p:blipFill>
        <p:spPr>
          <a:xfrm>
            <a:off x="7594140" y="2000164"/>
            <a:ext cx="4465929" cy="3867911"/>
          </a:xfrm>
          <a:prstGeom prst="rect">
            <a:avLst/>
          </a:prstGeom>
          <a:ln w="38100">
            <a:solidFill>
              <a:schemeClr val="accent1"/>
            </a:solidFill>
          </a:ln>
        </p:spPr>
      </p:pic>
      <p:sp>
        <p:nvSpPr>
          <p:cNvPr id="7" name="スライド番号プレースホルダー 6">
            <a:extLst>
              <a:ext uri="{FF2B5EF4-FFF2-40B4-BE49-F238E27FC236}">
                <a16:creationId xmlns:a16="http://schemas.microsoft.com/office/drawing/2014/main" id="{E0E379D3-DA22-4E4F-88FB-50B04DE076DB}"/>
              </a:ext>
            </a:extLst>
          </p:cNvPr>
          <p:cNvSpPr>
            <a:spLocks noGrp="1"/>
          </p:cNvSpPr>
          <p:nvPr>
            <p:ph type="sldNum" sz="quarter" idx="12"/>
          </p:nvPr>
        </p:nvSpPr>
        <p:spPr>
          <a:xfrm>
            <a:off x="8823731" y="6356350"/>
            <a:ext cx="2743200" cy="365125"/>
          </a:xfrm>
        </p:spPr>
        <p:txBody>
          <a:bodyPr/>
          <a:lstStyle/>
          <a:p>
            <a:fld id="{73B850FF-6169-4056-8077-06FFA93A5366}" type="slidenum">
              <a:rPr lang="en-US" smtClean="0"/>
              <a:pPr/>
              <a:t>16</a:t>
            </a:fld>
            <a:endParaRPr lang="en-US"/>
          </a:p>
        </p:txBody>
      </p:sp>
    </p:spTree>
    <p:extLst>
      <p:ext uri="{BB962C8B-B14F-4D97-AF65-F5344CB8AC3E}">
        <p14:creationId xmlns:p14="http://schemas.microsoft.com/office/powerpoint/2010/main" val="205487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F703E-BDCC-4CC9-A1F1-F88801F96E37}"/>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Introduction</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コンテンツ プレースホルダー 2">
            <a:extLst>
              <a:ext uri="{FF2B5EF4-FFF2-40B4-BE49-F238E27FC236}">
                <a16:creationId xmlns:a16="http://schemas.microsoft.com/office/drawing/2014/main" id="{2CF3AE4F-7D91-42CB-B76B-5583C321C5DB}"/>
              </a:ext>
            </a:extLst>
          </p:cNvPr>
          <p:cNvSpPr>
            <a:spLocks noGrp="1"/>
          </p:cNvSpPr>
          <p:nvPr>
            <p:ph idx="1"/>
          </p:nvPr>
        </p:nvSpPr>
        <p:spPr>
          <a:xfrm>
            <a:off x="987485" y="1586286"/>
            <a:ext cx="10192482" cy="4351338"/>
          </a:xfrm>
        </p:spPr>
        <p:txBody>
          <a:bodyPr>
            <a:normAutofit fontScale="92500" lnSpcReduction="10000"/>
          </a:bodyPr>
          <a:lstStyle/>
          <a:p>
            <a:r>
              <a:rPr kumimoji="1" lang="en-US" altLang="ja-JP" sz="2000" dirty="0">
                <a:latin typeface="BIZ UDP明朝 Medium" panose="02020500000000000000" pitchFamily="18" charset="-128"/>
                <a:ea typeface="BIZ UDP明朝 Medium" panose="02020500000000000000" pitchFamily="18" charset="-128"/>
              </a:rPr>
              <a:t>Is LNV necessarily too small to observe?</a:t>
            </a:r>
            <a:endParaRPr kumimoji="1" lang="en-US" altLang="ja-JP" sz="20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ct val="114000"/>
              </a:lnSpc>
              <a:spcBef>
                <a:spcPts val="1000"/>
              </a:spcBef>
              <a:spcAft>
                <a:spcPts val="0"/>
              </a:spcAft>
              <a:buClr>
                <a:srgbClr val="986EEE"/>
              </a:buClr>
              <a:buSzTx/>
              <a:buFont typeface="Avenir Next LT Pro" panose="020B0504020202020204" pitchFamily="34" charset="0"/>
              <a:buNone/>
              <a:tabLst/>
              <a:defRPr/>
            </a:pPr>
            <a:r>
              <a:rPr kumimoji="1" lang="ja-JP" altLang="en-US" sz="20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 </a:t>
            </a:r>
            <a:r>
              <a:rPr kumimoji="1" lang="en-US" altLang="ja-JP"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No!</a:t>
            </a:r>
          </a:p>
          <a:p>
            <a:pPr marL="0" marR="0" lvl="0" indent="0" algn="l" defTabSz="914400" rtl="0" eaLnBrk="1" fontAlgn="auto" latinLnBrk="0" hangingPunct="1">
              <a:lnSpc>
                <a:spcPct val="114000"/>
              </a:lnSpc>
              <a:spcBef>
                <a:spcPts val="1000"/>
              </a:spcBef>
              <a:spcAft>
                <a:spcPts val="0"/>
              </a:spcAft>
              <a:buClr>
                <a:srgbClr val="986EEE"/>
              </a:buClr>
              <a:buSzTx/>
              <a:buFont typeface="Avenir Next LT Pro" panose="020B0504020202020204" pitchFamily="34" charset="0"/>
              <a:buNone/>
              <a:tabLst/>
              <a:defRPr/>
            </a:pPr>
            <a:r>
              <a:rPr kumimoji="1" lang="ja-JP" altLang="en-US" sz="20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a:t>
            </a:r>
            <a:r>
              <a:rPr kumimoji="1" lang="en-US" altLang="ja-JP" sz="1800" b="0" i="0" u="sng"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Coupling of doublet and singlet types of leptoquarks can be</a:t>
            </a:r>
          </a:p>
          <a:p>
            <a:pPr marL="0" marR="0" lvl="0" indent="0" algn="r" defTabSz="914400" rtl="0" eaLnBrk="1" fontAlgn="auto" latinLnBrk="0" hangingPunct="1">
              <a:lnSpc>
                <a:spcPct val="114000"/>
              </a:lnSpc>
              <a:spcBef>
                <a:spcPts val="1000"/>
              </a:spcBef>
              <a:spcAft>
                <a:spcPts val="0"/>
              </a:spcAft>
              <a:buClr>
                <a:srgbClr val="986EEE"/>
              </a:buClr>
              <a:buSzTx/>
              <a:buFont typeface="Avenir Next LT Pro" panose="020B0504020202020204" pitchFamily="34" charset="0"/>
              <a:buNone/>
              <a:tabLst/>
              <a:defRPr/>
            </a:pPr>
            <a:r>
              <a:rPr lang="ja-JP" altLang="en-US" sz="1800" u="sng" spc="80" dirty="0">
                <a:latin typeface="BIZ UDP明朝 Medium" panose="02020500000000000000" pitchFamily="18" charset="-128"/>
                <a:ea typeface="BIZ UDP明朝 Medium" panose="02020500000000000000" pitchFamily="18" charset="-128"/>
              </a:rPr>
              <a:t> </a:t>
            </a:r>
            <a:r>
              <a:rPr kumimoji="1" lang="en-US" altLang="ja-JP" sz="1800" b="0" i="0" u="sng"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a source of large LNV. </a:t>
            </a:r>
          </a:p>
          <a:p>
            <a:pPr marL="0" marR="0" lvl="0" indent="0" algn="l" defTabSz="914400" rtl="0" eaLnBrk="1" fontAlgn="auto" latinLnBrk="0" hangingPunct="1">
              <a:lnSpc>
                <a:spcPct val="114000"/>
              </a:lnSpc>
              <a:spcBef>
                <a:spcPts val="1000"/>
              </a:spcBef>
              <a:spcAft>
                <a:spcPts val="0"/>
              </a:spcAft>
              <a:buClr>
                <a:srgbClr val="986EEE"/>
              </a:buClr>
              <a:buSzTx/>
              <a:buFont typeface="Avenir Next LT Pro" panose="020B0504020202020204" pitchFamily="34" charset="0"/>
              <a:buNone/>
              <a:tabLst/>
              <a:defRPr/>
            </a:pPr>
            <a:r>
              <a:rPr kumimoji="1" lang="en-US" altLang="ja-JP" sz="20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a:t>
            </a:r>
            <a:r>
              <a:rPr kumimoji="1" lang="ja-JP" altLang="en-US" sz="20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a:t>
            </a:r>
            <a:r>
              <a:rPr kumimoji="1" lang="en-US" altLang="ja-JP" sz="16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K. S. Babu, R. N. Mohapatra, </a:t>
            </a:r>
            <a:r>
              <a:rPr kumimoji="1" lang="en-US" altLang="ja-JP" sz="1600" b="0" i="0" u="none" strike="noStrike" kern="1200" cap="none" spc="80" normalizeH="0" baseline="0" noProof="0" dirty="0" err="1">
                <a:ln>
                  <a:noFill/>
                </a:ln>
                <a:effectLst/>
                <a:uLnTx/>
                <a:uFillTx/>
                <a:latin typeface="BIZ UDP明朝 Medium" panose="02020500000000000000" pitchFamily="18" charset="-128"/>
                <a:ea typeface="BIZ UDP明朝 Medium" panose="02020500000000000000" pitchFamily="18" charset="-128"/>
                <a:cs typeface="+mn-cs"/>
              </a:rPr>
              <a:t>Phys.Rev.Lett</a:t>
            </a:r>
            <a:r>
              <a:rPr kumimoji="1" lang="en-US" altLang="ja-JP" sz="16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75 (1995) 2276-2279 </a:t>
            </a:r>
            <a:r>
              <a:rPr kumimoji="1" lang="ja-JP" altLang="en-US" sz="20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a:t>
            </a:r>
            <a:r>
              <a:rPr kumimoji="1" lang="en-US" altLang="ja-JP" sz="1600" b="0" i="0" u="none" strike="noStrike" kern="1200" cap="none" spc="8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 </a:t>
            </a:r>
            <a:endParaRPr kumimoji="1" lang="en-US" altLang="ja-JP" sz="2000" dirty="0">
              <a:latin typeface="BIZ UD明朝 Medium" panose="02020500000000000000" pitchFamily="17" charset="-128"/>
              <a:ea typeface="BIZ UD明朝 Medium" panose="02020500000000000000" pitchFamily="17" charset="-128"/>
            </a:endParaRPr>
          </a:p>
          <a:p>
            <a:endParaRPr kumimoji="1" lang="en-US" altLang="ja-JP" sz="2000" dirty="0">
              <a:latin typeface="BIZ UD明朝 Medium" panose="02020500000000000000" pitchFamily="17" charset="-128"/>
              <a:ea typeface="BIZ UD明朝 Medium" panose="02020500000000000000" pitchFamily="17" charset="-128"/>
            </a:endParaRPr>
          </a:p>
          <a:p>
            <a:r>
              <a:rPr kumimoji="1" lang="en-US" altLang="ja-JP" sz="2000" dirty="0">
                <a:latin typeface="BIZ UDP明朝 Medium" panose="02020500000000000000" pitchFamily="18" charset="-128"/>
                <a:ea typeface="BIZ UDP明朝 Medium" panose="02020500000000000000" pitchFamily="18" charset="-128"/>
              </a:rPr>
              <a:t>A model that naturally introduces leptoquarks of the doublet and singlet types and considers their coupling</a:t>
            </a:r>
          </a:p>
          <a:p>
            <a:pPr marL="0" indent="0">
              <a:buNone/>
            </a:pPr>
            <a:r>
              <a:rPr kumimoji="1" lang="ja-JP" altLang="en-US" sz="2000" dirty="0">
                <a:latin typeface="BIZ UDP明朝 Medium" panose="02020500000000000000" pitchFamily="18" charset="-128"/>
                <a:ea typeface="BIZ UDP明朝 Medium" panose="02020500000000000000" pitchFamily="18" charset="-128"/>
              </a:rPr>
              <a:t>　⇒　</a:t>
            </a:r>
            <a:r>
              <a:rPr kumimoji="1" lang="en-US" altLang="ja-JP" sz="2000" dirty="0">
                <a:latin typeface="BIZ UDP明朝 Medium" panose="02020500000000000000" pitchFamily="18" charset="-128"/>
                <a:ea typeface="BIZ UDP明朝 Medium" panose="02020500000000000000" pitchFamily="18" charset="-128"/>
              </a:rPr>
              <a:t>Minimal Supersymmetric Standard Model (</a:t>
            </a:r>
            <a:r>
              <a:rPr kumimoji="1" lang="en-US" altLang="ja-JP" sz="2400" dirty="0">
                <a:latin typeface="BIZ UDP明朝 Medium" panose="02020500000000000000" pitchFamily="18" charset="-128"/>
                <a:ea typeface="BIZ UDP明朝 Medium" panose="02020500000000000000" pitchFamily="18" charset="-128"/>
              </a:rPr>
              <a:t>MSSM</a:t>
            </a:r>
            <a:r>
              <a:rPr kumimoji="1" lang="en-US" altLang="ja-JP" sz="2000" dirty="0">
                <a:latin typeface="BIZ UDP明朝 Medium" panose="02020500000000000000" pitchFamily="18" charset="-128"/>
                <a:ea typeface="BIZ UDP明朝 Medium" panose="02020500000000000000" pitchFamily="18" charset="-128"/>
              </a:rPr>
              <a:t>) </a:t>
            </a:r>
          </a:p>
          <a:p>
            <a:pPr marL="0" indent="0">
              <a:buNone/>
            </a:pPr>
            <a:r>
              <a:rPr kumimoji="1" lang="en-US" altLang="ja-JP" sz="2000" dirty="0">
                <a:latin typeface="BIZ UDP明朝 Medium" panose="02020500000000000000" pitchFamily="18" charset="-128"/>
                <a:ea typeface="BIZ UDP明朝 Medium" panose="02020500000000000000" pitchFamily="18" charset="-128"/>
              </a:rPr>
              <a:t>      with R-parity Violating (RPV) interaction.</a:t>
            </a:r>
          </a:p>
          <a:p>
            <a:pPr marL="0" indent="0">
              <a:buNone/>
            </a:pPr>
            <a:r>
              <a:rPr kumimoji="1" lang="ja-JP" altLang="en-US" sz="2400" dirty="0">
                <a:latin typeface="BIZ UDP明朝 Medium" panose="02020500000000000000" pitchFamily="18" charset="-128"/>
                <a:ea typeface="BIZ UDP明朝 Medium" panose="02020500000000000000" pitchFamily="18" charset="-128"/>
              </a:rPr>
              <a:t>　   </a:t>
            </a:r>
            <a:r>
              <a:rPr kumimoji="1" lang="en-US" altLang="ja-JP" sz="2400" u="sng" dirty="0">
                <a:latin typeface="BIZ UDP明朝 Medium" panose="02020500000000000000" pitchFamily="18" charset="-128"/>
                <a:ea typeface="BIZ UDP明朝 Medium" panose="02020500000000000000" pitchFamily="18" charset="-128"/>
              </a:rPr>
              <a:t>Leptoquark </a:t>
            </a:r>
            <a:r>
              <a:rPr kumimoji="1" lang="ja-JP" altLang="en-US" sz="2400" u="sng" dirty="0">
                <a:latin typeface="BIZ UDP明朝 Medium" panose="02020500000000000000" pitchFamily="18" charset="-128"/>
                <a:ea typeface="BIZ UDP明朝 Medium" panose="02020500000000000000" pitchFamily="18" charset="-128"/>
              </a:rPr>
              <a:t>⇒</a:t>
            </a:r>
            <a:r>
              <a:rPr lang="en-US" altLang="ja-JP" sz="2400" u="sng" dirty="0">
                <a:latin typeface="BIZ UDP明朝 Medium" panose="02020500000000000000" pitchFamily="18" charset="-128"/>
                <a:ea typeface="BIZ UDP明朝 Medium" panose="02020500000000000000" pitchFamily="18" charset="-128"/>
              </a:rPr>
              <a:t> squark</a:t>
            </a:r>
            <a:endParaRPr kumimoji="1" lang="en-US" altLang="ja-JP" sz="2400" u="sng" dirty="0">
              <a:latin typeface="BIZ UDP明朝 Medium" panose="02020500000000000000" pitchFamily="18" charset="-128"/>
              <a:ea typeface="BIZ UDP明朝 Medium" panose="02020500000000000000" pitchFamily="18" charset="-128"/>
            </a:endParaRPr>
          </a:p>
          <a:p>
            <a:endParaRPr kumimoji="1" lang="en-US" altLang="ja-JP" sz="2000" dirty="0">
              <a:latin typeface="BIZ UD明朝 Medium" panose="02020500000000000000" pitchFamily="17" charset="-128"/>
              <a:ea typeface="BIZ UD明朝 Medium" panose="02020500000000000000" pitchFamily="17" charset="-128"/>
            </a:endParaRPr>
          </a:p>
          <a:p>
            <a:endParaRPr kumimoji="1" lang="en-US" altLang="ja-JP" sz="2000" dirty="0">
              <a:latin typeface="BIZ UD明朝 Medium" panose="02020500000000000000" pitchFamily="17" charset="-128"/>
              <a:ea typeface="BIZ UD明朝 Medium" panose="02020500000000000000" pitchFamily="17" charset="-128"/>
            </a:endParaRPr>
          </a:p>
          <a:p>
            <a:endParaRPr kumimoji="1" lang="en-US" altLang="ja-JP" sz="2000" dirty="0">
              <a:latin typeface="BIZ UD明朝 Medium" panose="02020500000000000000" pitchFamily="17" charset="-128"/>
              <a:ea typeface="BIZ UD明朝 Medium" panose="02020500000000000000" pitchFamily="17" charset="-128"/>
            </a:endParaRPr>
          </a:p>
          <a:p>
            <a:endParaRPr kumimoji="1" lang="en-US" altLang="ja-JP" sz="2000" dirty="0">
              <a:latin typeface="BIZ UD明朝 Medium" panose="02020500000000000000" pitchFamily="17" charset="-128"/>
              <a:ea typeface="BIZ UD明朝 Medium" panose="02020500000000000000" pitchFamily="17" charset="-128"/>
            </a:endParaRPr>
          </a:p>
          <a:p>
            <a:endParaRPr kumimoji="1" lang="en-US" altLang="ja-JP" sz="2000" dirty="0">
              <a:latin typeface="BIZ UD明朝 Medium" panose="02020500000000000000" pitchFamily="17" charset="-128"/>
              <a:ea typeface="BIZ UD明朝 Medium" panose="02020500000000000000" pitchFamily="17" charset="-128"/>
            </a:endParaRPr>
          </a:p>
        </p:txBody>
      </p:sp>
      <p:sp>
        <p:nvSpPr>
          <p:cNvPr id="4" name="スライド番号プレースホルダー 3">
            <a:extLst>
              <a:ext uri="{FF2B5EF4-FFF2-40B4-BE49-F238E27FC236}">
                <a16:creationId xmlns:a16="http://schemas.microsoft.com/office/drawing/2014/main" id="{44E1EF48-69F4-42CD-92FC-DB03211F168B}"/>
              </a:ext>
            </a:extLst>
          </p:cNvPr>
          <p:cNvSpPr>
            <a:spLocks noGrp="1"/>
          </p:cNvSpPr>
          <p:nvPr>
            <p:ph type="sldNum" sz="quarter" idx="12"/>
          </p:nvPr>
        </p:nvSpPr>
        <p:spPr/>
        <p:txBody>
          <a:bodyPr/>
          <a:lstStyle/>
          <a:p>
            <a:fld id="{73B850FF-6169-4056-8077-06FFA93A5366}" type="slidenum">
              <a:rPr lang="en-US" smtClean="0"/>
              <a:pPr/>
              <a:t>17</a:t>
            </a:fld>
            <a:endParaRPr lang="en-US"/>
          </a:p>
        </p:txBody>
      </p:sp>
    </p:spTree>
    <p:extLst>
      <p:ext uri="{BB962C8B-B14F-4D97-AF65-F5344CB8AC3E}">
        <p14:creationId xmlns:p14="http://schemas.microsoft.com/office/powerpoint/2010/main" val="666600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latin typeface="BIZ UDP明朝 Medium" panose="02020500000000000000" pitchFamily="18" charset="-128"/>
                    <a:ea typeface="BIZ UDP明朝 Medium" panose="02020500000000000000" pitchFamily="18" charset="-128"/>
                  </a:rPr>
                  <a:t>Benchmark</a:t>
                </a:r>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a:t>
                </a:r>
                <a:r>
                  <a:rPr kumimoji="1" lang="en-US" altLang="ja-JP" dirty="0" err="1">
                    <a:latin typeface="BIZ UDP明朝 Medium" panose="02020500000000000000" pitchFamily="18" charset="-128"/>
                    <a:ea typeface="BIZ UDP明朝 Medium" panose="02020500000000000000" pitchFamily="18" charset="-128"/>
                  </a:rPr>
                  <a:t>Lagrangian</a:t>
                </a:r>
                <a:r>
                  <a:rPr kumimoji="1" lang="en-US" altLang="ja-JP" dirty="0">
                    <a:latin typeface="BIZ UDP明朝 Medium" panose="02020500000000000000" pitchFamily="18" charset="-128"/>
                    <a:ea typeface="BIZ UDP明朝 Medium" panose="02020500000000000000" pitchFamily="18" charset="-128"/>
                  </a:rPr>
                  <a:t> </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18</a:t>
            </a:fld>
            <a:endParaRPr lang="en-US"/>
          </a:p>
        </p:txBody>
      </p:sp>
    </p:spTree>
    <p:extLst>
      <p:ext uri="{BB962C8B-B14F-4D97-AF65-F5344CB8AC3E}">
        <p14:creationId xmlns:p14="http://schemas.microsoft.com/office/powerpoint/2010/main" val="363839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Benchmark Model</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err="1">
                    <a:latin typeface="BIZ UDP明朝 Medium" panose="02020500000000000000" pitchFamily="18" charset="-128"/>
                    <a:ea typeface="BIZ UDP明朝 Medium" panose="02020500000000000000" pitchFamily="18" charset="-128"/>
                  </a:rPr>
                  <a:t>Lagrangian</a:t>
                </a:r>
                <a:r>
                  <a:rPr kumimoji="1" lang="en-US" altLang="ja-JP" sz="2000" dirty="0">
                    <a:latin typeface="BIZ UDP明朝 Medium" panose="02020500000000000000" pitchFamily="18" charset="-128"/>
                    <a:ea typeface="BIZ UDP明朝 Medium" panose="02020500000000000000" pitchFamily="18" charset="-128"/>
                  </a:rPr>
                  <a:t> that causes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a:t>
                </a: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3"/>
                <a:stretch>
                  <a:fillRect l="-4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36873A0-2D93-4A59-9C35-B00C72CA0CCE}"/>
                  </a:ext>
                </a:extLst>
              </p:cNvPr>
              <p:cNvSpPr txBox="1"/>
              <p:nvPr/>
            </p:nvSpPr>
            <p:spPr>
              <a:xfrm>
                <a:off x="838200" y="2390453"/>
                <a:ext cx="11236032" cy="4688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i="1" smtClean="0">
                              <a:solidFill>
                                <a:schemeClr val="tx1"/>
                              </a:solidFill>
                              <a:latin typeface="Cambria Math" panose="02040503050406030204" pitchFamily="18" charset="0"/>
                              <a:ea typeface="Cambria Math" panose="02040503050406030204" pitchFamily="18" charset="0"/>
                            </a:rPr>
                            <m:t>ℒ</m:t>
                          </m:r>
                        </m:e>
                        <m:sub>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𝜇</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r>
                            <a:rPr kumimoji="1" lang="en-US" altLang="ja-JP" sz="2000" b="0" i="1" smtClean="0">
                              <a:solidFill>
                                <a:schemeClr val="tx1"/>
                              </a:solidFill>
                              <a:latin typeface="Cambria Math" panose="02040503050406030204" pitchFamily="18" charset="0"/>
                              <a:ea typeface="Cambria Math" panose="02040503050406030204" pitchFamily="18" charset="0"/>
                            </a:rPr>
                            <m:t>→</m:t>
                          </m:r>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𝑒</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sub>
                      </m:sSub>
                      <m:r>
                        <a:rPr kumimoji="1"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113</m:t>
                          </m:r>
                        </m:sub>
                        <m:sup>
                          <m:r>
                            <a:rPr lang="en-US" altLang="ja-JP" sz="2000" i="1">
                              <a:solidFill>
                                <a:schemeClr val="tx1"/>
                              </a:solidFill>
                              <a:latin typeface="Cambria Math" panose="02040503050406030204" pitchFamily="18" charset="0"/>
                              <a:ea typeface="Cambria Math" panose="02040503050406030204" pitchFamily="18" charset="0"/>
                            </a:rPr>
                            <m:t>′</m:t>
                          </m:r>
                        </m:sup>
                      </m:sSubSup>
                      <m:r>
                        <a:rPr lang="en-US" altLang="ja-JP" sz="2000" b="0" i="1" smtClean="0">
                          <a:solidFill>
                            <a:schemeClr val="tx1"/>
                          </a:solidFill>
                          <a:latin typeface="Cambria Math" panose="02040503050406030204" pitchFamily="18" charset="0"/>
                          <a:ea typeface="Cambria Math" panose="02040503050406030204" pitchFamily="18" charset="0"/>
                        </a:rPr>
                        <m:t> </m:t>
                      </m:r>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𝑒</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r>
                        <a:rPr lang="en-US" altLang="ja-JP" sz="2000" b="0" i="1" smtClean="0">
                          <a:solidFill>
                            <a:schemeClr val="tx1"/>
                          </a:solidFill>
                          <a:latin typeface="Cambria Math" panose="02040503050406030204" pitchFamily="18" charset="0"/>
                          <a:ea typeface="Cambria Math" panose="02040503050406030204" pitchFamily="18" charset="0"/>
                        </a:rPr>
                        <m:t> </m:t>
                      </m:r>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smtClean="0">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231</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i="1">
                              <a:solidFill>
                                <a:schemeClr val="tx1"/>
                              </a:solidFill>
                              <a:latin typeface="Cambria Math" panose="02040503050406030204" pitchFamily="18" charset="0"/>
                              <a:ea typeface="Cambria Math" panose="02040503050406030204" pitchFamily="18" charset="0"/>
                            </a:rPr>
                            <m:t>𝜇</m:t>
                          </m:r>
                        </m:sub>
                      </m:sSub>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213</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𝜇</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b="0" i="1" smtClean="0">
                              <a:solidFill>
                                <a:schemeClr val="tx1"/>
                              </a:solidFill>
                              <a:latin typeface="Cambria Math" panose="02040503050406030204" pitchFamily="18" charset="0"/>
                              <a:ea typeface="Cambria Math" panose="02040503050406030204" pitchFamily="18" charset="0"/>
                            </a:rPr>
                            <m:t>1</m:t>
                          </m:r>
                          <m:r>
                            <a:rPr lang="en-US" altLang="ja-JP" sz="2000" i="1">
                              <a:solidFill>
                                <a:schemeClr val="tx1"/>
                              </a:solidFill>
                              <a:latin typeface="Cambria Math" panose="02040503050406030204" pitchFamily="18" charset="0"/>
                              <a:ea typeface="Cambria Math" panose="02040503050406030204" pitchFamily="18" charset="0"/>
                            </a:rPr>
                            <m:t>31</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b="0" i="1" smtClean="0">
                              <a:solidFill>
                                <a:schemeClr val="tx1"/>
                              </a:solidFill>
                              <a:latin typeface="Cambria Math" panose="02040503050406030204" pitchFamily="18" charset="0"/>
                              <a:ea typeface="Cambria Math" panose="02040503050406030204" pitchFamily="18" charset="0"/>
                            </a:rPr>
                            <m:t>𝑒</m:t>
                          </m:r>
                        </m:sub>
                      </m:sSub>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b="0" i="1" smtClean="0">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𝑚</m:t>
                          </m:r>
                        </m:e>
                        <m:sub>
                          <m:r>
                            <a:rPr lang="en-US" altLang="ja-JP" sz="2000" i="1">
                              <a:solidFill>
                                <a:schemeClr val="tx1"/>
                              </a:solidFill>
                              <a:latin typeface="Cambria Math" panose="02040503050406030204" pitchFamily="18" charset="0"/>
                              <a:ea typeface="Cambria Math" panose="02040503050406030204" pitchFamily="18" charset="0"/>
                            </a:rPr>
                            <m:t>𝐿𝑅</m:t>
                          </m:r>
                        </m:sub>
                        <m:sup>
                          <m:r>
                            <a:rPr lang="en-US" altLang="ja-JP" sz="2000" b="0" i="1" smtClean="0">
                              <a:solidFill>
                                <a:schemeClr val="tx1"/>
                              </a:solidFill>
                              <a:latin typeface="Cambria Math" panose="02040503050406030204" pitchFamily="18" charset="0"/>
                              <a:ea typeface="Cambria Math" panose="02040503050406030204" pitchFamily="18" charset="0"/>
                            </a:rPr>
                            <m:t>2</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 </m:t>
                          </m:r>
                        </m:sup>
                      </m:sSubSup>
                      <m:r>
                        <a:rPr lang="en-US" altLang="ja-JP" sz="2000" b="0" i="1"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h</m:t>
                      </m:r>
                      <m:r>
                        <a:rPr lang="en-US" altLang="ja-JP" sz="2000" b="0" i="0"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c</m:t>
                      </m:r>
                      <m:r>
                        <a:rPr lang="en-US" altLang="ja-JP" sz="2000" b="0" i="0"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D36873A0-2D93-4A59-9C35-B00C72CA0CCE}"/>
                  </a:ext>
                </a:extLst>
              </p:cNvPr>
              <p:cNvSpPr txBox="1">
                <a:spLocks noRot="1" noChangeAspect="1" noMove="1" noResize="1" noEditPoints="1" noAdjustHandles="1" noChangeArrowheads="1" noChangeShapeType="1" noTextEdit="1"/>
              </p:cNvSpPr>
              <p:nvPr/>
            </p:nvSpPr>
            <p:spPr>
              <a:xfrm>
                <a:off x="838200" y="2390453"/>
                <a:ext cx="11236032" cy="468846"/>
              </a:xfrm>
              <a:prstGeom prst="rect">
                <a:avLst/>
              </a:prstGeom>
              <a:blipFill>
                <a:blip r:embed="rId4"/>
                <a:stretch>
                  <a:fillRect t="-3896" b="-389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214FC92-D9AF-45C4-ACFC-17ED88598CC2}"/>
              </a:ext>
            </a:extLst>
          </p:cNvPr>
          <p:cNvSpPr>
            <a:spLocks noGrp="1"/>
          </p:cNvSpPr>
          <p:nvPr>
            <p:ph type="sldNum" sz="quarter" idx="12"/>
          </p:nvPr>
        </p:nvSpPr>
        <p:spPr/>
        <p:txBody>
          <a:bodyPr/>
          <a:lstStyle/>
          <a:p>
            <a:fld id="{73B850FF-6169-4056-8077-06FFA93A5366}" type="slidenum">
              <a:rPr lang="en-US" smtClean="0"/>
              <a:pPr/>
              <a:t>19</a:t>
            </a:fld>
            <a:endParaRPr lang="en-US"/>
          </a:p>
        </p:txBody>
      </p:sp>
    </p:spTree>
    <p:extLst>
      <p:ext uri="{BB962C8B-B14F-4D97-AF65-F5344CB8AC3E}">
        <p14:creationId xmlns:p14="http://schemas.microsoft.com/office/powerpoint/2010/main" val="3820611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E8D5A-50DD-4C29-AA6C-52BBE1291BBA}"/>
              </a:ext>
            </a:extLst>
          </p:cNvPr>
          <p:cNvSpPr>
            <a:spLocks noGrp="1"/>
          </p:cNvSpPr>
          <p:nvPr>
            <p:ph type="ctrTitle"/>
          </p:nvPr>
        </p:nvSpPr>
        <p:spPr>
          <a:xfrm>
            <a:off x="763907" y="1269194"/>
            <a:ext cx="10557163" cy="1697043"/>
          </a:xfrm>
        </p:spPr>
        <p:txBody>
          <a:bodyPr anchor="b">
            <a:noAutofit/>
          </a:bodyPr>
          <a:lstStyle/>
          <a:p>
            <a:r>
              <a:rPr kumimoji="1"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A </a:t>
            </a:r>
            <a:r>
              <a:rPr lang="en-US" altLang="ja-JP" sz="2800" b="1" dirty="0">
                <a:solidFill>
                  <a:srgbClr val="FF0000"/>
                </a:solidFill>
                <a:latin typeface="BIZ UDP明朝 Medium" panose="02020500000000000000" pitchFamily="18" charset="-128"/>
                <a:ea typeface="BIZ UDP明朝 Medium" panose="02020500000000000000" pitchFamily="18" charset="-128"/>
              </a:rPr>
              <a:t>trial</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on how large Branching ratio for</a:t>
            </a:r>
            <a:r>
              <a:rPr kumimoji="1"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μ^- → e^+ in muonic atoms</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we</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can</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derive</a:t>
            </a:r>
            <a:endParaRPr kumimoji="1"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endParaRPr>
          </a:p>
        </p:txBody>
      </p:sp>
      <p:sp>
        <p:nvSpPr>
          <p:cNvPr id="3" name="字幕 2">
            <a:extLst>
              <a:ext uri="{FF2B5EF4-FFF2-40B4-BE49-F238E27FC236}">
                <a16:creationId xmlns:a16="http://schemas.microsoft.com/office/drawing/2014/main" id="{E8A3864B-D784-4981-A395-4F54BE671D2A}"/>
              </a:ext>
            </a:extLst>
          </p:cNvPr>
          <p:cNvSpPr>
            <a:spLocks noGrp="1"/>
          </p:cNvSpPr>
          <p:nvPr>
            <p:ph type="subTitle" idx="1"/>
          </p:nvPr>
        </p:nvSpPr>
        <p:spPr>
          <a:xfrm>
            <a:off x="-16567" y="3652037"/>
            <a:ext cx="12118109" cy="1697042"/>
          </a:xfrm>
        </p:spPr>
        <p:txBody>
          <a:bodyPr anchor="t">
            <a:normAutofit/>
          </a:bodyPr>
          <a:lstStyle/>
          <a:p>
            <a:r>
              <a:rPr kumimoji="0" lang="en-US" altLang="ja-JP" sz="3600" baseline="30000" dirty="0">
                <a:solidFill>
                  <a:schemeClr val="tx1">
                    <a:lumMod val="65000"/>
                    <a:lumOff val="35000"/>
                  </a:schemeClr>
                </a:solidFill>
                <a:latin typeface="BIZ UDP明朝 Medium" panose="02020500000000000000" pitchFamily="18" charset="-128"/>
                <a:ea typeface="BIZ UDP明朝 Medium" panose="02020500000000000000" pitchFamily="18" charset="-128"/>
              </a:rPr>
              <a:t>SATO, Joe</a:t>
            </a:r>
          </a:p>
          <a:p>
            <a:pPr lvl="1" indent="-457200" eaLnBrk="0" fontAlgn="base" hangingPunct="0">
              <a:spcBef>
                <a:spcPct val="0"/>
              </a:spcBef>
              <a:spcAft>
                <a:spcPct val="0"/>
              </a:spcAft>
            </a:pPr>
            <a:r>
              <a:rPr kumimoji="0"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Yokohama National University</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Based on</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J. S,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K.Sugawara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Y.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Uesaka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M. Yamanaka, </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Physics Letters B 836, 2023, 137617</a:t>
            </a:r>
          </a:p>
        </p:txBody>
      </p:sp>
      <p:sp>
        <p:nvSpPr>
          <p:cNvPr id="4" name="スライド番号プレースホルダー 3">
            <a:extLst>
              <a:ext uri="{FF2B5EF4-FFF2-40B4-BE49-F238E27FC236}">
                <a16:creationId xmlns:a16="http://schemas.microsoft.com/office/drawing/2014/main" id="{6A5BDDD6-082F-47A7-BB71-36F58A07A98B}"/>
              </a:ext>
            </a:extLst>
          </p:cNvPr>
          <p:cNvSpPr>
            <a:spLocks noGrp="1"/>
          </p:cNvSpPr>
          <p:nvPr>
            <p:ph type="sldNum" sz="quarter" idx="12"/>
          </p:nvPr>
        </p:nvSpPr>
        <p:spPr/>
        <p:txBody>
          <a:bodyPr/>
          <a:lstStyle/>
          <a:p>
            <a:fld id="{73B850FF-6169-4056-8077-06FFA93A5366}" type="slidenum">
              <a:rPr lang="en-US" smtClean="0"/>
              <a:pPr/>
              <a:t>2</a:t>
            </a:fld>
            <a:endParaRPr lang="en-US"/>
          </a:p>
        </p:txBody>
      </p:sp>
    </p:spTree>
    <p:extLst>
      <p:ext uri="{BB962C8B-B14F-4D97-AF65-F5344CB8AC3E}">
        <p14:creationId xmlns:p14="http://schemas.microsoft.com/office/powerpoint/2010/main" val="237319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Benchmark Model</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err="1">
                    <a:latin typeface="BIZ UDP明朝 Medium" panose="02020500000000000000" pitchFamily="18" charset="-128"/>
                    <a:ea typeface="BIZ UDP明朝 Medium" panose="02020500000000000000" pitchFamily="18" charset="-128"/>
                  </a:rPr>
                  <a:t>Lagrangian</a:t>
                </a:r>
                <a:r>
                  <a:rPr kumimoji="1" lang="en-US" altLang="ja-JP" sz="2000" dirty="0">
                    <a:latin typeface="BIZ UDP明朝 Medium" panose="02020500000000000000" pitchFamily="18" charset="-128"/>
                    <a:ea typeface="BIZ UDP明朝 Medium" panose="02020500000000000000" pitchFamily="18" charset="-128"/>
                  </a:rPr>
                  <a:t> that causes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a:t>
                </a: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3"/>
                <a:stretch>
                  <a:fillRect l="-522" t="-18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36873A0-2D93-4A59-9C35-B00C72CA0CCE}"/>
                  </a:ext>
                </a:extLst>
              </p:cNvPr>
              <p:cNvSpPr txBox="1"/>
              <p:nvPr/>
            </p:nvSpPr>
            <p:spPr>
              <a:xfrm>
                <a:off x="838200" y="2369828"/>
                <a:ext cx="11236032" cy="4688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i="1" smtClean="0">
                              <a:solidFill>
                                <a:schemeClr val="tx1"/>
                              </a:solidFill>
                              <a:latin typeface="Cambria Math" panose="02040503050406030204" pitchFamily="18" charset="0"/>
                              <a:ea typeface="Cambria Math" panose="02040503050406030204" pitchFamily="18" charset="0"/>
                            </a:rPr>
                            <m:t>ℒ</m:t>
                          </m:r>
                        </m:e>
                        <m:sub>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𝜇</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r>
                            <a:rPr kumimoji="1" lang="en-US" altLang="ja-JP" sz="2000" b="0" i="1" smtClean="0">
                              <a:solidFill>
                                <a:schemeClr val="tx1"/>
                              </a:solidFill>
                              <a:latin typeface="Cambria Math" panose="02040503050406030204" pitchFamily="18" charset="0"/>
                              <a:ea typeface="Cambria Math" panose="02040503050406030204" pitchFamily="18" charset="0"/>
                            </a:rPr>
                            <m:t>→</m:t>
                          </m:r>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𝑒</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sub>
                      </m:sSub>
                      <m:r>
                        <a:rPr kumimoji="1"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113</m:t>
                          </m:r>
                        </m:sub>
                        <m:sup>
                          <m:r>
                            <a:rPr lang="en-US" altLang="ja-JP" sz="2000" i="1">
                              <a:solidFill>
                                <a:schemeClr val="tx1"/>
                              </a:solidFill>
                              <a:latin typeface="Cambria Math" panose="02040503050406030204" pitchFamily="18" charset="0"/>
                              <a:ea typeface="Cambria Math" panose="02040503050406030204" pitchFamily="18" charset="0"/>
                            </a:rPr>
                            <m:t>′</m:t>
                          </m:r>
                        </m:sup>
                      </m:sSubSup>
                      <m:r>
                        <a:rPr lang="en-US" altLang="ja-JP" sz="2000" b="0" i="1" smtClean="0">
                          <a:solidFill>
                            <a:schemeClr val="tx1"/>
                          </a:solidFill>
                          <a:latin typeface="Cambria Math" panose="02040503050406030204" pitchFamily="18" charset="0"/>
                          <a:ea typeface="Cambria Math" panose="02040503050406030204" pitchFamily="18" charset="0"/>
                        </a:rPr>
                        <m:t> </m:t>
                      </m:r>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𝑒</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r>
                        <a:rPr lang="en-US" altLang="ja-JP" sz="2000" b="0" i="1" smtClean="0">
                          <a:solidFill>
                            <a:schemeClr val="tx1"/>
                          </a:solidFill>
                          <a:latin typeface="Cambria Math" panose="02040503050406030204" pitchFamily="18" charset="0"/>
                          <a:ea typeface="Cambria Math" panose="02040503050406030204" pitchFamily="18" charset="0"/>
                        </a:rPr>
                        <m:t> </m:t>
                      </m:r>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latin typeface="Cambria Math" panose="02040503050406030204" pitchFamily="18" charset="0"/>
                              <a:ea typeface="Cambria Math" panose="02040503050406030204" pitchFamily="18" charset="0"/>
                            </a:rPr>
                          </m:ctrlPr>
                        </m:accPr>
                        <m:e>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𝑏</m:t>
                              </m:r>
                            </m:e>
                            <m:sub>
                              <m:r>
                                <a:rPr lang="en-US" altLang="ja-JP" sz="2000" i="1">
                                  <a:latin typeface="Cambria Math" panose="02040503050406030204" pitchFamily="18" charset="0"/>
                                  <a:ea typeface="Cambria Math" panose="02040503050406030204" pitchFamily="18" charset="0"/>
                                </a:rPr>
                                <m:t>𝑅</m:t>
                              </m:r>
                            </m:sub>
                            <m:sup>
                              <m:r>
                                <a:rPr lang="en-US" altLang="ja-JP" sz="2000" i="1">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231</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smtClean="0">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𝜈</m:t>
                          </m:r>
                        </m:e>
                        <m:sub>
                          <m:r>
                            <a:rPr lang="en-US" altLang="ja-JP" sz="2000" i="1">
                              <a:latin typeface="Cambria Math" panose="02040503050406030204" pitchFamily="18" charset="0"/>
                              <a:ea typeface="Cambria Math" panose="02040503050406030204" pitchFamily="18" charset="0"/>
                            </a:rPr>
                            <m:t>𝜇</m:t>
                          </m:r>
                        </m:sub>
                      </m:sSub>
                      <m:r>
                        <a:rPr lang="en-US" altLang="ja-JP" sz="2000" b="0" i="1" smtClean="0">
                          <a:solidFill>
                            <a:schemeClr val="bg2"/>
                          </a:solidFill>
                          <a:latin typeface="Cambria Math" panose="02040503050406030204" pitchFamily="18" charset="0"/>
                          <a:ea typeface="Cambria Math" panose="02040503050406030204" pitchFamily="18" charset="0"/>
                        </a:rPr>
                        <m:t>−</m:t>
                      </m:r>
                      <m:sSubSup>
                        <m:sSubSupPr>
                          <m:ctrlPr>
                            <a:rPr lang="en-US" altLang="ja-JP" sz="2000" i="1">
                              <a:solidFill>
                                <a:schemeClr val="bg2"/>
                              </a:solidFill>
                              <a:latin typeface="Cambria Math" panose="02040503050406030204" pitchFamily="18" charset="0"/>
                              <a:ea typeface="Cambria Math" panose="02040503050406030204" pitchFamily="18" charset="0"/>
                            </a:rPr>
                          </m:ctrlPr>
                        </m:sSubSupPr>
                        <m:e>
                          <m:r>
                            <a:rPr lang="en-US" altLang="ja-JP" sz="2000" i="1">
                              <a:solidFill>
                                <a:schemeClr val="bg2"/>
                              </a:solidFill>
                              <a:latin typeface="Cambria Math" panose="02040503050406030204" pitchFamily="18" charset="0"/>
                              <a:ea typeface="Cambria Math" panose="02040503050406030204" pitchFamily="18" charset="0"/>
                            </a:rPr>
                            <m:t>𝜆</m:t>
                          </m:r>
                        </m:e>
                        <m:sub>
                          <m:r>
                            <a:rPr lang="en-US" altLang="ja-JP" sz="2000" i="1">
                              <a:solidFill>
                                <a:schemeClr val="bg2"/>
                              </a:solidFill>
                              <a:latin typeface="Cambria Math" panose="02040503050406030204" pitchFamily="18" charset="0"/>
                              <a:ea typeface="Cambria Math" panose="02040503050406030204" pitchFamily="18" charset="0"/>
                            </a:rPr>
                            <m:t>213</m:t>
                          </m:r>
                        </m:sub>
                        <m:sup>
                          <m:r>
                            <a:rPr lang="en-US" altLang="ja-JP" sz="2000" i="1">
                              <a:solidFill>
                                <a:schemeClr val="bg2"/>
                              </a:solidFill>
                              <a:latin typeface="Cambria Math" panose="02040503050406030204" pitchFamily="18" charset="0"/>
                              <a:ea typeface="Cambria Math" panose="02040503050406030204" pitchFamily="18" charset="0"/>
                            </a:rPr>
                            <m:t>′</m:t>
                          </m:r>
                        </m:sup>
                      </m:sSubSup>
                      <m:acc>
                        <m:accPr>
                          <m:chr m:val="̅"/>
                          <m:ctrlPr>
                            <a:rPr lang="en-US" altLang="ja-JP" sz="2000" b="0" i="1" smtClean="0">
                              <a:solidFill>
                                <a:schemeClr val="bg2"/>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bg2"/>
                                  </a:solidFill>
                                  <a:latin typeface="Cambria Math" panose="02040503050406030204" pitchFamily="18" charset="0"/>
                                  <a:ea typeface="Cambria Math" panose="02040503050406030204" pitchFamily="18" charset="0"/>
                                </a:rPr>
                              </m:ctrlPr>
                            </m:sSupPr>
                            <m:e>
                              <m:d>
                                <m:dPr>
                                  <m:ctrlPr>
                                    <a:rPr lang="en-US" altLang="ja-JP" sz="2000" b="0" i="1" smtClean="0">
                                      <a:solidFill>
                                        <a:schemeClr val="bg2"/>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bg2"/>
                                          </a:solidFill>
                                          <a:latin typeface="Cambria Math" panose="02040503050406030204" pitchFamily="18" charset="0"/>
                                          <a:ea typeface="Cambria Math" panose="02040503050406030204" pitchFamily="18" charset="0"/>
                                        </a:rPr>
                                      </m:ctrlPr>
                                    </m:sSubPr>
                                    <m:e>
                                      <m:r>
                                        <a:rPr lang="en-US" altLang="ja-JP" sz="2000" b="0" i="1" smtClean="0">
                                          <a:solidFill>
                                            <a:schemeClr val="bg2"/>
                                          </a:solidFill>
                                          <a:latin typeface="Cambria Math" panose="02040503050406030204" pitchFamily="18" charset="0"/>
                                          <a:ea typeface="Cambria Math" panose="02040503050406030204" pitchFamily="18" charset="0"/>
                                        </a:rPr>
                                        <m:t>𝜇</m:t>
                                      </m:r>
                                    </m:e>
                                    <m:sub>
                                      <m:r>
                                        <a:rPr lang="en-US" altLang="ja-JP" sz="2000" b="0" i="1" smtClean="0">
                                          <a:solidFill>
                                            <a:schemeClr val="bg2"/>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bg2"/>
                                  </a:solidFill>
                                  <a:latin typeface="Cambria Math" panose="02040503050406030204" pitchFamily="18" charset="0"/>
                                  <a:ea typeface="Cambria Math" panose="02040503050406030204" pitchFamily="18" charset="0"/>
                                </a:rPr>
                                <m:t>𝐶</m:t>
                              </m:r>
                            </m:sup>
                          </m:sSup>
                        </m:e>
                      </m:acc>
                      <m:sSub>
                        <m:sSubPr>
                          <m:ctrlPr>
                            <a:rPr lang="en-US" altLang="ja-JP" sz="2000" i="1">
                              <a:solidFill>
                                <a:schemeClr val="bg2"/>
                              </a:solidFill>
                              <a:latin typeface="Cambria Math" panose="02040503050406030204" pitchFamily="18" charset="0"/>
                              <a:ea typeface="Cambria Math" panose="02040503050406030204" pitchFamily="18" charset="0"/>
                            </a:rPr>
                          </m:ctrlPr>
                        </m:sSubPr>
                        <m:e>
                          <m:r>
                            <a:rPr lang="en-US" altLang="ja-JP" sz="2000" i="1">
                              <a:solidFill>
                                <a:schemeClr val="bg2"/>
                              </a:solidFill>
                              <a:latin typeface="Cambria Math" panose="02040503050406030204" pitchFamily="18" charset="0"/>
                              <a:ea typeface="Cambria Math" panose="02040503050406030204" pitchFamily="18" charset="0"/>
                            </a:rPr>
                            <m:t>𝑢</m:t>
                          </m:r>
                        </m:e>
                        <m:sub>
                          <m:r>
                            <a:rPr lang="en-US" altLang="ja-JP" sz="2000" i="1">
                              <a:solidFill>
                                <a:schemeClr val="bg2"/>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bg2"/>
                              </a:solidFill>
                              <a:latin typeface="Cambria Math" panose="02040503050406030204" pitchFamily="18" charset="0"/>
                              <a:ea typeface="Cambria Math" panose="02040503050406030204" pitchFamily="18" charset="0"/>
                            </a:rPr>
                          </m:ctrlPr>
                        </m:accPr>
                        <m:e>
                          <m:sSubSup>
                            <m:sSubSupPr>
                              <m:ctrlPr>
                                <a:rPr lang="en-US" altLang="ja-JP" sz="2000" i="1">
                                  <a:solidFill>
                                    <a:schemeClr val="bg2"/>
                                  </a:solidFill>
                                  <a:latin typeface="Cambria Math" panose="02040503050406030204" pitchFamily="18" charset="0"/>
                                  <a:ea typeface="Cambria Math" panose="02040503050406030204" pitchFamily="18" charset="0"/>
                                </a:rPr>
                              </m:ctrlPr>
                            </m:sSubSupPr>
                            <m:e>
                              <m:r>
                                <a:rPr lang="en-US" altLang="ja-JP" sz="2000" i="1">
                                  <a:solidFill>
                                    <a:schemeClr val="bg2"/>
                                  </a:solidFill>
                                  <a:latin typeface="Cambria Math" panose="02040503050406030204" pitchFamily="18" charset="0"/>
                                  <a:ea typeface="Cambria Math" panose="02040503050406030204" pitchFamily="18" charset="0"/>
                                </a:rPr>
                                <m:t>𝑏</m:t>
                              </m:r>
                            </m:e>
                            <m:sub>
                              <m:r>
                                <a:rPr lang="en-US" altLang="ja-JP" sz="2000" i="1">
                                  <a:solidFill>
                                    <a:schemeClr val="bg2"/>
                                  </a:solidFill>
                                  <a:latin typeface="Cambria Math" panose="02040503050406030204" pitchFamily="18" charset="0"/>
                                  <a:ea typeface="Cambria Math" panose="02040503050406030204" pitchFamily="18" charset="0"/>
                                </a:rPr>
                                <m:t>𝑅</m:t>
                              </m:r>
                            </m:sub>
                            <m:sup>
                              <m:r>
                                <a:rPr lang="en-US" altLang="ja-JP" sz="2000" i="1">
                                  <a:solidFill>
                                    <a:schemeClr val="bg2"/>
                                  </a:solidFill>
                                  <a:latin typeface="Cambria Math" panose="02040503050406030204" pitchFamily="18" charset="0"/>
                                  <a:ea typeface="Cambria Math" panose="02040503050406030204" pitchFamily="18" charset="0"/>
                                </a:rPr>
                                <m:t>∗</m:t>
                              </m:r>
                            </m:sup>
                          </m:sSubSup>
                        </m:e>
                      </m:acc>
                      <m:r>
                        <a:rPr lang="en-US" altLang="ja-JP" sz="2000" i="1">
                          <a:solidFill>
                            <a:schemeClr val="bg2"/>
                          </a:solidFill>
                          <a:latin typeface="Cambria Math" panose="02040503050406030204" pitchFamily="18" charset="0"/>
                          <a:ea typeface="Cambria Math" panose="02040503050406030204" pitchFamily="18" charset="0"/>
                        </a:rPr>
                        <m:t>+</m:t>
                      </m:r>
                      <m:sSubSup>
                        <m:sSubSupPr>
                          <m:ctrlPr>
                            <a:rPr lang="en-US" altLang="ja-JP" sz="2000" i="1">
                              <a:solidFill>
                                <a:schemeClr val="bg2"/>
                              </a:solidFill>
                              <a:latin typeface="Cambria Math" panose="02040503050406030204" pitchFamily="18" charset="0"/>
                              <a:ea typeface="Cambria Math" panose="02040503050406030204" pitchFamily="18" charset="0"/>
                            </a:rPr>
                          </m:ctrlPr>
                        </m:sSubSupPr>
                        <m:e>
                          <m:r>
                            <a:rPr lang="en-US" altLang="ja-JP" sz="2000" i="1">
                              <a:solidFill>
                                <a:schemeClr val="bg2"/>
                              </a:solidFill>
                              <a:latin typeface="Cambria Math" panose="02040503050406030204" pitchFamily="18" charset="0"/>
                              <a:ea typeface="Cambria Math" panose="02040503050406030204" pitchFamily="18" charset="0"/>
                            </a:rPr>
                            <m:t>𝜆</m:t>
                          </m:r>
                        </m:e>
                        <m:sub>
                          <m:r>
                            <a:rPr lang="en-US" altLang="ja-JP" sz="2000" b="0" i="1" smtClean="0">
                              <a:solidFill>
                                <a:schemeClr val="bg2"/>
                              </a:solidFill>
                              <a:latin typeface="Cambria Math" panose="02040503050406030204" pitchFamily="18" charset="0"/>
                              <a:ea typeface="Cambria Math" panose="02040503050406030204" pitchFamily="18" charset="0"/>
                            </a:rPr>
                            <m:t>1</m:t>
                          </m:r>
                          <m:r>
                            <a:rPr lang="en-US" altLang="ja-JP" sz="2000" i="1">
                              <a:solidFill>
                                <a:schemeClr val="bg2"/>
                              </a:solidFill>
                              <a:latin typeface="Cambria Math" panose="02040503050406030204" pitchFamily="18" charset="0"/>
                              <a:ea typeface="Cambria Math" panose="02040503050406030204" pitchFamily="18" charset="0"/>
                            </a:rPr>
                            <m:t>31</m:t>
                          </m:r>
                        </m:sub>
                        <m:sup>
                          <m:r>
                            <a:rPr lang="en-US" altLang="ja-JP" sz="2000" i="1">
                              <a:solidFill>
                                <a:schemeClr val="bg2"/>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bg2"/>
                              </a:solidFill>
                              <a:latin typeface="Cambria Math" panose="02040503050406030204" pitchFamily="18" charset="0"/>
                              <a:ea typeface="Cambria Math" panose="02040503050406030204" pitchFamily="18" charset="0"/>
                            </a:rPr>
                          </m:ctrlPr>
                        </m:accPr>
                        <m:e>
                          <m:sSubSup>
                            <m:sSubSupPr>
                              <m:ctrlPr>
                                <a:rPr lang="en-US" altLang="ja-JP" sz="2000" i="1">
                                  <a:solidFill>
                                    <a:schemeClr val="bg2"/>
                                  </a:solidFill>
                                  <a:latin typeface="Cambria Math" panose="02040503050406030204" pitchFamily="18" charset="0"/>
                                  <a:ea typeface="Cambria Math" panose="02040503050406030204" pitchFamily="18" charset="0"/>
                                </a:rPr>
                              </m:ctrlPr>
                            </m:sSubSupPr>
                            <m:e>
                              <m:r>
                                <a:rPr lang="en-US" altLang="ja-JP" sz="2000" i="1">
                                  <a:solidFill>
                                    <a:schemeClr val="bg2"/>
                                  </a:solidFill>
                                  <a:latin typeface="Cambria Math" panose="02040503050406030204" pitchFamily="18" charset="0"/>
                                  <a:ea typeface="Cambria Math" panose="02040503050406030204" pitchFamily="18" charset="0"/>
                                </a:rPr>
                                <m:t>𝑏</m:t>
                              </m:r>
                            </m:e>
                            <m:sub>
                              <m:r>
                                <a:rPr lang="en-US" altLang="ja-JP" sz="2000" i="1">
                                  <a:solidFill>
                                    <a:schemeClr val="bg2"/>
                                  </a:solidFill>
                                  <a:latin typeface="Cambria Math" panose="02040503050406030204" pitchFamily="18" charset="0"/>
                                  <a:ea typeface="Cambria Math" panose="02040503050406030204" pitchFamily="18" charset="0"/>
                                </a:rPr>
                                <m:t>𝐿</m:t>
                              </m:r>
                            </m:sub>
                            <m:sup>
                              <m:r>
                                <a:rPr lang="en-US" altLang="ja-JP" sz="2000" i="1">
                                  <a:solidFill>
                                    <a:schemeClr val="bg2"/>
                                  </a:solidFill>
                                  <a:latin typeface="Cambria Math" panose="02040503050406030204" pitchFamily="18" charset="0"/>
                                  <a:ea typeface="Cambria Math" panose="02040503050406030204" pitchFamily="18" charset="0"/>
                                </a:rPr>
                                <m:t> </m:t>
                              </m:r>
                            </m:sup>
                          </m:sSubSup>
                        </m:e>
                      </m:acc>
                      <m:r>
                        <a:rPr lang="en-US" altLang="ja-JP" sz="2000" i="1">
                          <a:solidFill>
                            <a:schemeClr val="bg2"/>
                          </a:solidFill>
                          <a:latin typeface="Cambria Math" panose="02040503050406030204" pitchFamily="18" charset="0"/>
                          <a:ea typeface="Cambria Math" panose="02040503050406030204" pitchFamily="18" charset="0"/>
                        </a:rPr>
                        <m:t> </m:t>
                      </m:r>
                      <m:acc>
                        <m:accPr>
                          <m:chr m:val="̅"/>
                          <m:ctrlPr>
                            <a:rPr lang="en-US" altLang="ja-JP" sz="2000" i="1">
                              <a:solidFill>
                                <a:schemeClr val="bg2"/>
                              </a:solidFill>
                              <a:latin typeface="Cambria Math" panose="02040503050406030204" pitchFamily="18" charset="0"/>
                              <a:ea typeface="Cambria Math" panose="02040503050406030204" pitchFamily="18" charset="0"/>
                            </a:rPr>
                          </m:ctrlPr>
                        </m:accPr>
                        <m:e>
                          <m:sSub>
                            <m:sSubPr>
                              <m:ctrlPr>
                                <a:rPr lang="en-US" altLang="ja-JP" sz="2000" i="1">
                                  <a:solidFill>
                                    <a:schemeClr val="bg2"/>
                                  </a:solidFill>
                                  <a:latin typeface="Cambria Math" panose="02040503050406030204" pitchFamily="18" charset="0"/>
                                  <a:ea typeface="Cambria Math" panose="02040503050406030204" pitchFamily="18" charset="0"/>
                                </a:rPr>
                              </m:ctrlPr>
                            </m:sSubPr>
                            <m:e>
                              <m:r>
                                <a:rPr lang="en-US" altLang="ja-JP" sz="2000" i="1">
                                  <a:solidFill>
                                    <a:schemeClr val="bg2"/>
                                  </a:solidFill>
                                  <a:latin typeface="Cambria Math" panose="02040503050406030204" pitchFamily="18" charset="0"/>
                                  <a:ea typeface="Cambria Math" panose="02040503050406030204" pitchFamily="18" charset="0"/>
                                </a:rPr>
                                <m:t>𝑑</m:t>
                              </m:r>
                            </m:e>
                            <m:sub>
                              <m:r>
                                <a:rPr lang="en-US" altLang="ja-JP" sz="2000" i="1">
                                  <a:solidFill>
                                    <a:schemeClr val="bg2"/>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bg2"/>
                              </a:solidFill>
                              <a:latin typeface="Cambria Math" panose="02040503050406030204" pitchFamily="18" charset="0"/>
                              <a:ea typeface="Cambria Math" panose="02040503050406030204" pitchFamily="18" charset="0"/>
                            </a:rPr>
                          </m:ctrlPr>
                        </m:sSubPr>
                        <m:e>
                          <m:r>
                            <a:rPr lang="en-US" altLang="ja-JP" sz="2000" i="1">
                              <a:solidFill>
                                <a:schemeClr val="bg2"/>
                              </a:solidFill>
                              <a:latin typeface="Cambria Math" panose="02040503050406030204" pitchFamily="18" charset="0"/>
                              <a:ea typeface="Cambria Math" panose="02040503050406030204" pitchFamily="18" charset="0"/>
                            </a:rPr>
                            <m:t>𝜈</m:t>
                          </m:r>
                        </m:e>
                        <m:sub>
                          <m:r>
                            <a:rPr lang="en-US" altLang="ja-JP" sz="2000" b="0" i="1" smtClean="0">
                              <a:solidFill>
                                <a:schemeClr val="bg2"/>
                              </a:solidFill>
                              <a:latin typeface="Cambria Math" panose="02040503050406030204" pitchFamily="18" charset="0"/>
                              <a:ea typeface="Cambria Math" panose="02040503050406030204" pitchFamily="18" charset="0"/>
                            </a:rPr>
                            <m:t>𝑒</m:t>
                          </m:r>
                        </m:sub>
                      </m:sSub>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b="0" i="1" smtClean="0">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𝑚</m:t>
                          </m:r>
                        </m:e>
                        <m:sub>
                          <m:r>
                            <a:rPr lang="en-US" altLang="ja-JP" sz="2000" i="1">
                              <a:solidFill>
                                <a:schemeClr val="tx1"/>
                              </a:solidFill>
                              <a:latin typeface="Cambria Math" panose="02040503050406030204" pitchFamily="18" charset="0"/>
                              <a:ea typeface="Cambria Math" panose="02040503050406030204" pitchFamily="18" charset="0"/>
                            </a:rPr>
                            <m:t>𝐿𝑅</m:t>
                          </m:r>
                        </m:sub>
                        <m:sup>
                          <m:r>
                            <a:rPr lang="en-US" altLang="ja-JP" sz="2000" b="0" i="1" smtClean="0">
                              <a:solidFill>
                                <a:schemeClr val="tx1"/>
                              </a:solidFill>
                              <a:latin typeface="Cambria Math" panose="02040503050406030204" pitchFamily="18" charset="0"/>
                              <a:ea typeface="Cambria Math" panose="02040503050406030204" pitchFamily="18" charset="0"/>
                            </a:rPr>
                            <m:t>2</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 </m:t>
                          </m:r>
                        </m:sup>
                      </m:sSubSup>
                      <m:r>
                        <a:rPr lang="en-US" altLang="ja-JP" sz="2000" b="0" i="1"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h</m:t>
                      </m:r>
                      <m:r>
                        <a:rPr lang="en-US" altLang="ja-JP" sz="2000" b="0" i="0"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c</m:t>
                      </m:r>
                      <m:r>
                        <a:rPr lang="en-US" altLang="ja-JP" sz="2000" b="0" i="0"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D36873A0-2D93-4A59-9C35-B00C72CA0CCE}"/>
                  </a:ext>
                </a:extLst>
              </p:cNvPr>
              <p:cNvSpPr txBox="1">
                <a:spLocks noRot="1" noChangeAspect="1" noMove="1" noResize="1" noEditPoints="1" noAdjustHandles="1" noChangeArrowheads="1" noChangeShapeType="1" noTextEdit="1"/>
              </p:cNvSpPr>
              <p:nvPr/>
            </p:nvSpPr>
            <p:spPr>
              <a:xfrm>
                <a:off x="838200" y="2369828"/>
                <a:ext cx="11236032" cy="468846"/>
              </a:xfrm>
              <a:prstGeom prst="rect">
                <a:avLst/>
              </a:prstGeom>
              <a:blipFill>
                <a:blip r:embed="rId4"/>
                <a:stretch>
                  <a:fillRect t="-3896" b="-259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214FC92-D9AF-45C4-ACFC-17ED88598CC2}"/>
              </a:ext>
            </a:extLst>
          </p:cNvPr>
          <p:cNvSpPr>
            <a:spLocks noGrp="1"/>
          </p:cNvSpPr>
          <p:nvPr>
            <p:ph type="sldNum" sz="quarter" idx="12"/>
          </p:nvPr>
        </p:nvSpPr>
        <p:spPr/>
        <p:txBody>
          <a:bodyPr/>
          <a:lstStyle/>
          <a:p>
            <a:fld id="{73B850FF-6169-4056-8077-06FFA93A5366}" type="slidenum">
              <a:rPr lang="en-US" smtClean="0"/>
              <a:pPr/>
              <a:t>20</a:t>
            </a:fld>
            <a:endParaRPr lang="en-US"/>
          </a:p>
        </p:txBody>
      </p:sp>
      <p:pic>
        <p:nvPicPr>
          <p:cNvPr id="25" name="図 24">
            <a:extLst>
              <a:ext uri="{FF2B5EF4-FFF2-40B4-BE49-F238E27FC236}">
                <a16:creationId xmlns:a16="http://schemas.microsoft.com/office/drawing/2014/main" id="{1C81E8E6-3791-4469-924B-0DA3814CBAFA}"/>
              </a:ext>
            </a:extLst>
          </p:cNvPr>
          <p:cNvPicPr>
            <a:picLocks noChangeAspect="1"/>
          </p:cNvPicPr>
          <p:nvPr/>
        </p:nvPicPr>
        <p:blipFill>
          <a:blip r:embed="rId5"/>
          <a:stretch>
            <a:fillRect/>
          </a:stretch>
        </p:blipFill>
        <p:spPr>
          <a:xfrm>
            <a:off x="849217" y="3382877"/>
            <a:ext cx="4346964" cy="2503631"/>
          </a:xfrm>
          <a:prstGeom prst="rect">
            <a:avLst/>
          </a:prstGeom>
        </p:spPr>
      </p:pic>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B9A78B02-678B-4EDF-80E9-2C0841358D3D}"/>
                  </a:ext>
                </a:extLst>
              </p:cNvPr>
              <p:cNvSpPr txBox="1"/>
              <p:nvPr/>
            </p:nvSpPr>
            <p:spPr>
              <a:xfrm>
                <a:off x="1230474" y="4417960"/>
                <a:ext cx="1094088" cy="3929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ja-JP" sz="1800" i="1" smtClean="0">
                              <a:solidFill>
                                <a:schemeClr val="tx1"/>
                              </a:solidFill>
                              <a:latin typeface="Cambria Math" panose="02040503050406030204" pitchFamily="18" charset="0"/>
                              <a:ea typeface="Cambria Math" panose="02040503050406030204" pitchFamily="18" charset="0"/>
                            </a:rPr>
                          </m:ctrlPr>
                        </m:accPr>
                        <m:e>
                          <m:sSubSup>
                            <m:sSubSupPr>
                              <m:ctrlPr>
                                <a:rPr lang="en-US" altLang="ja-JP" sz="1800" i="1">
                                  <a:solidFill>
                                    <a:schemeClr val="tx1"/>
                                  </a:solidFill>
                                  <a:latin typeface="Cambria Math" panose="02040503050406030204" pitchFamily="18" charset="0"/>
                                  <a:ea typeface="Cambria Math" panose="02040503050406030204" pitchFamily="18" charset="0"/>
                                </a:rPr>
                              </m:ctrlPr>
                            </m:sSubSupPr>
                            <m:e>
                              <m:r>
                                <a:rPr lang="en-US" altLang="ja-JP" sz="1800" i="1">
                                  <a:solidFill>
                                    <a:schemeClr val="tx1"/>
                                  </a:solidFill>
                                  <a:latin typeface="Cambria Math" panose="02040503050406030204" pitchFamily="18" charset="0"/>
                                  <a:ea typeface="Cambria Math" panose="02040503050406030204" pitchFamily="18" charset="0"/>
                                </a:rPr>
                                <m:t>𝑏</m:t>
                              </m:r>
                            </m:e>
                            <m:sub>
                              <m:r>
                                <a:rPr lang="en-US" altLang="ja-JP" sz="1800" i="1">
                                  <a:solidFill>
                                    <a:schemeClr val="tx1"/>
                                  </a:solidFill>
                                  <a:latin typeface="Cambria Math" panose="02040503050406030204" pitchFamily="18" charset="0"/>
                                  <a:ea typeface="Cambria Math" panose="02040503050406030204" pitchFamily="18" charset="0"/>
                                </a:rPr>
                                <m:t>𝑅</m:t>
                              </m:r>
                            </m:sub>
                            <m:sup>
                              <m:r>
                                <a:rPr lang="en-US" altLang="ja-JP" sz="1800" b="0" i="1" smtClean="0">
                                  <a:solidFill>
                                    <a:schemeClr val="tx1"/>
                                  </a:solidFill>
                                  <a:latin typeface="Cambria Math" panose="02040503050406030204" pitchFamily="18" charset="0"/>
                                  <a:ea typeface="Cambria Math" panose="02040503050406030204" pitchFamily="18" charset="0"/>
                                </a:rPr>
                                <m:t> </m:t>
                              </m:r>
                            </m:sup>
                          </m:sSubSup>
                        </m:e>
                      </m:acc>
                    </m:oMath>
                  </m:oMathPara>
                </a14:m>
                <a:endParaRPr lang="ja-JP" altLang="en-US" dirty="0"/>
              </a:p>
            </p:txBody>
          </p:sp>
        </mc:Choice>
        <mc:Fallback xmlns="">
          <p:sp>
            <p:nvSpPr>
              <p:cNvPr id="27" name="テキスト ボックス 26">
                <a:extLst>
                  <a:ext uri="{FF2B5EF4-FFF2-40B4-BE49-F238E27FC236}">
                    <a16:creationId xmlns:a16="http://schemas.microsoft.com/office/drawing/2014/main" id="{B9A78B02-678B-4EDF-80E9-2C0841358D3D}"/>
                  </a:ext>
                </a:extLst>
              </p:cNvPr>
              <p:cNvSpPr txBox="1">
                <a:spLocks noRot="1" noChangeAspect="1" noMove="1" noResize="1" noEditPoints="1" noAdjustHandles="1" noChangeArrowheads="1" noChangeShapeType="1" noTextEdit="1"/>
              </p:cNvSpPr>
              <p:nvPr/>
            </p:nvSpPr>
            <p:spPr>
              <a:xfrm>
                <a:off x="1230474" y="4417960"/>
                <a:ext cx="1094088" cy="392928"/>
              </a:xfrm>
              <a:prstGeom prst="rect">
                <a:avLst/>
              </a:prstGeom>
              <a:blipFill>
                <a:blip r:embed="rId6"/>
                <a:stretch>
                  <a:fillRect t="-3125" r="-26257" b="-15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5FCD3A4F-5EE5-4541-9EC9-0B5DB54C2EFB}"/>
                  </a:ext>
                </a:extLst>
              </p:cNvPr>
              <p:cNvSpPr txBox="1"/>
              <p:nvPr/>
            </p:nvSpPr>
            <p:spPr>
              <a:xfrm>
                <a:off x="1300909" y="5435898"/>
                <a:ext cx="1007914" cy="3929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ja-JP" sz="1800" i="1" smtClean="0">
                              <a:solidFill>
                                <a:schemeClr val="tx1"/>
                              </a:solidFill>
                              <a:latin typeface="Cambria Math" panose="02040503050406030204" pitchFamily="18" charset="0"/>
                              <a:ea typeface="Cambria Math" panose="02040503050406030204" pitchFamily="18" charset="0"/>
                            </a:rPr>
                          </m:ctrlPr>
                        </m:accPr>
                        <m:e>
                          <m:sSubSup>
                            <m:sSubSupPr>
                              <m:ctrlPr>
                                <a:rPr lang="en-US" altLang="ja-JP" sz="1800" i="1">
                                  <a:solidFill>
                                    <a:schemeClr val="tx1"/>
                                  </a:solidFill>
                                  <a:latin typeface="Cambria Math" panose="02040503050406030204" pitchFamily="18" charset="0"/>
                                  <a:ea typeface="Cambria Math" panose="02040503050406030204" pitchFamily="18" charset="0"/>
                                </a:rPr>
                              </m:ctrlPr>
                            </m:sSubSupPr>
                            <m:e>
                              <m:r>
                                <a:rPr lang="en-US" altLang="ja-JP" sz="1800" i="1">
                                  <a:solidFill>
                                    <a:schemeClr val="tx1"/>
                                  </a:solidFill>
                                  <a:latin typeface="Cambria Math" panose="02040503050406030204" pitchFamily="18" charset="0"/>
                                  <a:ea typeface="Cambria Math" panose="02040503050406030204" pitchFamily="18" charset="0"/>
                                </a:rPr>
                                <m:t>𝑏</m:t>
                              </m:r>
                            </m:e>
                            <m:sub>
                              <m:r>
                                <a:rPr lang="en-US" altLang="ja-JP" sz="1800" b="0" i="1" smtClean="0">
                                  <a:solidFill>
                                    <a:schemeClr val="tx1"/>
                                  </a:solidFill>
                                  <a:latin typeface="Cambria Math" panose="02040503050406030204" pitchFamily="18" charset="0"/>
                                  <a:ea typeface="Cambria Math" panose="02040503050406030204" pitchFamily="18" charset="0"/>
                                </a:rPr>
                                <m:t>𝐿</m:t>
                              </m:r>
                            </m:sub>
                            <m:sup>
                              <m:r>
                                <a:rPr lang="en-US" altLang="ja-JP" sz="1800" b="0" i="1" smtClean="0">
                                  <a:solidFill>
                                    <a:schemeClr val="tx1"/>
                                  </a:solidFill>
                                  <a:latin typeface="Cambria Math" panose="02040503050406030204" pitchFamily="18" charset="0"/>
                                  <a:ea typeface="Cambria Math" panose="02040503050406030204" pitchFamily="18" charset="0"/>
                                </a:rPr>
                                <m:t> </m:t>
                              </m:r>
                            </m:sup>
                          </m:sSubSup>
                        </m:e>
                      </m:acc>
                    </m:oMath>
                  </m:oMathPara>
                </a14:m>
                <a:endParaRPr lang="ja-JP" altLang="en-US" dirty="0"/>
              </a:p>
            </p:txBody>
          </p:sp>
        </mc:Choice>
        <mc:Fallback xmlns="">
          <p:sp>
            <p:nvSpPr>
              <p:cNvPr id="29" name="テキスト ボックス 28">
                <a:extLst>
                  <a:ext uri="{FF2B5EF4-FFF2-40B4-BE49-F238E27FC236}">
                    <a16:creationId xmlns:a16="http://schemas.microsoft.com/office/drawing/2014/main" id="{5FCD3A4F-5EE5-4541-9EC9-0B5DB54C2EFB}"/>
                  </a:ext>
                </a:extLst>
              </p:cNvPr>
              <p:cNvSpPr txBox="1">
                <a:spLocks noRot="1" noChangeAspect="1" noMove="1" noResize="1" noEditPoints="1" noAdjustHandles="1" noChangeArrowheads="1" noChangeShapeType="1" noTextEdit="1"/>
              </p:cNvSpPr>
              <p:nvPr/>
            </p:nvSpPr>
            <p:spPr>
              <a:xfrm>
                <a:off x="1300909" y="5435898"/>
                <a:ext cx="1007914" cy="392928"/>
              </a:xfrm>
              <a:prstGeom prst="rect">
                <a:avLst/>
              </a:prstGeom>
              <a:blipFill>
                <a:blip r:embed="rId7"/>
                <a:stretch>
                  <a:fillRect t="-3125" r="-26506" b="-15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7DA5A453-91DC-44F7-8EF4-275463D531B8}"/>
                  </a:ext>
                </a:extLst>
              </p:cNvPr>
              <p:cNvSpPr txBox="1"/>
              <p:nvPr/>
            </p:nvSpPr>
            <p:spPr>
              <a:xfrm>
                <a:off x="-1199984" y="3911684"/>
                <a:ext cx="60978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1800" b="0" i="1" smtClean="0">
                              <a:solidFill>
                                <a:schemeClr val="tx1"/>
                              </a:solidFill>
                              <a:latin typeface="Cambria Math" panose="02040503050406030204" pitchFamily="18" charset="0"/>
                              <a:ea typeface="Cambria Math" panose="02040503050406030204" pitchFamily="18" charset="0"/>
                            </a:rPr>
                          </m:ctrlPr>
                        </m:sSubSupPr>
                        <m:e>
                          <m:r>
                            <a:rPr lang="en-US" altLang="ja-JP" sz="1800" b="0" i="1" smtClean="0">
                              <a:solidFill>
                                <a:schemeClr val="tx1"/>
                              </a:solidFill>
                              <a:latin typeface="Cambria Math" panose="02040503050406030204" pitchFamily="18" charset="0"/>
                              <a:ea typeface="Cambria Math" panose="02040503050406030204" pitchFamily="18" charset="0"/>
                            </a:rPr>
                            <m:t>𝑒</m:t>
                          </m:r>
                        </m:e>
                        <m:sub>
                          <m:r>
                            <a:rPr lang="en-US" altLang="ja-JP" sz="1800" b="0" i="1" smtClean="0">
                              <a:solidFill>
                                <a:schemeClr val="tx1"/>
                              </a:solidFill>
                              <a:latin typeface="Cambria Math" panose="02040503050406030204" pitchFamily="18" charset="0"/>
                              <a:ea typeface="Cambria Math" panose="02040503050406030204" pitchFamily="18" charset="0"/>
                            </a:rPr>
                            <m:t>𝐿</m:t>
                          </m:r>
                        </m:sub>
                        <m:sup>
                          <m:r>
                            <a:rPr lang="en-US" altLang="ja-JP" sz="1800" b="0" i="1" smtClean="0">
                              <a:solidFill>
                                <a:schemeClr val="tx1"/>
                              </a:solidFill>
                              <a:latin typeface="Cambria Math" panose="02040503050406030204" pitchFamily="18" charset="0"/>
                              <a:ea typeface="Cambria Math" panose="02040503050406030204" pitchFamily="18" charset="0"/>
                            </a:rPr>
                            <m:t>+</m:t>
                          </m:r>
                        </m:sup>
                      </m:sSubSup>
                    </m:oMath>
                  </m:oMathPara>
                </a14:m>
                <a:endParaRPr lang="ja-JP" altLang="en-US" dirty="0"/>
              </a:p>
            </p:txBody>
          </p:sp>
        </mc:Choice>
        <mc:Fallback xmlns="">
          <p:sp>
            <p:nvSpPr>
              <p:cNvPr id="31" name="テキスト ボックス 30">
                <a:extLst>
                  <a:ext uri="{FF2B5EF4-FFF2-40B4-BE49-F238E27FC236}">
                    <a16:creationId xmlns:a16="http://schemas.microsoft.com/office/drawing/2014/main" id="{7DA5A453-91DC-44F7-8EF4-275463D531B8}"/>
                  </a:ext>
                </a:extLst>
              </p:cNvPr>
              <p:cNvSpPr txBox="1">
                <a:spLocks noRot="1" noChangeAspect="1" noMove="1" noResize="1" noEditPoints="1" noAdjustHandles="1" noChangeArrowheads="1" noChangeShapeType="1" noTextEdit="1"/>
              </p:cNvSpPr>
              <p:nvPr/>
            </p:nvSpPr>
            <p:spPr>
              <a:xfrm>
                <a:off x="-1199984" y="3911684"/>
                <a:ext cx="6097836" cy="369332"/>
              </a:xfrm>
              <a:prstGeom prst="rect">
                <a:avLst/>
              </a:prstGeom>
              <a:blipFill>
                <a:blip r:embed="rId8"/>
                <a:stretch>
                  <a:fillRect b="-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94FFA553-FA47-49D2-A8EC-8A0C13A0AF63}"/>
                  </a:ext>
                </a:extLst>
              </p:cNvPr>
              <p:cNvSpPr txBox="1"/>
              <p:nvPr/>
            </p:nvSpPr>
            <p:spPr>
              <a:xfrm>
                <a:off x="-1659938" y="4920916"/>
                <a:ext cx="6929608"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ja-JP" sz="1800" i="1" smtClean="0">
                              <a:solidFill>
                                <a:schemeClr val="tx1"/>
                              </a:solidFill>
                              <a:latin typeface="Cambria Math" panose="02040503050406030204" pitchFamily="18" charset="0"/>
                              <a:ea typeface="Cambria Math" panose="02040503050406030204" pitchFamily="18" charset="0"/>
                            </a:rPr>
                          </m:ctrlPr>
                        </m:sSubPr>
                        <m:e>
                          <m:r>
                            <a:rPr lang="en-US" altLang="ja-JP" sz="1800" i="1">
                              <a:solidFill>
                                <a:schemeClr val="tx1"/>
                              </a:solidFill>
                              <a:latin typeface="Cambria Math" panose="02040503050406030204" pitchFamily="18" charset="0"/>
                              <a:ea typeface="Cambria Math" panose="02040503050406030204" pitchFamily="18" charset="0"/>
                            </a:rPr>
                            <m:t>𝜈</m:t>
                          </m:r>
                        </m:e>
                        <m:sub>
                          <m:r>
                            <a:rPr lang="en-US" altLang="ja-JP" sz="1800" i="1">
                              <a:solidFill>
                                <a:schemeClr val="tx1"/>
                              </a:solidFill>
                              <a:latin typeface="Cambria Math" panose="02040503050406030204" pitchFamily="18" charset="0"/>
                              <a:ea typeface="Cambria Math" panose="02040503050406030204" pitchFamily="18" charset="0"/>
                            </a:rPr>
                            <m:t>𝜇</m:t>
                          </m:r>
                        </m:sub>
                      </m:sSub>
                    </m:oMath>
                  </m:oMathPara>
                </a14:m>
                <a:endParaRPr lang="ja-JP" altLang="en-US" dirty="0"/>
              </a:p>
            </p:txBody>
          </p:sp>
        </mc:Choice>
        <mc:Fallback xmlns="">
          <p:sp>
            <p:nvSpPr>
              <p:cNvPr id="33" name="テキスト ボックス 32">
                <a:extLst>
                  <a:ext uri="{FF2B5EF4-FFF2-40B4-BE49-F238E27FC236}">
                    <a16:creationId xmlns:a16="http://schemas.microsoft.com/office/drawing/2014/main" id="{94FFA553-FA47-49D2-A8EC-8A0C13A0AF63}"/>
                  </a:ext>
                </a:extLst>
              </p:cNvPr>
              <p:cNvSpPr txBox="1">
                <a:spLocks noRot="1" noChangeAspect="1" noMove="1" noResize="1" noEditPoints="1" noAdjustHandles="1" noChangeArrowheads="1" noChangeShapeType="1" noTextEdit="1"/>
              </p:cNvSpPr>
              <p:nvPr/>
            </p:nvSpPr>
            <p:spPr>
              <a:xfrm>
                <a:off x="-1659938" y="4920916"/>
                <a:ext cx="6929608" cy="391646"/>
              </a:xfrm>
              <a:prstGeom prst="rect">
                <a:avLst/>
              </a:prstGeom>
              <a:blipFill>
                <a:blip r:embed="rId9"/>
                <a:stretch>
                  <a:fillRect b="-4688"/>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3A972899-9D16-4D78-B3D1-9307B59B930C}"/>
              </a:ext>
            </a:extLst>
          </p:cNvPr>
          <p:cNvSpPr txBox="1"/>
          <p:nvPr/>
        </p:nvSpPr>
        <p:spPr>
          <a:xfrm>
            <a:off x="3723705" y="3964837"/>
            <a:ext cx="413896" cy="369332"/>
          </a:xfrm>
          <a:prstGeom prst="rect">
            <a:avLst/>
          </a:prstGeom>
          <a:noFill/>
        </p:spPr>
        <p:txBody>
          <a:bodyPr wrap="none" rtlCol="0">
            <a:spAutoFit/>
          </a:bodyPr>
          <a:lstStyle/>
          <a:p>
            <a:r>
              <a:rPr lang="en-US" altLang="ja-JP" dirty="0"/>
              <a:t>-</a:t>
            </a:r>
            <a:r>
              <a:rPr kumimoji="1" lang="en-US" altLang="ja-JP" dirty="0"/>
              <a:t>1</a:t>
            </a:r>
            <a:endParaRPr kumimoji="1" lang="ja-JP" altLang="en-US" dirty="0"/>
          </a:p>
        </p:txBody>
      </p:sp>
      <p:sp>
        <p:nvSpPr>
          <p:cNvPr id="35" name="テキスト ボックス 34">
            <a:extLst>
              <a:ext uri="{FF2B5EF4-FFF2-40B4-BE49-F238E27FC236}">
                <a16:creationId xmlns:a16="http://schemas.microsoft.com/office/drawing/2014/main" id="{2C10D693-0BB4-40B7-95D7-AB5FC3DF1060}"/>
              </a:ext>
            </a:extLst>
          </p:cNvPr>
          <p:cNvSpPr txBox="1"/>
          <p:nvPr/>
        </p:nvSpPr>
        <p:spPr>
          <a:xfrm>
            <a:off x="3721867" y="4469781"/>
            <a:ext cx="479618" cy="369332"/>
          </a:xfrm>
          <a:prstGeom prst="rect">
            <a:avLst/>
          </a:prstGeom>
          <a:noFill/>
        </p:spPr>
        <p:txBody>
          <a:bodyPr wrap="none" rtlCol="0">
            <a:spAutoFit/>
          </a:bodyPr>
          <a:lstStyle/>
          <a:p>
            <a:r>
              <a:rPr kumimoji="1" lang="en-US" altLang="ja-JP" dirty="0"/>
              <a:t>+1</a:t>
            </a:r>
            <a:endParaRPr kumimoji="1" lang="ja-JP" altLang="en-US" dirty="0"/>
          </a:p>
        </p:txBody>
      </p:sp>
      <p:sp>
        <p:nvSpPr>
          <p:cNvPr id="36" name="テキスト ボックス 35">
            <a:extLst>
              <a:ext uri="{FF2B5EF4-FFF2-40B4-BE49-F238E27FC236}">
                <a16:creationId xmlns:a16="http://schemas.microsoft.com/office/drawing/2014/main" id="{5759EC96-94F2-480F-AB76-DAC312062075}"/>
              </a:ext>
            </a:extLst>
          </p:cNvPr>
          <p:cNvSpPr txBox="1"/>
          <p:nvPr/>
        </p:nvSpPr>
        <p:spPr>
          <a:xfrm>
            <a:off x="3732884" y="4932485"/>
            <a:ext cx="479618" cy="369332"/>
          </a:xfrm>
          <a:prstGeom prst="rect">
            <a:avLst/>
          </a:prstGeom>
          <a:noFill/>
        </p:spPr>
        <p:txBody>
          <a:bodyPr wrap="none" rtlCol="0">
            <a:spAutoFit/>
          </a:bodyPr>
          <a:lstStyle/>
          <a:p>
            <a:r>
              <a:rPr kumimoji="1" lang="en-US" altLang="ja-JP" dirty="0"/>
              <a:t>+1</a:t>
            </a:r>
            <a:endParaRPr kumimoji="1" lang="ja-JP" altLang="en-US" dirty="0"/>
          </a:p>
        </p:txBody>
      </p:sp>
      <p:sp>
        <p:nvSpPr>
          <p:cNvPr id="37" name="テキスト ボックス 36">
            <a:extLst>
              <a:ext uri="{FF2B5EF4-FFF2-40B4-BE49-F238E27FC236}">
                <a16:creationId xmlns:a16="http://schemas.microsoft.com/office/drawing/2014/main" id="{FAF971C7-8344-47DE-A91E-22A829DE7E62}"/>
              </a:ext>
            </a:extLst>
          </p:cNvPr>
          <p:cNvSpPr txBox="1"/>
          <p:nvPr/>
        </p:nvSpPr>
        <p:spPr>
          <a:xfrm>
            <a:off x="3721867" y="5432831"/>
            <a:ext cx="413896" cy="369332"/>
          </a:xfrm>
          <a:prstGeom prst="rect">
            <a:avLst/>
          </a:prstGeom>
          <a:noFill/>
        </p:spPr>
        <p:txBody>
          <a:bodyPr wrap="none" rtlCol="0">
            <a:spAutoFit/>
          </a:bodyPr>
          <a:lstStyle/>
          <a:p>
            <a:r>
              <a:rPr lang="en-US" altLang="ja-JP" dirty="0"/>
              <a:t>-</a:t>
            </a:r>
            <a:r>
              <a:rPr kumimoji="1" lang="en-US" altLang="ja-JP" dirty="0"/>
              <a:t>1</a:t>
            </a:r>
            <a:endParaRPr kumimoji="1" lang="ja-JP" altLang="en-US" dirty="0"/>
          </a:p>
        </p:txBody>
      </p:sp>
      <p:pic>
        <p:nvPicPr>
          <p:cNvPr id="38" name="図 37">
            <a:extLst>
              <a:ext uri="{FF2B5EF4-FFF2-40B4-BE49-F238E27FC236}">
                <a16:creationId xmlns:a16="http://schemas.microsoft.com/office/drawing/2014/main" id="{424E22FD-A26C-4681-A80E-C8A767C930C9}"/>
              </a:ext>
            </a:extLst>
          </p:cNvPr>
          <p:cNvPicPr>
            <a:picLocks noChangeAspect="1"/>
          </p:cNvPicPr>
          <p:nvPr/>
        </p:nvPicPr>
        <p:blipFill rotWithShape="1">
          <a:blip r:embed="rId10"/>
          <a:srcRect l="43621" t="8864"/>
          <a:stretch/>
        </p:blipFill>
        <p:spPr>
          <a:xfrm>
            <a:off x="5826732" y="3251771"/>
            <a:ext cx="4484198" cy="3338289"/>
          </a:xfrm>
          <a:prstGeom prst="rect">
            <a:avLst/>
          </a:prstGeom>
          <a:ln w="57150">
            <a:solidFill>
              <a:schemeClr val="accent6"/>
            </a:solidFill>
          </a:ln>
        </p:spPr>
      </p:pic>
      <p:cxnSp>
        <p:nvCxnSpPr>
          <p:cNvPr id="42" name="直線矢印コネクタ 41">
            <a:extLst>
              <a:ext uri="{FF2B5EF4-FFF2-40B4-BE49-F238E27FC236}">
                <a16:creationId xmlns:a16="http://schemas.microsoft.com/office/drawing/2014/main" id="{A4B37C4D-0EDC-45F4-A2C1-B7E7C35D8552}"/>
              </a:ext>
            </a:extLst>
          </p:cNvPr>
          <p:cNvCxnSpPr/>
          <p:nvPr/>
        </p:nvCxnSpPr>
        <p:spPr>
          <a:xfrm flipH="1">
            <a:off x="8152482" y="3569465"/>
            <a:ext cx="16855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67A5B7CA-B870-482F-A7B3-ECF0A121EA1E}"/>
              </a:ext>
            </a:extLst>
          </p:cNvPr>
          <p:cNvCxnSpPr/>
          <p:nvPr/>
        </p:nvCxnSpPr>
        <p:spPr>
          <a:xfrm>
            <a:off x="7954178" y="3613533"/>
            <a:ext cx="0" cy="4516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AEB321E9-C6E1-420E-9073-3760260BD941}"/>
              </a:ext>
            </a:extLst>
          </p:cNvPr>
          <p:cNvCxnSpPr/>
          <p:nvPr/>
        </p:nvCxnSpPr>
        <p:spPr>
          <a:xfrm>
            <a:off x="6411817" y="5618602"/>
            <a:ext cx="1465243"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8" name="直線矢印コネクタ 47">
            <a:extLst>
              <a:ext uri="{FF2B5EF4-FFF2-40B4-BE49-F238E27FC236}">
                <a16:creationId xmlns:a16="http://schemas.microsoft.com/office/drawing/2014/main" id="{B4266840-FB71-4AB1-9A84-262C79FF4684}"/>
              </a:ext>
            </a:extLst>
          </p:cNvPr>
          <p:cNvCxnSpPr/>
          <p:nvPr/>
        </p:nvCxnSpPr>
        <p:spPr>
          <a:xfrm flipV="1">
            <a:off x="7954178" y="4281016"/>
            <a:ext cx="0" cy="13706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5" name="テキスト ボックス 4">
            <a:extLst>
              <a:ext uri="{FF2B5EF4-FFF2-40B4-BE49-F238E27FC236}">
                <a16:creationId xmlns:a16="http://schemas.microsoft.com/office/drawing/2014/main" id="{8568271D-5A89-0437-5E11-A30DE131851D}"/>
              </a:ext>
            </a:extLst>
          </p:cNvPr>
          <p:cNvSpPr txBox="1"/>
          <p:nvPr/>
        </p:nvSpPr>
        <p:spPr>
          <a:xfrm>
            <a:off x="691038" y="6055165"/>
            <a:ext cx="4351752" cy="646331"/>
          </a:xfrm>
          <a:prstGeom prst="rect">
            <a:avLst/>
          </a:prstGeom>
          <a:noFill/>
        </p:spPr>
        <p:txBody>
          <a:bodyPr wrap="square" rtlCol="0">
            <a:spAutoFit/>
          </a:bodyPr>
          <a:lstStyle/>
          <a:p>
            <a:r>
              <a:rPr kumimoji="1" lang="en-US" altLang="ja-JP" dirty="0"/>
              <a:t>Particle numbers flow in same place</a:t>
            </a:r>
          </a:p>
          <a:p>
            <a:r>
              <a:rPr lang="en-US" altLang="ja-JP" dirty="0"/>
              <a:t>Mass mixing connects them!</a:t>
            </a:r>
            <a:endParaRPr kumimoji="1" lang="ja-JP" altLang="en-US" dirty="0"/>
          </a:p>
        </p:txBody>
      </p:sp>
      <p:cxnSp>
        <p:nvCxnSpPr>
          <p:cNvPr id="7" name="直線矢印コネクタ 6">
            <a:extLst>
              <a:ext uri="{FF2B5EF4-FFF2-40B4-BE49-F238E27FC236}">
                <a16:creationId xmlns:a16="http://schemas.microsoft.com/office/drawing/2014/main" id="{8BB5C644-BB79-8C6C-2002-F89E6555A458}"/>
              </a:ext>
            </a:extLst>
          </p:cNvPr>
          <p:cNvCxnSpPr/>
          <p:nvPr/>
        </p:nvCxnSpPr>
        <p:spPr>
          <a:xfrm flipV="1">
            <a:off x="4660900" y="4522934"/>
            <a:ext cx="3022600" cy="165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D0E731F-99A8-A73E-CB9A-83745109B795}"/>
              </a:ext>
            </a:extLst>
          </p:cNvPr>
          <p:cNvSpPr txBox="1"/>
          <p:nvPr/>
        </p:nvSpPr>
        <p:spPr>
          <a:xfrm>
            <a:off x="8322506" y="4153602"/>
            <a:ext cx="144936" cy="369332"/>
          </a:xfrm>
          <a:prstGeom prst="rect">
            <a:avLst/>
          </a:prstGeom>
          <a:noFill/>
        </p:spPr>
        <p:txBody>
          <a:bodyPr wrap="square" rtlCol="0">
            <a:spAutoFit/>
          </a:bodyPr>
          <a:lstStyle/>
          <a:p>
            <a:r>
              <a:rPr kumimoji="1" lang="en-US" altLang="ja-JP" dirty="0"/>
              <a:t>*</a:t>
            </a:r>
            <a:endParaRPr kumimoji="1" lang="ja-JP" altLang="en-US" dirty="0"/>
          </a:p>
        </p:txBody>
      </p:sp>
    </p:spTree>
    <p:extLst>
      <p:ext uri="{BB962C8B-B14F-4D97-AF65-F5344CB8AC3E}">
        <p14:creationId xmlns:p14="http://schemas.microsoft.com/office/powerpoint/2010/main" val="323047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normAutofit/>
          </a:bodyPr>
          <a:lstStyle/>
          <a:p>
            <a:r>
              <a:rPr lang="en-US" altLang="ja-JP" sz="3200" dirty="0">
                <a:latin typeface="BIZ UDP明朝 Medium" panose="02020500000000000000" pitchFamily="18" charset="-128"/>
                <a:ea typeface="BIZ UDP明朝 Medium" panose="02020500000000000000" pitchFamily="18" charset="-128"/>
              </a:rPr>
              <a:t>Benchmark Model</a:t>
            </a:r>
            <a:endParaRPr kumimoji="1" lang="ja-JP" altLang="en-US" sz="32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838200" y="1399309"/>
                <a:ext cx="10515600" cy="5320146"/>
              </a:xfrm>
            </p:spPr>
            <p:txBody>
              <a:bodyPr>
                <a:normAutofit/>
              </a:bodyPr>
              <a:lstStyle/>
              <a:p>
                <a:pPr>
                  <a:spcBef>
                    <a:spcPts val="1800"/>
                  </a:spcBef>
                </a:pPr>
                <a:r>
                  <a:rPr kumimoji="1" lang="en-US" altLang="ja-JP" sz="2000" dirty="0">
                    <a:solidFill>
                      <a:schemeClr val="tx1"/>
                    </a:solidFill>
                    <a:latin typeface="BIZ UDP明朝 Medium" panose="02020500000000000000" pitchFamily="18" charset="-128"/>
                    <a:ea typeface="BIZ UDP明朝 Medium" panose="02020500000000000000" pitchFamily="18" charset="-128"/>
                  </a:rPr>
                  <a:t>Lagrangian of RPV interaction is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ℒ</m:t>
                          </m:r>
                        </m:e>
                        <m:sub>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𝜇</m:t>
                              </m:r>
                            </m:e>
                            <m:sup>
                              <m:r>
                                <a:rPr lang="en-US" altLang="ja-JP" sz="2000" i="1">
                                  <a:latin typeface="Cambria Math" panose="02040503050406030204" pitchFamily="18" charset="0"/>
                                  <a:ea typeface="Cambria Math" panose="02040503050406030204" pitchFamily="18" charset="0"/>
                                </a:rPr>
                                <m:t>−</m:t>
                              </m:r>
                            </m:sup>
                          </m:sSup>
                          <m:r>
                            <a:rPr lang="en-US" altLang="ja-JP" sz="2000" i="1">
                              <a:latin typeface="Cambria Math" panose="02040503050406030204" pitchFamily="18" charset="0"/>
                              <a:ea typeface="Cambria Math" panose="02040503050406030204" pitchFamily="18" charset="0"/>
                            </a:rPr>
                            <m:t>→</m:t>
                          </m:r>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𝑒</m:t>
                              </m:r>
                            </m:e>
                            <m:sup>
                              <m:r>
                                <a:rPr lang="en-US" altLang="ja-JP" sz="2000" i="1">
                                  <a:latin typeface="Cambria Math" panose="02040503050406030204" pitchFamily="18" charset="0"/>
                                  <a:ea typeface="Cambria Math" panose="02040503050406030204" pitchFamily="18" charset="0"/>
                                </a:rPr>
                                <m:t>+</m:t>
                              </m:r>
                            </m:sup>
                          </m:sSup>
                        </m:sub>
                      </m:sSub>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113</m:t>
                          </m:r>
                        </m:sub>
                        <m:sup>
                          <m:r>
                            <a:rPr lang="en-US" altLang="ja-JP" sz="2000" i="1">
                              <a:latin typeface="Cambria Math" panose="02040503050406030204" pitchFamily="18" charset="0"/>
                              <a:ea typeface="Cambria Math" panose="02040503050406030204" pitchFamily="18" charset="0"/>
                            </a:rPr>
                            <m:t>′</m:t>
                          </m:r>
                        </m:sup>
                      </m:sSubSup>
                      <m:r>
                        <a:rPr lang="en-US" altLang="ja-JP" sz="2000" i="1">
                          <a:latin typeface="Cambria Math" panose="02040503050406030204" pitchFamily="18" charset="0"/>
                          <a:ea typeface="Cambria Math" panose="02040503050406030204" pitchFamily="18" charset="0"/>
                        </a:rPr>
                        <m:t> </m:t>
                      </m:r>
                      <m:acc>
                        <m:accPr>
                          <m:chr m:val="̅"/>
                          <m:ctrlPr>
                            <a:rPr lang="en-US" altLang="ja-JP" sz="2000" i="1">
                              <a:latin typeface="Cambria Math" panose="02040503050406030204" pitchFamily="18" charset="0"/>
                              <a:ea typeface="Cambria Math" panose="02040503050406030204" pitchFamily="18" charset="0"/>
                            </a:rPr>
                          </m:ctrlPr>
                        </m:accPr>
                        <m:e>
                          <m:sSup>
                            <m:sSupPr>
                              <m:ctrlPr>
                                <a:rPr lang="en-US" altLang="ja-JP" sz="2000" i="1">
                                  <a:latin typeface="Cambria Math" panose="02040503050406030204" pitchFamily="18" charset="0"/>
                                  <a:ea typeface="Cambria Math" panose="02040503050406030204" pitchFamily="18" charset="0"/>
                                </a:rPr>
                              </m:ctrlPr>
                            </m:sSupPr>
                            <m:e>
                              <m:d>
                                <m:dPr>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𝑒</m:t>
                                      </m:r>
                                    </m:e>
                                    <m:sub>
                                      <m:r>
                                        <a:rPr lang="en-US" altLang="ja-JP" sz="2000" i="1">
                                          <a:latin typeface="Cambria Math" panose="02040503050406030204" pitchFamily="18" charset="0"/>
                                          <a:ea typeface="Cambria Math" panose="02040503050406030204" pitchFamily="18" charset="0"/>
                                        </a:rPr>
                                        <m:t>𝐿</m:t>
                                      </m:r>
                                    </m:sub>
                                  </m:sSub>
                                </m:e>
                              </m:d>
                            </m:e>
                            <m:sup>
                              <m:r>
                                <a:rPr lang="en-US" altLang="ja-JP" sz="2000" i="1">
                                  <a:latin typeface="Cambria Math" panose="02040503050406030204" pitchFamily="18" charset="0"/>
                                  <a:ea typeface="Cambria Math" panose="02040503050406030204" pitchFamily="18" charset="0"/>
                                </a:rPr>
                                <m:t>𝐶</m:t>
                              </m:r>
                            </m:sup>
                          </m:sSup>
                        </m:e>
                      </m:acc>
                      <m:r>
                        <a:rPr lang="en-US" altLang="ja-JP" sz="2000" i="1">
                          <a:latin typeface="Cambria Math" panose="02040503050406030204" pitchFamily="18" charset="0"/>
                          <a:ea typeface="Cambria Math" panose="02040503050406030204" pitchFamily="18" charset="0"/>
                        </a:rPr>
                        <m:t> </m:t>
                      </m:r>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𝑢</m:t>
                          </m:r>
                        </m:e>
                        <m:sub>
                          <m:r>
                            <a:rPr lang="en-US" altLang="ja-JP" sz="2000" i="1">
                              <a:latin typeface="Cambria Math" panose="02040503050406030204" pitchFamily="18" charset="0"/>
                              <a:ea typeface="Cambria Math" panose="02040503050406030204" pitchFamily="18" charset="0"/>
                            </a:rPr>
                            <m:t>𝐿</m:t>
                          </m:r>
                        </m:sub>
                      </m:sSub>
                      <m:acc>
                        <m:accPr>
                          <m:chr m:val="̃"/>
                          <m:ctrlPr>
                            <a:rPr lang="en-US" altLang="ja-JP" sz="2000" i="1">
                              <a:latin typeface="Cambria Math" panose="02040503050406030204" pitchFamily="18" charset="0"/>
                              <a:ea typeface="Cambria Math" panose="02040503050406030204" pitchFamily="18" charset="0"/>
                            </a:rPr>
                          </m:ctrlPr>
                        </m:accPr>
                        <m:e>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𝑏</m:t>
                              </m:r>
                            </m:e>
                            <m:sub>
                              <m:r>
                                <a:rPr lang="en-US" altLang="ja-JP" sz="2000" i="1">
                                  <a:latin typeface="Cambria Math" panose="02040503050406030204" pitchFamily="18" charset="0"/>
                                  <a:ea typeface="Cambria Math" panose="02040503050406030204" pitchFamily="18" charset="0"/>
                                </a:rPr>
                                <m:t>𝑅</m:t>
                              </m:r>
                            </m:sub>
                            <m:sup>
                              <m:r>
                                <a:rPr lang="en-US" altLang="ja-JP" sz="2000" i="1">
                                  <a:latin typeface="Cambria Math" panose="02040503050406030204" pitchFamily="18" charset="0"/>
                                  <a:ea typeface="Cambria Math" panose="02040503050406030204" pitchFamily="18" charset="0"/>
                                </a:rPr>
                                <m:t>∗</m:t>
                              </m:r>
                            </m:sup>
                          </m:sSubSup>
                        </m:e>
                      </m:acc>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231</m:t>
                          </m:r>
                        </m:sub>
                        <m:sup>
                          <m:r>
                            <a:rPr lang="en-US" altLang="ja-JP" sz="2000" i="1">
                              <a:latin typeface="Cambria Math" panose="02040503050406030204" pitchFamily="18" charset="0"/>
                              <a:ea typeface="Cambria Math" panose="02040503050406030204" pitchFamily="18" charset="0"/>
                            </a:rPr>
                            <m:t>′</m:t>
                          </m:r>
                        </m:sup>
                      </m:sSubSup>
                      <m:acc>
                        <m:accPr>
                          <m:chr m:val="̃"/>
                          <m:ctrlPr>
                            <a:rPr lang="en-US" altLang="ja-JP" sz="2000" i="1">
                              <a:latin typeface="Cambria Math" panose="02040503050406030204" pitchFamily="18" charset="0"/>
                              <a:ea typeface="Cambria Math" panose="02040503050406030204" pitchFamily="18" charset="0"/>
                            </a:rPr>
                          </m:ctrlPr>
                        </m:accPr>
                        <m:e>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𝑏</m:t>
                              </m:r>
                            </m:e>
                            <m:sub>
                              <m:r>
                                <a:rPr lang="en-US" altLang="ja-JP" sz="2000" i="1">
                                  <a:latin typeface="Cambria Math" panose="02040503050406030204" pitchFamily="18" charset="0"/>
                                  <a:ea typeface="Cambria Math" panose="02040503050406030204" pitchFamily="18" charset="0"/>
                                </a:rPr>
                                <m:t>𝐿</m:t>
                              </m:r>
                            </m:sub>
                            <m:sup>
                              <m:r>
                                <a:rPr lang="en-US" altLang="ja-JP" sz="2000" i="1">
                                  <a:latin typeface="Cambria Math" panose="02040503050406030204" pitchFamily="18" charset="0"/>
                                  <a:ea typeface="Cambria Math" panose="02040503050406030204" pitchFamily="18" charset="0"/>
                                </a:rPr>
                                <m:t> </m:t>
                              </m:r>
                            </m:sup>
                          </m:sSubSup>
                        </m:e>
                      </m:acc>
                      <m:r>
                        <a:rPr lang="en-US" altLang="ja-JP" sz="2000" i="1">
                          <a:latin typeface="Cambria Math" panose="02040503050406030204" pitchFamily="18" charset="0"/>
                          <a:ea typeface="Cambria Math" panose="02040503050406030204" pitchFamily="18" charset="0"/>
                        </a:rPr>
                        <m:t> </m:t>
                      </m:r>
                      <m:acc>
                        <m:accPr>
                          <m:chr m:val="̅"/>
                          <m:ctrlPr>
                            <a:rPr lang="en-US" altLang="ja-JP" sz="2000" i="1">
                              <a:latin typeface="Cambria Math" panose="02040503050406030204" pitchFamily="18" charset="0"/>
                              <a:ea typeface="Cambria Math" panose="02040503050406030204" pitchFamily="18" charset="0"/>
                            </a:rPr>
                          </m:ctrlPr>
                        </m:acc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𝑑</m:t>
                              </m:r>
                            </m:e>
                            <m:sub>
                              <m:r>
                                <a:rPr lang="en-US" altLang="ja-JP" sz="2000" i="1">
                                  <a:latin typeface="Cambria Math" panose="02040503050406030204" pitchFamily="18" charset="0"/>
                                  <a:ea typeface="Cambria Math" panose="02040503050406030204" pitchFamily="18" charset="0"/>
                                </a:rPr>
                                <m:t>𝑅</m:t>
                              </m:r>
                            </m:sub>
                          </m:sSub>
                        </m:e>
                      </m:acc>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𝜈</m:t>
                          </m:r>
                        </m:e>
                        <m:sub>
                          <m:r>
                            <a:rPr lang="en-US" altLang="ja-JP" sz="2000" i="1">
                              <a:latin typeface="Cambria Math" panose="02040503050406030204" pitchFamily="18" charset="0"/>
                              <a:ea typeface="Cambria Math" panose="02040503050406030204" pitchFamily="18" charset="0"/>
                            </a:rPr>
                            <m:t>𝜇</m:t>
                          </m:r>
                        </m:sub>
                      </m:sSub>
                      <m:r>
                        <a:rPr lang="en-US" altLang="ja-JP" sz="2000" b="0" i="1" smtClean="0">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213</m:t>
                          </m:r>
                        </m:sub>
                        <m:sup>
                          <m:r>
                            <a:rPr lang="en-US" altLang="ja-JP" sz="2000" i="1">
                              <a:latin typeface="Cambria Math" panose="02040503050406030204" pitchFamily="18" charset="0"/>
                              <a:ea typeface="Cambria Math" panose="02040503050406030204" pitchFamily="18" charset="0"/>
                            </a:rPr>
                            <m:t>′</m:t>
                          </m:r>
                        </m:sup>
                      </m:sSubSup>
                      <m:acc>
                        <m:accPr>
                          <m:chr m:val="̅"/>
                          <m:ctrlPr>
                            <a:rPr lang="en-US" altLang="ja-JP" sz="2000" i="1">
                              <a:latin typeface="Cambria Math" panose="02040503050406030204" pitchFamily="18" charset="0"/>
                              <a:ea typeface="Cambria Math" panose="02040503050406030204" pitchFamily="18" charset="0"/>
                            </a:rPr>
                          </m:ctrlPr>
                        </m:accPr>
                        <m:e>
                          <m:sSup>
                            <m:sSupPr>
                              <m:ctrlPr>
                                <a:rPr lang="en-US" altLang="ja-JP" sz="2000" i="1">
                                  <a:latin typeface="Cambria Math" panose="02040503050406030204" pitchFamily="18" charset="0"/>
                                  <a:ea typeface="Cambria Math" panose="02040503050406030204" pitchFamily="18" charset="0"/>
                                </a:rPr>
                              </m:ctrlPr>
                            </m:sSupPr>
                            <m:e>
                              <m:d>
                                <m:dPr>
                                  <m:ctrlPr>
                                    <a:rPr lang="en-US" altLang="ja-JP" sz="2000" i="1">
                                      <a:latin typeface="Cambria Math" panose="02040503050406030204" pitchFamily="18" charset="0"/>
                                      <a:ea typeface="Cambria Math" panose="02040503050406030204" pitchFamily="18" charset="0"/>
                                    </a:rPr>
                                  </m:ctrlPr>
                                </m:d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𝜇</m:t>
                                      </m:r>
                                    </m:e>
                                    <m:sub>
                                      <m:r>
                                        <a:rPr lang="en-US" altLang="ja-JP" sz="2000" i="1">
                                          <a:latin typeface="Cambria Math" panose="02040503050406030204" pitchFamily="18" charset="0"/>
                                          <a:ea typeface="Cambria Math" panose="02040503050406030204" pitchFamily="18" charset="0"/>
                                        </a:rPr>
                                        <m:t>𝐿</m:t>
                                      </m:r>
                                    </m:sub>
                                  </m:sSub>
                                </m:e>
                              </m:d>
                            </m:e>
                            <m:sup>
                              <m:r>
                                <a:rPr lang="en-US" altLang="ja-JP" sz="2000" i="1">
                                  <a:latin typeface="Cambria Math" panose="02040503050406030204" pitchFamily="18" charset="0"/>
                                  <a:ea typeface="Cambria Math" panose="02040503050406030204" pitchFamily="18" charset="0"/>
                                </a:rPr>
                                <m:t>𝐶</m:t>
                              </m:r>
                            </m:sup>
                          </m:sSup>
                        </m:e>
                      </m:acc>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𝑢</m:t>
                          </m:r>
                        </m:e>
                        <m:sub>
                          <m:r>
                            <a:rPr lang="en-US" altLang="ja-JP" sz="2000" i="1">
                              <a:latin typeface="Cambria Math" panose="02040503050406030204" pitchFamily="18" charset="0"/>
                              <a:ea typeface="Cambria Math" panose="02040503050406030204" pitchFamily="18" charset="0"/>
                            </a:rPr>
                            <m:t>𝐿</m:t>
                          </m:r>
                        </m:sub>
                      </m:sSub>
                      <m:acc>
                        <m:accPr>
                          <m:chr m:val="̃"/>
                          <m:ctrlPr>
                            <a:rPr lang="en-US" altLang="ja-JP" sz="2000" i="1">
                              <a:latin typeface="Cambria Math" panose="02040503050406030204" pitchFamily="18" charset="0"/>
                              <a:ea typeface="Cambria Math" panose="02040503050406030204" pitchFamily="18" charset="0"/>
                            </a:rPr>
                          </m:ctrlPr>
                        </m:accPr>
                        <m:e>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𝑏</m:t>
                              </m:r>
                            </m:e>
                            <m:sub>
                              <m:r>
                                <a:rPr lang="en-US" altLang="ja-JP" sz="2000" i="1">
                                  <a:latin typeface="Cambria Math" panose="02040503050406030204" pitchFamily="18" charset="0"/>
                                  <a:ea typeface="Cambria Math" panose="02040503050406030204" pitchFamily="18" charset="0"/>
                                </a:rPr>
                                <m:t>𝑅</m:t>
                              </m:r>
                            </m:sub>
                            <m:sup>
                              <m:r>
                                <a:rPr lang="en-US" altLang="ja-JP" sz="2000" i="1">
                                  <a:latin typeface="Cambria Math" panose="02040503050406030204" pitchFamily="18" charset="0"/>
                                  <a:ea typeface="Cambria Math" panose="02040503050406030204" pitchFamily="18" charset="0"/>
                                </a:rPr>
                                <m:t>∗</m:t>
                              </m:r>
                            </m:sup>
                          </m:sSubSup>
                        </m:e>
                      </m:acc>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131</m:t>
                          </m:r>
                        </m:sub>
                        <m:sup>
                          <m:r>
                            <a:rPr lang="en-US" altLang="ja-JP" sz="2000" i="1">
                              <a:latin typeface="Cambria Math" panose="02040503050406030204" pitchFamily="18" charset="0"/>
                              <a:ea typeface="Cambria Math" panose="02040503050406030204" pitchFamily="18" charset="0"/>
                            </a:rPr>
                            <m:t>′</m:t>
                          </m:r>
                        </m:sup>
                      </m:sSubSup>
                      <m:acc>
                        <m:accPr>
                          <m:chr m:val="̃"/>
                          <m:ctrlPr>
                            <a:rPr lang="en-US" altLang="ja-JP" sz="2000" i="1">
                              <a:latin typeface="Cambria Math" panose="02040503050406030204" pitchFamily="18" charset="0"/>
                              <a:ea typeface="Cambria Math" panose="02040503050406030204" pitchFamily="18" charset="0"/>
                            </a:rPr>
                          </m:ctrlPr>
                        </m:accPr>
                        <m:e>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𝑏</m:t>
                              </m:r>
                            </m:e>
                            <m:sub>
                              <m:r>
                                <a:rPr lang="en-US" altLang="ja-JP" sz="2000" i="1">
                                  <a:latin typeface="Cambria Math" panose="02040503050406030204" pitchFamily="18" charset="0"/>
                                  <a:ea typeface="Cambria Math" panose="02040503050406030204" pitchFamily="18" charset="0"/>
                                </a:rPr>
                                <m:t>𝐿</m:t>
                              </m:r>
                            </m:sub>
                            <m:sup>
                              <m:r>
                                <a:rPr lang="en-US" altLang="ja-JP" sz="2000" i="1">
                                  <a:latin typeface="Cambria Math" panose="02040503050406030204" pitchFamily="18" charset="0"/>
                                  <a:ea typeface="Cambria Math" panose="02040503050406030204" pitchFamily="18" charset="0"/>
                                </a:rPr>
                                <m:t> </m:t>
                              </m:r>
                            </m:sup>
                          </m:sSubSup>
                        </m:e>
                      </m:acc>
                      <m:r>
                        <a:rPr lang="en-US" altLang="ja-JP" sz="2000" i="1">
                          <a:latin typeface="Cambria Math" panose="02040503050406030204" pitchFamily="18" charset="0"/>
                          <a:ea typeface="Cambria Math" panose="02040503050406030204" pitchFamily="18" charset="0"/>
                        </a:rPr>
                        <m:t> </m:t>
                      </m:r>
                      <m:acc>
                        <m:accPr>
                          <m:chr m:val="̅"/>
                          <m:ctrlPr>
                            <a:rPr lang="en-US" altLang="ja-JP" sz="2000" i="1">
                              <a:latin typeface="Cambria Math" panose="02040503050406030204" pitchFamily="18" charset="0"/>
                              <a:ea typeface="Cambria Math" panose="02040503050406030204" pitchFamily="18" charset="0"/>
                            </a:rPr>
                          </m:ctrlPr>
                        </m:accPr>
                        <m:e>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𝑑</m:t>
                              </m:r>
                            </m:e>
                            <m:sub>
                              <m:r>
                                <a:rPr lang="en-US" altLang="ja-JP" sz="2000" i="1">
                                  <a:latin typeface="Cambria Math" panose="02040503050406030204" pitchFamily="18" charset="0"/>
                                  <a:ea typeface="Cambria Math" panose="02040503050406030204" pitchFamily="18" charset="0"/>
                                </a:rPr>
                                <m:t>𝑅</m:t>
                              </m:r>
                            </m:sub>
                          </m:sSub>
                        </m:e>
                      </m:acc>
                      <m:sSub>
                        <m:sSubPr>
                          <m:ctrlPr>
                            <a:rPr lang="en-US" altLang="ja-JP" sz="2000" i="1">
                              <a:latin typeface="Cambria Math" panose="02040503050406030204" pitchFamily="18" charset="0"/>
                              <a:ea typeface="Cambria Math" panose="02040503050406030204" pitchFamily="18" charset="0"/>
                            </a:rPr>
                          </m:ctrlPr>
                        </m:sSubPr>
                        <m:e>
                          <m:r>
                            <a:rPr lang="en-US" altLang="ja-JP" sz="2000" i="1">
                              <a:latin typeface="Cambria Math" panose="02040503050406030204" pitchFamily="18" charset="0"/>
                              <a:ea typeface="Cambria Math" panose="02040503050406030204" pitchFamily="18" charset="0"/>
                            </a:rPr>
                            <m:t>𝜈</m:t>
                          </m:r>
                        </m:e>
                        <m:sub>
                          <m:r>
                            <a:rPr lang="en-US" altLang="ja-JP" sz="2000" i="1">
                              <a:latin typeface="Cambria Math" panose="02040503050406030204" pitchFamily="18" charset="0"/>
                              <a:ea typeface="Cambria Math" panose="02040503050406030204" pitchFamily="18" charset="0"/>
                            </a:rPr>
                            <m:t>𝑒</m:t>
                          </m:r>
                        </m:sub>
                      </m:sSub>
                      <m:r>
                        <a:rPr lang="en-US" altLang="ja-JP" sz="2000" i="1">
                          <a:latin typeface="Cambria Math" panose="02040503050406030204" pitchFamily="18" charset="0"/>
                          <a:ea typeface="Cambria Math" panose="02040503050406030204" pitchFamily="18" charset="0"/>
                        </a:rPr>
                        <m:t>−</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en-US" altLang="ja-JP" sz="2000" i="1">
                              <a:latin typeface="Cambria Math" panose="02040503050406030204" pitchFamily="18" charset="0"/>
                              <a:ea typeface="Cambria Math" panose="02040503050406030204" pitchFamily="18" charset="0"/>
                            </a:rPr>
                            <m:t>𝐿𝑅</m:t>
                          </m:r>
                        </m:sub>
                        <m:sup>
                          <m:r>
                            <a:rPr lang="en-US" altLang="ja-JP" sz="2000" i="1">
                              <a:latin typeface="Cambria Math" panose="02040503050406030204" pitchFamily="18" charset="0"/>
                              <a:ea typeface="Cambria Math" panose="02040503050406030204" pitchFamily="18" charset="0"/>
                            </a:rPr>
                            <m:t>2</m:t>
                          </m:r>
                        </m:sup>
                      </m:sSubSup>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𝑏</m:t>
                              </m:r>
                            </m:e>
                          </m:acc>
                        </m:e>
                        <m:sub>
                          <m:r>
                            <a:rPr lang="en-US" altLang="ja-JP" sz="2000" i="1">
                              <a:latin typeface="Cambria Math" panose="02040503050406030204" pitchFamily="18" charset="0"/>
                              <a:ea typeface="Cambria Math" panose="02040503050406030204" pitchFamily="18" charset="0"/>
                            </a:rPr>
                            <m:t>𝐿</m:t>
                          </m:r>
                        </m:sub>
                        <m:sup>
                          <m:r>
                            <a:rPr lang="en-US" altLang="ja-JP" sz="2000" i="1">
                              <a:latin typeface="Cambria Math" panose="02040503050406030204" pitchFamily="18" charset="0"/>
                              <a:ea typeface="Cambria Math" panose="02040503050406030204" pitchFamily="18" charset="0"/>
                            </a:rPr>
                            <m:t>∗</m:t>
                          </m:r>
                        </m:sup>
                      </m:sSubSup>
                      <m:sSubSup>
                        <m:sSubSupPr>
                          <m:ctrlPr>
                            <a:rPr lang="en-US" altLang="ja-JP" sz="2000" i="1">
                              <a:latin typeface="Cambria Math" panose="02040503050406030204" pitchFamily="18" charset="0"/>
                              <a:ea typeface="Cambria Math" panose="02040503050406030204" pitchFamily="18" charset="0"/>
                            </a:rPr>
                          </m:ctrlPr>
                        </m:sSubSupPr>
                        <m:e>
                          <m:acc>
                            <m:accPr>
                              <m:chr m:val="̃"/>
                              <m:ctrlPr>
                                <a:rPr lang="en-US" altLang="ja-JP" sz="2000" i="1">
                                  <a:latin typeface="Cambria Math" panose="02040503050406030204" pitchFamily="18" charset="0"/>
                                  <a:ea typeface="Cambria Math" panose="02040503050406030204" pitchFamily="18" charset="0"/>
                                </a:rPr>
                              </m:ctrlPr>
                            </m:accPr>
                            <m:e>
                              <m:r>
                                <a:rPr lang="en-US" altLang="ja-JP" sz="2000" i="1">
                                  <a:latin typeface="Cambria Math" panose="02040503050406030204" pitchFamily="18" charset="0"/>
                                  <a:ea typeface="Cambria Math" panose="02040503050406030204" pitchFamily="18" charset="0"/>
                                </a:rPr>
                                <m:t>𝑏</m:t>
                              </m:r>
                            </m:e>
                          </m:acc>
                        </m:e>
                        <m:sub>
                          <m:r>
                            <a:rPr lang="en-US" altLang="ja-JP" sz="2000" i="1">
                              <a:latin typeface="Cambria Math" panose="02040503050406030204" pitchFamily="18" charset="0"/>
                              <a:ea typeface="Cambria Math" panose="02040503050406030204" pitchFamily="18" charset="0"/>
                            </a:rPr>
                            <m:t>𝑅</m:t>
                          </m:r>
                        </m:sub>
                        <m:sup>
                          <m:r>
                            <a:rPr lang="en-US" altLang="ja-JP" sz="2000" i="1">
                              <a:latin typeface="Cambria Math" panose="02040503050406030204" pitchFamily="18" charset="0"/>
                              <a:ea typeface="Cambria Math" panose="02040503050406030204" pitchFamily="18" charset="0"/>
                            </a:rPr>
                            <m:t> </m:t>
                          </m:r>
                        </m:sup>
                      </m:sSubSup>
                      <m:r>
                        <a:rPr lang="en-US" altLang="ja-JP" sz="2000" i="1">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ea typeface="Cambria Math" panose="02040503050406030204" pitchFamily="18" charset="0"/>
                        </a:rPr>
                        <m:t>h</m:t>
                      </m:r>
                      <m:r>
                        <a:rPr lang="en-US" altLang="ja-JP" sz="2000">
                          <a:latin typeface="Cambria Math" panose="02040503050406030204" pitchFamily="18" charset="0"/>
                          <a:ea typeface="Cambria Math" panose="02040503050406030204" pitchFamily="18" charset="0"/>
                        </a:rPr>
                        <m:t>.</m:t>
                      </m:r>
                      <m:r>
                        <m:rPr>
                          <m:sty m:val="p"/>
                        </m:rPr>
                        <a:rPr lang="en-US" altLang="ja-JP" sz="2000">
                          <a:latin typeface="Cambria Math" panose="02040503050406030204" pitchFamily="18" charset="0"/>
                          <a:ea typeface="Cambria Math" panose="02040503050406030204" pitchFamily="18" charset="0"/>
                        </a:rPr>
                        <m:t>c</m:t>
                      </m:r>
                      <m:r>
                        <a:rPr lang="en-US" altLang="ja-JP" sz="2000">
                          <a:latin typeface="Cambria Math" panose="02040503050406030204" pitchFamily="18" charset="0"/>
                          <a:ea typeface="Cambria Math" panose="02040503050406030204" pitchFamily="18" charset="0"/>
                        </a:rPr>
                        <m:t>.</m:t>
                      </m:r>
                    </m:oMath>
                  </m:oMathPara>
                </a14:m>
                <a:endParaRPr kumimoji="1" lang="en-US" altLang="ja-JP" sz="2400" dirty="0">
                  <a:solidFill>
                    <a:schemeClr val="tx1"/>
                  </a:solidFill>
                  <a:latin typeface="BIZ UDP明朝 Medium" panose="02020500000000000000" pitchFamily="18" charset="-128"/>
                  <a:ea typeface="BIZ UDP明朝 Medium" panose="02020500000000000000" pitchFamily="18" charset="-128"/>
                </a:endParaRPr>
              </a:p>
              <a:p>
                <a:pPr marL="0" indent="0">
                  <a:lnSpc>
                    <a:spcPct val="150000"/>
                  </a:lnSpc>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where the other squarks which is so heavy to be ignored.</a:t>
                </a: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we will consider the eigenstates of the mass of </a:t>
                </a:r>
                <a:r>
                  <a:rPr kumimoji="1" lang="en-US" altLang="ja-JP" sz="2000" dirty="0" err="1">
                    <a:solidFill>
                      <a:schemeClr val="tx1"/>
                    </a:solidFill>
                    <a:latin typeface="BIZ UDP明朝 Medium" panose="02020500000000000000" pitchFamily="18" charset="-128"/>
                    <a:ea typeface="BIZ UDP明朝 Medium" panose="02020500000000000000" pitchFamily="18" charset="-128"/>
                  </a:rPr>
                  <a:t>sbottom</a:t>
                </a:r>
                <a:r>
                  <a:rPr kumimoji="1" lang="en-US" altLang="ja-JP" sz="2000" dirty="0">
                    <a:solidFill>
                      <a:schemeClr val="tx1"/>
                    </a:solidFill>
                    <a:latin typeface="BIZ UDP明朝 Medium" panose="02020500000000000000" pitchFamily="18" charset="-128"/>
                    <a:ea typeface="BIZ UDP明朝 Medium" panose="02020500000000000000" pitchFamily="18" charset="-128"/>
                  </a:rPr>
                  <a:t>.</a:t>
                </a:r>
              </a:p>
              <a:p>
                <a:endParaRPr kumimoji="1" lang="en-US" altLang="ja-JP" sz="700" i="1" dirty="0">
                  <a:solidFill>
                    <a:schemeClr val="tx1"/>
                  </a:solidFill>
                  <a:latin typeface="Cambria Math" panose="02040503050406030204" pitchFamily="18" charset="0"/>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m>
                            <m:mPr>
                              <m:mcs>
                                <m:mc>
                                  <m:mcPr>
                                    <m:count m:val="2"/>
                                    <m:mcJc m:val="center"/>
                                  </m:mcPr>
                                </m:mc>
                              </m:mcs>
                              <m:ctrlPr>
                                <a:rPr kumimoji="1" lang="en-US" altLang="ja-JP" sz="2000" i="1" smtClean="0">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𝐿</m:t>
                                    </m:r>
                                  </m:sub>
                                </m:sSub>
                              </m:e>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i="1" dirty="0">
                                        <a:solidFill>
                                          <a:schemeClr val="tx1"/>
                                        </a:solidFill>
                                        <a:latin typeface="Cambria Math" panose="02040503050406030204" pitchFamily="18" charset="0"/>
                                        <a:ea typeface="BIZ UDP明朝 Medium" panose="02020500000000000000" pitchFamily="18" charset="-128"/>
                                      </a:rPr>
                                      <m:t>𝑅</m:t>
                                    </m:r>
                                  </m:sub>
                                </m:sSub>
                              </m:e>
                            </m:mr>
                          </m:m>
                        </m:e>
                      </m:d>
                      <m:r>
                        <a:rPr kumimoji="1" lang="en-US" altLang="ja-JP" sz="2000" i="1" dirty="0">
                          <a:solidFill>
                            <a:schemeClr val="tx1"/>
                          </a:solidFill>
                          <a:latin typeface="Cambria Math" panose="02040503050406030204" pitchFamily="18" charset="0"/>
                          <a:ea typeface="BIZ UDP明朝 Medium" panose="02020500000000000000" pitchFamily="18" charset="-128"/>
                        </a:rPr>
                        <m:t> </m:t>
                      </m:r>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2"/>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𝐿</m:t>
                                    </m:r>
                                  </m:sub>
                                  <m:sup>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𝐿𝑅</m:t>
                                    </m:r>
                                  </m:sub>
                                  <m:sup>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mr>
                            <m:mr>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𝐿𝑅</m:t>
                                    </m:r>
                                  </m:sub>
                                  <m:sup>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𝑅</m:t>
                                    </m:r>
                                  </m:sub>
                                  <m:sup>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mr>
                          </m:m>
                        </m:e>
                      </m:d>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1"/>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b="0" i="1" dirty="0" smtClean="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acc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dirty="0" smtClean="0">
                                        <a:solidFill>
                                          <a:schemeClr val="tx1"/>
                                        </a:solidFill>
                                        <a:latin typeface="Cambria Math" panose="02040503050406030204" pitchFamily="18" charset="0"/>
                                        <a:ea typeface="BIZ UDP明朝 Medium" panose="02020500000000000000" pitchFamily="18" charset="-128"/>
                                      </a:rPr>
                                      <m:t>𝐿</m:t>
                                    </m:r>
                                  </m:sub>
                                </m:sSub>
                              </m:e>
                            </m:mr>
                            <m:mr>
                              <m:e>
                                <m:sSub>
                                  <m:sSubPr>
                                    <m:ctrlPr>
                                      <a:rPr kumimoji="1" lang="en-US" altLang="ja-JP" sz="2000" b="0" i="1" dirty="0" smtClean="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acc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dirty="0" smtClean="0">
                                        <a:solidFill>
                                          <a:schemeClr val="tx1"/>
                                        </a:solidFill>
                                        <a:latin typeface="Cambria Math" panose="02040503050406030204" pitchFamily="18" charset="0"/>
                                        <a:ea typeface="BIZ UDP明朝 Medium" panose="02020500000000000000" pitchFamily="18" charset="-128"/>
                                      </a:rPr>
                                      <m:t>𝑅</m:t>
                                    </m:r>
                                  </m:sub>
                                </m:sSub>
                              </m:e>
                            </m:mr>
                          </m:m>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m>
                            <m:mPr>
                              <m:mcs>
                                <m:mc>
                                  <m:mcPr>
                                    <m:count m:val="2"/>
                                    <m:mcJc m:val="center"/>
                                  </m:mcPr>
                                </m:mc>
                              </m:mcs>
                              <m:ctrlPr>
                                <a:rPr kumimoji="1" lang="en-US" altLang="ja-JP" sz="2000" i="1" smtClean="0">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1</m:t>
                                    </m:r>
                                  </m:sub>
                                </m:sSub>
                              </m:e>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i="1">
                                        <a:solidFill>
                                          <a:schemeClr val="tx1"/>
                                        </a:solidFill>
                                        <a:latin typeface="Cambria Math" panose="02040503050406030204" pitchFamily="18" charset="0"/>
                                        <a:ea typeface="BIZ UDP明朝 Medium" panose="02020500000000000000" pitchFamily="18" charset="-128"/>
                                      </a:rPr>
                                      <m:t>2</m:t>
                                    </m:r>
                                  </m:sub>
                                </m:sSub>
                              </m:e>
                            </m:mr>
                          </m:m>
                        </m:e>
                      </m:d>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2"/>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1</m:t>
                                    </m:r>
                                  </m:sub>
                                  <m:sup>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e>
                                <m:r>
                                  <a:rPr kumimoji="1" lang="en-US" altLang="ja-JP" sz="2000" b="0" i="1" smtClean="0">
                                    <a:solidFill>
                                      <a:schemeClr val="tx1"/>
                                    </a:solidFill>
                                    <a:latin typeface="Cambria Math" panose="02040503050406030204" pitchFamily="18" charset="0"/>
                                    <a:ea typeface="BIZ UDP明朝 Medium" panose="02020500000000000000" pitchFamily="18" charset="-128"/>
                                  </a:rPr>
                                  <m:t>0</m:t>
                                </m:r>
                              </m:e>
                            </m:mr>
                            <m:mr>
                              <m:e>
                                <m:r>
                                  <a:rPr kumimoji="1" lang="en-US" altLang="ja-JP" sz="2000" b="0" i="1" smtClean="0">
                                    <a:solidFill>
                                      <a:schemeClr val="tx1"/>
                                    </a:solidFill>
                                    <a:latin typeface="Cambria Math" panose="02040503050406030204" pitchFamily="18" charset="0"/>
                                    <a:ea typeface="BIZ UDP明朝 Medium" panose="02020500000000000000" pitchFamily="18" charset="-128"/>
                                  </a:rPr>
                                  <m:t>0</m:t>
                                </m:r>
                              </m:e>
                              <m:e>
                                <m:sSubSup>
                                  <m:sSub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b>
                                  <m:sup>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bSup>
                              </m:e>
                            </m:mr>
                          </m:m>
                        </m:e>
                      </m:d>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1"/>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1</m:t>
                                    </m:r>
                                  </m:sub>
                                </m:sSub>
                              </m:e>
                            </m:m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b>
                                </m:sSub>
                              </m:e>
                            </m:mr>
                          </m:m>
                        </m:e>
                      </m:d>
                    </m:oMath>
                  </m:oMathPara>
                </a14:m>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lnSpc>
                    <a:spcPct val="160000"/>
                  </a:lnSpc>
                  <a:buNone/>
                </a:pPr>
                <a14:m>
                  <m:oMathPara xmlns:m="http://schemas.openxmlformats.org/officeDocument/2006/math">
                    <m:oMathParaPr>
                      <m:jc m:val="centerGroup"/>
                    </m:oMathParaPr>
                    <m:oMath xmlns:m="http://schemas.openxmlformats.org/officeDocument/2006/math">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m>
                            <m:mPr>
                              <m:mcs>
                                <m:mc>
                                  <m:mcPr>
                                    <m:count m:val="1"/>
                                    <m:mcJc m:val="center"/>
                                  </m:mcPr>
                                </m:mc>
                              </m:mcs>
                              <m:ctrlPr>
                                <a:rPr kumimoji="1" lang="en-US" altLang="ja-JP" sz="2000" i="1">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𝐿</m:t>
                                    </m:r>
                                  </m:sub>
                                </m:sSub>
                              </m:e>
                            </m:m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𝑅</m:t>
                                    </m:r>
                                  </m:sub>
                                </m:sSub>
                              </m:e>
                            </m:mr>
                          </m:m>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2"/>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func>
                                  <m:func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funcPr>
                                  <m:fName>
                                    <m:r>
                                      <m:rPr>
                                        <m:sty m:val="p"/>
                                        <m:brk m:alnAt="7"/>
                                      </m:rPr>
                                      <a:rPr kumimoji="1" lang="en-US" altLang="ja-JP" sz="2000" b="0" i="0" smtClean="0">
                                        <a:solidFill>
                                          <a:schemeClr val="tx1"/>
                                        </a:solidFill>
                                        <a:latin typeface="Cambria Math" panose="02040503050406030204" pitchFamily="18" charset="0"/>
                                        <a:ea typeface="BIZ UDP明朝 Medium" panose="02020500000000000000" pitchFamily="18" charset="-128"/>
                                      </a:rPr>
                                      <m:t>c</m:t>
                                    </m:r>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os</m:t>
                                    </m:r>
                                  </m:fName>
                                  <m:e>
                                    <m:r>
                                      <m:rPr>
                                        <m:brk m:alnAt="7"/>
                                      </m:rPr>
                                      <a:rPr kumimoji="1" lang="en-US" altLang="ja-JP" sz="2000" b="0" i="1" smtClean="0">
                                        <a:solidFill>
                                          <a:schemeClr val="tx1"/>
                                        </a:solidFill>
                                        <a:latin typeface="Cambria Math" panose="02040503050406030204" pitchFamily="18" charset="0"/>
                                        <a:ea typeface="BIZ UDP明朝 Medium" panose="02020500000000000000" pitchFamily="18" charset="-128"/>
                                      </a:rPr>
                                      <m:t>𝜃</m:t>
                                    </m:r>
                                  </m:e>
                                </m:func>
                              </m:e>
                              <m:e>
                                <m:func>
                                  <m:func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funcPr>
                                  <m:fName>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sin</m:t>
                                    </m:r>
                                  </m:fName>
                                  <m:e>
                                    <m:r>
                                      <a:rPr kumimoji="1" lang="en-US" altLang="ja-JP" sz="2000" b="0" i="1" smtClean="0">
                                        <a:solidFill>
                                          <a:schemeClr val="tx1"/>
                                        </a:solidFill>
                                        <a:latin typeface="Cambria Math" panose="02040503050406030204" pitchFamily="18" charset="0"/>
                                        <a:ea typeface="BIZ UDP明朝 Medium" panose="02020500000000000000" pitchFamily="18" charset="-128"/>
                                      </a:rPr>
                                      <m:t>𝜃</m:t>
                                    </m:r>
                                  </m:e>
                                </m:func>
                              </m:e>
                            </m:mr>
                            <m:mr>
                              <m:e>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func>
                                  <m:func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funcPr>
                                  <m:fName>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sin</m:t>
                                    </m:r>
                                  </m:fName>
                                  <m:e>
                                    <m:r>
                                      <a:rPr kumimoji="1" lang="en-US" altLang="ja-JP" sz="2000" b="0" i="1" smtClean="0">
                                        <a:solidFill>
                                          <a:schemeClr val="tx1"/>
                                        </a:solidFill>
                                        <a:latin typeface="Cambria Math" panose="02040503050406030204" pitchFamily="18" charset="0"/>
                                        <a:ea typeface="BIZ UDP明朝 Medium" panose="02020500000000000000" pitchFamily="18" charset="-128"/>
                                      </a:rPr>
                                      <m:t>𝜃</m:t>
                                    </m:r>
                                  </m:e>
                                </m:func>
                              </m:e>
                              <m:e>
                                <m:func>
                                  <m:func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funcPr>
                                  <m:fName>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cos</m:t>
                                    </m:r>
                                  </m:fName>
                                  <m:e>
                                    <m:r>
                                      <a:rPr kumimoji="1" lang="en-US" altLang="ja-JP" sz="2000" b="0" i="1" smtClean="0">
                                        <a:solidFill>
                                          <a:schemeClr val="tx1"/>
                                        </a:solidFill>
                                        <a:latin typeface="Cambria Math" panose="02040503050406030204" pitchFamily="18" charset="0"/>
                                        <a:ea typeface="BIZ UDP明朝 Medium" panose="02020500000000000000" pitchFamily="18" charset="-128"/>
                                      </a:rPr>
                                      <m:t>𝜃</m:t>
                                    </m:r>
                                  </m:e>
                                </m:func>
                              </m:e>
                            </m:mr>
                          </m:m>
                        </m:e>
                      </m:d>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m>
                            <m:mPr>
                              <m:mcs>
                                <m:mc>
                                  <m:mcPr>
                                    <m:count m:val="1"/>
                                    <m:mcJc m:val="center"/>
                                  </m:mcPr>
                                </m:mc>
                              </m:mcs>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mP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1</m:t>
                                    </m:r>
                                  </m:sub>
                                </m:sSub>
                              </m:e>
                            </m:mr>
                            <m:mr>
                              <m:e>
                                <m:sSub>
                                  <m:sSubPr>
                                    <m:ctrlPr>
                                      <a:rPr kumimoji="1" lang="en-US" altLang="ja-JP" sz="2000" i="1" dirty="0">
                                        <a:solidFill>
                                          <a:schemeClr val="tx1"/>
                                        </a:solidFill>
                                        <a:latin typeface="Cambria Math" panose="02040503050406030204" pitchFamily="18" charset="0"/>
                                        <a:ea typeface="BIZ UDP明朝 Medium" panose="02020500000000000000" pitchFamily="18" charset="-128"/>
                                      </a:rPr>
                                    </m:ctrlPr>
                                  </m:sSubPr>
                                  <m:e>
                                    <m:acc>
                                      <m:accPr>
                                        <m: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accPr>
                                      <m:e>
                                        <m:r>
                                          <a:rPr kumimoji="1" lang="en-US" altLang="ja-JP" sz="2000" i="1">
                                            <a:solidFill>
                                              <a:schemeClr val="tx1"/>
                                            </a:solidFill>
                                            <a:latin typeface="Cambria Math" panose="02040503050406030204" pitchFamily="18" charset="0"/>
                                            <a:ea typeface="BIZ UDP明朝 Medium" panose="02020500000000000000" pitchFamily="18" charset="-128"/>
                                          </a:rPr>
                                          <m:t>𝑏</m:t>
                                        </m:r>
                                      </m:e>
                                    </m:acc>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b>
                                </m:sSub>
                              </m:e>
                            </m:mr>
                          </m:m>
                        </m:e>
                      </m:d>
                    </m:oMath>
                  </m:oMathPara>
                </a14:m>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r>
                  <a:rPr kumimoji="1" lang="en-US" altLang="ja-JP" sz="2000" b="0" dirty="0">
                    <a:solidFill>
                      <a:schemeClr val="tx1"/>
                    </a:solidFill>
                    <a:ea typeface="BIZ UDP明朝 Medium" panose="02020500000000000000" pitchFamily="18" charset="-128"/>
                  </a:rPr>
                  <a:t>   </a:t>
                </a:r>
                <a14:m>
                  <m:oMath xmlns:m="http://schemas.openxmlformats.org/officeDocument/2006/math">
                    <m:r>
                      <a:rPr kumimoji="1" lang="en-US" altLang="ja-JP" sz="2000" b="0" i="1" smtClean="0">
                        <a:solidFill>
                          <a:schemeClr val="tx1"/>
                        </a:solidFill>
                        <a:latin typeface="Cambria Math" panose="02040503050406030204" pitchFamily="18" charset="0"/>
                        <a:ea typeface="BIZ UDP明朝 Medium" panose="02020500000000000000" pitchFamily="18" charset="-128"/>
                      </a:rPr>
                      <m:t>𝜃</m:t>
                    </m:r>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is the mixing angle of </a:t>
                </a:r>
                <a:r>
                  <a:rPr kumimoji="1" lang="en-US" altLang="ja-JP" sz="2000" dirty="0" err="1">
                    <a:solidFill>
                      <a:schemeClr val="tx1"/>
                    </a:solidFill>
                    <a:latin typeface="BIZ UDP明朝 Medium" panose="02020500000000000000" pitchFamily="18" charset="-128"/>
                    <a:ea typeface="BIZ UDP明朝 Medium" panose="02020500000000000000" pitchFamily="18" charset="-128"/>
                  </a:rPr>
                  <a:t>sbottom</a:t>
                </a:r>
                <a:r>
                  <a:rPr kumimoji="1" lang="en-US" altLang="ja-JP" sz="2000" dirty="0">
                    <a:solidFill>
                      <a:schemeClr val="tx1"/>
                    </a:solidFill>
                    <a:latin typeface="BIZ UDP明朝 Medium" panose="02020500000000000000" pitchFamily="18" charset="-128"/>
                    <a:ea typeface="BIZ UDP明朝 Medium" panose="02020500000000000000" pitchFamily="18" charset="-128"/>
                  </a:rPr>
                  <a:t>.</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We assume </a:t>
                </a:r>
                <a14:m>
                  <m:oMath xmlns:m="http://schemas.openxmlformats.org/officeDocument/2006/math">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1</m:t>
                        </m:r>
                      </m:sub>
                    </m:sSub>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𝑚</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b>
                    </m:sSub>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a:t>
                </a: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838200" y="1399309"/>
                <a:ext cx="10515600" cy="5320146"/>
              </a:xfrm>
              <a:blipFill>
                <a:blip r:embed="rId3"/>
                <a:stretch>
                  <a:fillRect l="-638" t="-126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9AAAE00C-9336-44A1-9637-72D6ADF333BA}"/>
              </a:ext>
            </a:extLst>
          </p:cNvPr>
          <p:cNvSpPr>
            <a:spLocks noGrp="1"/>
          </p:cNvSpPr>
          <p:nvPr>
            <p:ph type="sldNum" sz="quarter" idx="12"/>
          </p:nvPr>
        </p:nvSpPr>
        <p:spPr/>
        <p:txBody>
          <a:bodyPr/>
          <a:lstStyle/>
          <a:p>
            <a:fld id="{73B850FF-6169-4056-8077-06FFA93A5366}" type="slidenum">
              <a:rPr lang="en-US" smtClean="0"/>
              <a:pPr/>
              <a:t>21</a:t>
            </a:fld>
            <a:endParaRPr lang="en-US"/>
          </a:p>
        </p:txBody>
      </p:sp>
      <p:cxnSp>
        <p:nvCxnSpPr>
          <p:cNvPr id="6" name="直線矢印コネクタ 5">
            <a:extLst>
              <a:ext uri="{FF2B5EF4-FFF2-40B4-BE49-F238E27FC236}">
                <a16:creationId xmlns:a16="http://schemas.microsoft.com/office/drawing/2014/main" id="{2B37FB9E-3FBA-BEF4-3E8E-1421F0736CCB}"/>
              </a:ext>
            </a:extLst>
          </p:cNvPr>
          <p:cNvCxnSpPr/>
          <p:nvPr/>
        </p:nvCxnSpPr>
        <p:spPr>
          <a:xfrm flipV="1">
            <a:off x="2959100" y="4140200"/>
            <a:ext cx="977900" cy="46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D891598-7613-298D-84E8-983EF6DF5C39}"/>
              </a:ext>
            </a:extLst>
          </p:cNvPr>
          <p:cNvSpPr txBox="1"/>
          <p:nvPr/>
        </p:nvSpPr>
        <p:spPr>
          <a:xfrm>
            <a:off x="838200" y="4737100"/>
            <a:ext cx="3416300" cy="369332"/>
          </a:xfrm>
          <a:prstGeom prst="rect">
            <a:avLst/>
          </a:prstGeom>
          <a:noFill/>
        </p:spPr>
        <p:txBody>
          <a:bodyPr wrap="square" rtlCol="0">
            <a:spAutoFit/>
          </a:bodyPr>
          <a:lstStyle/>
          <a:p>
            <a:r>
              <a:rPr kumimoji="1" lang="en-US" altLang="ja-JP" dirty="0">
                <a:solidFill>
                  <a:srgbClr val="0070C0"/>
                </a:solidFill>
              </a:rPr>
              <a:t>Source for Particle # violation</a:t>
            </a:r>
            <a:endParaRPr kumimoji="1" lang="ja-JP" altLang="en-US" dirty="0">
              <a:solidFill>
                <a:srgbClr val="0070C0"/>
              </a:solidFill>
            </a:endParaRPr>
          </a:p>
        </p:txBody>
      </p:sp>
    </p:spTree>
    <p:extLst>
      <p:ext uri="{BB962C8B-B14F-4D97-AF65-F5344CB8AC3E}">
        <p14:creationId xmlns:p14="http://schemas.microsoft.com/office/powerpoint/2010/main" val="219849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Benchmark Model</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err="1">
                    <a:latin typeface="BIZ UDP明朝 Medium" panose="02020500000000000000" pitchFamily="18" charset="-128"/>
                    <a:ea typeface="BIZ UDP明朝 Medium" panose="02020500000000000000" pitchFamily="18" charset="-128"/>
                  </a:rPr>
                  <a:t>Lagrangian</a:t>
                </a:r>
                <a:r>
                  <a:rPr kumimoji="1" lang="en-US" altLang="ja-JP" sz="2000" dirty="0">
                    <a:latin typeface="BIZ UDP明朝 Medium" panose="02020500000000000000" pitchFamily="18" charset="-128"/>
                    <a:ea typeface="BIZ UDP明朝 Medium" panose="02020500000000000000" pitchFamily="18" charset="-128"/>
                  </a:rPr>
                  <a:t> that causes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a:t>
                </a: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3"/>
                <a:stretch>
                  <a:fillRect l="-4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36873A0-2D93-4A59-9C35-B00C72CA0CCE}"/>
                  </a:ext>
                </a:extLst>
              </p:cNvPr>
              <p:cNvSpPr txBox="1"/>
              <p:nvPr/>
            </p:nvSpPr>
            <p:spPr>
              <a:xfrm>
                <a:off x="838200" y="2390453"/>
                <a:ext cx="11236032" cy="4688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i="1" smtClean="0">
                              <a:solidFill>
                                <a:schemeClr val="tx1"/>
                              </a:solidFill>
                              <a:latin typeface="Cambria Math" panose="02040503050406030204" pitchFamily="18" charset="0"/>
                              <a:ea typeface="Cambria Math" panose="02040503050406030204" pitchFamily="18" charset="0"/>
                            </a:rPr>
                            <m:t>ℒ</m:t>
                          </m:r>
                        </m:e>
                        <m:sub>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𝜇</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r>
                            <a:rPr kumimoji="1" lang="en-US" altLang="ja-JP" sz="2000" b="0" i="1" smtClean="0">
                              <a:solidFill>
                                <a:schemeClr val="tx1"/>
                              </a:solidFill>
                              <a:latin typeface="Cambria Math" panose="02040503050406030204" pitchFamily="18" charset="0"/>
                              <a:ea typeface="Cambria Math" panose="02040503050406030204" pitchFamily="18" charset="0"/>
                            </a:rPr>
                            <m:t>→</m:t>
                          </m:r>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𝑒</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sub>
                      </m:sSub>
                      <m:r>
                        <a:rPr kumimoji="1"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113</m:t>
                          </m:r>
                        </m:sub>
                        <m:sup>
                          <m:r>
                            <a:rPr lang="en-US" altLang="ja-JP" sz="2000" i="1">
                              <a:solidFill>
                                <a:schemeClr val="tx1"/>
                              </a:solidFill>
                              <a:latin typeface="Cambria Math" panose="02040503050406030204" pitchFamily="18" charset="0"/>
                              <a:ea typeface="Cambria Math" panose="02040503050406030204" pitchFamily="18" charset="0"/>
                            </a:rPr>
                            <m:t>′</m:t>
                          </m:r>
                        </m:sup>
                      </m:sSubSup>
                      <m:r>
                        <a:rPr lang="en-US" altLang="ja-JP" sz="2000" b="0" i="1" smtClean="0">
                          <a:solidFill>
                            <a:schemeClr val="tx1"/>
                          </a:solidFill>
                          <a:latin typeface="Cambria Math" panose="02040503050406030204" pitchFamily="18" charset="0"/>
                          <a:ea typeface="Cambria Math" panose="02040503050406030204" pitchFamily="18" charset="0"/>
                        </a:rPr>
                        <m:t> </m:t>
                      </m:r>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𝑒</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r>
                        <a:rPr lang="en-US" altLang="ja-JP" sz="2000" b="0" i="1" smtClean="0">
                          <a:solidFill>
                            <a:schemeClr val="tx1"/>
                          </a:solidFill>
                          <a:latin typeface="Cambria Math" panose="02040503050406030204" pitchFamily="18" charset="0"/>
                          <a:ea typeface="Cambria Math" panose="02040503050406030204" pitchFamily="18" charset="0"/>
                        </a:rPr>
                        <m:t> </m:t>
                      </m:r>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231</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i="1">
                              <a:solidFill>
                                <a:schemeClr val="tx1"/>
                              </a:solidFill>
                              <a:latin typeface="Cambria Math" panose="02040503050406030204" pitchFamily="18" charset="0"/>
                              <a:ea typeface="Cambria Math" panose="02040503050406030204" pitchFamily="18" charset="0"/>
                            </a:rPr>
                            <m:t>𝜇</m:t>
                          </m:r>
                        </m:sub>
                      </m:sSub>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213</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𝜇</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b="0" i="1" smtClean="0">
                              <a:solidFill>
                                <a:schemeClr val="tx1"/>
                              </a:solidFill>
                              <a:latin typeface="Cambria Math" panose="02040503050406030204" pitchFamily="18" charset="0"/>
                              <a:ea typeface="Cambria Math" panose="02040503050406030204" pitchFamily="18" charset="0"/>
                            </a:rPr>
                            <m:t>1</m:t>
                          </m:r>
                          <m:r>
                            <a:rPr lang="en-US" altLang="ja-JP" sz="2000" i="1">
                              <a:solidFill>
                                <a:schemeClr val="tx1"/>
                              </a:solidFill>
                              <a:latin typeface="Cambria Math" panose="02040503050406030204" pitchFamily="18" charset="0"/>
                              <a:ea typeface="Cambria Math" panose="02040503050406030204" pitchFamily="18" charset="0"/>
                            </a:rPr>
                            <m:t>31</m:t>
                          </m:r>
                        </m:sub>
                        <m:sup>
                          <m:r>
                            <a:rPr lang="en-US" altLang="ja-JP" sz="2000" i="1">
                              <a:solidFill>
                                <a:schemeClr val="tx1"/>
                              </a:solidFill>
                              <a:latin typeface="Cambria Math" panose="02040503050406030204" pitchFamily="18" charset="0"/>
                              <a:ea typeface="Cambria Math" panose="02040503050406030204" pitchFamily="18" charset="0"/>
                            </a:rPr>
                            <m:t>′</m:t>
                          </m:r>
                        </m:sup>
                      </m:sSubSup>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b="0" i="1" smtClean="0">
                              <a:solidFill>
                                <a:schemeClr val="tx1"/>
                              </a:solidFill>
                              <a:latin typeface="Cambria Math" panose="02040503050406030204" pitchFamily="18" charset="0"/>
                              <a:ea typeface="Cambria Math" panose="02040503050406030204" pitchFamily="18" charset="0"/>
                            </a:rPr>
                            <m:t>𝑒</m:t>
                          </m:r>
                        </m:sub>
                      </m:sSub>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b="0" i="1" smtClean="0">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𝑚</m:t>
                          </m:r>
                        </m:e>
                        <m:sub>
                          <m:r>
                            <a:rPr lang="en-US" altLang="ja-JP" sz="2000" i="1">
                              <a:solidFill>
                                <a:schemeClr val="tx1"/>
                              </a:solidFill>
                              <a:latin typeface="Cambria Math" panose="02040503050406030204" pitchFamily="18" charset="0"/>
                              <a:ea typeface="Cambria Math" panose="02040503050406030204" pitchFamily="18" charset="0"/>
                            </a:rPr>
                            <m:t>𝐿𝑅</m:t>
                          </m:r>
                        </m:sub>
                        <m:sup>
                          <m:r>
                            <a:rPr lang="en-US" altLang="ja-JP" sz="2000" b="0" i="1" smtClean="0">
                              <a:solidFill>
                                <a:schemeClr val="tx1"/>
                              </a:solidFill>
                              <a:latin typeface="Cambria Math" panose="02040503050406030204" pitchFamily="18" charset="0"/>
                              <a:ea typeface="Cambria Math" panose="02040503050406030204" pitchFamily="18" charset="0"/>
                            </a:rPr>
                            <m:t>2</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m:t>
                          </m:r>
                        </m:sup>
                      </m:sSubSup>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r>
                                <a:rPr lang="en-US" altLang="ja-JP" sz="2000" b="0" i="1" smtClean="0">
                                  <a:solidFill>
                                    <a:schemeClr val="tx1"/>
                                  </a:solidFill>
                                  <a:latin typeface="Cambria Math" panose="02040503050406030204" pitchFamily="18" charset="0"/>
                                  <a:ea typeface="Cambria Math" panose="02040503050406030204" pitchFamily="18" charset="0"/>
                                </a:rPr>
                                <m:t>𝑏</m:t>
                              </m:r>
                            </m:e>
                          </m:acc>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 </m:t>
                          </m:r>
                        </m:sup>
                      </m:sSubSup>
                      <m:r>
                        <a:rPr lang="en-US" altLang="ja-JP" sz="2000" b="0" i="1"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h</m:t>
                      </m:r>
                      <m:r>
                        <a:rPr lang="en-US" altLang="ja-JP" sz="2000" b="0" i="0"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c</m:t>
                      </m:r>
                      <m:r>
                        <a:rPr lang="en-US" altLang="ja-JP" sz="2000" b="0" i="0"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D36873A0-2D93-4A59-9C35-B00C72CA0CCE}"/>
                  </a:ext>
                </a:extLst>
              </p:cNvPr>
              <p:cNvSpPr txBox="1">
                <a:spLocks noRot="1" noChangeAspect="1" noMove="1" noResize="1" noEditPoints="1" noAdjustHandles="1" noChangeArrowheads="1" noChangeShapeType="1" noTextEdit="1"/>
              </p:cNvSpPr>
              <p:nvPr/>
            </p:nvSpPr>
            <p:spPr>
              <a:xfrm>
                <a:off x="838200" y="2390453"/>
                <a:ext cx="11236032" cy="468846"/>
              </a:xfrm>
              <a:prstGeom prst="rect">
                <a:avLst/>
              </a:prstGeom>
              <a:blipFill>
                <a:blip r:embed="rId4"/>
                <a:stretch>
                  <a:fillRect t="-3896" b="-3896"/>
                </a:stretch>
              </a:blipFill>
            </p:spPr>
            <p:txBody>
              <a:bodyPr/>
              <a:lstStyle/>
              <a:p>
                <a:r>
                  <a:rPr lang="ja-JP" altLang="en-US">
                    <a:noFill/>
                  </a:rPr>
                  <a:t> </a:t>
                </a:r>
              </a:p>
            </p:txBody>
          </p:sp>
        </mc:Fallback>
      </mc:AlternateContent>
      <p:pic>
        <p:nvPicPr>
          <p:cNvPr id="18" name="図 17">
            <a:extLst>
              <a:ext uri="{FF2B5EF4-FFF2-40B4-BE49-F238E27FC236}">
                <a16:creationId xmlns:a16="http://schemas.microsoft.com/office/drawing/2014/main" id="{C293A659-E719-44FF-A9D8-82534ABB56D6}"/>
              </a:ext>
            </a:extLst>
          </p:cNvPr>
          <p:cNvPicPr>
            <a:picLocks noChangeAspect="1"/>
          </p:cNvPicPr>
          <p:nvPr/>
        </p:nvPicPr>
        <p:blipFill>
          <a:blip r:embed="rId5"/>
          <a:stretch>
            <a:fillRect/>
          </a:stretch>
        </p:blipFill>
        <p:spPr>
          <a:xfrm>
            <a:off x="2160159" y="2926767"/>
            <a:ext cx="7953658" cy="3662973"/>
          </a:xfrm>
          <a:prstGeom prst="rect">
            <a:avLst/>
          </a:prstGeom>
          <a:ln w="57150">
            <a:solidFill>
              <a:schemeClr val="accent6"/>
            </a:solidFill>
          </a:ln>
        </p:spPr>
      </p:pic>
      <p:sp>
        <p:nvSpPr>
          <p:cNvPr id="4" name="スライド番号プレースホルダー 3">
            <a:extLst>
              <a:ext uri="{FF2B5EF4-FFF2-40B4-BE49-F238E27FC236}">
                <a16:creationId xmlns:a16="http://schemas.microsoft.com/office/drawing/2014/main" id="{5214FC92-D9AF-45C4-ACFC-17ED88598CC2}"/>
              </a:ext>
            </a:extLst>
          </p:cNvPr>
          <p:cNvSpPr>
            <a:spLocks noGrp="1"/>
          </p:cNvSpPr>
          <p:nvPr>
            <p:ph type="sldNum" sz="quarter" idx="12"/>
          </p:nvPr>
        </p:nvSpPr>
        <p:spPr/>
        <p:txBody>
          <a:bodyPr/>
          <a:lstStyle/>
          <a:p>
            <a:fld id="{73B850FF-6169-4056-8077-06FFA93A5366}" type="slidenum">
              <a:rPr lang="en-US" smtClean="0"/>
              <a:pPr/>
              <a:t>22</a:t>
            </a:fld>
            <a:endParaRPr lang="en-US"/>
          </a:p>
        </p:txBody>
      </p:sp>
    </p:spTree>
    <p:extLst>
      <p:ext uri="{BB962C8B-B14F-4D97-AF65-F5344CB8AC3E}">
        <p14:creationId xmlns:p14="http://schemas.microsoft.com/office/powerpoint/2010/main" val="429390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Benchmark Model</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471056" y="1392382"/>
                <a:ext cx="11430000" cy="4784581"/>
              </a:xfrm>
            </p:spPr>
            <p:txBody>
              <a:bodyPr/>
              <a:lstStyle/>
              <a:p>
                <a:r>
                  <a:rPr kumimoji="1" lang="en-US" altLang="ja-JP" sz="2000" dirty="0">
                    <a:latin typeface="BIZ UDP明朝 Medium" panose="02020500000000000000" pitchFamily="18" charset="-128"/>
                    <a:ea typeface="BIZ UDP明朝 Medium" panose="02020500000000000000" pitchFamily="18" charset="-128"/>
                  </a:rPr>
                  <a:t>In terms of mass eigenstates the </a:t>
                </a:r>
                <a:r>
                  <a:rPr kumimoji="1" lang="en-US" altLang="ja-JP" sz="2000" dirty="0" err="1">
                    <a:latin typeface="BIZ UDP明朝 Medium" panose="02020500000000000000" pitchFamily="18" charset="-128"/>
                    <a:ea typeface="BIZ UDP明朝 Medium" panose="02020500000000000000" pitchFamily="18" charset="-128"/>
                  </a:rPr>
                  <a:t>Lagrangian</a:t>
                </a:r>
                <a:r>
                  <a:rPr kumimoji="1" lang="en-US" altLang="ja-JP" sz="2000" dirty="0">
                    <a:latin typeface="BIZ UDP明朝 Medium" panose="02020500000000000000" pitchFamily="18" charset="-128"/>
                    <a:ea typeface="BIZ UDP明朝 Medium" panose="02020500000000000000" pitchFamily="18" charset="-128"/>
                  </a:rPr>
                  <a:t> that causes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pPr marL="0" indent="0">
                  <a:spcAft>
                    <a:spcPts val="600"/>
                  </a:spcAft>
                  <a:buNone/>
                </a:pPr>
                <a:r>
                  <a:rPr kumimoji="1" lang="en-US" altLang="ja-JP" sz="2000" b="0" dirty="0">
                    <a:solidFill>
                      <a:schemeClr val="tx2">
                        <a:lumMod val="90000"/>
                        <a:lumOff val="10000"/>
                      </a:schemeClr>
                    </a:solidFill>
                    <a:ea typeface="Cambria Math" panose="02040503050406030204" pitchFamily="18" charset="0"/>
                  </a:rPr>
                  <a:t>           </a:t>
                </a:r>
                <a14:m>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i="1" smtClean="0">
                            <a:solidFill>
                              <a:schemeClr val="tx1"/>
                            </a:solidFill>
                            <a:latin typeface="Cambria Math" panose="02040503050406030204" pitchFamily="18" charset="0"/>
                            <a:ea typeface="Cambria Math" panose="02040503050406030204" pitchFamily="18" charset="0"/>
                          </a:rPr>
                          <m:t>ℒ</m:t>
                        </m:r>
                      </m:e>
                      <m:sub>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𝜇</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r>
                          <a:rPr kumimoji="1" lang="en-US" altLang="ja-JP" sz="2000" b="0" i="1" smtClean="0">
                            <a:solidFill>
                              <a:schemeClr val="tx1"/>
                            </a:solidFill>
                            <a:latin typeface="Cambria Math" panose="02040503050406030204" pitchFamily="18" charset="0"/>
                            <a:ea typeface="Cambria Math" panose="02040503050406030204" pitchFamily="18" charset="0"/>
                          </a:rPr>
                          <m:t>→</m:t>
                        </m:r>
                        <m:sSup>
                          <m:sSup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pPr>
                          <m:e>
                            <m:r>
                              <a:rPr kumimoji="1" lang="en-US" altLang="ja-JP" sz="2000" b="0" i="1" smtClean="0">
                                <a:solidFill>
                                  <a:schemeClr val="tx1"/>
                                </a:solidFill>
                                <a:latin typeface="Cambria Math" panose="02040503050406030204" pitchFamily="18" charset="0"/>
                                <a:ea typeface="Cambria Math" panose="02040503050406030204" pitchFamily="18" charset="0"/>
                              </a:rPr>
                              <m:t>𝑒</m:t>
                            </m:r>
                          </m:e>
                          <m:sup>
                            <m:r>
                              <a:rPr kumimoji="1" lang="en-US" altLang="ja-JP" sz="2000" b="0" i="1" smtClean="0">
                                <a:solidFill>
                                  <a:schemeClr val="tx1"/>
                                </a:solidFill>
                                <a:latin typeface="Cambria Math" panose="02040503050406030204" pitchFamily="18" charset="0"/>
                                <a:ea typeface="Cambria Math" panose="02040503050406030204" pitchFamily="18" charset="0"/>
                              </a:rPr>
                              <m:t>+</m:t>
                            </m:r>
                          </m:sup>
                        </m:sSup>
                      </m:sub>
                    </m:sSub>
                    <m:r>
                      <a:rPr kumimoji="1"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113</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sin</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r>
                      <a:rPr lang="en-US" altLang="ja-JP" sz="2000" b="0" i="1" smtClean="0">
                        <a:solidFill>
                          <a:schemeClr val="tx1"/>
                        </a:solidFill>
                        <a:latin typeface="Cambria Math" panose="02040503050406030204" pitchFamily="18" charset="0"/>
                        <a:ea typeface="Cambria Math" panose="02040503050406030204" pitchFamily="18" charset="0"/>
                      </a:rPr>
                      <m:t> </m:t>
                    </m:r>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𝑒</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r>
                      <a:rPr lang="en-US" altLang="ja-JP" sz="2000" b="0" i="1" smtClean="0">
                        <a:solidFill>
                          <a:schemeClr val="tx1"/>
                        </a:solidFill>
                        <a:latin typeface="Cambria Math" panose="02040503050406030204" pitchFamily="18" charset="0"/>
                        <a:ea typeface="Cambria Math" panose="02040503050406030204" pitchFamily="18" charset="0"/>
                      </a:rPr>
                      <m:t> </m:t>
                    </m:r>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b="0" i="1" smtClean="0">
                                <a:solidFill>
                                  <a:schemeClr val="tx1"/>
                                </a:solidFill>
                                <a:latin typeface="Cambria Math" panose="02040503050406030204" pitchFamily="18" charset="0"/>
                                <a:ea typeface="Cambria Math" panose="02040503050406030204" pitchFamily="18" charset="0"/>
                              </a:rPr>
                              <m:t>1</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231</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cos</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b="0" i="1" smtClean="0">
                                <a:solidFill>
                                  <a:schemeClr val="tx1"/>
                                </a:solidFill>
                                <a:latin typeface="Cambria Math" panose="02040503050406030204" pitchFamily="18" charset="0"/>
                                <a:ea typeface="Cambria Math" panose="02040503050406030204" pitchFamily="18" charset="0"/>
                              </a:rPr>
                              <m:t>1</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i="1">
                            <a:solidFill>
                              <a:schemeClr val="tx1"/>
                            </a:solidFill>
                            <a:latin typeface="Cambria Math" panose="02040503050406030204" pitchFamily="18" charset="0"/>
                            <a:ea typeface="Cambria Math" panose="02040503050406030204" pitchFamily="18" charset="0"/>
                          </a:rPr>
                          <m:t>𝜇</m:t>
                        </m:r>
                      </m:sub>
                    </m:sSub>
                  </m:oMath>
                </a14:m>
                <a:endParaRPr lang="en-US" altLang="ja-JP" sz="2000" i="1" dirty="0">
                  <a:solidFill>
                    <a:schemeClr val="tx1"/>
                  </a:solidFill>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213</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sin</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𝜇</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b="0" i="1" smtClean="0">
                                  <a:solidFill>
                                    <a:schemeClr val="tx1"/>
                                  </a:solidFill>
                                  <a:latin typeface="Cambria Math" panose="02040503050406030204" pitchFamily="18" charset="0"/>
                                  <a:ea typeface="Cambria Math" panose="02040503050406030204" pitchFamily="18" charset="0"/>
                                </a:rPr>
                                <m:t>1</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b="0" i="1" smtClean="0">
                              <a:solidFill>
                                <a:schemeClr val="tx1"/>
                              </a:solidFill>
                              <a:latin typeface="Cambria Math" panose="02040503050406030204" pitchFamily="18" charset="0"/>
                              <a:ea typeface="Cambria Math" panose="02040503050406030204" pitchFamily="18" charset="0"/>
                            </a:rPr>
                            <m:t>1</m:t>
                          </m:r>
                          <m:r>
                            <a:rPr lang="en-US" altLang="ja-JP" sz="2000" i="1">
                              <a:solidFill>
                                <a:schemeClr val="tx1"/>
                              </a:solidFill>
                              <a:latin typeface="Cambria Math" panose="02040503050406030204" pitchFamily="18" charset="0"/>
                              <a:ea typeface="Cambria Math" panose="02040503050406030204" pitchFamily="18" charset="0"/>
                            </a:rPr>
                            <m:t>31</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cos</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b="0" i="1" smtClean="0">
                                  <a:solidFill>
                                    <a:schemeClr val="tx1"/>
                                  </a:solidFill>
                                  <a:latin typeface="Cambria Math" panose="02040503050406030204" pitchFamily="18" charset="0"/>
                                  <a:ea typeface="Cambria Math" panose="02040503050406030204" pitchFamily="18" charset="0"/>
                                </a:rPr>
                                <m:t>1</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b="0" i="1" smtClean="0">
                              <a:solidFill>
                                <a:schemeClr val="tx1"/>
                              </a:solidFill>
                              <a:latin typeface="Cambria Math" panose="02040503050406030204" pitchFamily="18" charset="0"/>
                              <a:ea typeface="Cambria Math" panose="02040503050406030204" pitchFamily="18" charset="0"/>
                            </a:rPr>
                            <m:t>𝑒</m:t>
                          </m:r>
                        </m:sub>
                      </m:sSub>
                      <m:r>
                        <a:rPr lang="en-US" altLang="ja-JP" sz="2000" b="0" i="1"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h</m:t>
                      </m:r>
                      <m:r>
                        <a:rPr lang="en-US" altLang="ja-JP" sz="2000" b="0" i="0"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2">
                              <a:lumMod val="90000"/>
                              <a:lumOff val="10000"/>
                            </a:schemeClr>
                          </a:solidFill>
                          <a:latin typeface="Cambria Math" panose="02040503050406030204" pitchFamily="18" charset="0"/>
                          <a:ea typeface="Cambria Math" panose="02040503050406030204" pitchFamily="18" charset="0"/>
                        </a:rPr>
                        <m:t>c</m:t>
                      </m:r>
                      <m:r>
                        <a:rPr lang="en-US" altLang="ja-JP" sz="2000" b="0" i="0" smtClean="0">
                          <a:solidFill>
                            <a:schemeClr val="tx2">
                              <a:lumMod val="90000"/>
                              <a:lumOff val="10000"/>
                            </a:schemeClr>
                          </a:solidFill>
                          <a:latin typeface="Cambria Math" panose="02040503050406030204" pitchFamily="18" charset="0"/>
                          <a:ea typeface="Cambria Math" panose="02040503050406030204" pitchFamily="18" charset="0"/>
                        </a:rPr>
                        <m:t>.</m:t>
                      </m:r>
                    </m:oMath>
                  </m:oMathPara>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471056" y="1392382"/>
                <a:ext cx="11430000" cy="4784581"/>
              </a:xfrm>
              <a:blipFill>
                <a:blip r:embed="rId3"/>
                <a:stretch>
                  <a:fillRect l="-533" t="-1656"/>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5656B1C1-F4C8-4E2B-ABF8-0914D8B60AC8}"/>
              </a:ext>
            </a:extLst>
          </p:cNvPr>
          <p:cNvPicPr>
            <a:picLocks noChangeAspect="1"/>
          </p:cNvPicPr>
          <p:nvPr/>
        </p:nvPicPr>
        <p:blipFill>
          <a:blip r:embed="rId4"/>
          <a:stretch>
            <a:fillRect/>
          </a:stretch>
        </p:blipFill>
        <p:spPr>
          <a:xfrm>
            <a:off x="2561821" y="2833130"/>
            <a:ext cx="3270071" cy="3560744"/>
          </a:xfrm>
          <a:prstGeom prst="rect">
            <a:avLst/>
          </a:prstGeom>
          <a:ln w="38100">
            <a:solidFill>
              <a:schemeClr val="accent6"/>
            </a:solidFill>
          </a:ln>
        </p:spPr>
      </p:pic>
      <p:pic>
        <p:nvPicPr>
          <p:cNvPr id="7" name="図 6">
            <a:extLst>
              <a:ext uri="{FF2B5EF4-FFF2-40B4-BE49-F238E27FC236}">
                <a16:creationId xmlns:a16="http://schemas.microsoft.com/office/drawing/2014/main" id="{8110377F-858C-4F76-B992-13FDA5E04638}"/>
              </a:ext>
            </a:extLst>
          </p:cNvPr>
          <p:cNvPicPr>
            <a:picLocks noChangeAspect="1"/>
          </p:cNvPicPr>
          <p:nvPr/>
        </p:nvPicPr>
        <p:blipFill>
          <a:blip r:embed="rId5"/>
          <a:stretch>
            <a:fillRect/>
          </a:stretch>
        </p:blipFill>
        <p:spPr>
          <a:xfrm>
            <a:off x="5956884" y="2833128"/>
            <a:ext cx="3385523" cy="3560745"/>
          </a:xfrm>
          <a:prstGeom prst="rect">
            <a:avLst/>
          </a:prstGeom>
          <a:ln w="38100">
            <a:solidFill>
              <a:schemeClr val="accent6"/>
            </a:solidFill>
          </a:ln>
        </p:spPr>
      </p:pic>
      <p:sp>
        <p:nvSpPr>
          <p:cNvPr id="4" name="スライド番号プレースホルダー 3">
            <a:extLst>
              <a:ext uri="{FF2B5EF4-FFF2-40B4-BE49-F238E27FC236}">
                <a16:creationId xmlns:a16="http://schemas.microsoft.com/office/drawing/2014/main" id="{C36A636A-410A-4139-90F8-E1F04C65A3B4}"/>
              </a:ext>
            </a:extLst>
          </p:cNvPr>
          <p:cNvSpPr>
            <a:spLocks noGrp="1"/>
          </p:cNvSpPr>
          <p:nvPr>
            <p:ph type="sldNum" sz="quarter" idx="12"/>
          </p:nvPr>
        </p:nvSpPr>
        <p:spPr/>
        <p:txBody>
          <a:bodyPr/>
          <a:lstStyle/>
          <a:p>
            <a:fld id="{73B850FF-6169-4056-8077-06FFA93A5366}" type="slidenum">
              <a:rPr lang="en-US" smtClean="0"/>
              <a:pPr/>
              <a:t>23</a:t>
            </a:fld>
            <a:endParaRPr lang="en-US"/>
          </a:p>
        </p:txBody>
      </p:sp>
    </p:spTree>
    <p:extLst>
      <p:ext uri="{BB962C8B-B14F-4D97-AF65-F5344CB8AC3E}">
        <p14:creationId xmlns:p14="http://schemas.microsoft.com/office/powerpoint/2010/main" val="2549581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latin typeface="BIZ UDP明朝 Medium" panose="02020500000000000000" pitchFamily="18" charset="-128"/>
                    <a:ea typeface="BIZ UDP明朝 Medium" panose="02020500000000000000" pitchFamily="18" charset="-128"/>
                  </a:rPr>
                  <a:t>Benchmark</a:t>
                </a:r>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Model</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latin typeface="BIZ UDP明朝 Medium" panose="02020500000000000000" pitchFamily="18" charset="-128"/>
                    <a:ea typeface="BIZ UDP明朝 Medium" panose="02020500000000000000" pitchFamily="18" charset="-128"/>
                  </a:rPr>
                  <a:t> Several</a:t>
                </a:r>
                <a:r>
                  <a:rPr kumimoji="1" lang="en-US" altLang="ja-JP" dirty="0">
                    <a:latin typeface="BIZ UDP明朝 Medium" panose="02020500000000000000" pitchFamily="18" charset="-128"/>
                    <a:ea typeface="BIZ UDP明朝 Medium" panose="02020500000000000000" pitchFamily="18" charset="-128"/>
                  </a:rPr>
                  <a:t> Bounds on the Model</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24</a:t>
            </a:fld>
            <a:endParaRPr lang="en-US"/>
          </a:p>
        </p:txBody>
      </p:sp>
    </p:spTree>
    <p:extLst>
      <p:ext uri="{BB962C8B-B14F-4D97-AF65-F5344CB8AC3E}">
        <p14:creationId xmlns:p14="http://schemas.microsoft.com/office/powerpoint/2010/main" val="1007934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a:xfrm>
            <a:off x="838199" y="365125"/>
            <a:ext cx="11009529" cy="1325563"/>
          </a:xfrm>
        </p:spPr>
        <p:txBody>
          <a:bodyPr/>
          <a:lstStyle/>
          <a:p>
            <a:r>
              <a:rPr lang="en-US" altLang="ja-JP" sz="3600">
                <a:latin typeface="BIZ UDP明朝 Medium" panose="02020500000000000000" pitchFamily="18" charset="-128"/>
                <a:ea typeface="BIZ UDP明朝 Medium" panose="02020500000000000000" pitchFamily="18" charset="-128"/>
              </a:rPr>
              <a:t>The </a:t>
            </a:r>
            <a:r>
              <a:rPr lang="en-US" altLang="ja-JP" sz="3600" dirty="0">
                <a:latin typeface="BIZ UDP明朝 Medium" panose="02020500000000000000" pitchFamily="18" charset="-128"/>
                <a:ea typeface="BIZ UDP明朝 Medium" panose="02020500000000000000" pitchFamily="18" charset="-128"/>
              </a:rPr>
              <a:t>bound</a:t>
            </a:r>
            <a:r>
              <a:rPr kumimoji="1" lang="en-US" altLang="ja-JP" sz="3600" dirty="0">
                <a:latin typeface="BIZ UDP明朝 Medium" panose="02020500000000000000" pitchFamily="18" charset="-128"/>
                <a:ea typeface="BIZ UDP明朝 Medium" panose="02020500000000000000" pitchFamily="18" charset="-128"/>
              </a:rPr>
              <a:t>s from current </a:t>
            </a:r>
            <a:r>
              <a:rPr lang="en-US" altLang="ja-JP" sz="3600" dirty="0">
                <a:latin typeface="BIZ UDP明朝 Medium" panose="02020500000000000000" pitchFamily="18" charset="-128"/>
                <a:ea typeface="BIZ UDP明朝 Medium" panose="02020500000000000000" pitchFamily="18" charset="-128"/>
              </a:rPr>
              <a:t>experiment</a:t>
            </a:r>
            <a:r>
              <a:rPr kumimoji="1" lang="en-US" altLang="ja-JP" sz="3600" dirty="0">
                <a:latin typeface="BIZ UDP明朝 Medium" panose="02020500000000000000" pitchFamily="18" charset="-128"/>
                <a:ea typeface="BIZ UDP明朝 Medium" panose="02020500000000000000" pitchFamily="18" charset="-128"/>
              </a:rPr>
              <a:t>s</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lnSpcReduction="10000"/>
          </a:bodyPr>
          <a:lstStyle/>
          <a:p>
            <a:r>
              <a:rPr lang="en-US" altLang="ja-JP" sz="2000" dirty="0">
                <a:latin typeface="BIZ UDP明朝 Medium" panose="02020500000000000000" pitchFamily="18" charset="-128"/>
                <a:ea typeface="BIZ UDP明朝 Medium" panose="02020500000000000000" pitchFamily="18" charset="-128"/>
              </a:rPr>
              <a:t>B</a:t>
            </a:r>
            <a:r>
              <a:rPr kumimoji="1" lang="en-US" altLang="ja-JP" sz="2000" dirty="0">
                <a:latin typeface="BIZ UDP明朝 Medium" panose="02020500000000000000" pitchFamily="18" charset="-128"/>
                <a:ea typeface="BIZ UDP明朝 Medium" panose="02020500000000000000" pitchFamily="18" charset="-128"/>
              </a:rPr>
              <a:t>ounds </a:t>
            </a:r>
            <a:r>
              <a:rPr lang="en-US" altLang="ja-JP" sz="2000" dirty="0">
                <a:latin typeface="BIZ UDP明朝 Medium" panose="02020500000000000000" pitchFamily="18" charset="-128"/>
                <a:ea typeface="BIZ UDP明朝 Medium" panose="02020500000000000000" pitchFamily="18" charset="-128"/>
              </a:rPr>
              <a:t>are</a:t>
            </a:r>
            <a:r>
              <a:rPr kumimoji="1" lang="en-US" altLang="ja-JP" sz="2000" dirty="0">
                <a:latin typeface="BIZ UDP明朝 Medium" panose="02020500000000000000" pitchFamily="18" charset="-128"/>
                <a:ea typeface="BIZ UDP明朝 Medium" panose="02020500000000000000" pitchFamily="18" charset="-128"/>
              </a:rPr>
              <a:t> ... </a:t>
            </a:r>
          </a:p>
          <a:p>
            <a:endParaRPr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ja-JP" altLang="en-US" sz="2000" dirty="0">
                <a:latin typeface="BIZ UDP明朝 Medium" panose="02020500000000000000" pitchFamily="18" charset="-128"/>
                <a:ea typeface="BIZ UDP明朝 Medium" panose="02020500000000000000" pitchFamily="18" charset="-128"/>
              </a:rPr>
              <a:t>　　　</a:t>
            </a:r>
            <a:endParaRPr kumimoji="1" lang="en-US" altLang="ja-JP" sz="20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a:extLst>
              <a:ext uri="{FF2B5EF4-FFF2-40B4-BE49-F238E27FC236}">
                <a16:creationId xmlns:a16="http://schemas.microsoft.com/office/drawing/2014/main" id="{9C444C6A-3656-4AAA-8C46-F9EB61CB8F5D}"/>
              </a:ext>
            </a:extLst>
          </p:cNvPr>
          <p:cNvSpPr>
            <a:spLocks noGrp="1"/>
          </p:cNvSpPr>
          <p:nvPr>
            <p:ph type="sldNum" sz="quarter" idx="12"/>
          </p:nvPr>
        </p:nvSpPr>
        <p:spPr/>
        <p:txBody>
          <a:bodyPr/>
          <a:lstStyle/>
          <a:p>
            <a:fld id="{73B850FF-6169-4056-8077-06FFA93A5366}" type="slidenum">
              <a:rPr lang="en-US" smtClean="0"/>
              <a:pPr/>
              <a:t>25</a:t>
            </a:fld>
            <a:endParaRPr lang="en-US"/>
          </a:p>
        </p:txBody>
      </p:sp>
      <p:pic>
        <p:nvPicPr>
          <p:cNvPr id="7" name="図 6">
            <a:extLst>
              <a:ext uri="{FF2B5EF4-FFF2-40B4-BE49-F238E27FC236}">
                <a16:creationId xmlns:a16="http://schemas.microsoft.com/office/drawing/2014/main" id="{777AC126-36C8-7FB6-6C88-D9491AA72CDF}"/>
              </a:ext>
            </a:extLst>
          </p:cNvPr>
          <p:cNvPicPr>
            <a:picLocks noChangeAspect="1"/>
          </p:cNvPicPr>
          <p:nvPr/>
        </p:nvPicPr>
        <p:blipFill>
          <a:blip r:embed="rId3"/>
          <a:stretch>
            <a:fillRect/>
          </a:stretch>
        </p:blipFill>
        <p:spPr>
          <a:xfrm>
            <a:off x="952802" y="2395016"/>
            <a:ext cx="10116273" cy="3257006"/>
          </a:xfrm>
          <a:prstGeom prst="rect">
            <a:avLst/>
          </a:prstGeom>
        </p:spPr>
      </p:pic>
    </p:spTree>
    <p:extLst>
      <p:ext uri="{BB962C8B-B14F-4D97-AF65-F5344CB8AC3E}">
        <p14:creationId xmlns:p14="http://schemas.microsoft.com/office/powerpoint/2010/main" val="3788640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7EC11-E661-484B-87A4-51487AD6C0EF}"/>
              </a:ext>
            </a:extLst>
          </p:cNvPr>
          <p:cNvSpPr>
            <a:spLocks noGrp="1"/>
          </p:cNvSpPr>
          <p:nvPr>
            <p:ph type="title"/>
          </p:nvPr>
        </p:nvSpPr>
        <p:spPr>
          <a:xfrm>
            <a:off x="838200" y="365125"/>
            <a:ext cx="10515600" cy="730759"/>
          </a:xfrm>
        </p:spPr>
        <p:txBody>
          <a:bodyPr>
            <a:normAutofit/>
          </a:bodyPr>
          <a:lstStyle/>
          <a:p>
            <a:r>
              <a:rPr kumimoji="1" lang="en-US" altLang="ja-JP" sz="3200" dirty="0">
                <a:latin typeface="BIZ UDP明朝 Medium" panose="02020500000000000000" pitchFamily="18" charset="-128"/>
                <a:ea typeface="BIZ UDP明朝 Medium" panose="02020500000000000000" pitchFamily="18" charset="-128"/>
              </a:rPr>
              <a:t>Direct </a:t>
            </a:r>
            <a:r>
              <a:rPr kumimoji="1" lang="en-US" altLang="ja-JP" sz="3200" dirty="0" err="1">
                <a:latin typeface="BIZ UDP明朝 Medium" panose="02020500000000000000" pitchFamily="18" charset="-128"/>
                <a:ea typeface="BIZ UDP明朝 Medium" panose="02020500000000000000" pitchFamily="18" charset="-128"/>
              </a:rPr>
              <a:t>sbottom</a:t>
            </a:r>
            <a:r>
              <a:rPr kumimoji="1" lang="en-US" altLang="ja-JP" sz="3200" dirty="0">
                <a:latin typeface="BIZ UDP明朝 Medium" panose="02020500000000000000" pitchFamily="18" charset="-128"/>
                <a:ea typeface="BIZ UDP明朝 Medium" panose="02020500000000000000" pitchFamily="18" charset="-128"/>
              </a:rPr>
              <a:t> search</a:t>
            </a:r>
            <a:endParaRPr kumimoji="1" lang="ja-JP" altLang="en-US" sz="32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01B57DD-C13F-41A0-A532-880B2730196A}"/>
                  </a:ext>
                </a:extLst>
              </p:cNvPr>
              <p:cNvSpPr>
                <a:spLocks noGrp="1"/>
              </p:cNvSpPr>
              <p:nvPr>
                <p:ph idx="1"/>
              </p:nvPr>
            </p:nvSpPr>
            <p:spPr>
              <a:xfrm>
                <a:off x="838200" y="1249447"/>
                <a:ext cx="11173692" cy="4927516"/>
              </a:xfrm>
            </p:spPr>
            <p:txBody>
              <a:bodyPr>
                <a:normAutofit/>
              </a:bodyPr>
              <a:lstStyle/>
              <a:p>
                <a:pPr marL="0" indent="0">
                  <a:buNone/>
                </a:pPr>
                <a:r>
                  <a:rPr kumimoji="1" lang="ja-JP" altLang="en-US" sz="2000" b="0" dirty="0">
                    <a:latin typeface="BIZ UDP明朝 Medium" panose="02020500000000000000" pitchFamily="18" charset="-128"/>
                    <a:ea typeface="BIZ UDP明朝 Medium" panose="02020500000000000000" pitchFamily="18" charset="-128"/>
                  </a:rPr>
                  <a:t>・</a:t>
                </a:r>
                <a:r>
                  <a:rPr kumimoji="1" lang="en-US" altLang="ja-JP" sz="2000" b="0" dirty="0">
                    <a:latin typeface="BIZ UDP明朝 Medium" panose="02020500000000000000" pitchFamily="18" charset="-128"/>
                    <a:ea typeface="BIZ UDP明朝 Medium" panose="02020500000000000000" pitchFamily="18" charset="-128"/>
                  </a:rPr>
                  <a:t>The ATLAS experimental constraint is</a:t>
                </a:r>
              </a:p>
              <a:p>
                <a:pPr marL="0" indent="0">
                  <a:buNone/>
                </a:pPr>
                <a:r>
                  <a:rPr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b>
                      <m:sSubPr>
                        <m:ctrlP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ctrlPr>
                      </m:sSubPr>
                      <m:e>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𝑚</m:t>
                        </m:r>
                      </m:e>
                      <m:sub>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1</m:t>
                        </m:r>
                      </m:sub>
                    </m:sSub>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m:t>
                    </m:r>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200</m:t>
                    </m:r>
                    <m:d>
                      <m:dPr>
                        <m:ctrlP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ctrlPr>
                      </m:dPr>
                      <m:e>
                        <m:r>
                          <m:rPr>
                            <m:sty m:val="p"/>
                          </m:rPr>
                          <a:rPr kumimoji="1" lang="en-US" altLang="ja-JP" sz="2000" b="0" i="0"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GeV</m:t>
                        </m:r>
                      </m:e>
                    </m:d>
                  </m:oMath>
                </a14:m>
                <a:r>
                  <a:rPr kumimoji="1" lang="ja-JP" altLang="en-US" sz="2000" b="0" dirty="0">
                    <a:solidFill>
                      <a:schemeClr val="tx1"/>
                    </a:solidFill>
                    <a:latin typeface="BIZ UDP明朝 Medium" panose="02020500000000000000" pitchFamily="18" charset="-128"/>
                    <a:ea typeface="BIZ UDP明朝 Medium" panose="02020500000000000000" pitchFamily="18" charset="-128"/>
                  </a:rPr>
                  <a:t>⇒</a:t>
                </a:r>
                <a14:m>
                  <m:oMath xmlns:m="http://schemas.openxmlformats.org/officeDocument/2006/math">
                    <m:r>
                      <a:rPr kumimoji="1" lang="en-US" altLang="ja-JP" sz="2000" b="0" i="1" smtClean="0">
                        <a:solidFill>
                          <a:schemeClr val="tx1"/>
                        </a:solidFill>
                        <a:latin typeface="Cambria Math" panose="02040503050406030204" pitchFamily="18" charset="0"/>
                      </a:rPr>
                      <m:t>𝛽</m:t>
                    </m:r>
                    <m:r>
                      <a:rPr kumimoji="1" lang="en-US" altLang="ja-JP" sz="2000" b="0" i="1" smtClean="0">
                        <a:solidFill>
                          <a:schemeClr val="tx1"/>
                        </a:solidFill>
                        <a:latin typeface="Cambria Math" panose="02040503050406030204" pitchFamily="18" charset="0"/>
                      </a:rPr>
                      <m:t>=</m:t>
                    </m:r>
                    <m:f>
                      <m:fPr>
                        <m:ctrlPr>
                          <a:rPr kumimoji="1" lang="en-US" altLang="ja-JP" sz="2000" b="0" i="1" smtClean="0">
                            <a:solidFill>
                              <a:schemeClr val="tx1"/>
                            </a:solidFill>
                            <a:latin typeface="Cambria Math" panose="02040503050406030204" pitchFamily="18" charset="0"/>
                          </a:rPr>
                        </m:ctrlPr>
                      </m:fPr>
                      <m:num>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Γ</m:t>
                            </m:r>
                          </m:e>
                          <m:sub>
                            <m:d>
                              <m:dPr>
                                <m:ctrlPr>
                                  <a:rPr kumimoji="1" lang="en-US" altLang="ja-JP" sz="2000" b="0" i="1" smtClean="0">
                                    <a:solidFill>
                                      <a:schemeClr val="tx1"/>
                                    </a:solidFill>
                                    <a:latin typeface="Cambria Math" panose="02040503050406030204" pitchFamily="18" charset="0"/>
                                  </a:rPr>
                                </m:ctrlPr>
                              </m:dPr>
                              <m:e>
                                <m:acc>
                                  <m:accPr>
                                    <m:chr m:val="̃"/>
                                    <m:ctrlPr>
                                      <a:rPr kumimoji="1" lang="en-US" altLang="ja-JP" sz="2000" b="0" i="1" smtClean="0">
                                        <a:solidFill>
                                          <a:schemeClr val="tx1"/>
                                        </a:solidFill>
                                        <a:latin typeface="Cambria Math" panose="02040503050406030204" pitchFamily="18" charset="0"/>
                                      </a:rPr>
                                    </m:ctrlPr>
                                  </m:accPr>
                                  <m:e>
                                    <m:r>
                                      <a:rPr kumimoji="1" lang="en-US" altLang="ja-JP" sz="2000" b="0" i="1" smtClean="0">
                                        <a:solidFill>
                                          <a:schemeClr val="tx1"/>
                                        </a:solidFill>
                                        <a:latin typeface="Cambria Math" panose="02040503050406030204" pitchFamily="18" charset="0"/>
                                      </a:rPr>
                                      <m:t>𝑏</m:t>
                                    </m:r>
                                  </m:e>
                                </m:acc>
                                <m:r>
                                  <a:rPr kumimoji="1" lang="en-US" altLang="ja-JP" sz="2000" b="0" i="1" dirty="0" smtClean="0">
                                    <a:solidFill>
                                      <a:schemeClr val="tx1"/>
                                    </a:solidFill>
                                    <a:latin typeface="Cambria Math" panose="02040503050406030204" pitchFamily="18" charset="0"/>
                                  </a:rPr>
                                  <m:t>→</m:t>
                                </m:r>
                                <m:r>
                                  <a:rPr kumimoji="1" lang="en-US" altLang="ja-JP" sz="2000" b="0" i="1" dirty="0" smtClean="0">
                                    <a:solidFill>
                                      <a:schemeClr val="tx1"/>
                                    </a:solidFill>
                                    <a:latin typeface="Cambria Math" panose="02040503050406030204" pitchFamily="18" charset="0"/>
                                  </a:rPr>
                                  <m:t>𝑙</m:t>
                                </m:r>
                                <m:r>
                                  <a:rPr kumimoji="1" lang="en-US" altLang="ja-JP" sz="2000" b="0" i="1" dirty="0" smtClean="0">
                                    <a:solidFill>
                                      <a:schemeClr val="tx1"/>
                                    </a:solidFill>
                                    <a:latin typeface="Cambria Math" panose="02040503050406030204" pitchFamily="18" charset="0"/>
                                  </a:rPr>
                                  <m:t>𝜈</m:t>
                                </m:r>
                              </m:e>
                            </m:d>
                          </m:sub>
                        </m:sSub>
                      </m:num>
                      <m:den>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Γ</m:t>
                            </m:r>
                          </m:e>
                          <m:sub>
                            <m:d>
                              <m:dPr>
                                <m:ctrlPr>
                                  <a:rPr kumimoji="1" lang="en-US" altLang="ja-JP" sz="2000" b="0" i="1" smtClean="0">
                                    <a:solidFill>
                                      <a:schemeClr val="tx1"/>
                                    </a:solidFill>
                                    <a:latin typeface="Cambria Math" panose="02040503050406030204" pitchFamily="18" charset="0"/>
                                  </a:rPr>
                                </m:ctrlPr>
                              </m:dPr>
                              <m:e>
                                <m:acc>
                                  <m:accPr>
                                    <m:chr m:val="̃"/>
                                    <m:ctrlPr>
                                      <a:rPr kumimoji="1" lang="en-US" altLang="ja-JP" sz="2000" b="0" i="1" smtClean="0">
                                        <a:solidFill>
                                          <a:schemeClr val="tx1"/>
                                        </a:solidFill>
                                        <a:latin typeface="Cambria Math" panose="02040503050406030204" pitchFamily="18" charset="0"/>
                                      </a:rPr>
                                    </m:ctrlPr>
                                  </m:accPr>
                                  <m:e>
                                    <m:r>
                                      <a:rPr kumimoji="1" lang="en-US" altLang="ja-JP" sz="2000" b="0" i="1" smtClean="0">
                                        <a:solidFill>
                                          <a:schemeClr val="tx1"/>
                                        </a:solidFill>
                                        <a:latin typeface="Cambria Math" panose="02040503050406030204" pitchFamily="18" charset="0"/>
                                      </a:rPr>
                                      <m:t>𝑏</m:t>
                                    </m:r>
                                  </m:e>
                                </m:acc>
                                <m:r>
                                  <a:rPr kumimoji="1" lang="en-US" altLang="ja-JP" sz="2000" b="0" i="1" dirty="0" smtClean="0">
                                    <a:solidFill>
                                      <a:schemeClr val="tx1"/>
                                    </a:solidFill>
                                    <a:latin typeface="Cambria Math" panose="02040503050406030204" pitchFamily="18" charset="0"/>
                                  </a:rPr>
                                  <m:t>→</m:t>
                                </m:r>
                                <m:acc>
                                  <m:accPr>
                                    <m:chr m:val="̃"/>
                                    <m:ctrlPr>
                                      <a:rPr kumimoji="1" lang="en-US" altLang="ja-JP" sz="2000" b="0" i="1" dirty="0" smtClean="0">
                                        <a:solidFill>
                                          <a:schemeClr val="tx1"/>
                                        </a:solidFill>
                                        <a:latin typeface="Cambria Math" panose="02040503050406030204" pitchFamily="18" charset="0"/>
                                      </a:rPr>
                                    </m:ctrlPr>
                                  </m:accPr>
                                  <m:e>
                                    <m:sSup>
                                      <m:sSupPr>
                                        <m:ctrlPr>
                                          <a:rPr kumimoji="1" lang="en-US" altLang="ja-JP" sz="2000" b="0" i="1" dirty="0" smtClean="0">
                                            <a:solidFill>
                                              <a:schemeClr val="tx1"/>
                                            </a:solidFill>
                                            <a:latin typeface="Cambria Math" panose="02040503050406030204" pitchFamily="18" charset="0"/>
                                          </a:rPr>
                                        </m:ctrlPr>
                                      </m:sSupPr>
                                      <m:e>
                                        <m:r>
                                          <a:rPr kumimoji="1" lang="en-US" altLang="ja-JP" sz="2000" b="0" i="1" dirty="0" smtClean="0">
                                            <a:solidFill>
                                              <a:schemeClr val="tx1"/>
                                            </a:solidFill>
                                            <a:latin typeface="Cambria Math" panose="02040503050406030204" pitchFamily="18" charset="0"/>
                                          </a:rPr>
                                          <m:t>𝜒</m:t>
                                        </m:r>
                                      </m:e>
                                      <m:sup>
                                        <m:r>
                                          <a:rPr kumimoji="1" lang="en-US" altLang="ja-JP" sz="2000" b="0" i="1" dirty="0" smtClean="0">
                                            <a:solidFill>
                                              <a:schemeClr val="tx1"/>
                                            </a:solidFill>
                                            <a:latin typeface="Cambria Math" panose="02040503050406030204" pitchFamily="18" charset="0"/>
                                          </a:rPr>
                                          <m:t>0</m:t>
                                        </m:r>
                                      </m:sup>
                                    </m:sSup>
                                  </m:e>
                                </m:acc>
                                <m:r>
                                  <a:rPr kumimoji="1" lang="en-US" altLang="ja-JP" sz="2000" b="0" i="1" dirty="0" smtClean="0">
                                    <a:solidFill>
                                      <a:schemeClr val="tx1"/>
                                    </a:solidFill>
                                    <a:latin typeface="Cambria Math" panose="02040503050406030204" pitchFamily="18" charset="0"/>
                                  </a:rPr>
                                  <m:t>𝑏</m:t>
                                </m:r>
                              </m:e>
                            </m:d>
                          </m:sub>
                        </m:sSub>
                      </m:den>
                    </m:f>
                    <m:r>
                      <a:rPr kumimoji="1" lang="en-US" altLang="ja-JP" sz="2000" b="0" i="1" smtClean="0">
                        <a:solidFill>
                          <a:schemeClr val="tx1"/>
                        </a:solidFill>
                        <a:latin typeface="Cambria Math" panose="02040503050406030204" pitchFamily="18" charset="0"/>
                      </a:rPr>
                      <m:t>&lt;</m:t>
                    </m:r>
                    <m:r>
                      <a:rPr kumimoji="1" lang="en-US" altLang="ja-JP" sz="2000" b="0" i="1" smtClean="0">
                        <a:solidFill>
                          <a:schemeClr val="tx1"/>
                        </a:solidFill>
                        <a:latin typeface="Cambria Math" panose="02040503050406030204" pitchFamily="18" charset="0"/>
                      </a:rPr>
                      <m:t>0</m:t>
                    </m:r>
                    <m:r>
                      <a:rPr kumimoji="1" lang="en-US" altLang="ja-JP" sz="2000" b="0" i="1" smtClean="0">
                        <a:solidFill>
                          <a:schemeClr val="tx1"/>
                        </a:solidFill>
                        <a:latin typeface="Cambria Math" panose="02040503050406030204" pitchFamily="18" charset="0"/>
                      </a:rPr>
                      <m:t>.</m:t>
                    </m:r>
                    <m:r>
                      <a:rPr kumimoji="1" lang="en-US" altLang="ja-JP" sz="2000" b="0" i="1" smtClean="0">
                        <a:solidFill>
                          <a:schemeClr val="tx1"/>
                        </a:solidFill>
                        <a:latin typeface="Cambria Math" panose="02040503050406030204" pitchFamily="18" charset="0"/>
                      </a:rPr>
                      <m:t>01</m:t>
                    </m:r>
                  </m:oMath>
                </a14:m>
                <a:endParaRPr lang="en-US" altLang="ja-JP" sz="2000" dirty="0">
                  <a:latin typeface="BIZ UDP明朝 Medium" panose="02020500000000000000" pitchFamily="18" charset="-128"/>
                  <a:ea typeface="BIZ UDP明朝 Medium" panose="02020500000000000000" pitchFamily="18" charset="-128"/>
                </a:endParaRPr>
              </a:p>
              <a:p>
                <a:pPr marL="0" indent="0">
                  <a:buNone/>
                </a:pPr>
                <a:r>
                  <a:rPr lang="en-US" altLang="ja-JP" sz="1400" dirty="0">
                    <a:solidFill>
                      <a:schemeClr val="tx1"/>
                    </a:solidFill>
                    <a:latin typeface="BIZ UDP明朝 Medium" panose="02020500000000000000" pitchFamily="18" charset="-128"/>
                    <a:ea typeface="BIZ UDP明朝 Medium" panose="02020500000000000000" pitchFamily="18" charset="-128"/>
                  </a:rPr>
                  <a:t>(</a:t>
                </a:r>
                <a:r>
                  <a:rPr lang="ja-JP" altLang="en-US" sz="1400" dirty="0">
                    <a:latin typeface="BIZ UDP明朝 Medium" panose="02020500000000000000" pitchFamily="18" charset="-128"/>
                    <a:ea typeface="BIZ UDP明朝 Medium" panose="02020500000000000000" pitchFamily="18" charset="-128"/>
                  </a:rPr>
                  <a:t> </a:t>
                </a:r>
                <a:r>
                  <a:rPr lang="fr-FR" altLang="ja-JP" sz="1400" b="0" i="0" dirty="0">
                    <a:solidFill>
                      <a:schemeClr val="tx1"/>
                    </a:solidFill>
                    <a:effectLst/>
                    <a:latin typeface="BIZ UDP明朝 Medium" panose="02020500000000000000" pitchFamily="18" charset="-128"/>
                    <a:ea typeface="BIZ UDP明朝 Medium" panose="02020500000000000000" pitchFamily="18" charset="-128"/>
                  </a:rPr>
                  <a:t>M. Aaboud et al. (ATLAS), Eur. Phys. J. C79, 733 (2019), 1902.00377 </a:t>
                </a:r>
                <a:r>
                  <a:rPr lang="en-US" altLang="ja-JP" sz="1400" dirty="0">
                    <a:solidFill>
                      <a:schemeClr val="tx1"/>
                    </a:solidFill>
                    <a:latin typeface="BIZ UDP明朝 Medium" panose="02020500000000000000" pitchFamily="18" charset="-128"/>
                    <a:ea typeface="BIZ UDP明朝 Medium" panose="02020500000000000000" pitchFamily="18" charset="-128"/>
                  </a:rPr>
                  <a:t>)</a:t>
                </a:r>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The diagram of </a:t>
                </a:r>
                <a:r>
                  <a:rPr lang="en-US" altLang="ja-JP" sz="2000" dirty="0">
                    <a:latin typeface="BIZ UDP明朝 Medium" panose="02020500000000000000" pitchFamily="18" charset="-128"/>
                    <a:ea typeface="BIZ UDP明朝 Medium" panose="02020500000000000000" pitchFamily="18" charset="-128"/>
                  </a:rPr>
                  <a:t>the </a:t>
                </a:r>
                <a:r>
                  <a:rPr kumimoji="1" lang="en-US" altLang="ja-JP" sz="2000" b="0" i="0" u="none" strike="noStrike" kern="1200" cap="none" spc="0" normalizeH="0" baseline="0" noProof="0" dirty="0" err="1">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sbottom</a:t>
                </a:r>
                <a:r>
                  <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 decay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101B57DD-C13F-41A0-A532-880B2730196A}"/>
                  </a:ext>
                </a:extLst>
              </p:cNvPr>
              <p:cNvSpPr>
                <a:spLocks noGrp="1" noRot="1" noChangeAspect="1" noMove="1" noResize="1" noEditPoints="1" noAdjustHandles="1" noChangeArrowheads="1" noChangeShapeType="1" noTextEdit="1"/>
              </p:cNvSpPr>
              <p:nvPr>
                <p:ph idx="1"/>
              </p:nvPr>
            </p:nvSpPr>
            <p:spPr>
              <a:xfrm>
                <a:off x="838200" y="1249447"/>
                <a:ext cx="11173692" cy="4927516"/>
              </a:xfrm>
              <a:blipFill>
                <a:blip r:embed="rId3"/>
                <a:stretch>
                  <a:fillRect l="-600" t="-1361"/>
                </a:stretch>
              </a:blipFill>
            </p:spPr>
            <p:txBody>
              <a:bodyPr/>
              <a:lstStyle/>
              <a:p>
                <a:r>
                  <a:rPr lang="ja-JP" altLang="en-US">
                    <a:noFill/>
                  </a:rPr>
                  <a:t> </a:t>
                </a:r>
              </a:p>
            </p:txBody>
          </p:sp>
        </mc:Fallback>
      </mc:AlternateContent>
      <p:pic>
        <p:nvPicPr>
          <p:cNvPr id="5" name="図 4" descr="グラフ&#10;&#10;自動的に生成された説明">
            <a:extLst>
              <a:ext uri="{FF2B5EF4-FFF2-40B4-BE49-F238E27FC236}">
                <a16:creationId xmlns:a16="http://schemas.microsoft.com/office/drawing/2014/main" id="{40F6C84C-EA67-4F8E-A2C7-0AFC46A0F856}"/>
              </a:ext>
            </a:extLst>
          </p:cNvPr>
          <p:cNvPicPr>
            <a:picLocks noChangeAspect="1"/>
          </p:cNvPicPr>
          <p:nvPr/>
        </p:nvPicPr>
        <p:blipFill>
          <a:blip r:embed="rId4"/>
          <a:stretch>
            <a:fillRect/>
          </a:stretch>
        </p:blipFill>
        <p:spPr>
          <a:xfrm>
            <a:off x="8311663" y="0"/>
            <a:ext cx="3255652" cy="3456000"/>
          </a:xfrm>
          <a:prstGeom prst="rect">
            <a:avLst/>
          </a:prstGeom>
        </p:spPr>
      </p:pic>
      <p:pic>
        <p:nvPicPr>
          <p:cNvPr id="7" name="図 6" descr="グラフ, ウォーターフォール図&#10;&#10;自動的に生成された説明">
            <a:extLst>
              <a:ext uri="{FF2B5EF4-FFF2-40B4-BE49-F238E27FC236}">
                <a16:creationId xmlns:a16="http://schemas.microsoft.com/office/drawing/2014/main" id="{89123F73-8C26-401A-9261-464B052DDEEE}"/>
              </a:ext>
            </a:extLst>
          </p:cNvPr>
          <p:cNvPicPr>
            <a:picLocks noChangeAspect="1"/>
          </p:cNvPicPr>
          <p:nvPr/>
        </p:nvPicPr>
        <p:blipFill>
          <a:blip r:embed="rId5"/>
          <a:stretch>
            <a:fillRect/>
          </a:stretch>
        </p:blipFill>
        <p:spPr>
          <a:xfrm>
            <a:off x="8298507" y="3387136"/>
            <a:ext cx="3367385" cy="3456000"/>
          </a:xfrm>
          <a:prstGeom prst="rect">
            <a:avLst/>
          </a:prstGeom>
        </p:spPr>
      </p:pic>
      <p:sp>
        <p:nvSpPr>
          <p:cNvPr id="4" name="スライド番号プレースホルダー 3">
            <a:extLst>
              <a:ext uri="{FF2B5EF4-FFF2-40B4-BE49-F238E27FC236}">
                <a16:creationId xmlns:a16="http://schemas.microsoft.com/office/drawing/2014/main" id="{992AE723-1891-4FF8-AA6E-CA315C3D51AB}"/>
              </a:ext>
            </a:extLst>
          </p:cNvPr>
          <p:cNvSpPr>
            <a:spLocks noGrp="1"/>
          </p:cNvSpPr>
          <p:nvPr>
            <p:ph type="sldNum" sz="quarter" idx="12"/>
          </p:nvPr>
        </p:nvSpPr>
        <p:spPr/>
        <p:txBody>
          <a:bodyPr/>
          <a:lstStyle/>
          <a:p>
            <a:fld id="{73B850FF-6169-4056-8077-06FFA93A5366}" type="slidenum">
              <a:rPr lang="en-US" smtClean="0"/>
              <a:pPr/>
              <a:t>26</a:t>
            </a:fld>
            <a:endParaRPr lang="en-US"/>
          </a:p>
        </p:txBody>
      </p:sp>
      <p:pic>
        <p:nvPicPr>
          <p:cNvPr id="8" name="図 7">
            <a:extLst>
              <a:ext uri="{FF2B5EF4-FFF2-40B4-BE49-F238E27FC236}">
                <a16:creationId xmlns:a16="http://schemas.microsoft.com/office/drawing/2014/main" id="{60A6AF16-538D-4775-B4CB-CAB20F871536}"/>
              </a:ext>
            </a:extLst>
          </p:cNvPr>
          <p:cNvPicPr>
            <a:picLocks noChangeAspect="1"/>
          </p:cNvPicPr>
          <p:nvPr/>
        </p:nvPicPr>
        <p:blipFill rotWithShape="1">
          <a:blip r:embed="rId6"/>
          <a:srcRect t="15923" b="8353"/>
          <a:stretch/>
        </p:blipFill>
        <p:spPr>
          <a:xfrm>
            <a:off x="767862" y="4134215"/>
            <a:ext cx="7184645" cy="2294497"/>
          </a:xfrm>
          <a:prstGeom prst="rect">
            <a:avLst/>
          </a:prstGeom>
          <a:ln w="57150">
            <a:solidFill>
              <a:srgbClr val="00B0F0"/>
            </a:solidFill>
          </a:ln>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6622711C-E8A2-4999-BEC5-F7FF954001E2}"/>
                  </a:ext>
                </a:extLst>
              </p:cNvPr>
              <p:cNvSpPr txBox="1"/>
              <p:nvPr/>
            </p:nvSpPr>
            <p:spPr>
              <a:xfrm>
                <a:off x="3078702" y="4969938"/>
                <a:ext cx="1096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113</m:t>
                          </m:r>
                        </m:sub>
                        <m:sup>
                          <m:r>
                            <a:rPr kumimoji="1" lang="en-US" altLang="ja-JP" b="0" i="1" smtClean="0">
                              <a:latin typeface="Cambria Math" panose="02040503050406030204" pitchFamily="18" charset="0"/>
                            </a:rPr>
                            <m:t>′</m:t>
                          </m:r>
                        </m:sup>
                      </m:sSubSup>
                      <m:r>
                        <m:rPr>
                          <m:sty m:val="p"/>
                        </m:rPr>
                        <a:rPr kumimoji="1" lang="en-US" altLang="ja-JP" b="0" i="0" smtClean="0">
                          <a:latin typeface="Cambria Math" panose="02040503050406030204" pitchFamily="18" charset="0"/>
                        </a:rPr>
                        <m:t>sin</m:t>
                      </m:r>
                      <m:r>
                        <a:rPr kumimoji="1" lang="en-US" altLang="ja-JP" b="0" i="1" smtClean="0">
                          <a:latin typeface="Cambria Math" panose="02040503050406030204" pitchFamily="18" charset="0"/>
                        </a:rPr>
                        <m:t>𝜃</m:t>
                      </m:r>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6622711C-E8A2-4999-BEC5-F7FF954001E2}"/>
                  </a:ext>
                </a:extLst>
              </p:cNvPr>
              <p:cNvSpPr txBox="1">
                <a:spLocks noRot="1" noChangeAspect="1" noMove="1" noResize="1" noEditPoints="1" noAdjustHandles="1" noChangeArrowheads="1" noChangeShapeType="1" noTextEdit="1"/>
              </p:cNvSpPr>
              <p:nvPr/>
            </p:nvSpPr>
            <p:spPr>
              <a:xfrm>
                <a:off x="3078702" y="4969938"/>
                <a:ext cx="1096518"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21EBFD48-3843-4636-9F1C-E2F8D2AF41E3}"/>
                  </a:ext>
                </a:extLst>
              </p:cNvPr>
              <p:cNvSpPr txBox="1"/>
              <p:nvPr/>
            </p:nvSpPr>
            <p:spPr>
              <a:xfrm>
                <a:off x="3263666" y="5280479"/>
                <a:ext cx="12934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213</m:t>
                              </m:r>
                            </m:sub>
                            <m:sup>
                              <m:r>
                                <a:rPr kumimoji="1" lang="en-US" altLang="ja-JP" b="0" i="1" smtClean="0">
                                  <a:latin typeface="Cambria Math" panose="02040503050406030204" pitchFamily="18" charset="0"/>
                                </a:rPr>
                                <m:t>′</m:t>
                              </m:r>
                            </m:sup>
                          </m:sSubSup>
                          <m:r>
                            <m:rPr>
                              <m:sty m:val="p"/>
                            </m:rPr>
                            <a:rPr kumimoji="1" lang="en-US" altLang="ja-JP" b="0" i="0" smtClean="0">
                              <a:latin typeface="Cambria Math" panose="02040503050406030204" pitchFamily="18" charset="0"/>
                            </a:rPr>
                            <m:t>sin</m:t>
                          </m:r>
                          <m:r>
                            <a:rPr kumimoji="1" lang="en-US" altLang="ja-JP" b="0" i="1" smtClean="0">
                              <a:latin typeface="Cambria Math" panose="02040503050406030204" pitchFamily="18" charset="0"/>
                            </a:rPr>
                            <m:t>𝜃</m:t>
                          </m:r>
                        </m:e>
                      </m:d>
                    </m:oMath>
                  </m:oMathPara>
                </a14:m>
                <a:endParaRPr kumimoji="1" lang="ja-JP" altLang="en-US" dirty="0"/>
              </a:p>
            </p:txBody>
          </p:sp>
        </mc:Choice>
        <mc:Fallback xmlns="">
          <p:sp>
            <p:nvSpPr>
              <p:cNvPr id="10" name="テキスト ボックス 9">
                <a:extLst>
                  <a:ext uri="{FF2B5EF4-FFF2-40B4-BE49-F238E27FC236}">
                    <a16:creationId xmlns:a16="http://schemas.microsoft.com/office/drawing/2014/main" id="{21EBFD48-3843-4636-9F1C-E2F8D2AF41E3}"/>
                  </a:ext>
                </a:extLst>
              </p:cNvPr>
              <p:cNvSpPr txBox="1">
                <a:spLocks noRot="1" noChangeAspect="1" noMove="1" noResize="1" noEditPoints="1" noAdjustHandles="1" noChangeArrowheads="1" noChangeShapeType="1" noTextEdit="1"/>
              </p:cNvSpPr>
              <p:nvPr/>
            </p:nvSpPr>
            <p:spPr>
              <a:xfrm>
                <a:off x="3263666" y="5280479"/>
                <a:ext cx="1293431" cy="369332"/>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65567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7EC11-E661-484B-87A4-51487AD6C0EF}"/>
              </a:ext>
            </a:extLst>
          </p:cNvPr>
          <p:cNvSpPr>
            <a:spLocks noGrp="1"/>
          </p:cNvSpPr>
          <p:nvPr>
            <p:ph type="title"/>
          </p:nvPr>
        </p:nvSpPr>
        <p:spPr>
          <a:xfrm>
            <a:off x="838200" y="365125"/>
            <a:ext cx="10515600" cy="730759"/>
          </a:xfrm>
        </p:spPr>
        <p:txBody>
          <a:bodyPr>
            <a:normAutofit/>
          </a:bodyPr>
          <a:lstStyle/>
          <a:p>
            <a:r>
              <a:rPr kumimoji="1" lang="en-US" altLang="ja-JP" sz="3200" dirty="0">
                <a:latin typeface="BIZ UDP明朝 Medium" panose="02020500000000000000" pitchFamily="18" charset="-128"/>
                <a:ea typeface="BIZ UDP明朝 Medium" panose="02020500000000000000" pitchFamily="18" charset="-128"/>
              </a:rPr>
              <a:t>Direct </a:t>
            </a:r>
            <a:r>
              <a:rPr kumimoji="1" lang="en-US" altLang="ja-JP" sz="3200" dirty="0" err="1">
                <a:latin typeface="BIZ UDP明朝 Medium" panose="02020500000000000000" pitchFamily="18" charset="-128"/>
                <a:ea typeface="BIZ UDP明朝 Medium" panose="02020500000000000000" pitchFamily="18" charset="-128"/>
              </a:rPr>
              <a:t>sbottom</a:t>
            </a:r>
            <a:r>
              <a:rPr kumimoji="1" lang="en-US" altLang="ja-JP" sz="3200" dirty="0">
                <a:latin typeface="BIZ UDP明朝 Medium" panose="02020500000000000000" pitchFamily="18" charset="-128"/>
                <a:ea typeface="BIZ UDP明朝 Medium" panose="02020500000000000000" pitchFamily="18" charset="-128"/>
              </a:rPr>
              <a:t> search</a:t>
            </a:r>
            <a:endParaRPr kumimoji="1" lang="ja-JP" altLang="en-US" sz="32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01B57DD-C13F-41A0-A532-880B2730196A}"/>
                  </a:ext>
                </a:extLst>
              </p:cNvPr>
              <p:cNvSpPr>
                <a:spLocks noGrp="1"/>
              </p:cNvSpPr>
              <p:nvPr>
                <p:ph idx="1"/>
              </p:nvPr>
            </p:nvSpPr>
            <p:spPr>
              <a:xfrm>
                <a:off x="838200" y="1249447"/>
                <a:ext cx="11173692" cy="4927516"/>
              </a:xfrm>
            </p:spPr>
            <p:txBody>
              <a:bodyPr>
                <a:normAutofit/>
              </a:bodyPr>
              <a:lstStyle/>
              <a:p>
                <a:pPr marL="0" indent="0">
                  <a:buNone/>
                </a:pPr>
                <a:r>
                  <a:rPr kumimoji="1" lang="ja-JP" altLang="en-US" sz="2000" b="0" dirty="0">
                    <a:latin typeface="BIZ UDP明朝 Medium" panose="02020500000000000000" pitchFamily="18" charset="-128"/>
                    <a:ea typeface="BIZ UDP明朝 Medium" panose="02020500000000000000" pitchFamily="18" charset="-128"/>
                  </a:rPr>
                  <a:t>・</a:t>
                </a:r>
                <a:r>
                  <a:rPr kumimoji="1" lang="en-US" altLang="ja-JP" sz="2000" b="0" dirty="0">
                    <a:latin typeface="BIZ UDP明朝 Medium" panose="02020500000000000000" pitchFamily="18" charset="-128"/>
                    <a:ea typeface="BIZ UDP明朝 Medium" panose="02020500000000000000" pitchFamily="18" charset="-128"/>
                  </a:rPr>
                  <a:t>The ATLAS experimental constraint is</a:t>
                </a:r>
              </a:p>
              <a:p>
                <a:pPr marL="0" indent="0">
                  <a:buNone/>
                </a:pPr>
                <a:r>
                  <a:rPr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b>
                      <m:sSubPr>
                        <m:ctrlP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ctrlPr>
                      </m:sSubPr>
                      <m:e>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𝑚</m:t>
                        </m:r>
                      </m:e>
                      <m:sub>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1</m:t>
                        </m:r>
                      </m:sub>
                    </m:sSub>
                    <m: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=200</m:t>
                    </m:r>
                    <m:d>
                      <m:dPr>
                        <m:ctrlPr>
                          <a:rPr kumimoji="1" lang="en-US" altLang="ja-JP" sz="2000" b="0" i="1"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ctrlPr>
                      </m:dPr>
                      <m:e>
                        <m:r>
                          <m:rPr>
                            <m:sty m:val="p"/>
                          </m:rPr>
                          <a:rPr kumimoji="1" lang="en-US" altLang="ja-JP" sz="2000" b="0" i="0" u="none" strike="noStrike" kern="1200" cap="none" spc="0" normalizeH="0" baseline="0" noProof="0" smtClean="0">
                            <a:ln>
                              <a:noFill/>
                            </a:ln>
                            <a:solidFill>
                              <a:schemeClr val="tx1"/>
                            </a:solidFill>
                            <a:effectLst/>
                            <a:uLnTx/>
                            <a:uFillTx/>
                            <a:latin typeface="Cambria Math" panose="02040503050406030204" pitchFamily="18" charset="0"/>
                            <a:ea typeface="游ゴシック" panose="020B0400000000000000" pitchFamily="50" charset="-128"/>
                            <a:cs typeface="+mn-cs"/>
                          </a:rPr>
                          <m:t>GeV</m:t>
                        </m:r>
                      </m:e>
                    </m:d>
                  </m:oMath>
                </a14:m>
                <a:r>
                  <a:rPr kumimoji="1" lang="ja-JP" altLang="en-US" sz="2000" b="0" dirty="0">
                    <a:solidFill>
                      <a:schemeClr val="tx1"/>
                    </a:solidFill>
                    <a:latin typeface="BIZ UDP明朝 Medium" panose="02020500000000000000" pitchFamily="18" charset="-128"/>
                    <a:ea typeface="BIZ UDP明朝 Medium" panose="02020500000000000000" pitchFamily="18" charset="-128"/>
                  </a:rPr>
                  <a:t>⇒</a:t>
                </a:r>
                <a14:m>
                  <m:oMath xmlns:m="http://schemas.openxmlformats.org/officeDocument/2006/math">
                    <m:r>
                      <a:rPr kumimoji="1" lang="en-US" altLang="ja-JP" sz="2000" b="0" i="1" smtClean="0">
                        <a:solidFill>
                          <a:schemeClr val="tx1"/>
                        </a:solidFill>
                        <a:latin typeface="Cambria Math" panose="02040503050406030204" pitchFamily="18" charset="0"/>
                      </a:rPr>
                      <m:t>𝛽</m:t>
                    </m:r>
                    <m:r>
                      <a:rPr kumimoji="1" lang="en-US" altLang="ja-JP" sz="2000" b="0" i="1" smtClean="0">
                        <a:solidFill>
                          <a:schemeClr val="tx1"/>
                        </a:solidFill>
                        <a:latin typeface="Cambria Math" panose="02040503050406030204" pitchFamily="18" charset="0"/>
                      </a:rPr>
                      <m:t>=</m:t>
                    </m:r>
                    <m:f>
                      <m:fPr>
                        <m:ctrlPr>
                          <a:rPr kumimoji="1" lang="en-US" altLang="ja-JP" sz="2000" b="0" i="1" smtClean="0">
                            <a:solidFill>
                              <a:schemeClr val="tx1"/>
                            </a:solidFill>
                            <a:latin typeface="Cambria Math" panose="02040503050406030204" pitchFamily="18" charset="0"/>
                          </a:rPr>
                        </m:ctrlPr>
                      </m:fPr>
                      <m:num>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Γ</m:t>
                            </m:r>
                          </m:e>
                          <m:sub>
                            <m:d>
                              <m:dPr>
                                <m:ctrlPr>
                                  <a:rPr kumimoji="1" lang="en-US" altLang="ja-JP" sz="2000" b="0" i="1" smtClean="0">
                                    <a:solidFill>
                                      <a:schemeClr val="tx1"/>
                                    </a:solidFill>
                                    <a:latin typeface="Cambria Math" panose="02040503050406030204" pitchFamily="18" charset="0"/>
                                  </a:rPr>
                                </m:ctrlPr>
                              </m:dPr>
                              <m:e>
                                <m:acc>
                                  <m:accPr>
                                    <m:chr m:val="̃"/>
                                    <m:ctrlPr>
                                      <a:rPr kumimoji="1" lang="en-US" altLang="ja-JP" sz="2000" b="0" i="1" smtClean="0">
                                        <a:solidFill>
                                          <a:schemeClr val="tx1"/>
                                        </a:solidFill>
                                        <a:latin typeface="Cambria Math" panose="02040503050406030204" pitchFamily="18" charset="0"/>
                                      </a:rPr>
                                    </m:ctrlPr>
                                  </m:accPr>
                                  <m:e>
                                    <m:r>
                                      <a:rPr kumimoji="1" lang="en-US" altLang="ja-JP" sz="2000" b="0" i="1" smtClean="0">
                                        <a:solidFill>
                                          <a:schemeClr val="tx1"/>
                                        </a:solidFill>
                                        <a:latin typeface="Cambria Math" panose="02040503050406030204" pitchFamily="18" charset="0"/>
                                      </a:rPr>
                                      <m:t>𝑏</m:t>
                                    </m:r>
                                  </m:e>
                                </m:acc>
                                <m:r>
                                  <a:rPr kumimoji="1" lang="en-US" altLang="ja-JP" sz="2000" b="0" i="1" dirty="0" smtClean="0">
                                    <a:solidFill>
                                      <a:schemeClr val="tx1"/>
                                    </a:solidFill>
                                    <a:latin typeface="Cambria Math" panose="02040503050406030204" pitchFamily="18" charset="0"/>
                                  </a:rPr>
                                  <m:t>→</m:t>
                                </m:r>
                                <m:r>
                                  <a:rPr kumimoji="1" lang="en-US" altLang="ja-JP" sz="2000" b="0" i="1" dirty="0" smtClean="0">
                                    <a:solidFill>
                                      <a:schemeClr val="tx1"/>
                                    </a:solidFill>
                                    <a:latin typeface="Cambria Math" panose="02040503050406030204" pitchFamily="18" charset="0"/>
                                  </a:rPr>
                                  <m:t>𝑙</m:t>
                                </m:r>
                                <m:r>
                                  <a:rPr kumimoji="1" lang="en-US" altLang="ja-JP" sz="2000" b="0" i="1" dirty="0" smtClean="0">
                                    <a:solidFill>
                                      <a:schemeClr val="tx1"/>
                                    </a:solidFill>
                                    <a:latin typeface="Cambria Math" panose="02040503050406030204" pitchFamily="18" charset="0"/>
                                  </a:rPr>
                                  <m:t>𝜈</m:t>
                                </m:r>
                              </m:e>
                            </m:d>
                          </m:sub>
                        </m:sSub>
                      </m:num>
                      <m:den>
                        <m:sSub>
                          <m:sSubPr>
                            <m:ctrlPr>
                              <a:rPr kumimoji="1" lang="en-US" altLang="ja-JP" sz="2000" b="0" i="1" smtClean="0">
                                <a:solidFill>
                                  <a:schemeClr val="tx1"/>
                                </a:solidFill>
                                <a:latin typeface="Cambria Math" panose="02040503050406030204" pitchFamily="18" charset="0"/>
                              </a:rPr>
                            </m:ctrlPr>
                          </m:sSubPr>
                          <m:e>
                            <m:r>
                              <m:rPr>
                                <m:sty m:val="p"/>
                              </m:rPr>
                              <a:rPr kumimoji="1" lang="en-US" altLang="ja-JP" sz="2000" b="0" i="0" smtClean="0">
                                <a:solidFill>
                                  <a:schemeClr val="tx1"/>
                                </a:solidFill>
                                <a:latin typeface="Cambria Math" panose="02040503050406030204" pitchFamily="18" charset="0"/>
                              </a:rPr>
                              <m:t>Γ</m:t>
                            </m:r>
                          </m:e>
                          <m:sub>
                            <m:d>
                              <m:dPr>
                                <m:ctrlPr>
                                  <a:rPr kumimoji="1" lang="en-US" altLang="ja-JP" sz="2000" b="0" i="1" smtClean="0">
                                    <a:solidFill>
                                      <a:schemeClr val="tx1"/>
                                    </a:solidFill>
                                    <a:latin typeface="Cambria Math" panose="02040503050406030204" pitchFamily="18" charset="0"/>
                                  </a:rPr>
                                </m:ctrlPr>
                              </m:dPr>
                              <m:e>
                                <m:acc>
                                  <m:accPr>
                                    <m:chr m:val="̃"/>
                                    <m:ctrlPr>
                                      <a:rPr kumimoji="1" lang="en-US" altLang="ja-JP" sz="2000" b="0" i="1" smtClean="0">
                                        <a:solidFill>
                                          <a:schemeClr val="tx1"/>
                                        </a:solidFill>
                                        <a:latin typeface="Cambria Math" panose="02040503050406030204" pitchFamily="18" charset="0"/>
                                      </a:rPr>
                                    </m:ctrlPr>
                                  </m:accPr>
                                  <m:e>
                                    <m:r>
                                      <a:rPr kumimoji="1" lang="en-US" altLang="ja-JP" sz="2000" b="0" i="1" smtClean="0">
                                        <a:solidFill>
                                          <a:schemeClr val="tx1"/>
                                        </a:solidFill>
                                        <a:latin typeface="Cambria Math" panose="02040503050406030204" pitchFamily="18" charset="0"/>
                                      </a:rPr>
                                      <m:t>𝑏</m:t>
                                    </m:r>
                                  </m:e>
                                </m:acc>
                                <m:r>
                                  <a:rPr kumimoji="1" lang="en-US" altLang="ja-JP" sz="2000" b="0" i="1" dirty="0" smtClean="0">
                                    <a:solidFill>
                                      <a:schemeClr val="tx1"/>
                                    </a:solidFill>
                                    <a:latin typeface="Cambria Math" panose="02040503050406030204" pitchFamily="18" charset="0"/>
                                  </a:rPr>
                                  <m:t>→</m:t>
                                </m:r>
                                <m:acc>
                                  <m:accPr>
                                    <m:chr m:val="̃"/>
                                    <m:ctrlPr>
                                      <a:rPr kumimoji="1" lang="en-US" altLang="ja-JP" sz="2000" b="0" i="1" dirty="0" smtClean="0">
                                        <a:solidFill>
                                          <a:schemeClr val="tx1"/>
                                        </a:solidFill>
                                        <a:latin typeface="Cambria Math" panose="02040503050406030204" pitchFamily="18" charset="0"/>
                                      </a:rPr>
                                    </m:ctrlPr>
                                  </m:accPr>
                                  <m:e>
                                    <m:sSup>
                                      <m:sSupPr>
                                        <m:ctrlPr>
                                          <a:rPr kumimoji="1" lang="en-US" altLang="ja-JP" sz="2000" b="0" i="1" dirty="0" smtClean="0">
                                            <a:solidFill>
                                              <a:schemeClr val="tx1"/>
                                            </a:solidFill>
                                            <a:latin typeface="Cambria Math" panose="02040503050406030204" pitchFamily="18" charset="0"/>
                                          </a:rPr>
                                        </m:ctrlPr>
                                      </m:sSupPr>
                                      <m:e>
                                        <m:r>
                                          <a:rPr kumimoji="1" lang="en-US" altLang="ja-JP" sz="2000" b="0" i="1" dirty="0" smtClean="0">
                                            <a:solidFill>
                                              <a:schemeClr val="tx1"/>
                                            </a:solidFill>
                                            <a:latin typeface="Cambria Math" panose="02040503050406030204" pitchFamily="18" charset="0"/>
                                          </a:rPr>
                                          <m:t>𝜒</m:t>
                                        </m:r>
                                      </m:e>
                                      <m:sup>
                                        <m:r>
                                          <a:rPr kumimoji="1" lang="en-US" altLang="ja-JP" sz="2000" b="0" i="1" dirty="0" smtClean="0">
                                            <a:solidFill>
                                              <a:schemeClr val="tx1"/>
                                            </a:solidFill>
                                            <a:latin typeface="Cambria Math" panose="02040503050406030204" pitchFamily="18" charset="0"/>
                                          </a:rPr>
                                          <m:t>0</m:t>
                                        </m:r>
                                      </m:sup>
                                    </m:sSup>
                                  </m:e>
                                </m:acc>
                                <m:r>
                                  <a:rPr kumimoji="1" lang="en-US" altLang="ja-JP" sz="2000" b="0" i="1" dirty="0" smtClean="0">
                                    <a:solidFill>
                                      <a:schemeClr val="tx1"/>
                                    </a:solidFill>
                                    <a:latin typeface="Cambria Math" panose="02040503050406030204" pitchFamily="18" charset="0"/>
                                  </a:rPr>
                                  <m:t>𝑏</m:t>
                                </m:r>
                              </m:e>
                            </m:d>
                          </m:sub>
                        </m:sSub>
                      </m:den>
                    </m:f>
                    <m:r>
                      <a:rPr kumimoji="1" lang="en-US" altLang="ja-JP" sz="2000" b="0" i="1" smtClean="0">
                        <a:solidFill>
                          <a:schemeClr val="tx1"/>
                        </a:solidFill>
                        <a:latin typeface="Cambria Math" panose="02040503050406030204" pitchFamily="18" charset="0"/>
                      </a:rPr>
                      <m:t>≤0.01</m:t>
                    </m:r>
                  </m:oMath>
                </a14:m>
                <a:endParaRPr lang="en-US" altLang="ja-JP" sz="2000" dirty="0">
                  <a:latin typeface="BIZ UDP明朝 Medium" panose="02020500000000000000" pitchFamily="18" charset="-128"/>
                  <a:ea typeface="BIZ UDP明朝 Medium" panose="02020500000000000000" pitchFamily="18" charset="-128"/>
                </a:endParaRPr>
              </a:p>
              <a:p>
                <a:pPr marL="0" indent="0">
                  <a:buNone/>
                </a:pPr>
                <a:r>
                  <a:rPr lang="en-US" altLang="ja-JP" sz="1400" dirty="0">
                    <a:solidFill>
                      <a:schemeClr val="tx1"/>
                    </a:solidFill>
                    <a:latin typeface="BIZ UDP明朝 Medium" panose="02020500000000000000" pitchFamily="18" charset="-128"/>
                    <a:ea typeface="BIZ UDP明朝 Medium" panose="02020500000000000000" pitchFamily="18" charset="-128"/>
                  </a:rPr>
                  <a:t>(</a:t>
                </a:r>
                <a:r>
                  <a:rPr lang="ja-JP" altLang="en-US" sz="1400" dirty="0">
                    <a:latin typeface="BIZ UDP明朝 Medium" panose="02020500000000000000" pitchFamily="18" charset="-128"/>
                    <a:ea typeface="BIZ UDP明朝 Medium" panose="02020500000000000000" pitchFamily="18" charset="-128"/>
                  </a:rPr>
                  <a:t> </a:t>
                </a:r>
                <a:r>
                  <a:rPr lang="fr-FR" altLang="ja-JP" sz="1400" b="0" i="0" dirty="0">
                    <a:solidFill>
                      <a:schemeClr val="tx1"/>
                    </a:solidFill>
                    <a:effectLst/>
                    <a:latin typeface="BIZ UDP明朝 Medium" panose="02020500000000000000" pitchFamily="18" charset="-128"/>
                    <a:ea typeface="BIZ UDP明朝 Medium" panose="02020500000000000000" pitchFamily="18" charset="-128"/>
                  </a:rPr>
                  <a:t>M. Aaboud et al. (ATLAS), Eur. Phys. J. C79, 733 (2019), 1902.00377 </a:t>
                </a:r>
                <a:r>
                  <a:rPr lang="en-US" altLang="ja-JP" sz="1400" dirty="0">
                    <a:solidFill>
                      <a:schemeClr val="tx1"/>
                    </a:solidFill>
                    <a:latin typeface="BIZ UDP明朝 Medium" panose="02020500000000000000" pitchFamily="18" charset="-128"/>
                    <a:ea typeface="BIZ UDP明朝 Medium" panose="02020500000000000000" pitchFamily="18" charset="-128"/>
                  </a:rPr>
                  <a:t>)</a:t>
                </a:r>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The bound of the direct </a:t>
                </a:r>
                <a:r>
                  <a:rPr kumimoji="1" lang="en-US" altLang="ja-JP" sz="2000" b="0" i="0" u="none" strike="noStrike" kern="1200" cap="none" spc="0" normalizeH="0" baseline="0" noProof="0" dirty="0" err="1">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sbottom</a:t>
                </a:r>
                <a:r>
                  <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 search 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  </a:t>
                </a:r>
                <a:r>
                  <a:rPr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bSup>
                      <m:sSubSupPr>
                        <m:ctrlPr>
                          <a:rPr kumimoji="1" lang="en-US" altLang="ja-JP" sz="2000" b="0" i="1" smtClean="0">
                            <a:latin typeface="Cambria Math" panose="02040503050406030204" pitchFamily="18" charset="0"/>
                            <a:ea typeface="BIZ UDP明朝 Medium" panose="02020500000000000000" pitchFamily="18" charset="-128"/>
                          </a:rPr>
                        </m:ctrlPr>
                      </m:sSubSupPr>
                      <m:e>
                        <m:r>
                          <a:rPr kumimoji="1" lang="en-US" altLang="ja-JP" sz="2000" b="0" i="1" smtClean="0">
                            <a:latin typeface="Cambria Math" panose="02040503050406030204" pitchFamily="18" charset="0"/>
                            <a:ea typeface="BIZ UDP明朝 Medium" panose="02020500000000000000" pitchFamily="18" charset="-128"/>
                          </a:rPr>
                          <m:t>𝜆</m:t>
                        </m:r>
                      </m:e>
                      <m:sub>
                        <m:r>
                          <a:rPr kumimoji="1" lang="en-US" altLang="ja-JP" sz="2000" b="0" i="1" smtClean="0">
                            <a:latin typeface="Cambria Math" panose="02040503050406030204" pitchFamily="18" charset="0"/>
                            <a:ea typeface="BIZ UDP明朝 Medium" panose="02020500000000000000" pitchFamily="18" charset="-128"/>
                          </a:rPr>
                          <m:t>𝑘</m:t>
                        </m:r>
                        <m:r>
                          <a:rPr kumimoji="1" lang="en-US" altLang="ja-JP" sz="2000" b="0" i="1" smtClean="0">
                            <a:latin typeface="Cambria Math" panose="02040503050406030204" pitchFamily="18" charset="0"/>
                            <a:ea typeface="BIZ UDP明朝 Medium" panose="02020500000000000000" pitchFamily="18" charset="-128"/>
                          </a:rPr>
                          <m:t>13</m:t>
                        </m:r>
                      </m:sub>
                      <m:sup>
                        <m:r>
                          <a:rPr kumimoji="1" lang="en-US" altLang="ja-JP" sz="2000" b="0" i="1" smtClean="0">
                            <a:latin typeface="Cambria Math" panose="02040503050406030204" pitchFamily="18" charset="0"/>
                            <a:ea typeface="BIZ UDP明朝 Medium" panose="02020500000000000000" pitchFamily="18" charset="-128"/>
                          </a:rPr>
                          <m:t>′</m:t>
                        </m:r>
                      </m:sup>
                    </m:sSubSup>
                    <m:r>
                      <m:rPr>
                        <m:sty m:val="p"/>
                      </m:rPr>
                      <a:rPr kumimoji="1" lang="en-US" altLang="ja-JP" sz="2000" b="0" i="1" smtClean="0">
                        <a:latin typeface="Cambria Math" panose="02040503050406030204" pitchFamily="18" charset="0"/>
                        <a:ea typeface="BIZ UDP明朝 Medium" panose="02020500000000000000" pitchFamily="18" charset="-128"/>
                      </a:rPr>
                      <m:t>sin</m:t>
                    </m:r>
                    <m:r>
                      <a:rPr kumimoji="1" lang="en-US" altLang="ja-JP" sz="2000" b="0" i="1" smtClean="0">
                        <a:latin typeface="Cambria Math" panose="02040503050406030204" pitchFamily="18" charset="0"/>
                        <a:ea typeface="BIZ UDP明朝 Medium" panose="02020500000000000000" pitchFamily="18" charset="-128"/>
                      </a:rPr>
                      <m:t>𝜃</m:t>
                    </m:r>
                    <m:r>
                      <a:rPr kumimoji="1" lang="en-US" altLang="ja-JP" sz="2000" b="0" i="1" smtClean="0">
                        <a:latin typeface="Cambria Math" panose="02040503050406030204" pitchFamily="18" charset="0"/>
                        <a:ea typeface="BIZ UDP明朝 Medium" panose="02020500000000000000" pitchFamily="18" charset="-128"/>
                      </a:rPr>
                      <m:t>≤5.0×</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10</m:t>
                        </m:r>
                      </m:e>
                      <m:sup>
                        <m:r>
                          <a:rPr kumimoji="1" lang="en-US" altLang="ja-JP" sz="2000" b="0" i="1" smtClean="0">
                            <a:latin typeface="Cambria Math" panose="02040503050406030204" pitchFamily="18" charset="0"/>
                            <a:ea typeface="BIZ UDP明朝 Medium" panose="02020500000000000000" pitchFamily="18" charset="-128"/>
                          </a:rPr>
                          <m:t>−3</m:t>
                        </m:r>
                      </m:sup>
                    </m:sSup>
                    <m:r>
                      <a:rPr kumimoji="1" lang="en-US" altLang="ja-JP" sz="2000" b="0" i="0" smtClean="0">
                        <a:latin typeface="Cambria Math" panose="02040503050406030204" pitchFamily="18" charset="0"/>
                        <a:ea typeface="BIZ UDP明朝 Medium" panose="02020500000000000000" pitchFamily="18" charset="-128"/>
                      </a:rPr>
                      <m:t>   </m:t>
                    </m:r>
                    <m:d>
                      <m:dPr>
                        <m:ctrlPr>
                          <a:rPr kumimoji="1" lang="en-US" altLang="ja-JP" sz="2000" b="0" i="1" smtClean="0">
                            <a:latin typeface="Cambria Math" panose="02040503050406030204" pitchFamily="18" charset="0"/>
                            <a:ea typeface="BIZ UDP明朝 Medium" panose="02020500000000000000" pitchFamily="18" charset="-128"/>
                          </a:rPr>
                        </m:ctrlPr>
                      </m:dPr>
                      <m:e>
                        <m:r>
                          <a:rPr kumimoji="1" lang="en-US" altLang="ja-JP" sz="2000" b="0" i="1" smtClean="0">
                            <a:latin typeface="Cambria Math" panose="02040503050406030204" pitchFamily="18" charset="0"/>
                            <a:ea typeface="BIZ UDP明朝 Medium" panose="02020500000000000000" pitchFamily="18" charset="-128"/>
                          </a:rPr>
                          <m:t>𝑘</m:t>
                        </m:r>
                        <m:r>
                          <a:rPr kumimoji="1" lang="en-US" altLang="ja-JP" sz="2000" b="0" i="1" smtClean="0">
                            <a:latin typeface="Cambria Math" panose="02040503050406030204" pitchFamily="18" charset="0"/>
                            <a:ea typeface="BIZ UDP明朝 Medium" panose="02020500000000000000" pitchFamily="18" charset="-128"/>
                          </a:rPr>
                          <m:t>=1,2</m:t>
                        </m:r>
                      </m:e>
                    </m:d>
                  </m:oMath>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101B57DD-C13F-41A0-A532-880B2730196A}"/>
                  </a:ext>
                </a:extLst>
              </p:cNvPr>
              <p:cNvSpPr>
                <a:spLocks noGrp="1" noRot="1" noChangeAspect="1" noMove="1" noResize="1" noEditPoints="1" noAdjustHandles="1" noChangeArrowheads="1" noChangeShapeType="1" noTextEdit="1"/>
              </p:cNvSpPr>
              <p:nvPr>
                <p:ph idx="1"/>
              </p:nvPr>
            </p:nvSpPr>
            <p:spPr>
              <a:xfrm>
                <a:off x="838200" y="1249447"/>
                <a:ext cx="11173692" cy="4927516"/>
              </a:xfrm>
              <a:blipFill>
                <a:blip r:embed="rId3"/>
                <a:stretch>
                  <a:fillRect l="-600" t="-1361"/>
                </a:stretch>
              </a:blipFill>
            </p:spPr>
            <p:txBody>
              <a:bodyPr/>
              <a:lstStyle/>
              <a:p>
                <a:r>
                  <a:rPr lang="ja-JP" altLang="en-US">
                    <a:noFill/>
                  </a:rPr>
                  <a:t> </a:t>
                </a:r>
              </a:p>
            </p:txBody>
          </p:sp>
        </mc:Fallback>
      </mc:AlternateContent>
      <p:pic>
        <p:nvPicPr>
          <p:cNvPr id="5" name="図 4" descr="グラフ&#10;&#10;自動的に生成された説明">
            <a:extLst>
              <a:ext uri="{FF2B5EF4-FFF2-40B4-BE49-F238E27FC236}">
                <a16:creationId xmlns:a16="http://schemas.microsoft.com/office/drawing/2014/main" id="{40F6C84C-EA67-4F8E-A2C7-0AFC46A0F856}"/>
              </a:ext>
            </a:extLst>
          </p:cNvPr>
          <p:cNvPicPr>
            <a:picLocks noChangeAspect="1"/>
          </p:cNvPicPr>
          <p:nvPr/>
        </p:nvPicPr>
        <p:blipFill>
          <a:blip r:embed="rId4"/>
          <a:stretch>
            <a:fillRect/>
          </a:stretch>
        </p:blipFill>
        <p:spPr>
          <a:xfrm>
            <a:off x="8311663" y="0"/>
            <a:ext cx="3255652" cy="3456000"/>
          </a:xfrm>
          <a:prstGeom prst="rect">
            <a:avLst/>
          </a:prstGeom>
        </p:spPr>
      </p:pic>
      <p:pic>
        <p:nvPicPr>
          <p:cNvPr id="7" name="図 6" descr="グラフ, ウォーターフォール図&#10;&#10;自動的に生成された説明">
            <a:extLst>
              <a:ext uri="{FF2B5EF4-FFF2-40B4-BE49-F238E27FC236}">
                <a16:creationId xmlns:a16="http://schemas.microsoft.com/office/drawing/2014/main" id="{89123F73-8C26-401A-9261-464B052DDEEE}"/>
              </a:ext>
            </a:extLst>
          </p:cNvPr>
          <p:cNvPicPr>
            <a:picLocks noChangeAspect="1"/>
          </p:cNvPicPr>
          <p:nvPr/>
        </p:nvPicPr>
        <p:blipFill>
          <a:blip r:embed="rId5"/>
          <a:stretch>
            <a:fillRect/>
          </a:stretch>
        </p:blipFill>
        <p:spPr>
          <a:xfrm>
            <a:off x="8298507" y="3387136"/>
            <a:ext cx="3367385" cy="3456000"/>
          </a:xfrm>
          <a:prstGeom prst="rect">
            <a:avLst/>
          </a:prstGeom>
        </p:spPr>
      </p:pic>
      <p:sp>
        <p:nvSpPr>
          <p:cNvPr id="4" name="スライド番号プレースホルダー 3">
            <a:extLst>
              <a:ext uri="{FF2B5EF4-FFF2-40B4-BE49-F238E27FC236}">
                <a16:creationId xmlns:a16="http://schemas.microsoft.com/office/drawing/2014/main" id="{992AE723-1891-4FF8-AA6E-CA315C3D51AB}"/>
              </a:ext>
            </a:extLst>
          </p:cNvPr>
          <p:cNvSpPr>
            <a:spLocks noGrp="1"/>
          </p:cNvSpPr>
          <p:nvPr>
            <p:ph type="sldNum" sz="quarter" idx="12"/>
          </p:nvPr>
        </p:nvSpPr>
        <p:spPr/>
        <p:txBody>
          <a:bodyPr/>
          <a:lstStyle/>
          <a:p>
            <a:fld id="{73B850FF-6169-4056-8077-06FFA93A5366}" type="slidenum">
              <a:rPr lang="en-US" smtClean="0"/>
              <a:pPr/>
              <a:t>27</a:t>
            </a:fld>
            <a:endParaRPr lang="en-US"/>
          </a:p>
        </p:txBody>
      </p:sp>
      <p:pic>
        <p:nvPicPr>
          <p:cNvPr id="8" name="図 7">
            <a:extLst>
              <a:ext uri="{FF2B5EF4-FFF2-40B4-BE49-F238E27FC236}">
                <a16:creationId xmlns:a16="http://schemas.microsoft.com/office/drawing/2014/main" id="{FF91585F-65A8-BE30-862F-B0FD8894A018}"/>
              </a:ext>
            </a:extLst>
          </p:cNvPr>
          <p:cNvPicPr>
            <a:picLocks noChangeAspect="1"/>
          </p:cNvPicPr>
          <p:nvPr/>
        </p:nvPicPr>
        <p:blipFill>
          <a:blip r:embed="rId6"/>
          <a:stretch>
            <a:fillRect/>
          </a:stretch>
        </p:blipFill>
        <p:spPr>
          <a:xfrm>
            <a:off x="4556268" y="3983704"/>
            <a:ext cx="3079463" cy="291117"/>
          </a:xfrm>
          <a:prstGeom prst="rect">
            <a:avLst/>
          </a:prstGeom>
        </p:spPr>
      </p:pic>
    </p:spTree>
    <p:extLst>
      <p:ext uri="{BB962C8B-B14F-4D97-AF65-F5344CB8AC3E}">
        <p14:creationId xmlns:p14="http://schemas.microsoft.com/office/powerpoint/2010/main" val="197195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a:xfrm>
                <a:off x="838199" y="365125"/>
                <a:ext cx="10806629" cy="1325563"/>
              </a:xfrm>
            </p:spPr>
            <p:txBody>
              <a:bodyPr>
                <a:normAutofit/>
              </a:bodyPr>
              <a:lstStyle/>
              <a:p>
                <a:r>
                  <a:rPr lang="en-US" altLang="ja-JP" sz="3200" dirty="0">
                    <a:latin typeface="BIZ UDP明朝 Medium" panose="02020500000000000000" pitchFamily="18" charset="-128"/>
                    <a:ea typeface="BIZ UDP明朝 Medium" panose="02020500000000000000" pitchFamily="18" charset="-128"/>
                  </a:rPr>
                  <a:t>Bound from lepton flavor universality of </a:t>
                </a:r>
                <a14:m>
                  <m:oMath xmlns:m="http://schemas.openxmlformats.org/officeDocument/2006/math">
                    <m:r>
                      <a:rPr lang="en-US" altLang="ja-JP" sz="3200" b="0" i="1" smtClean="0">
                        <a:latin typeface="Cambria Math" panose="02040503050406030204" pitchFamily="18" charset="0"/>
                        <a:ea typeface="BIZ UDP明朝 Medium" panose="02020500000000000000" pitchFamily="18" charset="-128"/>
                      </a:rPr>
                      <m:t>𝜋</m:t>
                    </m:r>
                  </m:oMath>
                </a14:m>
                <a:r>
                  <a:rPr kumimoji="1" lang="ja-JP" altLang="en-US" sz="3200" dirty="0">
                    <a:latin typeface="BIZ UDP明朝 Medium" panose="02020500000000000000" pitchFamily="18" charset="-128"/>
                    <a:ea typeface="BIZ UDP明朝 Medium" panose="02020500000000000000" pitchFamily="18" charset="-128"/>
                  </a:rPr>
                  <a:t> </a:t>
                </a:r>
                <a:r>
                  <a:rPr kumimoji="1" lang="en-US" altLang="ja-JP" sz="3200" dirty="0">
                    <a:latin typeface="BIZ UDP明朝 Medium" panose="02020500000000000000" pitchFamily="18" charset="-128"/>
                    <a:ea typeface="BIZ UDP明朝 Medium" panose="02020500000000000000" pitchFamily="18" charset="-128"/>
                  </a:rPr>
                  <a:t>decay</a:t>
                </a:r>
                <a:endParaRPr kumimoji="1" lang="ja-JP" altLang="en-US" sz="32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xfrm>
                <a:off x="838199" y="365125"/>
                <a:ext cx="10806629" cy="1325563"/>
              </a:xfrm>
              <a:blipFill>
                <a:blip r:embed="rId3"/>
                <a:stretch>
                  <a:fillRect l="-1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1124613" y="1840051"/>
                <a:ext cx="10233800" cy="4366936"/>
              </a:xfrm>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a:solidFill>
                      <a:schemeClr val="tx1"/>
                    </a:solidFill>
                    <a:latin typeface="BIZ UDP明朝 Medium" panose="02020500000000000000" pitchFamily="18" charset="-128"/>
                    <a:ea typeface="BIZ UDP明朝 Medium" panose="02020500000000000000" pitchFamily="18" charset="-128"/>
                  </a:rPr>
                  <a:t>lepton universality </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𝛽</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𝑡h𝑒𝑜𝑟𝑦</m:t>
                          </m:r>
                        </m:sub>
                      </m:sSub>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begChr m:val="|"/>
                          <m:end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f>
                            <m:fPr>
                              <m:ctrlPr>
                                <a:rPr kumimoji="1"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num>
                            <m:den>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den>
                          </m:f>
                        </m:e>
                      </m:d>
                      <m:r>
                        <a:rPr kumimoji="1" lang="en-US" altLang="ja-JP" sz="2000" b="0" i="1" smtClean="0">
                          <a:solidFill>
                            <a:schemeClr val="tx1"/>
                          </a:solidFill>
                          <a:latin typeface="Cambria Math" panose="02040503050406030204" pitchFamily="18" charset="0"/>
                          <a:ea typeface="BIZ UDP明朝 Medium" panose="02020500000000000000" pitchFamily="18" charset="-128"/>
                        </a:rPr>
                        <m:t>=1.2352×</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−4</m:t>
                          </m:r>
                        </m:sup>
                      </m:sSup>
                    </m:oMath>
                  </m:oMathPara>
                </a14:m>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constraint of the lepton universality  </a:t>
                </a:r>
              </a:p>
              <a:p>
                <a:pPr marL="0" indent="0">
                  <a:buNone/>
                </a:pP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𝛽</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𝑒𝑥𝑝</m:t>
                          </m:r>
                        </m:sub>
                      </m:sSub>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r>
                        <a:rPr kumimoji="1" lang="en-US" altLang="ja-JP" sz="2000" b="0" i="1" smtClean="0">
                          <a:solidFill>
                            <a:schemeClr val="tx1"/>
                          </a:solidFill>
                          <a:latin typeface="Cambria Math" panose="02040503050406030204" pitchFamily="18" charset="0"/>
                          <a:ea typeface="BIZ UDP明朝 Medium" panose="02020500000000000000" pitchFamily="18" charset="-128"/>
                        </a:rPr>
                        <m:t>𝐸𝑟𝑟</m:t>
                      </m:r>
                      <m:r>
                        <a:rPr kumimoji="1" lang="en-US" altLang="ja-JP" sz="2000" b="0" i="1" smtClean="0">
                          <a:solidFill>
                            <a:schemeClr val="tx1"/>
                          </a:solidFill>
                          <a:latin typeface="Cambria Math" panose="02040503050406030204" pitchFamily="18" charset="0"/>
                          <a:ea typeface="BIZ UDP明朝 Medium" panose="02020500000000000000" pitchFamily="18" charset="-128"/>
                        </a:rPr>
                        <m:t>=1.2327</m:t>
                      </m:r>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r>
                            <a:rPr kumimoji="1" lang="en-US" altLang="ja-JP" sz="2000" b="0" i="1" smtClean="0">
                              <a:solidFill>
                                <a:schemeClr val="tx1"/>
                              </a:solidFill>
                              <a:latin typeface="Cambria Math" panose="02040503050406030204" pitchFamily="18" charset="0"/>
                              <a:ea typeface="BIZ UDP明朝 Medium" panose="02020500000000000000" pitchFamily="18" charset="-128"/>
                            </a:rPr>
                            <m:t>46</m:t>
                          </m:r>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−4</m:t>
                          </m:r>
                        </m:sup>
                      </m:sSup>
                    </m:oMath>
                  </m:oMathPara>
                </a14:m>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1124613" y="1840051"/>
                <a:ext cx="10233800" cy="4366936"/>
              </a:xfrm>
              <a:blipFill>
                <a:blip r:embed="rId4"/>
                <a:stretch>
                  <a:fillRect l="-536" t="-153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401FA0F-C898-4396-9DA5-5F622F736AF7}"/>
              </a:ext>
            </a:extLst>
          </p:cNvPr>
          <p:cNvSpPr>
            <a:spLocks noGrp="1"/>
          </p:cNvSpPr>
          <p:nvPr>
            <p:ph type="sldNum" sz="quarter" idx="12"/>
          </p:nvPr>
        </p:nvSpPr>
        <p:spPr/>
        <p:txBody>
          <a:bodyPr/>
          <a:lstStyle/>
          <a:p>
            <a:fld id="{73B850FF-6169-4056-8077-06FFA93A5366}" type="slidenum">
              <a:rPr lang="en-US" smtClean="0"/>
              <a:pPr/>
              <a:t>28</a:t>
            </a:fld>
            <a:endParaRPr lang="en-US"/>
          </a:p>
        </p:txBody>
      </p:sp>
    </p:spTree>
    <p:extLst>
      <p:ext uri="{BB962C8B-B14F-4D97-AF65-F5344CB8AC3E}">
        <p14:creationId xmlns:p14="http://schemas.microsoft.com/office/powerpoint/2010/main" val="1837209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normAutofit/>
              </a:bodyPr>
              <a:lstStyle/>
              <a:p>
                <a:r>
                  <a:rPr lang="en-US" altLang="ja-JP" sz="2800" dirty="0">
                    <a:latin typeface="BIZ UDP明朝 Medium" panose="02020500000000000000" pitchFamily="18" charset="-128"/>
                    <a:ea typeface="BIZ UDP明朝 Medium" panose="02020500000000000000" pitchFamily="18" charset="-128"/>
                  </a:rPr>
                  <a:t>Relation between </a:t>
                </a:r>
                <a14:m>
                  <m:oMath xmlns:m="http://schemas.openxmlformats.org/officeDocument/2006/math">
                    <m:sSup>
                      <m:sSupPr>
                        <m:ctrlPr>
                          <a:rPr lang="en-US" altLang="ja-JP" sz="2800" b="0" i="1" smtClean="0">
                            <a:latin typeface="Cambria Math" panose="02040503050406030204" pitchFamily="18" charset="0"/>
                            <a:ea typeface="BIZ UDP明朝 Medium" panose="02020500000000000000" pitchFamily="18" charset="-128"/>
                          </a:rPr>
                        </m:ctrlPr>
                      </m:sSupPr>
                      <m:e>
                        <m:r>
                          <a:rPr lang="en-US" altLang="ja-JP" sz="2800" b="0" i="1" smtClean="0">
                            <a:latin typeface="Cambria Math" panose="02040503050406030204" pitchFamily="18" charset="0"/>
                            <a:ea typeface="BIZ UDP明朝 Medium" panose="02020500000000000000" pitchFamily="18" charset="-128"/>
                          </a:rPr>
                          <m:t>𝜇</m:t>
                        </m:r>
                      </m:e>
                      <m:sup>
                        <m:r>
                          <a:rPr lang="en-US" altLang="ja-JP" sz="2800" b="0" i="1" smtClean="0">
                            <a:latin typeface="Cambria Math" panose="02040503050406030204" pitchFamily="18" charset="0"/>
                            <a:ea typeface="BIZ UDP明朝 Medium" panose="02020500000000000000" pitchFamily="18" charset="-128"/>
                          </a:rPr>
                          <m:t>−</m:t>
                        </m:r>
                      </m:sup>
                    </m:sSup>
                    <m:r>
                      <a:rPr lang="en-US" altLang="ja-JP" sz="2800" b="0" i="1" smtClean="0">
                        <a:latin typeface="Cambria Math" panose="02040503050406030204" pitchFamily="18" charset="0"/>
                        <a:ea typeface="BIZ UDP明朝 Medium" panose="02020500000000000000" pitchFamily="18" charset="-128"/>
                      </a:rPr>
                      <m:t>→</m:t>
                    </m:r>
                    <m:sSup>
                      <m:sSupPr>
                        <m:ctrlPr>
                          <a:rPr lang="en-US" altLang="ja-JP" sz="2800" b="0" i="1" smtClean="0">
                            <a:latin typeface="Cambria Math" panose="02040503050406030204" pitchFamily="18" charset="0"/>
                            <a:ea typeface="BIZ UDP明朝 Medium" panose="02020500000000000000" pitchFamily="18" charset="-128"/>
                          </a:rPr>
                        </m:ctrlPr>
                      </m:sSupPr>
                      <m:e>
                        <m:r>
                          <a:rPr lang="en-US" altLang="ja-JP" sz="2800" b="0" i="1" smtClean="0">
                            <a:latin typeface="Cambria Math" panose="02040503050406030204" pitchFamily="18" charset="0"/>
                            <a:ea typeface="BIZ UDP明朝 Medium" panose="02020500000000000000" pitchFamily="18" charset="-128"/>
                          </a:rPr>
                          <m:t>𝑒</m:t>
                        </m:r>
                      </m:e>
                      <m:sup>
                        <m:r>
                          <a:rPr lang="en-US" altLang="ja-JP" sz="2800" b="0" i="1" smtClean="0">
                            <a:latin typeface="Cambria Math" panose="02040503050406030204" pitchFamily="18" charset="0"/>
                            <a:ea typeface="BIZ UDP明朝 Medium" panose="02020500000000000000" pitchFamily="18" charset="-128"/>
                          </a:rPr>
                          <m:t>+</m:t>
                        </m:r>
                      </m:sup>
                    </m:sSup>
                  </m:oMath>
                </a14:m>
                <a:r>
                  <a:rPr kumimoji="1" lang="ja-JP" altLang="en-US" sz="2800" dirty="0">
                    <a:latin typeface="BIZ UDP明朝 Medium" panose="02020500000000000000" pitchFamily="18" charset="-128"/>
                    <a:ea typeface="BIZ UDP明朝 Medium" panose="02020500000000000000" pitchFamily="18" charset="-128"/>
                  </a:rPr>
                  <a:t> </a:t>
                </a:r>
                <a:r>
                  <a:rPr kumimoji="1" lang="en-US" altLang="ja-JP" sz="2800" dirty="0">
                    <a:latin typeface="BIZ UDP明朝 Medium" panose="02020500000000000000" pitchFamily="18" charset="-128"/>
                    <a:ea typeface="BIZ UDP明朝 Medium" panose="02020500000000000000" pitchFamily="18" charset="-128"/>
                  </a:rPr>
                  <a:t>conversion and </a:t>
                </a:r>
                <a14:m>
                  <m:oMath xmlns:m="http://schemas.openxmlformats.org/officeDocument/2006/math">
                    <m:r>
                      <a:rPr kumimoji="1" lang="en-US" altLang="ja-JP" sz="2800" b="0" i="1" smtClean="0">
                        <a:latin typeface="Cambria Math" panose="02040503050406030204" pitchFamily="18" charset="0"/>
                        <a:ea typeface="BIZ UDP明朝 Medium" panose="02020500000000000000" pitchFamily="18" charset="-128"/>
                      </a:rPr>
                      <m:t>𝜋</m:t>
                    </m:r>
                  </m:oMath>
                </a14:m>
                <a:r>
                  <a:rPr kumimoji="1" lang="ja-JP" altLang="en-US" sz="2800" dirty="0">
                    <a:latin typeface="BIZ UDP明朝 Medium" panose="02020500000000000000" pitchFamily="18" charset="-128"/>
                    <a:ea typeface="BIZ UDP明朝 Medium" panose="02020500000000000000" pitchFamily="18" charset="-128"/>
                  </a:rPr>
                  <a:t> </a:t>
                </a:r>
                <a:r>
                  <a:rPr kumimoji="1" lang="en-US" altLang="ja-JP" sz="2800" dirty="0">
                    <a:latin typeface="BIZ UDP明朝 Medium" panose="02020500000000000000" pitchFamily="18" charset="-128"/>
                    <a:ea typeface="BIZ UDP明朝 Medium" panose="02020500000000000000" pitchFamily="18" charset="-128"/>
                  </a:rPr>
                  <a:t>decay </a:t>
                </a:r>
                <a:endParaRPr kumimoji="1" lang="ja-JP" altLang="en-US" sz="28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l="-1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lstStyle/>
              <a:p>
                <a:r>
                  <a:rPr kumimoji="1" lang="en-US" altLang="ja-JP" sz="2000" dirty="0">
                    <a:latin typeface="BIZ UDP明朝 Medium" panose="02020500000000000000" pitchFamily="18" charset="-128"/>
                    <a:ea typeface="BIZ UDP明朝 Medium" panose="02020500000000000000" pitchFamily="18" charset="-128"/>
                  </a:rPr>
                  <a:t>The bound from </a:t>
                </a:r>
                <a14:m>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𝜋</m:t>
                    </m:r>
                  </m:oMath>
                </a14:m>
                <a:r>
                  <a:rPr kumimoji="1" lang="en-US" altLang="ja-JP" sz="2000" dirty="0">
                    <a:latin typeface="BIZ UDP明朝 Medium" panose="02020500000000000000" pitchFamily="18" charset="-128"/>
                    <a:ea typeface="BIZ UDP明朝 Medium" panose="02020500000000000000" pitchFamily="18" charset="-128"/>
                  </a:rPr>
                  <a:t> decay is strongly correlated with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464" r="-1275"/>
                </a:stretch>
              </a:blipFill>
            </p:spPr>
            <p:txBody>
              <a:bodyPr/>
              <a:lstStyle/>
              <a:p>
                <a:r>
                  <a:rPr lang="ja-JP" altLang="en-US">
                    <a:noFill/>
                  </a:rPr>
                  <a:t> </a:t>
                </a:r>
              </a:p>
            </p:txBody>
          </p:sp>
        </mc:Fallback>
      </mc:AlternateContent>
      <p:pic>
        <p:nvPicPr>
          <p:cNvPr id="22" name="図 21">
            <a:extLst>
              <a:ext uri="{FF2B5EF4-FFF2-40B4-BE49-F238E27FC236}">
                <a16:creationId xmlns:a16="http://schemas.microsoft.com/office/drawing/2014/main" id="{2A0E9D94-8FD9-4287-995F-4CF9B757A6FC}"/>
              </a:ext>
            </a:extLst>
          </p:cNvPr>
          <p:cNvPicPr>
            <a:picLocks noChangeAspect="1"/>
          </p:cNvPicPr>
          <p:nvPr/>
        </p:nvPicPr>
        <p:blipFill>
          <a:blip r:embed="rId5"/>
          <a:stretch>
            <a:fillRect/>
          </a:stretch>
        </p:blipFill>
        <p:spPr>
          <a:xfrm>
            <a:off x="158037" y="2616219"/>
            <a:ext cx="3270071" cy="3560744"/>
          </a:xfrm>
          <a:prstGeom prst="rect">
            <a:avLst/>
          </a:prstGeom>
          <a:ln w="38100">
            <a:solidFill>
              <a:schemeClr val="accent6"/>
            </a:solidFill>
          </a:ln>
        </p:spPr>
      </p:pic>
      <p:sp>
        <p:nvSpPr>
          <p:cNvPr id="18" name="正方形/長方形 17">
            <a:extLst>
              <a:ext uri="{FF2B5EF4-FFF2-40B4-BE49-F238E27FC236}">
                <a16:creationId xmlns:a16="http://schemas.microsoft.com/office/drawing/2014/main" id="{B04D5426-A0FA-41BA-960F-81F19A318395}"/>
              </a:ext>
            </a:extLst>
          </p:cNvPr>
          <p:cNvSpPr/>
          <p:nvPr/>
        </p:nvSpPr>
        <p:spPr>
          <a:xfrm>
            <a:off x="222774" y="2677831"/>
            <a:ext cx="3119638" cy="223981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4F39179A-11B2-4A57-BD11-747907CF61B2}"/>
              </a:ext>
            </a:extLst>
          </p:cNvPr>
          <p:cNvSpPr/>
          <p:nvPr/>
        </p:nvSpPr>
        <p:spPr>
          <a:xfrm>
            <a:off x="3623594" y="2542037"/>
            <a:ext cx="4257894" cy="2672137"/>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D9B3C090-8689-4FF1-9746-782C82C887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7820" y="2992773"/>
            <a:ext cx="3169442" cy="1742301"/>
          </a:xfrm>
          <a:prstGeom prst="rect">
            <a:avLst/>
          </a:prstGeom>
        </p:spPr>
      </p:pic>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52786FBD-49C3-4C54-8C30-C56FBE19B77D}"/>
                  </a:ext>
                </a:extLst>
              </p:cNvPr>
              <p:cNvSpPr txBox="1"/>
              <p:nvPr/>
            </p:nvSpPr>
            <p:spPr>
              <a:xfrm>
                <a:off x="3808568" y="2729897"/>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44" name="テキスト ボックス 43">
                <a:extLst>
                  <a:ext uri="{FF2B5EF4-FFF2-40B4-BE49-F238E27FC236}">
                    <a16:creationId xmlns:a16="http://schemas.microsoft.com/office/drawing/2014/main" id="{52786FBD-49C3-4C54-8C30-C56FBE19B77D}"/>
                  </a:ext>
                </a:extLst>
              </p:cNvPr>
              <p:cNvSpPr txBox="1">
                <a:spLocks noRot="1" noChangeAspect="1" noMove="1" noResize="1" noEditPoints="1" noAdjustHandles="1" noChangeArrowheads="1" noChangeShapeType="1" noTextEdit="1"/>
              </p:cNvSpPr>
              <p:nvPr/>
            </p:nvSpPr>
            <p:spPr>
              <a:xfrm>
                <a:off x="3808568" y="2729897"/>
                <a:ext cx="304186" cy="276999"/>
              </a:xfrm>
              <a:prstGeom prst="rect">
                <a:avLst/>
              </a:prstGeom>
              <a:blipFill>
                <a:blip r:embed="rId8"/>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D4D9AB0A-35AA-4A84-B542-42728BEE5D54}"/>
                  </a:ext>
                </a:extLst>
              </p:cNvPr>
              <p:cNvSpPr txBox="1"/>
              <p:nvPr/>
            </p:nvSpPr>
            <p:spPr>
              <a:xfrm>
                <a:off x="3821367" y="4557530"/>
                <a:ext cx="2977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𝜇</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45" name="テキスト ボックス 44">
                <a:extLst>
                  <a:ext uri="{FF2B5EF4-FFF2-40B4-BE49-F238E27FC236}">
                    <a16:creationId xmlns:a16="http://schemas.microsoft.com/office/drawing/2014/main" id="{D4D9AB0A-35AA-4A84-B542-42728BEE5D54}"/>
                  </a:ext>
                </a:extLst>
              </p:cNvPr>
              <p:cNvSpPr txBox="1">
                <a:spLocks noRot="1" noChangeAspect="1" noMove="1" noResize="1" noEditPoints="1" noAdjustHandles="1" noChangeArrowheads="1" noChangeShapeType="1" noTextEdit="1"/>
              </p:cNvSpPr>
              <p:nvPr/>
            </p:nvSpPr>
            <p:spPr>
              <a:xfrm>
                <a:off x="3821367" y="4557530"/>
                <a:ext cx="297774" cy="276999"/>
              </a:xfrm>
              <a:prstGeom prst="rect">
                <a:avLst/>
              </a:prstGeom>
              <a:blipFill>
                <a:blip r:embed="rId9"/>
                <a:stretch>
                  <a:fillRect l="-16327" r="-4082"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3FFD6930-C55B-4479-A517-F7045FA7FF6A}"/>
                  </a:ext>
                </a:extLst>
              </p:cNvPr>
              <p:cNvSpPr txBox="1"/>
              <p:nvPr/>
            </p:nvSpPr>
            <p:spPr>
              <a:xfrm>
                <a:off x="7391093" y="4640642"/>
                <a:ext cx="323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𝑑</m:t>
                          </m:r>
                        </m:e>
                        <m:sub>
                          <m:r>
                            <a:rPr kumimoji="1" lang="en-US" altLang="ja-JP" b="0" i="1" smtClean="0">
                              <a:solidFill>
                                <a:schemeClr val="tx1"/>
                              </a:solidFill>
                              <a:latin typeface="Cambria Math" panose="02040503050406030204" pitchFamily="18" charset="0"/>
                            </a:rPr>
                            <m:t>𝑅</m:t>
                          </m:r>
                        </m:sub>
                      </m:sSub>
                    </m:oMath>
                  </m:oMathPara>
                </a14:m>
                <a:endParaRPr kumimoji="1" lang="ja-JP" altLang="en-US" dirty="0">
                  <a:solidFill>
                    <a:schemeClr val="tx1"/>
                  </a:solidFill>
                </a:endParaRPr>
              </a:p>
            </p:txBody>
          </p:sp>
        </mc:Choice>
        <mc:Fallback xmlns="">
          <p:sp>
            <p:nvSpPr>
              <p:cNvPr id="46" name="テキスト ボックス 45">
                <a:extLst>
                  <a:ext uri="{FF2B5EF4-FFF2-40B4-BE49-F238E27FC236}">
                    <a16:creationId xmlns:a16="http://schemas.microsoft.com/office/drawing/2014/main" id="{3FFD6930-C55B-4479-A517-F7045FA7FF6A}"/>
                  </a:ext>
                </a:extLst>
              </p:cNvPr>
              <p:cNvSpPr txBox="1">
                <a:spLocks noRot="1" noChangeAspect="1" noMove="1" noResize="1" noEditPoints="1" noAdjustHandles="1" noChangeArrowheads="1" noChangeShapeType="1" noTextEdit="1"/>
              </p:cNvSpPr>
              <p:nvPr/>
            </p:nvSpPr>
            <p:spPr>
              <a:xfrm>
                <a:off x="7391093" y="4640642"/>
                <a:ext cx="323998" cy="276999"/>
              </a:xfrm>
              <a:prstGeom prst="rect">
                <a:avLst/>
              </a:prstGeom>
              <a:blipFill>
                <a:blip r:embed="rId10"/>
                <a:stretch>
                  <a:fillRect l="-14815" r="-3704" b="-152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FF8A7318-B055-4366-A5F1-D79C060DC5A8}"/>
                  </a:ext>
                </a:extLst>
              </p:cNvPr>
              <p:cNvSpPr txBox="1"/>
              <p:nvPr/>
            </p:nvSpPr>
            <p:spPr>
              <a:xfrm>
                <a:off x="7378608" y="2729897"/>
                <a:ext cx="3750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𝜈</m:t>
                              </m:r>
                            </m:e>
                          </m:acc>
                        </m:e>
                        <m:sub>
                          <m:r>
                            <a:rPr kumimoji="1" lang="en-US" altLang="ja-JP" b="0" i="1" smtClean="0">
                              <a:solidFill>
                                <a:schemeClr val="tx1"/>
                              </a:solidFill>
                              <a:latin typeface="Cambria Math" panose="02040503050406030204" pitchFamily="18" charset="0"/>
                            </a:rPr>
                            <m:t>𝑒𝐿</m:t>
                          </m:r>
                        </m:sub>
                      </m:sSub>
                    </m:oMath>
                  </m:oMathPara>
                </a14:m>
                <a:endParaRPr kumimoji="1" lang="ja-JP" altLang="en-US" dirty="0">
                  <a:solidFill>
                    <a:schemeClr val="tx1"/>
                  </a:solidFill>
                </a:endParaRPr>
              </a:p>
            </p:txBody>
          </p:sp>
        </mc:Choice>
        <mc:Fallback xmlns="">
          <p:sp>
            <p:nvSpPr>
              <p:cNvPr id="47" name="テキスト ボックス 46">
                <a:extLst>
                  <a:ext uri="{FF2B5EF4-FFF2-40B4-BE49-F238E27FC236}">
                    <a16:creationId xmlns:a16="http://schemas.microsoft.com/office/drawing/2014/main" id="{FF8A7318-B055-4366-A5F1-D79C060DC5A8}"/>
                  </a:ext>
                </a:extLst>
              </p:cNvPr>
              <p:cNvSpPr txBox="1">
                <a:spLocks noRot="1" noChangeAspect="1" noMove="1" noResize="1" noEditPoints="1" noAdjustHandles="1" noChangeArrowheads="1" noChangeShapeType="1" noTextEdit="1"/>
              </p:cNvSpPr>
              <p:nvPr/>
            </p:nvSpPr>
            <p:spPr>
              <a:xfrm>
                <a:off x="7378608" y="2729897"/>
                <a:ext cx="375038" cy="276999"/>
              </a:xfrm>
              <a:prstGeom prst="rect">
                <a:avLst/>
              </a:prstGeom>
              <a:blipFill>
                <a:blip r:embed="rId11"/>
                <a:stretch>
                  <a:fillRect l="-6452" r="-3871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FAF27282-562C-4BE4-9294-D4BEF6727605}"/>
                  </a:ext>
                </a:extLst>
              </p:cNvPr>
              <p:cNvSpPr txBox="1"/>
              <p:nvPr/>
            </p:nvSpPr>
            <p:spPr>
              <a:xfrm>
                <a:off x="5517537" y="3475609"/>
                <a:ext cx="285463" cy="289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𝑏</m:t>
                              </m:r>
                            </m:e>
                          </m:acc>
                        </m:e>
                        <m:sub>
                          <m:r>
                            <a:rPr kumimoji="1" lang="en-US" altLang="ja-JP" b="0" i="1" smtClean="0">
                              <a:solidFill>
                                <a:schemeClr val="tx1"/>
                              </a:solidFill>
                              <a:latin typeface="Cambria Math" panose="02040503050406030204" pitchFamily="18" charset="0"/>
                            </a:rPr>
                            <m:t>1</m:t>
                          </m:r>
                        </m:sub>
                      </m:sSub>
                    </m:oMath>
                  </m:oMathPara>
                </a14:m>
                <a:endParaRPr kumimoji="1" lang="ja-JP" altLang="en-US" dirty="0">
                  <a:solidFill>
                    <a:schemeClr val="tx1"/>
                  </a:solidFill>
                </a:endParaRPr>
              </a:p>
            </p:txBody>
          </p:sp>
        </mc:Choice>
        <mc:Fallback xmlns="">
          <p:sp>
            <p:nvSpPr>
              <p:cNvPr id="48" name="テキスト ボックス 47">
                <a:extLst>
                  <a:ext uri="{FF2B5EF4-FFF2-40B4-BE49-F238E27FC236}">
                    <a16:creationId xmlns:a16="http://schemas.microsoft.com/office/drawing/2014/main" id="{FAF27282-562C-4BE4-9294-D4BEF6727605}"/>
                  </a:ext>
                </a:extLst>
              </p:cNvPr>
              <p:cNvSpPr txBox="1">
                <a:spLocks noRot="1" noChangeAspect="1" noMove="1" noResize="1" noEditPoints="1" noAdjustHandles="1" noChangeArrowheads="1" noChangeShapeType="1" noTextEdit="1"/>
              </p:cNvSpPr>
              <p:nvPr/>
            </p:nvSpPr>
            <p:spPr>
              <a:xfrm>
                <a:off x="5517537" y="3475609"/>
                <a:ext cx="285463" cy="289310"/>
              </a:xfrm>
              <a:prstGeom prst="rect">
                <a:avLst/>
              </a:prstGeom>
              <a:blipFill>
                <a:blip r:embed="rId12"/>
                <a:stretch>
                  <a:fillRect l="-19149" t="-20833" r="-44681" b="-14583"/>
                </a:stretch>
              </a:blipFill>
            </p:spPr>
            <p:txBody>
              <a:bodyPr/>
              <a:lstStyle/>
              <a:p>
                <a:r>
                  <a:rPr lang="ja-JP" altLang="en-US">
                    <a:noFill/>
                  </a:rPr>
                  <a:t> </a:t>
                </a:r>
              </a:p>
            </p:txBody>
          </p:sp>
        </mc:Fallback>
      </mc:AlternateContent>
      <p:pic>
        <p:nvPicPr>
          <p:cNvPr id="14" name="図 13" descr="ダイアグラム&#10;&#10;自動的に生成された説明">
            <a:extLst>
              <a:ext uri="{FF2B5EF4-FFF2-40B4-BE49-F238E27FC236}">
                <a16:creationId xmlns:a16="http://schemas.microsoft.com/office/drawing/2014/main" id="{356EEA11-A2D7-47CF-B47C-96D7D78433D9}"/>
              </a:ext>
            </a:extLst>
          </p:cNvPr>
          <p:cNvPicPr>
            <a:picLocks noChangeAspect="1"/>
          </p:cNvPicPr>
          <p:nvPr/>
        </p:nvPicPr>
        <p:blipFill>
          <a:blip r:embed="rId13"/>
          <a:stretch>
            <a:fillRect/>
          </a:stretch>
        </p:blipFill>
        <p:spPr>
          <a:xfrm>
            <a:off x="8005818" y="2542037"/>
            <a:ext cx="4030090" cy="3339218"/>
          </a:xfrm>
          <a:prstGeom prst="rect">
            <a:avLst/>
          </a:prstGeom>
          <a:ln w="57150">
            <a:solidFill>
              <a:schemeClr val="accent1"/>
            </a:solidFill>
          </a:ln>
        </p:spPr>
      </p:pic>
      <p:sp>
        <p:nvSpPr>
          <p:cNvPr id="4" name="スライド番号プレースホルダー 3">
            <a:extLst>
              <a:ext uri="{FF2B5EF4-FFF2-40B4-BE49-F238E27FC236}">
                <a16:creationId xmlns:a16="http://schemas.microsoft.com/office/drawing/2014/main" id="{1FDFE267-F6BD-4AFB-B055-4303ED34F59E}"/>
              </a:ext>
            </a:extLst>
          </p:cNvPr>
          <p:cNvSpPr>
            <a:spLocks noGrp="1"/>
          </p:cNvSpPr>
          <p:nvPr>
            <p:ph type="sldNum" sz="quarter" idx="12"/>
          </p:nvPr>
        </p:nvSpPr>
        <p:spPr/>
        <p:txBody>
          <a:bodyPr/>
          <a:lstStyle/>
          <a:p>
            <a:fld id="{73B850FF-6169-4056-8077-06FFA93A5366}" type="slidenum">
              <a:rPr lang="en-US" smtClean="0"/>
              <a:pPr/>
              <a:t>29</a:t>
            </a:fld>
            <a:endParaRPr lang="en-US"/>
          </a:p>
        </p:txBody>
      </p:sp>
    </p:spTree>
    <p:extLst>
      <p:ext uri="{BB962C8B-B14F-4D97-AF65-F5344CB8AC3E}">
        <p14:creationId xmlns:p14="http://schemas.microsoft.com/office/powerpoint/2010/main" val="342741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E8D5A-50DD-4C29-AA6C-52BBE1291BBA}"/>
              </a:ext>
            </a:extLst>
          </p:cNvPr>
          <p:cNvSpPr>
            <a:spLocks noGrp="1"/>
          </p:cNvSpPr>
          <p:nvPr>
            <p:ph type="ctrTitle"/>
          </p:nvPr>
        </p:nvSpPr>
        <p:spPr>
          <a:xfrm>
            <a:off x="763907" y="1269194"/>
            <a:ext cx="10557163" cy="1697043"/>
          </a:xfrm>
        </p:spPr>
        <p:txBody>
          <a:bodyPr anchor="b">
            <a:noAutofit/>
          </a:bodyPr>
          <a:lstStyle/>
          <a:p>
            <a:r>
              <a:rPr kumimoji="1"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A </a:t>
            </a:r>
            <a:r>
              <a:rPr lang="en-US" altLang="ja-JP" sz="2800" b="1" dirty="0">
                <a:solidFill>
                  <a:srgbClr val="FF0000"/>
                </a:solidFill>
                <a:latin typeface="BIZ UDP明朝 Medium" panose="02020500000000000000" pitchFamily="18" charset="-128"/>
                <a:ea typeface="BIZ UDP明朝 Medium" panose="02020500000000000000" pitchFamily="18" charset="-128"/>
              </a:rPr>
              <a:t>trial</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on how large Branching ratio for</a:t>
            </a:r>
            <a:r>
              <a:rPr kumimoji="1"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μ^- → e^+ in muonic atoms</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we</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can</a:t>
            </a:r>
            <a:r>
              <a:rPr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 </a:t>
            </a: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derive</a:t>
            </a:r>
            <a:b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br>
            <a:r>
              <a:rPr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sym typeface="Wingdings" panose="05000000000000000000" pitchFamily="2" charset="2"/>
              </a:rPr>
              <a:t> 10^-18 order</a:t>
            </a:r>
            <a:endParaRPr kumimoji="1" lang="ja-JP" altLang="en-US" sz="2800" dirty="0">
              <a:solidFill>
                <a:schemeClr val="tx1">
                  <a:lumMod val="65000"/>
                  <a:lumOff val="35000"/>
                </a:schemeClr>
              </a:solidFill>
              <a:latin typeface="BIZ UDP明朝 Medium" panose="02020500000000000000" pitchFamily="18" charset="-128"/>
              <a:ea typeface="BIZ UDP明朝 Medium" panose="02020500000000000000" pitchFamily="18" charset="-128"/>
            </a:endParaRPr>
          </a:p>
        </p:txBody>
      </p:sp>
      <p:sp>
        <p:nvSpPr>
          <p:cNvPr id="3" name="字幕 2">
            <a:extLst>
              <a:ext uri="{FF2B5EF4-FFF2-40B4-BE49-F238E27FC236}">
                <a16:creationId xmlns:a16="http://schemas.microsoft.com/office/drawing/2014/main" id="{E8A3864B-D784-4981-A395-4F54BE671D2A}"/>
              </a:ext>
            </a:extLst>
          </p:cNvPr>
          <p:cNvSpPr>
            <a:spLocks noGrp="1"/>
          </p:cNvSpPr>
          <p:nvPr>
            <p:ph type="subTitle" idx="1"/>
          </p:nvPr>
        </p:nvSpPr>
        <p:spPr>
          <a:xfrm>
            <a:off x="-16567" y="3652037"/>
            <a:ext cx="12118109" cy="1697042"/>
          </a:xfrm>
        </p:spPr>
        <p:txBody>
          <a:bodyPr anchor="t">
            <a:normAutofit/>
          </a:bodyPr>
          <a:lstStyle/>
          <a:p>
            <a:r>
              <a:rPr kumimoji="0" lang="en-US" altLang="ja-JP" sz="3600" baseline="30000" dirty="0">
                <a:solidFill>
                  <a:schemeClr val="tx1">
                    <a:lumMod val="65000"/>
                    <a:lumOff val="35000"/>
                  </a:schemeClr>
                </a:solidFill>
                <a:latin typeface="BIZ UDP明朝 Medium" panose="02020500000000000000" pitchFamily="18" charset="-128"/>
                <a:ea typeface="BIZ UDP明朝 Medium" panose="02020500000000000000" pitchFamily="18" charset="-128"/>
              </a:rPr>
              <a:t>SATO, Joe</a:t>
            </a:r>
          </a:p>
          <a:p>
            <a:pPr lvl="1" indent="-457200" eaLnBrk="0" fontAlgn="base" hangingPunct="0">
              <a:spcBef>
                <a:spcPct val="0"/>
              </a:spcBef>
              <a:spcAft>
                <a:spcPct val="0"/>
              </a:spcAft>
            </a:pPr>
            <a:r>
              <a:rPr kumimoji="0" lang="en-US" altLang="ja-JP" sz="2800" dirty="0">
                <a:solidFill>
                  <a:schemeClr val="tx1">
                    <a:lumMod val="65000"/>
                    <a:lumOff val="35000"/>
                  </a:schemeClr>
                </a:solidFill>
                <a:latin typeface="BIZ UDP明朝 Medium" panose="02020500000000000000" pitchFamily="18" charset="-128"/>
                <a:ea typeface="BIZ UDP明朝 Medium" panose="02020500000000000000" pitchFamily="18" charset="-128"/>
              </a:rPr>
              <a:t>Yokohama National University</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Based on</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J. S,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K.Sugawara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Y. </a:t>
            </a:r>
            <a:r>
              <a:rPr kumimoji="0" lang="en-US" altLang="ja-JP" dirty="0" err="1">
                <a:solidFill>
                  <a:schemeClr val="tx1">
                    <a:lumMod val="65000"/>
                    <a:lumOff val="35000"/>
                  </a:schemeClr>
                </a:solidFill>
                <a:latin typeface="BIZ UDP明朝 Medium" panose="02020500000000000000" pitchFamily="18" charset="-128"/>
                <a:ea typeface="BIZ UDP明朝 Medium" panose="02020500000000000000" pitchFamily="18" charset="-128"/>
              </a:rPr>
              <a:t>Uesaka</a:t>
            </a: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 M. Yamanaka, </a:t>
            </a:r>
          </a:p>
          <a:p>
            <a:pPr lvl="1" indent="-457200" eaLnBrk="0" fontAlgn="base" hangingPunct="0">
              <a:spcBef>
                <a:spcPct val="0"/>
              </a:spcBef>
              <a:spcAft>
                <a:spcPct val="0"/>
              </a:spcAft>
            </a:pPr>
            <a:r>
              <a:rPr kumimoji="0" lang="en-US" altLang="ja-JP" dirty="0">
                <a:solidFill>
                  <a:schemeClr val="tx1">
                    <a:lumMod val="65000"/>
                    <a:lumOff val="35000"/>
                  </a:schemeClr>
                </a:solidFill>
                <a:latin typeface="BIZ UDP明朝 Medium" panose="02020500000000000000" pitchFamily="18" charset="-128"/>
                <a:ea typeface="BIZ UDP明朝 Medium" panose="02020500000000000000" pitchFamily="18" charset="-128"/>
              </a:rPr>
              <a:t>Physics Letters B 836, 2023, 137617</a:t>
            </a:r>
          </a:p>
        </p:txBody>
      </p:sp>
      <p:sp>
        <p:nvSpPr>
          <p:cNvPr id="4" name="スライド番号プレースホルダー 3">
            <a:extLst>
              <a:ext uri="{FF2B5EF4-FFF2-40B4-BE49-F238E27FC236}">
                <a16:creationId xmlns:a16="http://schemas.microsoft.com/office/drawing/2014/main" id="{6A5BDDD6-082F-47A7-BB71-36F58A07A98B}"/>
              </a:ext>
            </a:extLst>
          </p:cNvPr>
          <p:cNvSpPr>
            <a:spLocks noGrp="1"/>
          </p:cNvSpPr>
          <p:nvPr>
            <p:ph type="sldNum" sz="quarter" idx="12"/>
          </p:nvPr>
        </p:nvSpPr>
        <p:spPr/>
        <p:txBody>
          <a:bodyPr/>
          <a:lstStyle/>
          <a:p>
            <a:fld id="{73B850FF-6169-4056-8077-06FFA93A5366}" type="slidenum">
              <a:rPr lang="en-US" smtClean="0"/>
              <a:pPr/>
              <a:t>3</a:t>
            </a:fld>
            <a:endParaRPr lang="en-US"/>
          </a:p>
        </p:txBody>
      </p:sp>
    </p:spTree>
    <p:extLst>
      <p:ext uri="{BB962C8B-B14F-4D97-AF65-F5344CB8AC3E}">
        <p14:creationId xmlns:p14="http://schemas.microsoft.com/office/powerpoint/2010/main" val="2905791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1CD885E-4851-425F-83DA-BFAB70EBEA8F}"/>
              </a:ext>
            </a:extLst>
          </p:cNvPr>
          <p:cNvSpPr/>
          <p:nvPr/>
        </p:nvSpPr>
        <p:spPr>
          <a:xfrm>
            <a:off x="789709" y="1960423"/>
            <a:ext cx="10861963" cy="459278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normAutofit/>
              </a:bodyPr>
              <a:lstStyle/>
              <a:p>
                <a:r>
                  <a:rPr lang="en-US" altLang="ja-JP" sz="3200" dirty="0">
                    <a:latin typeface="BIZ UDP明朝 Medium" panose="02020500000000000000" pitchFamily="18" charset="-128"/>
                    <a:ea typeface="BIZ UDP明朝 Medium" panose="02020500000000000000" pitchFamily="18" charset="-128"/>
                  </a:rPr>
                  <a:t>The contribution from </a:t>
                </a:r>
                <a:r>
                  <a:rPr lang="en-US" altLang="ja-JP" sz="3200" dirty="0" err="1">
                    <a:latin typeface="BIZ UDP明朝 Medium" panose="02020500000000000000" pitchFamily="18" charset="-128"/>
                    <a:ea typeface="BIZ UDP明朝 Medium" panose="02020500000000000000" pitchFamily="18" charset="-128"/>
                  </a:rPr>
                  <a:t>sbottom</a:t>
                </a:r>
                <a:r>
                  <a:rPr lang="en-US" altLang="ja-JP" sz="3200" dirty="0">
                    <a:latin typeface="BIZ UDP明朝 Medium" panose="02020500000000000000" pitchFamily="18" charset="-128"/>
                    <a:ea typeface="BIZ UDP明朝 Medium" panose="02020500000000000000" pitchFamily="18" charset="-128"/>
                  </a:rPr>
                  <a:t> to </a:t>
                </a:r>
                <a14:m>
                  <m:oMath xmlns:m="http://schemas.openxmlformats.org/officeDocument/2006/math">
                    <m:r>
                      <a:rPr lang="en-US" altLang="ja-JP" sz="3200" b="0" i="1" smtClean="0">
                        <a:latin typeface="Cambria Math" panose="02040503050406030204" pitchFamily="18" charset="0"/>
                        <a:ea typeface="BIZ UDP明朝 Medium" panose="02020500000000000000" pitchFamily="18" charset="-128"/>
                      </a:rPr>
                      <m:t>𝜋</m:t>
                    </m:r>
                  </m:oMath>
                </a14:m>
                <a:r>
                  <a:rPr lang="en-US" altLang="ja-JP" sz="3200" dirty="0">
                    <a:latin typeface="BIZ UDP明朝 Medium" panose="02020500000000000000" pitchFamily="18" charset="-128"/>
                    <a:ea typeface="BIZ UDP明朝 Medium" panose="02020500000000000000" pitchFamily="18" charset="-128"/>
                  </a:rPr>
                  <a:t> decay</a:t>
                </a:r>
                <a:endParaRPr kumimoji="1" lang="ja-JP" altLang="en-US" sz="32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l="-1507"/>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838200" y="1468582"/>
            <a:ext cx="10515600" cy="4708381"/>
          </a:xfrm>
        </p:spPr>
        <p:txBody>
          <a:bodyPr/>
          <a:lstStyle/>
          <a:p>
            <a:r>
              <a:rPr kumimoji="1" lang="en-US" altLang="ja-JP" sz="2000" dirty="0">
                <a:latin typeface="BIZ UDP明朝 Medium" panose="02020500000000000000" pitchFamily="18" charset="-128"/>
                <a:ea typeface="BIZ UDP明朝 Medium" panose="02020500000000000000" pitchFamily="18" charset="-128"/>
              </a:rPr>
              <a:t>The contribution to the pion decay : the following eight diagrams.</a:t>
            </a: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p:pic>
        <p:nvPicPr>
          <p:cNvPr id="5" name="図 4">
            <a:extLst>
              <a:ext uri="{FF2B5EF4-FFF2-40B4-BE49-F238E27FC236}">
                <a16:creationId xmlns:a16="http://schemas.microsoft.com/office/drawing/2014/main" id="{FEBF7B9D-5274-42D3-B8BE-CE9BE35A6197}"/>
              </a:ext>
            </a:extLst>
          </p:cNvPr>
          <p:cNvPicPr>
            <a:picLocks noChangeAspect="1"/>
          </p:cNvPicPr>
          <p:nvPr/>
        </p:nvPicPr>
        <p:blipFill>
          <a:blip r:embed="rId4"/>
          <a:stretch>
            <a:fillRect/>
          </a:stretch>
        </p:blipFill>
        <p:spPr>
          <a:xfrm>
            <a:off x="1065904" y="2127312"/>
            <a:ext cx="2506729" cy="2118475"/>
          </a:xfrm>
          <a:prstGeom prst="rect">
            <a:avLst/>
          </a:prstGeom>
        </p:spPr>
      </p:pic>
      <p:pic>
        <p:nvPicPr>
          <p:cNvPr id="7" name="図 6">
            <a:extLst>
              <a:ext uri="{FF2B5EF4-FFF2-40B4-BE49-F238E27FC236}">
                <a16:creationId xmlns:a16="http://schemas.microsoft.com/office/drawing/2014/main" id="{86E49698-C4F1-485D-8EE2-6DE89C8C7568}"/>
              </a:ext>
            </a:extLst>
          </p:cNvPr>
          <p:cNvPicPr>
            <a:picLocks noChangeAspect="1"/>
          </p:cNvPicPr>
          <p:nvPr/>
        </p:nvPicPr>
        <p:blipFill>
          <a:blip r:embed="rId5"/>
          <a:stretch>
            <a:fillRect/>
          </a:stretch>
        </p:blipFill>
        <p:spPr>
          <a:xfrm>
            <a:off x="3612173" y="2127312"/>
            <a:ext cx="2583306" cy="2118475"/>
          </a:xfrm>
          <a:prstGeom prst="rect">
            <a:avLst/>
          </a:prstGeom>
        </p:spPr>
      </p:pic>
      <p:pic>
        <p:nvPicPr>
          <p:cNvPr id="9" name="図 8">
            <a:extLst>
              <a:ext uri="{FF2B5EF4-FFF2-40B4-BE49-F238E27FC236}">
                <a16:creationId xmlns:a16="http://schemas.microsoft.com/office/drawing/2014/main" id="{F12D0C97-4302-43BA-8117-4517295A3FAA}"/>
              </a:ext>
            </a:extLst>
          </p:cNvPr>
          <p:cNvPicPr>
            <a:picLocks noChangeAspect="1"/>
          </p:cNvPicPr>
          <p:nvPr/>
        </p:nvPicPr>
        <p:blipFill>
          <a:blip r:embed="rId6"/>
          <a:stretch>
            <a:fillRect/>
          </a:stretch>
        </p:blipFill>
        <p:spPr>
          <a:xfrm>
            <a:off x="6230753" y="2127312"/>
            <a:ext cx="2516861" cy="2112871"/>
          </a:xfrm>
          <a:prstGeom prst="rect">
            <a:avLst/>
          </a:prstGeom>
        </p:spPr>
      </p:pic>
      <p:pic>
        <p:nvPicPr>
          <p:cNvPr id="11" name="図 10">
            <a:extLst>
              <a:ext uri="{FF2B5EF4-FFF2-40B4-BE49-F238E27FC236}">
                <a16:creationId xmlns:a16="http://schemas.microsoft.com/office/drawing/2014/main" id="{61A16E72-0E66-46B8-9C87-C4E3C45462AA}"/>
              </a:ext>
            </a:extLst>
          </p:cNvPr>
          <p:cNvPicPr>
            <a:picLocks noChangeAspect="1"/>
          </p:cNvPicPr>
          <p:nvPr/>
        </p:nvPicPr>
        <p:blipFill>
          <a:blip r:embed="rId7"/>
          <a:stretch>
            <a:fillRect/>
          </a:stretch>
        </p:blipFill>
        <p:spPr>
          <a:xfrm>
            <a:off x="8803456" y="2127312"/>
            <a:ext cx="2516861" cy="2090409"/>
          </a:xfrm>
          <a:prstGeom prst="rect">
            <a:avLst/>
          </a:prstGeom>
        </p:spPr>
      </p:pic>
      <p:pic>
        <p:nvPicPr>
          <p:cNvPr id="13" name="図 12">
            <a:extLst>
              <a:ext uri="{FF2B5EF4-FFF2-40B4-BE49-F238E27FC236}">
                <a16:creationId xmlns:a16="http://schemas.microsoft.com/office/drawing/2014/main" id="{A95D221F-C16F-4AE0-99EF-AE34B12C71A7}"/>
              </a:ext>
            </a:extLst>
          </p:cNvPr>
          <p:cNvPicPr>
            <a:picLocks noChangeAspect="1"/>
          </p:cNvPicPr>
          <p:nvPr/>
        </p:nvPicPr>
        <p:blipFill>
          <a:blip r:embed="rId8"/>
          <a:stretch>
            <a:fillRect/>
          </a:stretch>
        </p:blipFill>
        <p:spPr>
          <a:xfrm>
            <a:off x="1052735" y="4320524"/>
            <a:ext cx="2516861" cy="2092602"/>
          </a:xfrm>
          <a:prstGeom prst="rect">
            <a:avLst/>
          </a:prstGeom>
        </p:spPr>
      </p:pic>
      <p:pic>
        <p:nvPicPr>
          <p:cNvPr id="15" name="図 14">
            <a:extLst>
              <a:ext uri="{FF2B5EF4-FFF2-40B4-BE49-F238E27FC236}">
                <a16:creationId xmlns:a16="http://schemas.microsoft.com/office/drawing/2014/main" id="{1641844F-5A81-4596-84AD-CB57FF1B91FD}"/>
              </a:ext>
            </a:extLst>
          </p:cNvPr>
          <p:cNvPicPr>
            <a:picLocks noChangeAspect="1"/>
          </p:cNvPicPr>
          <p:nvPr/>
        </p:nvPicPr>
        <p:blipFill>
          <a:blip r:embed="rId9"/>
          <a:stretch>
            <a:fillRect/>
          </a:stretch>
        </p:blipFill>
        <p:spPr>
          <a:xfrm>
            <a:off x="3612173" y="4320524"/>
            <a:ext cx="2547159" cy="2092602"/>
          </a:xfrm>
          <a:prstGeom prst="rect">
            <a:avLst/>
          </a:prstGeom>
        </p:spPr>
      </p:pic>
      <p:pic>
        <p:nvPicPr>
          <p:cNvPr id="17" name="図 16">
            <a:extLst>
              <a:ext uri="{FF2B5EF4-FFF2-40B4-BE49-F238E27FC236}">
                <a16:creationId xmlns:a16="http://schemas.microsoft.com/office/drawing/2014/main" id="{E0BEB2BC-F037-42F7-B9B3-B6F56C4E4DC9}"/>
              </a:ext>
            </a:extLst>
          </p:cNvPr>
          <p:cNvPicPr>
            <a:picLocks noChangeAspect="1"/>
          </p:cNvPicPr>
          <p:nvPr/>
        </p:nvPicPr>
        <p:blipFill>
          <a:blip r:embed="rId10"/>
          <a:stretch>
            <a:fillRect/>
          </a:stretch>
        </p:blipFill>
        <p:spPr>
          <a:xfrm>
            <a:off x="6230753" y="4320524"/>
            <a:ext cx="2516861" cy="2071399"/>
          </a:xfrm>
          <a:prstGeom prst="rect">
            <a:avLst/>
          </a:prstGeom>
        </p:spPr>
      </p:pic>
      <p:pic>
        <p:nvPicPr>
          <p:cNvPr id="19" name="図 18">
            <a:extLst>
              <a:ext uri="{FF2B5EF4-FFF2-40B4-BE49-F238E27FC236}">
                <a16:creationId xmlns:a16="http://schemas.microsoft.com/office/drawing/2014/main" id="{837CB036-CBD6-4EC8-BCD3-2D5909D88A03}"/>
              </a:ext>
            </a:extLst>
          </p:cNvPr>
          <p:cNvPicPr>
            <a:picLocks noChangeAspect="1"/>
          </p:cNvPicPr>
          <p:nvPr/>
        </p:nvPicPr>
        <p:blipFill>
          <a:blip r:embed="rId11"/>
          <a:stretch>
            <a:fillRect/>
          </a:stretch>
        </p:blipFill>
        <p:spPr>
          <a:xfrm>
            <a:off x="8803456" y="4320524"/>
            <a:ext cx="2620140" cy="2071398"/>
          </a:xfrm>
          <a:prstGeom prst="rect">
            <a:avLst/>
          </a:prstGeom>
        </p:spPr>
      </p:pic>
      <p:sp>
        <p:nvSpPr>
          <p:cNvPr id="6" name="スライド番号プレースホルダー 5">
            <a:extLst>
              <a:ext uri="{FF2B5EF4-FFF2-40B4-BE49-F238E27FC236}">
                <a16:creationId xmlns:a16="http://schemas.microsoft.com/office/drawing/2014/main" id="{B70B9BE5-DA1B-4DD1-9ED6-E0D386839AC5}"/>
              </a:ext>
            </a:extLst>
          </p:cNvPr>
          <p:cNvSpPr>
            <a:spLocks noGrp="1"/>
          </p:cNvSpPr>
          <p:nvPr>
            <p:ph type="sldNum" sz="quarter" idx="12"/>
          </p:nvPr>
        </p:nvSpPr>
        <p:spPr/>
        <p:txBody>
          <a:bodyPr/>
          <a:lstStyle/>
          <a:p>
            <a:fld id="{73B850FF-6169-4056-8077-06FFA93A5366}" type="slidenum">
              <a:rPr lang="en-US" smtClean="0"/>
              <a:pPr/>
              <a:t>30</a:t>
            </a:fld>
            <a:endParaRPr lang="en-US"/>
          </a:p>
        </p:txBody>
      </p:sp>
    </p:spTree>
    <p:extLst>
      <p:ext uri="{BB962C8B-B14F-4D97-AF65-F5344CB8AC3E}">
        <p14:creationId xmlns:p14="http://schemas.microsoft.com/office/powerpoint/2010/main" val="89359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1CD885E-4851-425F-83DA-BFAB70EBEA8F}"/>
              </a:ext>
            </a:extLst>
          </p:cNvPr>
          <p:cNvSpPr/>
          <p:nvPr/>
        </p:nvSpPr>
        <p:spPr>
          <a:xfrm>
            <a:off x="789709" y="1960423"/>
            <a:ext cx="10861963" cy="4592782"/>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normAutofit/>
              </a:bodyPr>
              <a:lstStyle/>
              <a:p>
                <a:r>
                  <a:rPr lang="en-US" altLang="ja-JP" sz="3200" dirty="0">
                    <a:latin typeface="BIZ UDP明朝 Medium" panose="02020500000000000000" pitchFamily="18" charset="-128"/>
                    <a:ea typeface="BIZ UDP明朝 Medium" panose="02020500000000000000" pitchFamily="18" charset="-128"/>
                  </a:rPr>
                  <a:t>The contribution from </a:t>
                </a:r>
                <a:r>
                  <a:rPr lang="en-US" altLang="ja-JP" sz="3200" dirty="0" err="1">
                    <a:latin typeface="BIZ UDP明朝 Medium" panose="02020500000000000000" pitchFamily="18" charset="-128"/>
                    <a:ea typeface="BIZ UDP明朝 Medium" panose="02020500000000000000" pitchFamily="18" charset="-128"/>
                  </a:rPr>
                  <a:t>sbottom</a:t>
                </a:r>
                <a:r>
                  <a:rPr lang="en-US" altLang="ja-JP" sz="3200" dirty="0">
                    <a:latin typeface="BIZ UDP明朝 Medium" panose="02020500000000000000" pitchFamily="18" charset="-128"/>
                    <a:ea typeface="BIZ UDP明朝 Medium" panose="02020500000000000000" pitchFamily="18" charset="-128"/>
                  </a:rPr>
                  <a:t> to </a:t>
                </a:r>
                <a14:m>
                  <m:oMath xmlns:m="http://schemas.openxmlformats.org/officeDocument/2006/math">
                    <m:r>
                      <a:rPr lang="en-US" altLang="ja-JP" sz="3200" b="0" i="1" smtClean="0">
                        <a:latin typeface="Cambria Math" panose="02040503050406030204" pitchFamily="18" charset="0"/>
                        <a:ea typeface="BIZ UDP明朝 Medium" panose="02020500000000000000" pitchFamily="18" charset="-128"/>
                      </a:rPr>
                      <m:t>𝜋</m:t>
                    </m:r>
                  </m:oMath>
                </a14:m>
                <a:r>
                  <a:rPr lang="en-US" altLang="ja-JP" sz="3200" dirty="0">
                    <a:latin typeface="BIZ UDP明朝 Medium" panose="02020500000000000000" pitchFamily="18" charset="-128"/>
                    <a:ea typeface="BIZ UDP明朝 Medium" panose="02020500000000000000" pitchFamily="18" charset="-128"/>
                  </a:rPr>
                  <a:t> decay</a:t>
                </a:r>
                <a:endParaRPr kumimoji="1" lang="ja-JP" altLang="en-US" sz="32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l="-1507"/>
                </a:stretch>
              </a:blipFill>
            </p:spPr>
            <p:txBody>
              <a:bodyPr/>
              <a:lstStyle/>
              <a:p>
                <a:r>
                  <a:rPr lang="ja-JP" altLang="en-US">
                    <a:noFill/>
                  </a:rPr>
                  <a:t> </a:t>
                </a:r>
              </a:p>
            </p:txBody>
          </p:sp>
        </mc:Fallback>
      </mc:AlternateContent>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838200" y="1468582"/>
            <a:ext cx="10515600" cy="4708381"/>
          </a:xfrm>
        </p:spPr>
        <p:txBody>
          <a:bodyPr/>
          <a:lstStyle/>
          <a:p>
            <a:r>
              <a:rPr kumimoji="1" lang="en-US" altLang="ja-JP" sz="2000" dirty="0">
                <a:latin typeface="BIZ UDP明朝 Medium" panose="02020500000000000000" pitchFamily="18" charset="-128"/>
                <a:ea typeface="BIZ UDP明朝 Medium" panose="02020500000000000000" pitchFamily="18" charset="-128"/>
              </a:rPr>
              <a:t>The contribution to the pion decay : the following eight diagrams.</a:t>
            </a: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p:pic>
        <p:nvPicPr>
          <p:cNvPr id="5" name="図 4">
            <a:extLst>
              <a:ext uri="{FF2B5EF4-FFF2-40B4-BE49-F238E27FC236}">
                <a16:creationId xmlns:a16="http://schemas.microsoft.com/office/drawing/2014/main" id="{FEBF7B9D-5274-42D3-B8BE-CE9BE35A6197}"/>
              </a:ext>
            </a:extLst>
          </p:cNvPr>
          <p:cNvPicPr>
            <a:picLocks noChangeAspect="1"/>
          </p:cNvPicPr>
          <p:nvPr/>
        </p:nvPicPr>
        <p:blipFill>
          <a:blip r:embed="rId4"/>
          <a:stretch>
            <a:fillRect/>
          </a:stretch>
        </p:blipFill>
        <p:spPr>
          <a:xfrm>
            <a:off x="1065904" y="2127312"/>
            <a:ext cx="2506729" cy="2118475"/>
          </a:xfrm>
          <a:prstGeom prst="rect">
            <a:avLst/>
          </a:prstGeom>
        </p:spPr>
      </p:pic>
      <p:pic>
        <p:nvPicPr>
          <p:cNvPr id="7" name="図 6">
            <a:extLst>
              <a:ext uri="{FF2B5EF4-FFF2-40B4-BE49-F238E27FC236}">
                <a16:creationId xmlns:a16="http://schemas.microsoft.com/office/drawing/2014/main" id="{86E49698-C4F1-485D-8EE2-6DE89C8C7568}"/>
              </a:ext>
            </a:extLst>
          </p:cNvPr>
          <p:cNvPicPr>
            <a:picLocks noChangeAspect="1"/>
          </p:cNvPicPr>
          <p:nvPr/>
        </p:nvPicPr>
        <p:blipFill>
          <a:blip r:embed="rId5"/>
          <a:stretch>
            <a:fillRect/>
          </a:stretch>
        </p:blipFill>
        <p:spPr>
          <a:xfrm>
            <a:off x="3612173" y="2127312"/>
            <a:ext cx="2583306" cy="2118475"/>
          </a:xfrm>
          <a:prstGeom prst="rect">
            <a:avLst/>
          </a:prstGeom>
        </p:spPr>
      </p:pic>
      <p:pic>
        <p:nvPicPr>
          <p:cNvPr id="9" name="図 8">
            <a:extLst>
              <a:ext uri="{FF2B5EF4-FFF2-40B4-BE49-F238E27FC236}">
                <a16:creationId xmlns:a16="http://schemas.microsoft.com/office/drawing/2014/main" id="{F12D0C97-4302-43BA-8117-4517295A3FAA}"/>
              </a:ext>
            </a:extLst>
          </p:cNvPr>
          <p:cNvPicPr>
            <a:picLocks noChangeAspect="1"/>
          </p:cNvPicPr>
          <p:nvPr/>
        </p:nvPicPr>
        <p:blipFill>
          <a:blip r:embed="rId6"/>
          <a:stretch>
            <a:fillRect/>
          </a:stretch>
        </p:blipFill>
        <p:spPr>
          <a:xfrm>
            <a:off x="6230753" y="2127312"/>
            <a:ext cx="2516861" cy="2112871"/>
          </a:xfrm>
          <a:prstGeom prst="rect">
            <a:avLst/>
          </a:prstGeom>
        </p:spPr>
      </p:pic>
      <p:pic>
        <p:nvPicPr>
          <p:cNvPr id="11" name="図 10">
            <a:extLst>
              <a:ext uri="{FF2B5EF4-FFF2-40B4-BE49-F238E27FC236}">
                <a16:creationId xmlns:a16="http://schemas.microsoft.com/office/drawing/2014/main" id="{61A16E72-0E66-46B8-9C87-C4E3C45462AA}"/>
              </a:ext>
            </a:extLst>
          </p:cNvPr>
          <p:cNvPicPr>
            <a:picLocks noChangeAspect="1"/>
          </p:cNvPicPr>
          <p:nvPr/>
        </p:nvPicPr>
        <p:blipFill>
          <a:blip r:embed="rId7"/>
          <a:stretch>
            <a:fillRect/>
          </a:stretch>
        </p:blipFill>
        <p:spPr>
          <a:xfrm>
            <a:off x="8803456" y="2127312"/>
            <a:ext cx="2516861" cy="2090409"/>
          </a:xfrm>
          <a:prstGeom prst="rect">
            <a:avLst/>
          </a:prstGeom>
        </p:spPr>
      </p:pic>
      <p:pic>
        <p:nvPicPr>
          <p:cNvPr id="13" name="図 12">
            <a:extLst>
              <a:ext uri="{FF2B5EF4-FFF2-40B4-BE49-F238E27FC236}">
                <a16:creationId xmlns:a16="http://schemas.microsoft.com/office/drawing/2014/main" id="{A95D221F-C16F-4AE0-99EF-AE34B12C71A7}"/>
              </a:ext>
            </a:extLst>
          </p:cNvPr>
          <p:cNvPicPr>
            <a:picLocks noChangeAspect="1"/>
          </p:cNvPicPr>
          <p:nvPr/>
        </p:nvPicPr>
        <p:blipFill>
          <a:blip r:embed="rId8"/>
          <a:stretch>
            <a:fillRect/>
          </a:stretch>
        </p:blipFill>
        <p:spPr>
          <a:xfrm>
            <a:off x="1052735" y="4320524"/>
            <a:ext cx="2516861" cy="2092602"/>
          </a:xfrm>
          <a:prstGeom prst="rect">
            <a:avLst/>
          </a:prstGeom>
        </p:spPr>
      </p:pic>
      <p:pic>
        <p:nvPicPr>
          <p:cNvPr id="15" name="図 14">
            <a:extLst>
              <a:ext uri="{FF2B5EF4-FFF2-40B4-BE49-F238E27FC236}">
                <a16:creationId xmlns:a16="http://schemas.microsoft.com/office/drawing/2014/main" id="{1641844F-5A81-4596-84AD-CB57FF1B91FD}"/>
              </a:ext>
            </a:extLst>
          </p:cNvPr>
          <p:cNvPicPr>
            <a:picLocks noChangeAspect="1"/>
          </p:cNvPicPr>
          <p:nvPr/>
        </p:nvPicPr>
        <p:blipFill>
          <a:blip r:embed="rId9"/>
          <a:stretch>
            <a:fillRect/>
          </a:stretch>
        </p:blipFill>
        <p:spPr>
          <a:xfrm>
            <a:off x="3612173" y="4320524"/>
            <a:ext cx="2547159" cy="2092602"/>
          </a:xfrm>
          <a:prstGeom prst="rect">
            <a:avLst/>
          </a:prstGeom>
        </p:spPr>
      </p:pic>
      <p:pic>
        <p:nvPicPr>
          <p:cNvPr id="17" name="図 16">
            <a:extLst>
              <a:ext uri="{FF2B5EF4-FFF2-40B4-BE49-F238E27FC236}">
                <a16:creationId xmlns:a16="http://schemas.microsoft.com/office/drawing/2014/main" id="{E0BEB2BC-F037-42F7-B9B3-B6F56C4E4DC9}"/>
              </a:ext>
            </a:extLst>
          </p:cNvPr>
          <p:cNvPicPr>
            <a:picLocks noChangeAspect="1"/>
          </p:cNvPicPr>
          <p:nvPr/>
        </p:nvPicPr>
        <p:blipFill>
          <a:blip r:embed="rId10"/>
          <a:stretch>
            <a:fillRect/>
          </a:stretch>
        </p:blipFill>
        <p:spPr>
          <a:xfrm>
            <a:off x="6230753" y="4320524"/>
            <a:ext cx="2516861" cy="2071399"/>
          </a:xfrm>
          <a:prstGeom prst="rect">
            <a:avLst/>
          </a:prstGeom>
        </p:spPr>
      </p:pic>
      <p:pic>
        <p:nvPicPr>
          <p:cNvPr id="19" name="図 18">
            <a:extLst>
              <a:ext uri="{FF2B5EF4-FFF2-40B4-BE49-F238E27FC236}">
                <a16:creationId xmlns:a16="http://schemas.microsoft.com/office/drawing/2014/main" id="{837CB036-CBD6-4EC8-BCD3-2D5909D88A03}"/>
              </a:ext>
            </a:extLst>
          </p:cNvPr>
          <p:cNvPicPr>
            <a:picLocks noChangeAspect="1"/>
          </p:cNvPicPr>
          <p:nvPr/>
        </p:nvPicPr>
        <p:blipFill>
          <a:blip r:embed="rId11"/>
          <a:stretch>
            <a:fillRect/>
          </a:stretch>
        </p:blipFill>
        <p:spPr>
          <a:xfrm>
            <a:off x="8803456" y="4320524"/>
            <a:ext cx="2620140" cy="2071398"/>
          </a:xfrm>
          <a:prstGeom prst="rect">
            <a:avLst/>
          </a:prstGeom>
        </p:spPr>
      </p:pic>
      <p:sp>
        <p:nvSpPr>
          <p:cNvPr id="6" name="正方形/長方形 5">
            <a:extLst>
              <a:ext uri="{FF2B5EF4-FFF2-40B4-BE49-F238E27FC236}">
                <a16:creationId xmlns:a16="http://schemas.microsoft.com/office/drawing/2014/main" id="{52EAEBAD-D819-4205-8AA6-3C374FD350A5}"/>
              </a:ext>
            </a:extLst>
          </p:cNvPr>
          <p:cNvSpPr/>
          <p:nvPr/>
        </p:nvSpPr>
        <p:spPr>
          <a:xfrm>
            <a:off x="6159332" y="2057400"/>
            <a:ext cx="5346868" cy="2263124"/>
          </a:xfrm>
          <a:prstGeom prst="rect">
            <a:avLst/>
          </a:prstGeom>
          <a:noFill/>
          <a:ln w="762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42AF5EDA-7DD2-4949-825A-38EDD79B54B6}"/>
                  </a:ext>
                </a:extLst>
              </p:cNvPr>
              <p:cNvSpPr txBox="1"/>
              <p:nvPr/>
            </p:nvSpPr>
            <p:spPr>
              <a:xfrm>
                <a:off x="2036618" y="4362692"/>
                <a:ext cx="9469582" cy="400110"/>
              </a:xfrm>
              <a:prstGeom prst="rect">
                <a:avLst/>
              </a:prstGeom>
              <a:ln w="7620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2400"/>
                  </a:spcBef>
                  <a:spcAft>
                    <a:spcPts val="600"/>
                  </a:spcAft>
                </a:pPr>
                <a:r>
                  <a:rPr kumimoji="1" lang="en-US" altLang="ja-JP" sz="2000" dirty="0">
                    <a:latin typeface="BIZ UDP明朝 Medium" panose="02020500000000000000" pitchFamily="18" charset="-128"/>
                    <a:ea typeface="BIZ UDP明朝 Medium" panose="02020500000000000000" pitchFamily="18" charset="-128"/>
                  </a:rPr>
                  <a:t>Diagrams that have the strongest correlation with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endParaRPr kumimoji="1" lang="ja-JP" altLang="en-US" sz="2000" dirty="0">
                  <a:latin typeface="BIZ UDP明朝 Medium" panose="02020500000000000000" pitchFamily="18" charset="-128"/>
                  <a:ea typeface="BIZ UDP明朝 Medium" panose="02020500000000000000" pitchFamily="18" charset="-128"/>
                </a:endParaRPr>
              </a:p>
            </p:txBody>
          </p:sp>
        </mc:Choice>
        <mc:Fallback xmlns="">
          <p:sp>
            <p:nvSpPr>
              <p:cNvPr id="8" name="テキスト ボックス 7">
                <a:extLst>
                  <a:ext uri="{FF2B5EF4-FFF2-40B4-BE49-F238E27FC236}">
                    <a16:creationId xmlns:a16="http://schemas.microsoft.com/office/drawing/2014/main" id="{42AF5EDA-7DD2-4949-825A-38EDD79B54B6}"/>
                  </a:ext>
                </a:extLst>
              </p:cNvPr>
              <p:cNvSpPr txBox="1">
                <a:spLocks noRot="1" noChangeAspect="1" noMove="1" noResize="1" noEditPoints="1" noAdjustHandles="1" noChangeArrowheads="1" noChangeShapeType="1" noTextEdit="1"/>
              </p:cNvSpPr>
              <p:nvPr/>
            </p:nvSpPr>
            <p:spPr>
              <a:xfrm>
                <a:off x="2036618" y="4362692"/>
                <a:ext cx="9469582" cy="400110"/>
              </a:xfrm>
              <a:prstGeom prst="rect">
                <a:avLst/>
              </a:prstGeom>
              <a:blipFill>
                <a:blip r:embed="rId12"/>
                <a:stretch>
                  <a:fillRect l="-64" t="-3846" b="-10256"/>
                </a:stretch>
              </a:blipFill>
              <a:ln w="76200">
                <a:solidFill>
                  <a:schemeClr val="accent5">
                    <a:lumMod val="75000"/>
                  </a:schemeClr>
                </a:solidFill>
              </a:ln>
            </p:spPr>
            <p:txBody>
              <a:bodyPr/>
              <a:lstStyle/>
              <a:p>
                <a:r>
                  <a:rPr lang="ja-JP" altLang="en-US">
                    <a:noFill/>
                  </a:rPr>
                  <a:t> </a:t>
                </a:r>
              </a:p>
            </p:txBody>
          </p:sp>
        </mc:Fallback>
      </mc:AlternateContent>
      <p:sp>
        <p:nvSpPr>
          <p:cNvPr id="10" name="スライド番号プレースホルダー 9">
            <a:extLst>
              <a:ext uri="{FF2B5EF4-FFF2-40B4-BE49-F238E27FC236}">
                <a16:creationId xmlns:a16="http://schemas.microsoft.com/office/drawing/2014/main" id="{55DC1D1F-D23D-4FE8-8F4D-54C47E985F9D}"/>
              </a:ext>
            </a:extLst>
          </p:cNvPr>
          <p:cNvSpPr>
            <a:spLocks noGrp="1"/>
          </p:cNvSpPr>
          <p:nvPr>
            <p:ph type="sldNum" sz="quarter" idx="12"/>
          </p:nvPr>
        </p:nvSpPr>
        <p:spPr/>
        <p:txBody>
          <a:bodyPr/>
          <a:lstStyle/>
          <a:p>
            <a:fld id="{73B850FF-6169-4056-8077-06FFA93A5366}" type="slidenum">
              <a:rPr lang="en-US" smtClean="0"/>
              <a:pPr/>
              <a:t>31</a:t>
            </a:fld>
            <a:endParaRPr lang="en-US"/>
          </a:p>
        </p:txBody>
      </p:sp>
    </p:spTree>
    <p:extLst>
      <p:ext uri="{BB962C8B-B14F-4D97-AF65-F5344CB8AC3E}">
        <p14:creationId xmlns:p14="http://schemas.microsoft.com/office/powerpoint/2010/main" val="388933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7EC11-E661-484B-87A4-51487AD6C0EF}"/>
              </a:ext>
            </a:extLst>
          </p:cNvPr>
          <p:cNvSpPr>
            <a:spLocks noGrp="1"/>
          </p:cNvSpPr>
          <p:nvPr>
            <p:ph type="title"/>
          </p:nvPr>
        </p:nvSpPr>
        <p:spPr>
          <a:xfrm>
            <a:off x="838200" y="365125"/>
            <a:ext cx="10515600" cy="730759"/>
          </a:xfrm>
        </p:spPr>
        <p:txBody>
          <a:bodyPr>
            <a:normAutofit/>
          </a:bodyPr>
          <a:lstStyle/>
          <a:p>
            <a:r>
              <a:rPr lang="en-US" altLang="ja-JP" sz="3600" dirty="0">
                <a:latin typeface="BIZ UDP明朝 Medium" panose="02020500000000000000" pitchFamily="18" charset="-128"/>
                <a:ea typeface="BIZ UDP明朝 Medium" panose="02020500000000000000" pitchFamily="18" charset="-128"/>
              </a:rPr>
              <a:t>The chiral enhancement</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01B57DD-C13F-41A0-A532-880B2730196A}"/>
                  </a:ext>
                </a:extLst>
              </p:cNvPr>
              <p:cNvSpPr>
                <a:spLocks noGrp="1"/>
              </p:cNvSpPr>
              <p:nvPr>
                <p:ph idx="1"/>
              </p:nvPr>
            </p:nvSpPr>
            <p:spPr>
              <a:xfrm>
                <a:off x="838200" y="1155021"/>
                <a:ext cx="10515600" cy="5239339"/>
              </a:xfrm>
            </p:spPr>
            <p:txBody>
              <a:bodyPr>
                <a:normAutofit/>
              </a:bodyPr>
              <a:lstStyle/>
              <a:p>
                <a:pPr marL="0" indent="0">
                  <a:buNone/>
                </a:pPr>
                <a:r>
                  <a:rPr kumimoji="1" lang="ja-JP" altLang="en-US" sz="1800" dirty="0">
                    <a:latin typeface="BIZ UDP明朝 Medium" panose="02020500000000000000" pitchFamily="18" charset="-128"/>
                    <a:ea typeface="BIZ UDP明朝 Medium" panose="02020500000000000000" pitchFamily="18" charset="-128"/>
                  </a:rPr>
                  <a:t>・</a:t>
                </a:r>
                <a:r>
                  <a:rPr kumimoji="1" lang="en-US" altLang="ja-JP" sz="1800" dirty="0">
                    <a:latin typeface="BIZ UDP明朝 Medium" panose="02020500000000000000" pitchFamily="18" charset="-128"/>
                    <a:ea typeface="BIZ UDP明朝 Medium" panose="02020500000000000000" pitchFamily="18" charset="-128"/>
                  </a:rPr>
                  <a:t>The part of </a:t>
                </a:r>
                <a14:m>
                  <m:oMath xmlns:m="http://schemas.openxmlformats.org/officeDocument/2006/math">
                    <m:d>
                      <m:dPr>
                        <m:begChr m:val="⟨"/>
                        <m:endChr m:val=""/>
                        <m:ctrlPr>
                          <a:rPr lang="en-US" altLang="ja-JP" sz="1800" i="1" dirty="0" smtClean="0">
                            <a:latin typeface="Cambria Math" panose="02040503050406030204" pitchFamily="18" charset="0"/>
                          </a:rPr>
                        </m:ctrlPr>
                      </m:dPr>
                      <m:e>
                        <m:r>
                          <a:rPr lang="en-US" altLang="ja-JP" sz="1800" b="0" i="1" dirty="0" smtClean="0">
                            <a:latin typeface="Cambria Math" panose="02040503050406030204" pitchFamily="18" charset="0"/>
                          </a:rPr>
                          <m:t>0</m:t>
                        </m:r>
                      </m:e>
                    </m:d>
                    <m:d>
                      <m:dPr>
                        <m:begChr m:val="|"/>
                        <m:endChr m:val="|"/>
                        <m:ctrlPr>
                          <a:rPr lang="en-US" altLang="ja-JP" sz="1800" b="0" i="1" dirty="0" smtClean="0">
                            <a:latin typeface="Cambria Math" panose="02040503050406030204" pitchFamily="18" charset="0"/>
                          </a:rPr>
                        </m:ctrlPr>
                      </m:dPr>
                      <m:e>
                        <m:d>
                          <m:dPr>
                            <m:ctrlPr>
                              <a:rPr lang="en-US" altLang="ja-JP" sz="1800" i="1">
                                <a:latin typeface="Cambria Math" panose="02040503050406030204" pitchFamily="18" charset="0"/>
                              </a:rPr>
                            </m:ctrlPr>
                          </m:dPr>
                          <m:e>
                            <m:acc>
                              <m:accPr>
                                <m:chr m:val="̅"/>
                                <m:ctrlPr>
                                  <a:rPr lang="en-US" altLang="ja-JP" sz="1800" i="1" dirty="0">
                                    <a:latin typeface="Cambria Math" panose="02040503050406030204" pitchFamily="18" charset="0"/>
                                  </a:rPr>
                                </m:ctrlPr>
                              </m:accPr>
                              <m:e>
                                <m:sSub>
                                  <m:sSubPr>
                                    <m:ctrlPr>
                                      <a:rPr lang="en-US" altLang="ja-JP" sz="1800" i="1" dirty="0">
                                        <a:latin typeface="Cambria Math" panose="02040503050406030204" pitchFamily="18" charset="0"/>
                                      </a:rPr>
                                    </m:ctrlPr>
                                  </m:sSubPr>
                                  <m:e>
                                    <m:r>
                                      <a:rPr lang="en-US" altLang="ja-JP" sz="1800" i="1" dirty="0">
                                        <a:latin typeface="Cambria Math" panose="02040503050406030204" pitchFamily="18" charset="0"/>
                                      </a:rPr>
                                      <m:t>𝑢</m:t>
                                    </m:r>
                                  </m:e>
                                  <m:sub>
                                    <m:r>
                                      <a:rPr lang="en-US" altLang="ja-JP" sz="1800" i="1" dirty="0">
                                        <a:latin typeface="Cambria Math" panose="02040503050406030204" pitchFamily="18" charset="0"/>
                                      </a:rPr>
                                      <m:t>𝐿</m:t>
                                    </m:r>
                                  </m:sub>
                                </m:sSub>
                              </m:e>
                            </m:acc>
                            <m:sSub>
                              <m:sSubPr>
                                <m:ctrlPr>
                                  <a:rPr lang="en-US" altLang="ja-JP" sz="1800" b="0" i="1" dirty="0" smtClean="0">
                                    <a:latin typeface="Cambria Math" panose="02040503050406030204" pitchFamily="18" charset="0"/>
                                  </a:rPr>
                                </m:ctrlPr>
                              </m:sSubPr>
                              <m:e>
                                <m:r>
                                  <a:rPr lang="en-US" altLang="ja-JP" sz="1800" b="0" i="1" dirty="0" smtClean="0">
                                    <a:latin typeface="Cambria Math" panose="02040503050406030204" pitchFamily="18" charset="0"/>
                                  </a:rPr>
                                  <m:t>𝑑</m:t>
                                </m:r>
                              </m:e>
                              <m:sub>
                                <m:r>
                                  <a:rPr lang="en-US" altLang="ja-JP" sz="1800" b="0" i="1" dirty="0" smtClean="0">
                                    <a:latin typeface="Cambria Math" panose="02040503050406030204" pitchFamily="18" charset="0"/>
                                  </a:rPr>
                                  <m:t>𝑅</m:t>
                                </m:r>
                              </m:sub>
                            </m:sSub>
                          </m:e>
                        </m:d>
                      </m:e>
                    </m:d>
                    <m:r>
                      <a:rPr lang="en-US" altLang="ja-JP" sz="1800" b="0" i="1" dirty="0" smtClean="0">
                        <a:latin typeface="Cambria Math" panose="02040503050406030204" pitchFamily="18" charset="0"/>
                      </a:rPr>
                      <m:t>𝜋</m:t>
                    </m:r>
                    <m:d>
                      <m:dPr>
                        <m:begChr m:val=""/>
                        <m:endChr m:val="⟩"/>
                        <m:ctrlPr>
                          <a:rPr lang="en-US" altLang="ja-JP" sz="1800" i="1" dirty="0">
                            <a:latin typeface="Cambria Math" panose="02040503050406030204" pitchFamily="18" charset="0"/>
                          </a:rPr>
                        </m:ctrlPr>
                      </m:dPr>
                      <m:e>
                        <m:r>
                          <a:rPr lang="en-US" altLang="ja-JP" sz="1800" b="0" i="1" dirty="0" smtClean="0">
                            <a:latin typeface="Cambria Math" panose="02040503050406030204" pitchFamily="18" charset="0"/>
                          </a:rPr>
                          <m:t> </m:t>
                        </m:r>
                      </m:e>
                    </m:d>
                  </m:oMath>
                </a14:m>
                <a:endParaRPr kumimoji="1" lang="ja-JP" altLang="en-US" sz="1800" dirty="0">
                  <a:latin typeface="BIZ UDP明朝 Medium" panose="02020500000000000000" pitchFamily="18" charset="-128"/>
                  <a:ea typeface="BIZ UDP明朝 Medium" panose="02020500000000000000" pitchFamily="18" charset="-128"/>
                </a:endParaRPr>
              </a:p>
              <a:p>
                <a:pPr marL="0" indent="0">
                  <a:buNone/>
                </a:pPr>
                <a:r>
                  <a:rPr kumimoji="1"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 By the equation of motion of the quark, </a:t>
                </a: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ja-JP" altLang="en-US" sz="2000" dirty="0">
                    <a:latin typeface="BIZ UDP明朝 Medium" panose="02020500000000000000" pitchFamily="18" charset="-128"/>
                    <a:ea typeface="BIZ UDP明朝 Medium" panose="02020500000000000000" pitchFamily="18" charset="-128"/>
                  </a:rPr>
                  <a:t>　</a:t>
                </a: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 </a:t>
                </a:r>
                <a:r>
                  <a:rPr kumimoji="1" lang="en-US" altLang="ja-JP" sz="2000" u="sng" dirty="0">
                    <a:latin typeface="BIZ UDP明朝 Medium" panose="02020500000000000000" pitchFamily="18" charset="-128"/>
                    <a:ea typeface="BIZ UDP明朝 Medium" panose="02020500000000000000" pitchFamily="18" charset="-128"/>
                  </a:rPr>
                  <a:t>It is about </a:t>
                </a:r>
                <a:r>
                  <a:rPr kumimoji="1" lang="en-US" altLang="ja-JP" b="1" u="sng" dirty="0">
                    <a:solidFill>
                      <a:srgbClr val="0070C0"/>
                    </a:solidFill>
                    <a:latin typeface="BIZ UDP明朝 Medium" panose="02020500000000000000" pitchFamily="18" charset="-128"/>
                    <a:ea typeface="BIZ UDP明朝 Medium" panose="02020500000000000000" pitchFamily="18" charset="-128"/>
                  </a:rPr>
                  <a:t>20-30</a:t>
                </a:r>
                <a:r>
                  <a:rPr kumimoji="1" lang="en-US" altLang="ja-JP" sz="2000" u="sng" dirty="0">
                    <a:latin typeface="BIZ UDP明朝 Medium" panose="02020500000000000000" pitchFamily="18" charset="-128"/>
                    <a:ea typeface="BIZ UDP明朝 Medium" panose="02020500000000000000" pitchFamily="18" charset="-128"/>
                  </a:rPr>
                  <a:t> times chiral enhancement at amplitude.</a:t>
                </a:r>
              </a:p>
            </p:txBody>
          </p:sp>
        </mc:Choice>
        <mc:Fallback xmlns="">
          <p:sp>
            <p:nvSpPr>
              <p:cNvPr id="3" name="コンテンツ プレースホルダー 2">
                <a:extLst>
                  <a:ext uri="{FF2B5EF4-FFF2-40B4-BE49-F238E27FC236}">
                    <a16:creationId xmlns:a16="http://schemas.microsoft.com/office/drawing/2014/main" id="{101B57DD-C13F-41A0-A532-880B2730196A}"/>
                  </a:ext>
                </a:extLst>
              </p:cNvPr>
              <p:cNvSpPr>
                <a:spLocks noGrp="1" noRot="1" noChangeAspect="1" noMove="1" noResize="1" noEditPoints="1" noAdjustHandles="1" noChangeArrowheads="1" noChangeShapeType="1" noTextEdit="1"/>
              </p:cNvSpPr>
              <p:nvPr>
                <p:ph idx="1"/>
              </p:nvPr>
            </p:nvSpPr>
            <p:spPr>
              <a:xfrm>
                <a:off x="838200" y="1155021"/>
                <a:ext cx="10515600" cy="5239339"/>
              </a:xfrm>
              <a:blipFill>
                <a:blip r:embed="rId3"/>
                <a:stretch>
                  <a:fillRect l="-522" t="-8721"/>
                </a:stretch>
              </a:blipFill>
            </p:spPr>
            <p:txBody>
              <a:bodyPr/>
              <a:lstStyle/>
              <a:p>
                <a:r>
                  <a:rPr lang="ja-JP" altLang="en-US">
                    <a:noFill/>
                  </a:rPr>
                  <a:t> </a:t>
                </a:r>
              </a:p>
            </p:txBody>
          </p:sp>
        </mc:Fallback>
      </mc:AlternateContent>
      <p:pic>
        <p:nvPicPr>
          <p:cNvPr id="22" name="図 21" descr="ダイアグラム&#10;&#10;自動的に生成された説明">
            <a:extLst>
              <a:ext uri="{FF2B5EF4-FFF2-40B4-BE49-F238E27FC236}">
                <a16:creationId xmlns:a16="http://schemas.microsoft.com/office/drawing/2014/main" id="{51E428EB-91B0-436A-B0EF-8A2142DCDA75}"/>
              </a:ext>
            </a:extLst>
          </p:cNvPr>
          <p:cNvPicPr>
            <a:picLocks noChangeAspect="1"/>
          </p:cNvPicPr>
          <p:nvPr/>
        </p:nvPicPr>
        <p:blipFill>
          <a:blip r:embed="rId4"/>
          <a:stretch>
            <a:fillRect/>
          </a:stretch>
        </p:blipFill>
        <p:spPr>
          <a:xfrm>
            <a:off x="8974343" y="365125"/>
            <a:ext cx="2955579" cy="2448909"/>
          </a:xfrm>
          <a:prstGeom prst="rect">
            <a:avLst/>
          </a:prstGeom>
          <a:ln>
            <a:solidFill>
              <a:schemeClr val="accent2"/>
            </a:solidFill>
          </a:ln>
        </p:spPr>
      </p:pic>
      <p:pic>
        <p:nvPicPr>
          <p:cNvPr id="24" name="図 23" descr="ダイアグラム&#10;&#10;自動的に生成された説明">
            <a:extLst>
              <a:ext uri="{FF2B5EF4-FFF2-40B4-BE49-F238E27FC236}">
                <a16:creationId xmlns:a16="http://schemas.microsoft.com/office/drawing/2014/main" id="{E00A443B-7E3B-4F82-892B-4DA1024FC326}"/>
              </a:ext>
            </a:extLst>
          </p:cNvPr>
          <p:cNvPicPr>
            <a:picLocks noChangeAspect="1"/>
          </p:cNvPicPr>
          <p:nvPr/>
        </p:nvPicPr>
        <p:blipFill>
          <a:blip r:embed="rId5"/>
          <a:stretch>
            <a:fillRect/>
          </a:stretch>
        </p:blipFill>
        <p:spPr>
          <a:xfrm>
            <a:off x="8980782" y="3058058"/>
            <a:ext cx="2955579" cy="2490075"/>
          </a:xfrm>
          <a:prstGeom prst="rect">
            <a:avLst/>
          </a:prstGeom>
          <a:ln>
            <a:solidFill>
              <a:schemeClr val="accent2"/>
            </a:solidFill>
          </a:ln>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114056C-3F1F-4D7B-AE25-783B6EE03C00}"/>
                  </a:ext>
                </a:extLst>
              </p:cNvPr>
              <p:cNvSpPr txBox="1"/>
              <p:nvPr/>
            </p:nvSpPr>
            <p:spPr>
              <a:xfrm>
                <a:off x="1226925" y="2662614"/>
                <a:ext cx="5860899" cy="725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2000" i="1" dirty="0" smtClean="0">
                              <a:latin typeface="Cambria Math" panose="02040503050406030204" pitchFamily="18" charset="0"/>
                            </a:rPr>
                          </m:ctrlPr>
                        </m:dPr>
                        <m:e>
                          <m:r>
                            <a:rPr lang="en-US" altLang="ja-JP" sz="2000" b="0" i="1" dirty="0" smtClean="0">
                              <a:latin typeface="Cambria Math" panose="02040503050406030204" pitchFamily="18" charset="0"/>
                            </a:rPr>
                            <m:t>0</m:t>
                          </m:r>
                        </m:e>
                      </m:d>
                      <m:d>
                        <m:dPr>
                          <m:begChr m:val="|"/>
                          <m:endChr m:val="|"/>
                          <m:ctrlPr>
                            <a:rPr lang="en-US" altLang="ja-JP" sz="2000" b="0" i="1" dirty="0" smtClean="0">
                              <a:latin typeface="Cambria Math" panose="02040503050406030204" pitchFamily="18" charset="0"/>
                            </a:rPr>
                          </m:ctrlPr>
                        </m:dPr>
                        <m:e>
                          <m:d>
                            <m:dPr>
                              <m:ctrlPr>
                                <a:rPr lang="en-US" altLang="ja-JP" sz="2000" i="1">
                                  <a:latin typeface="Cambria Math" panose="02040503050406030204" pitchFamily="18" charset="0"/>
                                </a:rPr>
                              </m:ctrlPr>
                            </m:dPr>
                            <m:e>
                              <m:acc>
                                <m:accPr>
                                  <m:chr m:val="̅"/>
                                  <m:ctrlPr>
                                    <a:rPr lang="en-US" altLang="ja-JP" sz="2000" i="1" dirty="0">
                                      <a:latin typeface="Cambria Math" panose="02040503050406030204" pitchFamily="18" charset="0"/>
                                    </a:rPr>
                                  </m:ctrlPr>
                                </m:acc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𝑢</m:t>
                                      </m:r>
                                    </m:e>
                                    <m:sub>
                                      <m:r>
                                        <a:rPr lang="en-US" altLang="ja-JP" sz="2000" i="1" dirty="0">
                                          <a:latin typeface="Cambria Math" panose="02040503050406030204" pitchFamily="18" charset="0"/>
                                        </a:rPr>
                                        <m:t>𝐿</m:t>
                                      </m:r>
                                    </m:sub>
                                  </m:sSub>
                                </m:e>
                              </m:acc>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𝑑</m:t>
                                  </m:r>
                                </m:e>
                                <m:sub>
                                  <m:r>
                                    <a:rPr lang="en-US" altLang="ja-JP" sz="2000" b="0" i="1" dirty="0" smtClean="0">
                                      <a:latin typeface="Cambria Math" panose="02040503050406030204" pitchFamily="18" charset="0"/>
                                    </a:rPr>
                                    <m:t>𝑅</m:t>
                                  </m:r>
                                </m:sub>
                              </m:sSub>
                            </m:e>
                          </m:d>
                        </m:e>
                      </m:d>
                      <m:r>
                        <a:rPr lang="en-US" altLang="ja-JP" sz="2000" b="0" i="1" dirty="0" smtClean="0">
                          <a:latin typeface="Cambria Math" panose="02040503050406030204" pitchFamily="18" charset="0"/>
                        </a:rPr>
                        <m:t>𝜋</m:t>
                      </m:r>
                      <m:d>
                        <m:dPr>
                          <m:begChr m:val=""/>
                          <m:endChr m:val="⟩"/>
                          <m:ctrlPr>
                            <a:rPr lang="en-US" altLang="ja-JP" sz="2000" i="1" dirty="0">
                              <a:latin typeface="Cambria Math" panose="02040503050406030204" pitchFamily="18" charset="0"/>
                            </a:rPr>
                          </m:ctrlPr>
                        </m:dPr>
                        <m:e>
                          <m:r>
                            <a:rPr lang="en-US" altLang="ja-JP" sz="2000" b="0" i="1" dirty="0" smtClean="0">
                              <a:latin typeface="Cambria Math" panose="02040503050406030204" pitchFamily="18" charset="0"/>
                            </a:rPr>
                            <m:t> </m:t>
                          </m:r>
                        </m:e>
                      </m:d>
                      <m:r>
                        <a:rPr lang="en-US" altLang="ja-JP" sz="2000" dirty="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m:t>
                      </m:r>
                      <m:f>
                        <m:fPr>
                          <m:ctrlPr>
                            <a:rPr lang="en-US" altLang="ja-JP" sz="2000" i="1" dirty="0">
                              <a:latin typeface="Cambria Math" panose="02040503050406030204" pitchFamily="18" charset="0"/>
                            </a:rPr>
                          </m:ctrlPr>
                        </m:fPr>
                        <m:num>
                          <m:r>
                            <a:rPr lang="en-US" altLang="ja-JP" sz="2000" b="0" i="1" dirty="0" smtClean="0">
                              <a:latin typeface="Cambria Math" panose="02040503050406030204" pitchFamily="18" charset="0"/>
                            </a:rPr>
                            <m:t>1</m:t>
                          </m:r>
                        </m:num>
                        <m:den>
                          <m:sSub>
                            <m:sSubPr>
                              <m:ctrlPr>
                                <a:rPr lang="en-US" altLang="ja-JP" sz="2000" i="1" dirty="0">
                                  <a:latin typeface="Cambria Math" panose="02040503050406030204" pitchFamily="18" charset="0"/>
                                </a:rPr>
                              </m:ctrlPr>
                            </m:sSubPr>
                            <m:e>
                              <m:r>
                                <a:rPr lang="en-US" altLang="ja-JP" sz="2000" b="0" i="1" dirty="0" smtClean="0">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𝑢</m:t>
                                  </m:r>
                                </m:sub>
                              </m:sSub>
                              <m:r>
                                <a:rPr lang="en-US" altLang="ja-JP" sz="2000" i="1" dirty="0">
                                  <a:latin typeface="Cambria Math" panose="02040503050406030204" pitchFamily="18" charset="0"/>
                                </a:rPr>
                                <m:t>+</m:t>
                              </m:r>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𝑑</m:t>
                              </m:r>
                            </m:sub>
                          </m:sSub>
                          <m:r>
                            <a:rPr lang="en-US" altLang="ja-JP" sz="2000" b="0" i="1" dirty="0" smtClean="0">
                              <a:latin typeface="Cambria Math" panose="02040503050406030204" pitchFamily="18" charset="0"/>
                            </a:rPr>
                            <m:t>)</m:t>
                          </m:r>
                        </m:den>
                      </m:f>
                      <m:d>
                        <m:dPr>
                          <m:begChr m:val="⟨"/>
                          <m:endChr m:val=""/>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0</m:t>
                          </m:r>
                        </m:e>
                      </m:d>
                      <m:r>
                        <a:rPr lang="en-US" altLang="ja-JP" sz="2000" i="1" dirty="0">
                          <a:latin typeface="Cambria Math" panose="02040503050406030204" pitchFamily="18" charset="0"/>
                        </a:rPr>
                        <m:t>|</m:t>
                      </m:r>
                      <m:sSub>
                        <m:sSubPr>
                          <m:ctrlPr>
                            <a:rPr lang="en-US" altLang="ja-JP" sz="2000" i="1" dirty="0">
                              <a:latin typeface="Cambria Math" panose="02040503050406030204" pitchFamily="18" charset="0"/>
                            </a:rPr>
                          </m:ctrlPr>
                        </m:sSubPr>
                        <m:e>
                          <m:r>
                            <a:rPr lang="ja-JP" altLang="en-US" sz="2000" i="1" dirty="0">
                              <a:latin typeface="Cambria Math" panose="02040503050406030204" pitchFamily="18" charset="0"/>
                            </a:rPr>
                            <m:t>𝜕</m:t>
                          </m:r>
                        </m:e>
                        <m:sub>
                          <m:r>
                            <a:rPr lang="en-US" altLang="ja-JP" sz="2000" i="1" dirty="0">
                              <a:latin typeface="Cambria Math" panose="02040503050406030204" pitchFamily="18" charset="0"/>
                            </a:rPr>
                            <m:t>𝜇</m:t>
                          </m:r>
                        </m:sub>
                      </m:sSub>
                      <m:d>
                        <m:dPr>
                          <m:ctrlPr>
                            <a:rPr lang="en-US" altLang="ja-JP" sz="2000" i="1">
                              <a:latin typeface="Cambria Math" panose="02040503050406030204" pitchFamily="18" charset="0"/>
                            </a:rPr>
                          </m:ctrlPr>
                        </m:dPr>
                        <m:e>
                          <m:acc>
                            <m:accPr>
                              <m:chr m:val="̅"/>
                              <m:ctrlPr>
                                <a:rPr lang="en-US" altLang="ja-JP" sz="2000" i="1" dirty="0">
                                  <a:latin typeface="Cambria Math" panose="02040503050406030204" pitchFamily="18" charset="0"/>
                                </a:rPr>
                              </m:ctrlPr>
                            </m:acc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𝑢</m:t>
                                  </m:r>
                                </m:e>
                                <m:sub>
                                  <m:r>
                                    <a:rPr lang="en-US" altLang="ja-JP" sz="2000" i="1" dirty="0">
                                      <a:latin typeface="Cambria Math" panose="02040503050406030204" pitchFamily="18" charset="0"/>
                                    </a:rPr>
                                    <m:t>𝐿</m:t>
                                  </m:r>
                                </m:sub>
                              </m:sSub>
                            </m:e>
                          </m:acc>
                          <m:sSup>
                            <m:sSupPr>
                              <m:ctrlPr>
                                <a:rPr lang="en-US" altLang="ja-JP" sz="2000" i="1" dirty="0">
                                  <a:latin typeface="Cambria Math" panose="02040503050406030204" pitchFamily="18" charset="0"/>
                                </a:rPr>
                              </m:ctrlPr>
                            </m:sSupPr>
                            <m:e>
                              <m:r>
                                <a:rPr lang="en-US" altLang="ja-JP" sz="2000" i="1" dirty="0">
                                  <a:latin typeface="Cambria Math" panose="02040503050406030204" pitchFamily="18" charset="0"/>
                                </a:rPr>
                                <m:t>𝛾</m:t>
                              </m:r>
                            </m:e>
                            <m:sup>
                              <m:r>
                                <a:rPr lang="en-US" altLang="ja-JP" sz="2000" i="1" dirty="0">
                                  <a:latin typeface="Cambria Math" panose="02040503050406030204" pitchFamily="18" charset="0"/>
                                </a:rPr>
                                <m:t>𝜇</m:t>
                              </m:r>
                            </m:sup>
                          </m:sSup>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𝑑</m:t>
                              </m:r>
                            </m:e>
                            <m:sub>
                              <m:r>
                                <a:rPr lang="en-US" altLang="ja-JP" sz="2000" i="1">
                                  <a:latin typeface="Cambria Math" panose="02040503050406030204" pitchFamily="18" charset="0"/>
                                </a:rPr>
                                <m:t>𝐿</m:t>
                              </m:r>
                            </m:sub>
                          </m:sSub>
                        </m:e>
                      </m:d>
                      <m:r>
                        <a:rPr lang="en-US" altLang="ja-JP" sz="2000" i="1" dirty="0">
                          <a:latin typeface="Cambria Math" panose="02040503050406030204" pitchFamily="18" charset="0"/>
                        </a:rPr>
                        <m:t>|</m:t>
                      </m:r>
                      <m:sSup>
                        <m:sSupPr>
                          <m:ctrlPr>
                            <a:rPr lang="en-US" altLang="ja-JP" sz="2000" i="1" dirty="0">
                              <a:latin typeface="Cambria Math" panose="02040503050406030204" pitchFamily="18" charset="0"/>
                            </a:rPr>
                          </m:ctrlPr>
                        </m:sSupPr>
                        <m:e>
                          <m:r>
                            <a:rPr lang="en-US" altLang="ja-JP" sz="2000" i="1" dirty="0">
                              <a:latin typeface="Cambria Math" panose="02040503050406030204" pitchFamily="18" charset="0"/>
                            </a:rPr>
                            <m:t>𝜋</m:t>
                          </m:r>
                        </m:e>
                        <m:sup>
                          <m:r>
                            <a:rPr lang="en-US" altLang="ja-JP" sz="2000" i="1" dirty="0">
                              <a:latin typeface="Cambria Math" panose="02040503050406030204" pitchFamily="18" charset="0"/>
                            </a:rPr>
                            <m:t>+</m:t>
                          </m:r>
                        </m:sup>
                      </m:sSup>
                      <m:d>
                        <m:dPr>
                          <m:begChr m:val=""/>
                          <m:endChr m:val="⟩"/>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 </m:t>
                          </m:r>
                        </m:e>
                      </m:d>
                    </m:oMath>
                  </m:oMathPara>
                </a14:m>
                <a:endParaRPr kumimoji="1" lang="ja-JP" altLang="en-US" sz="2000" dirty="0">
                  <a:latin typeface="BIZ UDP明朝 Medium" panose="02020500000000000000" pitchFamily="18" charset="-128"/>
                  <a:ea typeface="BIZ UDP明朝 Medium" panose="02020500000000000000" pitchFamily="18" charset="-128"/>
                </a:endParaRPr>
              </a:p>
            </p:txBody>
          </p:sp>
        </mc:Choice>
        <mc:Fallback xmlns="">
          <p:sp>
            <p:nvSpPr>
              <p:cNvPr id="9" name="テキスト ボックス 8">
                <a:extLst>
                  <a:ext uri="{FF2B5EF4-FFF2-40B4-BE49-F238E27FC236}">
                    <a16:creationId xmlns:a16="http://schemas.microsoft.com/office/drawing/2014/main" id="{A114056C-3F1F-4D7B-AE25-783B6EE03C00}"/>
                  </a:ext>
                </a:extLst>
              </p:cNvPr>
              <p:cNvSpPr txBox="1">
                <a:spLocks noRot="1" noChangeAspect="1" noMove="1" noResize="1" noEditPoints="1" noAdjustHandles="1" noChangeArrowheads="1" noChangeShapeType="1" noTextEdit="1"/>
              </p:cNvSpPr>
              <p:nvPr/>
            </p:nvSpPr>
            <p:spPr>
              <a:xfrm>
                <a:off x="1226925" y="2662614"/>
                <a:ext cx="5860899" cy="72513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82A8893-A438-4778-8CFB-C3FCA7CECDBE}"/>
                  </a:ext>
                </a:extLst>
              </p:cNvPr>
              <p:cNvSpPr txBox="1"/>
              <p:nvPr/>
            </p:nvSpPr>
            <p:spPr>
              <a:xfrm>
                <a:off x="1022029" y="1934427"/>
                <a:ext cx="6648551" cy="503471"/>
              </a:xfrm>
              <a:prstGeom prst="rect">
                <a:avLst/>
              </a:prstGeom>
              <a:noFill/>
            </p:spPr>
            <p:txBody>
              <a:bodyPr wrap="none" rtlCol="0">
                <a:spAutoFit/>
              </a:bodyPr>
              <a:lstStyle/>
              <a:p>
                <a14:m>
                  <m:oMath xmlns:m="http://schemas.openxmlformats.org/officeDocument/2006/math">
                    <m:sSub>
                      <m:sSubPr>
                        <m:ctrlPr>
                          <a:rPr kumimoji="1" lang="en-US" altLang="ja-JP" sz="1800" b="0" i="1" smtClean="0">
                            <a:latin typeface="Cambria Math" panose="02040503050406030204" pitchFamily="18" charset="0"/>
                          </a:rPr>
                        </m:ctrlPr>
                      </m:sSubPr>
                      <m:e>
                        <m:r>
                          <a:rPr kumimoji="1" lang="ja-JP" altLang="en-US" sz="1800" b="0" i="1" smtClean="0">
                            <a:latin typeface="Cambria Math" panose="02040503050406030204" pitchFamily="18" charset="0"/>
                          </a:rPr>
                          <m:t>𝜕</m:t>
                        </m:r>
                      </m:e>
                      <m:sub>
                        <m:r>
                          <a:rPr kumimoji="1" lang="en-US" altLang="ja-JP" sz="1800" b="0" i="1" smtClean="0">
                            <a:latin typeface="Cambria Math" panose="02040503050406030204" pitchFamily="18" charset="0"/>
                          </a:rPr>
                          <m:t>𝜇</m:t>
                        </m:r>
                      </m:sub>
                    </m:sSub>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𝑢</m:t>
                                </m:r>
                              </m:e>
                            </m:acc>
                          </m:e>
                          <m:sub>
                            <m:r>
                              <a:rPr kumimoji="1" lang="en-US" altLang="ja-JP" sz="1800" b="0" i="1" smtClean="0">
                                <a:latin typeface="Cambria Math" panose="02040503050406030204" pitchFamily="18" charset="0"/>
                              </a:rPr>
                              <m:t>𝐿</m:t>
                            </m:r>
                          </m:sub>
                        </m:sSub>
                        <m:sSup>
                          <m:sSupPr>
                            <m:ctrlPr>
                              <a:rPr kumimoji="1" lang="en-US" altLang="ja-JP" sz="1800" b="0" i="1" smtClean="0">
                                <a:latin typeface="Cambria Math" panose="02040503050406030204" pitchFamily="18" charset="0"/>
                              </a:rPr>
                            </m:ctrlPr>
                          </m:sSupPr>
                          <m:e>
                            <m:r>
                              <a:rPr kumimoji="1" lang="ja-JP" altLang="en-US" sz="1800" i="1" smtClean="0">
                                <a:latin typeface="Cambria Math" panose="02040503050406030204" pitchFamily="18" charset="0"/>
                              </a:rPr>
                              <m:t>𝛾</m:t>
                            </m:r>
                          </m:e>
                          <m:sup>
                            <m:r>
                              <a:rPr kumimoji="1" lang="en-US" altLang="ja-JP" sz="1800" b="0" i="1" smtClean="0">
                                <a:latin typeface="Cambria Math" panose="02040503050406030204" pitchFamily="18" charset="0"/>
                              </a:rPr>
                              <m:t>𝜇</m:t>
                            </m:r>
                          </m:sup>
                        </m:sSup>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𝑑</m:t>
                            </m:r>
                          </m:e>
                          <m:sub>
                            <m:r>
                              <a:rPr kumimoji="1" lang="en-US" altLang="ja-JP" sz="1800" b="0" i="1" smtClean="0">
                                <a:latin typeface="Cambria Math" panose="02040503050406030204" pitchFamily="18" charset="0"/>
                              </a:rPr>
                              <m:t>𝐿</m:t>
                            </m:r>
                          </m:sub>
                        </m:sSub>
                      </m:e>
                    </m:d>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𝑚</m:t>
                        </m:r>
                      </m:e>
                      <m:sub>
                        <m:r>
                          <a:rPr kumimoji="1" lang="en-US" altLang="ja-JP" sz="1800" b="0" i="1" smtClean="0">
                            <a:latin typeface="Cambria Math" panose="02040503050406030204" pitchFamily="18" charset="0"/>
                          </a:rPr>
                          <m:t>𝑢</m:t>
                        </m:r>
                      </m:sub>
                    </m:sSub>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𝑢</m:t>
                                </m:r>
                              </m:e>
                            </m:acc>
                          </m:e>
                          <m:sub>
                            <m:r>
                              <a:rPr kumimoji="1" lang="en-US" altLang="ja-JP" sz="1800" b="0" i="1" smtClean="0">
                                <a:latin typeface="Cambria Math" panose="02040503050406030204" pitchFamily="18" charset="0"/>
                              </a:rPr>
                              <m:t>𝑅</m:t>
                            </m:r>
                          </m:sub>
                        </m:sSub>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𝑑</m:t>
                            </m:r>
                          </m:e>
                          <m:sub>
                            <m:r>
                              <a:rPr kumimoji="1" lang="en-US" altLang="ja-JP" sz="1800" b="0" i="1" smtClean="0">
                                <a:latin typeface="Cambria Math" panose="02040503050406030204" pitchFamily="18" charset="0"/>
                              </a:rPr>
                              <m:t>𝐿</m:t>
                            </m:r>
                          </m:sub>
                        </m:sSub>
                      </m:e>
                    </m:d>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𝑚</m:t>
                        </m:r>
                      </m:e>
                      <m:sub>
                        <m:r>
                          <a:rPr kumimoji="1" lang="en-US" altLang="ja-JP" sz="1800" b="0" i="1" smtClean="0">
                            <a:latin typeface="Cambria Math" panose="02040503050406030204" pitchFamily="18" charset="0"/>
                          </a:rPr>
                          <m:t>𝑑</m:t>
                        </m:r>
                      </m:sub>
                    </m:sSub>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𝑢</m:t>
                                </m:r>
                              </m:e>
                            </m:acc>
                          </m:e>
                          <m:sub>
                            <m:r>
                              <a:rPr kumimoji="1" lang="en-US" altLang="ja-JP" sz="1800" b="0" i="1" smtClean="0">
                                <a:latin typeface="Cambria Math" panose="02040503050406030204" pitchFamily="18" charset="0"/>
                              </a:rPr>
                              <m:t>𝐿</m:t>
                            </m:r>
                          </m:sub>
                        </m:sSub>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𝑑</m:t>
                            </m:r>
                          </m:e>
                          <m:sub>
                            <m:r>
                              <a:rPr kumimoji="1" lang="en-US" altLang="ja-JP" sz="1800" b="0" i="1" smtClean="0">
                                <a:latin typeface="Cambria Math" panose="02040503050406030204" pitchFamily="18" charset="0"/>
                              </a:rPr>
                              <m:t>𝑅</m:t>
                            </m:r>
                          </m:sub>
                        </m:sSub>
                      </m:e>
                    </m:d>
                    <m:r>
                      <a:rPr kumimoji="1" lang="en-US" altLang="ja-JP" sz="1800" b="0" i="1" smtClean="0">
                        <a:latin typeface="Cambria Math" panose="02040503050406030204" pitchFamily="18" charset="0"/>
                      </a:rPr>
                      <m:t>=−</m:t>
                    </m:r>
                    <m:f>
                      <m:fPr>
                        <m:ctrlPr>
                          <a:rPr kumimoji="1" lang="en-US" altLang="ja-JP" sz="1800" b="0" i="1" smtClean="0">
                            <a:latin typeface="Cambria Math" panose="02040503050406030204" pitchFamily="18" charset="0"/>
                          </a:rPr>
                        </m:ctrlPr>
                      </m:fPr>
                      <m:num>
                        <m:d>
                          <m:dPr>
                            <m:ctrlPr>
                              <a:rPr kumimoji="1" lang="en-US" altLang="ja-JP" sz="1800" b="0" i="1" smtClean="0">
                                <a:latin typeface="Cambria Math" panose="02040503050406030204" pitchFamily="18" charset="0"/>
                              </a:rPr>
                            </m:ctrlPr>
                          </m:dPr>
                          <m:e>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𝑚</m:t>
                                </m:r>
                              </m:e>
                              <m:sub>
                                <m:r>
                                  <a:rPr kumimoji="1" lang="en-US" altLang="ja-JP" sz="1800" b="0" i="1" smtClean="0">
                                    <a:latin typeface="Cambria Math" panose="02040503050406030204" pitchFamily="18" charset="0"/>
                                  </a:rPr>
                                  <m:t>𝑢</m:t>
                                </m:r>
                              </m:sub>
                            </m:sSub>
                            <m:r>
                              <a:rPr kumimoji="1" lang="en-US" altLang="ja-JP" sz="1800" b="0" i="1" smtClean="0">
                                <a:latin typeface="Cambria Math" panose="02040503050406030204" pitchFamily="18" charset="0"/>
                              </a:rPr>
                              <m:t>+</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𝑚</m:t>
                                </m:r>
                              </m:e>
                              <m:sub>
                                <m:r>
                                  <a:rPr kumimoji="1" lang="en-US" altLang="ja-JP" sz="1800" b="0" i="1" smtClean="0">
                                    <a:latin typeface="Cambria Math" panose="02040503050406030204" pitchFamily="18" charset="0"/>
                                  </a:rPr>
                                  <m:t>𝑑</m:t>
                                </m:r>
                              </m:sub>
                            </m:sSub>
                          </m:e>
                        </m:d>
                      </m:num>
                      <m:den>
                        <m:r>
                          <a:rPr kumimoji="1" lang="en-US" altLang="ja-JP" sz="1800" b="0" i="1" smtClean="0">
                            <a:latin typeface="Cambria Math" panose="02040503050406030204" pitchFamily="18" charset="0"/>
                          </a:rPr>
                          <m:t>2</m:t>
                        </m:r>
                      </m:den>
                    </m:f>
                    <m:r>
                      <a:rPr kumimoji="1" lang="en-US" altLang="ja-JP" sz="1800" b="0" i="1" smtClean="0">
                        <a:latin typeface="Cambria Math" panose="02040503050406030204" pitchFamily="18" charset="0"/>
                      </a:rPr>
                      <m:t>(</m:t>
                    </m:r>
                    <m:acc>
                      <m:accPr>
                        <m:chr m:val="̅"/>
                        <m:ctrlPr>
                          <a:rPr kumimoji="1" lang="en-US" altLang="ja-JP" sz="1800" b="0" i="1" smtClean="0">
                            <a:latin typeface="Cambria Math" panose="02040503050406030204" pitchFamily="18" charset="0"/>
                          </a:rPr>
                        </m:ctrlPr>
                      </m:accPr>
                      <m:e>
                        <m:r>
                          <a:rPr kumimoji="1" lang="en-US" altLang="ja-JP" sz="1800" b="0" i="1" smtClean="0">
                            <a:latin typeface="Cambria Math" panose="02040503050406030204" pitchFamily="18" charset="0"/>
                          </a:rPr>
                          <m:t>𝑢</m:t>
                        </m:r>
                      </m:e>
                    </m:acc>
                    <m:sSup>
                      <m:sSupPr>
                        <m:ctrlPr>
                          <a:rPr kumimoji="1" lang="en-US" altLang="ja-JP" sz="1800" b="0" i="1" smtClean="0">
                            <a:latin typeface="Cambria Math" panose="02040503050406030204" pitchFamily="18" charset="0"/>
                          </a:rPr>
                        </m:ctrlPr>
                      </m:sSupPr>
                      <m:e>
                        <m:r>
                          <a:rPr kumimoji="1" lang="en-US" altLang="ja-JP" sz="1800" b="0" i="1" smtClean="0">
                            <a:latin typeface="Cambria Math" panose="02040503050406030204" pitchFamily="18" charset="0"/>
                          </a:rPr>
                          <m:t>𝛾</m:t>
                        </m:r>
                      </m:e>
                      <m:sup>
                        <m:r>
                          <a:rPr kumimoji="1" lang="en-US" altLang="ja-JP" sz="1800" b="0" i="1" smtClean="0">
                            <a:latin typeface="Cambria Math" panose="02040503050406030204" pitchFamily="18" charset="0"/>
                          </a:rPr>
                          <m:t>5</m:t>
                        </m:r>
                      </m:sup>
                    </m:sSup>
                    <m:r>
                      <a:rPr kumimoji="1" lang="en-US" altLang="ja-JP" sz="1800" b="0" i="1" smtClean="0">
                        <a:latin typeface="Cambria Math" panose="02040503050406030204" pitchFamily="18" charset="0"/>
                      </a:rPr>
                      <m:t>𝑑</m:t>
                    </m:r>
                    <m:r>
                      <a:rPr kumimoji="1" lang="en-US" altLang="ja-JP" sz="1800" b="0" i="1" smtClean="0">
                        <a:latin typeface="Cambria Math" panose="02040503050406030204" pitchFamily="18" charset="0"/>
                      </a:rPr>
                      <m:t>)</m:t>
                    </m:r>
                  </m:oMath>
                </a14:m>
                <a:r>
                  <a:rPr kumimoji="1" lang="en-US" altLang="ja-JP" sz="1800" dirty="0">
                    <a:latin typeface="BIZ UDP明朝 Medium" panose="02020500000000000000" pitchFamily="18" charset="-128"/>
                    <a:ea typeface="BIZ UDP明朝 Medium" panose="02020500000000000000" pitchFamily="18" charset="-128"/>
                  </a:rPr>
                  <a:t> +…</a:t>
                </a:r>
              </a:p>
            </p:txBody>
          </p:sp>
        </mc:Choice>
        <mc:Fallback xmlns="">
          <p:sp>
            <p:nvSpPr>
              <p:cNvPr id="5" name="テキスト ボックス 4">
                <a:extLst>
                  <a:ext uri="{FF2B5EF4-FFF2-40B4-BE49-F238E27FC236}">
                    <a16:creationId xmlns:a16="http://schemas.microsoft.com/office/drawing/2014/main" id="{382A8893-A438-4778-8CFB-C3FCA7CECDBE}"/>
                  </a:ext>
                </a:extLst>
              </p:cNvPr>
              <p:cNvSpPr txBox="1">
                <a:spLocks noRot="1" noChangeAspect="1" noMove="1" noResize="1" noEditPoints="1" noAdjustHandles="1" noChangeArrowheads="1" noChangeShapeType="1" noTextEdit="1"/>
              </p:cNvSpPr>
              <p:nvPr/>
            </p:nvSpPr>
            <p:spPr>
              <a:xfrm>
                <a:off x="1022029" y="1934427"/>
                <a:ext cx="6648551" cy="503471"/>
              </a:xfrm>
              <a:prstGeom prst="rect">
                <a:avLst/>
              </a:prstGeom>
              <a:blipFill>
                <a:blip r:embed="rId7"/>
                <a:stretch>
                  <a:fillRect b="-2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EB167221-B8FC-4760-A305-B42B2CADA854}"/>
                  </a:ext>
                </a:extLst>
              </p:cNvPr>
              <p:cNvSpPr txBox="1"/>
              <p:nvPr/>
            </p:nvSpPr>
            <p:spPr>
              <a:xfrm>
                <a:off x="2935220" y="3454707"/>
                <a:ext cx="4595104" cy="725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b="0" i="0" dirty="0" smtClean="0">
                          <a:latin typeface="Cambria Math" panose="02040503050406030204" pitchFamily="18" charset="0"/>
                        </a:rPr>
                        <m:t>=−</m:t>
                      </m:r>
                      <m:f>
                        <m:fPr>
                          <m:ctrlPr>
                            <a:rPr lang="en-US" altLang="ja-JP" sz="2000" i="1" dirty="0">
                              <a:latin typeface="Cambria Math" panose="02040503050406030204" pitchFamily="18" charset="0"/>
                            </a:rPr>
                          </m:ctrlPr>
                        </m:fPr>
                        <m:num>
                          <m:r>
                            <a:rPr lang="en-US" altLang="ja-JP" sz="2000" i="1" dirty="0">
                              <a:latin typeface="Cambria Math" panose="02040503050406030204" pitchFamily="18" charset="0"/>
                            </a:rPr>
                            <m:t>1</m:t>
                          </m:r>
                        </m:num>
                        <m:den>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𝑢</m:t>
                                  </m:r>
                                </m:sub>
                              </m:sSub>
                              <m:r>
                                <a:rPr lang="en-US" altLang="ja-JP" sz="2000" i="1" dirty="0">
                                  <a:latin typeface="Cambria Math" panose="02040503050406030204" pitchFamily="18" charset="0"/>
                                </a:rPr>
                                <m:t>+</m:t>
                              </m:r>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𝑑</m:t>
                              </m:r>
                            </m:sub>
                          </m:sSub>
                          <m:r>
                            <a:rPr lang="en-US" altLang="ja-JP" sz="2000" i="1" dirty="0">
                              <a:latin typeface="Cambria Math" panose="02040503050406030204" pitchFamily="18" charset="0"/>
                            </a:rPr>
                            <m:t>)</m:t>
                          </m:r>
                        </m:den>
                      </m:f>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𝑘</m:t>
                          </m:r>
                        </m:e>
                        <m:sub>
                          <m:sSup>
                            <m:sSupPr>
                              <m:ctrlPr>
                                <a:rPr lang="en-US" altLang="ja-JP" sz="2000" b="0" i="1" dirty="0" smtClean="0">
                                  <a:latin typeface="Cambria Math" panose="02040503050406030204" pitchFamily="18" charset="0"/>
                                </a:rPr>
                              </m:ctrlPr>
                            </m:sSupPr>
                            <m:e>
                              <m:r>
                                <a:rPr lang="en-US" altLang="ja-JP" sz="2000" b="0" i="1" dirty="0" smtClean="0">
                                  <a:latin typeface="Cambria Math" panose="02040503050406030204" pitchFamily="18" charset="0"/>
                                </a:rPr>
                                <m:t>𝜋</m:t>
                              </m:r>
                            </m:e>
                            <m:sup>
                              <m:r>
                                <a:rPr lang="en-US" altLang="ja-JP" sz="2000" b="0" i="1" dirty="0" smtClean="0">
                                  <a:latin typeface="Cambria Math" panose="02040503050406030204" pitchFamily="18" charset="0"/>
                                </a:rPr>
                                <m:t>+</m:t>
                              </m:r>
                            </m:sup>
                          </m:sSup>
                          <m:r>
                            <a:rPr lang="en-US" altLang="ja-JP" sz="2000" b="0" i="1" dirty="0" smtClean="0">
                              <a:latin typeface="Cambria Math" panose="02040503050406030204" pitchFamily="18" charset="0"/>
                            </a:rPr>
                            <m:t>𝜇</m:t>
                          </m:r>
                        </m:sub>
                      </m:sSub>
                      <m:d>
                        <m:dPr>
                          <m:begChr m:val="⟨"/>
                          <m:endChr m:val=""/>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0</m:t>
                          </m:r>
                        </m:e>
                      </m:d>
                      <m:d>
                        <m:dPr>
                          <m:begChr m:val="|"/>
                          <m:endChr m:val="|"/>
                          <m:ctrlPr>
                            <a:rPr lang="en-US" altLang="ja-JP" sz="2000" b="0" i="1" dirty="0" smtClean="0">
                              <a:latin typeface="Cambria Math" panose="02040503050406030204" pitchFamily="18" charset="0"/>
                            </a:rPr>
                          </m:ctrlPr>
                        </m:dPr>
                        <m:e>
                          <m:d>
                            <m:dPr>
                              <m:ctrlPr>
                                <a:rPr lang="en-US" altLang="ja-JP" sz="2000" i="1">
                                  <a:latin typeface="Cambria Math" panose="02040503050406030204" pitchFamily="18" charset="0"/>
                                </a:rPr>
                              </m:ctrlPr>
                            </m:dPr>
                            <m:e>
                              <m:acc>
                                <m:accPr>
                                  <m:chr m:val="̅"/>
                                  <m:ctrlPr>
                                    <a:rPr lang="en-US" altLang="ja-JP" sz="2000" i="1" dirty="0">
                                      <a:latin typeface="Cambria Math" panose="02040503050406030204" pitchFamily="18" charset="0"/>
                                    </a:rPr>
                                  </m:ctrlPr>
                                </m:acc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𝑢</m:t>
                                      </m:r>
                                    </m:e>
                                    <m:sub>
                                      <m:r>
                                        <a:rPr lang="en-US" altLang="ja-JP" sz="2000" i="1" dirty="0">
                                          <a:latin typeface="Cambria Math" panose="02040503050406030204" pitchFamily="18" charset="0"/>
                                        </a:rPr>
                                        <m:t>𝐿</m:t>
                                      </m:r>
                                    </m:sub>
                                  </m:sSub>
                                </m:e>
                              </m:acc>
                              <m:sSup>
                                <m:sSupPr>
                                  <m:ctrlPr>
                                    <a:rPr lang="en-US" altLang="ja-JP" sz="2000" b="0" i="1" dirty="0" smtClean="0">
                                      <a:latin typeface="Cambria Math" panose="02040503050406030204" pitchFamily="18" charset="0"/>
                                    </a:rPr>
                                  </m:ctrlPr>
                                </m:sSupPr>
                                <m:e>
                                  <m:r>
                                    <a:rPr lang="en-US" altLang="ja-JP" sz="2000" b="0" i="1" dirty="0" smtClean="0">
                                      <a:latin typeface="Cambria Math" panose="02040503050406030204" pitchFamily="18" charset="0"/>
                                    </a:rPr>
                                    <m:t>𝛾</m:t>
                                  </m:r>
                                </m:e>
                                <m:sup>
                                  <m:r>
                                    <a:rPr lang="en-US" altLang="ja-JP" sz="2000" b="0" i="1" dirty="0" smtClean="0">
                                      <a:latin typeface="Cambria Math" panose="02040503050406030204" pitchFamily="18" charset="0"/>
                                    </a:rPr>
                                    <m:t>𝜇</m:t>
                                  </m:r>
                                </m:sup>
                              </m:sSup>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𝑑</m:t>
                                  </m:r>
                                </m:e>
                                <m:sub>
                                  <m:r>
                                    <a:rPr lang="en-US" altLang="ja-JP" sz="2000" i="1">
                                      <a:latin typeface="Cambria Math" panose="02040503050406030204" pitchFamily="18" charset="0"/>
                                    </a:rPr>
                                    <m:t>𝐿</m:t>
                                  </m:r>
                                </m:sub>
                              </m:sSub>
                            </m:e>
                          </m:d>
                        </m:e>
                      </m:d>
                      <m:sSup>
                        <m:sSupPr>
                          <m:ctrlPr>
                            <a:rPr lang="en-US" altLang="ja-JP" sz="2000" b="0" i="1" dirty="0" smtClean="0">
                              <a:latin typeface="Cambria Math" panose="02040503050406030204" pitchFamily="18" charset="0"/>
                            </a:rPr>
                          </m:ctrlPr>
                        </m:sSupPr>
                        <m:e>
                          <m:r>
                            <a:rPr lang="en-US" altLang="ja-JP" sz="2000" b="0" i="1" dirty="0" smtClean="0">
                              <a:latin typeface="Cambria Math" panose="02040503050406030204" pitchFamily="18" charset="0"/>
                            </a:rPr>
                            <m:t>𝜋</m:t>
                          </m:r>
                        </m:e>
                        <m:sup>
                          <m:r>
                            <a:rPr lang="en-US" altLang="ja-JP" sz="2000" b="0" i="1" dirty="0" smtClean="0">
                              <a:latin typeface="Cambria Math" panose="02040503050406030204" pitchFamily="18" charset="0"/>
                            </a:rPr>
                            <m:t>+</m:t>
                          </m:r>
                        </m:sup>
                      </m:sSup>
                      <m:d>
                        <m:dPr>
                          <m:begChr m:val=""/>
                          <m:endChr m:val="⟩"/>
                          <m:ctrlPr>
                            <a:rPr lang="en-US" altLang="ja-JP" sz="2000" i="1" dirty="0">
                              <a:latin typeface="Cambria Math" panose="02040503050406030204" pitchFamily="18" charset="0"/>
                            </a:rPr>
                          </m:ctrlPr>
                        </m:dPr>
                        <m:e>
                          <m:r>
                            <a:rPr lang="en-US" altLang="ja-JP" sz="2000" i="1" dirty="0">
                              <a:latin typeface="Cambria Math" panose="02040503050406030204" pitchFamily="18" charset="0"/>
                            </a:rPr>
                            <m:t> </m:t>
                          </m:r>
                        </m:e>
                      </m:d>
                    </m:oMath>
                  </m:oMathPara>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13" name="テキスト ボックス 12">
                <a:extLst>
                  <a:ext uri="{FF2B5EF4-FFF2-40B4-BE49-F238E27FC236}">
                    <a16:creationId xmlns:a16="http://schemas.microsoft.com/office/drawing/2014/main" id="{EB167221-B8FC-4760-A305-B42B2CADA854}"/>
                  </a:ext>
                </a:extLst>
              </p:cNvPr>
              <p:cNvSpPr txBox="1">
                <a:spLocks noRot="1" noChangeAspect="1" noMove="1" noResize="1" noEditPoints="1" noAdjustHandles="1" noChangeArrowheads="1" noChangeShapeType="1" noTextEdit="1"/>
              </p:cNvSpPr>
              <p:nvPr/>
            </p:nvSpPr>
            <p:spPr>
              <a:xfrm>
                <a:off x="2935220" y="3454707"/>
                <a:ext cx="4595104" cy="72513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BD2E5C7-A859-499B-A621-3DCE9B4173FD}"/>
                  </a:ext>
                </a:extLst>
              </p:cNvPr>
              <p:cNvSpPr txBox="1"/>
              <p:nvPr/>
            </p:nvSpPr>
            <p:spPr>
              <a:xfrm>
                <a:off x="2971701" y="4141574"/>
                <a:ext cx="6103081" cy="725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b="0" i="0" dirty="0" smtClean="0">
                          <a:latin typeface="Cambria Math" panose="02040503050406030204" pitchFamily="18" charset="0"/>
                        </a:rPr>
                        <m:t>=−</m:t>
                      </m:r>
                      <m:f>
                        <m:fPr>
                          <m:ctrlPr>
                            <a:rPr lang="en-US" altLang="ja-JP" sz="2000" i="1" dirty="0">
                              <a:latin typeface="Cambria Math" panose="02040503050406030204" pitchFamily="18" charset="0"/>
                            </a:rPr>
                          </m:ctrlPr>
                        </m:fPr>
                        <m:num>
                          <m:r>
                            <a:rPr lang="en-US" altLang="ja-JP" sz="2000" i="1" dirty="0">
                              <a:latin typeface="Cambria Math" panose="02040503050406030204" pitchFamily="18" charset="0"/>
                            </a:rPr>
                            <m:t>1</m:t>
                          </m:r>
                        </m:num>
                        <m:den>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𝑢</m:t>
                                  </m:r>
                                </m:sub>
                              </m:sSub>
                              <m:r>
                                <a:rPr lang="en-US" altLang="ja-JP" sz="2000" i="1" dirty="0">
                                  <a:latin typeface="Cambria Math" panose="02040503050406030204" pitchFamily="18" charset="0"/>
                                </a:rPr>
                                <m:t>+</m:t>
                              </m:r>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𝑑</m:t>
                              </m:r>
                            </m:sub>
                          </m:sSub>
                          <m:r>
                            <a:rPr lang="en-US" altLang="ja-JP" sz="2000" i="1" dirty="0">
                              <a:latin typeface="Cambria Math" panose="02040503050406030204" pitchFamily="18" charset="0"/>
                            </a:rPr>
                            <m:t>)</m:t>
                          </m:r>
                        </m:den>
                      </m:f>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𝑘</m:t>
                          </m:r>
                        </m:e>
                        <m:sub>
                          <m:sSup>
                            <m:sSupPr>
                              <m:ctrlPr>
                                <a:rPr lang="en-US" altLang="ja-JP" sz="2000" b="0" i="1" dirty="0" smtClean="0">
                                  <a:latin typeface="Cambria Math" panose="02040503050406030204" pitchFamily="18" charset="0"/>
                                </a:rPr>
                              </m:ctrlPr>
                            </m:sSupPr>
                            <m:e>
                              <m:r>
                                <a:rPr lang="en-US" altLang="ja-JP" sz="2000" b="0" i="1" dirty="0" smtClean="0">
                                  <a:latin typeface="Cambria Math" panose="02040503050406030204" pitchFamily="18" charset="0"/>
                                </a:rPr>
                                <m:t>𝜋</m:t>
                              </m:r>
                            </m:e>
                            <m:sup>
                              <m:r>
                                <a:rPr lang="en-US" altLang="ja-JP" sz="2000" b="0" i="1" dirty="0" smtClean="0">
                                  <a:latin typeface="Cambria Math" panose="02040503050406030204" pitchFamily="18" charset="0"/>
                                </a:rPr>
                                <m:t>+</m:t>
                              </m:r>
                            </m:sup>
                          </m:sSup>
                          <m:r>
                            <a:rPr lang="en-US" altLang="ja-JP" sz="2000" b="0" i="1" dirty="0" smtClean="0">
                              <a:latin typeface="Cambria Math" panose="02040503050406030204" pitchFamily="18" charset="0"/>
                            </a:rPr>
                            <m:t>𝜇</m:t>
                          </m:r>
                        </m:sub>
                      </m:sSub>
                      <m:d>
                        <m:dPr>
                          <m:ctrlPr>
                            <a:rPr lang="en-US" altLang="ja-JP" sz="2000" b="0" i="1" dirty="0" smtClean="0">
                              <a:latin typeface="Cambria Math" panose="02040503050406030204" pitchFamily="18" charset="0"/>
                            </a:rPr>
                          </m:ctrlPr>
                        </m:dPr>
                        <m:e>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𝑘</m:t>
                              </m:r>
                            </m:e>
                            <m:sub>
                              <m:sSup>
                                <m:sSupPr>
                                  <m:ctrlPr>
                                    <a:rPr lang="en-US" altLang="ja-JP" sz="2000" b="0" i="1" dirty="0" smtClean="0">
                                      <a:latin typeface="Cambria Math" panose="02040503050406030204" pitchFamily="18" charset="0"/>
                                    </a:rPr>
                                  </m:ctrlPr>
                                </m:sSupPr>
                                <m:e>
                                  <m:r>
                                    <a:rPr lang="en-US" altLang="ja-JP" sz="2000" b="0" i="1" dirty="0" smtClean="0">
                                      <a:latin typeface="Cambria Math" panose="02040503050406030204" pitchFamily="18" charset="0"/>
                                    </a:rPr>
                                    <m:t>𝜋</m:t>
                                  </m:r>
                                </m:e>
                                <m:sup>
                                  <m:r>
                                    <a:rPr lang="en-US" altLang="ja-JP" sz="2000" b="0" i="1" dirty="0" smtClean="0">
                                      <a:latin typeface="Cambria Math" panose="02040503050406030204" pitchFamily="18" charset="0"/>
                                    </a:rPr>
                                    <m:t>+</m:t>
                                  </m:r>
                                </m:sup>
                              </m:sSup>
                            </m:sub>
                            <m:sup>
                              <m:r>
                                <a:rPr lang="en-US" altLang="ja-JP" sz="2000" b="0" i="1" dirty="0" smtClean="0">
                                  <a:latin typeface="Cambria Math" panose="02040503050406030204" pitchFamily="18" charset="0"/>
                                </a:rPr>
                                <m:t>𝜇</m:t>
                              </m:r>
                            </m:sup>
                          </m:sSubSup>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𝑓</m:t>
                              </m:r>
                            </m:e>
                            <m:sub>
                              <m:r>
                                <a:rPr lang="en-US" altLang="ja-JP" sz="2000" b="0" i="1" dirty="0" smtClean="0">
                                  <a:latin typeface="Cambria Math" panose="02040503050406030204" pitchFamily="18" charset="0"/>
                                </a:rPr>
                                <m:t>𝜋</m:t>
                              </m:r>
                            </m:sub>
                          </m:sSub>
                        </m:e>
                      </m:d>
                      <m:r>
                        <a:rPr lang="en-US" altLang="ja-JP" sz="2000" b="0" i="1" dirty="0" smtClean="0">
                          <a:latin typeface="Cambria Math" panose="02040503050406030204" pitchFamily="18" charset="0"/>
                        </a:rPr>
                        <m:t>           </m:t>
                      </m:r>
                      <m:d>
                        <m:dPr>
                          <m:ctrlPr>
                            <a:rPr lang="en-US" altLang="ja-JP" sz="2000" i="1" dirty="0">
                              <a:latin typeface="Cambria Math" panose="02040503050406030204" pitchFamily="18" charset="0"/>
                            </a:rPr>
                          </m:ctrlPr>
                        </m:dPr>
                        <m:e>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𝑓</m:t>
                              </m:r>
                            </m:e>
                            <m:sub>
                              <m:r>
                                <a:rPr lang="en-US" altLang="ja-JP" sz="2000" i="1" dirty="0">
                                  <a:latin typeface="Cambria Math" panose="02040503050406030204" pitchFamily="18" charset="0"/>
                                </a:rPr>
                                <m:t>𝜋</m:t>
                              </m:r>
                            </m:sub>
                          </m:sSub>
                          <m:r>
                            <a:rPr lang="en-US" altLang="ja-JP" sz="2000" i="1" dirty="0">
                              <a:latin typeface="Cambria Math" panose="02040503050406030204" pitchFamily="18" charset="0"/>
                              <a:ea typeface="Cambria Math" panose="02040503050406030204" pitchFamily="18" charset="0"/>
                            </a:rPr>
                            <m:t>≈</m:t>
                          </m:r>
                          <m:r>
                            <a:rPr lang="en-US" altLang="ja-JP" sz="2000" i="1" dirty="0">
                              <a:latin typeface="Cambria Math" panose="02040503050406030204" pitchFamily="18" charset="0"/>
                            </a:rPr>
                            <m:t>130</m:t>
                          </m:r>
                          <m:d>
                            <m:dPr>
                              <m:ctrlPr>
                                <a:rPr lang="en-US" altLang="ja-JP" sz="2000" i="1" dirty="0">
                                  <a:latin typeface="Cambria Math" panose="02040503050406030204" pitchFamily="18" charset="0"/>
                                </a:rPr>
                              </m:ctrlPr>
                            </m:dPr>
                            <m:e>
                              <m:r>
                                <m:rPr>
                                  <m:sty m:val="p"/>
                                </m:rPr>
                                <a:rPr lang="en-US" altLang="ja-JP" sz="2000" dirty="0">
                                  <a:latin typeface="Cambria Math" panose="02040503050406030204" pitchFamily="18" charset="0"/>
                                </a:rPr>
                                <m:t>MeV</m:t>
                              </m:r>
                            </m:e>
                          </m:d>
                        </m:e>
                      </m:d>
                    </m:oMath>
                  </m:oMathPara>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14" name="テキスト ボックス 13">
                <a:extLst>
                  <a:ext uri="{FF2B5EF4-FFF2-40B4-BE49-F238E27FC236}">
                    <a16:creationId xmlns:a16="http://schemas.microsoft.com/office/drawing/2014/main" id="{4BD2E5C7-A859-499B-A621-3DCE9B4173FD}"/>
                  </a:ext>
                </a:extLst>
              </p:cNvPr>
              <p:cNvSpPr txBox="1">
                <a:spLocks noRot="1" noChangeAspect="1" noMove="1" noResize="1" noEditPoints="1" noAdjustHandles="1" noChangeArrowheads="1" noChangeShapeType="1" noTextEdit="1"/>
              </p:cNvSpPr>
              <p:nvPr/>
            </p:nvSpPr>
            <p:spPr>
              <a:xfrm>
                <a:off x="2971701" y="4141574"/>
                <a:ext cx="6103081" cy="72513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195C08C2-A328-42BC-BE80-84D4C9FC4BF0}"/>
                  </a:ext>
                </a:extLst>
              </p:cNvPr>
              <p:cNvSpPr txBox="1"/>
              <p:nvPr/>
            </p:nvSpPr>
            <p:spPr>
              <a:xfrm>
                <a:off x="2898987" y="4799082"/>
                <a:ext cx="3382977"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b="0" i="0" dirty="0" smtClean="0">
                          <a:latin typeface="Cambria Math" panose="02040503050406030204" pitchFamily="18" charset="0"/>
                        </a:rPr>
                        <m:t>=−</m:t>
                      </m:r>
                      <m:f>
                        <m:fPr>
                          <m:ctrlPr>
                            <a:rPr lang="en-US" altLang="ja-JP" sz="2000" b="0" i="1" dirty="0" smtClean="0">
                              <a:latin typeface="Cambria Math" panose="02040503050406030204" pitchFamily="18" charset="0"/>
                            </a:rPr>
                          </m:ctrlPr>
                        </m:fPr>
                        <m:num>
                          <m:sSubSup>
                            <m:sSubSupPr>
                              <m:ctrlPr>
                                <a:rPr lang="en-US" altLang="ja-JP" sz="2000" b="0" i="1" dirty="0" smtClean="0">
                                  <a:latin typeface="Cambria Math" panose="02040503050406030204" pitchFamily="18" charset="0"/>
                                </a:rPr>
                              </m:ctrlPr>
                            </m:sSubSupPr>
                            <m:e>
                              <m:r>
                                <a:rPr lang="en-US" altLang="ja-JP" sz="2000" b="0" i="1" dirty="0" smtClean="0">
                                  <a:latin typeface="Cambria Math" panose="02040503050406030204" pitchFamily="18" charset="0"/>
                                </a:rPr>
                                <m:t>𝑚</m:t>
                              </m:r>
                            </m:e>
                            <m:sub>
                              <m:r>
                                <a:rPr lang="en-US" altLang="ja-JP" sz="2000" b="0" i="1" dirty="0" smtClean="0">
                                  <a:latin typeface="Cambria Math" panose="02040503050406030204" pitchFamily="18" charset="0"/>
                                </a:rPr>
                                <m:t>𝜋</m:t>
                              </m:r>
                            </m:sub>
                            <m:sup>
                              <m:r>
                                <a:rPr lang="en-US" altLang="ja-JP" sz="2000" b="0" i="1" dirty="0" smtClean="0">
                                  <a:latin typeface="Cambria Math" panose="02040503050406030204" pitchFamily="18" charset="0"/>
                                </a:rPr>
                                <m:t>2</m:t>
                              </m:r>
                            </m:sup>
                          </m:sSubSup>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𝑓</m:t>
                              </m:r>
                            </m:e>
                            <m:sub>
                              <m:r>
                                <a:rPr lang="en-US" altLang="ja-JP" sz="2000" b="0" i="1" dirty="0" smtClean="0">
                                  <a:latin typeface="Cambria Math" panose="02040503050406030204" pitchFamily="18" charset="0"/>
                                </a:rPr>
                                <m:t>𝜋</m:t>
                              </m:r>
                            </m:sub>
                          </m:sSub>
                        </m:num>
                        <m:den>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m:t>
                              </m:r>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𝑢</m:t>
                                  </m:r>
                                </m:sub>
                              </m:sSub>
                              <m:r>
                                <a:rPr lang="en-US" altLang="ja-JP" sz="2000" i="1" dirty="0">
                                  <a:latin typeface="Cambria Math" panose="02040503050406030204" pitchFamily="18" charset="0"/>
                                </a:rPr>
                                <m:t>+</m:t>
                              </m:r>
                              <m:r>
                                <a:rPr lang="en-US" altLang="ja-JP" sz="2000" i="1" dirty="0">
                                  <a:latin typeface="Cambria Math" panose="02040503050406030204" pitchFamily="18" charset="0"/>
                                </a:rPr>
                                <m:t>𝑚</m:t>
                              </m:r>
                            </m:e>
                            <m:sub>
                              <m:r>
                                <a:rPr lang="en-US" altLang="ja-JP" sz="2000" i="1" dirty="0">
                                  <a:latin typeface="Cambria Math" panose="02040503050406030204" pitchFamily="18" charset="0"/>
                                </a:rPr>
                                <m:t>𝑑</m:t>
                              </m:r>
                            </m:sub>
                          </m:sSub>
                          <m:r>
                            <a:rPr lang="en-US" altLang="ja-JP" sz="2000" b="0" i="1" dirty="0" smtClean="0">
                              <a:latin typeface="Cambria Math" panose="02040503050406030204" pitchFamily="18" charset="0"/>
                            </a:rPr>
                            <m:t>)</m:t>
                          </m:r>
                        </m:den>
                      </m:f>
                      <m:r>
                        <a:rPr lang="en-US" altLang="ja-JP" sz="2000" b="0" i="1" dirty="0" smtClean="0">
                          <a:latin typeface="Cambria Math" panose="02040503050406030204" pitchFamily="18" charset="0"/>
                        </a:rPr>
                        <m:t>≃−20</m:t>
                      </m:r>
                      <m:sSub>
                        <m:sSubPr>
                          <m:ctrlPr>
                            <a:rPr lang="en-US" altLang="ja-JP" sz="2000" b="0" i="1" dirty="0" smtClean="0">
                              <a:latin typeface="Cambria Math" panose="02040503050406030204" pitchFamily="18" charset="0"/>
                            </a:rPr>
                          </m:ctrlPr>
                        </m:sSubPr>
                        <m:e>
                          <m:r>
                            <a:rPr lang="en-US" altLang="ja-JP" sz="2000" b="0" i="1" dirty="0" smtClean="0">
                              <a:latin typeface="Cambria Math" panose="02040503050406030204" pitchFamily="18" charset="0"/>
                            </a:rPr>
                            <m:t>𝑚</m:t>
                          </m:r>
                        </m:e>
                        <m:sub>
                          <m:r>
                            <a:rPr lang="en-US" altLang="ja-JP" sz="2000" b="0" i="1" dirty="0" smtClean="0">
                              <a:latin typeface="Cambria Math" panose="02040503050406030204" pitchFamily="18" charset="0"/>
                            </a:rPr>
                            <m:t>𝜋</m:t>
                          </m:r>
                        </m:sub>
                      </m:sSub>
                      <m:sSub>
                        <m:sSubPr>
                          <m:ctrlPr>
                            <a:rPr lang="en-US" altLang="ja-JP" sz="2000" i="1" dirty="0">
                              <a:latin typeface="Cambria Math" panose="02040503050406030204" pitchFamily="18" charset="0"/>
                            </a:rPr>
                          </m:ctrlPr>
                        </m:sSubPr>
                        <m:e>
                          <m:r>
                            <a:rPr lang="en-US" altLang="ja-JP" sz="2000" i="1" dirty="0">
                              <a:latin typeface="Cambria Math" panose="02040503050406030204" pitchFamily="18" charset="0"/>
                            </a:rPr>
                            <m:t>𝑓</m:t>
                          </m:r>
                        </m:e>
                        <m:sub>
                          <m:r>
                            <a:rPr lang="en-US" altLang="ja-JP" sz="2000" i="1" dirty="0">
                              <a:latin typeface="Cambria Math" panose="02040503050406030204" pitchFamily="18" charset="0"/>
                            </a:rPr>
                            <m:t>𝜋</m:t>
                          </m:r>
                        </m:sub>
                      </m:sSub>
                    </m:oMath>
                  </m:oMathPara>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10" name="テキスト ボックス 9">
                <a:extLst>
                  <a:ext uri="{FF2B5EF4-FFF2-40B4-BE49-F238E27FC236}">
                    <a16:creationId xmlns:a16="http://schemas.microsoft.com/office/drawing/2014/main" id="{195C08C2-A328-42BC-BE80-84D4C9FC4BF0}"/>
                  </a:ext>
                </a:extLst>
              </p:cNvPr>
              <p:cNvSpPr txBox="1">
                <a:spLocks noRot="1" noChangeAspect="1" noMove="1" noResize="1" noEditPoints="1" noAdjustHandles="1" noChangeArrowheads="1" noChangeShapeType="1" noTextEdit="1"/>
              </p:cNvSpPr>
              <p:nvPr/>
            </p:nvSpPr>
            <p:spPr>
              <a:xfrm>
                <a:off x="2898987" y="4799082"/>
                <a:ext cx="3382977" cy="764505"/>
              </a:xfrm>
              <a:prstGeom prst="rect">
                <a:avLst/>
              </a:prstGeom>
              <a:blipFill>
                <a:blip r:embed="rId10"/>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7472126-6D7C-44BD-98FE-DDD617A2E49B}"/>
              </a:ext>
            </a:extLst>
          </p:cNvPr>
          <p:cNvSpPr>
            <a:spLocks noGrp="1"/>
          </p:cNvSpPr>
          <p:nvPr>
            <p:ph type="sldNum" sz="quarter" idx="12"/>
          </p:nvPr>
        </p:nvSpPr>
        <p:spPr/>
        <p:txBody>
          <a:bodyPr/>
          <a:lstStyle/>
          <a:p>
            <a:fld id="{73B850FF-6169-4056-8077-06FFA93A5366}" type="slidenum">
              <a:rPr lang="en-US" smtClean="0"/>
              <a:pPr/>
              <a:t>32</a:t>
            </a:fld>
            <a:endParaRPr lang="en-US"/>
          </a:p>
        </p:txBody>
      </p:sp>
    </p:spTree>
    <p:extLst>
      <p:ext uri="{BB962C8B-B14F-4D97-AF65-F5344CB8AC3E}">
        <p14:creationId xmlns:p14="http://schemas.microsoft.com/office/powerpoint/2010/main" val="367270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a:xfrm>
                <a:off x="838199" y="365125"/>
                <a:ext cx="10806629" cy="1325563"/>
              </a:xfrm>
            </p:spPr>
            <p:txBody>
              <a:bodyPr>
                <a:normAutofit/>
              </a:bodyPr>
              <a:lstStyle/>
              <a:p>
                <a:r>
                  <a:rPr lang="en-US" altLang="ja-JP" sz="3200" dirty="0">
                    <a:latin typeface="BIZ UDP明朝 Medium" panose="02020500000000000000" pitchFamily="18" charset="-128"/>
                    <a:ea typeface="BIZ UDP明朝 Medium" panose="02020500000000000000" pitchFamily="18" charset="-128"/>
                  </a:rPr>
                  <a:t>Bound from lepton flavor universality of </a:t>
                </a:r>
                <a14:m>
                  <m:oMath xmlns:m="http://schemas.openxmlformats.org/officeDocument/2006/math">
                    <m:r>
                      <a:rPr lang="en-US" altLang="ja-JP" sz="3200" b="0" i="1" smtClean="0">
                        <a:latin typeface="Cambria Math" panose="02040503050406030204" pitchFamily="18" charset="0"/>
                        <a:ea typeface="BIZ UDP明朝 Medium" panose="02020500000000000000" pitchFamily="18" charset="-128"/>
                      </a:rPr>
                      <m:t>𝜋</m:t>
                    </m:r>
                  </m:oMath>
                </a14:m>
                <a:r>
                  <a:rPr kumimoji="1" lang="ja-JP" altLang="en-US" sz="3200" dirty="0">
                    <a:latin typeface="BIZ UDP明朝 Medium" panose="02020500000000000000" pitchFamily="18" charset="-128"/>
                    <a:ea typeface="BIZ UDP明朝 Medium" panose="02020500000000000000" pitchFamily="18" charset="-128"/>
                  </a:rPr>
                  <a:t> </a:t>
                </a:r>
                <a:r>
                  <a:rPr kumimoji="1" lang="en-US" altLang="ja-JP" sz="3200" dirty="0">
                    <a:latin typeface="BIZ UDP明朝 Medium" panose="02020500000000000000" pitchFamily="18" charset="-128"/>
                    <a:ea typeface="BIZ UDP明朝 Medium" panose="02020500000000000000" pitchFamily="18" charset="-128"/>
                  </a:rPr>
                  <a:t>decay</a:t>
                </a:r>
                <a:endParaRPr kumimoji="1" lang="ja-JP" altLang="en-US" sz="32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xfrm>
                <a:off x="838199" y="365125"/>
                <a:ext cx="10806629" cy="1325563"/>
              </a:xfrm>
              <a:blipFill>
                <a:blip r:embed="rId3"/>
                <a:stretch>
                  <a:fillRect l="-14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1120000" y="1350818"/>
                <a:ext cx="10233800" cy="5361709"/>
              </a:xfrm>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a:solidFill>
                      <a:schemeClr val="tx1"/>
                    </a:solidFill>
                    <a:latin typeface="BIZ UDP明朝 Medium" panose="02020500000000000000" pitchFamily="18" charset="-128"/>
                    <a:ea typeface="BIZ UDP明朝 Medium" panose="02020500000000000000" pitchFamily="18" charset="-128"/>
                  </a:rPr>
                  <a:t>lepton universality </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𝛽</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𝑡h𝑒𝑜𝑟𝑦</m:t>
                          </m:r>
                        </m:sub>
                      </m:sSub>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d>
                        <m:dPr>
                          <m:begChr m:val="|"/>
                          <m:endChr m:val="|"/>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f>
                            <m:fPr>
                              <m:ctrlPr>
                                <a:rPr kumimoji="1"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num>
                            <m:den>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den>
                          </m:f>
                        </m:e>
                      </m:d>
                      <m:r>
                        <a:rPr kumimoji="1" lang="en-US" altLang="ja-JP" sz="2000" b="0" i="1" smtClean="0">
                          <a:solidFill>
                            <a:schemeClr val="tx1"/>
                          </a:solidFill>
                          <a:latin typeface="Cambria Math" panose="02040503050406030204" pitchFamily="18" charset="0"/>
                          <a:ea typeface="BIZ UDP明朝 Medium" panose="02020500000000000000" pitchFamily="18" charset="-128"/>
                        </a:rPr>
                        <m:t>=1.2352×</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−4</m:t>
                          </m:r>
                        </m:sup>
                      </m:sSup>
                    </m:oMath>
                  </m:oMathPara>
                </a14:m>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constraint of the lepton universality  </a:t>
                </a:r>
              </a:p>
              <a:p>
                <a:pPr marL="0" indent="0">
                  <a:buNone/>
                </a:pP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b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𝛽</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𝑒𝑥𝑝</m:t>
                          </m:r>
                        </m:sub>
                      </m:sSub>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r>
                        <a:rPr kumimoji="1" lang="en-US" altLang="ja-JP" sz="2000" b="0" i="1" smtClean="0">
                          <a:solidFill>
                            <a:schemeClr val="tx1"/>
                          </a:solidFill>
                          <a:latin typeface="Cambria Math" panose="02040503050406030204" pitchFamily="18" charset="0"/>
                          <a:ea typeface="BIZ UDP明朝 Medium" panose="02020500000000000000" pitchFamily="18" charset="-128"/>
                        </a:rPr>
                        <m:t>𝐸𝑟𝑟</m:t>
                      </m:r>
                      <m:r>
                        <a:rPr kumimoji="1" lang="en-US" altLang="ja-JP" sz="2000" b="0" i="1" smtClean="0">
                          <a:solidFill>
                            <a:schemeClr val="tx1"/>
                          </a:solidFill>
                          <a:latin typeface="Cambria Math" panose="02040503050406030204" pitchFamily="18" charset="0"/>
                          <a:ea typeface="BIZ UDP明朝 Medium" panose="02020500000000000000" pitchFamily="18" charset="-128"/>
                        </a:rPr>
                        <m:t>=1.2327</m:t>
                      </m:r>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r>
                            <a:rPr kumimoji="1" lang="en-US" altLang="ja-JP" sz="2000" b="0" i="1" smtClean="0">
                              <a:solidFill>
                                <a:schemeClr val="tx1"/>
                              </a:solidFill>
                              <a:latin typeface="Cambria Math" panose="02040503050406030204" pitchFamily="18" charset="0"/>
                              <a:ea typeface="BIZ UDP明朝 Medium" panose="02020500000000000000" pitchFamily="18" charset="-128"/>
                            </a:rPr>
                            <m:t>46</m:t>
                          </m:r>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−4</m:t>
                          </m:r>
                        </m:sup>
                      </m:sSup>
                    </m:oMath>
                  </m:oMathPara>
                </a14:m>
                <a:endParaRPr lang="en-US" altLang="ja-JP" sz="20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contribution of RPV </a:t>
                </a:r>
              </a:p>
              <a:p>
                <a:pPr marL="0" indent="0">
                  <a:spcAft>
                    <a:spcPts val="600"/>
                  </a:spcAft>
                  <a:buNone/>
                </a:pPr>
                <a14:m>
                  <m:oMathPara xmlns:m="http://schemas.openxmlformats.org/officeDocument/2006/math">
                    <m:oMathParaPr>
                      <m:jc m:val="centerGroup"/>
                    </m:oMathParaPr>
                    <m:oMath xmlns:m="http://schemas.openxmlformats.org/officeDocument/2006/math">
                      <m:d>
                        <m:dPr>
                          <m:begChr m:val="|"/>
                          <m:endChr m:val="|"/>
                          <m:ctrlPr>
                            <a:rPr kumimoji="1" lang="en-US" altLang="ja-JP" sz="2000" i="1" smtClean="0">
                              <a:solidFill>
                                <a:schemeClr val="tx1"/>
                              </a:solidFill>
                              <a:latin typeface="Cambria Math" panose="02040503050406030204" pitchFamily="18" charset="0"/>
                              <a:ea typeface="BIZ UDP明朝 Medium" panose="02020500000000000000" pitchFamily="18" charset="-128"/>
                            </a:rPr>
                          </m:ctrlPr>
                        </m:dPr>
                        <m:e>
                          <m:f>
                            <m:fPr>
                              <m:ctrlPr>
                                <a:rPr kumimoji="1"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num>
                            <m:den>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SM</m:t>
                                  </m:r>
                                </m:sup>
                              </m:sSub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b="0" i="1" smtClean="0">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den>
                          </m:f>
                        </m:e>
                      </m:d>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b>
                        <m:sSubPr>
                          <m:ctrlPr>
                            <a:rPr lang="en-US" altLang="ja-JP" sz="2000" i="1">
                              <a:solidFill>
                                <a:schemeClr val="tx1"/>
                              </a:solidFill>
                              <a:latin typeface="Cambria Math" panose="02040503050406030204" pitchFamily="18" charset="0"/>
                              <a:ea typeface="BIZ UDP明朝 Medium" panose="02020500000000000000" pitchFamily="18" charset="-128"/>
                            </a:rPr>
                          </m:ctrlPr>
                        </m:sSubPr>
                        <m:e>
                          <m:r>
                            <a:rPr lang="en-US" altLang="ja-JP" sz="2000" i="1">
                              <a:solidFill>
                                <a:schemeClr val="tx1"/>
                              </a:solidFill>
                              <a:latin typeface="Cambria Math" panose="02040503050406030204" pitchFamily="18" charset="0"/>
                              <a:ea typeface="BIZ UDP明朝 Medium" panose="02020500000000000000" pitchFamily="18" charset="-128"/>
                            </a:rPr>
                            <m:t>𝛽</m:t>
                          </m:r>
                        </m:e>
                        <m:sub>
                          <m:r>
                            <a:rPr lang="en-US" altLang="ja-JP" sz="2000" i="1">
                              <a:solidFill>
                                <a:schemeClr val="tx1"/>
                              </a:solidFill>
                              <a:latin typeface="Cambria Math" panose="02040503050406030204" pitchFamily="18" charset="0"/>
                              <a:ea typeface="BIZ UDP明朝 Medium" panose="02020500000000000000" pitchFamily="18" charset="-128"/>
                            </a:rPr>
                            <m:t>𝑡h𝑒𝑜𝑟𝑦</m:t>
                          </m:r>
                        </m:sub>
                      </m:sSub>
                      <m:r>
                        <a:rPr lang="en-US" altLang="ja-JP" sz="2000" b="0" i="1" smtClean="0">
                          <a:solidFill>
                            <a:schemeClr val="tx1"/>
                          </a:solidFill>
                          <a:latin typeface="Cambria Math" panose="02040503050406030204" pitchFamily="18" charset="0"/>
                          <a:ea typeface="BIZ UDP明朝 Medium" panose="02020500000000000000" pitchFamily="18" charset="-128"/>
                        </a:rPr>
                        <m:t>+</m:t>
                      </m:r>
                      <m:d>
                        <m:dPr>
                          <m:begChr m:val="|"/>
                          <m:endChr m:val="|"/>
                          <m:ctrlPr>
                            <a:rPr lang="en-US" altLang="ja-JP" sz="2000" b="0" i="1" smtClean="0">
                              <a:solidFill>
                                <a:schemeClr val="tx1"/>
                              </a:solidFill>
                              <a:latin typeface="Cambria Math" panose="02040503050406030204" pitchFamily="18" charset="0"/>
                              <a:ea typeface="BIZ UDP明朝 Medium" panose="02020500000000000000" pitchFamily="18" charset="-128"/>
                            </a:rPr>
                          </m:ctrlPr>
                        </m:dPr>
                        <m:e>
                          <m:f>
                            <m:fPr>
                              <m:ctrlPr>
                                <a:rPr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num>
                            <m:den>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den>
                          </m:f>
                          <m:r>
                            <a:rPr lang="en-US" altLang="ja-JP" sz="2000" i="1">
                              <a:solidFill>
                                <a:schemeClr val="tx1"/>
                              </a:solidFill>
                              <a:latin typeface="Cambria Math" panose="02040503050406030204" pitchFamily="18" charset="0"/>
                              <a:ea typeface="BIZ UDP明朝 Medium" panose="02020500000000000000" pitchFamily="18" charset="-128"/>
                            </a:rPr>
                            <m:t>−</m:t>
                          </m:r>
                          <m:f>
                            <m:fPr>
                              <m:ctrlPr>
                                <a:rPr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num>
                            <m:den>
                              <m:sSup>
                                <m:sSupPr>
                                  <m:ctrlPr>
                                    <a:rPr lang="en-US" altLang="ja-JP" sz="2000" i="1">
                                      <a:solidFill>
                                        <a:schemeClr val="tx1"/>
                                      </a:solidFill>
                                      <a:latin typeface="Cambria Math" panose="02040503050406030204" pitchFamily="18" charset="0"/>
                                      <a:ea typeface="BIZ UDP明朝 Medium" panose="02020500000000000000" pitchFamily="18" charset="-128"/>
                                    </a:rPr>
                                  </m:ctrlPr>
                                </m:sSupPr>
                                <m:e>
                                  <m:d>
                                    <m:dPr>
                                      <m:ctrlPr>
                                        <a:rPr lang="en-US" altLang="ja-JP" sz="2000" i="1">
                                          <a:solidFill>
                                            <a:schemeClr val="tx1"/>
                                          </a:solidFill>
                                          <a:latin typeface="Cambria Math" panose="02040503050406030204" pitchFamily="18" charset="0"/>
                                          <a:ea typeface="BIZ UDP明朝 Medium" panose="02020500000000000000" pitchFamily="18" charset="-128"/>
                                        </a:rPr>
                                      </m:ctrlPr>
                                    </m:dPr>
                                    <m:e>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e>
                                  </m:d>
                                </m:e>
                                <m:sup>
                                  <m:r>
                                    <a:rPr lang="en-US" altLang="ja-JP" sz="2000" i="1">
                                      <a:solidFill>
                                        <a:schemeClr val="tx1"/>
                                      </a:solidFill>
                                      <a:latin typeface="Cambria Math" panose="02040503050406030204" pitchFamily="18" charset="0"/>
                                      <a:ea typeface="BIZ UDP明朝 Medium" panose="02020500000000000000" pitchFamily="18" charset="-128"/>
                                    </a:rPr>
                                    <m:t>2</m:t>
                                  </m:r>
                                </m:sup>
                              </m:sSup>
                            </m:den>
                          </m:f>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e>
                      </m:d>
                    </m:oMath>
                  </m:oMathPara>
                </a14:m>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000" i="1">
                              <a:solidFill>
                                <a:schemeClr val="tx1"/>
                              </a:solidFill>
                              <a:latin typeface="Cambria Math" panose="02040503050406030204" pitchFamily="18" charset="0"/>
                              <a:ea typeface="BIZ UDP明朝 Medium" panose="02020500000000000000" pitchFamily="18" charset="-128"/>
                            </a:rPr>
                          </m:ctrlPr>
                        </m:sSubPr>
                        <m:e>
                          <m:r>
                            <a:rPr lang="en-US" altLang="ja-JP" sz="2000" i="1">
                              <a:solidFill>
                                <a:schemeClr val="tx1"/>
                              </a:solidFill>
                              <a:latin typeface="Cambria Math" panose="02040503050406030204" pitchFamily="18" charset="0"/>
                              <a:ea typeface="BIZ UDP明朝 Medium" panose="02020500000000000000" pitchFamily="18" charset="-128"/>
                            </a:rPr>
                            <m:t>𝛽</m:t>
                          </m:r>
                        </m:e>
                        <m:sub>
                          <m:r>
                            <a:rPr lang="en-US" altLang="ja-JP" sz="2000" i="1">
                              <a:solidFill>
                                <a:schemeClr val="tx1"/>
                              </a:solidFill>
                              <a:latin typeface="Cambria Math" panose="02040503050406030204" pitchFamily="18" charset="0"/>
                              <a:ea typeface="BIZ UDP明朝 Medium" panose="02020500000000000000" pitchFamily="18" charset="-128"/>
                            </a:rPr>
                            <m:t>𝑒𝑥𝑝</m:t>
                          </m:r>
                        </m:sub>
                      </m:sSub>
                      <m:r>
                        <a:rPr lang="en-US" altLang="ja-JP" sz="2000" b="0" i="1" smtClean="0">
                          <a:solidFill>
                            <a:schemeClr val="tx1"/>
                          </a:solidFill>
                          <a:latin typeface="Cambria Math" panose="02040503050406030204" pitchFamily="18" charset="0"/>
                          <a:ea typeface="BIZ UDP明朝 Medium" panose="02020500000000000000" pitchFamily="18" charset="-128"/>
                        </a:rPr>
                        <m:t>−</m:t>
                      </m:r>
                      <m:r>
                        <a:rPr lang="en-US" altLang="ja-JP" sz="2000" i="1">
                          <a:solidFill>
                            <a:schemeClr val="tx1"/>
                          </a:solidFill>
                          <a:latin typeface="Cambria Math" panose="02040503050406030204" pitchFamily="18" charset="0"/>
                          <a:ea typeface="BIZ UDP明朝 Medium" panose="02020500000000000000" pitchFamily="18" charset="-128"/>
                        </a:rPr>
                        <m:t>𝐸𝑟𝑟</m:t>
                      </m:r>
                      <m:r>
                        <a:rPr lang="en-US" altLang="ja-JP" sz="2000" i="1">
                          <a:solidFill>
                            <a:schemeClr val="tx1"/>
                          </a:solidFill>
                          <a:latin typeface="Cambria Math" panose="02040503050406030204" pitchFamily="18" charset="0"/>
                          <a:ea typeface="BIZ UDP明朝 Medium" panose="02020500000000000000" pitchFamily="18" charset="-128"/>
                        </a:rPr>
                        <m:t>−</m:t>
                      </m:r>
                      <m:sSub>
                        <m:sSubPr>
                          <m:ctrlPr>
                            <a:rPr lang="en-US" altLang="ja-JP" sz="2000" i="1">
                              <a:solidFill>
                                <a:schemeClr val="tx1"/>
                              </a:solidFill>
                              <a:latin typeface="Cambria Math" panose="02040503050406030204" pitchFamily="18" charset="0"/>
                              <a:ea typeface="BIZ UDP明朝 Medium" panose="02020500000000000000" pitchFamily="18" charset="-128"/>
                            </a:rPr>
                          </m:ctrlPr>
                        </m:sSubPr>
                        <m:e>
                          <m:r>
                            <a:rPr lang="en-US" altLang="ja-JP" sz="2000" i="1">
                              <a:solidFill>
                                <a:schemeClr val="tx1"/>
                              </a:solidFill>
                              <a:latin typeface="Cambria Math" panose="02040503050406030204" pitchFamily="18" charset="0"/>
                              <a:ea typeface="BIZ UDP明朝 Medium" panose="02020500000000000000" pitchFamily="18" charset="-128"/>
                            </a:rPr>
                            <m:t>𝛽</m:t>
                          </m:r>
                        </m:e>
                        <m:sub>
                          <m:r>
                            <a:rPr lang="en-US" altLang="ja-JP" sz="2000" i="1">
                              <a:solidFill>
                                <a:schemeClr val="tx1"/>
                              </a:solidFill>
                              <a:latin typeface="Cambria Math" panose="02040503050406030204" pitchFamily="18" charset="0"/>
                              <a:ea typeface="BIZ UDP明朝 Medium" panose="02020500000000000000" pitchFamily="18" charset="-128"/>
                            </a:rPr>
                            <m:t>𝑡h𝑒𝑜𝑟𝑦</m:t>
                          </m:r>
                        </m:sub>
                      </m:sSub>
                      <m:r>
                        <a:rPr lang="en-US" altLang="ja-JP" sz="2000" b="0" i="1" smtClean="0">
                          <a:solidFill>
                            <a:schemeClr val="tx1"/>
                          </a:solidFill>
                          <a:latin typeface="Cambria Math" panose="02040503050406030204" pitchFamily="18" charset="0"/>
                          <a:ea typeface="BIZ UDP明朝 Medium" panose="02020500000000000000" pitchFamily="18" charset="-128"/>
                        </a:rPr>
                        <m:t>≤</m:t>
                      </m:r>
                      <m:f>
                        <m:fPr>
                          <m:ctrlPr>
                            <a:rPr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num>
                        <m:den>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den>
                      </m:f>
                      <m:r>
                        <a:rPr lang="en-US" altLang="ja-JP" sz="2000" i="1">
                          <a:solidFill>
                            <a:schemeClr val="tx1"/>
                          </a:solidFill>
                          <a:latin typeface="Cambria Math" panose="02040503050406030204" pitchFamily="18" charset="0"/>
                          <a:ea typeface="BIZ UDP明朝 Medium" panose="02020500000000000000" pitchFamily="18" charset="-128"/>
                        </a:rPr>
                        <m:t>−</m:t>
                      </m:r>
                      <m:f>
                        <m:fPr>
                          <m:ctrlPr>
                            <a:rPr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num>
                        <m:den>
                          <m:sSup>
                            <m:sSupPr>
                              <m:ctrlPr>
                                <a:rPr lang="en-US" altLang="ja-JP" sz="2000" i="1">
                                  <a:solidFill>
                                    <a:schemeClr val="tx1"/>
                                  </a:solidFill>
                                  <a:latin typeface="Cambria Math" panose="02040503050406030204" pitchFamily="18" charset="0"/>
                                  <a:ea typeface="BIZ UDP明朝 Medium" panose="02020500000000000000" pitchFamily="18" charset="-128"/>
                                </a:rPr>
                              </m:ctrlPr>
                            </m:sSupPr>
                            <m:e>
                              <m:d>
                                <m:dPr>
                                  <m:ctrlPr>
                                    <a:rPr lang="en-US" altLang="ja-JP" sz="2000" i="1">
                                      <a:solidFill>
                                        <a:schemeClr val="tx1"/>
                                      </a:solidFill>
                                      <a:latin typeface="Cambria Math" panose="02040503050406030204" pitchFamily="18" charset="0"/>
                                      <a:ea typeface="BIZ UDP明朝 Medium" panose="02020500000000000000" pitchFamily="18" charset="-128"/>
                                    </a:rPr>
                                  </m:ctrlPr>
                                </m:dPr>
                                <m:e>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SM</m:t>
                                      </m:r>
                                    </m:sup>
                                  </m:sSubSup>
                                </m:e>
                              </m:d>
                            </m:e>
                            <m:sup>
                              <m:r>
                                <a:rPr lang="en-US" altLang="ja-JP" sz="2000" i="1">
                                  <a:solidFill>
                                    <a:schemeClr val="tx1"/>
                                  </a:solidFill>
                                  <a:latin typeface="Cambria Math" panose="02040503050406030204" pitchFamily="18" charset="0"/>
                                  <a:ea typeface="BIZ UDP明朝 Medium" panose="02020500000000000000" pitchFamily="18" charset="-128"/>
                                </a:rPr>
                                <m:t>2</m:t>
                              </m:r>
                            </m:sup>
                          </m:sSup>
                        </m:den>
                      </m:f>
                      <m:sSubSup>
                        <m:sSubSupPr>
                          <m:ctrlPr>
                            <a:rPr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lang="en-US" altLang="ja-JP" sz="2000">
                              <a:solidFill>
                                <a:schemeClr val="tx1"/>
                              </a:solidFill>
                              <a:latin typeface="Cambria Math" panose="02040503050406030204" pitchFamily="18" charset="0"/>
                              <a:ea typeface="BIZ UDP明朝 Medium" panose="02020500000000000000" pitchFamily="18" charset="-128"/>
                            </a:rPr>
                            <m:t>Γ</m:t>
                          </m:r>
                        </m:e>
                        <m:sub>
                          <m:r>
                            <a:rPr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lang="en-US" altLang="ja-JP" sz="2000">
                              <a:solidFill>
                                <a:schemeClr val="tx1"/>
                              </a:solidFill>
                              <a:latin typeface="Cambria Math" panose="02040503050406030204" pitchFamily="18" charset="0"/>
                              <a:ea typeface="BIZ UDP明朝 Medium" panose="02020500000000000000" pitchFamily="18" charset="-128"/>
                            </a:rPr>
                            <m:t>RPV</m:t>
                          </m:r>
                        </m:sup>
                      </m:sSubSup>
                      <m:r>
                        <a:rPr lang="en-US" altLang="ja-JP" sz="2000" i="1">
                          <a:solidFill>
                            <a:schemeClr val="tx1"/>
                          </a:solidFill>
                          <a:latin typeface="Cambria Math" panose="02040503050406030204" pitchFamily="18" charset="0"/>
                          <a:ea typeface="BIZ UDP明朝 Medium" panose="02020500000000000000" pitchFamily="18" charset="-128"/>
                        </a:rPr>
                        <m:t> ≤</m:t>
                      </m:r>
                      <m:sSub>
                        <m:sSubPr>
                          <m:ctrlPr>
                            <a:rPr lang="en-US" altLang="ja-JP" sz="2000" i="1">
                              <a:solidFill>
                                <a:schemeClr val="tx1"/>
                              </a:solidFill>
                              <a:latin typeface="Cambria Math" panose="02040503050406030204" pitchFamily="18" charset="0"/>
                              <a:ea typeface="BIZ UDP明朝 Medium" panose="02020500000000000000" pitchFamily="18" charset="-128"/>
                            </a:rPr>
                          </m:ctrlPr>
                        </m:sSubPr>
                        <m:e>
                          <m:r>
                            <a:rPr lang="en-US" altLang="ja-JP" sz="2000" i="1">
                              <a:solidFill>
                                <a:schemeClr val="tx1"/>
                              </a:solidFill>
                              <a:latin typeface="Cambria Math" panose="02040503050406030204" pitchFamily="18" charset="0"/>
                              <a:ea typeface="BIZ UDP明朝 Medium" panose="02020500000000000000" pitchFamily="18" charset="-128"/>
                            </a:rPr>
                            <m:t>𝛽</m:t>
                          </m:r>
                        </m:e>
                        <m:sub>
                          <m:r>
                            <a:rPr lang="en-US" altLang="ja-JP" sz="2000" b="0" i="1" smtClean="0">
                              <a:solidFill>
                                <a:schemeClr val="tx1"/>
                              </a:solidFill>
                              <a:latin typeface="Cambria Math" panose="02040503050406030204" pitchFamily="18" charset="0"/>
                              <a:ea typeface="BIZ UDP明朝 Medium" panose="02020500000000000000" pitchFamily="18" charset="-128"/>
                            </a:rPr>
                            <m:t>𝑒𝑥𝑝</m:t>
                          </m:r>
                        </m:sub>
                      </m:sSub>
                      <m:r>
                        <a:rPr lang="en-US" altLang="ja-JP" sz="2000" b="0" i="1" smtClean="0">
                          <a:solidFill>
                            <a:schemeClr val="tx1"/>
                          </a:solidFill>
                          <a:latin typeface="Cambria Math" panose="02040503050406030204" pitchFamily="18" charset="0"/>
                          <a:ea typeface="BIZ UDP明朝 Medium" panose="02020500000000000000" pitchFamily="18" charset="-128"/>
                        </a:rPr>
                        <m:t>+</m:t>
                      </m:r>
                      <m:r>
                        <a:rPr lang="en-US" altLang="ja-JP" sz="2000" b="0" i="1" smtClean="0">
                          <a:solidFill>
                            <a:schemeClr val="tx1"/>
                          </a:solidFill>
                          <a:latin typeface="Cambria Math" panose="02040503050406030204" pitchFamily="18" charset="0"/>
                          <a:ea typeface="BIZ UDP明朝 Medium" panose="02020500000000000000" pitchFamily="18" charset="-128"/>
                        </a:rPr>
                        <m:t>𝐸𝑟𝑟</m:t>
                      </m:r>
                      <m:r>
                        <a:rPr lang="en-US" altLang="ja-JP" sz="2000" b="0" i="1" smtClean="0">
                          <a:solidFill>
                            <a:schemeClr val="tx1"/>
                          </a:solidFill>
                          <a:latin typeface="Cambria Math" panose="02040503050406030204" pitchFamily="18" charset="0"/>
                          <a:ea typeface="BIZ UDP明朝 Medium" panose="02020500000000000000" pitchFamily="18" charset="-128"/>
                        </a:rPr>
                        <m:t>−</m:t>
                      </m:r>
                      <m:sSub>
                        <m:sSubPr>
                          <m:ctrlPr>
                            <a:rPr lang="en-US" altLang="ja-JP" sz="2000" i="1">
                              <a:solidFill>
                                <a:schemeClr val="tx1"/>
                              </a:solidFill>
                              <a:latin typeface="Cambria Math" panose="02040503050406030204" pitchFamily="18" charset="0"/>
                              <a:ea typeface="BIZ UDP明朝 Medium" panose="02020500000000000000" pitchFamily="18" charset="-128"/>
                            </a:rPr>
                          </m:ctrlPr>
                        </m:sSubPr>
                        <m:e>
                          <m:r>
                            <a:rPr lang="en-US" altLang="ja-JP" sz="2000" i="1">
                              <a:solidFill>
                                <a:schemeClr val="tx1"/>
                              </a:solidFill>
                              <a:latin typeface="Cambria Math" panose="02040503050406030204" pitchFamily="18" charset="0"/>
                              <a:ea typeface="BIZ UDP明朝 Medium" panose="02020500000000000000" pitchFamily="18" charset="-128"/>
                            </a:rPr>
                            <m:t>𝛽</m:t>
                          </m:r>
                        </m:e>
                        <m:sub>
                          <m:r>
                            <a:rPr lang="en-US" altLang="ja-JP" sz="2000" i="1">
                              <a:solidFill>
                                <a:schemeClr val="tx1"/>
                              </a:solidFill>
                              <a:latin typeface="Cambria Math" panose="02040503050406030204" pitchFamily="18" charset="0"/>
                              <a:ea typeface="BIZ UDP明朝 Medium" panose="02020500000000000000" pitchFamily="18" charset="-128"/>
                            </a:rPr>
                            <m:t>𝑡h𝑒𝑜𝑟𝑦</m:t>
                          </m:r>
                        </m:sub>
                      </m:sSub>
                    </m:oMath>
                  </m:oMathPara>
                </a14:m>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solidFill>
                            <a:schemeClr val="tx1"/>
                          </a:solidFill>
                          <a:latin typeface="Cambria Math" panose="02040503050406030204" pitchFamily="18" charset="0"/>
                          <a:ea typeface="BIZ UDP明朝 Medium" panose="02020500000000000000" pitchFamily="18" charset="-128"/>
                        </a:rPr>
                        <m:t>−7.1×</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−7</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 </m:t>
                      </m:r>
                      <m:f>
                        <m:fPr>
                          <m:ctrlPr>
                            <a:rPr kumimoji="1" lang="en-US" altLang="ja-JP" sz="2000" i="1" smtClean="0">
                              <a:solidFill>
                                <a:schemeClr val="tx1"/>
                              </a:solidFill>
                              <a:latin typeface="Cambria Math" panose="02040503050406030204" pitchFamily="18" charset="0"/>
                              <a:ea typeface="BIZ UDP明朝 Medium" panose="02020500000000000000" pitchFamily="18" charset="-128"/>
                            </a:rPr>
                          </m:ctrlPr>
                        </m:fPr>
                        <m:num>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sub>
                            <m:sup>
                              <m:r>
                                <m:rPr>
                                  <m:sty m:val="p"/>
                                </m:rPr>
                                <a:rPr kumimoji="1" lang="en-US" altLang="ja-JP" sz="2000">
                                  <a:solidFill>
                                    <a:schemeClr val="tx1"/>
                                  </a:solidFill>
                                  <a:latin typeface="Cambria Math" panose="02040503050406030204" pitchFamily="18" charset="0"/>
                                  <a:ea typeface="BIZ UDP明朝 Medium" panose="02020500000000000000" pitchFamily="18" charset="-128"/>
                                </a:rPr>
                                <m:t>RPV</m:t>
                              </m:r>
                            </m:sup>
                          </m:sSubSup>
                        </m:num>
                        <m:den>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SM</m:t>
                              </m:r>
                            </m:sup>
                          </m:sSubSup>
                        </m:den>
                      </m:f>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f>
                        <m:fPr>
                          <m:ctrlPr>
                            <a:rPr kumimoji="1" lang="en-US" altLang="ja-JP" sz="2000" i="1">
                              <a:solidFill>
                                <a:schemeClr val="tx1"/>
                              </a:solidFill>
                              <a:latin typeface="Cambria Math" panose="02040503050406030204" pitchFamily="18" charset="0"/>
                              <a:ea typeface="BIZ UDP明朝 Medium" panose="02020500000000000000" pitchFamily="18" charset="-128"/>
                            </a:rPr>
                          </m:ctrlPr>
                        </m:fPr>
                        <m:num>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𝑒</m:t>
                              </m:r>
                            </m:sub>
                            <m:sup>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SM</m:t>
                              </m:r>
                            </m:sup>
                          </m:sSubSup>
                        </m:num>
                        <m:den>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d>
                                <m:d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dPr>
                                <m:e>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i="1">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SM</m:t>
                                      </m:r>
                                    </m:sup>
                                  </m:sSubSup>
                                </m:e>
                              </m:d>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2</m:t>
                              </m:r>
                            </m:sup>
                          </m:sSup>
                        </m:den>
                      </m:f>
                      <m:sSubSup>
                        <m:sSub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bSupPr>
                        <m:e>
                          <m:r>
                            <m:rPr>
                              <m:sty m:val="p"/>
                            </m:rPr>
                            <a:rPr kumimoji="1" lang="en-US" altLang="ja-JP" sz="2000">
                              <a:solidFill>
                                <a:schemeClr val="tx1"/>
                              </a:solidFill>
                              <a:latin typeface="Cambria Math" panose="02040503050406030204" pitchFamily="18" charset="0"/>
                              <a:ea typeface="BIZ UDP明朝 Medium" panose="02020500000000000000" pitchFamily="18" charset="-128"/>
                            </a:rPr>
                            <m:t>Γ</m:t>
                          </m:r>
                        </m:e>
                        <m:sub>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sub>
                        <m:sup>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RPV</m:t>
                          </m:r>
                        </m:sup>
                      </m:sSubSup>
                      <m:r>
                        <a:rPr kumimoji="1" lang="en-US" altLang="ja-JP" sz="2000" b="0" i="1" smtClean="0">
                          <a:solidFill>
                            <a:schemeClr val="tx1"/>
                          </a:solidFill>
                          <a:latin typeface="Cambria Math" panose="02040503050406030204" pitchFamily="18" charset="0"/>
                          <a:ea typeface="BIZ UDP明朝 Medium" panose="02020500000000000000" pitchFamily="18" charset="-128"/>
                        </a:rPr>
                        <m:t>≤2.1×</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10</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−7</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1120000" y="1350818"/>
                <a:ext cx="10233800" cy="5361709"/>
              </a:xfrm>
              <a:blipFill>
                <a:blip r:embed="rId4"/>
                <a:stretch>
                  <a:fillRect l="-536" t="-125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401FA0F-C898-4396-9DA5-5F622F736AF7}"/>
              </a:ext>
            </a:extLst>
          </p:cNvPr>
          <p:cNvSpPr>
            <a:spLocks noGrp="1"/>
          </p:cNvSpPr>
          <p:nvPr>
            <p:ph type="sldNum" sz="quarter" idx="12"/>
          </p:nvPr>
        </p:nvSpPr>
        <p:spPr/>
        <p:txBody>
          <a:bodyPr/>
          <a:lstStyle/>
          <a:p>
            <a:fld id="{73B850FF-6169-4056-8077-06FFA93A5366}" type="slidenum">
              <a:rPr lang="en-US" smtClean="0"/>
              <a:pPr/>
              <a:t>33</a:t>
            </a:fld>
            <a:endParaRPr lang="en-US"/>
          </a:p>
        </p:txBody>
      </p:sp>
    </p:spTree>
    <p:extLst>
      <p:ext uri="{BB962C8B-B14F-4D97-AF65-F5344CB8AC3E}">
        <p14:creationId xmlns:p14="http://schemas.microsoft.com/office/powerpoint/2010/main" val="88179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lang="en-US" altLang="ja-JP" sz="3600" dirty="0">
                    <a:latin typeface="BIZ UDP明朝 Medium" panose="02020500000000000000" pitchFamily="18" charset="-128"/>
                    <a:ea typeface="BIZ UDP明朝 Medium" panose="02020500000000000000" pitchFamily="18" charset="-128"/>
                    <a:cs typeface="Arabic Typesetting" panose="03020402040406030203" pitchFamily="66" charset="-78"/>
                  </a:rPr>
                  <a:t>The Bound of</a:t>
                </a:r>
                <a:r>
                  <a:rPr lang="en-US" altLang="ja-JP" sz="3600" dirty="0">
                    <a:latin typeface="Arabic Typesetting" panose="03020402040406030203" pitchFamily="66" charset="-78"/>
                    <a:ea typeface="BIZ UDP明朝 Medium" panose="02020500000000000000" pitchFamily="18" charset="-128"/>
                    <a:cs typeface="Arabic Typesetting" panose="03020402040406030203" pitchFamily="66" charset="-78"/>
                  </a:rPr>
                  <a:t> </a:t>
                </a:r>
                <a14:m>
                  <m:oMath xmlns:m="http://schemas.openxmlformats.org/officeDocument/2006/math">
                    <m:r>
                      <a:rPr kumimoji="1" lang="en-US" altLang="ja-JP" sz="3600" b="0" i="1" smtClean="0">
                        <a:latin typeface="Cambria Math" panose="02040503050406030204" pitchFamily="18" charset="0"/>
                        <a:ea typeface="BIZ UDP明朝 Medium" panose="02020500000000000000" pitchFamily="18" charset="-128"/>
                      </a:rPr>
                      <m:t>0</m:t>
                    </m:r>
                    <m:r>
                      <a:rPr kumimoji="1" lang="en-US" altLang="ja-JP" sz="3600" b="0" i="1" smtClean="0">
                        <a:latin typeface="Cambria Math" panose="02040503050406030204" pitchFamily="18" charset="0"/>
                        <a:ea typeface="BIZ UDP明朝 Medium" panose="02020500000000000000" pitchFamily="18" charset="-128"/>
                      </a:rPr>
                      <m:t>𝜈</m:t>
                    </m:r>
                    <m:r>
                      <a:rPr kumimoji="1" lang="en-US" altLang="ja-JP" sz="3600" b="0" i="1" smtClean="0">
                        <a:latin typeface="Cambria Math" panose="02040503050406030204" pitchFamily="18" charset="0"/>
                        <a:ea typeface="BIZ UDP明朝 Medium" panose="02020500000000000000" pitchFamily="18" charset="-128"/>
                      </a:rPr>
                      <m:t>2</m:t>
                    </m:r>
                    <m:r>
                      <a:rPr kumimoji="1" lang="en-US" altLang="ja-JP" sz="3600" b="0" i="1" smtClean="0">
                        <a:latin typeface="Cambria Math" panose="02040503050406030204" pitchFamily="18" charset="0"/>
                        <a:ea typeface="BIZ UDP明朝 Medium" panose="02020500000000000000" pitchFamily="18" charset="-128"/>
                      </a:rPr>
                      <m:t>𝛽</m:t>
                    </m:r>
                  </m:oMath>
                </a14:m>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l="-17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676434" y="1253331"/>
                <a:ext cx="10515600" cy="4351338"/>
              </a:xfrm>
            </p:spPr>
            <p:txBody>
              <a:bodyPr/>
              <a:lstStyle/>
              <a:p>
                <a:r>
                  <a:rPr kumimoji="1" lang="en-US" altLang="ja-JP" sz="2000" dirty="0">
                    <a:latin typeface="BIZ UDP明朝 Medium" panose="02020500000000000000" pitchFamily="18" charset="-128"/>
                    <a:ea typeface="BIZ UDP明朝 Medium" panose="02020500000000000000" pitchFamily="18" charset="-128"/>
                  </a:rPr>
                  <a:t>The </a:t>
                </a:r>
                <a:r>
                  <a:rPr kumimoji="1" lang="en-US" altLang="ja-JP" sz="2000" dirty="0" err="1">
                    <a:latin typeface="BIZ UDP明朝 Medium" panose="02020500000000000000" pitchFamily="18" charset="-128"/>
                    <a:ea typeface="BIZ UDP明朝 Medium" panose="02020500000000000000" pitchFamily="18" charset="-128"/>
                  </a:rPr>
                  <a:t>Lagrangian</a:t>
                </a:r>
                <a:r>
                  <a:rPr kumimoji="1" lang="en-US" altLang="ja-JP" sz="2000" dirty="0">
                    <a:latin typeface="BIZ UDP明朝 Medium" panose="02020500000000000000" pitchFamily="18" charset="-128"/>
                    <a:ea typeface="BIZ UDP明朝 Medium" panose="02020500000000000000" pitchFamily="18" charset="-128"/>
                  </a:rPr>
                  <a:t> that causes </a:t>
                </a:r>
                <a14:m>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0</m:t>
                    </m:r>
                    <m:r>
                      <a:rPr kumimoji="1" lang="en-US" altLang="ja-JP" sz="2000" b="0" i="1" smtClean="0">
                        <a:latin typeface="Cambria Math" panose="02040503050406030204" pitchFamily="18" charset="0"/>
                        <a:ea typeface="BIZ UDP明朝 Medium" panose="02020500000000000000" pitchFamily="18" charset="-128"/>
                      </a:rPr>
                      <m:t>𝜈</m:t>
                    </m:r>
                    <m:r>
                      <a:rPr kumimoji="1" lang="en-US" altLang="ja-JP" sz="2000" b="0" i="1" smtClean="0">
                        <a:latin typeface="Cambria Math" panose="02040503050406030204" pitchFamily="18" charset="0"/>
                        <a:ea typeface="BIZ UDP明朝 Medium" panose="02020500000000000000" pitchFamily="18" charset="-128"/>
                      </a:rPr>
                      <m:t>2</m:t>
                    </m:r>
                    <m:r>
                      <a:rPr kumimoji="1" lang="en-US" altLang="ja-JP" sz="2000" b="0" i="1" smtClean="0">
                        <a:latin typeface="Cambria Math" panose="02040503050406030204" pitchFamily="18" charset="0"/>
                        <a:ea typeface="BIZ UDP明朝 Medium" panose="02020500000000000000" pitchFamily="18" charset="-128"/>
                      </a:rPr>
                      <m:t>𝛽</m:t>
                    </m:r>
                  </m:oMath>
                </a14:m>
                <a:r>
                  <a:rPr kumimoji="1" lang="en-US" altLang="ja-JP" sz="2000" dirty="0">
                    <a:latin typeface="BIZ UDP明朝 Medium" panose="02020500000000000000" pitchFamily="18" charset="-128"/>
                    <a:ea typeface="BIZ UDP明朝 Medium" panose="02020500000000000000" pitchFamily="18" charset="-128"/>
                  </a:rPr>
                  <a:t> is</a:t>
                </a: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r>
                  <a:rPr kumimoji="1" lang="en-US" altLang="ja-JP" sz="2000" dirty="0">
                    <a:latin typeface="BIZ UDP明朝 Medium" panose="02020500000000000000" pitchFamily="18" charset="-128"/>
                    <a:ea typeface="BIZ UDP明朝 Medium" panose="02020500000000000000" pitchFamily="18" charset="-128"/>
                  </a:rPr>
                  <a:t>we can apply the constraints on the Majorana mass to the couplings</a:t>
                </a:r>
              </a:p>
              <a:p>
                <a:endParaRPr kumimoji="1"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r>
                  <a:rPr kumimoji="1" lang="en-US" altLang="ja-JP" sz="2000" dirty="0">
                    <a:latin typeface="BIZ UDP明朝 Medium" panose="02020500000000000000" pitchFamily="18" charset="-128"/>
                    <a:ea typeface="BIZ UDP明朝 Medium" panose="02020500000000000000" pitchFamily="18" charset="-128"/>
                  </a:rPr>
                  <a:t>The bound of </a:t>
                </a:r>
                <a14:m>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0</m:t>
                    </m:r>
                    <m:r>
                      <a:rPr kumimoji="1" lang="en-US" altLang="ja-JP" sz="2000" b="0" i="1" smtClean="0">
                        <a:latin typeface="Cambria Math" panose="02040503050406030204" pitchFamily="18" charset="0"/>
                        <a:ea typeface="BIZ UDP明朝 Medium" panose="02020500000000000000" pitchFamily="18" charset="-128"/>
                      </a:rPr>
                      <m:t>𝜈</m:t>
                    </m:r>
                    <m:r>
                      <a:rPr kumimoji="1" lang="en-US" altLang="ja-JP" sz="2000" b="0" i="1" smtClean="0">
                        <a:latin typeface="Cambria Math" panose="02040503050406030204" pitchFamily="18" charset="0"/>
                        <a:ea typeface="BIZ UDP明朝 Medium" panose="02020500000000000000" pitchFamily="18" charset="-128"/>
                      </a:rPr>
                      <m:t>2</m:t>
                    </m:r>
                    <m:r>
                      <a:rPr kumimoji="1" lang="en-US" altLang="ja-JP" sz="2000" b="0" i="1" smtClean="0">
                        <a:latin typeface="Cambria Math" panose="02040503050406030204" pitchFamily="18" charset="0"/>
                        <a:ea typeface="BIZ UDP明朝 Medium" panose="02020500000000000000" pitchFamily="18" charset="-128"/>
                      </a:rPr>
                      <m:t>𝛽</m:t>
                    </m:r>
                  </m:oMath>
                </a14:m>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bSup>
                      <m:sSubSupPr>
                        <m:ctrlPr>
                          <a:rPr lang="en-US" altLang="ja-JP" sz="2000" i="1" smtClean="0">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113</m:t>
                        </m:r>
                      </m:sub>
                      <m:sup>
                        <m:r>
                          <a:rPr lang="en-US" altLang="ja-JP" sz="2000" i="1">
                            <a:latin typeface="Cambria Math" panose="02040503050406030204" pitchFamily="18" charset="0"/>
                            <a:ea typeface="Cambria Math" panose="02040503050406030204" pitchFamily="18" charset="0"/>
                          </a:rPr>
                          <m:t>′</m:t>
                        </m:r>
                      </m:sup>
                    </m:sSubSup>
                    <m:func>
                      <m:funcPr>
                        <m:ctrlPr>
                          <a:rPr lang="en-US" altLang="ja-JP" sz="2000" i="1">
                            <a:latin typeface="Cambria Math" panose="02040503050406030204" pitchFamily="18" charset="0"/>
                            <a:ea typeface="Cambria Math" panose="02040503050406030204" pitchFamily="18" charset="0"/>
                          </a:rPr>
                        </m:ctrlPr>
                      </m:funcPr>
                      <m:fName>
                        <m:r>
                          <m:rPr>
                            <m:sty m:val="p"/>
                          </m:rPr>
                          <a:rPr lang="en-US" altLang="ja-JP" sz="2000">
                            <a:latin typeface="Cambria Math" panose="02040503050406030204" pitchFamily="18" charset="0"/>
                            <a:ea typeface="Cambria Math" panose="02040503050406030204" pitchFamily="18" charset="0"/>
                          </a:rPr>
                          <m:t>sin</m:t>
                        </m:r>
                      </m:fName>
                      <m:e>
                        <m:r>
                          <a:rPr lang="en-US" altLang="ja-JP" sz="2000" i="1">
                            <a:latin typeface="Cambria Math" panose="02040503050406030204" pitchFamily="18" charset="0"/>
                            <a:ea typeface="Cambria Math" panose="02040503050406030204" pitchFamily="18" charset="0"/>
                          </a:rPr>
                          <m:t>𝜃</m:t>
                        </m:r>
                      </m:e>
                    </m:func>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131</m:t>
                        </m:r>
                      </m:sub>
                      <m:sup>
                        <m:r>
                          <a:rPr lang="en-US" altLang="ja-JP" sz="2000" i="1">
                            <a:latin typeface="Cambria Math" panose="02040503050406030204" pitchFamily="18" charset="0"/>
                            <a:ea typeface="Cambria Math" panose="02040503050406030204" pitchFamily="18" charset="0"/>
                          </a:rPr>
                          <m:t>′</m:t>
                        </m:r>
                      </m:sup>
                    </m:sSubSup>
                    <m:func>
                      <m:funcPr>
                        <m:ctrlPr>
                          <a:rPr lang="en-US" altLang="ja-JP" sz="2000" i="1">
                            <a:latin typeface="Cambria Math" panose="02040503050406030204" pitchFamily="18" charset="0"/>
                            <a:ea typeface="Cambria Math" panose="02040503050406030204" pitchFamily="18" charset="0"/>
                          </a:rPr>
                        </m:ctrlPr>
                      </m:funcPr>
                      <m:fName>
                        <m:r>
                          <m:rPr>
                            <m:sty m:val="p"/>
                          </m:rPr>
                          <a:rPr lang="en-US" altLang="ja-JP" sz="2000">
                            <a:latin typeface="Cambria Math" panose="02040503050406030204" pitchFamily="18" charset="0"/>
                            <a:ea typeface="Cambria Math" panose="02040503050406030204" pitchFamily="18" charset="0"/>
                          </a:rPr>
                          <m:t>cos</m:t>
                        </m:r>
                      </m:fName>
                      <m:e>
                        <m:r>
                          <a:rPr lang="en-US" altLang="ja-JP" sz="2000" i="1">
                            <a:latin typeface="Cambria Math" panose="02040503050406030204" pitchFamily="18" charset="0"/>
                            <a:ea typeface="Cambria Math" panose="02040503050406030204" pitchFamily="18" charset="0"/>
                          </a:rPr>
                          <m:t>𝜃</m:t>
                        </m:r>
                      </m:e>
                    </m:func>
                    <m:r>
                      <a:rPr lang="en-US" altLang="ja-JP" sz="2000" b="0" i="0"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8.3</m:t>
                    </m:r>
                    <m:r>
                      <a:rPr lang="en-US" altLang="ja-JP" sz="2000" i="1">
                        <a:latin typeface="Cambria Math" panose="02040503050406030204" pitchFamily="18" charset="0"/>
                        <a:ea typeface="BIZ UDP明朝 Medium" panose="02020500000000000000" pitchFamily="18" charset="-128"/>
                      </a:rPr>
                      <m:t>×</m:t>
                    </m:r>
                    <m:sSup>
                      <m:sSupPr>
                        <m:ctrlPr>
                          <a:rPr lang="en-US" altLang="ja-JP" sz="2000" i="1">
                            <a:latin typeface="Cambria Math" panose="02040503050406030204" pitchFamily="18" charset="0"/>
                            <a:ea typeface="BIZ UDP明朝 Medium" panose="02020500000000000000" pitchFamily="18" charset="-128"/>
                          </a:rPr>
                        </m:ctrlPr>
                      </m:sSupPr>
                      <m:e>
                        <m:r>
                          <a:rPr lang="en-US" altLang="ja-JP" sz="2000" i="1">
                            <a:latin typeface="Cambria Math" panose="02040503050406030204" pitchFamily="18" charset="0"/>
                            <a:ea typeface="BIZ UDP明朝 Medium" panose="02020500000000000000" pitchFamily="18" charset="-128"/>
                          </a:rPr>
                          <m:t>10</m:t>
                        </m:r>
                      </m:e>
                      <m:sup>
                        <m:r>
                          <a:rPr lang="en-US" altLang="ja-JP" sz="2000" i="1">
                            <a:latin typeface="Cambria Math" panose="02040503050406030204" pitchFamily="18" charset="0"/>
                            <a:ea typeface="BIZ UDP明朝 Medium" panose="02020500000000000000" pitchFamily="18" charset="-128"/>
                          </a:rPr>
                          <m:t>−</m:t>
                        </m:r>
                        <m:r>
                          <a:rPr lang="en-US" altLang="ja-JP" sz="2000" b="0" i="1" smtClean="0">
                            <a:latin typeface="Cambria Math" panose="02040503050406030204" pitchFamily="18" charset="0"/>
                            <a:ea typeface="BIZ UDP明朝 Medium" panose="02020500000000000000" pitchFamily="18" charset="-128"/>
                          </a:rPr>
                          <m:t>10</m:t>
                        </m:r>
                      </m:sup>
                    </m:sSup>
                    <m:sSup>
                      <m:sSupPr>
                        <m:ctrlPr>
                          <a:rPr lang="en-US" altLang="ja-JP" sz="2000" i="1">
                            <a:latin typeface="Cambria Math" panose="02040503050406030204" pitchFamily="18" charset="0"/>
                            <a:ea typeface="BIZ UDP明朝 Medium" panose="02020500000000000000" pitchFamily="18" charset="-128"/>
                          </a:rPr>
                        </m:ctrlPr>
                      </m:sSupPr>
                      <m:e>
                        <m:d>
                          <m:dPr>
                            <m:ctrlPr>
                              <a:rPr lang="en-US" altLang="ja-JP" sz="2000" i="1">
                                <a:latin typeface="Cambria Math" panose="02040503050406030204" pitchFamily="18" charset="0"/>
                                <a:ea typeface="BIZ UDP明朝 Medium" panose="02020500000000000000" pitchFamily="18" charset="-128"/>
                              </a:rPr>
                            </m:ctrlPr>
                          </m:dPr>
                          <m:e>
                            <m:f>
                              <m:fPr>
                                <m:ctrlPr>
                                  <a:rPr lang="en-US" altLang="ja-JP" sz="2000" i="1">
                                    <a:latin typeface="Cambria Math" panose="02040503050406030204" pitchFamily="18" charset="0"/>
                                    <a:ea typeface="BIZ UDP明朝 Medium" panose="02020500000000000000" pitchFamily="18" charset="-128"/>
                                  </a:rPr>
                                </m:ctrlPr>
                              </m:fPr>
                              <m:num>
                                <m:sSub>
                                  <m:sSubPr>
                                    <m:ctrlPr>
                                      <a:rPr lang="en-US" altLang="ja-JP" sz="2000" i="1">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𝑚</m:t>
                                    </m:r>
                                  </m:e>
                                  <m:sub>
                                    <m:r>
                                      <a:rPr lang="en-US" altLang="ja-JP" sz="2000" i="1">
                                        <a:latin typeface="Cambria Math" panose="02040503050406030204" pitchFamily="18" charset="0"/>
                                        <a:ea typeface="BIZ UDP明朝 Medium" panose="02020500000000000000" pitchFamily="18" charset="-128"/>
                                      </a:rPr>
                                      <m:t>1</m:t>
                                    </m:r>
                                  </m:sub>
                                </m:sSub>
                              </m:num>
                              <m:den>
                                <m:r>
                                  <a:rPr lang="en-US" altLang="ja-JP" sz="2000" i="1">
                                    <a:latin typeface="Cambria Math" panose="02040503050406030204" pitchFamily="18" charset="0"/>
                                    <a:ea typeface="BIZ UDP明朝 Medium" panose="02020500000000000000" pitchFamily="18" charset="-128"/>
                                  </a:rPr>
                                  <m:t>200</m:t>
                                </m:r>
                                <m:d>
                                  <m:dPr>
                                    <m:ctrlPr>
                                      <a:rPr lang="en-US" altLang="ja-JP" sz="2000" i="1">
                                        <a:latin typeface="Cambria Math" panose="02040503050406030204" pitchFamily="18" charset="0"/>
                                        <a:ea typeface="BIZ UDP明朝 Medium" panose="02020500000000000000" pitchFamily="18" charset="-128"/>
                                      </a:rPr>
                                    </m:ctrlPr>
                                  </m:dPr>
                                  <m:e>
                                    <m:r>
                                      <m:rPr>
                                        <m:sty m:val="p"/>
                                      </m:rPr>
                                      <a:rPr lang="en-US" altLang="ja-JP" sz="2000">
                                        <a:latin typeface="Cambria Math" panose="02040503050406030204" pitchFamily="18" charset="0"/>
                                        <a:ea typeface="BIZ UDP明朝 Medium" panose="02020500000000000000" pitchFamily="18" charset="-128"/>
                                      </a:rPr>
                                      <m:t>GeV</m:t>
                                    </m:r>
                                  </m:e>
                                </m:d>
                              </m:den>
                            </m:f>
                          </m:e>
                        </m:d>
                      </m:e>
                      <m:sup>
                        <m:r>
                          <a:rPr lang="en-US" altLang="ja-JP" sz="2000" i="1">
                            <a:latin typeface="Cambria Math" panose="02040503050406030204" pitchFamily="18" charset="0"/>
                            <a:ea typeface="BIZ UDP明朝 Medium" panose="02020500000000000000" pitchFamily="18" charset="-128"/>
                          </a:rPr>
                          <m:t>2</m:t>
                        </m:r>
                      </m:sup>
                    </m:sSup>
                  </m:oMath>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676434" y="1253331"/>
                <a:ext cx="10515600" cy="4351338"/>
              </a:xfrm>
              <a:blipFill>
                <a:blip r:embed="rId4"/>
                <a:stretch>
                  <a:fillRect l="-522" t="-196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36873A0-2D93-4A59-9C35-B00C72CA0CCE}"/>
                  </a:ext>
                </a:extLst>
              </p:cNvPr>
              <p:cNvSpPr txBox="1"/>
              <p:nvPr/>
            </p:nvSpPr>
            <p:spPr>
              <a:xfrm>
                <a:off x="1801711" y="1842944"/>
                <a:ext cx="7358508" cy="4596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2000" b="0" i="1" smtClean="0">
                              <a:solidFill>
                                <a:schemeClr val="tx1"/>
                              </a:solidFill>
                              <a:latin typeface="Cambria Math" panose="02040503050406030204" pitchFamily="18" charset="0"/>
                              <a:ea typeface="Cambria Math" panose="02040503050406030204" pitchFamily="18" charset="0"/>
                            </a:rPr>
                          </m:ctrlPr>
                        </m:sSubPr>
                        <m:e>
                          <m:r>
                            <a:rPr kumimoji="1" lang="en-US" altLang="ja-JP" sz="2000" i="1" smtClean="0">
                              <a:solidFill>
                                <a:schemeClr val="tx1"/>
                              </a:solidFill>
                              <a:latin typeface="Cambria Math" panose="02040503050406030204" pitchFamily="18" charset="0"/>
                              <a:ea typeface="Cambria Math" panose="02040503050406030204" pitchFamily="18" charset="0"/>
                            </a:rPr>
                            <m:t>ℒ</m:t>
                          </m:r>
                        </m:e>
                        <m:sub>
                          <m:r>
                            <a:rPr kumimoji="1" lang="en-US" altLang="ja-JP" sz="2000" b="0" i="1" smtClean="0">
                              <a:solidFill>
                                <a:schemeClr val="tx1"/>
                              </a:solidFill>
                              <a:latin typeface="Cambria Math" panose="02040503050406030204" pitchFamily="18" charset="0"/>
                              <a:ea typeface="Cambria Math" panose="02040503050406030204" pitchFamily="18" charset="0"/>
                            </a:rPr>
                            <m:t>0</m:t>
                          </m:r>
                          <m:r>
                            <a:rPr kumimoji="1" lang="en-US" altLang="ja-JP" sz="2000" b="0" i="1" smtClean="0">
                              <a:solidFill>
                                <a:schemeClr val="tx1"/>
                              </a:solidFill>
                              <a:latin typeface="Cambria Math" panose="02040503050406030204" pitchFamily="18" charset="0"/>
                              <a:ea typeface="Cambria Math" panose="02040503050406030204" pitchFamily="18" charset="0"/>
                            </a:rPr>
                            <m:t>𝜈</m:t>
                          </m:r>
                          <m:r>
                            <a:rPr kumimoji="1" lang="en-US" altLang="ja-JP" sz="2000" b="0" i="1" smtClean="0">
                              <a:solidFill>
                                <a:schemeClr val="tx1"/>
                              </a:solidFill>
                              <a:latin typeface="Cambria Math" panose="02040503050406030204" pitchFamily="18" charset="0"/>
                              <a:ea typeface="Cambria Math" panose="02040503050406030204" pitchFamily="18" charset="0"/>
                            </a:rPr>
                            <m:t>2</m:t>
                          </m:r>
                          <m:r>
                            <a:rPr kumimoji="1" lang="en-US" altLang="ja-JP" sz="2000" b="0" i="1" smtClean="0">
                              <a:solidFill>
                                <a:schemeClr val="tx1"/>
                              </a:solidFill>
                              <a:latin typeface="Cambria Math" panose="02040503050406030204" pitchFamily="18" charset="0"/>
                              <a:ea typeface="Cambria Math" panose="02040503050406030204" pitchFamily="18" charset="0"/>
                            </a:rPr>
                            <m:t>𝛽</m:t>
                          </m:r>
                        </m:sub>
                      </m:sSub>
                      <m:r>
                        <a:rPr kumimoji="1" lang="en-US" altLang="ja-JP" sz="2000" b="0" i="1" smtClean="0">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i="1">
                              <a:solidFill>
                                <a:schemeClr val="tx1"/>
                              </a:solidFill>
                              <a:latin typeface="Cambria Math" panose="02040503050406030204" pitchFamily="18" charset="0"/>
                              <a:ea typeface="Cambria Math" panose="02040503050406030204" pitchFamily="18" charset="0"/>
                            </a:rPr>
                            <m:t>113</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sin</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acc>
                        <m:accPr>
                          <m:chr m:val="̅"/>
                          <m:ctrlPr>
                            <a:rPr lang="en-US" altLang="ja-JP" sz="2000" b="0" i="1" smtClean="0">
                              <a:solidFill>
                                <a:schemeClr val="tx1"/>
                              </a:solidFill>
                              <a:latin typeface="Cambria Math" panose="02040503050406030204" pitchFamily="18" charset="0"/>
                              <a:ea typeface="Cambria Math" panose="02040503050406030204" pitchFamily="18" charset="0"/>
                            </a:rPr>
                          </m:ctrlPr>
                        </m:accPr>
                        <m:e>
                          <m:sSup>
                            <m:sSupPr>
                              <m:ctrlPr>
                                <a:rPr lang="en-US" altLang="ja-JP" sz="2000" b="0" i="1" smtClean="0">
                                  <a:solidFill>
                                    <a:schemeClr val="tx1"/>
                                  </a:solidFill>
                                  <a:latin typeface="Cambria Math" panose="02040503050406030204" pitchFamily="18" charset="0"/>
                                  <a:ea typeface="Cambria Math" panose="02040503050406030204" pitchFamily="18" charset="0"/>
                                </a:rPr>
                              </m:ctrlPr>
                            </m:sSupPr>
                            <m:e>
                              <m:d>
                                <m:dPr>
                                  <m:ctrlPr>
                                    <a:rPr lang="en-US" altLang="ja-JP" sz="2000" b="0" i="1" smtClean="0">
                                      <a:solidFill>
                                        <a:schemeClr val="tx1"/>
                                      </a:solidFill>
                                      <a:latin typeface="Cambria Math" panose="02040503050406030204" pitchFamily="18" charset="0"/>
                                      <a:ea typeface="Cambria Math" panose="02040503050406030204" pitchFamily="18" charset="0"/>
                                    </a:rPr>
                                  </m:ctrlPr>
                                </m:dPr>
                                <m:e>
                                  <m:sSub>
                                    <m:sSubPr>
                                      <m:ctrlPr>
                                        <a:rPr lang="en-US" altLang="ja-JP" sz="2000" b="0" i="1" smtClean="0">
                                          <a:solidFill>
                                            <a:schemeClr val="tx1"/>
                                          </a:solidFill>
                                          <a:latin typeface="Cambria Math" panose="02040503050406030204" pitchFamily="18" charset="0"/>
                                          <a:ea typeface="Cambria Math" panose="02040503050406030204" pitchFamily="18" charset="0"/>
                                        </a:rPr>
                                      </m:ctrlPr>
                                    </m:sSubPr>
                                    <m:e>
                                      <m:r>
                                        <a:rPr lang="en-US" altLang="ja-JP" sz="2000" b="0" i="1" smtClean="0">
                                          <a:solidFill>
                                            <a:schemeClr val="tx1"/>
                                          </a:solidFill>
                                          <a:latin typeface="Cambria Math" panose="02040503050406030204" pitchFamily="18" charset="0"/>
                                          <a:ea typeface="Cambria Math" panose="02040503050406030204" pitchFamily="18" charset="0"/>
                                        </a:rPr>
                                        <m:t>𝑒</m:t>
                                      </m:r>
                                    </m:e>
                                    <m:sub>
                                      <m:r>
                                        <a:rPr lang="en-US" altLang="ja-JP" sz="2000" b="0" i="1" smtClean="0">
                                          <a:solidFill>
                                            <a:schemeClr val="tx1"/>
                                          </a:solidFill>
                                          <a:latin typeface="Cambria Math" panose="02040503050406030204" pitchFamily="18" charset="0"/>
                                          <a:ea typeface="Cambria Math" panose="02040503050406030204" pitchFamily="18" charset="0"/>
                                        </a:rPr>
                                        <m:t>𝐿</m:t>
                                      </m:r>
                                    </m:sub>
                                  </m:sSub>
                                </m:e>
                              </m:d>
                            </m:e>
                            <m:sup>
                              <m:r>
                                <a:rPr lang="en-US" altLang="ja-JP" sz="2000" b="0" i="1" smtClean="0">
                                  <a:solidFill>
                                    <a:schemeClr val="tx1"/>
                                  </a:solidFill>
                                  <a:latin typeface="Cambria Math" panose="02040503050406030204" pitchFamily="18" charset="0"/>
                                  <a:ea typeface="Cambria Math" panose="02040503050406030204" pitchFamily="18" charset="0"/>
                                </a:rPr>
                                <m:t>𝐶</m:t>
                              </m:r>
                            </m:sup>
                          </m:sSup>
                        </m:e>
                      </m:acc>
                      <m:r>
                        <a:rPr lang="en-US" altLang="ja-JP" sz="2000" b="0" i="1" smtClean="0">
                          <a:solidFill>
                            <a:schemeClr val="tx1"/>
                          </a:solidFill>
                          <a:latin typeface="Cambria Math" panose="02040503050406030204" pitchFamily="18" charset="0"/>
                          <a:ea typeface="Cambria Math" panose="02040503050406030204" pitchFamily="18" charset="0"/>
                        </a:rPr>
                        <m:t> </m:t>
                      </m:r>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𝑢</m:t>
                          </m:r>
                        </m:e>
                        <m:sub>
                          <m:r>
                            <a:rPr lang="en-US" altLang="ja-JP" sz="2000" i="1">
                              <a:solidFill>
                                <a:schemeClr val="tx1"/>
                              </a:solidFill>
                              <a:latin typeface="Cambria Math" panose="02040503050406030204" pitchFamily="18" charset="0"/>
                              <a:ea typeface="Cambria Math" panose="02040503050406030204" pitchFamily="18" charset="0"/>
                            </a:rPr>
                            <m:t>𝐿</m:t>
                          </m:r>
                        </m:sub>
                      </m:sSub>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𝑅</m:t>
                              </m:r>
                            </m:sub>
                            <m:sup>
                              <m:r>
                                <a:rPr lang="en-US" altLang="ja-JP" sz="2000" i="1">
                                  <a:solidFill>
                                    <a:schemeClr val="tx1"/>
                                  </a:solidFill>
                                  <a:latin typeface="Cambria Math" panose="02040503050406030204" pitchFamily="18" charset="0"/>
                                  <a:ea typeface="Cambria Math" panose="02040503050406030204" pitchFamily="18" charset="0"/>
                                </a:rPr>
                                <m:t>∗</m:t>
                              </m:r>
                            </m:sup>
                          </m:sSubSup>
                        </m:e>
                      </m:acc>
                      <m:r>
                        <a:rPr lang="en-US" altLang="ja-JP" sz="2000" i="1">
                          <a:solidFill>
                            <a:schemeClr val="tx1"/>
                          </a:solidFill>
                          <a:latin typeface="Cambria Math" panose="02040503050406030204" pitchFamily="18" charset="0"/>
                          <a:ea typeface="Cambria Math" panose="02040503050406030204" pitchFamily="18" charset="0"/>
                        </a:rPr>
                        <m:t>+</m:t>
                      </m:r>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𝜆</m:t>
                          </m:r>
                        </m:e>
                        <m:sub>
                          <m:r>
                            <a:rPr lang="en-US" altLang="ja-JP" sz="2000" b="0" i="1" smtClean="0">
                              <a:solidFill>
                                <a:schemeClr val="tx1"/>
                              </a:solidFill>
                              <a:latin typeface="Cambria Math" panose="02040503050406030204" pitchFamily="18" charset="0"/>
                              <a:ea typeface="Cambria Math" panose="02040503050406030204" pitchFamily="18" charset="0"/>
                            </a:rPr>
                            <m:t>1</m:t>
                          </m:r>
                          <m:r>
                            <a:rPr lang="en-US" altLang="ja-JP" sz="2000" i="1">
                              <a:solidFill>
                                <a:schemeClr val="tx1"/>
                              </a:solidFill>
                              <a:latin typeface="Cambria Math" panose="02040503050406030204" pitchFamily="18" charset="0"/>
                              <a:ea typeface="Cambria Math" panose="02040503050406030204" pitchFamily="18" charset="0"/>
                            </a:rPr>
                            <m:t>31</m:t>
                          </m:r>
                        </m:sub>
                        <m:sup>
                          <m:r>
                            <a:rPr lang="en-US" altLang="ja-JP" sz="2000" i="1">
                              <a:solidFill>
                                <a:schemeClr val="tx1"/>
                              </a:solidFill>
                              <a:latin typeface="Cambria Math" panose="02040503050406030204" pitchFamily="18" charset="0"/>
                              <a:ea typeface="Cambria Math" panose="02040503050406030204" pitchFamily="18" charset="0"/>
                            </a:rPr>
                            <m:t>′</m:t>
                          </m:r>
                        </m:sup>
                      </m:sSubSup>
                      <m:func>
                        <m:funcPr>
                          <m:ctrlPr>
                            <a:rPr lang="en-US" altLang="ja-JP" sz="2000" b="0" i="1" smtClean="0">
                              <a:solidFill>
                                <a:schemeClr val="tx1"/>
                              </a:solidFill>
                              <a:latin typeface="Cambria Math" panose="02040503050406030204" pitchFamily="18" charset="0"/>
                              <a:ea typeface="Cambria Math" panose="02040503050406030204" pitchFamily="18" charset="0"/>
                            </a:rPr>
                          </m:ctrlPr>
                        </m:funcPr>
                        <m:fName>
                          <m:r>
                            <m:rPr>
                              <m:sty m:val="p"/>
                            </m:rPr>
                            <a:rPr lang="en-US" altLang="ja-JP" sz="2000" b="0" i="0" smtClean="0">
                              <a:solidFill>
                                <a:schemeClr val="tx1"/>
                              </a:solidFill>
                              <a:latin typeface="Cambria Math" panose="02040503050406030204" pitchFamily="18" charset="0"/>
                              <a:ea typeface="Cambria Math" panose="02040503050406030204" pitchFamily="18" charset="0"/>
                            </a:rPr>
                            <m:t>cos</m:t>
                          </m:r>
                        </m:fName>
                        <m:e>
                          <m:r>
                            <a:rPr lang="en-US" altLang="ja-JP" sz="2000" b="0" i="1" smtClean="0">
                              <a:solidFill>
                                <a:schemeClr val="tx1"/>
                              </a:solidFill>
                              <a:latin typeface="Cambria Math" panose="02040503050406030204" pitchFamily="18" charset="0"/>
                              <a:ea typeface="Cambria Math" panose="02040503050406030204" pitchFamily="18" charset="0"/>
                            </a:rPr>
                            <m:t>𝜃</m:t>
                          </m:r>
                        </m:e>
                      </m:func>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Sup>
                            <m:sSubSupPr>
                              <m:ctrlPr>
                                <a:rPr lang="en-US" altLang="ja-JP" sz="2000" i="1">
                                  <a:solidFill>
                                    <a:schemeClr val="tx1"/>
                                  </a:solidFill>
                                  <a:latin typeface="Cambria Math" panose="02040503050406030204" pitchFamily="18" charset="0"/>
                                  <a:ea typeface="Cambria Math" panose="02040503050406030204" pitchFamily="18" charset="0"/>
                                </a:rPr>
                              </m:ctrlPr>
                            </m:sSubSupPr>
                            <m:e>
                              <m:r>
                                <a:rPr lang="en-US" altLang="ja-JP" sz="2000" i="1">
                                  <a:solidFill>
                                    <a:schemeClr val="tx1"/>
                                  </a:solidFill>
                                  <a:latin typeface="Cambria Math" panose="02040503050406030204" pitchFamily="18" charset="0"/>
                                  <a:ea typeface="Cambria Math" panose="02040503050406030204" pitchFamily="18" charset="0"/>
                                </a:rPr>
                                <m:t>𝑏</m:t>
                              </m:r>
                            </m:e>
                            <m:sub>
                              <m:r>
                                <a:rPr lang="en-US" altLang="ja-JP" sz="2000" i="1">
                                  <a:solidFill>
                                    <a:schemeClr val="tx1"/>
                                  </a:solidFill>
                                  <a:latin typeface="Cambria Math" panose="02040503050406030204" pitchFamily="18" charset="0"/>
                                  <a:ea typeface="Cambria Math" panose="02040503050406030204" pitchFamily="18" charset="0"/>
                                </a:rPr>
                                <m:t>𝐿</m:t>
                              </m:r>
                            </m:sub>
                            <m:sup>
                              <m:r>
                                <a:rPr lang="en-US" altLang="ja-JP" sz="2000" i="1">
                                  <a:solidFill>
                                    <a:schemeClr val="tx1"/>
                                  </a:solidFill>
                                  <a:latin typeface="Cambria Math" panose="02040503050406030204" pitchFamily="18" charset="0"/>
                                  <a:ea typeface="Cambria Math" panose="02040503050406030204" pitchFamily="18" charset="0"/>
                                </a:rPr>
                                <m:t> </m:t>
                              </m:r>
                            </m:sup>
                          </m:sSubSup>
                        </m:e>
                      </m:acc>
                      <m:r>
                        <a:rPr lang="en-US" altLang="ja-JP" sz="2000" i="1">
                          <a:solidFill>
                            <a:schemeClr val="tx1"/>
                          </a:solidFill>
                          <a:latin typeface="Cambria Math" panose="02040503050406030204" pitchFamily="18" charset="0"/>
                          <a:ea typeface="Cambria Math" panose="02040503050406030204" pitchFamily="18" charset="0"/>
                        </a:rPr>
                        <m:t> </m:t>
                      </m:r>
                      <m:acc>
                        <m:accPr>
                          <m:chr m:val="̅"/>
                          <m:ctrlPr>
                            <a:rPr lang="en-US" altLang="ja-JP" sz="2000" i="1">
                              <a:solidFill>
                                <a:schemeClr val="tx1"/>
                              </a:solidFill>
                              <a:latin typeface="Cambria Math" panose="02040503050406030204" pitchFamily="18" charset="0"/>
                              <a:ea typeface="Cambria Math" panose="02040503050406030204" pitchFamily="18" charset="0"/>
                            </a:rPr>
                          </m:ctrlPr>
                        </m:accPr>
                        <m:e>
                          <m:sSub>
                            <m:sSubPr>
                              <m:ctrlPr>
                                <a:rPr lang="en-US" altLang="ja-JP" sz="2000" i="1">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𝑑</m:t>
                              </m:r>
                            </m:e>
                            <m:sub>
                              <m:r>
                                <a:rPr lang="en-US" altLang="ja-JP" sz="2000" i="1">
                                  <a:solidFill>
                                    <a:schemeClr val="tx1"/>
                                  </a:solidFill>
                                  <a:latin typeface="Cambria Math" panose="02040503050406030204" pitchFamily="18" charset="0"/>
                                  <a:ea typeface="Cambria Math" panose="02040503050406030204" pitchFamily="18" charset="0"/>
                                </a:rPr>
                                <m:t>𝑅</m:t>
                              </m:r>
                            </m:sub>
                          </m:sSub>
                        </m:e>
                      </m:acc>
                      <m:sSub>
                        <m:sSubPr>
                          <m:ctrlPr>
                            <a:rPr lang="en-US" altLang="ja-JP" sz="2000" i="1" smtClean="0">
                              <a:solidFill>
                                <a:schemeClr val="tx1"/>
                              </a:solidFill>
                              <a:latin typeface="Cambria Math" panose="02040503050406030204" pitchFamily="18" charset="0"/>
                              <a:ea typeface="Cambria Math" panose="02040503050406030204" pitchFamily="18" charset="0"/>
                            </a:rPr>
                          </m:ctrlPr>
                        </m:sSubPr>
                        <m:e>
                          <m:r>
                            <a:rPr lang="en-US" altLang="ja-JP" sz="2000" i="1">
                              <a:solidFill>
                                <a:schemeClr val="tx1"/>
                              </a:solidFill>
                              <a:latin typeface="Cambria Math" panose="02040503050406030204" pitchFamily="18" charset="0"/>
                              <a:ea typeface="Cambria Math" panose="02040503050406030204" pitchFamily="18" charset="0"/>
                            </a:rPr>
                            <m:t>𝜈</m:t>
                          </m:r>
                        </m:e>
                        <m:sub>
                          <m:r>
                            <a:rPr lang="en-US" altLang="ja-JP" sz="2000" b="0" i="1" smtClean="0">
                              <a:solidFill>
                                <a:schemeClr val="tx1"/>
                              </a:solidFill>
                              <a:latin typeface="Cambria Math" panose="02040503050406030204" pitchFamily="18" charset="0"/>
                              <a:ea typeface="Cambria Math" panose="02040503050406030204" pitchFamily="18" charset="0"/>
                            </a:rPr>
                            <m:t>𝑒</m:t>
                          </m:r>
                        </m:sub>
                      </m:sSub>
                      <m:r>
                        <a:rPr lang="en-US" altLang="ja-JP" sz="2000" b="0" i="1"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h</m:t>
                      </m:r>
                      <m:r>
                        <a:rPr lang="en-US" altLang="ja-JP" sz="2000" b="0" i="0" smtClean="0">
                          <a:solidFill>
                            <a:schemeClr val="tx1"/>
                          </a:solidFill>
                          <a:latin typeface="Cambria Math" panose="02040503050406030204" pitchFamily="18" charset="0"/>
                          <a:ea typeface="Cambria Math" panose="02040503050406030204" pitchFamily="18" charset="0"/>
                        </a:rPr>
                        <m:t>.</m:t>
                      </m:r>
                      <m:r>
                        <m:rPr>
                          <m:sty m:val="p"/>
                        </m:rPr>
                        <a:rPr lang="en-US" altLang="ja-JP" sz="2000" b="0" i="0" smtClean="0">
                          <a:solidFill>
                            <a:schemeClr val="tx1"/>
                          </a:solidFill>
                          <a:latin typeface="Cambria Math" panose="02040503050406030204" pitchFamily="18" charset="0"/>
                          <a:ea typeface="Cambria Math" panose="02040503050406030204" pitchFamily="18" charset="0"/>
                        </a:rPr>
                        <m:t>c</m:t>
                      </m:r>
                      <m:r>
                        <a:rPr lang="en-US" altLang="ja-JP" sz="2000" b="0" i="0" smtClean="0">
                          <a:solidFill>
                            <a:schemeClr val="tx1"/>
                          </a:solidFill>
                          <a:latin typeface="Cambria Math" panose="02040503050406030204" pitchFamily="18" charset="0"/>
                          <a:ea typeface="Cambria Math" panose="02040503050406030204" pitchFamily="18" charset="0"/>
                        </a:rPr>
                        <m:t>.</m:t>
                      </m:r>
                    </m:oMath>
                  </m:oMathPara>
                </a14:m>
                <a:endParaRPr kumimoji="1" lang="ja-JP" altLang="en-US" sz="2400" dirty="0"/>
              </a:p>
            </p:txBody>
          </p:sp>
        </mc:Choice>
        <mc:Fallback xmlns="">
          <p:sp>
            <p:nvSpPr>
              <p:cNvPr id="9" name="テキスト ボックス 8">
                <a:extLst>
                  <a:ext uri="{FF2B5EF4-FFF2-40B4-BE49-F238E27FC236}">
                    <a16:creationId xmlns:a16="http://schemas.microsoft.com/office/drawing/2014/main" id="{D36873A0-2D93-4A59-9C35-B00C72CA0CCE}"/>
                  </a:ext>
                </a:extLst>
              </p:cNvPr>
              <p:cNvSpPr txBox="1">
                <a:spLocks noRot="1" noChangeAspect="1" noMove="1" noResize="1" noEditPoints="1" noAdjustHandles="1" noChangeArrowheads="1" noChangeShapeType="1" noTextEdit="1"/>
              </p:cNvSpPr>
              <p:nvPr/>
            </p:nvSpPr>
            <p:spPr>
              <a:xfrm>
                <a:off x="1801711" y="1842944"/>
                <a:ext cx="7358508" cy="459613"/>
              </a:xfrm>
              <a:prstGeom prst="rect">
                <a:avLst/>
              </a:prstGeom>
              <a:blipFill>
                <a:blip r:embed="rId5"/>
                <a:stretch>
                  <a:fillRect t="-3947" b="-789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214FC92-D9AF-45C4-ACFC-17ED88598CC2}"/>
              </a:ext>
            </a:extLst>
          </p:cNvPr>
          <p:cNvSpPr>
            <a:spLocks noGrp="1"/>
          </p:cNvSpPr>
          <p:nvPr>
            <p:ph type="sldNum" sz="quarter" idx="12"/>
          </p:nvPr>
        </p:nvSpPr>
        <p:spPr/>
        <p:txBody>
          <a:bodyPr/>
          <a:lstStyle/>
          <a:p>
            <a:fld id="{73B850FF-6169-4056-8077-06FFA93A5366}" type="slidenum">
              <a:rPr lang="en-US" smtClean="0"/>
              <a:pPr/>
              <a:t>34</a:t>
            </a:fld>
            <a:endParaRPr lang="en-US"/>
          </a:p>
        </p:txBody>
      </p:sp>
      <p:pic>
        <p:nvPicPr>
          <p:cNvPr id="6" name="図 5">
            <a:extLst>
              <a:ext uri="{FF2B5EF4-FFF2-40B4-BE49-F238E27FC236}">
                <a16:creationId xmlns:a16="http://schemas.microsoft.com/office/drawing/2014/main" id="{339268EC-CFF9-467F-94A9-1F4555C89183}"/>
              </a:ext>
            </a:extLst>
          </p:cNvPr>
          <p:cNvPicPr>
            <a:picLocks noChangeAspect="1"/>
          </p:cNvPicPr>
          <p:nvPr/>
        </p:nvPicPr>
        <p:blipFill>
          <a:blip r:embed="rId6"/>
          <a:stretch>
            <a:fillRect/>
          </a:stretch>
        </p:blipFill>
        <p:spPr>
          <a:xfrm>
            <a:off x="6257767" y="4081202"/>
            <a:ext cx="5804905" cy="2569733"/>
          </a:xfrm>
          <a:prstGeom prst="rect">
            <a:avLst/>
          </a:prstGeom>
          <a:ln w="38100">
            <a:solidFill>
              <a:srgbClr val="00B0F0"/>
            </a:solidFill>
          </a:ln>
        </p:spPr>
      </p:pic>
      <p:pic>
        <p:nvPicPr>
          <p:cNvPr id="11" name="図 10">
            <a:extLst>
              <a:ext uri="{FF2B5EF4-FFF2-40B4-BE49-F238E27FC236}">
                <a16:creationId xmlns:a16="http://schemas.microsoft.com/office/drawing/2014/main" id="{3CB34BB9-6DF1-2D88-8086-F59EE4871C30}"/>
              </a:ext>
            </a:extLst>
          </p:cNvPr>
          <p:cNvPicPr>
            <a:picLocks noChangeAspect="1"/>
          </p:cNvPicPr>
          <p:nvPr/>
        </p:nvPicPr>
        <p:blipFill>
          <a:blip r:embed="rId7"/>
          <a:stretch>
            <a:fillRect/>
          </a:stretch>
        </p:blipFill>
        <p:spPr>
          <a:xfrm>
            <a:off x="7472129" y="3097055"/>
            <a:ext cx="4224331" cy="818388"/>
          </a:xfrm>
          <a:prstGeom prst="rect">
            <a:avLst/>
          </a:prstGeom>
        </p:spPr>
      </p:pic>
      <p:pic>
        <p:nvPicPr>
          <p:cNvPr id="13" name="図 12">
            <a:extLst>
              <a:ext uri="{FF2B5EF4-FFF2-40B4-BE49-F238E27FC236}">
                <a16:creationId xmlns:a16="http://schemas.microsoft.com/office/drawing/2014/main" id="{D18BEC5D-FDE4-27AF-C32A-188C50C3669C}"/>
              </a:ext>
            </a:extLst>
          </p:cNvPr>
          <p:cNvPicPr>
            <a:picLocks noChangeAspect="1"/>
          </p:cNvPicPr>
          <p:nvPr/>
        </p:nvPicPr>
        <p:blipFill>
          <a:blip r:embed="rId8"/>
          <a:stretch>
            <a:fillRect/>
          </a:stretch>
        </p:blipFill>
        <p:spPr>
          <a:xfrm>
            <a:off x="1184866" y="2970557"/>
            <a:ext cx="6125497" cy="916885"/>
          </a:xfrm>
          <a:prstGeom prst="rect">
            <a:avLst/>
          </a:prstGeom>
        </p:spPr>
      </p:pic>
    </p:spTree>
    <p:extLst>
      <p:ext uri="{BB962C8B-B14F-4D97-AF65-F5344CB8AC3E}">
        <p14:creationId xmlns:p14="http://schemas.microsoft.com/office/powerpoint/2010/main" val="2380621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7EC11-E661-484B-87A4-51487AD6C0EF}"/>
              </a:ext>
            </a:extLst>
          </p:cNvPr>
          <p:cNvSpPr>
            <a:spLocks noGrp="1"/>
          </p:cNvSpPr>
          <p:nvPr>
            <p:ph type="title"/>
          </p:nvPr>
        </p:nvSpPr>
        <p:spPr>
          <a:xfrm>
            <a:off x="838200" y="365125"/>
            <a:ext cx="10515600" cy="730759"/>
          </a:xfrm>
        </p:spPr>
        <p:txBody>
          <a:bodyPr>
            <a:normAutofit/>
          </a:bodyPr>
          <a:lstStyle/>
          <a:p>
            <a:r>
              <a:rPr kumimoji="1" lang="en-US" altLang="ja-JP" sz="3600" dirty="0">
                <a:latin typeface="BIZ UDP明朝 Medium" panose="02020500000000000000" pitchFamily="18" charset="-128"/>
                <a:ea typeface="BIZ UDP明朝 Medium" panose="02020500000000000000" pitchFamily="18" charset="-128"/>
              </a:rPr>
              <a:t>The other bounds </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101B57DD-C13F-41A0-A532-880B2730196A}"/>
                  </a:ext>
                </a:extLst>
              </p:cNvPr>
              <p:cNvSpPr>
                <a:spLocks noGrp="1"/>
              </p:cNvSpPr>
              <p:nvPr>
                <p:ph idx="1"/>
              </p:nvPr>
            </p:nvSpPr>
            <p:spPr>
              <a:xfrm>
                <a:off x="414440" y="1249447"/>
                <a:ext cx="11777560" cy="4927516"/>
              </a:xfrm>
            </p:spPr>
            <p:txBody>
              <a:bodyPr>
                <a:normAutofit/>
              </a:bodyPr>
              <a:lstStyle/>
              <a:p>
                <a:pPr marL="0" indent="0">
                  <a:buNone/>
                </a:pPr>
                <a:r>
                  <a:rPr lang="ja-JP" altLang="en-US" sz="20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13</m:t>
                        </m:r>
                        <m:r>
                          <a:rPr lang="en-US" altLang="ja-JP" sz="2000" b="0" i="1" smtClean="0">
                            <a:latin typeface="Cambria Math" panose="02040503050406030204" pitchFamily="18" charset="0"/>
                          </a:rPr>
                          <m:t>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oMath>
                </a14:m>
                <a:r>
                  <a:rPr lang="ja-JP" altLang="en-US" sz="2000" dirty="0">
                    <a:latin typeface="BIZ UDP明朝 Medium" panose="02020500000000000000" pitchFamily="18" charset="-128"/>
                    <a:ea typeface="BIZ UDP明朝 Medium" panose="02020500000000000000" pitchFamily="18" charset="-128"/>
                  </a:rPr>
                  <a:t>：</a:t>
                </a:r>
                <a:r>
                  <a:rPr lang="en-US" altLang="ja-JP" sz="1800" dirty="0">
                    <a:latin typeface="BIZ UDP明朝 Medium" panose="02020500000000000000" pitchFamily="18" charset="-128"/>
                    <a:ea typeface="BIZ UDP明朝 Medium" panose="02020500000000000000" pitchFamily="18" charset="-128"/>
                  </a:rPr>
                  <a:t>Atomic Parity Violation(APV) and Parity Violating Electron Scattering(PVES)</a:t>
                </a:r>
              </a:p>
              <a:p>
                <a:pPr marL="0" indent="0">
                  <a:buNone/>
                </a:pPr>
                <a:r>
                  <a:rPr lang="ja-JP" altLang="en-US" sz="2000" dirty="0">
                    <a:latin typeface="BIZ UDP明朝 Medium" panose="02020500000000000000" pitchFamily="18" charset="-128"/>
                    <a:ea typeface="BIZ UDP明朝 Medium" panose="02020500000000000000" pitchFamily="18" charset="-128"/>
                  </a:rPr>
                  <a:t>　</a:t>
                </a:r>
                <a:r>
                  <a:rPr lang="en-US" altLang="ja-JP" sz="1600" dirty="0">
                    <a:latin typeface="BIZ UDP明朝 Medium" panose="02020500000000000000" pitchFamily="18" charset="-128"/>
                    <a:ea typeface="BIZ UDP明朝 Medium" panose="02020500000000000000" pitchFamily="18" charset="-128"/>
                  </a:rPr>
                  <a:t>P. A. </a:t>
                </a:r>
                <a:r>
                  <a:rPr lang="en-US" altLang="ja-JP" sz="1600" dirty="0" err="1">
                    <a:latin typeface="BIZ UDP明朝 Medium" panose="02020500000000000000" pitchFamily="18" charset="-128"/>
                    <a:ea typeface="BIZ UDP明朝 Medium" panose="02020500000000000000" pitchFamily="18" charset="-128"/>
                  </a:rPr>
                  <a:t>Zyla</a:t>
                </a:r>
                <a:r>
                  <a:rPr lang="en-US" altLang="ja-JP" sz="1600" dirty="0">
                    <a:latin typeface="BIZ UDP明朝 Medium" panose="02020500000000000000" pitchFamily="18" charset="-128"/>
                    <a:ea typeface="BIZ UDP明朝 Medium" panose="02020500000000000000" pitchFamily="18" charset="-128"/>
                  </a:rPr>
                  <a:t> et al. [Particle Data Group], PTEP 2020 (2020) no.8, 083C01.</a:t>
                </a:r>
              </a:p>
              <a:p>
                <a:pPr marL="0" indent="0">
                  <a:buNone/>
                </a:pPr>
                <a:endParaRPr lang="en-US" altLang="ja-JP" sz="16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ja-JP" sz="2000" i="1">
                              <a:latin typeface="Cambria Math" panose="02040503050406030204" pitchFamily="18" charset="0"/>
                            </a:rPr>
                          </m:ctrlPr>
                        </m:dPr>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13</m:t>
                              </m:r>
                              <m:r>
                                <a:rPr lang="en-US" altLang="ja-JP" sz="2000" b="0" i="1" smtClean="0">
                                  <a:latin typeface="Cambria Math" panose="02040503050406030204" pitchFamily="18" charset="0"/>
                                </a:rPr>
                                <m:t>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e>
                      </m:d>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b="0" i="1" smtClean="0">
                                  <a:latin typeface="Cambria Math" panose="02040503050406030204" pitchFamily="18" charset="0"/>
                                </a:rPr>
                                <m:t>1.0</m:t>
                              </m:r>
                              <m:d>
                                <m:dPr>
                                  <m:ctrlPr>
                                    <a:rPr lang="en-US" altLang="ja-JP" sz="2000" i="1">
                                      <a:latin typeface="Cambria Math" panose="02040503050406030204" pitchFamily="18" charset="0"/>
                                    </a:rPr>
                                  </m:ctrlPr>
                                </m:dPr>
                                <m:e>
                                  <m:r>
                                    <m:rPr>
                                      <m:sty m:val="p"/>
                                    </m:rPr>
                                    <a:rPr lang="en-US" altLang="ja-JP" sz="2000" b="0" i="0" smtClean="0">
                                      <a:latin typeface="Cambria Math" panose="02040503050406030204" pitchFamily="18" charset="0"/>
                                    </a:rPr>
                                    <m:t>T</m:t>
                                  </m:r>
                                  <m:r>
                                    <m:rPr>
                                      <m:sty m:val="p"/>
                                    </m:rPr>
                                    <a:rPr lang="en-US" altLang="ja-JP" sz="2000">
                                      <a:latin typeface="Cambria Math" panose="02040503050406030204" pitchFamily="18" charset="0"/>
                                    </a:rPr>
                                    <m:t>eV</m:t>
                                  </m:r>
                                </m:e>
                              </m:d>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𝑚</m:t>
                                  </m:r>
                                </m:e>
                                <m:sub>
                                  <m:sSub>
                                    <m:sSubPr>
                                      <m:ctrlPr>
                                        <a:rPr lang="en-US" altLang="ja-JP" sz="2000" b="0" i="1" dirty="0" smtClean="0">
                                          <a:latin typeface="Cambria Math" panose="02040503050406030204" pitchFamily="18" charset="0"/>
                                        </a:rPr>
                                      </m:ctrlPr>
                                    </m:sSubPr>
                                    <m:e>
                                      <m:acc>
                                        <m:accPr>
                                          <m:chr m:val="̃"/>
                                          <m:ctrlPr>
                                            <a:rPr lang="en-US" altLang="ja-JP" sz="2000" b="0" i="1" smtClean="0">
                                              <a:latin typeface="Cambria Math" panose="02040503050406030204" pitchFamily="18" charset="0"/>
                                            </a:rPr>
                                          </m:ctrlPr>
                                        </m:accPr>
                                        <m:e>
                                          <m:r>
                                            <a:rPr lang="en-US" altLang="ja-JP" sz="2000" b="0" i="1" smtClean="0">
                                              <a:latin typeface="Cambria Math" panose="02040503050406030204" pitchFamily="18" charset="0"/>
                                            </a:rPr>
                                            <m:t>𝑡</m:t>
                                          </m:r>
                                        </m:e>
                                      </m:acc>
                                    </m:e>
                                    <m:sub>
                                      <m:r>
                                        <a:rPr lang="en-US" altLang="ja-JP" sz="2000" b="0" i="1" dirty="0" smtClean="0">
                                          <a:latin typeface="Cambria Math" panose="02040503050406030204" pitchFamily="18" charset="0"/>
                                        </a:rPr>
                                        <m:t>𝐿</m:t>
                                      </m:r>
                                    </m:sub>
                                  </m:sSub>
                                </m:sub>
                              </m:sSub>
                            </m:den>
                          </m:f>
                        </m:e>
                      </m:d>
                      <m:r>
                        <a:rPr lang="en-US" altLang="ja-JP" sz="2000" dirty="0">
                          <a:latin typeface="Cambria Math" panose="02040503050406030204" pitchFamily="18" charset="0"/>
                          <a:ea typeface="Cambria Math" panose="02040503050406030204" pitchFamily="18" charset="0"/>
                        </a:rPr>
                        <m:t>≤</m:t>
                      </m:r>
                      <m:r>
                        <a:rPr lang="en-US" altLang="ja-JP" sz="2000" i="1" dirty="0">
                          <a:latin typeface="Cambria Math" panose="02040503050406030204" pitchFamily="18" charset="0"/>
                          <a:ea typeface="Cambria Math" panose="02040503050406030204" pitchFamily="18" charset="0"/>
                        </a:rPr>
                        <m:t>6.</m:t>
                      </m:r>
                      <m:r>
                        <a:rPr lang="en-US" altLang="ja-JP" sz="2000" b="0" i="1" dirty="0" smtClean="0">
                          <a:latin typeface="Cambria Math" panose="02040503050406030204" pitchFamily="18" charset="0"/>
                          <a:ea typeface="Cambria Math" panose="02040503050406030204" pitchFamily="18" charset="0"/>
                        </a:rPr>
                        <m:t>9</m:t>
                      </m:r>
                      <m:r>
                        <a:rPr lang="en-US" altLang="ja-JP" sz="2000" i="1" dirty="0">
                          <a:latin typeface="Cambria Math" panose="02040503050406030204" pitchFamily="18" charset="0"/>
                          <a:ea typeface="Cambria Math" panose="02040503050406030204" pitchFamily="18" charset="0"/>
                        </a:rPr>
                        <m:t>×</m:t>
                      </m:r>
                      <m:sSup>
                        <m:sSupPr>
                          <m:ctrlPr>
                            <a:rPr lang="en-US" altLang="ja-JP" sz="2000" i="1" dirty="0">
                              <a:latin typeface="Cambria Math" panose="02040503050406030204" pitchFamily="18" charset="0"/>
                              <a:ea typeface="Cambria Math" panose="02040503050406030204" pitchFamily="18" charset="0"/>
                            </a:rPr>
                          </m:ctrlPr>
                        </m:sSupPr>
                        <m:e>
                          <m:r>
                            <a:rPr lang="en-US" altLang="ja-JP" sz="2000" i="1" dirty="0">
                              <a:latin typeface="Cambria Math" panose="02040503050406030204" pitchFamily="18" charset="0"/>
                              <a:ea typeface="Cambria Math" panose="02040503050406030204" pitchFamily="18" charset="0"/>
                            </a:rPr>
                            <m:t>10</m:t>
                          </m:r>
                        </m:e>
                        <m:sup>
                          <m:r>
                            <a:rPr lang="en-US" altLang="ja-JP" sz="2000" i="1" dirty="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1</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lang="ja-JP" altLang="en-US" sz="20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231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oMath>
                </a14:m>
                <a:r>
                  <a:rPr lang="ja-JP" altLang="en-US" sz="2000" dirty="0">
                    <a:latin typeface="BIZ UDP明朝 Medium" panose="02020500000000000000" pitchFamily="18" charset="-128"/>
                    <a:ea typeface="BIZ UDP明朝 Medium" panose="02020500000000000000" pitchFamily="18" charset="-128"/>
                  </a:rPr>
                  <a:t>：</a:t>
                </a:r>
                <a:r>
                  <a:rPr lang="en-US" altLang="ja-JP" sz="2000" dirty="0">
                    <a:latin typeface="BIZ UDP明朝 Medium" panose="02020500000000000000" pitchFamily="18" charset="-128"/>
                    <a:ea typeface="BIZ UDP明朝 Medium" panose="02020500000000000000" pitchFamily="18" charset="-128"/>
                  </a:rPr>
                  <a:t>Deep Inerastic Scattering(DIS)</a:t>
                </a:r>
              </a:p>
              <a:p>
                <a:pPr marL="0" indent="0">
                  <a:buNone/>
                </a:pPr>
                <a:r>
                  <a:rPr lang="ja-JP" altLang="en-US" sz="2000" dirty="0">
                    <a:latin typeface="BIZ UDP明朝 Medium" panose="02020500000000000000" pitchFamily="18" charset="-128"/>
                    <a:ea typeface="BIZ UDP明朝 Medium" panose="02020500000000000000" pitchFamily="18" charset="-128"/>
                  </a:rPr>
                  <a:t>　</a:t>
                </a:r>
                <a:r>
                  <a:rPr lang="en-US" altLang="ja-JP" sz="1600" dirty="0">
                    <a:latin typeface="BIZ UDP明朝 Medium" panose="02020500000000000000" pitchFamily="18" charset="-128"/>
                    <a:ea typeface="BIZ UDP明朝 Medium" panose="02020500000000000000" pitchFamily="18" charset="-128"/>
                  </a:rPr>
                  <a:t>V. D. Barger, G. F. Giudice and T. Han, Phys. Rev. D 40 (1989), 2987</a:t>
                </a:r>
              </a:p>
              <a:p>
                <a:pPr marL="0" indent="0">
                  <a:buNone/>
                </a:pPr>
                <a:endParaRPr lang="en-US" altLang="ja-JP" sz="20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US" altLang="ja-JP" sz="2000" i="1">
                              <a:latin typeface="Cambria Math" panose="02040503050406030204" pitchFamily="18" charset="0"/>
                            </a:rPr>
                          </m:ctrlPr>
                        </m:dPr>
                        <m:e>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231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e>
                      </m:d>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b="0" i="1" smtClean="0">
                                  <a:latin typeface="Cambria Math" panose="02040503050406030204" pitchFamily="18" charset="0"/>
                                </a:rPr>
                                <m:t>2</m:t>
                              </m:r>
                              <m:r>
                                <a:rPr lang="en-US" altLang="ja-JP" sz="2000" i="1">
                                  <a:latin typeface="Cambria Math" panose="02040503050406030204" pitchFamily="18" charset="0"/>
                                </a:rPr>
                                <m:t>00</m:t>
                              </m:r>
                              <m:d>
                                <m:dPr>
                                  <m:ctrlPr>
                                    <a:rPr lang="en-US" altLang="ja-JP" sz="2000" i="1">
                                      <a:latin typeface="Cambria Math" panose="02040503050406030204" pitchFamily="18" charset="0"/>
                                    </a:rPr>
                                  </m:ctrlPr>
                                </m:dPr>
                                <m:e>
                                  <m:r>
                                    <m:rPr>
                                      <m:sty m:val="p"/>
                                    </m:rPr>
                                    <a:rPr lang="en-US" altLang="ja-JP" sz="2000">
                                      <a:latin typeface="Cambria Math" panose="02040503050406030204" pitchFamily="18" charset="0"/>
                                    </a:rPr>
                                    <m:t>GeV</m:t>
                                  </m:r>
                                </m:e>
                              </m:d>
                            </m:num>
                            <m:den>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𝑚</m:t>
                                  </m:r>
                                </m:e>
                                <m:sub>
                                  <m:r>
                                    <a:rPr lang="en-US" altLang="ja-JP" sz="2000" b="0" i="1" smtClean="0">
                                      <a:latin typeface="Cambria Math" panose="02040503050406030204" pitchFamily="18" charset="0"/>
                                    </a:rPr>
                                    <m:t>1</m:t>
                                  </m:r>
                                </m:sub>
                              </m:sSub>
                            </m:den>
                          </m:f>
                        </m:e>
                      </m:d>
                      <m:r>
                        <a:rPr lang="en-US" altLang="ja-JP" sz="2000" dirty="0">
                          <a:latin typeface="Cambria Math" panose="02040503050406030204" pitchFamily="18" charset="0"/>
                          <a:ea typeface="Cambria Math" panose="02040503050406030204" pitchFamily="18" charset="0"/>
                        </a:rPr>
                        <m:t>≤</m:t>
                      </m:r>
                      <m:r>
                        <a:rPr lang="en-US" altLang="ja-JP" sz="2000" b="0" i="0" dirty="0" smtClean="0">
                          <a:latin typeface="Cambria Math" panose="02040503050406030204" pitchFamily="18" charset="0"/>
                          <a:ea typeface="Cambria Math" panose="02040503050406030204" pitchFamily="18" charset="0"/>
                        </a:rPr>
                        <m:t>3</m:t>
                      </m:r>
                      <m:r>
                        <a:rPr lang="en-US" altLang="ja-JP" sz="2000" dirty="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ea typeface="Cambria Math" panose="02040503050406030204" pitchFamily="18" charset="0"/>
                        </a:rPr>
                        <m:t>6</m:t>
                      </m:r>
                      <m:r>
                        <a:rPr lang="en-US" altLang="ja-JP" sz="2000" i="1" dirty="0">
                          <a:latin typeface="Cambria Math" panose="02040503050406030204" pitchFamily="18" charset="0"/>
                          <a:ea typeface="Cambria Math" panose="02040503050406030204" pitchFamily="18" charset="0"/>
                        </a:rPr>
                        <m:t>×</m:t>
                      </m:r>
                      <m:sSup>
                        <m:sSupPr>
                          <m:ctrlPr>
                            <a:rPr lang="en-US" altLang="ja-JP" sz="2000" i="1" dirty="0">
                              <a:latin typeface="Cambria Math" panose="02040503050406030204" pitchFamily="18" charset="0"/>
                              <a:ea typeface="Cambria Math" panose="02040503050406030204" pitchFamily="18" charset="0"/>
                            </a:rPr>
                          </m:ctrlPr>
                        </m:sSupPr>
                        <m:e>
                          <m:r>
                            <a:rPr lang="en-US" altLang="ja-JP" sz="2000" i="1" dirty="0">
                              <a:latin typeface="Cambria Math" panose="02040503050406030204" pitchFamily="18" charset="0"/>
                              <a:ea typeface="Cambria Math" panose="02040503050406030204" pitchFamily="18" charset="0"/>
                            </a:rPr>
                            <m:t>10</m:t>
                          </m:r>
                        </m:e>
                        <m:sup>
                          <m:r>
                            <a:rPr lang="en-US" altLang="ja-JP" sz="2000" i="1" dirty="0">
                              <a:latin typeface="Cambria Math" panose="02040503050406030204" pitchFamily="18" charset="0"/>
                              <a:ea typeface="Cambria Math" panose="02040503050406030204" pitchFamily="18" charset="0"/>
                            </a:rPr>
                            <m:t>−1</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101B57DD-C13F-41A0-A532-880B2730196A}"/>
                  </a:ext>
                </a:extLst>
              </p:cNvPr>
              <p:cNvSpPr>
                <a:spLocks noGrp="1" noRot="1" noChangeAspect="1" noMove="1" noResize="1" noEditPoints="1" noAdjustHandles="1" noChangeArrowheads="1" noChangeShapeType="1" noTextEdit="1"/>
              </p:cNvSpPr>
              <p:nvPr>
                <p:ph idx="1"/>
              </p:nvPr>
            </p:nvSpPr>
            <p:spPr>
              <a:xfrm>
                <a:off x="414440" y="1249447"/>
                <a:ext cx="11777560" cy="4927516"/>
              </a:xfrm>
              <a:blipFill>
                <a:blip r:embed="rId3"/>
                <a:stretch>
                  <a:fillRect l="-569" t="-1733"/>
                </a:stretch>
              </a:blipFill>
            </p:spPr>
            <p:txBody>
              <a:bodyPr/>
              <a:lstStyle/>
              <a:p>
                <a:r>
                  <a:rPr lang="ja-JP" altLang="en-US">
                    <a:noFill/>
                  </a:rPr>
                  <a:t> </a:t>
                </a:r>
              </a:p>
            </p:txBody>
          </p:sp>
        </mc:Fallback>
      </mc:AlternateContent>
      <p:sp>
        <p:nvSpPr>
          <p:cNvPr id="6" name="スライド番号プレースホルダー 5">
            <a:extLst>
              <a:ext uri="{FF2B5EF4-FFF2-40B4-BE49-F238E27FC236}">
                <a16:creationId xmlns:a16="http://schemas.microsoft.com/office/drawing/2014/main" id="{B5B8A231-EE00-4D0B-82EC-BFB60BC21471}"/>
              </a:ext>
            </a:extLst>
          </p:cNvPr>
          <p:cNvSpPr>
            <a:spLocks noGrp="1"/>
          </p:cNvSpPr>
          <p:nvPr>
            <p:ph type="sldNum" sz="quarter" idx="12"/>
          </p:nvPr>
        </p:nvSpPr>
        <p:spPr/>
        <p:txBody>
          <a:bodyPr/>
          <a:lstStyle/>
          <a:p>
            <a:fld id="{73B850FF-6169-4056-8077-06FFA93A5366}" type="slidenum">
              <a:rPr lang="en-US" smtClean="0"/>
              <a:pPr/>
              <a:t>35</a:t>
            </a:fld>
            <a:endParaRPr lang="en-US"/>
          </a:p>
        </p:txBody>
      </p:sp>
      <p:pic>
        <p:nvPicPr>
          <p:cNvPr id="8" name="図 7">
            <a:extLst>
              <a:ext uri="{FF2B5EF4-FFF2-40B4-BE49-F238E27FC236}">
                <a16:creationId xmlns:a16="http://schemas.microsoft.com/office/drawing/2014/main" id="{78794C00-682D-49C9-8489-49963DA5AFCB}"/>
              </a:ext>
            </a:extLst>
          </p:cNvPr>
          <p:cNvPicPr>
            <a:picLocks noChangeAspect="1"/>
          </p:cNvPicPr>
          <p:nvPr/>
        </p:nvPicPr>
        <p:blipFill>
          <a:blip r:embed="rId4"/>
          <a:stretch>
            <a:fillRect/>
          </a:stretch>
        </p:blipFill>
        <p:spPr>
          <a:xfrm>
            <a:off x="8624306" y="1717008"/>
            <a:ext cx="3473405" cy="2176075"/>
          </a:xfrm>
          <a:prstGeom prst="rect">
            <a:avLst/>
          </a:prstGeom>
          <a:ln w="57150">
            <a:solidFill>
              <a:srgbClr val="00B0F0"/>
            </a:solidFill>
          </a:ln>
        </p:spPr>
      </p:pic>
      <p:pic>
        <p:nvPicPr>
          <p:cNvPr id="10" name="図 9">
            <a:extLst>
              <a:ext uri="{FF2B5EF4-FFF2-40B4-BE49-F238E27FC236}">
                <a16:creationId xmlns:a16="http://schemas.microsoft.com/office/drawing/2014/main" id="{B0BB37F0-AFCC-4DFA-9DA6-B57DAEAC8823}"/>
              </a:ext>
            </a:extLst>
          </p:cNvPr>
          <p:cNvPicPr>
            <a:picLocks noChangeAspect="1"/>
          </p:cNvPicPr>
          <p:nvPr/>
        </p:nvPicPr>
        <p:blipFill>
          <a:blip r:embed="rId5"/>
          <a:stretch>
            <a:fillRect/>
          </a:stretch>
        </p:blipFill>
        <p:spPr>
          <a:xfrm>
            <a:off x="8551971" y="4545686"/>
            <a:ext cx="3549544" cy="1991279"/>
          </a:xfrm>
          <a:prstGeom prst="rect">
            <a:avLst/>
          </a:prstGeom>
          <a:ln w="57150">
            <a:solidFill>
              <a:srgbClr val="00B0F0"/>
            </a:solidFill>
          </a:ln>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37D837-844D-4634-83D9-8C18113EB1B9}"/>
                  </a:ext>
                </a:extLst>
              </p:cNvPr>
              <p:cNvSpPr txBox="1"/>
              <p:nvPr/>
            </p:nvSpPr>
            <p:spPr>
              <a:xfrm>
                <a:off x="8775605" y="2703780"/>
                <a:ext cx="9744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0" i="1" smtClean="0">
                              <a:latin typeface="Cambria Math" panose="02040503050406030204" pitchFamily="18" charset="0"/>
                            </a:rPr>
                          </m:ctrlPr>
                        </m:sSubSupPr>
                        <m:e>
                          <m:r>
                            <a:rPr kumimoji="1" lang="en-US" altLang="ja-JP" sz="1400" b="0" i="1" smtClean="0">
                              <a:latin typeface="Cambria Math" panose="02040503050406030204" pitchFamily="18" charset="0"/>
                            </a:rPr>
                            <m:t>𝜆</m:t>
                          </m:r>
                        </m:e>
                        <m:sub>
                          <m:r>
                            <a:rPr kumimoji="1" lang="en-US" altLang="ja-JP" sz="1400" b="0" i="1" smtClean="0">
                              <a:latin typeface="Cambria Math" panose="02040503050406030204" pitchFamily="18" charset="0"/>
                            </a:rPr>
                            <m:t>131</m:t>
                          </m:r>
                        </m:sub>
                        <m:sup>
                          <m:r>
                            <a:rPr kumimoji="1" lang="en-US" altLang="ja-JP" sz="1400" b="0" i="1" smtClean="0">
                              <a:latin typeface="Cambria Math" panose="02040503050406030204" pitchFamily="18" charset="0"/>
                            </a:rPr>
                            <m:t>′</m:t>
                          </m:r>
                        </m:sup>
                      </m:sSubSup>
                      <m:func>
                        <m:funcPr>
                          <m:ctrlPr>
                            <a:rPr kumimoji="1" lang="en-US" altLang="ja-JP" sz="1400" b="0" i="1" smtClean="0">
                              <a:latin typeface="Cambria Math" panose="02040503050406030204" pitchFamily="18" charset="0"/>
                            </a:rPr>
                          </m:ctrlPr>
                        </m:funcPr>
                        <m:fName>
                          <m:r>
                            <m:rPr>
                              <m:sty m:val="p"/>
                            </m:rPr>
                            <a:rPr kumimoji="1" lang="en-US" altLang="ja-JP" sz="1400" b="0" i="0" smtClean="0">
                              <a:latin typeface="Cambria Math" panose="02040503050406030204" pitchFamily="18" charset="0"/>
                            </a:rPr>
                            <m:t>cos</m:t>
                          </m:r>
                        </m:fName>
                        <m:e>
                          <m:r>
                            <a:rPr kumimoji="1" lang="en-US" altLang="ja-JP" sz="1400" b="0" i="1" smtClean="0">
                              <a:latin typeface="Cambria Math" panose="02040503050406030204" pitchFamily="18" charset="0"/>
                            </a:rPr>
                            <m:t>𝜃</m:t>
                          </m:r>
                        </m:e>
                      </m:func>
                    </m:oMath>
                  </m:oMathPara>
                </a14:m>
                <a:endParaRPr kumimoji="1" lang="ja-JP" altLang="en-US" dirty="0"/>
              </a:p>
            </p:txBody>
          </p:sp>
        </mc:Choice>
        <mc:Fallback xmlns="">
          <p:sp>
            <p:nvSpPr>
              <p:cNvPr id="11" name="テキスト ボックス 10">
                <a:extLst>
                  <a:ext uri="{FF2B5EF4-FFF2-40B4-BE49-F238E27FC236}">
                    <a16:creationId xmlns:a16="http://schemas.microsoft.com/office/drawing/2014/main" id="{D337D837-844D-4634-83D9-8C18113EB1B9}"/>
                  </a:ext>
                </a:extLst>
              </p:cNvPr>
              <p:cNvSpPr txBox="1">
                <a:spLocks noRot="1" noChangeAspect="1" noMove="1" noResize="1" noEditPoints="1" noAdjustHandles="1" noChangeArrowheads="1" noChangeShapeType="1" noTextEdit="1"/>
              </p:cNvSpPr>
              <p:nvPr/>
            </p:nvSpPr>
            <p:spPr>
              <a:xfrm>
                <a:off x="8775605" y="2703780"/>
                <a:ext cx="974433" cy="30777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B6A949A-E8CF-41E2-8548-C70C1F492043}"/>
                  </a:ext>
                </a:extLst>
              </p:cNvPr>
              <p:cNvSpPr txBox="1"/>
              <p:nvPr/>
            </p:nvSpPr>
            <p:spPr>
              <a:xfrm>
                <a:off x="11006782" y="2704878"/>
                <a:ext cx="97443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0" i="1" smtClean="0">
                              <a:latin typeface="Cambria Math" panose="02040503050406030204" pitchFamily="18" charset="0"/>
                            </a:rPr>
                          </m:ctrlPr>
                        </m:sSubSupPr>
                        <m:e>
                          <m:r>
                            <a:rPr kumimoji="1" lang="en-US" altLang="ja-JP" sz="1400" b="0" i="1" smtClean="0">
                              <a:latin typeface="Cambria Math" panose="02040503050406030204" pitchFamily="18" charset="0"/>
                            </a:rPr>
                            <m:t>𝜆</m:t>
                          </m:r>
                        </m:e>
                        <m:sub>
                          <m:r>
                            <a:rPr kumimoji="1" lang="en-US" altLang="ja-JP" sz="1400" b="0" i="1" smtClean="0">
                              <a:latin typeface="Cambria Math" panose="02040503050406030204" pitchFamily="18" charset="0"/>
                            </a:rPr>
                            <m:t>131</m:t>
                          </m:r>
                        </m:sub>
                        <m:sup>
                          <m:r>
                            <a:rPr kumimoji="1" lang="en-US" altLang="ja-JP" sz="1400" b="0" i="1" smtClean="0">
                              <a:latin typeface="Cambria Math" panose="02040503050406030204" pitchFamily="18" charset="0"/>
                            </a:rPr>
                            <m:t>′</m:t>
                          </m:r>
                        </m:sup>
                      </m:sSubSup>
                      <m:func>
                        <m:funcPr>
                          <m:ctrlPr>
                            <a:rPr kumimoji="1" lang="en-US" altLang="ja-JP" sz="1400" b="0" i="1" smtClean="0">
                              <a:latin typeface="Cambria Math" panose="02040503050406030204" pitchFamily="18" charset="0"/>
                            </a:rPr>
                          </m:ctrlPr>
                        </m:funcPr>
                        <m:fName>
                          <m:r>
                            <m:rPr>
                              <m:sty m:val="p"/>
                            </m:rPr>
                            <a:rPr kumimoji="1" lang="en-US" altLang="ja-JP" sz="1400" b="0" i="0" smtClean="0">
                              <a:latin typeface="Cambria Math" panose="02040503050406030204" pitchFamily="18" charset="0"/>
                            </a:rPr>
                            <m:t>cos</m:t>
                          </m:r>
                        </m:fName>
                        <m:e>
                          <m:r>
                            <a:rPr kumimoji="1" lang="en-US" altLang="ja-JP" sz="1400" b="0" i="1" smtClean="0">
                              <a:latin typeface="Cambria Math" panose="02040503050406030204" pitchFamily="18" charset="0"/>
                            </a:rPr>
                            <m:t>𝜃</m:t>
                          </m:r>
                        </m:e>
                      </m:func>
                    </m:oMath>
                  </m:oMathPara>
                </a14:m>
                <a:endParaRPr kumimoji="1" lang="ja-JP" altLang="en-US" dirty="0"/>
              </a:p>
            </p:txBody>
          </p:sp>
        </mc:Choice>
        <mc:Fallback xmlns="">
          <p:sp>
            <p:nvSpPr>
              <p:cNvPr id="12" name="テキスト ボックス 11">
                <a:extLst>
                  <a:ext uri="{FF2B5EF4-FFF2-40B4-BE49-F238E27FC236}">
                    <a16:creationId xmlns:a16="http://schemas.microsoft.com/office/drawing/2014/main" id="{9B6A949A-E8CF-41E2-8548-C70C1F492043}"/>
                  </a:ext>
                </a:extLst>
              </p:cNvPr>
              <p:cNvSpPr txBox="1">
                <a:spLocks noRot="1" noChangeAspect="1" noMove="1" noResize="1" noEditPoints="1" noAdjustHandles="1" noChangeArrowheads="1" noChangeShapeType="1" noTextEdit="1"/>
              </p:cNvSpPr>
              <p:nvPr/>
            </p:nvSpPr>
            <p:spPr>
              <a:xfrm>
                <a:off x="11006782" y="2704878"/>
                <a:ext cx="974433" cy="307777"/>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80CB8F9D-86C3-4336-B09D-E392DAF2DCD8}"/>
                  </a:ext>
                </a:extLst>
              </p:cNvPr>
              <p:cNvSpPr txBox="1"/>
              <p:nvPr/>
            </p:nvSpPr>
            <p:spPr>
              <a:xfrm>
                <a:off x="8775604" y="5387436"/>
                <a:ext cx="9786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0" i="1" smtClean="0">
                              <a:latin typeface="Cambria Math" panose="02040503050406030204" pitchFamily="18" charset="0"/>
                            </a:rPr>
                          </m:ctrlPr>
                        </m:sSubSupPr>
                        <m:e>
                          <m:r>
                            <a:rPr kumimoji="1" lang="en-US" altLang="ja-JP" sz="1400" b="0" i="1" smtClean="0">
                              <a:latin typeface="Cambria Math" panose="02040503050406030204" pitchFamily="18" charset="0"/>
                            </a:rPr>
                            <m:t>𝜆</m:t>
                          </m:r>
                        </m:e>
                        <m:sub>
                          <m:r>
                            <a:rPr kumimoji="1" lang="en-US" altLang="ja-JP" sz="1400" b="0" i="1" smtClean="0">
                              <a:latin typeface="Cambria Math" panose="02040503050406030204" pitchFamily="18" charset="0"/>
                            </a:rPr>
                            <m:t>231</m:t>
                          </m:r>
                        </m:sub>
                        <m:sup>
                          <m:r>
                            <a:rPr kumimoji="1" lang="en-US" altLang="ja-JP" sz="1400" b="0" i="1" smtClean="0">
                              <a:latin typeface="Cambria Math" panose="02040503050406030204" pitchFamily="18" charset="0"/>
                            </a:rPr>
                            <m:t>′</m:t>
                          </m:r>
                        </m:sup>
                      </m:sSubSup>
                      <m:func>
                        <m:funcPr>
                          <m:ctrlPr>
                            <a:rPr kumimoji="1" lang="en-US" altLang="ja-JP" sz="1400" b="0" i="1" smtClean="0">
                              <a:latin typeface="Cambria Math" panose="02040503050406030204" pitchFamily="18" charset="0"/>
                            </a:rPr>
                          </m:ctrlPr>
                        </m:funcPr>
                        <m:fName>
                          <m:r>
                            <m:rPr>
                              <m:sty m:val="p"/>
                            </m:rPr>
                            <a:rPr kumimoji="1" lang="en-US" altLang="ja-JP" sz="1400" b="0" i="0" smtClean="0">
                              <a:latin typeface="Cambria Math" panose="02040503050406030204" pitchFamily="18" charset="0"/>
                            </a:rPr>
                            <m:t>cos</m:t>
                          </m:r>
                        </m:fName>
                        <m:e>
                          <m:r>
                            <a:rPr kumimoji="1" lang="en-US" altLang="ja-JP" sz="1400" b="0" i="1" smtClean="0">
                              <a:latin typeface="Cambria Math" panose="02040503050406030204" pitchFamily="18" charset="0"/>
                            </a:rPr>
                            <m:t>𝜃</m:t>
                          </m:r>
                        </m:e>
                      </m:func>
                    </m:oMath>
                  </m:oMathPara>
                </a14:m>
                <a:endParaRPr kumimoji="1" lang="ja-JP" altLang="en-US" dirty="0"/>
              </a:p>
            </p:txBody>
          </p:sp>
        </mc:Choice>
        <mc:Fallback xmlns="">
          <p:sp>
            <p:nvSpPr>
              <p:cNvPr id="13" name="テキスト ボックス 12">
                <a:extLst>
                  <a:ext uri="{FF2B5EF4-FFF2-40B4-BE49-F238E27FC236}">
                    <a16:creationId xmlns:a16="http://schemas.microsoft.com/office/drawing/2014/main" id="{80CB8F9D-86C3-4336-B09D-E392DAF2DCD8}"/>
                  </a:ext>
                </a:extLst>
              </p:cNvPr>
              <p:cNvSpPr txBox="1">
                <a:spLocks noRot="1" noChangeAspect="1" noMove="1" noResize="1" noEditPoints="1" noAdjustHandles="1" noChangeArrowheads="1" noChangeShapeType="1" noTextEdit="1"/>
              </p:cNvSpPr>
              <p:nvPr/>
            </p:nvSpPr>
            <p:spPr>
              <a:xfrm>
                <a:off x="8775604" y="5387436"/>
                <a:ext cx="978601" cy="30777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12EB15D-CDEC-4ADF-A98F-068440115FDD}"/>
                  </a:ext>
                </a:extLst>
              </p:cNvPr>
              <p:cNvSpPr txBox="1"/>
              <p:nvPr/>
            </p:nvSpPr>
            <p:spPr>
              <a:xfrm>
                <a:off x="11006782" y="5381759"/>
                <a:ext cx="9786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1400" b="0" i="1" smtClean="0">
                              <a:latin typeface="Cambria Math" panose="02040503050406030204" pitchFamily="18" charset="0"/>
                            </a:rPr>
                          </m:ctrlPr>
                        </m:sSubSupPr>
                        <m:e>
                          <m:r>
                            <a:rPr kumimoji="1" lang="en-US" altLang="ja-JP" sz="1400" b="0" i="1" smtClean="0">
                              <a:latin typeface="Cambria Math" panose="02040503050406030204" pitchFamily="18" charset="0"/>
                            </a:rPr>
                            <m:t>𝜆</m:t>
                          </m:r>
                        </m:e>
                        <m:sub>
                          <m:r>
                            <a:rPr kumimoji="1" lang="en-US" altLang="ja-JP" sz="1400" b="0" i="1" smtClean="0">
                              <a:latin typeface="Cambria Math" panose="02040503050406030204" pitchFamily="18" charset="0"/>
                            </a:rPr>
                            <m:t>231</m:t>
                          </m:r>
                        </m:sub>
                        <m:sup>
                          <m:r>
                            <a:rPr kumimoji="1" lang="en-US" altLang="ja-JP" sz="1400" b="0" i="1" smtClean="0">
                              <a:latin typeface="Cambria Math" panose="02040503050406030204" pitchFamily="18" charset="0"/>
                            </a:rPr>
                            <m:t>′</m:t>
                          </m:r>
                        </m:sup>
                      </m:sSubSup>
                      <m:func>
                        <m:funcPr>
                          <m:ctrlPr>
                            <a:rPr kumimoji="1" lang="en-US" altLang="ja-JP" sz="1400" b="0" i="1" smtClean="0">
                              <a:latin typeface="Cambria Math" panose="02040503050406030204" pitchFamily="18" charset="0"/>
                            </a:rPr>
                          </m:ctrlPr>
                        </m:funcPr>
                        <m:fName>
                          <m:r>
                            <m:rPr>
                              <m:sty m:val="p"/>
                            </m:rPr>
                            <a:rPr kumimoji="1" lang="en-US" altLang="ja-JP" sz="1400" b="0" i="0" smtClean="0">
                              <a:latin typeface="Cambria Math" panose="02040503050406030204" pitchFamily="18" charset="0"/>
                            </a:rPr>
                            <m:t>cos</m:t>
                          </m:r>
                        </m:fName>
                        <m:e>
                          <m:r>
                            <a:rPr kumimoji="1" lang="en-US" altLang="ja-JP" sz="1400" b="0" i="1" smtClean="0">
                              <a:latin typeface="Cambria Math" panose="02040503050406030204" pitchFamily="18" charset="0"/>
                            </a:rPr>
                            <m:t>𝜃</m:t>
                          </m:r>
                        </m:e>
                      </m:func>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A12EB15D-CDEC-4ADF-A98F-068440115FDD}"/>
                  </a:ext>
                </a:extLst>
              </p:cNvPr>
              <p:cNvSpPr txBox="1">
                <a:spLocks noRot="1" noChangeAspect="1" noMove="1" noResize="1" noEditPoints="1" noAdjustHandles="1" noChangeArrowheads="1" noChangeShapeType="1" noTextEdit="1"/>
              </p:cNvSpPr>
              <p:nvPr/>
            </p:nvSpPr>
            <p:spPr>
              <a:xfrm>
                <a:off x="11006782" y="5381759"/>
                <a:ext cx="978601" cy="307777"/>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7851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𝜇</m:t>
                        </m:r>
                      </m:e>
                      <m:sup>
                        <m:r>
                          <a:rPr lang="en-US" altLang="ja-JP" sz="3600" b="0" i="1" smtClean="0">
                            <a:latin typeface="Cambria Math" panose="02040503050406030204" pitchFamily="18" charset="0"/>
                            <a:ea typeface="BIZ UDP明朝 Medium" panose="02020500000000000000" pitchFamily="18" charset="-128"/>
                          </a:rPr>
                          <m:t>−</m:t>
                        </m:r>
                      </m:sup>
                    </m:sSup>
                    <m:r>
                      <a:rPr lang="en-US" altLang="ja-JP" sz="3600" b="0" i="1" smtClean="0">
                        <a:latin typeface="Cambria Math" panose="02040503050406030204" pitchFamily="18" charset="0"/>
                        <a:ea typeface="BIZ UDP明朝 Medium" panose="02020500000000000000" pitchFamily="18" charset="-128"/>
                      </a:rPr>
                      <m:t>→</m:t>
                    </m:r>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𝑒</m:t>
                        </m:r>
                      </m:e>
                      <m:sup>
                        <m:r>
                          <a:rPr lang="en-US" altLang="ja-JP" sz="3600" b="0" i="1" smtClean="0">
                            <a:latin typeface="Cambria Math" panose="02040503050406030204" pitchFamily="18" charset="0"/>
                            <a:ea typeface="BIZ UDP明朝 Medium" panose="02020500000000000000" pitchFamily="18" charset="-128"/>
                          </a:rPr>
                          <m:t>−</m:t>
                        </m:r>
                      </m:sup>
                    </m:sSup>
                  </m:oMath>
                </a14:m>
                <a:r>
                  <a:rPr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a:bodyPr>
              <a:lstStyle/>
              <a:p>
                <a:r>
                  <a:rPr lang="en-US" altLang="ja-JP" sz="2000" dirty="0">
                    <a:latin typeface="BIZ UDP明朝 Medium" panose="02020500000000000000" pitchFamily="18" charset="-128"/>
                    <a:ea typeface="BIZ UDP明朝 Medium" panose="02020500000000000000" pitchFamily="18" charset="-128"/>
                  </a:rPr>
                  <a:t>The upper limit</a:t>
                </a:r>
                <a:r>
                  <a:rPr kumimoji="1" lang="en-US" altLang="ja-JP" sz="2000" dirty="0">
                    <a:latin typeface="BIZ UDP明朝 Medium" panose="02020500000000000000" pitchFamily="18" charset="-128"/>
                    <a:ea typeface="BIZ UDP明朝 Medium" panose="02020500000000000000" pitchFamily="18" charset="-128"/>
                  </a:rPr>
                  <a:t> for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
                    </m:oMathParaPr>
                    <m:oMath xmlns:m="http://schemas.openxmlformats.org/officeDocument/2006/math">
                      <m:r>
                        <a:rPr kumimoji="1" lang="en-US" altLang="ja-JP" sz="1800" b="0" i="1" smtClean="0">
                          <a:latin typeface="Cambria Math" panose="02040503050406030204" pitchFamily="18" charset="0"/>
                          <a:ea typeface="BIZ UDP明朝 Medium" panose="02020500000000000000" pitchFamily="18" charset="-128"/>
                        </a:rPr>
                        <m:t>𝐵</m:t>
                      </m:r>
                      <m:d>
                        <m:dPr>
                          <m:ctrlPr>
                            <a:rPr kumimoji="1" lang="en-US" altLang="ja-JP" sz="1800" b="0" i="1" smtClean="0">
                              <a:latin typeface="Cambria Math" panose="02040503050406030204" pitchFamily="18" charset="0"/>
                              <a:ea typeface="BIZ UDP明朝 Medium" panose="02020500000000000000" pitchFamily="18" charset="-128"/>
                            </a:rPr>
                          </m:ctrlPr>
                        </m:dPr>
                        <m:e>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𝜇</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𝑒</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 </m:t>
                          </m:r>
                          <m:sPre>
                            <m:sPrePr>
                              <m:ctrlPr>
                                <a:rPr kumimoji="1" lang="en-US" altLang="ja-JP" sz="1800" b="0" i="1" smtClean="0">
                                  <a:latin typeface="Cambria Math" panose="02040503050406030204" pitchFamily="18" charset="0"/>
                                  <a:ea typeface="BIZ UDP明朝 Medium" panose="02020500000000000000" pitchFamily="18" charset="-128"/>
                                </a:rPr>
                              </m:ctrlPr>
                            </m:sPrePr>
                            <m:sub>
                              <m:r>
                                <a:rPr kumimoji="1" lang="en-US" altLang="ja-JP" sz="1800" b="0" i="0" smtClean="0">
                                  <a:latin typeface="Cambria Math" panose="02040503050406030204" pitchFamily="18" charset="0"/>
                                  <a:ea typeface="BIZ UDP明朝 Medium" panose="02020500000000000000" pitchFamily="18" charset="-128"/>
                                </a:rPr>
                                <m:t> </m:t>
                              </m:r>
                            </m:sub>
                            <m:sup>
                              <m:r>
                                <a:rPr lang="en-US" altLang="ja-JP" sz="1800" b="0" i="0" smtClean="0">
                                  <a:latin typeface="Cambria Math" panose="02040503050406030204" pitchFamily="18" charset="0"/>
                                </a:rPr>
                                <m:t> </m:t>
                              </m:r>
                            </m:sup>
                            <m:e>
                              <m:r>
                                <m:rPr>
                                  <m:sty m:val="p"/>
                                </m:rPr>
                                <a:rPr lang="en-US" altLang="ja-JP" sz="1800" b="0" i="0" smtClean="0">
                                  <a:latin typeface="Cambria Math" panose="02040503050406030204" pitchFamily="18" charset="0"/>
                                </a:rPr>
                                <m:t>Au</m:t>
                              </m:r>
                            </m:e>
                          </m:sPre>
                        </m:e>
                      </m:d>
                      <m:r>
                        <a:rPr kumimoji="1" lang="en-US" altLang="ja-JP" sz="1800" b="0" i="1" smtClean="0">
                          <a:latin typeface="Cambria Math" panose="02040503050406030204" pitchFamily="18" charset="0"/>
                          <a:ea typeface="BIZ UDP明朝 Medium" panose="02020500000000000000" pitchFamily="18" charset="-128"/>
                        </a:rPr>
                        <m:t>&lt;</m:t>
                      </m:r>
                      <m:r>
                        <a:rPr kumimoji="1" lang="en-US" altLang="ja-JP" sz="1800" b="0" i="1" smtClean="0">
                          <a:latin typeface="Cambria Math" panose="02040503050406030204" pitchFamily="18" charset="0"/>
                          <a:ea typeface="BIZ UDP明朝 Medium" panose="02020500000000000000" pitchFamily="18" charset="-128"/>
                        </a:rPr>
                        <m:t>7</m:t>
                      </m:r>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10</m:t>
                          </m:r>
                        </m:e>
                        <m:sup>
                          <m:r>
                            <a:rPr kumimoji="1" lang="en-US" altLang="ja-JP" sz="1800" b="0" i="1" smtClean="0">
                              <a:latin typeface="Cambria Math" panose="02040503050406030204" pitchFamily="18" charset="0"/>
                              <a:ea typeface="BIZ UDP明朝 Medium" panose="02020500000000000000" pitchFamily="18" charset="-128"/>
                            </a:rPr>
                            <m:t>−</m:t>
                          </m:r>
                          <m:r>
                            <a:rPr kumimoji="1" lang="en-US" altLang="ja-JP" sz="1800" b="0" i="1" smtClean="0">
                              <a:latin typeface="Cambria Math" panose="02040503050406030204" pitchFamily="18" charset="0"/>
                              <a:ea typeface="BIZ UDP明朝 Medium" panose="02020500000000000000" pitchFamily="18" charset="-128"/>
                            </a:rPr>
                            <m:t>13</m:t>
                          </m:r>
                        </m:sup>
                      </m:sSup>
                    </m:oMath>
                  </m:oMathPara>
                </a14:m>
                <a:endParaRPr kumimoji="1" lang="en-US" altLang="ja-JP" sz="1800" dirty="0">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contribution of RPV </a:t>
                </a: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i="1" dirty="0" smtClean="0">
                                  <a:latin typeface="Cambria Math" panose="02040503050406030204" pitchFamily="18" charset="0"/>
                                  <a:ea typeface="BIZ UDP明朝 Medium" panose="02020500000000000000" pitchFamily="18" charset="-128"/>
                                </a:rPr>
                              </m:ctrlPr>
                            </m:accPr>
                            <m:e>
                              <m:r>
                                <a:rPr kumimoji="1" lang="en-US" altLang="ja-JP" sz="2000" b="0" i="1" dirty="0"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r>
                        <a:rPr lang="en-US" altLang="ja-JP" sz="2000" i="1">
                          <a:latin typeface="Cambria Math" panose="02040503050406030204" pitchFamily="18" charset="0"/>
                          <a:ea typeface="BIZ UDP明朝 Medium" panose="02020500000000000000" pitchFamily="18" charset="-128"/>
                        </a:rPr>
                        <m:t> </m:t>
                      </m:r>
                      <m:f>
                        <m:fPr>
                          <m:ctrlPr>
                            <a:rPr lang="en-US" altLang="ja-JP" sz="2000" b="0" i="1" smtClean="0">
                              <a:latin typeface="Cambria Math" panose="02040503050406030204" pitchFamily="18" charset="0"/>
                              <a:ea typeface="BIZ UDP明朝 Medium" panose="02020500000000000000" pitchFamily="18" charset="-128"/>
                            </a:rPr>
                          </m:ctrlPr>
                        </m:fPr>
                        <m:num>
                          <m:sSup>
                            <m:sSupPr>
                              <m:ctrlPr>
                                <a:rPr lang="en-US" altLang="ja-JP" sz="2000" i="1" smtClean="0">
                                  <a:latin typeface="Cambria Math" panose="02040503050406030204" pitchFamily="18" charset="0"/>
                                  <a:ea typeface="BIZ UDP明朝 Medium" panose="02020500000000000000" pitchFamily="18" charset="-128"/>
                                </a:rPr>
                              </m:ctrlPr>
                            </m:sSupPr>
                            <m:e>
                              <m:d>
                                <m:dPr>
                                  <m:begChr m:val="|"/>
                                  <m:endChr m:val="|"/>
                                  <m:ctrlPr>
                                    <a:rPr lang="en-US" altLang="ja-JP" sz="2000" i="1" smtClean="0">
                                      <a:latin typeface="Cambria Math" panose="02040503050406030204" pitchFamily="18" charset="0"/>
                                      <a:ea typeface="BIZ UDP明朝 Medium" panose="02020500000000000000" pitchFamily="18" charset="-128"/>
                                    </a:rPr>
                                  </m:ctrlPr>
                                </m:dPr>
                                <m:e>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e>
                              </m:d>
                            </m:e>
                            <m:sup>
                              <m:r>
                                <a:rPr lang="en-US" altLang="ja-JP" sz="2000" i="1">
                                  <a:latin typeface="Cambria Math" panose="02040503050406030204" pitchFamily="18" charset="0"/>
                                  <a:ea typeface="BIZ UDP明朝 Medium" panose="02020500000000000000" pitchFamily="18" charset="-128"/>
                                </a:rPr>
                                <m:t>2</m:t>
                              </m:r>
                            </m:sup>
                          </m:sSup>
                        </m:num>
                        <m:den>
                          <m:r>
                            <a:rPr lang="en-US" altLang="ja-JP" sz="2000" i="1">
                              <a:latin typeface="Cambria Math" panose="02040503050406030204" pitchFamily="18" charset="0"/>
                              <a:ea typeface="BIZ UDP明朝 Medium" panose="02020500000000000000" pitchFamily="18" charset="-128"/>
                            </a:rPr>
                            <m:t>4</m:t>
                          </m:r>
                          <m:sSubSup>
                            <m:sSubSupPr>
                              <m:ctrlPr>
                                <a:rPr lang="en-US" altLang="ja-JP" sz="2000" i="1">
                                  <a:latin typeface="Cambria Math" panose="02040503050406030204" pitchFamily="18" charset="0"/>
                                  <a:ea typeface="BIZ UDP明朝 Medium" panose="02020500000000000000" pitchFamily="18" charset="-128"/>
                                </a:rPr>
                              </m:ctrlPr>
                            </m:sSubSupPr>
                            <m:e>
                              <m:r>
                                <a:rPr lang="en-US" altLang="ja-JP" sz="2000" i="1">
                                  <a:latin typeface="Cambria Math" panose="02040503050406030204" pitchFamily="18" charset="0"/>
                                  <a:ea typeface="BIZ UDP明朝 Medium" panose="02020500000000000000" pitchFamily="18" charset="-128"/>
                                </a:rPr>
                                <m:t>𝑚</m:t>
                              </m:r>
                            </m:e>
                            <m:sub>
                              <m:r>
                                <a:rPr lang="en-US" altLang="ja-JP" sz="2000" i="1">
                                  <a:latin typeface="Cambria Math" panose="02040503050406030204" pitchFamily="18" charset="0"/>
                                  <a:ea typeface="BIZ UDP明朝 Medium" panose="02020500000000000000" pitchFamily="18" charset="-128"/>
                                </a:rPr>
                                <m:t>1</m:t>
                              </m:r>
                            </m:sub>
                            <m:sup>
                              <m:r>
                                <a:rPr lang="en-US" altLang="ja-JP" sz="2000" i="1">
                                  <a:latin typeface="Cambria Math" panose="02040503050406030204" pitchFamily="18" charset="0"/>
                                  <a:ea typeface="BIZ UDP明朝 Medium" panose="02020500000000000000" pitchFamily="18" charset="-128"/>
                                </a:rPr>
                                <m:t>4</m:t>
                              </m:r>
                            </m:sup>
                          </m:sSubSup>
                        </m:den>
                      </m:f>
                      <m:sSubSup>
                        <m:sSubSupPr>
                          <m:ctrlPr>
                            <a:rPr lang="en-US" altLang="ja-JP" sz="2000" b="0" i="1" smtClean="0">
                              <a:latin typeface="Cambria Math" panose="02040503050406030204" pitchFamily="18" charset="0"/>
                              <a:ea typeface="BIZ UDP明朝 Medium" panose="02020500000000000000" pitchFamily="18" charset="-128"/>
                            </a:rPr>
                          </m:ctrlPr>
                        </m:sSubSup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𝜇</m:t>
                          </m:r>
                        </m:sub>
                        <m:sup>
                          <m:r>
                            <a:rPr lang="en-US" altLang="ja-JP" sz="2000" b="0" i="1" smtClean="0">
                              <a:latin typeface="Cambria Math" panose="02040503050406030204" pitchFamily="18" charset="0"/>
                              <a:ea typeface="BIZ UDP明朝 Medium" panose="02020500000000000000" pitchFamily="18" charset="-128"/>
                            </a:rPr>
                            <m:t>5</m:t>
                          </m:r>
                        </m:sup>
                      </m:sSubSup>
                      <m:sSup>
                        <m:sSupPr>
                          <m:ctrlPr>
                            <a:rPr lang="en-US" altLang="ja-JP" sz="2000" b="0" i="1" smtClean="0">
                              <a:latin typeface="Cambria Math" panose="02040503050406030204" pitchFamily="18" charset="0"/>
                              <a:ea typeface="BIZ UDP明朝 Medium" panose="02020500000000000000" pitchFamily="18" charset="-128"/>
                            </a:rPr>
                          </m:ctrlPr>
                        </m:sSupPr>
                        <m:e>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2</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𝑝</m:t>
                                      </m:r>
                                    </m:e>
                                  </m:d>
                                </m:sup>
                              </m:sSup>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𝑛</m:t>
                                      </m:r>
                                    </m:e>
                                  </m:d>
                                </m:sup>
                              </m:sSup>
                            </m:e>
                          </m:d>
                        </m:e>
                        <m:sup>
                          <m:r>
                            <a:rPr lang="en-US" altLang="ja-JP" sz="2000" b="0" i="1" smtClean="0">
                              <a:latin typeface="Cambria Math" panose="02040503050406030204" pitchFamily="18" charset="0"/>
                              <a:ea typeface="BIZ UDP明朝 Medium" panose="02020500000000000000" pitchFamily="18" charset="-128"/>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endParaRPr kumimoji="1" lang="en-US" altLang="ja-JP" sz="2000" dirty="0">
                  <a:latin typeface="BIZ UDP明朝 Medium" panose="02020500000000000000" pitchFamily="18" charset="-128"/>
                  <a:ea typeface="BIZ UDP明朝 Medium" panose="02020500000000000000" pitchFamily="18" charset="-128"/>
                </a:endParaRPr>
              </a:p>
              <a:p>
                <a:r>
                  <a:rPr kumimoji="1" lang="en-US" altLang="ja-JP" sz="2000" dirty="0">
                    <a:latin typeface="BIZ UDP明朝 Medium" panose="02020500000000000000" pitchFamily="18" charset="-128"/>
                    <a:ea typeface="BIZ UDP明朝 Medium" panose="02020500000000000000" pitchFamily="18" charset="-128"/>
                  </a:rPr>
                  <a:t>The bound </a:t>
                </a:r>
                <a:r>
                  <a:rPr lang="en-US" altLang="ja-JP" sz="2000" dirty="0">
                    <a:latin typeface="BIZ UDP明朝 Medium" panose="02020500000000000000" pitchFamily="18" charset="-128"/>
                    <a:ea typeface="BIZ UDP明朝 Medium" panose="02020500000000000000" pitchFamily="18" charset="-128"/>
                  </a:rPr>
                  <a:t>from</a:t>
                </a:r>
                <a:r>
                  <a:rPr kumimoji="1"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pPr marL="0" indent="0">
                  <a:buNone/>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b="0" i="1" smtClean="0">
                          <a:latin typeface="Cambria Math" panose="02040503050406030204" pitchFamily="18" charset="0"/>
                          <a:ea typeface="BIZ UDP明朝 Medium" panose="02020500000000000000" pitchFamily="18" charset="-128"/>
                        </a:rPr>
                        <m:t>&lt;</m:t>
                      </m:r>
                      <m:r>
                        <a:rPr lang="en-US" altLang="ja-JP" sz="2000" b="0" i="1" smtClean="0">
                          <a:latin typeface="Cambria Math" panose="02040503050406030204" pitchFamily="18" charset="0"/>
                          <a:ea typeface="BIZ UDP明朝 Medium" panose="02020500000000000000" pitchFamily="18" charset="-128"/>
                        </a:rPr>
                        <m:t>1</m:t>
                      </m:r>
                      <m:r>
                        <a:rPr lang="en-US" altLang="ja-JP" sz="2000" b="0" i="1" smtClean="0">
                          <a:latin typeface="Cambria Math" panose="02040503050406030204" pitchFamily="18" charset="0"/>
                          <a:ea typeface="BIZ UDP明朝 Medium" panose="02020500000000000000" pitchFamily="18" charset="-128"/>
                        </a:rPr>
                        <m:t>.</m:t>
                      </m:r>
                      <m:r>
                        <a:rPr lang="en-US" altLang="ja-JP" sz="2000" b="0" i="1" smtClean="0">
                          <a:latin typeface="Cambria Math" panose="02040503050406030204" pitchFamily="18" charset="0"/>
                          <a:ea typeface="BIZ UDP明朝 Medium" panose="02020500000000000000" pitchFamily="18" charset="-128"/>
                        </a:rPr>
                        <m:t>6</m:t>
                      </m:r>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10</m:t>
                          </m:r>
                        </m:e>
                        <m:sup>
                          <m:r>
                            <a:rPr lang="en-US" altLang="ja-JP" sz="2000" b="0" i="1" smtClean="0">
                              <a:latin typeface="Cambria Math" panose="02040503050406030204" pitchFamily="18" charset="0"/>
                              <a:ea typeface="BIZ UDP明朝 Medium" panose="02020500000000000000" pitchFamily="18" charset="-128"/>
                            </a:rPr>
                            <m:t>−</m:t>
                          </m:r>
                          <m:r>
                            <a:rPr lang="en-US" altLang="ja-JP" sz="2000" b="0" i="1" smtClean="0">
                              <a:latin typeface="Cambria Math" panose="02040503050406030204" pitchFamily="18" charset="0"/>
                              <a:ea typeface="BIZ UDP明朝 Medium" panose="02020500000000000000" pitchFamily="18" charset="-128"/>
                            </a:rPr>
                            <m:t>7</m:t>
                          </m:r>
                        </m:sup>
                      </m:sSup>
                      <m:sSup>
                        <m:sSupPr>
                          <m:ctrlPr>
                            <a:rPr lang="en-US" altLang="ja-JP" sz="2000" b="0" i="1" smtClean="0">
                              <a:latin typeface="Cambria Math" panose="02040503050406030204" pitchFamily="18" charset="0"/>
                              <a:ea typeface="BIZ UDP明朝 Medium" panose="02020500000000000000" pitchFamily="18" charset="-128"/>
                            </a:rPr>
                          </m:ctrlPr>
                        </m:sSupPr>
                        <m:e>
                          <m:d>
                            <m:dPr>
                              <m:ctrlPr>
                                <a:rPr lang="en-US" altLang="ja-JP" sz="2000" b="0" i="1" smtClean="0">
                                  <a:latin typeface="Cambria Math" panose="02040503050406030204" pitchFamily="18" charset="0"/>
                                  <a:ea typeface="BIZ UDP明朝 Medium" panose="02020500000000000000" pitchFamily="18" charset="-128"/>
                                </a:rPr>
                              </m:ctrlPr>
                            </m:dPr>
                            <m:e>
                              <m:f>
                                <m:fPr>
                                  <m:ctrlPr>
                                    <a:rPr lang="en-US" altLang="ja-JP" sz="2000" b="0" i="1" smtClean="0">
                                      <a:latin typeface="Cambria Math" panose="02040503050406030204" pitchFamily="18" charset="0"/>
                                      <a:ea typeface="BIZ UDP明朝 Medium" panose="02020500000000000000" pitchFamily="18" charset="-128"/>
                                    </a:rPr>
                                  </m:ctrlPr>
                                </m:fPr>
                                <m:num>
                                  <m:sSub>
                                    <m:sSubPr>
                                      <m:ctrlPr>
                                        <a:rPr lang="en-US" altLang="ja-JP" sz="2000" b="0" i="1" smtClean="0">
                                          <a:latin typeface="Cambria Math" panose="02040503050406030204" pitchFamily="18" charset="0"/>
                                          <a:ea typeface="BIZ UDP明朝 Medium" panose="02020500000000000000" pitchFamily="18" charset="-128"/>
                                        </a:rPr>
                                      </m:ctrlPr>
                                    </m:sSub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1</m:t>
                                      </m:r>
                                    </m:sub>
                                  </m:sSub>
                                </m:num>
                                <m:den>
                                  <m:r>
                                    <a:rPr lang="en-US" altLang="ja-JP" sz="2000" b="0" i="1" smtClean="0">
                                      <a:latin typeface="Cambria Math" panose="02040503050406030204" pitchFamily="18" charset="0"/>
                                      <a:ea typeface="BIZ UDP明朝 Medium" panose="02020500000000000000" pitchFamily="18" charset="-128"/>
                                    </a:rPr>
                                    <m:t>200</m:t>
                                  </m:r>
                                  <m:d>
                                    <m:dPr>
                                      <m:ctrlPr>
                                        <a:rPr lang="en-US" altLang="ja-JP" sz="2000" b="0" i="1" smtClean="0">
                                          <a:latin typeface="Cambria Math" panose="02040503050406030204" pitchFamily="18" charset="0"/>
                                          <a:ea typeface="BIZ UDP明朝 Medium" panose="02020500000000000000" pitchFamily="18" charset="-128"/>
                                        </a:rPr>
                                      </m:ctrlPr>
                                    </m:dPr>
                                    <m:e>
                                      <m:r>
                                        <m:rPr>
                                          <m:sty m:val="p"/>
                                        </m:rPr>
                                        <a:rPr lang="en-US" altLang="ja-JP" sz="2000" b="0" i="0" smtClean="0">
                                          <a:latin typeface="Cambria Math" panose="02040503050406030204" pitchFamily="18" charset="0"/>
                                          <a:ea typeface="BIZ UDP明朝 Medium" panose="02020500000000000000" pitchFamily="18" charset="-128"/>
                                        </a:rPr>
                                        <m:t>GeV</m:t>
                                      </m:r>
                                    </m:e>
                                  </m:d>
                                </m:den>
                              </m:f>
                            </m:e>
                          </m:d>
                        </m:e>
                        <m:sup>
                          <m:r>
                            <a:rPr lang="en-US" altLang="ja-JP" sz="2000" b="0" i="1" smtClean="0">
                              <a:latin typeface="Cambria Math" panose="02040503050406030204" pitchFamily="18" charset="0"/>
                              <a:ea typeface="BIZ UDP明朝 Medium" panose="02020500000000000000" pitchFamily="18" charset="-128"/>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522" t="-1821"/>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068E83AB-B92A-4433-99B2-16B7CF7AA03F}"/>
              </a:ext>
            </a:extLst>
          </p:cNvPr>
          <p:cNvSpPr/>
          <p:nvPr/>
        </p:nvSpPr>
        <p:spPr>
          <a:xfrm>
            <a:off x="7629236" y="304800"/>
            <a:ext cx="4375728" cy="2189018"/>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6" name="グラフィックス 5">
            <a:extLst>
              <a:ext uri="{FF2B5EF4-FFF2-40B4-BE49-F238E27FC236}">
                <a16:creationId xmlns:a16="http://schemas.microsoft.com/office/drawing/2014/main" id="{44908405-9436-403C-A67A-5B50C15903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3492" y="563417"/>
            <a:ext cx="2876455" cy="1737735"/>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5F4A4C-9F15-4E82-977D-0C83F58E1118}"/>
                  </a:ext>
                </a:extLst>
              </p:cNvPr>
              <p:cNvSpPr txBox="1"/>
              <p:nvPr/>
            </p:nvSpPr>
            <p:spPr>
              <a:xfrm>
                <a:off x="8015361" y="295975"/>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8" name="テキスト ボックス 7">
                <a:extLst>
                  <a:ext uri="{FF2B5EF4-FFF2-40B4-BE49-F238E27FC236}">
                    <a16:creationId xmlns:a16="http://schemas.microsoft.com/office/drawing/2014/main" id="{075F4A4C-9F15-4E82-977D-0C83F58E1118}"/>
                  </a:ext>
                </a:extLst>
              </p:cNvPr>
              <p:cNvSpPr txBox="1">
                <a:spLocks noRot="1" noChangeAspect="1" noMove="1" noResize="1" noEditPoints="1" noAdjustHandles="1" noChangeArrowheads="1" noChangeShapeType="1" noTextEdit="1"/>
              </p:cNvSpPr>
              <p:nvPr/>
            </p:nvSpPr>
            <p:spPr>
              <a:xfrm>
                <a:off x="8015361" y="295975"/>
                <a:ext cx="304186" cy="276999"/>
              </a:xfrm>
              <a:prstGeom prst="rect">
                <a:avLst/>
              </a:prstGeom>
              <a:blipFill>
                <a:blip r:embed="rId7"/>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756E59B-9011-4D1E-8F41-5706FDF74AB5}"/>
                  </a:ext>
                </a:extLst>
              </p:cNvPr>
              <p:cNvSpPr txBox="1"/>
              <p:nvPr/>
            </p:nvSpPr>
            <p:spPr>
              <a:xfrm>
                <a:off x="8028160" y="2123608"/>
                <a:ext cx="2977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𝜇</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9" name="テキスト ボックス 8">
                <a:extLst>
                  <a:ext uri="{FF2B5EF4-FFF2-40B4-BE49-F238E27FC236}">
                    <a16:creationId xmlns:a16="http://schemas.microsoft.com/office/drawing/2014/main" id="{5756E59B-9011-4D1E-8F41-5706FDF74AB5}"/>
                  </a:ext>
                </a:extLst>
              </p:cNvPr>
              <p:cNvSpPr txBox="1">
                <a:spLocks noRot="1" noChangeAspect="1" noMove="1" noResize="1" noEditPoints="1" noAdjustHandles="1" noChangeArrowheads="1" noChangeShapeType="1" noTextEdit="1"/>
              </p:cNvSpPr>
              <p:nvPr/>
            </p:nvSpPr>
            <p:spPr>
              <a:xfrm>
                <a:off x="8028160" y="2123608"/>
                <a:ext cx="297774" cy="276999"/>
              </a:xfrm>
              <a:prstGeom prst="rect">
                <a:avLst/>
              </a:prstGeom>
              <a:blipFill>
                <a:blip r:embed="rId8"/>
                <a:stretch>
                  <a:fillRect l="-16327" r="-4082"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82400C2-22A6-45B6-8DB6-7AC778FECEB9}"/>
                  </a:ext>
                </a:extLst>
              </p:cNvPr>
              <p:cNvSpPr txBox="1"/>
              <p:nvPr/>
            </p:nvSpPr>
            <p:spPr>
              <a:xfrm>
                <a:off x="11332118" y="315542"/>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0" name="テキスト ボックス 9">
                <a:extLst>
                  <a:ext uri="{FF2B5EF4-FFF2-40B4-BE49-F238E27FC236}">
                    <a16:creationId xmlns:a16="http://schemas.microsoft.com/office/drawing/2014/main" id="{482400C2-22A6-45B6-8DB6-7AC778FECEB9}"/>
                  </a:ext>
                </a:extLst>
              </p:cNvPr>
              <p:cNvSpPr txBox="1">
                <a:spLocks noRot="1" noChangeAspect="1" noMove="1" noResize="1" noEditPoints="1" noAdjustHandles="1" noChangeArrowheads="1" noChangeShapeType="1" noTextEdit="1"/>
              </p:cNvSpPr>
              <p:nvPr/>
            </p:nvSpPr>
            <p:spPr>
              <a:xfrm>
                <a:off x="11332118" y="315542"/>
                <a:ext cx="304186" cy="276999"/>
              </a:xfrm>
              <a:prstGeom prst="rect">
                <a:avLst/>
              </a:prstGeom>
              <a:blipFill>
                <a:blip r:embed="rId9"/>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A9A0E9A-5D6A-40DD-9DDE-1A9A15FD7CC1}"/>
                  </a:ext>
                </a:extLst>
              </p:cNvPr>
              <p:cNvSpPr txBox="1"/>
              <p:nvPr/>
            </p:nvSpPr>
            <p:spPr>
              <a:xfrm>
                <a:off x="11325128" y="2174941"/>
                <a:ext cx="278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𝑒</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1" name="テキスト ボックス 10">
                <a:extLst>
                  <a:ext uri="{FF2B5EF4-FFF2-40B4-BE49-F238E27FC236}">
                    <a16:creationId xmlns:a16="http://schemas.microsoft.com/office/drawing/2014/main" id="{4A9A0E9A-5D6A-40DD-9DDE-1A9A15FD7CC1}"/>
                  </a:ext>
                </a:extLst>
              </p:cNvPr>
              <p:cNvSpPr txBox="1">
                <a:spLocks noRot="1" noChangeAspect="1" noMove="1" noResize="1" noEditPoints="1" noAdjustHandles="1" noChangeArrowheads="1" noChangeShapeType="1" noTextEdit="1"/>
              </p:cNvSpPr>
              <p:nvPr/>
            </p:nvSpPr>
            <p:spPr>
              <a:xfrm>
                <a:off x="11325128" y="2174941"/>
                <a:ext cx="278217" cy="276999"/>
              </a:xfrm>
              <a:prstGeom prst="rect">
                <a:avLst/>
              </a:prstGeom>
              <a:blipFill>
                <a:blip r:embed="rId10"/>
                <a:stretch>
                  <a:fillRect l="-8889" r="-6667"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5282BCC-B271-402D-A86A-1341FE49A7CD}"/>
                  </a:ext>
                </a:extLst>
              </p:cNvPr>
              <p:cNvSpPr txBox="1"/>
              <p:nvPr/>
            </p:nvSpPr>
            <p:spPr>
              <a:xfrm>
                <a:off x="9724330" y="1041687"/>
                <a:ext cx="285463" cy="289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𝑏</m:t>
                              </m:r>
                            </m:e>
                          </m:acc>
                        </m:e>
                        <m:sub>
                          <m:r>
                            <a:rPr kumimoji="1" lang="en-US" altLang="ja-JP" b="0" i="1" smtClean="0">
                              <a:solidFill>
                                <a:schemeClr val="tx1"/>
                              </a:solidFill>
                              <a:latin typeface="Cambria Math" panose="02040503050406030204" pitchFamily="18" charset="0"/>
                            </a:rPr>
                            <m:t>1</m:t>
                          </m:r>
                        </m:sub>
                      </m:sSub>
                    </m:oMath>
                  </m:oMathPara>
                </a14:m>
                <a:endParaRPr kumimoji="1" lang="ja-JP" altLang="en-US" dirty="0">
                  <a:solidFill>
                    <a:schemeClr val="tx1"/>
                  </a:solidFill>
                </a:endParaRPr>
              </a:p>
            </p:txBody>
          </p:sp>
        </mc:Choice>
        <mc:Fallback xmlns="">
          <p:sp>
            <p:nvSpPr>
              <p:cNvPr id="12" name="テキスト ボックス 11">
                <a:extLst>
                  <a:ext uri="{FF2B5EF4-FFF2-40B4-BE49-F238E27FC236}">
                    <a16:creationId xmlns:a16="http://schemas.microsoft.com/office/drawing/2014/main" id="{F5282BCC-B271-402D-A86A-1341FE49A7CD}"/>
                  </a:ext>
                </a:extLst>
              </p:cNvPr>
              <p:cNvSpPr txBox="1">
                <a:spLocks noRot="1" noChangeAspect="1" noMove="1" noResize="1" noEditPoints="1" noAdjustHandles="1" noChangeArrowheads="1" noChangeShapeType="1" noTextEdit="1"/>
              </p:cNvSpPr>
              <p:nvPr/>
            </p:nvSpPr>
            <p:spPr>
              <a:xfrm>
                <a:off x="9724330" y="1041687"/>
                <a:ext cx="285463" cy="289310"/>
              </a:xfrm>
              <a:prstGeom prst="rect">
                <a:avLst/>
              </a:prstGeom>
              <a:blipFill>
                <a:blip r:embed="rId11"/>
                <a:stretch>
                  <a:fillRect l="-19149" t="-23404" r="-44681" b="-14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34156A9-7640-40D9-9BE1-C3E5AD24AEDD}"/>
                  </a:ext>
                </a:extLst>
              </p:cNvPr>
              <p:cNvSpPr txBox="1"/>
              <p:nvPr/>
            </p:nvSpPr>
            <p:spPr>
              <a:xfrm>
                <a:off x="7693893" y="1214643"/>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213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3" name="テキスト ボックス 12">
                <a:extLst>
                  <a:ext uri="{FF2B5EF4-FFF2-40B4-BE49-F238E27FC236}">
                    <a16:creationId xmlns:a16="http://schemas.microsoft.com/office/drawing/2014/main" id="{334156A9-7640-40D9-9BE1-C3E5AD24AEDD}"/>
                  </a:ext>
                </a:extLst>
              </p:cNvPr>
              <p:cNvSpPr txBox="1">
                <a:spLocks noRot="1" noChangeAspect="1" noMove="1" noResize="1" noEditPoints="1" noAdjustHandles="1" noChangeArrowheads="1" noChangeShapeType="1" noTextEdit="1"/>
              </p:cNvSpPr>
              <p:nvPr/>
            </p:nvSpPr>
            <p:spPr>
              <a:xfrm>
                <a:off x="7693893" y="1214643"/>
                <a:ext cx="1653309"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8E8EE86-7835-400F-BA22-4F68ACBC415A}"/>
                  </a:ext>
                </a:extLst>
              </p:cNvPr>
              <p:cNvSpPr txBox="1"/>
              <p:nvPr/>
            </p:nvSpPr>
            <p:spPr>
              <a:xfrm>
                <a:off x="10210805" y="1228499"/>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113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68E8EE86-7835-400F-BA22-4F68ACBC415A}"/>
                  </a:ext>
                </a:extLst>
              </p:cNvPr>
              <p:cNvSpPr txBox="1">
                <a:spLocks noRot="1" noChangeAspect="1" noMove="1" noResize="1" noEditPoints="1" noAdjustHandles="1" noChangeArrowheads="1" noChangeShapeType="1" noTextEdit="1"/>
              </p:cNvSpPr>
              <p:nvPr/>
            </p:nvSpPr>
            <p:spPr>
              <a:xfrm>
                <a:off x="10210805" y="1228499"/>
                <a:ext cx="1653309" cy="369332"/>
              </a:xfrm>
              <a:prstGeom prst="rect">
                <a:avLst/>
              </a:prstGeom>
              <a:blipFill>
                <a:blip r:embed="rId13"/>
                <a:stretch>
                  <a:fillRect b="-1667"/>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CBF3E697-E111-4181-B52F-CE6478F75167}"/>
              </a:ext>
            </a:extLst>
          </p:cNvPr>
          <p:cNvSpPr>
            <a:spLocks noGrp="1"/>
          </p:cNvSpPr>
          <p:nvPr>
            <p:ph type="sldNum" sz="quarter" idx="12"/>
          </p:nvPr>
        </p:nvSpPr>
        <p:spPr/>
        <p:txBody>
          <a:bodyPr/>
          <a:lstStyle/>
          <a:p>
            <a:fld id="{73B850FF-6169-4056-8077-06FFA93A5366}" type="slidenum">
              <a:rPr lang="en-US" smtClean="0"/>
              <a:pPr/>
              <a:t>36</a:t>
            </a:fld>
            <a:endParaRPr lang="en-US"/>
          </a:p>
        </p:txBody>
      </p:sp>
    </p:spTree>
    <p:extLst>
      <p:ext uri="{BB962C8B-B14F-4D97-AF65-F5344CB8AC3E}">
        <p14:creationId xmlns:p14="http://schemas.microsoft.com/office/powerpoint/2010/main" val="1399566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𝜇</m:t>
                        </m:r>
                      </m:e>
                      <m:sup>
                        <m:r>
                          <a:rPr lang="en-US" altLang="ja-JP" sz="3600" b="0" i="1" smtClean="0">
                            <a:latin typeface="Cambria Math" panose="02040503050406030204" pitchFamily="18" charset="0"/>
                            <a:ea typeface="BIZ UDP明朝 Medium" panose="02020500000000000000" pitchFamily="18" charset="-128"/>
                          </a:rPr>
                          <m:t>−</m:t>
                        </m:r>
                      </m:sup>
                    </m:sSup>
                    <m:r>
                      <a:rPr lang="en-US" altLang="ja-JP" sz="3600" b="0" i="1" smtClean="0">
                        <a:latin typeface="Cambria Math" panose="02040503050406030204" pitchFamily="18" charset="0"/>
                        <a:ea typeface="BIZ UDP明朝 Medium" panose="02020500000000000000" pitchFamily="18" charset="-128"/>
                      </a:rPr>
                      <m:t>→</m:t>
                    </m:r>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𝑒</m:t>
                        </m:r>
                      </m:e>
                      <m:sup>
                        <m:r>
                          <a:rPr lang="en-US" altLang="ja-JP" sz="3600" b="0" i="1" smtClean="0">
                            <a:latin typeface="Cambria Math" panose="02040503050406030204" pitchFamily="18" charset="0"/>
                            <a:ea typeface="BIZ UDP明朝 Medium" panose="02020500000000000000" pitchFamily="18" charset="-128"/>
                          </a:rPr>
                          <m:t>−</m:t>
                        </m:r>
                      </m:sup>
                    </m:sSup>
                  </m:oMath>
                </a14:m>
                <a:r>
                  <a:rPr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a:bodyPr>
              <a:lstStyle/>
              <a:p>
                <a:r>
                  <a:rPr lang="en-US" altLang="ja-JP" sz="2000" dirty="0">
                    <a:latin typeface="BIZ UDP明朝 Medium" panose="02020500000000000000" pitchFamily="18" charset="-128"/>
                    <a:ea typeface="BIZ UDP明朝 Medium" panose="02020500000000000000" pitchFamily="18" charset="-128"/>
                  </a:rPr>
                  <a:t>The upper limit</a:t>
                </a:r>
                <a:r>
                  <a:rPr kumimoji="1" lang="en-US" altLang="ja-JP" sz="2000" dirty="0">
                    <a:latin typeface="BIZ UDP明朝 Medium" panose="02020500000000000000" pitchFamily="18" charset="-128"/>
                    <a:ea typeface="BIZ UDP明朝 Medium" panose="02020500000000000000" pitchFamily="18" charset="-128"/>
                  </a:rPr>
                  <a:t> for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
                    </m:oMathParaPr>
                    <m:oMath xmlns:m="http://schemas.openxmlformats.org/officeDocument/2006/math">
                      <m:r>
                        <a:rPr kumimoji="1" lang="en-US" altLang="ja-JP" sz="1800" b="0" i="1" smtClean="0">
                          <a:latin typeface="Cambria Math" panose="02040503050406030204" pitchFamily="18" charset="0"/>
                          <a:ea typeface="BIZ UDP明朝 Medium" panose="02020500000000000000" pitchFamily="18" charset="-128"/>
                        </a:rPr>
                        <m:t>𝐵</m:t>
                      </m:r>
                      <m:d>
                        <m:dPr>
                          <m:ctrlPr>
                            <a:rPr kumimoji="1" lang="en-US" altLang="ja-JP" sz="1800" b="0" i="1" smtClean="0">
                              <a:latin typeface="Cambria Math" panose="02040503050406030204" pitchFamily="18" charset="0"/>
                              <a:ea typeface="BIZ UDP明朝 Medium" panose="02020500000000000000" pitchFamily="18" charset="-128"/>
                            </a:rPr>
                          </m:ctrlPr>
                        </m:dPr>
                        <m:e>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𝜇</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𝑒</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 </m:t>
                          </m:r>
                          <m:sPre>
                            <m:sPrePr>
                              <m:ctrlPr>
                                <a:rPr kumimoji="1" lang="en-US" altLang="ja-JP" sz="1800" b="0" i="1" smtClean="0">
                                  <a:latin typeface="Cambria Math" panose="02040503050406030204" pitchFamily="18" charset="0"/>
                                  <a:ea typeface="BIZ UDP明朝 Medium" panose="02020500000000000000" pitchFamily="18" charset="-128"/>
                                </a:rPr>
                              </m:ctrlPr>
                            </m:sPrePr>
                            <m:sub>
                              <m:r>
                                <a:rPr kumimoji="1" lang="en-US" altLang="ja-JP" sz="1800" b="0" i="0" smtClean="0">
                                  <a:latin typeface="Cambria Math" panose="02040503050406030204" pitchFamily="18" charset="0"/>
                                  <a:ea typeface="BIZ UDP明朝 Medium" panose="02020500000000000000" pitchFamily="18" charset="-128"/>
                                </a:rPr>
                                <m:t> </m:t>
                              </m:r>
                            </m:sub>
                            <m:sup>
                              <m:r>
                                <a:rPr lang="en-US" altLang="ja-JP" sz="1800" b="0" i="0" smtClean="0">
                                  <a:latin typeface="Cambria Math" panose="02040503050406030204" pitchFamily="18" charset="0"/>
                                </a:rPr>
                                <m:t> </m:t>
                              </m:r>
                            </m:sup>
                            <m:e>
                              <m:r>
                                <m:rPr>
                                  <m:sty m:val="p"/>
                                </m:rPr>
                                <a:rPr lang="en-US" altLang="ja-JP" sz="1800" b="0" i="0" smtClean="0">
                                  <a:latin typeface="Cambria Math" panose="02040503050406030204" pitchFamily="18" charset="0"/>
                                </a:rPr>
                                <m:t>Au</m:t>
                              </m:r>
                            </m:e>
                          </m:sPre>
                        </m:e>
                      </m:d>
                      <m:r>
                        <a:rPr kumimoji="1" lang="en-US" altLang="ja-JP" sz="1800" b="0" i="1" smtClean="0">
                          <a:latin typeface="Cambria Math" panose="02040503050406030204" pitchFamily="18" charset="0"/>
                          <a:ea typeface="BIZ UDP明朝 Medium" panose="02020500000000000000" pitchFamily="18" charset="-128"/>
                        </a:rPr>
                        <m:t>&lt;</m:t>
                      </m:r>
                      <m:r>
                        <a:rPr kumimoji="1" lang="en-US" altLang="ja-JP" sz="1800" b="0" i="1" smtClean="0">
                          <a:latin typeface="Cambria Math" panose="02040503050406030204" pitchFamily="18" charset="0"/>
                          <a:ea typeface="BIZ UDP明朝 Medium" panose="02020500000000000000" pitchFamily="18" charset="-128"/>
                        </a:rPr>
                        <m:t>7</m:t>
                      </m:r>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10</m:t>
                          </m:r>
                        </m:e>
                        <m:sup>
                          <m:r>
                            <a:rPr kumimoji="1" lang="en-US" altLang="ja-JP" sz="1800" b="0" i="1" smtClean="0">
                              <a:latin typeface="Cambria Math" panose="02040503050406030204" pitchFamily="18" charset="0"/>
                              <a:ea typeface="BIZ UDP明朝 Medium" panose="02020500000000000000" pitchFamily="18" charset="-128"/>
                            </a:rPr>
                            <m:t>−</m:t>
                          </m:r>
                          <m:r>
                            <a:rPr kumimoji="1" lang="en-US" altLang="ja-JP" sz="1800" b="0" i="1" smtClean="0">
                              <a:latin typeface="Cambria Math" panose="02040503050406030204" pitchFamily="18" charset="0"/>
                              <a:ea typeface="BIZ UDP明朝 Medium" panose="02020500000000000000" pitchFamily="18" charset="-128"/>
                            </a:rPr>
                            <m:t>13</m:t>
                          </m:r>
                        </m:sup>
                      </m:sSup>
                    </m:oMath>
                  </m:oMathPara>
                </a14:m>
                <a:endParaRPr kumimoji="1" lang="en-US" altLang="ja-JP" sz="1800" dirty="0">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contribution of RPV </a:t>
                </a: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i="1" dirty="0" smtClean="0">
                                  <a:latin typeface="Cambria Math" panose="02040503050406030204" pitchFamily="18" charset="0"/>
                                  <a:ea typeface="BIZ UDP明朝 Medium" panose="02020500000000000000" pitchFamily="18" charset="-128"/>
                                </a:rPr>
                              </m:ctrlPr>
                            </m:accPr>
                            <m:e>
                              <m:r>
                                <a:rPr kumimoji="1" lang="en-US" altLang="ja-JP" sz="2000" b="0" i="1" dirty="0"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r>
                        <a:rPr lang="en-US" altLang="ja-JP" sz="2000" i="1">
                          <a:latin typeface="Cambria Math" panose="02040503050406030204" pitchFamily="18" charset="0"/>
                          <a:ea typeface="BIZ UDP明朝 Medium" panose="02020500000000000000" pitchFamily="18" charset="-128"/>
                        </a:rPr>
                        <m:t> </m:t>
                      </m:r>
                      <m:f>
                        <m:fPr>
                          <m:ctrlPr>
                            <a:rPr lang="en-US" altLang="ja-JP" sz="2000" b="0" i="1" smtClean="0">
                              <a:latin typeface="Cambria Math" panose="02040503050406030204" pitchFamily="18" charset="0"/>
                              <a:ea typeface="BIZ UDP明朝 Medium" panose="02020500000000000000" pitchFamily="18" charset="-128"/>
                            </a:rPr>
                          </m:ctrlPr>
                        </m:fPr>
                        <m:num>
                          <m:sSup>
                            <m:sSupPr>
                              <m:ctrlPr>
                                <a:rPr lang="en-US" altLang="ja-JP" sz="2000" i="1" smtClean="0">
                                  <a:latin typeface="Cambria Math" panose="02040503050406030204" pitchFamily="18" charset="0"/>
                                  <a:ea typeface="BIZ UDP明朝 Medium" panose="02020500000000000000" pitchFamily="18" charset="-128"/>
                                </a:rPr>
                              </m:ctrlPr>
                            </m:sSupPr>
                            <m:e>
                              <m:d>
                                <m:dPr>
                                  <m:begChr m:val="|"/>
                                  <m:endChr m:val="|"/>
                                  <m:ctrlPr>
                                    <a:rPr lang="en-US" altLang="ja-JP" sz="2000" i="1" smtClean="0">
                                      <a:latin typeface="Cambria Math" panose="02040503050406030204" pitchFamily="18" charset="0"/>
                                      <a:ea typeface="BIZ UDP明朝 Medium" panose="02020500000000000000" pitchFamily="18" charset="-128"/>
                                    </a:rPr>
                                  </m:ctrlPr>
                                </m:dPr>
                                <m:e>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e>
                              </m:d>
                            </m:e>
                            <m:sup>
                              <m:r>
                                <a:rPr lang="en-US" altLang="ja-JP" sz="2000" i="1">
                                  <a:latin typeface="Cambria Math" panose="02040503050406030204" pitchFamily="18" charset="0"/>
                                  <a:ea typeface="BIZ UDP明朝 Medium" panose="02020500000000000000" pitchFamily="18" charset="-128"/>
                                </a:rPr>
                                <m:t>2</m:t>
                              </m:r>
                            </m:sup>
                          </m:sSup>
                        </m:num>
                        <m:den>
                          <m:r>
                            <a:rPr lang="en-US" altLang="ja-JP" sz="2000" i="1">
                              <a:latin typeface="Cambria Math" panose="02040503050406030204" pitchFamily="18" charset="0"/>
                              <a:ea typeface="BIZ UDP明朝 Medium" panose="02020500000000000000" pitchFamily="18" charset="-128"/>
                            </a:rPr>
                            <m:t>4</m:t>
                          </m:r>
                          <m:sSubSup>
                            <m:sSubSupPr>
                              <m:ctrlPr>
                                <a:rPr lang="en-US" altLang="ja-JP" sz="2000" i="1">
                                  <a:latin typeface="Cambria Math" panose="02040503050406030204" pitchFamily="18" charset="0"/>
                                  <a:ea typeface="BIZ UDP明朝 Medium" panose="02020500000000000000" pitchFamily="18" charset="-128"/>
                                </a:rPr>
                              </m:ctrlPr>
                            </m:sSubSupPr>
                            <m:e>
                              <m:r>
                                <a:rPr lang="en-US" altLang="ja-JP" sz="2000" i="1">
                                  <a:latin typeface="Cambria Math" panose="02040503050406030204" pitchFamily="18" charset="0"/>
                                  <a:ea typeface="BIZ UDP明朝 Medium" panose="02020500000000000000" pitchFamily="18" charset="-128"/>
                                </a:rPr>
                                <m:t>𝑚</m:t>
                              </m:r>
                            </m:e>
                            <m:sub>
                              <m:r>
                                <a:rPr lang="en-US" altLang="ja-JP" sz="2000" i="1">
                                  <a:latin typeface="Cambria Math" panose="02040503050406030204" pitchFamily="18" charset="0"/>
                                  <a:ea typeface="BIZ UDP明朝 Medium" panose="02020500000000000000" pitchFamily="18" charset="-128"/>
                                </a:rPr>
                                <m:t>1</m:t>
                              </m:r>
                            </m:sub>
                            <m:sup>
                              <m:r>
                                <a:rPr lang="en-US" altLang="ja-JP" sz="2000" i="1">
                                  <a:latin typeface="Cambria Math" panose="02040503050406030204" pitchFamily="18" charset="0"/>
                                  <a:ea typeface="BIZ UDP明朝 Medium" panose="02020500000000000000" pitchFamily="18" charset="-128"/>
                                </a:rPr>
                                <m:t>4</m:t>
                              </m:r>
                            </m:sup>
                          </m:sSubSup>
                        </m:den>
                      </m:f>
                      <m:sSubSup>
                        <m:sSubSupPr>
                          <m:ctrlPr>
                            <a:rPr lang="en-US" altLang="ja-JP" sz="2000" b="0" i="1" smtClean="0">
                              <a:latin typeface="Cambria Math" panose="02040503050406030204" pitchFamily="18" charset="0"/>
                              <a:ea typeface="BIZ UDP明朝 Medium" panose="02020500000000000000" pitchFamily="18" charset="-128"/>
                            </a:rPr>
                          </m:ctrlPr>
                        </m:sSubSup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𝜇</m:t>
                          </m:r>
                        </m:sub>
                        <m:sup>
                          <m:r>
                            <a:rPr lang="en-US" altLang="ja-JP" sz="2000" b="0" i="1" smtClean="0">
                              <a:latin typeface="Cambria Math" panose="02040503050406030204" pitchFamily="18" charset="0"/>
                              <a:ea typeface="BIZ UDP明朝 Medium" panose="02020500000000000000" pitchFamily="18" charset="-128"/>
                            </a:rPr>
                            <m:t>5</m:t>
                          </m:r>
                        </m:sup>
                      </m:sSub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2</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𝑝</m:t>
                                  </m:r>
                                </m:e>
                              </m:d>
                            </m:sup>
                          </m:sSup>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𝑛</m:t>
                                  </m:r>
                                </m:e>
                              </m:d>
                            </m:sup>
                          </m:sSup>
                        </m:e>
                      </m:d>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endParaRPr kumimoji="1" lang="en-US" altLang="ja-JP" sz="2000" dirty="0">
                  <a:latin typeface="BIZ UDP明朝 Medium" panose="02020500000000000000" pitchFamily="18" charset="-128"/>
                  <a:ea typeface="BIZ UDP明朝 Medium" panose="02020500000000000000" pitchFamily="18" charset="-128"/>
                </a:endParaRPr>
              </a:p>
              <a:p>
                <a:r>
                  <a:rPr kumimoji="1" lang="en-US" altLang="ja-JP" sz="2000" dirty="0">
                    <a:latin typeface="BIZ UDP明朝 Medium" panose="02020500000000000000" pitchFamily="18" charset="-128"/>
                    <a:ea typeface="BIZ UDP明朝 Medium" panose="02020500000000000000" pitchFamily="18" charset="-128"/>
                  </a:rPr>
                  <a:t>The bound </a:t>
                </a:r>
                <a:r>
                  <a:rPr lang="en-US" altLang="ja-JP" sz="2000" dirty="0">
                    <a:latin typeface="BIZ UDP明朝 Medium" panose="02020500000000000000" pitchFamily="18" charset="-128"/>
                    <a:ea typeface="BIZ UDP明朝 Medium" panose="02020500000000000000" pitchFamily="18" charset="-128"/>
                  </a:rPr>
                  <a:t>from</a:t>
                </a:r>
                <a:r>
                  <a:rPr kumimoji="1"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pPr marL="0" indent="0">
                  <a:buNone/>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b="0" i="1" smtClean="0">
                          <a:latin typeface="Cambria Math" panose="02040503050406030204" pitchFamily="18" charset="0"/>
                          <a:ea typeface="BIZ UDP明朝 Medium" panose="02020500000000000000" pitchFamily="18" charset="-128"/>
                        </a:rPr>
                        <m:t>&lt;</m:t>
                      </m:r>
                      <m:r>
                        <a:rPr lang="en-US" altLang="ja-JP" sz="2000" b="0" i="1" smtClean="0">
                          <a:latin typeface="Cambria Math" panose="02040503050406030204" pitchFamily="18" charset="0"/>
                          <a:ea typeface="BIZ UDP明朝 Medium" panose="02020500000000000000" pitchFamily="18" charset="-128"/>
                        </a:rPr>
                        <m:t>1</m:t>
                      </m:r>
                      <m:r>
                        <a:rPr lang="en-US" altLang="ja-JP" sz="2000" b="0" i="1" smtClean="0">
                          <a:latin typeface="Cambria Math" panose="02040503050406030204" pitchFamily="18" charset="0"/>
                          <a:ea typeface="BIZ UDP明朝 Medium" panose="02020500000000000000" pitchFamily="18" charset="-128"/>
                        </a:rPr>
                        <m:t>.</m:t>
                      </m:r>
                      <m:r>
                        <a:rPr lang="en-US" altLang="ja-JP" sz="2000" b="0" i="1" smtClean="0">
                          <a:latin typeface="Cambria Math" panose="02040503050406030204" pitchFamily="18" charset="0"/>
                          <a:ea typeface="BIZ UDP明朝 Medium" panose="02020500000000000000" pitchFamily="18" charset="-128"/>
                        </a:rPr>
                        <m:t>6</m:t>
                      </m:r>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10</m:t>
                          </m:r>
                        </m:e>
                        <m:sup>
                          <m:r>
                            <a:rPr lang="en-US" altLang="ja-JP" sz="2000" b="0" i="1" smtClean="0">
                              <a:latin typeface="Cambria Math" panose="02040503050406030204" pitchFamily="18" charset="0"/>
                              <a:ea typeface="BIZ UDP明朝 Medium" panose="02020500000000000000" pitchFamily="18" charset="-128"/>
                            </a:rPr>
                            <m:t>−</m:t>
                          </m:r>
                          <m:r>
                            <a:rPr lang="en-US" altLang="ja-JP" sz="2000" b="0" i="1" smtClean="0">
                              <a:latin typeface="Cambria Math" panose="02040503050406030204" pitchFamily="18" charset="0"/>
                              <a:ea typeface="BIZ UDP明朝 Medium" panose="02020500000000000000" pitchFamily="18" charset="-128"/>
                            </a:rPr>
                            <m:t>7</m:t>
                          </m:r>
                        </m:sup>
                      </m:sSup>
                      <m:sSup>
                        <m:sSupPr>
                          <m:ctrlPr>
                            <a:rPr lang="en-US" altLang="ja-JP" sz="2000" b="0" i="1" smtClean="0">
                              <a:latin typeface="Cambria Math" panose="02040503050406030204" pitchFamily="18" charset="0"/>
                              <a:ea typeface="BIZ UDP明朝 Medium" panose="02020500000000000000" pitchFamily="18" charset="-128"/>
                            </a:rPr>
                          </m:ctrlPr>
                        </m:sSupPr>
                        <m:e>
                          <m:d>
                            <m:dPr>
                              <m:ctrlPr>
                                <a:rPr lang="en-US" altLang="ja-JP" sz="2000" b="0" i="1" smtClean="0">
                                  <a:latin typeface="Cambria Math" panose="02040503050406030204" pitchFamily="18" charset="0"/>
                                  <a:ea typeface="BIZ UDP明朝 Medium" panose="02020500000000000000" pitchFamily="18" charset="-128"/>
                                </a:rPr>
                              </m:ctrlPr>
                            </m:dPr>
                            <m:e>
                              <m:f>
                                <m:fPr>
                                  <m:ctrlPr>
                                    <a:rPr lang="en-US" altLang="ja-JP" sz="2000" b="0" i="1" smtClean="0">
                                      <a:latin typeface="Cambria Math" panose="02040503050406030204" pitchFamily="18" charset="0"/>
                                      <a:ea typeface="BIZ UDP明朝 Medium" panose="02020500000000000000" pitchFamily="18" charset="-128"/>
                                    </a:rPr>
                                  </m:ctrlPr>
                                </m:fPr>
                                <m:num>
                                  <m:sSub>
                                    <m:sSubPr>
                                      <m:ctrlPr>
                                        <a:rPr lang="en-US" altLang="ja-JP" sz="2000" b="0" i="1" smtClean="0">
                                          <a:latin typeface="Cambria Math" panose="02040503050406030204" pitchFamily="18" charset="0"/>
                                          <a:ea typeface="BIZ UDP明朝 Medium" panose="02020500000000000000" pitchFamily="18" charset="-128"/>
                                        </a:rPr>
                                      </m:ctrlPr>
                                    </m:sSub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1</m:t>
                                      </m:r>
                                    </m:sub>
                                  </m:sSub>
                                </m:num>
                                <m:den>
                                  <m:r>
                                    <a:rPr lang="en-US" altLang="ja-JP" sz="2000" b="0" i="1" smtClean="0">
                                      <a:latin typeface="Cambria Math" panose="02040503050406030204" pitchFamily="18" charset="0"/>
                                      <a:ea typeface="BIZ UDP明朝 Medium" panose="02020500000000000000" pitchFamily="18" charset="-128"/>
                                    </a:rPr>
                                    <m:t>200</m:t>
                                  </m:r>
                                  <m:d>
                                    <m:dPr>
                                      <m:ctrlPr>
                                        <a:rPr lang="en-US" altLang="ja-JP" sz="2000" b="0" i="1" smtClean="0">
                                          <a:latin typeface="Cambria Math" panose="02040503050406030204" pitchFamily="18" charset="0"/>
                                          <a:ea typeface="BIZ UDP明朝 Medium" panose="02020500000000000000" pitchFamily="18" charset="-128"/>
                                        </a:rPr>
                                      </m:ctrlPr>
                                    </m:dPr>
                                    <m:e>
                                      <m:r>
                                        <m:rPr>
                                          <m:sty m:val="p"/>
                                        </m:rPr>
                                        <a:rPr lang="en-US" altLang="ja-JP" sz="2000" b="0" i="0" smtClean="0">
                                          <a:latin typeface="Cambria Math" panose="02040503050406030204" pitchFamily="18" charset="0"/>
                                          <a:ea typeface="BIZ UDP明朝 Medium" panose="02020500000000000000" pitchFamily="18" charset="-128"/>
                                        </a:rPr>
                                        <m:t>GeV</m:t>
                                      </m:r>
                                    </m:e>
                                  </m:d>
                                </m:den>
                              </m:f>
                            </m:e>
                          </m:d>
                        </m:e>
                        <m:sup>
                          <m:r>
                            <a:rPr lang="en-US" altLang="ja-JP" sz="2000" b="0" i="1" smtClean="0">
                              <a:latin typeface="Cambria Math" panose="02040503050406030204" pitchFamily="18" charset="0"/>
                              <a:ea typeface="BIZ UDP明朝 Medium" panose="02020500000000000000" pitchFamily="18" charset="-128"/>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522" t="-1821"/>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068E83AB-B92A-4433-99B2-16B7CF7AA03F}"/>
              </a:ext>
            </a:extLst>
          </p:cNvPr>
          <p:cNvSpPr/>
          <p:nvPr/>
        </p:nvSpPr>
        <p:spPr>
          <a:xfrm>
            <a:off x="7629236" y="304800"/>
            <a:ext cx="4375728" cy="2189018"/>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6" name="グラフィックス 5">
            <a:extLst>
              <a:ext uri="{FF2B5EF4-FFF2-40B4-BE49-F238E27FC236}">
                <a16:creationId xmlns:a16="http://schemas.microsoft.com/office/drawing/2014/main" id="{44908405-9436-403C-A67A-5B50C15903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3492" y="563417"/>
            <a:ext cx="2876455" cy="1737735"/>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5F4A4C-9F15-4E82-977D-0C83F58E1118}"/>
                  </a:ext>
                </a:extLst>
              </p:cNvPr>
              <p:cNvSpPr txBox="1"/>
              <p:nvPr/>
            </p:nvSpPr>
            <p:spPr>
              <a:xfrm>
                <a:off x="8015361" y="295975"/>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8" name="テキスト ボックス 7">
                <a:extLst>
                  <a:ext uri="{FF2B5EF4-FFF2-40B4-BE49-F238E27FC236}">
                    <a16:creationId xmlns:a16="http://schemas.microsoft.com/office/drawing/2014/main" id="{075F4A4C-9F15-4E82-977D-0C83F58E1118}"/>
                  </a:ext>
                </a:extLst>
              </p:cNvPr>
              <p:cNvSpPr txBox="1">
                <a:spLocks noRot="1" noChangeAspect="1" noMove="1" noResize="1" noEditPoints="1" noAdjustHandles="1" noChangeArrowheads="1" noChangeShapeType="1" noTextEdit="1"/>
              </p:cNvSpPr>
              <p:nvPr/>
            </p:nvSpPr>
            <p:spPr>
              <a:xfrm>
                <a:off x="8015361" y="295975"/>
                <a:ext cx="304186" cy="276999"/>
              </a:xfrm>
              <a:prstGeom prst="rect">
                <a:avLst/>
              </a:prstGeom>
              <a:blipFill>
                <a:blip r:embed="rId7"/>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756E59B-9011-4D1E-8F41-5706FDF74AB5}"/>
                  </a:ext>
                </a:extLst>
              </p:cNvPr>
              <p:cNvSpPr txBox="1"/>
              <p:nvPr/>
            </p:nvSpPr>
            <p:spPr>
              <a:xfrm>
                <a:off x="8028160" y="2123608"/>
                <a:ext cx="2977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𝜇</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9" name="テキスト ボックス 8">
                <a:extLst>
                  <a:ext uri="{FF2B5EF4-FFF2-40B4-BE49-F238E27FC236}">
                    <a16:creationId xmlns:a16="http://schemas.microsoft.com/office/drawing/2014/main" id="{5756E59B-9011-4D1E-8F41-5706FDF74AB5}"/>
                  </a:ext>
                </a:extLst>
              </p:cNvPr>
              <p:cNvSpPr txBox="1">
                <a:spLocks noRot="1" noChangeAspect="1" noMove="1" noResize="1" noEditPoints="1" noAdjustHandles="1" noChangeArrowheads="1" noChangeShapeType="1" noTextEdit="1"/>
              </p:cNvSpPr>
              <p:nvPr/>
            </p:nvSpPr>
            <p:spPr>
              <a:xfrm>
                <a:off x="8028160" y="2123608"/>
                <a:ext cx="297774" cy="276999"/>
              </a:xfrm>
              <a:prstGeom prst="rect">
                <a:avLst/>
              </a:prstGeom>
              <a:blipFill>
                <a:blip r:embed="rId8"/>
                <a:stretch>
                  <a:fillRect l="-16327" r="-4082"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82400C2-22A6-45B6-8DB6-7AC778FECEB9}"/>
                  </a:ext>
                </a:extLst>
              </p:cNvPr>
              <p:cNvSpPr txBox="1"/>
              <p:nvPr/>
            </p:nvSpPr>
            <p:spPr>
              <a:xfrm>
                <a:off x="11332118" y="315542"/>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0" name="テキスト ボックス 9">
                <a:extLst>
                  <a:ext uri="{FF2B5EF4-FFF2-40B4-BE49-F238E27FC236}">
                    <a16:creationId xmlns:a16="http://schemas.microsoft.com/office/drawing/2014/main" id="{482400C2-22A6-45B6-8DB6-7AC778FECEB9}"/>
                  </a:ext>
                </a:extLst>
              </p:cNvPr>
              <p:cNvSpPr txBox="1">
                <a:spLocks noRot="1" noChangeAspect="1" noMove="1" noResize="1" noEditPoints="1" noAdjustHandles="1" noChangeArrowheads="1" noChangeShapeType="1" noTextEdit="1"/>
              </p:cNvSpPr>
              <p:nvPr/>
            </p:nvSpPr>
            <p:spPr>
              <a:xfrm>
                <a:off x="11332118" y="315542"/>
                <a:ext cx="304186" cy="276999"/>
              </a:xfrm>
              <a:prstGeom prst="rect">
                <a:avLst/>
              </a:prstGeom>
              <a:blipFill>
                <a:blip r:embed="rId9"/>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A9A0E9A-5D6A-40DD-9DDE-1A9A15FD7CC1}"/>
                  </a:ext>
                </a:extLst>
              </p:cNvPr>
              <p:cNvSpPr txBox="1"/>
              <p:nvPr/>
            </p:nvSpPr>
            <p:spPr>
              <a:xfrm>
                <a:off x="11325128" y="2174941"/>
                <a:ext cx="278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𝑒</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1" name="テキスト ボックス 10">
                <a:extLst>
                  <a:ext uri="{FF2B5EF4-FFF2-40B4-BE49-F238E27FC236}">
                    <a16:creationId xmlns:a16="http://schemas.microsoft.com/office/drawing/2014/main" id="{4A9A0E9A-5D6A-40DD-9DDE-1A9A15FD7CC1}"/>
                  </a:ext>
                </a:extLst>
              </p:cNvPr>
              <p:cNvSpPr txBox="1">
                <a:spLocks noRot="1" noChangeAspect="1" noMove="1" noResize="1" noEditPoints="1" noAdjustHandles="1" noChangeArrowheads="1" noChangeShapeType="1" noTextEdit="1"/>
              </p:cNvSpPr>
              <p:nvPr/>
            </p:nvSpPr>
            <p:spPr>
              <a:xfrm>
                <a:off x="11325128" y="2174941"/>
                <a:ext cx="278217" cy="276999"/>
              </a:xfrm>
              <a:prstGeom prst="rect">
                <a:avLst/>
              </a:prstGeom>
              <a:blipFill>
                <a:blip r:embed="rId10"/>
                <a:stretch>
                  <a:fillRect l="-8889" r="-6667"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5282BCC-B271-402D-A86A-1341FE49A7CD}"/>
                  </a:ext>
                </a:extLst>
              </p:cNvPr>
              <p:cNvSpPr txBox="1"/>
              <p:nvPr/>
            </p:nvSpPr>
            <p:spPr>
              <a:xfrm>
                <a:off x="9724330" y="1041687"/>
                <a:ext cx="285463" cy="289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𝑏</m:t>
                              </m:r>
                            </m:e>
                          </m:acc>
                        </m:e>
                        <m:sub>
                          <m:r>
                            <a:rPr kumimoji="1" lang="en-US" altLang="ja-JP" b="0" i="1" smtClean="0">
                              <a:solidFill>
                                <a:schemeClr val="tx1"/>
                              </a:solidFill>
                              <a:latin typeface="Cambria Math" panose="02040503050406030204" pitchFamily="18" charset="0"/>
                            </a:rPr>
                            <m:t>1</m:t>
                          </m:r>
                        </m:sub>
                      </m:sSub>
                    </m:oMath>
                  </m:oMathPara>
                </a14:m>
                <a:endParaRPr kumimoji="1" lang="ja-JP" altLang="en-US" dirty="0">
                  <a:solidFill>
                    <a:schemeClr val="tx1"/>
                  </a:solidFill>
                </a:endParaRPr>
              </a:p>
            </p:txBody>
          </p:sp>
        </mc:Choice>
        <mc:Fallback xmlns="">
          <p:sp>
            <p:nvSpPr>
              <p:cNvPr id="12" name="テキスト ボックス 11">
                <a:extLst>
                  <a:ext uri="{FF2B5EF4-FFF2-40B4-BE49-F238E27FC236}">
                    <a16:creationId xmlns:a16="http://schemas.microsoft.com/office/drawing/2014/main" id="{F5282BCC-B271-402D-A86A-1341FE49A7CD}"/>
                  </a:ext>
                </a:extLst>
              </p:cNvPr>
              <p:cNvSpPr txBox="1">
                <a:spLocks noRot="1" noChangeAspect="1" noMove="1" noResize="1" noEditPoints="1" noAdjustHandles="1" noChangeArrowheads="1" noChangeShapeType="1" noTextEdit="1"/>
              </p:cNvSpPr>
              <p:nvPr/>
            </p:nvSpPr>
            <p:spPr>
              <a:xfrm>
                <a:off x="9724330" y="1041687"/>
                <a:ext cx="285463" cy="289310"/>
              </a:xfrm>
              <a:prstGeom prst="rect">
                <a:avLst/>
              </a:prstGeom>
              <a:blipFill>
                <a:blip r:embed="rId11"/>
                <a:stretch>
                  <a:fillRect l="-19149" t="-23404" r="-44681" b="-14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34156A9-7640-40D9-9BE1-C3E5AD24AEDD}"/>
                  </a:ext>
                </a:extLst>
              </p:cNvPr>
              <p:cNvSpPr txBox="1"/>
              <p:nvPr/>
            </p:nvSpPr>
            <p:spPr>
              <a:xfrm>
                <a:off x="7693893" y="1214643"/>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213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3" name="テキスト ボックス 12">
                <a:extLst>
                  <a:ext uri="{FF2B5EF4-FFF2-40B4-BE49-F238E27FC236}">
                    <a16:creationId xmlns:a16="http://schemas.microsoft.com/office/drawing/2014/main" id="{334156A9-7640-40D9-9BE1-C3E5AD24AEDD}"/>
                  </a:ext>
                </a:extLst>
              </p:cNvPr>
              <p:cNvSpPr txBox="1">
                <a:spLocks noRot="1" noChangeAspect="1" noMove="1" noResize="1" noEditPoints="1" noAdjustHandles="1" noChangeArrowheads="1" noChangeShapeType="1" noTextEdit="1"/>
              </p:cNvSpPr>
              <p:nvPr/>
            </p:nvSpPr>
            <p:spPr>
              <a:xfrm>
                <a:off x="7693893" y="1214643"/>
                <a:ext cx="1653309"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8E8EE86-7835-400F-BA22-4F68ACBC415A}"/>
                  </a:ext>
                </a:extLst>
              </p:cNvPr>
              <p:cNvSpPr txBox="1"/>
              <p:nvPr/>
            </p:nvSpPr>
            <p:spPr>
              <a:xfrm>
                <a:off x="10210805" y="1228499"/>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113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68E8EE86-7835-400F-BA22-4F68ACBC415A}"/>
                  </a:ext>
                </a:extLst>
              </p:cNvPr>
              <p:cNvSpPr txBox="1">
                <a:spLocks noRot="1" noChangeAspect="1" noMove="1" noResize="1" noEditPoints="1" noAdjustHandles="1" noChangeArrowheads="1" noChangeShapeType="1" noTextEdit="1"/>
              </p:cNvSpPr>
              <p:nvPr/>
            </p:nvSpPr>
            <p:spPr>
              <a:xfrm>
                <a:off x="10210805" y="1228499"/>
                <a:ext cx="1653309" cy="369332"/>
              </a:xfrm>
              <a:prstGeom prst="rect">
                <a:avLst/>
              </a:prstGeom>
              <a:blipFill>
                <a:blip r:embed="rId13"/>
                <a:stretch>
                  <a:fillRect b="-1667"/>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CBF3E697-E111-4181-B52F-CE6478F75167}"/>
              </a:ext>
            </a:extLst>
          </p:cNvPr>
          <p:cNvSpPr>
            <a:spLocks noGrp="1"/>
          </p:cNvSpPr>
          <p:nvPr>
            <p:ph type="sldNum" sz="quarter" idx="12"/>
          </p:nvPr>
        </p:nvSpPr>
        <p:spPr/>
        <p:txBody>
          <a:bodyPr/>
          <a:lstStyle/>
          <a:p>
            <a:fld id="{73B850FF-6169-4056-8077-06FFA93A5366}" type="slidenum">
              <a:rPr lang="en-US" smtClean="0"/>
              <a:pPr/>
              <a:t>37</a:t>
            </a:fld>
            <a:endParaRPr lang="en-US"/>
          </a:p>
        </p:txBody>
      </p:sp>
      <p:sp>
        <p:nvSpPr>
          <p:cNvPr id="15" name="正方形/長方形 14">
            <a:extLst>
              <a:ext uri="{FF2B5EF4-FFF2-40B4-BE49-F238E27FC236}">
                <a16:creationId xmlns:a16="http://schemas.microsoft.com/office/drawing/2014/main" id="{1E74555A-86D2-467D-A757-C7C812FA7A8C}"/>
              </a:ext>
            </a:extLst>
          </p:cNvPr>
          <p:cNvSpPr/>
          <p:nvPr/>
        </p:nvSpPr>
        <p:spPr>
          <a:xfrm>
            <a:off x="7722392" y="3175944"/>
            <a:ext cx="1736506" cy="540328"/>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C1E97F3-FA38-42B6-A37C-DC7314963690}"/>
              </a:ext>
            </a:extLst>
          </p:cNvPr>
          <p:cNvSpPr txBox="1"/>
          <p:nvPr/>
        </p:nvSpPr>
        <p:spPr>
          <a:xfrm>
            <a:off x="7389863" y="1750800"/>
            <a:ext cx="4493581" cy="646331"/>
          </a:xfrm>
          <a:prstGeom prst="rect">
            <a:avLst/>
          </a:prstGeom>
          <a:ln w="5715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600"/>
              </a:spcBef>
            </a:pPr>
            <a:r>
              <a:rPr kumimoji="1" lang="en-US" altLang="ja-JP" dirty="0">
                <a:latin typeface="BIZ UDP明朝 Medium" panose="02020500000000000000" pitchFamily="18" charset="-128"/>
                <a:ea typeface="BIZ UDP明朝 Medium" panose="02020500000000000000" pitchFamily="18" charset="-128"/>
              </a:rPr>
              <a:t>Overlaps of wave functions of leptons and nucleus</a:t>
            </a:r>
            <a:endParaRPr kumimoji="1" lang="en-US" altLang="ja-JP" sz="1800" dirty="0">
              <a:latin typeface="BIZ UDP明朝 Medium" panose="02020500000000000000" pitchFamily="18" charset="-128"/>
              <a:ea typeface="BIZ UDP明朝 Medium" panose="02020500000000000000" pitchFamily="18" charset="-128"/>
            </a:endParaRPr>
          </a:p>
        </p:txBody>
      </p:sp>
      <p:cxnSp>
        <p:nvCxnSpPr>
          <p:cNvPr id="17" name="直線矢印コネクタ 16">
            <a:extLst>
              <a:ext uri="{FF2B5EF4-FFF2-40B4-BE49-F238E27FC236}">
                <a16:creationId xmlns:a16="http://schemas.microsoft.com/office/drawing/2014/main" id="{1D3AE376-CC30-48E6-88AE-614CEB7E93D7}"/>
              </a:ext>
            </a:extLst>
          </p:cNvPr>
          <p:cNvCxnSpPr>
            <a:cxnSpLocks/>
          </p:cNvCxnSpPr>
          <p:nvPr/>
        </p:nvCxnSpPr>
        <p:spPr>
          <a:xfrm>
            <a:off x="8678333" y="2365453"/>
            <a:ext cx="0" cy="798722"/>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26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𝜇</m:t>
                        </m:r>
                      </m:e>
                      <m:sup>
                        <m:r>
                          <a:rPr lang="en-US" altLang="ja-JP" sz="3600" b="0" i="1" smtClean="0">
                            <a:latin typeface="Cambria Math" panose="02040503050406030204" pitchFamily="18" charset="0"/>
                            <a:ea typeface="BIZ UDP明朝 Medium" panose="02020500000000000000" pitchFamily="18" charset="-128"/>
                          </a:rPr>
                          <m:t>−</m:t>
                        </m:r>
                      </m:sup>
                    </m:sSup>
                    <m:r>
                      <a:rPr lang="en-US" altLang="ja-JP" sz="3600" b="0" i="1" smtClean="0">
                        <a:latin typeface="Cambria Math" panose="02040503050406030204" pitchFamily="18" charset="0"/>
                        <a:ea typeface="BIZ UDP明朝 Medium" panose="02020500000000000000" pitchFamily="18" charset="-128"/>
                      </a:rPr>
                      <m:t>→</m:t>
                    </m:r>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𝑒</m:t>
                        </m:r>
                      </m:e>
                      <m:sup>
                        <m:r>
                          <a:rPr lang="en-US" altLang="ja-JP" sz="3600" b="0" i="1" smtClean="0">
                            <a:latin typeface="Cambria Math" panose="02040503050406030204" pitchFamily="18" charset="0"/>
                            <a:ea typeface="BIZ UDP明朝 Medium" panose="02020500000000000000" pitchFamily="18" charset="-128"/>
                          </a:rPr>
                          <m:t>−</m:t>
                        </m:r>
                      </m:sup>
                    </m:sSup>
                  </m:oMath>
                </a14:m>
                <a:r>
                  <a:rPr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a:bodyPr>
              <a:lstStyle/>
              <a:p>
                <a:r>
                  <a:rPr lang="en-US" altLang="ja-JP" sz="2000" dirty="0">
                    <a:latin typeface="BIZ UDP明朝 Medium" panose="02020500000000000000" pitchFamily="18" charset="-128"/>
                    <a:ea typeface="BIZ UDP明朝 Medium" panose="02020500000000000000" pitchFamily="18" charset="-128"/>
                  </a:rPr>
                  <a:t>The upper limit</a:t>
                </a:r>
                <a:r>
                  <a:rPr kumimoji="1" lang="en-US" altLang="ja-JP" sz="2000" dirty="0">
                    <a:latin typeface="BIZ UDP明朝 Medium" panose="02020500000000000000" pitchFamily="18" charset="-128"/>
                    <a:ea typeface="BIZ UDP明朝 Medium" panose="02020500000000000000" pitchFamily="18" charset="-128"/>
                  </a:rPr>
                  <a:t> for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
                    </m:oMathParaPr>
                    <m:oMath xmlns:m="http://schemas.openxmlformats.org/officeDocument/2006/math">
                      <m:r>
                        <a:rPr kumimoji="1" lang="en-US" altLang="ja-JP" sz="1800" b="0" i="1" smtClean="0">
                          <a:latin typeface="Cambria Math" panose="02040503050406030204" pitchFamily="18" charset="0"/>
                          <a:ea typeface="BIZ UDP明朝 Medium" panose="02020500000000000000" pitchFamily="18" charset="-128"/>
                        </a:rPr>
                        <m:t>𝐵</m:t>
                      </m:r>
                      <m:d>
                        <m:dPr>
                          <m:ctrlPr>
                            <a:rPr kumimoji="1" lang="en-US" altLang="ja-JP" sz="1800" b="0" i="1" smtClean="0">
                              <a:latin typeface="Cambria Math" panose="02040503050406030204" pitchFamily="18" charset="0"/>
                              <a:ea typeface="BIZ UDP明朝 Medium" panose="02020500000000000000" pitchFamily="18" charset="-128"/>
                            </a:rPr>
                          </m:ctrlPr>
                        </m:dPr>
                        <m:e>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𝜇</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𝑒</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 </m:t>
                          </m:r>
                          <m:sPre>
                            <m:sPrePr>
                              <m:ctrlPr>
                                <a:rPr kumimoji="1" lang="en-US" altLang="ja-JP" sz="1800" b="0" i="1" smtClean="0">
                                  <a:latin typeface="Cambria Math" panose="02040503050406030204" pitchFamily="18" charset="0"/>
                                  <a:ea typeface="BIZ UDP明朝 Medium" panose="02020500000000000000" pitchFamily="18" charset="-128"/>
                                </a:rPr>
                              </m:ctrlPr>
                            </m:sPrePr>
                            <m:sub>
                              <m:r>
                                <a:rPr kumimoji="1" lang="en-US" altLang="ja-JP" sz="1800" b="0" i="0" smtClean="0">
                                  <a:latin typeface="Cambria Math" panose="02040503050406030204" pitchFamily="18" charset="0"/>
                                  <a:ea typeface="BIZ UDP明朝 Medium" panose="02020500000000000000" pitchFamily="18" charset="-128"/>
                                </a:rPr>
                                <m:t> </m:t>
                              </m:r>
                            </m:sub>
                            <m:sup>
                              <m:r>
                                <a:rPr lang="en-US" altLang="ja-JP" sz="1800" b="0" i="0" smtClean="0">
                                  <a:latin typeface="Cambria Math" panose="02040503050406030204" pitchFamily="18" charset="0"/>
                                </a:rPr>
                                <m:t> </m:t>
                              </m:r>
                            </m:sup>
                            <m:e>
                              <m:r>
                                <m:rPr>
                                  <m:sty m:val="p"/>
                                </m:rPr>
                                <a:rPr lang="en-US" altLang="ja-JP" sz="1800" b="0" i="0" smtClean="0">
                                  <a:latin typeface="Cambria Math" panose="02040503050406030204" pitchFamily="18" charset="0"/>
                                </a:rPr>
                                <m:t>Au</m:t>
                              </m:r>
                            </m:e>
                          </m:sPre>
                        </m:e>
                      </m:d>
                      <m:r>
                        <a:rPr kumimoji="1" lang="en-US" altLang="ja-JP" sz="1800" b="0" i="1" smtClean="0">
                          <a:latin typeface="Cambria Math" panose="02040503050406030204" pitchFamily="18" charset="0"/>
                          <a:ea typeface="BIZ UDP明朝 Medium" panose="02020500000000000000" pitchFamily="18" charset="-128"/>
                        </a:rPr>
                        <m:t>&lt;7×</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10</m:t>
                          </m:r>
                        </m:e>
                        <m:sup>
                          <m:r>
                            <a:rPr kumimoji="1" lang="en-US" altLang="ja-JP" sz="1800" b="0" i="1" smtClean="0">
                              <a:latin typeface="Cambria Math" panose="02040503050406030204" pitchFamily="18" charset="0"/>
                              <a:ea typeface="BIZ UDP明朝 Medium" panose="02020500000000000000" pitchFamily="18" charset="-128"/>
                            </a:rPr>
                            <m:t>−13</m:t>
                          </m:r>
                        </m:sup>
                      </m:sSup>
                    </m:oMath>
                  </m:oMathPara>
                </a14:m>
                <a:endParaRPr kumimoji="1" lang="en-US" altLang="ja-JP" sz="1800" dirty="0">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contribution of RPV </a:t>
                </a: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i="1" dirty="0" smtClean="0">
                                  <a:latin typeface="Cambria Math" panose="02040503050406030204" pitchFamily="18" charset="0"/>
                                  <a:ea typeface="BIZ UDP明朝 Medium" panose="02020500000000000000" pitchFamily="18" charset="-128"/>
                                </a:rPr>
                              </m:ctrlPr>
                            </m:accPr>
                            <m:e>
                              <m:r>
                                <a:rPr kumimoji="1" lang="en-US" altLang="ja-JP" sz="2000" b="0" i="1" dirty="0"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r>
                        <a:rPr lang="en-US" altLang="ja-JP" sz="2000" i="1">
                          <a:latin typeface="Cambria Math" panose="02040503050406030204" pitchFamily="18" charset="0"/>
                          <a:ea typeface="BIZ UDP明朝 Medium" panose="02020500000000000000" pitchFamily="18" charset="-128"/>
                        </a:rPr>
                        <m:t> </m:t>
                      </m:r>
                      <m:f>
                        <m:fPr>
                          <m:ctrlPr>
                            <a:rPr lang="en-US" altLang="ja-JP" sz="2000" b="0" i="1" smtClean="0">
                              <a:latin typeface="Cambria Math" panose="02040503050406030204" pitchFamily="18" charset="0"/>
                              <a:ea typeface="BIZ UDP明朝 Medium" panose="02020500000000000000" pitchFamily="18" charset="-128"/>
                            </a:rPr>
                          </m:ctrlPr>
                        </m:fPr>
                        <m:num>
                          <m:sSup>
                            <m:sSupPr>
                              <m:ctrlPr>
                                <a:rPr lang="en-US" altLang="ja-JP" sz="2000" i="1" smtClean="0">
                                  <a:latin typeface="Cambria Math" panose="02040503050406030204" pitchFamily="18" charset="0"/>
                                  <a:ea typeface="BIZ UDP明朝 Medium" panose="02020500000000000000" pitchFamily="18" charset="-128"/>
                                </a:rPr>
                              </m:ctrlPr>
                            </m:sSupPr>
                            <m:e>
                              <m:d>
                                <m:dPr>
                                  <m:begChr m:val="|"/>
                                  <m:endChr m:val="|"/>
                                  <m:ctrlPr>
                                    <a:rPr lang="en-US" altLang="ja-JP" sz="2000" i="1" smtClean="0">
                                      <a:latin typeface="Cambria Math" panose="02040503050406030204" pitchFamily="18" charset="0"/>
                                      <a:ea typeface="BIZ UDP明朝 Medium" panose="02020500000000000000" pitchFamily="18" charset="-128"/>
                                    </a:rPr>
                                  </m:ctrlPr>
                                </m:dPr>
                                <m:e>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e>
                              </m:d>
                            </m:e>
                            <m:sup>
                              <m:r>
                                <a:rPr lang="en-US" altLang="ja-JP" sz="2000" i="1">
                                  <a:latin typeface="Cambria Math" panose="02040503050406030204" pitchFamily="18" charset="0"/>
                                  <a:ea typeface="BIZ UDP明朝 Medium" panose="02020500000000000000" pitchFamily="18" charset="-128"/>
                                </a:rPr>
                                <m:t>2</m:t>
                              </m:r>
                            </m:sup>
                          </m:sSup>
                        </m:num>
                        <m:den>
                          <m:r>
                            <a:rPr lang="en-US" altLang="ja-JP" sz="2000" i="1">
                              <a:latin typeface="Cambria Math" panose="02040503050406030204" pitchFamily="18" charset="0"/>
                              <a:ea typeface="BIZ UDP明朝 Medium" panose="02020500000000000000" pitchFamily="18" charset="-128"/>
                            </a:rPr>
                            <m:t>4</m:t>
                          </m:r>
                          <m:sSubSup>
                            <m:sSubSupPr>
                              <m:ctrlPr>
                                <a:rPr lang="en-US" altLang="ja-JP" sz="2000" i="1">
                                  <a:latin typeface="Cambria Math" panose="02040503050406030204" pitchFamily="18" charset="0"/>
                                  <a:ea typeface="BIZ UDP明朝 Medium" panose="02020500000000000000" pitchFamily="18" charset="-128"/>
                                </a:rPr>
                              </m:ctrlPr>
                            </m:sSubSupPr>
                            <m:e>
                              <m:r>
                                <a:rPr lang="en-US" altLang="ja-JP" sz="2000" i="1">
                                  <a:latin typeface="Cambria Math" panose="02040503050406030204" pitchFamily="18" charset="0"/>
                                  <a:ea typeface="BIZ UDP明朝 Medium" panose="02020500000000000000" pitchFamily="18" charset="-128"/>
                                </a:rPr>
                                <m:t>𝑚</m:t>
                              </m:r>
                            </m:e>
                            <m:sub>
                              <m:r>
                                <a:rPr lang="en-US" altLang="ja-JP" sz="2000" i="1">
                                  <a:latin typeface="Cambria Math" panose="02040503050406030204" pitchFamily="18" charset="0"/>
                                  <a:ea typeface="BIZ UDP明朝 Medium" panose="02020500000000000000" pitchFamily="18" charset="-128"/>
                                </a:rPr>
                                <m:t>1</m:t>
                              </m:r>
                            </m:sub>
                            <m:sup>
                              <m:r>
                                <a:rPr lang="en-US" altLang="ja-JP" sz="2000" i="1">
                                  <a:latin typeface="Cambria Math" panose="02040503050406030204" pitchFamily="18" charset="0"/>
                                  <a:ea typeface="BIZ UDP明朝 Medium" panose="02020500000000000000" pitchFamily="18" charset="-128"/>
                                </a:rPr>
                                <m:t>4</m:t>
                              </m:r>
                            </m:sup>
                          </m:sSubSup>
                        </m:den>
                      </m:f>
                      <m:sSubSup>
                        <m:sSubSupPr>
                          <m:ctrlPr>
                            <a:rPr lang="en-US" altLang="ja-JP" sz="2000" b="0" i="1" smtClean="0">
                              <a:latin typeface="Cambria Math" panose="02040503050406030204" pitchFamily="18" charset="0"/>
                              <a:ea typeface="BIZ UDP明朝 Medium" panose="02020500000000000000" pitchFamily="18" charset="-128"/>
                            </a:rPr>
                          </m:ctrlPr>
                        </m:sSubSup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𝜇</m:t>
                          </m:r>
                        </m:sub>
                        <m:sup>
                          <m:r>
                            <a:rPr lang="en-US" altLang="ja-JP" sz="2000" b="0" i="1" smtClean="0">
                              <a:latin typeface="Cambria Math" panose="02040503050406030204" pitchFamily="18" charset="0"/>
                              <a:ea typeface="BIZ UDP明朝 Medium" panose="02020500000000000000" pitchFamily="18" charset="-128"/>
                            </a:rPr>
                            <m:t>5</m:t>
                          </m:r>
                        </m:sup>
                      </m:sSub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2</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𝑝</m:t>
                                  </m:r>
                                </m:e>
                              </m:d>
                            </m:sup>
                          </m:sSup>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𝑛</m:t>
                                  </m:r>
                                </m:e>
                              </m:d>
                            </m:sup>
                          </m:sSup>
                        </m:e>
                      </m:d>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endParaRPr kumimoji="1" lang="en-US" altLang="ja-JP" sz="2000" dirty="0">
                  <a:latin typeface="BIZ UDP明朝 Medium" panose="02020500000000000000" pitchFamily="18" charset="-128"/>
                  <a:ea typeface="BIZ UDP明朝 Medium" panose="02020500000000000000" pitchFamily="18" charset="-128"/>
                </a:endParaRPr>
              </a:p>
              <a:p>
                <a:r>
                  <a:rPr kumimoji="1" lang="en-US" altLang="ja-JP" sz="2000" dirty="0">
                    <a:latin typeface="BIZ UDP明朝 Medium" panose="02020500000000000000" pitchFamily="18" charset="-128"/>
                    <a:ea typeface="BIZ UDP明朝 Medium" panose="02020500000000000000" pitchFamily="18" charset="-128"/>
                  </a:rPr>
                  <a:t>The bound </a:t>
                </a:r>
                <a:r>
                  <a:rPr lang="en-US" altLang="ja-JP" sz="2000" dirty="0">
                    <a:latin typeface="BIZ UDP明朝 Medium" panose="02020500000000000000" pitchFamily="18" charset="-128"/>
                    <a:ea typeface="BIZ UDP明朝 Medium" panose="02020500000000000000" pitchFamily="18" charset="-128"/>
                  </a:rPr>
                  <a:t>from</a:t>
                </a:r>
                <a:r>
                  <a:rPr kumimoji="1" lang="en-US" altLang="ja-JP" sz="2000" dirty="0">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 is </a:t>
                </a:r>
              </a:p>
              <a:p>
                <a:pPr marL="0" indent="0">
                  <a:buNone/>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b="0" i="1" smtClean="0">
                          <a:latin typeface="Cambria Math" panose="02040503050406030204" pitchFamily="18" charset="0"/>
                          <a:ea typeface="BIZ UDP明朝 Medium" panose="02020500000000000000" pitchFamily="18" charset="-128"/>
                        </a:rPr>
                        <m:t>&lt;1.6×</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10</m:t>
                          </m:r>
                        </m:e>
                        <m:sup>
                          <m:r>
                            <a:rPr lang="en-US" altLang="ja-JP" sz="2000" b="0" i="1" smtClean="0">
                              <a:latin typeface="Cambria Math" panose="02040503050406030204" pitchFamily="18" charset="0"/>
                              <a:ea typeface="BIZ UDP明朝 Medium" panose="02020500000000000000" pitchFamily="18" charset="-128"/>
                            </a:rPr>
                            <m:t>−7</m:t>
                          </m:r>
                        </m:sup>
                      </m:sSup>
                      <m:sSup>
                        <m:sSupPr>
                          <m:ctrlPr>
                            <a:rPr lang="en-US" altLang="ja-JP" sz="2000" b="0" i="1" smtClean="0">
                              <a:latin typeface="Cambria Math" panose="02040503050406030204" pitchFamily="18" charset="0"/>
                              <a:ea typeface="BIZ UDP明朝 Medium" panose="02020500000000000000" pitchFamily="18" charset="-128"/>
                            </a:rPr>
                          </m:ctrlPr>
                        </m:sSupPr>
                        <m:e>
                          <m:d>
                            <m:dPr>
                              <m:ctrlPr>
                                <a:rPr lang="en-US" altLang="ja-JP" sz="2000" b="0" i="1" smtClean="0">
                                  <a:latin typeface="Cambria Math" panose="02040503050406030204" pitchFamily="18" charset="0"/>
                                  <a:ea typeface="BIZ UDP明朝 Medium" panose="02020500000000000000" pitchFamily="18" charset="-128"/>
                                </a:rPr>
                              </m:ctrlPr>
                            </m:dPr>
                            <m:e>
                              <m:f>
                                <m:fPr>
                                  <m:ctrlPr>
                                    <a:rPr lang="en-US" altLang="ja-JP" sz="2000" b="0" i="1" smtClean="0">
                                      <a:latin typeface="Cambria Math" panose="02040503050406030204" pitchFamily="18" charset="0"/>
                                      <a:ea typeface="BIZ UDP明朝 Medium" panose="02020500000000000000" pitchFamily="18" charset="-128"/>
                                    </a:rPr>
                                  </m:ctrlPr>
                                </m:fPr>
                                <m:num>
                                  <m:sSub>
                                    <m:sSubPr>
                                      <m:ctrlPr>
                                        <a:rPr lang="en-US" altLang="ja-JP" sz="2000" b="0" i="1" smtClean="0">
                                          <a:latin typeface="Cambria Math" panose="02040503050406030204" pitchFamily="18" charset="0"/>
                                          <a:ea typeface="BIZ UDP明朝 Medium" panose="02020500000000000000" pitchFamily="18" charset="-128"/>
                                        </a:rPr>
                                      </m:ctrlPr>
                                    </m:sSub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1</m:t>
                                      </m:r>
                                    </m:sub>
                                  </m:sSub>
                                </m:num>
                                <m:den>
                                  <m:r>
                                    <a:rPr lang="en-US" altLang="ja-JP" sz="2000" b="0" i="1" smtClean="0">
                                      <a:latin typeface="Cambria Math" panose="02040503050406030204" pitchFamily="18" charset="0"/>
                                      <a:ea typeface="BIZ UDP明朝 Medium" panose="02020500000000000000" pitchFamily="18" charset="-128"/>
                                    </a:rPr>
                                    <m:t>200</m:t>
                                  </m:r>
                                  <m:d>
                                    <m:dPr>
                                      <m:ctrlPr>
                                        <a:rPr lang="en-US" altLang="ja-JP" sz="2000" b="0" i="1" smtClean="0">
                                          <a:latin typeface="Cambria Math" panose="02040503050406030204" pitchFamily="18" charset="0"/>
                                          <a:ea typeface="BIZ UDP明朝 Medium" panose="02020500000000000000" pitchFamily="18" charset="-128"/>
                                        </a:rPr>
                                      </m:ctrlPr>
                                    </m:dPr>
                                    <m:e>
                                      <m:r>
                                        <m:rPr>
                                          <m:sty m:val="p"/>
                                        </m:rPr>
                                        <a:rPr lang="en-US" altLang="ja-JP" sz="2000" b="0" i="0" smtClean="0">
                                          <a:latin typeface="Cambria Math" panose="02040503050406030204" pitchFamily="18" charset="0"/>
                                          <a:ea typeface="BIZ UDP明朝 Medium" panose="02020500000000000000" pitchFamily="18" charset="-128"/>
                                        </a:rPr>
                                        <m:t>GeV</m:t>
                                      </m:r>
                                    </m:e>
                                  </m:d>
                                </m:den>
                              </m:f>
                            </m:e>
                          </m:d>
                        </m:e>
                        <m:sup>
                          <m:r>
                            <a:rPr lang="en-US" altLang="ja-JP" sz="2000" b="0" i="1" smtClean="0">
                              <a:latin typeface="Cambria Math" panose="02040503050406030204" pitchFamily="18" charset="0"/>
                              <a:ea typeface="BIZ UDP明朝 Medium" panose="02020500000000000000" pitchFamily="18" charset="-128"/>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522" t="-1821"/>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068E83AB-B92A-4433-99B2-16B7CF7AA03F}"/>
              </a:ext>
            </a:extLst>
          </p:cNvPr>
          <p:cNvSpPr/>
          <p:nvPr/>
        </p:nvSpPr>
        <p:spPr>
          <a:xfrm>
            <a:off x="7629236" y="304800"/>
            <a:ext cx="4375728" cy="2189018"/>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6" name="グラフィックス 5">
            <a:extLst>
              <a:ext uri="{FF2B5EF4-FFF2-40B4-BE49-F238E27FC236}">
                <a16:creationId xmlns:a16="http://schemas.microsoft.com/office/drawing/2014/main" id="{44908405-9436-403C-A67A-5B50C15903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3492" y="563417"/>
            <a:ext cx="2876455" cy="1737735"/>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5F4A4C-9F15-4E82-977D-0C83F58E1118}"/>
                  </a:ext>
                </a:extLst>
              </p:cNvPr>
              <p:cNvSpPr txBox="1"/>
              <p:nvPr/>
            </p:nvSpPr>
            <p:spPr>
              <a:xfrm>
                <a:off x="8015361" y="295975"/>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8" name="テキスト ボックス 7">
                <a:extLst>
                  <a:ext uri="{FF2B5EF4-FFF2-40B4-BE49-F238E27FC236}">
                    <a16:creationId xmlns:a16="http://schemas.microsoft.com/office/drawing/2014/main" id="{075F4A4C-9F15-4E82-977D-0C83F58E1118}"/>
                  </a:ext>
                </a:extLst>
              </p:cNvPr>
              <p:cNvSpPr txBox="1">
                <a:spLocks noRot="1" noChangeAspect="1" noMove="1" noResize="1" noEditPoints="1" noAdjustHandles="1" noChangeArrowheads="1" noChangeShapeType="1" noTextEdit="1"/>
              </p:cNvSpPr>
              <p:nvPr/>
            </p:nvSpPr>
            <p:spPr>
              <a:xfrm>
                <a:off x="8015361" y="295975"/>
                <a:ext cx="304186" cy="276999"/>
              </a:xfrm>
              <a:prstGeom prst="rect">
                <a:avLst/>
              </a:prstGeom>
              <a:blipFill>
                <a:blip r:embed="rId7"/>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756E59B-9011-4D1E-8F41-5706FDF74AB5}"/>
                  </a:ext>
                </a:extLst>
              </p:cNvPr>
              <p:cNvSpPr txBox="1"/>
              <p:nvPr/>
            </p:nvSpPr>
            <p:spPr>
              <a:xfrm>
                <a:off x="8028160" y="2123608"/>
                <a:ext cx="2977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𝜇</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9" name="テキスト ボックス 8">
                <a:extLst>
                  <a:ext uri="{FF2B5EF4-FFF2-40B4-BE49-F238E27FC236}">
                    <a16:creationId xmlns:a16="http://schemas.microsoft.com/office/drawing/2014/main" id="{5756E59B-9011-4D1E-8F41-5706FDF74AB5}"/>
                  </a:ext>
                </a:extLst>
              </p:cNvPr>
              <p:cNvSpPr txBox="1">
                <a:spLocks noRot="1" noChangeAspect="1" noMove="1" noResize="1" noEditPoints="1" noAdjustHandles="1" noChangeArrowheads="1" noChangeShapeType="1" noTextEdit="1"/>
              </p:cNvSpPr>
              <p:nvPr/>
            </p:nvSpPr>
            <p:spPr>
              <a:xfrm>
                <a:off x="8028160" y="2123608"/>
                <a:ext cx="297774" cy="276999"/>
              </a:xfrm>
              <a:prstGeom prst="rect">
                <a:avLst/>
              </a:prstGeom>
              <a:blipFill>
                <a:blip r:embed="rId8"/>
                <a:stretch>
                  <a:fillRect l="-16327" r="-4082"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82400C2-22A6-45B6-8DB6-7AC778FECEB9}"/>
                  </a:ext>
                </a:extLst>
              </p:cNvPr>
              <p:cNvSpPr txBox="1"/>
              <p:nvPr/>
            </p:nvSpPr>
            <p:spPr>
              <a:xfrm>
                <a:off x="11332118" y="315542"/>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0" name="テキスト ボックス 9">
                <a:extLst>
                  <a:ext uri="{FF2B5EF4-FFF2-40B4-BE49-F238E27FC236}">
                    <a16:creationId xmlns:a16="http://schemas.microsoft.com/office/drawing/2014/main" id="{482400C2-22A6-45B6-8DB6-7AC778FECEB9}"/>
                  </a:ext>
                </a:extLst>
              </p:cNvPr>
              <p:cNvSpPr txBox="1">
                <a:spLocks noRot="1" noChangeAspect="1" noMove="1" noResize="1" noEditPoints="1" noAdjustHandles="1" noChangeArrowheads="1" noChangeShapeType="1" noTextEdit="1"/>
              </p:cNvSpPr>
              <p:nvPr/>
            </p:nvSpPr>
            <p:spPr>
              <a:xfrm>
                <a:off x="11332118" y="315542"/>
                <a:ext cx="304186" cy="276999"/>
              </a:xfrm>
              <a:prstGeom prst="rect">
                <a:avLst/>
              </a:prstGeom>
              <a:blipFill>
                <a:blip r:embed="rId9"/>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A9A0E9A-5D6A-40DD-9DDE-1A9A15FD7CC1}"/>
                  </a:ext>
                </a:extLst>
              </p:cNvPr>
              <p:cNvSpPr txBox="1"/>
              <p:nvPr/>
            </p:nvSpPr>
            <p:spPr>
              <a:xfrm>
                <a:off x="11325128" y="2174941"/>
                <a:ext cx="278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𝑒</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1" name="テキスト ボックス 10">
                <a:extLst>
                  <a:ext uri="{FF2B5EF4-FFF2-40B4-BE49-F238E27FC236}">
                    <a16:creationId xmlns:a16="http://schemas.microsoft.com/office/drawing/2014/main" id="{4A9A0E9A-5D6A-40DD-9DDE-1A9A15FD7CC1}"/>
                  </a:ext>
                </a:extLst>
              </p:cNvPr>
              <p:cNvSpPr txBox="1">
                <a:spLocks noRot="1" noChangeAspect="1" noMove="1" noResize="1" noEditPoints="1" noAdjustHandles="1" noChangeArrowheads="1" noChangeShapeType="1" noTextEdit="1"/>
              </p:cNvSpPr>
              <p:nvPr/>
            </p:nvSpPr>
            <p:spPr>
              <a:xfrm>
                <a:off x="11325128" y="2174941"/>
                <a:ext cx="278217" cy="276999"/>
              </a:xfrm>
              <a:prstGeom prst="rect">
                <a:avLst/>
              </a:prstGeom>
              <a:blipFill>
                <a:blip r:embed="rId10"/>
                <a:stretch>
                  <a:fillRect l="-8889" r="-6667"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5282BCC-B271-402D-A86A-1341FE49A7CD}"/>
                  </a:ext>
                </a:extLst>
              </p:cNvPr>
              <p:cNvSpPr txBox="1"/>
              <p:nvPr/>
            </p:nvSpPr>
            <p:spPr>
              <a:xfrm>
                <a:off x="9724330" y="1041687"/>
                <a:ext cx="285463" cy="289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𝑏</m:t>
                              </m:r>
                            </m:e>
                          </m:acc>
                        </m:e>
                        <m:sub>
                          <m:r>
                            <a:rPr kumimoji="1" lang="en-US" altLang="ja-JP" b="0" i="1" smtClean="0">
                              <a:solidFill>
                                <a:schemeClr val="tx1"/>
                              </a:solidFill>
                              <a:latin typeface="Cambria Math" panose="02040503050406030204" pitchFamily="18" charset="0"/>
                            </a:rPr>
                            <m:t>1</m:t>
                          </m:r>
                        </m:sub>
                      </m:sSub>
                    </m:oMath>
                  </m:oMathPara>
                </a14:m>
                <a:endParaRPr kumimoji="1" lang="ja-JP" altLang="en-US" dirty="0">
                  <a:solidFill>
                    <a:schemeClr val="tx1"/>
                  </a:solidFill>
                </a:endParaRPr>
              </a:p>
            </p:txBody>
          </p:sp>
        </mc:Choice>
        <mc:Fallback xmlns="">
          <p:sp>
            <p:nvSpPr>
              <p:cNvPr id="12" name="テキスト ボックス 11">
                <a:extLst>
                  <a:ext uri="{FF2B5EF4-FFF2-40B4-BE49-F238E27FC236}">
                    <a16:creationId xmlns:a16="http://schemas.microsoft.com/office/drawing/2014/main" id="{F5282BCC-B271-402D-A86A-1341FE49A7CD}"/>
                  </a:ext>
                </a:extLst>
              </p:cNvPr>
              <p:cNvSpPr txBox="1">
                <a:spLocks noRot="1" noChangeAspect="1" noMove="1" noResize="1" noEditPoints="1" noAdjustHandles="1" noChangeArrowheads="1" noChangeShapeType="1" noTextEdit="1"/>
              </p:cNvSpPr>
              <p:nvPr/>
            </p:nvSpPr>
            <p:spPr>
              <a:xfrm>
                <a:off x="9724330" y="1041687"/>
                <a:ext cx="285463" cy="289310"/>
              </a:xfrm>
              <a:prstGeom prst="rect">
                <a:avLst/>
              </a:prstGeom>
              <a:blipFill>
                <a:blip r:embed="rId11"/>
                <a:stretch>
                  <a:fillRect l="-19149" t="-23404" r="-44681" b="-14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34156A9-7640-40D9-9BE1-C3E5AD24AEDD}"/>
                  </a:ext>
                </a:extLst>
              </p:cNvPr>
              <p:cNvSpPr txBox="1"/>
              <p:nvPr/>
            </p:nvSpPr>
            <p:spPr>
              <a:xfrm>
                <a:off x="7693893" y="1214643"/>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213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3" name="テキスト ボックス 12">
                <a:extLst>
                  <a:ext uri="{FF2B5EF4-FFF2-40B4-BE49-F238E27FC236}">
                    <a16:creationId xmlns:a16="http://schemas.microsoft.com/office/drawing/2014/main" id="{334156A9-7640-40D9-9BE1-C3E5AD24AEDD}"/>
                  </a:ext>
                </a:extLst>
              </p:cNvPr>
              <p:cNvSpPr txBox="1">
                <a:spLocks noRot="1" noChangeAspect="1" noMove="1" noResize="1" noEditPoints="1" noAdjustHandles="1" noChangeArrowheads="1" noChangeShapeType="1" noTextEdit="1"/>
              </p:cNvSpPr>
              <p:nvPr/>
            </p:nvSpPr>
            <p:spPr>
              <a:xfrm>
                <a:off x="7693893" y="1214643"/>
                <a:ext cx="1653309"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8E8EE86-7835-400F-BA22-4F68ACBC415A}"/>
                  </a:ext>
                </a:extLst>
              </p:cNvPr>
              <p:cNvSpPr txBox="1"/>
              <p:nvPr/>
            </p:nvSpPr>
            <p:spPr>
              <a:xfrm>
                <a:off x="10210805" y="1228499"/>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113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68E8EE86-7835-400F-BA22-4F68ACBC415A}"/>
                  </a:ext>
                </a:extLst>
              </p:cNvPr>
              <p:cNvSpPr txBox="1">
                <a:spLocks noRot="1" noChangeAspect="1" noMove="1" noResize="1" noEditPoints="1" noAdjustHandles="1" noChangeArrowheads="1" noChangeShapeType="1" noTextEdit="1"/>
              </p:cNvSpPr>
              <p:nvPr/>
            </p:nvSpPr>
            <p:spPr>
              <a:xfrm>
                <a:off x="10210805" y="1228499"/>
                <a:ext cx="1653309" cy="369332"/>
              </a:xfrm>
              <a:prstGeom prst="rect">
                <a:avLst/>
              </a:prstGeom>
              <a:blipFill>
                <a:blip r:embed="rId13"/>
                <a:stretch>
                  <a:fillRect b="-1667"/>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CBF3E697-E111-4181-B52F-CE6478F75167}"/>
              </a:ext>
            </a:extLst>
          </p:cNvPr>
          <p:cNvSpPr>
            <a:spLocks noGrp="1"/>
          </p:cNvSpPr>
          <p:nvPr>
            <p:ph type="sldNum" sz="quarter" idx="12"/>
          </p:nvPr>
        </p:nvSpPr>
        <p:spPr/>
        <p:txBody>
          <a:bodyPr/>
          <a:lstStyle/>
          <a:p>
            <a:fld id="{73B850FF-6169-4056-8077-06FFA93A5366}" type="slidenum">
              <a:rPr lang="en-US" smtClean="0"/>
              <a:pPr/>
              <a:t>38</a:t>
            </a:fld>
            <a:endParaRPr lang="en-US"/>
          </a:p>
        </p:txBody>
      </p:sp>
    </p:spTree>
    <p:extLst>
      <p:ext uri="{BB962C8B-B14F-4D97-AF65-F5344CB8AC3E}">
        <p14:creationId xmlns:p14="http://schemas.microsoft.com/office/powerpoint/2010/main" val="2817093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𝜇</m:t>
                        </m:r>
                      </m:e>
                      <m:sup>
                        <m:r>
                          <a:rPr lang="en-US" altLang="ja-JP" sz="3600" b="0" i="1" smtClean="0">
                            <a:latin typeface="Cambria Math" panose="02040503050406030204" pitchFamily="18" charset="0"/>
                            <a:ea typeface="BIZ UDP明朝 Medium" panose="02020500000000000000" pitchFamily="18" charset="-128"/>
                          </a:rPr>
                          <m:t>−</m:t>
                        </m:r>
                      </m:sup>
                    </m:sSup>
                    <m:r>
                      <a:rPr lang="en-US" altLang="ja-JP" sz="3600" b="0" i="1" smtClean="0">
                        <a:latin typeface="Cambria Math" panose="02040503050406030204" pitchFamily="18" charset="0"/>
                        <a:ea typeface="BIZ UDP明朝 Medium" panose="02020500000000000000" pitchFamily="18" charset="-128"/>
                      </a:rPr>
                      <m:t>→</m:t>
                    </m:r>
                    <m:sSup>
                      <m:sSupPr>
                        <m:ctrlPr>
                          <a:rPr lang="en-US" altLang="ja-JP" sz="3600" b="0" i="1" smtClean="0">
                            <a:latin typeface="Cambria Math" panose="02040503050406030204" pitchFamily="18" charset="0"/>
                            <a:ea typeface="BIZ UDP明朝 Medium" panose="02020500000000000000" pitchFamily="18" charset="-128"/>
                          </a:rPr>
                        </m:ctrlPr>
                      </m:sSupPr>
                      <m:e>
                        <m:r>
                          <a:rPr lang="en-US" altLang="ja-JP" sz="3600" b="0" i="1" smtClean="0">
                            <a:latin typeface="Cambria Math" panose="02040503050406030204" pitchFamily="18" charset="0"/>
                            <a:ea typeface="BIZ UDP明朝 Medium" panose="02020500000000000000" pitchFamily="18" charset="-128"/>
                          </a:rPr>
                          <m:t>𝑒</m:t>
                        </m:r>
                      </m:e>
                      <m:sup>
                        <m:r>
                          <a:rPr lang="en-US" altLang="ja-JP" sz="3600" b="0" i="1" smtClean="0">
                            <a:latin typeface="Cambria Math" panose="02040503050406030204" pitchFamily="18" charset="0"/>
                            <a:ea typeface="BIZ UDP明朝 Medium" panose="02020500000000000000" pitchFamily="18" charset="-128"/>
                          </a:rPr>
                          <m:t>−</m:t>
                        </m:r>
                      </m:sup>
                    </m:sSup>
                  </m:oMath>
                </a14:m>
                <a:r>
                  <a:rPr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a:bodyPr>
              <a:lstStyle/>
              <a:p>
                <a:r>
                  <a:rPr kumimoji="1" lang="en-US" altLang="ja-JP" sz="2000" dirty="0">
                    <a:latin typeface="BIZ UDP明朝 Medium" panose="02020500000000000000" pitchFamily="18" charset="-128"/>
                    <a:ea typeface="BIZ UDP明朝 Medium" panose="02020500000000000000" pitchFamily="18" charset="-128"/>
                  </a:rPr>
                  <a:t>The formula to estimate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i="1" dirty="0" smtClean="0">
                                  <a:latin typeface="Cambria Math" panose="02040503050406030204" pitchFamily="18" charset="0"/>
                                  <a:ea typeface="BIZ UDP明朝 Medium" panose="02020500000000000000" pitchFamily="18" charset="-128"/>
                                </a:rPr>
                              </m:ctrlPr>
                            </m:accPr>
                            <m:e>
                              <m:r>
                                <a:rPr kumimoji="1" lang="en-US" altLang="ja-JP" sz="2000" b="0" i="1" dirty="0"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r>
                        <a:rPr lang="en-US" altLang="ja-JP" sz="2000" i="1">
                          <a:latin typeface="Cambria Math" panose="02040503050406030204" pitchFamily="18" charset="0"/>
                          <a:ea typeface="BIZ UDP明朝 Medium" panose="02020500000000000000" pitchFamily="18" charset="-128"/>
                        </a:rPr>
                        <m:t> </m:t>
                      </m:r>
                      <m:f>
                        <m:fPr>
                          <m:ctrlPr>
                            <a:rPr lang="en-US" altLang="ja-JP" sz="2000" b="0" i="1" smtClean="0">
                              <a:latin typeface="Cambria Math" panose="02040503050406030204" pitchFamily="18" charset="0"/>
                              <a:ea typeface="BIZ UDP明朝 Medium" panose="02020500000000000000" pitchFamily="18" charset="-128"/>
                            </a:rPr>
                          </m:ctrlPr>
                        </m:fPr>
                        <m:num>
                          <m:sSup>
                            <m:sSupPr>
                              <m:ctrlPr>
                                <a:rPr lang="en-US" altLang="ja-JP" sz="2000" i="1" smtClean="0">
                                  <a:latin typeface="Cambria Math" panose="02040503050406030204" pitchFamily="18" charset="0"/>
                                  <a:ea typeface="BIZ UDP明朝 Medium" panose="02020500000000000000" pitchFamily="18" charset="-128"/>
                                </a:rPr>
                              </m:ctrlPr>
                            </m:sSupPr>
                            <m:e>
                              <m:d>
                                <m:dPr>
                                  <m:begChr m:val="|"/>
                                  <m:endChr m:val="|"/>
                                  <m:ctrlPr>
                                    <a:rPr lang="en-US" altLang="ja-JP" sz="2000" i="1" smtClean="0">
                                      <a:latin typeface="Cambria Math" panose="02040503050406030204" pitchFamily="18" charset="0"/>
                                      <a:ea typeface="BIZ UDP明朝 Medium" panose="02020500000000000000" pitchFamily="18" charset="-128"/>
                                    </a:rPr>
                                  </m:ctrlPr>
                                </m:dPr>
                                <m:e>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213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r>
                                    <a:rPr lang="en-US" altLang="ja-JP" sz="2000" i="1" smtClean="0">
                                      <a:latin typeface="Cambria Math" panose="02040503050406030204" pitchFamily="18" charset="0"/>
                                      <a:ea typeface="BIZ UDP明朝 Medium" panose="02020500000000000000" pitchFamily="18" charset="-128"/>
                                    </a:rPr>
                                    <m:t>𝜆</m:t>
                                  </m:r>
                                  <m:sSub>
                                    <m:sSubPr>
                                      <m:ctrlPr>
                                        <a:rPr lang="en-US" altLang="ja-JP" sz="2000" i="1" smtClean="0">
                                          <a:latin typeface="Cambria Math" panose="02040503050406030204" pitchFamily="18" charset="0"/>
                                          <a:ea typeface="BIZ UDP明朝 Medium" panose="02020500000000000000" pitchFamily="18" charset="-128"/>
                                        </a:rPr>
                                      </m:ctrlPr>
                                    </m:sSubPr>
                                    <m:e>
                                      <m:r>
                                        <a:rPr lang="en-US" altLang="ja-JP" sz="2000" i="1">
                                          <a:latin typeface="Cambria Math" panose="02040503050406030204" pitchFamily="18" charset="0"/>
                                          <a:ea typeface="BIZ UDP明朝 Medium" panose="02020500000000000000" pitchFamily="18" charset="-128"/>
                                        </a:rPr>
                                        <m:t>′</m:t>
                                      </m:r>
                                    </m:e>
                                    <m:sub>
                                      <m:r>
                                        <a:rPr lang="en-US" altLang="ja-JP" sz="2000" i="1">
                                          <a:latin typeface="Cambria Math" panose="02040503050406030204" pitchFamily="18" charset="0"/>
                                          <a:ea typeface="BIZ UDP明朝 Medium" panose="02020500000000000000" pitchFamily="18" charset="-128"/>
                                        </a:rPr>
                                        <m:t>113</m:t>
                                      </m:r>
                                    </m:sub>
                                  </m:sSub>
                                  <m:func>
                                    <m:funcPr>
                                      <m:ctrlPr>
                                        <a:rPr lang="en-US" altLang="ja-JP" sz="2000" b="0" i="1" smtClean="0">
                                          <a:latin typeface="Cambria Math" panose="02040503050406030204" pitchFamily="18" charset="0"/>
                                          <a:ea typeface="BIZ UDP明朝 Medium" panose="02020500000000000000" pitchFamily="18" charset="-128"/>
                                        </a:rPr>
                                      </m:ctrlPr>
                                    </m:funcPr>
                                    <m:fName>
                                      <m:r>
                                        <m:rPr>
                                          <m:sty m:val="p"/>
                                        </m:rPr>
                                        <a:rPr lang="en-US" altLang="ja-JP" sz="2000" i="0">
                                          <a:latin typeface="Cambria Math" panose="02040503050406030204" pitchFamily="18" charset="0"/>
                                          <a:ea typeface="BIZ UDP明朝 Medium" panose="02020500000000000000" pitchFamily="18" charset="-128"/>
                                        </a:rPr>
                                        <m:t>sin</m:t>
                                      </m:r>
                                    </m:fName>
                                    <m:e>
                                      <m:r>
                                        <a:rPr lang="en-US" altLang="ja-JP" sz="2000" b="0" i="1" smtClean="0">
                                          <a:latin typeface="Cambria Math" panose="02040503050406030204" pitchFamily="18" charset="0"/>
                                          <a:ea typeface="BIZ UDP明朝 Medium" panose="02020500000000000000" pitchFamily="18" charset="-128"/>
                                        </a:rPr>
                                        <m:t>𝜃</m:t>
                                      </m:r>
                                    </m:e>
                                  </m:func>
                                </m:e>
                              </m:d>
                            </m:e>
                            <m:sup>
                              <m:r>
                                <a:rPr lang="en-US" altLang="ja-JP" sz="2000" i="1">
                                  <a:latin typeface="Cambria Math" panose="02040503050406030204" pitchFamily="18" charset="0"/>
                                  <a:ea typeface="BIZ UDP明朝 Medium" panose="02020500000000000000" pitchFamily="18" charset="-128"/>
                                </a:rPr>
                                <m:t>2</m:t>
                              </m:r>
                            </m:sup>
                          </m:sSup>
                        </m:num>
                        <m:den>
                          <m:r>
                            <a:rPr lang="en-US" altLang="ja-JP" sz="2000" i="1">
                              <a:latin typeface="Cambria Math" panose="02040503050406030204" pitchFamily="18" charset="0"/>
                              <a:ea typeface="BIZ UDP明朝 Medium" panose="02020500000000000000" pitchFamily="18" charset="-128"/>
                            </a:rPr>
                            <m:t>4</m:t>
                          </m:r>
                          <m:sSubSup>
                            <m:sSubSupPr>
                              <m:ctrlPr>
                                <a:rPr lang="en-US" altLang="ja-JP" sz="2000" i="1">
                                  <a:latin typeface="Cambria Math" panose="02040503050406030204" pitchFamily="18" charset="0"/>
                                  <a:ea typeface="BIZ UDP明朝 Medium" panose="02020500000000000000" pitchFamily="18" charset="-128"/>
                                </a:rPr>
                              </m:ctrlPr>
                            </m:sSubSupPr>
                            <m:e>
                              <m:r>
                                <a:rPr lang="en-US" altLang="ja-JP" sz="2000" i="1">
                                  <a:latin typeface="Cambria Math" panose="02040503050406030204" pitchFamily="18" charset="0"/>
                                  <a:ea typeface="BIZ UDP明朝 Medium" panose="02020500000000000000" pitchFamily="18" charset="-128"/>
                                </a:rPr>
                                <m:t>𝑚</m:t>
                              </m:r>
                            </m:e>
                            <m:sub>
                              <m:r>
                                <a:rPr lang="en-US" altLang="ja-JP" sz="2000" i="1">
                                  <a:latin typeface="Cambria Math" panose="02040503050406030204" pitchFamily="18" charset="0"/>
                                  <a:ea typeface="BIZ UDP明朝 Medium" panose="02020500000000000000" pitchFamily="18" charset="-128"/>
                                </a:rPr>
                                <m:t>1</m:t>
                              </m:r>
                            </m:sub>
                            <m:sup>
                              <m:r>
                                <a:rPr lang="en-US" altLang="ja-JP" sz="2000" i="1">
                                  <a:latin typeface="Cambria Math" panose="02040503050406030204" pitchFamily="18" charset="0"/>
                                  <a:ea typeface="BIZ UDP明朝 Medium" panose="02020500000000000000" pitchFamily="18" charset="-128"/>
                                </a:rPr>
                                <m:t>4</m:t>
                              </m:r>
                            </m:sup>
                          </m:sSubSup>
                        </m:den>
                      </m:f>
                      <m:sSubSup>
                        <m:sSubSupPr>
                          <m:ctrlPr>
                            <a:rPr lang="en-US" altLang="ja-JP" sz="2000" b="0" i="1" smtClean="0">
                              <a:latin typeface="Cambria Math" panose="02040503050406030204" pitchFamily="18" charset="0"/>
                              <a:ea typeface="BIZ UDP明朝 Medium" panose="02020500000000000000" pitchFamily="18" charset="-128"/>
                            </a:rPr>
                          </m:ctrlPr>
                        </m:sSubSupPr>
                        <m:e>
                          <m:r>
                            <a:rPr lang="en-US" altLang="ja-JP" sz="2000" b="0" i="1" smtClean="0">
                              <a:latin typeface="Cambria Math" panose="02040503050406030204" pitchFamily="18" charset="0"/>
                              <a:ea typeface="BIZ UDP明朝 Medium" panose="02020500000000000000" pitchFamily="18" charset="-128"/>
                            </a:rPr>
                            <m:t>𝑚</m:t>
                          </m:r>
                        </m:e>
                        <m:sub>
                          <m:r>
                            <a:rPr lang="en-US" altLang="ja-JP" sz="2000" b="0" i="1" smtClean="0">
                              <a:latin typeface="Cambria Math" panose="02040503050406030204" pitchFamily="18" charset="0"/>
                              <a:ea typeface="BIZ UDP明朝 Medium" panose="02020500000000000000" pitchFamily="18" charset="-128"/>
                            </a:rPr>
                            <m:t>𝜇</m:t>
                          </m:r>
                        </m:sub>
                        <m:sup>
                          <m:r>
                            <a:rPr lang="en-US" altLang="ja-JP" sz="2000" b="0" i="1" smtClean="0">
                              <a:latin typeface="Cambria Math" panose="02040503050406030204" pitchFamily="18" charset="0"/>
                              <a:ea typeface="BIZ UDP明朝 Medium" panose="02020500000000000000" pitchFamily="18" charset="-128"/>
                            </a:rPr>
                            <m:t>5</m:t>
                          </m:r>
                        </m:sup>
                      </m:sSub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2</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𝑝</m:t>
                                  </m:r>
                                </m:e>
                              </m:d>
                            </m:sup>
                          </m:sSup>
                          <m:r>
                            <a:rPr lang="en-US" altLang="ja-JP" sz="2000" b="0" i="1" smtClean="0">
                              <a:latin typeface="Cambria Math" panose="02040503050406030204" pitchFamily="18" charset="0"/>
                              <a:ea typeface="BIZ UDP明朝 Medium" panose="02020500000000000000" pitchFamily="18" charset="-128"/>
                            </a:rPr>
                            <m:t>+</m:t>
                          </m:r>
                          <m:sSup>
                            <m:sSupPr>
                              <m:ctrlPr>
                                <a:rPr lang="en-US" altLang="ja-JP" sz="2000" b="0" i="1" smtClean="0">
                                  <a:latin typeface="Cambria Math" panose="02040503050406030204" pitchFamily="18" charset="0"/>
                                  <a:ea typeface="BIZ UDP明朝 Medium" panose="02020500000000000000" pitchFamily="18" charset="-128"/>
                                </a:rPr>
                              </m:ctrlPr>
                            </m:sSupPr>
                            <m:e>
                              <m:r>
                                <a:rPr lang="en-US" altLang="ja-JP" sz="2000" b="0" i="1" smtClean="0">
                                  <a:latin typeface="Cambria Math" panose="02040503050406030204" pitchFamily="18" charset="0"/>
                                  <a:ea typeface="BIZ UDP明朝 Medium" panose="02020500000000000000" pitchFamily="18" charset="-128"/>
                                </a:rPr>
                                <m:t>𝑉</m:t>
                              </m:r>
                            </m:e>
                            <m:sup>
                              <m:d>
                                <m:dPr>
                                  <m:ctrlPr>
                                    <a:rPr lang="en-US" altLang="ja-JP" sz="2000" b="0" i="1" smtClean="0">
                                      <a:latin typeface="Cambria Math" panose="02040503050406030204" pitchFamily="18" charset="0"/>
                                      <a:ea typeface="BIZ UDP明朝 Medium" panose="02020500000000000000" pitchFamily="18" charset="-128"/>
                                    </a:rPr>
                                  </m:ctrlPr>
                                </m:dPr>
                                <m:e>
                                  <m:r>
                                    <a:rPr lang="en-US" altLang="ja-JP" sz="2000" b="0" i="1" smtClean="0">
                                      <a:latin typeface="Cambria Math" panose="02040503050406030204" pitchFamily="18" charset="0"/>
                                      <a:ea typeface="BIZ UDP明朝 Medium" panose="02020500000000000000" pitchFamily="18" charset="-128"/>
                                    </a:rPr>
                                    <m:t>𝑛</m:t>
                                  </m:r>
                                </m:e>
                              </m:d>
                            </m:sup>
                          </m:sSup>
                        </m:e>
                      </m:d>
                    </m:oMath>
                  </m:oMathPara>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endParaRPr kumimoji="1" lang="en-US" altLang="ja-JP" sz="2000" dirty="0">
                  <a:latin typeface="BIZ UDP明朝 Medium" panose="02020500000000000000" pitchFamily="18" charset="-128"/>
                  <a:ea typeface="BIZ UDP明朝 Medium" panose="02020500000000000000" pitchFamily="18"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altLang="ja-JP" sz="2400" b="0" i="0" u="sng"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We used </a:t>
                </a:r>
                <a:r>
                  <a:rPr lang="en-US" altLang="ja-JP" sz="2400" u="sng" dirty="0">
                    <a:solidFill>
                      <a:srgbClr val="FF0000"/>
                    </a:solidFill>
                    <a:latin typeface="BIZ UDP明朝 Medium" panose="02020500000000000000" pitchFamily="18" charset="-128"/>
                    <a:ea typeface="BIZ UDP明朝 Medium" panose="02020500000000000000" pitchFamily="18" charset="-128"/>
                  </a:rPr>
                  <a:t>aluminum</a:t>
                </a:r>
                <a:r>
                  <a:rPr kumimoji="1" lang="en-US" altLang="ja-JP" sz="2400" b="0" i="0" u="sng" strike="noStrike" kern="120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a:t>
                </a:r>
                <a:r>
                  <a:rPr lang="en-US" altLang="ja-JP" sz="2400" u="sng" dirty="0">
                    <a:solidFill>
                      <a:srgbClr val="FF0000"/>
                    </a:solidFill>
                    <a:latin typeface="BIZ UDP明朝 Medium" panose="02020500000000000000" pitchFamily="18" charset="-128"/>
                    <a:ea typeface="BIZ UDP明朝 Medium" panose="02020500000000000000" pitchFamily="18" charset="-128"/>
                  </a:rPr>
                  <a:t>Al</a:t>
                </a:r>
                <a:r>
                  <a:rPr kumimoji="1" lang="en-US" altLang="ja-JP" sz="2400" b="0" i="0" u="sng" strike="noStrike" kern="120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 </a:t>
                </a:r>
                <a:r>
                  <a:rPr kumimoji="1" lang="en-US" altLang="ja-JP" sz="2400" b="0" i="0" u="sng"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to estimate the </a:t>
                </a:r>
                <a14:m>
                  <m:oMath xmlns:m="http://schemas.openxmlformats.org/officeDocument/2006/math">
                    <m:sSup>
                      <m:sSupPr>
                        <m:ctrlP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ctrlPr>
                      </m:sSupPr>
                      <m:e>
                        <m: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t>𝜇</m:t>
                        </m:r>
                      </m:e>
                      <m:sup>
                        <m: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t>−</m:t>
                        </m:r>
                      </m:sup>
                    </m:sSup>
                    <m: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t>→</m:t>
                    </m:r>
                    <m:sSup>
                      <m:sSupPr>
                        <m:ctrlP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ctrlPr>
                      </m:sSupPr>
                      <m:e>
                        <m: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t>𝑒</m:t>
                        </m:r>
                      </m:e>
                      <m:sup>
                        <m:r>
                          <a:rPr kumimoji="1" lang="en-US" altLang="ja-JP" sz="2400" b="0" i="1" u="sng" strike="noStrike" kern="1200" cap="none" spc="0" normalizeH="0" baseline="0" noProof="0" smtClean="0">
                            <a:ln>
                              <a:noFill/>
                            </a:ln>
                            <a:solidFill>
                              <a:schemeClr val="tx1"/>
                            </a:solidFill>
                            <a:effectLst/>
                            <a:uLnTx/>
                            <a:uFillTx/>
                            <a:latin typeface="Cambria Math" panose="02040503050406030204" pitchFamily="18" charset="0"/>
                            <a:ea typeface="BIZ UDP明朝 Medium" panose="02020500000000000000" pitchFamily="18" charset="-128"/>
                            <a:cs typeface="+mn-cs"/>
                          </a:rPr>
                          <m:t>−</m:t>
                        </m:r>
                      </m:sup>
                    </m:sSup>
                  </m:oMath>
                </a14:m>
                <a:r>
                  <a:rPr kumimoji="1" lang="en-US" altLang="ja-JP" sz="2400" b="0" i="0" u="sng"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 conversion.</a:t>
                </a:r>
              </a:p>
              <a:p>
                <a:pPr marL="0" indent="0">
                  <a:buNone/>
                </a:pPr>
                <a:r>
                  <a:rPr kumimoji="1" lang="en-US" altLang="ja-JP" sz="2000" dirty="0">
                    <a:latin typeface="BIZ UDP明朝 Medium" panose="02020500000000000000" pitchFamily="18" charset="-128"/>
                    <a:ea typeface="BIZ UDP明朝 Medium" panose="02020500000000000000" pitchFamily="18" charset="-128"/>
                  </a:rPr>
                  <a:t>   (COMET)</a:t>
                </a: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812" t="-1821"/>
                </a:stretch>
              </a:blipFill>
            </p:spPr>
            <p:txBody>
              <a:bodyPr/>
              <a:lstStyle/>
              <a:p>
                <a:r>
                  <a:rPr lang="ja-JP" altLang="en-US">
                    <a:noFill/>
                  </a:rPr>
                  <a:t> </a:t>
                </a:r>
              </a:p>
            </p:txBody>
          </p:sp>
        </mc:Fallback>
      </mc:AlternateContent>
      <p:sp>
        <p:nvSpPr>
          <p:cNvPr id="4" name="正方形/長方形 3">
            <a:extLst>
              <a:ext uri="{FF2B5EF4-FFF2-40B4-BE49-F238E27FC236}">
                <a16:creationId xmlns:a16="http://schemas.microsoft.com/office/drawing/2014/main" id="{068E83AB-B92A-4433-99B2-16B7CF7AA03F}"/>
              </a:ext>
            </a:extLst>
          </p:cNvPr>
          <p:cNvSpPr/>
          <p:nvPr/>
        </p:nvSpPr>
        <p:spPr>
          <a:xfrm>
            <a:off x="7629236" y="304800"/>
            <a:ext cx="4375728" cy="2189018"/>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pic>
        <p:nvPicPr>
          <p:cNvPr id="6" name="グラフィックス 5">
            <a:extLst>
              <a:ext uri="{FF2B5EF4-FFF2-40B4-BE49-F238E27FC236}">
                <a16:creationId xmlns:a16="http://schemas.microsoft.com/office/drawing/2014/main" id="{44908405-9436-403C-A67A-5B50C15903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3492" y="563417"/>
            <a:ext cx="2876455" cy="1737735"/>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75F4A4C-9F15-4E82-977D-0C83F58E1118}"/>
                  </a:ext>
                </a:extLst>
              </p:cNvPr>
              <p:cNvSpPr txBox="1"/>
              <p:nvPr/>
            </p:nvSpPr>
            <p:spPr>
              <a:xfrm>
                <a:off x="8015361" y="295975"/>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8" name="テキスト ボックス 7">
                <a:extLst>
                  <a:ext uri="{FF2B5EF4-FFF2-40B4-BE49-F238E27FC236}">
                    <a16:creationId xmlns:a16="http://schemas.microsoft.com/office/drawing/2014/main" id="{075F4A4C-9F15-4E82-977D-0C83F58E1118}"/>
                  </a:ext>
                </a:extLst>
              </p:cNvPr>
              <p:cNvSpPr txBox="1">
                <a:spLocks noRot="1" noChangeAspect="1" noMove="1" noResize="1" noEditPoints="1" noAdjustHandles="1" noChangeArrowheads="1" noChangeShapeType="1" noTextEdit="1"/>
              </p:cNvSpPr>
              <p:nvPr/>
            </p:nvSpPr>
            <p:spPr>
              <a:xfrm>
                <a:off x="8015361" y="295975"/>
                <a:ext cx="304186" cy="276999"/>
              </a:xfrm>
              <a:prstGeom prst="rect">
                <a:avLst/>
              </a:prstGeom>
              <a:blipFill>
                <a:blip r:embed="rId7"/>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756E59B-9011-4D1E-8F41-5706FDF74AB5}"/>
                  </a:ext>
                </a:extLst>
              </p:cNvPr>
              <p:cNvSpPr txBox="1"/>
              <p:nvPr/>
            </p:nvSpPr>
            <p:spPr>
              <a:xfrm>
                <a:off x="8028160" y="2123608"/>
                <a:ext cx="2977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𝜇</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9" name="テキスト ボックス 8">
                <a:extLst>
                  <a:ext uri="{FF2B5EF4-FFF2-40B4-BE49-F238E27FC236}">
                    <a16:creationId xmlns:a16="http://schemas.microsoft.com/office/drawing/2014/main" id="{5756E59B-9011-4D1E-8F41-5706FDF74AB5}"/>
                  </a:ext>
                </a:extLst>
              </p:cNvPr>
              <p:cNvSpPr txBox="1">
                <a:spLocks noRot="1" noChangeAspect="1" noMove="1" noResize="1" noEditPoints="1" noAdjustHandles="1" noChangeArrowheads="1" noChangeShapeType="1" noTextEdit="1"/>
              </p:cNvSpPr>
              <p:nvPr/>
            </p:nvSpPr>
            <p:spPr>
              <a:xfrm>
                <a:off x="8028160" y="2123608"/>
                <a:ext cx="297774" cy="276999"/>
              </a:xfrm>
              <a:prstGeom prst="rect">
                <a:avLst/>
              </a:prstGeom>
              <a:blipFill>
                <a:blip r:embed="rId8"/>
                <a:stretch>
                  <a:fillRect l="-16327" r="-4082" b="-217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82400C2-22A6-45B6-8DB6-7AC778FECEB9}"/>
                  </a:ext>
                </a:extLst>
              </p:cNvPr>
              <p:cNvSpPr txBox="1"/>
              <p:nvPr/>
            </p:nvSpPr>
            <p:spPr>
              <a:xfrm>
                <a:off x="11332118" y="315542"/>
                <a:ext cx="3041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𝑢</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0" name="テキスト ボックス 9">
                <a:extLst>
                  <a:ext uri="{FF2B5EF4-FFF2-40B4-BE49-F238E27FC236}">
                    <a16:creationId xmlns:a16="http://schemas.microsoft.com/office/drawing/2014/main" id="{482400C2-22A6-45B6-8DB6-7AC778FECEB9}"/>
                  </a:ext>
                </a:extLst>
              </p:cNvPr>
              <p:cNvSpPr txBox="1">
                <a:spLocks noRot="1" noChangeAspect="1" noMove="1" noResize="1" noEditPoints="1" noAdjustHandles="1" noChangeArrowheads="1" noChangeShapeType="1" noTextEdit="1"/>
              </p:cNvSpPr>
              <p:nvPr/>
            </p:nvSpPr>
            <p:spPr>
              <a:xfrm>
                <a:off x="11332118" y="315542"/>
                <a:ext cx="304186" cy="276999"/>
              </a:xfrm>
              <a:prstGeom prst="rect">
                <a:avLst/>
              </a:prstGeom>
              <a:blipFill>
                <a:blip r:embed="rId9"/>
                <a:stretch>
                  <a:fillRect l="-8000" r="-4000"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A9A0E9A-5D6A-40DD-9DDE-1A9A15FD7CC1}"/>
                  </a:ext>
                </a:extLst>
              </p:cNvPr>
              <p:cNvSpPr txBox="1"/>
              <p:nvPr/>
            </p:nvSpPr>
            <p:spPr>
              <a:xfrm>
                <a:off x="11325128" y="2174941"/>
                <a:ext cx="2782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𝑒</m:t>
                          </m:r>
                        </m:e>
                        <m:sub>
                          <m:r>
                            <a:rPr kumimoji="1" lang="en-US" altLang="ja-JP" b="0" i="1" smtClean="0">
                              <a:solidFill>
                                <a:schemeClr val="tx1"/>
                              </a:solidFill>
                              <a:latin typeface="Cambria Math" panose="02040503050406030204" pitchFamily="18" charset="0"/>
                            </a:rPr>
                            <m:t>𝐿</m:t>
                          </m:r>
                        </m:sub>
                      </m:sSub>
                    </m:oMath>
                  </m:oMathPara>
                </a14:m>
                <a:endParaRPr kumimoji="1" lang="ja-JP" altLang="en-US" dirty="0">
                  <a:solidFill>
                    <a:schemeClr val="tx1"/>
                  </a:solidFill>
                </a:endParaRPr>
              </a:p>
            </p:txBody>
          </p:sp>
        </mc:Choice>
        <mc:Fallback xmlns="">
          <p:sp>
            <p:nvSpPr>
              <p:cNvPr id="11" name="テキスト ボックス 10">
                <a:extLst>
                  <a:ext uri="{FF2B5EF4-FFF2-40B4-BE49-F238E27FC236}">
                    <a16:creationId xmlns:a16="http://schemas.microsoft.com/office/drawing/2014/main" id="{4A9A0E9A-5D6A-40DD-9DDE-1A9A15FD7CC1}"/>
                  </a:ext>
                </a:extLst>
              </p:cNvPr>
              <p:cNvSpPr txBox="1">
                <a:spLocks noRot="1" noChangeAspect="1" noMove="1" noResize="1" noEditPoints="1" noAdjustHandles="1" noChangeArrowheads="1" noChangeShapeType="1" noTextEdit="1"/>
              </p:cNvSpPr>
              <p:nvPr/>
            </p:nvSpPr>
            <p:spPr>
              <a:xfrm>
                <a:off x="11325128" y="2174941"/>
                <a:ext cx="278217" cy="276999"/>
              </a:xfrm>
              <a:prstGeom prst="rect">
                <a:avLst/>
              </a:prstGeom>
              <a:blipFill>
                <a:blip r:embed="rId10"/>
                <a:stretch>
                  <a:fillRect l="-8889" r="-6667" b="-155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5282BCC-B271-402D-A86A-1341FE49A7CD}"/>
                  </a:ext>
                </a:extLst>
              </p:cNvPr>
              <p:cNvSpPr txBox="1"/>
              <p:nvPr/>
            </p:nvSpPr>
            <p:spPr>
              <a:xfrm>
                <a:off x="9724330" y="1041687"/>
                <a:ext cx="285463" cy="2893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chemeClr val="tx1"/>
                              </a:solidFill>
                              <a:latin typeface="Cambria Math" panose="02040503050406030204" pitchFamily="18" charset="0"/>
                            </a:rPr>
                          </m:ctrlPr>
                        </m:sSubPr>
                        <m:e>
                          <m:acc>
                            <m:accPr>
                              <m:chr m:val="̃"/>
                              <m:ctrlPr>
                                <a:rPr kumimoji="1" lang="en-US" altLang="ja-JP" b="0" i="1" smtClean="0">
                                  <a:solidFill>
                                    <a:schemeClr val="tx1"/>
                                  </a:solidFill>
                                  <a:latin typeface="Cambria Math" panose="02040503050406030204" pitchFamily="18" charset="0"/>
                                </a:rPr>
                              </m:ctrlPr>
                            </m:accPr>
                            <m:e>
                              <m:r>
                                <a:rPr kumimoji="1" lang="en-US" altLang="ja-JP" b="0" i="1" smtClean="0">
                                  <a:solidFill>
                                    <a:schemeClr val="tx1"/>
                                  </a:solidFill>
                                  <a:latin typeface="Cambria Math" panose="02040503050406030204" pitchFamily="18" charset="0"/>
                                </a:rPr>
                                <m:t>𝑏</m:t>
                              </m:r>
                            </m:e>
                          </m:acc>
                        </m:e>
                        <m:sub>
                          <m:r>
                            <a:rPr kumimoji="1" lang="en-US" altLang="ja-JP" b="0" i="1" smtClean="0">
                              <a:solidFill>
                                <a:schemeClr val="tx1"/>
                              </a:solidFill>
                              <a:latin typeface="Cambria Math" panose="02040503050406030204" pitchFamily="18" charset="0"/>
                            </a:rPr>
                            <m:t>1</m:t>
                          </m:r>
                        </m:sub>
                      </m:sSub>
                    </m:oMath>
                  </m:oMathPara>
                </a14:m>
                <a:endParaRPr kumimoji="1" lang="ja-JP" altLang="en-US" dirty="0">
                  <a:solidFill>
                    <a:schemeClr val="tx1"/>
                  </a:solidFill>
                </a:endParaRPr>
              </a:p>
            </p:txBody>
          </p:sp>
        </mc:Choice>
        <mc:Fallback xmlns="">
          <p:sp>
            <p:nvSpPr>
              <p:cNvPr id="12" name="テキスト ボックス 11">
                <a:extLst>
                  <a:ext uri="{FF2B5EF4-FFF2-40B4-BE49-F238E27FC236}">
                    <a16:creationId xmlns:a16="http://schemas.microsoft.com/office/drawing/2014/main" id="{F5282BCC-B271-402D-A86A-1341FE49A7CD}"/>
                  </a:ext>
                </a:extLst>
              </p:cNvPr>
              <p:cNvSpPr txBox="1">
                <a:spLocks noRot="1" noChangeAspect="1" noMove="1" noResize="1" noEditPoints="1" noAdjustHandles="1" noChangeArrowheads="1" noChangeShapeType="1" noTextEdit="1"/>
              </p:cNvSpPr>
              <p:nvPr/>
            </p:nvSpPr>
            <p:spPr>
              <a:xfrm>
                <a:off x="9724330" y="1041687"/>
                <a:ext cx="285463" cy="289310"/>
              </a:xfrm>
              <a:prstGeom prst="rect">
                <a:avLst/>
              </a:prstGeom>
              <a:blipFill>
                <a:blip r:embed="rId11"/>
                <a:stretch>
                  <a:fillRect l="-19149" t="-23404" r="-44681" b="-148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34156A9-7640-40D9-9BE1-C3E5AD24AEDD}"/>
                  </a:ext>
                </a:extLst>
              </p:cNvPr>
              <p:cNvSpPr txBox="1"/>
              <p:nvPr/>
            </p:nvSpPr>
            <p:spPr>
              <a:xfrm>
                <a:off x="7693893" y="1214643"/>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213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3" name="テキスト ボックス 12">
                <a:extLst>
                  <a:ext uri="{FF2B5EF4-FFF2-40B4-BE49-F238E27FC236}">
                    <a16:creationId xmlns:a16="http://schemas.microsoft.com/office/drawing/2014/main" id="{334156A9-7640-40D9-9BE1-C3E5AD24AEDD}"/>
                  </a:ext>
                </a:extLst>
              </p:cNvPr>
              <p:cNvSpPr txBox="1">
                <a:spLocks noRot="1" noChangeAspect="1" noMove="1" noResize="1" noEditPoints="1" noAdjustHandles="1" noChangeArrowheads="1" noChangeShapeType="1" noTextEdit="1"/>
              </p:cNvSpPr>
              <p:nvPr/>
            </p:nvSpPr>
            <p:spPr>
              <a:xfrm>
                <a:off x="7693893" y="1214643"/>
                <a:ext cx="1653309" cy="369332"/>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68E8EE86-7835-400F-BA22-4F68ACBC415A}"/>
                  </a:ext>
                </a:extLst>
              </p:cNvPr>
              <p:cNvSpPr txBox="1"/>
              <p:nvPr/>
            </p:nvSpPr>
            <p:spPr>
              <a:xfrm>
                <a:off x="10210805" y="1228499"/>
                <a:ext cx="165330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solidFill>
                                <a:schemeClr val="tx1"/>
                              </a:solidFill>
                              <a:latin typeface="Cambria Math" panose="02040503050406030204" pitchFamily="18" charset="0"/>
                            </a:rPr>
                          </m:ctrlPr>
                        </m:sSubSupPr>
                        <m:e>
                          <m:r>
                            <a:rPr kumimoji="1" lang="en-US" altLang="ja-JP" b="0" i="1" smtClean="0">
                              <a:solidFill>
                                <a:schemeClr val="tx1"/>
                              </a:solidFill>
                              <a:latin typeface="Cambria Math" panose="02040503050406030204" pitchFamily="18" charset="0"/>
                            </a:rPr>
                            <m:t>𝜆</m:t>
                          </m:r>
                        </m:e>
                        <m:sub>
                          <m:r>
                            <a:rPr kumimoji="1" lang="en-US" altLang="ja-JP" b="0" i="1" smtClean="0">
                              <a:solidFill>
                                <a:schemeClr val="tx1"/>
                              </a:solidFill>
                              <a:latin typeface="Cambria Math" panose="02040503050406030204" pitchFamily="18" charset="0"/>
                            </a:rPr>
                            <m:t>113</m:t>
                          </m:r>
                        </m:sub>
                        <m:sup>
                          <m:r>
                            <a:rPr kumimoji="1" lang="en-US" altLang="ja-JP" b="0" i="1" smtClean="0">
                              <a:solidFill>
                                <a:schemeClr val="tx1"/>
                              </a:solidFill>
                              <a:latin typeface="Cambria Math" panose="02040503050406030204" pitchFamily="18" charset="0"/>
                            </a:rPr>
                            <m:t>′</m:t>
                          </m:r>
                        </m:sup>
                      </m:sSubSup>
                      <m:func>
                        <m:funcPr>
                          <m:ctrlPr>
                            <a:rPr kumimoji="1" lang="en-US" altLang="ja-JP" b="0" i="1" smtClean="0">
                              <a:solidFill>
                                <a:schemeClr val="tx1"/>
                              </a:solidFill>
                              <a:latin typeface="Cambria Math" panose="02040503050406030204" pitchFamily="18" charset="0"/>
                            </a:rPr>
                          </m:ctrlPr>
                        </m:funcPr>
                        <m:fName>
                          <m:r>
                            <m:rPr>
                              <m:sty m:val="p"/>
                            </m:rPr>
                            <a:rPr kumimoji="1" lang="en-US" altLang="ja-JP" b="0" i="0" smtClean="0">
                              <a:solidFill>
                                <a:schemeClr val="tx1"/>
                              </a:solidFill>
                              <a:latin typeface="Cambria Math" panose="02040503050406030204" pitchFamily="18" charset="0"/>
                            </a:rPr>
                            <m:t>sin</m:t>
                          </m:r>
                        </m:fName>
                        <m:e>
                          <m:r>
                            <a:rPr kumimoji="1" lang="en-US" altLang="ja-JP" b="0" i="1" smtClean="0">
                              <a:solidFill>
                                <a:schemeClr val="tx1"/>
                              </a:solidFill>
                              <a:latin typeface="Cambria Math" panose="02040503050406030204" pitchFamily="18" charset="0"/>
                            </a:rPr>
                            <m:t>𝜃</m:t>
                          </m:r>
                        </m:e>
                      </m:func>
                    </m:oMath>
                  </m:oMathPara>
                </a14:m>
                <a:endParaRPr lang="ja-JP" altLang="en-US" dirty="0"/>
              </a:p>
            </p:txBody>
          </p:sp>
        </mc:Choice>
        <mc:Fallback xmlns="">
          <p:sp>
            <p:nvSpPr>
              <p:cNvPr id="14" name="テキスト ボックス 13">
                <a:extLst>
                  <a:ext uri="{FF2B5EF4-FFF2-40B4-BE49-F238E27FC236}">
                    <a16:creationId xmlns:a16="http://schemas.microsoft.com/office/drawing/2014/main" id="{68E8EE86-7835-400F-BA22-4F68ACBC415A}"/>
                  </a:ext>
                </a:extLst>
              </p:cNvPr>
              <p:cNvSpPr txBox="1">
                <a:spLocks noRot="1" noChangeAspect="1" noMove="1" noResize="1" noEditPoints="1" noAdjustHandles="1" noChangeArrowheads="1" noChangeShapeType="1" noTextEdit="1"/>
              </p:cNvSpPr>
              <p:nvPr/>
            </p:nvSpPr>
            <p:spPr>
              <a:xfrm>
                <a:off x="10210805" y="1228499"/>
                <a:ext cx="1653309" cy="369332"/>
              </a:xfrm>
              <a:prstGeom prst="rect">
                <a:avLst/>
              </a:prstGeom>
              <a:blipFill>
                <a:blip r:embed="rId13"/>
                <a:stretch>
                  <a:fillRect b="-1667"/>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CBF3E697-E111-4181-B52F-CE6478F75167}"/>
              </a:ext>
            </a:extLst>
          </p:cNvPr>
          <p:cNvSpPr>
            <a:spLocks noGrp="1"/>
          </p:cNvSpPr>
          <p:nvPr>
            <p:ph type="sldNum" sz="quarter" idx="12"/>
          </p:nvPr>
        </p:nvSpPr>
        <p:spPr/>
        <p:txBody>
          <a:bodyPr/>
          <a:lstStyle/>
          <a:p>
            <a:fld id="{73B850FF-6169-4056-8077-06FFA93A5366}" type="slidenum">
              <a:rPr lang="en-US" smtClean="0"/>
              <a:pPr/>
              <a:t>39</a:t>
            </a:fld>
            <a:endParaRPr lang="en-US"/>
          </a:p>
        </p:txBody>
      </p:sp>
    </p:spTree>
    <p:extLst>
      <p:ext uri="{BB962C8B-B14F-4D97-AF65-F5344CB8AC3E}">
        <p14:creationId xmlns:p14="http://schemas.microsoft.com/office/powerpoint/2010/main" val="272175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latin typeface="BIZ UDP明朝 Medium" panose="02020500000000000000" pitchFamily="18" charset="-128"/>
                    <a:ea typeface="BIZ UDP明朝 Medium" panose="02020500000000000000" pitchFamily="18" charset="-128"/>
                  </a:rPr>
                  <a:t>Introduction</a:t>
                </a:r>
              </a:p>
              <a:p>
                <a:r>
                  <a:rPr kumimoji="1" lang="en-US" altLang="ja-JP" dirty="0">
                    <a:latin typeface="BIZ UDP明朝 Medium" panose="02020500000000000000" pitchFamily="18" charset="-128"/>
                    <a:ea typeface="BIZ UDP明朝 Medium" panose="02020500000000000000" pitchFamily="18" charset="-128"/>
                  </a:rPr>
                  <a:t>Benchmark</a:t>
                </a:r>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a:t>
                </a:r>
                <a:r>
                  <a:rPr kumimoji="1" lang="en-US" altLang="ja-JP" dirty="0" err="1">
                    <a:latin typeface="BIZ UDP明朝 Medium" panose="02020500000000000000" pitchFamily="18" charset="-128"/>
                    <a:ea typeface="BIZ UDP明朝 Medium" panose="02020500000000000000" pitchFamily="18" charset="-128"/>
                  </a:rPr>
                  <a:t>Lagrangian</a:t>
                </a:r>
                <a:r>
                  <a:rPr kumimoji="1" lang="en-US" altLang="ja-JP" dirty="0">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latin typeface="BIZ UDP明朝 Medium" panose="02020500000000000000" pitchFamily="18" charset="-128"/>
                    <a:ea typeface="BIZ UDP明朝 Medium" panose="02020500000000000000" pitchFamily="18" charset="-128"/>
                  </a:rPr>
                  <a:t> Several</a:t>
                </a:r>
                <a:r>
                  <a:rPr kumimoji="1" lang="en-US" altLang="ja-JP" dirty="0">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a:t>
                </a:r>
              </a:p>
              <a:p>
                <a:r>
                  <a:rPr kumimoji="1" lang="en-US" altLang="ja-JP" dirty="0">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latin typeface="BIZ UDP明朝 Medium" panose="02020500000000000000" pitchFamily="18" charset="-128"/>
                  <a:ea typeface="BIZ UDP明朝 Medium" panose="02020500000000000000" pitchFamily="18" charset="-128"/>
                </a:endParaRPr>
              </a:p>
              <a:p>
                <a:r>
                  <a:rPr kumimoji="1" lang="en-US" altLang="ja-JP" dirty="0">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4</a:t>
            </a:fld>
            <a:endParaRPr lang="en-US"/>
          </a:p>
        </p:txBody>
      </p:sp>
    </p:spTree>
    <p:extLst>
      <p:ext uri="{BB962C8B-B14F-4D97-AF65-F5344CB8AC3E}">
        <p14:creationId xmlns:p14="http://schemas.microsoft.com/office/powerpoint/2010/main" val="1663407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latin typeface="BIZ UDP明朝 Medium" panose="02020500000000000000" pitchFamily="18" charset="-128"/>
                    <a:ea typeface="BIZ UDP明朝 Medium" panose="02020500000000000000" pitchFamily="18" charset="-128"/>
                  </a:rPr>
                  <a:t>Benchmark</a:t>
                </a:r>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Model</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40</a:t>
            </a:fld>
            <a:endParaRPr lang="en-US"/>
          </a:p>
        </p:txBody>
      </p:sp>
    </p:spTree>
    <p:extLst>
      <p:ext uri="{BB962C8B-B14F-4D97-AF65-F5344CB8AC3E}">
        <p14:creationId xmlns:p14="http://schemas.microsoft.com/office/powerpoint/2010/main" val="3759099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𝜇</m:t>
                        </m:r>
                      </m:e>
                      <m:sup>
                        <m:r>
                          <a:rPr kumimoji="1" lang="en-US" altLang="ja-JP" sz="3600" b="0" i="1" smtClean="0">
                            <a:latin typeface="Cambria Math" panose="02040503050406030204" pitchFamily="18" charset="0"/>
                            <a:ea typeface="BIZ UDP明朝 Medium" panose="02020500000000000000" pitchFamily="18" charset="-128"/>
                          </a:rPr>
                          <m:t>−</m:t>
                        </m:r>
                      </m:sup>
                    </m:sSup>
                    <m:r>
                      <a:rPr kumimoji="1" lang="en-US" altLang="ja-JP" sz="3600" b="0" i="1" smtClean="0">
                        <a:latin typeface="Cambria Math" panose="02040503050406030204" pitchFamily="18" charset="0"/>
                        <a:ea typeface="BIZ UDP明朝 Medium" panose="02020500000000000000" pitchFamily="18" charset="-128"/>
                      </a:rPr>
                      <m:t>→</m:t>
                    </m:r>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𝑒</m:t>
                        </m:r>
                      </m:e>
                      <m:sup>
                        <m:r>
                          <a:rPr kumimoji="1" lang="en-US" altLang="ja-JP" sz="3600" b="0" i="1" smtClean="0">
                            <a:latin typeface="Cambria Math" panose="02040503050406030204" pitchFamily="18" charset="0"/>
                            <a:ea typeface="BIZ UDP明朝 Medium" panose="02020500000000000000" pitchFamily="18" charset="-128"/>
                          </a:rPr>
                          <m:t>+</m:t>
                        </m:r>
                      </m:sup>
                    </m:sSup>
                  </m:oMath>
                </a14:m>
                <a:r>
                  <a:rPr kumimoji="1"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lnSpcReduction="10000"/>
              </a:bodyPr>
              <a:lstStyle/>
              <a:p>
                <a:r>
                  <a:rPr kumimoji="1" lang="en-US" altLang="ja-JP" sz="2000" dirty="0">
                    <a:latin typeface="BIZ UDP明朝 Medium" panose="02020500000000000000" pitchFamily="18" charset="-128"/>
                    <a:ea typeface="BIZ UDP明朝 Medium" panose="02020500000000000000" pitchFamily="18" charset="-128"/>
                  </a:rPr>
                  <a:t>The formula to estimate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p>
              <a:p>
                <a:pPr marL="0" indent="0">
                  <a:buNone/>
                </a:pPr>
                <a14:m>
                  <m:oMathPara xmlns:m="http://schemas.openxmlformats.org/officeDocument/2006/math">
                    <m:oMathParaPr>
                      <m:jc m:val="left"/>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oMath>
                  </m:oMathPara>
                </a14:m>
                <a:endParaRPr kumimoji="1" lang="en-US" altLang="ja-JP" sz="2000" b="0" i="1"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 </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231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113</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sin</m:t>
                                      </m:r>
                                    </m:fName>
                                    <m:e>
                                      <m:r>
                                        <a:rPr lang="en-US" altLang="ja-JP" sz="2000" b="0" i="1" smtClean="0">
                                          <a:latin typeface="Cambria Math" panose="02040503050406030204" pitchFamily="18" charset="0"/>
                                        </a:rPr>
                                        <m:t>𝜃</m:t>
                                      </m:r>
                                    </m:e>
                                  </m:func>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1</m:t>
                                      </m:r>
                                      <m:r>
                                        <a:rPr lang="en-US" altLang="ja-JP" sz="2000" i="1">
                                          <a:latin typeface="Cambria Math" panose="02040503050406030204" pitchFamily="18" charset="0"/>
                                        </a:rPr>
                                        <m:t>31</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2</m:t>
                                      </m:r>
                                      <m:r>
                                        <a:rPr lang="en-US" altLang="ja-JP" sz="2000" i="1">
                                          <a:latin typeface="Cambria Math" panose="02040503050406030204" pitchFamily="18" charset="0"/>
                                        </a:rPr>
                                        <m:t>13</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𝑚</m:t>
                                      </m:r>
                                    </m:e>
                                    <m:sub>
                                      <m:r>
                                        <a:rPr lang="en-US" altLang="ja-JP" sz="2000" b="0" i="1" smtClean="0">
                                          <a:latin typeface="Cambria Math" panose="02040503050406030204" pitchFamily="18" charset="0"/>
                                        </a:rPr>
                                        <m:t>1</m:t>
                                      </m:r>
                                    </m:sub>
                                    <m:sup>
                                      <m:r>
                                        <a:rPr lang="en-US" altLang="ja-JP" sz="2000" i="1">
                                          <a:latin typeface="Cambria Math" panose="02040503050406030204" pitchFamily="18" charset="0"/>
                                        </a:rPr>
                                        <m:t>2</m:t>
                                      </m:r>
                                    </m:sup>
                                  </m:sSubSup>
                                </m:den>
                              </m:f>
                            </m:e>
                          </m:d>
                        </m:e>
                        <m:sup>
                          <m:r>
                            <a:rPr lang="en-US" altLang="ja-JP" sz="2000" i="1">
                              <a:latin typeface="Cambria Math" panose="02040503050406030204" pitchFamily="18" charset="0"/>
                            </a:rPr>
                            <m:t>2</m:t>
                          </m:r>
                        </m:sup>
                      </m:sSup>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𝐺</m:t>
                                      </m:r>
                                    </m:e>
                                    <m:sub>
                                      <m:r>
                                        <a:rPr lang="en-US" altLang="ja-JP" sz="2000" i="1">
                                          <a:latin typeface="Cambria Math" panose="02040503050406030204" pitchFamily="18" charset="0"/>
                                        </a:rPr>
                                        <m:t>𝐹</m:t>
                                      </m:r>
                                    </m:sub>
                                  </m:sSub>
                                </m:num>
                                <m:den>
                                  <m:rad>
                                    <m:radPr>
                                      <m:degHide m:val="on"/>
                                      <m:ctrlPr>
                                        <a:rPr lang="en-US" altLang="ja-JP" sz="2000" i="1">
                                          <a:latin typeface="Cambria Math" panose="02040503050406030204" pitchFamily="18" charset="0"/>
                                        </a:rPr>
                                      </m:ctrlPr>
                                    </m:radPr>
                                    <m:deg/>
                                    <m:e>
                                      <m:r>
                                        <a:rPr lang="en-US" altLang="ja-JP" sz="2000" i="1">
                                          <a:latin typeface="Cambria Math" panose="02040503050406030204" pitchFamily="18" charset="0"/>
                                        </a:rPr>
                                        <m:t>2</m:t>
                                      </m:r>
                                    </m:e>
                                  </m:rad>
                                </m:den>
                              </m:f>
                            </m:e>
                          </m:d>
                        </m:e>
                        <m:sup>
                          <m:r>
                            <a:rPr lang="en-US" altLang="ja-JP" sz="2000" i="1">
                              <a:latin typeface="Cambria Math" panose="02040503050406030204" pitchFamily="18" charset="0"/>
                            </a:rPr>
                            <m:t>2</m:t>
                          </m:r>
                        </m:sup>
                      </m:sSup>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𝑄</m:t>
                                  </m:r>
                                </m:e>
                                <m:sup>
                                  <m:r>
                                    <a:rPr lang="en-US" altLang="ja-JP" sz="2000" i="1">
                                      <a:latin typeface="Cambria Math" panose="02040503050406030204" pitchFamily="18" charset="0"/>
                                    </a:rPr>
                                    <m:t>′</m:t>
                                  </m:r>
                                </m:sup>
                              </m:sSup>
                            </m:e>
                            <m:sup>
                              <m:r>
                                <a:rPr lang="en-US" altLang="ja-JP" sz="2000" i="1">
                                  <a:latin typeface="Cambria Math" panose="02040503050406030204" pitchFamily="18" charset="0"/>
                                </a:rPr>
                                <m:t>8</m:t>
                              </m:r>
                            </m:sup>
                          </m:sSup>
                        </m:num>
                        <m:den>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𝑞</m:t>
                              </m:r>
                            </m:e>
                            <m:sup>
                              <m:r>
                                <a:rPr lang="en-US" altLang="ja-JP" sz="2000" i="1">
                                  <a:latin typeface="Cambria Math" panose="02040503050406030204" pitchFamily="18" charset="0"/>
                                </a:rPr>
                                <m:t>2</m:t>
                              </m:r>
                            </m:sup>
                          </m:sSup>
                        </m:den>
                      </m:f>
                      <m:sSup>
                        <m:sSupPr>
                          <m:ctrlPr>
                            <a:rPr lang="en-US" altLang="ja-JP" sz="2000" b="0" i="1" smtClean="0">
                              <a:latin typeface="Cambria Math" panose="02040503050406030204" pitchFamily="18" charset="0"/>
                            </a:rPr>
                          </m:ctrlPr>
                        </m:sSupPr>
                        <m:e>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𝑚</m:t>
                                      </m:r>
                                    </m:e>
                                    <m:sub>
                                      <m:r>
                                        <a:rPr lang="en-US" altLang="ja-JP" sz="2000" b="0" i="1" smtClean="0">
                                          <a:latin typeface="Cambria Math" panose="02040503050406030204" pitchFamily="18" charset="0"/>
                                        </a:rPr>
                                        <m:t>𝜇</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r>
                                    <a:rPr lang="en-US" altLang="ja-JP" sz="2000" b="0" i="1" smtClean="0">
                                      <a:latin typeface="Cambria Math" panose="02040503050406030204" pitchFamily="18" charset="0"/>
                                    </a:rPr>
                                    <m:t>𝛼</m:t>
                                  </m:r>
                                </m:num>
                                <m:den>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𝜋</m:t>
                                      </m:r>
                                    </m:e>
                                    <m:sup>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3</m:t>
                                      </m:r>
                                    </m:sup>
                                  </m:sSup>
                                </m:den>
                              </m:f>
                            </m:e>
                          </m:d>
                        </m:e>
                        <m:sup>
                          <m:r>
                            <a:rPr lang="en-US" altLang="ja-JP" sz="2000" b="0" i="1" smtClean="0">
                              <a:latin typeface="Cambria Math" panose="02040503050406030204" pitchFamily="18" charset="0"/>
                            </a:rPr>
                            <m:t>3</m:t>
                          </m:r>
                        </m:sup>
                      </m:sSup>
                    </m:oMath>
                  </m:oMathPara>
                </a14:m>
                <a:endParaRPr lang="en-US" altLang="ja-JP" sz="2000" b="0" i="1" dirty="0">
                  <a:latin typeface="BIZ UDP明朝 Medium" panose="02020500000000000000" pitchFamily="18" charset="-128"/>
                  <a:ea typeface="BIZ UDP明朝 Medium" panose="02020500000000000000" pitchFamily="18" charset="-128"/>
                </a:endParaRPr>
              </a:p>
              <a:p>
                <a:pPr marL="0" indent="0">
                  <a:buNone/>
                </a:pPr>
                <a14:m>
                  <m:oMathPara xmlns:m="http://schemas.openxmlformats.org/officeDocument/2006/math">
                    <m:oMathParaPr>
                      <m:jc m:val="right"/>
                    </m:oMathParaPr>
                    <m:oMath xmlns:m="http://schemas.openxmlformats.org/officeDocument/2006/math">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3</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125</m:t>
                                  </m:r>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𝐴</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𝑍</m:t>
                                          </m:r>
                                        </m:num>
                                        <m:den>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𝐴</m:t>
                                          </m:r>
                                        </m:den>
                                      </m:f>
                                    </m:e>
                                  </m:d>
                                </m:e>
                              </m:d>
                            </m:e>
                          </m:d>
                        </m:e>
                        <m:sup>
                          <m:r>
                            <a:rPr lang="en-US" altLang="ja-JP" sz="2000" b="0" i="1" smtClean="0">
                              <a:latin typeface="Cambria Math" panose="02040503050406030204" pitchFamily="18" charset="0"/>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𝑄</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is typical energy scale including phase space.</a:t>
                </a:r>
                <a:endParaRPr kumimoji="1" lang="en-US" altLang="ja-JP" sz="3200" dirty="0">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𝑞 </a:t>
                </a:r>
                <a:r>
                  <a:rPr kumimoji="1" lang="en-US" altLang="ja-JP" sz="2000" dirty="0">
                    <a:latin typeface="BIZ UDP明朝 Medium" panose="02020500000000000000" pitchFamily="18" charset="-128"/>
                    <a:ea typeface="BIZ UDP明朝 Medium" panose="02020500000000000000" pitchFamily="18" charset="-128"/>
                  </a:rPr>
                  <a:t>is the momentum the neutrino.</a:t>
                </a:r>
              </a:p>
              <a:p>
                <a:r>
                  <a:rPr kumimoji="1" lang="en-US" altLang="ja-JP" sz="2000" dirty="0">
                    <a:latin typeface="BIZ UDP明朝 Medium" panose="02020500000000000000" pitchFamily="18" charset="-128"/>
                    <a:ea typeface="BIZ UDP明朝 Medium" panose="02020500000000000000" pitchFamily="18" charset="-128"/>
                  </a:rPr>
                  <a:t>Muon capture happens twice</a:t>
                </a:r>
              </a:p>
              <a:p>
                <a:pPr marL="0" indent="0">
                  <a:buNone/>
                </a:pPr>
                <a:r>
                  <a:rPr lang="en-US" altLang="ja-JP" sz="2000" b="0" i="0" dirty="0">
                    <a:effectLst/>
                    <a:latin typeface="Times New Roman" panose="02020603050405020304" pitchFamily="18" charset="0"/>
                  </a:rPr>
                  <a:t> ( Jeffrey M. Berryman, </a:t>
                </a:r>
                <a:r>
                  <a:rPr lang="en-US" altLang="ja-JP" sz="2000" b="0" i="0" dirty="0" err="1">
                    <a:effectLst/>
                    <a:latin typeface="Times New Roman" panose="02020603050405020304" pitchFamily="18" charset="0"/>
                  </a:rPr>
                  <a:t>Andr</a:t>
                </a:r>
                <a:r>
                  <a:rPr lang="en-US" altLang="ja-JP" sz="2000" b="0" i="0" dirty="0">
                    <a:effectLst/>
                    <a:latin typeface="Times New Roman" panose="02020603050405020304" pitchFamily="18" charset="0"/>
                  </a:rPr>
                  <a:t> ́e de </a:t>
                </a:r>
                <a:r>
                  <a:rPr lang="en-US" altLang="ja-JP" sz="2000" b="0" i="0" dirty="0" err="1">
                    <a:effectLst/>
                    <a:latin typeface="Times New Roman" panose="02020603050405020304" pitchFamily="18" charset="0"/>
                  </a:rPr>
                  <a:t>Gouvˆea</a:t>
                </a:r>
                <a:r>
                  <a:rPr lang="en-US" altLang="ja-JP" sz="2000" b="0" i="0" dirty="0">
                    <a:effectLst/>
                    <a:latin typeface="Times New Roman" panose="02020603050405020304" pitchFamily="18" charset="0"/>
                  </a:rPr>
                  <a:t>, Kevin J. Kelly, and Andrew Kobach, Phys. Rev. D, Vol. 95, No. 11,p. 115010, 2017 )</a:t>
                </a:r>
                <a:endParaRPr kumimoji="1" lang="en-US" altLang="ja-JP" sz="32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638" t="-2521" r="-696"/>
                </a:stretch>
              </a:blipFill>
            </p:spPr>
            <p:txBody>
              <a:bodyPr/>
              <a:lstStyle/>
              <a:p>
                <a:r>
                  <a:rPr lang="ja-JP" altLang="en-US">
                    <a:noFill/>
                  </a:rPr>
                  <a:t> </a:t>
                </a:r>
              </a:p>
            </p:txBody>
          </p:sp>
        </mc:Fallback>
      </mc:AlternateContent>
      <p:pic>
        <p:nvPicPr>
          <p:cNvPr id="5" name="図 4">
            <a:extLst>
              <a:ext uri="{FF2B5EF4-FFF2-40B4-BE49-F238E27FC236}">
                <a16:creationId xmlns:a16="http://schemas.microsoft.com/office/drawing/2014/main" id="{784F737C-CA0B-4025-909E-422EFBBB026E}"/>
              </a:ext>
            </a:extLst>
          </p:cNvPr>
          <p:cNvPicPr>
            <a:picLocks noChangeAspect="1"/>
          </p:cNvPicPr>
          <p:nvPr/>
        </p:nvPicPr>
        <p:blipFill>
          <a:blip r:embed="rId5"/>
          <a:stretch>
            <a:fillRect/>
          </a:stretch>
        </p:blipFill>
        <p:spPr>
          <a:xfrm>
            <a:off x="7917872" y="87643"/>
            <a:ext cx="1966473" cy="2141271"/>
          </a:xfrm>
          <a:prstGeom prst="rect">
            <a:avLst/>
          </a:prstGeom>
          <a:ln w="38100">
            <a:solidFill>
              <a:schemeClr val="accent6"/>
            </a:solidFill>
          </a:ln>
        </p:spPr>
      </p:pic>
      <p:pic>
        <p:nvPicPr>
          <p:cNvPr id="7" name="図 6">
            <a:extLst>
              <a:ext uri="{FF2B5EF4-FFF2-40B4-BE49-F238E27FC236}">
                <a16:creationId xmlns:a16="http://schemas.microsoft.com/office/drawing/2014/main" id="{9DA72D0C-67F6-4008-8F95-69960737AF92}"/>
              </a:ext>
            </a:extLst>
          </p:cNvPr>
          <p:cNvPicPr>
            <a:picLocks noChangeAspect="1"/>
          </p:cNvPicPr>
          <p:nvPr/>
        </p:nvPicPr>
        <p:blipFill>
          <a:blip r:embed="rId6"/>
          <a:stretch>
            <a:fillRect/>
          </a:stretch>
        </p:blipFill>
        <p:spPr>
          <a:xfrm>
            <a:off x="10016836" y="80500"/>
            <a:ext cx="2064328" cy="2171170"/>
          </a:xfrm>
          <a:prstGeom prst="rect">
            <a:avLst/>
          </a:prstGeom>
          <a:ln w="38100">
            <a:solidFill>
              <a:schemeClr val="accent6"/>
            </a:solidFill>
          </a:ln>
        </p:spPr>
      </p:pic>
      <p:sp>
        <p:nvSpPr>
          <p:cNvPr id="4" name="スライド番号プレースホルダー 3">
            <a:extLst>
              <a:ext uri="{FF2B5EF4-FFF2-40B4-BE49-F238E27FC236}">
                <a16:creationId xmlns:a16="http://schemas.microsoft.com/office/drawing/2014/main" id="{532BC83C-9B76-4C69-9DDF-6C020DA54C15}"/>
              </a:ext>
            </a:extLst>
          </p:cNvPr>
          <p:cNvSpPr>
            <a:spLocks noGrp="1"/>
          </p:cNvSpPr>
          <p:nvPr>
            <p:ph type="sldNum" sz="quarter" idx="12"/>
          </p:nvPr>
        </p:nvSpPr>
        <p:spPr/>
        <p:txBody>
          <a:bodyPr/>
          <a:lstStyle/>
          <a:p>
            <a:fld id="{73B850FF-6169-4056-8077-06FFA93A5366}" type="slidenum">
              <a:rPr lang="en-US" smtClean="0"/>
              <a:pPr/>
              <a:t>41</a:t>
            </a:fld>
            <a:endParaRPr lang="en-US"/>
          </a:p>
        </p:txBody>
      </p:sp>
      <p:pic>
        <p:nvPicPr>
          <p:cNvPr id="8" name="図 7">
            <a:extLst>
              <a:ext uri="{FF2B5EF4-FFF2-40B4-BE49-F238E27FC236}">
                <a16:creationId xmlns:a16="http://schemas.microsoft.com/office/drawing/2014/main" id="{F740DDF3-89C5-430D-C6A5-677D49A6DAEA}"/>
              </a:ext>
            </a:extLst>
          </p:cNvPr>
          <p:cNvPicPr>
            <a:picLocks noChangeAspect="1"/>
          </p:cNvPicPr>
          <p:nvPr/>
        </p:nvPicPr>
        <p:blipFill>
          <a:blip r:embed="rId7"/>
          <a:stretch>
            <a:fillRect/>
          </a:stretch>
        </p:blipFill>
        <p:spPr>
          <a:xfrm>
            <a:off x="5561834" y="4968879"/>
            <a:ext cx="2240968" cy="500733"/>
          </a:xfrm>
          <a:prstGeom prst="rect">
            <a:avLst/>
          </a:prstGeom>
        </p:spPr>
      </p:pic>
    </p:spTree>
    <p:extLst>
      <p:ext uri="{BB962C8B-B14F-4D97-AF65-F5344CB8AC3E}">
        <p14:creationId xmlns:p14="http://schemas.microsoft.com/office/powerpoint/2010/main" val="745448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𝜇</m:t>
                        </m:r>
                      </m:e>
                      <m:sup>
                        <m:r>
                          <a:rPr kumimoji="1" lang="en-US" altLang="ja-JP" sz="3600" b="0" i="1" smtClean="0">
                            <a:latin typeface="Cambria Math" panose="02040503050406030204" pitchFamily="18" charset="0"/>
                            <a:ea typeface="BIZ UDP明朝 Medium" panose="02020500000000000000" pitchFamily="18" charset="-128"/>
                          </a:rPr>
                          <m:t>−</m:t>
                        </m:r>
                      </m:sup>
                    </m:sSup>
                    <m:r>
                      <a:rPr kumimoji="1" lang="en-US" altLang="ja-JP" sz="3600" b="0" i="1" smtClean="0">
                        <a:latin typeface="Cambria Math" panose="02040503050406030204" pitchFamily="18" charset="0"/>
                        <a:ea typeface="BIZ UDP明朝 Medium" panose="02020500000000000000" pitchFamily="18" charset="-128"/>
                      </a:rPr>
                      <m:t>→</m:t>
                    </m:r>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𝑒</m:t>
                        </m:r>
                      </m:e>
                      <m:sup>
                        <m:r>
                          <a:rPr kumimoji="1" lang="en-US" altLang="ja-JP" sz="3600" b="0" i="1" smtClean="0">
                            <a:latin typeface="Cambria Math" panose="02040503050406030204" pitchFamily="18" charset="0"/>
                            <a:ea typeface="BIZ UDP明朝 Medium" panose="02020500000000000000" pitchFamily="18" charset="-128"/>
                          </a:rPr>
                          <m:t>+</m:t>
                        </m:r>
                      </m:sup>
                    </m:sSup>
                  </m:oMath>
                </a14:m>
                <a:r>
                  <a:rPr kumimoji="1"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lstStyle/>
              <a:p>
                <a:r>
                  <a:rPr kumimoji="1" lang="en-US" altLang="ja-JP" sz="2000" dirty="0">
                    <a:latin typeface="BIZ UDP明朝 Medium" panose="02020500000000000000" pitchFamily="18" charset="-128"/>
                    <a:ea typeface="BIZ UDP明朝 Medium" panose="02020500000000000000" pitchFamily="18" charset="-128"/>
                  </a:rPr>
                  <a:t>The formula to estimate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p>
              <a:p>
                <a:pPr marL="0" indent="0">
                  <a:buNone/>
                </a:pPr>
                <a14:m>
                  <m:oMathPara xmlns:m="http://schemas.openxmlformats.org/officeDocument/2006/math">
                    <m:oMathParaPr>
                      <m:jc m:val="left"/>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oMath>
                  </m:oMathPara>
                </a14:m>
                <a:endParaRPr kumimoji="1" lang="en-US" altLang="ja-JP" sz="2000" b="0" i="1" dirty="0">
                  <a:latin typeface="Cambria Math" panose="02040503050406030204" pitchFamily="18" charset="0"/>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 </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231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113</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sin</m:t>
                                      </m:r>
                                    </m:fName>
                                    <m:e>
                                      <m:r>
                                        <a:rPr lang="en-US" altLang="ja-JP" sz="2000" b="0" i="1" smtClean="0">
                                          <a:latin typeface="Cambria Math" panose="02040503050406030204" pitchFamily="18" charset="0"/>
                                        </a:rPr>
                                        <m:t>𝜃</m:t>
                                      </m:r>
                                    </m:e>
                                  </m:func>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1</m:t>
                                      </m:r>
                                      <m:r>
                                        <a:rPr lang="en-US" altLang="ja-JP" sz="2000" i="1">
                                          <a:latin typeface="Cambria Math" panose="02040503050406030204" pitchFamily="18" charset="0"/>
                                        </a:rPr>
                                        <m:t>31</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2</m:t>
                                      </m:r>
                                      <m:r>
                                        <a:rPr lang="en-US" altLang="ja-JP" sz="2000" i="1">
                                          <a:latin typeface="Cambria Math" panose="02040503050406030204" pitchFamily="18" charset="0"/>
                                        </a:rPr>
                                        <m:t>13</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𝑚</m:t>
                                      </m:r>
                                    </m:e>
                                    <m:sub>
                                      <m:r>
                                        <a:rPr lang="en-US" altLang="ja-JP" sz="2000" b="0" i="1" smtClean="0">
                                          <a:latin typeface="Cambria Math" panose="02040503050406030204" pitchFamily="18" charset="0"/>
                                        </a:rPr>
                                        <m:t>1</m:t>
                                      </m:r>
                                    </m:sub>
                                    <m:sup>
                                      <m:r>
                                        <a:rPr lang="en-US" altLang="ja-JP" sz="2000" i="1">
                                          <a:latin typeface="Cambria Math" panose="02040503050406030204" pitchFamily="18" charset="0"/>
                                        </a:rPr>
                                        <m:t>2</m:t>
                                      </m:r>
                                    </m:sup>
                                  </m:sSubSup>
                                </m:den>
                              </m:f>
                            </m:e>
                          </m:d>
                        </m:e>
                        <m:sup>
                          <m:r>
                            <a:rPr lang="en-US" altLang="ja-JP" sz="2000" i="1">
                              <a:latin typeface="Cambria Math" panose="02040503050406030204" pitchFamily="18" charset="0"/>
                            </a:rPr>
                            <m:t>2</m:t>
                          </m:r>
                        </m:sup>
                      </m:sSup>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𝐺</m:t>
                                      </m:r>
                                    </m:e>
                                    <m:sub>
                                      <m:r>
                                        <a:rPr lang="en-US" altLang="ja-JP" sz="2000" i="1">
                                          <a:latin typeface="Cambria Math" panose="02040503050406030204" pitchFamily="18" charset="0"/>
                                        </a:rPr>
                                        <m:t>𝐹</m:t>
                                      </m:r>
                                    </m:sub>
                                  </m:sSub>
                                </m:num>
                                <m:den>
                                  <m:rad>
                                    <m:radPr>
                                      <m:degHide m:val="on"/>
                                      <m:ctrlPr>
                                        <a:rPr lang="en-US" altLang="ja-JP" sz="2000" i="1">
                                          <a:latin typeface="Cambria Math" panose="02040503050406030204" pitchFamily="18" charset="0"/>
                                        </a:rPr>
                                      </m:ctrlPr>
                                    </m:radPr>
                                    <m:deg/>
                                    <m:e>
                                      <m:r>
                                        <a:rPr lang="en-US" altLang="ja-JP" sz="2000" i="1">
                                          <a:latin typeface="Cambria Math" panose="02040503050406030204" pitchFamily="18" charset="0"/>
                                        </a:rPr>
                                        <m:t>2</m:t>
                                      </m:r>
                                    </m:e>
                                  </m:rad>
                                </m:den>
                              </m:f>
                            </m:e>
                          </m:d>
                        </m:e>
                        <m:sup>
                          <m:r>
                            <a:rPr lang="en-US" altLang="ja-JP" sz="2000" i="1">
                              <a:latin typeface="Cambria Math" panose="02040503050406030204" pitchFamily="18" charset="0"/>
                            </a:rPr>
                            <m:t>2</m:t>
                          </m:r>
                        </m:sup>
                      </m:sSup>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𝑄</m:t>
                                  </m:r>
                                </m:e>
                                <m:sup>
                                  <m:r>
                                    <a:rPr lang="en-US" altLang="ja-JP" sz="2000" i="1">
                                      <a:latin typeface="Cambria Math" panose="02040503050406030204" pitchFamily="18" charset="0"/>
                                    </a:rPr>
                                    <m:t>′</m:t>
                                  </m:r>
                                </m:sup>
                              </m:sSup>
                            </m:e>
                            <m:sup>
                              <m:r>
                                <a:rPr lang="en-US" altLang="ja-JP" sz="2000" i="1">
                                  <a:latin typeface="Cambria Math" panose="02040503050406030204" pitchFamily="18" charset="0"/>
                                </a:rPr>
                                <m:t>8</m:t>
                              </m:r>
                            </m:sup>
                          </m:sSup>
                        </m:num>
                        <m:den>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𝑞</m:t>
                              </m:r>
                            </m:e>
                            <m:sup>
                              <m:r>
                                <a:rPr lang="en-US" altLang="ja-JP" sz="2000" i="1">
                                  <a:latin typeface="Cambria Math" panose="02040503050406030204" pitchFamily="18" charset="0"/>
                                </a:rPr>
                                <m:t>2</m:t>
                              </m:r>
                            </m:sup>
                          </m:sSup>
                        </m:den>
                      </m:f>
                      <m:sSup>
                        <m:sSupPr>
                          <m:ctrlPr>
                            <a:rPr lang="en-US" altLang="ja-JP" sz="2000" b="0" i="1" smtClean="0">
                              <a:latin typeface="Cambria Math" panose="02040503050406030204" pitchFamily="18" charset="0"/>
                            </a:rPr>
                          </m:ctrlPr>
                        </m:sSupPr>
                        <m:e>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𝑚</m:t>
                                      </m:r>
                                    </m:e>
                                    <m:sub>
                                      <m:r>
                                        <a:rPr lang="en-US" altLang="ja-JP" sz="2000" b="0" i="1" smtClean="0">
                                          <a:latin typeface="Cambria Math" panose="02040503050406030204" pitchFamily="18" charset="0"/>
                                        </a:rPr>
                                        <m:t>𝜇</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r>
                                    <a:rPr lang="en-US" altLang="ja-JP" sz="2000" b="0" i="1" smtClean="0">
                                      <a:latin typeface="Cambria Math" panose="02040503050406030204" pitchFamily="18" charset="0"/>
                                    </a:rPr>
                                    <m:t>𝛼</m:t>
                                  </m:r>
                                </m:num>
                                <m:den>
                                  <m:r>
                                    <a:rPr lang="en-US" altLang="ja-JP" sz="2000" b="0" i="1" smtClean="0">
                                      <a:latin typeface="Cambria Math" panose="02040503050406030204" pitchFamily="18" charset="0"/>
                                    </a:rPr>
                                    <m:t>𝜋</m:t>
                                  </m:r>
                                </m:den>
                              </m:f>
                            </m:e>
                          </m:d>
                        </m:e>
                        <m:sup>
                          <m:r>
                            <a:rPr lang="en-US" altLang="ja-JP" sz="2000" b="0" i="1" smtClean="0">
                              <a:latin typeface="Cambria Math" panose="02040503050406030204" pitchFamily="18" charset="0"/>
                            </a:rPr>
                            <m:t>3</m:t>
                          </m:r>
                        </m:sup>
                      </m:sSup>
                    </m:oMath>
                  </m:oMathPara>
                </a14:m>
                <a:endParaRPr lang="en-US" altLang="ja-JP" sz="2000" b="0" i="1" dirty="0">
                  <a:latin typeface="Cambria Math" panose="02040503050406030204" pitchFamily="18" charset="0"/>
                </a:endParaRPr>
              </a:p>
              <a:p>
                <a:pPr marL="0" indent="0">
                  <a:buNone/>
                </a:pPr>
                <a14:m>
                  <m:oMathPara xmlns:m="http://schemas.openxmlformats.org/officeDocument/2006/math">
                    <m:oMathParaPr>
                      <m:jc m:val="right"/>
                    </m:oMathParaPr>
                    <m:oMath xmlns:m="http://schemas.openxmlformats.org/officeDocument/2006/math">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1</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3</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125</m:t>
                                  </m:r>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𝐴</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𝑍</m:t>
                                          </m:r>
                                        </m:num>
                                        <m:den>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𝐴</m:t>
                                          </m:r>
                                        </m:den>
                                      </m:f>
                                    </m:e>
                                  </m:d>
                                </m:e>
                              </m:d>
                            </m:e>
                          </m:d>
                        </m:e>
                        <m:sup>
                          <m:r>
                            <a:rPr lang="en-US" altLang="ja-JP" sz="2000" b="0" i="1" smtClean="0">
                              <a:latin typeface="Cambria Math" panose="02040503050406030204" pitchFamily="18" charset="0"/>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𝑄</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is typical energy scale including phase space.</a:t>
                </a:r>
                <a:endParaRPr kumimoji="1" lang="en-US" altLang="ja-JP" sz="3200" dirty="0">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𝑞 </a:t>
                </a:r>
                <a:r>
                  <a:rPr kumimoji="1" lang="en-US" altLang="ja-JP" sz="2000" dirty="0">
                    <a:latin typeface="BIZ UDP明朝 Medium" panose="02020500000000000000" pitchFamily="18" charset="-128"/>
                    <a:ea typeface="BIZ UDP明朝 Medium" panose="02020500000000000000" pitchFamily="18" charset="-128"/>
                  </a:rPr>
                  <a:t>is the momentum the neutrino.</a:t>
                </a: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blipFill>
                <a:blip r:embed="rId4"/>
                <a:stretch>
                  <a:fillRect l="-522" t="-1821"/>
                </a:stretch>
              </a:blipFill>
            </p:spPr>
            <p:txBody>
              <a:bodyPr/>
              <a:lstStyle/>
              <a:p>
                <a:r>
                  <a:rPr lang="ja-JP" altLang="en-US">
                    <a:noFill/>
                  </a:rPr>
                  <a:t> </a:t>
                </a:r>
              </a:p>
            </p:txBody>
          </p:sp>
        </mc:Fallback>
      </mc:AlternateContent>
      <p:sp>
        <p:nvSpPr>
          <p:cNvPr id="9" name="正方形/長方形 8">
            <a:extLst>
              <a:ext uri="{FF2B5EF4-FFF2-40B4-BE49-F238E27FC236}">
                <a16:creationId xmlns:a16="http://schemas.microsoft.com/office/drawing/2014/main" id="{7BD01652-7E04-4EAE-BB72-E233B2558718}"/>
              </a:ext>
            </a:extLst>
          </p:cNvPr>
          <p:cNvSpPr/>
          <p:nvPr/>
        </p:nvSpPr>
        <p:spPr>
          <a:xfrm>
            <a:off x="8624474" y="2341415"/>
            <a:ext cx="1426997" cy="810493"/>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A8D30DE2-8183-4A66-A0F6-919271D89AED}"/>
                  </a:ext>
                </a:extLst>
              </p:cNvPr>
              <p:cNvSpPr txBox="1"/>
              <p:nvPr/>
            </p:nvSpPr>
            <p:spPr>
              <a:xfrm>
                <a:off x="6941127" y="1013732"/>
                <a:ext cx="4897580" cy="411395"/>
              </a:xfrm>
              <a:prstGeom prst="rect">
                <a:avLst/>
              </a:prstGeom>
              <a:ln w="5715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en-US" altLang="ja-JP" sz="1800" dirty="0">
                    <a:latin typeface="BIZ UDP明朝 Medium" panose="02020500000000000000" pitchFamily="18" charset="-128"/>
                    <a:ea typeface="BIZ UDP明朝 Medium" panose="02020500000000000000" pitchFamily="18" charset="-128"/>
                  </a:rPr>
                  <a:t>The muon wave function </a:t>
                </a:r>
                <a14:m>
                  <m:oMath xmlns:m="http://schemas.openxmlformats.org/officeDocument/2006/math">
                    <m:d>
                      <m:dPr>
                        <m:begChr m:val="|"/>
                        <m:endChr m:val="|"/>
                        <m:ctrlPr>
                          <a:rPr kumimoji="1" lang="en-US" altLang="ja-JP" sz="1800" b="0" i="1" smtClean="0">
                            <a:latin typeface="Cambria Math" panose="02040503050406030204" pitchFamily="18" charset="0"/>
                            <a:ea typeface="BIZ UDP明朝 Medium" panose="02020500000000000000" pitchFamily="18" charset="-128"/>
                          </a:rPr>
                        </m:ctrlPr>
                      </m:dPr>
                      <m:e>
                        <m:sSub>
                          <m:sSubPr>
                            <m:ctrlPr>
                              <a:rPr kumimoji="1" lang="en-US" altLang="ja-JP" sz="1800" b="0" i="1" smtClean="0">
                                <a:latin typeface="Cambria Math" panose="02040503050406030204" pitchFamily="18" charset="0"/>
                                <a:ea typeface="BIZ UDP明朝 Medium" panose="02020500000000000000" pitchFamily="18" charset="-128"/>
                              </a:rPr>
                            </m:ctrlPr>
                          </m:sSubPr>
                          <m:e>
                            <m:r>
                              <a:rPr kumimoji="1" lang="en-US" altLang="ja-JP" sz="1800" b="0" i="1" smtClean="0">
                                <a:latin typeface="Cambria Math" panose="02040503050406030204" pitchFamily="18" charset="0"/>
                                <a:ea typeface="BIZ UDP明朝 Medium" panose="02020500000000000000" pitchFamily="18" charset="-128"/>
                              </a:rPr>
                              <m:t>𝜓</m:t>
                            </m:r>
                          </m:e>
                          <m:sub>
                            <m:r>
                              <a:rPr kumimoji="1" lang="en-US" altLang="ja-JP" sz="1800" b="0" i="1" smtClean="0">
                                <a:latin typeface="Cambria Math" panose="02040503050406030204" pitchFamily="18" charset="0"/>
                                <a:ea typeface="BIZ UDP明朝 Medium" panose="02020500000000000000" pitchFamily="18" charset="-128"/>
                              </a:rPr>
                              <m:t>𝜇</m:t>
                            </m:r>
                          </m:sub>
                        </m:sSub>
                        <m:d>
                          <m:dPr>
                            <m:ctrlPr>
                              <a:rPr kumimoji="1" lang="en-US" altLang="ja-JP" sz="1800" b="0" i="1" smtClean="0">
                                <a:latin typeface="Cambria Math" panose="02040503050406030204" pitchFamily="18" charset="0"/>
                                <a:ea typeface="BIZ UDP明朝 Medium" panose="02020500000000000000" pitchFamily="18" charset="-128"/>
                              </a:rPr>
                            </m:ctrlPr>
                          </m:dPr>
                          <m:e>
                            <m:r>
                              <a:rPr kumimoji="1" lang="en-US" altLang="ja-JP" sz="1800" b="0" i="1" smtClean="0">
                                <a:latin typeface="Cambria Math" panose="02040503050406030204" pitchFamily="18" charset="0"/>
                                <a:ea typeface="BIZ UDP明朝 Medium" panose="02020500000000000000" pitchFamily="18" charset="-128"/>
                              </a:rPr>
                              <m:t>0</m:t>
                            </m:r>
                          </m:e>
                        </m:d>
                      </m:e>
                    </m:d>
                  </m:oMath>
                </a14:m>
                <a:endParaRPr kumimoji="1" lang="en-US" altLang="ja-JP" sz="1800" dirty="0">
                  <a:latin typeface="BIZ UDP明朝 Medium" panose="02020500000000000000" pitchFamily="18" charset="-128"/>
                  <a:ea typeface="BIZ UDP明朝 Medium" panose="02020500000000000000" pitchFamily="18" charset="-128"/>
                </a:endParaRPr>
              </a:p>
            </p:txBody>
          </p:sp>
        </mc:Choice>
        <mc:Fallback xmlns="">
          <p:sp>
            <p:nvSpPr>
              <p:cNvPr id="11" name="テキスト ボックス 10">
                <a:extLst>
                  <a:ext uri="{FF2B5EF4-FFF2-40B4-BE49-F238E27FC236}">
                    <a16:creationId xmlns:a16="http://schemas.microsoft.com/office/drawing/2014/main" id="{A8D30DE2-8183-4A66-A0F6-919271D89AED}"/>
                  </a:ext>
                </a:extLst>
              </p:cNvPr>
              <p:cNvSpPr txBox="1">
                <a:spLocks noRot="1" noChangeAspect="1" noMove="1" noResize="1" noEditPoints="1" noAdjustHandles="1" noChangeArrowheads="1" noChangeShapeType="1" noTextEdit="1"/>
              </p:cNvSpPr>
              <p:nvPr/>
            </p:nvSpPr>
            <p:spPr>
              <a:xfrm>
                <a:off x="6941127" y="1013732"/>
                <a:ext cx="4897580" cy="411395"/>
              </a:xfrm>
              <a:prstGeom prst="rect">
                <a:avLst/>
              </a:prstGeom>
              <a:blipFill>
                <a:blip r:embed="rId5"/>
                <a:stretch>
                  <a:fillRect t="-1299" b="-3896"/>
                </a:stretch>
              </a:blipFill>
              <a:ln w="57150">
                <a:solidFill>
                  <a:schemeClr val="accent5">
                    <a:lumMod val="75000"/>
                  </a:schemeClr>
                </a:solidFill>
              </a:ln>
            </p:spPr>
            <p:txBody>
              <a:bodyPr/>
              <a:lstStyle/>
              <a:p>
                <a:r>
                  <a:rPr lang="ja-JP" altLang="en-US">
                    <a:noFill/>
                  </a:rPr>
                  <a:t> </a:t>
                </a:r>
              </a:p>
            </p:txBody>
          </p:sp>
        </mc:Fallback>
      </mc:AlternateContent>
      <p:cxnSp>
        <p:nvCxnSpPr>
          <p:cNvPr id="12" name="直線矢印コネクタ 11">
            <a:extLst>
              <a:ext uri="{FF2B5EF4-FFF2-40B4-BE49-F238E27FC236}">
                <a16:creationId xmlns:a16="http://schemas.microsoft.com/office/drawing/2014/main" id="{C08E64C7-B947-4340-9CB0-9FA54C13A0F1}"/>
              </a:ext>
            </a:extLst>
          </p:cNvPr>
          <p:cNvCxnSpPr>
            <a:cxnSpLocks/>
          </p:cNvCxnSpPr>
          <p:nvPr/>
        </p:nvCxnSpPr>
        <p:spPr>
          <a:xfrm>
            <a:off x="9615053" y="1405378"/>
            <a:ext cx="0" cy="808343"/>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97FDC2A1-876C-454B-A9A4-0459642CA249}"/>
              </a:ext>
            </a:extLst>
          </p:cNvPr>
          <p:cNvSpPr>
            <a:spLocks noGrp="1"/>
          </p:cNvSpPr>
          <p:nvPr>
            <p:ph type="sldNum" sz="quarter" idx="12"/>
          </p:nvPr>
        </p:nvSpPr>
        <p:spPr/>
        <p:txBody>
          <a:bodyPr/>
          <a:lstStyle/>
          <a:p>
            <a:fld id="{73B850FF-6169-4056-8077-06FFA93A5366}" type="slidenum">
              <a:rPr lang="en-US" smtClean="0"/>
              <a:pPr/>
              <a:t>42</a:t>
            </a:fld>
            <a:endParaRPr lang="en-US"/>
          </a:p>
        </p:txBody>
      </p:sp>
    </p:spTree>
    <p:extLst>
      <p:ext uri="{BB962C8B-B14F-4D97-AF65-F5344CB8AC3E}">
        <p14:creationId xmlns:p14="http://schemas.microsoft.com/office/powerpoint/2010/main" val="763468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14:m>
                  <m:oMath xmlns:m="http://schemas.openxmlformats.org/officeDocument/2006/math">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𝜇</m:t>
                        </m:r>
                      </m:e>
                      <m:sup>
                        <m:r>
                          <a:rPr kumimoji="1" lang="en-US" altLang="ja-JP" sz="3600" b="0" i="1" smtClean="0">
                            <a:latin typeface="Cambria Math" panose="02040503050406030204" pitchFamily="18" charset="0"/>
                            <a:ea typeface="BIZ UDP明朝 Medium" panose="02020500000000000000" pitchFamily="18" charset="-128"/>
                          </a:rPr>
                          <m:t>−</m:t>
                        </m:r>
                      </m:sup>
                    </m:sSup>
                    <m:r>
                      <a:rPr kumimoji="1" lang="en-US" altLang="ja-JP" sz="3600" b="0" i="1" smtClean="0">
                        <a:latin typeface="Cambria Math" panose="02040503050406030204" pitchFamily="18" charset="0"/>
                        <a:ea typeface="BIZ UDP明朝 Medium" panose="02020500000000000000" pitchFamily="18" charset="-128"/>
                      </a:rPr>
                      <m:t>→</m:t>
                    </m:r>
                    <m:sSup>
                      <m:sSupPr>
                        <m:ctrlPr>
                          <a:rPr kumimoji="1" lang="en-US" altLang="ja-JP" sz="3600" b="0" i="1" smtClean="0">
                            <a:latin typeface="Cambria Math" panose="02040503050406030204" pitchFamily="18" charset="0"/>
                            <a:ea typeface="BIZ UDP明朝 Medium" panose="02020500000000000000" pitchFamily="18" charset="-128"/>
                          </a:rPr>
                        </m:ctrlPr>
                      </m:sSupPr>
                      <m:e>
                        <m:r>
                          <a:rPr kumimoji="1" lang="en-US" altLang="ja-JP" sz="3600" b="0" i="1" smtClean="0">
                            <a:latin typeface="Cambria Math" panose="02040503050406030204" pitchFamily="18" charset="0"/>
                            <a:ea typeface="BIZ UDP明朝 Medium" panose="02020500000000000000" pitchFamily="18" charset="-128"/>
                          </a:rPr>
                          <m:t>𝑒</m:t>
                        </m:r>
                      </m:e>
                      <m:sup>
                        <m:r>
                          <a:rPr kumimoji="1" lang="en-US" altLang="ja-JP" sz="3600" b="0" i="1" smtClean="0">
                            <a:latin typeface="Cambria Math" panose="02040503050406030204" pitchFamily="18" charset="0"/>
                            <a:ea typeface="BIZ UDP明朝 Medium" panose="02020500000000000000" pitchFamily="18" charset="-128"/>
                          </a:rPr>
                          <m:t>+</m:t>
                        </m:r>
                      </m:sup>
                    </m:sSup>
                  </m:oMath>
                </a14:m>
                <a:r>
                  <a:rPr kumimoji="1" lang="en-US" altLang="ja-JP" sz="3600" dirty="0">
                    <a:latin typeface="BIZ UDP明朝 Medium" panose="02020500000000000000" pitchFamily="18" charset="-128"/>
                    <a:ea typeface="BIZ UDP明朝 Medium" panose="02020500000000000000" pitchFamily="18" charset="-128"/>
                  </a:rPr>
                  <a:t> conversion</a:t>
                </a:r>
                <a:endParaRPr kumimoji="1" lang="ja-JP" altLang="en-US" sz="3600" dirty="0">
                  <a:latin typeface="BIZ UDP明朝 Medium" panose="02020500000000000000" pitchFamily="18" charset="-128"/>
                  <a:ea typeface="BIZ UDP明朝 Medium" panose="02020500000000000000" pitchFamily="18" charset="-128"/>
                </a:endParaRPr>
              </a:p>
            </p:txBody>
          </p:sp>
        </mc:Choice>
        <mc:Fallback xmlns="">
          <p:sp>
            <p:nvSpPr>
              <p:cNvPr id="2" name="タイトル 1">
                <a:extLst>
                  <a:ext uri="{FF2B5EF4-FFF2-40B4-BE49-F238E27FC236}">
                    <a16:creationId xmlns:a16="http://schemas.microsoft.com/office/drawing/2014/main" id="{0088AFCC-E92D-4815-A3F7-DAF4D8657BD1}"/>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1120000" y="1825625"/>
                <a:ext cx="10233800" cy="4450484"/>
              </a:xfrm>
            </p:spPr>
            <p:txBody>
              <a:bodyPr>
                <a:normAutofit/>
              </a:bodyPr>
              <a:lstStyle/>
              <a:p>
                <a:r>
                  <a:rPr kumimoji="1" lang="en-US" altLang="ja-JP" sz="2000" dirty="0">
                    <a:latin typeface="BIZ UDP明朝 Medium" panose="02020500000000000000" pitchFamily="18" charset="-128"/>
                    <a:ea typeface="BIZ UDP明朝 Medium" panose="02020500000000000000" pitchFamily="18" charset="-128"/>
                  </a:rPr>
                  <a:t>The formula to estimate </a:t>
                </a:r>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conversion</a:t>
                </a:r>
              </a:p>
              <a:p>
                <a:pPr marL="0" indent="0">
                  <a:buNone/>
                </a:pPr>
                <a14:m>
                  <m:oMathPara xmlns:m="http://schemas.openxmlformats.org/officeDocument/2006/math">
                    <m:oMathParaPr>
                      <m:jc m:val="left"/>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𝐵</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e>
                      </m:d>
                      <m:r>
                        <a:rPr kumimoji="1" lang="en-US" altLang="ja-JP" sz="2000" b="0" i="1" smtClean="0">
                          <a:latin typeface="Cambria Math" panose="02040503050406030204" pitchFamily="18" charset="0"/>
                          <a:ea typeface="BIZ UDP明朝 Medium" panose="02020500000000000000" pitchFamily="18" charset="-128"/>
                        </a:rPr>
                        <m:t>≃</m:t>
                      </m:r>
                    </m:oMath>
                  </m:oMathPara>
                </a14:m>
                <a:endParaRPr kumimoji="1" lang="en-US" altLang="ja-JP" sz="2000" b="0" i="1" dirty="0">
                  <a:latin typeface="Cambria Math" panose="02040503050406030204" pitchFamily="18" charset="0"/>
                  <a:ea typeface="BIZ UDP明朝 Medium" panose="02020500000000000000" pitchFamily="18" charset="-128"/>
                </a:endParaRPr>
              </a:p>
              <a:p>
                <a:pPr marL="0" indent="0">
                  <a:buNone/>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ea typeface="BIZ UDP明朝 Medium" panose="02020500000000000000" pitchFamily="18" charset="-128"/>
                        </a:rPr>
                        <m:t> </m:t>
                      </m:r>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231</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113</m:t>
                                      </m:r>
                                    </m:sub>
                                    <m:sup>
                                      <m:r>
                                        <a:rPr lang="en-US" altLang="ja-JP" sz="2000" i="1">
                                          <a:latin typeface="Cambria Math" panose="02040503050406030204" pitchFamily="18" charset="0"/>
                                        </a:rPr>
                                        <m:t>′</m:t>
                                      </m:r>
                                    </m:sup>
                                  </m:sSubSup>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sin</m:t>
                                      </m:r>
                                    </m:fName>
                                    <m:e>
                                      <m:r>
                                        <a:rPr lang="en-US" altLang="ja-JP" sz="2000" b="0" i="1" smtClean="0">
                                          <a:latin typeface="Cambria Math" panose="02040503050406030204" pitchFamily="18" charset="0"/>
                                        </a:rPr>
                                        <m:t>𝜃</m:t>
                                      </m:r>
                                    </m:e>
                                  </m:func>
                                  <m:r>
                                    <a:rPr lang="en-US" altLang="ja-JP" sz="2000" b="0" i="1" smtClean="0">
                                      <a:latin typeface="Cambria Math" panose="02040503050406030204" pitchFamily="18" charset="0"/>
                                    </a:rPr>
                                    <m:t>+</m:t>
                                  </m:r>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1</m:t>
                                      </m:r>
                                      <m:r>
                                        <a:rPr lang="en-US" altLang="ja-JP" sz="2000" i="1">
                                          <a:latin typeface="Cambria Math" panose="02040503050406030204" pitchFamily="18" charset="0"/>
                                        </a:rPr>
                                        <m:t>31</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en-US" altLang="ja-JP" sz="2000" i="1">
                                          <a:latin typeface="Cambria Math" panose="02040503050406030204" pitchFamily="18" charset="0"/>
                                        </a:rPr>
                                        <m:t>𝜃</m:t>
                                      </m:r>
                                    </m:e>
                                  </m:func>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b="0" i="1" smtClean="0">
                                          <a:latin typeface="Cambria Math" panose="02040503050406030204" pitchFamily="18" charset="0"/>
                                        </a:rPr>
                                        <m:t>2</m:t>
                                      </m:r>
                                      <m:r>
                                        <a:rPr lang="en-US" altLang="ja-JP" sz="2000" i="1">
                                          <a:latin typeface="Cambria Math" panose="02040503050406030204" pitchFamily="18" charset="0"/>
                                        </a:rPr>
                                        <m:t>13</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num>
                                <m:den>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𝑚</m:t>
                                      </m:r>
                                    </m:e>
                                    <m:sub>
                                      <m:r>
                                        <a:rPr lang="en-US" altLang="ja-JP" sz="2000" b="0" i="1" smtClean="0">
                                          <a:latin typeface="Cambria Math" panose="02040503050406030204" pitchFamily="18" charset="0"/>
                                        </a:rPr>
                                        <m:t>1</m:t>
                                      </m:r>
                                    </m:sub>
                                    <m:sup>
                                      <m:r>
                                        <a:rPr lang="en-US" altLang="ja-JP" sz="2000" i="1">
                                          <a:latin typeface="Cambria Math" panose="02040503050406030204" pitchFamily="18" charset="0"/>
                                        </a:rPr>
                                        <m:t>2</m:t>
                                      </m:r>
                                    </m:sup>
                                  </m:sSubSup>
                                </m:den>
                              </m:f>
                            </m:e>
                          </m:d>
                        </m:e>
                        <m:sup>
                          <m:r>
                            <a:rPr lang="en-US" altLang="ja-JP" sz="2000" i="1">
                              <a:latin typeface="Cambria Math" panose="02040503050406030204" pitchFamily="18" charset="0"/>
                            </a:rPr>
                            <m:t>2</m:t>
                          </m:r>
                        </m:sup>
                      </m:sSup>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𝐺</m:t>
                                      </m:r>
                                    </m:e>
                                    <m:sub>
                                      <m:r>
                                        <a:rPr lang="en-US" altLang="ja-JP" sz="2000" i="1">
                                          <a:latin typeface="Cambria Math" panose="02040503050406030204" pitchFamily="18" charset="0"/>
                                        </a:rPr>
                                        <m:t>𝐹</m:t>
                                      </m:r>
                                    </m:sub>
                                  </m:sSub>
                                </m:num>
                                <m:den>
                                  <m:rad>
                                    <m:radPr>
                                      <m:degHide m:val="on"/>
                                      <m:ctrlPr>
                                        <a:rPr lang="en-US" altLang="ja-JP" sz="2000" i="1">
                                          <a:latin typeface="Cambria Math" panose="02040503050406030204" pitchFamily="18" charset="0"/>
                                        </a:rPr>
                                      </m:ctrlPr>
                                    </m:radPr>
                                    <m:deg/>
                                    <m:e>
                                      <m:r>
                                        <a:rPr lang="en-US" altLang="ja-JP" sz="2000" i="1">
                                          <a:latin typeface="Cambria Math" panose="02040503050406030204" pitchFamily="18" charset="0"/>
                                        </a:rPr>
                                        <m:t>2</m:t>
                                      </m:r>
                                    </m:e>
                                  </m:rad>
                                </m:den>
                              </m:f>
                            </m:e>
                          </m:d>
                        </m:e>
                        <m:sup>
                          <m:r>
                            <a:rPr lang="en-US" altLang="ja-JP" sz="2000" i="1">
                              <a:latin typeface="Cambria Math" panose="02040503050406030204" pitchFamily="18" charset="0"/>
                            </a:rPr>
                            <m:t>2</m:t>
                          </m:r>
                        </m:sup>
                      </m:sSup>
                      <m:f>
                        <m:fPr>
                          <m:ctrlPr>
                            <a:rPr lang="en-US" altLang="ja-JP" sz="2000" i="1">
                              <a:latin typeface="Cambria Math" panose="02040503050406030204" pitchFamily="18" charset="0"/>
                            </a:rPr>
                          </m:ctrlPr>
                        </m:fPr>
                        <m:num>
                          <m:sSup>
                            <m:sSupPr>
                              <m:ctrlPr>
                                <a:rPr lang="en-US" altLang="ja-JP" sz="2000" i="1">
                                  <a:latin typeface="Cambria Math" panose="02040503050406030204" pitchFamily="18" charset="0"/>
                                </a:rPr>
                              </m:ctrlPr>
                            </m:sSupPr>
                            <m:e>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𝑄</m:t>
                                  </m:r>
                                </m:e>
                                <m:sup>
                                  <m:r>
                                    <a:rPr lang="en-US" altLang="ja-JP" sz="2000" i="1">
                                      <a:latin typeface="Cambria Math" panose="02040503050406030204" pitchFamily="18" charset="0"/>
                                    </a:rPr>
                                    <m:t>′</m:t>
                                  </m:r>
                                </m:sup>
                              </m:sSup>
                            </m:e>
                            <m:sup>
                              <m:r>
                                <a:rPr lang="en-US" altLang="ja-JP" sz="2000" i="1">
                                  <a:latin typeface="Cambria Math" panose="02040503050406030204" pitchFamily="18" charset="0"/>
                                </a:rPr>
                                <m:t>8</m:t>
                              </m:r>
                            </m:sup>
                          </m:sSup>
                        </m:num>
                        <m:den>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𝑞</m:t>
                              </m:r>
                            </m:e>
                            <m:sup>
                              <m:r>
                                <a:rPr lang="en-US" altLang="ja-JP" sz="2000" i="1">
                                  <a:latin typeface="Cambria Math" panose="02040503050406030204" pitchFamily="18" charset="0"/>
                                </a:rPr>
                                <m:t>2</m:t>
                              </m:r>
                            </m:sup>
                          </m:sSup>
                        </m:den>
                      </m:f>
                      <m:sSup>
                        <m:sSupPr>
                          <m:ctrlPr>
                            <a:rPr lang="en-US" altLang="ja-JP" sz="2000" b="0" i="1" smtClean="0">
                              <a:latin typeface="Cambria Math" panose="02040503050406030204" pitchFamily="18" charset="0"/>
                            </a:rPr>
                          </m:ctrlPr>
                        </m:sSupPr>
                        <m:e>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𝑚</m:t>
                                      </m:r>
                                    </m:e>
                                    <m:sub>
                                      <m:r>
                                        <a:rPr lang="en-US" altLang="ja-JP" sz="2000" b="0" i="1" smtClean="0">
                                          <a:latin typeface="Cambria Math" panose="02040503050406030204" pitchFamily="18" charset="0"/>
                                        </a:rPr>
                                        <m:t>𝜇</m:t>
                                      </m:r>
                                    </m:sub>
                                  </m:sSub>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r>
                                    <a:rPr lang="en-US" altLang="ja-JP" sz="2000" b="0" i="1" smtClean="0">
                                      <a:latin typeface="Cambria Math" panose="02040503050406030204" pitchFamily="18" charset="0"/>
                                    </a:rPr>
                                    <m:t>𝛼</m:t>
                                  </m:r>
                                </m:num>
                                <m:den>
                                  <m:r>
                                    <a:rPr lang="en-US" altLang="ja-JP" sz="2000" b="0" i="1" smtClean="0">
                                      <a:latin typeface="Cambria Math" panose="02040503050406030204" pitchFamily="18" charset="0"/>
                                    </a:rPr>
                                    <m:t>𝜋</m:t>
                                  </m:r>
                                </m:den>
                              </m:f>
                            </m:e>
                          </m:d>
                        </m:e>
                        <m:sup>
                          <m:r>
                            <a:rPr lang="en-US" altLang="ja-JP" sz="2000" b="0" i="1" smtClean="0">
                              <a:latin typeface="Cambria Math" panose="02040503050406030204" pitchFamily="18" charset="0"/>
                            </a:rPr>
                            <m:t>2</m:t>
                          </m:r>
                        </m:sup>
                      </m:sSup>
                    </m:oMath>
                  </m:oMathPara>
                </a14:m>
                <a:endParaRPr lang="en-US" altLang="ja-JP" sz="2000" b="0" i="1" dirty="0">
                  <a:latin typeface="Cambria Math" panose="02040503050406030204" pitchFamily="18" charset="0"/>
                </a:endParaRPr>
              </a:p>
              <a:p>
                <a:pPr marL="0" indent="0">
                  <a:buNone/>
                </a:pPr>
                <a14:m>
                  <m:oMathPara xmlns:m="http://schemas.openxmlformats.org/officeDocument/2006/math">
                    <m:oMathParaPr>
                      <m:jc m:val="right"/>
                    </m:oMathParaPr>
                    <m:oMath xmlns:m="http://schemas.openxmlformats.org/officeDocument/2006/math">
                      <m:r>
                        <a:rPr lang="en-US" altLang="ja-JP" sz="2000" b="0" i="1" smtClean="0">
                          <a:latin typeface="Cambria Math" panose="02040503050406030204" pitchFamily="18" charset="0"/>
                        </a:rPr>
                        <m:t>×</m:t>
                      </m:r>
                      <m:sSup>
                        <m:sSupPr>
                          <m:ctrlPr>
                            <a:rPr lang="en-US" altLang="ja-JP" sz="2000" b="0" i="1" smtClean="0">
                              <a:latin typeface="Cambria Math" panose="02040503050406030204" pitchFamily="18" charset="0"/>
                            </a:rPr>
                          </m:ctrlPr>
                        </m:sSupPr>
                        <m:e>
                          <m:d>
                            <m:dPr>
                              <m:begChr m:val="["/>
                              <m:endChr m:val="]"/>
                              <m:ctrlPr>
                                <a:rPr lang="en-US" altLang="ja-JP" sz="2000" b="0" i="1" smtClean="0">
                                  <a:latin typeface="Cambria Math" panose="02040503050406030204" pitchFamily="18" charset="0"/>
                                </a:rPr>
                              </m:ctrlPr>
                            </m:dPr>
                            <m:e>
                              <m:sSub>
                                <m:sSubPr>
                                  <m:ctrlPr>
                                    <a:rPr lang="en-US" altLang="ja-JP" sz="2000" b="0" i="1" smtClean="0">
                                      <a:latin typeface="Cambria Math" panose="02040503050406030204" pitchFamily="18" charset="0"/>
                                    </a:rPr>
                                  </m:ctrlPr>
                                </m:sSubPr>
                                <m:e>
                                  <m:r>
                                    <a:rPr lang="en-US" altLang="ja-JP" sz="2000" b="0" i="1" smtClean="0">
                                      <a:latin typeface="Cambria Math" panose="02040503050406030204" pitchFamily="18" charset="0"/>
                                    </a:rPr>
                                    <m:t>𝑍</m:t>
                                  </m:r>
                                </m:e>
                                <m:sub>
                                  <m:r>
                                    <a:rPr lang="en-US" altLang="ja-JP" sz="2000" b="0" i="1" smtClean="0">
                                      <a:latin typeface="Cambria Math" panose="02040503050406030204" pitchFamily="18" charset="0"/>
                                    </a:rPr>
                                    <m:t>𝑒𝑓𝑓</m:t>
                                  </m:r>
                                </m:sub>
                              </m:sSub>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1−3.125</m:t>
                                  </m:r>
                                  <m:d>
                                    <m:dPr>
                                      <m:ctrlPr>
                                        <a:rPr lang="en-US" altLang="ja-JP" sz="2000" b="0" i="1" smtClean="0">
                                          <a:latin typeface="Cambria Math" panose="02040503050406030204" pitchFamily="18" charset="0"/>
                                        </a:rPr>
                                      </m:ctrlPr>
                                    </m:dPr>
                                    <m:e>
                                      <m:f>
                                        <m:fPr>
                                          <m:ctrlPr>
                                            <a:rPr lang="en-US" altLang="ja-JP" sz="2000" b="0" i="1" smtClean="0">
                                              <a:latin typeface="Cambria Math" panose="02040503050406030204" pitchFamily="18" charset="0"/>
                                            </a:rPr>
                                          </m:ctrlPr>
                                        </m:fPr>
                                        <m:num>
                                          <m:r>
                                            <a:rPr lang="en-US" altLang="ja-JP" sz="2000" b="0" i="1" smtClean="0">
                                              <a:latin typeface="Cambria Math" panose="02040503050406030204" pitchFamily="18" charset="0"/>
                                            </a:rPr>
                                            <m:t>𝐴</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𝑍</m:t>
                                          </m:r>
                                        </m:num>
                                        <m:den>
                                          <m:r>
                                            <a:rPr lang="en-US" altLang="ja-JP" sz="2000" b="0" i="1" smtClean="0">
                                              <a:latin typeface="Cambria Math" panose="02040503050406030204" pitchFamily="18" charset="0"/>
                                            </a:rPr>
                                            <m:t>2</m:t>
                                          </m:r>
                                          <m:r>
                                            <a:rPr lang="en-US" altLang="ja-JP" sz="2000" b="0" i="1" smtClean="0">
                                              <a:latin typeface="Cambria Math" panose="02040503050406030204" pitchFamily="18" charset="0"/>
                                            </a:rPr>
                                            <m:t>𝐴</m:t>
                                          </m:r>
                                        </m:den>
                                      </m:f>
                                    </m:e>
                                  </m:d>
                                </m:e>
                              </m:d>
                            </m:e>
                          </m:d>
                        </m:e>
                        <m:sup>
                          <m:r>
                            <a:rPr lang="en-US" altLang="ja-JP" sz="2000" b="0" i="1" smtClean="0">
                              <a:latin typeface="Cambria Math" panose="02040503050406030204" pitchFamily="18" charset="0"/>
                            </a:rPr>
                            <m:t>2</m:t>
                          </m:r>
                        </m:sup>
                      </m:sSup>
                    </m:oMath>
                  </m:oMathPara>
                </a14:m>
                <a:endParaRPr kumimoji="1"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sSub>
                      <m:sSubPr>
                        <m:ctrlPr>
                          <a:rPr kumimoji="1" lang="en-US" altLang="ja-JP" sz="2000" b="0" i="1" dirty="0" smtClean="0">
                            <a:latin typeface="Cambria Math" panose="02040503050406030204" pitchFamily="18" charset="0"/>
                            <a:ea typeface="BIZ UDP明朝 Medium" panose="02020500000000000000" pitchFamily="18" charset="-128"/>
                          </a:rPr>
                        </m:ctrlPr>
                      </m:sSubPr>
                      <m:e>
                        <m:acc>
                          <m:accPr>
                            <m:chr m:val="̃"/>
                            <m:ctrlPr>
                              <a:rPr kumimoji="1" lang="en-US" altLang="ja-JP" sz="2000" b="0" i="1" smtClean="0">
                                <a:latin typeface="Cambria Math" panose="02040503050406030204" pitchFamily="18" charset="0"/>
                                <a:ea typeface="BIZ UDP明朝 Medium" panose="02020500000000000000" pitchFamily="18" charset="-128"/>
                              </a:rPr>
                            </m:ctrlPr>
                          </m:accPr>
                          <m:e>
                            <m:r>
                              <a:rPr kumimoji="1" lang="en-US" altLang="ja-JP" sz="2000" b="0" i="1" smtClean="0">
                                <a:latin typeface="Cambria Math" panose="02040503050406030204" pitchFamily="18" charset="0"/>
                                <a:ea typeface="BIZ UDP明朝 Medium" panose="02020500000000000000" pitchFamily="18" charset="-128"/>
                              </a:rPr>
                              <m:t>𝜏</m:t>
                            </m:r>
                          </m:e>
                        </m:acc>
                      </m:e>
                      <m:sub>
                        <m:r>
                          <a:rPr kumimoji="1" lang="en-US" altLang="ja-JP" sz="2000" b="0" i="1" dirty="0" smtClean="0">
                            <a:latin typeface="Cambria Math" panose="02040503050406030204" pitchFamily="18" charset="0"/>
                            <a:ea typeface="BIZ UDP明朝 Medium" panose="02020500000000000000" pitchFamily="18" charset="-128"/>
                          </a:rPr>
                          <m:t>𝜇</m:t>
                        </m:r>
                      </m:sub>
                    </m:sSub>
                  </m:oMath>
                </a14:m>
                <a:r>
                  <a:rPr kumimoji="1" lang="en-US" altLang="ja-JP" sz="2000" dirty="0">
                    <a:latin typeface="BIZ UDP明朝 Medium" panose="02020500000000000000" pitchFamily="18" charset="-128"/>
                    <a:ea typeface="BIZ UDP明朝 Medium" panose="02020500000000000000" pitchFamily="18" charset="-128"/>
                  </a:rPr>
                  <a:t> is the mean lifetime of muon in muonic atom.</a:t>
                </a:r>
              </a:p>
              <a:p>
                <a14:m>
                  <m:oMath xmlns:m="http://schemas.openxmlformats.org/officeDocument/2006/math">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𝑄</m:t>
                        </m:r>
                      </m:e>
                      <m:sup>
                        <m:r>
                          <a:rPr kumimoji="1" lang="en-US" altLang="ja-JP" sz="2000" b="0" i="1" smtClean="0">
                            <a:latin typeface="Cambria Math" panose="02040503050406030204" pitchFamily="18" charset="0"/>
                            <a:ea typeface="BIZ UDP明朝 Medium" panose="02020500000000000000" pitchFamily="18" charset="-128"/>
                          </a:rPr>
                          <m:t>′</m:t>
                        </m:r>
                      </m:sup>
                    </m:sSup>
                  </m:oMath>
                </a14:m>
                <a:r>
                  <a:rPr kumimoji="1" lang="en-US" altLang="ja-JP" sz="2000" dirty="0">
                    <a:latin typeface="BIZ UDP明朝 Medium" panose="02020500000000000000" pitchFamily="18" charset="-128"/>
                    <a:ea typeface="BIZ UDP明朝 Medium" panose="02020500000000000000" pitchFamily="18" charset="-128"/>
                  </a:rPr>
                  <a:t> is typical energy scale including phase space. </a:t>
                </a:r>
                <a:r>
                  <a:rPr kumimoji="1" lang="ja-JP" altLang="en-US" sz="2000" dirty="0">
                    <a:latin typeface="BIZ UDP明朝 Medium" panose="02020500000000000000" pitchFamily="18" charset="-128"/>
                    <a:ea typeface="BIZ UDP明朝 Medium" panose="02020500000000000000" pitchFamily="18" charset="-128"/>
                  </a:rPr>
                  <a:t>～</a:t>
                </a:r>
                <a:r>
                  <a:rPr kumimoji="1" lang="en-US" altLang="ja-JP" sz="2000" dirty="0">
                    <a:latin typeface="BIZ UDP明朝 Medium" panose="02020500000000000000" pitchFamily="18" charset="-128"/>
                    <a:ea typeface="BIZ UDP明朝 Medium" panose="02020500000000000000" pitchFamily="18" charset="-128"/>
                  </a:rPr>
                  <a:t>muon mass</a:t>
                </a:r>
                <a:endParaRPr kumimoji="1" lang="en-US" altLang="ja-JP" sz="1800" dirty="0">
                  <a:latin typeface="BIZ UDP明朝 Medium" panose="02020500000000000000" pitchFamily="18" charset="-128"/>
                  <a:ea typeface="BIZ UDP明朝 Medium" panose="02020500000000000000" pitchFamily="18" charset="-128"/>
                </a:endParaRPr>
              </a:p>
              <a:p>
                <a:r>
                  <a:rPr kumimoji="1" lang="ja-JP" altLang="en-US" sz="2000" dirty="0">
                    <a:latin typeface="BIZ UDP明朝 Medium" panose="02020500000000000000" pitchFamily="18" charset="-128"/>
                    <a:ea typeface="BIZ UDP明朝 Medium" panose="02020500000000000000" pitchFamily="18" charset="-128"/>
                  </a:rPr>
                  <a:t>𝑞 </a:t>
                </a:r>
                <a:r>
                  <a:rPr kumimoji="1" lang="en-US" altLang="ja-JP" sz="2000" dirty="0">
                    <a:latin typeface="BIZ UDP明朝 Medium" panose="02020500000000000000" pitchFamily="18" charset="-128"/>
                    <a:ea typeface="BIZ UDP明朝 Medium" panose="02020500000000000000" pitchFamily="18" charset="-128"/>
                  </a:rPr>
                  <a:t>is the momentum the neutrino.</a:t>
                </a: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1120000" y="1825625"/>
                <a:ext cx="10233800" cy="4450484"/>
              </a:xfrm>
              <a:blipFill>
                <a:blip r:embed="rId4"/>
                <a:stretch>
                  <a:fillRect l="-536" t="-1778"/>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22D0775E-3CBE-45EB-892D-8CC960272B90}"/>
              </a:ext>
            </a:extLst>
          </p:cNvPr>
          <p:cNvSpPr/>
          <p:nvPr/>
        </p:nvSpPr>
        <p:spPr>
          <a:xfrm>
            <a:off x="8021803" y="2999509"/>
            <a:ext cx="3283506" cy="962891"/>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C0D5F508-77D1-47C2-B16C-93C0CD028D7F}"/>
                  </a:ext>
                </a:extLst>
              </p:cNvPr>
              <p:cNvSpPr txBox="1"/>
              <p:nvPr/>
            </p:nvSpPr>
            <p:spPr>
              <a:xfrm>
                <a:off x="5936673" y="839321"/>
                <a:ext cx="6255327" cy="723275"/>
              </a:xfrm>
              <a:prstGeom prst="rect">
                <a:avLst/>
              </a:prstGeom>
              <a:ln w="57150">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spcBef>
                    <a:spcPts val="600"/>
                  </a:spcBef>
                </a:pPr>
                <a:r>
                  <a:rPr kumimoji="1" lang="en-US" altLang="ja-JP" dirty="0">
                    <a:latin typeface="BIZ UDP明朝 Medium" panose="02020500000000000000" pitchFamily="18" charset="-128"/>
                    <a:ea typeface="BIZ UDP明朝 Medium" panose="02020500000000000000" pitchFamily="18" charset="-128"/>
                  </a:rPr>
                  <a:t>Pauli exclusion principle for neutron transitions</a:t>
                </a:r>
              </a:p>
              <a:p>
                <a:pPr algn="ctr">
                  <a:spcAft>
                    <a:spcPts val="600"/>
                  </a:spcAft>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𝜇</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m:t>
                      </m:r>
                      <m:d>
                        <m:dPr>
                          <m:ctrlPr>
                            <a:rPr lang="en-US" altLang="ja-JP" sz="1800" i="1">
                              <a:latin typeface="Cambria Math" panose="02040503050406030204" pitchFamily="18" charset="0"/>
                            </a:rPr>
                          </m:ctrlPr>
                        </m:dPr>
                        <m:e>
                          <m:r>
                            <a:rPr lang="en-US" altLang="ja-JP" sz="1800" i="1">
                              <a:latin typeface="Cambria Math" panose="02040503050406030204" pitchFamily="18" charset="0"/>
                            </a:rPr>
                            <m:t>𝐴</m:t>
                          </m:r>
                          <m:r>
                            <a:rPr lang="en-US" altLang="ja-JP" sz="1800" i="1">
                              <a:latin typeface="Cambria Math" panose="02040503050406030204" pitchFamily="18" charset="0"/>
                            </a:rPr>
                            <m:t>,</m:t>
                          </m:r>
                          <m:r>
                            <a:rPr lang="en-US" altLang="ja-JP" sz="1800" i="1">
                              <a:latin typeface="Cambria Math" panose="02040503050406030204" pitchFamily="18" charset="0"/>
                            </a:rPr>
                            <m:t>𝑍</m:t>
                          </m:r>
                        </m:e>
                      </m:d>
                      <m:r>
                        <a:rPr kumimoji="1" lang="en-US" altLang="ja-JP" sz="1800" b="0" i="1" smtClean="0">
                          <a:latin typeface="Cambria Math" panose="02040503050406030204" pitchFamily="18" charset="0"/>
                          <a:ea typeface="BIZ UDP明朝 Medium" panose="02020500000000000000" pitchFamily="18" charset="-128"/>
                        </a:rPr>
                        <m:t>→</m:t>
                      </m:r>
                      <m:sSup>
                        <m:sSupPr>
                          <m:ctrlPr>
                            <a:rPr kumimoji="1" lang="en-US" altLang="ja-JP" sz="1800" b="0" i="1" smtClean="0">
                              <a:latin typeface="Cambria Math" panose="02040503050406030204" pitchFamily="18" charset="0"/>
                              <a:ea typeface="BIZ UDP明朝 Medium" panose="02020500000000000000" pitchFamily="18" charset="-128"/>
                            </a:rPr>
                          </m:ctrlPr>
                        </m:sSupPr>
                        <m:e>
                          <m:r>
                            <a:rPr kumimoji="1" lang="en-US" altLang="ja-JP" sz="1800" b="0" i="1" smtClean="0">
                              <a:latin typeface="Cambria Math" panose="02040503050406030204" pitchFamily="18" charset="0"/>
                              <a:ea typeface="BIZ UDP明朝 Medium" panose="02020500000000000000" pitchFamily="18" charset="-128"/>
                            </a:rPr>
                            <m:t>𝑒</m:t>
                          </m:r>
                        </m:e>
                        <m:sup>
                          <m:r>
                            <a:rPr kumimoji="1" lang="en-US" altLang="ja-JP" sz="1800" b="0" i="1" smtClean="0">
                              <a:latin typeface="Cambria Math" panose="02040503050406030204" pitchFamily="18" charset="0"/>
                              <a:ea typeface="BIZ UDP明朝 Medium" panose="02020500000000000000" pitchFamily="18" charset="-128"/>
                            </a:rPr>
                            <m:t>+</m:t>
                          </m:r>
                        </m:sup>
                      </m:sSup>
                      <m:r>
                        <a:rPr kumimoji="1" lang="en-US" altLang="ja-JP" sz="1800" b="0" i="1" smtClean="0">
                          <a:latin typeface="Cambria Math" panose="02040503050406030204" pitchFamily="18" charset="0"/>
                          <a:ea typeface="BIZ UDP明朝 Medium" panose="02020500000000000000" pitchFamily="18" charset="-128"/>
                        </a:rPr>
                        <m:t>+</m:t>
                      </m:r>
                      <m:d>
                        <m:dPr>
                          <m:ctrlPr>
                            <a:rPr lang="en-US" altLang="ja-JP" sz="1800" i="1">
                              <a:latin typeface="Cambria Math" panose="02040503050406030204" pitchFamily="18" charset="0"/>
                            </a:rPr>
                          </m:ctrlPr>
                        </m:dPr>
                        <m:e>
                          <m:r>
                            <a:rPr lang="en-US" altLang="ja-JP" sz="1800" i="1">
                              <a:latin typeface="Cambria Math" panose="02040503050406030204" pitchFamily="18" charset="0"/>
                            </a:rPr>
                            <m:t>𝐴</m:t>
                          </m:r>
                          <m:r>
                            <a:rPr lang="en-US" altLang="ja-JP" sz="1800" i="1">
                              <a:latin typeface="Cambria Math" panose="02040503050406030204" pitchFamily="18" charset="0"/>
                            </a:rPr>
                            <m:t>,</m:t>
                          </m:r>
                          <m:r>
                            <a:rPr lang="en-US" altLang="ja-JP" sz="1800" i="1">
                              <a:latin typeface="Cambria Math" panose="02040503050406030204" pitchFamily="18" charset="0"/>
                            </a:rPr>
                            <m:t>𝑍</m:t>
                          </m:r>
                          <m:r>
                            <a:rPr lang="en-US" altLang="ja-JP" sz="1800" i="1">
                              <a:latin typeface="Cambria Math" panose="02040503050406030204" pitchFamily="18" charset="0"/>
                            </a:rPr>
                            <m:t>−2</m:t>
                          </m:r>
                        </m:e>
                      </m:d>
                    </m:oMath>
                  </m:oMathPara>
                </a14:m>
                <a:endParaRPr kumimoji="1" lang="en-US" altLang="ja-JP" sz="1800" dirty="0">
                  <a:latin typeface="BIZ UDP明朝 Medium" panose="02020500000000000000" pitchFamily="18" charset="-128"/>
                  <a:ea typeface="BIZ UDP明朝 Medium" panose="02020500000000000000" pitchFamily="18" charset="-128"/>
                </a:endParaRPr>
              </a:p>
            </p:txBody>
          </p:sp>
        </mc:Choice>
        <mc:Fallback xmlns="">
          <p:sp>
            <p:nvSpPr>
              <p:cNvPr id="11" name="テキスト ボックス 10">
                <a:extLst>
                  <a:ext uri="{FF2B5EF4-FFF2-40B4-BE49-F238E27FC236}">
                    <a16:creationId xmlns:a16="http://schemas.microsoft.com/office/drawing/2014/main" id="{C0D5F508-77D1-47C2-B16C-93C0CD028D7F}"/>
                  </a:ext>
                </a:extLst>
              </p:cNvPr>
              <p:cNvSpPr txBox="1">
                <a:spLocks noRot="1" noChangeAspect="1" noMove="1" noResize="1" noEditPoints="1" noAdjustHandles="1" noChangeArrowheads="1" noChangeShapeType="1" noTextEdit="1"/>
              </p:cNvSpPr>
              <p:nvPr/>
            </p:nvSpPr>
            <p:spPr>
              <a:xfrm>
                <a:off x="5936673" y="839321"/>
                <a:ext cx="6255327" cy="723275"/>
              </a:xfrm>
              <a:prstGeom prst="rect">
                <a:avLst/>
              </a:prstGeom>
              <a:blipFill>
                <a:blip r:embed="rId5"/>
                <a:stretch>
                  <a:fillRect t="-787"/>
                </a:stretch>
              </a:blipFill>
              <a:ln w="57150">
                <a:solidFill>
                  <a:schemeClr val="accent5">
                    <a:lumMod val="75000"/>
                  </a:schemeClr>
                </a:solidFill>
              </a:ln>
            </p:spPr>
            <p:txBody>
              <a:bodyPr/>
              <a:lstStyle/>
              <a:p>
                <a:r>
                  <a:rPr lang="ja-JP" altLang="en-US">
                    <a:noFill/>
                  </a:rPr>
                  <a:t> </a:t>
                </a:r>
              </a:p>
            </p:txBody>
          </p:sp>
        </mc:Fallback>
      </mc:AlternateContent>
      <p:cxnSp>
        <p:nvCxnSpPr>
          <p:cNvPr id="12" name="直線矢印コネクタ 11">
            <a:extLst>
              <a:ext uri="{FF2B5EF4-FFF2-40B4-BE49-F238E27FC236}">
                <a16:creationId xmlns:a16="http://schemas.microsoft.com/office/drawing/2014/main" id="{8E5BA1FC-FCB4-4901-985C-EDF31A65B9A5}"/>
              </a:ext>
            </a:extLst>
          </p:cNvPr>
          <p:cNvCxnSpPr>
            <a:cxnSpLocks/>
          </p:cNvCxnSpPr>
          <p:nvPr/>
        </p:nvCxnSpPr>
        <p:spPr>
          <a:xfrm>
            <a:off x="9608126" y="1532710"/>
            <a:ext cx="0" cy="1252054"/>
          </a:xfrm>
          <a:prstGeom prst="straightConnector1">
            <a:avLst/>
          </a:prstGeom>
          <a:ln w="762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DB91249-BB73-4B65-BF70-7E0BDE202825}"/>
              </a:ext>
            </a:extLst>
          </p:cNvPr>
          <p:cNvCxnSpPr/>
          <p:nvPr/>
        </p:nvCxnSpPr>
        <p:spPr>
          <a:xfrm>
            <a:off x="8160327" y="1468582"/>
            <a:ext cx="54032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45579A0-9691-4194-868E-2CDA9A5FB030}"/>
              </a:ext>
            </a:extLst>
          </p:cNvPr>
          <p:cNvCxnSpPr>
            <a:cxnSpLocks/>
          </p:cNvCxnSpPr>
          <p:nvPr/>
        </p:nvCxnSpPr>
        <p:spPr>
          <a:xfrm>
            <a:off x="9573493" y="1468582"/>
            <a:ext cx="95596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9994FAF3-71D1-4A30-99C3-D270AA6B7EDE}"/>
              </a:ext>
            </a:extLst>
          </p:cNvPr>
          <p:cNvSpPr>
            <a:spLocks noGrp="1"/>
          </p:cNvSpPr>
          <p:nvPr>
            <p:ph type="sldNum" sz="quarter" idx="12"/>
          </p:nvPr>
        </p:nvSpPr>
        <p:spPr/>
        <p:txBody>
          <a:bodyPr/>
          <a:lstStyle/>
          <a:p>
            <a:fld id="{73B850FF-6169-4056-8077-06FFA93A5366}" type="slidenum">
              <a:rPr lang="en-US" smtClean="0"/>
              <a:pPr/>
              <a:t>43</a:t>
            </a:fld>
            <a:endParaRPr lang="en-US"/>
          </a:p>
        </p:txBody>
      </p:sp>
    </p:spTree>
    <p:extLst>
      <p:ext uri="{BB962C8B-B14F-4D97-AF65-F5344CB8AC3E}">
        <p14:creationId xmlns:p14="http://schemas.microsoft.com/office/powerpoint/2010/main" val="3474590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Benchmark</a:t>
                </a:r>
                <a:r>
                  <a:rPr kumimoji="1" lang="ja-JP" altLang="en-US"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a:solidFill>
                      <a:schemeClr val="bg2"/>
                    </a:solidFill>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44</a:t>
            </a:fld>
            <a:endParaRPr lang="en-US"/>
          </a:p>
        </p:txBody>
      </p:sp>
    </p:spTree>
    <p:extLst>
      <p:ext uri="{BB962C8B-B14F-4D97-AF65-F5344CB8AC3E}">
        <p14:creationId xmlns:p14="http://schemas.microsoft.com/office/powerpoint/2010/main" val="1919057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(Pattern I)</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45</a:t>
            </a:fld>
            <a:endParaRPr 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4332BA8-4B62-47BF-AABE-924770563D3F}"/>
                  </a:ext>
                </a:extLst>
              </p:cNvPr>
              <p:cNvSpPr txBox="1"/>
              <p:nvPr/>
            </p:nvSpPr>
            <p:spPr>
              <a:xfrm>
                <a:off x="632517" y="1381913"/>
                <a:ext cx="11075928" cy="4832092"/>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𝜆</m:t>
                        </m:r>
                      </m:e>
                      <m:sub>
                        <m:r>
                          <a:rPr kumimoji="1" lang="en-US" altLang="ja-JP" sz="2400" b="0" i="1" smtClean="0">
                            <a:latin typeface="Cambria Math" panose="02040503050406030204" pitchFamily="18" charset="0"/>
                          </a:rPr>
                          <m:t>213</m:t>
                        </m:r>
                      </m:sub>
                      <m:sup>
                        <m:r>
                          <a:rPr kumimoji="1" lang="en-US" altLang="ja-JP" sz="2400" b="0" i="1" smtClean="0">
                            <a:latin typeface="Cambria Math" panose="02040503050406030204" pitchFamily="18" charset="0"/>
                          </a:rPr>
                          <m:t>′</m:t>
                        </m:r>
                      </m:sup>
                    </m:sSubSup>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sin</m:t>
                        </m:r>
                      </m:fName>
                      <m:e>
                        <m:r>
                          <a:rPr kumimoji="1" lang="en-US" altLang="ja-JP" sz="2400" b="0" i="1" smtClean="0">
                            <a:latin typeface="Cambria Math" panose="02040503050406030204" pitchFamily="18" charset="0"/>
                          </a:rPr>
                          <m:t>𝜃</m:t>
                        </m:r>
                      </m:e>
                    </m:func>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 </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𝜆</m:t>
                        </m:r>
                      </m:e>
                      <m:sub>
                        <m:r>
                          <a:rPr lang="en-US" altLang="ja-JP" sz="2400" b="0" i="1" smtClean="0">
                            <a:latin typeface="Cambria Math" panose="02040503050406030204" pitchFamily="18" charset="0"/>
                            <a:ea typeface="Cambria Math" panose="02040503050406030204" pitchFamily="18" charset="0"/>
                          </a:rPr>
                          <m:t>131</m:t>
                        </m:r>
                      </m:sub>
                      <m:sup>
                        <m:r>
                          <a:rPr lang="en-US" altLang="ja-JP" sz="2400" b="0" i="1" smtClean="0">
                            <a:latin typeface="Cambria Math" panose="02040503050406030204" pitchFamily="18" charset="0"/>
                            <a:ea typeface="Cambria Math" panose="02040503050406030204" pitchFamily="18" charset="0"/>
                          </a:rPr>
                          <m:t>′</m:t>
                        </m:r>
                      </m:sup>
                    </m:sSubSup>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cos</m:t>
                        </m:r>
                      </m:fName>
                      <m:e>
                        <m:r>
                          <a:rPr lang="en-US" altLang="ja-JP" sz="2400" b="0" i="1" smtClean="0">
                            <a:latin typeface="Cambria Math" panose="02040503050406030204" pitchFamily="18" charset="0"/>
                            <a:ea typeface="Cambria Math" panose="02040503050406030204" pitchFamily="18" charset="0"/>
                          </a:rPr>
                          <m:t>𝜃</m:t>
                        </m:r>
                      </m:e>
                    </m:func>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oMath>
                </a14:m>
                <a:r>
                  <a:rPr kumimoji="1" lang="ja-JP" altLang="en-US" sz="2400" dirty="0">
                    <a:latin typeface="BIZ UDP明朝 Medium" panose="02020500000000000000" pitchFamily="18" charset="-128"/>
                    <a:ea typeface="BIZ UDP明朝 Medium" panose="02020500000000000000" pitchFamily="18" charset="-128"/>
                  </a:rPr>
                  <a:t> </a:t>
                </a:r>
                <a:r>
                  <a:rPr kumimoji="1" lang="en-US" altLang="ja-JP" sz="24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𝜆</m:t>
                        </m:r>
                      </m:e>
                      <m:sub>
                        <m:r>
                          <a:rPr lang="en-US" altLang="ja-JP" sz="2400" i="1">
                            <a:latin typeface="Cambria Math" panose="02040503050406030204" pitchFamily="18" charset="0"/>
                          </a:rPr>
                          <m:t>213</m:t>
                        </m:r>
                      </m:sub>
                      <m:sup>
                        <m:r>
                          <a:rPr lang="en-US" altLang="ja-JP" sz="2400" i="1">
                            <a:latin typeface="Cambria Math" panose="02040503050406030204" pitchFamily="18" charset="0"/>
                          </a:rPr>
                          <m:t>′</m:t>
                        </m:r>
                      </m:sup>
                    </m:sSubSup>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sin</m:t>
                        </m:r>
                      </m:fName>
                      <m:e>
                        <m:r>
                          <a:rPr lang="en-US" altLang="ja-JP" sz="2400" i="1">
                            <a:latin typeface="Cambria Math" panose="02040503050406030204" pitchFamily="18" charset="0"/>
                          </a:rPr>
                          <m:t>𝜃</m:t>
                        </m:r>
                      </m:e>
                    </m:func>
                    <m:r>
                      <a:rPr lang="en-US" altLang="ja-JP" sz="2400" b="0" i="1" smtClean="0">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𝜆</m:t>
                        </m:r>
                      </m:e>
                      <m:sub>
                        <m:r>
                          <a:rPr lang="en-US" altLang="ja-JP" sz="2400" i="1">
                            <a:latin typeface="Cambria Math" panose="02040503050406030204" pitchFamily="18" charset="0"/>
                            <a:ea typeface="Cambria Math" panose="02040503050406030204" pitchFamily="18" charset="0"/>
                          </a:rPr>
                          <m:t>131</m:t>
                        </m:r>
                      </m:sub>
                      <m:sup>
                        <m:r>
                          <a:rPr lang="en-US" altLang="ja-JP" sz="2400" i="1">
                            <a:latin typeface="Cambria Math" panose="02040503050406030204" pitchFamily="18" charset="0"/>
                            <a:ea typeface="Cambria Math" panose="02040503050406030204" pitchFamily="18" charset="0"/>
                          </a:rPr>
                          <m:t>′</m:t>
                        </m:r>
                      </m:sup>
                    </m:sSubSup>
                    <m:func>
                      <m:funcPr>
                        <m:ctrlPr>
                          <a:rPr lang="en-US" altLang="ja-JP" sz="2400" i="1">
                            <a:latin typeface="Cambria Math" panose="02040503050406030204" pitchFamily="18" charset="0"/>
                            <a:ea typeface="Cambria Math" panose="02040503050406030204" pitchFamily="18" charset="0"/>
                          </a:rPr>
                        </m:ctrlPr>
                      </m:funcPr>
                      <m:fName>
                        <m:r>
                          <m:rPr>
                            <m:sty m:val="p"/>
                          </m:rPr>
                          <a:rPr lang="en-US" altLang="ja-JP" sz="2400">
                            <a:latin typeface="Cambria Math" panose="02040503050406030204" pitchFamily="18" charset="0"/>
                            <a:ea typeface="Cambria Math" panose="02040503050406030204" pitchFamily="18" charset="0"/>
                          </a:rPr>
                          <m:t>cos</m:t>
                        </m:r>
                      </m:fName>
                      <m:e>
                        <m:r>
                          <a:rPr lang="en-US" altLang="ja-JP" sz="2400" i="1">
                            <a:latin typeface="Cambria Math" panose="02040503050406030204" pitchFamily="18" charset="0"/>
                            <a:ea typeface="Cambria Math" panose="02040503050406030204" pitchFamily="18" charset="0"/>
                          </a:rPr>
                          <m:t>𝜃</m:t>
                        </m:r>
                      </m:e>
                    </m:func>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0</m:t>
                    </m:r>
                  </m:oMath>
                </a14:m>
                <a:r>
                  <a:rPr lang="ja-JP" altLang="en-US" sz="2400" dirty="0">
                    <a:latin typeface="BIZ UDP明朝 Medium" panose="02020500000000000000" pitchFamily="18" charset="-128"/>
                    <a:ea typeface="BIZ UDP明朝 Medium" panose="02020500000000000000" pitchFamily="18" charset="-128"/>
                  </a:rPr>
                  <a:t> </a:t>
                </a:r>
                <a:r>
                  <a:rPr kumimoji="1" lang="en-US" altLang="ja-JP" sz="2400" dirty="0">
                    <a:latin typeface="BIZ UDP明朝 Medium" panose="02020500000000000000" pitchFamily="18" charset="-128"/>
                    <a:ea typeface="BIZ UDP明朝 Medium" panose="02020500000000000000" pitchFamily="18" charset="-128"/>
                  </a:rPr>
                  <a:t>)</a:t>
                </a:r>
              </a:p>
              <a:p>
                <a:pPr marL="285750" indent="-285750">
                  <a:buFont typeface="Arial" panose="020B0604020202020204" pitchFamily="34" charset="0"/>
                  <a:buChar char="•"/>
                </a:pPr>
                <a:endParaRPr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4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4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and the bound of </a:t>
                </a:r>
                <a14:m>
                  <m:oMath xmlns:m="http://schemas.openxmlformats.org/officeDocument/2006/math">
                    <m:r>
                      <a:rPr lang="en-US" altLang="ja-JP" sz="2000" b="0" i="1" smtClean="0">
                        <a:latin typeface="Cambria Math" panose="02040503050406030204" pitchFamily="18" charset="0"/>
                        <a:ea typeface="BIZ UDP明朝 Medium" panose="02020500000000000000" pitchFamily="18" charset="-128"/>
                      </a:rPr>
                      <m:t>𝜋</m:t>
                    </m:r>
                  </m:oMath>
                </a14:m>
                <a:r>
                  <a:rPr lang="en-US" altLang="ja-JP" sz="2000" dirty="0">
                    <a:latin typeface="BIZ UDP明朝 Medium" panose="02020500000000000000" pitchFamily="18" charset="-128"/>
                    <a:ea typeface="BIZ UDP明朝 Medium" panose="02020500000000000000" pitchFamily="18" charset="-128"/>
                  </a:rPr>
                  <a:t> decay</a:t>
                </a:r>
              </a:p>
              <a:p>
                <a:pPr marL="285750" indent="-285750">
                  <a:buFont typeface="Arial" panose="020B0604020202020204" pitchFamily="34" charset="0"/>
                  <a:buChar char="•"/>
                </a:pPr>
                <a:endParaRPr kumimoji="1" lang="ja-JP" altLang="en-US" sz="2000" dirty="0"/>
              </a:p>
            </p:txBody>
          </p:sp>
        </mc:Choice>
        <mc:Fallback xmlns="">
          <p:sp>
            <p:nvSpPr>
              <p:cNvPr id="4" name="テキスト ボックス 3">
                <a:extLst>
                  <a:ext uri="{FF2B5EF4-FFF2-40B4-BE49-F238E27FC236}">
                    <a16:creationId xmlns:a16="http://schemas.microsoft.com/office/drawing/2014/main" id="{C4332BA8-4B62-47BF-AABE-924770563D3F}"/>
                  </a:ext>
                </a:extLst>
              </p:cNvPr>
              <p:cNvSpPr txBox="1">
                <a:spLocks noRot="1" noChangeAspect="1" noMove="1" noResize="1" noEditPoints="1" noAdjustHandles="1" noChangeArrowheads="1" noChangeShapeType="1" noTextEdit="1"/>
              </p:cNvSpPr>
              <p:nvPr/>
            </p:nvSpPr>
            <p:spPr>
              <a:xfrm>
                <a:off x="632517" y="1381913"/>
                <a:ext cx="11075928" cy="4832092"/>
              </a:xfrm>
              <a:prstGeom prst="rect">
                <a:avLst/>
              </a:prstGeom>
              <a:blipFill>
                <a:blip r:embed="rId3"/>
                <a:stretch>
                  <a:fillRect l="-771" t="-1515"/>
                </a:stretch>
              </a:blipFill>
            </p:spPr>
            <p:txBody>
              <a:bodyPr/>
              <a:lstStyle/>
              <a:p>
                <a:r>
                  <a:rPr lang="ja-JP" altLang="en-US">
                    <a:noFill/>
                  </a:rPr>
                  <a:t> </a:t>
                </a:r>
              </a:p>
            </p:txBody>
          </p:sp>
        </mc:Fallback>
      </mc:AlternateContent>
      <p:pic>
        <p:nvPicPr>
          <p:cNvPr id="6" name="図 5">
            <a:extLst>
              <a:ext uri="{FF2B5EF4-FFF2-40B4-BE49-F238E27FC236}">
                <a16:creationId xmlns:a16="http://schemas.microsoft.com/office/drawing/2014/main" id="{E967ABEF-93E3-42C5-BE42-614ECC724D23}"/>
              </a:ext>
            </a:extLst>
          </p:cNvPr>
          <p:cNvPicPr>
            <a:picLocks noChangeAspect="1"/>
          </p:cNvPicPr>
          <p:nvPr/>
        </p:nvPicPr>
        <p:blipFill>
          <a:blip r:embed="rId4"/>
          <a:stretch>
            <a:fillRect/>
          </a:stretch>
        </p:blipFill>
        <p:spPr>
          <a:xfrm>
            <a:off x="781934" y="2006842"/>
            <a:ext cx="10181716" cy="3097043"/>
          </a:xfrm>
          <a:prstGeom prst="rect">
            <a:avLst/>
          </a:prstGeom>
        </p:spPr>
      </p:pic>
      <p:sp>
        <p:nvSpPr>
          <p:cNvPr id="5" name="正方形/長方形 4">
            <a:extLst>
              <a:ext uri="{FF2B5EF4-FFF2-40B4-BE49-F238E27FC236}">
                <a16:creationId xmlns:a16="http://schemas.microsoft.com/office/drawing/2014/main" id="{920D4B59-541E-4EE8-99A7-43F82022F091}"/>
              </a:ext>
            </a:extLst>
          </p:cNvPr>
          <p:cNvSpPr/>
          <p:nvPr/>
        </p:nvSpPr>
        <p:spPr>
          <a:xfrm>
            <a:off x="5849957" y="2566929"/>
            <a:ext cx="3999123" cy="58389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2AF3DA9-7B31-41ED-84D6-8D5EB9863171}"/>
              </a:ext>
            </a:extLst>
          </p:cNvPr>
          <p:cNvSpPr/>
          <p:nvPr/>
        </p:nvSpPr>
        <p:spPr>
          <a:xfrm>
            <a:off x="6433851" y="3412192"/>
            <a:ext cx="2985571" cy="4914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4340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(Pattern I)</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46</a:t>
            </a:fld>
            <a:endParaRPr lang="en-US"/>
          </a:p>
        </p:txBody>
      </p:sp>
      <p:pic>
        <p:nvPicPr>
          <p:cNvPr id="6" name="図 5">
            <a:extLst>
              <a:ext uri="{FF2B5EF4-FFF2-40B4-BE49-F238E27FC236}">
                <a16:creationId xmlns:a16="http://schemas.microsoft.com/office/drawing/2014/main" id="{A5B82290-AA45-4CEA-B0FD-C7B930514B41}"/>
              </a:ext>
            </a:extLst>
          </p:cNvPr>
          <p:cNvPicPr>
            <a:picLocks noChangeAspect="1"/>
          </p:cNvPicPr>
          <p:nvPr/>
        </p:nvPicPr>
        <p:blipFill>
          <a:blip r:embed="rId3"/>
          <a:stretch>
            <a:fillRect/>
          </a:stretch>
        </p:blipFill>
        <p:spPr>
          <a:xfrm>
            <a:off x="5346796" y="693974"/>
            <a:ext cx="6351939" cy="6079971"/>
          </a:xfrm>
          <a:prstGeom prst="rect">
            <a:avLst/>
          </a:prstGeom>
        </p:spPr>
      </p:pic>
      <mc:AlternateContent xmlns:mc="http://schemas.openxmlformats.org/markup-compatibility/2006">
        <mc:Choice xmlns:a14="http://schemas.microsoft.com/office/drawing/2010/main" Requires="a14">
          <p:sp>
            <p:nvSpPr>
              <p:cNvPr id="5" name="コンテンツ プレースホルダー 2">
                <a:extLst>
                  <a:ext uri="{FF2B5EF4-FFF2-40B4-BE49-F238E27FC236}">
                    <a16:creationId xmlns:a16="http://schemas.microsoft.com/office/drawing/2014/main" id="{B2F7161A-2FA2-4E95-8CAE-9C41951FF503}"/>
                  </a:ext>
                </a:extLst>
              </p:cNvPr>
              <p:cNvSpPr>
                <a:spLocks noGrp="1"/>
              </p:cNvSpPr>
              <p:nvPr>
                <p:ph idx="1"/>
              </p:nvPr>
            </p:nvSpPr>
            <p:spPr>
              <a:xfrm>
                <a:off x="1120000" y="1825625"/>
                <a:ext cx="10233800" cy="4450484"/>
              </a:xfrm>
            </p:spPr>
            <p:txBody>
              <a:bodyPr>
                <a:normAutofit/>
              </a:bodyPr>
              <a:lstStyle/>
              <a:p>
                <a:pPr marL="285750" indent="-285750">
                  <a:buFont typeface="Arial" panose="020B0604020202020204" pitchFamily="34" charset="0"/>
                  <a:buChar char="•"/>
                </a:pPr>
                <a14:m>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𝜆</m:t>
                        </m:r>
                      </m:e>
                      <m:sub>
                        <m:r>
                          <a:rPr kumimoji="1" lang="en-US" altLang="ja-JP" sz="2000" b="0" i="1" smtClean="0">
                            <a:latin typeface="Cambria Math" panose="02040503050406030204" pitchFamily="18" charset="0"/>
                          </a:rPr>
                          <m:t>213</m:t>
                        </m:r>
                      </m:sub>
                      <m:sup>
                        <m:r>
                          <a:rPr kumimoji="1" lang="en-US" altLang="ja-JP" sz="2000" b="0" i="1" smtClean="0">
                            <a:latin typeface="Cambria Math" panose="02040503050406030204" pitchFamily="18" charset="0"/>
                          </a:rPr>
                          <m:t>′</m:t>
                        </m:r>
                      </m:sup>
                    </m:sSubSup>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sin</m:t>
                        </m:r>
                      </m:fName>
                      <m:e>
                        <m:r>
                          <a:rPr kumimoji="1" lang="en-US" altLang="ja-JP" sz="2000" b="0" i="1" smtClean="0">
                            <a:latin typeface="Cambria Math" panose="02040503050406030204" pitchFamily="18" charset="0"/>
                          </a:rPr>
                          <m:t>𝜃</m:t>
                        </m:r>
                      </m:e>
                    </m:func>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0, </m:t>
                    </m:r>
                    <m:sSubSup>
                      <m:sSubSupPr>
                        <m:ctrlPr>
                          <a:rPr lang="en-US" altLang="ja-JP" sz="2000" b="0" i="1" smtClean="0">
                            <a:latin typeface="Cambria Math" panose="02040503050406030204" pitchFamily="18" charset="0"/>
                            <a:ea typeface="Cambria Math" panose="02040503050406030204" pitchFamily="18" charset="0"/>
                          </a:rPr>
                        </m:ctrlPr>
                      </m:sSubSupPr>
                      <m:e>
                        <m:r>
                          <a:rPr lang="en-US" altLang="ja-JP" sz="2000" b="0" i="1" smtClean="0">
                            <a:latin typeface="Cambria Math" panose="02040503050406030204" pitchFamily="18" charset="0"/>
                            <a:ea typeface="Cambria Math" panose="02040503050406030204" pitchFamily="18" charset="0"/>
                          </a:rPr>
                          <m:t>𝜆</m:t>
                        </m:r>
                      </m:e>
                      <m:sub>
                        <m:r>
                          <a:rPr lang="en-US" altLang="ja-JP" sz="2000" b="0" i="1" smtClean="0">
                            <a:latin typeface="Cambria Math" panose="02040503050406030204" pitchFamily="18" charset="0"/>
                            <a:ea typeface="Cambria Math" panose="02040503050406030204" pitchFamily="18" charset="0"/>
                          </a:rPr>
                          <m:t>131</m:t>
                        </m:r>
                      </m:sub>
                      <m:sup>
                        <m:r>
                          <a:rPr lang="en-US" altLang="ja-JP" sz="2000" b="0" i="1" smtClean="0">
                            <a:latin typeface="Cambria Math" panose="02040503050406030204" pitchFamily="18" charset="0"/>
                            <a:ea typeface="Cambria Math" panose="02040503050406030204" pitchFamily="18" charset="0"/>
                          </a:rPr>
                          <m:t>′</m:t>
                        </m:r>
                      </m:sup>
                    </m:sSubSup>
                    <m:func>
                      <m:funcPr>
                        <m:ctrlPr>
                          <a:rPr lang="en-US" altLang="ja-JP" sz="2000" b="0" i="1" smtClean="0">
                            <a:latin typeface="Cambria Math" panose="02040503050406030204" pitchFamily="18" charset="0"/>
                            <a:ea typeface="Cambria Math" panose="02040503050406030204" pitchFamily="18" charset="0"/>
                          </a:rPr>
                        </m:ctrlPr>
                      </m:funcPr>
                      <m:fName>
                        <m:r>
                          <m:rPr>
                            <m:sty m:val="p"/>
                          </m:rPr>
                          <a:rPr lang="en-US" altLang="ja-JP" sz="2000" b="0" i="0" smtClean="0">
                            <a:latin typeface="Cambria Math" panose="02040503050406030204" pitchFamily="18" charset="0"/>
                            <a:ea typeface="Cambria Math" panose="02040503050406030204" pitchFamily="18" charset="0"/>
                          </a:rPr>
                          <m:t>cos</m:t>
                        </m:r>
                      </m:fName>
                      <m:e>
                        <m:r>
                          <a:rPr lang="en-US" altLang="ja-JP" sz="2000" b="0" i="1" smtClean="0">
                            <a:latin typeface="Cambria Math" panose="02040503050406030204" pitchFamily="18" charset="0"/>
                            <a:ea typeface="Cambria Math" panose="02040503050406030204" pitchFamily="18" charset="0"/>
                          </a:rPr>
                          <m:t>𝜃</m:t>
                        </m:r>
                      </m:e>
                    </m:func>
                    <m:r>
                      <a:rPr lang="en-US" altLang="ja-JP" sz="2000" b="0" i="1" smtClean="0">
                        <a:latin typeface="Cambria Math" panose="02040503050406030204" pitchFamily="18" charset="0"/>
                        <a:ea typeface="Cambria Math" panose="02040503050406030204" pitchFamily="18" charset="0"/>
                      </a:rPr>
                      <m:t>≠0</m:t>
                    </m:r>
                  </m:oMath>
                </a14:m>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lang="en-US" altLang="ja-JP" sz="2000" dirty="0">
                    <a:latin typeface="BIZ UDP明朝 Medium" panose="02020500000000000000" pitchFamily="18" charset="-128"/>
                    <a:ea typeface="BIZ UDP明朝 Medium" panose="02020500000000000000" pitchFamily="18" charset="-128"/>
                  </a:rPr>
                  <a:t>  </a:t>
                </a:r>
                <a:r>
                  <a:rPr kumimoji="1"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1</m:t>
                        </m:r>
                        <m:r>
                          <a:rPr lang="en-US" altLang="ja-JP" sz="2000" i="1">
                            <a:latin typeface="Cambria Math" panose="02040503050406030204" pitchFamily="18" charset="0"/>
                          </a:rPr>
                          <m:t>13</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r>
                      <a:rPr lang="en-US" altLang="ja-JP" sz="2000" b="0" i="1" smtClean="0">
                        <a:latin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 </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2</m:t>
                        </m:r>
                        <m:r>
                          <a:rPr lang="en-US" altLang="ja-JP" sz="2000" i="1">
                            <a:latin typeface="Cambria Math" panose="02040503050406030204" pitchFamily="18" charset="0"/>
                            <a:ea typeface="Cambria Math" panose="02040503050406030204" pitchFamily="18" charset="0"/>
                          </a:rPr>
                          <m:t>31</m:t>
                        </m:r>
                      </m:sub>
                      <m:sup>
                        <m:r>
                          <a:rPr lang="en-US" altLang="ja-JP" sz="2000" i="1">
                            <a:latin typeface="Cambria Math" panose="02040503050406030204" pitchFamily="18" charset="0"/>
                            <a:ea typeface="Cambria Math" panose="02040503050406030204" pitchFamily="18" charset="0"/>
                          </a:rPr>
                          <m:t>′</m:t>
                        </m:r>
                      </m:sup>
                    </m:sSubSup>
                    <m:func>
                      <m:funcPr>
                        <m:ctrlPr>
                          <a:rPr lang="en-US" altLang="ja-JP" sz="2000" i="1">
                            <a:latin typeface="Cambria Math" panose="02040503050406030204" pitchFamily="18" charset="0"/>
                            <a:ea typeface="Cambria Math" panose="02040503050406030204" pitchFamily="18" charset="0"/>
                          </a:rPr>
                        </m:ctrlPr>
                      </m:funcPr>
                      <m:fName>
                        <m:r>
                          <m:rPr>
                            <m:sty m:val="p"/>
                          </m:rPr>
                          <a:rPr lang="en-US" altLang="ja-JP" sz="2000">
                            <a:latin typeface="Cambria Math" panose="02040503050406030204" pitchFamily="18" charset="0"/>
                            <a:ea typeface="Cambria Math" panose="02040503050406030204" pitchFamily="18" charset="0"/>
                          </a:rPr>
                          <m:t>cos</m:t>
                        </m:r>
                      </m:fName>
                      <m:e>
                        <m:r>
                          <a:rPr lang="en-US" altLang="ja-JP" sz="2000" i="1">
                            <a:latin typeface="Cambria Math" panose="02040503050406030204" pitchFamily="18" charset="0"/>
                            <a:ea typeface="Cambria Math" panose="02040503050406030204" pitchFamily="18" charset="0"/>
                          </a:rPr>
                          <m:t>𝜃</m:t>
                        </m:r>
                      </m:e>
                    </m:func>
                    <m:r>
                      <a:rPr lang="en-US" altLang="ja-JP" sz="2000" b="0" i="1" smtClean="0">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0</m:t>
                    </m:r>
                  </m:oMath>
                </a14:m>
                <a:r>
                  <a:rPr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a:t>
                </a: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14:m>
                  <m:oMath xmlns:m="http://schemas.openxmlformats.org/officeDocument/2006/math">
                    <m:r>
                      <m:rPr>
                        <m:sty m:val="p"/>
                      </m:rPr>
                      <a:rPr kumimoji="1" lang="en-US" altLang="ja-JP" sz="2000" b="0" i="0" smtClean="0">
                        <a:latin typeface="Cambria Math" panose="02040503050406030204" pitchFamily="18" charset="0"/>
                        <a:ea typeface="BIZ UDP明朝 Medium" panose="02020500000000000000" pitchFamily="18" charset="-128"/>
                      </a:rPr>
                      <m:t>B</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r>
                          <m:rPr>
                            <m:sty m:val="p"/>
                          </m:rPr>
                          <a:rPr kumimoji="1" lang="en-US" altLang="ja-JP" sz="2000" b="0" i="0" smtClean="0">
                            <a:latin typeface="Cambria Math" panose="02040503050406030204" pitchFamily="18" charset="0"/>
                            <a:ea typeface="BIZ UDP明朝 Medium" panose="02020500000000000000" pitchFamily="18" charset="-128"/>
                          </a:rPr>
                          <m:t>Al</m:t>
                        </m:r>
                      </m:e>
                    </m:d>
                    <m:r>
                      <a:rPr kumimoji="1" lang="en-US" altLang="ja-JP" sz="2000" b="0" i="0" smtClean="0">
                        <a:latin typeface="Cambria Math" panose="02040503050406030204" pitchFamily="18" charset="0"/>
                        <a:ea typeface="BIZ UDP明朝 Medium" panose="02020500000000000000" pitchFamily="18" charset="-128"/>
                      </a:rPr>
                      <m:t>=0</m:t>
                    </m:r>
                  </m:oMath>
                </a14:m>
                <a:endParaRPr kumimoji="1" lang="en-US" altLang="ja-JP" sz="2000" b="0" i="0" dirty="0">
                  <a:latin typeface="Cambria Math" panose="02040503050406030204" pitchFamily="18" charset="0"/>
                  <a:ea typeface="BIZ UDP明朝 Medium" panose="02020500000000000000" pitchFamily="18" charset="-128"/>
                </a:endParaRPr>
              </a:p>
              <a:p>
                <a:endParaRPr kumimoji="1" lang="en-US" altLang="ja-JP" sz="2000" b="0" i="0" dirty="0">
                  <a:latin typeface="Cambria Math" panose="02040503050406030204" pitchFamily="18" charset="0"/>
                  <a:ea typeface="BIZ UDP明朝 Medium" panose="02020500000000000000" pitchFamily="18" charset="-128"/>
                </a:endParaRPr>
              </a:p>
              <a:p>
                <a14:m>
                  <m:oMath xmlns:m="http://schemas.openxmlformats.org/officeDocument/2006/math">
                    <m:r>
                      <m:rPr>
                        <m:sty m:val="p"/>
                      </m:rPr>
                      <a:rPr kumimoji="1" lang="en-US" altLang="ja-JP" sz="2000" b="0" i="0" smtClean="0">
                        <a:latin typeface="Cambria Math" panose="02040503050406030204" pitchFamily="18" charset="0"/>
                        <a:ea typeface="BIZ UDP明朝 Medium" panose="02020500000000000000" pitchFamily="18" charset="-128"/>
                      </a:rPr>
                      <m:t>B</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r>
                          <m:rPr>
                            <m:sty m:val="p"/>
                          </m:rPr>
                          <a:rPr kumimoji="1" lang="en-US" altLang="ja-JP" sz="2000" b="0" i="0" smtClean="0">
                            <a:latin typeface="Cambria Math" panose="02040503050406030204" pitchFamily="18" charset="0"/>
                            <a:ea typeface="BIZ UDP明朝 Medium" panose="02020500000000000000" pitchFamily="18" charset="-128"/>
                          </a:rPr>
                          <m:t>Ca</m:t>
                        </m:r>
                      </m:e>
                    </m:d>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10</m:t>
                        </m:r>
                      </m:e>
                      <m:sup>
                        <m:r>
                          <a:rPr kumimoji="1" lang="en-US" altLang="ja-JP" sz="2000" b="0" i="1" smtClean="0">
                            <a:latin typeface="Cambria Math" panose="02040503050406030204" pitchFamily="18" charset="0"/>
                            <a:ea typeface="BIZ UDP明朝 Medium" panose="02020500000000000000" pitchFamily="18" charset="-128"/>
                          </a:rPr>
                          <m:t>−18</m:t>
                        </m:r>
                      </m:sup>
                    </m:sSup>
                  </m:oMath>
                </a14:m>
                <a:endParaRPr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en-US" altLang="ja-JP" sz="2000" dirty="0">
                    <a:latin typeface="BIZ UDP明朝 Medium" panose="02020500000000000000" pitchFamily="18" charset="-128"/>
                    <a:ea typeface="BIZ UDP明朝 Medium" panose="02020500000000000000" pitchFamily="18" charset="-128"/>
                  </a:rPr>
                  <a:t>  </a:t>
                </a:r>
                <a:r>
                  <a:rPr kumimoji="1"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PRISM/PRIME </a:t>
                </a:r>
              </a:p>
              <a:p>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p:sp>
            <p:nvSpPr>
              <p:cNvPr id="5" name="コンテンツ プレースホルダー 2">
                <a:extLst>
                  <a:ext uri="{FF2B5EF4-FFF2-40B4-BE49-F238E27FC236}">
                    <a16:creationId xmlns:a16="http://schemas.microsoft.com/office/drawing/2014/main" id="{B2F7161A-2FA2-4E95-8CAE-9C41951FF503}"/>
                  </a:ext>
                </a:extLst>
              </p:cNvPr>
              <p:cNvSpPr>
                <a:spLocks noGrp="1" noRot="1" noChangeAspect="1" noMove="1" noResize="1" noEditPoints="1" noAdjustHandles="1" noChangeArrowheads="1" noChangeShapeType="1" noTextEdit="1"/>
              </p:cNvSpPr>
              <p:nvPr>
                <p:ph idx="1"/>
              </p:nvPr>
            </p:nvSpPr>
            <p:spPr>
              <a:xfrm>
                <a:off x="1120000" y="1825625"/>
                <a:ext cx="10233800" cy="4450484"/>
              </a:xfrm>
              <a:blipFill>
                <a:blip r:embed="rId4"/>
                <a:stretch>
                  <a:fillRect l="-655" t="-821"/>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509CC9BD-591D-34B1-9446-C71558ECC714}"/>
              </a:ext>
            </a:extLst>
          </p:cNvPr>
          <p:cNvSpPr txBox="1"/>
          <p:nvPr/>
        </p:nvSpPr>
        <p:spPr>
          <a:xfrm>
            <a:off x="4423144" y="5395076"/>
            <a:ext cx="2109500" cy="369332"/>
          </a:xfrm>
          <a:prstGeom prst="rect">
            <a:avLst/>
          </a:prstGeom>
          <a:noFill/>
        </p:spPr>
        <p:txBody>
          <a:bodyPr wrap="square" rtlCol="0">
            <a:spAutoFit/>
          </a:bodyPr>
          <a:lstStyle/>
          <a:p>
            <a:r>
              <a:rPr kumimoji="1" lang="en-US" altLang="ja-JP" dirty="0" err="1"/>
              <a:t>sbottom</a:t>
            </a:r>
            <a:endParaRPr kumimoji="1" lang="ja-JP" altLang="en-US" dirty="0"/>
          </a:p>
        </p:txBody>
      </p:sp>
      <p:cxnSp>
        <p:nvCxnSpPr>
          <p:cNvPr id="8" name="直線矢印コネクタ 7">
            <a:extLst>
              <a:ext uri="{FF2B5EF4-FFF2-40B4-BE49-F238E27FC236}">
                <a16:creationId xmlns:a16="http://schemas.microsoft.com/office/drawing/2014/main" id="{09F3FDA9-2122-B0F9-9EB7-7B1432C5925C}"/>
              </a:ext>
            </a:extLst>
          </p:cNvPr>
          <p:cNvCxnSpPr>
            <a:cxnSpLocks/>
          </p:cNvCxnSpPr>
          <p:nvPr/>
        </p:nvCxnSpPr>
        <p:spPr>
          <a:xfrm flipV="1">
            <a:off x="5533183" y="4997302"/>
            <a:ext cx="2594344" cy="582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0380034F-A5C5-99A6-E0CE-EA80CF4A1B71}"/>
              </a:ext>
            </a:extLst>
          </p:cNvPr>
          <p:cNvCxnSpPr>
            <a:cxnSpLocks/>
          </p:cNvCxnSpPr>
          <p:nvPr/>
        </p:nvCxnSpPr>
        <p:spPr>
          <a:xfrm>
            <a:off x="5928714" y="820833"/>
            <a:ext cx="2648924" cy="100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A5F8C43F-A441-3E13-A4E4-56127B6406A0}"/>
              </a:ext>
            </a:extLst>
          </p:cNvPr>
          <p:cNvCxnSpPr>
            <a:cxnSpLocks/>
          </p:cNvCxnSpPr>
          <p:nvPr/>
        </p:nvCxnSpPr>
        <p:spPr>
          <a:xfrm flipV="1">
            <a:off x="5533183" y="1744284"/>
            <a:ext cx="1950719" cy="1130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D97FA83-C017-81F6-C4B5-3C287C729300}"/>
              </a:ext>
            </a:extLst>
          </p:cNvPr>
          <p:cNvSpPr txBox="1"/>
          <p:nvPr/>
        </p:nvSpPr>
        <p:spPr>
          <a:xfrm>
            <a:off x="5346796" y="389174"/>
            <a:ext cx="2363935" cy="369332"/>
          </a:xfrm>
          <a:prstGeom prst="rect">
            <a:avLst/>
          </a:prstGeom>
          <a:noFill/>
        </p:spPr>
        <p:txBody>
          <a:bodyPr wrap="square" rtlCol="0">
            <a:spAutoFit/>
          </a:bodyPr>
          <a:lstStyle/>
          <a:p>
            <a:r>
              <a:rPr kumimoji="1" lang="en-US" altLang="ja-JP" dirty="0"/>
              <a:t>Pion </a:t>
            </a:r>
            <a:r>
              <a:rPr kumimoji="1" lang="en-US" altLang="ja-JP" dirty="0" err="1"/>
              <a:t>universarity</a:t>
            </a:r>
            <a:endParaRPr kumimoji="1" lang="ja-JP" altLang="en-US" dirty="0"/>
          </a:p>
        </p:txBody>
      </p:sp>
      <p:sp>
        <p:nvSpPr>
          <p:cNvPr id="15" name="テキスト ボックス 14">
            <a:extLst>
              <a:ext uri="{FF2B5EF4-FFF2-40B4-BE49-F238E27FC236}">
                <a16:creationId xmlns:a16="http://schemas.microsoft.com/office/drawing/2014/main" id="{1DDDE5C4-AA38-FEEA-0622-3EA6F0FEAF87}"/>
              </a:ext>
            </a:extLst>
          </p:cNvPr>
          <p:cNvSpPr txBox="1"/>
          <p:nvPr/>
        </p:nvSpPr>
        <p:spPr>
          <a:xfrm flipH="1">
            <a:off x="4355095" y="2928639"/>
            <a:ext cx="1782017" cy="646331"/>
          </a:xfrm>
          <a:prstGeom prst="rect">
            <a:avLst/>
          </a:prstGeom>
          <a:noFill/>
        </p:spPr>
        <p:txBody>
          <a:bodyPr wrap="square" rtlCol="0">
            <a:spAutoFit/>
          </a:bodyPr>
          <a:lstStyle/>
          <a:p>
            <a:r>
              <a:rPr kumimoji="1" lang="en-US" altLang="ja-JP" dirty="0"/>
              <a:t>Atomic Parity Violation</a:t>
            </a:r>
            <a:endParaRPr kumimoji="1" lang="ja-JP" altLang="en-US" dirty="0"/>
          </a:p>
        </p:txBody>
      </p:sp>
    </p:spTree>
    <p:extLst>
      <p:ext uri="{BB962C8B-B14F-4D97-AF65-F5344CB8AC3E}">
        <p14:creationId xmlns:p14="http://schemas.microsoft.com/office/powerpoint/2010/main" val="2939954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(Pattern II)</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47</a:t>
            </a:fld>
            <a:endParaRPr 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838D048-213B-4403-844E-9B34A5DB348D}"/>
                  </a:ext>
                </a:extLst>
              </p:cNvPr>
              <p:cNvSpPr txBox="1"/>
              <p:nvPr/>
            </p:nvSpPr>
            <p:spPr>
              <a:xfrm>
                <a:off x="632517" y="1381913"/>
                <a:ext cx="11075928" cy="477053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𝜆</m:t>
                        </m:r>
                      </m:e>
                      <m:sub>
                        <m:r>
                          <a:rPr kumimoji="1" lang="en-US" altLang="ja-JP" sz="2400" b="0" i="1" smtClean="0">
                            <a:latin typeface="Cambria Math" panose="02040503050406030204" pitchFamily="18" charset="0"/>
                          </a:rPr>
                          <m:t>113</m:t>
                        </m:r>
                      </m:sub>
                      <m:sup>
                        <m:r>
                          <a:rPr kumimoji="1" lang="en-US" altLang="ja-JP" sz="2400" b="0" i="1" smtClean="0">
                            <a:latin typeface="Cambria Math" panose="02040503050406030204" pitchFamily="18" charset="0"/>
                          </a:rPr>
                          <m:t>′</m:t>
                        </m:r>
                      </m:sup>
                    </m:sSubSup>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sin</m:t>
                        </m:r>
                      </m:fName>
                      <m:e>
                        <m:r>
                          <a:rPr kumimoji="1" lang="en-US" altLang="ja-JP" sz="2400" b="0" i="1" smtClean="0">
                            <a:latin typeface="Cambria Math" panose="02040503050406030204" pitchFamily="18" charset="0"/>
                          </a:rPr>
                          <m:t>𝜃</m:t>
                        </m:r>
                      </m:e>
                    </m:func>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 </m:t>
                    </m:r>
                    <m:sSubSup>
                      <m:sSubSupPr>
                        <m:ctrlPr>
                          <a:rPr lang="en-US" altLang="ja-JP" sz="2400" b="0" i="1" smtClean="0">
                            <a:latin typeface="Cambria Math" panose="02040503050406030204" pitchFamily="18" charset="0"/>
                            <a:ea typeface="Cambria Math" panose="02040503050406030204" pitchFamily="18" charset="0"/>
                          </a:rPr>
                        </m:ctrlPr>
                      </m:sSubSupPr>
                      <m:e>
                        <m:r>
                          <a:rPr lang="en-US" altLang="ja-JP" sz="2400" b="0" i="1" smtClean="0">
                            <a:latin typeface="Cambria Math" panose="02040503050406030204" pitchFamily="18" charset="0"/>
                            <a:ea typeface="Cambria Math" panose="02040503050406030204" pitchFamily="18" charset="0"/>
                          </a:rPr>
                          <m:t>𝜆</m:t>
                        </m:r>
                      </m:e>
                      <m:sub>
                        <m:r>
                          <a:rPr lang="en-US" altLang="ja-JP" sz="2400" b="0" i="1" smtClean="0">
                            <a:latin typeface="Cambria Math" panose="02040503050406030204" pitchFamily="18" charset="0"/>
                            <a:ea typeface="Cambria Math" panose="02040503050406030204" pitchFamily="18" charset="0"/>
                          </a:rPr>
                          <m:t>231</m:t>
                        </m:r>
                      </m:sub>
                      <m:sup>
                        <m:r>
                          <a:rPr lang="en-US" altLang="ja-JP" sz="2400" b="0" i="1" smtClean="0">
                            <a:latin typeface="Cambria Math" panose="02040503050406030204" pitchFamily="18" charset="0"/>
                            <a:ea typeface="Cambria Math" panose="02040503050406030204" pitchFamily="18" charset="0"/>
                          </a:rPr>
                          <m:t>′</m:t>
                        </m:r>
                      </m:sup>
                    </m:sSubSup>
                    <m:func>
                      <m:funcPr>
                        <m:ctrlPr>
                          <a:rPr lang="en-US" altLang="ja-JP" sz="2400" b="0" i="1" smtClean="0">
                            <a:latin typeface="Cambria Math" panose="02040503050406030204" pitchFamily="18" charset="0"/>
                            <a:ea typeface="Cambria Math" panose="02040503050406030204" pitchFamily="18" charset="0"/>
                          </a:rPr>
                        </m:ctrlPr>
                      </m:funcPr>
                      <m:fName>
                        <m:r>
                          <m:rPr>
                            <m:sty m:val="p"/>
                          </m:rPr>
                          <a:rPr lang="en-US" altLang="ja-JP" sz="2400" b="0" i="0" smtClean="0">
                            <a:latin typeface="Cambria Math" panose="02040503050406030204" pitchFamily="18" charset="0"/>
                            <a:ea typeface="Cambria Math" panose="02040503050406030204" pitchFamily="18" charset="0"/>
                          </a:rPr>
                          <m:t>cos</m:t>
                        </m:r>
                      </m:fName>
                      <m:e>
                        <m:r>
                          <a:rPr lang="en-US" altLang="ja-JP" sz="2400" b="0" i="1" smtClean="0">
                            <a:latin typeface="Cambria Math" panose="02040503050406030204" pitchFamily="18" charset="0"/>
                            <a:ea typeface="Cambria Math" panose="02040503050406030204" pitchFamily="18" charset="0"/>
                          </a:rPr>
                          <m:t>𝜃</m:t>
                        </m:r>
                      </m:e>
                    </m:func>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0</m:t>
                    </m:r>
                  </m:oMath>
                </a14:m>
                <a:r>
                  <a:rPr kumimoji="1" lang="ja-JP" altLang="en-US" sz="2400" dirty="0">
                    <a:latin typeface="BIZ UDP明朝 Medium" panose="02020500000000000000" pitchFamily="18" charset="-128"/>
                    <a:ea typeface="BIZ UDP明朝 Medium" panose="02020500000000000000" pitchFamily="18" charset="-128"/>
                  </a:rPr>
                  <a:t> </a:t>
                </a:r>
                <a:r>
                  <a:rPr kumimoji="1" lang="en-US" altLang="ja-JP" sz="24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𝜆</m:t>
                        </m:r>
                      </m:e>
                      <m:sub>
                        <m:r>
                          <a:rPr lang="en-US" altLang="ja-JP" sz="2400" b="0" i="1" smtClean="0">
                            <a:latin typeface="Cambria Math" panose="02040503050406030204" pitchFamily="18" charset="0"/>
                          </a:rPr>
                          <m:t>1</m:t>
                        </m:r>
                        <m:r>
                          <a:rPr lang="en-US" altLang="ja-JP" sz="2400" i="1">
                            <a:latin typeface="Cambria Math" panose="02040503050406030204" pitchFamily="18" charset="0"/>
                          </a:rPr>
                          <m:t>13</m:t>
                        </m:r>
                      </m:sub>
                      <m:sup>
                        <m:r>
                          <a:rPr lang="en-US" altLang="ja-JP" sz="2400" i="1">
                            <a:latin typeface="Cambria Math" panose="02040503050406030204" pitchFamily="18" charset="0"/>
                          </a:rPr>
                          <m:t>′</m:t>
                        </m:r>
                      </m:sup>
                    </m:sSubSup>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sin</m:t>
                        </m:r>
                      </m:fName>
                      <m:e>
                        <m:r>
                          <a:rPr lang="en-US" altLang="ja-JP" sz="2400" i="1">
                            <a:latin typeface="Cambria Math" panose="02040503050406030204" pitchFamily="18" charset="0"/>
                          </a:rPr>
                          <m:t>𝜃</m:t>
                        </m:r>
                      </m:e>
                    </m:func>
                    <m:r>
                      <a:rPr lang="en-US" altLang="ja-JP" sz="2400" b="0" i="1" smtClean="0">
                        <a:latin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 </m:t>
                    </m:r>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ea typeface="Cambria Math" panose="02040503050406030204" pitchFamily="18" charset="0"/>
                          </a:rPr>
                          <m:t>𝜆</m:t>
                        </m:r>
                      </m:e>
                      <m:sub>
                        <m:r>
                          <a:rPr lang="en-US" altLang="ja-JP" sz="2400" b="0" i="1" smtClean="0">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31</m:t>
                        </m:r>
                      </m:sub>
                      <m:sup>
                        <m:r>
                          <a:rPr lang="en-US" altLang="ja-JP" sz="2400" i="1">
                            <a:latin typeface="Cambria Math" panose="02040503050406030204" pitchFamily="18" charset="0"/>
                            <a:ea typeface="Cambria Math" panose="02040503050406030204" pitchFamily="18" charset="0"/>
                          </a:rPr>
                          <m:t>′</m:t>
                        </m:r>
                      </m:sup>
                    </m:sSubSup>
                    <m:func>
                      <m:funcPr>
                        <m:ctrlPr>
                          <a:rPr lang="en-US" altLang="ja-JP" sz="2400" i="1">
                            <a:latin typeface="Cambria Math" panose="02040503050406030204" pitchFamily="18" charset="0"/>
                            <a:ea typeface="Cambria Math" panose="02040503050406030204" pitchFamily="18" charset="0"/>
                          </a:rPr>
                        </m:ctrlPr>
                      </m:funcPr>
                      <m:fName>
                        <m:r>
                          <m:rPr>
                            <m:sty m:val="p"/>
                          </m:rPr>
                          <a:rPr lang="en-US" altLang="ja-JP" sz="2400">
                            <a:latin typeface="Cambria Math" panose="02040503050406030204" pitchFamily="18" charset="0"/>
                            <a:ea typeface="Cambria Math" panose="02040503050406030204" pitchFamily="18" charset="0"/>
                          </a:rPr>
                          <m:t>cos</m:t>
                        </m:r>
                      </m:fName>
                      <m:e>
                        <m:r>
                          <a:rPr lang="en-US" altLang="ja-JP" sz="2400" i="1">
                            <a:latin typeface="Cambria Math" panose="02040503050406030204" pitchFamily="18" charset="0"/>
                            <a:ea typeface="Cambria Math" panose="02040503050406030204" pitchFamily="18" charset="0"/>
                          </a:rPr>
                          <m:t>𝜃</m:t>
                        </m:r>
                      </m:e>
                    </m:func>
                    <m:r>
                      <a:rPr lang="en-US" altLang="ja-JP" sz="2400" b="0" i="1" smtClean="0">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0</m:t>
                    </m:r>
                  </m:oMath>
                </a14:m>
                <a:r>
                  <a:rPr lang="ja-JP" altLang="en-US" sz="2400" dirty="0">
                    <a:latin typeface="BIZ UDP明朝 Medium" panose="02020500000000000000" pitchFamily="18" charset="-128"/>
                    <a:ea typeface="BIZ UDP明朝 Medium" panose="02020500000000000000" pitchFamily="18" charset="-128"/>
                  </a:rPr>
                  <a:t> </a:t>
                </a:r>
                <a:r>
                  <a:rPr kumimoji="1" lang="en-US" altLang="ja-JP" sz="2400" dirty="0">
                    <a:latin typeface="BIZ UDP明朝 Medium" panose="02020500000000000000" pitchFamily="18" charset="-128"/>
                    <a:ea typeface="BIZ UDP明朝 Medium" panose="02020500000000000000" pitchFamily="18" charset="-128"/>
                  </a:rPr>
                  <a:t>)</a:t>
                </a: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   and the bound of </a:t>
                </a:r>
                <a14:m>
                  <m:oMath xmlns:m="http://schemas.openxmlformats.org/officeDocument/2006/math">
                    <m:r>
                      <a:rPr lang="en-US" altLang="ja-JP" sz="2000" b="0" i="1" smtClean="0">
                        <a:latin typeface="Cambria Math" panose="02040503050406030204" pitchFamily="18" charset="0"/>
                        <a:ea typeface="BIZ UDP明朝 Medium" panose="02020500000000000000" pitchFamily="18" charset="-128"/>
                      </a:rPr>
                      <m:t>𝜋</m:t>
                    </m:r>
                  </m:oMath>
                </a14:m>
                <a:r>
                  <a:rPr lang="en-US" altLang="ja-JP" sz="2000" dirty="0">
                    <a:latin typeface="BIZ UDP明朝 Medium" panose="02020500000000000000" pitchFamily="18" charset="-128"/>
                    <a:ea typeface="BIZ UDP明朝 Medium" panose="02020500000000000000" pitchFamily="18" charset="-128"/>
                  </a:rPr>
                  <a:t> decay</a:t>
                </a:r>
              </a:p>
              <a:p>
                <a:pPr marL="285750" indent="-285750">
                  <a:buFont typeface="Arial" panose="020B0604020202020204" pitchFamily="34" charset="0"/>
                  <a:buChar char="•"/>
                </a:pPr>
                <a:endParaRPr kumimoji="1" lang="en-US" altLang="ja-JP" sz="2000" dirty="0">
                  <a:latin typeface="BIZ UDP明朝 Medium" panose="02020500000000000000" pitchFamily="18" charset="-128"/>
                  <a:ea typeface="BIZ UDP明朝 Medium" panose="02020500000000000000" pitchFamily="18" charset="-128"/>
                </a:endParaRPr>
              </a:p>
              <a:p>
                <a:pPr marL="285750" indent="-285750">
                  <a:buFont typeface="Arial" panose="020B0604020202020204" pitchFamily="34" charset="0"/>
                  <a:buChar char="•"/>
                </a:pPr>
                <a:endParaRPr kumimoji="1" lang="ja-JP" altLang="en-US" sz="2000" dirty="0"/>
              </a:p>
            </p:txBody>
          </p:sp>
        </mc:Choice>
        <mc:Fallback xmlns="">
          <p:sp>
            <p:nvSpPr>
              <p:cNvPr id="6" name="テキスト ボックス 5">
                <a:extLst>
                  <a:ext uri="{FF2B5EF4-FFF2-40B4-BE49-F238E27FC236}">
                    <a16:creationId xmlns:a16="http://schemas.microsoft.com/office/drawing/2014/main" id="{2838D048-213B-4403-844E-9B34A5DB348D}"/>
                  </a:ext>
                </a:extLst>
              </p:cNvPr>
              <p:cNvSpPr txBox="1">
                <a:spLocks noRot="1" noChangeAspect="1" noMove="1" noResize="1" noEditPoints="1" noAdjustHandles="1" noChangeArrowheads="1" noChangeShapeType="1" noTextEdit="1"/>
              </p:cNvSpPr>
              <p:nvPr/>
            </p:nvSpPr>
            <p:spPr>
              <a:xfrm>
                <a:off x="632517" y="1381913"/>
                <a:ext cx="11075928" cy="4770537"/>
              </a:xfrm>
              <a:prstGeom prst="rect">
                <a:avLst/>
              </a:prstGeom>
              <a:blipFill>
                <a:blip r:embed="rId3"/>
                <a:stretch>
                  <a:fillRect l="-771" t="-153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9E26D0A6-0791-423B-94B5-80DC5675FD74}"/>
              </a:ext>
            </a:extLst>
          </p:cNvPr>
          <p:cNvPicPr>
            <a:picLocks noChangeAspect="1"/>
          </p:cNvPicPr>
          <p:nvPr/>
        </p:nvPicPr>
        <p:blipFill>
          <a:blip r:embed="rId4"/>
          <a:stretch>
            <a:fillRect/>
          </a:stretch>
        </p:blipFill>
        <p:spPr>
          <a:xfrm>
            <a:off x="781934" y="2034342"/>
            <a:ext cx="10181716" cy="3097043"/>
          </a:xfrm>
          <a:prstGeom prst="rect">
            <a:avLst/>
          </a:prstGeom>
        </p:spPr>
      </p:pic>
      <p:sp>
        <p:nvSpPr>
          <p:cNvPr id="12" name="正方形/長方形 11">
            <a:extLst>
              <a:ext uri="{FF2B5EF4-FFF2-40B4-BE49-F238E27FC236}">
                <a16:creationId xmlns:a16="http://schemas.microsoft.com/office/drawing/2014/main" id="{5CE54CE2-3EC4-49B9-90DD-7676F6C89288}"/>
              </a:ext>
            </a:extLst>
          </p:cNvPr>
          <p:cNvSpPr/>
          <p:nvPr/>
        </p:nvSpPr>
        <p:spPr>
          <a:xfrm>
            <a:off x="5949107" y="3037619"/>
            <a:ext cx="3910989" cy="4914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E1E4DBBA-90FF-4462-906C-74996351203C}"/>
              </a:ext>
            </a:extLst>
          </p:cNvPr>
          <p:cNvSpPr/>
          <p:nvPr/>
        </p:nvSpPr>
        <p:spPr>
          <a:xfrm>
            <a:off x="6433851" y="3808804"/>
            <a:ext cx="2985571" cy="49144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7030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(Pattern II)</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48</a:t>
            </a:fld>
            <a:endParaRPr lang="en-US"/>
          </a:p>
        </p:txBody>
      </p:sp>
      <p:pic>
        <p:nvPicPr>
          <p:cNvPr id="6" name="図 5">
            <a:extLst>
              <a:ext uri="{FF2B5EF4-FFF2-40B4-BE49-F238E27FC236}">
                <a16:creationId xmlns:a16="http://schemas.microsoft.com/office/drawing/2014/main" id="{B1ED8BA1-AA50-4B85-AB48-966C4F8D650B}"/>
              </a:ext>
            </a:extLst>
          </p:cNvPr>
          <p:cNvPicPr>
            <a:picLocks noChangeAspect="1"/>
          </p:cNvPicPr>
          <p:nvPr/>
        </p:nvPicPr>
        <p:blipFill>
          <a:blip r:embed="rId3"/>
          <a:stretch>
            <a:fillRect/>
          </a:stretch>
        </p:blipFill>
        <p:spPr>
          <a:xfrm>
            <a:off x="6002877" y="816678"/>
            <a:ext cx="6094866" cy="5904797"/>
          </a:xfrm>
          <a:prstGeom prst="rect">
            <a:avLst/>
          </a:prstGeom>
        </p:spPr>
      </p:pic>
      <mc:AlternateContent xmlns:mc="http://schemas.openxmlformats.org/markup-compatibility/2006">
        <mc:Choice xmlns:a14="http://schemas.microsoft.com/office/drawing/2010/main" Requires="a14">
          <p:sp>
            <p:nvSpPr>
              <p:cNvPr id="5" name="コンテンツ プレースホルダー 2">
                <a:extLst>
                  <a:ext uri="{FF2B5EF4-FFF2-40B4-BE49-F238E27FC236}">
                    <a16:creationId xmlns:a16="http://schemas.microsoft.com/office/drawing/2014/main" id="{719981BF-F478-435C-8490-26690AC39810}"/>
                  </a:ext>
                </a:extLst>
              </p:cNvPr>
              <p:cNvSpPr>
                <a:spLocks noGrp="1"/>
              </p:cNvSpPr>
              <p:nvPr>
                <p:ph idx="1"/>
              </p:nvPr>
            </p:nvSpPr>
            <p:spPr>
              <a:xfrm>
                <a:off x="1120000" y="1825625"/>
                <a:ext cx="10233800" cy="4450484"/>
              </a:xfrm>
            </p:spPr>
            <p:txBody>
              <a:bodyPr>
                <a:normAutofit/>
              </a:bodyPr>
              <a:lstStyle/>
              <a:p>
                <a:pPr marL="285750" indent="-285750">
                  <a:buFont typeface="Arial" panose="020B0604020202020204" pitchFamily="34" charset="0"/>
                  <a:buChar char="•"/>
                </a:pPr>
                <a14:m>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𝜆</m:t>
                        </m:r>
                      </m:e>
                      <m:sub>
                        <m:r>
                          <a:rPr kumimoji="1" lang="en-US" altLang="ja-JP" sz="2000" b="0" i="1" smtClean="0">
                            <a:latin typeface="Cambria Math" panose="02040503050406030204" pitchFamily="18" charset="0"/>
                          </a:rPr>
                          <m:t>113</m:t>
                        </m:r>
                      </m:sub>
                      <m:sup>
                        <m:r>
                          <a:rPr kumimoji="1" lang="en-US" altLang="ja-JP" sz="2000" b="0" i="1" smtClean="0">
                            <a:latin typeface="Cambria Math" panose="02040503050406030204" pitchFamily="18" charset="0"/>
                          </a:rPr>
                          <m:t>′</m:t>
                        </m:r>
                      </m:sup>
                    </m:sSubSup>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sin</m:t>
                        </m:r>
                      </m:fName>
                      <m:e>
                        <m:r>
                          <a:rPr kumimoji="1" lang="en-US" altLang="ja-JP" sz="2000" b="0" i="1" smtClean="0">
                            <a:latin typeface="Cambria Math" panose="02040503050406030204" pitchFamily="18" charset="0"/>
                          </a:rPr>
                          <m:t>𝜃</m:t>
                        </m:r>
                      </m:e>
                    </m:func>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m:t>
                    </m:r>
                    <m:r>
                      <a:rPr lang="en-US" altLang="ja-JP" sz="2000" b="0" i="1" smtClean="0">
                        <a:latin typeface="Cambria Math" panose="02040503050406030204" pitchFamily="18" charset="0"/>
                        <a:ea typeface="Cambria Math" panose="02040503050406030204" pitchFamily="18" charset="0"/>
                      </a:rPr>
                      <m:t>, </m:t>
                    </m:r>
                    <m:sSubSup>
                      <m:sSubSupPr>
                        <m:ctrlPr>
                          <a:rPr lang="en-US" altLang="ja-JP" sz="2000" b="0" i="1" smtClean="0">
                            <a:latin typeface="Cambria Math" panose="02040503050406030204" pitchFamily="18" charset="0"/>
                            <a:ea typeface="Cambria Math" panose="02040503050406030204" pitchFamily="18" charset="0"/>
                          </a:rPr>
                        </m:ctrlPr>
                      </m:sSubSupPr>
                      <m:e>
                        <m:r>
                          <a:rPr lang="en-US" altLang="ja-JP" sz="2000" b="0" i="1" smtClean="0">
                            <a:latin typeface="Cambria Math" panose="02040503050406030204" pitchFamily="18" charset="0"/>
                            <a:ea typeface="Cambria Math" panose="02040503050406030204" pitchFamily="18" charset="0"/>
                          </a:rPr>
                          <m:t>𝜆</m:t>
                        </m:r>
                      </m:e>
                      <m:sub>
                        <m:r>
                          <a:rPr lang="en-US" altLang="ja-JP" sz="2000" b="0" i="1" smtClean="0">
                            <a:latin typeface="Cambria Math" panose="02040503050406030204" pitchFamily="18" charset="0"/>
                            <a:ea typeface="Cambria Math" panose="02040503050406030204" pitchFamily="18" charset="0"/>
                          </a:rPr>
                          <m:t>231</m:t>
                        </m:r>
                      </m:sub>
                      <m:sup>
                        <m:r>
                          <a:rPr lang="en-US" altLang="ja-JP" sz="2000" b="0" i="1" smtClean="0">
                            <a:latin typeface="Cambria Math" panose="02040503050406030204" pitchFamily="18" charset="0"/>
                            <a:ea typeface="Cambria Math" panose="02040503050406030204" pitchFamily="18" charset="0"/>
                          </a:rPr>
                          <m:t>′</m:t>
                        </m:r>
                      </m:sup>
                    </m:sSubSup>
                    <m:func>
                      <m:funcPr>
                        <m:ctrlPr>
                          <a:rPr lang="en-US" altLang="ja-JP" sz="2000" b="0" i="1" smtClean="0">
                            <a:latin typeface="Cambria Math" panose="02040503050406030204" pitchFamily="18" charset="0"/>
                            <a:ea typeface="Cambria Math" panose="02040503050406030204" pitchFamily="18" charset="0"/>
                          </a:rPr>
                        </m:ctrlPr>
                      </m:funcPr>
                      <m:fName>
                        <m:r>
                          <m:rPr>
                            <m:sty m:val="p"/>
                          </m:rPr>
                          <a:rPr lang="en-US" altLang="ja-JP" sz="2000" b="0" i="0" smtClean="0">
                            <a:latin typeface="Cambria Math" panose="02040503050406030204" pitchFamily="18" charset="0"/>
                            <a:ea typeface="Cambria Math" panose="02040503050406030204" pitchFamily="18" charset="0"/>
                          </a:rPr>
                          <m:t>cos</m:t>
                        </m:r>
                      </m:fName>
                      <m:e>
                        <m:r>
                          <a:rPr lang="en-US" altLang="ja-JP" sz="2000" b="0" i="1" smtClean="0">
                            <a:latin typeface="Cambria Math" panose="02040503050406030204" pitchFamily="18" charset="0"/>
                            <a:ea typeface="Cambria Math" panose="02040503050406030204" pitchFamily="18" charset="0"/>
                          </a:rPr>
                          <m:t>𝜃</m:t>
                        </m:r>
                      </m:e>
                    </m:func>
                    <m:r>
                      <a:rPr lang="en-US" altLang="ja-JP" sz="2000" b="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m:t>
                    </m:r>
                  </m:oMath>
                </a14:m>
                <a:r>
                  <a:rPr kumimoji="1" lang="ja-JP" altLang="en-US" sz="2000" dirty="0">
                    <a:latin typeface="BIZ UDP明朝 Medium" panose="02020500000000000000" pitchFamily="18" charset="-128"/>
                    <a:ea typeface="BIZ UDP明朝 Medium" panose="02020500000000000000" pitchFamily="18" charset="-128"/>
                  </a:rPr>
                  <a:t> </a:t>
                </a:r>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lang="en-US" altLang="ja-JP"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a:t>
                </a: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𝜆</m:t>
                        </m:r>
                      </m:e>
                      <m:sub>
                        <m:r>
                          <a:rPr lang="en-US" altLang="ja-JP" sz="2000" i="1">
                            <a:latin typeface="Cambria Math" panose="02040503050406030204" pitchFamily="18" charset="0"/>
                          </a:rPr>
                          <m:t>2</m:t>
                        </m:r>
                        <m:r>
                          <a:rPr lang="en-US" altLang="ja-JP" sz="2000" i="1">
                            <a:latin typeface="Cambria Math" panose="02040503050406030204" pitchFamily="18" charset="0"/>
                          </a:rPr>
                          <m:t>13</m:t>
                        </m:r>
                      </m:sub>
                      <m:sup>
                        <m:r>
                          <a:rPr lang="en-US" altLang="ja-JP" sz="2000" i="1">
                            <a:latin typeface="Cambria Math" panose="02040503050406030204" pitchFamily="18" charset="0"/>
                          </a:rPr>
                          <m:t>′</m:t>
                        </m:r>
                      </m:sup>
                    </m:sSubSup>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sin</m:t>
                        </m:r>
                      </m:fName>
                      <m:e>
                        <m:r>
                          <a:rPr lang="en-US" altLang="ja-JP" sz="2000" i="1">
                            <a:latin typeface="Cambria Math" panose="02040503050406030204" pitchFamily="18" charset="0"/>
                          </a:rPr>
                          <m:t>𝜃</m:t>
                        </m:r>
                      </m:e>
                    </m:func>
                    <m:r>
                      <a:rPr lang="en-US" altLang="ja-JP" sz="2000" b="0" i="1" smtClean="0">
                        <a:latin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 </m:t>
                    </m:r>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𝜆</m:t>
                        </m:r>
                      </m:e>
                      <m:sub>
                        <m:r>
                          <a:rPr lang="en-US" altLang="ja-JP" sz="2000" i="1">
                            <a:latin typeface="Cambria Math" panose="02040503050406030204" pitchFamily="18" charset="0"/>
                            <a:ea typeface="Cambria Math" panose="02040503050406030204" pitchFamily="18" charset="0"/>
                          </a:rPr>
                          <m:t>1</m:t>
                        </m:r>
                        <m:r>
                          <a:rPr lang="en-US" altLang="ja-JP" sz="2000" i="1">
                            <a:latin typeface="Cambria Math" panose="02040503050406030204" pitchFamily="18" charset="0"/>
                            <a:ea typeface="Cambria Math" panose="02040503050406030204" pitchFamily="18" charset="0"/>
                          </a:rPr>
                          <m:t>31</m:t>
                        </m:r>
                      </m:sub>
                      <m:sup>
                        <m:r>
                          <a:rPr lang="en-US" altLang="ja-JP" sz="2000" i="1">
                            <a:latin typeface="Cambria Math" panose="02040503050406030204" pitchFamily="18" charset="0"/>
                            <a:ea typeface="Cambria Math" panose="02040503050406030204" pitchFamily="18" charset="0"/>
                          </a:rPr>
                          <m:t>′</m:t>
                        </m:r>
                      </m:sup>
                    </m:sSubSup>
                    <m:func>
                      <m:funcPr>
                        <m:ctrlPr>
                          <a:rPr lang="en-US" altLang="ja-JP" sz="2000" i="1">
                            <a:latin typeface="Cambria Math" panose="02040503050406030204" pitchFamily="18" charset="0"/>
                            <a:ea typeface="Cambria Math" panose="02040503050406030204" pitchFamily="18" charset="0"/>
                          </a:rPr>
                        </m:ctrlPr>
                      </m:funcPr>
                      <m:fName>
                        <m:r>
                          <m:rPr>
                            <m:sty m:val="p"/>
                          </m:rPr>
                          <a:rPr lang="en-US" altLang="ja-JP" sz="2000">
                            <a:latin typeface="Cambria Math" panose="02040503050406030204" pitchFamily="18" charset="0"/>
                            <a:ea typeface="Cambria Math" panose="02040503050406030204" pitchFamily="18" charset="0"/>
                          </a:rPr>
                          <m:t>cos</m:t>
                        </m:r>
                      </m:fName>
                      <m:e>
                        <m:r>
                          <a:rPr lang="en-US" altLang="ja-JP" sz="2000" i="1">
                            <a:latin typeface="Cambria Math" panose="02040503050406030204" pitchFamily="18" charset="0"/>
                            <a:ea typeface="Cambria Math" panose="02040503050406030204" pitchFamily="18" charset="0"/>
                          </a:rPr>
                          <m:t>𝜃</m:t>
                        </m:r>
                      </m:e>
                    </m:func>
                    <m:r>
                      <a:rPr lang="en-US" altLang="ja-JP" sz="2000" b="0" i="1" smtClean="0">
                        <a:latin typeface="Cambria Math" panose="02040503050406030204" pitchFamily="18" charset="0"/>
                        <a:ea typeface="Cambria Math" panose="02040503050406030204" pitchFamily="18" charset="0"/>
                      </a:rPr>
                      <m:t>=</m:t>
                    </m:r>
                    <m:r>
                      <a:rPr lang="en-US" altLang="ja-JP" sz="2000" i="1">
                        <a:latin typeface="Cambria Math" panose="02040503050406030204" pitchFamily="18" charset="0"/>
                        <a:ea typeface="Cambria Math" panose="02040503050406030204" pitchFamily="18" charset="0"/>
                      </a:rPr>
                      <m:t>0</m:t>
                    </m:r>
                  </m:oMath>
                </a14:m>
                <a:r>
                  <a:rPr lang="ja-JP" altLang="en-US" sz="2000" dirty="0">
                    <a:latin typeface="BIZ UDP明朝 Medium" panose="02020500000000000000" pitchFamily="18" charset="-128"/>
                    <a:ea typeface="BIZ UDP明朝 Medium" panose="02020500000000000000" pitchFamily="18" charset="-128"/>
                  </a:rPr>
                  <a:t> </a:t>
                </a:r>
                <a:r>
                  <a:rPr kumimoji="1" lang="en-US" altLang="ja-JP" sz="2000" dirty="0">
                    <a:latin typeface="BIZ UDP明朝 Medium" panose="02020500000000000000" pitchFamily="18" charset="-128"/>
                    <a:ea typeface="BIZ UDP明朝 Medium" panose="02020500000000000000" pitchFamily="18" charset="-128"/>
                  </a:rPr>
                  <a:t>)</a:t>
                </a:r>
                <a:endParaRPr kumimoji="1" lang="en-US" altLang="ja-JP" sz="2000" b="0" i="0" dirty="0">
                  <a:latin typeface="Cambria Math" panose="02040503050406030204" pitchFamily="18" charset="0"/>
                  <a:ea typeface="BIZ UDP明朝 Medium" panose="02020500000000000000" pitchFamily="18" charset="-128"/>
                </a:endParaRPr>
              </a:p>
              <a:p>
                <a:endParaRPr kumimoji="1" lang="en-US" altLang="ja-JP" sz="2000" b="0" i="0" dirty="0">
                  <a:latin typeface="Cambria Math" panose="02040503050406030204" pitchFamily="18" charset="0"/>
                  <a:ea typeface="BIZ UDP明朝 Medium" panose="02020500000000000000" pitchFamily="18" charset="-128"/>
                </a:endParaRPr>
              </a:p>
              <a:p>
                <a:endParaRPr kumimoji="1" lang="en-US" altLang="ja-JP" sz="2000" b="0" i="0" dirty="0">
                  <a:latin typeface="Cambria Math" panose="02040503050406030204" pitchFamily="18" charset="0"/>
                  <a:ea typeface="BIZ UDP明朝 Medium" panose="02020500000000000000" pitchFamily="18" charset="-128"/>
                </a:endParaRPr>
              </a:p>
              <a:p>
                <a14:m>
                  <m:oMath xmlns:m="http://schemas.openxmlformats.org/officeDocument/2006/math">
                    <m:r>
                      <m:rPr>
                        <m:sty m:val="p"/>
                      </m:rPr>
                      <a:rPr kumimoji="1" lang="en-US" altLang="ja-JP" sz="2000" b="0" i="0" smtClean="0">
                        <a:latin typeface="Cambria Math" panose="02040503050406030204" pitchFamily="18" charset="0"/>
                        <a:ea typeface="BIZ UDP明朝 Medium" panose="02020500000000000000" pitchFamily="18" charset="-128"/>
                      </a:rPr>
                      <m:t>B</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r>
                          <m:rPr>
                            <m:sty m:val="p"/>
                          </m:rPr>
                          <a:rPr kumimoji="1" lang="en-US" altLang="ja-JP" sz="2000" b="0" i="0" smtClean="0">
                            <a:latin typeface="Cambria Math" panose="02040503050406030204" pitchFamily="18" charset="0"/>
                            <a:ea typeface="BIZ UDP明朝 Medium" panose="02020500000000000000" pitchFamily="18" charset="-128"/>
                          </a:rPr>
                          <m:t>Al</m:t>
                        </m:r>
                      </m:e>
                    </m:d>
                    <m:r>
                      <a:rPr kumimoji="1" lang="en-US" altLang="ja-JP" sz="2000" b="0" i="0" smtClean="0">
                        <a:latin typeface="Cambria Math" panose="02040503050406030204" pitchFamily="18" charset="0"/>
                        <a:ea typeface="BIZ UDP明朝 Medium" panose="02020500000000000000" pitchFamily="18" charset="-128"/>
                      </a:rPr>
                      <m:t>=</m:t>
                    </m:r>
                    <m:r>
                      <a:rPr kumimoji="1" lang="en-US" altLang="ja-JP" sz="2000" b="0" i="0" smtClean="0">
                        <a:latin typeface="Cambria Math" panose="02040503050406030204" pitchFamily="18" charset="0"/>
                        <a:ea typeface="BIZ UDP明朝 Medium" panose="02020500000000000000" pitchFamily="18" charset="-128"/>
                      </a:rPr>
                      <m:t>0</m:t>
                    </m:r>
                  </m:oMath>
                </a14:m>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b="0" i="0" dirty="0">
                  <a:latin typeface="Cambria Math" panose="02040503050406030204" pitchFamily="18" charset="0"/>
                  <a:ea typeface="BIZ UDP明朝 Medium" panose="02020500000000000000" pitchFamily="18" charset="-128"/>
                </a:endParaRPr>
              </a:p>
              <a:p>
                <a:endParaRPr kumimoji="1" lang="en-US" altLang="ja-JP" sz="2000" b="0" i="0" dirty="0">
                  <a:latin typeface="Cambria Math" panose="02040503050406030204" pitchFamily="18" charset="0"/>
                  <a:ea typeface="BIZ UDP明朝 Medium" panose="02020500000000000000" pitchFamily="18" charset="-128"/>
                </a:endParaRPr>
              </a:p>
              <a:p>
                <a14:m>
                  <m:oMath xmlns:m="http://schemas.openxmlformats.org/officeDocument/2006/math">
                    <m:r>
                      <m:rPr>
                        <m:sty m:val="p"/>
                      </m:rPr>
                      <a:rPr kumimoji="1" lang="en-US" altLang="ja-JP" sz="2000" b="0" i="0" smtClean="0">
                        <a:latin typeface="Cambria Math" panose="02040503050406030204" pitchFamily="18" charset="0"/>
                        <a:ea typeface="BIZ UDP明朝 Medium" panose="02020500000000000000" pitchFamily="18" charset="-128"/>
                      </a:rPr>
                      <m:t>B</m:t>
                    </m:r>
                    <m:d>
                      <m:dPr>
                        <m:ctrlPr>
                          <a:rPr kumimoji="1" lang="en-US" altLang="ja-JP" sz="2000" b="0" i="1" smtClean="0">
                            <a:latin typeface="Cambria Math" panose="02040503050406030204" pitchFamily="18" charset="0"/>
                            <a:ea typeface="BIZ UDP明朝 Medium" panose="02020500000000000000" pitchFamily="18" charset="-128"/>
                          </a:rPr>
                        </m:ctrlPr>
                      </m:dPr>
                      <m:e>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𝜇</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𝑒</m:t>
                            </m:r>
                          </m:e>
                          <m:sup>
                            <m:r>
                              <a:rPr kumimoji="1" lang="en-US" altLang="ja-JP" sz="2000" b="0" i="1" smtClean="0">
                                <a:latin typeface="Cambria Math" panose="02040503050406030204" pitchFamily="18" charset="0"/>
                                <a:ea typeface="BIZ UDP明朝 Medium" panose="02020500000000000000" pitchFamily="18" charset="-128"/>
                              </a:rPr>
                              <m:t>+</m:t>
                            </m:r>
                          </m:sup>
                        </m:sSup>
                        <m:r>
                          <a:rPr kumimoji="1" lang="en-US" altLang="ja-JP" sz="2000" b="0" i="1" smtClean="0">
                            <a:latin typeface="Cambria Math" panose="02040503050406030204" pitchFamily="18" charset="0"/>
                            <a:ea typeface="BIZ UDP明朝 Medium" panose="02020500000000000000" pitchFamily="18" charset="-128"/>
                          </a:rPr>
                          <m:t>;</m:t>
                        </m:r>
                        <m:r>
                          <m:rPr>
                            <m:sty m:val="p"/>
                          </m:rPr>
                          <a:rPr kumimoji="1" lang="en-US" altLang="ja-JP" sz="2000" b="0" i="0" smtClean="0">
                            <a:latin typeface="Cambria Math" panose="02040503050406030204" pitchFamily="18" charset="0"/>
                            <a:ea typeface="BIZ UDP明朝 Medium" panose="02020500000000000000" pitchFamily="18" charset="-128"/>
                          </a:rPr>
                          <m:t>Ca</m:t>
                        </m:r>
                      </m:e>
                    </m:d>
                    <m:r>
                      <a:rPr kumimoji="1" lang="en-US" altLang="ja-JP" sz="2000" b="0" i="1" smtClean="0">
                        <a:latin typeface="Cambria Math" panose="02040503050406030204" pitchFamily="18" charset="0"/>
                        <a:ea typeface="BIZ UDP明朝 Medium" panose="02020500000000000000" pitchFamily="18" charset="-128"/>
                      </a:rPr>
                      <m:t>~</m:t>
                    </m:r>
                    <m:sSup>
                      <m:sSupPr>
                        <m:ctrlPr>
                          <a:rPr kumimoji="1" lang="en-US" altLang="ja-JP" sz="2000" b="0" i="1" smtClean="0">
                            <a:latin typeface="Cambria Math" panose="02040503050406030204" pitchFamily="18" charset="0"/>
                            <a:ea typeface="BIZ UDP明朝 Medium" panose="02020500000000000000" pitchFamily="18" charset="-128"/>
                          </a:rPr>
                        </m:ctrlPr>
                      </m:sSupPr>
                      <m:e>
                        <m:r>
                          <a:rPr kumimoji="1" lang="en-US" altLang="ja-JP" sz="2000" b="0" i="1" smtClean="0">
                            <a:latin typeface="Cambria Math" panose="02040503050406030204" pitchFamily="18" charset="0"/>
                            <a:ea typeface="BIZ UDP明朝 Medium" panose="02020500000000000000" pitchFamily="18" charset="-128"/>
                          </a:rPr>
                          <m:t>10</m:t>
                        </m:r>
                      </m:e>
                      <m:sup>
                        <m:r>
                          <a:rPr kumimoji="1" lang="en-US" altLang="ja-JP" sz="2000" b="0" i="1" smtClean="0">
                            <a:latin typeface="Cambria Math" panose="02040503050406030204" pitchFamily="18" charset="0"/>
                            <a:ea typeface="BIZ UDP明朝 Medium" panose="02020500000000000000" pitchFamily="18" charset="-128"/>
                          </a:rPr>
                          <m:t>−</m:t>
                        </m:r>
                        <m:r>
                          <a:rPr kumimoji="1" lang="en-US" altLang="ja-JP" sz="2000" b="0" i="1" smtClean="0">
                            <a:latin typeface="Cambria Math" panose="02040503050406030204" pitchFamily="18" charset="0"/>
                            <a:ea typeface="BIZ UDP明朝 Medium" panose="02020500000000000000" pitchFamily="18" charset="-128"/>
                          </a:rPr>
                          <m:t>22</m:t>
                        </m:r>
                      </m:sup>
                    </m:sSup>
                  </m:oMath>
                </a14:m>
                <a:endParaRPr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en-US" altLang="ja-JP" sz="2000" dirty="0">
                    <a:latin typeface="BIZ UDP明朝 Medium" panose="02020500000000000000" pitchFamily="18" charset="-128"/>
                    <a:ea typeface="BIZ UDP明朝 Medium" panose="02020500000000000000" pitchFamily="18" charset="-128"/>
                  </a:rPr>
                  <a:t>  </a:t>
                </a:r>
              </a:p>
              <a:p>
                <a:endParaRPr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p:txBody>
          </p:sp>
        </mc:Choice>
        <mc:Fallback>
          <p:sp>
            <p:nvSpPr>
              <p:cNvPr id="5" name="コンテンツ プレースホルダー 2">
                <a:extLst>
                  <a:ext uri="{FF2B5EF4-FFF2-40B4-BE49-F238E27FC236}">
                    <a16:creationId xmlns:a16="http://schemas.microsoft.com/office/drawing/2014/main" id="{719981BF-F478-435C-8490-26690AC39810}"/>
                  </a:ext>
                </a:extLst>
              </p:cNvPr>
              <p:cNvSpPr>
                <a:spLocks noGrp="1" noRot="1" noChangeAspect="1" noMove="1" noResize="1" noEditPoints="1" noAdjustHandles="1" noChangeArrowheads="1" noChangeShapeType="1" noTextEdit="1"/>
              </p:cNvSpPr>
              <p:nvPr>
                <p:ph idx="1"/>
              </p:nvPr>
            </p:nvSpPr>
            <p:spPr>
              <a:xfrm>
                <a:off x="1120000" y="1825625"/>
                <a:ext cx="10233800" cy="4450484"/>
              </a:xfrm>
              <a:blipFill>
                <a:blip r:embed="rId4"/>
                <a:stretch>
                  <a:fillRect l="-655" t="-1778"/>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8157ED1C-BE8B-983B-FB8B-32B5F129933A}"/>
              </a:ext>
            </a:extLst>
          </p:cNvPr>
          <p:cNvSpPr txBox="1"/>
          <p:nvPr/>
        </p:nvSpPr>
        <p:spPr>
          <a:xfrm>
            <a:off x="4423144" y="5395076"/>
            <a:ext cx="2109500" cy="369332"/>
          </a:xfrm>
          <a:prstGeom prst="rect">
            <a:avLst/>
          </a:prstGeom>
          <a:noFill/>
        </p:spPr>
        <p:txBody>
          <a:bodyPr wrap="square" rtlCol="0">
            <a:spAutoFit/>
          </a:bodyPr>
          <a:lstStyle/>
          <a:p>
            <a:r>
              <a:rPr kumimoji="1" lang="en-US" altLang="ja-JP" dirty="0" err="1"/>
              <a:t>sbottom</a:t>
            </a:r>
            <a:endParaRPr kumimoji="1" lang="ja-JP" altLang="en-US" dirty="0"/>
          </a:p>
        </p:txBody>
      </p:sp>
      <p:cxnSp>
        <p:nvCxnSpPr>
          <p:cNvPr id="7" name="直線矢印コネクタ 6">
            <a:extLst>
              <a:ext uri="{FF2B5EF4-FFF2-40B4-BE49-F238E27FC236}">
                <a16:creationId xmlns:a16="http://schemas.microsoft.com/office/drawing/2014/main" id="{A2E91058-4F1C-5454-1D61-F4A1F3069AAB}"/>
              </a:ext>
            </a:extLst>
          </p:cNvPr>
          <p:cNvCxnSpPr>
            <a:cxnSpLocks/>
          </p:cNvCxnSpPr>
          <p:nvPr/>
        </p:nvCxnSpPr>
        <p:spPr>
          <a:xfrm flipV="1">
            <a:off x="5533183" y="4920748"/>
            <a:ext cx="4495446" cy="65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4985DDA-2FC8-6467-C7E0-7529CAFA7C32}"/>
              </a:ext>
            </a:extLst>
          </p:cNvPr>
          <p:cNvCxnSpPr>
            <a:cxnSpLocks/>
          </p:cNvCxnSpPr>
          <p:nvPr/>
        </p:nvCxnSpPr>
        <p:spPr>
          <a:xfrm>
            <a:off x="5928714" y="820833"/>
            <a:ext cx="2648924" cy="100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C5F64964-D827-2872-A6FB-2A329384F047}"/>
              </a:ext>
            </a:extLst>
          </p:cNvPr>
          <p:cNvSpPr txBox="1"/>
          <p:nvPr/>
        </p:nvSpPr>
        <p:spPr>
          <a:xfrm>
            <a:off x="5346796" y="389174"/>
            <a:ext cx="2363935" cy="369332"/>
          </a:xfrm>
          <a:prstGeom prst="rect">
            <a:avLst/>
          </a:prstGeom>
          <a:noFill/>
        </p:spPr>
        <p:txBody>
          <a:bodyPr wrap="square" rtlCol="0">
            <a:spAutoFit/>
          </a:bodyPr>
          <a:lstStyle/>
          <a:p>
            <a:r>
              <a:rPr kumimoji="1" lang="en-US" altLang="ja-JP" dirty="0"/>
              <a:t>Pion </a:t>
            </a:r>
            <a:r>
              <a:rPr kumimoji="1" lang="en-US" altLang="ja-JP" dirty="0" err="1"/>
              <a:t>universarity</a:t>
            </a:r>
            <a:endParaRPr kumimoji="1" lang="ja-JP" altLang="en-US" dirty="0"/>
          </a:p>
        </p:txBody>
      </p:sp>
      <p:cxnSp>
        <p:nvCxnSpPr>
          <p:cNvPr id="11" name="直線矢印コネクタ 10">
            <a:extLst>
              <a:ext uri="{FF2B5EF4-FFF2-40B4-BE49-F238E27FC236}">
                <a16:creationId xmlns:a16="http://schemas.microsoft.com/office/drawing/2014/main" id="{2BF87DAD-EC64-2F32-3724-9FA3B087E593}"/>
              </a:ext>
            </a:extLst>
          </p:cNvPr>
          <p:cNvCxnSpPr>
            <a:cxnSpLocks/>
          </p:cNvCxnSpPr>
          <p:nvPr/>
        </p:nvCxnSpPr>
        <p:spPr>
          <a:xfrm flipH="1">
            <a:off x="9052754" y="477138"/>
            <a:ext cx="157895" cy="1163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DC9BB56-B021-BD91-850C-BBEE262BEBA2}"/>
              </a:ext>
            </a:extLst>
          </p:cNvPr>
          <p:cNvSpPr txBox="1"/>
          <p:nvPr/>
        </p:nvSpPr>
        <p:spPr>
          <a:xfrm>
            <a:off x="8028682" y="195203"/>
            <a:ext cx="2363935" cy="369332"/>
          </a:xfrm>
          <a:prstGeom prst="rect">
            <a:avLst/>
          </a:prstGeom>
          <a:noFill/>
        </p:spPr>
        <p:txBody>
          <a:bodyPr wrap="square" rtlCol="0">
            <a:spAutoFit/>
          </a:bodyPr>
          <a:lstStyle/>
          <a:p>
            <a:r>
              <a:rPr lang="en-US" altLang="ja-JP" dirty="0"/>
              <a:t>Neutrino DIS</a:t>
            </a:r>
            <a:endParaRPr kumimoji="1" lang="ja-JP" altLang="en-US" dirty="0"/>
          </a:p>
        </p:txBody>
      </p:sp>
    </p:spTree>
    <p:extLst>
      <p:ext uri="{BB962C8B-B14F-4D97-AF65-F5344CB8AC3E}">
        <p14:creationId xmlns:p14="http://schemas.microsoft.com/office/powerpoint/2010/main" val="1603830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a:xfrm>
            <a:off x="838199" y="365125"/>
            <a:ext cx="11009529" cy="1325563"/>
          </a:xfrm>
        </p:spPr>
        <p:txBody>
          <a:bodyPr/>
          <a:lstStyle/>
          <a:p>
            <a:r>
              <a:rPr lang="en-US" altLang="ja-JP" sz="3600" dirty="0">
                <a:latin typeface="BIZ UDP明朝 Medium" panose="02020500000000000000" pitchFamily="18" charset="-128"/>
                <a:ea typeface="BIZ UDP明朝 Medium" panose="02020500000000000000" pitchFamily="18" charset="-128"/>
              </a:rPr>
              <a:t>The expectation for future</a:t>
            </a:r>
            <a:r>
              <a:rPr kumimoji="1" lang="en-US" altLang="ja-JP"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experiment</a:t>
            </a:r>
            <a:r>
              <a:rPr kumimoji="1" lang="en-US" altLang="ja-JP" sz="3600" dirty="0">
                <a:latin typeface="BIZ UDP明朝 Medium" panose="02020500000000000000" pitchFamily="18" charset="-128"/>
                <a:ea typeface="BIZ UDP明朝 Medium" panose="02020500000000000000" pitchFamily="18" charset="-128"/>
              </a:rPr>
              <a:t>s</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p:txBody>
          <a:bodyPr>
            <a:normAutofit lnSpcReduction="10000"/>
          </a:bodyPr>
          <a:lstStyle/>
          <a:p>
            <a:r>
              <a:rPr kumimoji="1" lang="en-US" altLang="ja-JP" sz="2000" dirty="0" err="1">
                <a:latin typeface="BIZ UDP明朝 Medium" panose="02020500000000000000" pitchFamily="18" charset="-128"/>
                <a:ea typeface="BIZ UDP明朝 Medium" panose="02020500000000000000" pitchFamily="18" charset="-128"/>
              </a:rPr>
              <a:t>Resultss</a:t>
            </a:r>
            <a:r>
              <a:rPr kumimoji="1" lang="en-US" altLang="ja-JP" sz="2000" dirty="0">
                <a:latin typeface="BIZ UDP明朝 Medium" panose="02020500000000000000" pitchFamily="18" charset="-128"/>
                <a:ea typeface="BIZ UDP明朝 Medium" panose="02020500000000000000" pitchFamily="18" charset="-128"/>
              </a:rPr>
              <a:t> </a:t>
            </a:r>
            <a:r>
              <a:rPr lang="en-US" altLang="ja-JP" sz="2000" dirty="0">
                <a:latin typeface="BIZ UDP明朝 Medium" panose="02020500000000000000" pitchFamily="18" charset="-128"/>
                <a:ea typeface="BIZ UDP明朝 Medium" panose="02020500000000000000" pitchFamily="18" charset="-128"/>
              </a:rPr>
              <a:t>are</a:t>
            </a:r>
            <a:r>
              <a:rPr kumimoji="1" lang="en-US" altLang="ja-JP" sz="2000" dirty="0">
                <a:latin typeface="BIZ UDP明朝 Medium" panose="02020500000000000000" pitchFamily="18" charset="-128"/>
                <a:ea typeface="BIZ UDP明朝 Medium" panose="02020500000000000000" pitchFamily="18" charset="-128"/>
              </a:rPr>
              <a:t> ... </a:t>
            </a:r>
          </a:p>
          <a:p>
            <a:endParaRPr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pPr marL="0" indent="0">
              <a:buNone/>
            </a:pPr>
            <a:r>
              <a:rPr kumimoji="1" lang="ja-JP" altLang="en-US" sz="2000" dirty="0">
                <a:latin typeface="BIZ UDP明朝 Medium" panose="02020500000000000000" pitchFamily="18" charset="-128"/>
                <a:ea typeface="BIZ UDP明朝 Medium" panose="02020500000000000000" pitchFamily="18" charset="-128"/>
              </a:rPr>
              <a:t>　　　</a:t>
            </a:r>
            <a:endParaRPr kumimoji="1" lang="en-US" altLang="ja-JP" sz="2000"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a:extLst>
              <a:ext uri="{FF2B5EF4-FFF2-40B4-BE49-F238E27FC236}">
                <a16:creationId xmlns:a16="http://schemas.microsoft.com/office/drawing/2014/main" id="{9C444C6A-3656-4AAA-8C46-F9EB61CB8F5D}"/>
              </a:ext>
            </a:extLst>
          </p:cNvPr>
          <p:cNvSpPr>
            <a:spLocks noGrp="1"/>
          </p:cNvSpPr>
          <p:nvPr>
            <p:ph type="sldNum" sz="quarter" idx="12"/>
          </p:nvPr>
        </p:nvSpPr>
        <p:spPr/>
        <p:txBody>
          <a:bodyPr/>
          <a:lstStyle/>
          <a:p>
            <a:fld id="{73B850FF-6169-4056-8077-06FFA93A5366}" type="slidenum">
              <a:rPr lang="en-US" smtClean="0"/>
              <a:pPr/>
              <a:t>49</a:t>
            </a:fld>
            <a:endParaRPr lang="en-US"/>
          </a:p>
        </p:txBody>
      </p:sp>
      <p:pic>
        <p:nvPicPr>
          <p:cNvPr id="7" name="図 6">
            <a:extLst>
              <a:ext uri="{FF2B5EF4-FFF2-40B4-BE49-F238E27FC236}">
                <a16:creationId xmlns:a16="http://schemas.microsoft.com/office/drawing/2014/main" id="{9151F770-D4AF-AD9F-24E0-BB347B52DE11}"/>
              </a:ext>
            </a:extLst>
          </p:cNvPr>
          <p:cNvPicPr>
            <a:picLocks noChangeAspect="1"/>
          </p:cNvPicPr>
          <p:nvPr/>
        </p:nvPicPr>
        <p:blipFill>
          <a:blip r:embed="rId3"/>
          <a:stretch>
            <a:fillRect/>
          </a:stretch>
        </p:blipFill>
        <p:spPr>
          <a:xfrm>
            <a:off x="1359539" y="2463901"/>
            <a:ext cx="9472922" cy="2427076"/>
          </a:xfrm>
          <a:prstGeom prst="rect">
            <a:avLst/>
          </a:prstGeom>
        </p:spPr>
      </p:pic>
    </p:spTree>
    <p:extLst>
      <p:ext uri="{BB962C8B-B14F-4D97-AF65-F5344CB8AC3E}">
        <p14:creationId xmlns:p14="http://schemas.microsoft.com/office/powerpoint/2010/main" val="281113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latin typeface="BIZ UDP明朝 Medium" panose="02020500000000000000" pitchFamily="18" charset="-128"/>
                    <a:ea typeface="BIZ UDP明朝 Medium" panose="02020500000000000000" pitchFamily="18" charset="-128"/>
                  </a:rPr>
                  <a:t>Introduction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Benchmark</a:t>
                </a:r>
                <a:r>
                  <a:rPr kumimoji="1" lang="ja-JP" altLang="en-US"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a:solidFill>
                      <a:schemeClr val="bg2"/>
                    </a:solidFill>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5</a:t>
            </a:fld>
            <a:endParaRPr lang="en-US"/>
          </a:p>
        </p:txBody>
      </p:sp>
    </p:spTree>
    <p:extLst>
      <p:ext uri="{BB962C8B-B14F-4D97-AF65-F5344CB8AC3E}">
        <p14:creationId xmlns:p14="http://schemas.microsoft.com/office/powerpoint/2010/main" val="519890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Benchmark</a:t>
                </a:r>
                <a:r>
                  <a:rPr kumimoji="1" lang="ja-JP" altLang="en-US"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a:solidFill>
                      <a:schemeClr val="bg2"/>
                    </a:solidFill>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latin typeface="BIZ UDP明朝 Medium" panose="02020500000000000000" pitchFamily="18" charset="-128"/>
                    <a:ea typeface="BIZ UDP明朝 Medium" panose="02020500000000000000" pitchFamily="18" charset="-128"/>
                  </a:rPr>
                  <a:t>Results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latin typeface="BIZ UDP明朝 Medium" panose="02020500000000000000" pitchFamily="18" charset="-128"/>
                  <a:ea typeface="BIZ UDP明朝 Medium" panose="02020500000000000000" pitchFamily="18" charset="-128"/>
                </a:endParaRPr>
              </a:p>
              <a:p>
                <a:r>
                  <a:rPr kumimoji="1" lang="en-US" altLang="ja-JP" dirty="0">
                    <a:solidFill>
                      <a:schemeClr val="bg2"/>
                    </a:solidFill>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50</a:t>
            </a:fld>
            <a:endParaRPr lang="en-US"/>
          </a:p>
        </p:txBody>
      </p:sp>
    </p:spTree>
    <p:extLst>
      <p:ext uri="{BB962C8B-B14F-4D97-AF65-F5344CB8AC3E}">
        <p14:creationId xmlns:p14="http://schemas.microsoft.com/office/powerpoint/2010/main" val="3200404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(all coupling)</a:t>
            </a:r>
            <a:endParaRPr kumimoji="1" lang="ja-JP" altLang="en-US" sz="3600" dirty="0">
              <a:latin typeface="BIZ UDP明朝 Medium" panose="02020500000000000000" pitchFamily="18" charset="-128"/>
              <a:ea typeface="BIZ UDP明朝 Medium" panose="02020500000000000000" pitchFamily="18" charset="-128"/>
            </a:endParaRPr>
          </a:p>
        </p:txBody>
      </p:sp>
      <p:pic>
        <p:nvPicPr>
          <p:cNvPr id="5" name="図 4">
            <a:extLst>
              <a:ext uri="{FF2B5EF4-FFF2-40B4-BE49-F238E27FC236}">
                <a16:creationId xmlns:a16="http://schemas.microsoft.com/office/drawing/2014/main" id="{5FDD8EE1-C68E-4858-AABA-BE0BEC1381F8}"/>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51</a:t>
            </a:fld>
            <a:endParaRPr lang="en-US"/>
          </a:p>
        </p:txBody>
      </p:sp>
    </p:spTree>
    <p:extLst>
      <p:ext uri="{BB962C8B-B14F-4D97-AF65-F5344CB8AC3E}">
        <p14:creationId xmlns:p14="http://schemas.microsoft.com/office/powerpoint/2010/main" val="3960736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r>
              <a:rPr lang="ja-JP" altLang="en-US" sz="3600" dirty="0">
                <a:latin typeface="BIZ UDP明朝 Medium" panose="02020500000000000000" pitchFamily="18" charset="-128"/>
                <a:ea typeface="BIZ UDP明朝 Medium" panose="02020500000000000000" pitchFamily="18" charset="-128"/>
              </a:rPr>
              <a:t> </a:t>
            </a:r>
            <a:r>
              <a:rPr lang="en-US" altLang="ja-JP" sz="3600" dirty="0">
                <a:latin typeface="BIZ UDP明朝 Medium" panose="02020500000000000000" pitchFamily="18" charset="-128"/>
                <a:ea typeface="BIZ UDP明朝 Medium" panose="02020500000000000000" pitchFamily="18" charset="-128"/>
              </a:rPr>
              <a:t>(all coupling)</a:t>
            </a:r>
            <a:endParaRPr kumimoji="1" lang="ja-JP" altLang="en-US" sz="3600" dirty="0">
              <a:latin typeface="BIZ UDP明朝 Medium" panose="02020500000000000000" pitchFamily="18" charset="-128"/>
              <a:ea typeface="BIZ UDP明朝 Medium" panose="02020500000000000000" pitchFamily="18" charset="-128"/>
            </a:endParaRPr>
          </a:p>
        </p:txBody>
      </p:sp>
      <p:pic>
        <p:nvPicPr>
          <p:cNvPr id="5" name="図 4">
            <a:extLst>
              <a:ext uri="{FF2B5EF4-FFF2-40B4-BE49-F238E27FC236}">
                <a16:creationId xmlns:a16="http://schemas.microsoft.com/office/drawing/2014/main" id="{5FDD8EE1-C68E-4858-AABA-BE0BEC1381F8}"/>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3" name="スライド番号プレースホルダー 2">
            <a:extLst>
              <a:ext uri="{FF2B5EF4-FFF2-40B4-BE49-F238E27FC236}">
                <a16:creationId xmlns:a16="http://schemas.microsoft.com/office/drawing/2014/main" id="{0F98F385-1DA8-4A3A-8CDA-AF52D8420728}"/>
              </a:ext>
            </a:extLst>
          </p:cNvPr>
          <p:cNvSpPr>
            <a:spLocks noGrp="1"/>
          </p:cNvSpPr>
          <p:nvPr>
            <p:ph type="sldNum" sz="quarter" idx="12"/>
          </p:nvPr>
        </p:nvSpPr>
        <p:spPr/>
        <p:txBody>
          <a:bodyPr/>
          <a:lstStyle/>
          <a:p>
            <a:fld id="{73B850FF-6169-4056-8077-06FFA93A5366}" type="slidenum">
              <a:rPr lang="en-US" smtClean="0"/>
              <a:pPr/>
              <a:t>52</a:t>
            </a:fld>
            <a:endParaRPr lang="en-US"/>
          </a:p>
        </p:txBody>
      </p:sp>
    </p:spTree>
    <p:extLst>
      <p:ext uri="{BB962C8B-B14F-4D97-AF65-F5344CB8AC3E}">
        <p14:creationId xmlns:p14="http://schemas.microsoft.com/office/powerpoint/2010/main" val="957458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23C55B47-8C31-4DFF-9300-5AD1CE6EF37F}"/>
              </a:ext>
            </a:extLst>
          </p:cNvPr>
          <p:cNvPicPr>
            <a:picLocks noChangeAspect="1"/>
          </p:cNvPicPr>
          <p:nvPr/>
        </p:nvPicPr>
        <p:blipFill>
          <a:blip r:embed="rId3"/>
          <a:stretch>
            <a:fillRect/>
          </a:stretch>
        </p:blipFill>
        <p:spPr>
          <a:xfrm>
            <a:off x="1947992" y="1126221"/>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cxnSp>
        <p:nvCxnSpPr>
          <p:cNvPr id="9" name="直線矢印コネクタ 8">
            <a:extLst>
              <a:ext uri="{FF2B5EF4-FFF2-40B4-BE49-F238E27FC236}">
                <a16:creationId xmlns:a16="http://schemas.microsoft.com/office/drawing/2014/main" id="{0BC55C4D-DA5E-4225-9B3C-91510A33CD1F}"/>
              </a:ext>
            </a:extLst>
          </p:cNvPr>
          <p:cNvCxnSpPr>
            <a:cxnSpLocks/>
          </p:cNvCxnSpPr>
          <p:nvPr/>
        </p:nvCxnSpPr>
        <p:spPr>
          <a:xfrm>
            <a:off x="1794164" y="2632364"/>
            <a:ext cx="2014464" cy="1662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D5DB5682-A2C8-4F50-BA86-909D2A9235F8}"/>
              </a:ext>
            </a:extLst>
          </p:cNvPr>
          <p:cNvCxnSpPr>
            <a:cxnSpLocks/>
          </p:cNvCxnSpPr>
          <p:nvPr/>
        </p:nvCxnSpPr>
        <p:spPr>
          <a:xfrm>
            <a:off x="1668257" y="2798618"/>
            <a:ext cx="1807859" cy="7298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E158D2A8-D7C5-4FAF-9DA3-F126C1F40CF6}"/>
              </a:ext>
            </a:extLst>
          </p:cNvPr>
          <p:cNvCxnSpPr>
            <a:cxnSpLocks/>
          </p:cNvCxnSpPr>
          <p:nvPr/>
        </p:nvCxnSpPr>
        <p:spPr>
          <a:xfrm>
            <a:off x="1468582" y="2798618"/>
            <a:ext cx="1819070" cy="19119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FF929D18-E969-4B0F-B2F6-52F86C29F786}"/>
              </a:ext>
            </a:extLst>
          </p:cNvPr>
          <p:cNvSpPr txBox="1"/>
          <p:nvPr/>
        </p:nvSpPr>
        <p:spPr>
          <a:xfrm>
            <a:off x="69485" y="2264307"/>
            <a:ext cx="2729133" cy="64633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dirty="0">
                <a:latin typeface="BIZ UDP明朝 Medium" panose="02020500000000000000" pitchFamily="18" charset="-128"/>
                <a:ea typeface="BIZ UDP明朝 Medium" panose="02020500000000000000" pitchFamily="18" charset="-128"/>
              </a:rPr>
              <a:t>The Sensitivity of Experiment </a:t>
            </a:r>
            <a:endParaRPr kumimoji="1" lang="ja-JP" altLang="en-US" dirty="0">
              <a:latin typeface="BIZ UDP明朝 Medium" panose="02020500000000000000" pitchFamily="18" charset="-128"/>
              <a:ea typeface="BIZ UDP明朝 Medium" panose="02020500000000000000" pitchFamily="18" charset="-128"/>
            </a:endParaRPr>
          </a:p>
        </p:txBody>
      </p:sp>
      <p:cxnSp>
        <p:nvCxnSpPr>
          <p:cNvPr id="11" name="直線矢印コネクタ 10">
            <a:extLst>
              <a:ext uri="{FF2B5EF4-FFF2-40B4-BE49-F238E27FC236}">
                <a16:creationId xmlns:a16="http://schemas.microsoft.com/office/drawing/2014/main" id="{2F4446AF-555E-4722-82F0-12E6B56BCE8D}"/>
              </a:ext>
            </a:extLst>
          </p:cNvPr>
          <p:cNvCxnSpPr>
            <a:cxnSpLocks/>
          </p:cNvCxnSpPr>
          <p:nvPr/>
        </p:nvCxnSpPr>
        <p:spPr>
          <a:xfrm>
            <a:off x="6683390" y="1277511"/>
            <a:ext cx="561321" cy="565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42601CD-2553-4A86-A751-63A73B1F5F14}"/>
                  </a:ext>
                </a:extLst>
              </p:cNvPr>
              <p:cNvSpPr txBox="1"/>
              <p:nvPr/>
            </p:nvSpPr>
            <p:spPr>
              <a:xfrm>
                <a:off x="5242729" y="1027906"/>
                <a:ext cx="3132343" cy="3693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 (Al)</a:t>
                </a:r>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12" name="テキスト ボックス 11">
                <a:extLst>
                  <a:ext uri="{FF2B5EF4-FFF2-40B4-BE49-F238E27FC236}">
                    <a16:creationId xmlns:a16="http://schemas.microsoft.com/office/drawing/2014/main" id="{842601CD-2553-4A86-A751-63A73B1F5F14}"/>
                  </a:ext>
                </a:extLst>
              </p:cNvPr>
              <p:cNvSpPr txBox="1">
                <a:spLocks noRot="1" noChangeAspect="1" noMove="1" noResize="1" noEditPoints="1" noAdjustHandles="1" noChangeArrowheads="1" noChangeShapeType="1" noTextEdit="1"/>
              </p:cNvSpPr>
              <p:nvPr/>
            </p:nvSpPr>
            <p:spPr>
              <a:xfrm>
                <a:off x="5242729" y="1027906"/>
                <a:ext cx="3132343" cy="369332"/>
              </a:xfrm>
              <a:prstGeom prst="rect">
                <a:avLst/>
              </a:prstGeom>
              <a:blipFill>
                <a:blip r:embed="rId4"/>
                <a:stretch>
                  <a:fillRect t="-11290" b="-20968"/>
                </a:stretch>
              </a:blipFill>
              <a:ln>
                <a:solidFill>
                  <a:schemeClr val="tx1"/>
                </a:solidFill>
              </a:ln>
            </p:spPr>
            <p:txBody>
              <a:bodyPr/>
              <a:lstStyle/>
              <a:p>
                <a:r>
                  <a:rPr lang="ja-JP" altLang="en-US">
                    <a:noFill/>
                  </a:rPr>
                  <a:t> </a:t>
                </a:r>
              </a:p>
            </p:txBody>
          </p:sp>
        </mc:Fallback>
      </mc:AlternateContent>
      <p:cxnSp>
        <p:nvCxnSpPr>
          <p:cNvPr id="15" name="直線矢印コネクタ 14">
            <a:extLst>
              <a:ext uri="{FF2B5EF4-FFF2-40B4-BE49-F238E27FC236}">
                <a16:creationId xmlns:a16="http://schemas.microsoft.com/office/drawing/2014/main" id="{3C87670C-2D7D-4195-9B33-AC5059143878}"/>
              </a:ext>
            </a:extLst>
          </p:cNvPr>
          <p:cNvCxnSpPr>
            <a:cxnSpLocks/>
          </p:cNvCxnSpPr>
          <p:nvPr/>
        </p:nvCxnSpPr>
        <p:spPr>
          <a:xfrm flipH="1">
            <a:off x="10114241" y="4775484"/>
            <a:ext cx="230770" cy="5084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F14946D2-6D13-465E-BCB7-10EC0C619EE6}"/>
                  </a:ext>
                </a:extLst>
              </p:cNvPr>
              <p:cNvSpPr txBox="1"/>
              <p:nvPr/>
            </p:nvSpPr>
            <p:spPr>
              <a:xfrm>
                <a:off x="8904350" y="4525879"/>
                <a:ext cx="3132343" cy="369332"/>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en-US" altLang="ja-JP" dirty="0">
                    <a:latin typeface="BIZ UDP明朝 Medium" panose="02020500000000000000" pitchFamily="18" charset="-128"/>
                    <a:ea typeface="BIZ UDP明朝 Medium" panose="02020500000000000000" pitchFamily="18" charset="-128"/>
                  </a:rPr>
                  <a:t> conversion (Ca)</a:t>
                </a:r>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16" name="テキスト ボックス 15">
                <a:extLst>
                  <a:ext uri="{FF2B5EF4-FFF2-40B4-BE49-F238E27FC236}">
                    <a16:creationId xmlns:a16="http://schemas.microsoft.com/office/drawing/2014/main" id="{F14946D2-6D13-465E-BCB7-10EC0C619EE6}"/>
                  </a:ext>
                </a:extLst>
              </p:cNvPr>
              <p:cNvSpPr txBox="1">
                <a:spLocks noRot="1" noChangeAspect="1" noMove="1" noResize="1" noEditPoints="1" noAdjustHandles="1" noChangeArrowheads="1" noChangeShapeType="1" noTextEdit="1"/>
              </p:cNvSpPr>
              <p:nvPr/>
            </p:nvSpPr>
            <p:spPr>
              <a:xfrm>
                <a:off x="8904350" y="4525879"/>
                <a:ext cx="3132343" cy="369332"/>
              </a:xfrm>
              <a:prstGeom prst="rect">
                <a:avLst/>
              </a:prstGeom>
              <a:blipFill>
                <a:blip r:embed="rId5"/>
                <a:stretch>
                  <a:fillRect t="-9524" b="-19048"/>
                </a:stretch>
              </a:blipFill>
              <a:ln>
                <a:solidFill>
                  <a:schemeClr val="tx1"/>
                </a:solidFill>
              </a:ln>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A29EFF83-CE85-4F6E-B577-5ED347B67D5E}"/>
              </a:ext>
            </a:extLst>
          </p:cNvPr>
          <p:cNvSpPr>
            <a:spLocks noGrp="1"/>
          </p:cNvSpPr>
          <p:nvPr>
            <p:ph type="sldNum" sz="quarter" idx="12"/>
          </p:nvPr>
        </p:nvSpPr>
        <p:spPr/>
        <p:txBody>
          <a:bodyPr/>
          <a:lstStyle/>
          <a:p>
            <a:fld id="{73B850FF-6169-4056-8077-06FFA93A5366}" type="slidenum">
              <a:rPr lang="en-US" smtClean="0"/>
              <a:pPr/>
              <a:t>53</a:t>
            </a:fld>
            <a:endParaRPr lang="en-US"/>
          </a:p>
        </p:txBody>
      </p:sp>
    </p:spTree>
    <p:extLst>
      <p:ext uri="{BB962C8B-B14F-4D97-AF65-F5344CB8AC3E}">
        <p14:creationId xmlns:p14="http://schemas.microsoft.com/office/powerpoint/2010/main" val="1051462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B231735-B23E-43E6-A160-5F920061A405}"/>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楕円 2">
            <a:extLst>
              <a:ext uri="{FF2B5EF4-FFF2-40B4-BE49-F238E27FC236}">
                <a16:creationId xmlns:a16="http://schemas.microsoft.com/office/drawing/2014/main" id="{34F71784-63DB-4744-A3FF-16231CAB8DD1}"/>
              </a:ext>
            </a:extLst>
          </p:cNvPr>
          <p:cNvSpPr/>
          <p:nvPr/>
        </p:nvSpPr>
        <p:spPr>
          <a:xfrm>
            <a:off x="2680379" y="3268312"/>
            <a:ext cx="2024243" cy="129201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9DB6720-83EF-48C9-9CAF-7E5E40238AEC}"/>
                  </a:ext>
                </a:extLst>
              </p:cNvPr>
              <p:cNvSpPr txBox="1"/>
              <p:nvPr/>
            </p:nvSpPr>
            <p:spPr>
              <a:xfrm>
                <a:off x="2265216" y="2898980"/>
                <a:ext cx="2355273"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213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131</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𝜃</m:t>
                          </m:r>
                        </m:e>
                      </m:func>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9DB6720-83EF-48C9-9CAF-7E5E40238AEC}"/>
                  </a:ext>
                </a:extLst>
              </p:cNvPr>
              <p:cNvSpPr txBox="1">
                <a:spLocks noRot="1" noChangeAspect="1" noMove="1" noResize="1" noEditPoints="1" noAdjustHandles="1" noChangeArrowheads="1" noChangeShapeType="1" noTextEdit="1"/>
              </p:cNvSpPr>
              <p:nvPr/>
            </p:nvSpPr>
            <p:spPr>
              <a:xfrm>
                <a:off x="2265216" y="2898980"/>
                <a:ext cx="2355273" cy="369332"/>
              </a:xfrm>
              <a:prstGeom prst="rect">
                <a:avLst/>
              </a:prstGeom>
              <a:blipFill>
                <a:blip r:embed="rId4"/>
                <a:stretch>
                  <a:fillRect/>
                </a:stretch>
              </a:blipFill>
              <a:ln w="38100"/>
            </p:spPr>
            <p:txBody>
              <a:bodyPr/>
              <a:lstStyle/>
              <a:p>
                <a:r>
                  <a:rPr lang="ja-JP" altLang="en-US">
                    <a:noFill/>
                  </a:rPr>
                  <a:t> </a:t>
                </a:r>
              </a:p>
            </p:txBody>
          </p:sp>
        </mc:Fallback>
      </mc:AlternateContent>
      <p:pic>
        <p:nvPicPr>
          <p:cNvPr id="14" name="図 13">
            <a:extLst>
              <a:ext uri="{FF2B5EF4-FFF2-40B4-BE49-F238E27FC236}">
                <a16:creationId xmlns:a16="http://schemas.microsoft.com/office/drawing/2014/main" id="{4560A34E-3288-4BEC-9C1B-B421BB49F38A}"/>
              </a:ext>
            </a:extLst>
          </p:cNvPr>
          <p:cNvPicPr>
            <a:picLocks noChangeAspect="1"/>
          </p:cNvPicPr>
          <p:nvPr/>
        </p:nvPicPr>
        <p:blipFill>
          <a:blip r:embed="rId5"/>
          <a:stretch>
            <a:fillRect/>
          </a:stretch>
        </p:blipFill>
        <p:spPr>
          <a:xfrm>
            <a:off x="5970038" y="1463962"/>
            <a:ext cx="4684107" cy="5100472"/>
          </a:xfrm>
          <a:prstGeom prst="rect">
            <a:avLst/>
          </a:prstGeom>
          <a:ln w="57150">
            <a:solidFill>
              <a:schemeClr val="accent3">
                <a:lumMod val="75000"/>
              </a:schemeClr>
            </a:solidFill>
          </a:ln>
        </p:spPr>
      </p:pic>
      <p:sp>
        <p:nvSpPr>
          <p:cNvPr id="5" name="矢印: 右 4">
            <a:extLst>
              <a:ext uri="{FF2B5EF4-FFF2-40B4-BE49-F238E27FC236}">
                <a16:creationId xmlns:a16="http://schemas.microsoft.com/office/drawing/2014/main" id="{07B50372-F501-4258-A174-FC89BE68E9BB}"/>
              </a:ext>
            </a:extLst>
          </p:cNvPr>
          <p:cNvSpPr/>
          <p:nvPr/>
        </p:nvSpPr>
        <p:spPr>
          <a:xfrm>
            <a:off x="4772381" y="3429000"/>
            <a:ext cx="1136075" cy="990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07102FD4-D2C9-4BBE-AA71-B0A600E21B4F}"/>
              </a:ext>
            </a:extLst>
          </p:cNvPr>
          <p:cNvSpPr>
            <a:spLocks noGrp="1"/>
          </p:cNvSpPr>
          <p:nvPr>
            <p:ph type="sldNum" sz="quarter" idx="12"/>
          </p:nvPr>
        </p:nvSpPr>
        <p:spPr/>
        <p:txBody>
          <a:bodyPr/>
          <a:lstStyle/>
          <a:p>
            <a:fld id="{73B850FF-6169-4056-8077-06FFA93A5366}" type="slidenum">
              <a:rPr lang="en-US" smtClean="0"/>
              <a:pPr/>
              <a:t>54</a:t>
            </a:fld>
            <a:endParaRPr lang="en-US"/>
          </a:p>
        </p:txBody>
      </p:sp>
    </p:spTree>
    <p:extLst>
      <p:ext uri="{BB962C8B-B14F-4D97-AF65-F5344CB8AC3E}">
        <p14:creationId xmlns:p14="http://schemas.microsoft.com/office/powerpoint/2010/main" val="1991214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0771B3E-3E94-4A1F-8F3C-44229BB05799}"/>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楕円 2">
            <a:extLst>
              <a:ext uri="{FF2B5EF4-FFF2-40B4-BE49-F238E27FC236}">
                <a16:creationId xmlns:a16="http://schemas.microsoft.com/office/drawing/2014/main" id="{34F71784-63DB-4744-A3FF-16231CAB8DD1}"/>
              </a:ext>
            </a:extLst>
          </p:cNvPr>
          <p:cNvSpPr/>
          <p:nvPr/>
        </p:nvSpPr>
        <p:spPr>
          <a:xfrm>
            <a:off x="4067655" y="2725700"/>
            <a:ext cx="4009160" cy="3767175"/>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D05AA49-A9F8-4C8B-8863-91677DD8292C}"/>
                  </a:ext>
                </a:extLst>
              </p:cNvPr>
              <p:cNvSpPr txBox="1"/>
              <p:nvPr/>
            </p:nvSpPr>
            <p:spPr>
              <a:xfrm>
                <a:off x="2184427" y="3807814"/>
                <a:ext cx="1492830" cy="923330"/>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213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oMath>
                </a14:m>
                <a:r>
                  <a:rPr kumimoji="1" lang="en-US" altLang="ja-JP" b="0" i="1" dirty="0">
                    <a:latin typeface="Cambria Math" panose="02040503050406030204" pitchFamily="18" charset="0"/>
                  </a:rPr>
                  <a:t> </a:t>
                </a:r>
                <a:r>
                  <a:rPr kumimoji="1" lang="ja-JP" altLang="en-US" b="0" dirty="0">
                    <a:latin typeface="Cambria Math" panose="02040503050406030204" pitchFamily="18" charset="0"/>
                  </a:rPr>
                  <a:t>↓</a:t>
                </a:r>
                <a:endParaRPr kumimoji="1" lang="en-US" altLang="ja-JP" b="0" dirty="0">
                  <a:latin typeface="BIZ UDP明朝 Medium" panose="02020500000000000000" pitchFamily="18" charset="-128"/>
                  <a:ea typeface="BIZ UDP明朝 Medium" panose="02020500000000000000" pitchFamily="18" charset="-128"/>
                </a:endParaRPr>
              </a:p>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131</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𝜃</m:t>
                        </m:r>
                      </m:e>
                    </m:func>
                  </m:oMath>
                </a14:m>
                <a:r>
                  <a:rPr kumimoji="1" lang="ja-JP" altLang="en-US" dirty="0">
                    <a:latin typeface="BIZ UDP明朝 Medium" panose="02020500000000000000" pitchFamily="18" charset="-128"/>
                    <a:ea typeface="BIZ UDP明朝 Medium" panose="02020500000000000000" pitchFamily="18" charset="-128"/>
                  </a:rPr>
                  <a:t>↓</a:t>
                </a:r>
                <a:endParaRPr kumimoji="1" lang="en-US" altLang="ja-JP" dirty="0">
                  <a:latin typeface="BIZ UDP明朝 Medium" panose="02020500000000000000" pitchFamily="18" charset="-128"/>
                  <a:ea typeface="BIZ UDP明朝 Medium" panose="02020500000000000000" pitchFamily="18" charset="-128"/>
                </a:endParaRPr>
              </a:p>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oMath>
                </a14:m>
                <a:r>
                  <a:rPr kumimoji="1" lang="en-US" altLang="ja-JP" b="0" i="1" dirty="0">
                    <a:latin typeface="Cambria Math" panose="02040503050406030204" pitchFamily="18" charset="0"/>
                  </a:rPr>
                  <a:t> </a:t>
                </a:r>
                <a:r>
                  <a:rPr kumimoji="1" lang="ja-JP" altLang="en-US" dirty="0">
                    <a:latin typeface="BIZ UDP明朝 Medium" panose="02020500000000000000" pitchFamily="18" charset="-128"/>
                    <a:ea typeface="BIZ UDP明朝 Medium" panose="02020500000000000000" pitchFamily="18" charset="-128"/>
                  </a:rPr>
                  <a:t>↑</a:t>
                </a:r>
              </a:p>
            </p:txBody>
          </p:sp>
        </mc:Choice>
        <mc:Fallback xmlns="">
          <p:sp>
            <p:nvSpPr>
              <p:cNvPr id="13" name="テキスト ボックス 12">
                <a:extLst>
                  <a:ext uri="{FF2B5EF4-FFF2-40B4-BE49-F238E27FC236}">
                    <a16:creationId xmlns:a16="http://schemas.microsoft.com/office/drawing/2014/main" id="{6D05AA49-A9F8-4C8B-8863-91677DD8292C}"/>
                  </a:ext>
                </a:extLst>
              </p:cNvPr>
              <p:cNvSpPr txBox="1">
                <a:spLocks noRot="1" noChangeAspect="1" noMove="1" noResize="1" noEditPoints="1" noAdjustHandles="1" noChangeArrowheads="1" noChangeShapeType="1" noTextEdit="1"/>
              </p:cNvSpPr>
              <p:nvPr/>
            </p:nvSpPr>
            <p:spPr>
              <a:xfrm>
                <a:off x="2184427" y="3807814"/>
                <a:ext cx="1492830" cy="923330"/>
              </a:xfrm>
              <a:prstGeom prst="rect">
                <a:avLst/>
              </a:prstGeom>
              <a:blipFill>
                <a:blip r:embed="rId4"/>
                <a:stretch>
                  <a:fillRect t="-1911" b="-6369"/>
                </a:stretch>
              </a:blipFill>
              <a:ln w="3810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F6153E8-6C90-4B0E-8319-9630A9C59665}"/>
                  </a:ext>
                </a:extLst>
              </p:cNvPr>
              <p:cNvSpPr txBox="1"/>
              <p:nvPr/>
            </p:nvSpPr>
            <p:spPr>
              <a:xfrm>
                <a:off x="1585802" y="3189099"/>
                <a:ext cx="2690080" cy="646331"/>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conversion</a:t>
                </a:r>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BIZ UDP明朝 Medium" panose="02020500000000000000" pitchFamily="18" charset="-128"/>
                        </a:rPr>
                        <m:t>0</m:t>
                      </m:r>
                      <m:r>
                        <a:rPr kumimoji="1" lang="en-US" altLang="ja-JP" b="0" i="1" smtClean="0">
                          <a:latin typeface="Cambria Math" panose="02040503050406030204" pitchFamily="18" charset="0"/>
                          <a:ea typeface="BIZ UDP明朝 Medium" panose="02020500000000000000" pitchFamily="18" charset="-128"/>
                        </a:rPr>
                        <m:t>𝜈𝛽𝛽</m:t>
                      </m:r>
                    </m:oMath>
                  </m:oMathPara>
                </a14:m>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9" name="テキスト ボックス 8">
                <a:extLst>
                  <a:ext uri="{FF2B5EF4-FFF2-40B4-BE49-F238E27FC236}">
                    <a16:creationId xmlns:a16="http://schemas.microsoft.com/office/drawing/2014/main" id="{DF6153E8-6C90-4B0E-8319-9630A9C59665}"/>
                  </a:ext>
                </a:extLst>
              </p:cNvPr>
              <p:cNvSpPr txBox="1">
                <a:spLocks noRot="1" noChangeAspect="1" noMove="1" noResize="1" noEditPoints="1" noAdjustHandles="1" noChangeArrowheads="1" noChangeShapeType="1" noTextEdit="1"/>
              </p:cNvSpPr>
              <p:nvPr/>
            </p:nvSpPr>
            <p:spPr>
              <a:xfrm>
                <a:off x="1585802" y="3189099"/>
                <a:ext cx="2690080" cy="646331"/>
              </a:xfrm>
              <a:prstGeom prst="rect">
                <a:avLst/>
              </a:prstGeom>
              <a:blipFill>
                <a:blip r:embed="rId5"/>
                <a:stretch>
                  <a:fillRect t="-3571" b="-6250"/>
                </a:stretch>
              </a:blipFill>
              <a:ln w="38100"/>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BE700C75-8AF4-4C42-9A17-1EA3A96ADDC6}"/>
              </a:ext>
            </a:extLst>
          </p:cNvPr>
          <p:cNvSpPr/>
          <p:nvPr/>
        </p:nvSpPr>
        <p:spPr>
          <a:xfrm>
            <a:off x="6130636" y="231497"/>
            <a:ext cx="5922818" cy="2957602"/>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9E87EA84-8757-49D4-B155-92F5C477EEAD}"/>
              </a:ext>
            </a:extLst>
          </p:cNvPr>
          <p:cNvPicPr>
            <a:picLocks noChangeAspect="1"/>
          </p:cNvPicPr>
          <p:nvPr/>
        </p:nvPicPr>
        <p:blipFill>
          <a:blip r:embed="rId6"/>
          <a:stretch>
            <a:fillRect/>
          </a:stretch>
        </p:blipFill>
        <p:spPr>
          <a:xfrm>
            <a:off x="6402169" y="653025"/>
            <a:ext cx="1846837" cy="2011000"/>
          </a:xfrm>
          <a:prstGeom prst="rect">
            <a:avLst/>
          </a:prstGeom>
          <a:ln w="38100">
            <a:solidFill>
              <a:schemeClr val="accent6"/>
            </a:solidFill>
          </a:ln>
        </p:spPr>
      </p:pic>
      <p:pic>
        <p:nvPicPr>
          <p:cNvPr id="11" name="図 10">
            <a:extLst>
              <a:ext uri="{FF2B5EF4-FFF2-40B4-BE49-F238E27FC236}">
                <a16:creationId xmlns:a16="http://schemas.microsoft.com/office/drawing/2014/main" id="{54CC08FF-290A-4043-8AE5-7B05406A8014}"/>
              </a:ext>
            </a:extLst>
          </p:cNvPr>
          <p:cNvPicPr>
            <a:picLocks noChangeAspect="1"/>
          </p:cNvPicPr>
          <p:nvPr/>
        </p:nvPicPr>
        <p:blipFill>
          <a:blip r:embed="rId7"/>
          <a:stretch>
            <a:fillRect/>
          </a:stretch>
        </p:blipFill>
        <p:spPr>
          <a:xfrm>
            <a:off x="9910866" y="653025"/>
            <a:ext cx="1912041" cy="2011001"/>
          </a:xfrm>
          <a:prstGeom prst="rect">
            <a:avLst/>
          </a:prstGeom>
          <a:ln w="38100">
            <a:solidFill>
              <a:schemeClr val="accent6"/>
            </a:solidFill>
          </a:ln>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F5C5213C-423E-426E-94A7-1764F5B6750B}"/>
                  </a:ext>
                </a:extLst>
              </p:cNvPr>
              <p:cNvSpPr txBox="1"/>
              <p:nvPr/>
            </p:nvSpPr>
            <p:spPr>
              <a:xfrm>
                <a:off x="8198960" y="702257"/>
                <a:ext cx="1709122" cy="18620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500" b="0" i="1" smtClean="0">
                          <a:solidFill>
                            <a:schemeClr val="tx1"/>
                          </a:solidFill>
                          <a:latin typeface="Cambria Math" panose="02040503050406030204" pitchFamily="18" charset="0"/>
                        </a:rPr>
                        <m:t>&gt;</m:t>
                      </m:r>
                    </m:oMath>
                  </m:oMathPara>
                </a14:m>
                <a:endParaRPr kumimoji="1" lang="ja-JP" altLang="en-US" sz="11500" dirty="0">
                  <a:solidFill>
                    <a:schemeClr val="tx1"/>
                  </a:solidFill>
                </a:endParaRPr>
              </a:p>
            </p:txBody>
          </p:sp>
        </mc:Choice>
        <mc:Fallback xmlns="">
          <p:sp>
            <p:nvSpPr>
              <p:cNvPr id="8" name="テキスト ボックス 7">
                <a:extLst>
                  <a:ext uri="{FF2B5EF4-FFF2-40B4-BE49-F238E27FC236}">
                    <a16:creationId xmlns:a16="http://schemas.microsoft.com/office/drawing/2014/main" id="{F5C5213C-423E-426E-94A7-1764F5B6750B}"/>
                  </a:ext>
                </a:extLst>
              </p:cNvPr>
              <p:cNvSpPr txBox="1">
                <a:spLocks noRot="1" noChangeAspect="1" noMove="1" noResize="1" noEditPoints="1" noAdjustHandles="1" noChangeArrowheads="1" noChangeShapeType="1" noTextEdit="1"/>
              </p:cNvSpPr>
              <p:nvPr/>
            </p:nvSpPr>
            <p:spPr>
              <a:xfrm>
                <a:off x="8198960" y="702257"/>
                <a:ext cx="1709122" cy="1862048"/>
              </a:xfrm>
              <a:prstGeom prst="rect">
                <a:avLst/>
              </a:prstGeom>
              <a:blipFill>
                <a:blip r:embed="rId8"/>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4DD8778-A892-4352-8C43-570D06AF6C34}"/>
              </a:ext>
            </a:extLst>
          </p:cNvPr>
          <p:cNvSpPr>
            <a:spLocks noGrp="1"/>
          </p:cNvSpPr>
          <p:nvPr>
            <p:ph type="sldNum" sz="quarter" idx="12"/>
          </p:nvPr>
        </p:nvSpPr>
        <p:spPr/>
        <p:txBody>
          <a:bodyPr/>
          <a:lstStyle/>
          <a:p>
            <a:fld id="{73B850FF-6169-4056-8077-06FFA93A5366}" type="slidenum">
              <a:rPr lang="en-US" smtClean="0"/>
              <a:pPr/>
              <a:t>55</a:t>
            </a:fld>
            <a:endParaRPr lang="en-US"/>
          </a:p>
        </p:txBody>
      </p:sp>
    </p:spTree>
    <p:extLst>
      <p:ext uri="{BB962C8B-B14F-4D97-AF65-F5344CB8AC3E}">
        <p14:creationId xmlns:p14="http://schemas.microsoft.com/office/powerpoint/2010/main" val="3228839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F7DFF38-F994-4195-B15A-6163F6471D5B}"/>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楕円 2">
            <a:extLst>
              <a:ext uri="{FF2B5EF4-FFF2-40B4-BE49-F238E27FC236}">
                <a16:creationId xmlns:a16="http://schemas.microsoft.com/office/drawing/2014/main" id="{34F71784-63DB-4744-A3FF-16231CAB8DD1}"/>
              </a:ext>
            </a:extLst>
          </p:cNvPr>
          <p:cNvSpPr/>
          <p:nvPr/>
        </p:nvSpPr>
        <p:spPr>
          <a:xfrm>
            <a:off x="6973173" y="4935634"/>
            <a:ext cx="1514693" cy="1374424"/>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D05AA49-A9F8-4C8B-8863-91677DD8292C}"/>
                  </a:ext>
                </a:extLst>
              </p:cNvPr>
              <p:cNvSpPr txBox="1"/>
              <p:nvPr/>
            </p:nvSpPr>
            <p:spPr>
              <a:xfrm>
                <a:off x="7558140" y="3977471"/>
                <a:ext cx="1492830" cy="923330"/>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213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oMath>
                </a14:m>
                <a:r>
                  <a:rPr kumimoji="1" lang="en-US" altLang="ja-JP" b="0" i="1" dirty="0">
                    <a:latin typeface="Cambria Math" panose="02040503050406030204" pitchFamily="18" charset="0"/>
                  </a:rPr>
                  <a:t> </a:t>
                </a:r>
                <a:r>
                  <a:rPr kumimoji="1" lang="ja-JP" altLang="en-US" b="0" dirty="0">
                    <a:latin typeface="Cambria Math" panose="02040503050406030204" pitchFamily="18" charset="0"/>
                  </a:rPr>
                  <a:t>↓</a:t>
                </a:r>
                <a:endParaRPr kumimoji="1" lang="en-US" altLang="ja-JP" b="0" dirty="0">
                  <a:latin typeface="BIZ UDP明朝 Medium" panose="02020500000000000000" pitchFamily="18" charset="-128"/>
                  <a:ea typeface="BIZ UDP明朝 Medium" panose="02020500000000000000" pitchFamily="18" charset="-128"/>
                </a:endParaRPr>
              </a:p>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131</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𝜃</m:t>
                        </m:r>
                      </m:e>
                    </m:func>
                  </m:oMath>
                </a14:m>
                <a:r>
                  <a:rPr kumimoji="1" lang="ja-JP" altLang="en-US" dirty="0">
                    <a:latin typeface="BIZ UDP明朝 Medium" panose="02020500000000000000" pitchFamily="18" charset="-128"/>
                    <a:ea typeface="BIZ UDP明朝 Medium" panose="02020500000000000000" pitchFamily="18" charset="-128"/>
                  </a:rPr>
                  <a:t>↓</a:t>
                </a:r>
                <a:endParaRPr kumimoji="1" lang="en-US" altLang="ja-JP" dirty="0">
                  <a:latin typeface="BIZ UDP明朝 Medium" panose="02020500000000000000" pitchFamily="18" charset="-128"/>
                  <a:ea typeface="BIZ UDP明朝 Medium" panose="02020500000000000000" pitchFamily="18" charset="-128"/>
                </a:endParaRPr>
              </a:p>
              <a:p>
                <a:pPr algn="ctr"/>
                <a14:m>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oMath>
                </a14:m>
                <a:r>
                  <a:rPr kumimoji="1" lang="en-US" altLang="ja-JP" b="0" i="1" dirty="0">
                    <a:latin typeface="Cambria Math" panose="02040503050406030204" pitchFamily="18" charset="0"/>
                  </a:rPr>
                  <a:t> </a:t>
                </a:r>
                <a:r>
                  <a:rPr kumimoji="1" lang="ja-JP" altLang="en-US" dirty="0">
                    <a:latin typeface="BIZ UDP明朝 Medium" panose="02020500000000000000" pitchFamily="18" charset="-128"/>
                    <a:ea typeface="BIZ UDP明朝 Medium" panose="02020500000000000000" pitchFamily="18" charset="-128"/>
                  </a:rPr>
                  <a:t>↑</a:t>
                </a:r>
              </a:p>
            </p:txBody>
          </p:sp>
        </mc:Choice>
        <mc:Fallback xmlns="">
          <p:sp>
            <p:nvSpPr>
              <p:cNvPr id="13" name="テキスト ボックス 12">
                <a:extLst>
                  <a:ext uri="{FF2B5EF4-FFF2-40B4-BE49-F238E27FC236}">
                    <a16:creationId xmlns:a16="http://schemas.microsoft.com/office/drawing/2014/main" id="{6D05AA49-A9F8-4C8B-8863-91677DD8292C}"/>
                  </a:ext>
                </a:extLst>
              </p:cNvPr>
              <p:cNvSpPr txBox="1">
                <a:spLocks noRot="1" noChangeAspect="1" noMove="1" noResize="1" noEditPoints="1" noAdjustHandles="1" noChangeArrowheads="1" noChangeShapeType="1" noTextEdit="1"/>
              </p:cNvSpPr>
              <p:nvPr/>
            </p:nvSpPr>
            <p:spPr>
              <a:xfrm>
                <a:off x="7558140" y="3977471"/>
                <a:ext cx="1492830" cy="923330"/>
              </a:xfrm>
              <a:prstGeom prst="rect">
                <a:avLst/>
              </a:prstGeom>
              <a:blipFill>
                <a:blip r:embed="rId4"/>
                <a:stretch>
                  <a:fillRect t="-1266" b="-5696"/>
                </a:stretch>
              </a:blipFill>
              <a:ln w="38100"/>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F6153E8-6C90-4B0E-8319-9630A9C59665}"/>
                  </a:ext>
                </a:extLst>
              </p:cNvPr>
              <p:cNvSpPr txBox="1"/>
              <p:nvPr/>
            </p:nvSpPr>
            <p:spPr>
              <a:xfrm>
                <a:off x="7256984" y="3331140"/>
                <a:ext cx="2690080" cy="646331"/>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lgn="ctr"/>
                <a14:m>
                  <m:oMath xmlns:m="http://schemas.openxmlformats.org/officeDocument/2006/math">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𝜇</m:t>
                        </m:r>
                      </m:e>
                      <m:sup>
                        <m:r>
                          <a:rPr kumimoji="1" lang="en-US" altLang="ja-JP" b="0" i="1" smtClean="0">
                            <a:latin typeface="Cambria Math" panose="02040503050406030204" pitchFamily="18" charset="0"/>
                            <a:ea typeface="BIZ UDP明朝 Medium" panose="02020500000000000000" pitchFamily="18" charset="-128"/>
                          </a:rPr>
                          <m:t>−</m:t>
                        </m:r>
                      </m:sup>
                    </m:sSup>
                    <m:r>
                      <a:rPr kumimoji="1" lang="en-US" altLang="ja-JP" b="0" i="1" smtClean="0">
                        <a:latin typeface="Cambria Math" panose="02040503050406030204" pitchFamily="18" charset="0"/>
                        <a:ea typeface="BIZ UDP明朝 Medium" panose="02020500000000000000" pitchFamily="18" charset="-128"/>
                      </a:rPr>
                      <m:t>→</m:t>
                    </m:r>
                    <m:sSup>
                      <m:sSupPr>
                        <m:ctrlPr>
                          <a:rPr kumimoji="1" lang="en-US" altLang="ja-JP" b="0" i="1" smtClean="0">
                            <a:latin typeface="Cambria Math" panose="02040503050406030204" pitchFamily="18" charset="0"/>
                            <a:ea typeface="BIZ UDP明朝 Medium" panose="02020500000000000000" pitchFamily="18" charset="-128"/>
                          </a:rPr>
                        </m:ctrlPr>
                      </m:sSupPr>
                      <m:e>
                        <m:r>
                          <a:rPr kumimoji="1" lang="en-US" altLang="ja-JP" b="0" i="1" smtClean="0">
                            <a:latin typeface="Cambria Math" panose="02040503050406030204" pitchFamily="18" charset="0"/>
                            <a:ea typeface="BIZ UDP明朝 Medium" panose="02020500000000000000" pitchFamily="18" charset="-128"/>
                          </a:rPr>
                          <m:t>𝑒</m:t>
                        </m:r>
                      </m:e>
                      <m:sup>
                        <m:r>
                          <a:rPr kumimoji="1" lang="en-US" altLang="ja-JP" b="0" i="1" smtClean="0">
                            <a:latin typeface="Cambria Math" panose="02040503050406030204" pitchFamily="18" charset="0"/>
                            <a:ea typeface="BIZ UDP明朝 Medium" panose="02020500000000000000" pitchFamily="18" charset="-128"/>
                          </a:rPr>
                          <m:t>−</m:t>
                        </m:r>
                      </m:sup>
                    </m:sSup>
                  </m:oMath>
                </a14:m>
                <a:r>
                  <a:rPr kumimoji="1" lang="ja-JP" altLang="en-US" dirty="0">
                    <a:latin typeface="BIZ UDP明朝 Medium" panose="02020500000000000000" pitchFamily="18" charset="-128"/>
                    <a:ea typeface="BIZ UDP明朝 Medium" panose="02020500000000000000" pitchFamily="18" charset="-128"/>
                  </a:rPr>
                  <a:t> </a:t>
                </a:r>
                <a:r>
                  <a:rPr kumimoji="1" lang="en-US" altLang="ja-JP" dirty="0">
                    <a:latin typeface="BIZ UDP明朝 Medium" panose="02020500000000000000" pitchFamily="18" charset="-128"/>
                    <a:ea typeface="BIZ UDP明朝 Medium" panose="02020500000000000000" pitchFamily="18" charset="-128"/>
                  </a:rPr>
                  <a:t>conversion</a:t>
                </a:r>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ea typeface="BIZ UDP明朝 Medium" panose="02020500000000000000" pitchFamily="18" charset="-128"/>
                        </a:rPr>
                        <m:t>0</m:t>
                      </m:r>
                      <m:r>
                        <a:rPr kumimoji="1" lang="en-US" altLang="ja-JP" b="0" i="1" smtClean="0">
                          <a:latin typeface="Cambria Math" panose="02040503050406030204" pitchFamily="18" charset="0"/>
                          <a:ea typeface="BIZ UDP明朝 Medium" panose="02020500000000000000" pitchFamily="18" charset="-128"/>
                        </a:rPr>
                        <m:t>𝜈𝛽𝛽</m:t>
                      </m:r>
                    </m:oMath>
                  </m:oMathPara>
                </a14:m>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9" name="テキスト ボックス 8">
                <a:extLst>
                  <a:ext uri="{FF2B5EF4-FFF2-40B4-BE49-F238E27FC236}">
                    <a16:creationId xmlns:a16="http://schemas.microsoft.com/office/drawing/2014/main" id="{DF6153E8-6C90-4B0E-8319-9630A9C59665}"/>
                  </a:ext>
                </a:extLst>
              </p:cNvPr>
              <p:cNvSpPr txBox="1">
                <a:spLocks noRot="1" noChangeAspect="1" noMove="1" noResize="1" noEditPoints="1" noAdjustHandles="1" noChangeArrowheads="1" noChangeShapeType="1" noTextEdit="1"/>
              </p:cNvSpPr>
              <p:nvPr/>
            </p:nvSpPr>
            <p:spPr>
              <a:xfrm>
                <a:off x="7256984" y="3331140"/>
                <a:ext cx="2690080" cy="646331"/>
              </a:xfrm>
              <a:prstGeom prst="rect">
                <a:avLst/>
              </a:prstGeom>
              <a:blipFill>
                <a:blip r:embed="rId5"/>
                <a:stretch>
                  <a:fillRect t="-3571" b="-6250"/>
                </a:stretch>
              </a:blipFill>
              <a:ln w="38100"/>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9A6507E3-0F4B-4B13-9B56-A7F436A2981A}"/>
              </a:ext>
            </a:extLst>
          </p:cNvPr>
          <p:cNvSpPr/>
          <p:nvPr/>
        </p:nvSpPr>
        <p:spPr>
          <a:xfrm>
            <a:off x="1033150" y="2405498"/>
            <a:ext cx="5922818" cy="2957602"/>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CEEF714D-2514-4C00-9D5C-1B4E972B863E}"/>
              </a:ext>
            </a:extLst>
          </p:cNvPr>
          <p:cNvPicPr>
            <a:picLocks noChangeAspect="1"/>
          </p:cNvPicPr>
          <p:nvPr/>
        </p:nvPicPr>
        <p:blipFill>
          <a:blip r:embed="rId6"/>
          <a:stretch>
            <a:fillRect/>
          </a:stretch>
        </p:blipFill>
        <p:spPr>
          <a:xfrm>
            <a:off x="1304683" y="2827026"/>
            <a:ext cx="1846837" cy="2011000"/>
          </a:xfrm>
          <a:prstGeom prst="rect">
            <a:avLst/>
          </a:prstGeom>
          <a:ln w="38100">
            <a:solidFill>
              <a:schemeClr val="accent6"/>
            </a:solidFill>
          </a:ln>
        </p:spPr>
      </p:pic>
      <p:pic>
        <p:nvPicPr>
          <p:cNvPr id="10" name="図 9">
            <a:extLst>
              <a:ext uri="{FF2B5EF4-FFF2-40B4-BE49-F238E27FC236}">
                <a16:creationId xmlns:a16="http://schemas.microsoft.com/office/drawing/2014/main" id="{2051FA21-8F93-430D-A36F-9EBC71A9C26E}"/>
              </a:ext>
            </a:extLst>
          </p:cNvPr>
          <p:cNvPicPr>
            <a:picLocks noChangeAspect="1"/>
          </p:cNvPicPr>
          <p:nvPr/>
        </p:nvPicPr>
        <p:blipFill>
          <a:blip r:embed="rId7"/>
          <a:stretch>
            <a:fillRect/>
          </a:stretch>
        </p:blipFill>
        <p:spPr>
          <a:xfrm>
            <a:off x="4813380" y="2827026"/>
            <a:ext cx="1912041" cy="2011001"/>
          </a:xfrm>
          <a:prstGeom prst="rect">
            <a:avLst/>
          </a:prstGeom>
          <a:ln w="38100">
            <a:solidFill>
              <a:schemeClr val="accent6"/>
            </a:solidFill>
          </a:ln>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4AA33D92-70FB-430F-A418-758B67E92A68}"/>
                  </a:ext>
                </a:extLst>
              </p:cNvPr>
              <p:cNvSpPr txBox="1"/>
              <p:nvPr/>
            </p:nvSpPr>
            <p:spPr>
              <a:xfrm>
                <a:off x="3101474" y="2876258"/>
                <a:ext cx="1709122" cy="18620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500" b="0" i="1" smtClean="0">
                          <a:solidFill>
                            <a:schemeClr val="tx1"/>
                          </a:solidFill>
                          <a:latin typeface="Cambria Math" panose="02040503050406030204" pitchFamily="18" charset="0"/>
                        </a:rPr>
                        <m:t>&lt;</m:t>
                      </m:r>
                    </m:oMath>
                  </m:oMathPara>
                </a14:m>
                <a:endParaRPr kumimoji="1" lang="ja-JP" altLang="en-US" sz="11500" dirty="0">
                  <a:solidFill>
                    <a:schemeClr val="tx1"/>
                  </a:solidFill>
                </a:endParaRPr>
              </a:p>
            </p:txBody>
          </p:sp>
        </mc:Choice>
        <mc:Fallback xmlns="">
          <p:sp>
            <p:nvSpPr>
              <p:cNvPr id="11" name="テキスト ボックス 10">
                <a:extLst>
                  <a:ext uri="{FF2B5EF4-FFF2-40B4-BE49-F238E27FC236}">
                    <a16:creationId xmlns:a16="http://schemas.microsoft.com/office/drawing/2014/main" id="{4AA33D92-70FB-430F-A418-758B67E92A68}"/>
                  </a:ext>
                </a:extLst>
              </p:cNvPr>
              <p:cNvSpPr txBox="1">
                <a:spLocks noRot="1" noChangeAspect="1" noMove="1" noResize="1" noEditPoints="1" noAdjustHandles="1" noChangeArrowheads="1" noChangeShapeType="1" noTextEdit="1"/>
              </p:cNvSpPr>
              <p:nvPr/>
            </p:nvSpPr>
            <p:spPr>
              <a:xfrm>
                <a:off x="3101474" y="2876258"/>
                <a:ext cx="1709122" cy="1862048"/>
              </a:xfrm>
              <a:prstGeom prst="rect">
                <a:avLst/>
              </a:prstGeom>
              <a:blipFill>
                <a:blip r:embed="rId8"/>
                <a:stretch>
                  <a:fillRect/>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786B0CA1-ED2F-4E25-94FD-2E2B2C171045}"/>
              </a:ext>
            </a:extLst>
          </p:cNvPr>
          <p:cNvSpPr>
            <a:spLocks noGrp="1"/>
          </p:cNvSpPr>
          <p:nvPr>
            <p:ph type="sldNum" sz="quarter" idx="12"/>
          </p:nvPr>
        </p:nvSpPr>
        <p:spPr/>
        <p:txBody>
          <a:bodyPr/>
          <a:lstStyle/>
          <a:p>
            <a:fld id="{73B850FF-6169-4056-8077-06FFA93A5366}" type="slidenum">
              <a:rPr lang="en-US" smtClean="0"/>
              <a:pPr/>
              <a:t>56</a:t>
            </a:fld>
            <a:endParaRPr lang="en-US"/>
          </a:p>
        </p:txBody>
      </p:sp>
    </p:spTree>
    <p:extLst>
      <p:ext uri="{BB962C8B-B14F-4D97-AF65-F5344CB8AC3E}">
        <p14:creationId xmlns:p14="http://schemas.microsoft.com/office/powerpoint/2010/main" val="2218790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3AFDB5F-FABD-4437-8655-77E1D129B6E1}"/>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3" name="楕円 2">
            <a:extLst>
              <a:ext uri="{FF2B5EF4-FFF2-40B4-BE49-F238E27FC236}">
                <a16:creationId xmlns:a16="http://schemas.microsoft.com/office/drawing/2014/main" id="{34F71784-63DB-4744-A3FF-16231CAB8DD1}"/>
              </a:ext>
            </a:extLst>
          </p:cNvPr>
          <p:cNvSpPr/>
          <p:nvPr/>
        </p:nvSpPr>
        <p:spPr>
          <a:xfrm>
            <a:off x="7696690" y="4872864"/>
            <a:ext cx="3005944" cy="129201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9DB6720-83EF-48C9-9CAF-7E5E40238AEC}"/>
                  </a:ext>
                </a:extLst>
              </p:cNvPr>
              <p:cNvSpPr txBox="1"/>
              <p:nvPr/>
            </p:nvSpPr>
            <p:spPr>
              <a:xfrm>
                <a:off x="8347361" y="4454418"/>
                <a:ext cx="2355273" cy="369332"/>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113</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a:rPr kumimoji="1" lang="en-US" altLang="ja-JP" b="0" i="1" smtClean="0">
                              <a:latin typeface="Cambria Math" panose="02040503050406030204" pitchFamily="18" charset="0"/>
                            </a:rPr>
                            <m:t>𝜃</m:t>
                          </m:r>
                        </m:e>
                      </m:func>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𝜆</m:t>
                          </m:r>
                        </m:e>
                        <m:sub>
                          <m:r>
                            <a:rPr kumimoji="1" lang="en-US" altLang="ja-JP" b="0" i="1" smtClean="0">
                              <a:latin typeface="Cambria Math" panose="02040503050406030204" pitchFamily="18" charset="0"/>
                            </a:rPr>
                            <m:t>231</m:t>
                          </m:r>
                        </m:sub>
                        <m:sup>
                          <m:r>
                            <a:rPr kumimoji="1" lang="en-US" altLang="ja-JP" b="0" i="1" smtClean="0">
                              <a:latin typeface="Cambria Math" panose="02040503050406030204" pitchFamily="18" charset="0"/>
                            </a:rPr>
                            <m:t>′</m:t>
                          </m:r>
                        </m:sup>
                      </m:sSubSup>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𝜃</m:t>
                          </m:r>
                        </m:e>
                      </m:func>
                    </m:oMath>
                  </m:oMathPara>
                </a14:m>
                <a:endParaRPr kumimoji="1" lang="ja-JP" altLang="en-US" dirty="0"/>
              </a:p>
            </p:txBody>
          </p:sp>
        </mc:Choice>
        <mc:Fallback xmlns="">
          <p:sp>
            <p:nvSpPr>
              <p:cNvPr id="6" name="テキスト ボックス 5">
                <a:extLst>
                  <a:ext uri="{FF2B5EF4-FFF2-40B4-BE49-F238E27FC236}">
                    <a16:creationId xmlns:a16="http://schemas.microsoft.com/office/drawing/2014/main" id="{79DB6720-83EF-48C9-9CAF-7E5E40238AEC}"/>
                  </a:ext>
                </a:extLst>
              </p:cNvPr>
              <p:cNvSpPr txBox="1">
                <a:spLocks noRot="1" noChangeAspect="1" noMove="1" noResize="1" noEditPoints="1" noAdjustHandles="1" noChangeArrowheads="1" noChangeShapeType="1" noTextEdit="1"/>
              </p:cNvSpPr>
              <p:nvPr/>
            </p:nvSpPr>
            <p:spPr>
              <a:xfrm>
                <a:off x="8347361" y="4454418"/>
                <a:ext cx="2355273" cy="369332"/>
              </a:xfrm>
              <a:prstGeom prst="rect">
                <a:avLst/>
              </a:prstGeom>
              <a:blipFill>
                <a:blip r:embed="rId4"/>
                <a:stretch>
                  <a:fillRect/>
                </a:stretch>
              </a:blipFill>
              <a:ln w="38100"/>
            </p:spPr>
            <p:txBody>
              <a:bodyPr/>
              <a:lstStyle/>
              <a:p>
                <a:r>
                  <a:rPr lang="ja-JP" altLang="en-US">
                    <a:noFill/>
                  </a:rPr>
                  <a:t> </a:t>
                </a:r>
              </a:p>
            </p:txBody>
          </p:sp>
        </mc:Fallback>
      </mc:AlternateContent>
      <p:sp>
        <p:nvSpPr>
          <p:cNvPr id="5" name="矢印: 右 4">
            <a:extLst>
              <a:ext uri="{FF2B5EF4-FFF2-40B4-BE49-F238E27FC236}">
                <a16:creationId xmlns:a16="http://schemas.microsoft.com/office/drawing/2014/main" id="{07B50372-F501-4258-A174-FC89BE68E9BB}"/>
              </a:ext>
            </a:extLst>
          </p:cNvPr>
          <p:cNvSpPr/>
          <p:nvPr/>
        </p:nvSpPr>
        <p:spPr>
          <a:xfrm rot="10800000">
            <a:off x="6670754" y="4940812"/>
            <a:ext cx="908148" cy="990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B43C41A-A030-4639-8DCE-F08F3965A84E}"/>
              </a:ext>
            </a:extLst>
          </p:cNvPr>
          <p:cNvPicPr>
            <a:picLocks noChangeAspect="1"/>
          </p:cNvPicPr>
          <p:nvPr/>
        </p:nvPicPr>
        <p:blipFill>
          <a:blip r:embed="rId5"/>
          <a:stretch>
            <a:fillRect/>
          </a:stretch>
        </p:blipFill>
        <p:spPr>
          <a:xfrm>
            <a:off x="1898073" y="1880711"/>
            <a:ext cx="4578927" cy="4815915"/>
          </a:xfrm>
          <a:prstGeom prst="rect">
            <a:avLst/>
          </a:prstGeom>
          <a:ln w="38100">
            <a:solidFill>
              <a:schemeClr val="accent3">
                <a:lumMod val="75000"/>
              </a:schemeClr>
            </a:solidFill>
          </a:ln>
        </p:spPr>
      </p:pic>
      <p:sp>
        <p:nvSpPr>
          <p:cNvPr id="4" name="スライド番号プレースホルダー 3">
            <a:extLst>
              <a:ext uri="{FF2B5EF4-FFF2-40B4-BE49-F238E27FC236}">
                <a16:creationId xmlns:a16="http://schemas.microsoft.com/office/drawing/2014/main" id="{FDFA1A27-A41A-49CF-83A9-AC361DBAE9E4}"/>
              </a:ext>
            </a:extLst>
          </p:cNvPr>
          <p:cNvSpPr>
            <a:spLocks noGrp="1"/>
          </p:cNvSpPr>
          <p:nvPr>
            <p:ph type="sldNum" sz="quarter" idx="12"/>
          </p:nvPr>
        </p:nvSpPr>
        <p:spPr/>
        <p:txBody>
          <a:bodyPr/>
          <a:lstStyle/>
          <a:p>
            <a:fld id="{73B850FF-6169-4056-8077-06FFA93A5366}" type="slidenum">
              <a:rPr lang="en-US" smtClean="0"/>
              <a:pPr/>
              <a:t>57</a:t>
            </a:fld>
            <a:endParaRPr lang="en-US"/>
          </a:p>
        </p:txBody>
      </p:sp>
    </p:spTree>
    <p:extLst>
      <p:ext uri="{BB962C8B-B14F-4D97-AF65-F5344CB8AC3E}">
        <p14:creationId xmlns:p14="http://schemas.microsoft.com/office/powerpoint/2010/main" val="4103663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70B4FA2-CACD-4CE9-A9A0-F9A73E062E0C}"/>
              </a:ext>
            </a:extLst>
          </p:cNvPr>
          <p:cNvPicPr>
            <a:picLocks noChangeAspect="1"/>
          </p:cNvPicPr>
          <p:nvPr/>
        </p:nvPicPr>
        <p:blipFill>
          <a:blip r:embed="rId3"/>
          <a:stretch>
            <a:fillRect/>
          </a:stretch>
        </p:blipFill>
        <p:spPr>
          <a:xfrm>
            <a:off x="1759528" y="1326388"/>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5" name="楕円 4">
            <a:extLst>
              <a:ext uri="{FF2B5EF4-FFF2-40B4-BE49-F238E27FC236}">
                <a16:creationId xmlns:a16="http://schemas.microsoft.com/office/drawing/2014/main" id="{76C7EE24-97E6-44BB-926B-B0D6E20E5A4C}"/>
              </a:ext>
            </a:extLst>
          </p:cNvPr>
          <p:cNvSpPr/>
          <p:nvPr/>
        </p:nvSpPr>
        <p:spPr>
          <a:xfrm>
            <a:off x="7100453" y="1454415"/>
            <a:ext cx="3332019" cy="866221"/>
          </a:xfrm>
          <a:prstGeom prst="ellipse">
            <a:avLst/>
          </a:prstGeom>
          <a:noFill/>
          <a:ln w="57150">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D73960A-1833-41B6-B505-B23DED0B4782}"/>
              </a:ext>
            </a:extLst>
          </p:cNvPr>
          <p:cNvSpPr txBox="1"/>
          <p:nvPr/>
        </p:nvSpPr>
        <p:spPr>
          <a:xfrm>
            <a:off x="5530097" y="1818715"/>
            <a:ext cx="1805684" cy="369332"/>
          </a:xfrm>
          <a:prstGeom prst="rect">
            <a:avLst/>
          </a:prstGeom>
          <a:ln w="38100">
            <a:solidFill>
              <a:srgbClr val="0070C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en-US" altLang="ja-JP" dirty="0">
                <a:latin typeface="BIZ UDP明朝 Medium" panose="02020500000000000000" pitchFamily="18" charset="-128"/>
                <a:ea typeface="BIZ UDP明朝 Medium" panose="02020500000000000000" pitchFamily="18" charset="-128"/>
              </a:rPr>
              <a:t>Upper limit</a:t>
            </a:r>
            <a:endParaRPr kumimoji="1" lang="ja-JP" altLang="en-US" dirty="0">
              <a:latin typeface="BIZ UDP明朝 Medium" panose="02020500000000000000" pitchFamily="18" charset="-128"/>
              <a:ea typeface="BIZ UDP明朝 Medium" panose="02020500000000000000" pitchFamily="18" charset="-128"/>
            </a:endParaRPr>
          </a:p>
        </p:txBody>
      </p:sp>
      <p:sp>
        <p:nvSpPr>
          <p:cNvPr id="3" name="スライド番号プレースホルダー 2">
            <a:extLst>
              <a:ext uri="{FF2B5EF4-FFF2-40B4-BE49-F238E27FC236}">
                <a16:creationId xmlns:a16="http://schemas.microsoft.com/office/drawing/2014/main" id="{F88DC09E-44D3-4BC3-B992-2A69DBFEB79B}"/>
              </a:ext>
            </a:extLst>
          </p:cNvPr>
          <p:cNvSpPr>
            <a:spLocks noGrp="1"/>
          </p:cNvSpPr>
          <p:nvPr>
            <p:ph type="sldNum" sz="quarter" idx="12"/>
          </p:nvPr>
        </p:nvSpPr>
        <p:spPr/>
        <p:txBody>
          <a:bodyPr/>
          <a:lstStyle/>
          <a:p>
            <a:fld id="{73B850FF-6169-4056-8077-06FFA93A5366}" type="slidenum">
              <a:rPr lang="en-US" smtClean="0"/>
              <a:pPr/>
              <a:t>58</a:t>
            </a:fld>
            <a:endParaRPr lang="en-US"/>
          </a:p>
        </p:txBody>
      </p:sp>
    </p:spTree>
    <p:extLst>
      <p:ext uri="{BB962C8B-B14F-4D97-AF65-F5344CB8AC3E}">
        <p14:creationId xmlns:p14="http://schemas.microsoft.com/office/powerpoint/2010/main" val="1024980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2358849-DD5A-46E7-8FB2-F8F3E1CAAB9B}"/>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7" name="楕円 6">
            <a:extLst>
              <a:ext uri="{FF2B5EF4-FFF2-40B4-BE49-F238E27FC236}">
                <a16:creationId xmlns:a16="http://schemas.microsoft.com/office/drawing/2014/main" id="{6AA4B253-E89D-498E-9F5C-003051006A5F}"/>
              </a:ext>
            </a:extLst>
          </p:cNvPr>
          <p:cNvSpPr/>
          <p:nvPr/>
        </p:nvSpPr>
        <p:spPr>
          <a:xfrm>
            <a:off x="1993741" y="3027218"/>
            <a:ext cx="2876132" cy="2556164"/>
          </a:xfrm>
          <a:prstGeom prst="ellipse">
            <a:avLst/>
          </a:prstGeom>
          <a:noFill/>
          <a:ln w="762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363B008-1A64-4D28-96D1-CA435C654BBB}"/>
              </a:ext>
            </a:extLst>
          </p:cNvPr>
          <p:cNvSpPr/>
          <p:nvPr/>
        </p:nvSpPr>
        <p:spPr>
          <a:xfrm>
            <a:off x="7564582" y="1267691"/>
            <a:ext cx="2590799" cy="5292436"/>
          </a:xfrm>
          <a:prstGeom prst="ellipse">
            <a:avLst/>
          </a:prstGeom>
          <a:noFill/>
          <a:ln w="76200">
            <a:solidFill>
              <a:schemeClr val="accent3">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コンテンツ プレースホルダー 2">
                <a:extLst>
                  <a:ext uri="{FF2B5EF4-FFF2-40B4-BE49-F238E27FC236}">
                    <a16:creationId xmlns:a16="http://schemas.microsoft.com/office/drawing/2014/main" id="{78587AE4-D243-42D3-8FE7-1D226D3EBB52}"/>
                  </a:ext>
                </a:extLst>
              </p:cNvPr>
              <p:cNvSpPr txBox="1">
                <a:spLocks/>
              </p:cNvSpPr>
              <p:nvPr/>
            </p:nvSpPr>
            <p:spPr>
              <a:xfrm>
                <a:off x="893617" y="2323018"/>
                <a:ext cx="3622965" cy="628000"/>
              </a:xfrm>
              <a:prstGeom prst="roundRect">
                <a:avLst/>
              </a:prstGeom>
              <a:ln w="76200" cap="flat" cmpd="sng" algn="ctr">
                <a:solidFill>
                  <a:schemeClr val="accent6">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lIns="109728" tIns="109728" rIns="109728" bIns="91440"/>
              <a:lstStyle>
                <a:lvl1pPr marL="228600" indent="-228600" algn="l" defTabSz="914400" rtl="0" eaLnBrk="1" latinLnBrk="0" hangingPunct="1">
                  <a:lnSpc>
                    <a:spcPct val="114000"/>
                  </a:lnSpc>
                  <a:spcBef>
                    <a:spcPts val="1000"/>
                  </a:spcBef>
                  <a:buClr>
                    <a:schemeClr val="accent5"/>
                  </a:buClr>
                  <a:buFont typeface="Avenir Next LT Pro" panose="020B0504020202020204" pitchFamily="34" charset="0"/>
                  <a:buChar char="+"/>
                  <a:defRPr sz="2800" kern="1200" spc="80">
                    <a:solidFill>
                      <a:schemeClr val="dk1"/>
                    </a:solidFill>
                    <a:latin typeface="+mn-lt"/>
                    <a:ea typeface="+mn-ea"/>
                    <a:cs typeface="+mn-cs"/>
                  </a:defRPr>
                </a:lvl1pPr>
                <a:lvl2pPr marL="6858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400" kern="1200" spc="80">
                    <a:solidFill>
                      <a:schemeClr val="dk1"/>
                    </a:solidFill>
                    <a:latin typeface="+mn-lt"/>
                    <a:ea typeface="+mn-ea"/>
                    <a:cs typeface="+mn-cs"/>
                  </a:defRPr>
                </a:lvl2pPr>
                <a:lvl3pPr marL="11430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000" kern="1200" spc="80">
                    <a:solidFill>
                      <a:schemeClr val="dk1"/>
                    </a:solidFill>
                    <a:latin typeface="+mn-lt"/>
                    <a:ea typeface="+mn-ea"/>
                    <a:cs typeface="+mn-cs"/>
                  </a:defRPr>
                </a:lvl3pPr>
                <a:lvl4pPr marL="16002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4pPr>
                <a:lvl5pPr marL="20574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14:m>
                  <m:oMath xmlns:m="http://schemas.openxmlformats.org/officeDocument/2006/math">
                    <m:r>
                      <a:rPr kumimoji="1" lang="en-US" altLang="ja-JP" sz="2000" i="1" smtClean="0">
                        <a:latin typeface="Cambria Math" panose="02040503050406030204" pitchFamily="18" charset="0"/>
                        <a:ea typeface="BIZ UDP明朝 Medium" panose="02020500000000000000" pitchFamily="18" charset="-128"/>
                      </a:rPr>
                      <m:t>𝐵</m:t>
                    </m:r>
                    <m:d>
                      <m:dPr>
                        <m:ctrlPr>
                          <a:rPr kumimoji="1" lang="en-US" altLang="ja-JP" sz="2000" i="1" smtClean="0">
                            <a:latin typeface="Cambria Math" panose="02040503050406030204" pitchFamily="18" charset="0"/>
                            <a:ea typeface="BIZ UDP明朝 Medium" panose="02020500000000000000" pitchFamily="18" charset="-128"/>
                          </a:rPr>
                        </m:ctrlPr>
                      </m:dPr>
                      <m:e>
                        <m:sSup>
                          <m:sSupPr>
                            <m:ctrlPr>
                              <a:rPr kumimoji="1" lang="en-US" altLang="ja-JP" sz="2000" i="1" smtClean="0">
                                <a:latin typeface="Cambria Math" panose="02040503050406030204" pitchFamily="18" charset="0"/>
                                <a:ea typeface="BIZ UDP明朝 Medium" panose="02020500000000000000" pitchFamily="18" charset="-128"/>
                              </a:rPr>
                            </m:ctrlPr>
                          </m:sSupPr>
                          <m:e>
                            <m:r>
                              <a:rPr kumimoji="1" lang="en-US" altLang="ja-JP" sz="2000" i="1" smtClean="0">
                                <a:latin typeface="Cambria Math" panose="02040503050406030204" pitchFamily="18" charset="0"/>
                                <a:ea typeface="BIZ UDP明朝 Medium" panose="02020500000000000000" pitchFamily="18" charset="-128"/>
                              </a:rPr>
                              <m:t>𝜇</m:t>
                            </m:r>
                          </m:e>
                          <m:sup>
                            <m:r>
                              <a:rPr kumimoji="1" lang="en-US" altLang="ja-JP" sz="2000" i="1" smtClean="0">
                                <a:latin typeface="Cambria Math" panose="02040503050406030204" pitchFamily="18" charset="0"/>
                                <a:ea typeface="BIZ UDP明朝 Medium" panose="02020500000000000000" pitchFamily="18" charset="-128"/>
                              </a:rPr>
                              <m:t>−</m:t>
                            </m:r>
                          </m:sup>
                        </m:sSup>
                        <m:r>
                          <a:rPr kumimoji="1" lang="en-US" altLang="ja-JP" sz="2000" i="1" smtClean="0">
                            <a:latin typeface="Cambria Math" panose="02040503050406030204" pitchFamily="18" charset="0"/>
                            <a:ea typeface="BIZ UDP明朝 Medium" panose="02020500000000000000" pitchFamily="18" charset="-128"/>
                          </a:rPr>
                          <m:t>→</m:t>
                        </m:r>
                        <m:sSup>
                          <m:sSupPr>
                            <m:ctrlPr>
                              <a:rPr kumimoji="1" lang="en-US" altLang="ja-JP" sz="2000" i="1" smtClean="0">
                                <a:latin typeface="Cambria Math" panose="02040503050406030204" pitchFamily="18" charset="0"/>
                                <a:ea typeface="BIZ UDP明朝 Medium" panose="02020500000000000000" pitchFamily="18" charset="-128"/>
                              </a:rPr>
                            </m:ctrlPr>
                          </m:sSupPr>
                          <m:e>
                            <m:r>
                              <a:rPr kumimoji="1" lang="en-US" altLang="ja-JP" sz="2000" i="1" smtClean="0">
                                <a:latin typeface="Cambria Math" panose="02040503050406030204" pitchFamily="18" charset="0"/>
                                <a:ea typeface="BIZ UDP明朝 Medium" panose="02020500000000000000" pitchFamily="18" charset="-128"/>
                              </a:rPr>
                              <m:t>𝑒</m:t>
                            </m:r>
                          </m:e>
                          <m:sup>
                            <m:r>
                              <a:rPr kumimoji="1" lang="en-US" altLang="ja-JP" sz="2000" i="1" smtClean="0">
                                <a:latin typeface="Cambria Math" panose="02040503050406030204" pitchFamily="18" charset="0"/>
                                <a:ea typeface="BIZ UDP明朝 Medium" panose="02020500000000000000" pitchFamily="18" charset="-128"/>
                              </a:rPr>
                              <m:t>+</m:t>
                            </m:r>
                          </m:sup>
                        </m:sSup>
                      </m:e>
                    </m:d>
                    <m:r>
                      <a:rPr kumimoji="1" lang="en-US" altLang="ja-JP" sz="2000" smtClean="0">
                        <a:latin typeface="Cambria Math" panose="02040503050406030204" pitchFamily="18" charset="0"/>
                        <a:ea typeface="BIZ UDP明朝 Medium" panose="02020500000000000000" pitchFamily="18" charset="-128"/>
                      </a:rPr>
                      <m:t>&gt;</m:t>
                    </m:r>
                    <m:r>
                      <a:rPr kumimoji="1" lang="en-US" altLang="ja-JP" sz="2000" i="1" smtClean="0">
                        <a:latin typeface="Cambria Math" panose="02040503050406030204" pitchFamily="18" charset="0"/>
                        <a:ea typeface="BIZ UDP明朝 Medium" panose="02020500000000000000" pitchFamily="18" charset="-128"/>
                      </a:rPr>
                      <m:t>𝐵</m:t>
                    </m:r>
                    <m:d>
                      <m:dPr>
                        <m:ctrlPr>
                          <a:rPr kumimoji="1" lang="en-US" altLang="ja-JP" sz="2000" i="1" smtClean="0">
                            <a:latin typeface="Cambria Math" panose="02040503050406030204" pitchFamily="18" charset="0"/>
                            <a:ea typeface="BIZ UDP明朝 Medium" panose="02020500000000000000" pitchFamily="18" charset="-128"/>
                          </a:rPr>
                        </m:ctrlPr>
                      </m:dPr>
                      <m:e>
                        <m:sSup>
                          <m:sSupPr>
                            <m:ctrlPr>
                              <a:rPr kumimoji="1" lang="en-US" altLang="ja-JP" sz="2000" i="1">
                                <a:latin typeface="Cambria Math" panose="02040503050406030204" pitchFamily="18" charset="0"/>
                                <a:ea typeface="BIZ UDP明朝 Medium" panose="02020500000000000000" pitchFamily="18" charset="-128"/>
                              </a:rPr>
                            </m:ctrlPr>
                          </m:sSupPr>
                          <m:e>
                            <m:r>
                              <a:rPr kumimoji="1" lang="en-US" altLang="ja-JP" sz="2000" i="1">
                                <a:latin typeface="Cambria Math" panose="02040503050406030204" pitchFamily="18" charset="0"/>
                                <a:ea typeface="BIZ UDP明朝 Medium" panose="02020500000000000000" pitchFamily="18" charset="-128"/>
                              </a:rPr>
                              <m:t>𝜇</m:t>
                            </m:r>
                          </m:e>
                          <m:sup>
                            <m:r>
                              <a:rPr kumimoji="1" lang="en-US" altLang="ja-JP" sz="2000" i="1">
                                <a:latin typeface="Cambria Math" panose="02040503050406030204" pitchFamily="18" charset="0"/>
                                <a:ea typeface="BIZ UDP明朝 Medium" panose="02020500000000000000" pitchFamily="18" charset="-128"/>
                              </a:rPr>
                              <m:t>−</m:t>
                            </m:r>
                          </m:sup>
                        </m:sSup>
                        <m:r>
                          <a:rPr kumimoji="1" lang="en-US" altLang="ja-JP" sz="2000" i="1">
                            <a:latin typeface="Cambria Math" panose="02040503050406030204" pitchFamily="18" charset="0"/>
                            <a:ea typeface="BIZ UDP明朝 Medium" panose="02020500000000000000" pitchFamily="18" charset="-128"/>
                          </a:rPr>
                          <m:t>→</m:t>
                        </m:r>
                        <m:sSup>
                          <m:sSupPr>
                            <m:ctrlPr>
                              <a:rPr kumimoji="1" lang="en-US" altLang="ja-JP" sz="2000" i="1">
                                <a:latin typeface="Cambria Math" panose="02040503050406030204" pitchFamily="18" charset="0"/>
                                <a:ea typeface="BIZ UDP明朝 Medium" panose="02020500000000000000" pitchFamily="18" charset="-128"/>
                              </a:rPr>
                            </m:ctrlPr>
                          </m:sSupPr>
                          <m:e>
                            <m:r>
                              <a:rPr kumimoji="1" lang="en-US" altLang="ja-JP" sz="2000" i="1">
                                <a:latin typeface="Cambria Math" panose="02040503050406030204" pitchFamily="18" charset="0"/>
                                <a:ea typeface="BIZ UDP明朝 Medium" panose="02020500000000000000" pitchFamily="18" charset="-128"/>
                              </a:rPr>
                              <m:t>𝑒</m:t>
                            </m:r>
                          </m:e>
                          <m:sup>
                            <m:r>
                              <a:rPr kumimoji="1" lang="en-US" altLang="ja-JP" sz="2000" i="1" smtClean="0">
                                <a:latin typeface="Cambria Math" panose="02040503050406030204" pitchFamily="18" charset="0"/>
                                <a:ea typeface="BIZ UDP明朝 Medium" panose="02020500000000000000" pitchFamily="18" charset="-128"/>
                              </a:rPr>
                              <m:t>−</m:t>
                            </m:r>
                          </m:sup>
                        </m:sSup>
                      </m:e>
                    </m:d>
                  </m:oMath>
                </a14:m>
                <a:r>
                  <a:rPr kumimoji="1" lang="en-US" altLang="ja-JP" sz="2000" dirty="0">
                    <a:latin typeface="BIZ UDP明朝 Medium" panose="02020500000000000000" pitchFamily="18" charset="-128"/>
                    <a:ea typeface="BIZ UDP明朝 Medium" panose="02020500000000000000" pitchFamily="18" charset="-128"/>
                  </a:rPr>
                  <a:t> </a:t>
                </a:r>
              </a:p>
            </p:txBody>
          </p:sp>
        </mc:Choice>
        <mc:Fallback xmlns="">
          <p:sp>
            <p:nvSpPr>
              <p:cNvPr id="11" name="コンテンツ プレースホルダー 2">
                <a:extLst>
                  <a:ext uri="{FF2B5EF4-FFF2-40B4-BE49-F238E27FC236}">
                    <a16:creationId xmlns:a16="http://schemas.microsoft.com/office/drawing/2014/main" id="{78587AE4-D243-42D3-8FE7-1D226D3EBB52}"/>
                  </a:ext>
                </a:extLst>
              </p:cNvPr>
              <p:cNvSpPr txBox="1">
                <a:spLocks noRot="1" noChangeAspect="1" noMove="1" noResize="1" noEditPoints="1" noAdjustHandles="1" noChangeArrowheads="1" noChangeShapeType="1" noTextEdit="1"/>
              </p:cNvSpPr>
              <p:nvPr/>
            </p:nvSpPr>
            <p:spPr>
              <a:xfrm>
                <a:off x="893617" y="2323018"/>
                <a:ext cx="3622965" cy="628000"/>
              </a:xfrm>
              <a:prstGeom prst="roundRect">
                <a:avLst/>
              </a:prstGeom>
              <a:blipFill>
                <a:blip r:embed="rId4"/>
                <a:stretch>
                  <a:fillRect/>
                </a:stretch>
              </a:blipFill>
              <a:ln w="76200" cap="flat" cmpd="sng" algn="ctr">
                <a:solidFill>
                  <a:schemeClr val="accent6">
                    <a:lumMod val="75000"/>
                  </a:schemeClr>
                </a:solidFill>
                <a:prstDash val="solid"/>
                <a:miter lim="800000"/>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コンテンツ プレースホルダー 2">
                <a:extLst>
                  <a:ext uri="{FF2B5EF4-FFF2-40B4-BE49-F238E27FC236}">
                    <a16:creationId xmlns:a16="http://schemas.microsoft.com/office/drawing/2014/main" id="{EBC4D1CF-FB61-4342-85F9-1955D4AC9EDE}"/>
                  </a:ext>
                </a:extLst>
              </p:cNvPr>
              <p:cNvSpPr txBox="1">
                <a:spLocks/>
              </p:cNvSpPr>
              <p:nvPr/>
            </p:nvSpPr>
            <p:spPr>
              <a:xfrm>
                <a:off x="7753348" y="611982"/>
                <a:ext cx="3912179" cy="655709"/>
              </a:xfrm>
              <a:prstGeom prst="roundRect">
                <a:avLst/>
              </a:prstGeom>
              <a:ln w="76200" cap="flat" cmpd="sng" algn="ctr">
                <a:solidFill>
                  <a:schemeClr val="accent3">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lIns="109728" tIns="109728" rIns="109728" bIns="91440"/>
              <a:lstStyle>
                <a:lvl1pPr marL="228600" indent="-228600" algn="l" defTabSz="914400" rtl="0" eaLnBrk="1" latinLnBrk="0" hangingPunct="1">
                  <a:lnSpc>
                    <a:spcPct val="114000"/>
                  </a:lnSpc>
                  <a:spcBef>
                    <a:spcPts val="1000"/>
                  </a:spcBef>
                  <a:buClr>
                    <a:schemeClr val="accent5"/>
                  </a:buClr>
                  <a:buFont typeface="Avenir Next LT Pro" panose="020B0504020202020204" pitchFamily="34" charset="0"/>
                  <a:buChar char="+"/>
                  <a:defRPr sz="2800" kern="1200" spc="80">
                    <a:solidFill>
                      <a:schemeClr val="dk1"/>
                    </a:solidFill>
                    <a:latin typeface="+mn-lt"/>
                    <a:ea typeface="+mn-ea"/>
                    <a:cs typeface="+mn-cs"/>
                  </a:defRPr>
                </a:lvl1pPr>
                <a:lvl2pPr marL="6858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400" kern="1200" spc="80">
                    <a:solidFill>
                      <a:schemeClr val="dk1"/>
                    </a:solidFill>
                    <a:latin typeface="+mn-lt"/>
                    <a:ea typeface="+mn-ea"/>
                    <a:cs typeface="+mn-cs"/>
                  </a:defRPr>
                </a:lvl2pPr>
                <a:lvl3pPr marL="11430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000" kern="1200" spc="80">
                    <a:solidFill>
                      <a:schemeClr val="dk1"/>
                    </a:solidFill>
                    <a:latin typeface="+mn-lt"/>
                    <a:ea typeface="+mn-ea"/>
                    <a:cs typeface="+mn-cs"/>
                  </a:defRPr>
                </a:lvl3pPr>
                <a:lvl4pPr marL="16002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4pPr>
                <a:lvl5pPr marL="20574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14:m>
                  <m:oMath xmlns:m="http://schemas.openxmlformats.org/officeDocument/2006/math">
                    <m:r>
                      <a:rPr lang="en-US" altLang="ja-JP" sz="2000" i="1" smtClean="0">
                        <a:latin typeface="Cambria Math" panose="02040503050406030204" pitchFamily="18" charset="0"/>
                        <a:ea typeface="BIZ UDP明朝 Medium" panose="02020500000000000000" pitchFamily="18" charset="-128"/>
                      </a:rPr>
                      <m:t>𝐵</m:t>
                    </m:r>
                    <m:d>
                      <m:dPr>
                        <m:ctrlPr>
                          <a:rPr lang="en-US" altLang="ja-JP" sz="2000" i="1">
                            <a:latin typeface="Cambria Math" panose="02040503050406030204" pitchFamily="18" charset="0"/>
                            <a:ea typeface="BIZ UDP明朝 Medium" panose="02020500000000000000" pitchFamily="18" charset="-128"/>
                          </a:rPr>
                        </m:ctrlPr>
                      </m:dPr>
                      <m:e>
                        <m:sSup>
                          <m:sSupPr>
                            <m:ctrlPr>
                              <a:rPr lang="en-US" altLang="ja-JP" sz="2000" i="1">
                                <a:latin typeface="Cambria Math" panose="02040503050406030204" pitchFamily="18" charset="0"/>
                                <a:ea typeface="BIZ UDP明朝 Medium" panose="02020500000000000000" pitchFamily="18" charset="-128"/>
                              </a:rPr>
                            </m:ctrlPr>
                          </m:sSupPr>
                          <m:e>
                            <m:r>
                              <a:rPr lang="en-US" altLang="ja-JP" sz="2000" i="1">
                                <a:latin typeface="Cambria Math" panose="02040503050406030204" pitchFamily="18" charset="0"/>
                                <a:ea typeface="BIZ UDP明朝 Medium" panose="02020500000000000000" pitchFamily="18" charset="-128"/>
                              </a:rPr>
                              <m:t>𝜇</m:t>
                            </m:r>
                          </m:e>
                          <m:sup>
                            <m:r>
                              <a:rPr lang="en-US" altLang="ja-JP" sz="2000" i="1">
                                <a:latin typeface="Cambria Math" panose="02040503050406030204" pitchFamily="18" charset="0"/>
                                <a:ea typeface="BIZ UDP明朝 Medium" panose="02020500000000000000" pitchFamily="18" charset="-128"/>
                              </a:rPr>
                              <m:t>−</m:t>
                            </m:r>
                          </m:sup>
                        </m:sSup>
                        <m:r>
                          <a:rPr lang="en-US" altLang="ja-JP" sz="2000" i="1">
                            <a:latin typeface="Cambria Math" panose="02040503050406030204" pitchFamily="18" charset="0"/>
                            <a:ea typeface="BIZ UDP明朝 Medium" panose="02020500000000000000" pitchFamily="18" charset="-128"/>
                          </a:rPr>
                          <m:t>→</m:t>
                        </m:r>
                        <m:sSup>
                          <m:sSupPr>
                            <m:ctrlPr>
                              <a:rPr lang="en-US" altLang="ja-JP" sz="2000" i="1">
                                <a:latin typeface="Cambria Math" panose="02040503050406030204" pitchFamily="18" charset="0"/>
                                <a:ea typeface="BIZ UDP明朝 Medium" panose="02020500000000000000" pitchFamily="18" charset="-128"/>
                              </a:rPr>
                            </m:ctrlPr>
                          </m:sSupPr>
                          <m:e>
                            <m:r>
                              <a:rPr lang="en-US" altLang="ja-JP" sz="2000" i="1">
                                <a:latin typeface="Cambria Math" panose="02040503050406030204" pitchFamily="18" charset="0"/>
                                <a:ea typeface="BIZ UDP明朝 Medium" panose="02020500000000000000" pitchFamily="18" charset="-128"/>
                              </a:rPr>
                              <m:t>𝑒</m:t>
                            </m:r>
                          </m:e>
                          <m:sup>
                            <m:r>
                              <a:rPr lang="en-US" altLang="ja-JP" sz="2000" i="1">
                                <a:latin typeface="Cambria Math" panose="02040503050406030204" pitchFamily="18" charset="0"/>
                                <a:ea typeface="BIZ UDP明朝 Medium" panose="02020500000000000000" pitchFamily="18" charset="-128"/>
                              </a:rPr>
                              <m:t>+</m:t>
                            </m:r>
                          </m:sup>
                        </m:sSup>
                      </m:e>
                    </m:d>
                    <m:r>
                      <a:rPr lang="en-US" altLang="ja-JP" sz="2000" b="0" i="0" smtClean="0">
                        <a:latin typeface="Cambria Math" panose="02040503050406030204" pitchFamily="18" charset="0"/>
                        <a:ea typeface="BIZ UDP明朝 Medium" panose="02020500000000000000" pitchFamily="18" charset="-128"/>
                      </a:rPr>
                      <m:t>&lt;</m:t>
                    </m:r>
                    <m:r>
                      <a:rPr lang="en-US" altLang="ja-JP" sz="2000" i="1">
                        <a:latin typeface="Cambria Math" panose="02040503050406030204" pitchFamily="18" charset="0"/>
                        <a:ea typeface="BIZ UDP明朝 Medium" panose="02020500000000000000" pitchFamily="18" charset="-128"/>
                      </a:rPr>
                      <m:t>𝐵</m:t>
                    </m:r>
                    <m:d>
                      <m:dPr>
                        <m:ctrlPr>
                          <a:rPr lang="en-US" altLang="ja-JP" sz="2000" i="1">
                            <a:latin typeface="Cambria Math" panose="02040503050406030204" pitchFamily="18" charset="0"/>
                            <a:ea typeface="BIZ UDP明朝 Medium" panose="02020500000000000000" pitchFamily="18" charset="-128"/>
                          </a:rPr>
                        </m:ctrlPr>
                      </m:dPr>
                      <m:e>
                        <m:sSup>
                          <m:sSupPr>
                            <m:ctrlPr>
                              <a:rPr lang="en-US" altLang="ja-JP" sz="2000" i="1">
                                <a:latin typeface="Cambria Math" panose="02040503050406030204" pitchFamily="18" charset="0"/>
                                <a:ea typeface="BIZ UDP明朝 Medium" panose="02020500000000000000" pitchFamily="18" charset="-128"/>
                              </a:rPr>
                            </m:ctrlPr>
                          </m:sSupPr>
                          <m:e>
                            <m:r>
                              <a:rPr lang="en-US" altLang="ja-JP" sz="2000" i="1">
                                <a:latin typeface="Cambria Math" panose="02040503050406030204" pitchFamily="18" charset="0"/>
                                <a:ea typeface="BIZ UDP明朝 Medium" panose="02020500000000000000" pitchFamily="18" charset="-128"/>
                              </a:rPr>
                              <m:t>𝜇</m:t>
                            </m:r>
                          </m:e>
                          <m:sup>
                            <m:r>
                              <a:rPr lang="en-US" altLang="ja-JP" sz="2000" i="1">
                                <a:latin typeface="Cambria Math" panose="02040503050406030204" pitchFamily="18" charset="0"/>
                                <a:ea typeface="BIZ UDP明朝 Medium" panose="02020500000000000000" pitchFamily="18" charset="-128"/>
                              </a:rPr>
                              <m:t>−</m:t>
                            </m:r>
                          </m:sup>
                        </m:sSup>
                        <m:r>
                          <a:rPr lang="en-US" altLang="ja-JP" sz="2000" i="1">
                            <a:latin typeface="Cambria Math" panose="02040503050406030204" pitchFamily="18" charset="0"/>
                            <a:ea typeface="BIZ UDP明朝 Medium" panose="02020500000000000000" pitchFamily="18" charset="-128"/>
                          </a:rPr>
                          <m:t>→</m:t>
                        </m:r>
                        <m:sSup>
                          <m:sSupPr>
                            <m:ctrlPr>
                              <a:rPr lang="en-US" altLang="ja-JP" sz="2000" i="1">
                                <a:latin typeface="Cambria Math" panose="02040503050406030204" pitchFamily="18" charset="0"/>
                                <a:ea typeface="BIZ UDP明朝 Medium" panose="02020500000000000000" pitchFamily="18" charset="-128"/>
                              </a:rPr>
                            </m:ctrlPr>
                          </m:sSupPr>
                          <m:e>
                            <m:r>
                              <a:rPr lang="en-US" altLang="ja-JP" sz="2000" i="1">
                                <a:latin typeface="Cambria Math" panose="02040503050406030204" pitchFamily="18" charset="0"/>
                                <a:ea typeface="BIZ UDP明朝 Medium" panose="02020500000000000000" pitchFamily="18" charset="-128"/>
                              </a:rPr>
                              <m:t>𝑒</m:t>
                            </m:r>
                          </m:e>
                          <m:sup>
                            <m:r>
                              <a:rPr lang="en-US" altLang="ja-JP" sz="2000" i="1">
                                <a:latin typeface="Cambria Math" panose="02040503050406030204" pitchFamily="18" charset="0"/>
                                <a:ea typeface="BIZ UDP明朝 Medium" panose="02020500000000000000" pitchFamily="18" charset="-128"/>
                              </a:rPr>
                              <m:t>−</m:t>
                            </m:r>
                          </m:sup>
                        </m:sSup>
                      </m:e>
                    </m:d>
                  </m:oMath>
                </a14:m>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12" name="コンテンツ プレースホルダー 2">
                <a:extLst>
                  <a:ext uri="{FF2B5EF4-FFF2-40B4-BE49-F238E27FC236}">
                    <a16:creationId xmlns:a16="http://schemas.microsoft.com/office/drawing/2014/main" id="{EBC4D1CF-FB61-4342-85F9-1955D4AC9EDE}"/>
                  </a:ext>
                </a:extLst>
              </p:cNvPr>
              <p:cNvSpPr txBox="1">
                <a:spLocks noRot="1" noChangeAspect="1" noMove="1" noResize="1" noEditPoints="1" noAdjustHandles="1" noChangeArrowheads="1" noChangeShapeType="1" noTextEdit="1"/>
              </p:cNvSpPr>
              <p:nvPr/>
            </p:nvSpPr>
            <p:spPr>
              <a:xfrm>
                <a:off x="7753348" y="611982"/>
                <a:ext cx="3912179" cy="655709"/>
              </a:xfrm>
              <a:prstGeom prst="roundRect">
                <a:avLst/>
              </a:prstGeom>
              <a:blipFill>
                <a:blip r:embed="rId5"/>
                <a:stretch>
                  <a:fillRect/>
                </a:stretch>
              </a:blipFill>
              <a:ln w="76200" cap="flat" cmpd="sng" algn="ctr">
                <a:solidFill>
                  <a:schemeClr val="accent3">
                    <a:lumMod val="75000"/>
                  </a:schemeClr>
                </a:solidFill>
                <a:prstDash val="solid"/>
                <a:miter lim="800000"/>
              </a:ln>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04E3FCA4-BF63-4CD6-B501-044D6B24F333}"/>
              </a:ext>
            </a:extLst>
          </p:cNvPr>
          <p:cNvSpPr>
            <a:spLocks noGrp="1"/>
          </p:cNvSpPr>
          <p:nvPr>
            <p:ph type="sldNum" sz="quarter" idx="12"/>
          </p:nvPr>
        </p:nvSpPr>
        <p:spPr/>
        <p:txBody>
          <a:bodyPr/>
          <a:lstStyle/>
          <a:p>
            <a:fld id="{73B850FF-6169-4056-8077-06FFA93A5366}" type="slidenum">
              <a:rPr lang="en-US" smtClean="0"/>
              <a:pPr/>
              <a:t>59</a:t>
            </a:fld>
            <a:endParaRPr lang="en-US"/>
          </a:p>
        </p:txBody>
      </p:sp>
    </p:spTree>
    <p:extLst>
      <p:ext uri="{BB962C8B-B14F-4D97-AF65-F5344CB8AC3E}">
        <p14:creationId xmlns:p14="http://schemas.microsoft.com/office/powerpoint/2010/main" val="160488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0"/>
                                        <p:tgtEl>
                                          <p:spTgt spid="11"/>
                                        </p:tgtEl>
                                        <p:attrNameLst>
                                          <p:attrName>ppt_y</p:attrName>
                                        </p:attrNameLst>
                                      </p:cBhvr>
                                      <p:tavLst>
                                        <p:tav tm="0">
                                          <p:val>
                                            <p:strVal val="ppt_y"/>
                                          </p:val>
                                        </p:tav>
                                        <p:tav tm="100000">
                                          <p:val>
                                            <p:strVal val="ppt_y+.1"/>
                                          </p:val>
                                        </p:tav>
                                      </p:tavLst>
                                    </p:anim>
                                    <p:set>
                                      <p:cBhvr>
                                        <p:cTn id="26" dur="1" fill="hold">
                                          <p:stCondLst>
                                            <p:cond delay="9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F703E-BDCC-4CC9-A1F1-F88801F96E37}"/>
              </a:ext>
            </a:extLst>
          </p:cNvPr>
          <p:cNvSpPr>
            <a:spLocks noGrp="1"/>
          </p:cNvSpPr>
          <p:nvPr>
            <p:ph type="title"/>
          </p:nvPr>
        </p:nvSpPr>
        <p:spPr>
          <a:xfrm>
            <a:off x="838200" y="365125"/>
            <a:ext cx="10515600" cy="1325563"/>
          </a:xfrm>
        </p:spPr>
        <p:txBody>
          <a:bodyPr>
            <a:normAutofit/>
          </a:bodyPr>
          <a:lstStyle/>
          <a:p>
            <a:r>
              <a:rPr kumimoji="1" lang="en-US" altLang="ja-JP">
                <a:latin typeface="BIZ UDP明朝 Medium" panose="02020500000000000000" pitchFamily="18" charset="-128"/>
                <a:ea typeface="BIZ UDP明朝 Medium" panose="02020500000000000000" pitchFamily="18" charset="-128"/>
              </a:rPr>
              <a:t>Introduction</a:t>
            </a:r>
            <a:endParaRPr kumimoji="1" lang="ja-JP" altLang="en-US">
              <a:latin typeface="BIZ UDP明朝 Medium" panose="02020500000000000000" pitchFamily="18" charset="-128"/>
              <a:ea typeface="BIZ UDP明朝 Medium" panose="02020500000000000000" pitchFamily="18" charset="-128"/>
            </a:endParaRPr>
          </a:p>
        </p:txBody>
      </p:sp>
      <p:pic>
        <p:nvPicPr>
          <p:cNvPr id="1026" name="Picture 2">
            <a:extLst>
              <a:ext uri="{FF2B5EF4-FFF2-40B4-BE49-F238E27FC236}">
                <a16:creationId xmlns:a16="http://schemas.microsoft.com/office/drawing/2014/main" id="{C9F1C8AD-9C03-41C8-A76A-662B9074A0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0795" y="1578394"/>
            <a:ext cx="3029883" cy="1742182"/>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2CF3AE4F-7D91-42CB-B76B-5583C321C5DB}"/>
              </a:ext>
            </a:extLst>
          </p:cNvPr>
          <p:cNvSpPr>
            <a:spLocks noGrp="1"/>
          </p:cNvSpPr>
          <p:nvPr>
            <p:ph idx="1"/>
          </p:nvPr>
        </p:nvSpPr>
        <p:spPr>
          <a:xfrm>
            <a:off x="6096000" y="1948069"/>
            <a:ext cx="5257799" cy="4228893"/>
          </a:xfrm>
        </p:spPr>
        <p:txBody>
          <a:bodyPr>
            <a:normAutofit/>
          </a:bodyPr>
          <a:lstStyle/>
          <a:p>
            <a:r>
              <a:rPr kumimoji="1" lang="en-US" altLang="ja-JP" sz="2400" dirty="0">
                <a:solidFill>
                  <a:schemeClr val="tx1"/>
                </a:solidFill>
                <a:latin typeface="BIZ UDP明朝 Medium" panose="02020500000000000000" pitchFamily="18" charset="-128"/>
                <a:ea typeface="BIZ UDP明朝 Medium" panose="02020500000000000000" pitchFamily="18" charset="-128"/>
              </a:rPr>
              <a:t>Neutrino oscillation(1998)</a:t>
            </a:r>
          </a:p>
          <a:p>
            <a:pPr marL="0" indent="0">
              <a:buNone/>
            </a:pPr>
            <a:r>
              <a:rPr kumimoji="1" lang="ja-JP" altLang="en-US" sz="2400" dirty="0">
                <a:solidFill>
                  <a:schemeClr val="tx1"/>
                </a:solidFill>
                <a:latin typeface="BIZ UDP明朝 Medium" panose="02020500000000000000" pitchFamily="18" charset="-128"/>
                <a:ea typeface="BIZ UDP明朝 Medium" panose="02020500000000000000" pitchFamily="18" charset="-128"/>
              </a:rPr>
              <a:t>　⇒</a:t>
            </a:r>
            <a:r>
              <a:rPr kumimoji="1" lang="en-US" altLang="ja-JP" sz="2400" dirty="0">
                <a:solidFill>
                  <a:schemeClr val="tx1"/>
                </a:solidFill>
                <a:latin typeface="BIZ UDP明朝 Medium" panose="02020500000000000000" pitchFamily="18" charset="-128"/>
                <a:ea typeface="BIZ UDP明朝 Medium" panose="02020500000000000000" pitchFamily="18" charset="-128"/>
              </a:rPr>
              <a:t> </a:t>
            </a:r>
            <a:r>
              <a:rPr kumimoji="1" lang="en-US" altLang="ja-JP" sz="2400" dirty="0">
                <a:solidFill>
                  <a:srgbClr val="FF0000"/>
                </a:solidFill>
                <a:latin typeface="BIZ UDP明朝 Medium" panose="02020500000000000000" pitchFamily="18" charset="-128"/>
                <a:ea typeface="BIZ UDP明朝 Medium" panose="02020500000000000000" pitchFamily="18" charset="-128"/>
              </a:rPr>
              <a:t>Lepton flavor is not conserved !</a:t>
            </a:r>
          </a:p>
        </p:txBody>
      </p:sp>
      <p:pic>
        <p:nvPicPr>
          <p:cNvPr id="5" name="Picture 2">
            <a:extLst>
              <a:ext uri="{FF2B5EF4-FFF2-40B4-BE49-F238E27FC236}">
                <a16:creationId xmlns:a16="http://schemas.microsoft.com/office/drawing/2014/main" id="{1AFFE334-4A25-4917-8635-3560475A9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28" y="3424906"/>
            <a:ext cx="4225948" cy="323528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A2502C23-4E05-4F4F-9829-49D7DBCA49BB}"/>
              </a:ext>
            </a:extLst>
          </p:cNvPr>
          <p:cNvSpPr/>
          <p:nvPr/>
        </p:nvSpPr>
        <p:spPr>
          <a:xfrm>
            <a:off x="1148780" y="5375749"/>
            <a:ext cx="3808229" cy="120538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1475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DB7E300-3194-4823-914C-FA8E71A85DED}"/>
              </a:ext>
            </a:extLst>
          </p:cNvPr>
          <p:cNvPicPr>
            <a:picLocks noChangeAspect="1"/>
          </p:cNvPicPr>
          <p:nvPr/>
        </p:nvPicPr>
        <p:blipFill>
          <a:blip r:embed="rId3"/>
          <a:stretch>
            <a:fillRect/>
          </a:stretch>
        </p:blipFill>
        <p:spPr>
          <a:xfrm>
            <a:off x="1731078" y="1347170"/>
            <a:ext cx="9050860" cy="5432708"/>
          </a:xfrm>
          <a:prstGeom prst="rect">
            <a:avLst/>
          </a:prstGeom>
        </p:spPr>
      </p:pic>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Result</a:t>
            </a:r>
            <a:endParaRPr kumimoji="1" lang="ja-JP" altLang="en-US" sz="3600" dirty="0">
              <a:latin typeface="BIZ UDP明朝 Medium" panose="02020500000000000000" pitchFamily="18" charset="-128"/>
              <a:ea typeface="BIZ UDP明朝 Medium" panose="02020500000000000000" pitchFamily="18" charset="-128"/>
            </a:endParaRPr>
          </a:p>
        </p:txBody>
      </p:sp>
      <p:sp>
        <p:nvSpPr>
          <p:cNvPr id="7" name="楕円 6">
            <a:extLst>
              <a:ext uri="{FF2B5EF4-FFF2-40B4-BE49-F238E27FC236}">
                <a16:creationId xmlns:a16="http://schemas.microsoft.com/office/drawing/2014/main" id="{6AA4B253-E89D-498E-9F5C-003051006A5F}"/>
              </a:ext>
            </a:extLst>
          </p:cNvPr>
          <p:cNvSpPr/>
          <p:nvPr/>
        </p:nvSpPr>
        <p:spPr>
          <a:xfrm>
            <a:off x="2542309" y="3165764"/>
            <a:ext cx="2576945" cy="997527"/>
          </a:xfrm>
          <a:prstGeom prst="ellipse">
            <a:avLst/>
          </a:prstGeom>
          <a:noFill/>
          <a:ln w="762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1" name="コンテンツ プレースホルダー 2">
                <a:extLst>
                  <a:ext uri="{FF2B5EF4-FFF2-40B4-BE49-F238E27FC236}">
                    <a16:creationId xmlns:a16="http://schemas.microsoft.com/office/drawing/2014/main" id="{78587AE4-D243-42D3-8FE7-1D226D3EBB52}"/>
                  </a:ext>
                </a:extLst>
              </p:cNvPr>
              <p:cNvSpPr txBox="1">
                <a:spLocks/>
              </p:cNvSpPr>
              <p:nvPr/>
            </p:nvSpPr>
            <p:spPr>
              <a:xfrm>
                <a:off x="568035" y="4163291"/>
                <a:ext cx="6102928" cy="628000"/>
              </a:xfrm>
              <a:prstGeom prst="roundRect">
                <a:avLst/>
              </a:prstGeom>
              <a:ln w="76200" cap="flat" cmpd="sng" algn="ctr">
                <a:solidFill>
                  <a:schemeClr val="accent6">
                    <a:lumMod val="75000"/>
                  </a:schemeClr>
                </a:solidFill>
                <a:prstDash val="solid"/>
                <a:miter lim="800000"/>
              </a:ln>
            </p:spPr>
            <p:style>
              <a:lnRef idx="2">
                <a:schemeClr val="accent1"/>
              </a:lnRef>
              <a:fillRef idx="1">
                <a:schemeClr val="lt1"/>
              </a:fillRef>
              <a:effectRef idx="0">
                <a:schemeClr val="accent1"/>
              </a:effectRef>
              <a:fontRef idx="minor">
                <a:schemeClr val="dk1"/>
              </a:fontRef>
            </p:style>
            <p:txBody>
              <a:bodyPr lIns="109728" tIns="109728" rIns="109728" bIns="91440"/>
              <a:lstStyle>
                <a:lvl1pPr marL="228600" indent="-228600" algn="l" defTabSz="914400" rtl="0" eaLnBrk="1" latinLnBrk="0" hangingPunct="1">
                  <a:lnSpc>
                    <a:spcPct val="114000"/>
                  </a:lnSpc>
                  <a:spcBef>
                    <a:spcPts val="1000"/>
                  </a:spcBef>
                  <a:buClr>
                    <a:schemeClr val="accent5"/>
                  </a:buClr>
                  <a:buFont typeface="Avenir Next LT Pro" panose="020B0504020202020204" pitchFamily="34" charset="0"/>
                  <a:buChar char="+"/>
                  <a:defRPr sz="2800" kern="1200" spc="80">
                    <a:solidFill>
                      <a:schemeClr val="dk1"/>
                    </a:solidFill>
                    <a:latin typeface="+mn-lt"/>
                    <a:ea typeface="+mn-ea"/>
                    <a:cs typeface="+mn-cs"/>
                  </a:defRPr>
                </a:lvl1pPr>
                <a:lvl2pPr marL="6858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400" kern="1200" spc="80">
                    <a:solidFill>
                      <a:schemeClr val="dk1"/>
                    </a:solidFill>
                    <a:latin typeface="+mn-lt"/>
                    <a:ea typeface="+mn-ea"/>
                    <a:cs typeface="+mn-cs"/>
                  </a:defRPr>
                </a:lvl2pPr>
                <a:lvl3pPr marL="11430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2000" kern="1200" spc="80">
                    <a:solidFill>
                      <a:schemeClr val="dk1"/>
                    </a:solidFill>
                    <a:latin typeface="+mn-lt"/>
                    <a:ea typeface="+mn-ea"/>
                    <a:cs typeface="+mn-cs"/>
                  </a:defRPr>
                </a:lvl3pPr>
                <a:lvl4pPr marL="16002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4pPr>
                <a:lvl5pPr marL="2057400" indent="-228600" algn="l" defTabSz="914400" rtl="0" eaLnBrk="1" latinLnBrk="0" hangingPunct="1">
                  <a:lnSpc>
                    <a:spcPct val="114000"/>
                  </a:lnSpc>
                  <a:spcBef>
                    <a:spcPts val="500"/>
                  </a:spcBef>
                  <a:buClr>
                    <a:schemeClr val="accent5"/>
                  </a:buClr>
                  <a:buFont typeface="Avenir Next LT Pro" panose="020B0504020202020204" pitchFamily="34" charset="0"/>
                  <a:buChar char="+"/>
                  <a:defRPr sz="1800" kern="1200" spc="8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14:m>
                  <m:oMath xmlns:m="http://schemas.openxmlformats.org/officeDocument/2006/math">
                    <m:r>
                      <a:rPr kumimoji="1" lang="en-US" altLang="ja-JP" sz="2000" i="1" smtClean="0">
                        <a:latin typeface="Cambria Math" panose="02040503050406030204" pitchFamily="18" charset="0"/>
                        <a:ea typeface="BIZ UDP明朝 Medium" panose="02020500000000000000" pitchFamily="18" charset="-128"/>
                      </a:rPr>
                      <m:t>𝐵</m:t>
                    </m:r>
                    <m:d>
                      <m:dPr>
                        <m:ctrlPr>
                          <a:rPr kumimoji="1" lang="en-US" altLang="ja-JP" sz="2000" i="1" smtClean="0">
                            <a:latin typeface="Cambria Math" panose="02040503050406030204" pitchFamily="18" charset="0"/>
                            <a:ea typeface="BIZ UDP明朝 Medium" panose="02020500000000000000" pitchFamily="18" charset="-128"/>
                          </a:rPr>
                        </m:ctrlPr>
                      </m:dPr>
                      <m:e>
                        <m:sSup>
                          <m:sSupPr>
                            <m:ctrlPr>
                              <a:rPr kumimoji="1" lang="en-US" altLang="ja-JP" sz="2000" i="1" smtClean="0">
                                <a:latin typeface="Cambria Math" panose="02040503050406030204" pitchFamily="18" charset="0"/>
                                <a:ea typeface="BIZ UDP明朝 Medium" panose="02020500000000000000" pitchFamily="18" charset="-128"/>
                              </a:rPr>
                            </m:ctrlPr>
                          </m:sSupPr>
                          <m:e>
                            <m:r>
                              <a:rPr kumimoji="1" lang="en-US" altLang="ja-JP" sz="2000" i="1" smtClean="0">
                                <a:latin typeface="Cambria Math" panose="02040503050406030204" pitchFamily="18" charset="0"/>
                                <a:ea typeface="BIZ UDP明朝 Medium" panose="02020500000000000000" pitchFamily="18" charset="-128"/>
                              </a:rPr>
                              <m:t>𝜇</m:t>
                            </m:r>
                          </m:e>
                          <m:sup>
                            <m:r>
                              <a:rPr kumimoji="1" lang="en-US" altLang="ja-JP" sz="2000" i="1" smtClean="0">
                                <a:latin typeface="Cambria Math" panose="02040503050406030204" pitchFamily="18" charset="0"/>
                                <a:ea typeface="BIZ UDP明朝 Medium" panose="02020500000000000000" pitchFamily="18" charset="-128"/>
                              </a:rPr>
                              <m:t>−</m:t>
                            </m:r>
                          </m:sup>
                        </m:sSup>
                        <m:r>
                          <a:rPr kumimoji="1" lang="en-US" altLang="ja-JP" sz="2000" i="1" smtClean="0">
                            <a:latin typeface="Cambria Math" panose="02040503050406030204" pitchFamily="18" charset="0"/>
                            <a:ea typeface="BIZ UDP明朝 Medium" panose="02020500000000000000" pitchFamily="18" charset="-128"/>
                          </a:rPr>
                          <m:t>→</m:t>
                        </m:r>
                        <m:sSup>
                          <m:sSupPr>
                            <m:ctrlPr>
                              <a:rPr kumimoji="1" lang="en-US" altLang="ja-JP" sz="2000" i="1" smtClean="0">
                                <a:latin typeface="Cambria Math" panose="02040503050406030204" pitchFamily="18" charset="0"/>
                                <a:ea typeface="BIZ UDP明朝 Medium" panose="02020500000000000000" pitchFamily="18" charset="-128"/>
                              </a:rPr>
                            </m:ctrlPr>
                          </m:sSupPr>
                          <m:e>
                            <m:r>
                              <a:rPr kumimoji="1" lang="en-US" altLang="ja-JP" sz="2000" i="1" smtClean="0">
                                <a:latin typeface="Cambria Math" panose="02040503050406030204" pitchFamily="18" charset="0"/>
                                <a:ea typeface="BIZ UDP明朝 Medium" panose="02020500000000000000" pitchFamily="18" charset="-128"/>
                              </a:rPr>
                              <m:t>𝑒</m:t>
                            </m:r>
                          </m:e>
                          <m:sup>
                            <m:r>
                              <a:rPr kumimoji="1" lang="en-US" altLang="ja-JP" sz="2000" i="1" smtClean="0">
                                <a:latin typeface="Cambria Math" panose="02040503050406030204" pitchFamily="18" charset="0"/>
                                <a:ea typeface="BIZ UDP明朝 Medium" panose="02020500000000000000" pitchFamily="18" charset="-128"/>
                              </a:rPr>
                              <m:t>+</m:t>
                            </m:r>
                          </m:sup>
                        </m:sSup>
                      </m:e>
                    </m:d>
                    <m:r>
                      <a:rPr kumimoji="1" lang="en-US" altLang="ja-JP" sz="2000" smtClean="0">
                        <a:latin typeface="Cambria Math" panose="02040503050406030204" pitchFamily="18" charset="0"/>
                        <a:ea typeface="BIZ UDP明朝 Medium" panose="02020500000000000000" pitchFamily="18" charset="-128"/>
                      </a:rPr>
                      <m:t>&gt;</m:t>
                    </m:r>
                    <m:d>
                      <m:dPr>
                        <m:ctrlPr>
                          <a:rPr kumimoji="1" lang="en-US" altLang="ja-JP" sz="2000" i="1" smtClean="0">
                            <a:latin typeface="Cambria Math" panose="02040503050406030204" pitchFamily="18" charset="0"/>
                            <a:ea typeface="BIZ UDP明朝 Medium" panose="02020500000000000000" pitchFamily="18" charset="-128"/>
                          </a:rPr>
                        </m:ctrlPr>
                      </m:dPr>
                      <m:e>
                        <m:r>
                          <m:rPr>
                            <m:sty m:val="p"/>
                          </m:rPr>
                          <a:rPr kumimoji="1" lang="en-US" altLang="ja-JP" sz="2000" b="0" i="0" smtClean="0">
                            <a:latin typeface="Cambria Math" panose="02040503050406030204" pitchFamily="18" charset="0"/>
                            <a:ea typeface="BIZ UDP明朝 Medium" panose="02020500000000000000" pitchFamily="18" charset="-128"/>
                          </a:rPr>
                          <m:t>sensitivity</m:t>
                        </m:r>
                        <m:r>
                          <a:rPr kumimoji="1" lang="en-US" altLang="ja-JP" sz="2000" b="0" i="0" smtClean="0">
                            <a:latin typeface="Cambria Math" panose="02040503050406030204" pitchFamily="18" charset="0"/>
                            <a:ea typeface="BIZ UDP明朝 Medium" panose="02020500000000000000" pitchFamily="18" charset="-128"/>
                          </a:rPr>
                          <m:t> </m:t>
                        </m:r>
                        <m:r>
                          <m:rPr>
                            <m:sty m:val="p"/>
                          </m:rPr>
                          <a:rPr kumimoji="1" lang="en-US" altLang="ja-JP" sz="2000" b="0" i="0" smtClean="0">
                            <a:latin typeface="Cambria Math" panose="02040503050406030204" pitchFamily="18" charset="0"/>
                            <a:ea typeface="BIZ UDP明朝 Medium" panose="02020500000000000000" pitchFamily="18" charset="-128"/>
                          </a:rPr>
                          <m:t>of</m:t>
                        </m:r>
                        <m:r>
                          <a:rPr kumimoji="1" lang="en-US" altLang="ja-JP" sz="2000" b="0" i="0" smtClean="0">
                            <a:latin typeface="Cambria Math" panose="02040503050406030204" pitchFamily="18" charset="0"/>
                            <a:ea typeface="BIZ UDP明朝 Medium" panose="02020500000000000000" pitchFamily="18" charset="-128"/>
                          </a:rPr>
                          <m:t> </m:t>
                        </m:r>
                        <m:r>
                          <m:rPr>
                            <m:sty m:val="p"/>
                          </m:rPr>
                          <a:rPr kumimoji="1" lang="en-US" altLang="ja-JP" sz="2000" b="0" i="0" smtClean="0">
                            <a:latin typeface="Cambria Math" panose="02040503050406030204" pitchFamily="18" charset="0"/>
                            <a:ea typeface="BIZ UDP明朝 Medium" panose="02020500000000000000" pitchFamily="18" charset="-128"/>
                          </a:rPr>
                          <m:t>PRISM</m:t>
                        </m:r>
                        <m:r>
                          <a:rPr kumimoji="1" lang="en-US" altLang="ja-JP" sz="2000" b="0" i="0" smtClean="0">
                            <a:latin typeface="Cambria Math" panose="02040503050406030204" pitchFamily="18" charset="0"/>
                            <a:ea typeface="BIZ UDP明朝 Medium" panose="02020500000000000000" pitchFamily="18" charset="-128"/>
                          </a:rPr>
                          <m:t>/</m:t>
                        </m:r>
                        <m:r>
                          <m:rPr>
                            <m:sty m:val="p"/>
                          </m:rPr>
                          <a:rPr kumimoji="1" lang="en-US" altLang="ja-JP" sz="2000" b="0" i="0" smtClean="0">
                            <a:latin typeface="Cambria Math" panose="02040503050406030204" pitchFamily="18" charset="0"/>
                            <a:ea typeface="BIZ UDP明朝 Medium" panose="02020500000000000000" pitchFamily="18" charset="-128"/>
                          </a:rPr>
                          <m:t>PRIME</m:t>
                        </m:r>
                      </m:e>
                    </m:d>
                  </m:oMath>
                </a14:m>
                <a:r>
                  <a:rPr kumimoji="1" lang="en-US" altLang="ja-JP" sz="2000" dirty="0">
                    <a:latin typeface="BIZ UDP明朝 Medium" panose="02020500000000000000" pitchFamily="18" charset="-128"/>
                    <a:ea typeface="BIZ UDP明朝 Medium" panose="02020500000000000000" pitchFamily="18" charset="-128"/>
                  </a:rPr>
                  <a:t> </a:t>
                </a:r>
              </a:p>
            </p:txBody>
          </p:sp>
        </mc:Choice>
        <mc:Fallback xmlns="">
          <p:sp>
            <p:nvSpPr>
              <p:cNvPr id="11" name="コンテンツ プレースホルダー 2">
                <a:extLst>
                  <a:ext uri="{FF2B5EF4-FFF2-40B4-BE49-F238E27FC236}">
                    <a16:creationId xmlns:a16="http://schemas.microsoft.com/office/drawing/2014/main" id="{78587AE4-D243-42D3-8FE7-1D226D3EBB52}"/>
                  </a:ext>
                </a:extLst>
              </p:cNvPr>
              <p:cNvSpPr txBox="1">
                <a:spLocks noRot="1" noChangeAspect="1" noMove="1" noResize="1" noEditPoints="1" noAdjustHandles="1" noChangeArrowheads="1" noChangeShapeType="1" noTextEdit="1"/>
              </p:cNvSpPr>
              <p:nvPr/>
            </p:nvSpPr>
            <p:spPr>
              <a:xfrm>
                <a:off x="568035" y="4163291"/>
                <a:ext cx="6102928" cy="628000"/>
              </a:xfrm>
              <a:prstGeom prst="roundRect">
                <a:avLst/>
              </a:prstGeom>
              <a:blipFill>
                <a:blip r:embed="rId4"/>
                <a:stretch>
                  <a:fillRect/>
                </a:stretch>
              </a:blipFill>
              <a:ln w="76200" cap="flat" cmpd="sng" algn="ctr">
                <a:solidFill>
                  <a:schemeClr val="accent6">
                    <a:lumMod val="75000"/>
                  </a:schemeClr>
                </a:solidFill>
                <a:prstDash val="solid"/>
                <a:miter lim="800000"/>
              </a:ln>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6E8491DB-4E4D-4857-A9B3-37EF2DEDD77C}"/>
              </a:ext>
            </a:extLst>
          </p:cNvPr>
          <p:cNvSpPr>
            <a:spLocks noGrp="1"/>
          </p:cNvSpPr>
          <p:nvPr>
            <p:ph type="sldNum" sz="quarter" idx="12"/>
          </p:nvPr>
        </p:nvSpPr>
        <p:spPr/>
        <p:txBody>
          <a:bodyPr/>
          <a:lstStyle/>
          <a:p>
            <a:fld id="{73B850FF-6169-4056-8077-06FFA93A5366}" type="slidenum">
              <a:rPr lang="en-US" smtClean="0"/>
              <a:pPr/>
              <a:t>60</a:t>
            </a:fld>
            <a:endParaRPr lang="en-US"/>
          </a:p>
        </p:txBody>
      </p:sp>
    </p:spTree>
    <p:extLst>
      <p:ext uri="{BB962C8B-B14F-4D97-AF65-F5344CB8AC3E}">
        <p14:creationId xmlns:p14="http://schemas.microsoft.com/office/powerpoint/2010/main" val="34119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1"/>
                                        </p:tgtEl>
                                      </p:cBhvr>
                                    </p:animEffect>
                                    <p:anim calcmode="lin" valueType="num">
                                      <p:cBhvr>
                                        <p:cTn id="24" dur="1000"/>
                                        <p:tgtEl>
                                          <p:spTgt spid="11"/>
                                        </p:tgtEl>
                                        <p:attrNameLst>
                                          <p:attrName>ppt_x</p:attrName>
                                        </p:attrNameLst>
                                      </p:cBhvr>
                                      <p:tavLst>
                                        <p:tav tm="0">
                                          <p:val>
                                            <p:strVal val="ppt_x"/>
                                          </p:val>
                                        </p:tav>
                                        <p:tav tm="100000">
                                          <p:val>
                                            <p:strVal val="ppt_x"/>
                                          </p:val>
                                        </p:tav>
                                      </p:tavLst>
                                    </p:anim>
                                    <p:anim calcmode="lin" valueType="num">
                                      <p:cBhvr>
                                        <p:cTn id="25" dur="1000"/>
                                        <p:tgtEl>
                                          <p:spTgt spid="11"/>
                                        </p:tgtEl>
                                        <p:attrNameLst>
                                          <p:attrName>ppt_y</p:attrName>
                                        </p:attrNameLst>
                                      </p:cBhvr>
                                      <p:tavLst>
                                        <p:tav tm="0">
                                          <p:val>
                                            <p:strVal val="ppt_y"/>
                                          </p:val>
                                        </p:tav>
                                        <p:tav tm="100000">
                                          <p:val>
                                            <p:strVal val="ppt_y+.1"/>
                                          </p:val>
                                        </p:tav>
                                      </p:tavLst>
                                    </p:anim>
                                    <p:set>
                                      <p:cBhvr>
                                        <p:cTn id="26"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BD323D2-F37A-4321-9D0F-76AF08FAF333}"/>
                  </a:ext>
                </a:extLst>
              </p:cNvPr>
              <p:cNvSpPr>
                <a:spLocks noGrp="1"/>
              </p:cNvSpPr>
              <p:nvPr>
                <p:ph idx="1"/>
              </p:nvPr>
            </p:nvSpPr>
            <p:spPr>
              <a:xfrm>
                <a:off x="770021" y="638106"/>
                <a:ext cx="10583779" cy="5538857"/>
              </a:xfrm>
            </p:spPr>
            <p:txBody>
              <a:bodyPr>
                <a:normAutofit/>
              </a:bodyPr>
              <a:lstStyle/>
              <a:p>
                <a:r>
                  <a:rPr kumimoji="1" lang="en-US" altLang="ja-JP" dirty="0">
                    <a:solidFill>
                      <a:schemeClr val="bg2"/>
                    </a:solidFill>
                    <a:latin typeface="BIZ UDP明朝 Medium" panose="02020500000000000000" pitchFamily="18" charset="-128"/>
                    <a:ea typeface="BIZ UDP明朝 Medium" panose="02020500000000000000" pitchFamily="18" charset="-128"/>
                  </a:rPr>
                  <a:t>Introduction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Benchmark</a:t>
                </a:r>
                <a:r>
                  <a:rPr kumimoji="1" lang="ja-JP" altLang="en-US"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a:solidFill>
                      <a:schemeClr val="bg2"/>
                    </a:solidFill>
                    <a:latin typeface="BIZ UDP明朝 Medium" panose="02020500000000000000" pitchFamily="18" charset="-128"/>
                    <a:ea typeface="BIZ UDP明朝 Medium" panose="02020500000000000000" pitchFamily="18" charset="-128"/>
                  </a:rPr>
                  <a:t>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r>
                  <a:rPr kumimoji="1" lang="en-US" altLang="ja-JP" dirty="0" err="1">
                    <a:solidFill>
                      <a:schemeClr val="bg2"/>
                    </a:solidFill>
                    <a:latin typeface="BIZ UDP明朝 Medium" panose="02020500000000000000" pitchFamily="18" charset="-128"/>
                    <a:ea typeface="BIZ UDP明朝 Medium" panose="02020500000000000000" pitchFamily="18" charset="-128"/>
                  </a:rPr>
                  <a:t>Lagrangian</a:t>
                </a:r>
                <a:r>
                  <a:rPr kumimoji="1" lang="en-US" altLang="ja-JP" dirty="0">
                    <a:solidFill>
                      <a:schemeClr val="bg2"/>
                    </a:solidFill>
                    <a:latin typeface="BIZ UDP明朝 Medium" panose="02020500000000000000" pitchFamily="18" charset="-128"/>
                    <a:ea typeface="BIZ UDP明朝 Medium" panose="02020500000000000000" pitchFamily="18" charset="-128"/>
                  </a:rPr>
                  <a:t> </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Several</a:t>
                </a:r>
                <a:r>
                  <a:rPr kumimoji="1" lang="en-US" altLang="ja-JP" dirty="0">
                    <a:solidFill>
                      <a:schemeClr val="bg2"/>
                    </a:solidFill>
                    <a:latin typeface="BIZ UDP明朝 Medium" panose="02020500000000000000" pitchFamily="18" charset="-128"/>
                    <a:ea typeface="BIZ UDP明朝 Medium" panose="02020500000000000000" pitchFamily="18" charset="-128"/>
                  </a:rPr>
                  <a:t> Bounds on the Model</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r>
                  <a:rPr kumimoji="1" lang="en-US" altLang="ja-JP" dirty="0">
                    <a:solidFill>
                      <a:schemeClr val="bg2"/>
                    </a:solidFill>
                    <a:latin typeface="BIZ UDP明朝 Medium" panose="02020500000000000000" pitchFamily="18" charset="-128"/>
                    <a:ea typeface="BIZ UDP明朝 Medium" panose="02020500000000000000" pitchFamily="18" charset="-128"/>
                  </a:rPr>
                  <a:t>Results</a:t>
                </a:r>
              </a:p>
              <a:p>
                <a:pPr marL="720000" indent="-514350">
                  <a:buFont typeface="+mj-lt"/>
                  <a:buAutoNum type="arabicPeriod"/>
                </a:pPr>
                <a:r>
                  <a:rPr kumimoji="1" lang="en-US" altLang="ja-JP" dirty="0">
                    <a:solidFill>
                      <a:schemeClr val="bg2"/>
                    </a:solidFill>
                    <a:latin typeface="BIZ UDP明朝 Medium" panose="02020500000000000000" pitchFamily="18" charset="-128"/>
                    <a:ea typeface="BIZ UDP明朝 Medium" panose="02020500000000000000" pitchFamily="18" charset="-128"/>
                  </a:rPr>
                  <a:t> The case of no </a:t>
                </a:r>
                <a14:m>
                  <m:oMath xmlns:m="http://schemas.openxmlformats.org/officeDocument/2006/math">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𝜇</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r>
                      <a:rPr kumimoji="1" lang="en-US" altLang="ja-JP" b="0" i="1" smtClean="0">
                        <a:solidFill>
                          <a:schemeClr val="bg2"/>
                        </a:solidFill>
                        <a:latin typeface="Cambria Math" panose="02040503050406030204" pitchFamily="18" charset="0"/>
                        <a:ea typeface="BIZ UDP明朝 Medium" panose="02020500000000000000" pitchFamily="18" charset="-128"/>
                      </a:rPr>
                      <m:t>→</m:t>
                    </m:r>
                    <m:sSup>
                      <m:sSupPr>
                        <m:ctrlPr>
                          <a:rPr kumimoji="1" lang="en-US" altLang="ja-JP" b="0" i="1" smtClean="0">
                            <a:solidFill>
                              <a:schemeClr val="bg2"/>
                            </a:solidFill>
                            <a:latin typeface="Cambria Math" panose="02040503050406030204" pitchFamily="18" charset="0"/>
                            <a:ea typeface="BIZ UDP明朝 Medium" panose="02020500000000000000" pitchFamily="18" charset="-128"/>
                          </a:rPr>
                        </m:ctrlPr>
                      </m:sSupPr>
                      <m:e>
                        <m:r>
                          <a:rPr kumimoji="1" lang="en-US" altLang="ja-JP" b="0" i="1" smtClean="0">
                            <a:solidFill>
                              <a:schemeClr val="bg2"/>
                            </a:solidFill>
                            <a:latin typeface="Cambria Math" panose="02040503050406030204" pitchFamily="18" charset="0"/>
                            <a:ea typeface="BIZ UDP明朝 Medium" panose="02020500000000000000" pitchFamily="18" charset="-128"/>
                          </a:rPr>
                          <m:t>𝑒</m:t>
                        </m:r>
                      </m:e>
                      <m:sup>
                        <m:r>
                          <a:rPr kumimoji="1" lang="en-US" altLang="ja-JP" b="0" i="1" smtClean="0">
                            <a:solidFill>
                              <a:schemeClr val="bg2"/>
                            </a:solidFill>
                            <a:latin typeface="Cambria Math" panose="02040503050406030204" pitchFamily="18" charset="0"/>
                            <a:ea typeface="BIZ UDP明朝 Medium" panose="02020500000000000000" pitchFamily="18" charset="-128"/>
                          </a:rPr>
                          <m:t>−</m:t>
                        </m:r>
                      </m:sup>
                    </m:sSup>
                  </m:oMath>
                </a14:m>
                <a:r>
                  <a:rPr kumimoji="1" lang="en-US" altLang="ja-JP" dirty="0">
                    <a:solidFill>
                      <a:schemeClr val="bg2"/>
                    </a:solidFill>
                    <a:latin typeface="BIZ UDP明朝 Medium" panose="02020500000000000000" pitchFamily="18" charset="-128"/>
                    <a:ea typeface="BIZ UDP明朝 Medium" panose="02020500000000000000" pitchFamily="18" charset="-128"/>
                  </a:rPr>
                  <a:t> conversion</a:t>
                </a:r>
              </a:p>
              <a:p>
                <a:pPr marL="720000" indent="-514350">
                  <a:buFont typeface="+mj-lt"/>
                  <a:buAutoNum type="arabicPeriod"/>
                </a:pPr>
                <a:r>
                  <a:rPr lang="en-US" altLang="ja-JP" dirty="0">
                    <a:solidFill>
                      <a:schemeClr val="bg2"/>
                    </a:solidFill>
                    <a:latin typeface="BIZ UDP明朝 Medium" panose="02020500000000000000" pitchFamily="18" charset="-128"/>
                    <a:ea typeface="BIZ UDP明朝 Medium" panose="02020500000000000000" pitchFamily="18" charset="-128"/>
                  </a:rPr>
                  <a:t> General analysis including all four couplings</a:t>
                </a:r>
                <a:endParaRPr kumimoji="1" lang="en-US" altLang="ja-JP" dirty="0">
                  <a:solidFill>
                    <a:schemeClr val="bg2"/>
                  </a:solidFill>
                  <a:latin typeface="BIZ UDP明朝 Medium" panose="02020500000000000000" pitchFamily="18" charset="-128"/>
                  <a:ea typeface="BIZ UDP明朝 Medium" panose="02020500000000000000" pitchFamily="18" charset="-128"/>
                </a:endParaRPr>
              </a:p>
              <a:p>
                <a:r>
                  <a:rPr kumimoji="1" lang="en-US" altLang="ja-JP" dirty="0">
                    <a:latin typeface="BIZ UDP明朝 Medium" panose="02020500000000000000" pitchFamily="18" charset="-128"/>
                    <a:ea typeface="BIZ UDP明朝 Medium" panose="02020500000000000000" pitchFamily="18" charset="-128"/>
                  </a:rPr>
                  <a:t>summary</a:t>
                </a:r>
              </a:p>
            </p:txBody>
          </p:sp>
        </mc:Choice>
        <mc:Fallback xmlns="">
          <p:sp>
            <p:nvSpPr>
              <p:cNvPr id="3" name="コンテンツ プレースホルダー 2">
                <a:extLst>
                  <a:ext uri="{FF2B5EF4-FFF2-40B4-BE49-F238E27FC236}">
                    <a16:creationId xmlns:a16="http://schemas.microsoft.com/office/drawing/2014/main" id="{CBD323D2-F37A-4321-9D0F-76AF08FAF333}"/>
                  </a:ext>
                </a:extLst>
              </p:cNvPr>
              <p:cNvSpPr>
                <a:spLocks noGrp="1" noRot="1" noChangeAspect="1" noMove="1" noResize="1" noEditPoints="1" noAdjustHandles="1" noChangeArrowheads="1" noChangeShapeType="1" noTextEdit="1"/>
              </p:cNvSpPr>
              <p:nvPr>
                <p:ph idx="1"/>
              </p:nvPr>
            </p:nvSpPr>
            <p:spPr>
              <a:xfrm>
                <a:off x="770021" y="638106"/>
                <a:ext cx="10583779" cy="5538857"/>
              </a:xfrm>
              <a:blipFill>
                <a:blip r:embed="rId3"/>
                <a:stretch>
                  <a:fillRect l="-1036" t="-1982"/>
                </a:stretch>
              </a:blipFill>
            </p:spPr>
            <p:txBody>
              <a:bodyPr/>
              <a:lstStyle/>
              <a:p>
                <a:r>
                  <a:rPr lang="ja-JP" altLang="en-US">
                    <a:noFill/>
                  </a:rPr>
                  <a:t> </a:t>
                </a:r>
              </a:p>
            </p:txBody>
          </p:sp>
        </mc:Fallback>
      </mc:AlternateContent>
      <p:sp>
        <p:nvSpPr>
          <p:cNvPr id="2" name="スライド番号プレースホルダー 1">
            <a:extLst>
              <a:ext uri="{FF2B5EF4-FFF2-40B4-BE49-F238E27FC236}">
                <a16:creationId xmlns:a16="http://schemas.microsoft.com/office/drawing/2014/main" id="{59AC8EB6-B7EA-4C14-995B-8C7326B2A550}"/>
              </a:ext>
            </a:extLst>
          </p:cNvPr>
          <p:cNvSpPr>
            <a:spLocks noGrp="1"/>
          </p:cNvSpPr>
          <p:nvPr>
            <p:ph type="sldNum" sz="quarter" idx="12"/>
          </p:nvPr>
        </p:nvSpPr>
        <p:spPr/>
        <p:txBody>
          <a:bodyPr/>
          <a:lstStyle/>
          <a:p>
            <a:fld id="{73B850FF-6169-4056-8077-06FFA93A5366}" type="slidenum">
              <a:rPr lang="en-US" smtClean="0"/>
              <a:pPr/>
              <a:t>61</a:t>
            </a:fld>
            <a:endParaRPr lang="en-US"/>
          </a:p>
        </p:txBody>
      </p:sp>
    </p:spTree>
    <p:extLst>
      <p:ext uri="{BB962C8B-B14F-4D97-AF65-F5344CB8AC3E}">
        <p14:creationId xmlns:p14="http://schemas.microsoft.com/office/powerpoint/2010/main" val="1017989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8AFCC-E92D-4815-A3F7-DAF4D8657BD1}"/>
              </a:ext>
            </a:extLst>
          </p:cNvPr>
          <p:cNvSpPr>
            <a:spLocks noGrp="1"/>
          </p:cNvSpPr>
          <p:nvPr>
            <p:ph type="title"/>
          </p:nvPr>
        </p:nvSpPr>
        <p:spPr/>
        <p:txBody>
          <a:bodyPr/>
          <a:lstStyle/>
          <a:p>
            <a:r>
              <a:rPr kumimoji="1" lang="en-US" altLang="ja-JP" sz="3600" dirty="0">
                <a:latin typeface="BIZ UDP明朝 Medium" panose="02020500000000000000" pitchFamily="18" charset="-128"/>
                <a:ea typeface="BIZ UDP明朝 Medium" panose="02020500000000000000" pitchFamily="18" charset="-128"/>
              </a:rPr>
              <a:t>Summary</a:t>
            </a:r>
            <a:endParaRPr kumimoji="1" lang="ja-JP" altLang="en-US" sz="3600" dirty="0">
              <a:latin typeface="BIZ UDP明朝 Medium" panose="02020500000000000000" pitchFamily="18" charset="-128"/>
              <a:ea typeface="BIZ UDP明朝 Medium" panose="02020500000000000000" pitchFamily="18" charset="-128"/>
            </a:endParaRP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51C6F45-34BB-4910-B99D-6A4C1B5506E1}"/>
                  </a:ext>
                </a:extLst>
              </p:cNvPr>
              <p:cNvSpPr>
                <a:spLocks noGrp="1"/>
              </p:cNvSpPr>
              <p:nvPr>
                <p:ph idx="1"/>
              </p:nvPr>
            </p:nvSpPr>
            <p:spPr>
              <a:xfrm>
                <a:off x="1120000" y="1447800"/>
                <a:ext cx="10233800" cy="4883727"/>
              </a:xfrm>
            </p:spPr>
            <p:txBody>
              <a:bodyPr>
                <a:normAutofit/>
              </a:bodyPr>
              <a:lstStyle/>
              <a:p>
                <a14:m>
                  <m:oMath xmlns:m="http://schemas.openxmlformats.org/officeDocument/2006/math">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conversion (LNV) is </a:t>
                </a:r>
                <a:r>
                  <a:rPr lang="en-US" altLang="ja-JP" sz="2000" dirty="0">
                    <a:latin typeface="BIZ UDP明朝 Medium" panose="02020500000000000000" pitchFamily="18" charset="-128"/>
                    <a:ea typeface="BIZ UDP明朝 Medium" panose="02020500000000000000" pitchFamily="18" charset="-128"/>
                  </a:rPr>
                  <a:t>lead</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by</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1. </a:t>
                </a:r>
                <a:r>
                  <a:rPr kumimoji="1" lang="en-US" altLang="ja-JP" sz="2000" u="sng" dirty="0">
                    <a:solidFill>
                      <a:schemeClr val="tx1"/>
                    </a:solidFill>
                    <a:latin typeface="BIZ UDP明朝 Medium" panose="02020500000000000000" pitchFamily="18" charset="-128"/>
                    <a:ea typeface="BIZ UDP明朝 Medium" panose="02020500000000000000" pitchFamily="18" charset="-128"/>
                  </a:rPr>
                  <a:t>c</a:t>
                </a:r>
                <a:r>
                  <a:rPr kumimoji="1" lang="en-US" altLang="ja-JP" sz="2000" b="0" i="0" u="sng" strike="noStrike" kern="1200" cap="none" spc="80" normalizeH="0" baseline="0" noProof="0" dirty="0" err="1">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oupling</a:t>
                </a:r>
                <a:r>
                  <a:rPr kumimoji="1" lang="en-US" altLang="ja-JP" sz="2000" b="0" i="0" u="sng" strike="noStrike" kern="1200" cap="none" spc="8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 of doublet and singlet types of leptoquarks (particle #)</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and</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2. </a:t>
                </a:r>
                <a:r>
                  <a:rPr kumimoji="1" lang="en-US" altLang="ja-JP" sz="2000" u="sng" dirty="0">
                    <a:solidFill>
                      <a:schemeClr val="tx1"/>
                    </a:solidFill>
                    <a:latin typeface="BIZ UDP明朝 Medium" panose="02020500000000000000" pitchFamily="18" charset="-128"/>
                    <a:ea typeface="BIZ UDP明朝 Medium" panose="02020500000000000000" pitchFamily="18" charset="-128"/>
                  </a:rPr>
                  <a:t>RPV interaction.(Lepton Flavor)</a:t>
                </a:r>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case where </a:t>
                </a:r>
                <a14:m>
                  <m:oMath xmlns:m="http://schemas.openxmlformats.org/officeDocument/2006/math">
                    <m:r>
                      <a:rPr kumimoji="1" lang="en-US" altLang="ja-JP" sz="2000" i="1">
                        <a:solidFill>
                          <a:schemeClr val="tx1"/>
                        </a:solidFill>
                        <a:latin typeface="Cambria Math" panose="02040503050406030204" pitchFamily="18" charset="0"/>
                        <a:ea typeface="BIZ UDP明朝 Medium" panose="02020500000000000000" pitchFamily="18" charset="-128"/>
                      </a:rPr>
                      <m:t>𝐵</m:t>
                    </m:r>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𝜇</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r>
                          <a:rPr kumimoji="1" lang="en-US" altLang="ja-JP" sz="2000" i="1">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𝑒</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e>
                    </m:d>
                    <m:r>
                      <a:rPr kumimoji="1" lang="en-US" altLang="ja-JP" sz="2000">
                        <a:solidFill>
                          <a:schemeClr val="tx1"/>
                        </a:solidFill>
                        <a:latin typeface="Cambria Math" panose="02040503050406030204" pitchFamily="18" charset="0"/>
                        <a:ea typeface="BIZ UDP明朝 Medium" panose="02020500000000000000" pitchFamily="18" charset="-128"/>
                      </a:rPr>
                      <m:t>&gt;</m:t>
                    </m:r>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PRISM</m:t>
                        </m:r>
                        <m:r>
                          <a:rPr kumimoji="1" lang="en-US" altLang="ja-JP" sz="2000" b="0" i="0" smtClean="0">
                            <a:solidFill>
                              <a:schemeClr val="tx1"/>
                            </a:solidFill>
                            <a:latin typeface="Cambria Math" panose="02040503050406030204" pitchFamily="18" charset="0"/>
                            <a:ea typeface="BIZ UDP明朝 Medium" panose="02020500000000000000" pitchFamily="18" charset="-128"/>
                          </a:rPr>
                          <m:t>/</m:t>
                        </m:r>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PRIME</m:t>
                        </m:r>
                        <m:r>
                          <a:rPr kumimoji="1" lang="en-US" altLang="ja-JP" sz="2000" b="0" i="0" smtClean="0">
                            <a:solidFill>
                              <a:schemeClr val="tx1"/>
                            </a:solidFill>
                            <a:latin typeface="Cambria Math" panose="02040503050406030204" pitchFamily="18" charset="0"/>
                            <a:ea typeface="BIZ UDP明朝 Medium" panose="02020500000000000000" pitchFamily="18" charset="-128"/>
                          </a:rPr>
                          <m:t> </m:t>
                        </m:r>
                        <m:r>
                          <m:rPr>
                            <m:sty m:val="p"/>
                          </m:rPr>
                          <a:rPr kumimoji="1" lang="en-US" altLang="ja-JP" sz="2000" b="0" i="0" smtClean="0">
                            <a:solidFill>
                              <a:schemeClr val="tx1"/>
                            </a:solidFill>
                            <a:latin typeface="Cambria Math" panose="02040503050406030204" pitchFamily="18" charset="0"/>
                            <a:ea typeface="BIZ UDP明朝 Medium" panose="02020500000000000000" pitchFamily="18" charset="-128"/>
                          </a:rPr>
                          <m:t>sensitivity</m:t>
                        </m:r>
                      </m:e>
                    </m:d>
                    <m:r>
                      <a:rPr kumimoji="1" lang="en-US" altLang="ja-JP" sz="2000" i="1">
                        <a:solidFill>
                          <a:schemeClr val="tx1"/>
                        </a:solidFill>
                        <a:latin typeface="Cambria Math" panose="02040503050406030204" pitchFamily="18" charset="0"/>
                        <a:ea typeface="BIZ UDP明朝 Medium" panose="02020500000000000000" pitchFamily="18" charset="-128"/>
                      </a:rPr>
                      <m:t> </m:t>
                    </m:r>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a:t>
                </a:r>
                <a:r>
                  <a:rPr lang="en-US" altLang="ja-JP" sz="2000" dirty="0">
                    <a:latin typeface="BIZ UDP明朝 Medium" panose="02020500000000000000" pitchFamily="18" charset="-128"/>
                    <a:ea typeface="BIZ UDP明朝 Medium" panose="02020500000000000000" pitchFamily="18" charset="-128"/>
                  </a:rPr>
                  <a:t>can be</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realized.</a:t>
                </a: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The case where </a:t>
                </a:r>
                <a14:m>
                  <m:oMath xmlns:m="http://schemas.openxmlformats.org/officeDocument/2006/math">
                    <m:r>
                      <a:rPr kumimoji="1" lang="en-US" altLang="ja-JP" sz="2000" i="1">
                        <a:solidFill>
                          <a:schemeClr val="tx1"/>
                        </a:solidFill>
                        <a:latin typeface="Cambria Math" panose="02040503050406030204" pitchFamily="18" charset="0"/>
                        <a:ea typeface="BIZ UDP明朝 Medium" panose="02020500000000000000" pitchFamily="18" charset="-128"/>
                      </a:rPr>
                      <m:t>𝐵</m:t>
                    </m:r>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𝜇</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r>
                          <a:rPr kumimoji="1" lang="en-US" altLang="ja-JP" sz="2000" i="1">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𝑒</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e>
                    </m:d>
                    <m:r>
                      <a:rPr kumimoji="1" lang="en-US" altLang="ja-JP" sz="2000">
                        <a:solidFill>
                          <a:schemeClr val="tx1"/>
                        </a:solidFill>
                        <a:latin typeface="Cambria Math" panose="02040503050406030204" pitchFamily="18" charset="0"/>
                        <a:ea typeface="BIZ UDP明朝 Medium" panose="02020500000000000000" pitchFamily="18" charset="-128"/>
                      </a:rPr>
                      <m:t>&gt;</m:t>
                    </m:r>
                    <m:r>
                      <a:rPr kumimoji="1" lang="en-US" altLang="ja-JP" sz="2000" i="1">
                        <a:solidFill>
                          <a:schemeClr val="tx1"/>
                        </a:solidFill>
                        <a:latin typeface="Cambria Math" panose="02040503050406030204" pitchFamily="18" charset="0"/>
                        <a:ea typeface="BIZ UDP明朝 Medium" panose="02020500000000000000" pitchFamily="18" charset="-128"/>
                      </a:rPr>
                      <m:t>𝐵</m:t>
                    </m:r>
                    <m:d>
                      <m:dPr>
                        <m:ctrlPr>
                          <a:rPr kumimoji="1" lang="en-US" altLang="ja-JP" sz="2000" i="1">
                            <a:solidFill>
                              <a:schemeClr val="tx1"/>
                            </a:solidFill>
                            <a:latin typeface="Cambria Math" panose="02040503050406030204" pitchFamily="18" charset="0"/>
                            <a:ea typeface="BIZ UDP明朝 Medium" panose="02020500000000000000" pitchFamily="18" charset="-128"/>
                          </a:rPr>
                        </m:ctrlPr>
                      </m:dPr>
                      <m:e>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𝜇</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r>
                          <a:rPr kumimoji="1" lang="en-US" altLang="ja-JP" sz="2000" i="1">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i="1">
                                <a:solidFill>
                                  <a:schemeClr val="tx1"/>
                                </a:solidFill>
                                <a:latin typeface="Cambria Math" panose="02040503050406030204" pitchFamily="18" charset="0"/>
                                <a:ea typeface="BIZ UDP明朝 Medium" panose="02020500000000000000" pitchFamily="18" charset="-128"/>
                              </a:rPr>
                            </m:ctrlPr>
                          </m:sSupPr>
                          <m:e>
                            <m:r>
                              <a:rPr kumimoji="1" lang="en-US" altLang="ja-JP" sz="2000" i="1">
                                <a:solidFill>
                                  <a:schemeClr val="tx1"/>
                                </a:solidFill>
                                <a:latin typeface="Cambria Math" panose="02040503050406030204" pitchFamily="18" charset="0"/>
                                <a:ea typeface="BIZ UDP明朝 Medium" panose="02020500000000000000" pitchFamily="18" charset="-128"/>
                              </a:rPr>
                              <m:t>𝑒</m:t>
                            </m:r>
                          </m:e>
                          <m:sup>
                            <m:r>
                              <a:rPr kumimoji="1" lang="en-US" altLang="ja-JP" sz="2000" i="1">
                                <a:solidFill>
                                  <a:schemeClr val="tx1"/>
                                </a:solidFill>
                                <a:latin typeface="Cambria Math" panose="02040503050406030204" pitchFamily="18" charset="0"/>
                                <a:ea typeface="BIZ UDP明朝 Medium" panose="02020500000000000000" pitchFamily="18" charset="-128"/>
                              </a:rPr>
                              <m:t>−</m:t>
                            </m:r>
                          </m:sup>
                        </m:sSup>
                      </m:e>
                    </m:d>
                    <m:r>
                      <a:rPr kumimoji="1" lang="en-US" altLang="ja-JP" sz="2000" i="1">
                        <a:solidFill>
                          <a:schemeClr val="tx1"/>
                        </a:solidFill>
                        <a:latin typeface="Cambria Math" panose="02040503050406030204" pitchFamily="18" charset="0"/>
                        <a:ea typeface="BIZ UDP明朝 Medium" panose="02020500000000000000" pitchFamily="18" charset="-128"/>
                      </a:rPr>
                      <m:t> </m:t>
                    </m:r>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a:t>
                </a:r>
                <a:r>
                  <a:rPr lang="en-US" altLang="ja-JP" sz="2000" dirty="0">
                    <a:latin typeface="BIZ UDP明朝 Medium" panose="02020500000000000000" pitchFamily="18" charset="-128"/>
                    <a:ea typeface="BIZ UDP明朝 Medium" panose="02020500000000000000" pitchFamily="18" charset="-128"/>
                  </a:rPr>
                  <a:t>can be</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realized.</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a:t>
                </a:r>
                <a:r>
                  <a:rPr kumimoji="1" lang="ja-JP" altLang="en-US" sz="2000" dirty="0">
                    <a:solidFill>
                      <a:schemeClr val="tx1"/>
                    </a:solidFill>
                    <a:latin typeface="BIZ UDP明朝 Medium" panose="02020500000000000000" pitchFamily="18" charset="-128"/>
                    <a:ea typeface="BIZ UDP明朝 Medium" panose="02020500000000000000" pitchFamily="18" charset="-128"/>
                  </a:rPr>
                  <a:t>⇒</a:t>
                </a:r>
                <a:r>
                  <a:rPr kumimoji="1" lang="en-US" altLang="ja-JP" sz="2000" b="1" u="sng" dirty="0">
                    <a:solidFill>
                      <a:schemeClr val="tx1"/>
                    </a:solidFill>
                    <a:latin typeface="BIZ UDP明朝 Medium" panose="02020500000000000000" pitchFamily="18" charset="-128"/>
                    <a:ea typeface="BIZ UDP明朝 Medium" panose="02020500000000000000" pitchFamily="18" charset="-128"/>
                  </a:rPr>
                  <a:t>The </a:t>
                </a:r>
                <a14:m>
                  <m:oMath xmlns:m="http://schemas.openxmlformats.org/officeDocument/2006/math">
                    <m:sSup>
                      <m:sSupPr>
                        <m:ctrlPr>
                          <a:rPr kumimoji="1" lang="en-US" altLang="ja-JP" sz="2000" b="1" i="1" u="sng"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1" i="1" u="sng" smtClean="0">
                            <a:solidFill>
                              <a:schemeClr val="tx1"/>
                            </a:solidFill>
                            <a:latin typeface="Cambria Math" panose="02040503050406030204" pitchFamily="18" charset="0"/>
                            <a:ea typeface="BIZ UDP明朝 Medium" panose="02020500000000000000" pitchFamily="18" charset="-128"/>
                          </a:rPr>
                          <m:t>𝝁</m:t>
                        </m:r>
                      </m:e>
                      <m:sup>
                        <m:r>
                          <a:rPr kumimoji="1" lang="en-US" altLang="ja-JP" sz="2000" b="1" i="1" u="sng"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1" i="1" u="sng"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1" i="1" u="sng"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1" i="1" u="sng" smtClean="0">
                            <a:solidFill>
                              <a:schemeClr val="tx1"/>
                            </a:solidFill>
                            <a:latin typeface="Cambria Math" panose="02040503050406030204" pitchFamily="18" charset="0"/>
                            <a:ea typeface="BIZ UDP明朝 Medium" panose="02020500000000000000" pitchFamily="18" charset="-128"/>
                          </a:rPr>
                          <m:t>𝒆</m:t>
                        </m:r>
                      </m:e>
                      <m:sup>
                        <m:r>
                          <a:rPr kumimoji="1" lang="en-US" altLang="ja-JP" sz="2000" b="1" i="1" u="sng"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b="1" u="sng" dirty="0">
                    <a:solidFill>
                      <a:schemeClr val="tx1"/>
                    </a:solidFill>
                    <a:latin typeface="BIZ UDP明朝 Medium" panose="02020500000000000000" pitchFamily="18" charset="-128"/>
                    <a:ea typeface="BIZ UDP明朝 Medium" panose="02020500000000000000" pitchFamily="18" charset="-128"/>
                  </a:rPr>
                  <a:t> conversion is so important!!</a:t>
                </a:r>
              </a:p>
              <a:p>
                <a:endParaRPr kumimoji="1" lang="en-US" altLang="ja-JP" sz="20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000" dirty="0">
                    <a:solidFill>
                      <a:schemeClr val="tx1"/>
                    </a:solidFill>
                    <a:latin typeface="BIZ UDP明朝 Medium" panose="02020500000000000000" pitchFamily="18" charset="-128"/>
                    <a:ea typeface="BIZ UDP明朝 Medium" panose="02020500000000000000" pitchFamily="18" charset="-128"/>
                  </a:rPr>
                  <a:t>Complementary verification of the </a:t>
                </a:r>
                <a14:m>
                  <m:oMath xmlns:m="http://schemas.openxmlformats.org/officeDocument/2006/math">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conversion and </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the </a:t>
                </a:r>
                <a14:m>
                  <m:oMath xmlns:m="http://schemas.openxmlformats.org/officeDocument/2006/math">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conversion is </a:t>
                </a:r>
                <a:r>
                  <a:rPr lang="en-US" altLang="ja-JP" sz="2000" dirty="0">
                    <a:latin typeface="BIZ UDP明朝 Medium" panose="02020500000000000000" pitchFamily="18" charset="-128"/>
                    <a:ea typeface="BIZ UDP明朝 Medium" panose="02020500000000000000" pitchFamily="18" charset="-128"/>
                  </a:rPr>
                  <a:t>very</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useful for model verification.</a:t>
                </a:r>
                <a:endParaRPr kumimoji="1" lang="en-US" altLang="ja-JP"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A51C6F45-34BB-4910-B99D-6A4C1B5506E1}"/>
                  </a:ext>
                </a:extLst>
              </p:cNvPr>
              <p:cNvSpPr>
                <a:spLocks noGrp="1" noRot="1" noChangeAspect="1" noMove="1" noResize="1" noEditPoints="1" noAdjustHandles="1" noChangeArrowheads="1" noChangeShapeType="1" noTextEdit="1"/>
              </p:cNvSpPr>
              <p:nvPr>
                <p:ph idx="1"/>
              </p:nvPr>
            </p:nvSpPr>
            <p:spPr>
              <a:xfrm>
                <a:off x="1120000" y="1447800"/>
                <a:ext cx="10233800" cy="4883727"/>
              </a:xfrm>
              <a:blipFill>
                <a:blip r:embed="rId3"/>
                <a:stretch>
                  <a:fillRect l="-655" t="-1748"/>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EB05A30-5164-4F24-9CB3-EA9D09E9F688}"/>
              </a:ext>
            </a:extLst>
          </p:cNvPr>
          <p:cNvSpPr>
            <a:spLocks noGrp="1"/>
          </p:cNvSpPr>
          <p:nvPr>
            <p:ph type="sldNum" sz="quarter" idx="12"/>
          </p:nvPr>
        </p:nvSpPr>
        <p:spPr/>
        <p:txBody>
          <a:bodyPr/>
          <a:lstStyle/>
          <a:p>
            <a:fld id="{73B850FF-6169-4056-8077-06FFA93A5366}" type="slidenum">
              <a:rPr lang="en-US" smtClean="0"/>
              <a:pPr/>
              <a:t>62</a:t>
            </a:fld>
            <a:endParaRPr lang="en-US"/>
          </a:p>
        </p:txBody>
      </p:sp>
    </p:spTree>
    <p:extLst>
      <p:ext uri="{BB962C8B-B14F-4D97-AF65-F5344CB8AC3E}">
        <p14:creationId xmlns:p14="http://schemas.microsoft.com/office/powerpoint/2010/main" val="2978876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E57564-543C-2503-3F0C-9ACBD49B835D}"/>
              </a:ext>
            </a:extLst>
          </p:cNvPr>
          <p:cNvSpPr>
            <a:spLocks noGrp="1"/>
          </p:cNvSpPr>
          <p:nvPr>
            <p:ph type="title"/>
          </p:nvPr>
        </p:nvSpPr>
        <p:spPr/>
        <p:txBody>
          <a:bodyPr/>
          <a:lstStyle/>
          <a:p>
            <a:r>
              <a:rPr kumimoji="1" lang="en-US" altLang="ja-JP" dirty="0"/>
              <a:t>Backup</a:t>
            </a:r>
            <a:endParaRPr kumimoji="1" lang="ja-JP" altLang="en-US" dirty="0"/>
          </a:p>
        </p:txBody>
      </p:sp>
      <p:sp>
        <p:nvSpPr>
          <p:cNvPr id="3" name="コンテンツ プレースホルダー 2">
            <a:extLst>
              <a:ext uri="{FF2B5EF4-FFF2-40B4-BE49-F238E27FC236}">
                <a16:creationId xmlns:a16="http://schemas.microsoft.com/office/drawing/2014/main" id="{313CF38F-0EBC-338D-79AE-833BB8F6D677}"/>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CC98067-B293-0D3D-DC1C-86919F657179}"/>
              </a:ext>
            </a:extLst>
          </p:cNvPr>
          <p:cNvSpPr>
            <a:spLocks noGrp="1"/>
          </p:cNvSpPr>
          <p:nvPr>
            <p:ph type="sldNum" sz="quarter" idx="12"/>
          </p:nvPr>
        </p:nvSpPr>
        <p:spPr/>
        <p:txBody>
          <a:bodyPr/>
          <a:lstStyle/>
          <a:p>
            <a:fld id="{73B850FF-6169-4056-8077-06FFA93A5366}" type="slidenum">
              <a:rPr lang="en-US" smtClean="0"/>
              <a:pPr/>
              <a:t>63</a:t>
            </a:fld>
            <a:endParaRPr lang="en-US"/>
          </a:p>
        </p:txBody>
      </p:sp>
    </p:spTree>
    <p:extLst>
      <p:ext uri="{BB962C8B-B14F-4D97-AF65-F5344CB8AC3E}">
        <p14:creationId xmlns:p14="http://schemas.microsoft.com/office/powerpoint/2010/main" val="3524174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タイトル 1"/>
          <p:cNvSpPr>
            <a:spLocks noGrp="1"/>
          </p:cNvSpPr>
          <p:nvPr>
            <p:ph type="title"/>
          </p:nvPr>
        </p:nvSpPr>
        <p:spPr>
          <a:xfrm>
            <a:off x="1849918" y="158173"/>
            <a:ext cx="7108010" cy="709537"/>
          </a:xfrm>
        </p:spPr>
        <p:txBody>
          <a:bodyPr/>
          <a:lstStyle/>
          <a:p>
            <a:r>
              <a:rPr lang="en-US" altLang="ja-JP" sz="3266" dirty="0"/>
              <a:t>Derivation</a:t>
            </a:r>
            <a:r>
              <a:rPr lang="ja-JP" altLang="en-US" sz="3266" dirty="0"/>
              <a:t> </a:t>
            </a:r>
            <a:r>
              <a:rPr lang="en-US" altLang="ja-JP" sz="3266" dirty="0"/>
              <a:t>of</a:t>
            </a:r>
            <a:r>
              <a:rPr lang="ja-JP" altLang="en-US" sz="3266" dirty="0"/>
              <a:t> </a:t>
            </a:r>
            <a:r>
              <a:rPr lang="en-US" altLang="ja-JP" sz="3266" dirty="0"/>
              <a:t>lepton flavor charge</a:t>
            </a:r>
            <a:endParaRPr lang="ja-JP" altLang="en-US" sz="3266" dirty="0"/>
          </a:p>
        </p:txBody>
      </p:sp>
      <p:sp>
        <p:nvSpPr>
          <p:cNvPr id="1202" name="テキスト ボックス 2"/>
          <p:cNvSpPr txBox="1"/>
          <p:nvPr/>
        </p:nvSpPr>
        <p:spPr>
          <a:xfrm>
            <a:off x="2307188" y="1114200"/>
            <a:ext cx="3396866" cy="343620"/>
          </a:xfrm>
          <a:prstGeom prst="rect">
            <a:avLst/>
          </a:prstGeom>
          <a:noFill/>
        </p:spPr>
        <p:txBody>
          <a:bodyPr wrap="square" rtlCol="0">
            <a:spAutoFit/>
          </a:bodyPr>
          <a:lstStyle/>
          <a:p>
            <a:r>
              <a:rPr lang="en-US" altLang="ja-JP" sz="1633" dirty="0"/>
              <a:t>Lepton Part Only</a:t>
            </a:r>
            <a:endParaRPr lang="ja-JP" altLang="en-US" sz="1633" dirty="0"/>
          </a:p>
        </p:txBody>
      </p:sp>
      <p:pic>
        <p:nvPicPr>
          <p:cNvPr id="1203" name="図 6"/>
          <p:cNvPicPr>
            <a:picLocks noChangeAspect="1"/>
          </p:cNvPicPr>
          <p:nvPr>
            <p:custDataLst>
              <p:tags r:id="rId1"/>
            </p:custDataLst>
          </p:nvPr>
        </p:nvPicPr>
        <p:blipFill>
          <a:blip r:embed="rId9"/>
          <a:stretch>
            <a:fillRect/>
          </a:stretch>
        </p:blipFill>
        <p:spPr>
          <a:xfrm>
            <a:off x="3821532" y="1432093"/>
            <a:ext cx="4121713" cy="689544"/>
          </a:xfrm>
          <a:prstGeom prst="rect">
            <a:avLst/>
          </a:prstGeom>
        </p:spPr>
      </p:pic>
      <p:pic>
        <p:nvPicPr>
          <p:cNvPr id="1204" name="図 11"/>
          <p:cNvPicPr>
            <a:picLocks noChangeAspect="1"/>
          </p:cNvPicPr>
          <p:nvPr>
            <p:custDataLst>
              <p:tags r:id="rId2"/>
            </p:custDataLst>
          </p:nvPr>
        </p:nvPicPr>
        <p:blipFill>
          <a:blip r:embed="rId10"/>
          <a:stretch>
            <a:fillRect/>
          </a:stretch>
        </p:blipFill>
        <p:spPr>
          <a:xfrm>
            <a:off x="2858353" y="2271091"/>
            <a:ext cx="3402789" cy="312801"/>
          </a:xfrm>
          <a:prstGeom prst="rect">
            <a:avLst/>
          </a:prstGeom>
        </p:spPr>
      </p:pic>
      <p:pic>
        <p:nvPicPr>
          <p:cNvPr id="1205" name="図 19"/>
          <p:cNvPicPr>
            <a:picLocks noChangeAspect="1"/>
          </p:cNvPicPr>
          <p:nvPr>
            <p:custDataLst>
              <p:tags r:id="rId3"/>
            </p:custDataLst>
          </p:nvPr>
        </p:nvPicPr>
        <p:blipFill>
          <a:blip r:embed="rId11"/>
          <a:stretch>
            <a:fillRect/>
          </a:stretch>
        </p:blipFill>
        <p:spPr>
          <a:xfrm>
            <a:off x="2858353" y="2820967"/>
            <a:ext cx="7108010" cy="860634"/>
          </a:xfrm>
          <a:prstGeom prst="rect">
            <a:avLst/>
          </a:prstGeom>
        </p:spPr>
      </p:pic>
      <p:pic>
        <p:nvPicPr>
          <p:cNvPr id="1206" name="図 20"/>
          <p:cNvPicPr>
            <a:picLocks noChangeAspect="1"/>
          </p:cNvPicPr>
          <p:nvPr>
            <p:custDataLst>
              <p:tags r:id="rId4"/>
            </p:custDataLst>
          </p:nvPr>
        </p:nvPicPr>
        <p:blipFill>
          <a:blip r:embed="rId12"/>
          <a:stretch>
            <a:fillRect/>
          </a:stretch>
        </p:blipFill>
        <p:spPr>
          <a:xfrm>
            <a:off x="2858353" y="3793431"/>
            <a:ext cx="2307122" cy="292063"/>
          </a:xfrm>
          <a:prstGeom prst="rect">
            <a:avLst/>
          </a:prstGeom>
        </p:spPr>
      </p:pic>
      <p:pic>
        <p:nvPicPr>
          <p:cNvPr id="1207" name="図 38"/>
          <p:cNvPicPr>
            <a:picLocks noChangeAspect="1"/>
          </p:cNvPicPr>
          <p:nvPr>
            <p:custDataLst>
              <p:tags r:id="rId5"/>
            </p:custDataLst>
          </p:nvPr>
        </p:nvPicPr>
        <p:blipFill>
          <a:blip r:embed="rId13"/>
          <a:stretch>
            <a:fillRect/>
          </a:stretch>
        </p:blipFill>
        <p:spPr>
          <a:xfrm>
            <a:off x="2791398" y="5722925"/>
            <a:ext cx="6157510" cy="701642"/>
          </a:xfrm>
          <a:prstGeom prst="rect">
            <a:avLst/>
          </a:prstGeom>
        </p:spPr>
      </p:pic>
      <p:sp>
        <p:nvSpPr>
          <p:cNvPr id="1208" name="テキスト ボックス 33"/>
          <p:cNvSpPr txBox="1"/>
          <p:nvPr/>
        </p:nvSpPr>
        <p:spPr>
          <a:xfrm>
            <a:off x="1890010" y="5343863"/>
            <a:ext cx="5792844" cy="427361"/>
          </a:xfrm>
          <a:prstGeom prst="rect">
            <a:avLst/>
          </a:prstGeom>
          <a:noFill/>
        </p:spPr>
        <p:txBody>
          <a:bodyPr wrap="square" rtlCol="0">
            <a:spAutoFit/>
          </a:bodyPr>
          <a:lstStyle/>
          <a:p>
            <a:r>
              <a:rPr lang="en-US" altLang="ja-JP" sz="1814" b="1" dirty="0">
                <a:solidFill>
                  <a:srgbClr val="FF0000"/>
                </a:solidFill>
                <a:latin typeface="HGP創英ﾌﾟﾚｾﾞﾝｽEB" panose="02020800000000000000" pitchFamily="18" charset="-128"/>
                <a:ea typeface="HGP創英ﾌﾟﾚｾﾞﾝｽEB" panose="02020800000000000000" pitchFamily="18" charset="-128"/>
              </a:rPr>
              <a:t>Invariant</a:t>
            </a:r>
            <a:r>
              <a:rPr lang="en-US" altLang="ja-JP" sz="1814" dirty="0">
                <a:solidFill>
                  <a:srgbClr val="FF0000"/>
                </a:solidFill>
              </a:rPr>
              <a:t> </a:t>
            </a:r>
            <a:r>
              <a:rPr lang="en-US" altLang="ja-JP" sz="1814" dirty="0">
                <a:solidFill>
                  <a:schemeClr val="tx2">
                    <a:lumMod val="75000"/>
                  </a:schemeClr>
                </a:solidFill>
              </a:rPr>
              <a:t>under</a:t>
            </a:r>
            <a:r>
              <a:rPr lang="ja-JP" altLang="en-US" sz="1814" dirty="0">
                <a:solidFill>
                  <a:schemeClr val="tx2">
                    <a:lumMod val="75000"/>
                  </a:schemeClr>
                </a:solidFill>
              </a:rPr>
              <a:t> </a:t>
            </a:r>
            <a:r>
              <a:rPr lang="en-US" altLang="ja-JP" sz="2177" b="1" dirty="0">
                <a:solidFill>
                  <a:srgbClr val="FF0000"/>
                </a:solidFill>
                <a:latin typeface="HGP創英ﾌﾟﾚｾﾞﾝｽEB" panose="02020800000000000000" pitchFamily="18" charset="-128"/>
                <a:ea typeface="HGP創英ﾌﾟﾚｾﾞﾝｽEB" panose="02020800000000000000" pitchFamily="18" charset="-128"/>
              </a:rPr>
              <a:t>3</a:t>
            </a:r>
            <a:r>
              <a:rPr lang="en-US" altLang="ja-JP" sz="1814" dirty="0">
                <a:solidFill>
                  <a:schemeClr val="tx2">
                    <a:lumMod val="75000"/>
                  </a:schemeClr>
                </a:solidFill>
              </a:rPr>
              <a:t> independent</a:t>
            </a:r>
            <a:r>
              <a:rPr lang="ja-JP" altLang="en-US" sz="1814" dirty="0">
                <a:solidFill>
                  <a:schemeClr val="tx2">
                    <a:lumMod val="75000"/>
                  </a:schemeClr>
                </a:solidFill>
              </a:rPr>
              <a:t> </a:t>
            </a:r>
            <a:r>
              <a:rPr lang="en-US" altLang="ja-JP" sz="1814" dirty="0">
                <a:solidFill>
                  <a:schemeClr val="tx2">
                    <a:lumMod val="75000"/>
                  </a:schemeClr>
                </a:solidFill>
              </a:rPr>
              <a:t>unitary</a:t>
            </a:r>
            <a:r>
              <a:rPr lang="ja-JP" altLang="en-US" sz="1814" dirty="0">
                <a:solidFill>
                  <a:schemeClr val="tx2">
                    <a:lumMod val="75000"/>
                  </a:schemeClr>
                </a:solidFill>
              </a:rPr>
              <a:t> </a:t>
            </a:r>
            <a:r>
              <a:rPr lang="en-US" altLang="ja-JP" sz="1814" dirty="0">
                <a:solidFill>
                  <a:schemeClr val="tx2">
                    <a:lumMod val="75000"/>
                  </a:schemeClr>
                </a:solidFill>
              </a:rPr>
              <a:t>transformation</a:t>
            </a:r>
            <a:endParaRPr lang="ja-JP" altLang="en-US" sz="1814" dirty="0">
              <a:solidFill>
                <a:schemeClr val="tx2">
                  <a:lumMod val="75000"/>
                </a:schemeClr>
              </a:solidFill>
            </a:endParaRPr>
          </a:p>
        </p:txBody>
      </p:sp>
      <p:pic>
        <p:nvPicPr>
          <p:cNvPr id="1209" name="図 39"/>
          <p:cNvPicPr>
            <a:picLocks noChangeAspect="1"/>
          </p:cNvPicPr>
          <p:nvPr>
            <p:custDataLst>
              <p:tags r:id="rId6"/>
            </p:custDataLst>
          </p:nvPr>
        </p:nvPicPr>
        <p:blipFill>
          <a:blip r:embed="rId14"/>
          <a:stretch>
            <a:fillRect/>
          </a:stretch>
        </p:blipFill>
        <p:spPr>
          <a:xfrm>
            <a:off x="7159543" y="6170309"/>
            <a:ext cx="235033" cy="240217"/>
          </a:xfrm>
          <a:prstGeom prst="rect">
            <a:avLst/>
          </a:prstGeom>
        </p:spPr>
      </p:pic>
      <p:sp>
        <p:nvSpPr>
          <p:cNvPr id="1210" name="テキスト ボックス 41"/>
          <p:cNvSpPr txBox="1"/>
          <p:nvPr/>
        </p:nvSpPr>
        <p:spPr>
          <a:xfrm>
            <a:off x="7568091" y="6122892"/>
            <a:ext cx="3021146" cy="343620"/>
          </a:xfrm>
          <a:prstGeom prst="rect">
            <a:avLst/>
          </a:prstGeom>
          <a:noFill/>
        </p:spPr>
        <p:txBody>
          <a:bodyPr wrap="square" rtlCol="0">
            <a:spAutoFit/>
          </a:bodyPr>
          <a:lstStyle/>
          <a:p>
            <a:r>
              <a:rPr lang="en-US" altLang="ja-JP" sz="1633" dirty="0"/>
              <a:t> independent</a:t>
            </a:r>
            <a:endParaRPr lang="ja-JP" altLang="en-US" sz="1633" dirty="0"/>
          </a:p>
        </p:txBody>
      </p:sp>
      <p:sp>
        <p:nvSpPr>
          <p:cNvPr id="1211" name="テキスト ボックス 42"/>
          <p:cNvSpPr txBox="1"/>
          <p:nvPr/>
        </p:nvSpPr>
        <p:spPr>
          <a:xfrm>
            <a:off x="2307187" y="1936039"/>
            <a:ext cx="3396866" cy="343620"/>
          </a:xfrm>
          <a:prstGeom prst="rect">
            <a:avLst/>
          </a:prstGeom>
          <a:noFill/>
        </p:spPr>
        <p:txBody>
          <a:bodyPr wrap="square" rtlCol="0">
            <a:spAutoFit/>
          </a:bodyPr>
          <a:lstStyle/>
          <a:p>
            <a:r>
              <a:rPr lang="en-US" altLang="ja-JP" sz="1633" dirty="0"/>
              <a:t>Kinetic Part </a:t>
            </a:r>
            <a:endParaRPr lang="ja-JP" altLang="en-US" sz="1633" dirty="0"/>
          </a:p>
        </p:txBody>
      </p:sp>
      <p:pic>
        <p:nvPicPr>
          <p:cNvPr id="1212" name="図 43"/>
          <p:cNvPicPr>
            <a:picLocks noChangeAspect="1"/>
          </p:cNvPicPr>
          <p:nvPr>
            <p:custDataLst>
              <p:tags r:id="rId7"/>
            </p:custDataLst>
          </p:nvPr>
        </p:nvPicPr>
        <p:blipFill>
          <a:blip r:embed="rId15"/>
          <a:stretch>
            <a:fillRect/>
          </a:stretch>
        </p:blipFill>
        <p:spPr>
          <a:xfrm>
            <a:off x="2176539" y="4209223"/>
            <a:ext cx="2542155" cy="286878"/>
          </a:xfrm>
          <a:prstGeom prst="rect">
            <a:avLst/>
          </a:prstGeom>
        </p:spPr>
      </p:pic>
      <p:pic>
        <p:nvPicPr>
          <p:cNvPr id="1213" name="Picture 2" descr="\newcommand{\Slash}[1]{{\ooalign{\hfil/\hfil\crcr$#1$}}}_x000a_\begin{align*}_x000a_  \mathcal{L}_{k,diag}=\bar\Phi_j i\Slash{D}_j\Phi_j_x000a_\end{align*}"/>
          <p:cNvPicPr>
            <a:picLocks noChangeAspect="1" noChangeArrowheads="1"/>
          </p:cNvPicPr>
          <p:nvPr/>
        </p:nvPicPr>
        <p:blipFill>
          <a:blip r:embed="rId16"/>
          <a:stretch>
            <a:fillRect/>
          </a:stretch>
        </p:blipFill>
        <p:spPr>
          <a:xfrm>
            <a:off x="2411572" y="4546737"/>
            <a:ext cx="2307122" cy="330573"/>
          </a:xfrm>
          <a:prstGeom prst="rect">
            <a:avLst/>
          </a:prstGeom>
          <a:noFill/>
        </p:spPr>
      </p:pic>
      <p:pic>
        <p:nvPicPr>
          <p:cNvPr id="1214" name="Picture 6" descr="\begin{align*}_x000a_  \Phi_{j}=\left\{\nu_{L},e_{L},e_{R}\right\}_x000a_\end{align*}"/>
          <p:cNvPicPr>
            <a:picLocks noChangeAspect="1" noChangeArrowheads="1"/>
          </p:cNvPicPr>
          <p:nvPr/>
        </p:nvPicPr>
        <p:blipFill>
          <a:blip r:embed="rId17"/>
          <a:stretch>
            <a:fillRect/>
          </a:stretch>
        </p:blipFill>
        <p:spPr>
          <a:xfrm>
            <a:off x="4987318" y="4791145"/>
            <a:ext cx="1947071" cy="273710"/>
          </a:xfrm>
          <a:prstGeom prst="rect">
            <a:avLst/>
          </a:prstGeom>
          <a:noFill/>
        </p:spPr>
      </p:pic>
      <p:pic>
        <p:nvPicPr>
          <p:cNvPr id="1215" name="Picture 8" descr="\begin{align*}_x000a_  3\times 3_x000a_\end{align*}"/>
          <p:cNvPicPr>
            <a:picLocks noChangeAspect="1" noChangeArrowheads="1"/>
          </p:cNvPicPr>
          <p:nvPr/>
        </p:nvPicPr>
        <p:blipFill>
          <a:blip r:embed="rId18"/>
          <a:stretch>
            <a:fillRect/>
          </a:stretch>
        </p:blipFill>
        <p:spPr>
          <a:xfrm>
            <a:off x="9780429" y="4447481"/>
            <a:ext cx="711537" cy="229274"/>
          </a:xfrm>
          <a:prstGeom prst="rect">
            <a:avLst/>
          </a:prstGeom>
          <a:noFill/>
        </p:spPr>
      </p:pic>
      <p:pic>
        <p:nvPicPr>
          <p:cNvPr id="1216" name="Picture 10" descr="\begin{align*}_x000a_  D_{\mu j}_=\partial_\mu-ieQ_jA_\mu-ig_Z(T_{j3}-Q_j\sin^2\theta_w)Z_\mu_x000a_\end{align*}"/>
          <p:cNvPicPr>
            <a:picLocks noChangeAspect="1" noChangeArrowheads="1"/>
          </p:cNvPicPr>
          <p:nvPr/>
        </p:nvPicPr>
        <p:blipFill>
          <a:blip r:embed="rId19"/>
          <a:stretch>
            <a:fillRect/>
          </a:stretch>
        </p:blipFill>
        <p:spPr>
          <a:xfrm>
            <a:off x="4941983" y="4407935"/>
            <a:ext cx="4694623" cy="277857"/>
          </a:xfrm>
          <a:prstGeom prst="rect">
            <a:avLst/>
          </a:prstGeom>
          <a:noFill/>
        </p:spPr>
      </p:pic>
      <p:sp>
        <p:nvSpPr>
          <p:cNvPr id="1217" name="テキスト ボックス 3"/>
          <p:cNvSpPr txBox="1"/>
          <p:nvPr/>
        </p:nvSpPr>
        <p:spPr>
          <a:xfrm>
            <a:off x="1887723" y="5030610"/>
            <a:ext cx="3667083" cy="343620"/>
          </a:xfrm>
          <a:prstGeom prst="rect">
            <a:avLst/>
          </a:prstGeom>
          <a:noFill/>
        </p:spPr>
        <p:txBody>
          <a:bodyPr wrap="square" rtlCol="0">
            <a:spAutoFit/>
          </a:bodyPr>
          <a:lstStyle/>
          <a:p>
            <a:r>
              <a:rPr lang="en-US" altLang="ja-JP" sz="1633" dirty="0"/>
              <a:t>Sum of 3 species of Weyl </a:t>
            </a:r>
            <a:r>
              <a:rPr lang="en-US" altLang="ja-JP" sz="1633" dirty="0" err="1"/>
              <a:t>sprinors</a:t>
            </a:r>
            <a:endParaRPr lang="ja-JP" altLang="en-US" sz="1633" dirty="0"/>
          </a:p>
        </p:txBody>
      </p:sp>
    </p:spTree>
    <p:extLst>
      <p:ext uri="{BB962C8B-B14F-4D97-AF65-F5344CB8AC3E}">
        <p14:creationId xmlns:p14="http://schemas.microsoft.com/office/powerpoint/2010/main" val="2382814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9" name="図 2"/>
          <p:cNvPicPr>
            <a:picLocks noChangeAspect="1"/>
          </p:cNvPicPr>
          <p:nvPr>
            <p:custDataLst>
              <p:tags r:id="rId1"/>
            </p:custDataLst>
          </p:nvPr>
        </p:nvPicPr>
        <p:blipFill>
          <a:blip r:embed="rId12"/>
          <a:stretch>
            <a:fillRect/>
          </a:stretch>
        </p:blipFill>
        <p:spPr>
          <a:xfrm>
            <a:off x="2252571" y="1528790"/>
            <a:ext cx="2652759" cy="326626"/>
          </a:xfrm>
          <a:prstGeom prst="rect">
            <a:avLst/>
          </a:prstGeom>
        </p:spPr>
      </p:pic>
      <p:sp>
        <p:nvSpPr>
          <p:cNvPr id="1220" name="テキスト ボックス 3"/>
          <p:cNvSpPr txBox="1"/>
          <p:nvPr/>
        </p:nvSpPr>
        <p:spPr>
          <a:xfrm>
            <a:off x="3087931" y="1898194"/>
            <a:ext cx="5995339" cy="371512"/>
          </a:xfrm>
          <a:prstGeom prst="rect">
            <a:avLst/>
          </a:prstGeom>
          <a:noFill/>
        </p:spPr>
        <p:txBody>
          <a:bodyPr wrap="square" rtlCol="0">
            <a:spAutoFit/>
          </a:bodyPr>
          <a:lstStyle/>
          <a:p>
            <a:r>
              <a:rPr lang="ja-JP" altLang="en-US" sz="1633" b="1" dirty="0"/>
              <a:t>３</a:t>
            </a:r>
            <a:r>
              <a:rPr lang="en-US" altLang="ja-JP" sz="1633" b="1" dirty="0"/>
              <a:t>×</a:t>
            </a:r>
            <a:r>
              <a:rPr lang="ja-JP" altLang="en-US" sz="1633" b="1" dirty="0"/>
              <a:t>３</a:t>
            </a:r>
            <a:r>
              <a:rPr lang="en-US" altLang="ja-JP" sz="1633" b="1" dirty="0"/>
              <a:t>complex</a:t>
            </a:r>
            <a:r>
              <a:rPr lang="ja-JP" altLang="en-US" sz="1633" b="1" dirty="0"/>
              <a:t>  </a:t>
            </a:r>
            <a:r>
              <a:rPr lang="en-US" altLang="ja-JP" sz="1633" b="1" dirty="0"/>
              <a:t>:: </a:t>
            </a:r>
            <a:r>
              <a:rPr lang="en-US" altLang="ja-JP" sz="1633" b="1" dirty="0">
                <a:solidFill>
                  <a:schemeClr val="tx2"/>
                </a:solidFill>
              </a:rPr>
              <a:t>diagonalized</a:t>
            </a:r>
            <a:r>
              <a:rPr lang="ja-JP" altLang="en-US" sz="1633" b="1" dirty="0">
                <a:solidFill>
                  <a:schemeClr val="tx2"/>
                </a:solidFill>
              </a:rPr>
              <a:t> </a:t>
            </a:r>
            <a:r>
              <a:rPr lang="en-US" altLang="ja-JP" sz="1633" b="1" dirty="0">
                <a:solidFill>
                  <a:schemeClr val="tx2"/>
                </a:solidFill>
              </a:rPr>
              <a:t>by</a:t>
            </a:r>
            <a:r>
              <a:rPr lang="ja-JP" altLang="en-US" sz="1633" b="1" dirty="0">
                <a:solidFill>
                  <a:schemeClr val="tx2"/>
                </a:solidFill>
              </a:rPr>
              <a:t> </a:t>
            </a:r>
            <a:r>
              <a:rPr lang="en-US" altLang="ja-JP" sz="1814" b="1" dirty="0">
                <a:solidFill>
                  <a:srgbClr val="FF0000"/>
                </a:solidFill>
                <a:latin typeface="HGP創英ﾌﾟﾚｾﾞﾝｽEB" panose="02020800000000000000" pitchFamily="18" charset="-128"/>
                <a:ea typeface="HGP創英ﾌﾟﾚｾﾞﾝｽEB" panose="02020800000000000000" pitchFamily="18" charset="-128"/>
              </a:rPr>
              <a:t>2</a:t>
            </a:r>
            <a:r>
              <a:rPr lang="en-US" altLang="ja-JP" sz="1633" b="1" dirty="0">
                <a:solidFill>
                  <a:schemeClr val="tx2"/>
                </a:solidFill>
              </a:rPr>
              <a:t> unitary matrices</a:t>
            </a:r>
            <a:endParaRPr lang="ja-JP" altLang="en-US" sz="1633" b="1" dirty="0">
              <a:solidFill>
                <a:schemeClr val="tx2"/>
              </a:solidFill>
            </a:endParaRPr>
          </a:p>
        </p:txBody>
      </p:sp>
      <p:sp>
        <p:nvSpPr>
          <p:cNvPr id="1221" name="テキスト ボックス 5"/>
          <p:cNvSpPr txBox="1"/>
          <p:nvPr/>
        </p:nvSpPr>
        <p:spPr>
          <a:xfrm>
            <a:off x="1944235" y="1176423"/>
            <a:ext cx="3396866" cy="343620"/>
          </a:xfrm>
          <a:prstGeom prst="rect">
            <a:avLst/>
          </a:prstGeom>
          <a:noFill/>
        </p:spPr>
        <p:txBody>
          <a:bodyPr wrap="square" rtlCol="0">
            <a:spAutoFit/>
          </a:bodyPr>
          <a:lstStyle/>
          <a:p>
            <a:r>
              <a:rPr lang="en-US" altLang="ja-JP" sz="1633" dirty="0"/>
              <a:t>Higgs Part</a:t>
            </a:r>
            <a:endParaRPr lang="ja-JP" altLang="en-US" sz="1633" dirty="0"/>
          </a:p>
        </p:txBody>
      </p:sp>
      <p:pic>
        <p:nvPicPr>
          <p:cNvPr id="1222" name="図 22"/>
          <p:cNvPicPr>
            <a:picLocks noChangeAspect="1"/>
          </p:cNvPicPr>
          <p:nvPr>
            <p:custDataLst>
              <p:tags r:id="rId2"/>
            </p:custDataLst>
          </p:nvPr>
        </p:nvPicPr>
        <p:blipFill>
          <a:blip r:embed="rId13"/>
          <a:stretch>
            <a:fillRect/>
          </a:stretch>
        </p:blipFill>
        <p:spPr>
          <a:xfrm>
            <a:off x="2086169" y="228107"/>
            <a:ext cx="4394765" cy="654981"/>
          </a:xfrm>
          <a:prstGeom prst="rect">
            <a:avLst/>
          </a:prstGeom>
        </p:spPr>
      </p:pic>
      <p:sp>
        <p:nvSpPr>
          <p:cNvPr id="1223" name="テキスト ボックス 10"/>
          <p:cNvSpPr txBox="1"/>
          <p:nvPr/>
        </p:nvSpPr>
        <p:spPr>
          <a:xfrm>
            <a:off x="2246558" y="883088"/>
            <a:ext cx="2221028" cy="650691"/>
          </a:xfrm>
          <a:prstGeom prst="rect">
            <a:avLst/>
          </a:prstGeom>
          <a:noFill/>
        </p:spPr>
        <p:txBody>
          <a:bodyPr wrap="square" rtlCol="0">
            <a:spAutoFit/>
          </a:bodyPr>
          <a:lstStyle/>
          <a:p>
            <a:r>
              <a:rPr lang="en-US" altLang="ja-JP" sz="1814" dirty="0"/>
              <a:t>To</a:t>
            </a:r>
            <a:r>
              <a:rPr lang="ja-JP" altLang="en-US" sz="1814" dirty="0"/>
              <a:t> </a:t>
            </a:r>
            <a:r>
              <a:rPr lang="en-US" altLang="ja-JP" sz="1814" dirty="0"/>
              <a:t>make</a:t>
            </a:r>
            <a:r>
              <a:rPr lang="ja-JP" altLang="en-US" sz="1814" dirty="0"/>
              <a:t> </a:t>
            </a:r>
            <a:r>
              <a:rPr lang="en-US" altLang="ja-JP" sz="1814" dirty="0"/>
              <a:t>it</a:t>
            </a:r>
            <a:r>
              <a:rPr lang="ja-JP" altLang="en-US" sz="1814" dirty="0"/>
              <a:t> </a:t>
            </a:r>
            <a:r>
              <a:rPr lang="en-US" altLang="ja-JP" sz="1814" dirty="0"/>
              <a:t>invariant</a:t>
            </a:r>
            <a:endParaRPr lang="ja-JP" altLang="en-US" sz="1814" dirty="0"/>
          </a:p>
        </p:txBody>
      </p:sp>
      <p:pic>
        <p:nvPicPr>
          <p:cNvPr id="1224" name="図 11"/>
          <p:cNvPicPr>
            <a:picLocks noChangeAspect="1"/>
          </p:cNvPicPr>
          <p:nvPr>
            <p:custDataLst>
              <p:tags r:id="rId3"/>
            </p:custDataLst>
          </p:nvPr>
        </p:nvPicPr>
        <p:blipFill>
          <a:blip r:embed="rId14"/>
          <a:stretch>
            <a:fillRect/>
          </a:stretch>
        </p:blipFill>
        <p:spPr>
          <a:xfrm>
            <a:off x="4708587" y="965912"/>
            <a:ext cx="1265029" cy="267868"/>
          </a:xfrm>
          <a:prstGeom prst="rect">
            <a:avLst/>
          </a:prstGeom>
        </p:spPr>
      </p:pic>
      <p:sp>
        <p:nvSpPr>
          <p:cNvPr id="1225" name="テキスト ボックス 12"/>
          <p:cNvSpPr txBox="1"/>
          <p:nvPr/>
        </p:nvSpPr>
        <p:spPr>
          <a:xfrm>
            <a:off x="6080113" y="918359"/>
            <a:ext cx="4167652" cy="371512"/>
          </a:xfrm>
          <a:prstGeom prst="rect">
            <a:avLst/>
          </a:prstGeom>
          <a:noFill/>
        </p:spPr>
        <p:txBody>
          <a:bodyPr wrap="square" rtlCol="0">
            <a:spAutoFit/>
          </a:bodyPr>
          <a:lstStyle/>
          <a:p>
            <a:r>
              <a:rPr lang="en-US" altLang="ja-JP" sz="1814" dirty="0"/>
              <a:t>Is</a:t>
            </a:r>
            <a:r>
              <a:rPr lang="ja-JP" altLang="en-US" sz="1814" dirty="0"/>
              <a:t> </a:t>
            </a:r>
            <a:r>
              <a:rPr lang="en-US" altLang="ja-JP" sz="1814" dirty="0"/>
              <a:t>necessary. Reduction of symmetry</a:t>
            </a:r>
            <a:endParaRPr lang="ja-JP" altLang="en-US" sz="1814" dirty="0"/>
          </a:p>
        </p:txBody>
      </p:sp>
      <p:pic>
        <p:nvPicPr>
          <p:cNvPr id="1226" name="図 1"/>
          <p:cNvPicPr>
            <a:picLocks noChangeAspect="1"/>
          </p:cNvPicPr>
          <p:nvPr>
            <p:custDataLst>
              <p:tags r:id="rId4"/>
            </p:custDataLst>
          </p:nvPr>
        </p:nvPicPr>
        <p:blipFill>
          <a:blip r:embed="rId15"/>
          <a:stretch>
            <a:fillRect/>
          </a:stretch>
        </p:blipFill>
        <p:spPr>
          <a:xfrm>
            <a:off x="2485511" y="1925737"/>
            <a:ext cx="326626" cy="279965"/>
          </a:xfrm>
          <a:prstGeom prst="rect">
            <a:avLst/>
          </a:prstGeom>
        </p:spPr>
      </p:pic>
      <p:pic>
        <p:nvPicPr>
          <p:cNvPr id="1227" name="図 4"/>
          <p:cNvPicPr>
            <a:picLocks noChangeAspect="1"/>
          </p:cNvPicPr>
          <p:nvPr>
            <p:custDataLst>
              <p:tags r:id="rId5"/>
            </p:custDataLst>
          </p:nvPr>
        </p:nvPicPr>
        <p:blipFill>
          <a:blip r:embed="rId16"/>
          <a:stretch>
            <a:fillRect/>
          </a:stretch>
        </p:blipFill>
        <p:spPr>
          <a:xfrm>
            <a:off x="2533195" y="2291811"/>
            <a:ext cx="5485248" cy="368103"/>
          </a:xfrm>
          <a:prstGeom prst="rect">
            <a:avLst/>
          </a:prstGeom>
        </p:spPr>
      </p:pic>
      <p:pic>
        <p:nvPicPr>
          <p:cNvPr id="1228" name="図 33"/>
          <p:cNvPicPr>
            <a:picLocks noChangeAspect="1"/>
          </p:cNvPicPr>
          <p:nvPr>
            <p:custDataLst>
              <p:tags r:id="rId6"/>
            </p:custDataLst>
          </p:nvPr>
        </p:nvPicPr>
        <p:blipFill>
          <a:blip r:embed="rId17"/>
          <a:stretch>
            <a:fillRect/>
          </a:stretch>
        </p:blipFill>
        <p:spPr>
          <a:xfrm>
            <a:off x="2485511" y="2771754"/>
            <a:ext cx="7367237" cy="689544"/>
          </a:xfrm>
          <a:prstGeom prst="rect">
            <a:avLst/>
          </a:prstGeom>
        </p:spPr>
      </p:pic>
      <p:pic>
        <p:nvPicPr>
          <p:cNvPr id="1229" name="図 28"/>
          <p:cNvPicPr>
            <a:picLocks noChangeAspect="1"/>
          </p:cNvPicPr>
          <p:nvPr>
            <p:custDataLst>
              <p:tags r:id="rId7"/>
            </p:custDataLst>
          </p:nvPr>
        </p:nvPicPr>
        <p:blipFill>
          <a:blip r:embed="rId18"/>
          <a:stretch>
            <a:fillRect/>
          </a:stretch>
        </p:blipFill>
        <p:spPr>
          <a:xfrm>
            <a:off x="3395157" y="3614453"/>
            <a:ext cx="6254289" cy="1188989"/>
          </a:xfrm>
          <a:prstGeom prst="rect">
            <a:avLst/>
          </a:prstGeom>
        </p:spPr>
      </p:pic>
      <p:sp>
        <p:nvSpPr>
          <p:cNvPr id="1230" name="右矢印 8"/>
          <p:cNvSpPr/>
          <p:nvPr/>
        </p:nvSpPr>
        <p:spPr>
          <a:xfrm>
            <a:off x="2533195" y="3667165"/>
            <a:ext cx="554736" cy="326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231" name="テキスト ボックス 15"/>
          <p:cNvSpPr txBox="1"/>
          <p:nvPr/>
        </p:nvSpPr>
        <p:spPr>
          <a:xfrm>
            <a:off x="2354177" y="5075785"/>
            <a:ext cx="1516962" cy="371512"/>
          </a:xfrm>
          <a:prstGeom prst="rect">
            <a:avLst/>
          </a:prstGeom>
          <a:noFill/>
        </p:spPr>
        <p:txBody>
          <a:bodyPr wrap="square" rtlCol="0">
            <a:spAutoFit/>
          </a:bodyPr>
          <a:lstStyle/>
          <a:p>
            <a:r>
              <a:rPr lang="en-US" altLang="ja-JP" sz="1814" dirty="0"/>
              <a:t>Since</a:t>
            </a:r>
            <a:endParaRPr lang="ja-JP" altLang="en-US" sz="1814" dirty="0"/>
          </a:p>
        </p:txBody>
      </p:sp>
      <p:pic>
        <p:nvPicPr>
          <p:cNvPr id="1232" name="図 16"/>
          <p:cNvPicPr>
            <a:picLocks noChangeAspect="1"/>
          </p:cNvPicPr>
          <p:nvPr>
            <p:custDataLst>
              <p:tags r:id="rId8"/>
            </p:custDataLst>
          </p:nvPr>
        </p:nvPicPr>
        <p:blipFill>
          <a:blip r:embed="rId14"/>
          <a:stretch>
            <a:fillRect/>
          </a:stretch>
        </p:blipFill>
        <p:spPr>
          <a:xfrm>
            <a:off x="3255151" y="5127300"/>
            <a:ext cx="1265029" cy="267868"/>
          </a:xfrm>
          <a:prstGeom prst="rect">
            <a:avLst/>
          </a:prstGeom>
        </p:spPr>
      </p:pic>
      <p:sp>
        <p:nvSpPr>
          <p:cNvPr id="1233" name="テキスト ボックス 17"/>
          <p:cNvSpPr txBox="1"/>
          <p:nvPr/>
        </p:nvSpPr>
        <p:spPr>
          <a:xfrm>
            <a:off x="4749104" y="5056209"/>
            <a:ext cx="3497810" cy="371512"/>
          </a:xfrm>
          <a:prstGeom prst="rect">
            <a:avLst/>
          </a:prstGeom>
          <a:noFill/>
        </p:spPr>
        <p:txBody>
          <a:bodyPr wrap="square" rtlCol="0">
            <a:spAutoFit/>
          </a:bodyPr>
          <a:lstStyle/>
          <a:p>
            <a:r>
              <a:rPr lang="en-US" altLang="ja-JP" sz="1814" dirty="0"/>
              <a:t>kinetic</a:t>
            </a:r>
            <a:r>
              <a:rPr lang="ja-JP" altLang="en-US" sz="1814" dirty="0"/>
              <a:t> </a:t>
            </a:r>
            <a:r>
              <a:rPr lang="en-US" altLang="ja-JP" sz="1814" dirty="0"/>
              <a:t>term</a:t>
            </a:r>
            <a:r>
              <a:rPr lang="ja-JP" altLang="en-US" sz="1814" dirty="0"/>
              <a:t> </a:t>
            </a:r>
            <a:r>
              <a:rPr lang="en-US" altLang="ja-JP" sz="1814" dirty="0"/>
              <a:t>is</a:t>
            </a:r>
            <a:r>
              <a:rPr lang="ja-JP" altLang="en-US" sz="1814" dirty="0"/>
              <a:t> </a:t>
            </a:r>
            <a:r>
              <a:rPr lang="en-US" altLang="ja-JP" sz="1814" dirty="0"/>
              <a:t>invariant</a:t>
            </a:r>
            <a:endParaRPr lang="ja-JP" altLang="en-US" sz="1814" dirty="0"/>
          </a:p>
        </p:txBody>
      </p:sp>
      <p:pic>
        <p:nvPicPr>
          <p:cNvPr id="1234" name="図 29"/>
          <p:cNvPicPr>
            <a:picLocks noChangeAspect="1"/>
          </p:cNvPicPr>
          <p:nvPr>
            <p:custDataLst>
              <p:tags r:id="rId9"/>
            </p:custDataLst>
          </p:nvPr>
        </p:nvPicPr>
        <p:blipFill>
          <a:blip r:embed="rId19"/>
          <a:stretch>
            <a:fillRect/>
          </a:stretch>
        </p:blipFill>
        <p:spPr>
          <a:xfrm>
            <a:off x="3007419" y="5455735"/>
            <a:ext cx="5511171" cy="326626"/>
          </a:xfrm>
          <a:prstGeom prst="rect">
            <a:avLst/>
          </a:prstGeom>
        </p:spPr>
      </p:pic>
      <p:pic>
        <p:nvPicPr>
          <p:cNvPr id="1235" name="図 31"/>
          <p:cNvPicPr>
            <a:picLocks noChangeAspect="1"/>
          </p:cNvPicPr>
          <p:nvPr>
            <p:custDataLst>
              <p:tags r:id="rId10"/>
            </p:custDataLst>
          </p:nvPr>
        </p:nvPicPr>
        <p:blipFill>
          <a:blip r:embed="rId20"/>
          <a:stretch>
            <a:fillRect/>
          </a:stretch>
        </p:blipFill>
        <p:spPr>
          <a:xfrm>
            <a:off x="2919132" y="5762616"/>
            <a:ext cx="4531292" cy="654981"/>
          </a:xfrm>
          <a:prstGeom prst="rect">
            <a:avLst/>
          </a:prstGeom>
        </p:spPr>
      </p:pic>
      <p:sp>
        <p:nvSpPr>
          <p:cNvPr id="1236" name="テキスト ボックス 26"/>
          <p:cNvSpPr txBox="1"/>
          <p:nvPr/>
        </p:nvSpPr>
        <p:spPr>
          <a:xfrm>
            <a:off x="3395157" y="6417597"/>
            <a:ext cx="4964651" cy="427361"/>
          </a:xfrm>
          <a:prstGeom prst="rect">
            <a:avLst/>
          </a:prstGeom>
          <a:noFill/>
        </p:spPr>
        <p:txBody>
          <a:bodyPr wrap="square" rtlCol="0">
            <a:spAutoFit/>
          </a:bodyPr>
          <a:lstStyle/>
          <a:p>
            <a:r>
              <a:rPr lang="en-US" altLang="ja-JP" sz="2177" dirty="0">
                <a:solidFill>
                  <a:srgbClr val="FF0000"/>
                </a:solidFill>
              </a:rPr>
              <a:t>Kinetic</a:t>
            </a:r>
            <a:r>
              <a:rPr lang="ja-JP" altLang="en-US" sz="2177" dirty="0">
                <a:solidFill>
                  <a:srgbClr val="FF0000"/>
                </a:solidFill>
              </a:rPr>
              <a:t> </a:t>
            </a:r>
            <a:r>
              <a:rPr lang="en-US" altLang="ja-JP" sz="2177" dirty="0">
                <a:solidFill>
                  <a:srgbClr val="FF0000"/>
                </a:solidFill>
              </a:rPr>
              <a:t>terms</a:t>
            </a:r>
            <a:r>
              <a:rPr lang="ja-JP" altLang="en-US" sz="2177" dirty="0">
                <a:solidFill>
                  <a:srgbClr val="FF0000"/>
                </a:solidFill>
              </a:rPr>
              <a:t> </a:t>
            </a:r>
            <a:r>
              <a:rPr lang="en-US" altLang="ja-JP" sz="2177" dirty="0">
                <a:solidFill>
                  <a:srgbClr val="FF0000"/>
                </a:solidFill>
              </a:rPr>
              <a:t>under</a:t>
            </a:r>
            <a:r>
              <a:rPr lang="ja-JP" altLang="en-US" sz="2177" dirty="0">
                <a:solidFill>
                  <a:srgbClr val="FF0000"/>
                </a:solidFill>
              </a:rPr>
              <a:t> </a:t>
            </a:r>
            <a:r>
              <a:rPr lang="en-US" altLang="ja-JP" sz="2177" dirty="0">
                <a:solidFill>
                  <a:srgbClr val="FF0000"/>
                </a:solidFill>
              </a:rPr>
              <a:t>flavor</a:t>
            </a:r>
            <a:r>
              <a:rPr lang="ja-JP" altLang="en-US" sz="2177" dirty="0">
                <a:solidFill>
                  <a:srgbClr val="FF0000"/>
                </a:solidFill>
              </a:rPr>
              <a:t> </a:t>
            </a:r>
            <a:r>
              <a:rPr lang="en-US" altLang="ja-JP" sz="2177" dirty="0">
                <a:solidFill>
                  <a:srgbClr val="FF0000"/>
                </a:solidFill>
              </a:rPr>
              <a:t>basis</a:t>
            </a:r>
            <a:r>
              <a:rPr lang="ja-JP" altLang="en-US" sz="2177" dirty="0">
                <a:solidFill>
                  <a:srgbClr val="FF0000"/>
                </a:solidFill>
              </a:rPr>
              <a:t> </a:t>
            </a:r>
            <a:r>
              <a:rPr lang="en-US" altLang="ja-JP" sz="2177" dirty="0">
                <a:solidFill>
                  <a:srgbClr val="FF0000"/>
                </a:solidFill>
              </a:rPr>
              <a:t>!!</a:t>
            </a:r>
            <a:endParaRPr lang="ja-JP" altLang="en-US" sz="2177" dirty="0">
              <a:solidFill>
                <a:srgbClr val="FF0000"/>
              </a:solidFill>
            </a:endParaRPr>
          </a:p>
        </p:txBody>
      </p:sp>
    </p:spTree>
    <p:extLst>
      <p:ext uri="{BB962C8B-B14F-4D97-AF65-F5344CB8AC3E}">
        <p14:creationId xmlns:p14="http://schemas.microsoft.com/office/powerpoint/2010/main" val="2653798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テキスト ボックス 2"/>
          <p:cNvSpPr txBox="1"/>
          <p:nvPr/>
        </p:nvSpPr>
        <p:spPr>
          <a:xfrm>
            <a:off x="2176539" y="336744"/>
            <a:ext cx="7969571" cy="483209"/>
          </a:xfrm>
          <a:prstGeom prst="rect">
            <a:avLst/>
          </a:prstGeom>
          <a:noFill/>
        </p:spPr>
        <p:txBody>
          <a:bodyPr wrap="square" rtlCol="0">
            <a:spAutoFit/>
          </a:bodyPr>
          <a:lstStyle/>
          <a:p>
            <a:r>
              <a:rPr lang="en-US" altLang="ja-JP" sz="2540" dirty="0">
                <a:solidFill>
                  <a:srgbClr val="0070C0"/>
                </a:solidFill>
              </a:rPr>
              <a:t>Residual</a:t>
            </a:r>
            <a:r>
              <a:rPr lang="ja-JP" altLang="en-US" sz="2540" dirty="0">
                <a:solidFill>
                  <a:srgbClr val="0070C0"/>
                </a:solidFill>
              </a:rPr>
              <a:t> </a:t>
            </a:r>
            <a:r>
              <a:rPr lang="en-US" altLang="ja-JP" sz="2540" dirty="0">
                <a:solidFill>
                  <a:srgbClr val="0070C0"/>
                </a:solidFill>
              </a:rPr>
              <a:t>symmetry</a:t>
            </a:r>
            <a:r>
              <a:rPr lang="ja-JP" altLang="en-US" sz="2540" dirty="0">
                <a:solidFill>
                  <a:srgbClr val="0070C0"/>
                </a:solidFill>
              </a:rPr>
              <a:t>　：：</a:t>
            </a:r>
            <a:r>
              <a:rPr lang="en-US" altLang="ja-JP" sz="2540" dirty="0">
                <a:solidFill>
                  <a:srgbClr val="FF0000"/>
                </a:solidFill>
              </a:rPr>
              <a:t>Lepton Flavor</a:t>
            </a:r>
            <a:endParaRPr lang="ja-JP" altLang="en-US" sz="2540" dirty="0">
              <a:solidFill>
                <a:srgbClr val="FF0000"/>
              </a:solidFill>
            </a:endParaRPr>
          </a:p>
        </p:txBody>
      </p:sp>
      <p:pic>
        <p:nvPicPr>
          <p:cNvPr id="1239" name="図 6"/>
          <p:cNvPicPr>
            <a:picLocks noChangeAspect="1"/>
          </p:cNvPicPr>
          <p:nvPr>
            <p:custDataLst>
              <p:tags r:id="rId1"/>
            </p:custDataLst>
          </p:nvPr>
        </p:nvPicPr>
        <p:blipFill>
          <a:blip r:embed="rId7"/>
          <a:stretch>
            <a:fillRect/>
          </a:stretch>
        </p:blipFill>
        <p:spPr>
          <a:xfrm>
            <a:off x="2302874" y="933883"/>
            <a:ext cx="4230588" cy="286878"/>
          </a:xfrm>
          <a:prstGeom prst="rect">
            <a:avLst/>
          </a:prstGeom>
        </p:spPr>
      </p:pic>
      <p:sp>
        <p:nvSpPr>
          <p:cNvPr id="1240" name="テキスト ボックス 7"/>
          <p:cNvSpPr txBox="1"/>
          <p:nvPr/>
        </p:nvSpPr>
        <p:spPr>
          <a:xfrm>
            <a:off x="2895107" y="1338621"/>
            <a:ext cx="6401786" cy="846194"/>
          </a:xfrm>
          <a:prstGeom prst="rect">
            <a:avLst/>
          </a:prstGeom>
          <a:noFill/>
        </p:spPr>
        <p:txBody>
          <a:bodyPr wrap="square" rtlCol="0">
            <a:spAutoFit/>
          </a:bodyPr>
          <a:lstStyle/>
          <a:p>
            <a:r>
              <a:rPr lang="en-US" altLang="ja-JP" sz="1633" dirty="0"/>
              <a:t>Paired</a:t>
            </a:r>
            <a:r>
              <a:rPr lang="ja-JP" altLang="en-US" sz="1633" dirty="0"/>
              <a:t> </a:t>
            </a:r>
            <a:r>
              <a:rPr lang="en-US" altLang="ja-JP" sz="1633" dirty="0"/>
              <a:t>with</a:t>
            </a:r>
            <a:r>
              <a:rPr lang="ja-JP" altLang="en-US" sz="1633" dirty="0"/>
              <a:t> </a:t>
            </a:r>
            <a:r>
              <a:rPr lang="en-US" altLang="ja-JP" sz="1633" dirty="0"/>
              <a:t>same</a:t>
            </a:r>
            <a:r>
              <a:rPr lang="ja-JP" altLang="en-US" sz="1633" dirty="0"/>
              <a:t> </a:t>
            </a:r>
            <a:r>
              <a:rPr lang="en-US" altLang="ja-JP" sz="1633" dirty="0"/>
              <a:t>flavor</a:t>
            </a:r>
          </a:p>
          <a:p>
            <a:r>
              <a:rPr lang="en-US" altLang="ja-JP" sz="1633" dirty="0">
                <a:sym typeface="Wingdings" panose="05000000000000000000" pitchFamily="2" charset="2"/>
              </a:rPr>
              <a:t></a:t>
            </a:r>
            <a:r>
              <a:rPr lang="en-US" altLang="ja-JP" sz="1633" dirty="0" err="1">
                <a:sym typeface="Wingdings" panose="05000000000000000000" pitchFamily="2" charset="2"/>
              </a:rPr>
              <a:t>Lagrangian</a:t>
            </a:r>
            <a:r>
              <a:rPr lang="ja-JP" altLang="en-US" sz="1633" dirty="0">
                <a:sym typeface="Wingdings" panose="05000000000000000000" pitchFamily="2" charset="2"/>
              </a:rPr>
              <a:t> </a:t>
            </a:r>
            <a:r>
              <a:rPr lang="en-US" altLang="ja-JP" sz="1633" dirty="0">
                <a:sym typeface="Wingdings" panose="05000000000000000000" pitchFamily="2" charset="2"/>
              </a:rPr>
              <a:t>is</a:t>
            </a:r>
            <a:r>
              <a:rPr lang="ja-JP" altLang="en-US" sz="1633" dirty="0">
                <a:sym typeface="Wingdings" panose="05000000000000000000" pitchFamily="2" charset="2"/>
              </a:rPr>
              <a:t> </a:t>
            </a:r>
            <a:r>
              <a:rPr lang="en-US" altLang="ja-JP" sz="1633" dirty="0">
                <a:sym typeface="Wingdings" panose="05000000000000000000" pitchFamily="2" charset="2"/>
              </a:rPr>
              <a:t>invariant</a:t>
            </a:r>
            <a:r>
              <a:rPr lang="ja-JP" altLang="en-US" sz="1633" dirty="0">
                <a:sym typeface="Wingdings" panose="05000000000000000000" pitchFamily="2" charset="2"/>
              </a:rPr>
              <a:t> </a:t>
            </a:r>
            <a:r>
              <a:rPr lang="en-US" altLang="ja-JP" sz="1633" dirty="0">
                <a:sym typeface="Wingdings" panose="05000000000000000000" pitchFamily="2" charset="2"/>
              </a:rPr>
              <a:t>under</a:t>
            </a:r>
            <a:r>
              <a:rPr lang="ja-JP" altLang="en-US" sz="1633" dirty="0">
                <a:sym typeface="Wingdings" panose="05000000000000000000" pitchFamily="2" charset="2"/>
              </a:rPr>
              <a:t> </a:t>
            </a:r>
            <a:r>
              <a:rPr lang="en-US" altLang="ja-JP" sz="1633" dirty="0">
                <a:sym typeface="Wingdings" panose="05000000000000000000" pitchFamily="2" charset="2"/>
              </a:rPr>
              <a:t>phase</a:t>
            </a:r>
            <a:r>
              <a:rPr lang="ja-JP" altLang="en-US" sz="1633" dirty="0">
                <a:sym typeface="Wingdings" panose="05000000000000000000" pitchFamily="2" charset="2"/>
              </a:rPr>
              <a:t> </a:t>
            </a:r>
            <a:r>
              <a:rPr lang="en-US" altLang="ja-JP" sz="1633" dirty="0">
                <a:sym typeface="Wingdings" panose="05000000000000000000" pitchFamily="2" charset="2"/>
              </a:rPr>
              <a:t>shift</a:t>
            </a:r>
            <a:r>
              <a:rPr lang="ja-JP" altLang="en-US" sz="1633" dirty="0">
                <a:sym typeface="Wingdings" panose="05000000000000000000" pitchFamily="2" charset="2"/>
              </a:rPr>
              <a:t> </a:t>
            </a:r>
            <a:r>
              <a:rPr lang="en-US" altLang="ja-JP" sz="1633" dirty="0">
                <a:sym typeface="Wingdings" panose="05000000000000000000" pitchFamily="2" charset="2"/>
              </a:rPr>
              <a:t>of</a:t>
            </a:r>
            <a:r>
              <a:rPr lang="ja-JP" altLang="en-US" sz="1633" dirty="0">
                <a:sym typeface="Wingdings" panose="05000000000000000000" pitchFamily="2" charset="2"/>
              </a:rPr>
              <a:t> </a:t>
            </a:r>
            <a:r>
              <a:rPr lang="en-US" altLang="ja-JP" sz="1633" dirty="0">
                <a:sym typeface="Wingdings" panose="05000000000000000000" pitchFamily="2" charset="2"/>
              </a:rPr>
              <a:t>each</a:t>
            </a:r>
            <a:r>
              <a:rPr lang="ja-JP" altLang="en-US" sz="1633" dirty="0">
                <a:sym typeface="Wingdings" panose="05000000000000000000" pitchFamily="2" charset="2"/>
              </a:rPr>
              <a:t> </a:t>
            </a:r>
            <a:r>
              <a:rPr lang="en-US" altLang="ja-JP" sz="1633" dirty="0">
                <a:sym typeface="Wingdings" panose="05000000000000000000" pitchFamily="2" charset="2"/>
              </a:rPr>
              <a:t>flavor</a:t>
            </a:r>
          </a:p>
          <a:p>
            <a:r>
              <a:rPr lang="en-US" altLang="ja-JP" sz="1633" dirty="0">
                <a:sym typeface="Wingdings" panose="05000000000000000000" pitchFamily="2" charset="2"/>
              </a:rPr>
              <a:t></a:t>
            </a:r>
            <a:r>
              <a:rPr lang="en-US" altLang="ja-JP" sz="1633" b="1" dirty="0">
                <a:solidFill>
                  <a:srgbClr val="FF0000"/>
                </a:solidFill>
                <a:sym typeface="Wingdings" panose="05000000000000000000" pitchFamily="2" charset="2"/>
              </a:rPr>
              <a:t>Lepton</a:t>
            </a:r>
            <a:r>
              <a:rPr lang="ja-JP" altLang="en-US" sz="1633" b="1" dirty="0">
                <a:solidFill>
                  <a:srgbClr val="FF0000"/>
                </a:solidFill>
                <a:sym typeface="Wingdings" panose="05000000000000000000" pitchFamily="2" charset="2"/>
              </a:rPr>
              <a:t> </a:t>
            </a:r>
            <a:r>
              <a:rPr lang="en-US" altLang="ja-JP" sz="1633" b="1" dirty="0">
                <a:solidFill>
                  <a:srgbClr val="FF0000"/>
                </a:solidFill>
                <a:sym typeface="Wingdings" panose="05000000000000000000" pitchFamily="2" charset="2"/>
              </a:rPr>
              <a:t>flavor</a:t>
            </a:r>
            <a:r>
              <a:rPr lang="ja-JP" altLang="en-US" sz="1633" b="1" dirty="0">
                <a:solidFill>
                  <a:srgbClr val="FF0000"/>
                </a:solidFill>
                <a:sym typeface="Wingdings" panose="05000000000000000000" pitchFamily="2" charset="2"/>
              </a:rPr>
              <a:t> </a:t>
            </a:r>
            <a:r>
              <a:rPr lang="en-US" altLang="ja-JP" sz="1633" b="1" dirty="0">
                <a:solidFill>
                  <a:srgbClr val="FF0000"/>
                </a:solidFill>
                <a:sym typeface="Wingdings" panose="05000000000000000000" pitchFamily="2" charset="2"/>
              </a:rPr>
              <a:t>conservation</a:t>
            </a:r>
            <a:endParaRPr lang="ja-JP" altLang="en-US" sz="1633" b="1" dirty="0">
              <a:solidFill>
                <a:srgbClr val="FF0000"/>
              </a:solidFill>
            </a:endParaRPr>
          </a:p>
        </p:txBody>
      </p:sp>
      <p:pic>
        <p:nvPicPr>
          <p:cNvPr id="1241" name="図 1"/>
          <p:cNvPicPr>
            <a:picLocks noChangeAspect="1"/>
          </p:cNvPicPr>
          <p:nvPr>
            <p:custDataLst>
              <p:tags r:id="rId2"/>
            </p:custDataLst>
          </p:nvPr>
        </p:nvPicPr>
        <p:blipFill>
          <a:blip r:embed="rId8"/>
          <a:stretch>
            <a:fillRect/>
          </a:stretch>
        </p:blipFill>
        <p:spPr>
          <a:xfrm>
            <a:off x="2633810" y="2310287"/>
            <a:ext cx="4830267" cy="305888"/>
          </a:xfrm>
          <a:prstGeom prst="rect">
            <a:avLst/>
          </a:prstGeom>
        </p:spPr>
      </p:pic>
      <p:sp>
        <p:nvSpPr>
          <p:cNvPr id="1242" name="テキスト ボックス 15"/>
          <p:cNvSpPr txBox="1"/>
          <p:nvPr/>
        </p:nvSpPr>
        <p:spPr>
          <a:xfrm>
            <a:off x="1795321" y="2306465"/>
            <a:ext cx="914541" cy="343620"/>
          </a:xfrm>
          <a:prstGeom prst="rect">
            <a:avLst/>
          </a:prstGeom>
          <a:noFill/>
        </p:spPr>
        <p:txBody>
          <a:bodyPr wrap="square" rtlCol="0">
            <a:spAutoFit/>
          </a:bodyPr>
          <a:lstStyle/>
          <a:p>
            <a:r>
              <a:rPr lang="en-US" altLang="ja-JP" sz="1633" dirty="0" err="1"/>
              <a:t>e.g</a:t>
            </a:r>
            <a:endParaRPr lang="ja-JP" altLang="en-US" sz="1633" dirty="0"/>
          </a:p>
        </p:txBody>
      </p:sp>
      <p:pic>
        <p:nvPicPr>
          <p:cNvPr id="1243" name="図 3"/>
          <p:cNvPicPr>
            <a:picLocks noChangeAspect="1"/>
          </p:cNvPicPr>
          <p:nvPr>
            <p:custDataLst>
              <p:tags r:id="rId3"/>
            </p:custDataLst>
          </p:nvPr>
        </p:nvPicPr>
        <p:blipFill>
          <a:blip r:embed="rId9"/>
          <a:stretch>
            <a:fillRect/>
          </a:stretch>
        </p:blipFill>
        <p:spPr>
          <a:xfrm>
            <a:off x="2709862" y="2841081"/>
            <a:ext cx="4732193" cy="1061535"/>
          </a:xfrm>
          <a:prstGeom prst="rect">
            <a:avLst/>
          </a:prstGeom>
        </p:spPr>
      </p:pic>
      <p:sp>
        <p:nvSpPr>
          <p:cNvPr id="1244" name="テキスト ボックス 20"/>
          <p:cNvSpPr txBox="1"/>
          <p:nvPr/>
        </p:nvSpPr>
        <p:spPr>
          <a:xfrm>
            <a:off x="7794433" y="2169402"/>
            <a:ext cx="2465272" cy="594906"/>
          </a:xfrm>
          <a:prstGeom prst="rect">
            <a:avLst/>
          </a:prstGeom>
          <a:noFill/>
        </p:spPr>
        <p:txBody>
          <a:bodyPr wrap="square" rtlCol="0">
            <a:spAutoFit/>
          </a:bodyPr>
          <a:lstStyle/>
          <a:p>
            <a:r>
              <a:rPr lang="en-US" altLang="ja-JP" sz="1633" dirty="0"/>
              <a:t>Phase</a:t>
            </a:r>
            <a:r>
              <a:rPr lang="ja-JP" altLang="en-US" sz="1633" dirty="0"/>
              <a:t> </a:t>
            </a:r>
            <a:r>
              <a:rPr lang="en-US" altLang="ja-JP" sz="1633" dirty="0"/>
              <a:t>transformation</a:t>
            </a:r>
            <a:r>
              <a:rPr lang="ja-JP" altLang="en-US" sz="1633" dirty="0"/>
              <a:t> </a:t>
            </a:r>
            <a:r>
              <a:rPr lang="en-US" altLang="ja-JP" sz="1633" dirty="0"/>
              <a:t>of</a:t>
            </a:r>
            <a:r>
              <a:rPr lang="ja-JP" altLang="en-US" sz="1633" dirty="0"/>
              <a:t> </a:t>
            </a:r>
            <a:r>
              <a:rPr lang="en-US" altLang="ja-JP" sz="1633" dirty="0"/>
              <a:t>electron</a:t>
            </a:r>
            <a:r>
              <a:rPr lang="ja-JP" altLang="en-US" sz="1633" dirty="0"/>
              <a:t> </a:t>
            </a:r>
            <a:r>
              <a:rPr lang="en-US" altLang="ja-JP" sz="1633" dirty="0"/>
              <a:t>flavor</a:t>
            </a:r>
            <a:endParaRPr lang="ja-JP" altLang="en-US" sz="1633" dirty="0"/>
          </a:p>
        </p:txBody>
      </p:sp>
      <p:sp>
        <p:nvSpPr>
          <p:cNvPr id="1245" name="テキスト ボックス 21"/>
          <p:cNvSpPr txBox="1"/>
          <p:nvPr/>
        </p:nvSpPr>
        <p:spPr>
          <a:xfrm>
            <a:off x="2081873" y="4092253"/>
            <a:ext cx="7843236" cy="678647"/>
          </a:xfrm>
          <a:prstGeom prst="rect">
            <a:avLst/>
          </a:prstGeom>
          <a:noFill/>
        </p:spPr>
        <p:txBody>
          <a:bodyPr wrap="square" rtlCol="0">
            <a:spAutoFit/>
          </a:bodyPr>
          <a:lstStyle/>
          <a:p>
            <a:r>
              <a:rPr lang="en-US" altLang="ja-JP" sz="2177" dirty="0"/>
              <a:t>From </a:t>
            </a:r>
            <a:r>
              <a:rPr lang="en-US" altLang="ja-JP" sz="2177" dirty="0" err="1"/>
              <a:t>Noether’s</a:t>
            </a:r>
            <a:r>
              <a:rPr lang="en-US" altLang="ja-JP" sz="2177" dirty="0"/>
              <a:t> theorem </a:t>
            </a:r>
            <a:r>
              <a:rPr lang="en-US" altLang="ja-JP" sz="2177" dirty="0" err="1">
                <a:solidFill>
                  <a:srgbClr val="FF0000"/>
                </a:solidFill>
              </a:rPr>
              <a:t>Consered</a:t>
            </a:r>
            <a:r>
              <a:rPr lang="en-US" altLang="ja-JP" sz="2177" dirty="0">
                <a:solidFill>
                  <a:srgbClr val="FF0000"/>
                </a:solidFill>
              </a:rPr>
              <a:t> current exists</a:t>
            </a:r>
          </a:p>
          <a:p>
            <a:r>
              <a:rPr lang="en-US" altLang="ja-JP" sz="1633" dirty="0"/>
              <a:t>In</a:t>
            </a:r>
            <a:r>
              <a:rPr lang="ja-JP" altLang="en-US" sz="1633" dirty="0"/>
              <a:t> </a:t>
            </a:r>
            <a:r>
              <a:rPr lang="en-US" altLang="ja-JP" sz="1633" dirty="0"/>
              <a:t>each</a:t>
            </a:r>
            <a:r>
              <a:rPr lang="ja-JP" altLang="en-US" sz="1633" dirty="0"/>
              <a:t> </a:t>
            </a:r>
            <a:r>
              <a:rPr lang="en-US" altLang="ja-JP" sz="1633" dirty="0"/>
              <a:t>flavor</a:t>
            </a:r>
            <a:r>
              <a:rPr lang="ja-JP" altLang="en-US" sz="1633" dirty="0"/>
              <a:t> </a:t>
            </a:r>
            <a:r>
              <a:rPr lang="en-US" altLang="ja-JP" sz="1633" dirty="0"/>
              <a:t>the</a:t>
            </a:r>
            <a:r>
              <a:rPr lang="ja-JP" altLang="en-US" sz="1633" dirty="0"/>
              <a:t> </a:t>
            </a:r>
            <a:r>
              <a:rPr lang="en-US" altLang="ja-JP" sz="1633" dirty="0"/>
              <a:t>conserved</a:t>
            </a:r>
            <a:r>
              <a:rPr lang="ja-JP" altLang="en-US" sz="1633" dirty="0"/>
              <a:t> </a:t>
            </a:r>
            <a:r>
              <a:rPr lang="en-US" altLang="ja-JP" sz="1633" dirty="0"/>
              <a:t>current</a:t>
            </a:r>
            <a:r>
              <a:rPr lang="ja-JP" altLang="en-US" sz="1633" dirty="0"/>
              <a:t> </a:t>
            </a:r>
            <a:r>
              <a:rPr lang="en-US" altLang="ja-JP" sz="1633" dirty="0"/>
              <a:t>is</a:t>
            </a:r>
            <a:r>
              <a:rPr lang="ja-JP" altLang="en-US" sz="1633" dirty="0"/>
              <a:t> </a:t>
            </a:r>
            <a:r>
              <a:rPr lang="en-US" altLang="ja-JP" sz="1633" dirty="0"/>
              <a:t>given</a:t>
            </a:r>
            <a:r>
              <a:rPr lang="ja-JP" altLang="en-US" sz="1633" dirty="0"/>
              <a:t> </a:t>
            </a:r>
            <a:r>
              <a:rPr lang="en-US" altLang="ja-JP" sz="1633" dirty="0"/>
              <a:t>by</a:t>
            </a:r>
          </a:p>
        </p:txBody>
      </p:sp>
      <p:pic>
        <p:nvPicPr>
          <p:cNvPr id="1246" name="図 23"/>
          <p:cNvPicPr>
            <a:picLocks noChangeAspect="1"/>
          </p:cNvPicPr>
          <p:nvPr>
            <p:custDataLst>
              <p:tags r:id="rId4"/>
            </p:custDataLst>
          </p:nvPr>
        </p:nvPicPr>
        <p:blipFill>
          <a:blip r:embed="rId10"/>
          <a:stretch>
            <a:fillRect/>
          </a:stretch>
        </p:blipFill>
        <p:spPr>
          <a:xfrm>
            <a:off x="3307825" y="4762355"/>
            <a:ext cx="5080853" cy="279965"/>
          </a:xfrm>
          <a:prstGeom prst="rect">
            <a:avLst/>
          </a:prstGeom>
        </p:spPr>
      </p:pic>
      <p:sp>
        <p:nvSpPr>
          <p:cNvPr id="1247" name="テキスト ボックス 24"/>
          <p:cNvSpPr txBox="1"/>
          <p:nvPr/>
        </p:nvSpPr>
        <p:spPr>
          <a:xfrm>
            <a:off x="2271615" y="5192757"/>
            <a:ext cx="7843236" cy="343620"/>
          </a:xfrm>
          <a:prstGeom prst="rect">
            <a:avLst/>
          </a:prstGeom>
          <a:noFill/>
        </p:spPr>
        <p:txBody>
          <a:bodyPr wrap="square" rtlCol="0">
            <a:spAutoFit/>
          </a:bodyPr>
          <a:lstStyle/>
          <a:p>
            <a:r>
              <a:rPr lang="en-US" altLang="ja-JP" sz="1633" dirty="0"/>
              <a:t>“Charge”</a:t>
            </a:r>
            <a:r>
              <a:rPr lang="ja-JP" altLang="en-US" sz="1633" dirty="0"/>
              <a:t> </a:t>
            </a:r>
            <a:r>
              <a:rPr lang="en-US" altLang="ja-JP" sz="1633" dirty="0"/>
              <a:t>is</a:t>
            </a:r>
            <a:r>
              <a:rPr lang="ja-JP" altLang="en-US" sz="1633" dirty="0"/>
              <a:t> </a:t>
            </a:r>
            <a:r>
              <a:rPr lang="en-US" altLang="ja-JP" sz="1633" dirty="0"/>
              <a:t>expressed</a:t>
            </a:r>
            <a:r>
              <a:rPr lang="ja-JP" altLang="en-US" sz="1633" dirty="0"/>
              <a:t> </a:t>
            </a:r>
            <a:r>
              <a:rPr lang="en-US" altLang="ja-JP" sz="1633" dirty="0"/>
              <a:t>as</a:t>
            </a:r>
            <a:r>
              <a:rPr lang="ja-JP" altLang="en-US" sz="1633" dirty="0"/>
              <a:t> </a:t>
            </a:r>
            <a:r>
              <a:rPr lang="en-US" altLang="ja-JP" sz="1633" dirty="0"/>
              <a:t>follows</a:t>
            </a:r>
            <a:r>
              <a:rPr lang="ja-JP" altLang="en-US" sz="1633" dirty="0"/>
              <a:t> </a:t>
            </a:r>
            <a:r>
              <a:rPr lang="en-US" altLang="ja-JP" sz="1633" dirty="0"/>
              <a:t>and</a:t>
            </a:r>
            <a:r>
              <a:rPr lang="ja-JP" altLang="en-US" sz="1633" dirty="0"/>
              <a:t> </a:t>
            </a:r>
            <a:r>
              <a:rPr lang="en-US" altLang="ja-JP" sz="1633" dirty="0"/>
              <a:t>it</a:t>
            </a:r>
            <a:r>
              <a:rPr lang="ja-JP" altLang="en-US" sz="1633" dirty="0"/>
              <a:t> </a:t>
            </a:r>
            <a:r>
              <a:rPr lang="en-US" altLang="ja-JP" sz="1633" dirty="0"/>
              <a:t>conserve</a:t>
            </a:r>
            <a:endParaRPr lang="ja-JP" altLang="en-US" sz="1633" dirty="0"/>
          </a:p>
        </p:txBody>
      </p:sp>
      <p:pic>
        <p:nvPicPr>
          <p:cNvPr id="1248" name="図 25"/>
          <p:cNvPicPr>
            <a:picLocks noChangeAspect="1"/>
          </p:cNvPicPr>
          <p:nvPr>
            <p:custDataLst>
              <p:tags r:id="rId5"/>
            </p:custDataLst>
          </p:nvPr>
        </p:nvPicPr>
        <p:blipFill>
          <a:blip r:embed="rId11"/>
          <a:stretch>
            <a:fillRect/>
          </a:stretch>
        </p:blipFill>
        <p:spPr>
          <a:xfrm>
            <a:off x="4180760" y="5546611"/>
            <a:ext cx="1790396" cy="637699"/>
          </a:xfrm>
          <a:prstGeom prst="rect">
            <a:avLst/>
          </a:prstGeom>
        </p:spPr>
      </p:pic>
    </p:spTree>
    <p:extLst>
      <p:ext uri="{BB962C8B-B14F-4D97-AF65-F5344CB8AC3E}">
        <p14:creationId xmlns:p14="http://schemas.microsoft.com/office/powerpoint/2010/main" val="714810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 name="テキスト ボックス 2"/>
          <p:cNvSpPr txBox="1"/>
          <p:nvPr/>
        </p:nvSpPr>
        <p:spPr>
          <a:xfrm>
            <a:off x="2241863" y="297941"/>
            <a:ext cx="6271138" cy="594906"/>
          </a:xfrm>
          <a:prstGeom prst="rect">
            <a:avLst/>
          </a:prstGeom>
          <a:noFill/>
        </p:spPr>
        <p:txBody>
          <a:bodyPr wrap="square" rtlCol="0">
            <a:spAutoFit/>
          </a:bodyPr>
          <a:lstStyle/>
          <a:p>
            <a:r>
              <a:rPr lang="en-US" altLang="ja-JP" sz="1633" dirty="0"/>
              <a:t>For</a:t>
            </a:r>
            <a:r>
              <a:rPr lang="ja-JP" altLang="en-US" sz="1633" dirty="0"/>
              <a:t> </a:t>
            </a:r>
            <a:r>
              <a:rPr lang="en-US" altLang="ja-JP" sz="1633" dirty="0"/>
              <a:t>example</a:t>
            </a:r>
            <a:r>
              <a:rPr lang="ja-JP" altLang="en-US" sz="1633" dirty="0"/>
              <a:t>　　　　　</a:t>
            </a:r>
            <a:r>
              <a:rPr lang="en-US" altLang="ja-JP" sz="1633" dirty="0"/>
              <a:t>,</a:t>
            </a:r>
            <a:r>
              <a:rPr lang="ja-JP" altLang="en-US" sz="1633" dirty="0"/>
              <a:t> </a:t>
            </a:r>
            <a:r>
              <a:rPr lang="en-US" altLang="ja-JP" sz="1633" dirty="0"/>
              <a:t>that</a:t>
            </a:r>
            <a:r>
              <a:rPr lang="ja-JP" altLang="en-US" sz="1633" dirty="0"/>
              <a:t> </a:t>
            </a:r>
            <a:r>
              <a:rPr lang="en-US" altLang="ja-JP" sz="1633" dirty="0"/>
              <a:t>is,</a:t>
            </a:r>
            <a:r>
              <a:rPr lang="ja-JP" altLang="en-US" sz="1633" dirty="0"/>
              <a:t> </a:t>
            </a:r>
            <a:r>
              <a:rPr lang="en-US" altLang="ja-JP" sz="1633" dirty="0"/>
              <a:t>electron</a:t>
            </a:r>
            <a:r>
              <a:rPr lang="ja-JP" altLang="en-US" sz="1633" dirty="0"/>
              <a:t> </a:t>
            </a:r>
            <a:r>
              <a:rPr lang="en-US" altLang="ja-JP" sz="1633" dirty="0"/>
              <a:t>flavor</a:t>
            </a:r>
            <a:r>
              <a:rPr lang="ja-JP" altLang="en-US" sz="1633" dirty="0"/>
              <a:t> </a:t>
            </a:r>
            <a:r>
              <a:rPr lang="en-US" altLang="ja-JP" sz="1633" dirty="0"/>
              <a:t>charge</a:t>
            </a:r>
            <a:r>
              <a:rPr lang="ja-JP" altLang="en-US" sz="1633" dirty="0"/>
              <a:t> </a:t>
            </a:r>
            <a:r>
              <a:rPr lang="en-US" altLang="ja-JP" sz="1633" dirty="0"/>
              <a:t>is</a:t>
            </a:r>
            <a:r>
              <a:rPr lang="ja-JP" altLang="en-US" sz="1633" dirty="0"/>
              <a:t> </a:t>
            </a:r>
            <a:r>
              <a:rPr lang="en-US" altLang="ja-JP" sz="1633" dirty="0"/>
              <a:t>given</a:t>
            </a:r>
            <a:r>
              <a:rPr lang="ja-JP" altLang="en-US" sz="1633" dirty="0"/>
              <a:t> </a:t>
            </a:r>
            <a:r>
              <a:rPr lang="en-US" altLang="ja-JP" sz="1633" dirty="0"/>
              <a:t>in terms</a:t>
            </a:r>
            <a:r>
              <a:rPr lang="ja-JP" altLang="en-US" sz="1633" dirty="0"/>
              <a:t> </a:t>
            </a:r>
            <a:r>
              <a:rPr lang="en-US" altLang="ja-JP" sz="1633" dirty="0"/>
              <a:t>of creation and annihilation operators of electrons</a:t>
            </a:r>
            <a:endParaRPr lang="ja-JP" altLang="en-US" sz="1633" dirty="0"/>
          </a:p>
        </p:txBody>
      </p:sp>
      <p:pic>
        <p:nvPicPr>
          <p:cNvPr id="1251" name="図 3"/>
          <p:cNvPicPr>
            <a:picLocks noChangeAspect="1"/>
          </p:cNvPicPr>
          <p:nvPr>
            <p:custDataLst>
              <p:tags r:id="rId1"/>
            </p:custDataLst>
          </p:nvPr>
        </p:nvPicPr>
        <p:blipFill>
          <a:blip r:embed="rId8"/>
          <a:stretch>
            <a:fillRect/>
          </a:stretch>
        </p:blipFill>
        <p:spPr>
          <a:xfrm>
            <a:off x="3758154" y="451084"/>
            <a:ext cx="680903" cy="129614"/>
          </a:xfrm>
          <a:prstGeom prst="rect">
            <a:avLst/>
          </a:prstGeom>
        </p:spPr>
      </p:pic>
      <p:pic>
        <p:nvPicPr>
          <p:cNvPr id="1252" name="図 10"/>
          <p:cNvPicPr>
            <a:picLocks noChangeAspect="1"/>
          </p:cNvPicPr>
          <p:nvPr>
            <p:custDataLst>
              <p:tags r:id="rId2"/>
            </p:custDataLst>
          </p:nvPr>
        </p:nvPicPr>
        <p:blipFill>
          <a:blip r:embed="rId9"/>
          <a:stretch>
            <a:fillRect/>
          </a:stretch>
        </p:blipFill>
        <p:spPr>
          <a:xfrm>
            <a:off x="3036256" y="1012000"/>
            <a:ext cx="6461670" cy="775953"/>
          </a:xfrm>
          <a:prstGeom prst="rect">
            <a:avLst/>
          </a:prstGeom>
        </p:spPr>
      </p:pic>
      <p:pic>
        <p:nvPicPr>
          <p:cNvPr id="1253" name="図 8"/>
          <p:cNvPicPr>
            <a:picLocks noChangeAspect="1"/>
          </p:cNvPicPr>
          <p:nvPr>
            <p:custDataLst>
              <p:tags r:id="rId3"/>
            </p:custDataLst>
          </p:nvPr>
        </p:nvPicPr>
        <p:blipFill>
          <a:blip r:embed="rId10"/>
          <a:stretch>
            <a:fillRect/>
          </a:stretch>
        </p:blipFill>
        <p:spPr>
          <a:xfrm>
            <a:off x="4508666" y="1930954"/>
            <a:ext cx="5583754" cy="746574"/>
          </a:xfrm>
          <a:prstGeom prst="rect">
            <a:avLst/>
          </a:prstGeom>
        </p:spPr>
      </p:pic>
      <p:sp>
        <p:nvSpPr>
          <p:cNvPr id="1254" name="テキスト ボックス 9"/>
          <p:cNvSpPr txBox="1"/>
          <p:nvPr/>
        </p:nvSpPr>
        <p:spPr>
          <a:xfrm>
            <a:off x="2165305" y="2877193"/>
            <a:ext cx="3984785" cy="762388"/>
          </a:xfrm>
          <a:prstGeom prst="rect">
            <a:avLst/>
          </a:prstGeom>
          <a:noFill/>
        </p:spPr>
        <p:txBody>
          <a:bodyPr wrap="square" rtlCol="0">
            <a:spAutoFit/>
          </a:bodyPr>
          <a:lstStyle/>
          <a:p>
            <a:r>
              <a:rPr lang="en-US" altLang="ja-JP" sz="2177" dirty="0"/>
              <a:t>Electron</a:t>
            </a:r>
            <a:r>
              <a:rPr lang="ja-JP" altLang="en-US" sz="2177" dirty="0"/>
              <a:t> </a:t>
            </a:r>
            <a:r>
              <a:rPr lang="en-US" altLang="ja-JP" sz="2177" dirty="0"/>
              <a:t>and</a:t>
            </a:r>
            <a:r>
              <a:rPr lang="ja-JP" altLang="en-US" sz="2177" dirty="0"/>
              <a:t> </a:t>
            </a:r>
            <a:r>
              <a:rPr lang="en-US" altLang="ja-JP" sz="2177" dirty="0"/>
              <a:t>electron</a:t>
            </a:r>
            <a:r>
              <a:rPr lang="ja-JP" altLang="en-US" sz="2177" dirty="0"/>
              <a:t> </a:t>
            </a:r>
            <a:r>
              <a:rPr lang="en-US" altLang="ja-JP" sz="2177" dirty="0"/>
              <a:t>neutrino</a:t>
            </a:r>
            <a:r>
              <a:rPr lang="ja-JP" altLang="en-US" sz="2177" dirty="0"/>
              <a:t>　　</a:t>
            </a:r>
          </a:p>
        </p:txBody>
      </p:sp>
      <p:pic>
        <p:nvPicPr>
          <p:cNvPr id="1255" name="図 11"/>
          <p:cNvPicPr>
            <a:picLocks noChangeAspect="1"/>
          </p:cNvPicPr>
          <p:nvPr>
            <p:custDataLst>
              <p:tags r:id="rId4"/>
            </p:custDataLst>
          </p:nvPr>
        </p:nvPicPr>
        <p:blipFill>
          <a:blip r:embed="rId11"/>
          <a:stretch>
            <a:fillRect/>
          </a:stretch>
        </p:blipFill>
        <p:spPr>
          <a:xfrm>
            <a:off x="6706890" y="2962486"/>
            <a:ext cx="1033452" cy="240217"/>
          </a:xfrm>
          <a:prstGeom prst="rect">
            <a:avLst/>
          </a:prstGeom>
        </p:spPr>
      </p:pic>
      <p:sp>
        <p:nvSpPr>
          <p:cNvPr id="1256" name="テキスト ボックス 12"/>
          <p:cNvSpPr txBox="1"/>
          <p:nvPr/>
        </p:nvSpPr>
        <p:spPr>
          <a:xfrm>
            <a:off x="2165305" y="3278074"/>
            <a:ext cx="4975884" cy="427361"/>
          </a:xfrm>
          <a:prstGeom prst="rect">
            <a:avLst/>
          </a:prstGeom>
          <a:noFill/>
        </p:spPr>
        <p:txBody>
          <a:bodyPr wrap="square" rtlCol="0">
            <a:spAutoFit/>
          </a:bodyPr>
          <a:lstStyle/>
          <a:p>
            <a:r>
              <a:rPr lang="en-US" altLang="ja-JP" sz="2177" dirty="0"/>
              <a:t>Positron</a:t>
            </a:r>
            <a:r>
              <a:rPr lang="ja-JP" altLang="en-US" sz="2177" dirty="0"/>
              <a:t> </a:t>
            </a:r>
            <a:r>
              <a:rPr lang="en-US" altLang="ja-JP" sz="2177" dirty="0"/>
              <a:t>and</a:t>
            </a:r>
            <a:r>
              <a:rPr lang="ja-JP" altLang="en-US" sz="2177" dirty="0"/>
              <a:t> </a:t>
            </a:r>
            <a:r>
              <a:rPr lang="en-US" altLang="ja-JP" sz="2177" dirty="0"/>
              <a:t>anti-electron</a:t>
            </a:r>
            <a:r>
              <a:rPr lang="ja-JP" altLang="en-US" sz="2177" dirty="0"/>
              <a:t> </a:t>
            </a:r>
            <a:r>
              <a:rPr lang="en-US" altLang="ja-JP" sz="2177" dirty="0"/>
              <a:t>neutrino</a:t>
            </a:r>
            <a:r>
              <a:rPr lang="ja-JP" altLang="en-US" sz="2177" dirty="0"/>
              <a:t>　　</a:t>
            </a:r>
          </a:p>
        </p:txBody>
      </p:sp>
      <p:pic>
        <p:nvPicPr>
          <p:cNvPr id="1257" name="図 14"/>
          <p:cNvPicPr>
            <a:picLocks noChangeAspect="1"/>
          </p:cNvPicPr>
          <p:nvPr>
            <p:custDataLst>
              <p:tags r:id="rId5"/>
            </p:custDataLst>
          </p:nvPr>
        </p:nvPicPr>
        <p:blipFill>
          <a:blip r:embed="rId12"/>
          <a:stretch>
            <a:fillRect/>
          </a:stretch>
        </p:blipFill>
        <p:spPr>
          <a:xfrm>
            <a:off x="6706890" y="3367373"/>
            <a:ext cx="1033452" cy="240217"/>
          </a:xfrm>
          <a:prstGeom prst="rect">
            <a:avLst/>
          </a:prstGeom>
        </p:spPr>
      </p:pic>
      <p:pic>
        <p:nvPicPr>
          <p:cNvPr id="1258" name="図 15"/>
          <p:cNvPicPr>
            <a:picLocks noChangeAspect="1"/>
          </p:cNvPicPr>
          <p:nvPr>
            <p:custDataLst>
              <p:tags r:id="rId6"/>
            </p:custDataLst>
          </p:nvPr>
        </p:nvPicPr>
        <p:blipFill>
          <a:blip r:embed="rId13"/>
          <a:stretch>
            <a:fillRect/>
          </a:stretch>
        </p:blipFill>
        <p:spPr>
          <a:xfrm>
            <a:off x="6553270" y="3898848"/>
            <a:ext cx="874460" cy="281694"/>
          </a:xfrm>
          <a:prstGeom prst="rect">
            <a:avLst/>
          </a:prstGeom>
        </p:spPr>
      </p:pic>
      <p:sp>
        <p:nvSpPr>
          <p:cNvPr id="1259" name="テキスト ボックス 16"/>
          <p:cNvSpPr txBox="1"/>
          <p:nvPr/>
        </p:nvSpPr>
        <p:spPr>
          <a:xfrm>
            <a:off x="2556064" y="3817569"/>
            <a:ext cx="7328748" cy="371512"/>
          </a:xfrm>
          <a:prstGeom prst="rect">
            <a:avLst/>
          </a:prstGeom>
          <a:noFill/>
        </p:spPr>
        <p:txBody>
          <a:bodyPr wrap="square" rtlCol="0">
            <a:spAutoFit/>
          </a:bodyPr>
          <a:lstStyle/>
          <a:p>
            <a:r>
              <a:rPr lang="en-US" altLang="ja-JP" sz="1814" dirty="0"/>
              <a:t>Similarly</a:t>
            </a:r>
            <a:r>
              <a:rPr lang="ja-JP" altLang="en-US" sz="1814" dirty="0"/>
              <a:t> </a:t>
            </a:r>
            <a:r>
              <a:rPr lang="en-US" altLang="ja-JP" sz="1814" dirty="0"/>
              <a:t>muon</a:t>
            </a:r>
            <a:r>
              <a:rPr lang="ja-JP" altLang="en-US" sz="1814" dirty="0"/>
              <a:t> </a:t>
            </a:r>
            <a:r>
              <a:rPr lang="en-US" altLang="ja-JP" sz="1814" dirty="0"/>
              <a:t>and</a:t>
            </a:r>
            <a:r>
              <a:rPr lang="ja-JP" altLang="en-US" sz="1814" dirty="0"/>
              <a:t> </a:t>
            </a:r>
            <a:r>
              <a:rPr lang="en-US" altLang="ja-JP" sz="1814" dirty="0"/>
              <a:t>tau flavor  charge                 is defined. </a:t>
            </a:r>
            <a:endParaRPr lang="ja-JP" altLang="en-US" sz="1814" dirty="0"/>
          </a:p>
        </p:txBody>
      </p:sp>
    </p:spTree>
    <p:extLst>
      <p:ext uri="{BB962C8B-B14F-4D97-AF65-F5344CB8AC3E}">
        <p14:creationId xmlns:p14="http://schemas.microsoft.com/office/powerpoint/2010/main" val="1958158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 name="テキスト ボックス 2"/>
          <p:cNvSpPr txBox="1"/>
          <p:nvPr/>
        </p:nvSpPr>
        <p:spPr>
          <a:xfrm>
            <a:off x="1991115" y="880519"/>
            <a:ext cx="4969074" cy="343574"/>
          </a:xfrm>
          <a:prstGeom prst="rect">
            <a:avLst/>
          </a:prstGeom>
          <a:noFill/>
        </p:spPr>
        <p:txBody>
          <a:bodyPr wrap="square" lIns="91389" tIns="45697" rIns="91389" bIns="45697" rtlCol="0">
            <a:spAutoFit/>
          </a:bodyPr>
          <a:lstStyle/>
          <a:p>
            <a:r>
              <a:rPr lang="en-US" altLang="ja-JP" sz="1633" dirty="0">
                <a:solidFill>
                  <a:srgbClr val="FF0000"/>
                </a:solidFill>
              </a:rPr>
              <a:t>Electron,    </a:t>
            </a:r>
            <a:r>
              <a:rPr lang="ja-JP" altLang="en-US" sz="1633" dirty="0">
                <a:solidFill>
                  <a:srgbClr val="FF0000"/>
                </a:solidFill>
              </a:rPr>
              <a:t> </a:t>
            </a:r>
            <a:r>
              <a:rPr lang="en-US" altLang="ja-JP" sz="1633" dirty="0">
                <a:solidFill>
                  <a:srgbClr val="FF0000"/>
                </a:solidFill>
              </a:rPr>
              <a:t>muon,       tau   number</a:t>
            </a:r>
            <a:endParaRPr lang="ja-JP" altLang="en-US" sz="1633" dirty="0">
              <a:solidFill>
                <a:srgbClr val="FF0000"/>
              </a:solidFill>
            </a:endParaRPr>
          </a:p>
        </p:txBody>
      </p:sp>
      <p:graphicFrame>
        <p:nvGraphicFramePr>
          <p:cNvPr id="1262" name="Object 2"/>
          <p:cNvGraphicFramePr/>
          <p:nvPr/>
        </p:nvGraphicFramePr>
        <p:xfrm>
          <a:off x="2207162" y="1312571"/>
          <a:ext cx="444546" cy="506462"/>
        </p:xfrm>
        <a:graphic>
          <a:graphicData uri="http://schemas.openxmlformats.org/presentationml/2006/ole">
            <mc:AlternateContent xmlns:mc="http://schemas.openxmlformats.org/markup-compatibility/2006">
              <mc:Choice xmlns:v="urn:schemas-microsoft-com:vml" Requires="v">
                <p:oleObj name="数式" r:id="rId2" imgW="177480" imgH="177480" progId="Equation.3">
                  <p:embed/>
                </p:oleObj>
              </mc:Choice>
              <mc:Fallback>
                <p:oleObj name="数式" r:id="rId2" imgW="177480" imgH="177480" progId="Equation.3">
                  <p:embed/>
                  <p:pic>
                    <p:nvPicPr>
                      <p:cNvPr id="1262" name="Object 2"/>
                      <p:cNvPicPr>
                        <a:picLocks noChangeAspect="1" noChangeArrowheads="1"/>
                      </p:cNvPicPr>
                      <p:nvPr/>
                    </p:nvPicPr>
                    <p:blipFill>
                      <a:blip r:embed="rId3"/>
                      <a:stretch>
                        <a:fillRect/>
                      </a:stretch>
                    </p:blipFill>
                    <p:spPr>
                      <a:xfrm>
                        <a:off x="2207162" y="1312571"/>
                        <a:ext cx="444546" cy="506462"/>
                      </a:xfrm>
                      <a:prstGeom prst="rect">
                        <a:avLst/>
                      </a:prstGeom>
                      <a:noFill/>
                    </p:spPr>
                  </p:pic>
                </p:oleObj>
              </mc:Fallback>
            </mc:AlternateContent>
          </a:graphicData>
        </a:graphic>
      </p:graphicFrame>
      <p:graphicFrame>
        <p:nvGraphicFramePr>
          <p:cNvPr id="1263" name="Object 3"/>
          <p:cNvGraphicFramePr/>
          <p:nvPr/>
        </p:nvGraphicFramePr>
        <p:xfrm>
          <a:off x="3255096" y="1294960"/>
          <a:ext cx="508054" cy="542925"/>
        </p:xfrm>
        <a:graphic>
          <a:graphicData uri="http://schemas.openxmlformats.org/presentationml/2006/ole">
            <mc:AlternateContent xmlns:mc="http://schemas.openxmlformats.org/markup-compatibility/2006">
              <mc:Choice xmlns:v="urn:schemas-microsoft-com:vml" Requires="v">
                <p:oleObj name="数式" r:id="rId4" imgW="203040" imgH="190440" progId="Equation.3">
                  <p:embed/>
                </p:oleObj>
              </mc:Choice>
              <mc:Fallback>
                <p:oleObj name="数式" r:id="rId4" imgW="203040" imgH="190440" progId="Equation.3">
                  <p:embed/>
                  <p:pic>
                    <p:nvPicPr>
                      <p:cNvPr id="1263" name="Object 3"/>
                      <p:cNvPicPr>
                        <a:picLocks noChangeAspect="1" noChangeArrowheads="1"/>
                      </p:cNvPicPr>
                      <p:nvPr/>
                    </p:nvPicPr>
                    <p:blipFill>
                      <a:blip r:embed="rId5"/>
                      <a:stretch>
                        <a:fillRect/>
                      </a:stretch>
                    </p:blipFill>
                    <p:spPr>
                      <a:xfrm>
                        <a:off x="3255096" y="1294960"/>
                        <a:ext cx="508054" cy="542925"/>
                      </a:xfrm>
                      <a:prstGeom prst="rect">
                        <a:avLst/>
                      </a:prstGeom>
                      <a:noFill/>
                    </p:spPr>
                  </p:pic>
                </p:oleObj>
              </mc:Fallback>
            </mc:AlternateContent>
          </a:graphicData>
        </a:graphic>
      </p:graphicFrame>
      <p:graphicFrame>
        <p:nvGraphicFramePr>
          <p:cNvPr id="1264" name="Object 4"/>
          <p:cNvGraphicFramePr/>
          <p:nvPr/>
        </p:nvGraphicFramePr>
        <p:xfrm>
          <a:off x="4279146" y="1312423"/>
          <a:ext cx="476300" cy="506413"/>
        </p:xfrm>
        <a:graphic>
          <a:graphicData uri="http://schemas.openxmlformats.org/presentationml/2006/ole">
            <mc:AlternateContent xmlns:mc="http://schemas.openxmlformats.org/markup-compatibility/2006">
              <mc:Choice xmlns:v="urn:schemas-microsoft-com:vml" Requires="v">
                <p:oleObj name="数式" r:id="rId6" imgW="190440" imgH="177480" progId="Equation.3">
                  <p:embed/>
                </p:oleObj>
              </mc:Choice>
              <mc:Fallback>
                <p:oleObj name="数式" r:id="rId6" imgW="190440" imgH="177480" progId="Equation.3">
                  <p:embed/>
                  <p:pic>
                    <p:nvPicPr>
                      <p:cNvPr id="1264" name="Object 4"/>
                      <p:cNvPicPr>
                        <a:picLocks noChangeAspect="1" noChangeArrowheads="1"/>
                      </p:cNvPicPr>
                      <p:nvPr/>
                    </p:nvPicPr>
                    <p:blipFill>
                      <a:blip r:embed="rId7"/>
                      <a:stretch>
                        <a:fillRect/>
                      </a:stretch>
                    </p:blipFill>
                    <p:spPr>
                      <a:xfrm>
                        <a:off x="4279146" y="1312423"/>
                        <a:ext cx="476300" cy="506413"/>
                      </a:xfrm>
                      <a:prstGeom prst="rect">
                        <a:avLst/>
                      </a:prstGeom>
                      <a:noFill/>
                    </p:spPr>
                  </p:pic>
                </p:oleObj>
              </mc:Fallback>
            </mc:AlternateContent>
          </a:graphicData>
        </a:graphic>
      </p:graphicFrame>
      <p:graphicFrame>
        <p:nvGraphicFramePr>
          <p:cNvPr id="1265" name="Object 5"/>
          <p:cNvGraphicFramePr/>
          <p:nvPr/>
        </p:nvGraphicFramePr>
        <p:xfrm>
          <a:off x="2279179" y="1766920"/>
          <a:ext cx="4445467" cy="903288"/>
        </p:xfrm>
        <a:graphic>
          <a:graphicData uri="http://schemas.openxmlformats.org/presentationml/2006/ole">
            <mc:AlternateContent xmlns:mc="http://schemas.openxmlformats.org/markup-compatibility/2006">
              <mc:Choice xmlns:v="urn:schemas-microsoft-com:vml" Requires="v">
                <p:oleObj name="数式" r:id="rId8" imgW="1777680" imgH="317160" progId="Equation.3">
                  <p:embed/>
                </p:oleObj>
              </mc:Choice>
              <mc:Fallback>
                <p:oleObj name="数式" r:id="rId8" imgW="1777680" imgH="317160" progId="Equation.3">
                  <p:embed/>
                  <p:pic>
                    <p:nvPicPr>
                      <p:cNvPr id="1265" name="Object 5"/>
                      <p:cNvPicPr>
                        <a:picLocks noChangeAspect="1" noChangeArrowheads="1"/>
                      </p:cNvPicPr>
                      <p:nvPr/>
                    </p:nvPicPr>
                    <p:blipFill>
                      <a:blip r:embed="rId9"/>
                      <a:stretch>
                        <a:fillRect/>
                      </a:stretch>
                    </p:blipFill>
                    <p:spPr>
                      <a:xfrm>
                        <a:off x="2279179" y="1766920"/>
                        <a:ext cx="4445467" cy="903288"/>
                      </a:xfrm>
                      <a:prstGeom prst="rect">
                        <a:avLst/>
                      </a:prstGeom>
                      <a:noFill/>
                    </p:spPr>
                  </p:pic>
                </p:oleObj>
              </mc:Fallback>
            </mc:AlternateContent>
          </a:graphicData>
        </a:graphic>
      </p:graphicFrame>
      <p:graphicFrame>
        <p:nvGraphicFramePr>
          <p:cNvPr id="1266" name="Object 7"/>
          <p:cNvGraphicFramePr/>
          <p:nvPr/>
        </p:nvGraphicFramePr>
        <p:xfrm>
          <a:off x="1775070" y="2631023"/>
          <a:ext cx="444546" cy="506413"/>
        </p:xfrm>
        <a:graphic>
          <a:graphicData uri="http://schemas.openxmlformats.org/presentationml/2006/ole">
            <mc:AlternateContent xmlns:mc="http://schemas.openxmlformats.org/markup-compatibility/2006">
              <mc:Choice xmlns:v="urn:schemas-microsoft-com:vml" Requires="v">
                <p:oleObj name="数式" r:id="rId10" imgW="177480" imgH="177480" progId="Equation.3">
                  <p:embed/>
                </p:oleObj>
              </mc:Choice>
              <mc:Fallback>
                <p:oleObj name="数式" r:id="rId10" imgW="177480" imgH="177480" progId="Equation.3">
                  <p:embed/>
                  <p:pic>
                    <p:nvPicPr>
                      <p:cNvPr id="1266" name="Object 7"/>
                      <p:cNvPicPr>
                        <a:picLocks noChangeAspect="1" noChangeArrowheads="1"/>
                      </p:cNvPicPr>
                      <p:nvPr/>
                    </p:nvPicPr>
                    <p:blipFill>
                      <a:blip r:embed="rId3"/>
                      <a:stretch>
                        <a:fillRect/>
                      </a:stretch>
                    </p:blipFill>
                    <p:spPr>
                      <a:xfrm>
                        <a:off x="1775070" y="2631023"/>
                        <a:ext cx="444546" cy="506413"/>
                      </a:xfrm>
                      <a:prstGeom prst="rect">
                        <a:avLst/>
                      </a:prstGeom>
                      <a:noFill/>
                    </p:spPr>
                  </p:pic>
                </p:oleObj>
              </mc:Fallback>
            </mc:AlternateContent>
          </a:graphicData>
        </a:graphic>
      </p:graphicFrame>
      <p:graphicFrame>
        <p:nvGraphicFramePr>
          <p:cNvPr id="1267" name="Object 8"/>
          <p:cNvGraphicFramePr/>
          <p:nvPr/>
        </p:nvGraphicFramePr>
        <p:xfrm>
          <a:off x="1703055" y="3279089"/>
          <a:ext cx="508054" cy="542925"/>
        </p:xfrm>
        <a:graphic>
          <a:graphicData uri="http://schemas.openxmlformats.org/presentationml/2006/ole">
            <mc:AlternateContent xmlns:mc="http://schemas.openxmlformats.org/markup-compatibility/2006">
              <mc:Choice xmlns:v="urn:schemas-microsoft-com:vml" Requires="v">
                <p:oleObj name="数式" r:id="rId11" imgW="203040" imgH="190440" progId="Equation.3">
                  <p:embed/>
                </p:oleObj>
              </mc:Choice>
              <mc:Fallback>
                <p:oleObj name="数式" r:id="rId11" imgW="203040" imgH="190440" progId="Equation.3">
                  <p:embed/>
                  <p:pic>
                    <p:nvPicPr>
                      <p:cNvPr id="1267" name="Object 8"/>
                      <p:cNvPicPr>
                        <a:picLocks noChangeAspect="1" noChangeArrowheads="1"/>
                      </p:cNvPicPr>
                      <p:nvPr/>
                    </p:nvPicPr>
                    <p:blipFill>
                      <a:blip r:embed="rId5"/>
                      <a:stretch>
                        <a:fillRect/>
                      </a:stretch>
                    </p:blipFill>
                    <p:spPr>
                      <a:xfrm>
                        <a:off x="1703055" y="3279089"/>
                        <a:ext cx="508054" cy="542925"/>
                      </a:xfrm>
                      <a:prstGeom prst="rect">
                        <a:avLst/>
                      </a:prstGeom>
                      <a:noFill/>
                    </p:spPr>
                  </p:pic>
                </p:oleObj>
              </mc:Fallback>
            </mc:AlternateContent>
          </a:graphicData>
        </a:graphic>
      </p:graphicFrame>
      <p:graphicFrame>
        <p:nvGraphicFramePr>
          <p:cNvPr id="1268" name="Object 9"/>
          <p:cNvGraphicFramePr/>
          <p:nvPr/>
        </p:nvGraphicFramePr>
        <p:xfrm>
          <a:off x="1703056" y="3927167"/>
          <a:ext cx="476300" cy="506413"/>
        </p:xfrm>
        <a:graphic>
          <a:graphicData uri="http://schemas.openxmlformats.org/presentationml/2006/ole">
            <mc:AlternateContent xmlns:mc="http://schemas.openxmlformats.org/markup-compatibility/2006">
              <mc:Choice xmlns:v="urn:schemas-microsoft-com:vml" Requires="v">
                <p:oleObj name="数式" r:id="rId12" imgW="190440" imgH="177480" progId="Equation.3">
                  <p:embed/>
                </p:oleObj>
              </mc:Choice>
              <mc:Fallback>
                <p:oleObj name="数式" r:id="rId12" imgW="190440" imgH="177480" progId="Equation.3">
                  <p:embed/>
                  <p:pic>
                    <p:nvPicPr>
                      <p:cNvPr id="1268" name="Object 9"/>
                      <p:cNvPicPr>
                        <a:picLocks noChangeAspect="1" noChangeArrowheads="1"/>
                      </p:cNvPicPr>
                      <p:nvPr/>
                    </p:nvPicPr>
                    <p:blipFill>
                      <a:blip r:embed="rId7"/>
                      <a:stretch>
                        <a:fillRect/>
                      </a:stretch>
                    </p:blipFill>
                    <p:spPr>
                      <a:xfrm>
                        <a:off x="1703056" y="3927167"/>
                        <a:ext cx="476300" cy="506413"/>
                      </a:xfrm>
                      <a:prstGeom prst="rect">
                        <a:avLst/>
                      </a:prstGeom>
                      <a:noFill/>
                    </p:spPr>
                  </p:pic>
                </p:oleObj>
              </mc:Fallback>
            </mc:AlternateContent>
          </a:graphicData>
        </a:graphic>
      </p:graphicFrame>
      <p:sp>
        <p:nvSpPr>
          <p:cNvPr id="1269" name="テキスト ボックス 11"/>
          <p:cNvSpPr txBox="1"/>
          <p:nvPr/>
        </p:nvSpPr>
        <p:spPr>
          <a:xfrm>
            <a:off x="2351194" y="2631021"/>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270" name="テキスト ボックス 12"/>
          <p:cNvSpPr txBox="1"/>
          <p:nvPr/>
        </p:nvSpPr>
        <p:spPr>
          <a:xfrm>
            <a:off x="3863522" y="3351102"/>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271" name="テキスト ボックス 13"/>
          <p:cNvSpPr txBox="1"/>
          <p:nvPr/>
        </p:nvSpPr>
        <p:spPr>
          <a:xfrm>
            <a:off x="5447864" y="3927161"/>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272" name="テキスト ボックス 14"/>
          <p:cNvSpPr txBox="1"/>
          <p:nvPr/>
        </p:nvSpPr>
        <p:spPr>
          <a:xfrm>
            <a:off x="7183258" y="2084236"/>
            <a:ext cx="2808603" cy="818383"/>
          </a:xfrm>
          <a:prstGeom prst="rect">
            <a:avLst/>
          </a:prstGeom>
          <a:noFill/>
        </p:spPr>
        <p:txBody>
          <a:bodyPr wrap="square" lIns="91389" tIns="45697" rIns="91389" bIns="45697" rtlCol="0">
            <a:spAutoFit/>
          </a:bodyPr>
          <a:lstStyle/>
          <a:p>
            <a:r>
              <a:rPr lang="en-US" altLang="ja-JP" sz="2359" dirty="0">
                <a:solidFill>
                  <a:schemeClr val="tx2">
                    <a:lumMod val="75000"/>
                  </a:schemeClr>
                </a:solidFill>
                <a:latin typeface="HG創英角ｺﾞｼｯｸUB" pitchFamily="49" charset="-128"/>
                <a:ea typeface="HG創英角ｺﾞｼｯｸUB" pitchFamily="49" charset="-128"/>
              </a:rPr>
              <a:t>Opposite(-1)</a:t>
            </a:r>
            <a:r>
              <a:rPr lang="ja-JP" altLang="en-US" sz="2359" dirty="0">
                <a:solidFill>
                  <a:schemeClr val="tx2">
                    <a:lumMod val="75000"/>
                  </a:schemeClr>
                </a:solidFill>
                <a:latin typeface="HG創英角ｺﾞｼｯｸUB" pitchFamily="49" charset="-128"/>
                <a:ea typeface="HG創英角ｺﾞｼｯｸUB" pitchFamily="49" charset="-128"/>
              </a:rPr>
              <a:t> </a:t>
            </a:r>
            <a:r>
              <a:rPr lang="en-US" altLang="ja-JP" sz="2359" dirty="0">
                <a:solidFill>
                  <a:schemeClr val="tx2">
                    <a:lumMod val="75000"/>
                  </a:schemeClr>
                </a:solidFill>
                <a:latin typeface="HG創英角ｺﾞｼｯｸUB" pitchFamily="49" charset="-128"/>
                <a:ea typeface="HG創英角ｺﾞｼｯｸUB" pitchFamily="49" charset="-128"/>
              </a:rPr>
              <a:t>for anti particles</a:t>
            </a:r>
            <a:endParaRPr lang="ja-JP" altLang="en-US" sz="2359" dirty="0">
              <a:solidFill>
                <a:schemeClr val="tx2">
                  <a:lumMod val="75000"/>
                </a:schemeClr>
              </a:solidFill>
              <a:latin typeface="HG創英角ｺﾞｼｯｸUB" pitchFamily="49" charset="-128"/>
              <a:ea typeface="HG創英角ｺﾞｼｯｸUB" pitchFamily="49" charset="-128"/>
            </a:endParaRPr>
          </a:p>
        </p:txBody>
      </p:sp>
      <p:sp>
        <p:nvSpPr>
          <p:cNvPr id="1273" name="テキスト ボックス 15"/>
          <p:cNvSpPr txBox="1"/>
          <p:nvPr/>
        </p:nvSpPr>
        <p:spPr>
          <a:xfrm>
            <a:off x="1896855" y="5913923"/>
            <a:ext cx="7603617" cy="455335"/>
          </a:xfrm>
          <a:prstGeom prst="rect">
            <a:avLst/>
          </a:prstGeom>
          <a:noFill/>
        </p:spPr>
        <p:txBody>
          <a:bodyPr wrap="square" lIns="91389" tIns="45697" rIns="91389" bIns="45697" rtlCol="0">
            <a:spAutoFit/>
          </a:bodyPr>
          <a:lstStyle/>
          <a:p>
            <a:r>
              <a:rPr lang="en-US" altLang="ja-JP" sz="2359" dirty="0">
                <a:latin typeface="HG創英角ｺﾞｼｯｸUB" pitchFamily="49" charset="-128"/>
                <a:ea typeface="HG創英角ｺﾞｼｯｸUB" pitchFamily="49" charset="-128"/>
              </a:rPr>
              <a:t>If </a:t>
            </a:r>
            <a:r>
              <a:rPr lang="en-US" altLang="ja-JP" sz="2359" dirty="0">
                <a:solidFill>
                  <a:srgbClr val="FF0000"/>
                </a:solidFill>
                <a:latin typeface="HG創英角ｺﾞｼｯｸUB" pitchFamily="49" charset="-128"/>
                <a:ea typeface="HG創英角ｺﾞｼｯｸUB" pitchFamily="49" charset="-128"/>
              </a:rPr>
              <a:t>non-conserved </a:t>
            </a:r>
            <a:r>
              <a:rPr lang="en-US" altLang="ja-JP" sz="2359" dirty="0">
                <a:latin typeface="HG創英角ｺﾞｼｯｸUB" pitchFamily="49" charset="-128"/>
                <a:ea typeface="HG創英角ｺﾞｼｯｸUB" pitchFamily="49" charset="-128"/>
              </a:rPr>
              <a:t>is found, SM is not correct </a:t>
            </a:r>
            <a:endParaRPr lang="ja-JP" altLang="en-US" sz="2359" dirty="0">
              <a:latin typeface="HG創英角ｺﾞｼｯｸUB" pitchFamily="49" charset="-128"/>
              <a:ea typeface="HG創英角ｺﾞｼｯｸUB" pitchFamily="49" charset="-128"/>
            </a:endParaRPr>
          </a:p>
        </p:txBody>
      </p:sp>
      <p:sp>
        <p:nvSpPr>
          <p:cNvPr id="1274" name="テキスト ボックス 1"/>
          <p:cNvSpPr txBox="1">
            <a:spLocks noChangeArrowheads="1"/>
          </p:cNvSpPr>
          <p:nvPr/>
        </p:nvSpPr>
        <p:spPr>
          <a:xfrm>
            <a:off x="1991115" y="105831"/>
            <a:ext cx="8677366" cy="650773"/>
          </a:xfrm>
          <a:prstGeom prst="rect">
            <a:avLst/>
          </a:prstGeom>
          <a:noFill/>
          <a:ln>
            <a:noFill/>
          </a:ln>
        </p:spPr>
        <p:txBody>
          <a:bodyPr wrap="square" lIns="91389" tIns="45697" rIns="91389" bIns="45697">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629" dirty="0">
                <a:solidFill>
                  <a:srgbClr val="FF0000"/>
                </a:solidFill>
                <a:latin typeface="HG平成明朝体W9" pitchFamily="17" charset="-128"/>
                <a:ea typeface="HG平成明朝体W9" pitchFamily="17" charset="-128"/>
              </a:rPr>
              <a:t>Lepton Flavor is conserved under SM</a:t>
            </a:r>
            <a:endParaRPr lang="ja-JP" altLang="en-US" sz="3629" dirty="0">
              <a:solidFill>
                <a:srgbClr val="FF0000"/>
              </a:solidFill>
              <a:latin typeface="HG平成明朝体W9" pitchFamily="17" charset="-128"/>
              <a:ea typeface="HG平成明朝体W9" pitchFamily="17" charset="-128"/>
            </a:endParaRPr>
          </a:p>
        </p:txBody>
      </p:sp>
      <p:sp>
        <p:nvSpPr>
          <p:cNvPr id="1275" name="矢印: 左右 1"/>
          <p:cNvSpPr/>
          <p:nvPr/>
        </p:nvSpPr>
        <p:spPr>
          <a:xfrm>
            <a:off x="2651709" y="5476844"/>
            <a:ext cx="1355844" cy="4072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276" name="テキスト ボックス 21"/>
          <p:cNvSpPr txBox="1"/>
          <p:nvPr/>
        </p:nvSpPr>
        <p:spPr>
          <a:xfrm>
            <a:off x="1896855" y="4610438"/>
            <a:ext cx="7603617" cy="818383"/>
          </a:xfrm>
          <a:prstGeom prst="rect">
            <a:avLst/>
          </a:prstGeom>
          <a:noFill/>
        </p:spPr>
        <p:txBody>
          <a:bodyPr wrap="square" lIns="91389" tIns="45697" rIns="91389" bIns="45697" rtlCol="0">
            <a:spAutoFit/>
          </a:bodyPr>
          <a:lstStyle/>
          <a:p>
            <a:r>
              <a:rPr lang="en-US" altLang="ja-JP" sz="2359" dirty="0">
                <a:latin typeface="HG創英角ｺﾞｼｯｸUB" pitchFamily="49" charset="-128"/>
                <a:ea typeface="HG創英角ｺﾞｼｯｸUB" pitchFamily="49" charset="-128"/>
              </a:rPr>
              <a:t>If SM is correct,</a:t>
            </a:r>
          </a:p>
          <a:p>
            <a:r>
              <a:rPr lang="en-US" altLang="ja-JP" sz="2359" dirty="0">
                <a:latin typeface="HG創英角ｺﾞｼｯｸUB" pitchFamily="49" charset="-128"/>
                <a:ea typeface="HG創英角ｺﾞｼｯｸUB" pitchFamily="49" charset="-128"/>
              </a:rPr>
              <a:t>in </a:t>
            </a:r>
            <a:r>
              <a:rPr lang="en-US" altLang="ja-JP" sz="2359" dirty="0">
                <a:solidFill>
                  <a:srgbClr val="FF0000"/>
                </a:solidFill>
                <a:latin typeface="HG創英角ｺﾞｼｯｸUB" pitchFamily="49" charset="-128"/>
                <a:ea typeface="HG創英角ｺﾞｼｯｸUB" pitchFamily="49" charset="-128"/>
              </a:rPr>
              <a:t>all</a:t>
            </a:r>
            <a:r>
              <a:rPr lang="en-US" altLang="ja-JP" sz="2359" dirty="0">
                <a:latin typeface="HG創英角ｺﾞｼｯｸUB" pitchFamily="49" charset="-128"/>
                <a:ea typeface="HG創英角ｺﾞｼｯｸUB" pitchFamily="49" charset="-128"/>
              </a:rPr>
              <a:t> process, these numbers are </a:t>
            </a:r>
            <a:r>
              <a:rPr lang="en-US" altLang="ja-JP" sz="2359" dirty="0">
                <a:solidFill>
                  <a:srgbClr val="FF0000"/>
                </a:solidFill>
                <a:latin typeface="HG創英角ｺﾞｼｯｸUB" pitchFamily="49" charset="-128"/>
                <a:ea typeface="HG創英角ｺﾞｼｯｸUB" pitchFamily="49" charset="-128"/>
              </a:rPr>
              <a:t>conserved </a:t>
            </a:r>
            <a:endParaRPr lang="ja-JP" altLang="en-US" sz="2359" dirty="0">
              <a:solidFill>
                <a:srgbClr val="FF0000"/>
              </a:solidFill>
              <a:latin typeface="HG創英角ｺﾞｼｯｸUB" pitchFamily="49" charset="-128"/>
              <a:ea typeface="HG創英角ｺﾞｼｯｸUB" pitchFamily="49" charset="-128"/>
            </a:endParaRPr>
          </a:p>
        </p:txBody>
      </p:sp>
      <p:sp>
        <p:nvSpPr>
          <p:cNvPr id="1277" name="テキスト ボックス 3"/>
          <p:cNvSpPr txBox="1"/>
          <p:nvPr/>
        </p:nvSpPr>
        <p:spPr>
          <a:xfrm>
            <a:off x="4658864" y="5476845"/>
            <a:ext cx="2808947" cy="427361"/>
          </a:xfrm>
          <a:prstGeom prst="rect">
            <a:avLst/>
          </a:prstGeom>
          <a:noFill/>
        </p:spPr>
        <p:txBody>
          <a:bodyPr wrap="square" rtlCol="0">
            <a:spAutoFit/>
          </a:bodyPr>
          <a:lstStyle/>
          <a:p>
            <a:r>
              <a:rPr lang="en-US" altLang="ja-JP" sz="2177" b="1" dirty="0">
                <a:solidFill>
                  <a:srgbClr val="00B0F0"/>
                </a:solidFill>
                <a:latin typeface="HGP創英角ｺﾞｼｯｸUB" panose="020B0900000000000000" pitchFamily="50" charset="-128"/>
                <a:ea typeface="HGP創英角ｺﾞｼｯｸUB" panose="020B0900000000000000" pitchFamily="50" charset="-128"/>
              </a:rPr>
              <a:t>Contraposition</a:t>
            </a:r>
            <a:endParaRPr lang="ja-JP" altLang="en-US" sz="2177" b="1" dirty="0">
              <a:solidFill>
                <a:srgbClr val="00B0F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31669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9" name="テキスト ボックス 2"/>
          <p:cNvSpPr txBox="1"/>
          <p:nvPr/>
        </p:nvSpPr>
        <p:spPr>
          <a:xfrm>
            <a:off x="1849917" y="235122"/>
            <a:ext cx="6928968" cy="1264962"/>
          </a:xfrm>
          <a:prstGeom prst="rect">
            <a:avLst/>
          </a:prstGeom>
          <a:noFill/>
        </p:spPr>
        <p:txBody>
          <a:bodyPr wrap="square" rtlCol="0">
            <a:spAutoFit/>
          </a:bodyPr>
          <a:lstStyle/>
          <a:p>
            <a:r>
              <a:rPr lang="en-US" altLang="ja-JP" sz="2540" dirty="0"/>
              <a:t>With</a:t>
            </a:r>
            <a:r>
              <a:rPr lang="ja-JP" altLang="en-US" sz="2540" dirty="0"/>
              <a:t> </a:t>
            </a:r>
            <a:r>
              <a:rPr lang="en-US" altLang="ja-JP" sz="2540" dirty="0"/>
              <a:t>additional</a:t>
            </a:r>
            <a:r>
              <a:rPr lang="ja-JP" altLang="en-US" sz="2540" dirty="0"/>
              <a:t> </a:t>
            </a:r>
            <a:r>
              <a:rPr lang="en-US" altLang="ja-JP" sz="2540" dirty="0"/>
              <a:t>particles and hence additional operator in </a:t>
            </a:r>
            <a:r>
              <a:rPr lang="en-US" altLang="ja-JP" sz="2540" dirty="0" err="1"/>
              <a:t>Lagrangian</a:t>
            </a:r>
            <a:r>
              <a:rPr lang="en-US" altLang="ja-JP" sz="2540" dirty="0"/>
              <a:t>,</a:t>
            </a:r>
          </a:p>
          <a:p>
            <a:r>
              <a:rPr lang="ja-JP" altLang="en-US" sz="2540" dirty="0"/>
              <a:t> </a:t>
            </a:r>
            <a:r>
              <a:rPr lang="en-US" altLang="ja-JP" sz="2540" dirty="0"/>
              <a:t>in</a:t>
            </a:r>
            <a:r>
              <a:rPr lang="ja-JP" altLang="en-US" sz="2540" dirty="0"/>
              <a:t> </a:t>
            </a:r>
            <a:r>
              <a:rPr lang="en-US" altLang="ja-JP" sz="2540" dirty="0"/>
              <a:t>general,</a:t>
            </a:r>
            <a:r>
              <a:rPr lang="ja-JP" altLang="en-US" sz="2540" dirty="0"/>
              <a:t> </a:t>
            </a:r>
            <a:r>
              <a:rPr lang="en-US" altLang="ja-JP" sz="2540" dirty="0"/>
              <a:t>under</a:t>
            </a:r>
            <a:r>
              <a:rPr lang="ja-JP" altLang="en-US" sz="2540" dirty="0"/>
              <a:t> </a:t>
            </a:r>
            <a:r>
              <a:rPr lang="en-US" altLang="ja-JP" sz="2540" dirty="0"/>
              <a:t>the</a:t>
            </a:r>
            <a:r>
              <a:rPr lang="ja-JP" altLang="en-US" sz="2540" dirty="0"/>
              <a:t> </a:t>
            </a:r>
            <a:r>
              <a:rPr lang="en-US" altLang="ja-JP" sz="2540" dirty="0"/>
              <a:t>transformation</a:t>
            </a:r>
            <a:endParaRPr lang="ja-JP" altLang="en-US" sz="2540" dirty="0"/>
          </a:p>
        </p:txBody>
      </p:sp>
      <p:pic>
        <p:nvPicPr>
          <p:cNvPr id="1280" name="図 4"/>
          <p:cNvPicPr>
            <a:picLocks noChangeAspect="1"/>
          </p:cNvPicPr>
          <p:nvPr>
            <p:custDataLst>
              <p:tags r:id="rId1"/>
            </p:custDataLst>
          </p:nvPr>
        </p:nvPicPr>
        <p:blipFill>
          <a:blip r:embed="rId3"/>
          <a:stretch>
            <a:fillRect/>
          </a:stretch>
        </p:blipFill>
        <p:spPr>
          <a:xfrm>
            <a:off x="2290965" y="1634470"/>
            <a:ext cx="7610071" cy="345138"/>
          </a:xfrm>
          <a:prstGeom prst="rect">
            <a:avLst/>
          </a:prstGeom>
        </p:spPr>
      </p:pic>
      <p:sp>
        <p:nvSpPr>
          <p:cNvPr id="1281" name="テキスト ボックス 5"/>
          <p:cNvSpPr txBox="1"/>
          <p:nvPr/>
        </p:nvSpPr>
        <p:spPr>
          <a:xfrm>
            <a:off x="1915354" y="2841081"/>
            <a:ext cx="8361293" cy="2046714"/>
          </a:xfrm>
          <a:prstGeom prst="rect">
            <a:avLst/>
          </a:prstGeom>
          <a:noFill/>
        </p:spPr>
        <p:txBody>
          <a:bodyPr wrap="square" rtlCol="0">
            <a:spAutoFit/>
          </a:bodyPr>
          <a:lstStyle/>
          <a:p>
            <a:r>
              <a:rPr lang="en-US" altLang="ja-JP" sz="2540" dirty="0" err="1"/>
              <a:t>Lagrangian</a:t>
            </a:r>
            <a:r>
              <a:rPr lang="en-US" altLang="ja-JP" sz="2540" dirty="0"/>
              <a:t> is not invariant</a:t>
            </a:r>
          </a:p>
          <a:p>
            <a:r>
              <a:rPr lang="en-US" altLang="ja-JP" sz="2540" dirty="0">
                <a:sym typeface="Wingdings" panose="05000000000000000000" pitchFamily="2" charset="2"/>
              </a:rPr>
              <a:t>Lepton flavor </a:t>
            </a:r>
            <a:r>
              <a:rPr lang="en-US" altLang="ja-JP" sz="2540" dirty="0">
                <a:solidFill>
                  <a:srgbClr val="FF0000"/>
                </a:solidFill>
                <a:sym typeface="Wingdings" panose="05000000000000000000" pitchFamily="2" charset="2"/>
              </a:rPr>
              <a:t>cannot be defined</a:t>
            </a:r>
          </a:p>
          <a:p>
            <a:r>
              <a:rPr lang="en-US" altLang="ja-JP" sz="2540" dirty="0">
                <a:sym typeface="Wingdings" panose="05000000000000000000" pitchFamily="2" charset="2"/>
              </a:rPr>
              <a:t>Lepton</a:t>
            </a:r>
            <a:r>
              <a:rPr lang="ja-JP" altLang="en-US" sz="2540" dirty="0">
                <a:sym typeface="Wingdings" panose="05000000000000000000" pitchFamily="2" charset="2"/>
              </a:rPr>
              <a:t> </a:t>
            </a:r>
            <a:r>
              <a:rPr lang="en-US" altLang="ja-JP" sz="2540" dirty="0">
                <a:sym typeface="Wingdings" panose="05000000000000000000" pitchFamily="2" charset="2"/>
              </a:rPr>
              <a:t>flavor</a:t>
            </a:r>
            <a:r>
              <a:rPr lang="ja-JP" altLang="en-US" sz="2540" dirty="0">
                <a:sym typeface="Wingdings" panose="05000000000000000000" pitchFamily="2" charset="2"/>
              </a:rPr>
              <a:t> </a:t>
            </a:r>
            <a:r>
              <a:rPr lang="en-US" altLang="ja-JP" sz="2540" dirty="0">
                <a:sym typeface="Wingdings" panose="05000000000000000000" pitchFamily="2" charset="2"/>
              </a:rPr>
              <a:t>“</a:t>
            </a:r>
            <a:r>
              <a:rPr lang="ja-JP" altLang="en-US" sz="2540" dirty="0">
                <a:sym typeface="Wingdings" panose="05000000000000000000" pitchFamily="2" charset="2"/>
              </a:rPr>
              <a:t> </a:t>
            </a:r>
            <a:r>
              <a:rPr lang="en-US" altLang="ja-JP" sz="2540" dirty="0">
                <a:sym typeface="Wingdings" panose="05000000000000000000" pitchFamily="2" charset="2"/>
              </a:rPr>
              <a:t>charge”</a:t>
            </a:r>
            <a:r>
              <a:rPr lang="ja-JP" altLang="en-US" sz="2540" dirty="0">
                <a:sym typeface="Wingdings" panose="05000000000000000000" pitchFamily="2" charset="2"/>
              </a:rPr>
              <a:t> </a:t>
            </a:r>
            <a:r>
              <a:rPr lang="en-US" altLang="ja-JP" sz="2540" dirty="0">
                <a:sym typeface="Wingdings" panose="05000000000000000000" pitchFamily="2" charset="2"/>
              </a:rPr>
              <a:t>defined</a:t>
            </a:r>
            <a:r>
              <a:rPr lang="ja-JP" altLang="en-US" sz="2540" dirty="0">
                <a:sym typeface="Wingdings" panose="05000000000000000000" pitchFamily="2" charset="2"/>
              </a:rPr>
              <a:t> </a:t>
            </a:r>
            <a:r>
              <a:rPr lang="en-US" altLang="ja-JP" sz="2540" dirty="0">
                <a:sym typeface="Wingdings" panose="05000000000000000000" pitchFamily="2" charset="2"/>
              </a:rPr>
              <a:t>under</a:t>
            </a:r>
            <a:r>
              <a:rPr lang="ja-JP" altLang="en-US" sz="2540" dirty="0">
                <a:sym typeface="Wingdings" panose="05000000000000000000" pitchFamily="2" charset="2"/>
              </a:rPr>
              <a:t> </a:t>
            </a:r>
            <a:r>
              <a:rPr lang="en-US" altLang="ja-JP" sz="2540" dirty="0">
                <a:sym typeface="Wingdings" panose="05000000000000000000" pitchFamily="2" charset="2"/>
              </a:rPr>
              <a:t>SM </a:t>
            </a:r>
            <a:r>
              <a:rPr lang="en-US" altLang="ja-JP" sz="2540" dirty="0" err="1">
                <a:sym typeface="Wingdings" panose="05000000000000000000" pitchFamily="2" charset="2"/>
              </a:rPr>
              <a:t>Lagrangian</a:t>
            </a:r>
            <a:r>
              <a:rPr lang="en-US" altLang="ja-JP" sz="2540" dirty="0">
                <a:sym typeface="Wingdings" panose="05000000000000000000" pitchFamily="2" charset="2"/>
              </a:rPr>
              <a:t>    </a:t>
            </a:r>
          </a:p>
          <a:p>
            <a:r>
              <a:rPr lang="en-US" altLang="ja-JP" sz="2540" dirty="0">
                <a:sym typeface="Wingdings" panose="05000000000000000000" pitchFamily="2" charset="2"/>
              </a:rPr>
              <a:t>               </a:t>
            </a:r>
            <a:r>
              <a:rPr lang="en-US" altLang="ja-JP" sz="2540" dirty="0">
                <a:solidFill>
                  <a:srgbClr val="FF0000"/>
                </a:solidFill>
                <a:sym typeface="Wingdings" panose="05000000000000000000" pitchFamily="2" charset="2"/>
              </a:rPr>
              <a:t>cannot be conserved</a:t>
            </a:r>
            <a:endParaRPr lang="ja-JP" altLang="en-US" sz="2540" dirty="0">
              <a:solidFill>
                <a:srgbClr val="FF0000"/>
              </a:solidFill>
            </a:endParaRPr>
          </a:p>
        </p:txBody>
      </p:sp>
      <p:sp>
        <p:nvSpPr>
          <p:cNvPr id="1282" name="テキスト ボックス 1"/>
          <p:cNvSpPr txBox="1"/>
          <p:nvPr/>
        </p:nvSpPr>
        <p:spPr>
          <a:xfrm>
            <a:off x="2111215" y="2122513"/>
            <a:ext cx="7120354" cy="874085"/>
          </a:xfrm>
          <a:prstGeom prst="rect">
            <a:avLst/>
          </a:prstGeom>
          <a:noFill/>
        </p:spPr>
        <p:txBody>
          <a:bodyPr wrap="square" rtlCol="0">
            <a:spAutoFit/>
          </a:bodyPr>
          <a:lstStyle/>
          <a:p>
            <a:r>
              <a:rPr lang="en-US" altLang="ja-JP" sz="2540" dirty="0">
                <a:solidFill>
                  <a:schemeClr val="accent1">
                    <a:lumMod val="50000"/>
                  </a:schemeClr>
                </a:solidFill>
              </a:rPr>
              <a:t>+ appropriate transformation for extra particles</a:t>
            </a:r>
            <a:endParaRPr lang="ja-JP" altLang="en-US" sz="2540" dirty="0">
              <a:solidFill>
                <a:schemeClr val="accent1">
                  <a:lumMod val="50000"/>
                </a:schemeClr>
              </a:solidFill>
            </a:endParaRPr>
          </a:p>
        </p:txBody>
      </p:sp>
    </p:spTree>
    <p:extLst>
      <p:ext uri="{BB962C8B-B14F-4D97-AF65-F5344CB8AC3E}">
        <p14:creationId xmlns:p14="http://schemas.microsoft.com/office/powerpoint/2010/main" val="239559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 name="テキスト ボックス 2"/>
          <p:cNvSpPr txBox="1"/>
          <p:nvPr/>
        </p:nvSpPr>
        <p:spPr>
          <a:xfrm>
            <a:off x="2063129" y="1412777"/>
            <a:ext cx="4969074" cy="343574"/>
          </a:xfrm>
          <a:prstGeom prst="rect">
            <a:avLst/>
          </a:prstGeom>
          <a:noFill/>
        </p:spPr>
        <p:txBody>
          <a:bodyPr wrap="square" lIns="91389" tIns="45697" rIns="91389" bIns="45697" rtlCol="0">
            <a:spAutoFit/>
          </a:bodyPr>
          <a:lstStyle/>
          <a:p>
            <a:r>
              <a:rPr lang="en-US" altLang="ja-JP" sz="1633" dirty="0">
                <a:solidFill>
                  <a:srgbClr val="FF0000"/>
                </a:solidFill>
              </a:rPr>
              <a:t>Electron,    </a:t>
            </a:r>
            <a:r>
              <a:rPr lang="ja-JP" altLang="en-US" sz="1633" dirty="0">
                <a:solidFill>
                  <a:srgbClr val="FF0000"/>
                </a:solidFill>
              </a:rPr>
              <a:t> </a:t>
            </a:r>
            <a:r>
              <a:rPr lang="en-US" altLang="ja-JP" sz="1633" dirty="0">
                <a:solidFill>
                  <a:srgbClr val="FF0000"/>
                </a:solidFill>
              </a:rPr>
              <a:t>muon,       tau   number</a:t>
            </a:r>
            <a:endParaRPr lang="ja-JP" altLang="en-US" sz="1633" dirty="0">
              <a:solidFill>
                <a:srgbClr val="FF0000"/>
              </a:solidFill>
            </a:endParaRPr>
          </a:p>
        </p:txBody>
      </p:sp>
      <p:graphicFrame>
        <p:nvGraphicFramePr>
          <p:cNvPr id="1183" name="オブジェクト 37"/>
          <p:cNvGraphicFramePr/>
          <p:nvPr/>
        </p:nvGraphicFramePr>
        <p:xfrm>
          <a:off x="2279176" y="1844829"/>
          <a:ext cx="444546" cy="506462"/>
        </p:xfrm>
        <a:graphic>
          <a:graphicData uri="http://schemas.openxmlformats.org/presentationml/2006/ole">
            <mc:AlternateContent xmlns:mc="http://schemas.openxmlformats.org/markup-compatibility/2006">
              <mc:Choice xmlns:v="urn:schemas-microsoft-com:vml" Requires="v">
                <p:oleObj name="数式" r:id="rId2" imgW="177480" imgH="177480" progId="Equation.3">
                  <p:embed/>
                </p:oleObj>
              </mc:Choice>
              <mc:Fallback>
                <p:oleObj name="数式" r:id="rId2" imgW="177480" imgH="177480" progId="Equation.3">
                  <p:embed/>
                  <p:pic>
                    <p:nvPicPr>
                      <p:cNvPr id="1183" name="オブジェクト 37"/>
                      <p:cNvPicPr>
                        <a:picLocks noChangeAspect="1" noChangeArrowheads="1"/>
                      </p:cNvPicPr>
                      <p:nvPr/>
                    </p:nvPicPr>
                    <p:blipFill>
                      <a:blip r:embed="rId3"/>
                      <a:stretch>
                        <a:fillRect/>
                      </a:stretch>
                    </p:blipFill>
                    <p:spPr>
                      <a:xfrm>
                        <a:off x="2279176" y="1844829"/>
                        <a:ext cx="444546" cy="506462"/>
                      </a:xfrm>
                      <a:prstGeom prst="rect">
                        <a:avLst/>
                      </a:prstGeom>
                      <a:noFill/>
                    </p:spPr>
                  </p:pic>
                </p:oleObj>
              </mc:Fallback>
            </mc:AlternateContent>
          </a:graphicData>
        </a:graphic>
      </p:graphicFrame>
      <p:graphicFrame>
        <p:nvGraphicFramePr>
          <p:cNvPr id="1184" name="オブジェクト 38"/>
          <p:cNvGraphicFramePr/>
          <p:nvPr/>
        </p:nvGraphicFramePr>
        <p:xfrm>
          <a:off x="3327110" y="1827218"/>
          <a:ext cx="508054" cy="542925"/>
        </p:xfrm>
        <a:graphic>
          <a:graphicData uri="http://schemas.openxmlformats.org/presentationml/2006/ole">
            <mc:AlternateContent xmlns:mc="http://schemas.openxmlformats.org/markup-compatibility/2006">
              <mc:Choice xmlns:v="urn:schemas-microsoft-com:vml" Requires="v">
                <p:oleObj name="数式" r:id="rId4" imgW="203040" imgH="190440" progId="Equation.3">
                  <p:embed/>
                </p:oleObj>
              </mc:Choice>
              <mc:Fallback>
                <p:oleObj name="数式" r:id="rId4" imgW="203040" imgH="190440" progId="Equation.3">
                  <p:embed/>
                  <p:pic>
                    <p:nvPicPr>
                      <p:cNvPr id="1184" name="オブジェクト 38"/>
                      <p:cNvPicPr>
                        <a:picLocks noChangeAspect="1" noChangeArrowheads="1"/>
                      </p:cNvPicPr>
                      <p:nvPr/>
                    </p:nvPicPr>
                    <p:blipFill>
                      <a:blip r:embed="rId5"/>
                      <a:stretch>
                        <a:fillRect/>
                      </a:stretch>
                    </p:blipFill>
                    <p:spPr>
                      <a:xfrm>
                        <a:off x="3327110" y="1827218"/>
                        <a:ext cx="508054" cy="542925"/>
                      </a:xfrm>
                      <a:prstGeom prst="rect">
                        <a:avLst/>
                      </a:prstGeom>
                      <a:noFill/>
                    </p:spPr>
                  </p:pic>
                </p:oleObj>
              </mc:Fallback>
            </mc:AlternateContent>
          </a:graphicData>
        </a:graphic>
      </p:graphicFrame>
      <p:graphicFrame>
        <p:nvGraphicFramePr>
          <p:cNvPr id="1185" name="オブジェクト 39"/>
          <p:cNvGraphicFramePr/>
          <p:nvPr/>
        </p:nvGraphicFramePr>
        <p:xfrm>
          <a:off x="4351160" y="1844681"/>
          <a:ext cx="476300" cy="506413"/>
        </p:xfrm>
        <a:graphic>
          <a:graphicData uri="http://schemas.openxmlformats.org/presentationml/2006/ole">
            <mc:AlternateContent xmlns:mc="http://schemas.openxmlformats.org/markup-compatibility/2006">
              <mc:Choice xmlns:v="urn:schemas-microsoft-com:vml" Requires="v">
                <p:oleObj name="数式" r:id="rId6" imgW="190440" imgH="177480" progId="Equation.3">
                  <p:embed/>
                </p:oleObj>
              </mc:Choice>
              <mc:Fallback>
                <p:oleObj name="数式" r:id="rId6" imgW="190440" imgH="177480" progId="Equation.3">
                  <p:embed/>
                  <p:pic>
                    <p:nvPicPr>
                      <p:cNvPr id="1185" name="オブジェクト 39"/>
                      <p:cNvPicPr>
                        <a:picLocks noChangeAspect="1" noChangeArrowheads="1"/>
                      </p:cNvPicPr>
                      <p:nvPr/>
                    </p:nvPicPr>
                    <p:blipFill>
                      <a:blip r:embed="rId7"/>
                      <a:stretch>
                        <a:fillRect/>
                      </a:stretch>
                    </p:blipFill>
                    <p:spPr>
                      <a:xfrm>
                        <a:off x="4351160" y="1844681"/>
                        <a:ext cx="476300" cy="506413"/>
                      </a:xfrm>
                      <a:prstGeom prst="rect">
                        <a:avLst/>
                      </a:prstGeom>
                      <a:noFill/>
                    </p:spPr>
                  </p:pic>
                </p:oleObj>
              </mc:Fallback>
            </mc:AlternateContent>
          </a:graphicData>
        </a:graphic>
      </p:graphicFrame>
      <p:graphicFrame>
        <p:nvGraphicFramePr>
          <p:cNvPr id="1186" name="オブジェクト 40"/>
          <p:cNvGraphicFramePr/>
          <p:nvPr/>
        </p:nvGraphicFramePr>
        <p:xfrm>
          <a:off x="2351193" y="2299179"/>
          <a:ext cx="4445467" cy="903288"/>
        </p:xfrm>
        <a:graphic>
          <a:graphicData uri="http://schemas.openxmlformats.org/presentationml/2006/ole">
            <mc:AlternateContent xmlns:mc="http://schemas.openxmlformats.org/markup-compatibility/2006">
              <mc:Choice xmlns:v="urn:schemas-microsoft-com:vml" Requires="v">
                <p:oleObj name="数式" r:id="rId8" imgW="1777680" imgH="317160" progId="Equation.3">
                  <p:embed/>
                </p:oleObj>
              </mc:Choice>
              <mc:Fallback>
                <p:oleObj name="数式" r:id="rId8" imgW="1777680" imgH="317160" progId="Equation.3">
                  <p:embed/>
                  <p:pic>
                    <p:nvPicPr>
                      <p:cNvPr id="1186" name="オブジェクト 40"/>
                      <p:cNvPicPr>
                        <a:picLocks noChangeAspect="1" noChangeArrowheads="1"/>
                      </p:cNvPicPr>
                      <p:nvPr/>
                    </p:nvPicPr>
                    <p:blipFill>
                      <a:blip r:embed="rId9"/>
                      <a:stretch>
                        <a:fillRect/>
                      </a:stretch>
                    </p:blipFill>
                    <p:spPr>
                      <a:xfrm>
                        <a:off x="2351193" y="2299179"/>
                        <a:ext cx="4445467" cy="903288"/>
                      </a:xfrm>
                      <a:prstGeom prst="rect">
                        <a:avLst/>
                      </a:prstGeom>
                      <a:noFill/>
                    </p:spPr>
                  </p:pic>
                </p:oleObj>
              </mc:Fallback>
            </mc:AlternateContent>
          </a:graphicData>
        </a:graphic>
      </p:graphicFrame>
      <p:graphicFrame>
        <p:nvGraphicFramePr>
          <p:cNvPr id="1187" name="オブジェクト 41"/>
          <p:cNvGraphicFramePr/>
          <p:nvPr/>
        </p:nvGraphicFramePr>
        <p:xfrm>
          <a:off x="3071347" y="5157195"/>
          <a:ext cx="3207087" cy="976313"/>
        </p:xfrm>
        <a:graphic>
          <a:graphicData uri="http://schemas.openxmlformats.org/presentationml/2006/ole">
            <mc:AlternateContent xmlns:mc="http://schemas.openxmlformats.org/markup-compatibility/2006">
              <mc:Choice xmlns:v="urn:schemas-microsoft-com:vml" Requires="v">
                <p:oleObj name="数式" r:id="rId10" imgW="1282680" imgH="342720" progId="Equation.3">
                  <p:embed/>
                </p:oleObj>
              </mc:Choice>
              <mc:Fallback>
                <p:oleObj name="数式" r:id="rId10" imgW="1282680" imgH="342720" progId="Equation.3">
                  <p:embed/>
                  <p:pic>
                    <p:nvPicPr>
                      <p:cNvPr id="1187" name="オブジェクト 41"/>
                      <p:cNvPicPr>
                        <a:picLocks noChangeAspect="1" noChangeArrowheads="1"/>
                      </p:cNvPicPr>
                      <p:nvPr/>
                    </p:nvPicPr>
                    <p:blipFill>
                      <a:blip r:embed="rId11"/>
                      <a:stretch>
                        <a:fillRect/>
                      </a:stretch>
                    </p:blipFill>
                    <p:spPr>
                      <a:xfrm>
                        <a:off x="3071347" y="5157195"/>
                        <a:ext cx="3207087" cy="976313"/>
                      </a:xfrm>
                      <a:prstGeom prst="rect">
                        <a:avLst/>
                      </a:prstGeom>
                      <a:noFill/>
                    </p:spPr>
                  </p:pic>
                </p:oleObj>
              </mc:Fallback>
            </mc:AlternateContent>
          </a:graphicData>
        </a:graphic>
      </p:graphicFrame>
      <p:graphicFrame>
        <p:nvGraphicFramePr>
          <p:cNvPr id="1188" name="オブジェクト 42"/>
          <p:cNvGraphicFramePr/>
          <p:nvPr/>
        </p:nvGraphicFramePr>
        <p:xfrm>
          <a:off x="1847084" y="3163281"/>
          <a:ext cx="444546" cy="506413"/>
        </p:xfrm>
        <a:graphic>
          <a:graphicData uri="http://schemas.openxmlformats.org/presentationml/2006/ole">
            <mc:AlternateContent xmlns:mc="http://schemas.openxmlformats.org/markup-compatibility/2006">
              <mc:Choice xmlns:v="urn:schemas-microsoft-com:vml" Requires="v">
                <p:oleObj name="数式" r:id="rId12" imgW="177480" imgH="177480" progId="Equation.3">
                  <p:embed/>
                </p:oleObj>
              </mc:Choice>
              <mc:Fallback>
                <p:oleObj name="数式" r:id="rId12" imgW="177480" imgH="177480" progId="Equation.3">
                  <p:embed/>
                  <p:pic>
                    <p:nvPicPr>
                      <p:cNvPr id="1188" name="オブジェクト 42"/>
                      <p:cNvPicPr>
                        <a:picLocks noChangeAspect="1" noChangeArrowheads="1"/>
                      </p:cNvPicPr>
                      <p:nvPr/>
                    </p:nvPicPr>
                    <p:blipFill>
                      <a:blip r:embed="rId3"/>
                      <a:stretch>
                        <a:fillRect/>
                      </a:stretch>
                    </p:blipFill>
                    <p:spPr>
                      <a:xfrm>
                        <a:off x="1847084" y="3163281"/>
                        <a:ext cx="444546" cy="506413"/>
                      </a:xfrm>
                      <a:prstGeom prst="rect">
                        <a:avLst/>
                      </a:prstGeom>
                      <a:noFill/>
                    </p:spPr>
                  </p:pic>
                </p:oleObj>
              </mc:Fallback>
            </mc:AlternateContent>
          </a:graphicData>
        </a:graphic>
      </p:graphicFrame>
      <p:graphicFrame>
        <p:nvGraphicFramePr>
          <p:cNvPr id="1189" name="オブジェクト 43"/>
          <p:cNvGraphicFramePr/>
          <p:nvPr/>
        </p:nvGraphicFramePr>
        <p:xfrm>
          <a:off x="1775069" y="3811347"/>
          <a:ext cx="508054" cy="542925"/>
        </p:xfrm>
        <a:graphic>
          <a:graphicData uri="http://schemas.openxmlformats.org/presentationml/2006/ole">
            <mc:AlternateContent xmlns:mc="http://schemas.openxmlformats.org/markup-compatibility/2006">
              <mc:Choice xmlns:v="urn:schemas-microsoft-com:vml" Requires="v">
                <p:oleObj name="数式" r:id="rId13" imgW="203040" imgH="190440" progId="Equation.3">
                  <p:embed/>
                </p:oleObj>
              </mc:Choice>
              <mc:Fallback>
                <p:oleObj name="数式" r:id="rId13" imgW="203040" imgH="190440" progId="Equation.3">
                  <p:embed/>
                  <p:pic>
                    <p:nvPicPr>
                      <p:cNvPr id="1189" name="オブジェクト 43"/>
                      <p:cNvPicPr>
                        <a:picLocks noChangeAspect="1" noChangeArrowheads="1"/>
                      </p:cNvPicPr>
                      <p:nvPr/>
                    </p:nvPicPr>
                    <p:blipFill>
                      <a:blip r:embed="rId5"/>
                      <a:stretch>
                        <a:fillRect/>
                      </a:stretch>
                    </p:blipFill>
                    <p:spPr>
                      <a:xfrm>
                        <a:off x="1775069" y="3811347"/>
                        <a:ext cx="508054" cy="542925"/>
                      </a:xfrm>
                      <a:prstGeom prst="rect">
                        <a:avLst/>
                      </a:prstGeom>
                      <a:noFill/>
                    </p:spPr>
                  </p:pic>
                </p:oleObj>
              </mc:Fallback>
            </mc:AlternateContent>
          </a:graphicData>
        </a:graphic>
      </p:graphicFrame>
      <p:graphicFrame>
        <p:nvGraphicFramePr>
          <p:cNvPr id="1190" name="オブジェクト 44"/>
          <p:cNvGraphicFramePr/>
          <p:nvPr/>
        </p:nvGraphicFramePr>
        <p:xfrm>
          <a:off x="1775070" y="4459425"/>
          <a:ext cx="476300" cy="506413"/>
        </p:xfrm>
        <a:graphic>
          <a:graphicData uri="http://schemas.openxmlformats.org/presentationml/2006/ole">
            <mc:AlternateContent xmlns:mc="http://schemas.openxmlformats.org/markup-compatibility/2006">
              <mc:Choice xmlns:v="urn:schemas-microsoft-com:vml" Requires="v">
                <p:oleObj name="数式" r:id="rId14" imgW="190440" imgH="177480" progId="Equation.3">
                  <p:embed/>
                </p:oleObj>
              </mc:Choice>
              <mc:Fallback>
                <p:oleObj name="数式" r:id="rId14" imgW="190440" imgH="177480" progId="Equation.3">
                  <p:embed/>
                  <p:pic>
                    <p:nvPicPr>
                      <p:cNvPr id="1190" name="オブジェクト 44"/>
                      <p:cNvPicPr>
                        <a:picLocks noChangeAspect="1" noChangeArrowheads="1"/>
                      </p:cNvPicPr>
                      <p:nvPr/>
                    </p:nvPicPr>
                    <p:blipFill>
                      <a:blip r:embed="rId7"/>
                      <a:stretch>
                        <a:fillRect/>
                      </a:stretch>
                    </p:blipFill>
                    <p:spPr>
                      <a:xfrm>
                        <a:off x="1775070" y="4459425"/>
                        <a:ext cx="476300" cy="506413"/>
                      </a:xfrm>
                      <a:prstGeom prst="rect">
                        <a:avLst/>
                      </a:prstGeom>
                      <a:noFill/>
                    </p:spPr>
                  </p:pic>
                </p:oleObj>
              </mc:Fallback>
            </mc:AlternateContent>
          </a:graphicData>
        </a:graphic>
      </p:graphicFrame>
      <p:sp>
        <p:nvSpPr>
          <p:cNvPr id="1191" name="テキスト ボックス 11"/>
          <p:cNvSpPr txBox="1"/>
          <p:nvPr/>
        </p:nvSpPr>
        <p:spPr>
          <a:xfrm>
            <a:off x="2423208" y="3163279"/>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192" name="テキスト ボックス 12"/>
          <p:cNvSpPr txBox="1"/>
          <p:nvPr/>
        </p:nvSpPr>
        <p:spPr>
          <a:xfrm>
            <a:off x="3935536" y="3883360"/>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193" name="テキスト ボックス 13"/>
          <p:cNvSpPr txBox="1"/>
          <p:nvPr/>
        </p:nvSpPr>
        <p:spPr>
          <a:xfrm>
            <a:off x="5519878" y="4459419"/>
            <a:ext cx="1656358"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１　１</a:t>
            </a:r>
          </a:p>
        </p:txBody>
      </p:sp>
      <p:sp>
        <p:nvSpPr>
          <p:cNvPr id="1194" name="テキスト ボックス 14"/>
          <p:cNvSpPr txBox="1"/>
          <p:nvPr/>
        </p:nvSpPr>
        <p:spPr>
          <a:xfrm>
            <a:off x="7255272" y="2616494"/>
            <a:ext cx="2808603" cy="818383"/>
          </a:xfrm>
          <a:prstGeom prst="rect">
            <a:avLst/>
          </a:prstGeom>
          <a:noFill/>
        </p:spPr>
        <p:txBody>
          <a:bodyPr wrap="square" lIns="91389" tIns="45697" rIns="91389" bIns="45697" rtlCol="0">
            <a:spAutoFit/>
          </a:bodyPr>
          <a:lstStyle/>
          <a:p>
            <a:r>
              <a:rPr lang="en-US" altLang="ja-JP" sz="2359" dirty="0">
                <a:solidFill>
                  <a:schemeClr val="tx2">
                    <a:lumMod val="75000"/>
                  </a:schemeClr>
                </a:solidFill>
                <a:latin typeface="HG創英角ｺﾞｼｯｸUB" pitchFamily="49" charset="-128"/>
                <a:ea typeface="HG創英角ｺﾞｼｯｸUB" pitchFamily="49" charset="-128"/>
              </a:rPr>
              <a:t>Opposite(-1)</a:t>
            </a:r>
            <a:r>
              <a:rPr lang="ja-JP" altLang="en-US" sz="2359" dirty="0">
                <a:solidFill>
                  <a:schemeClr val="tx2">
                    <a:lumMod val="75000"/>
                  </a:schemeClr>
                </a:solidFill>
                <a:latin typeface="HG創英角ｺﾞｼｯｸUB" pitchFamily="49" charset="-128"/>
                <a:ea typeface="HG創英角ｺﾞｼｯｸUB" pitchFamily="49" charset="-128"/>
              </a:rPr>
              <a:t> </a:t>
            </a:r>
            <a:r>
              <a:rPr lang="en-US" altLang="ja-JP" sz="2359" dirty="0">
                <a:solidFill>
                  <a:schemeClr val="tx2">
                    <a:lumMod val="75000"/>
                  </a:schemeClr>
                </a:solidFill>
                <a:latin typeface="HG創英角ｺﾞｼｯｸUB" pitchFamily="49" charset="-128"/>
                <a:ea typeface="HG創英角ｺﾞｼｯｸUB" pitchFamily="49" charset="-128"/>
              </a:rPr>
              <a:t>for anti particles</a:t>
            </a:r>
            <a:endParaRPr lang="ja-JP" altLang="en-US" sz="2359" dirty="0">
              <a:solidFill>
                <a:schemeClr val="tx2">
                  <a:lumMod val="75000"/>
                </a:schemeClr>
              </a:solidFill>
              <a:latin typeface="HG創英角ｺﾞｼｯｸUB" pitchFamily="49" charset="-128"/>
              <a:ea typeface="HG創英角ｺﾞｼｯｸUB" pitchFamily="49" charset="-128"/>
            </a:endParaRPr>
          </a:p>
        </p:txBody>
      </p:sp>
      <p:sp>
        <p:nvSpPr>
          <p:cNvPr id="1195" name="テキスト ボックス 15"/>
          <p:cNvSpPr txBox="1"/>
          <p:nvPr/>
        </p:nvSpPr>
        <p:spPr>
          <a:xfrm>
            <a:off x="1713213" y="5033212"/>
            <a:ext cx="5041089" cy="455335"/>
          </a:xfrm>
          <a:prstGeom prst="rect">
            <a:avLst/>
          </a:prstGeom>
          <a:noFill/>
        </p:spPr>
        <p:txBody>
          <a:bodyPr wrap="square" lIns="91389" tIns="45697" rIns="91389" bIns="45697" rtlCol="0">
            <a:spAutoFit/>
          </a:bodyPr>
          <a:lstStyle/>
          <a:p>
            <a:r>
              <a:rPr lang="en-US" altLang="ja-JP" sz="2359" dirty="0">
                <a:latin typeface="HG創英角ｺﾞｼｯｸUB" pitchFamily="49" charset="-128"/>
                <a:ea typeface="HG創英角ｺﾞｼｯｸUB" pitchFamily="49" charset="-128"/>
              </a:rPr>
              <a:t>Example</a:t>
            </a:r>
            <a:r>
              <a:rPr lang="ja-JP" altLang="en-US" sz="2359" dirty="0">
                <a:latin typeface="HG創英角ｺﾞｼｯｸUB" pitchFamily="49" charset="-128"/>
                <a:ea typeface="HG創英角ｺﾞｼｯｸUB" pitchFamily="49" charset="-128"/>
              </a:rPr>
              <a:t> </a:t>
            </a:r>
            <a:r>
              <a:rPr lang="en-US" altLang="ja-JP" sz="2359" dirty="0">
                <a:latin typeface="HG創英角ｺﾞｼｯｸUB" pitchFamily="49" charset="-128"/>
                <a:ea typeface="HG創英角ｺﾞｼｯｸUB" pitchFamily="49" charset="-128"/>
              </a:rPr>
              <a:t>of</a:t>
            </a:r>
            <a:r>
              <a:rPr lang="ja-JP" altLang="en-US" sz="2359" dirty="0">
                <a:latin typeface="HG創英角ｺﾞｼｯｸUB" pitchFamily="49" charset="-128"/>
                <a:ea typeface="HG創英角ｺﾞｼｯｸUB" pitchFamily="49" charset="-128"/>
              </a:rPr>
              <a:t> </a:t>
            </a:r>
            <a:r>
              <a:rPr lang="en-US" altLang="ja-JP" sz="2359" dirty="0">
                <a:latin typeface="HG創英角ｺﾞｼｯｸUB" pitchFamily="49" charset="-128"/>
                <a:ea typeface="HG創英角ｺﾞｼｯｸUB" pitchFamily="49" charset="-128"/>
              </a:rPr>
              <a:t>conservation</a:t>
            </a:r>
            <a:endParaRPr lang="ja-JP" altLang="en-US" sz="2359" dirty="0">
              <a:latin typeface="HG創英角ｺﾞｼｯｸUB" pitchFamily="49" charset="-128"/>
              <a:ea typeface="HG創英角ｺﾞｼｯｸUB" pitchFamily="49" charset="-128"/>
            </a:endParaRPr>
          </a:p>
        </p:txBody>
      </p:sp>
      <p:graphicFrame>
        <p:nvGraphicFramePr>
          <p:cNvPr id="1196" name="オブジェクト 50"/>
          <p:cNvGraphicFramePr/>
          <p:nvPr/>
        </p:nvGraphicFramePr>
        <p:xfrm>
          <a:off x="2351195" y="6144424"/>
          <a:ext cx="508054" cy="542925"/>
        </p:xfrm>
        <a:graphic>
          <a:graphicData uri="http://schemas.openxmlformats.org/presentationml/2006/ole">
            <mc:AlternateContent xmlns:mc="http://schemas.openxmlformats.org/markup-compatibility/2006">
              <mc:Choice xmlns:v="urn:schemas-microsoft-com:vml" Requires="v">
                <p:oleObj name="数式" r:id="rId15" imgW="203040" imgH="190440" progId="Equation.3">
                  <p:embed/>
                </p:oleObj>
              </mc:Choice>
              <mc:Fallback>
                <p:oleObj name="数式" r:id="rId15" imgW="203040" imgH="190440" progId="Equation.3">
                  <p:embed/>
                  <p:pic>
                    <p:nvPicPr>
                      <p:cNvPr id="1196" name="オブジェクト 50"/>
                      <p:cNvPicPr>
                        <a:picLocks noChangeAspect="1" noChangeArrowheads="1"/>
                      </p:cNvPicPr>
                      <p:nvPr/>
                    </p:nvPicPr>
                    <p:blipFill>
                      <a:blip r:embed="rId5"/>
                      <a:stretch>
                        <a:fillRect/>
                      </a:stretch>
                    </p:blipFill>
                    <p:spPr>
                      <a:xfrm>
                        <a:off x="2351195" y="6144424"/>
                        <a:ext cx="508054" cy="542925"/>
                      </a:xfrm>
                      <a:prstGeom prst="rect">
                        <a:avLst/>
                      </a:prstGeom>
                      <a:noFill/>
                    </p:spPr>
                  </p:pic>
                </p:oleObj>
              </mc:Fallback>
            </mc:AlternateContent>
          </a:graphicData>
        </a:graphic>
      </p:graphicFrame>
      <p:sp>
        <p:nvSpPr>
          <p:cNvPr id="1197" name="テキスト ボックス 17"/>
          <p:cNvSpPr txBox="1"/>
          <p:nvPr/>
        </p:nvSpPr>
        <p:spPr>
          <a:xfrm>
            <a:off x="1523520" y="908725"/>
            <a:ext cx="9685585" cy="399422"/>
          </a:xfrm>
          <a:prstGeom prst="rect">
            <a:avLst/>
          </a:prstGeom>
          <a:noFill/>
        </p:spPr>
        <p:txBody>
          <a:bodyPr wrap="square" lIns="91389" tIns="45697" rIns="91389" bIns="45697" rtlCol="0">
            <a:spAutoFit/>
          </a:bodyPr>
          <a:lstStyle/>
          <a:p>
            <a:r>
              <a:rPr lang="en-US" altLang="ja-JP" sz="1996" dirty="0">
                <a:latin typeface="HG創英角ｺﾞｼｯｸUB" pitchFamily="49" charset="-128"/>
                <a:ea typeface="HG創英角ｺﾞｼｯｸUB" pitchFamily="49" charset="-128"/>
              </a:rPr>
              <a:t>Conserved</a:t>
            </a:r>
            <a:r>
              <a:rPr lang="ja-JP" altLang="en-US" sz="1996" dirty="0">
                <a:latin typeface="HG創英角ｺﾞｼｯｸUB" pitchFamily="49" charset="-128"/>
                <a:ea typeface="HG創英角ｺﾞｼｯｸUB" pitchFamily="49" charset="-128"/>
              </a:rPr>
              <a:t> </a:t>
            </a:r>
            <a:r>
              <a:rPr lang="en-US" altLang="ja-JP" sz="1996" dirty="0">
                <a:latin typeface="HG創英角ｺﾞｼｯｸUB" pitchFamily="49" charset="-128"/>
                <a:ea typeface="HG創英角ｺﾞｼｯｸUB" pitchFamily="49" charset="-128"/>
              </a:rPr>
              <a:t>“Charge”</a:t>
            </a:r>
            <a:r>
              <a:rPr lang="ja-JP" altLang="en-US" sz="1996" dirty="0">
                <a:latin typeface="HG創英角ｺﾞｼｯｸUB" pitchFamily="49" charset="-128"/>
                <a:ea typeface="HG創英角ｺﾞｼｯｸUB" pitchFamily="49" charset="-128"/>
              </a:rPr>
              <a:t> </a:t>
            </a:r>
            <a:r>
              <a:rPr lang="en-US" altLang="ja-JP" sz="1996" dirty="0">
                <a:latin typeface="HG創英角ｺﾞｼｯｸUB" pitchFamily="49" charset="-128"/>
                <a:ea typeface="HG創英角ｺﾞｼｯｸUB" pitchFamily="49" charset="-128"/>
              </a:rPr>
              <a:t>resulting</a:t>
            </a:r>
            <a:r>
              <a:rPr lang="ja-JP" altLang="en-US" sz="1996" dirty="0">
                <a:latin typeface="HG創英角ｺﾞｼｯｸUB" pitchFamily="49" charset="-128"/>
                <a:ea typeface="HG創英角ｺﾞｼｯｸUB" pitchFamily="49" charset="-128"/>
              </a:rPr>
              <a:t> </a:t>
            </a:r>
            <a:r>
              <a:rPr lang="en-US" altLang="ja-JP" sz="1996" dirty="0">
                <a:latin typeface="HG創英角ｺﾞｼｯｸUB" pitchFamily="49" charset="-128"/>
                <a:ea typeface="HG創英角ｺﾞｼｯｸUB" pitchFamily="49" charset="-128"/>
              </a:rPr>
              <a:t>from</a:t>
            </a:r>
            <a:r>
              <a:rPr lang="ja-JP" altLang="en-US" sz="1996" dirty="0">
                <a:latin typeface="HG創英角ｺﾞｼｯｸUB" pitchFamily="49" charset="-128"/>
                <a:ea typeface="HG創英角ｺﾞｼｯｸUB" pitchFamily="49" charset="-128"/>
              </a:rPr>
              <a:t> </a:t>
            </a:r>
            <a:r>
              <a:rPr lang="en-US" altLang="ja-JP" sz="1996" dirty="0">
                <a:latin typeface="HG創英角ｺﾞｼｯｸUB" pitchFamily="49" charset="-128"/>
                <a:ea typeface="HG創英角ｺﾞｼｯｸUB" pitchFamily="49" charset="-128"/>
              </a:rPr>
              <a:t>massless neutrinos</a:t>
            </a:r>
            <a:endParaRPr lang="ja-JP" altLang="en-US" sz="1996" dirty="0">
              <a:latin typeface="HG創英角ｺﾞｼｯｸUB" pitchFamily="49" charset="-128"/>
              <a:ea typeface="HG創英角ｺﾞｼｯｸUB" pitchFamily="49" charset="-128"/>
            </a:endParaRPr>
          </a:p>
        </p:txBody>
      </p:sp>
      <p:sp>
        <p:nvSpPr>
          <p:cNvPr id="1198" name="テキスト ボックス 18"/>
          <p:cNvSpPr txBox="1"/>
          <p:nvPr/>
        </p:nvSpPr>
        <p:spPr>
          <a:xfrm>
            <a:off x="2999333" y="6144424"/>
            <a:ext cx="4176903" cy="455335"/>
          </a:xfrm>
          <a:prstGeom prst="rect">
            <a:avLst/>
          </a:prstGeom>
          <a:noFill/>
        </p:spPr>
        <p:txBody>
          <a:bodyPr wrap="square" lIns="91389" tIns="45697" rIns="91389" bIns="45697" rtlCol="0">
            <a:spAutoFit/>
          </a:bodyPr>
          <a:lstStyle/>
          <a:p>
            <a:r>
              <a:rPr lang="ja-JP" altLang="en-US" sz="2359" dirty="0">
                <a:latin typeface="HG創英角ｺﾞｼｯｸUB" pitchFamily="49" charset="-128"/>
                <a:ea typeface="HG創英角ｺﾞｼｯｸUB" pitchFamily="49" charset="-128"/>
              </a:rPr>
              <a:t>０　＝　１＋（－１）</a:t>
            </a:r>
          </a:p>
        </p:txBody>
      </p:sp>
      <p:sp>
        <p:nvSpPr>
          <p:cNvPr id="1199" name="テキスト ボックス 1"/>
          <p:cNvSpPr txBox="1">
            <a:spLocks noChangeArrowheads="1"/>
          </p:cNvSpPr>
          <p:nvPr/>
        </p:nvSpPr>
        <p:spPr>
          <a:xfrm>
            <a:off x="754859" y="233808"/>
            <a:ext cx="7585614" cy="650773"/>
          </a:xfrm>
          <a:prstGeom prst="rect">
            <a:avLst/>
          </a:prstGeom>
          <a:noFill/>
          <a:ln>
            <a:noFill/>
          </a:ln>
        </p:spPr>
        <p:txBody>
          <a:bodyPr wrap="square" lIns="91389" tIns="45697" rIns="91389" bIns="45697">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629" dirty="0">
                <a:latin typeface="Cambria Math" panose="02040503050406030204" pitchFamily="18" charset="0"/>
                <a:ea typeface="Cambria Math" panose="02040503050406030204" pitchFamily="18" charset="0"/>
              </a:rPr>
              <a:t>Lepton Flavor in SM</a:t>
            </a:r>
            <a:endParaRPr lang="ja-JP" altLang="en-US" sz="3629" dirty="0">
              <a:latin typeface="Cambria Math" panose="02040503050406030204" pitchFamily="18" charset="0"/>
              <a:ea typeface="HG平成明朝体W9" pitchFamily="17" charset="-128"/>
            </a:endParaRPr>
          </a:p>
        </p:txBody>
      </p:sp>
      <p:sp>
        <p:nvSpPr>
          <p:cNvPr id="2" name="テキスト ボックス 14">
            <a:extLst>
              <a:ext uri="{FF2B5EF4-FFF2-40B4-BE49-F238E27FC236}">
                <a16:creationId xmlns:a16="http://schemas.microsoft.com/office/drawing/2014/main" id="{04867C29-E4EA-DCF9-B4BB-61D337B9596A}"/>
              </a:ext>
            </a:extLst>
          </p:cNvPr>
          <p:cNvSpPr txBox="1"/>
          <p:nvPr/>
        </p:nvSpPr>
        <p:spPr>
          <a:xfrm>
            <a:off x="7244307" y="4152508"/>
            <a:ext cx="2808603" cy="1181431"/>
          </a:xfrm>
          <a:prstGeom prst="rect">
            <a:avLst/>
          </a:prstGeom>
          <a:noFill/>
        </p:spPr>
        <p:txBody>
          <a:bodyPr wrap="square" lIns="91389" tIns="45697" rIns="91389" bIns="45697" rtlCol="0">
            <a:spAutoFit/>
          </a:bodyPr>
          <a:lstStyle/>
          <a:p>
            <a:r>
              <a:rPr lang="en-US" altLang="ja-JP" sz="2359" dirty="0">
                <a:solidFill>
                  <a:srgbClr val="FF0000"/>
                </a:solidFill>
                <a:latin typeface="HG創英角ｺﾞｼｯｸUB" pitchFamily="49" charset="-128"/>
                <a:ea typeface="HG創英角ｺﾞｼｯｸUB" pitchFamily="49" charset="-128"/>
              </a:rPr>
              <a:t>Same charge for Neutrino and charged lepton</a:t>
            </a:r>
            <a:endParaRPr lang="ja-JP" altLang="en-US" sz="2359" dirty="0">
              <a:solidFill>
                <a:srgbClr val="FF0000"/>
              </a:solidFill>
              <a:latin typeface="HG創英角ｺﾞｼｯｸUB" pitchFamily="49" charset="-128"/>
              <a:ea typeface="HG創英角ｺﾞｼｯｸUB" pitchFamily="49" charset="-128"/>
            </a:endParaRPr>
          </a:p>
        </p:txBody>
      </p:sp>
    </p:spTree>
    <p:extLst>
      <p:ext uri="{BB962C8B-B14F-4D97-AF65-F5344CB8AC3E}">
        <p14:creationId xmlns:p14="http://schemas.microsoft.com/office/powerpoint/2010/main" val="400494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F703E-BDCC-4CC9-A1F1-F88801F96E37}"/>
              </a:ext>
            </a:extLst>
          </p:cNvPr>
          <p:cNvSpPr>
            <a:spLocks noGrp="1"/>
          </p:cNvSpPr>
          <p:nvPr>
            <p:ph type="title"/>
          </p:nvPr>
        </p:nvSpPr>
        <p:spPr>
          <a:xfrm>
            <a:off x="838200" y="365125"/>
            <a:ext cx="10515600" cy="1325563"/>
          </a:xfrm>
        </p:spPr>
        <p:txBody>
          <a:bodyPr>
            <a:normAutofit/>
          </a:bodyPr>
          <a:lstStyle/>
          <a:p>
            <a:r>
              <a:rPr kumimoji="1" lang="en-US" altLang="ja-JP">
                <a:latin typeface="BIZ UDP明朝 Medium" panose="02020500000000000000" pitchFamily="18" charset="-128"/>
                <a:ea typeface="BIZ UDP明朝 Medium" panose="02020500000000000000" pitchFamily="18" charset="-128"/>
              </a:rPr>
              <a:t>Introduction</a:t>
            </a:r>
            <a:endParaRPr kumimoji="1" lang="ja-JP" altLang="en-US">
              <a:latin typeface="BIZ UDP明朝 Medium" panose="02020500000000000000" pitchFamily="18" charset="-128"/>
              <a:ea typeface="BIZ UDP明朝 Medium" panose="02020500000000000000" pitchFamily="18" charset="-128"/>
            </a:endParaRPr>
          </a:p>
        </p:txBody>
      </p:sp>
      <p:pic>
        <p:nvPicPr>
          <p:cNvPr id="1026" name="Picture 2">
            <a:extLst>
              <a:ext uri="{FF2B5EF4-FFF2-40B4-BE49-F238E27FC236}">
                <a16:creationId xmlns:a16="http://schemas.microsoft.com/office/drawing/2014/main" id="{C9F1C8AD-9C03-41C8-A76A-662B9074A0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0795" y="1578394"/>
            <a:ext cx="3029883" cy="1742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F3AE4F-7D91-42CB-B76B-5583C321C5DB}"/>
                  </a:ext>
                </a:extLst>
              </p:cNvPr>
              <p:cNvSpPr>
                <a:spLocks noGrp="1"/>
              </p:cNvSpPr>
              <p:nvPr>
                <p:ph idx="1"/>
              </p:nvPr>
            </p:nvSpPr>
            <p:spPr>
              <a:xfrm>
                <a:off x="6096000" y="1948069"/>
                <a:ext cx="5257799" cy="4228893"/>
              </a:xfrm>
            </p:spPr>
            <p:txBody>
              <a:bodyPr>
                <a:normAutofit lnSpcReduction="10000"/>
              </a:bodyPr>
              <a:lstStyle/>
              <a:p>
                <a:r>
                  <a:rPr kumimoji="1" lang="en-US" altLang="ja-JP" sz="2400" dirty="0">
                    <a:solidFill>
                      <a:schemeClr val="tx1"/>
                    </a:solidFill>
                    <a:latin typeface="BIZ UDP明朝 Medium" panose="02020500000000000000" pitchFamily="18" charset="-128"/>
                    <a:ea typeface="BIZ UDP明朝 Medium" panose="02020500000000000000" pitchFamily="18" charset="-128"/>
                  </a:rPr>
                  <a:t>Neutrino oscillation(1998)</a:t>
                </a:r>
              </a:p>
              <a:p>
                <a:pPr marL="0" indent="0">
                  <a:buNone/>
                </a:pPr>
                <a:r>
                  <a:rPr kumimoji="1" lang="ja-JP" altLang="en-US" sz="2400" dirty="0">
                    <a:solidFill>
                      <a:schemeClr val="tx1"/>
                    </a:solidFill>
                    <a:latin typeface="BIZ UDP明朝 Medium" panose="02020500000000000000" pitchFamily="18" charset="-128"/>
                    <a:ea typeface="BIZ UDP明朝 Medium" panose="02020500000000000000" pitchFamily="18" charset="-128"/>
                  </a:rPr>
                  <a:t>　⇒</a:t>
                </a:r>
                <a:r>
                  <a:rPr kumimoji="1" lang="en-US" altLang="ja-JP" sz="2400" dirty="0">
                    <a:solidFill>
                      <a:schemeClr val="tx1"/>
                    </a:solidFill>
                    <a:latin typeface="BIZ UDP明朝 Medium" panose="02020500000000000000" pitchFamily="18" charset="-128"/>
                    <a:ea typeface="BIZ UDP明朝 Medium" panose="02020500000000000000" pitchFamily="18" charset="-128"/>
                  </a:rPr>
                  <a:t>We need to build a model that explains neutrino mass  and lepton mixing.</a:t>
                </a:r>
              </a:p>
              <a:p>
                <a:pPr marL="0" indent="0">
                  <a:buNone/>
                </a:pPr>
                <a:r>
                  <a:rPr lang="en-US" altLang="ja-JP" sz="2400" dirty="0">
                    <a:latin typeface="BIZ UDP明朝 Medium" panose="02020500000000000000" pitchFamily="18" charset="-128"/>
                    <a:ea typeface="BIZ UDP明朝 Medium" panose="02020500000000000000" pitchFamily="18" charset="-128"/>
                  </a:rPr>
                  <a:t> =</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introduction</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of</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a</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seed</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for</a:t>
                </a:r>
                <a:r>
                  <a:rPr lang="ja-JP" altLang="en-US" sz="2400" dirty="0">
                    <a:latin typeface="BIZ UDP明朝 Medium" panose="02020500000000000000" pitchFamily="18" charset="-128"/>
                    <a:ea typeface="BIZ UDP明朝 Medium" panose="02020500000000000000" pitchFamily="18" charset="-128"/>
                  </a:rPr>
                  <a:t> </a:t>
                </a:r>
                <a:r>
                  <a:rPr lang="en-US" altLang="ja-JP" sz="2400" dirty="0" err="1">
                    <a:latin typeface="BIZ UDP明朝 Medium" panose="02020500000000000000" pitchFamily="18" charset="-128"/>
                    <a:ea typeface="BIZ UDP明朝 Medium" panose="02020500000000000000" pitchFamily="18" charset="-128"/>
                  </a:rPr>
                  <a:t>lapton</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flavor</a:t>
                </a:r>
                <a:r>
                  <a:rPr lang="ja-JP" altLang="en-US" sz="2400" dirty="0">
                    <a:latin typeface="BIZ UDP明朝 Medium" panose="02020500000000000000" pitchFamily="18" charset="-128"/>
                    <a:ea typeface="BIZ UDP明朝 Medium" panose="02020500000000000000" pitchFamily="18" charset="-128"/>
                  </a:rPr>
                  <a:t> </a:t>
                </a:r>
                <a:r>
                  <a:rPr lang="en-US" altLang="ja-JP" sz="2400" dirty="0">
                    <a:latin typeface="BIZ UDP明朝 Medium" panose="02020500000000000000" pitchFamily="18" charset="-128"/>
                    <a:ea typeface="BIZ UDP明朝 Medium" panose="02020500000000000000" pitchFamily="18" charset="-128"/>
                  </a:rPr>
                  <a:t>violation</a:t>
                </a:r>
                <a:endParaRPr kumimoji="1" lang="en-US" altLang="ja-JP" sz="2400" dirty="0">
                  <a:solidFill>
                    <a:schemeClr val="tx1"/>
                  </a:solidFill>
                  <a:latin typeface="BIZ UDP明朝 Medium" panose="02020500000000000000" pitchFamily="18" charset="-128"/>
                  <a:ea typeface="BIZ UDP明朝 Medium" panose="02020500000000000000" pitchFamily="18" charset="-128"/>
                </a:endParaRPr>
              </a:p>
              <a:p>
                <a:pPr marL="0" indent="0">
                  <a:buNone/>
                </a:pPr>
                <a:endParaRPr kumimoji="1" lang="en-US" altLang="ja-JP" sz="2400" dirty="0">
                  <a:solidFill>
                    <a:schemeClr val="tx1"/>
                  </a:solidFill>
                  <a:latin typeface="BIZ UDP明朝 Medium" panose="02020500000000000000" pitchFamily="18" charset="-128"/>
                  <a:ea typeface="BIZ UDP明朝 Medium" panose="02020500000000000000" pitchFamily="18" charset="-128"/>
                </a:endParaRPr>
              </a:p>
              <a:p>
                <a:r>
                  <a:rPr kumimoji="1" lang="en-US" altLang="ja-JP" sz="2400" b="0" dirty="0">
                    <a:solidFill>
                      <a:schemeClr val="tx1"/>
                    </a:solidFill>
                    <a:latin typeface="BIZ UDP明朝 Medium" panose="02020500000000000000" pitchFamily="18" charset="-128"/>
                    <a:ea typeface="BIZ UDP明朝 Medium" panose="02020500000000000000" pitchFamily="18" charset="-128"/>
                  </a:rPr>
                  <a:t>SU(2) doublet </a:t>
                </a:r>
                <a14:m>
                  <m:oMath xmlns:m="http://schemas.openxmlformats.org/officeDocument/2006/math">
                    <m:d>
                      <m:dPr>
                        <m:ctrlPr>
                          <a:rPr kumimoji="1" lang="en-US" altLang="ja-JP" sz="2400" b="0" i="1">
                            <a:solidFill>
                              <a:schemeClr val="tx1"/>
                            </a:solidFill>
                            <a:latin typeface="Cambria Math" panose="02040503050406030204" pitchFamily="18" charset="0"/>
                            <a:ea typeface="BIZ UD明朝 Medium" panose="02020500000000000000" pitchFamily="17" charset="-128"/>
                          </a:rPr>
                        </m:ctrlPr>
                      </m:dPr>
                      <m:e>
                        <m:sSub>
                          <m:sSubPr>
                            <m:ctrlPr>
                              <a:rPr kumimoji="1" lang="en-US" altLang="ja-JP" sz="2400" b="0" i="1">
                                <a:solidFill>
                                  <a:schemeClr val="tx1"/>
                                </a:solidFill>
                                <a:latin typeface="Cambria Math" panose="02040503050406030204" pitchFamily="18" charset="0"/>
                                <a:ea typeface="BIZ UD明朝 Medium" panose="02020500000000000000" pitchFamily="17" charset="-128"/>
                              </a:rPr>
                            </m:ctrlPr>
                          </m:sSubPr>
                          <m:e>
                            <m:r>
                              <a:rPr kumimoji="1" lang="en-US" altLang="ja-JP" sz="2400" b="0" i="1">
                                <a:solidFill>
                                  <a:schemeClr val="tx1"/>
                                </a:solidFill>
                                <a:latin typeface="Cambria Math" panose="02040503050406030204" pitchFamily="18" charset="0"/>
                                <a:ea typeface="BIZ UD明朝 Medium" panose="02020500000000000000" pitchFamily="17" charset="-128"/>
                              </a:rPr>
                              <m:t>𝑒</m:t>
                            </m:r>
                          </m:e>
                          <m:sub>
                            <m:r>
                              <a:rPr kumimoji="1" lang="en-US" altLang="ja-JP" sz="2400" b="0" i="1">
                                <a:solidFill>
                                  <a:schemeClr val="tx1"/>
                                </a:solidFill>
                                <a:latin typeface="Cambria Math" panose="02040503050406030204" pitchFamily="18" charset="0"/>
                                <a:ea typeface="BIZ UD明朝 Medium" panose="02020500000000000000" pitchFamily="17" charset="-128"/>
                              </a:rPr>
                              <m:t>𝑙</m:t>
                            </m:r>
                          </m:sub>
                        </m:sSub>
                        <m:r>
                          <a:rPr kumimoji="1" lang="en-US" altLang="ja-JP" sz="2400" b="0" i="1">
                            <a:solidFill>
                              <a:schemeClr val="tx1"/>
                            </a:solidFill>
                            <a:latin typeface="Cambria Math" panose="02040503050406030204" pitchFamily="18" charset="0"/>
                            <a:ea typeface="BIZ UD明朝 Medium" panose="02020500000000000000" pitchFamily="17" charset="-128"/>
                          </a:rPr>
                          <m:t>,</m:t>
                        </m:r>
                        <m:sSub>
                          <m:sSubPr>
                            <m:ctrlPr>
                              <a:rPr kumimoji="1" lang="en-US" altLang="ja-JP" sz="2400" b="0" i="1">
                                <a:solidFill>
                                  <a:schemeClr val="tx1"/>
                                </a:solidFill>
                                <a:latin typeface="Cambria Math" panose="02040503050406030204" pitchFamily="18" charset="0"/>
                                <a:ea typeface="BIZ UD明朝 Medium" panose="02020500000000000000" pitchFamily="17" charset="-128"/>
                              </a:rPr>
                            </m:ctrlPr>
                          </m:sSubPr>
                          <m:e>
                            <m:r>
                              <a:rPr kumimoji="1" lang="en-US" altLang="ja-JP" sz="2400" b="0" i="1">
                                <a:solidFill>
                                  <a:schemeClr val="tx1"/>
                                </a:solidFill>
                                <a:latin typeface="Cambria Math" panose="02040503050406030204" pitchFamily="18" charset="0"/>
                                <a:ea typeface="BIZ UD明朝 Medium" panose="02020500000000000000" pitchFamily="17" charset="-128"/>
                              </a:rPr>
                              <m:t>𝜈</m:t>
                            </m:r>
                          </m:e>
                          <m:sub>
                            <m:r>
                              <a:rPr kumimoji="1" lang="en-US" altLang="ja-JP" sz="2400" b="0" i="1">
                                <a:solidFill>
                                  <a:schemeClr val="tx1"/>
                                </a:solidFill>
                                <a:latin typeface="Cambria Math" panose="02040503050406030204" pitchFamily="18" charset="0"/>
                                <a:ea typeface="BIZ UD明朝 Medium" panose="02020500000000000000" pitchFamily="17" charset="-128"/>
                              </a:rPr>
                              <m:t>𝑙</m:t>
                            </m:r>
                          </m:sub>
                        </m:sSub>
                      </m:e>
                    </m:d>
                  </m:oMath>
                </a14:m>
                <a:r>
                  <a:rPr kumimoji="1" lang="en-US" altLang="ja-JP" sz="2400" dirty="0">
                    <a:solidFill>
                      <a:schemeClr val="tx1"/>
                    </a:solidFill>
                    <a:latin typeface="BIZ UDP明朝 Medium" panose="02020500000000000000" pitchFamily="18" charset="-128"/>
                    <a:ea typeface="BIZ UDP明朝 Medium" panose="02020500000000000000" pitchFamily="18" charset="-128"/>
                  </a:rPr>
                  <a:t> </a:t>
                </a:r>
              </a:p>
              <a:p>
                <a:pPr marL="0" indent="0">
                  <a:buNone/>
                </a:pPr>
                <a:r>
                  <a:rPr kumimoji="1" lang="en-US" altLang="ja-JP" sz="2400" dirty="0">
                    <a:solidFill>
                      <a:schemeClr val="tx1"/>
                    </a:solidFill>
                    <a:latin typeface="BIZ UDP明朝 Medium" panose="02020500000000000000" pitchFamily="18" charset="-128"/>
                    <a:ea typeface="BIZ UDP明朝 Medium" panose="02020500000000000000" pitchFamily="18" charset="-128"/>
                  </a:rPr>
                  <a:t>   </a:t>
                </a:r>
                <a:r>
                  <a:rPr kumimoji="1" lang="ja-JP" altLang="en-US" sz="2400" dirty="0">
                    <a:solidFill>
                      <a:schemeClr val="tx1"/>
                    </a:solidFill>
                    <a:latin typeface="BIZ UDP明朝 Medium" panose="02020500000000000000" pitchFamily="18" charset="-128"/>
                    <a:ea typeface="BIZ UDP明朝 Medium" panose="02020500000000000000" pitchFamily="18" charset="-128"/>
                  </a:rPr>
                  <a:t>⇒ </a:t>
                </a:r>
                <a:r>
                  <a:rPr kumimoji="1" lang="en-US" altLang="ja-JP" sz="2400" dirty="0">
                    <a:solidFill>
                      <a:schemeClr val="tx1"/>
                    </a:solidFill>
                    <a:latin typeface="BIZ UDP明朝 Medium" panose="02020500000000000000" pitchFamily="18" charset="-128"/>
                    <a:ea typeface="BIZ UDP明朝 Medium" panose="02020500000000000000" pitchFamily="18" charset="-128"/>
                  </a:rPr>
                  <a:t>charged Lepton Flavor Violation</a:t>
                </a:r>
                <a:r>
                  <a:rPr lang="en-US" altLang="ja-JP" sz="2400" dirty="0">
                    <a:latin typeface="BIZ UDP明朝 Medium" panose="02020500000000000000" pitchFamily="18" charset="-128"/>
                    <a:ea typeface="BIZ UDP明朝 Medium" panose="02020500000000000000" pitchFamily="18" charset="-128"/>
                  </a:rPr>
                  <a:t> is inevitable.</a:t>
                </a:r>
              </a:p>
              <a:p>
                <a:pPr marL="0" indent="0">
                  <a:buNone/>
                </a:pPr>
                <a:r>
                  <a:rPr kumimoji="1" lang="en-US" altLang="ja-JP" sz="2400" dirty="0">
                    <a:solidFill>
                      <a:schemeClr val="tx1"/>
                    </a:solidFill>
                    <a:latin typeface="BIZ UDP明朝 Medium" panose="02020500000000000000" pitchFamily="18" charset="-128"/>
                    <a:ea typeface="BIZ UDP明朝 Medium" panose="02020500000000000000" pitchFamily="18" charset="-128"/>
                  </a:rPr>
                  <a:t> How large?</a:t>
                </a:r>
              </a:p>
            </p:txBody>
          </p:sp>
        </mc:Choice>
        <mc:Fallback xmlns="">
          <p:sp>
            <p:nvSpPr>
              <p:cNvPr id="3" name="コンテンツ プレースホルダー 2">
                <a:extLst>
                  <a:ext uri="{FF2B5EF4-FFF2-40B4-BE49-F238E27FC236}">
                    <a16:creationId xmlns:a16="http://schemas.microsoft.com/office/drawing/2014/main" id="{2CF3AE4F-7D91-42CB-B76B-5583C321C5DB}"/>
                  </a:ext>
                </a:extLst>
              </p:cNvPr>
              <p:cNvSpPr>
                <a:spLocks noGrp="1" noRot="1" noChangeAspect="1" noMove="1" noResize="1" noEditPoints="1" noAdjustHandles="1" noChangeArrowheads="1" noChangeShapeType="1" noTextEdit="1"/>
              </p:cNvSpPr>
              <p:nvPr>
                <p:ph idx="1"/>
              </p:nvPr>
            </p:nvSpPr>
            <p:spPr>
              <a:xfrm>
                <a:off x="6096000" y="1948069"/>
                <a:ext cx="5257799" cy="4228893"/>
              </a:xfrm>
              <a:blipFill>
                <a:blip r:embed="rId3"/>
                <a:stretch>
                  <a:fillRect l="-1740" t="-2886"/>
                </a:stretch>
              </a:blipFill>
            </p:spPr>
            <p:txBody>
              <a:bodyPr/>
              <a:lstStyle/>
              <a:p>
                <a:r>
                  <a:rPr lang="ja-JP" altLang="en-US">
                    <a:noFill/>
                  </a:rPr>
                  <a:t> </a:t>
                </a:r>
              </a:p>
            </p:txBody>
          </p:sp>
        </mc:Fallback>
      </mc:AlternateContent>
      <p:pic>
        <p:nvPicPr>
          <p:cNvPr id="5" name="Picture 2">
            <a:extLst>
              <a:ext uri="{FF2B5EF4-FFF2-40B4-BE49-F238E27FC236}">
                <a16:creationId xmlns:a16="http://schemas.microsoft.com/office/drawing/2014/main" id="{1AFFE334-4A25-4917-8635-3560475A9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28" y="3424906"/>
            <a:ext cx="4225948" cy="323528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A2502C23-4E05-4F4F-9829-49D7DBCA49BB}"/>
              </a:ext>
            </a:extLst>
          </p:cNvPr>
          <p:cNvSpPr/>
          <p:nvPr/>
        </p:nvSpPr>
        <p:spPr>
          <a:xfrm>
            <a:off x="1148780" y="5375749"/>
            <a:ext cx="3808229" cy="120538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87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3CEE836C-9729-48AD-9561-7D5AE2382FFD}"/>
                  </a:ext>
                </a:extLst>
              </p:cNvPr>
              <p:cNvSpPr>
                <a:spLocks noGrp="1"/>
              </p:cNvSpPr>
              <p:nvPr>
                <p:ph type="title"/>
              </p:nvPr>
            </p:nvSpPr>
            <p:spPr/>
            <p:txBody>
              <a:bodyPr/>
              <a:lstStyle/>
              <a:p>
                <a14:m>
                  <m:oMath xmlns:m="http://schemas.openxmlformats.org/officeDocument/2006/math">
                    <m:sSup>
                      <m:sSupPr>
                        <m:ctrlPr>
                          <a:rPr kumimoji="1" lang="en-US" altLang="ja-JP" sz="44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44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44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44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44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44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44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4400" dirty="0">
                    <a:solidFill>
                      <a:schemeClr val="tx1"/>
                    </a:solidFill>
                    <a:latin typeface="BIZ UDP明朝 Medium" panose="02020500000000000000" pitchFamily="18" charset="-128"/>
                    <a:ea typeface="BIZ UDP明朝 Medium" panose="02020500000000000000" pitchFamily="18" charset="-128"/>
                  </a:rPr>
                  <a:t> conversion (</a:t>
                </a:r>
                <a:r>
                  <a:rPr kumimoji="1" lang="en-US" altLang="ja-JP" sz="4400" dirty="0" err="1">
                    <a:solidFill>
                      <a:schemeClr val="tx1"/>
                    </a:solidFill>
                    <a:latin typeface="BIZ UDP明朝 Medium" panose="02020500000000000000" pitchFamily="18" charset="-128"/>
                    <a:ea typeface="BIZ UDP明朝 Medium" panose="02020500000000000000" pitchFamily="18" charset="-128"/>
                  </a:rPr>
                  <a:t>cLFV</a:t>
                </a:r>
                <a:r>
                  <a:rPr kumimoji="1" lang="en-US" altLang="ja-JP" sz="4400" dirty="0">
                    <a:solidFill>
                      <a:schemeClr val="tx1"/>
                    </a:solidFill>
                    <a:latin typeface="BIZ UDP明朝 Medium" panose="02020500000000000000" pitchFamily="18" charset="-128"/>
                    <a:ea typeface="BIZ UDP明朝 Medium" panose="02020500000000000000" pitchFamily="18" charset="-128"/>
                  </a:rPr>
                  <a:t>) </a:t>
                </a:r>
                <a:endParaRPr kumimoji="1" lang="ja-JP" altLang="en-US" dirty="0"/>
              </a:p>
            </p:txBody>
          </p:sp>
        </mc:Choice>
        <mc:Fallback xmlns="">
          <p:sp>
            <p:nvSpPr>
              <p:cNvPr id="2" name="タイトル 1">
                <a:extLst>
                  <a:ext uri="{FF2B5EF4-FFF2-40B4-BE49-F238E27FC236}">
                    <a16:creationId xmlns:a16="http://schemas.microsoft.com/office/drawing/2014/main" id="{3CEE836C-9729-48AD-9561-7D5AE2382FF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86C5207-7D4A-4D75-A0C0-3D31CA128C70}"/>
                  </a:ext>
                </a:extLst>
              </p:cNvPr>
              <p:cNvSpPr>
                <a:spLocks noGrp="1"/>
              </p:cNvSpPr>
              <p:nvPr>
                <p:ph idx="1"/>
              </p:nvPr>
            </p:nvSpPr>
            <p:spPr>
              <a:xfrm>
                <a:off x="838200" y="1506860"/>
                <a:ext cx="10515600" cy="5079570"/>
              </a:xfrm>
            </p:spPr>
            <p:txBody>
              <a:bodyPr>
                <a:normAutofit/>
              </a:bodyPr>
              <a:lstStyle/>
              <a:p>
                <a:pPr marL="0" indent="0">
                  <a:buNone/>
                </a:pPr>
                <a:r>
                  <a:rPr kumimoji="1" lang="ja-JP" altLang="en-US" sz="2000" dirty="0">
                    <a:latin typeface="BIZ UDP明朝 Medium" panose="02020500000000000000" pitchFamily="18" charset="-128"/>
                    <a:ea typeface="BIZ UDP明朝 Medium" panose="02020500000000000000" pitchFamily="18" charset="-128"/>
                  </a:rPr>
                  <a:t>〇</a:t>
                </a:r>
                <a:r>
                  <a:rPr kumimoji="1" lang="en-US" altLang="ja-JP" sz="2000" dirty="0">
                    <a:latin typeface="BIZ UDP明朝 Medium" panose="02020500000000000000" pitchFamily="18" charset="-128"/>
                    <a:ea typeface="BIZ UDP明朝 Medium" panose="02020500000000000000" pitchFamily="18" charset="-128"/>
                  </a:rPr>
                  <a:t>A test for CLFV</a:t>
                </a:r>
              </a:p>
              <a:p>
                <a:r>
                  <a:rPr lang="en-US" altLang="ja-JP" sz="2000" dirty="0">
                    <a:latin typeface="BIZ UDP明朝 Medium" panose="02020500000000000000" pitchFamily="18" charset="-128"/>
                    <a:ea typeface="BIZ UDP明朝 Medium" panose="02020500000000000000" pitchFamily="18" charset="-128"/>
                  </a:rPr>
                  <a:t>The initial state is a muonic atom </a:t>
                </a:r>
              </a:p>
              <a:p>
                <a:r>
                  <a:rPr lang="en-US" altLang="ja-JP" sz="2000" dirty="0" err="1">
                    <a:latin typeface="BIZ UDP明朝 Medium" panose="02020500000000000000" pitchFamily="18" charset="-128"/>
                    <a:ea typeface="BIZ UDP明朝 Medium" panose="02020500000000000000" pitchFamily="18" charset="-128"/>
                  </a:rPr>
                  <a:t>cLFV</a:t>
                </a:r>
                <a:endParaRPr lang="en-US" altLang="ja-JP" sz="2000" dirty="0">
                  <a:latin typeface="BIZ UDP明朝 Medium" panose="02020500000000000000" pitchFamily="18" charset="-128"/>
                  <a:ea typeface="BIZ UDP明朝 Medium" panose="02020500000000000000" pitchFamily="18" charset="-128"/>
                </a:endParaRPr>
              </a:p>
              <a:p>
                <a:r>
                  <a:rPr lang="en-US" altLang="ja-JP" sz="2000" dirty="0"/>
                  <a:t>The energy of electron</a:t>
                </a:r>
              </a:p>
              <a:p>
                <a:pPr marL="0" indent="0">
                  <a:buNone/>
                </a:pPr>
                <a:r>
                  <a:rPr kumimoji="1" lang="en-US" altLang="ja-JP" sz="2000" b="0" dirty="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𝑚</m:t>
                        </m:r>
                      </m:e>
                      <m:sub>
                        <m:r>
                          <a:rPr kumimoji="1" lang="en-US" altLang="ja-JP" sz="2000" b="0" i="1" smtClean="0">
                            <a:latin typeface="Cambria Math" panose="02040503050406030204" pitchFamily="18" charset="0"/>
                          </a:rPr>
                          <m:t>𝜇</m:t>
                        </m:r>
                      </m:sub>
                    </m:sSub>
                    <m:r>
                      <a:rPr kumimoji="1" lang="en-US" altLang="ja-JP" sz="2000" b="0" i="1" smtClean="0">
                        <a:latin typeface="Cambria Math" panose="02040503050406030204" pitchFamily="18" charset="0"/>
                      </a:rPr>
                      <m:t>−</m:t>
                    </m:r>
                    <m:d>
                      <m:dPr>
                        <m:ctrlPr>
                          <a:rPr kumimoji="1" lang="en-US" altLang="ja-JP" sz="2000" b="0" i="1" smtClean="0">
                            <a:latin typeface="Cambria Math" panose="02040503050406030204" pitchFamily="18" charset="0"/>
                          </a:rPr>
                        </m:ctrlPr>
                      </m:dPr>
                      <m:e>
                        <m:r>
                          <m:rPr>
                            <m:sty m:val="p"/>
                          </m:rPr>
                          <a:rPr lang="en-US" altLang="ja-JP" sz="2000" i="0">
                            <a:latin typeface="Cambria Math" panose="02040503050406030204" pitchFamily="18" charset="0"/>
                          </a:rPr>
                          <m:t>B</m:t>
                        </m:r>
                        <m:r>
                          <m:rPr>
                            <m:sty m:val="p"/>
                          </m:rPr>
                          <a:rPr lang="en-US" altLang="ja-JP" sz="2000" b="0" i="0" smtClean="0">
                            <a:latin typeface="Cambria Math" panose="02040503050406030204" pitchFamily="18" charset="0"/>
                          </a:rPr>
                          <m:t>inding</m:t>
                        </m:r>
                        <m:r>
                          <a:rPr lang="en-US" altLang="ja-JP" sz="2000" b="0" i="0" smtClean="0">
                            <a:latin typeface="Cambria Math" panose="02040503050406030204" pitchFamily="18" charset="0"/>
                          </a:rPr>
                          <m:t> </m:t>
                        </m:r>
                        <m:r>
                          <m:rPr>
                            <m:sty m:val="p"/>
                          </m:rPr>
                          <a:rPr lang="en-US" altLang="ja-JP" sz="2000" b="0" i="0" smtClean="0">
                            <a:latin typeface="Cambria Math" panose="02040503050406030204" pitchFamily="18" charset="0"/>
                          </a:rPr>
                          <m:t>Energy</m:t>
                        </m:r>
                      </m:e>
                    </m:d>
                    <m:r>
                      <a:rPr lang="en-US" altLang="ja-JP" sz="2000" b="0" i="1" smtClean="0">
                        <a:latin typeface="Cambria Math" panose="02040503050406030204" pitchFamily="18" charset="0"/>
                      </a:rPr>
                      <m:t>−</m:t>
                    </m:r>
                    <m:d>
                      <m:dPr>
                        <m:ctrlPr>
                          <a:rPr lang="en-US" altLang="ja-JP" sz="2000" b="0" i="1" smtClean="0">
                            <a:latin typeface="Cambria Math" panose="02040503050406030204" pitchFamily="18" charset="0"/>
                          </a:rPr>
                        </m:ctrlPr>
                      </m:dPr>
                      <m:e>
                        <m:r>
                          <a:rPr lang="en-US" altLang="ja-JP" sz="2000" b="0" i="1" smtClean="0">
                            <a:latin typeface="Cambria Math" panose="02040503050406030204" pitchFamily="18" charset="0"/>
                          </a:rPr>
                          <m:t>𝑄</m:t>
                        </m:r>
                        <m:r>
                          <a:rPr lang="en-US" altLang="ja-JP" sz="2000" b="0" i="1" smtClean="0">
                            <a:latin typeface="Cambria Math" panose="02040503050406030204" pitchFamily="18" charset="0"/>
                          </a:rPr>
                          <m:t> </m:t>
                        </m:r>
                        <m:r>
                          <m:rPr>
                            <m:sty m:val="p"/>
                          </m:rPr>
                          <a:rPr lang="en-US" altLang="ja-JP" sz="2000" b="0" i="0" smtClean="0">
                            <a:latin typeface="Cambria Math" panose="02040503050406030204" pitchFamily="18" charset="0"/>
                          </a:rPr>
                          <m:t>value</m:t>
                        </m:r>
                      </m:e>
                    </m:d>
                  </m:oMath>
                </a14:m>
                <a:endParaRPr lang="en-US" altLang="ja-JP" sz="2000" b="0" dirty="0">
                  <a:latin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The the current experimental constraint is</a:t>
                </a:r>
                <a:endParaRPr lang="ja-JP" altLang="en-US" sz="2000" dirty="0">
                  <a:latin typeface="BIZ UDP明朝 Medium" panose="02020500000000000000" pitchFamily="18" charset="-128"/>
                  <a:ea typeface="BIZ UDP明朝 Medium" panose="02020500000000000000" pitchFamily="18" charset="-128"/>
                </a:endParaRPr>
              </a:p>
              <a:p>
                <a:endParaRPr lang="ja-JP" altLang="en-US" sz="2000" dirty="0">
                  <a:latin typeface="BIZ UDP明朝 Medium" panose="02020500000000000000" pitchFamily="18" charset="-128"/>
                  <a:ea typeface="BIZ UDP明朝 Medium" panose="02020500000000000000" pitchFamily="18" charset="-128"/>
                </a:endParaRPr>
              </a:p>
              <a:p>
                <a:pPr marL="0" indent="0">
                  <a:buNone/>
                </a:pPr>
                <a:endParaRPr lang="ja-JP" altLang="en-US" sz="2000" dirty="0">
                  <a:latin typeface="BIZ UDP明朝 Medium" panose="02020500000000000000" pitchFamily="18" charset="-128"/>
                  <a:ea typeface="BIZ UDP明朝 Medium" panose="02020500000000000000" pitchFamily="18" charset="-128"/>
                </a:endParaRPr>
              </a:p>
              <a:p>
                <a:pPr marL="0" indent="0">
                  <a:buNone/>
                </a:pPr>
                <a:r>
                  <a:rPr lang="en-US" altLang="ja-JP" sz="1600" dirty="0">
                    <a:latin typeface="BIZ UDP明朝 Medium" panose="02020500000000000000" pitchFamily="18" charset="-128"/>
                    <a:ea typeface="BIZ UDP明朝 Medium" panose="02020500000000000000" pitchFamily="18" charset="-128"/>
                  </a:rPr>
                  <a:t>   ( P. A. </a:t>
                </a:r>
                <a:r>
                  <a:rPr lang="en-US" altLang="ja-JP" sz="1600" dirty="0" err="1">
                    <a:latin typeface="BIZ UDP明朝 Medium" panose="02020500000000000000" pitchFamily="18" charset="-128"/>
                    <a:ea typeface="BIZ UDP明朝 Medium" panose="02020500000000000000" pitchFamily="18" charset="-128"/>
                  </a:rPr>
                  <a:t>Zyla</a:t>
                </a:r>
                <a:r>
                  <a:rPr lang="en-US" altLang="ja-JP" sz="1600" dirty="0">
                    <a:latin typeface="BIZ UDP明朝 Medium" panose="02020500000000000000" pitchFamily="18" charset="-128"/>
                    <a:ea typeface="BIZ UDP明朝 Medium" panose="02020500000000000000" pitchFamily="18" charset="-128"/>
                  </a:rPr>
                  <a:t> et al. [Particle Data Group], PTEP 2020 (2020) no.8, 083C01.)</a:t>
                </a:r>
              </a:p>
              <a:p>
                <a:pPr marL="0" indent="0">
                  <a:buNone/>
                </a:pPr>
                <a:endParaRPr lang="en-US" altLang="ja-JP" sz="1600" dirty="0">
                  <a:latin typeface="BIZ UDP明朝 Medium" panose="02020500000000000000" pitchFamily="18" charset="-128"/>
                  <a:ea typeface="BIZ UDP明朝 Medium" panose="02020500000000000000" pitchFamily="18" charset="-128"/>
                </a:endParaRPr>
              </a:p>
              <a:p>
                <a:r>
                  <a:rPr lang="en-US" altLang="ja-JP" sz="2000" dirty="0">
                    <a:latin typeface="BIZ UDP明朝 Medium" panose="02020500000000000000" pitchFamily="18" charset="-128"/>
                    <a:ea typeface="BIZ UDP明朝 Medium" panose="02020500000000000000" pitchFamily="18" charset="-128"/>
                  </a:rPr>
                  <a:t>Several e</a:t>
                </a:r>
                <a:r>
                  <a:rPr kumimoji="1" lang="en-US" altLang="ja-JP" sz="2000" dirty="0">
                    <a:solidFill>
                      <a:schemeClr val="tx1"/>
                    </a:solidFill>
                    <a:latin typeface="BIZ UDP明朝 Medium" panose="02020500000000000000" pitchFamily="18" charset="-128"/>
                    <a:ea typeface="BIZ UDP明朝 Medium" panose="02020500000000000000" pitchFamily="18" charset="-128"/>
                  </a:rPr>
                  <a:t>xperiments are planned to </a:t>
                </a:r>
                <a:r>
                  <a:rPr lang="en-US" altLang="ja-JP" sz="2000" dirty="0">
                    <a:latin typeface="BIZ UDP明朝 Medium" panose="02020500000000000000" pitchFamily="18" charset="-128"/>
                    <a:ea typeface="BIZ UDP明朝 Medium" panose="02020500000000000000" pitchFamily="18" charset="-128"/>
                  </a:rPr>
                  <a:t>search for</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the </a:t>
                </a:r>
                <a14:m>
                  <m:oMath xmlns:m="http://schemas.openxmlformats.org/officeDocument/2006/math">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𝜇</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Sup>
                      <m:sSupPr>
                        <m:ctrlPr>
                          <a:rPr kumimoji="1" lang="en-US" altLang="ja-JP" sz="2000" b="0" i="1" smtClean="0">
                            <a:solidFill>
                              <a:schemeClr val="tx1"/>
                            </a:solidFill>
                            <a:latin typeface="Cambria Math" panose="02040503050406030204" pitchFamily="18" charset="0"/>
                            <a:ea typeface="BIZ UDP明朝 Medium" panose="02020500000000000000" pitchFamily="18" charset="-128"/>
                          </a:rPr>
                        </m:ctrlPr>
                      </m:sSupPr>
                      <m:e>
                        <m:r>
                          <a:rPr kumimoji="1" lang="en-US" altLang="ja-JP" sz="2000" b="0" i="1" smtClean="0">
                            <a:solidFill>
                              <a:schemeClr val="tx1"/>
                            </a:solidFill>
                            <a:latin typeface="Cambria Math" panose="02040503050406030204" pitchFamily="18" charset="0"/>
                            <a:ea typeface="BIZ UDP明朝 Medium" panose="02020500000000000000" pitchFamily="18" charset="-128"/>
                          </a:rPr>
                          <m:t>𝑒</m:t>
                        </m:r>
                      </m:e>
                      <m:sup>
                        <m:r>
                          <a:rPr kumimoji="1" lang="en-US" altLang="ja-JP" sz="2000" b="0" i="1" smtClean="0">
                            <a:solidFill>
                              <a:schemeClr val="tx1"/>
                            </a:solidFill>
                            <a:latin typeface="Cambria Math" panose="02040503050406030204" pitchFamily="18" charset="0"/>
                            <a:ea typeface="BIZ UDP明朝 Medium" panose="02020500000000000000" pitchFamily="18" charset="-128"/>
                          </a:rPr>
                          <m:t>−</m:t>
                        </m:r>
                      </m:sup>
                    </m:sSup>
                  </m:oMath>
                </a14:m>
                <a:r>
                  <a:rPr kumimoji="1" lang="en-US" altLang="ja-JP" sz="2000" dirty="0">
                    <a:solidFill>
                      <a:schemeClr val="tx1"/>
                    </a:solidFill>
                    <a:latin typeface="BIZ UDP明朝 Medium" panose="02020500000000000000" pitchFamily="18" charset="-128"/>
                    <a:ea typeface="BIZ UDP明朝 Medium" panose="02020500000000000000" pitchFamily="18" charset="-128"/>
                  </a:rPr>
                  <a:t> conversion.</a:t>
                </a:r>
              </a:p>
              <a:p>
                <a:pPr marL="0" indent="0">
                  <a:buNone/>
                </a:pPr>
                <a:r>
                  <a:rPr kumimoji="1" lang="en-US" altLang="ja-JP" sz="2000" dirty="0">
                    <a:solidFill>
                      <a:schemeClr val="tx1"/>
                    </a:solidFill>
                    <a:latin typeface="BIZ UDP明朝 Medium" panose="02020500000000000000" pitchFamily="18" charset="-128"/>
                    <a:ea typeface="BIZ UDP明朝 Medium" panose="02020500000000000000" pitchFamily="18" charset="-128"/>
                  </a:rPr>
                  <a:t>   e.g. </a:t>
                </a:r>
                <a:r>
                  <a:rPr kumimoji="1" lang="en-US" altLang="ja-JP" sz="2000" dirty="0">
                    <a:solidFill>
                      <a:srgbClr val="FF0000"/>
                    </a:solidFill>
                    <a:latin typeface="BIZ UDP明朝 Medium" panose="02020500000000000000" pitchFamily="18" charset="-128"/>
                    <a:ea typeface="BIZ UDP明朝 Medium" panose="02020500000000000000" pitchFamily="18" charset="-128"/>
                  </a:rPr>
                  <a:t>COMET</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Mu2e, </a:t>
                </a:r>
                <a:r>
                  <a:rPr kumimoji="1" lang="en-US" altLang="ja-JP" sz="2000" dirty="0" err="1">
                    <a:solidFill>
                      <a:schemeClr val="tx1"/>
                    </a:solidFill>
                    <a:latin typeface="BIZ UDP明朝 Medium" panose="02020500000000000000" pitchFamily="18" charset="-128"/>
                    <a:ea typeface="BIZ UDP明朝 Medium" panose="02020500000000000000" pitchFamily="18" charset="-128"/>
                  </a:rPr>
                  <a:t>DeeMe</a:t>
                </a:r>
                <a:r>
                  <a:rPr kumimoji="1" lang="en-US" altLang="ja-JP" sz="2000" dirty="0">
                    <a:solidFill>
                      <a:schemeClr val="tx1"/>
                    </a:solidFill>
                    <a:latin typeface="BIZ UDP明朝 Medium" panose="02020500000000000000" pitchFamily="18" charset="-128"/>
                    <a:ea typeface="BIZ UDP明朝 Medium" panose="02020500000000000000" pitchFamily="18" charset="-128"/>
                  </a:rPr>
                  <a:t>, (PRISM/PRIME)…  </a:t>
                </a:r>
              </a:p>
              <a:p>
                <a:endParaRPr kumimoji="1"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kumimoji="1" lang="en-US" altLang="ja-JP" sz="2000" dirty="0">
                  <a:latin typeface="BIZ UDP明朝 Medium" panose="02020500000000000000" pitchFamily="18" charset="-128"/>
                  <a:ea typeface="BIZ UDP明朝 Medium" panose="02020500000000000000" pitchFamily="18" charset="-128"/>
                </a:endParaRPr>
              </a:p>
              <a:p>
                <a:endParaRPr lang="en-US" altLang="ja-JP" sz="2000" dirty="0">
                  <a:latin typeface="BIZ UDP明朝 Medium" panose="02020500000000000000" pitchFamily="18" charset="-128"/>
                  <a:ea typeface="BIZ UDP明朝 Medium" panose="02020500000000000000" pitchFamily="18" charset="-128"/>
                </a:endParaRPr>
              </a:p>
              <a:p>
                <a:endParaRPr kumimoji="1" lang="ja-JP" altLang="en-US" sz="2000" dirty="0">
                  <a:latin typeface="BIZ UDP明朝 Medium" panose="02020500000000000000" pitchFamily="18" charset="-128"/>
                  <a:ea typeface="BIZ UDP明朝 Medium" panose="02020500000000000000" pitchFamily="18" charset="-128"/>
                </a:endParaRPr>
              </a:p>
            </p:txBody>
          </p:sp>
        </mc:Choice>
        <mc:Fallback xmlns="">
          <p:sp>
            <p:nvSpPr>
              <p:cNvPr id="3" name="コンテンツ プレースホルダー 2">
                <a:extLst>
                  <a:ext uri="{FF2B5EF4-FFF2-40B4-BE49-F238E27FC236}">
                    <a16:creationId xmlns:a16="http://schemas.microsoft.com/office/drawing/2014/main" id="{C86C5207-7D4A-4D75-A0C0-3D31CA128C70}"/>
                  </a:ext>
                </a:extLst>
              </p:cNvPr>
              <p:cNvSpPr>
                <a:spLocks noGrp="1" noRot="1" noChangeAspect="1" noMove="1" noResize="1" noEditPoints="1" noAdjustHandles="1" noChangeArrowheads="1" noChangeShapeType="1" noTextEdit="1"/>
              </p:cNvSpPr>
              <p:nvPr>
                <p:ph idx="1"/>
              </p:nvPr>
            </p:nvSpPr>
            <p:spPr>
              <a:xfrm>
                <a:off x="838200" y="1506860"/>
                <a:ext cx="10515600" cy="5079570"/>
              </a:xfrm>
              <a:blipFill>
                <a:blip r:embed="rId3"/>
                <a:stretch>
                  <a:fillRect l="-638" t="-12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9F2999E4-982C-4BD1-A933-2CFC92A482F9}"/>
                  </a:ext>
                </a:extLst>
              </p:cNvPr>
              <p:cNvSpPr txBox="1"/>
              <p:nvPr/>
            </p:nvSpPr>
            <p:spPr>
              <a:xfrm>
                <a:off x="2147287" y="4034731"/>
                <a:ext cx="4552015" cy="618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B</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𝜇</m:t>
                              </m:r>
                            </m:e>
                            <m:sup>
                              <m:r>
                                <a:rPr kumimoji="1" lang="en-US" altLang="ja-JP" b="0" i="1" smtClean="0">
                                  <a:latin typeface="Cambria Math" panose="02040503050406030204" pitchFamily="18" charset="0"/>
                                </a:rPr>
                                <m:t>−</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e>
                      </m:d>
                      <m:r>
                        <a:rPr kumimoji="1" lang="en-US" altLang="ja-JP" b="0" i="0"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Γ</m:t>
                          </m:r>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𝜇</m:t>
                                  </m:r>
                                </m:e>
                                <m:sup>
                                  <m:r>
                                    <a:rPr kumimoji="1" lang="en-US" altLang="ja-JP" b="0" i="1" smtClean="0">
                                      <a:latin typeface="Cambria Math" panose="02040503050406030204" pitchFamily="18" charset="0"/>
                                    </a:rPr>
                                    <m:t>−</m:t>
                                  </m:r>
                                </m:sup>
                              </m:sSup>
                              <m:r>
                                <m:rPr>
                                  <m:sty m:val="p"/>
                                </m:rPr>
                                <a:rPr kumimoji="1" lang="en-US" altLang="ja-JP" b="0" i="0" smtClean="0">
                                  <a:latin typeface="Cambria Math" panose="02040503050406030204" pitchFamily="18" charset="0"/>
                                </a:rPr>
                                <m:t>Au</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up>
                              </m:sSup>
                              <m:r>
                                <m:rPr>
                                  <m:sty m:val="p"/>
                                </m:rPr>
                                <a:rPr kumimoji="1" lang="en-US" altLang="ja-JP" b="0" i="0" smtClean="0">
                                  <a:latin typeface="Cambria Math" panose="02040503050406030204" pitchFamily="18" charset="0"/>
                                </a:rPr>
                                <m:t>Au</m:t>
                              </m:r>
                            </m:e>
                          </m:d>
                        </m:num>
                        <m:den>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Γ</m:t>
                              </m:r>
                            </m:e>
                            <m:sub>
                              <m:r>
                                <a:rPr kumimoji="1" lang="en-US" altLang="ja-JP" b="0" i="1" smtClean="0">
                                  <a:latin typeface="Cambria Math" panose="02040503050406030204" pitchFamily="18" charset="0"/>
                                </a:rPr>
                                <m:t>𝜇</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capture</m:t>
                              </m:r>
                            </m:sub>
                          </m:sSub>
                        </m:den>
                      </m:f>
                      <m:r>
                        <a:rPr kumimoji="1" lang="en-US" altLang="ja-JP" b="0" i="0" smtClean="0">
                          <a:latin typeface="Cambria Math" panose="02040503050406030204" pitchFamily="18" charset="0"/>
                        </a:rPr>
                        <m:t>&lt;</m:t>
                      </m:r>
                      <m:r>
                        <a:rPr kumimoji="1" lang="en-US" altLang="ja-JP" b="0" i="1" smtClean="0">
                          <a:latin typeface="Cambria Math" panose="02040503050406030204" pitchFamily="18" charset="0"/>
                        </a:rPr>
                        <m:t>7×</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−13</m:t>
                          </m:r>
                        </m:sup>
                      </m:sSup>
                    </m:oMath>
                  </m:oMathPara>
                </a14:m>
                <a:endParaRPr kumimoji="1" lang="ja-JP" altLang="en-US" dirty="0">
                  <a:latin typeface="BIZ UDP明朝 Medium" panose="02020500000000000000" pitchFamily="18" charset="-128"/>
                  <a:ea typeface="BIZ UDP明朝 Medium" panose="02020500000000000000" pitchFamily="18" charset="-128"/>
                </a:endParaRPr>
              </a:p>
            </p:txBody>
          </p:sp>
        </mc:Choice>
        <mc:Fallback xmlns="">
          <p:sp>
            <p:nvSpPr>
              <p:cNvPr id="34" name="テキスト ボックス 33">
                <a:extLst>
                  <a:ext uri="{FF2B5EF4-FFF2-40B4-BE49-F238E27FC236}">
                    <a16:creationId xmlns:a16="http://schemas.microsoft.com/office/drawing/2014/main" id="{9F2999E4-982C-4BD1-A933-2CFC92A482F9}"/>
                  </a:ext>
                </a:extLst>
              </p:cNvPr>
              <p:cNvSpPr txBox="1">
                <a:spLocks noRot="1" noChangeAspect="1" noMove="1" noResize="1" noEditPoints="1" noAdjustHandles="1" noChangeArrowheads="1" noChangeShapeType="1" noTextEdit="1"/>
              </p:cNvSpPr>
              <p:nvPr/>
            </p:nvSpPr>
            <p:spPr>
              <a:xfrm>
                <a:off x="2147287" y="4034731"/>
                <a:ext cx="4552015" cy="618054"/>
              </a:xfrm>
              <a:prstGeom prst="rect">
                <a:avLst/>
              </a:prstGeom>
              <a:blipFill>
                <a:blip r:embed="rId4"/>
                <a:stretch>
                  <a:fillRect/>
                </a:stretch>
              </a:blipFill>
            </p:spPr>
            <p:txBody>
              <a:bodyPr/>
              <a:lstStyle/>
              <a:p>
                <a:r>
                  <a:rPr lang="ja-JP" altLang="en-US">
                    <a:noFill/>
                  </a:rPr>
                  <a:t> </a:t>
                </a:r>
              </a:p>
            </p:txBody>
          </p:sp>
        </mc:Fallback>
      </mc:AlternateContent>
      <p:sp>
        <p:nvSpPr>
          <p:cNvPr id="5" name="正方形/長方形 4">
            <a:extLst>
              <a:ext uri="{FF2B5EF4-FFF2-40B4-BE49-F238E27FC236}">
                <a16:creationId xmlns:a16="http://schemas.microsoft.com/office/drawing/2014/main" id="{B026F036-072C-47A6-9340-BC7898F52645}"/>
              </a:ext>
            </a:extLst>
          </p:cNvPr>
          <p:cNvSpPr/>
          <p:nvPr/>
        </p:nvSpPr>
        <p:spPr>
          <a:xfrm>
            <a:off x="7560772" y="1506859"/>
            <a:ext cx="4114800" cy="3145926"/>
          </a:xfrm>
          <a:prstGeom prst="rect">
            <a:avLst/>
          </a:prstGeom>
          <a:solidFill>
            <a:sysClr val="window" lastClr="FFFFFF"/>
          </a:solidFill>
          <a:ln w="38100" cap="rnd" cmpd="sng" algn="ctr">
            <a:solidFill>
              <a:srgbClr val="90C22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p:sp>
        <p:nvSpPr>
          <p:cNvPr id="6" name="テキスト ボックス 8">
            <a:extLst>
              <a:ext uri="{FF2B5EF4-FFF2-40B4-BE49-F238E27FC236}">
                <a16:creationId xmlns:a16="http://schemas.microsoft.com/office/drawing/2014/main" id="{544CBEEE-AAF7-4B78-9CB6-6A48FB0D5485}"/>
              </a:ext>
            </a:extLst>
          </p:cNvPr>
          <p:cNvSpPr txBox="1"/>
          <p:nvPr/>
        </p:nvSpPr>
        <p:spPr>
          <a:xfrm>
            <a:off x="7752959" y="4115168"/>
            <a:ext cx="3736861" cy="338554"/>
          </a:xfrm>
          <a:prstGeom prst="rect">
            <a:avLst/>
          </a:prstGeom>
          <a:noFill/>
          <a:ln w="19050">
            <a:solidFill>
              <a:srgbClr val="90C226"/>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Muonic atom</a:t>
            </a:r>
          </a:p>
        </p:txBody>
      </p:sp>
      <mc:AlternateContent xmlns:mc="http://schemas.openxmlformats.org/markup-compatibility/2006" xmlns:a14="http://schemas.microsoft.com/office/drawing/2010/main">
        <mc:Choice Requires="a14">
          <p:sp>
            <p:nvSpPr>
              <p:cNvPr id="7" name="楕円 6">
                <a:extLst>
                  <a:ext uri="{FF2B5EF4-FFF2-40B4-BE49-F238E27FC236}">
                    <a16:creationId xmlns:a16="http://schemas.microsoft.com/office/drawing/2014/main" id="{221C8DA7-C2C9-44E8-9F47-F0A57833CEE5}"/>
                  </a:ext>
                </a:extLst>
              </p:cNvPr>
              <p:cNvSpPr/>
              <p:nvPr/>
            </p:nvSpPr>
            <p:spPr>
              <a:xfrm>
                <a:off x="9202830" y="2543601"/>
                <a:ext cx="637504" cy="611743"/>
              </a:xfrm>
              <a:prstGeom prst="ellipse">
                <a:avLst/>
              </a:prstGeom>
              <a:solidFill>
                <a:srgbClr val="C42F1A">
                  <a:lumMod val="40000"/>
                  <a:lumOff val="60000"/>
                </a:srgbClr>
              </a:solidFill>
              <a:ln w="19050"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𝑍𝑒</m:t>
                      </m:r>
                    </m:oMath>
                  </m:oMathPara>
                </a14:m>
                <a:endParaRPr kumimoji="1" lang="ja-JP" altLang="en-US" sz="1800" b="0" i="0" u="none" strike="noStrike" kern="0" cap="none" spc="0" normalizeH="0" baseline="0" noProof="0" dirty="0">
                  <a:ln>
                    <a:noFill/>
                  </a:ln>
                  <a:solidFill>
                    <a:schemeClr val="tx1"/>
                  </a:solidFill>
                  <a:effectLst/>
                  <a:uLnTx/>
                  <a:uFillTx/>
                  <a:latin typeface="Trebuchet MS" panose="020B0603020202020204"/>
                  <a:ea typeface="メイリオ" panose="020B0604030504040204" pitchFamily="50" charset="-128"/>
                  <a:cs typeface="+mn-cs"/>
                </a:endParaRPr>
              </a:p>
            </p:txBody>
          </p:sp>
        </mc:Choice>
        <mc:Fallback xmlns="">
          <p:sp>
            <p:nvSpPr>
              <p:cNvPr id="7" name="楕円 6">
                <a:extLst>
                  <a:ext uri="{FF2B5EF4-FFF2-40B4-BE49-F238E27FC236}">
                    <a16:creationId xmlns:a16="http://schemas.microsoft.com/office/drawing/2014/main" id="{221C8DA7-C2C9-44E8-9F47-F0A57833CEE5}"/>
                  </a:ext>
                </a:extLst>
              </p:cNvPr>
              <p:cNvSpPr>
                <a:spLocks noRot="1" noChangeAspect="1" noMove="1" noResize="1" noEditPoints="1" noAdjustHandles="1" noChangeArrowheads="1" noChangeShapeType="1" noTextEdit="1"/>
              </p:cNvSpPr>
              <p:nvPr/>
            </p:nvSpPr>
            <p:spPr>
              <a:xfrm>
                <a:off x="9202830" y="2543601"/>
                <a:ext cx="637504" cy="611743"/>
              </a:xfrm>
              <a:prstGeom prst="ellipse">
                <a:avLst/>
              </a:prstGeom>
              <a:blipFill>
                <a:blip r:embed="rId5"/>
                <a:stretch>
                  <a:fillRect/>
                </a:stretch>
              </a:blipFill>
              <a:ln w="19050" cap="rnd" cmpd="sng" algn="ctr">
                <a:solidFill>
                  <a:srgbClr val="FF0000"/>
                </a:solidFill>
                <a:prstDash val="solid"/>
              </a:ln>
              <a:effectLst/>
            </p:spPr>
            <p:txBody>
              <a:bodyPr/>
              <a:lstStyle/>
              <a:p>
                <a:r>
                  <a:rPr lang="ja-JP" altLang="en-US">
                    <a:noFill/>
                  </a:rPr>
                  <a:t> </a:t>
                </a:r>
              </a:p>
            </p:txBody>
          </p:sp>
        </mc:Fallback>
      </mc:AlternateContent>
      <p:sp>
        <p:nvSpPr>
          <p:cNvPr id="8" name="楕円 7">
            <a:extLst>
              <a:ext uri="{FF2B5EF4-FFF2-40B4-BE49-F238E27FC236}">
                <a16:creationId xmlns:a16="http://schemas.microsoft.com/office/drawing/2014/main" id="{08158DBC-FA7C-44B6-AADA-DDF821C8641E}"/>
              </a:ext>
            </a:extLst>
          </p:cNvPr>
          <p:cNvSpPr/>
          <p:nvPr/>
        </p:nvSpPr>
        <p:spPr>
          <a:xfrm>
            <a:off x="8990326" y="2318216"/>
            <a:ext cx="1056068" cy="1062508"/>
          </a:xfrm>
          <a:prstGeom prst="ellipse">
            <a:avLst/>
          </a:pr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mc:AlternateContent xmlns:mc="http://schemas.openxmlformats.org/markup-compatibility/2006" xmlns:a14="http://schemas.microsoft.com/office/drawing/2010/main">
        <mc:Choice Requires="a14">
          <p:sp>
            <p:nvSpPr>
              <p:cNvPr id="9" name="楕円 8">
                <a:extLst>
                  <a:ext uri="{FF2B5EF4-FFF2-40B4-BE49-F238E27FC236}">
                    <a16:creationId xmlns:a16="http://schemas.microsoft.com/office/drawing/2014/main" id="{144C4B94-908A-4BFC-9E57-BF0438D38D7D}"/>
                  </a:ext>
                </a:extLst>
              </p:cNvPr>
              <p:cNvSpPr/>
              <p:nvPr/>
            </p:nvSpPr>
            <p:spPr>
              <a:xfrm>
                <a:off x="9344495" y="3193989"/>
                <a:ext cx="425003" cy="450758"/>
              </a:xfrm>
              <a:prstGeom prst="ellipse">
                <a:avLst/>
              </a:prstGeom>
              <a:solidFill>
                <a:srgbClr val="6DD9FF"/>
              </a:solidFill>
              <a:ln w="19050" cap="rnd"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ctrlPr>
                        </m:sSupPr>
                        <m:e>
                          <m: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𝜇</m:t>
                          </m:r>
                        </m:e>
                        <m:sup>
                          <m:r>
                            <a:rPr kumimoji="0" lang="en-US" altLang="ja-JP" sz="1800" b="0" i="1" u="none" strike="noStrike" kern="0" cap="none" spc="0" normalizeH="0" baseline="0" noProof="0" smtClean="0">
                              <a:ln>
                                <a:noFill/>
                              </a:ln>
                              <a:solidFill>
                                <a:schemeClr val="tx1"/>
                              </a:solidFill>
                              <a:effectLst/>
                              <a:uLnTx/>
                              <a:uFillTx/>
                              <a:latin typeface="Cambria Math" panose="02040503050406030204" pitchFamily="18" charset="0"/>
                              <a:cs typeface="+mn-cs"/>
                            </a:rPr>
                            <m:t>−</m:t>
                          </m:r>
                        </m:sup>
                      </m:sSup>
                    </m:oMath>
                  </m:oMathPara>
                </a14:m>
                <a:endParaRPr kumimoji="0" lang="ja-JP" altLang="en-US" sz="1800" b="0" i="0" u="none" strike="noStrike" kern="0" cap="none" spc="0" normalizeH="0" baseline="0" noProof="0" dirty="0">
                  <a:ln>
                    <a:noFill/>
                  </a:ln>
                  <a:solidFill>
                    <a:schemeClr val="tx1"/>
                  </a:solidFill>
                  <a:effectLst/>
                  <a:uLnTx/>
                  <a:uFillTx/>
                  <a:latin typeface="Trebuchet MS" panose="020B0603020202020204"/>
                  <a:ea typeface="メイリオ" panose="020B0604030504040204" pitchFamily="50" charset="-128"/>
                  <a:cs typeface="+mn-cs"/>
                </a:endParaRPr>
              </a:p>
            </p:txBody>
          </p:sp>
        </mc:Choice>
        <mc:Fallback xmlns="">
          <p:sp>
            <p:nvSpPr>
              <p:cNvPr id="9" name="楕円 8">
                <a:extLst>
                  <a:ext uri="{FF2B5EF4-FFF2-40B4-BE49-F238E27FC236}">
                    <a16:creationId xmlns:a16="http://schemas.microsoft.com/office/drawing/2014/main" id="{144C4B94-908A-4BFC-9E57-BF0438D38D7D}"/>
                  </a:ext>
                </a:extLst>
              </p:cNvPr>
              <p:cNvSpPr>
                <a:spLocks noRot="1" noChangeAspect="1" noMove="1" noResize="1" noEditPoints="1" noAdjustHandles="1" noChangeArrowheads="1" noChangeShapeType="1" noTextEdit="1"/>
              </p:cNvSpPr>
              <p:nvPr/>
            </p:nvSpPr>
            <p:spPr>
              <a:xfrm>
                <a:off x="9344495" y="3193989"/>
                <a:ext cx="425003" cy="450758"/>
              </a:xfrm>
              <a:prstGeom prst="ellipse">
                <a:avLst/>
              </a:prstGeom>
              <a:blipFill>
                <a:blip r:embed="rId6"/>
                <a:stretch>
                  <a:fillRect l="-6849"/>
                </a:stretch>
              </a:blipFill>
              <a:ln w="19050" cap="rnd" cmpd="sng" algn="ctr">
                <a:solidFill>
                  <a:srgbClr val="00B0F0"/>
                </a:solidFill>
                <a:prstDash val="solid"/>
              </a:ln>
              <a:effectLst/>
            </p:spPr>
            <p:txBody>
              <a:bodyPr/>
              <a:lstStyle/>
              <a:p>
                <a:r>
                  <a:rPr lang="ja-JP" altLang="en-US">
                    <a:noFill/>
                  </a:rPr>
                  <a:t> </a:t>
                </a:r>
              </a:p>
            </p:txBody>
          </p:sp>
        </mc:Fallback>
      </mc:AlternateContent>
      <p:sp>
        <p:nvSpPr>
          <p:cNvPr id="10" name="楕円 9">
            <a:extLst>
              <a:ext uri="{FF2B5EF4-FFF2-40B4-BE49-F238E27FC236}">
                <a16:creationId xmlns:a16="http://schemas.microsoft.com/office/drawing/2014/main" id="{138F0244-8B1A-43BB-8414-017DFD06DA01}"/>
              </a:ext>
            </a:extLst>
          </p:cNvPr>
          <p:cNvSpPr/>
          <p:nvPr/>
        </p:nvSpPr>
        <p:spPr>
          <a:xfrm>
            <a:off x="8558889" y="1877632"/>
            <a:ext cx="1964022" cy="1986053"/>
          </a:xfrm>
          <a:prstGeom prst="ellipse">
            <a:avLst/>
          </a:pr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effectLst/>
              <a:uLnTx/>
              <a:uFillTx/>
              <a:latin typeface="Trebuchet MS" panose="020B0603020202020204"/>
              <a:ea typeface="メイリオ" panose="020B0604030504040204" pitchFamily="50" charset="-128"/>
              <a:cs typeface="+mn-cs"/>
            </a:endParaRPr>
          </a:p>
        </p:txBody>
      </p:sp>
      <p:sp>
        <p:nvSpPr>
          <p:cNvPr id="11" name="円/楕円 29">
            <a:extLst>
              <a:ext uri="{FF2B5EF4-FFF2-40B4-BE49-F238E27FC236}">
                <a16:creationId xmlns:a16="http://schemas.microsoft.com/office/drawing/2014/main" id="{1D4DD31B-874E-4142-ADB0-88B576D6B7FA}"/>
              </a:ext>
            </a:extLst>
          </p:cNvPr>
          <p:cNvSpPr/>
          <p:nvPr/>
        </p:nvSpPr>
        <p:spPr>
          <a:xfrm>
            <a:off x="8630227" y="2217186"/>
            <a:ext cx="204228" cy="203615"/>
          </a:xfrm>
          <a:prstGeom prst="ellipse">
            <a:avLst/>
          </a:prstGeom>
          <a:solidFill>
            <a:srgbClr val="E76618"/>
          </a:solidFill>
          <a:ln w="19050" cap="rnd" cmpd="sng" algn="ctr">
            <a:solidFill>
              <a:srgbClr val="E76618">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3605153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299.25"/>
  <p:tag name="ORIGINALWIDTH" val="1788.75"/>
  <p:tag name="LATEXADDIN" val="\documentclass{article}&#10;\usepackage{amsmath}&#10;\pagestyle{empty}&#10;\begin{document}&#10;&#10;\begin{eqnarray}&#10;\nonumber&#10;L_i=\begin{pmatrix}&#10;\nu_{Li}\\&#10;e_{Li}&#10;\end{pmatrix},&#10;\quad e_{Ri},&#10;\quad (i={\rm 1,2,3} )&#10;\end{eqnarray}&#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ORIGINALHEIGHT" val="116.25"/>
  <p:tag name="ORIGINALWIDTH" val="549"/>
  <p:tag name="LATEXADDIN" val="\documentclass{article}&#10;\usepackage{amsmath}&#10;\usepackage{color}&#10;\pagestyle{empty}&#10;\begin{document}&#10;\color{red}&#10;\begin{eqnarray}&#10;\nonumber&#10;U_{\nu_L}=U_{e_L}&#10;\end{eqnarray}&#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ORIGINALHEIGHT" val="121.5"/>
  <p:tag name="ORIGINALWIDTH" val="141.75"/>
  <p:tag name="LATEXADDIN" val="\documentclass{article}&#10;\usepackage{amsmath}&#10;\pagestyle{empty}&#10;\begin{document}&#10;&#10;\begin{eqnarray}&#10;\nonumber&#10;Y_{ij}&#10;\end{eqnarray}&#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ORIGINALHEIGHT" val="159.75"/>
  <p:tag name="ORIGINALWIDTH" val="2380.5"/>
  <p:tag name="LATEXADDIN" val="\documentclass{article}&#10;\usepackage{amsmath}&#10;\pagestyle{empty}&#10;\begin{document}&#10;&#10;\begin{eqnarray}&#10;\nonumber&#10;Y_{ij}\ \longrightarrow Y_{diag}={\rm diag}\{y_e,y_\mu,y_\tau\}&#10;=U_L Y_{ij} U_R^\dagger&#10;\end{eqnarray}&#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ORIGINALHEIGHT" val="299.25"/>
  <p:tag name="ORIGINALWIDTH" val="3197.25"/>
  <p:tag name="LATEXADDIN" val="\documentclass{article}&#10;\usepackage{amsmath}&#10;\pagestyle{empty}&#10;\begin{document}&#10;&#10;\begin{eqnarray}&#10;\nonumber&#10;L_\alpha\equiv U_{L\alpha i}L_i=&#10;\begin{pmatrix}&#10;U_{L\alpha i} \nu_{Li}\\&#10;U_{L\alpha i}e_{Li}&#10;\end{pmatrix}&#10;,\quad e_{R\alpha}\equiv U_{Ri}E_{Ri}, \quad \alpha=e,\mu,\tau&#10;\end{eqnarray}&#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ORIGINALHEIGHT" val="516"/>
  <p:tag name="ORIGINALWIDTH" val="2714.25"/>
  <p:tag name="LATEXADDIN" val="\documentclass{article}&#10;\usepackage{amsmath}&#10;\pagestyle{empty}&#10;\begin{document}&#10;&#10;\begin{eqnarray}&#10;\nonumber&#10;{\mathcal L}_{H}&amp;=&amp;Y_{\alpha} \bar L_\alpha e_{R\alpha} +h.c.\\&#10;&amp;=&amp;h^+\left(y_e \bar\nu_{eL} e_R+y_\mu \bar\nu_{\mu L} \mu_R&#10;+y_\tau\bar\nu_{\tau L} \tau_R\right)&#10;\nonumber\\&#10;&amp;&amp;+h^0\left(y_e \bar e_L e_R+y_\mu \bar\mu_L\mu_R+y_\tau\bar\tau_L\tau_R\right)&#10;+h.c.&#10;\nonumber&#10;\end{eqnarray}&#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ORIGINALHEIGHT" val="116.25"/>
  <p:tag name="ORIGINALWIDTH" val="549"/>
  <p:tag name="LATEXADDIN" val="\documentclass{article}&#10;\usepackage{amsmath}&#10;\usepackage{color}&#10;\pagestyle{empty}&#10;\begin{document}&#10;\color{red}&#10;\begin{eqnarray}&#10;\nonumber&#10;U_{\nu_L}=U_{e_L}&#10;\end{eqnarray}&#10;&#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ORIGINALHEIGHT" val="141.75"/>
  <p:tag name="ORIGINALWIDTH" val="2391.75"/>
  <p:tag name="LATEXADDIN" val="\documentclass{article}&#10;\usepackage{amsmath}&#10;\pagestyle{empty}&#10;\begin{document}&#10;&#10;\begin{eqnarray}&#10;\nonumber&#10;{\mathcal L}_{k, diag}=\bar \Phi_\alpha i\slash \hspace*{-2.2mm }D \Phi_\alpha&#10;\qquad \Phi_\alpha=\{\nu_{\alpha L}, e_{\alpha L}, e_{\alpha R}\} &#10;\end{eqnarray}&#10;&#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ORIGINALHEIGHT" val="284.25"/>
  <p:tag name="ORIGINALWIDTH" val="1966.5"/>
  <p:tag name="LATEXADDIN" val="\documentclass{article}&#10;\usepackage{amsmath}&#10;\pagestyle{empty}&#10;\begin{document}&#10;&#10;\begin{eqnarray}&#10;\nonumber&#10;{\mathcal L}_{k,W}=ig_2\frac{1}{\sqrt{2}}W_\mu^+&#10;\bar\nu_{\alpha L}\gamma_\mu e_{\alpha L} \ +\ h.c.&#10;\end{eqnarray}&#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ORIGINALHEIGHT" val="124.5"/>
  <p:tag name="ORIGINALWIDTH" val="1836"/>
  <p:tag name="LATEXADDIN" val="\documentclass{article}&#10;\usepackage{amsmath}&#10;\pagestyle{empty}&#10;\begin{document}&#10;&#10;\begin{eqnarray}&#10;\nonumber&#10;\Phi_\alpha=\{\nu_{L\alpha}, e_{L\alpha}, e_{R\alpha}\} &#10;\quad \alpha=e,\mu,\tau&#10;\end{eqnarray}&#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ORIGINALHEIGHT" val="132.75"/>
  <p:tag name="ORIGINALWIDTH" val="2096.25"/>
  <p:tag name="LATEXADDIN" val="\documentclass{article}&#10;\usepackage{amsmath}&#10;\pagestyle{empty}&#10;\begin{document}&#10;&#10;\begin{eqnarray}&#10;\nonumber&#10;\{e'_L,e'_R,\nu'_{eL}\}=\exp\{ -i \theta_e\} &#10;\{e_L,e_R,\nu_{eL}\}&#10;\end{eqnarray}&#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35.75"/>
  <p:tag name="ORIGINALWIDTH" val="1476.75"/>
  <p:tag name="LATEXADDIN" val="\documentclass{article}&#10;\usepackage{amsmath}&#10;\pagestyle{empty}&#10;\begin{document}&#10;&#10;\begin{eqnarray}&#10;\nonumber&#10;{\mathcal L}_k=\bar L_i i\slash \hspace*{-2.2mm }D_L L_i +&#10;\bar e_{Ri} i\slash \hspace*{-2mm} D_R e_{Ri} &#10;\end{eqnarray}&#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ORIGINALHEIGHT" val="614.25"/>
  <p:tag name="ORIGINALWIDTH" val="2738.25"/>
  <p:tag name="LATEXADDIN" val="\documentclass{article}&#10;\usepackage{amsmath}&#10;\pagestyle{empty}&#10;\begin{document}&#10;&#10;\begin{eqnarray}&#10;\nonumber&#10;{\mathcal L'}_{k,W}&amp;=&amp;ig_2\frac{1}{\sqrt{2}}W_\mu^+&#10;\bar\nu'_{e}\gamma_\mu e'_{L} \ +\ h.c.\\&#10;\nonumber&#10;&amp;=&amp;ig_2\frac{1}{\sqrt{2}}W_\mu^+\bar \nu_{e}e^{i\theta}&#10;\gamma_\mu e^{-i\theta} e_{L}+h.c ={\mathcal L}_{k,W}&#10;\end{eqnarray}&#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ORIGINALHEIGHT" val="121.5"/>
  <p:tag name="ORIGINALWIDTH" val="2205"/>
  <p:tag name="LATEXADDIN" val="\documentclass{article}&#10;\usepackage{amsmath}&#10;\pagestyle{empty}&#10;\begin{document}&#10;&#10;\begin{eqnarray}&#10;\nonumber&#10;j_\alpha^\mu=\bar \nu_{L\alpha}\gamma^\mu \nu_{L\alpha}&#10;+\bar e_{L\alpha}\gamma^\mu e_{L\alpha}+\bar e_{R\alpha}\gamma^\mu&#10;e_{R\alpha}&#10;\end{eqnarray}&#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ORIGINALHEIGHT" val="276.75"/>
  <p:tag name="ORIGINALWIDTH" val="777"/>
  <p:tag name="LATEXADDIN" val="\documentclass{article}&#10;\usepackage{amsmath}&#10;\pagestyle{empty}&#10;\begin{document}&#10;&#10;\begin{eqnarray}&#10;\nonumber&#10;Q_\alpha=\int d^3x j^0_\alpha&#10;\end{eqnarray}&#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ORIGINALHEIGHT" val="56.25"/>
  <p:tag name="ORIGINALWIDTH" val="295.5"/>
  <p:tag name="LATEXADDIN" val="\documentclass{article}&#10;\usepackage{amsmath}&#10;\pagestyle{empty}&#10;\begin{document}&#10;&#10;\begin{eqnarray}&#10;\nonumber&#10;\alpha=e&#10;\end{eqnarray}&#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ORIGINALHEIGHT" val="336.75"/>
  <p:tag name="ORIGINALWIDTH" val="2804.25"/>
  <p:tag name="LATEXADDIN" val="\documentclass{article}&#10;\usepackage{amsmath}&#10;\pagestyle{empty}&#10;\begin{document}&#10;&#10;\begin{eqnarray}&#10;\nonumber&#10;Q_e=L_e=\int d^3p &#10;\sum_{l=\nu_{eL},e_L,e_R}b_l^\dagger({\bf p})b_l({\bf p})-d_l^\dagger({\bf p})d_l({\bf p})&#10;\end{eqnarray}&#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ORIGINALHEIGHT" val="324"/>
  <p:tag name="ORIGINALWIDTH" val="2423.25"/>
  <p:tag name="LATEXADDIN" val="\documentclass{article}&#10;\usepackage{amsmath}&#10;\pagestyle{empty}&#10;\begin{document}&#10;&#10;\begin{eqnarray}&#10;\nonumber&#10;b^\dagger b&amp;&amp;\ \  {\rm number\ operator\ for\ particle}\\\nonumber&#10;d^\dagger d&amp;&amp; \ \ {\rm number\ operator\ for\ anti-particle}&#10;\end{eqnarray}&#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ORIGINALHEIGHT" val="104.25"/>
  <p:tag name="ORIGINALWIDTH" val="448.5"/>
  <p:tag name="LATEXADDIN" val="\documentclass{article}&#10;\usepackage{amsmath}&#10;\pagestyle{empty}&#10;\begin{document}&#10;&#10;\begin{eqnarray}&#10;\nonumber&#10;L_e=+1&#10;\end{eqnarray}&#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ORIGINALHEIGHT" val="104.25"/>
  <p:tag name="ORIGINALWIDTH" val="448.5"/>
  <p:tag name="LATEXADDIN" val="\documentclass{article}&#10;\usepackage{amsmath}&#10;\pagestyle{empty}&#10;\begin{document}&#10;&#10;\begin{eqnarray}&#10;\nonumber&#10;L_e=-1&#10;\end{eqnarray}&#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ORIGINALHEIGHT" val="122.25"/>
  <p:tag name="ORIGINALWIDTH" val="379.5"/>
  <p:tag name="LATEXADDIN" val="\documentclass{article}&#10;\usepackage{amsmath}&#10;\pagestyle{empty}&#10;\begin{document}&#10;&#10;\begin{eqnarray}&#10;\nonumber&#10;L_\mu,\ L_\tau&#10;\end{eqnarray}&#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ORIGINALHEIGHT" val="132.75"/>
  <p:tag name="ORIGINALWIDTH" val="2922"/>
  <p:tag name="LATEXADDIN" val="\documentclass{article}&#10;\usepackage{amsmath}&#10;\pagestyle{empty}&#10;\begin{document}&#10;&#10;\begin{eqnarray}&#10;\nonumber&#10;\{\alpha'_L,\alpha'_R,\nu'_{\alpha L}\}=\exp\{ -i \theta_\alpha\} &#10;\{\alpha_L,\alpha_R,\nu_{\alpha L}\}\quad \alpha =e,\mu,\tau&#10;\end{eqnarray}&#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ORIGINALHEIGHT" val="373.5"/>
  <p:tag name="ORIGINALWIDTH" val="3084.75"/>
  <p:tag name="LATEXADDIN" val="\documentclass{article}&#10;\usepackage{amsmath}&#10;\pagestyle{empty}&#10;\begin{document}&#10;&#10;\begin{eqnarray}&#10;\nonumber&#10;D_{L\mu}=&#10;\begin{pmatrix}&#10;\partial_\mu+\frac{i}{2}g_1 B_\mu-g_2\frac{i}{2} W^0_\mu,&amp;&#10;g_2\frac{i}{\sqrt{2}}W_\mu^+\\&#10;g_2\frac{i}{\sqrt{2}}W_\mu^-,&amp;&#10;\partial_\mu+\frac{i}{2}g_1B_\mu+\frac{i}{2}g_2 W_\mu^0&#10;\end{pmatrix}&#10;\end{eqnarray}&#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ORIGINALHEIGHT" val="126.75"/>
  <p:tag name="ORIGINALWIDTH" val="1001.25"/>
  <p:tag name="LATEXADDIN" val="\documentclass{article}&#10;\usepackage{amsmath}&#10;\pagestyle{empty}&#10;\begin{document}&#10;&#10;\begin{eqnarray}&#10;\nonumber&#10;D_{R\mu}=&#10;\partial_\mu+ig_1 B_\mu&#10;\end{eqnarray}&#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ORIGINALHEIGHT" val="304.5"/>
  <p:tag name="ORIGINALWIDTH" val="2672.25"/>
  <p:tag name="LATEXADDIN" val="\documentclass{article}&#10;\usepackage{amsmath}&#10;\pagestyle{empty}&#10;\begin{document}&#10;&#10;\begin{eqnarray}&#10;\nonumber&#10;U_l&amp;,&amp;\ \ l=\nu_L,\ e_L,\ e_R, \quad 3\times 3\ {\rm Unitary Matrix}&#10;\\\nonumber&#10;l&amp;\rightarrow&amp;  U_l l\ (e_{Li}\rightarrow (U_{e_L}e_L)_i \ \quad&#10;)&#10;\end{eqnarray}&#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ORIGINALHEIGHT" val="104.25"/>
  <p:tag name="ORIGINALWIDTH" val="102"/>
  <p:tag name="LATEXADDIN" val="\documentclass{article}&#10;\usepackage{amsmath}&#10;\pagestyle{empty}&#10;\begin{document}&#10;&#10;\begin{eqnarray}&#10;\nonumber&#10;U_l&#10;\end{eqnarray}&#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ORIGINALHEIGHT" val="124.5"/>
  <p:tag name="ORIGINALWIDTH" val="1103.25"/>
  <p:tag name="LATEXADDIN" val="\documentclass{article}&#10;\usepackage{amsmath}&#10;\pagestyle{empty}&#10;\begin{document}&#10;&#10;\begin{eqnarray}&#10;\nonumber&#10;{\mathcal L}_k={\mathcal L}_{k,diag}+{\mathcal L}_{k,W}&#10;\end{eqnarray}&#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ORIGINALHEIGHT" val="141.75"/>
  <p:tag name="ORIGINALWIDTH" val="1151.25"/>
  <p:tag name="LATEXADDIN" val="\documentclass{article}&#10;\usepackage{amsmath}&#10;\pagestyle{empty}&#10;\begin{document}&#10;&#10;\begin{eqnarray}&#10;\nonumber&#10;{\mathcal L}_{H}=Y_{ij} \bar L_i e_{Rj} +h.c.&#10;\end{eqnarray}&#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ORIGINALHEIGHT" val="284.25"/>
  <p:tag name="ORIGINALWIDTH" val="1907.25"/>
  <p:tag name="LATEXADDIN" val="\documentclass{article}&#10;\usepackage{amsmath}&#10;\pagestyle{empty}&#10;\begin{document}&#10;&#10;\begin{eqnarray}&#10;\nonumber&#10;{\mathcal L}_{k,W}=ig_2\frac{1}{\sqrt{2}}W_\mu^+&#10;\bar\nu_{Li}\gamma_\mu e_{Li} \ +\ h.c.&#10;\end{eqnarray}&#10;&#10;&#10;\end{document}"/>
  <p:tag name="IGUANATEXSIZE" val="2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38352</TotalTime>
  <Words>5650</Words>
  <Application>Microsoft Office PowerPoint</Application>
  <PresentationFormat>ワイド画面</PresentationFormat>
  <Paragraphs>919</Paragraphs>
  <Slides>69</Slides>
  <Notes>53</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69</vt:i4>
      </vt:variant>
    </vt:vector>
  </HeadingPairs>
  <TitlesOfParts>
    <vt:vector size="89" baseType="lpstr">
      <vt:lpstr>BIZ UDP明朝 Medium</vt:lpstr>
      <vt:lpstr>BIZ UD明朝 Medium</vt:lpstr>
      <vt:lpstr>HGP創英ﾌﾟﾚｾﾞﾝｽEB</vt:lpstr>
      <vt:lpstr>HGP創英角ｺﾞｼｯｸUB</vt:lpstr>
      <vt:lpstr>HGP創英角ﾎﾟｯﾌﾟ体</vt:lpstr>
      <vt:lpstr>HG創英角ｺﾞｼｯｸUB</vt:lpstr>
      <vt:lpstr>HG平成角ｺﾞｼｯｸ体W9</vt:lpstr>
      <vt:lpstr>HG平成明朝体W9</vt:lpstr>
      <vt:lpstr>Liberation Sans</vt:lpstr>
      <vt:lpstr>游ゴシック</vt:lpstr>
      <vt:lpstr>游ゴシック Light</vt:lpstr>
      <vt:lpstr>Arabic Typesetting</vt:lpstr>
      <vt:lpstr>Arial</vt:lpstr>
      <vt:lpstr>Avenir Next LT Pro</vt:lpstr>
      <vt:lpstr>Cambria Math</vt:lpstr>
      <vt:lpstr>Times New Roman</vt:lpstr>
      <vt:lpstr>Trebuchet MS</vt:lpstr>
      <vt:lpstr>Wingdings</vt:lpstr>
      <vt:lpstr>Office テーマ</vt:lpstr>
      <vt:lpstr>数式</vt:lpstr>
      <vt:lpstr> μ^- → e^+ in nuclei</vt:lpstr>
      <vt:lpstr> A trial on how large Branching ratio for μ^- → e^+ in muonic atoms we can derive</vt:lpstr>
      <vt:lpstr> A trial on how large Branching ratio for μ^- → e^+ in muonic atoms we can derive  10^-18 order</vt:lpstr>
      <vt:lpstr>PowerPoint プレゼンテーション</vt:lpstr>
      <vt:lpstr>PowerPoint プレゼンテーション</vt:lpstr>
      <vt:lpstr>Introduction</vt:lpstr>
      <vt:lpstr>PowerPoint プレゼンテーション</vt:lpstr>
      <vt:lpstr>Introduction</vt:lpstr>
      <vt:lpstr>μ^-→e^- conversion (cLFV) </vt:lpstr>
      <vt:lpstr>PowerPoint プレゼンテーション</vt:lpstr>
      <vt:lpstr>PowerPoint プレゼンテーション</vt:lpstr>
      <vt:lpstr>Particle Number</vt:lpstr>
      <vt:lpstr>Particle Number</vt:lpstr>
      <vt:lpstr>Particle Number</vt:lpstr>
      <vt:lpstr>μ^-→e^+ conversion (LNV)</vt:lpstr>
      <vt:lpstr>PowerPoint プレゼンテーション</vt:lpstr>
      <vt:lpstr>Introduction</vt:lpstr>
      <vt:lpstr>PowerPoint プレゼンテーション</vt:lpstr>
      <vt:lpstr>Benchmark Model</vt:lpstr>
      <vt:lpstr>Benchmark Model</vt:lpstr>
      <vt:lpstr>Benchmark Model</vt:lpstr>
      <vt:lpstr>Benchmark Model</vt:lpstr>
      <vt:lpstr>Benchmark Model</vt:lpstr>
      <vt:lpstr>PowerPoint プレゼンテーション</vt:lpstr>
      <vt:lpstr>The bounds from current experiments</vt:lpstr>
      <vt:lpstr>Direct sbottom search</vt:lpstr>
      <vt:lpstr>Direct sbottom search</vt:lpstr>
      <vt:lpstr>Bound from lepton flavor universality of π decay</vt:lpstr>
      <vt:lpstr>Relation between μ^-→e^+ conversion and π decay </vt:lpstr>
      <vt:lpstr>The contribution from sbottom to π decay</vt:lpstr>
      <vt:lpstr>The contribution from sbottom to π decay</vt:lpstr>
      <vt:lpstr>The chiral enhancement</vt:lpstr>
      <vt:lpstr>Bound from lepton flavor universality of π decay</vt:lpstr>
      <vt:lpstr>The Bound of 0ν2β</vt:lpstr>
      <vt:lpstr>The other bounds </vt:lpstr>
      <vt:lpstr>μ^-→e^- conversion</vt:lpstr>
      <vt:lpstr>μ^-→e^- conversion</vt:lpstr>
      <vt:lpstr>μ^-→e^- conversion</vt:lpstr>
      <vt:lpstr>μ^-→e^- conversion</vt:lpstr>
      <vt:lpstr>PowerPoint プレゼンテーション</vt:lpstr>
      <vt:lpstr>μ^-→e^+ conversion</vt:lpstr>
      <vt:lpstr>μ^-→e^+ conversion</vt:lpstr>
      <vt:lpstr>μ^-→e^+ conversion</vt:lpstr>
      <vt:lpstr>PowerPoint プレゼンテーション</vt:lpstr>
      <vt:lpstr>Result (Pattern I)</vt:lpstr>
      <vt:lpstr>Result (Pattern I)</vt:lpstr>
      <vt:lpstr>Result (Pattern II)</vt:lpstr>
      <vt:lpstr>Result (Pattern II)</vt:lpstr>
      <vt:lpstr>The expectation for future experiments</vt:lpstr>
      <vt:lpstr>PowerPoint プレゼンテーション</vt:lpstr>
      <vt:lpstr>Result (all coupling)</vt:lpstr>
      <vt:lpstr>Result (all coupling)</vt:lpstr>
      <vt:lpstr>Result</vt:lpstr>
      <vt:lpstr>Result</vt:lpstr>
      <vt:lpstr>Result</vt:lpstr>
      <vt:lpstr>Result</vt:lpstr>
      <vt:lpstr>Result</vt:lpstr>
      <vt:lpstr>Result</vt:lpstr>
      <vt:lpstr>Result</vt:lpstr>
      <vt:lpstr>Result</vt:lpstr>
      <vt:lpstr>PowerPoint プレゼンテーション</vt:lpstr>
      <vt:lpstr>Summary</vt:lpstr>
      <vt:lpstr>Backup</vt:lpstr>
      <vt:lpstr>Derivation of lepton flavor charge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ミューオン原子における ミューオン-陽電子転換とミューオン-電子転換</dc:title>
  <dc:creator>菅原 滉平</dc:creator>
  <cp:lastModifiedBy>Sato Joe</cp:lastModifiedBy>
  <cp:revision>75</cp:revision>
  <cp:lastPrinted>2022-02-16T03:37:46Z</cp:lastPrinted>
  <dcterms:created xsi:type="dcterms:W3CDTF">2022-01-26T07:45:35Z</dcterms:created>
  <dcterms:modified xsi:type="dcterms:W3CDTF">2025-04-14T12:04:24Z</dcterms:modified>
</cp:coreProperties>
</file>