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9"/>
  </p:notesMasterIdLst>
  <p:handoutMasterIdLst>
    <p:handoutMasterId r:id="rId10"/>
  </p:handoutMasterIdLst>
  <p:sldIdLst>
    <p:sldId id="423" r:id="rId2"/>
    <p:sldId id="736" r:id="rId3"/>
    <p:sldId id="837" r:id="rId4"/>
    <p:sldId id="477" r:id="rId5"/>
    <p:sldId id="840" r:id="rId6"/>
    <p:sldId id="838" r:id="rId7"/>
    <p:sldId id="839" r:id="rId8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ke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6" autoAdjust="0"/>
    <p:restoredTop sz="90023" autoAdjust="0"/>
  </p:normalViewPr>
  <p:slideViewPr>
    <p:cSldViewPr>
      <p:cViewPr>
        <p:scale>
          <a:sx n="125" d="100"/>
          <a:sy n="125" d="100"/>
        </p:scale>
        <p:origin x="1308" y="6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137" d="100"/>
          <a:sy n="137" d="100"/>
        </p:scale>
        <p:origin x="1622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E9CCA479-EB8F-4BFC-A9AA-4AAFD2ADB582}" type="datetimeFigureOut">
              <a:rPr lang="nl-NL" smtClean="0"/>
              <a:pPr/>
              <a:t>27-3-2025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6831870B-7C67-4FC4-BEF5-2ACD4DF981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411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A70ED500-B3E1-471C-A9B2-CD8A511BE04B}" type="datetimeFigureOut">
              <a:rPr lang="nl-NL" smtClean="0"/>
              <a:pPr/>
              <a:t>24-3-2025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18" tIns="45859" rIns="91718" bIns="45859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718" tIns="45859" rIns="91718" bIns="45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20A93C87-F0F0-4BC6-BDC5-2C6B968D78C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94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83195-29C5-4042-A450-98C8D476F76F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099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788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00E4B-7571-759D-CD32-63E7C8095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AF2185-A24E-6692-B4EF-6A8E0571C2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03EA5D-7271-1731-A9B6-D31AD4A1A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B8E89-9AE7-8179-8958-B034FBBD55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0033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A2C05-0503-B9EA-F909-15136EA87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1C4029-0C05-73FF-FF2B-D8149A2CF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AEB2CA-256B-457F-4F1D-A13ACB4A1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78A4B-91A0-2CC0-00E3-EB6AC33F65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342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E22C1-2F6C-63FC-C3D5-C8FA4A1CC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B70CF1-5ECC-2006-0FDA-B810459444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A58556-BDD7-9FB5-CAF9-EBC890DEE4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F5127-DFE0-EF75-BE11-60005D1F4B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791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A9CDD-6184-1005-05A5-28F5F159D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0A11BD-7566-33A7-DD2E-116741C1F2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2065FB-02C5-9209-80A7-606E051F49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EEC83-8421-3329-D42C-D7CEAD3A81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1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433-150C-447F-9FFC-AF24AA8E2DE9}" type="datetime1">
              <a:rPr lang="nl-NL" smtClean="0"/>
              <a:pPr/>
              <a:t>24-3-2025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AC46-674D-4E4A-A028-7F0C6C230921}" type="datetime1">
              <a:rPr lang="nl-NL" smtClean="0"/>
              <a:pPr/>
              <a:t>24-3-2025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12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564-2026-4974-AD2F-20BD4F973867}" type="datetime1">
              <a:rPr lang="nl-NL" smtClean="0"/>
              <a:pPr/>
              <a:t>24-3-2025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32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749A-1546-454C-BB68-60CBF38B78B2}" type="datetime1">
              <a:rPr lang="nl-NL" smtClean="0"/>
              <a:pPr/>
              <a:t>24-3-2025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41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B326-F20E-4FB1-AB68-E3C700D0A079}" type="datetime1">
              <a:rPr lang="nl-NL" smtClean="0"/>
              <a:pPr/>
              <a:t>24-3-2025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71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7776-E099-4984-8B60-76848BAB2E26}" type="datetime1">
              <a:rPr lang="nl-NL" smtClean="0"/>
              <a:pPr/>
              <a:t>24-3-2025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8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0B8A-84FA-41C6-8A41-CD6B6025AECB}" type="datetime1">
              <a:rPr lang="nl-NL" smtClean="0"/>
              <a:pPr/>
              <a:t>24-3-2025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3467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CF1D-D203-42D2-9024-C11945ED8C09}" type="datetime1">
              <a:rPr lang="nl-NL" smtClean="0"/>
              <a:pPr/>
              <a:t>24-3-2025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96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4D4-ADBC-4B47-A8A5-0D08DA2649AF}" type="datetime1">
              <a:rPr lang="nl-NL" smtClean="0"/>
              <a:pPr/>
              <a:t>24-3-2025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12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A5D93F-3442-4693-93B6-87F31361A5E8}" type="datetime1">
              <a:rPr lang="nl-NL" smtClean="0"/>
              <a:pPr/>
              <a:t>24-3-2025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65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6A3B-B161-406A-8D19-8D7F6B6D71CB}" type="datetime1">
              <a:rPr lang="nl-NL" smtClean="0"/>
              <a:pPr/>
              <a:t>24-3-2025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57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8110B8A-84FA-41C6-8A41-CD6B6025AECB}" type="datetime1">
              <a:rPr lang="nl-NL" smtClean="0"/>
              <a:pPr/>
              <a:t>24-3-2025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00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473283" y="3659033"/>
            <a:ext cx="10470319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nl-NL" sz="3400" b="1" dirty="0" err="1"/>
              <a:t>Magnetic</a:t>
            </a:r>
            <a:r>
              <a:rPr lang="nl-NL" sz="3400" b="1" dirty="0"/>
              <a:t> fields in heavy ion </a:t>
            </a:r>
            <a:r>
              <a:rPr lang="nl-NL" sz="3400" b="1" dirty="0" err="1"/>
              <a:t>collisions</a:t>
            </a:r>
            <a:r>
              <a:rPr lang="nl-NL" sz="3400" b="1" dirty="0"/>
              <a:t> (?)</a:t>
            </a:r>
            <a:endParaRPr lang="en-GB" sz="3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731479" y="4488637"/>
            <a:ext cx="9037638" cy="4714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US" sz="2500" spc="-80" dirty="0">
                <a:solidFill>
                  <a:srgbClr val="C00000"/>
                </a:solidFill>
                <a:latin typeface="Tw Cen MT" pitchFamily="34" charset="0"/>
                <a:ea typeface="+mj-ea"/>
                <a:cs typeface="+mj-cs"/>
              </a:rPr>
              <a:t>A discussion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2111" y="5385618"/>
            <a:ext cx="687625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700" b="1" dirty="0"/>
              <a:t>Wilke van der Schee</a:t>
            </a:r>
            <a:endParaRPr lang="nl-NL" sz="1700" dirty="0"/>
          </a:p>
          <a:p>
            <a:pPr algn="r"/>
            <a:r>
              <a:rPr lang="en-GB" sz="1700" dirty="0"/>
              <a:t>Holographic perspectives on chiral transport and spin dynamics</a:t>
            </a:r>
          </a:p>
          <a:p>
            <a:pPr algn="r"/>
            <a:r>
              <a:rPr lang="en-US" sz="1700" dirty="0"/>
              <a:t>Trento, 27 March 2025</a:t>
            </a:r>
            <a:endParaRPr lang="nl-NL" sz="1700" dirty="0"/>
          </a:p>
        </p:txBody>
      </p:sp>
      <p:pic>
        <p:nvPicPr>
          <p:cNvPr id="15" name="Picture 2" descr="Image result for cern logo">
            <a:extLst>
              <a:ext uri="{FF2B5EF4-FFF2-40B4-BE49-F238E27FC236}">
                <a16:creationId xmlns:a16="http://schemas.microsoft.com/office/drawing/2014/main" id="{B2D6CF3D-6565-4D3C-B247-426A40C88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"/>
          <a:stretch/>
        </p:blipFill>
        <p:spPr bwMode="auto">
          <a:xfrm>
            <a:off x="-67235" y="16164"/>
            <a:ext cx="1981200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DB8A181-1E44-441D-9D0C-60EF415D7F30}"/>
              </a:ext>
            </a:extLst>
          </p:cNvPr>
          <p:cNvGrpSpPr/>
          <p:nvPr/>
        </p:nvGrpSpPr>
        <p:grpSpPr>
          <a:xfrm>
            <a:off x="173633" y="5242284"/>
            <a:ext cx="3786139" cy="1355488"/>
            <a:chOff x="8815339" y="3893982"/>
            <a:chExt cx="3200400" cy="12098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0C7571-6D12-4694-9A9A-5A4F2C108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5339" y="4035366"/>
              <a:ext cx="3200400" cy="8562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CC32CFF-0B43-4745-BDCA-B35C525F5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FF66"/>
                </a:clrFrom>
                <a:clrTo>
                  <a:srgbClr val="00FF6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188073" y="3893982"/>
              <a:ext cx="437553" cy="120986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452FB49-E279-5A75-884E-91A4F9793CAE}"/>
              </a:ext>
            </a:extLst>
          </p:cNvPr>
          <p:cNvGrpSpPr/>
          <p:nvPr/>
        </p:nvGrpSpPr>
        <p:grpSpPr>
          <a:xfrm>
            <a:off x="2133600" y="-600006"/>
            <a:ext cx="3200400" cy="2342322"/>
            <a:chOff x="6400255" y="-862273"/>
            <a:chExt cx="5548320" cy="3909624"/>
          </a:xfrm>
        </p:grpSpPr>
        <p:pic>
          <p:nvPicPr>
            <p:cNvPr id="8" name="Picture 8" descr="Voorbeeld van het aangepaste UU-logo">
              <a:extLst>
                <a:ext uri="{FF2B5EF4-FFF2-40B4-BE49-F238E27FC236}">
                  <a16:creationId xmlns:a16="http://schemas.microsoft.com/office/drawing/2014/main" id="{28086C36-A740-D912-501D-A7553D142F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6" r="53750"/>
            <a:stretch/>
          </p:blipFill>
          <p:spPr bwMode="auto">
            <a:xfrm>
              <a:off x="6400255" y="-862273"/>
              <a:ext cx="3651958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Voorbeeld van het aangepaste UU-logo">
              <a:extLst>
                <a:ext uri="{FF2B5EF4-FFF2-40B4-BE49-F238E27FC236}">
                  <a16:creationId xmlns:a16="http://schemas.microsoft.com/office/drawing/2014/main" id="{7FC2BD33-B7ED-5BBC-F565-C5B52CAF84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5121"/>
            <a:stretch/>
          </p:blipFill>
          <p:spPr bwMode="auto">
            <a:xfrm>
              <a:off x="10134600" y="-762649"/>
              <a:ext cx="1813975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EAE53B-6E9B-D8A8-79F7-3438C78730C1}"/>
              </a:ext>
            </a:extLst>
          </p:cNvPr>
          <p:cNvGrpSpPr/>
          <p:nvPr/>
        </p:nvGrpSpPr>
        <p:grpSpPr>
          <a:xfrm>
            <a:off x="156302" y="3464269"/>
            <a:ext cx="1420827" cy="1857216"/>
            <a:chOff x="8382000" y="2718633"/>
            <a:chExt cx="2417407" cy="314826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F5D40A5-261F-BBC0-A807-B6C8DF481BD7}"/>
                </a:ext>
              </a:extLst>
            </p:cNvPr>
            <p:cNvGrpSpPr/>
            <p:nvPr/>
          </p:nvGrpSpPr>
          <p:grpSpPr>
            <a:xfrm>
              <a:off x="8382000" y="2718633"/>
              <a:ext cx="2233784" cy="3148260"/>
              <a:chOff x="8382000" y="2660411"/>
              <a:chExt cx="2233784" cy="314826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2582A92-7F9B-4607-706E-8BE502CD368E}"/>
                  </a:ext>
                </a:extLst>
              </p:cNvPr>
              <p:cNvGrpSpPr/>
              <p:nvPr/>
            </p:nvGrpSpPr>
            <p:grpSpPr>
              <a:xfrm>
                <a:off x="8506602" y="2660411"/>
                <a:ext cx="2109182" cy="316079"/>
                <a:chOff x="9395012" y="2099922"/>
                <a:chExt cx="2109182" cy="316079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6261C67-D351-14D6-1664-58D21A39B4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656297" y="2099922"/>
                  <a:ext cx="847897" cy="305637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8322A35C-0E35-CA57-6890-8A51D2D943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395012" y="2099922"/>
                  <a:ext cx="986029" cy="316079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F3B2F64-C0FD-CC43-1B6D-7814838CD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84190" y="4411391"/>
                <a:ext cx="996822" cy="924683"/>
              </a:xfrm>
              <a:prstGeom prst="rect">
                <a:avLst/>
              </a:prstGeom>
            </p:spPr>
          </p:pic>
          <p:sp>
            <p:nvSpPr>
              <p:cNvPr id="25" name="Content Placeholder 3">
                <a:extLst>
                  <a:ext uri="{FF2B5EF4-FFF2-40B4-BE49-F238E27FC236}">
                    <a16:creationId xmlns:a16="http://schemas.microsoft.com/office/drawing/2014/main" id="{F0C6437E-3107-4880-9BB9-1CE43DBB99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0" y="5344995"/>
                <a:ext cx="1988611" cy="4636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 b="0" i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D5E9468-2CBE-B266-FC11-E2479036D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10801" y="4429618"/>
              <a:ext cx="1088606" cy="100467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D4F3D96-F378-27A8-291D-5D3AA4D9E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05825" y="3062288"/>
              <a:ext cx="2242746" cy="1103286"/>
            </a:xfrm>
            <a:prstGeom prst="rect">
              <a:avLst/>
            </a:prstGeom>
          </p:spPr>
        </p:pic>
      </p:grpSp>
      <p:pic>
        <p:nvPicPr>
          <p:cNvPr id="1026" name="Picture 2" descr="Holographic perspectives on chiral transport and spin dynamics">
            <a:extLst>
              <a:ext uri="{FF2B5EF4-FFF2-40B4-BE49-F238E27FC236}">
                <a16:creationId xmlns:a16="http://schemas.microsoft.com/office/drawing/2014/main" id="{79848219-286B-60D4-AB8D-0BC4A9ABA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46827"/>
            <a:ext cx="32289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AD67AF-2D7F-B428-CAFE-8121BDC0CB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58200" y="-8162"/>
            <a:ext cx="1820483" cy="32335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900C2F2-0822-92E8-572E-31BFD30E4B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73134" y="0"/>
            <a:ext cx="1818866" cy="32335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Is there a (significant!) magnetic field?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020694"/>
            <a:ext cx="45720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600" dirty="0"/>
              <a:t>A small overview of magnetic fields versus time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Can we estimate this holographically?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Can we see this experimentally?</a:t>
            </a:r>
            <a:endParaRPr lang="en-US" sz="1600" baseline="-25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1600" baseline="-25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1600" baseline="-25000" dirty="0">
              <a:solidFill>
                <a:srgbClr val="C00000"/>
              </a:solidFill>
            </a:endParaRPr>
          </a:p>
          <a:p>
            <a:pPr marL="749808" lvl="1" indent="-457200"/>
            <a:endParaRPr lang="en-US" sz="1600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</a:t>
            </a:fld>
            <a:r>
              <a:rPr lang="nl-NL" dirty="0"/>
              <a:t>/26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F971B7-F899-44DA-4576-64C455BE3B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1059"/>
          <a:stretch/>
        </p:blipFill>
        <p:spPr>
          <a:xfrm>
            <a:off x="6056376" y="2015853"/>
            <a:ext cx="6096919" cy="148214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0B0D26-C944-6ACF-A82D-65A783D5A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4117330"/>
            <a:ext cx="5029200" cy="17241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D7C97B-2313-0413-A272-F85D53E69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5841525"/>
            <a:ext cx="3962400" cy="382827"/>
          </a:xfrm>
          <a:prstGeom prst="rect">
            <a:avLst/>
          </a:prstGeom>
        </p:spPr>
      </p:pic>
      <p:pic>
        <p:nvPicPr>
          <p:cNvPr id="2050" name="Picture 2" descr="Innovative application for the template in xkcd 285 (Wikipedian Protester)">
            <a:extLst>
              <a:ext uri="{FF2B5EF4-FFF2-40B4-BE49-F238E27FC236}">
                <a16:creationId xmlns:a16="http://schemas.microsoft.com/office/drawing/2014/main" id="{EB46F072-E870-A047-7AF0-37DE625D8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82" y="5236403"/>
            <a:ext cx="2019300" cy="10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166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FBBE4-1AA2-D9AA-049D-CD0E65DB2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E13FC93-7415-5D1B-2AC2-A0B0DACD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</a:t>
            </a:fld>
            <a:r>
              <a:rPr lang="nl-NL" dirty="0"/>
              <a:t>/26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A3F623-EC33-5672-0B57-37EB593DBC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76200" y="-517436"/>
            <a:ext cx="9832975" cy="1295400"/>
          </a:xfrm>
        </p:spPr>
        <p:txBody>
          <a:bodyPr>
            <a:normAutofit/>
          </a:bodyPr>
          <a:lstStyle/>
          <a:p>
            <a:r>
              <a:rPr lang="en-US" dirty="0"/>
              <a:t>Is there a (significant!) magnetic field?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0A1E7-5FE4-BA9C-B1FE-25AC0168B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91" y="767609"/>
            <a:ext cx="3785268" cy="2248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53BAD7-05B1-4929-1F1D-54308152B0D5}"/>
              </a:ext>
            </a:extLst>
          </p:cNvPr>
          <p:cNvSpPr txBox="1"/>
          <p:nvPr/>
        </p:nvSpPr>
        <p:spPr>
          <a:xfrm>
            <a:off x="404668" y="3071973"/>
            <a:ext cx="392319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200" dirty="0"/>
              <a:t>Umut Gursoy, Dmitri </a:t>
            </a:r>
            <a:r>
              <a:rPr lang="en-GB" sz="1200" dirty="0" err="1"/>
              <a:t>Kharzeev</a:t>
            </a:r>
            <a:r>
              <a:rPr lang="en-GB" sz="1200" dirty="0"/>
              <a:t> and Krishna Rajagopal (2014)</a:t>
            </a:r>
          </a:p>
          <a:p>
            <a:endParaRPr lang="en-GB" sz="1200" dirty="0"/>
          </a:p>
          <a:p>
            <a:r>
              <a:rPr lang="en-GB" sz="1200" dirty="0"/>
              <a:t>Mostly Faraday’s law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CBBFF7-C7D6-2BEB-CFB5-A56303E9B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540" y="1319660"/>
            <a:ext cx="3150013" cy="33937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C63AF4-046B-9353-9B92-8BACB74B8220}"/>
              </a:ext>
            </a:extLst>
          </p:cNvPr>
          <p:cNvSpPr txBox="1"/>
          <p:nvPr/>
        </p:nvSpPr>
        <p:spPr>
          <a:xfrm>
            <a:off x="4840287" y="4989731"/>
            <a:ext cx="233095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200" dirty="0"/>
              <a:t>Li Yan and Xu-Guang Huang (2021)</a:t>
            </a:r>
          </a:p>
          <a:p>
            <a:endParaRPr lang="en-GB" sz="1200" dirty="0"/>
          </a:p>
          <a:p>
            <a:r>
              <a:rPr lang="en-GB" sz="1200" dirty="0"/>
              <a:t>Saturation/pre-equilibrium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71C538-A290-7500-00F6-77D78AFC9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640" y="1319660"/>
            <a:ext cx="3729464" cy="23673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011697-D883-043F-4F79-FFAC9F8E4214}"/>
              </a:ext>
            </a:extLst>
          </p:cNvPr>
          <p:cNvSpPr txBox="1"/>
          <p:nvPr/>
        </p:nvSpPr>
        <p:spPr>
          <a:xfrm>
            <a:off x="8534400" y="3848865"/>
            <a:ext cx="3581399" cy="19389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dirty="0"/>
              <a:t>Jun-Jie Zhang, Xin-Li Sheng, Shi Pu, Jian-Nan Chen, Guo-Liang Peng, Jian-Guo Wang and Qun Wang (2022)</a:t>
            </a:r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A6435F-D8C8-75ED-EC53-2CF8832DE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600" y="4759166"/>
            <a:ext cx="3276601" cy="8440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9AD859-29BE-7E3B-8FD1-49273396C9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99" y="4191000"/>
            <a:ext cx="2619608" cy="17037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000118-3E3A-B99F-6F7C-8704F8924CD4}"/>
              </a:ext>
            </a:extLst>
          </p:cNvPr>
          <p:cNvSpPr txBox="1"/>
          <p:nvPr/>
        </p:nvSpPr>
        <p:spPr>
          <a:xfrm>
            <a:off x="404668" y="5967625"/>
            <a:ext cx="2253181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200" dirty="0"/>
              <a:t>Sergio Morales Tejera (this week)</a:t>
            </a:r>
          </a:p>
        </p:txBody>
      </p:sp>
    </p:spTree>
    <p:extLst>
      <p:ext uri="{BB962C8B-B14F-4D97-AF65-F5344CB8AC3E}">
        <p14:creationId xmlns:p14="http://schemas.microsoft.com/office/powerpoint/2010/main" val="82244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914718"/>
          </a:xfrm>
        </p:spPr>
        <p:txBody>
          <a:bodyPr>
            <a:normAutofit fontScale="90000"/>
          </a:bodyPr>
          <a:lstStyle/>
          <a:p>
            <a:r>
              <a:rPr lang="nl-NL" dirty="0"/>
              <a:t>Colliding </a:t>
            </a: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holographic</a:t>
            </a:r>
            <a:r>
              <a:rPr lang="nl-NL" dirty="0"/>
              <a:t> nuclei: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</a:t>
            </a:fld>
            <a:r>
              <a:rPr lang="nl-NL" dirty="0"/>
              <a:t>/30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981200" y="914401"/>
            <a:ext cx="8686800" cy="4373563"/>
          </a:xfrm>
        </p:spPr>
        <p:txBody>
          <a:bodyPr/>
          <a:lstStyle/>
          <a:p>
            <a:r>
              <a:rPr lang="nl-NL" dirty="0"/>
              <a:t>Locally in transverse plane: use shock waves (i.e. Gaussian rapidity)</a:t>
            </a:r>
          </a:p>
          <a:p>
            <a:r>
              <a:rPr lang="nl-NL" dirty="0">
                <a:sym typeface="Wingdings" pitchFamily="2" charset="2"/>
              </a:rPr>
              <a:t> Go and run hydro (MUSIC) and get particle spectra </a:t>
            </a:r>
            <a:endParaRPr lang="nl-NL" dirty="0"/>
          </a:p>
        </p:txBody>
      </p:sp>
      <p:pic>
        <p:nvPicPr>
          <p:cNvPr id="5" name="offcenter.wmv">
            <a:hlinkClick r:id="" action="ppaction://media"/>
            <a:extLst>
              <a:ext uri="{FF2B5EF4-FFF2-40B4-BE49-F238E27FC236}">
                <a16:creationId xmlns:a16="http://schemas.microsoft.com/office/drawing/2014/main" id="{0FBEA0BD-6283-75F0-827B-F6E0E57DCE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16230" y="2057401"/>
            <a:ext cx="7890596" cy="56388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0840260-0D76-3FCA-4A5F-D0CE74A6D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8800" y="1768600"/>
            <a:ext cx="2726381" cy="214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7799C1-CEA9-F606-661C-47DBFB708A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4563" y="4309091"/>
            <a:ext cx="3003814" cy="19577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FA1E33-BC4F-88C2-D770-57AE7F31E98F}"/>
              </a:ext>
            </a:extLst>
          </p:cNvPr>
          <p:cNvSpPr txBox="1"/>
          <p:nvPr/>
        </p:nvSpPr>
        <p:spPr>
          <a:xfrm>
            <a:off x="9417050" y="53563"/>
            <a:ext cx="271087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200" dirty="0"/>
              <a:t>WS and Bjorn Schenke (2015)</a:t>
            </a:r>
          </a:p>
          <a:p>
            <a:r>
              <a:rPr lang="en-GB" sz="1200" dirty="0"/>
              <a:t>Sebastian </a:t>
            </a:r>
            <a:r>
              <a:rPr lang="en-GB" sz="1200" dirty="0" err="1"/>
              <a:t>Waeber</a:t>
            </a:r>
            <a:r>
              <a:rPr lang="en-GB" sz="1200" dirty="0"/>
              <a:t> and Larry Yaffe (2022)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C680F-5AAD-E6FA-496C-9899FE903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2F203-50AE-A8CE-5513-93F93014F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nl-NL" dirty="0"/>
              <a:t>Colliding </a:t>
            </a: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holographic</a:t>
            </a:r>
            <a:r>
              <a:rPr lang="nl-NL" dirty="0"/>
              <a:t> nuclei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39448-A7E7-DE23-4027-35C54DA3F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20694"/>
            <a:ext cx="83820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600" dirty="0"/>
              <a:t>Spectators source initial magnetic field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Dynamical magnetic field on boundary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Metric does not need to be backreacted; simplified locally 1+1D problem?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chemeClr val="accent5"/>
                </a:solidFill>
              </a:rPr>
              <a:t>Work in progress in this workshop?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6F5423B-5D9B-AF0C-666C-B2454044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5</a:t>
            </a:fld>
            <a:r>
              <a:rPr lang="nl-NL" dirty="0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702557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7390F8-FC8C-BCBF-995E-4AEBB95DB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F834F50-341F-42A5-8C78-91B137699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3EC967-C9F3-4E15-95C7-C2E77A1E1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A9D3D4-1F89-47F0-A597-FE1A004D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36F1772-5B88-4687-974A-52C4564F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6EB66-DC96-04E9-C6A4-276DF27755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44679" y="634946"/>
            <a:ext cx="6405063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Varying the magnetic 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204035-BB7B-532B-AEAF-E2B2CAF5E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" y="819117"/>
            <a:ext cx="4020297" cy="200009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2C99CD-8BCA-45F5-BA47-7A6D80CA8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48CA222-9ADA-087C-4E2E-02DE8605E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059" y="3218101"/>
            <a:ext cx="2782175" cy="247613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6F5229D-8F22-1822-B019-8D9AB6109DE4}"/>
              </a:ext>
            </a:extLst>
          </p:cNvPr>
          <p:cNvSpPr txBox="1">
            <a:spLocks/>
          </p:cNvSpPr>
          <p:nvPr/>
        </p:nvSpPr>
        <p:spPr>
          <a:xfrm>
            <a:off x="5144679" y="2198914"/>
            <a:ext cx="6405063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dirty="0"/>
              <a:t>Event shape engineering to vary the magnetic field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endParaRPr lang="en-US" dirty="0"/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dirty="0"/>
              <a:t>Strong correlation both with mean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/>
              <a:t>number of spectators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endParaRPr lang="en-US" dirty="0"/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dirty="0"/>
              <a:t>Should maybe show up in directed flow of </a:t>
            </a:r>
            <a:r>
              <a:rPr lang="en-US" dirty="0" err="1"/>
              <a:t>likesign</a:t>
            </a:r>
            <a:r>
              <a:rPr lang="en-US" dirty="0"/>
              <a:t>/</a:t>
            </a:r>
            <a:r>
              <a:rPr lang="en-US" dirty="0" err="1"/>
              <a:t>unlikesign</a:t>
            </a:r>
            <a:r>
              <a:rPr lang="en-US" dirty="0"/>
              <a:t> flow?</a:t>
            </a:r>
            <a:endParaRPr lang="en-US" baseline="-25000" dirty="0"/>
          </a:p>
          <a:p>
            <a:pPr marL="0" indent="0">
              <a:buFont typeface="Calibri" panose="020F0502020204030204" pitchFamily="34" charset="0"/>
              <a:buNone/>
            </a:pPr>
            <a:endParaRPr lang="en-US" baseline="-25000" dirty="0"/>
          </a:p>
          <a:p>
            <a:pPr marL="0" indent="0">
              <a:buFont typeface="Calibri" panose="020F0502020204030204" pitchFamily="34" charset="0"/>
              <a:buNone/>
            </a:pPr>
            <a:endParaRPr lang="en-US" baseline="-25000" dirty="0"/>
          </a:p>
          <a:p>
            <a:pPr marL="749808" lvl="1" indent="-457200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7E8667B-49C4-4E47-AB3E-78AC18E95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FFF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1780B1-1435-4EBC-947B-9609953FD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4E3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DCFAB2F-6947-1382-D188-7FB912CA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1A58DBF-7C61-4997-9886-539CDC07A380}" type="slidenum">
              <a:rPr lang="en-US" smtClean="0"/>
              <a:pPr>
                <a:spcAft>
                  <a:spcPts val="600"/>
                </a:spcAft>
              </a:pPr>
              <a:t>6</a:t>
            </a:fld>
            <a:r>
              <a:rPr lang="en-US"/>
              <a:t>/26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4480BA-8FBB-E7BD-A45E-9F78B6A67DE8}"/>
              </a:ext>
            </a:extLst>
          </p:cNvPr>
          <p:cNvSpPr txBox="1"/>
          <p:nvPr/>
        </p:nvSpPr>
        <p:spPr>
          <a:xfrm>
            <a:off x="636902" y="5900383"/>
            <a:ext cx="2770630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200" dirty="0"/>
              <a:t>Giuliano Giacalone and Chun Shen (2021)</a:t>
            </a:r>
          </a:p>
        </p:txBody>
      </p:sp>
    </p:spTree>
    <p:extLst>
      <p:ext uri="{BB962C8B-B14F-4D97-AF65-F5344CB8AC3E}">
        <p14:creationId xmlns:p14="http://schemas.microsoft.com/office/powerpoint/2010/main" val="414353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71973-A9F1-BED8-09CC-52E871D75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046B8-B3C3-41D7-7F00-5A8F21DD09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48400" y="1256117"/>
            <a:ext cx="6405063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What can we measure?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EC51182-9C69-3831-7CFC-06476853C035}"/>
              </a:ext>
            </a:extLst>
          </p:cNvPr>
          <p:cNvSpPr txBox="1">
            <a:spLocks/>
          </p:cNvSpPr>
          <p:nvPr/>
        </p:nvSpPr>
        <p:spPr>
          <a:xfrm>
            <a:off x="6248400" y="2820085"/>
            <a:ext cx="6405063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dirty="0"/>
              <a:t>Seems the right measurement..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dirty="0"/>
              <a:t>Difference Ru/Zr? Not much modelling? </a:t>
            </a:r>
            <a:br>
              <a:rPr lang="en-US" dirty="0"/>
            </a:br>
            <a:r>
              <a:rPr lang="en-US" dirty="0"/>
              <a:t>Conclusion? LHC?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80FCFCE-9E09-11F1-2625-4E008212A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1A58DBF-7C61-4997-9886-539CDC07A380}" type="slidenum">
              <a:rPr lang="en-US" smtClean="0"/>
              <a:pPr>
                <a:spcAft>
                  <a:spcPts val="600"/>
                </a:spcAft>
              </a:pPr>
              <a:t>7</a:t>
            </a:fld>
            <a:r>
              <a:rPr lang="en-US"/>
              <a:t>/26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3AEB91-102D-4C69-86D2-64C3C63B4BD7}"/>
              </a:ext>
            </a:extLst>
          </p:cNvPr>
          <p:cNvSpPr txBox="1"/>
          <p:nvPr/>
        </p:nvSpPr>
        <p:spPr>
          <a:xfrm>
            <a:off x="76200" y="4332009"/>
            <a:ext cx="5511765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200" dirty="0"/>
              <a:t>STAR,</a:t>
            </a:r>
            <a:br>
              <a:rPr lang="en-GB" sz="1200" dirty="0"/>
            </a:br>
            <a:r>
              <a:rPr lang="en-GB" sz="1200" dirty="0"/>
              <a:t>Observation of the electromagnetic field effect via charge-dependent directed flow in</a:t>
            </a:r>
          </a:p>
          <a:p>
            <a:r>
              <a:rPr lang="en-GB" sz="1200" dirty="0"/>
              <a:t>heavy-ion collisions at the Relativistic Heavy Ion Collider (2023)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3318B-A6D1-00CD-BA12-BB01274E6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8" y="1371600"/>
            <a:ext cx="5525098" cy="2829277"/>
          </a:xfrm>
          <a:prstGeom prst="rect">
            <a:avLst/>
          </a:prstGeom>
        </p:spPr>
      </p:pic>
      <p:pic>
        <p:nvPicPr>
          <p:cNvPr id="6" name="Picture 2" descr="Innovative application for the template in xkcd 285 (Wikipedian Protester)">
            <a:extLst>
              <a:ext uri="{FF2B5EF4-FFF2-40B4-BE49-F238E27FC236}">
                <a16:creationId xmlns:a16="http://schemas.microsoft.com/office/drawing/2014/main" id="{FE1BB25C-7A21-7E01-691B-5FC9ABECC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82" y="5236403"/>
            <a:ext cx="2019300" cy="10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13186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11787</TotalTime>
  <Words>307</Words>
  <Application>Microsoft Office PowerPoint</Application>
  <PresentationFormat>Widescreen</PresentationFormat>
  <Paragraphs>65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Tw Cen MT</vt:lpstr>
      <vt:lpstr>Wingdings</vt:lpstr>
      <vt:lpstr>Retrospect</vt:lpstr>
      <vt:lpstr>Magnetic fields in heavy ion collisions (?)</vt:lpstr>
      <vt:lpstr>Is there a (significant!) magnetic field?</vt:lpstr>
      <vt:lpstr>Is there a (significant!) magnetic field?</vt:lpstr>
      <vt:lpstr>Colliding two holographic nuclei:</vt:lpstr>
      <vt:lpstr>Colliding two holographic nuclei</vt:lpstr>
      <vt:lpstr>Varying the magnetic field</vt:lpstr>
      <vt:lpstr>What can we measure?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Uncovering the inner workings of the QGP</dc:title>
  <dc:creator>Wilke van der Schee</dc:creator>
  <cp:lastModifiedBy>Wilke van der Schee</cp:lastModifiedBy>
  <cp:revision>676</cp:revision>
  <cp:lastPrinted>2020-01-13T13:28:42Z</cp:lastPrinted>
  <dcterms:created xsi:type="dcterms:W3CDTF">2020-01-05T16:58:15Z</dcterms:created>
  <dcterms:modified xsi:type="dcterms:W3CDTF">2025-03-27T13:21:15Z</dcterms:modified>
</cp:coreProperties>
</file>