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0" r:id="rId1"/>
  </p:sldMasterIdLst>
  <p:notesMasterIdLst>
    <p:notesMasterId r:id="rId26"/>
  </p:notesMasterIdLst>
  <p:handoutMasterIdLst>
    <p:handoutMasterId r:id="rId27"/>
  </p:handoutMasterIdLst>
  <p:sldIdLst>
    <p:sldId id="615" r:id="rId2"/>
    <p:sldId id="582" r:id="rId3"/>
    <p:sldId id="810" r:id="rId4"/>
    <p:sldId id="811" r:id="rId5"/>
    <p:sldId id="705" r:id="rId6"/>
    <p:sldId id="812" r:id="rId7"/>
    <p:sldId id="813" r:id="rId8"/>
    <p:sldId id="820" r:id="rId9"/>
    <p:sldId id="821" r:id="rId10"/>
    <p:sldId id="816" r:id="rId11"/>
    <p:sldId id="818" r:id="rId12"/>
    <p:sldId id="822" r:id="rId13"/>
    <p:sldId id="817" r:id="rId14"/>
    <p:sldId id="823" r:id="rId15"/>
    <p:sldId id="824" r:id="rId16"/>
    <p:sldId id="815" r:id="rId17"/>
    <p:sldId id="825" r:id="rId18"/>
    <p:sldId id="827" r:id="rId19"/>
    <p:sldId id="826" r:id="rId20"/>
    <p:sldId id="828" r:id="rId21"/>
    <p:sldId id="829" r:id="rId22"/>
    <p:sldId id="830" r:id="rId23"/>
    <p:sldId id="831" r:id="rId24"/>
    <p:sldId id="8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984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5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AFB732"/>
    <a:srgbClr val="F6E951"/>
    <a:srgbClr val="20224D"/>
    <a:srgbClr val="0070C0"/>
    <a:srgbClr val="65A9DA"/>
    <a:srgbClr val="00408C"/>
    <a:srgbClr val="FF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53"/>
    <p:restoredTop sz="94194"/>
  </p:normalViewPr>
  <p:slideViewPr>
    <p:cSldViewPr snapToGrid="0" snapToObjects="1">
      <p:cViewPr varScale="1">
        <p:scale>
          <a:sx n="108" d="100"/>
          <a:sy n="108" d="100"/>
        </p:scale>
        <p:origin x="232" y="288"/>
      </p:cViewPr>
      <p:guideLst>
        <p:guide orient="horz" pos="3984"/>
        <p:guide orient="horz" pos="576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6" d="100"/>
          <a:sy n="126" d="100"/>
        </p:scale>
        <p:origin x="4984" y="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35F7C27-D7B4-FB4E-5A8D-29D165C6D1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CB590-DE1A-050E-A84F-89E50D8275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268CC-DE27-2444-B402-0B93FE11B3A8}" type="datetimeFigureOut">
              <a:rPr lang="ru-US" smtClean="0"/>
              <a:t>3/24/25</a:t>
            </a:fld>
            <a:endParaRPr lang="ru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D94234-8D8A-7E59-3359-764C748C4E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CA147D-550A-8029-8483-0E3E5C80A7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0CF56-8467-E341-9F28-87A80E514B4D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837688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DCBA1-1C14-EF45-8C6F-B97D1D17435D}" type="datetimeFigureOut">
              <a:rPr lang="en-US" smtClean="0"/>
              <a:t>3/24/25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4C5E6-7A9F-ED4C-B944-3E35EBEAA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859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4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46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73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6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2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5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31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33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6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6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8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65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89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1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69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85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01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10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67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1C3F-DE99-034F-A3B1-915BAE827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15998-A9A9-5F41-9BEC-E834CA069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6365C-662C-DF47-9C3D-E65CF368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AA9F9-0F39-B242-80E8-06D9B15B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20830-D787-2441-93FE-79ED7524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16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709E-4A16-D547-991F-95F8468B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1056E-2201-7A43-851C-B4F5FDE5E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F0E83-0FD2-704F-B15F-5C8D12F2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411F-95BB-A144-BDC0-B7B20419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3B127-3A57-D74E-8CFC-F5C245B1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4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A28F0-35D0-F349-A8A4-0F42FFF3F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C92F1-BE13-4546-9D27-F38B95998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397DA-5079-9945-84C6-45DC3729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CCCD0-3D53-3B45-A859-E64B5CF7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FC4E0-3A2F-5244-AA1F-1BB7A153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57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1600205"/>
            <a:ext cx="10972800" cy="434339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A7F1D-E4ED-624A-85CF-8C71FCC2ACC9}"/>
              </a:ext>
            </a:extLst>
          </p:cNvPr>
          <p:cNvSpPr/>
          <p:nvPr userDrawn="1"/>
        </p:nvSpPr>
        <p:spPr>
          <a:xfrm>
            <a:off x="5181600" y="6075952"/>
            <a:ext cx="1727200" cy="212725"/>
          </a:xfrm>
          <a:prstGeom prst="rect">
            <a:avLst/>
          </a:prstGeom>
          <a:solidFill>
            <a:schemeClr val="bg1"/>
          </a:solidFill>
          <a:ln>
            <a:solidFill>
              <a:srgbClr val="F8F8F8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41586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E71D-A546-9D4A-BF37-56799609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80A3-6B0C-D743-9EFB-FE1810896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AE38-A4E4-0948-9637-616A172B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3E831-D3DE-AB42-BCBB-485A4302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67139-52F7-3249-B180-6E0DF033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3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F743-EF6F-4A47-93A4-C838C79F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00DDC-3E1E-B34D-B215-F1CE77ABA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8D0C6-D49F-1848-8E73-CBEC56BA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57A8B-1E99-8544-87EA-44148764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848C-1BB9-134C-BCA2-A75958F8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3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77F-014E-A94C-93B6-3658EC55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549B-F48C-9D41-8BE9-44EC59D37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9C78-D853-C94C-AA01-73157B08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5AB55-6705-844F-9E3B-9EFA1392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506D5-409D-8745-8AC9-5CDEBF78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512E1-9FC5-DF40-A415-2C0F2F3C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0ECD-803D-CC47-A43D-4550224A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6F9FE-5EC8-C144-8115-734307D5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EBA64-2141-A942-B19D-F643C7C39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3A497-3976-7048-A561-EC4E0AF5E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BE6BA-F5A4-8148-B5F4-F8A58E00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1B27D8-4751-524E-93D4-AE11DADF9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16C56-F017-684D-9680-F8B1EE93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25B69-0D75-4F44-84A4-C6DCAFA1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5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A18B-0994-4A40-B3AB-26D9470F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94462-5F0D-3748-9957-FD5E883B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FC33A-CD6B-6040-AF5A-FDA04DD9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57098-B33F-D14D-B32D-29B9C744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6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6F5CB6-906D-4F4E-95D2-26A2B21D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409A1-DBA6-D34B-B99F-61885FA8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403A1-7963-D74E-97B5-B7557FCF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4FEE6-04BC-9D42-8802-EEFA8B91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F802-1947-9C45-9ADD-096385494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9739A-1679-004B-B22D-3FEBBAA13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9AA85-14C0-2A44-98E7-0A80FD40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63B59-09F1-7D4F-BF4D-42BEF33E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6E9FE-EA74-4141-8C9F-2E4A5B1F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5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F14E-559B-7641-B123-31569F266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C23CA-3040-BD47-B3DA-8EEB84D43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19CC5-3F19-704C-B0EB-162F9744E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8193E-E831-E544-BE09-6C4942DC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20A31-B81B-C641-B043-7A9E907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F77A7-DD1E-4043-BD93-C85447F2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1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E313B-6C44-5A45-BB4F-884B35B3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E8A1A-3206-C94D-B332-DC401B42E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2C895-F468-3F4B-B787-923273FD5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21F0-075B-6141-B1AD-1D91D4820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ED97-BE35-594C-8B17-6A1221E46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9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0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38.emf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image" Target="../media/image7.emf"/><Relationship Id="rId10" Type="http://schemas.microsoft.com/office/2007/relationships/hdphoto" Target="../media/hdphoto3.wdp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8459C-1025-D258-F9B4-A4249261C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" t="1631" r="40140" b="72561"/>
          <a:stretch/>
        </p:blipFill>
        <p:spPr>
          <a:xfrm>
            <a:off x="0" y="1262404"/>
            <a:ext cx="6619528" cy="1393176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C7E5035-92F8-9E40-AA4F-783246763619}"/>
              </a:ext>
            </a:extLst>
          </p:cNvPr>
          <p:cNvSpPr txBox="1">
            <a:spLocks/>
          </p:cNvSpPr>
          <p:nvPr/>
        </p:nvSpPr>
        <p:spPr>
          <a:xfrm>
            <a:off x="4749284" y="4667983"/>
            <a:ext cx="6452680" cy="1038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None/>
              <a:tabLst/>
              <a:def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344488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1037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875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963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latin typeface="Avenir Next" panose="020B0503020202020204" pitchFamily="34" charset="0"/>
                <a:cs typeface="Courier New" panose="02070309020205020404" pitchFamily="49" charset="0"/>
              </a:rPr>
              <a:t>Andrey </a:t>
            </a:r>
            <a:r>
              <a:rPr lang="en-US" sz="2800" b="1" dirty="0" err="1">
                <a:latin typeface="Avenir Next" panose="020B0503020202020204" pitchFamily="34" charset="0"/>
                <a:cs typeface="Courier New" panose="02070309020205020404" pitchFamily="49" charset="0"/>
              </a:rPr>
              <a:t>Sadofyev</a:t>
            </a:r>
            <a:endParaRPr lang="en-US" sz="2800" b="1" dirty="0">
              <a:latin typeface="Avenir Next" panose="020B0503020202020204" pitchFamily="34" charset="0"/>
              <a:cs typeface="Courier New" panose="02070309020205020404" pitchFamily="49" charset="0"/>
            </a:endParaRPr>
          </a:p>
          <a:p>
            <a:pPr algn="r"/>
            <a:r>
              <a:rPr lang="en-US" dirty="0">
                <a:latin typeface="Avenir Next Ultra Light" panose="020B0203020202020204" pitchFamily="34" charset="0"/>
                <a:cs typeface="Courier New" panose="02070309020205020404" pitchFamily="49" charset="0"/>
              </a:rPr>
              <a:t>LIP, Lisbon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4D400055-B377-9B41-A740-5435554DABEE}"/>
              </a:ext>
            </a:extLst>
          </p:cNvPr>
          <p:cNvSpPr txBox="1">
            <a:spLocks/>
          </p:cNvSpPr>
          <p:nvPr/>
        </p:nvSpPr>
        <p:spPr>
          <a:xfrm>
            <a:off x="461880" y="1151059"/>
            <a:ext cx="4848389" cy="1615866"/>
          </a:xfrm>
          <a:prstGeom prst="rect">
            <a:avLst/>
          </a:prstGeom>
          <a:noFill/>
          <a:ln w="31750">
            <a:noFill/>
          </a:ln>
        </p:spPr>
        <p:txBody>
          <a:bodyPr vert="horz" wrap="non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latin typeface="Avenir Next Demi Bold" panose="020B0503020202020204" pitchFamily="34" charset="0"/>
                <a:cs typeface="Courier New" panose="02070309020205020404" pitchFamily="49" charset="0"/>
              </a:rPr>
              <a:t>Chiral Vortical Instability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E5191-ACFD-1D40-12CF-559582D3B06C}"/>
              </a:ext>
            </a:extLst>
          </p:cNvPr>
          <p:cNvSpPr txBox="1"/>
          <p:nvPr/>
        </p:nvSpPr>
        <p:spPr>
          <a:xfrm>
            <a:off x="2289507" y="6232514"/>
            <a:ext cx="906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Holographic perspectives on chiral transport and spin dynamics, ECT*,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63DAD-E48B-AEA8-988E-F7DA91976542}"/>
              </a:ext>
            </a:extLst>
          </p:cNvPr>
          <p:cNvSpPr txBox="1"/>
          <p:nvPr/>
        </p:nvSpPr>
        <p:spPr>
          <a:xfrm>
            <a:off x="461880" y="2620560"/>
            <a:ext cx="615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in collaboration with S. Wang, K. Hattori, and X.-G. Huang</a:t>
            </a:r>
          </a:p>
        </p:txBody>
      </p:sp>
    </p:spTree>
    <p:extLst>
      <p:ext uri="{BB962C8B-B14F-4D97-AF65-F5344CB8AC3E}">
        <p14:creationId xmlns:p14="http://schemas.microsoft.com/office/powerpoint/2010/main" val="1503560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10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Linearized hydrodynamics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3E7E51-4FEB-21E5-9FD5-51F7BF3C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428845" y="890999"/>
            <a:ext cx="4358865" cy="16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63589EEA-9A61-B396-52D5-67EFCAD5B514}"/>
              </a:ext>
            </a:extLst>
          </p:cNvPr>
          <p:cNvCxnSpPr>
            <a:cxnSpLocks/>
          </p:cNvCxnSpPr>
          <p:nvPr/>
        </p:nvCxnSpPr>
        <p:spPr>
          <a:xfrm flipH="1">
            <a:off x="6292948" y="1805973"/>
            <a:ext cx="693125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3D051A7-F371-E607-F0CE-05AA3484DD65}"/>
              </a:ext>
            </a:extLst>
          </p:cNvPr>
          <p:cNvGrpSpPr/>
          <p:nvPr/>
        </p:nvGrpSpPr>
        <p:grpSpPr>
          <a:xfrm>
            <a:off x="638676" y="1299466"/>
            <a:ext cx="5211500" cy="1013014"/>
            <a:chOff x="664987" y="1344308"/>
            <a:chExt cx="5211500" cy="1013014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0E98B9B-1C70-32FC-E1C7-BCC4665D3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r="2200" b="66373"/>
            <a:stretch/>
          </p:blipFill>
          <p:spPr bwMode="auto">
            <a:xfrm>
              <a:off x="664988" y="1344308"/>
              <a:ext cx="521149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67EA8D7-9FD9-0361-84EE-C5B8EE214B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53491" r="2200" b="10140"/>
            <a:stretch/>
          </p:blipFill>
          <p:spPr bwMode="auto">
            <a:xfrm>
              <a:off x="664987" y="1858015"/>
              <a:ext cx="5211499" cy="49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7F5B66A-63D8-F8DE-A513-5D3B7AA82167}"/>
              </a:ext>
            </a:extLst>
          </p:cNvPr>
          <p:cNvSpPr txBox="1"/>
          <p:nvPr/>
        </p:nvSpPr>
        <p:spPr>
          <a:xfrm>
            <a:off x="4999703" y="0"/>
            <a:ext cx="723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Erdmenger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Haack, M. Kaminski, 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Yarom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JHEP, 2009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N. Banerjee et. al., JHEP, 2011</a:t>
            </a:r>
          </a:p>
        </p:txBody>
      </p: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5A77D52F-F675-474B-84DC-FAAE767381AE}"/>
              </a:ext>
            </a:extLst>
          </p:cNvPr>
          <p:cNvCxnSpPr>
            <a:cxnSpLocks/>
          </p:cNvCxnSpPr>
          <p:nvPr/>
        </p:nvCxnSpPr>
        <p:spPr>
          <a:xfrm>
            <a:off x="6096000" y="2484755"/>
            <a:ext cx="0" cy="391669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latexit-rtfd-attachement-RtbaKxVt.pdf">
            <a:extLst>
              <a:ext uri="{FF2B5EF4-FFF2-40B4-BE49-F238E27FC236}">
                <a16:creationId xmlns:a16="http://schemas.microsoft.com/office/drawing/2014/main" id="{C1D364A7-1C29-C118-65EE-730C532C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42" y="3199072"/>
            <a:ext cx="7006916" cy="7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D724E9-6AD1-5804-DCB0-AEEAB274D4D2}"/>
              </a:ext>
            </a:extLst>
          </p:cNvPr>
          <p:cNvSpPr txBox="1"/>
          <p:nvPr/>
        </p:nvSpPr>
        <p:spPr>
          <a:xfrm>
            <a:off x="564710" y="2406635"/>
            <a:ext cx="2646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No instability in LF at 1</a:t>
            </a:r>
            <a:r>
              <a:rPr lang="en-US" sz="1400" baseline="30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393639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11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Linearized hydrodynamics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3E7E51-4FEB-21E5-9FD5-51F7BF3C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428845" y="890999"/>
            <a:ext cx="4358865" cy="16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63589EEA-9A61-B396-52D5-67EFCAD5B514}"/>
              </a:ext>
            </a:extLst>
          </p:cNvPr>
          <p:cNvCxnSpPr>
            <a:cxnSpLocks/>
          </p:cNvCxnSpPr>
          <p:nvPr/>
        </p:nvCxnSpPr>
        <p:spPr>
          <a:xfrm flipH="1">
            <a:off x="6292948" y="1805973"/>
            <a:ext cx="693125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3D051A7-F371-E607-F0CE-05AA3484DD65}"/>
              </a:ext>
            </a:extLst>
          </p:cNvPr>
          <p:cNvGrpSpPr/>
          <p:nvPr/>
        </p:nvGrpSpPr>
        <p:grpSpPr>
          <a:xfrm>
            <a:off x="638676" y="1299466"/>
            <a:ext cx="5211500" cy="1013014"/>
            <a:chOff x="664987" y="1344308"/>
            <a:chExt cx="5211500" cy="1013014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0E98B9B-1C70-32FC-E1C7-BCC4665D3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r="2200" b="66373"/>
            <a:stretch/>
          </p:blipFill>
          <p:spPr bwMode="auto">
            <a:xfrm>
              <a:off x="664988" y="1344308"/>
              <a:ext cx="521149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67EA8D7-9FD9-0361-84EE-C5B8EE214B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53491" r="2200" b="10140"/>
            <a:stretch/>
          </p:blipFill>
          <p:spPr bwMode="auto">
            <a:xfrm>
              <a:off x="664987" y="1858015"/>
              <a:ext cx="5211499" cy="499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5A77D52F-F675-474B-84DC-FAAE767381AE}"/>
              </a:ext>
            </a:extLst>
          </p:cNvPr>
          <p:cNvCxnSpPr>
            <a:cxnSpLocks/>
          </p:cNvCxnSpPr>
          <p:nvPr/>
        </p:nvCxnSpPr>
        <p:spPr>
          <a:xfrm>
            <a:off x="6096000" y="2484755"/>
            <a:ext cx="0" cy="391669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latexit-rtfd-attachement-RtbaKxVt.pdf">
            <a:extLst>
              <a:ext uri="{FF2B5EF4-FFF2-40B4-BE49-F238E27FC236}">
                <a16:creationId xmlns:a16="http://schemas.microsoft.com/office/drawing/2014/main" id="{C1D364A7-1C29-C118-65EE-730C532C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42" y="3199072"/>
            <a:ext cx="7006916" cy="7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texit-rtfd-attachement-NEjiCOZs.pdf">
            <a:extLst>
              <a:ext uri="{FF2B5EF4-FFF2-40B4-BE49-F238E27FC236}">
                <a16:creationId xmlns:a16="http://schemas.microsoft.com/office/drawing/2014/main" id="{6E57B95D-C3B8-8022-EF19-F6EE3818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24" y="5035789"/>
            <a:ext cx="2491353" cy="8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0BEAC40D-F736-EADF-4FD2-590D8C8EEC06}"/>
              </a:ext>
            </a:extLst>
          </p:cNvPr>
          <p:cNvCxnSpPr>
            <a:cxnSpLocks/>
          </p:cNvCxnSpPr>
          <p:nvPr/>
        </p:nvCxnSpPr>
        <p:spPr>
          <a:xfrm>
            <a:off x="6096000" y="4321472"/>
            <a:ext cx="0" cy="391669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3A4F37-A9B3-CEB8-8C6C-663AF1B78E26}"/>
              </a:ext>
            </a:extLst>
          </p:cNvPr>
          <p:cNvCxnSpPr>
            <a:cxnSpLocks/>
          </p:cNvCxnSpPr>
          <p:nvPr/>
        </p:nvCxnSpPr>
        <p:spPr>
          <a:xfrm flipH="1">
            <a:off x="7649091" y="4921625"/>
            <a:ext cx="527683" cy="38828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10B1B8-FFDF-4BE2-02DF-265D230D566A}"/>
              </a:ext>
            </a:extLst>
          </p:cNvPr>
          <p:cNvSpPr txBox="1"/>
          <p:nvPr/>
        </p:nvSpPr>
        <p:spPr>
          <a:xfrm>
            <a:off x="8314006" y="4577639"/>
            <a:ext cx="169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Chiral Shear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D0C68-67E8-03BE-C65D-336A78A7F841}"/>
              </a:ext>
            </a:extLst>
          </p:cNvPr>
          <p:cNvSpPr txBox="1"/>
          <p:nvPr/>
        </p:nvSpPr>
        <p:spPr>
          <a:xfrm>
            <a:off x="4999703" y="0"/>
            <a:ext cx="723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Sahoo, H.-U. Yee, PLB, 2010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H.-U. Yee, PRD, 2011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4D121-6CE5-167F-3083-E74143BFA2A2}"/>
              </a:ext>
            </a:extLst>
          </p:cNvPr>
          <p:cNvSpPr txBox="1"/>
          <p:nvPr/>
        </p:nvSpPr>
        <p:spPr>
          <a:xfrm>
            <a:off x="564710" y="2406635"/>
            <a:ext cx="2646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No instability in LF at 1</a:t>
            </a:r>
            <a:r>
              <a:rPr lang="en-US" sz="1400" baseline="30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3529137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12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shear waves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Sahoo, H.-U. Yee, PLB, 2010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H.-U. Yee, PRD, 2011</a:t>
            </a:r>
          </a:p>
        </p:txBody>
      </p:sp>
      <p:pic>
        <p:nvPicPr>
          <p:cNvPr id="10242" name="Picture 2" descr="latexit-rtfd-attachement-zRCmSpUs.pdf">
            <a:extLst>
              <a:ext uri="{FF2B5EF4-FFF2-40B4-BE49-F238E27FC236}">
                <a16:creationId xmlns:a16="http://schemas.microsoft.com/office/drawing/2014/main" id="{0A67D9D3-A68A-77C1-7320-6AC73FEF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99" y="1590843"/>
            <a:ext cx="1216073" cy="7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it-rtfd-attachement-NEjiCOZs.pdf">
            <a:extLst>
              <a:ext uri="{FF2B5EF4-FFF2-40B4-BE49-F238E27FC236}">
                <a16:creationId xmlns:a16="http://schemas.microsoft.com/office/drawing/2014/main" id="{94AF0CC2-0C08-AFBB-F4EA-50BD056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1571440"/>
            <a:ext cx="2491353" cy="8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19">
            <a:extLst>
              <a:ext uri="{FF2B5EF4-FFF2-40B4-BE49-F238E27FC236}">
                <a16:creationId xmlns:a16="http://schemas.microsoft.com/office/drawing/2014/main" id="{04428B09-93F8-879F-F149-4F5E54EEEB47}"/>
              </a:ext>
            </a:extLst>
          </p:cNvPr>
          <p:cNvCxnSpPr>
            <a:cxnSpLocks/>
          </p:cNvCxnSpPr>
          <p:nvPr/>
        </p:nvCxnSpPr>
        <p:spPr>
          <a:xfrm>
            <a:off x="6046957" y="1985116"/>
            <a:ext cx="764149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594911-71D4-B9AD-511E-C7E2B1EF65EC}"/>
              </a:ext>
            </a:extLst>
          </p:cNvPr>
          <p:cNvSpPr txBox="1"/>
          <p:nvPr/>
        </p:nvSpPr>
        <p:spPr>
          <a:xfrm>
            <a:off x="7537580" y="125944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unstable for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EB833-7909-FE9C-249E-94B8FC0FA22C}"/>
              </a:ext>
            </a:extLst>
          </p:cNvPr>
          <p:cNvSpPr txBox="1"/>
          <p:nvPr/>
        </p:nvSpPr>
        <p:spPr>
          <a:xfrm>
            <a:off x="1736312" y="1849229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CSWs:</a:t>
            </a:r>
          </a:p>
        </p:txBody>
      </p:sp>
    </p:spTree>
    <p:extLst>
      <p:ext uri="{BB962C8B-B14F-4D97-AF65-F5344CB8AC3E}">
        <p14:creationId xmlns:p14="http://schemas.microsoft.com/office/powerpoint/2010/main" val="34518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13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shear waves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Sahoo, H.-U. Yee, PLB, 2010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H.-U. Yee, PRD, 2011</a:t>
            </a:r>
          </a:p>
        </p:txBody>
      </p:sp>
      <p:pic>
        <p:nvPicPr>
          <p:cNvPr id="10242" name="Picture 2" descr="latexit-rtfd-attachement-zRCmSpUs.pdf">
            <a:extLst>
              <a:ext uri="{FF2B5EF4-FFF2-40B4-BE49-F238E27FC236}">
                <a16:creationId xmlns:a16="http://schemas.microsoft.com/office/drawing/2014/main" id="{0A67D9D3-A68A-77C1-7320-6AC73FEF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99" y="1590843"/>
            <a:ext cx="1216073" cy="7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it-rtfd-attachement-NEjiCOZs.pdf">
            <a:extLst>
              <a:ext uri="{FF2B5EF4-FFF2-40B4-BE49-F238E27FC236}">
                <a16:creationId xmlns:a16="http://schemas.microsoft.com/office/drawing/2014/main" id="{94AF0CC2-0C08-AFBB-F4EA-50BD056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1571440"/>
            <a:ext cx="2491353" cy="8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19">
            <a:extLst>
              <a:ext uri="{FF2B5EF4-FFF2-40B4-BE49-F238E27FC236}">
                <a16:creationId xmlns:a16="http://schemas.microsoft.com/office/drawing/2014/main" id="{04428B09-93F8-879F-F149-4F5E54EEEB47}"/>
              </a:ext>
            </a:extLst>
          </p:cNvPr>
          <p:cNvCxnSpPr>
            <a:cxnSpLocks/>
          </p:cNvCxnSpPr>
          <p:nvPr/>
        </p:nvCxnSpPr>
        <p:spPr>
          <a:xfrm>
            <a:off x="6046957" y="1985116"/>
            <a:ext cx="764149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594911-71D4-B9AD-511E-C7E2B1EF65EC}"/>
              </a:ext>
            </a:extLst>
          </p:cNvPr>
          <p:cNvSpPr txBox="1"/>
          <p:nvPr/>
        </p:nvSpPr>
        <p:spPr>
          <a:xfrm>
            <a:off x="7537580" y="125944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unstable for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EB833-7909-FE9C-249E-94B8FC0FA22C}"/>
              </a:ext>
            </a:extLst>
          </p:cNvPr>
          <p:cNvSpPr txBox="1"/>
          <p:nvPr/>
        </p:nvSpPr>
        <p:spPr>
          <a:xfrm>
            <a:off x="1736312" y="1849229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CSWs: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7DFA0-9A78-D185-133E-20428F70573F}"/>
              </a:ext>
            </a:extLst>
          </p:cNvPr>
          <p:cNvSpPr txBox="1"/>
          <p:nvPr/>
        </p:nvSpPr>
        <p:spPr>
          <a:xfrm>
            <a:off x="875628" y="2935461"/>
            <a:ext cx="181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Other frames:</a:t>
            </a:r>
          </a:p>
        </p:txBody>
      </p:sp>
      <p:pic>
        <p:nvPicPr>
          <p:cNvPr id="13" name="Picture 2" descr="latexit-rtfd-attachement-RNZK1tOo.pdf">
            <a:extLst>
              <a:ext uri="{FF2B5EF4-FFF2-40B4-BE49-F238E27FC236}">
                <a16:creationId xmlns:a16="http://schemas.microsoft.com/office/drawing/2014/main" id="{CC4EEE68-F7F1-B2B4-A598-6CF678B3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2855907"/>
            <a:ext cx="6473361" cy="5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14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shear waves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Sahoo, H.-U. Yee, PLB, 2010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H.-U. Yee, PRD, 2011</a:t>
            </a:r>
          </a:p>
        </p:txBody>
      </p:sp>
      <p:pic>
        <p:nvPicPr>
          <p:cNvPr id="10242" name="Picture 2" descr="latexit-rtfd-attachement-zRCmSpUs.pdf">
            <a:extLst>
              <a:ext uri="{FF2B5EF4-FFF2-40B4-BE49-F238E27FC236}">
                <a16:creationId xmlns:a16="http://schemas.microsoft.com/office/drawing/2014/main" id="{0A67D9D3-A68A-77C1-7320-6AC73FEF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99" y="1590843"/>
            <a:ext cx="1216073" cy="7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it-rtfd-attachement-NEjiCOZs.pdf">
            <a:extLst>
              <a:ext uri="{FF2B5EF4-FFF2-40B4-BE49-F238E27FC236}">
                <a16:creationId xmlns:a16="http://schemas.microsoft.com/office/drawing/2014/main" id="{94AF0CC2-0C08-AFBB-F4EA-50BD056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1571440"/>
            <a:ext cx="2491353" cy="8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19">
            <a:extLst>
              <a:ext uri="{FF2B5EF4-FFF2-40B4-BE49-F238E27FC236}">
                <a16:creationId xmlns:a16="http://schemas.microsoft.com/office/drawing/2014/main" id="{04428B09-93F8-879F-F149-4F5E54EEEB47}"/>
              </a:ext>
            </a:extLst>
          </p:cNvPr>
          <p:cNvCxnSpPr>
            <a:cxnSpLocks/>
          </p:cNvCxnSpPr>
          <p:nvPr/>
        </p:nvCxnSpPr>
        <p:spPr>
          <a:xfrm>
            <a:off x="6046957" y="1985116"/>
            <a:ext cx="764149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594911-71D4-B9AD-511E-C7E2B1EF65EC}"/>
              </a:ext>
            </a:extLst>
          </p:cNvPr>
          <p:cNvSpPr txBox="1"/>
          <p:nvPr/>
        </p:nvSpPr>
        <p:spPr>
          <a:xfrm>
            <a:off x="7537580" y="125944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unstable for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EB833-7909-FE9C-249E-94B8FC0FA22C}"/>
              </a:ext>
            </a:extLst>
          </p:cNvPr>
          <p:cNvSpPr txBox="1"/>
          <p:nvPr/>
        </p:nvSpPr>
        <p:spPr>
          <a:xfrm>
            <a:off x="1736312" y="1849229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CSWs: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7DFA0-9A78-D185-133E-20428F70573F}"/>
              </a:ext>
            </a:extLst>
          </p:cNvPr>
          <p:cNvSpPr txBox="1"/>
          <p:nvPr/>
        </p:nvSpPr>
        <p:spPr>
          <a:xfrm>
            <a:off x="875628" y="2935461"/>
            <a:ext cx="181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Other frames:</a:t>
            </a:r>
          </a:p>
        </p:txBody>
      </p:sp>
      <p:pic>
        <p:nvPicPr>
          <p:cNvPr id="13" name="Picture 2" descr="latexit-rtfd-attachement-RNZK1tOo.pdf">
            <a:extLst>
              <a:ext uri="{FF2B5EF4-FFF2-40B4-BE49-F238E27FC236}">
                <a16:creationId xmlns:a16="http://schemas.microsoft.com/office/drawing/2014/main" id="{CC4EEE68-F7F1-B2B4-A598-6CF678B3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2855907"/>
            <a:ext cx="6473361" cy="5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latexit-rtfd-attachement-tCDG4TcQ.pdf">
            <a:extLst>
              <a:ext uri="{FF2B5EF4-FFF2-40B4-BE49-F238E27FC236}">
                <a16:creationId xmlns:a16="http://schemas.microsoft.com/office/drawing/2014/main" id="{AB034000-33BE-1C48-841B-9E38E7A1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1" y="4021216"/>
            <a:ext cx="4778671" cy="5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09E89C2-AE43-5869-7B42-4710D440B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1" t="55580" r="1321" b="17343"/>
          <a:stretch/>
        </p:blipFill>
        <p:spPr bwMode="auto">
          <a:xfrm>
            <a:off x="3657621" y="5059450"/>
            <a:ext cx="4778671" cy="5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934E0D70-FB81-896B-702F-0BF75BD57E4C}"/>
              </a:ext>
            </a:extLst>
          </p:cNvPr>
          <p:cNvCxnSpPr>
            <a:cxnSpLocks/>
          </p:cNvCxnSpPr>
          <p:nvPr/>
        </p:nvCxnSpPr>
        <p:spPr>
          <a:xfrm>
            <a:off x="6046956" y="4609196"/>
            <a:ext cx="0" cy="391669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79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15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shear waves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Sahoo, H.-U. Yee, PLB, 2010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H.-U. Yee, PRD, 2011</a:t>
            </a:r>
          </a:p>
        </p:txBody>
      </p:sp>
      <p:pic>
        <p:nvPicPr>
          <p:cNvPr id="10242" name="Picture 2" descr="latexit-rtfd-attachement-zRCmSpUs.pdf">
            <a:extLst>
              <a:ext uri="{FF2B5EF4-FFF2-40B4-BE49-F238E27FC236}">
                <a16:creationId xmlns:a16="http://schemas.microsoft.com/office/drawing/2014/main" id="{0A67D9D3-A68A-77C1-7320-6AC73FEF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99" y="1590843"/>
            <a:ext cx="1216073" cy="7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texit-rtfd-attachement-NEjiCOZs.pdf">
            <a:extLst>
              <a:ext uri="{FF2B5EF4-FFF2-40B4-BE49-F238E27FC236}">
                <a16:creationId xmlns:a16="http://schemas.microsoft.com/office/drawing/2014/main" id="{94AF0CC2-0C08-AFBB-F4EA-50BD056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1571440"/>
            <a:ext cx="2491353" cy="8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19">
            <a:extLst>
              <a:ext uri="{FF2B5EF4-FFF2-40B4-BE49-F238E27FC236}">
                <a16:creationId xmlns:a16="http://schemas.microsoft.com/office/drawing/2014/main" id="{04428B09-93F8-879F-F149-4F5E54EEEB47}"/>
              </a:ext>
            </a:extLst>
          </p:cNvPr>
          <p:cNvCxnSpPr>
            <a:cxnSpLocks/>
          </p:cNvCxnSpPr>
          <p:nvPr/>
        </p:nvCxnSpPr>
        <p:spPr>
          <a:xfrm>
            <a:off x="6046957" y="1985116"/>
            <a:ext cx="764149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594911-71D4-B9AD-511E-C7E2B1EF65EC}"/>
              </a:ext>
            </a:extLst>
          </p:cNvPr>
          <p:cNvSpPr txBox="1"/>
          <p:nvPr/>
        </p:nvSpPr>
        <p:spPr>
          <a:xfrm>
            <a:off x="7537580" y="125944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unstable for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EB833-7909-FE9C-249E-94B8FC0FA22C}"/>
              </a:ext>
            </a:extLst>
          </p:cNvPr>
          <p:cNvSpPr txBox="1"/>
          <p:nvPr/>
        </p:nvSpPr>
        <p:spPr>
          <a:xfrm>
            <a:off x="1736312" y="1849229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CSWs: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7DFA0-9A78-D185-133E-20428F70573F}"/>
              </a:ext>
            </a:extLst>
          </p:cNvPr>
          <p:cNvSpPr txBox="1"/>
          <p:nvPr/>
        </p:nvSpPr>
        <p:spPr>
          <a:xfrm>
            <a:off x="875628" y="2935461"/>
            <a:ext cx="181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Other frames:</a:t>
            </a:r>
          </a:p>
        </p:txBody>
      </p:sp>
      <p:pic>
        <p:nvPicPr>
          <p:cNvPr id="13" name="Picture 2" descr="latexit-rtfd-attachement-RNZK1tOo.pdf">
            <a:extLst>
              <a:ext uri="{FF2B5EF4-FFF2-40B4-BE49-F238E27FC236}">
                <a16:creationId xmlns:a16="http://schemas.microsoft.com/office/drawing/2014/main" id="{CC4EEE68-F7F1-B2B4-A598-6CF678B3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12" y="2855907"/>
            <a:ext cx="6473361" cy="5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934E0D70-FB81-896B-702F-0BF75BD57E4C}"/>
              </a:ext>
            </a:extLst>
          </p:cNvPr>
          <p:cNvCxnSpPr>
            <a:cxnSpLocks/>
          </p:cNvCxnSpPr>
          <p:nvPr/>
        </p:nvCxnSpPr>
        <p:spPr>
          <a:xfrm>
            <a:off x="6095999" y="3852614"/>
            <a:ext cx="0" cy="391669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latexit-rtfd-attachement-pMVFNdLg.pdf">
            <a:extLst>
              <a:ext uri="{FF2B5EF4-FFF2-40B4-BE49-F238E27FC236}">
                <a16:creationId xmlns:a16="http://schemas.microsoft.com/office/drawing/2014/main" id="{CB90F9B0-6EEB-064B-8464-D1C8C6C4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59" y="4611693"/>
            <a:ext cx="6055881" cy="8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038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16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25602-15DB-D83B-7549-CA66D1FFB7DB}"/>
              </a:ext>
            </a:extLst>
          </p:cNvPr>
          <p:cNvSpPr txBox="1"/>
          <p:nvPr/>
        </p:nvSpPr>
        <p:spPr>
          <a:xfrm>
            <a:off x="4999703" y="0"/>
            <a:ext cx="723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Sahoo, H.-U. Yee, PLB, 2010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H.-U. Yee, PRD, 2011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S. Nakamura, H.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Ooguri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 C.-S. Park, PRD, 2010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EF0573-CCEC-B184-731D-10D4A268E354}"/>
                  </a:ext>
                </a:extLst>
              </p:cNvPr>
              <p:cNvSpPr txBox="1"/>
              <p:nvPr/>
            </p:nvSpPr>
            <p:spPr>
              <a:xfrm>
                <a:off x="404290" y="1444311"/>
                <a:ext cx="7034002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For sufficiently large k, CSWs are unstable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Their leading behavior is frame-independent</a:t>
                </a:r>
              </a:p>
              <a:p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 can be fixed by the entropy current analysis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Without a microscopic theory, one can only argue that there are situations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</m:oMath>
                </a14:m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 remains within the hydrodynamic regime:</a:t>
                </a:r>
              </a:p>
              <a:p>
                <a:pPr marL="984250" indent="-342900">
                  <a:buFont typeface="+mj-lt"/>
                  <a:buAutoNum type="alphaLcPeriod"/>
                </a:pPr>
                <a:endParaRPr lang="ru-RU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984250" indent="-342900">
                  <a:buFont typeface="+mj-lt"/>
                  <a:buAutoNum type="alphaLcPeriod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984250" indent="-342900">
                  <a:buFont typeface="+mj-lt"/>
                  <a:buAutoNum type="alphaLcPeriod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984250" indent="-342900">
                  <a:buFont typeface="+mj-lt"/>
                  <a:buAutoNum type="alphaLcPeriod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984250" indent="-342900">
                  <a:buFont typeface="+mj-lt"/>
                  <a:buAutoNum type="alphaLcPeriod"/>
                </a:pPr>
                <a:r>
                  <a:rPr lang="ru-RU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 </a:t>
                </a: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641350"/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350838" indent="-350838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Is it related to the spatially modulated phase for a large CS coupling in holographic plasma?</a:t>
                </a:r>
              </a:p>
              <a:p>
                <a:pPr marL="927100" indent="-285750">
                  <a:buFont typeface="Wingdings" pitchFamily="2" charset="2"/>
                  <a:buChar char="§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EF0573-CCEC-B184-731D-10D4A268E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90" y="1444311"/>
                <a:ext cx="7034002" cy="5078313"/>
              </a:xfrm>
              <a:prstGeom prst="rect">
                <a:avLst/>
              </a:prstGeom>
              <a:blipFill>
                <a:blip r:embed="rId3"/>
                <a:stretch>
                  <a:fillRect l="-541" t="-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latexit-rtfd-attachement-gzrFGoK7.pdf">
            <a:extLst>
              <a:ext uri="{FF2B5EF4-FFF2-40B4-BE49-F238E27FC236}">
                <a16:creationId xmlns:a16="http://schemas.microsoft.com/office/drawing/2014/main" id="{68EA2E4C-98C5-C92A-B1B2-83A4F6B6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07" y="2442215"/>
            <a:ext cx="2974369" cy="6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7B35B3B3-DC6C-F5DF-E19D-83B7D9B44305}"/>
              </a:ext>
            </a:extLst>
          </p:cNvPr>
          <p:cNvCxnSpPr>
            <a:cxnSpLocks/>
          </p:cNvCxnSpPr>
          <p:nvPr/>
        </p:nvCxnSpPr>
        <p:spPr>
          <a:xfrm>
            <a:off x="7618180" y="2744969"/>
            <a:ext cx="534147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6991F6-C713-BA9B-FAD9-DCF793950F5C}"/>
              </a:ext>
            </a:extLst>
          </p:cNvPr>
          <p:cNvCxnSpPr>
            <a:cxnSpLocks/>
          </p:cNvCxnSpPr>
          <p:nvPr/>
        </p:nvCxnSpPr>
        <p:spPr>
          <a:xfrm flipV="1">
            <a:off x="10830173" y="3042610"/>
            <a:ext cx="0" cy="38639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A49A35-3F07-5254-6AF0-B57BC6DDEB13}"/>
              </a:ext>
            </a:extLst>
          </p:cNvPr>
          <p:cNvSpPr txBox="1"/>
          <p:nvPr/>
        </p:nvSpPr>
        <p:spPr>
          <a:xfrm>
            <a:off x="10390393" y="3553781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controls mixed </a:t>
            </a:r>
          </a:p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anomaly</a:t>
            </a:r>
          </a:p>
        </p:txBody>
      </p:sp>
      <p:pic>
        <p:nvPicPr>
          <p:cNvPr id="8196" name="Picture 4" descr="latexit-rtfd-attachement-8ZU8Betb.pdf">
            <a:extLst>
              <a:ext uri="{FF2B5EF4-FFF2-40B4-BE49-F238E27FC236}">
                <a16:creationId xmlns:a16="http://schemas.microsoft.com/office/drawing/2014/main" id="{89BB3C07-84BC-CEC6-BBAF-FFB77DD9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78" y="4208449"/>
            <a:ext cx="2494656" cy="4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C4039612-2685-36C5-0055-06C87249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891578" y="4939409"/>
            <a:ext cx="3762247" cy="5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E3E472-630E-C6C9-F298-F3628F28E09F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</p:spTree>
    <p:extLst>
      <p:ext uri="{BB962C8B-B14F-4D97-AF65-F5344CB8AC3E}">
        <p14:creationId xmlns:p14="http://schemas.microsoft.com/office/powerpoint/2010/main" val="245364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17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2F7D3-2265-1DDB-E588-6B659B84D55A}"/>
              </a:ext>
            </a:extLst>
          </p:cNvPr>
          <p:cNvSpPr txBox="1"/>
          <p:nvPr/>
        </p:nvSpPr>
        <p:spPr>
          <a:xfrm>
            <a:off x="404289" y="1444311"/>
            <a:ext cx="71704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We see that the modes of second-order chiral hydrodynamics are consistent with the presence of CVI, though it is pushed beyond the hydrodynamic regime (large k modes grow faster)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CSWs can become unstable within the hydrodynamic regime under specific conditions, e.g. low viscosity and large anomalous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CVI indicates the system's tendency to form spatially modulated flow configurations, likely consisting of self-linked vortices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Apparently, CVI enhances the development of the turbulent cascade</a:t>
            </a:r>
          </a:p>
        </p:txBody>
      </p:sp>
    </p:spTree>
    <p:extLst>
      <p:ext uri="{BB962C8B-B14F-4D97-AF65-F5344CB8AC3E}">
        <p14:creationId xmlns:p14="http://schemas.microsoft.com/office/powerpoint/2010/main" val="3768950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18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  <p:pic>
        <p:nvPicPr>
          <p:cNvPr id="3" name="Picture 4" descr="latexit-rtfd-attachement-ee4FpZAn.pdf">
            <a:extLst>
              <a:ext uri="{FF2B5EF4-FFF2-40B4-BE49-F238E27FC236}">
                <a16:creationId xmlns:a16="http://schemas.microsoft.com/office/drawing/2014/main" id="{9D38DABB-8702-9CE2-4E35-045EF646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78" y="3656803"/>
            <a:ext cx="5502044" cy="13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3964A4-1537-D1EE-B6AA-08B818993B51}"/>
              </a:ext>
            </a:extLst>
          </p:cNvPr>
          <p:cNvCxnSpPr>
            <a:cxnSpLocks/>
          </p:cNvCxnSpPr>
          <p:nvPr/>
        </p:nvCxnSpPr>
        <p:spPr>
          <a:xfrm flipH="1">
            <a:off x="7322710" y="3207795"/>
            <a:ext cx="719014" cy="449008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E0359B-071B-FE16-222E-2EDAE239AE55}"/>
              </a:ext>
            </a:extLst>
          </p:cNvPr>
          <p:cNvSpPr txBox="1"/>
          <p:nvPr/>
        </p:nvSpPr>
        <p:spPr>
          <a:xfrm>
            <a:off x="8099559" y="289342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GABC flow</a:t>
            </a:r>
          </a:p>
        </p:txBody>
      </p:sp>
      <p:pic>
        <p:nvPicPr>
          <p:cNvPr id="2" name="Picture 4" descr="latexit-rtfd-attachement-RtbaKxVt.pdf">
            <a:extLst>
              <a:ext uri="{FF2B5EF4-FFF2-40B4-BE49-F238E27FC236}">
                <a16:creationId xmlns:a16="http://schemas.microsoft.com/office/drawing/2014/main" id="{55C15536-4DAA-9184-5BEE-ACD9FBF8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42" y="1516888"/>
            <a:ext cx="7006916" cy="7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51C14E88-8822-63BD-66DE-CA8DC15504E2}"/>
              </a:ext>
            </a:extLst>
          </p:cNvPr>
          <p:cNvCxnSpPr>
            <a:cxnSpLocks/>
          </p:cNvCxnSpPr>
          <p:nvPr/>
        </p:nvCxnSpPr>
        <p:spPr>
          <a:xfrm>
            <a:off x="6096000" y="2612193"/>
            <a:ext cx="0" cy="59560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51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8C8E9A4-1625-78B2-8B37-71FA2E8F0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"/>
          <a:stretch/>
        </p:blipFill>
        <p:spPr>
          <a:xfrm>
            <a:off x="6253669" y="1091385"/>
            <a:ext cx="5877182" cy="5766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93BCCC-47CF-8EBB-6AE9-25F1B8402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1"/>
          <a:stretch/>
        </p:blipFill>
        <p:spPr>
          <a:xfrm>
            <a:off x="0" y="914400"/>
            <a:ext cx="6253669" cy="5943600"/>
          </a:xfrm>
          <a:prstGeom prst="rect">
            <a:avLst/>
          </a:prstGeom>
        </p:spPr>
      </p:pic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19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</p:spTree>
    <p:extLst>
      <p:ext uri="{BB962C8B-B14F-4D97-AF65-F5344CB8AC3E}">
        <p14:creationId xmlns:p14="http://schemas.microsoft.com/office/powerpoint/2010/main" val="22572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A0AE17-C65C-B3B8-0A67-87162385D9C0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Generalized axial charge</a:t>
            </a:r>
          </a:p>
        </p:txBody>
      </p:sp>
      <p:pic>
        <p:nvPicPr>
          <p:cNvPr id="1026" name="Picture 2" descr="latexit-rtfd-attachement-sFtAPrkU.pdf">
            <a:extLst>
              <a:ext uri="{FF2B5EF4-FFF2-40B4-BE49-F238E27FC236}">
                <a16:creationId xmlns:a16="http://schemas.microsoft.com/office/drawing/2014/main" id="{E99E0AFB-4403-7F4D-24FE-030B7EB2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1680386"/>
            <a:ext cx="3035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texit-rtfd-attachement-PaQJKnvV.pdf">
            <a:extLst>
              <a:ext uri="{FF2B5EF4-FFF2-40B4-BE49-F238E27FC236}">
                <a16:creationId xmlns:a16="http://schemas.microsoft.com/office/drawing/2014/main" id="{C7D8E7CE-E8B8-4BCF-2D6D-5C28A1C2D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745801"/>
            <a:ext cx="5295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C87AABC4-FB18-497C-0835-FFA349E657D7}"/>
              </a:ext>
            </a:extLst>
          </p:cNvPr>
          <p:cNvCxnSpPr>
            <a:cxnSpLocks/>
          </p:cNvCxnSpPr>
          <p:nvPr/>
        </p:nvCxnSpPr>
        <p:spPr>
          <a:xfrm>
            <a:off x="6111815" y="2557462"/>
            <a:ext cx="0" cy="768463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0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20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FFF0F-DA8A-E92D-8A1D-D56F4D8E6587}"/>
              </a:ext>
            </a:extLst>
          </p:cNvPr>
          <p:cNvSpPr txBox="1"/>
          <p:nvPr/>
        </p:nvSpPr>
        <p:spPr>
          <a:xfrm>
            <a:off x="1736312" y="1849229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GABC: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0326E-94C2-522E-95D8-FE063117FD59}"/>
              </a:ext>
            </a:extLst>
          </p:cNvPr>
          <p:cNvSpPr txBox="1"/>
          <p:nvPr/>
        </p:nvSpPr>
        <p:spPr>
          <a:xfrm>
            <a:off x="679740" y="3007183"/>
            <a:ext cx="20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Global rotation:</a:t>
            </a:r>
          </a:p>
        </p:txBody>
      </p:sp>
      <p:pic>
        <p:nvPicPr>
          <p:cNvPr id="21506" name="Picture 2" descr="latexit-rtfd-attachement-tqmVEy1H.pdf">
            <a:extLst>
              <a:ext uri="{FF2B5EF4-FFF2-40B4-BE49-F238E27FC236}">
                <a16:creationId xmlns:a16="http://schemas.microsoft.com/office/drawing/2014/main" id="{DB6DC422-25CB-1EB8-73E8-3E83F17D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764973"/>
            <a:ext cx="21209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latexit-rtfd-attachement-y05Na7PL.pdf">
            <a:extLst>
              <a:ext uri="{FF2B5EF4-FFF2-40B4-BE49-F238E27FC236}">
                <a16:creationId xmlns:a16="http://schemas.microsoft.com/office/drawing/2014/main" id="{E2F2CCF8-26F5-1F3F-FE2C-15E3ACFB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959588"/>
            <a:ext cx="34290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F25569-789A-436C-D4F2-194FD85CEC81}"/>
              </a:ext>
            </a:extLst>
          </p:cNvPr>
          <p:cNvCxnSpPr>
            <a:cxnSpLocks/>
          </p:cNvCxnSpPr>
          <p:nvPr/>
        </p:nvCxnSpPr>
        <p:spPr>
          <a:xfrm flipH="1">
            <a:off x="6096000" y="1315965"/>
            <a:ext cx="719014" cy="449008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DFB6CC5-3C40-F443-C239-6AF348C2D188}"/>
              </a:ext>
            </a:extLst>
          </p:cNvPr>
          <p:cNvSpPr txBox="1"/>
          <p:nvPr/>
        </p:nvSpPr>
        <p:spPr>
          <a:xfrm>
            <a:off x="6872849" y="1001590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linearized</a:t>
            </a:r>
          </a:p>
        </p:txBody>
      </p:sp>
    </p:spTree>
    <p:extLst>
      <p:ext uri="{BB962C8B-B14F-4D97-AF65-F5344CB8AC3E}">
        <p14:creationId xmlns:p14="http://schemas.microsoft.com/office/powerpoint/2010/main" val="2039807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21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  <p:pic>
        <p:nvPicPr>
          <p:cNvPr id="21510" name="Picture 6" descr="latexit-rtfd-attachement-8QncHuYR.pdf">
            <a:extLst>
              <a:ext uri="{FF2B5EF4-FFF2-40B4-BE49-F238E27FC236}">
                <a16:creationId xmlns:a16="http://schemas.microsoft.com/office/drawing/2014/main" id="{FFC97043-B848-D9BE-A80D-5E34B7318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1522586"/>
            <a:ext cx="6330950" cy="9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19">
            <a:extLst>
              <a:ext uri="{FF2B5EF4-FFF2-40B4-BE49-F238E27FC236}">
                <a16:creationId xmlns:a16="http://schemas.microsoft.com/office/drawing/2014/main" id="{6879DE5B-C469-640A-D6B8-6E7388A20BA4}"/>
              </a:ext>
            </a:extLst>
          </p:cNvPr>
          <p:cNvCxnSpPr>
            <a:cxnSpLocks/>
          </p:cNvCxnSpPr>
          <p:nvPr/>
        </p:nvCxnSpPr>
        <p:spPr>
          <a:xfrm>
            <a:off x="6096000" y="2612193"/>
            <a:ext cx="0" cy="59560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latexit-rtfd-attachement-YwrKaxDU.pdf">
            <a:extLst>
              <a:ext uri="{FF2B5EF4-FFF2-40B4-BE49-F238E27FC236}">
                <a16:creationId xmlns:a16="http://schemas.microsoft.com/office/drawing/2014/main" id="{C33075A4-CF03-20B4-4DC9-F14515BA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7" y="3650206"/>
            <a:ext cx="3003545" cy="4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latexit-rtfd-attachement-jaN2XbUZ.pdf">
            <a:extLst>
              <a:ext uri="{FF2B5EF4-FFF2-40B4-BE49-F238E27FC236}">
                <a16:creationId xmlns:a16="http://schemas.microsoft.com/office/drawing/2014/main" id="{5CA5A182-F22F-97BE-93AB-A6AAD864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7" y="4309118"/>
            <a:ext cx="1463673" cy="4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41A8F1-CA7F-80CB-3277-122A6F80EB6C}"/>
              </a:ext>
            </a:extLst>
          </p:cNvPr>
          <p:cNvCxnSpPr>
            <a:cxnSpLocks/>
          </p:cNvCxnSpPr>
          <p:nvPr/>
        </p:nvCxnSpPr>
        <p:spPr>
          <a:xfrm flipH="1" flipV="1">
            <a:off x="5743575" y="4754075"/>
            <a:ext cx="704850" cy="464647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6" descr="latexit-rtfd-attachement-HD2npYae.pdf">
            <a:extLst>
              <a:ext uri="{FF2B5EF4-FFF2-40B4-BE49-F238E27FC236}">
                <a16:creationId xmlns:a16="http://schemas.microsoft.com/office/drawing/2014/main" id="{EBFAF616-FAC9-4798-CE91-D674FBC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84" y="5138591"/>
            <a:ext cx="568327" cy="3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550881-2AC7-6199-9F6D-7BDF80CA4909}"/>
              </a:ext>
            </a:extLst>
          </p:cNvPr>
          <p:cNvCxnSpPr>
            <a:cxnSpLocks/>
          </p:cNvCxnSpPr>
          <p:nvPr/>
        </p:nvCxnSpPr>
        <p:spPr>
          <a:xfrm flipH="1">
            <a:off x="7133811" y="3302551"/>
            <a:ext cx="380172" cy="284779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 descr="latexit-rtfd-attachement-dG0bx060.pdf">
            <a:extLst>
              <a:ext uri="{FF2B5EF4-FFF2-40B4-BE49-F238E27FC236}">
                <a16:creationId xmlns:a16="http://schemas.microsoft.com/office/drawing/2014/main" id="{9A2F2ECF-F60A-A8D5-CD7D-0AD811EF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47" y="2985317"/>
            <a:ext cx="704850" cy="3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atexit-rtfd-attachement-tqmVEy1H.pdf">
            <a:extLst>
              <a:ext uri="{FF2B5EF4-FFF2-40B4-BE49-F238E27FC236}">
                <a16:creationId xmlns:a16="http://schemas.microsoft.com/office/drawing/2014/main" id="{0C220984-C9D8-B964-69E7-CD5D1588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81" y="3953599"/>
            <a:ext cx="1735917" cy="40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19">
            <a:extLst>
              <a:ext uri="{FF2B5EF4-FFF2-40B4-BE49-F238E27FC236}">
                <a16:creationId xmlns:a16="http://schemas.microsoft.com/office/drawing/2014/main" id="{0F0EB551-37CC-8A5D-3DA5-8AD6D4DAE75A}"/>
              </a:ext>
            </a:extLst>
          </p:cNvPr>
          <p:cNvCxnSpPr>
            <a:cxnSpLocks/>
          </p:cNvCxnSpPr>
          <p:nvPr/>
        </p:nvCxnSpPr>
        <p:spPr>
          <a:xfrm>
            <a:off x="3877749" y="4156296"/>
            <a:ext cx="595746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1C7B41-1DDC-4163-271D-7F08B1960AA7}"/>
              </a:ext>
            </a:extLst>
          </p:cNvPr>
          <p:cNvSpPr txBox="1"/>
          <p:nvPr/>
        </p:nvSpPr>
        <p:spPr>
          <a:xfrm>
            <a:off x="4999703" y="0"/>
            <a:ext cx="723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see e.g. F.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Becattini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PRL, 2012</a:t>
            </a:r>
          </a:p>
        </p:txBody>
      </p:sp>
    </p:spTree>
    <p:extLst>
      <p:ext uri="{BB962C8B-B14F-4D97-AF65-F5344CB8AC3E}">
        <p14:creationId xmlns:p14="http://schemas.microsoft.com/office/powerpoint/2010/main" val="1518884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22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33075A4-CF03-20B4-4DC9-F14515BA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466561" y="5316225"/>
            <a:ext cx="4044505" cy="4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texit-rtfd-attachement-ee4FpZAn.pdf">
            <a:extLst>
              <a:ext uri="{FF2B5EF4-FFF2-40B4-BE49-F238E27FC236}">
                <a16:creationId xmlns:a16="http://schemas.microsoft.com/office/drawing/2014/main" id="{5FF7059B-9F39-B57A-9A7F-733421D21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34970"/>
          <a:stretch/>
        </p:blipFill>
        <p:spPr bwMode="auto">
          <a:xfrm>
            <a:off x="1546227" y="2546840"/>
            <a:ext cx="3429000" cy="13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latexit-rtfd-attachement-eYukAiJ0.pdf">
            <a:extLst>
              <a:ext uri="{FF2B5EF4-FFF2-40B4-BE49-F238E27FC236}">
                <a16:creationId xmlns:a16="http://schemas.microsoft.com/office/drawing/2014/main" id="{95F25B66-0391-71AF-6A42-DDC2B8B5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2546840"/>
            <a:ext cx="2588583" cy="136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9">
            <a:extLst>
              <a:ext uri="{FF2B5EF4-FFF2-40B4-BE49-F238E27FC236}">
                <a16:creationId xmlns:a16="http://schemas.microsoft.com/office/drawing/2014/main" id="{EE101445-842C-516F-CEAE-837D415D06ED}"/>
              </a:ext>
            </a:extLst>
          </p:cNvPr>
          <p:cNvCxnSpPr>
            <a:cxnSpLocks/>
          </p:cNvCxnSpPr>
          <p:nvPr/>
        </p:nvCxnSpPr>
        <p:spPr>
          <a:xfrm>
            <a:off x="4310596" y="4247755"/>
            <a:ext cx="1120773" cy="79214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28BE901C-C28C-4E22-9815-4DAD9E5D23F3}"/>
              </a:ext>
            </a:extLst>
          </p:cNvPr>
          <p:cNvCxnSpPr>
            <a:cxnSpLocks/>
          </p:cNvCxnSpPr>
          <p:nvPr/>
        </p:nvCxnSpPr>
        <p:spPr>
          <a:xfrm flipH="1">
            <a:off x="7185553" y="4247755"/>
            <a:ext cx="1120773" cy="79214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latexit-rtfd-attachement-J38x3Fjk.pdf">
            <a:extLst>
              <a:ext uri="{FF2B5EF4-FFF2-40B4-BE49-F238E27FC236}">
                <a16:creationId xmlns:a16="http://schemas.microsoft.com/office/drawing/2014/main" id="{742F27BF-BA4B-6658-D4B9-D4680479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91" y="1203706"/>
            <a:ext cx="2276962" cy="7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67AB36-CCA9-08A1-987F-AA5FB9C52406}"/>
              </a:ext>
            </a:extLst>
          </p:cNvPr>
          <p:cNvCxnSpPr>
            <a:cxnSpLocks/>
          </p:cNvCxnSpPr>
          <p:nvPr/>
        </p:nvCxnSpPr>
        <p:spPr>
          <a:xfrm flipH="1">
            <a:off x="4077256" y="1854530"/>
            <a:ext cx="704850" cy="1046117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096CAD-9717-3BA5-7CE3-775CE2438C11}"/>
              </a:ext>
            </a:extLst>
          </p:cNvPr>
          <p:cNvSpPr txBox="1"/>
          <p:nvPr/>
        </p:nvSpPr>
        <p:spPr>
          <a:xfrm>
            <a:off x="1224320" y="3609181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a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6CEA8-3ACC-F190-1BAB-22CED8534B16}"/>
              </a:ext>
            </a:extLst>
          </p:cNvPr>
          <p:cNvSpPr txBox="1"/>
          <p:nvPr/>
        </p:nvSpPr>
        <p:spPr>
          <a:xfrm>
            <a:off x="6804553" y="3609181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not anymore</a:t>
            </a:r>
          </a:p>
        </p:txBody>
      </p:sp>
    </p:spTree>
    <p:extLst>
      <p:ext uri="{BB962C8B-B14F-4D97-AF65-F5344CB8AC3E}">
        <p14:creationId xmlns:p14="http://schemas.microsoft.com/office/powerpoint/2010/main" val="3627642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23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vortical instability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2E5EC-C358-7FBD-F52D-F28662592499}"/>
              </a:ext>
            </a:extLst>
          </p:cNvPr>
          <p:cNvSpPr txBox="1"/>
          <p:nvPr/>
        </p:nvSpPr>
        <p:spPr>
          <a:xfrm>
            <a:off x="1659368" y="1860082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CPI: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07522-CC09-636A-07E4-D478803C40C1}"/>
              </a:ext>
            </a:extLst>
          </p:cNvPr>
          <p:cNvSpPr txBox="1"/>
          <p:nvPr/>
        </p:nvSpPr>
        <p:spPr>
          <a:xfrm>
            <a:off x="1659368" y="3965920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CVI:</a:t>
            </a:r>
          </a:p>
        </p:txBody>
      </p:sp>
      <p:pic>
        <p:nvPicPr>
          <p:cNvPr id="25606" name="Picture 6" descr="latexit-rtfd-attachement-hfx0zqkJ.pdf">
            <a:extLst>
              <a:ext uri="{FF2B5EF4-FFF2-40B4-BE49-F238E27FC236}">
                <a16:creationId xmlns:a16="http://schemas.microsoft.com/office/drawing/2014/main" id="{69634435-0244-FF4C-EF57-40C85765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68" y="1860082"/>
            <a:ext cx="2691649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latexit-rtfd-attachement-Bs7JAC24.pdf">
            <a:extLst>
              <a:ext uri="{FF2B5EF4-FFF2-40B4-BE49-F238E27FC236}">
                <a16:creationId xmlns:a16="http://schemas.microsoft.com/office/drawing/2014/main" id="{4AF6B894-342F-A957-BFEF-3DAE3E45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73" y="1822540"/>
            <a:ext cx="15621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texit-rtfd-attachement-J38x3Fjk.pdf">
            <a:extLst>
              <a:ext uri="{FF2B5EF4-FFF2-40B4-BE49-F238E27FC236}">
                <a16:creationId xmlns:a16="http://schemas.microsoft.com/office/drawing/2014/main" id="{04360F08-3C76-E242-06D1-F4236D50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73" y="3658143"/>
            <a:ext cx="3242778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latexit-rtfd-attachement-V0QdDI6I.pdf">
            <a:extLst>
              <a:ext uri="{FF2B5EF4-FFF2-40B4-BE49-F238E27FC236}">
                <a16:creationId xmlns:a16="http://schemas.microsoft.com/office/drawing/2014/main" id="{F094D987-16A9-122F-8D9C-F70EB07E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68" y="3971763"/>
            <a:ext cx="3729550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02F854-E858-FB22-3372-004284CACC66}"/>
                  </a:ext>
                </a:extLst>
              </p:cNvPr>
              <p:cNvSpPr txBox="1"/>
              <p:nvPr/>
            </p:nvSpPr>
            <p:spPr>
              <a:xfrm>
                <a:off x="1984938" y="2506795"/>
                <a:ext cx="930963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self-similar GABC fields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𝜉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000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 (inversed cascade)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𝑚h</m:t>
                        </m:r>
                      </m:sub>
                    </m:sSub>
                  </m:oMath>
                </a14:m>
                <a:endParaRPr lang="en-US" sz="2000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02F854-E858-FB22-3372-004284CAC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938" y="2506795"/>
                <a:ext cx="9309631" cy="1015663"/>
              </a:xfrm>
              <a:prstGeom prst="rect">
                <a:avLst/>
              </a:prstGeom>
              <a:blipFill>
                <a:blip r:embed="rId7"/>
                <a:stretch>
                  <a:fillRect l="-545" t="-3704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B2C646-757B-D339-EB83-5405A907B120}"/>
                  </a:ext>
                </a:extLst>
              </p:cNvPr>
              <p:cNvSpPr txBox="1"/>
              <p:nvPr/>
            </p:nvSpPr>
            <p:spPr>
              <a:xfrm>
                <a:off x="1984938" y="4609436"/>
                <a:ext cx="9309631" cy="104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self-similar GABC fields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&gt;4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|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</m:oMath>
                </a14:m>
                <a:r>
                  <a:rPr lang="en-US" sz="2000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 (direct cascade)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𝑓h</m:t>
                        </m:r>
                      </m:sub>
                    </m:sSub>
                  </m:oMath>
                </a14:m>
                <a:endParaRPr lang="en-US" sz="2000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B2C646-757B-D339-EB83-5405A907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938" y="4609436"/>
                <a:ext cx="9309631" cy="1040285"/>
              </a:xfrm>
              <a:prstGeom prst="rect">
                <a:avLst/>
              </a:prstGeom>
              <a:blipFill>
                <a:blip r:embed="rId8"/>
                <a:stretch>
                  <a:fillRect l="-545" t="-2410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70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24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2D72F-BB9A-CAFF-A93F-02002FAD86B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A23F0-1DD5-95B6-0481-B0DD77AA6414}"/>
              </a:ext>
            </a:extLst>
          </p:cNvPr>
          <p:cNvSpPr txBox="1"/>
          <p:nvPr/>
        </p:nvSpPr>
        <p:spPr>
          <a:xfrm>
            <a:off x="404289" y="1444311"/>
            <a:ext cx="7023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Chiral media tend to generate helical flows at short distances, and the initial homogeneous state is unstable due to CVI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CSWs may become unstable within the hydrodynamic regime, suggesting that CVI persists at higher orders </a:t>
            </a:r>
          </a:p>
          <a:p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Global rotation of chiral matter destabilizes, favoring helical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Elementary static GABC flows solve the full nonlinear dynamics, shedding light on CVE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Phenomenological implications: spin polarization in HIC, rotation of astrophysical and cosmological systems, etc.</a:t>
            </a:r>
          </a:p>
        </p:txBody>
      </p:sp>
    </p:spTree>
    <p:extLst>
      <p:ext uri="{BB962C8B-B14F-4D97-AF65-F5344CB8AC3E}">
        <p14:creationId xmlns:p14="http://schemas.microsoft.com/office/powerpoint/2010/main" val="287168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A0AE17-C65C-B3B8-0A67-87162385D9C0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Generalized axial charge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C1988A-E22A-3673-25A7-59221D1CC107}"/>
              </a:ext>
            </a:extLst>
          </p:cNvPr>
          <p:cNvGrpSpPr/>
          <p:nvPr/>
        </p:nvGrpSpPr>
        <p:grpSpPr>
          <a:xfrm>
            <a:off x="1930280" y="1981201"/>
            <a:ext cx="8130274" cy="3551237"/>
            <a:chOff x="1930280" y="1981201"/>
            <a:chExt cx="8130274" cy="35512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5ED5E7-E0E2-79F2-00EF-107CEBA6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04"/>
            <a:stretch/>
          </p:blipFill>
          <p:spPr>
            <a:xfrm>
              <a:off x="1930280" y="1981201"/>
              <a:ext cx="3245221" cy="3551237"/>
            </a:xfrm>
            <a:prstGeom prst="rect">
              <a:avLst/>
            </a:prstGeom>
          </p:spPr>
        </p:pic>
        <p:cxnSp>
          <p:nvCxnSpPr>
            <p:cNvPr id="3" name="Straight Arrow Connector 19">
              <a:extLst>
                <a:ext uri="{FF2B5EF4-FFF2-40B4-BE49-F238E27FC236}">
                  <a16:creationId xmlns:a16="http://schemas.microsoft.com/office/drawing/2014/main" id="{87108A07-05A5-9E5B-5411-03241BC83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4033" y="3756819"/>
              <a:ext cx="782769" cy="0"/>
            </a:xfrm>
            <a:prstGeom prst="straightConnector1">
              <a:avLst/>
            </a:prstGeom>
            <a:ln w="44450" cap="rnd">
              <a:solidFill>
                <a:srgbClr val="C00000"/>
              </a:solidFill>
              <a:round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D99EE8-13F3-C53A-F7EA-A9DF56C9F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4"/>
            <a:stretch/>
          </p:blipFill>
          <p:spPr>
            <a:xfrm>
              <a:off x="6815333" y="1981201"/>
              <a:ext cx="3245221" cy="3551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56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4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Generalized axial charge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Erdmenger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Haack, M. Kaminski, 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Yarom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JHEP, 2009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N. Banerjee et. al., JHEP, 2011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D.T. Son, P.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Surowka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PRL, 2009</a:t>
            </a:r>
          </a:p>
        </p:txBody>
      </p:sp>
      <p:pic>
        <p:nvPicPr>
          <p:cNvPr id="3074" name="Picture 2" descr="latexit-rtfd-attachement-h8SRRI8g.pdf">
            <a:extLst>
              <a:ext uri="{FF2B5EF4-FFF2-40B4-BE49-F238E27FC236}">
                <a16:creationId xmlns:a16="http://schemas.microsoft.com/office/drawing/2014/main" id="{33CDC094-CB51-9D96-15AD-251AE2BE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54" y="1537196"/>
            <a:ext cx="2494205" cy="75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770639-B8DF-0809-1947-1FD24A77EF53}"/>
              </a:ext>
            </a:extLst>
          </p:cNvPr>
          <p:cNvSpPr txBox="1"/>
          <p:nvPr/>
        </p:nvSpPr>
        <p:spPr>
          <a:xfrm>
            <a:off x="1543051" y="1160402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EOMs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02B00-F92A-AB37-F494-0376BF4FA4E5}"/>
              </a:ext>
            </a:extLst>
          </p:cNvPr>
          <p:cNvSpPr txBox="1"/>
          <p:nvPr/>
        </p:nvSpPr>
        <p:spPr>
          <a:xfrm>
            <a:off x="6096000" y="1157892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Constitutive relations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56C7A7-ED22-188C-129E-E900CE780836}"/>
              </a:ext>
            </a:extLst>
          </p:cNvPr>
          <p:cNvGrpSpPr/>
          <p:nvPr/>
        </p:nvGrpSpPr>
        <p:grpSpPr>
          <a:xfrm>
            <a:off x="6449962" y="1539870"/>
            <a:ext cx="4792520" cy="751992"/>
            <a:chOff x="6449962" y="1539870"/>
            <a:chExt cx="4792520" cy="751992"/>
          </a:xfrm>
        </p:grpSpPr>
        <p:pic>
          <p:nvPicPr>
            <p:cNvPr id="3076" name="Picture 4" descr="latexit-rtfd-attachement-EX8dhjRM.pdf">
              <a:extLst>
                <a:ext uri="{FF2B5EF4-FFF2-40B4-BE49-F238E27FC236}">
                  <a16:creationId xmlns:a16="http://schemas.microsoft.com/office/drawing/2014/main" id="{DCEB3DFF-265B-64CA-5F11-798B4A33C1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449962" y="1539870"/>
              <a:ext cx="4792520" cy="43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texit-rtfd-attachement-EX8dhjRM.pdf">
              <a:extLst>
                <a:ext uri="{FF2B5EF4-FFF2-40B4-BE49-F238E27FC236}">
                  <a16:creationId xmlns:a16="http://schemas.microsoft.com/office/drawing/2014/main" id="{659B400D-9328-AA2E-B797-F1E0BBB6D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40"/>
            <a:stretch/>
          </p:blipFill>
          <p:spPr bwMode="auto">
            <a:xfrm>
              <a:off x="6449962" y="1879688"/>
              <a:ext cx="4792520" cy="412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171D79A6-9B30-2961-F3AB-C5B2D2EC3435}"/>
              </a:ext>
            </a:extLst>
          </p:cNvPr>
          <p:cNvCxnSpPr>
            <a:cxnSpLocks/>
          </p:cNvCxnSpPr>
          <p:nvPr/>
        </p:nvCxnSpPr>
        <p:spPr>
          <a:xfrm>
            <a:off x="6095999" y="2592071"/>
            <a:ext cx="0" cy="36288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extLst>
              <a:ext uri="{FF2B5EF4-FFF2-40B4-BE49-F238E27FC236}">
                <a16:creationId xmlns:a16="http://schemas.microsoft.com/office/drawing/2014/main" id="{6A2F1925-2764-75E9-A7B5-EA75B75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099614" y="3262359"/>
            <a:ext cx="6081115" cy="5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latexit-rtfd-attachement-nvTfbBxP.pdf">
            <a:extLst>
              <a:ext uri="{FF2B5EF4-FFF2-40B4-BE49-F238E27FC236}">
                <a16:creationId xmlns:a16="http://schemas.microsoft.com/office/drawing/2014/main" id="{76BA17A5-950D-6397-5D78-4252A4EE6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2" t="-2902"/>
          <a:stretch/>
        </p:blipFill>
        <p:spPr bwMode="auto">
          <a:xfrm>
            <a:off x="9433169" y="2721279"/>
            <a:ext cx="608867" cy="24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latexit-rtfd-attachement-kqsvkLNw.pdf">
            <a:extLst>
              <a:ext uri="{FF2B5EF4-FFF2-40B4-BE49-F238E27FC236}">
                <a16:creationId xmlns:a16="http://schemas.microsoft.com/office/drawing/2014/main" id="{5FBCC399-3F7B-189C-7AAE-0C5A5662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-3150"/>
          <a:stretch/>
        </p:blipFill>
        <p:spPr bwMode="auto">
          <a:xfrm>
            <a:off x="8479678" y="3839014"/>
            <a:ext cx="1268658" cy="4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F96113-2EBC-A2EF-1388-29A18C5FA064}"/>
              </a:ext>
            </a:extLst>
          </p:cNvPr>
          <p:cNvCxnSpPr>
            <a:cxnSpLocks/>
          </p:cNvCxnSpPr>
          <p:nvPr/>
        </p:nvCxnSpPr>
        <p:spPr>
          <a:xfrm flipH="1">
            <a:off x="9052415" y="3001429"/>
            <a:ext cx="277292" cy="248794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9FDF34-9DC7-1915-50EA-EEE6D6CF0E3E}"/>
              </a:ext>
            </a:extLst>
          </p:cNvPr>
          <p:cNvCxnSpPr>
            <a:cxnSpLocks/>
          </p:cNvCxnSpPr>
          <p:nvPr/>
        </p:nvCxnSpPr>
        <p:spPr>
          <a:xfrm flipH="1" flipV="1">
            <a:off x="7848467" y="3686422"/>
            <a:ext cx="548437" cy="345123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10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5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Generalized axial charge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Avdoshkin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V.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Kirilin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V.I.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Zakharov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PLB, 2016</a:t>
            </a:r>
          </a:p>
        </p:txBody>
      </p:sp>
      <p:pic>
        <p:nvPicPr>
          <p:cNvPr id="3074" name="Picture 2" descr="latexit-rtfd-attachement-h8SRRI8g.pdf">
            <a:extLst>
              <a:ext uri="{FF2B5EF4-FFF2-40B4-BE49-F238E27FC236}">
                <a16:creationId xmlns:a16="http://schemas.microsoft.com/office/drawing/2014/main" id="{33CDC094-CB51-9D96-15AD-251AE2BE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54" y="1537196"/>
            <a:ext cx="2494205" cy="75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770639-B8DF-0809-1947-1FD24A77EF53}"/>
              </a:ext>
            </a:extLst>
          </p:cNvPr>
          <p:cNvSpPr txBox="1"/>
          <p:nvPr/>
        </p:nvSpPr>
        <p:spPr>
          <a:xfrm>
            <a:off x="1543051" y="1160402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EOMs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02B00-F92A-AB37-F494-0376BF4FA4E5}"/>
              </a:ext>
            </a:extLst>
          </p:cNvPr>
          <p:cNvSpPr txBox="1"/>
          <p:nvPr/>
        </p:nvSpPr>
        <p:spPr>
          <a:xfrm>
            <a:off x="6096000" y="1157892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Constitutive relations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56C7A7-ED22-188C-129E-E900CE780836}"/>
              </a:ext>
            </a:extLst>
          </p:cNvPr>
          <p:cNvGrpSpPr/>
          <p:nvPr/>
        </p:nvGrpSpPr>
        <p:grpSpPr>
          <a:xfrm>
            <a:off x="6449962" y="1539870"/>
            <a:ext cx="4792520" cy="751992"/>
            <a:chOff x="6449962" y="1539870"/>
            <a:chExt cx="4792520" cy="751992"/>
          </a:xfrm>
        </p:grpSpPr>
        <p:pic>
          <p:nvPicPr>
            <p:cNvPr id="3076" name="Picture 4" descr="latexit-rtfd-attachement-EX8dhjRM.pdf">
              <a:extLst>
                <a:ext uri="{FF2B5EF4-FFF2-40B4-BE49-F238E27FC236}">
                  <a16:creationId xmlns:a16="http://schemas.microsoft.com/office/drawing/2014/main" id="{DCEB3DFF-265B-64CA-5F11-798B4A33C1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449962" y="1539870"/>
              <a:ext cx="4792520" cy="43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texit-rtfd-attachement-EX8dhjRM.pdf">
              <a:extLst>
                <a:ext uri="{FF2B5EF4-FFF2-40B4-BE49-F238E27FC236}">
                  <a16:creationId xmlns:a16="http://schemas.microsoft.com/office/drawing/2014/main" id="{659B400D-9328-AA2E-B797-F1E0BBB6D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40"/>
            <a:stretch/>
          </p:blipFill>
          <p:spPr bwMode="auto">
            <a:xfrm>
              <a:off x="6449962" y="1879688"/>
              <a:ext cx="4792520" cy="412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171D79A6-9B30-2961-F3AB-C5B2D2EC3435}"/>
              </a:ext>
            </a:extLst>
          </p:cNvPr>
          <p:cNvCxnSpPr>
            <a:cxnSpLocks/>
          </p:cNvCxnSpPr>
          <p:nvPr/>
        </p:nvCxnSpPr>
        <p:spPr>
          <a:xfrm>
            <a:off x="6095999" y="2592071"/>
            <a:ext cx="0" cy="36288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extLst>
              <a:ext uri="{FF2B5EF4-FFF2-40B4-BE49-F238E27FC236}">
                <a16:creationId xmlns:a16="http://schemas.microsoft.com/office/drawing/2014/main" id="{6A2F1925-2764-75E9-A7B5-EA75B75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099614" y="3262359"/>
            <a:ext cx="6081115" cy="5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9">
            <a:extLst>
              <a:ext uri="{FF2B5EF4-FFF2-40B4-BE49-F238E27FC236}">
                <a16:creationId xmlns:a16="http://schemas.microsoft.com/office/drawing/2014/main" id="{5767692F-8B2D-681A-8A02-846056838DDB}"/>
              </a:ext>
            </a:extLst>
          </p:cNvPr>
          <p:cNvCxnSpPr>
            <a:cxnSpLocks/>
          </p:cNvCxnSpPr>
          <p:nvPr/>
        </p:nvCxnSpPr>
        <p:spPr>
          <a:xfrm>
            <a:off x="6095999" y="4026644"/>
            <a:ext cx="0" cy="36288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latexit-rtfd-attachement-nvTfbBxP.pdf">
            <a:extLst>
              <a:ext uri="{FF2B5EF4-FFF2-40B4-BE49-F238E27FC236}">
                <a16:creationId xmlns:a16="http://schemas.microsoft.com/office/drawing/2014/main" id="{76BA17A5-950D-6397-5D78-4252A4EE6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2" t="-2902"/>
          <a:stretch/>
        </p:blipFill>
        <p:spPr bwMode="auto">
          <a:xfrm>
            <a:off x="9433169" y="2721279"/>
            <a:ext cx="608867" cy="24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latexit-rtfd-attachement-kqsvkLNw.pdf">
            <a:extLst>
              <a:ext uri="{FF2B5EF4-FFF2-40B4-BE49-F238E27FC236}">
                <a16:creationId xmlns:a16="http://schemas.microsoft.com/office/drawing/2014/main" id="{5FBCC399-3F7B-189C-7AAE-0C5A5662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-3150"/>
          <a:stretch/>
        </p:blipFill>
        <p:spPr bwMode="auto">
          <a:xfrm>
            <a:off x="8479678" y="3839014"/>
            <a:ext cx="1268658" cy="4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F96113-2EBC-A2EF-1388-29A18C5FA064}"/>
              </a:ext>
            </a:extLst>
          </p:cNvPr>
          <p:cNvCxnSpPr>
            <a:cxnSpLocks/>
          </p:cNvCxnSpPr>
          <p:nvPr/>
        </p:nvCxnSpPr>
        <p:spPr>
          <a:xfrm flipH="1">
            <a:off x="9052415" y="3001429"/>
            <a:ext cx="277292" cy="248794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9FDF34-9DC7-1915-50EA-EEE6D6CF0E3E}"/>
              </a:ext>
            </a:extLst>
          </p:cNvPr>
          <p:cNvCxnSpPr>
            <a:cxnSpLocks/>
          </p:cNvCxnSpPr>
          <p:nvPr/>
        </p:nvCxnSpPr>
        <p:spPr>
          <a:xfrm flipH="1" flipV="1">
            <a:off x="7848467" y="3686422"/>
            <a:ext cx="548437" cy="345123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latexit-rtfd-attachement-VBIaEofV.pdf">
            <a:extLst>
              <a:ext uri="{FF2B5EF4-FFF2-40B4-BE49-F238E27FC236}">
                <a16:creationId xmlns:a16="http://schemas.microsoft.com/office/drawing/2014/main" id="{0CE81341-39C7-DABF-430C-E1E67E73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24" y="4842830"/>
            <a:ext cx="8047749" cy="84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063CCE-A0D4-2529-483F-FAF40E40483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550">
            <a:off x="4792301" y="3189101"/>
            <a:ext cx="618465" cy="61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43E775-EA76-6579-F32C-62C8B7AC71E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550">
            <a:off x="6581487" y="3189101"/>
            <a:ext cx="618465" cy="618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A2BBB0B-B371-60CC-28AC-4B4B84BC1B7A}"/>
              </a:ext>
            </a:extLst>
          </p:cNvPr>
          <p:cNvSpPr txBox="1"/>
          <p:nvPr/>
        </p:nvSpPr>
        <p:spPr>
          <a:xfrm>
            <a:off x="9001726" y="601673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ideal MHD limit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77135B-E750-3623-B0A2-5369731A3997}"/>
              </a:ext>
            </a:extLst>
          </p:cNvPr>
          <p:cNvCxnSpPr>
            <a:cxnSpLocks/>
          </p:cNvCxnSpPr>
          <p:nvPr/>
        </p:nvCxnSpPr>
        <p:spPr>
          <a:xfrm flipV="1">
            <a:off x="9736062" y="5508009"/>
            <a:ext cx="0" cy="387259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5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6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Generalized axial charge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Avdoshkin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V.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Kirilin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V.I.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Zakharov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PLB, 2016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N. Yamamoto, PRD, 2016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Avkhadiev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PRD,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V.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Kirilin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PRD,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P.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Wiegmann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 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Abanov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 JHEP, 2022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C. Manuel, J. Torres-Rincon, PRD, 2023</a:t>
            </a:r>
          </a:p>
        </p:txBody>
      </p:sp>
      <p:pic>
        <p:nvPicPr>
          <p:cNvPr id="3080" name="Picture 8" descr="latexit-rtfd-attachement-VBIaEofV.pdf">
            <a:extLst>
              <a:ext uri="{FF2B5EF4-FFF2-40B4-BE49-F238E27FC236}">
                <a16:creationId xmlns:a16="http://schemas.microsoft.com/office/drawing/2014/main" id="{0CE81341-39C7-DABF-430C-E1E67E73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25" y="1444106"/>
            <a:ext cx="8047749" cy="84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CFA842E-4135-14BE-BED1-6B14517DFFF3}"/>
              </a:ext>
            </a:extLst>
          </p:cNvPr>
          <p:cNvGrpSpPr/>
          <p:nvPr/>
        </p:nvGrpSpPr>
        <p:grpSpPr>
          <a:xfrm>
            <a:off x="878179" y="2637348"/>
            <a:ext cx="10435640" cy="2648209"/>
            <a:chOff x="878180" y="2765685"/>
            <a:chExt cx="10435640" cy="2648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93C423-E0AF-8326-4F3F-FC744FB4C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9503" r="65203" b="12317"/>
            <a:stretch/>
          </p:blipFill>
          <p:spPr>
            <a:xfrm>
              <a:off x="4659798" y="2893881"/>
              <a:ext cx="2845702" cy="239181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B9106E1-F469-CC48-26B1-60822FD68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77"/>
            <a:stretch/>
          </p:blipFill>
          <p:spPr>
            <a:xfrm>
              <a:off x="878180" y="2765685"/>
              <a:ext cx="2410133" cy="26482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57A876-FC82-11AC-0954-CFDD178F2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8"/>
            <a:stretch/>
          </p:blipFill>
          <p:spPr>
            <a:xfrm>
              <a:off x="8876984" y="2765685"/>
              <a:ext cx="2436836" cy="2648209"/>
            </a:xfrm>
            <a:prstGeom prst="rect">
              <a:avLst/>
            </a:prstGeom>
          </p:spPr>
        </p:pic>
        <p:cxnSp>
          <p:nvCxnSpPr>
            <p:cNvPr id="31" name="Straight Arrow Connector 19">
              <a:extLst>
                <a:ext uri="{FF2B5EF4-FFF2-40B4-BE49-F238E27FC236}">
                  <a16:creationId xmlns:a16="http://schemas.microsoft.com/office/drawing/2014/main" id="{5B827B7C-3CDE-A6AA-7A15-D37DE8E259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2671" y="4089789"/>
              <a:ext cx="782769" cy="0"/>
            </a:xfrm>
            <a:prstGeom prst="straightConnector1">
              <a:avLst/>
            </a:prstGeom>
            <a:ln w="44450" cap="rnd">
              <a:solidFill>
                <a:srgbClr val="C00000"/>
              </a:solidFill>
              <a:round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9">
              <a:extLst>
                <a:ext uri="{FF2B5EF4-FFF2-40B4-BE49-F238E27FC236}">
                  <a16:creationId xmlns:a16="http://schemas.microsoft.com/office/drawing/2014/main" id="{078ACD20-FB77-0635-827D-571FDA8E3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9858" y="4089789"/>
              <a:ext cx="782769" cy="0"/>
            </a:xfrm>
            <a:prstGeom prst="straightConnector1">
              <a:avLst/>
            </a:prstGeom>
            <a:ln w="44450" cap="rnd">
              <a:solidFill>
                <a:srgbClr val="C00000"/>
              </a:solidFill>
              <a:round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327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7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3C45-4A27-9572-723F-ACEFC1B5BEDE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instabilities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3AEC9-4C7F-EC51-5545-482062D8196F}"/>
              </a:ext>
            </a:extLst>
          </p:cNvPr>
          <p:cNvSpPr txBox="1"/>
          <p:nvPr/>
        </p:nvSpPr>
        <p:spPr>
          <a:xfrm>
            <a:off x="4999703" y="0"/>
            <a:ext cx="723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Rubakov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(1986); M. Joyce, M. E. Shaposhnikov (1997); … Y. Akamatsu, N. Yamamoto, (2013)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Avdoshkin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V.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Kirilin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V.I.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Zakharov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PLB, 2016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S. Wang, X.-G. Huang, PRD, 2024</a:t>
            </a:r>
          </a:p>
        </p:txBody>
      </p:sp>
      <p:pic>
        <p:nvPicPr>
          <p:cNvPr id="3080" name="Picture 8" descr="latexit-rtfd-attachement-VBIaEofV.pdf">
            <a:extLst>
              <a:ext uri="{FF2B5EF4-FFF2-40B4-BE49-F238E27FC236}">
                <a16:creationId xmlns:a16="http://schemas.microsoft.com/office/drawing/2014/main" id="{0CE81341-39C7-DABF-430C-E1E67E73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25" y="1444106"/>
            <a:ext cx="8047749" cy="84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366DA1F0-EA92-EE68-CE38-F3EB3FA0759F}"/>
              </a:ext>
            </a:extLst>
          </p:cNvPr>
          <p:cNvCxnSpPr>
            <a:cxnSpLocks/>
          </p:cNvCxnSpPr>
          <p:nvPr/>
        </p:nvCxnSpPr>
        <p:spPr>
          <a:xfrm>
            <a:off x="2884713" y="2195142"/>
            <a:ext cx="0" cy="798315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9">
            <a:extLst>
              <a:ext uri="{FF2B5EF4-FFF2-40B4-BE49-F238E27FC236}">
                <a16:creationId xmlns:a16="http://schemas.microsoft.com/office/drawing/2014/main" id="{32F2FDD1-2747-5394-8C10-F424A4B8D6AB}"/>
              </a:ext>
            </a:extLst>
          </p:cNvPr>
          <p:cNvCxnSpPr>
            <a:cxnSpLocks/>
          </p:cNvCxnSpPr>
          <p:nvPr/>
        </p:nvCxnSpPr>
        <p:spPr>
          <a:xfrm>
            <a:off x="2884713" y="2471057"/>
            <a:ext cx="1822498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9">
            <a:extLst>
              <a:ext uri="{FF2B5EF4-FFF2-40B4-BE49-F238E27FC236}">
                <a16:creationId xmlns:a16="http://schemas.microsoft.com/office/drawing/2014/main" id="{3C08E925-23D3-D85C-7463-917BE760392C}"/>
              </a:ext>
            </a:extLst>
          </p:cNvPr>
          <p:cNvCxnSpPr>
            <a:cxnSpLocks/>
          </p:cNvCxnSpPr>
          <p:nvPr/>
        </p:nvCxnSpPr>
        <p:spPr>
          <a:xfrm>
            <a:off x="2884713" y="2732257"/>
            <a:ext cx="3855915" cy="0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9">
            <a:extLst>
              <a:ext uri="{FF2B5EF4-FFF2-40B4-BE49-F238E27FC236}">
                <a16:creationId xmlns:a16="http://schemas.microsoft.com/office/drawing/2014/main" id="{0B2AC5C9-F8F5-4831-A1D5-DE610D682CDA}"/>
              </a:ext>
            </a:extLst>
          </p:cNvPr>
          <p:cNvCxnSpPr>
            <a:cxnSpLocks/>
          </p:cNvCxnSpPr>
          <p:nvPr/>
        </p:nvCxnSpPr>
        <p:spPr>
          <a:xfrm flipV="1">
            <a:off x="2884713" y="2989146"/>
            <a:ext cx="5945882" cy="4311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">
            <a:extLst>
              <a:ext uri="{FF2B5EF4-FFF2-40B4-BE49-F238E27FC236}">
                <a16:creationId xmlns:a16="http://schemas.microsoft.com/office/drawing/2014/main" id="{4ED120B1-906D-7507-7638-81F2AC8ABB0E}"/>
              </a:ext>
            </a:extLst>
          </p:cNvPr>
          <p:cNvCxnSpPr>
            <a:cxnSpLocks/>
          </p:cNvCxnSpPr>
          <p:nvPr/>
        </p:nvCxnSpPr>
        <p:spPr>
          <a:xfrm flipV="1">
            <a:off x="4707211" y="2195142"/>
            <a:ext cx="0" cy="27125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9">
            <a:extLst>
              <a:ext uri="{FF2B5EF4-FFF2-40B4-BE49-F238E27FC236}">
                <a16:creationId xmlns:a16="http://schemas.microsoft.com/office/drawing/2014/main" id="{FBFB8F50-CF57-2AE7-757F-F9525FBA8A3A}"/>
              </a:ext>
            </a:extLst>
          </p:cNvPr>
          <p:cNvCxnSpPr>
            <a:cxnSpLocks/>
          </p:cNvCxnSpPr>
          <p:nvPr/>
        </p:nvCxnSpPr>
        <p:spPr>
          <a:xfrm flipV="1">
            <a:off x="6740628" y="2195142"/>
            <a:ext cx="0" cy="532628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9">
            <a:extLst>
              <a:ext uri="{FF2B5EF4-FFF2-40B4-BE49-F238E27FC236}">
                <a16:creationId xmlns:a16="http://schemas.microsoft.com/office/drawing/2014/main" id="{960A35AF-08DC-1F95-0035-065A7B3DE4CA}"/>
              </a:ext>
            </a:extLst>
          </p:cNvPr>
          <p:cNvCxnSpPr>
            <a:cxnSpLocks/>
          </p:cNvCxnSpPr>
          <p:nvPr/>
        </p:nvCxnSpPr>
        <p:spPr>
          <a:xfrm flipV="1">
            <a:off x="8830595" y="2133600"/>
            <a:ext cx="0" cy="855546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782EB35-143D-9C17-8594-774166C9CB3A}"/>
              </a:ext>
            </a:extLst>
          </p:cNvPr>
          <p:cNvSpPr txBox="1"/>
          <p:nvPr/>
        </p:nvSpPr>
        <p:spPr>
          <a:xfrm>
            <a:off x="8455558" y="1162436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CPI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9F870-AE82-93B0-1160-F2DBE2417C2F}"/>
              </a:ext>
            </a:extLst>
          </p:cNvPr>
          <p:cNvSpPr txBox="1"/>
          <p:nvPr/>
        </p:nvSpPr>
        <p:spPr>
          <a:xfrm>
            <a:off x="6325289" y="1162436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CMVI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258014-17D8-EAAA-B521-0B00E0108957}"/>
              </a:ext>
            </a:extLst>
          </p:cNvPr>
          <p:cNvSpPr txBox="1"/>
          <p:nvPr/>
        </p:nvSpPr>
        <p:spPr>
          <a:xfrm>
            <a:off x="4422517" y="1161831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6146" name="Picture 2" descr="latexit-rtfd-attachement-IrGK4G8j.pdf">
            <a:extLst>
              <a:ext uri="{FF2B5EF4-FFF2-40B4-BE49-F238E27FC236}">
                <a16:creationId xmlns:a16="http://schemas.microsoft.com/office/drawing/2014/main" id="{05ED5470-AB24-8472-B1F1-7CE522AE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64" y="4625595"/>
            <a:ext cx="5157870" cy="44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19">
            <a:extLst>
              <a:ext uri="{FF2B5EF4-FFF2-40B4-BE49-F238E27FC236}">
                <a16:creationId xmlns:a16="http://schemas.microsoft.com/office/drawing/2014/main" id="{5FD54697-AB74-A850-30B2-2A40A18A4C2A}"/>
              </a:ext>
            </a:extLst>
          </p:cNvPr>
          <p:cNvCxnSpPr>
            <a:cxnSpLocks/>
          </p:cNvCxnSpPr>
          <p:nvPr/>
        </p:nvCxnSpPr>
        <p:spPr>
          <a:xfrm flipV="1">
            <a:off x="6095999" y="3429000"/>
            <a:ext cx="0" cy="761052"/>
          </a:xfrm>
          <a:prstGeom prst="straightConnector1">
            <a:avLst/>
          </a:prstGeom>
          <a:ln w="25400" cap="rnd">
            <a:solidFill>
              <a:srgbClr val="C00000"/>
            </a:solidFill>
            <a:round/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979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8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958705-527B-9D67-0E55-7FABF3E5C179}"/>
                  </a:ext>
                </a:extLst>
              </p:cNvPr>
              <p:cNvSpPr txBox="1"/>
              <p:nvPr/>
            </p:nvSpPr>
            <p:spPr>
              <a:xfrm>
                <a:off x="404289" y="1444311"/>
                <a:ext cx="702320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If the generalized axial charge picture works, the helicities and chirality could mutually transform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How could that happen microscopically? (e.g. CVE for light)</a:t>
                </a:r>
              </a:p>
              <a:p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This picture not only constraints the dynamics but also indicates that the system can exhibit various instabilities and non-linear chiral effects (and it is not necessary to start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958705-527B-9D67-0E55-7FABF3E5C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89" y="1444311"/>
                <a:ext cx="7023205" cy="2308324"/>
              </a:xfrm>
              <a:prstGeom prst="rect">
                <a:avLst/>
              </a:prstGeom>
              <a:blipFill>
                <a:blip r:embed="rId3"/>
                <a:stretch>
                  <a:fillRect l="-542" t="-1093" r="-181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49C77C-BC00-BC66-9081-A2C4BAE2AFD0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instabilities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3C4BC-1AF7-241E-8AC3-597E6C6E452C}"/>
              </a:ext>
            </a:extLst>
          </p:cNvPr>
          <p:cNvSpPr txBox="1"/>
          <p:nvPr/>
        </p:nvSpPr>
        <p:spPr>
          <a:xfrm>
            <a:off x="4999703" y="0"/>
            <a:ext cx="7234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Avkhadiev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PRD,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N. Yamamoto, PRD,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M. N.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Chernodub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Cortijo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K. Landsteiner, PRD, 2018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Y. Hirono, D. 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Y. Yin, PRL, 2016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V.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Kirilin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PRD, 2017</a:t>
            </a:r>
          </a:p>
        </p:txBody>
      </p:sp>
    </p:spTree>
    <p:extLst>
      <p:ext uri="{BB962C8B-B14F-4D97-AF65-F5344CB8AC3E}">
        <p14:creationId xmlns:p14="http://schemas.microsoft.com/office/powerpoint/2010/main" val="246266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9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958705-527B-9D67-0E55-7FABF3E5C179}"/>
                  </a:ext>
                </a:extLst>
              </p:cNvPr>
              <p:cNvSpPr txBox="1"/>
              <p:nvPr/>
            </p:nvSpPr>
            <p:spPr>
              <a:xfrm>
                <a:off x="404289" y="1444311"/>
                <a:ext cx="702320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If the generalized axial charge picture works, the helicities and chirality could mutually transform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How could that happen microscopically? (e.g. CVE for light)</a:t>
                </a:r>
              </a:p>
              <a:p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This picture not only constraints the dynamics but also indicates that the system can exhibit various instabilities and non-linear chiral effects (and it is not necessary to start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latin typeface="Avenir Next" panose="020B050302020202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venir Next" panose="020B050302020202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C00000"/>
                    </a:solidFill>
                    <a:latin typeface="Avenir Next" panose="020B0503020202020204" pitchFamily="34" charset="0"/>
                    <a:cs typeface="Calibri" panose="020F0502020204030204" pitchFamily="34" charset="0"/>
                  </a:rPr>
                  <a:t>A simpler bit: Is there a vortical channel of chiral instability when you start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sub>
                    </m:sSub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≠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  <a:latin typeface="Avenir Next" panose="020B050302020202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958705-527B-9D67-0E55-7FABF3E5C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89" y="1444311"/>
                <a:ext cx="7023205" cy="3139321"/>
              </a:xfrm>
              <a:prstGeom prst="rect">
                <a:avLst/>
              </a:prstGeom>
              <a:blipFill>
                <a:blip r:embed="rId3"/>
                <a:stretch>
                  <a:fillRect l="-542" t="-806" r="-722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49C77C-BC00-BC66-9081-A2C4BAE2AFD0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Chiral instabilities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3C4BC-1AF7-241E-8AC3-597E6C6E452C}"/>
              </a:ext>
            </a:extLst>
          </p:cNvPr>
          <p:cNvSpPr txBox="1"/>
          <p:nvPr/>
        </p:nvSpPr>
        <p:spPr>
          <a:xfrm>
            <a:off x="4999703" y="0"/>
            <a:ext cx="7234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Avkhadiev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PRD,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N. Yamamoto, PRD,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M. N.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Chernodub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Cortijo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K. Landsteiner, PRD, 2018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Y. Hirono, D. 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Kharzeev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Y. Yin, PRL, 2016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V.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Kirilin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PRD, 2017</a:t>
            </a:r>
          </a:p>
        </p:txBody>
      </p:sp>
    </p:spTree>
    <p:extLst>
      <p:ext uri="{BB962C8B-B14F-4D97-AF65-F5344CB8AC3E}">
        <p14:creationId xmlns:p14="http://schemas.microsoft.com/office/powerpoint/2010/main" val="204860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{250998DF-7A9C-A542-AF29-B1C3605DB219}tf10001077</Template>
  <TotalTime>18158</TotalTime>
  <Words>1134</Words>
  <Application>Microsoft Macintosh PowerPoint</Application>
  <PresentationFormat>Widescreen</PresentationFormat>
  <Paragraphs>191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Avenir Next</vt:lpstr>
      <vt:lpstr>Avenir Next Demi Bold</vt:lpstr>
      <vt:lpstr>Avenir Next Medium</vt:lpstr>
      <vt:lpstr>Avenir Next Ultra Light</vt:lpstr>
      <vt:lpstr>Calibri</vt:lpstr>
      <vt:lpstr>Calibri Light</vt:lpstr>
      <vt:lpstr>Cambria Math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Andrey Sadofyev</cp:lastModifiedBy>
  <cp:revision>1123</cp:revision>
  <cp:lastPrinted>2022-09-07T16:23:36Z</cp:lastPrinted>
  <dcterms:created xsi:type="dcterms:W3CDTF">2020-10-12T19:07:51Z</dcterms:created>
  <dcterms:modified xsi:type="dcterms:W3CDTF">2025-03-24T13:23:41Z</dcterms:modified>
</cp:coreProperties>
</file>