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302" r:id="rId3"/>
    <p:sldId id="407" r:id="rId4"/>
    <p:sldId id="400" r:id="rId5"/>
    <p:sldId id="404" r:id="rId6"/>
    <p:sldId id="392" r:id="rId7"/>
    <p:sldId id="257" r:id="rId8"/>
    <p:sldId id="401" r:id="rId9"/>
    <p:sldId id="260" r:id="rId10"/>
    <p:sldId id="398" r:id="rId11"/>
    <p:sldId id="395" r:id="rId12"/>
    <p:sldId id="399" r:id="rId13"/>
    <p:sldId id="385" r:id="rId14"/>
    <p:sldId id="384" r:id="rId15"/>
    <p:sldId id="403" r:id="rId16"/>
    <p:sldId id="402" r:id="rId17"/>
    <p:sldId id="396" r:id="rId18"/>
    <p:sldId id="409" r:id="rId19"/>
    <p:sldId id="31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4A7F"/>
    <a:srgbClr val="0538CD"/>
    <a:srgbClr val="B2D8B3"/>
    <a:srgbClr val="2946F6"/>
    <a:srgbClr val="B2B1F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5616"/>
  </p:normalViewPr>
  <p:slideViewPr>
    <p:cSldViewPr snapToGrid="0">
      <p:cViewPr varScale="1">
        <p:scale>
          <a:sx n="121" d="100"/>
          <a:sy n="121" d="100"/>
        </p:scale>
        <p:origin x="632" y="1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83EB-6602-6344-9B7C-6FEFE6D0A54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197A0-8E21-C54A-81CB-A0AACA17D3C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topic that we have also mentioned in recent days.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9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 dependent distribution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4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B0BE-6E2B-509B-2BA5-0494938A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A159BA-DFCF-65BE-A4D4-A3A831C00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B40E12-A59D-307A-B93F-92B3155A6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Peso 150km/s diff con </a:t>
            </a:r>
            <a:r>
              <a:rPr lang="en-GB" dirty="0" err="1"/>
              <a:t>dufton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8B27A3-E596-8EF6-2388-CFF5633CC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2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7ADC-3FA4-3524-7791-4A842768B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8A3C81-633F-0C49-9D1E-BF607CDD6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0CDFB88-75C7-6782-2F10-7011C5F6E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Vista la non </a:t>
            </a:r>
            <a:r>
              <a:rPr lang="en-GB" dirty="0" err="1"/>
              <a:t>monotonicità</a:t>
            </a:r>
            <a:r>
              <a:rPr lang="en-GB" dirty="0"/>
              <a:t>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BADE76-09B0-C8B9-F606-D650D3AE6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4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Nuclear</a:t>
            </a:r>
            <a:r>
              <a:rPr lang="it-IT" dirty="0"/>
              <a:t> network di 339 isotopi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0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2FD6-B439-B711-0E2F-7B539219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44ED52-EB33-7E81-AF87-B15205731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3524E7-0C23-840E-A940-38F2B2A70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0713A8-4530-991C-A773-BE4A50726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65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1BA15-5F1D-894F-9032-2E899AD8E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5DD9C4-25EB-99AA-CA2E-DF5C731EE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E64E05-5825-89C4-1F20-D87523FD0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7EF985-2D8C-2340-205A-33D9E3A88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4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1778E-46C0-12E5-C41A-D8D84D4B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B67D6E-9508-4C83-72A6-23D817117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5A2A75-6AF7-2920-74B0-4EB11CBAB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8E746A-3DCD-53BB-DF95-AA182315D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9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82AF-7535-0406-39AB-8EF65131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344C61-D576-6DFC-B5D7-02753CFAE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218D59-66C8-CD0F-65F5-67579F5A5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4E7084-0695-3568-31AD-3C80B6B8A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25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err="1"/>
              <a:t>Several</a:t>
            </a:r>
            <a:r>
              <a:rPr lang="it-IT" sz="1200" dirty="0"/>
              <a:t> key </a:t>
            </a:r>
            <a:r>
              <a:rPr lang="it-IT" sz="1200" dirty="0" err="1"/>
              <a:t>uncertainties</a:t>
            </a:r>
            <a:r>
              <a:rPr lang="it-IT" sz="1200" dirty="0"/>
              <a:t> </a:t>
            </a:r>
            <a:r>
              <a:rPr lang="it-IT" sz="1200" dirty="0" err="1"/>
              <a:t>still</a:t>
            </a:r>
            <a:r>
              <a:rPr lang="it-IT" sz="1200" dirty="0"/>
              <a:t> </a:t>
            </a:r>
            <a:r>
              <a:rPr lang="it-IT" sz="1200" dirty="0" err="1"/>
              <a:t>need</a:t>
            </a:r>
            <a:r>
              <a:rPr lang="it-IT" sz="1200" dirty="0"/>
              <a:t> to be </a:t>
            </a:r>
            <a:r>
              <a:rPr lang="it-IT" sz="1200" dirty="0" err="1"/>
              <a:t>addressed</a:t>
            </a:r>
            <a:r>
              <a:rPr lang="it-IT" sz="1200" dirty="0"/>
              <a:t>, </a:t>
            </a:r>
            <a:r>
              <a:rPr lang="it-IT" sz="1200" dirty="0" err="1"/>
              <a:t>particularly</a:t>
            </a:r>
            <a:r>
              <a:rPr lang="it-IT" sz="1200" b="0" i="0" dirty="0">
                <a:effectLst/>
                <a:latin typeface="+mn-lt"/>
              </a:rPr>
              <a:t> :</a:t>
            </a:r>
          </a:p>
          <a:p>
            <a:r>
              <a:rPr lang="it-IT" sz="1200" b="0" i="0" dirty="0">
                <a:effectLst/>
                <a:latin typeface="Arial" panose="020B0604020202020204" pitchFamily="34" charset="0"/>
              </a:rPr>
              <a:t>Battino, Umberto, et al. "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Impact of </a:t>
            </a:r>
            <a:r>
              <a:rPr lang="it-IT" sz="1200" b="0" i="1" dirty="0" err="1">
                <a:effectLst/>
                <a:latin typeface="Arial" panose="020B0604020202020204" pitchFamily="34" charset="0"/>
              </a:rPr>
              <a:t>Newly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200" b="0" i="1" dirty="0" err="1">
                <a:effectLst/>
                <a:latin typeface="Arial" panose="020B0604020202020204" pitchFamily="34" charset="0"/>
              </a:rPr>
              <a:t>Measured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200" b="0" i="1" dirty="0" err="1">
                <a:effectLst/>
                <a:latin typeface="Arial" panose="020B0604020202020204" pitchFamily="34" charset="0"/>
              </a:rPr>
              <a:t>Nuclear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 Reaction Rates on 26Al </a:t>
            </a:r>
            <a:r>
              <a:rPr lang="it-IT" sz="1200" b="0" i="1" dirty="0" err="1">
                <a:effectLst/>
                <a:latin typeface="Arial" panose="020B0604020202020204" pitchFamily="34" charset="0"/>
              </a:rPr>
              <a:t>Ejected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 Yields from Massive Stars.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" </a:t>
            </a:r>
            <a:r>
              <a:rPr lang="it-IT" sz="1200" b="0" i="1" dirty="0" err="1">
                <a:effectLst/>
                <a:latin typeface="Arial" panose="020B0604020202020204" pitchFamily="34" charset="0"/>
              </a:rPr>
              <a:t>Universe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 10.5 (</a:t>
            </a:r>
            <a:r>
              <a:rPr lang="it-IT" sz="1200" b="1" i="0" u="sng" dirty="0">
                <a:effectLst/>
                <a:latin typeface="Arial" panose="020B0604020202020204" pitchFamily="34" charset="0"/>
              </a:rPr>
              <a:t>2024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)  -&gt; nuovi set di reazioni</a:t>
            </a:r>
          </a:p>
          <a:p>
            <a:r>
              <a:rPr lang="it-IT" sz="1200" b="0" i="0" dirty="0" err="1">
                <a:effectLst/>
                <a:latin typeface="Arial" panose="020B0604020202020204" pitchFamily="34" charset="0"/>
              </a:rPr>
              <a:t>Spyrou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, A., et al. "</a:t>
            </a:r>
            <a:r>
              <a:rPr lang="it-IT" sz="1200" b="0" i="1" dirty="0" err="1">
                <a:effectLst/>
                <a:latin typeface="Arial" panose="020B0604020202020204" pitchFamily="34" charset="0"/>
              </a:rPr>
              <a:t>Enhanced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 production of 60Fe in massive stars.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" </a:t>
            </a:r>
            <a:r>
              <a:rPr lang="it-IT" sz="1200" b="0" i="1" dirty="0">
                <a:effectLst/>
                <a:latin typeface="Arial" panose="020B0604020202020204" pitchFamily="34" charset="0"/>
              </a:rPr>
              <a:t>Nature Communications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 15.1 (</a:t>
            </a:r>
            <a:r>
              <a:rPr lang="it-IT" sz="1200" b="1" i="0" u="sng" dirty="0">
                <a:effectLst/>
                <a:latin typeface="Arial" panose="020B0604020202020204" pitchFamily="34" charset="0"/>
              </a:rPr>
              <a:t>2024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): 9608.</a:t>
            </a:r>
          </a:p>
          <a:p>
            <a:endParaRPr lang="it-IT" sz="1200" b="0" i="0" dirty="0">
              <a:effectLst/>
              <a:latin typeface="Arial" panose="020B0604020202020204" pitchFamily="34" charset="0"/>
            </a:endParaRPr>
          </a:p>
          <a:p>
            <a:r>
              <a:rPr lang="it-IT" sz="1200" b="0" i="0" dirty="0" err="1">
                <a:effectLst/>
                <a:latin typeface="Arial" panose="020B0604020202020204" pitchFamily="34" charset="0"/>
              </a:rPr>
              <a:t>Which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we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hope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 to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better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understand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 thanks to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these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results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. Thank </a:t>
            </a:r>
            <a:r>
              <a:rPr lang="it-IT" sz="1200" b="0" i="0" dirty="0" err="1">
                <a:effectLst/>
                <a:latin typeface="Arial" panose="020B0604020202020204" pitchFamily="34" charset="0"/>
              </a:rPr>
              <a:t>you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!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7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Al26-&gt; </a:t>
            </a:r>
            <a:r>
              <a:rPr lang="en-GB" dirty="0" err="1"/>
              <a:t>decadimento</a:t>
            </a:r>
            <a:r>
              <a:rPr lang="en-GB" dirty="0"/>
              <a:t> a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fondamentale</a:t>
            </a:r>
            <a:r>
              <a:rPr lang="en-GB" dirty="0"/>
              <a:t> del 26Mg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4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BA459-4BCD-737F-9BFC-D3FC30EB9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C2F79C7-55D1-B2EB-923E-16F72B5F5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B3FEA23-7140-A38B-FEB1-66D4E237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Al26-&gt; </a:t>
            </a:r>
            <a:r>
              <a:rPr lang="en-GB" dirty="0" err="1"/>
              <a:t>decadimento</a:t>
            </a:r>
            <a:r>
              <a:rPr lang="en-GB" dirty="0"/>
              <a:t> a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fondamentale</a:t>
            </a:r>
            <a:r>
              <a:rPr lang="en-GB" dirty="0"/>
              <a:t> del 26Mg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C4AE43-F5F6-5581-E791-F4BF58EAF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7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4B6D-1455-91CA-A9CB-36B6DD89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9691EE7-D7BE-9AF0-EBAF-93C11D93E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18FE8D-73E4-F1ED-6593-54D4E1FAF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F83B02-EEDD-D4FE-A08C-8766BD7CA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7112A-70D3-9209-1ED7-56EF71B6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C3754E-456B-FD16-7C1F-AE2D3CB84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D381F6-F8A4-1766-775A-243349753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NL00 </a:t>
            </a:r>
            <a:r>
              <a:rPr lang="en-GB" dirty="0" err="1"/>
              <a:t>osservata</a:t>
            </a:r>
            <a:br>
              <a:rPr lang="en-GB" dirty="0"/>
            </a:br>
            <a:r>
              <a:rPr lang="en-GB" dirty="0"/>
              <a:t>LA89 </a:t>
            </a:r>
            <a:r>
              <a:rPr lang="en-GB" dirty="0" err="1"/>
              <a:t>teorica</a:t>
            </a:r>
            <a:r>
              <a:rPr lang="en-GB" dirty="0"/>
              <a:t> -&gt; mass loss </a:t>
            </a:r>
            <a:r>
              <a:rPr lang="en-GB" dirty="0" err="1"/>
              <a:t>praticamente</a:t>
            </a:r>
            <a:r>
              <a:rPr lang="en-GB" dirty="0"/>
              <a:t> come fare SET R</a:t>
            </a:r>
            <a:br>
              <a:rPr lang="en-GB" dirty="0"/>
            </a:br>
            <a:r>
              <a:rPr lang="en-GB" dirty="0"/>
              <a:t>Nl00 standard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47FA8F-8ED2-592A-CA92-E5CAA159A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2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Network nucleare di 339 </a:t>
            </a:r>
            <a:r>
              <a:rPr lang="it-IT" dirty="0" err="1"/>
              <a:t>isotopy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coupled</a:t>
            </a:r>
            <a:r>
              <a:rPr lang="it-IT" dirty="0"/>
              <a:t> -&gt; unica soluzione per far convergere fisica e chimica. </a:t>
            </a:r>
          </a:p>
          <a:p>
            <a:r>
              <a:rPr lang="it-IT" dirty="0" err="1"/>
              <a:t>updated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Convection, rotation induced mixing, mass loss</a:t>
            </a:r>
            <a:br>
              <a:rPr lang="en-GB" dirty="0"/>
            </a:b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8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11A6-1E25-D94A-CA65-94C69445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4BBE6A-0912-66E7-B39C-D17DFBCE3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6F42D72-9F9D-50EE-3A1F-55777758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7F40A9-ED37-F521-DA54-A085E1E3C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1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197A0-8E21-C54A-81CB-A0AACA17D3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9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45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88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69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3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10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30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39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20/02/25 - ECT* Key Reactions in Nuclear Astrophysics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3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r>
              <a:rPr lang="it-IT"/>
              <a:t>20/02/25 - ECT* Key Reactions in Nuclear Astrophysics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2F4080E-2FCB-1046-8A1F-ACBBA88A73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42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C48833-3650-33B3-C163-315159C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77" y="1346267"/>
            <a:ext cx="11542644" cy="1730227"/>
          </a:xfrm>
        </p:spPr>
        <p:txBody>
          <a:bodyPr>
            <a:noAutofit/>
          </a:bodyPr>
          <a:lstStyle/>
          <a:p>
            <a:r>
              <a:rPr kumimoji="0" lang="en-US" sz="4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26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Al and </a:t>
            </a:r>
            <a:r>
              <a:rPr kumimoji="0" lang="en-US" sz="4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60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Fe Production in Rotating and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Non-Rotating Massive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Stars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</a:br>
            <a:endParaRPr lang="en-GB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03EBB9-A96E-924C-C614-76117C72A4FB}"/>
              </a:ext>
            </a:extLst>
          </p:cNvPr>
          <p:cNvSpPr txBox="1"/>
          <p:nvPr/>
        </p:nvSpPr>
        <p:spPr>
          <a:xfrm>
            <a:off x="324677" y="4395732"/>
            <a:ext cx="115426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in collaboration with</a:t>
            </a:r>
            <a:endParaRPr lang="en-US" kern="0" dirty="0">
              <a:solidFill>
                <a:sysClr val="window" lastClr="FFFFFF"/>
              </a:solidFill>
            </a:endParaRPr>
          </a:p>
          <a:p>
            <a:pPr algn="ctr"/>
            <a:endParaRPr kumimoji="0" lang="en-US" b="0" i="0" u="none" strike="noStrike" kern="0" cap="none" spc="0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algn="ctr"/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Marco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Limongi</a:t>
            </a:r>
            <a:r>
              <a:rPr lang="en-US" kern="0" dirty="0">
                <a:solidFill>
                  <a:sysClr val="window" lastClr="FFFFFF"/>
                </a:solidFill>
              </a:rPr>
              <a:t>, </a:t>
            </a:r>
            <a:r>
              <a:rPr lang="it-IT" i="1" dirty="0">
                <a:solidFill>
                  <a:srgbClr val="FFFFFF"/>
                </a:solidFill>
                <a:ea typeface="ＭＳ Ｐゴシック" pitchFamily="34" charset="-128"/>
              </a:rPr>
              <a:t>INAF – Osservatorio Astronomico di Roma, </a:t>
            </a:r>
            <a:r>
              <a:rPr lang="en-GB" i="1" dirty="0">
                <a:solidFill>
                  <a:srgbClr val="FFFFFF"/>
                </a:solidFill>
                <a:ea typeface="ＭＳ Ｐゴシック" pitchFamily="34" charset="-128"/>
              </a:rPr>
              <a:t>Italy</a:t>
            </a:r>
            <a:br>
              <a:rPr lang="it-IT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it-IT" dirty="0">
                <a:solidFill>
                  <a:srgbClr val="FFFFFF"/>
                </a:solidFill>
                <a:ea typeface="ＭＳ Ｐゴシック" pitchFamily="34" charset="-128"/>
              </a:rPr>
              <a:t>Alessandro Chieffi,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IAPS – Istituto di Astrofisica e Planetologia Spaziali, </a:t>
            </a:r>
            <a:r>
              <a:rPr kumimoji="0" lang="en-GB" b="0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Italy</a:t>
            </a:r>
            <a:b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Lorenzo Roberti, </a:t>
            </a:r>
            <a:r>
              <a:rPr lang="en-GB" b="0" i="1" dirty="0" err="1">
                <a:effectLst/>
                <a:latin typeface="+mn-lt"/>
              </a:rPr>
              <a:t>Konkoly</a:t>
            </a:r>
            <a:r>
              <a:rPr lang="en-GB" b="0" i="1" dirty="0">
                <a:effectLst/>
                <a:latin typeface="+mn-lt"/>
              </a:rPr>
              <a:t> Observatory, Research Centre for Astronomy and  Earth Sciences, Hungary</a:t>
            </a:r>
            <a:endParaRPr lang="en-GB" i="1" dirty="0"/>
          </a:p>
        </p:txBody>
      </p:sp>
      <p:pic>
        <p:nvPicPr>
          <p:cNvPr id="5" name="Immagine 4" descr="Immagine che contiene schermata, Elementi grafici, testo, cerchio&#10;&#10;Descrizione generata automaticamente">
            <a:extLst>
              <a:ext uri="{FF2B5EF4-FFF2-40B4-BE49-F238E27FC236}">
                <a16:creationId xmlns:a16="http://schemas.microsoft.com/office/drawing/2014/main" id="{D50B2F98-0E7D-49AE-C900-DED0447E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63" t="15211" r="14060" b="19775"/>
          <a:stretch/>
        </p:blipFill>
        <p:spPr>
          <a:xfrm>
            <a:off x="8850996" y="3292502"/>
            <a:ext cx="1735327" cy="83720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57886C-46F9-CD48-AFB4-1A3237CC7111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pic>
        <p:nvPicPr>
          <p:cNvPr id="13" name="Immagine 1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389E274B-B06E-8CA6-AF31-C1A177A9E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72619"/>
            <a:ext cx="2291523" cy="896683"/>
          </a:xfrm>
          <a:prstGeom prst="rect">
            <a:avLst/>
          </a:prstGeom>
        </p:spPr>
      </p:pic>
      <p:pic>
        <p:nvPicPr>
          <p:cNvPr id="1026" name="Picture 2" descr="Sistema Gestione Bandi">
            <a:extLst>
              <a:ext uri="{FF2B5EF4-FFF2-40B4-BE49-F238E27FC236}">
                <a16:creationId xmlns:a16="http://schemas.microsoft.com/office/drawing/2014/main" id="{702BE486-53D3-7D8C-553E-BAB5CB86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51" y="3507968"/>
            <a:ext cx="1735327" cy="5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FC176F-AB7D-EB09-9120-4C7599C97551}"/>
              </a:ext>
            </a:extLst>
          </p:cNvPr>
          <p:cNvSpPr txBox="1"/>
          <p:nvPr/>
        </p:nvSpPr>
        <p:spPr>
          <a:xfrm>
            <a:off x="1235764" y="3421821"/>
            <a:ext cx="5350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i="1" kern="0" dirty="0">
                <a:solidFill>
                  <a:sysClr val="window" lastClr="FFFFFF"/>
                </a:solidFill>
              </a:rPr>
              <a:t>Sapienza Università di Roma</a:t>
            </a:r>
          </a:p>
          <a:p>
            <a:pPr algn="ctr"/>
            <a:r>
              <a:rPr lang="it-IT" sz="2000" i="1" kern="0" dirty="0">
                <a:solidFill>
                  <a:sysClr val="window" lastClr="FFFFFF"/>
                </a:solidFill>
              </a:rPr>
              <a:t>INAF – Osservatorio Astronomico di Roma</a:t>
            </a:r>
            <a:endParaRPr lang="it-IT" sz="2000" i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7039C8-57BE-CF41-C428-BF3257F1A95A}"/>
              </a:ext>
            </a:extLst>
          </p:cNvPr>
          <p:cNvSpPr txBox="1"/>
          <p:nvPr/>
        </p:nvSpPr>
        <p:spPr>
          <a:xfrm>
            <a:off x="3910917" y="2757180"/>
            <a:ext cx="4370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Agnese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Falla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4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Diagramma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1813C342-3275-AE86-89D1-372D385A5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5641" y="1405649"/>
            <a:ext cx="7235524" cy="4911068"/>
          </a:xfrm>
        </p:spPr>
      </p:pic>
      <p:pic>
        <p:nvPicPr>
          <p:cNvPr id="7" name="Immagine 6" descr="Immagine che contiene testo, line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DF3456D7-1A46-03B5-4404-EA0EC892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35" y="1960395"/>
            <a:ext cx="3774138" cy="3553213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8081638-67BE-6870-09B4-D5B1B98D7676}"/>
              </a:ext>
            </a:extLst>
          </p:cNvPr>
          <p:cNvSpPr/>
          <p:nvPr/>
        </p:nvSpPr>
        <p:spPr>
          <a:xfrm>
            <a:off x="1616416" y="990833"/>
            <a:ext cx="1330965" cy="5277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C877D5-7253-786E-64F9-CFFC3AA9AEBE}"/>
              </a:ext>
            </a:extLst>
          </p:cNvPr>
          <p:cNvSpPr txBox="1"/>
          <p:nvPr/>
        </p:nvSpPr>
        <p:spPr>
          <a:xfrm>
            <a:off x="1503137" y="1018324"/>
            <a:ext cx="156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F0"/>
                </a:solidFill>
              </a:rPr>
              <a:t>65</a:t>
            </a:r>
            <a:r>
              <a:rPr lang="it-IT" sz="2400" b="1" dirty="0"/>
              <a:t>:</a:t>
            </a:r>
            <a:r>
              <a:rPr lang="it-IT" sz="2400" b="1" dirty="0">
                <a:solidFill>
                  <a:srgbClr val="92D050"/>
                </a:solidFill>
              </a:rPr>
              <a:t>30</a:t>
            </a:r>
            <a:r>
              <a:rPr lang="it-IT" sz="2400" b="1" dirty="0"/>
              <a:t>:</a:t>
            </a:r>
            <a:r>
              <a:rPr lang="it-IT" sz="2400" b="1" dirty="0">
                <a:solidFill>
                  <a:srgbClr val="FF0000"/>
                </a:solidFill>
              </a:rPr>
              <a:t>5</a:t>
            </a:r>
            <a:endParaRPr lang="en-GB" sz="240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5AE489D-0195-6ED7-C02B-255D6A1AB863}"/>
              </a:ext>
            </a:extLst>
          </p:cNvPr>
          <p:cNvCxnSpPr>
            <a:cxnSpLocks/>
          </p:cNvCxnSpPr>
          <p:nvPr/>
        </p:nvCxnSpPr>
        <p:spPr>
          <a:xfrm flipV="1">
            <a:off x="1616416" y="1625600"/>
            <a:ext cx="390184" cy="6985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CED0C4-2CC2-82E0-7FC8-C2AD5E7CC0C2}"/>
              </a:ext>
            </a:extLst>
          </p:cNvPr>
          <p:cNvSpPr txBox="1"/>
          <p:nvPr/>
        </p:nvSpPr>
        <p:spPr>
          <a:xfrm>
            <a:off x="370835" y="5624682"/>
            <a:ext cx="37741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«Chemical evolution with rotating massive star yields-I. The solar neighbourhood and the </a:t>
            </a:r>
          </a:p>
          <a:p>
            <a:pPr algn="ctr"/>
            <a:r>
              <a:rPr lang="en-GB" sz="1400" i="1" dirty="0"/>
              <a:t>s-process elements.» </a:t>
            </a:r>
            <a:r>
              <a:rPr lang="en-GB" sz="1400" i="1" dirty="0" err="1"/>
              <a:t>Prantzos</a:t>
            </a:r>
            <a:r>
              <a:rPr lang="en-GB" sz="1400" i="1" dirty="0"/>
              <a:t> et al., 2018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3997BD-DC44-5153-00B1-7A816ECB8BC6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7A8CEB-136F-DF1A-E0C0-12C91240139E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910F13B-B3D6-31B1-F46E-50382A7D750B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3064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869D2-70AC-8B63-3FBA-7DF2102D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F734A1E-6CAC-82B8-8A17-BE961B3EF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49"/>
          <a:stretch/>
        </p:blipFill>
        <p:spPr>
          <a:xfrm>
            <a:off x="6404020" y="1364698"/>
            <a:ext cx="5510898" cy="44901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3D454BB-5A33-687F-1102-1B6172D56B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81"/>
          <a:stretch/>
        </p:blipFill>
        <p:spPr>
          <a:xfrm>
            <a:off x="324127" y="1364698"/>
            <a:ext cx="5556906" cy="44901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1A1895-739C-3081-1BC2-05C63335702D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911BFCB-65BF-76AF-5B12-73918326BE3A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466209C-E806-BCE5-2D67-C2AD05DE4AE2}"/>
              </a:ext>
            </a:extLst>
          </p:cNvPr>
          <p:cNvSpPr txBox="1"/>
          <p:nvPr/>
        </p:nvSpPr>
        <p:spPr>
          <a:xfrm>
            <a:off x="7454434" y="5919809"/>
            <a:ext cx="4405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i="1" dirty="0"/>
              <a:t>«Chemical evolution with rotating massive star yields-I. The solar neighbourhood and the s-process elements.» </a:t>
            </a:r>
            <a:r>
              <a:rPr lang="en-GB" sz="1050" i="1" dirty="0" err="1"/>
              <a:t>Prantzos</a:t>
            </a:r>
            <a:r>
              <a:rPr lang="en-GB" sz="1050" i="1" dirty="0"/>
              <a:t> et al., 2018</a:t>
            </a:r>
          </a:p>
        </p:txBody>
      </p:sp>
      <p:sp>
        <p:nvSpPr>
          <p:cNvPr id="24" name="Freccia destra 23">
            <a:extLst>
              <a:ext uri="{FF2B5EF4-FFF2-40B4-BE49-F238E27FC236}">
                <a16:creationId xmlns:a16="http://schemas.microsoft.com/office/drawing/2014/main" id="{227248A8-FF80-ECFC-C426-CC8A86E440CA}"/>
              </a:ext>
            </a:extLst>
          </p:cNvPr>
          <p:cNvSpPr/>
          <p:nvPr/>
        </p:nvSpPr>
        <p:spPr>
          <a:xfrm>
            <a:off x="5537200" y="3111649"/>
            <a:ext cx="962211" cy="634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 descr="Immagine che contiene testo, line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ECD9B39C-75E2-1D8E-125D-971B8C4B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046" y="2366385"/>
            <a:ext cx="1021291" cy="9615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DA1BB6-56BF-E5B0-A9CD-FEF9A4F533B4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4E5043-D23D-1224-560F-B795A6AB5420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407276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1C825-7FF7-DB5A-448D-3E93C84DF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3586DC56-65AD-0519-C62E-E8261DD8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grayscl/>
          </a:blip>
          <a:srcRect r="7949"/>
          <a:stretch/>
        </p:blipFill>
        <p:spPr>
          <a:xfrm>
            <a:off x="6404020" y="1364698"/>
            <a:ext cx="5510898" cy="449013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19A6AA-8427-D5FC-CE13-AD349ABDE2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grayscl/>
          </a:blip>
          <a:srcRect r="7181"/>
          <a:stretch/>
        </p:blipFill>
        <p:spPr>
          <a:xfrm>
            <a:off x="324127" y="1364698"/>
            <a:ext cx="5556906" cy="44901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015BE-3638-2D8B-AF20-3BF5957E9192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F331A5B-604E-288E-68F2-99725C30D20E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C729E2-CA07-5530-E0A4-0EB34BB33C7B}"/>
              </a:ext>
            </a:extLst>
          </p:cNvPr>
          <p:cNvSpPr txBox="1"/>
          <p:nvPr/>
        </p:nvSpPr>
        <p:spPr>
          <a:xfrm>
            <a:off x="7454434" y="5919809"/>
            <a:ext cx="4405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i="1" dirty="0"/>
              <a:t>«Chemical evolution with rotating massive star yields-I. The solar neighbourhood and the s-process elements.» </a:t>
            </a:r>
            <a:r>
              <a:rPr lang="en-GB" sz="1050" i="1" dirty="0" err="1"/>
              <a:t>Prantzos</a:t>
            </a:r>
            <a:r>
              <a:rPr lang="en-GB" sz="1050" i="1" dirty="0"/>
              <a:t> et al., 2018</a:t>
            </a:r>
          </a:p>
        </p:txBody>
      </p:sp>
      <p:sp>
        <p:nvSpPr>
          <p:cNvPr id="24" name="Freccia destra 23">
            <a:extLst>
              <a:ext uri="{FF2B5EF4-FFF2-40B4-BE49-F238E27FC236}">
                <a16:creationId xmlns:a16="http://schemas.microsoft.com/office/drawing/2014/main" id="{F0D8D55D-8A43-107D-6F62-29D9A22C8627}"/>
              </a:ext>
            </a:extLst>
          </p:cNvPr>
          <p:cNvSpPr/>
          <p:nvPr/>
        </p:nvSpPr>
        <p:spPr>
          <a:xfrm>
            <a:off x="5537200" y="3111649"/>
            <a:ext cx="962211" cy="634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7A8925E-A232-A852-41C2-7E2B6AE0F78F}"/>
              </a:ext>
            </a:extLst>
          </p:cNvPr>
          <p:cNvSpPr/>
          <p:nvPr/>
        </p:nvSpPr>
        <p:spPr>
          <a:xfrm>
            <a:off x="3257565" y="2271699"/>
            <a:ext cx="5621402" cy="23146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SzPct val="80000"/>
              <a:buFont typeface=".PingFang SC Regular"/>
              <a:buChar char="？"/>
            </a:pPr>
            <a:endParaRPr lang="en-US" sz="2400" dirty="0"/>
          </a:p>
          <a:p>
            <a:pPr marL="342900" indent="-342900">
              <a:buSzPct val="80000"/>
              <a:buFont typeface=".PingFang SC Regular"/>
              <a:buChar char="？"/>
            </a:pPr>
            <a:r>
              <a:rPr lang="en-US" sz="2400" dirty="0"/>
              <a:t>Are these three velocities enough to represent the trend of the </a:t>
            </a:r>
            <a:r>
              <a:rPr lang="en-US" sz="2400" baseline="30000" dirty="0"/>
              <a:t>26</a:t>
            </a:r>
            <a:r>
              <a:rPr lang="en-US" sz="2400" dirty="0"/>
              <a:t>Al and </a:t>
            </a:r>
            <a:r>
              <a:rPr lang="en-US" sz="2400" baseline="30000" dirty="0"/>
              <a:t>60</a:t>
            </a:r>
            <a:r>
              <a:rPr lang="en-US" sz="2400" dirty="0"/>
              <a:t>Fe yields?</a:t>
            </a:r>
          </a:p>
          <a:p>
            <a:pPr marL="342900" indent="-342900">
              <a:buSzPct val="80000"/>
              <a:buFont typeface=".PingFang SC Regular"/>
              <a:buChar char="？"/>
            </a:pPr>
            <a:endParaRPr lang="en-US" sz="2400" dirty="0"/>
          </a:p>
          <a:p>
            <a:pPr marL="342900" indent="-342900">
              <a:buSzPct val="80000"/>
              <a:buFont typeface=".PingFang SC Regular"/>
              <a:buChar char="？"/>
            </a:pPr>
            <a:r>
              <a:rPr lang="en-US" sz="2400" dirty="0">
                <a:sym typeface="Wingdings" pitchFamily="2" charset="2"/>
              </a:rPr>
              <a:t>Are the models at 150 km/s outliers?</a:t>
            </a:r>
          </a:p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142E75-16D3-15AD-981B-F0BCEB40A719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57E27F-B563-FA9A-B64B-79C29707C4D8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65605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BBB98-7F69-89CE-A9BD-23063C5C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694CD0-EEE7-7199-2EA1-F74452CE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1128234"/>
            <a:ext cx="5784340" cy="43382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C8A5CD6-A0CA-EC38-B021-2458B22B6950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18A9180-EDD3-B4E4-7A86-9F6099B7B7AC}"/>
              </a:ext>
            </a:extLst>
          </p:cNvPr>
          <p:cNvSpPr txBox="1"/>
          <p:nvPr/>
        </p:nvSpPr>
        <p:spPr>
          <a:xfrm>
            <a:off x="9222278" y="1258166"/>
            <a:ext cx="289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sym typeface="Wingdings" pitchFamily="2" charset="2"/>
              </a:rPr>
              <a:t>20 M</a:t>
            </a:r>
            <a:r>
              <a:rPr lang="it-IT" sz="1600" b="0" i="0" baseline="-25000" dirty="0">
                <a:solidFill>
                  <a:schemeClr val="bg1"/>
                </a:solidFill>
                <a:effectLst/>
              </a:rPr>
              <a:t>☉</a:t>
            </a:r>
            <a:endParaRPr lang="en-GB" sz="1600" b="0" i="0" baseline="-25000" dirty="0">
              <a:solidFill>
                <a:schemeClr val="bg1"/>
              </a:solidFill>
              <a:effectLst/>
            </a:endParaRPr>
          </a:p>
          <a:p>
            <a:pPr algn="ctr"/>
            <a:endParaRPr lang="it-IT" sz="16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61D230D-FC79-D0FB-1973-DC883111D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750" y="1128235"/>
            <a:ext cx="5508541" cy="413140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A5E8164-38FE-543C-FBE6-AEFD92F6812C}"/>
              </a:ext>
            </a:extLst>
          </p:cNvPr>
          <p:cNvSpPr txBox="1"/>
          <p:nvPr/>
        </p:nvSpPr>
        <p:spPr>
          <a:xfrm>
            <a:off x="91858" y="5529169"/>
            <a:ext cx="12246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r>
              <a:rPr lang="en-GB" b="1" dirty="0"/>
              <a:t>LC18 + </a:t>
            </a:r>
            <a:r>
              <a:rPr lang="en-GB" b="1" dirty="0" err="1"/>
              <a:t>Falla</a:t>
            </a:r>
            <a:r>
              <a:rPr lang="en-GB" b="1" dirty="0"/>
              <a:t> 2025: </a:t>
            </a:r>
            <a:r>
              <a:rPr lang="en-GB" dirty="0"/>
              <a:t>rotating and non-rotating solar metallicity models ([Fe/H] = 0; v = 0, 50, 100, 150, 200, 250, 300 km/s) </a:t>
            </a:r>
          </a:p>
          <a:p>
            <a:pPr algn="ctr"/>
            <a:r>
              <a:rPr lang="en-GB" sz="1600" dirty="0"/>
              <a:t>(</a:t>
            </a:r>
            <a:r>
              <a:rPr lang="en-GB" sz="1600" i="1" dirty="0"/>
              <a:t>13 </a:t>
            </a:r>
            <a:r>
              <a:rPr lang="en-GB" sz="1600" i="1" dirty="0">
                <a:sym typeface="Wingdings" pitchFamily="2" charset="2"/>
              </a:rPr>
              <a:t> </a:t>
            </a:r>
            <a:r>
              <a:rPr lang="en-GB" sz="1600" i="1" dirty="0"/>
              <a:t>25 M</a:t>
            </a:r>
            <a:r>
              <a:rPr lang="it-IT" sz="1600" b="0" i="1" baseline="-25000" dirty="0">
                <a:effectLst/>
              </a:rPr>
              <a:t>☉ </a:t>
            </a:r>
            <a:r>
              <a:rPr lang="it-IT" sz="1600" b="0" i="1" dirty="0" err="1">
                <a:effectLst/>
              </a:rPr>
              <a:t>explode</a:t>
            </a:r>
            <a:r>
              <a:rPr lang="it-IT" sz="1600" b="0" i="1" baseline="-25000" dirty="0">
                <a:effectLst/>
              </a:rPr>
              <a:t> </a:t>
            </a:r>
            <a:r>
              <a:rPr lang="it-IT" sz="1600" b="0" i="1" dirty="0" err="1">
                <a:effectLst/>
              </a:rPr>
              <a:t>ejecting</a:t>
            </a:r>
            <a:r>
              <a:rPr lang="it-IT" sz="1600" b="0" i="1" dirty="0">
                <a:effectLst/>
              </a:rPr>
              <a:t> 0.07 M</a:t>
            </a:r>
            <a:r>
              <a:rPr lang="it-IT" sz="1600" b="0" i="1" baseline="-25000" dirty="0">
                <a:effectLst/>
              </a:rPr>
              <a:t> ☉</a:t>
            </a:r>
            <a:r>
              <a:rPr lang="it-IT" sz="1600" b="0" i="1" dirty="0">
                <a:effectLst/>
              </a:rPr>
              <a:t> of  </a:t>
            </a:r>
            <a:r>
              <a:rPr lang="it-IT" sz="1600" b="0" i="1" baseline="30000" dirty="0">
                <a:effectLst/>
              </a:rPr>
              <a:t>56</a:t>
            </a:r>
            <a:r>
              <a:rPr lang="it-IT" sz="1600" b="0" i="1" dirty="0">
                <a:effectLst/>
              </a:rPr>
              <a:t>Ni, M&gt;25</a:t>
            </a:r>
            <a:r>
              <a:rPr lang="en-GB" sz="1600" i="1" dirty="0"/>
              <a:t>M</a:t>
            </a:r>
            <a:r>
              <a:rPr lang="it-IT" sz="1600" b="0" i="1" baseline="-25000" dirty="0">
                <a:effectLst/>
              </a:rPr>
              <a:t>☉</a:t>
            </a:r>
            <a:r>
              <a:rPr lang="it-IT" sz="1600" b="0" i="1" dirty="0">
                <a:effectLst/>
              </a:rPr>
              <a:t> </a:t>
            </a:r>
            <a:r>
              <a:rPr lang="it-IT" sz="1600" b="0" i="1" dirty="0" err="1">
                <a:effectLst/>
              </a:rPr>
              <a:t>fully</a:t>
            </a:r>
            <a:r>
              <a:rPr lang="it-IT" sz="1600" b="0" i="1" dirty="0">
                <a:effectLst/>
              </a:rPr>
              <a:t> </a:t>
            </a:r>
            <a:r>
              <a:rPr lang="it-IT" sz="1600" b="0" i="1" dirty="0" err="1">
                <a:effectLst/>
              </a:rPr>
              <a:t>collapse</a:t>
            </a:r>
            <a:r>
              <a:rPr lang="it-IT" sz="1600" b="0" i="1" dirty="0">
                <a:effectLst/>
              </a:rPr>
              <a:t> in the </a:t>
            </a:r>
            <a:r>
              <a:rPr lang="it-IT" sz="1600" b="0" i="1" dirty="0" err="1">
                <a:effectLst/>
              </a:rPr>
              <a:t>remnant</a:t>
            </a:r>
            <a:r>
              <a:rPr lang="it-IT" sz="1600" b="0" i="1" dirty="0">
                <a:effectLst/>
              </a:rPr>
              <a:t>, </a:t>
            </a:r>
            <a:r>
              <a:rPr lang="it-IT" sz="1600" b="0" i="1" dirty="0" err="1">
                <a:effectLst/>
              </a:rPr>
              <a:t>only</a:t>
            </a:r>
            <a:r>
              <a:rPr lang="it-IT" sz="1600" b="0" i="1" dirty="0">
                <a:effectLst/>
              </a:rPr>
              <a:t> the </a:t>
            </a:r>
            <a:r>
              <a:rPr lang="it-IT" sz="1600" b="1" i="1" dirty="0">
                <a:effectLst/>
              </a:rPr>
              <a:t>wind</a:t>
            </a:r>
            <a:r>
              <a:rPr lang="it-IT" sz="1600" b="0" i="1" dirty="0">
                <a:effectLst/>
              </a:rPr>
              <a:t> </a:t>
            </a:r>
            <a:r>
              <a:rPr lang="it-IT" sz="1600" b="0" i="1" dirty="0" err="1">
                <a:effectLst/>
              </a:rPr>
              <a:t>is</a:t>
            </a:r>
            <a:r>
              <a:rPr lang="it-IT" sz="1600" b="0" i="1" dirty="0">
                <a:effectLst/>
              </a:rPr>
              <a:t> </a:t>
            </a:r>
            <a:r>
              <a:rPr lang="it-IT" sz="1600" b="0" i="1" dirty="0" err="1">
                <a:effectLst/>
              </a:rPr>
              <a:t>ejected</a:t>
            </a:r>
            <a:r>
              <a:rPr lang="it-IT" sz="1600" b="0" i="0" dirty="0">
                <a:effectLst/>
              </a:rPr>
              <a:t>)</a:t>
            </a:r>
          </a:p>
          <a:p>
            <a:pPr algn="ctr"/>
            <a:endParaRPr lang="en-GB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>
              <a:effectLst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4AB46C-20E4-B5E7-92A2-87253B679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750" y="1128235"/>
            <a:ext cx="5793026" cy="43447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A2CE22-CDFE-7AF8-B3B3-C177C4560922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770D6A-45AB-3BFA-5E87-7B159A58193D}"/>
              </a:ext>
            </a:extLst>
          </p:cNvPr>
          <p:cNvSpPr txBox="1"/>
          <p:nvPr/>
        </p:nvSpPr>
        <p:spPr>
          <a:xfrm>
            <a:off x="3556000" y="277433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Total yields – LC18 + </a:t>
            </a:r>
            <a:r>
              <a:rPr lang="en-US" sz="2800" b="1" dirty="0" err="1"/>
              <a:t>Falla</a:t>
            </a:r>
            <a:r>
              <a:rPr lang="en-US" sz="2800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63323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4A2F-FC1C-92CE-8E38-2125BD654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6612DFF-1D26-4A77-0789-89F6AEB3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77"/>
          <a:stretch/>
        </p:blipFill>
        <p:spPr>
          <a:xfrm>
            <a:off x="337110" y="1371600"/>
            <a:ext cx="5689237" cy="44715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F81F16-0639-D988-070C-2DFA5F7DF723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08D8077-60AB-4E75-D00B-78CA4218C4A4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6BC8BA-9977-7847-08B9-D020C622D690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97F7C7-A7FC-5E94-A7A2-ED55660CCE2A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48503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86F4-1EF0-FB47-D65D-AB05E50D7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87DD6BE-328F-2C27-7C47-E5AD9888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77"/>
          <a:stretch/>
        </p:blipFill>
        <p:spPr>
          <a:xfrm>
            <a:off x="337110" y="1371600"/>
            <a:ext cx="5689237" cy="44715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71E231-0667-6D0E-DF5E-649B3603A476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F6D8FB6-FB79-DDE6-CCAC-365DE4A6D96B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212DA5-31B4-4E4C-9B11-69FCD80295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655"/>
          <a:stretch/>
        </p:blipFill>
        <p:spPr>
          <a:xfrm>
            <a:off x="6231683" y="1370288"/>
            <a:ext cx="5623207" cy="4470238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E035C5A-E9F4-55DC-C4C3-17951AF205E6}"/>
              </a:ext>
            </a:extLst>
          </p:cNvPr>
          <p:cNvCxnSpPr>
            <a:cxnSpLocks/>
          </p:cNvCxnSpPr>
          <p:nvPr/>
        </p:nvCxnSpPr>
        <p:spPr>
          <a:xfrm>
            <a:off x="3116414" y="2534557"/>
            <a:ext cx="33424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404DD3-2304-E7BC-37F6-2C6DC056F49A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C2ABA8-BC28-92B0-DF2C-D64274B70871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753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76F14-5FE7-1187-23D0-A29D5BE2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07CFB1FC-1DC7-2238-FB80-890C2BCC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73"/>
          <a:stretch/>
        </p:blipFill>
        <p:spPr>
          <a:xfrm>
            <a:off x="6234586" y="1371954"/>
            <a:ext cx="5651135" cy="44884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196979-98F3-B16B-B03E-65AAE697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77"/>
          <a:stretch/>
        </p:blipFill>
        <p:spPr>
          <a:xfrm>
            <a:off x="337110" y="1371600"/>
            <a:ext cx="5689237" cy="44715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EAC948-EF63-B0BF-B925-649ABD465C29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7840ADE-EED0-0968-96DA-4129E600FC3C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pic>
        <p:nvPicPr>
          <p:cNvPr id="12" name="Immagine 11" descr="Immagine che contiene linea, diagramma, Diagramma, Parallelo&#10;&#10;Descrizione generata automaticamente">
            <a:extLst>
              <a:ext uri="{FF2B5EF4-FFF2-40B4-BE49-F238E27FC236}">
                <a16:creationId xmlns:a16="http://schemas.microsoft.com/office/drawing/2014/main" id="{F7D7162B-C86A-02B0-010B-7484F7285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253" y="2403856"/>
            <a:ext cx="1577605" cy="7161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D87616-124A-CB7F-0151-308543D1D549}"/>
              </a:ext>
            </a:extLst>
          </p:cNvPr>
          <p:cNvSpPr txBox="1"/>
          <p:nvPr/>
        </p:nvSpPr>
        <p:spPr>
          <a:xfrm>
            <a:off x="7473469" y="5880235"/>
            <a:ext cx="5047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/>
              <a:t>«The VLT-FLAMES survey of massive stars: stellar </a:t>
            </a:r>
            <a:r>
              <a:rPr lang="it-IT" sz="1050" i="1" dirty="0" err="1"/>
              <a:t>parameters</a:t>
            </a:r>
            <a:r>
              <a:rPr lang="it-IT" sz="1050" i="1" dirty="0"/>
              <a:t> and </a:t>
            </a:r>
            <a:r>
              <a:rPr lang="it-IT" sz="1050" i="1" dirty="0" err="1"/>
              <a:t>rotational</a:t>
            </a:r>
            <a:r>
              <a:rPr lang="it-IT" sz="1050" i="1" dirty="0"/>
              <a:t> </a:t>
            </a:r>
            <a:r>
              <a:rPr lang="it-IT" sz="1050" i="1" dirty="0" err="1"/>
              <a:t>velocities</a:t>
            </a:r>
            <a:r>
              <a:rPr lang="it-IT" sz="1050" i="1" dirty="0"/>
              <a:t> in NGC 3293, NGC 4755 and NGC 6611», P. L. </a:t>
            </a:r>
            <a:r>
              <a:rPr lang="it-IT" sz="1050" i="1" dirty="0" err="1"/>
              <a:t>Dufton</a:t>
            </a:r>
            <a:r>
              <a:rPr lang="it-IT" sz="1050" i="1" dirty="0"/>
              <a:t> et al. (2006) </a:t>
            </a:r>
            <a:endParaRPr lang="en-GB" sz="1050" i="1" dirty="0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2069BD40-60B5-A6ED-176E-27A6E180899B}"/>
              </a:ext>
            </a:extLst>
          </p:cNvPr>
          <p:cNvSpPr/>
          <p:nvPr/>
        </p:nvSpPr>
        <p:spPr>
          <a:xfrm>
            <a:off x="5511800" y="3288056"/>
            <a:ext cx="873311" cy="634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5FBAB9-5881-DC59-9627-CAA722DAAB6C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A86E90B-36DC-572D-0F8F-4494BADEE324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85871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1390-CAFC-1FC7-33CE-0BE8A62B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C5CFD18-72E9-F6AE-034B-A13C1193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6"/>
          <a:stretch/>
        </p:blipFill>
        <p:spPr>
          <a:xfrm>
            <a:off x="6221506" y="1354675"/>
            <a:ext cx="5689237" cy="44884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23F150-66D0-7960-F713-F7239692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77"/>
          <a:stretch/>
        </p:blipFill>
        <p:spPr>
          <a:xfrm>
            <a:off x="337110" y="1371600"/>
            <a:ext cx="5689237" cy="44715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E65892-7A55-081B-1D6A-7EE29B21C827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8BC39B2-C624-A461-E519-311785718825}"/>
              </a:ext>
            </a:extLst>
          </p:cNvPr>
          <p:cNvSpPr txBox="1"/>
          <p:nvPr/>
        </p:nvSpPr>
        <p:spPr>
          <a:xfrm>
            <a:off x="11671300" y="6350696"/>
            <a:ext cx="42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E67A59B3-7806-092E-11C5-FC7CE1C21376}"/>
              </a:ext>
            </a:extLst>
          </p:cNvPr>
          <p:cNvSpPr/>
          <p:nvPr/>
        </p:nvSpPr>
        <p:spPr>
          <a:xfrm>
            <a:off x="5511800" y="3288056"/>
            <a:ext cx="873311" cy="634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162F11-382D-424C-A685-3D413BE39652}"/>
              </a:ext>
            </a:extLst>
          </p:cNvPr>
          <p:cNvSpPr txBox="1"/>
          <p:nvPr/>
        </p:nvSpPr>
        <p:spPr>
          <a:xfrm>
            <a:off x="7454434" y="5919809"/>
            <a:ext cx="4405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50" i="1" dirty="0"/>
              <a:t>«Chemical </a:t>
            </a:r>
            <a:r>
              <a:rPr lang="it-IT" sz="1050" i="1" dirty="0" err="1"/>
              <a:t>evolution</a:t>
            </a:r>
            <a:r>
              <a:rPr lang="it-IT" sz="1050" i="1" dirty="0"/>
              <a:t> with </a:t>
            </a:r>
            <a:r>
              <a:rPr lang="it-IT" sz="1050" i="1" dirty="0" err="1"/>
              <a:t>rotating</a:t>
            </a:r>
            <a:r>
              <a:rPr lang="it-IT" sz="1050" i="1" dirty="0"/>
              <a:t> massive star yields-I. The solar </a:t>
            </a:r>
            <a:r>
              <a:rPr lang="it-IT" sz="1050" i="1" dirty="0" err="1"/>
              <a:t>neighbourhood</a:t>
            </a:r>
            <a:r>
              <a:rPr lang="it-IT" sz="1050" i="1" dirty="0"/>
              <a:t> and the </a:t>
            </a:r>
            <a:r>
              <a:rPr lang="it-IT" sz="1050" i="1" dirty="0" err="1"/>
              <a:t>s-process</a:t>
            </a:r>
            <a:r>
              <a:rPr lang="it-IT" sz="1050" i="1" dirty="0"/>
              <a:t> </a:t>
            </a:r>
            <a:r>
              <a:rPr lang="it-IT" sz="1050" i="1" dirty="0" err="1"/>
              <a:t>elements</a:t>
            </a:r>
            <a:r>
              <a:rPr lang="it-IT" sz="1050" i="1" dirty="0"/>
              <a:t>.» </a:t>
            </a:r>
            <a:r>
              <a:rPr lang="it-IT" sz="1050" i="1" dirty="0" err="1"/>
              <a:t>Prantzos</a:t>
            </a:r>
            <a:r>
              <a:rPr lang="it-IT" sz="1050" i="1" dirty="0"/>
              <a:t> et al., 2018</a:t>
            </a:r>
            <a:endParaRPr lang="en-GB" sz="1050" i="1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19744A3-C875-AEDF-51E2-527F8FEDDCDC}"/>
              </a:ext>
            </a:extLst>
          </p:cNvPr>
          <p:cNvSpPr/>
          <p:nvPr/>
        </p:nvSpPr>
        <p:spPr>
          <a:xfrm>
            <a:off x="3708401" y="2688763"/>
            <a:ext cx="1981200" cy="1833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27%  </a:t>
            </a:r>
            <a:r>
              <a:rPr lang="it-IT" sz="1400" b="1" dirty="0">
                <a:solidFill>
                  <a:schemeClr val="tx1"/>
                </a:solidFill>
              </a:rPr>
              <a:t>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22%  </a:t>
            </a:r>
            <a:r>
              <a:rPr lang="it-IT" sz="1400" b="1" dirty="0">
                <a:solidFill>
                  <a:schemeClr val="tx1"/>
                </a:solidFill>
              </a:rPr>
              <a:t>50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18%  </a:t>
            </a:r>
            <a:r>
              <a:rPr lang="it-IT" sz="1400" b="1" dirty="0">
                <a:solidFill>
                  <a:schemeClr val="tx1"/>
                </a:solidFill>
              </a:rPr>
              <a:t>100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14%  </a:t>
            </a:r>
            <a:r>
              <a:rPr lang="it-IT" sz="1400" b="1" dirty="0">
                <a:solidFill>
                  <a:schemeClr val="tx1"/>
                </a:solidFill>
              </a:rPr>
              <a:t>150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10%  </a:t>
            </a:r>
            <a:r>
              <a:rPr lang="it-IT" sz="1400" b="1" dirty="0">
                <a:solidFill>
                  <a:schemeClr val="tx1"/>
                </a:solidFill>
              </a:rPr>
              <a:t>200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6%  </a:t>
            </a:r>
            <a:r>
              <a:rPr lang="it-IT" sz="1400" b="1" dirty="0">
                <a:solidFill>
                  <a:schemeClr val="tx1"/>
                </a:solidFill>
              </a:rPr>
              <a:t>250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2%  </a:t>
            </a:r>
            <a:r>
              <a:rPr lang="it-IT" sz="1400" b="1" dirty="0">
                <a:solidFill>
                  <a:schemeClr val="tx1"/>
                </a:solidFill>
              </a:rPr>
              <a:t>300 km/</a:t>
            </a:r>
            <a:r>
              <a:rPr lang="it-IT" sz="1400" b="1" dirty="0" err="1">
                <a:solidFill>
                  <a:schemeClr val="tx1"/>
                </a:solidFill>
              </a:rPr>
              <a:t>s</a:t>
            </a:r>
            <a:endParaRPr lang="en-GB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17C112-73D0-AF15-D79C-9A65A9E9B817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pic>
        <p:nvPicPr>
          <p:cNvPr id="14" name="Immagine 13" descr="Immagine che contiene testo, line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F3510A16-375B-330A-46B0-53E08CD81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408" y="2378741"/>
            <a:ext cx="1021291" cy="96150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D09805-56D3-7218-A48B-0FC987D6212A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0062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9534-A309-F11C-9380-99BD7A61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73916BE4-9AF8-3BB1-D14D-F4701EC2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" r="3398"/>
          <a:stretch/>
        </p:blipFill>
        <p:spPr>
          <a:xfrm>
            <a:off x="2343119" y="1062681"/>
            <a:ext cx="7469539" cy="5398277"/>
          </a:xfrm>
          <a:prstGeom prst="rect">
            <a:avLst/>
          </a:prstGeom>
        </p:spPr>
      </p:pic>
      <p:sp>
        <p:nvSpPr>
          <p:cNvPr id="13" name="Freccia giù 12">
            <a:extLst>
              <a:ext uri="{FF2B5EF4-FFF2-40B4-BE49-F238E27FC236}">
                <a16:creationId xmlns:a16="http://schemas.microsoft.com/office/drawing/2014/main" id="{88B5A4A8-3842-B9EA-2AA0-7541E63E578E}"/>
              </a:ext>
            </a:extLst>
          </p:cNvPr>
          <p:cNvSpPr/>
          <p:nvPr/>
        </p:nvSpPr>
        <p:spPr>
          <a:xfrm>
            <a:off x="5892799" y="1504709"/>
            <a:ext cx="203201" cy="43837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745D90-B694-E666-9285-89478D7A7D56}"/>
              </a:ext>
            </a:extLst>
          </p:cNvPr>
          <p:cNvSpPr txBox="1"/>
          <p:nvPr/>
        </p:nvSpPr>
        <p:spPr>
          <a:xfrm>
            <a:off x="11671300" y="6350696"/>
            <a:ext cx="42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15D902-1F72-5C95-F52C-3454B13708C7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97E340-E3D7-0155-22D5-5878A37B518A}"/>
              </a:ext>
            </a:extLst>
          </p:cNvPr>
          <p:cNvSpPr txBox="1"/>
          <p:nvPr/>
        </p:nvSpPr>
        <p:spPr>
          <a:xfrm>
            <a:off x="7485624" y="724127"/>
            <a:ext cx="3106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</a:rPr>
              <a:t> </a:t>
            </a:r>
            <a:r>
              <a:rPr lang="en-US" sz="1400" dirty="0">
                <a:effectLst/>
              </a:rPr>
              <a:t>(Wang et al. 2020)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88FA076-5A4B-FF13-295A-ED48A38148DC}"/>
              </a:ext>
            </a:extLst>
          </p:cNvPr>
          <p:cNvSpPr/>
          <p:nvPr/>
        </p:nvSpPr>
        <p:spPr>
          <a:xfrm>
            <a:off x="1124134" y="1062681"/>
            <a:ext cx="1464942" cy="9646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0.24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36CEED-EF9D-5001-2CF1-BCE9A348FD2E}"/>
              </a:ext>
            </a:extLst>
          </p:cNvPr>
          <p:cNvSpPr txBox="1"/>
          <p:nvPr/>
        </p:nvSpPr>
        <p:spPr>
          <a:xfrm>
            <a:off x="115468" y="601016"/>
            <a:ext cx="250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Our prediction 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A775575-D545-B4F4-9240-F657BADC9623}"/>
              </a:ext>
            </a:extLst>
          </p:cNvPr>
          <p:cNvCxnSpPr>
            <a:cxnSpLocks/>
          </p:cNvCxnSpPr>
          <p:nvPr/>
        </p:nvCxnSpPr>
        <p:spPr>
          <a:xfrm>
            <a:off x="914400" y="1071262"/>
            <a:ext cx="209734" cy="224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1F9559-956A-2646-9CBD-B53DFD6228A5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</p:spTree>
    <p:extLst>
      <p:ext uri="{BB962C8B-B14F-4D97-AF65-F5344CB8AC3E}">
        <p14:creationId xmlns:p14="http://schemas.microsoft.com/office/powerpoint/2010/main" val="390602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239555-4FCE-DC0C-CBA3-DBCCA419A538}"/>
              </a:ext>
            </a:extLst>
          </p:cNvPr>
          <p:cNvSpPr txBox="1"/>
          <p:nvPr/>
        </p:nvSpPr>
        <p:spPr>
          <a:xfrm>
            <a:off x="4326944" y="482767"/>
            <a:ext cx="353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/>
              <a:t>Conclusions</a:t>
            </a:r>
            <a:endParaRPr lang="it-IT" sz="32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71F9E7-6BB8-48AA-B640-CE7C8F77A07D}"/>
              </a:ext>
            </a:extLst>
          </p:cNvPr>
          <p:cNvSpPr txBox="1"/>
          <p:nvPr/>
        </p:nvSpPr>
        <p:spPr>
          <a:xfrm>
            <a:off x="1054611" y="1518604"/>
            <a:ext cx="10616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observed </a:t>
            </a:r>
            <a:r>
              <a:rPr lang="en-US" sz="2800" baseline="30000" dirty="0"/>
              <a:t>60</a:t>
            </a:r>
            <a:r>
              <a:rPr lang="en-US" sz="2800" dirty="0"/>
              <a:t>Fe/</a:t>
            </a:r>
            <a:r>
              <a:rPr lang="en-US" sz="2800" baseline="30000" dirty="0"/>
              <a:t>26</a:t>
            </a:r>
            <a:r>
              <a:rPr lang="en-US" sz="2800" dirty="0"/>
              <a:t>Al flux ratio can be successfully reproduced using a set of  rotating and non-rotating massive star models;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updated set of models provides a valuable tool for studying the chemical evolution of our Galaxy;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Key uncertainties/future work: </a:t>
            </a:r>
          </a:p>
          <a:p>
            <a:r>
              <a:rPr lang="en-US" sz="2800" dirty="0">
                <a:sym typeface="Wingdings" pitchFamily="2" charset="2"/>
              </a:rPr>
              <a:t>		 </a:t>
            </a:r>
            <a:r>
              <a:rPr lang="en-US" sz="2800" dirty="0" err="1"/>
              <a:t>explodability</a:t>
            </a:r>
            <a:r>
              <a:rPr lang="en-US" sz="2800" dirty="0"/>
              <a:t> of massive stars;</a:t>
            </a:r>
          </a:p>
          <a:p>
            <a:r>
              <a:rPr lang="en-US" sz="2800" dirty="0"/>
              <a:t>		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stellar mass-loss prescriptions;</a:t>
            </a:r>
          </a:p>
          <a:p>
            <a:r>
              <a:rPr lang="en-US" sz="2800" dirty="0">
                <a:sym typeface="Wingdings" pitchFamily="2" charset="2"/>
              </a:rPr>
              <a:t>			 </a:t>
            </a:r>
            <a:r>
              <a:rPr lang="en-US" sz="2800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nuclear reaction rates</a:t>
            </a:r>
          </a:p>
          <a:p>
            <a:endParaRPr lang="en-US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5CB78D-6EAC-1706-485C-E840EDB49812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AEB3E3-5EC0-0444-A2C6-24CD3FC6E61E}"/>
              </a:ext>
            </a:extLst>
          </p:cNvPr>
          <p:cNvSpPr txBox="1"/>
          <p:nvPr/>
        </p:nvSpPr>
        <p:spPr>
          <a:xfrm>
            <a:off x="11671300" y="6350696"/>
            <a:ext cx="42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257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DB92C9E-3EB8-4C42-C376-2F0010C50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604" y="237772"/>
            <a:ext cx="4948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it-IT" sz="2000" u="sng" kern="0" dirty="0">
                <a:solidFill>
                  <a:srgbClr val="FFFFFF"/>
                </a:solidFill>
              </a:rPr>
              <a:t>Production of </a:t>
            </a:r>
            <a:r>
              <a:rPr lang="it-IT" sz="2000" u="sng" kern="0" baseline="30000" dirty="0">
                <a:solidFill>
                  <a:srgbClr val="FFFFFF"/>
                </a:solidFill>
              </a:rPr>
              <a:t>26</a:t>
            </a:r>
            <a:r>
              <a:rPr lang="it-IT" sz="2000" u="sng" kern="0" dirty="0">
                <a:solidFill>
                  <a:srgbClr val="FFFFFF"/>
                </a:solidFill>
              </a:rPr>
              <a:t>Al and </a:t>
            </a:r>
            <a:r>
              <a:rPr lang="it-IT" sz="2000" u="sng" kern="0" baseline="30000" dirty="0">
                <a:solidFill>
                  <a:srgbClr val="FFFFFF"/>
                </a:solidFill>
              </a:rPr>
              <a:t>60</a:t>
            </a:r>
            <a:r>
              <a:rPr lang="it-IT" sz="2000" u="sng" kern="0" dirty="0">
                <a:solidFill>
                  <a:srgbClr val="FFFFFF"/>
                </a:solidFill>
              </a:rPr>
              <a:t>Fe in Massive Stars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F19C4D4-1DED-B710-8144-DD139B3A42CB}"/>
              </a:ext>
            </a:extLst>
          </p:cNvPr>
          <p:cNvSpPr txBox="1"/>
          <p:nvPr/>
        </p:nvSpPr>
        <p:spPr>
          <a:xfrm>
            <a:off x="774700" y="4607871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Their lifetimes are shorter than the evolutionary timescales of the Galaxy and comparable</a:t>
            </a:r>
          </a:p>
          <a:p>
            <a:pPr algn="ctr"/>
            <a:r>
              <a:rPr lang="en-US" dirty="0"/>
              <a:t>to the lifetimes of the more massive stars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0DD95EE-D0AB-3247-5839-B86207E7DB7D}"/>
              </a:ext>
            </a:extLst>
          </p:cNvPr>
          <p:cNvSpPr txBox="1"/>
          <p:nvPr/>
        </p:nvSpPr>
        <p:spPr>
          <a:xfrm>
            <a:off x="1022350" y="5418276"/>
            <a:ext cx="1014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Their detection demonstrates that </a:t>
            </a:r>
            <a:r>
              <a:rPr lang="en-US" dirty="0" err="1"/>
              <a:t>nucleosynthesis</a:t>
            </a:r>
            <a:r>
              <a:rPr lang="en-US" dirty="0"/>
              <a:t> is currently ongoing in the Galaxy and provides an unprecedented opportunity to identify the sites of such an activity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9D2358-D180-4620-C1C1-610CAE9EDA06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12" name="Immagine 11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05AD25EF-9B53-E1B8-A8FE-E6F2B91F5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24" t="6621" r="5314" b="8990"/>
          <a:stretch/>
        </p:blipFill>
        <p:spPr>
          <a:xfrm>
            <a:off x="1231304" y="941401"/>
            <a:ext cx="4331227" cy="33979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C056C77D-D45B-DBC1-463A-056EDD47BE03}"/>
              </a:ext>
            </a:extLst>
          </p:cNvPr>
          <p:cNvSpPr/>
          <p:nvPr/>
        </p:nvSpPr>
        <p:spPr>
          <a:xfrm>
            <a:off x="1706821" y="1799065"/>
            <a:ext cx="1154714" cy="3356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magine 13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42788D8E-4F58-E725-2FDF-2BA76F75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88" t="4439" r="4726" b="7707"/>
          <a:stretch/>
        </p:blipFill>
        <p:spPr>
          <a:xfrm>
            <a:off x="6629471" y="946792"/>
            <a:ext cx="4493378" cy="3397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36A099BB-DB26-72B6-9BB1-6BC10572755A}"/>
              </a:ext>
            </a:extLst>
          </p:cNvPr>
          <p:cNvSpPr/>
          <p:nvPr/>
        </p:nvSpPr>
        <p:spPr>
          <a:xfrm>
            <a:off x="6872284" y="1799065"/>
            <a:ext cx="1154714" cy="3356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F947B7-43D2-D0F6-5D45-CA0B44C6151F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</p:spTree>
    <p:extLst>
      <p:ext uri="{BB962C8B-B14F-4D97-AF65-F5344CB8AC3E}">
        <p14:creationId xmlns:p14="http://schemas.microsoft.com/office/powerpoint/2010/main" val="422327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87225-EBDD-E59A-E0E0-5F1FBDE7D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4229A6E-3CB6-9951-731F-1DCD40225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604" y="237772"/>
            <a:ext cx="4948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it-IT" sz="2000" u="sng" kern="0" dirty="0">
                <a:solidFill>
                  <a:srgbClr val="FFFFFF"/>
                </a:solidFill>
              </a:rPr>
              <a:t>Production of </a:t>
            </a:r>
            <a:r>
              <a:rPr lang="it-IT" sz="2000" u="sng" kern="0" baseline="30000" dirty="0">
                <a:solidFill>
                  <a:srgbClr val="FFFFFF"/>
                </a:solidFill>
              </a:rPr>
              <a:t>26</a:t>
            </a:r>
            <a:r>
              <a:rPr lang="it-IT" sz="2000" u="sng" kern="0" dirty="0">
                <a:solidFill>
                  <a:srgbClr val="FFFFFF"/>
                </a:solidFill>
              </a:rPr>
              <a:t>Al and </a:t>
            </a:r>
            <a:r>
              <a:rPr lang="it-IT" sz="2000" u="sng" kern="0" baseline="30000" dirty="0">
                <a:solidFill>
                  <a:srgbClr val="FFFFFF"/>
                </a:solidFill>
              </a:rPr>
              <a:t>60</a:t>
            </a:r>
            <a:r>
              <a:rPr lang="it-IT" sz="2000" u="sng" kern="0" dirty="0">
                <a:solidFill>
                  <a:srgbClr val="FFFFFF"/>
                </a:solidFill>
              </a:rPr>
              <a:t>Fe in Massive Stars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7DA84FB-9676-3772-0F93-21099A81A100}"/>
              </a:ext>
            </a:extLst>
          </p:cNvPr>
          <p:cNvSpPr txBox="1"/>
          <p:nvPr/>
        </p:nvSpPr>
        <p:spPr>
          <a:xfrm>
            <a:off x="774700" y="4607871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Their lifetimes are shorter than the evolutionary timescales of the Galaxy and comparable</a:t>
            </a:r>
          </a:p>
          <a:p>
            <a:pPr algn="ctr"/>
            <a:r>
              <a:rPr lang="en-US" dirty="0"/>
              <a:t>to the lifetimes of the more massive stars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C7D03F-A84C-25CF-3F1F-2C9D1B707078}"/>
              </a:ext>
            </a:extLst>
          </p:cNvPr>
          <p:cNvSpPr txBox="1"/>
          <p:nvPr/>
        </p:nvSpPr>
        <p:spPr>
          <a:xfrm>
            <a:off x="1022350" y="5418276"/>
            <a:ext cx="1014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Their detection demonstrates that </a:t>
            </a:r>
            <a:r>
              <a:rPr lang="en-US" dirty="0" err="1"/>
              <a:t>nucleosynthesis</a:t>
            </a:r>
            <a:r>
              <a:rPr lang="en-US" dirty="0"/>
              <a:t> is currently ongoing in the Galaxy and provides an unprecedented opportunity to identify the sites of such an activity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75BCD0-0E31-15A2-6945-7D040FC925B6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12" name="Immagine 11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364B9989-5E6B-3DE1-DE9D-73F0355F5BA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70000"/>
          </a:blip>
          <a:srcRect l="4524" t="6621" r="5314" b="8990"/>
          <a:stretch/>
        </p:blipFill>
        <p:spPr>
          <a:xfrm>
            <a:off x="1231304" y="941401"/>
            <a:ext cx="4331227" cy="33979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D35F34A7-5B53-DB72-91EE-5C78E11888A9}"/>
              </a:ext>
            </a:extLst>
          </p:cNvPr>
          <p:cNvSpPr/>
          <p:nvPr/>
        </p:nvSpPr>
        <p:spPr>
          <a:xfrm>
            <a:off x="1706821" y="1799065"/>
            <a:ext cx="1154714" cy="33566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magine 13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AE9E4F69-0C20-8EA5-A22F-A9E4DCF54CE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alphaModFix amt="70000"/>
          </a:blip>
          <a:srcRect l="4388" t="4439" r="4726" b="7707"/>
          <a:stretch/>
        </p:blipFill>
        <p:spPr>
          <a:xfrm>
            <a:off x="6629471" y="946792"/>
            <a:ext cx="4493378" cy="3397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D3840053-94A0-929F-97CF-7BA881DE37D8}"/>
              </a:ext>
            </a:extLst>
          </p:cNvPr>
          <p:cNvSpPr/>
          <p:nvPr/>
        </p:nvSpPr>
        <p:spPr>
          <a:xfrm>
            <a:off x="6872284" y="1799065"/>
            <a:ext cx="1154714" cy="33566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581D0A-06F0-6D4E-2217-0EC09BD5A8A6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BA08C8C-8EE2-3411-F0A9-B54BCF8AEC03}"/>
              </a:ext>
            </a:extLst>
          </p:cNvPr>
          <p:cNvSpPr/>
          <p:nvPr/>
        </p:nvSpPr>
        <p:spPr>
          <a:xfrm>
            <a:off x="4490612" y="2097739"/>
            <a:ext cx="2895600" cy="2159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baseline="30000" dirty="0"/>
              <a:t>60</a:t>
            </a:r>
            <a:r>
              <a:rPr lang="en-GB" sz="3600" b="1" dirty="0"/>
              <a:t>Fe/</a:t>
            </a:r>
            <a:r>
              <a:rPr lang="en-GB" sz="3600" b="1" baseline="30000" dirty="0"/>
              <a:t>26</a:t>
            </a:r>
            <a:r>
              <a:rPr lang="en-GB" sz="3600" b="1" dirty="0"/>
              <a:t>Al </a:t>
            </a:r>
            <a:r>
              <a:rPr lang="en-GB" sz="3600" dirty="0"/>
              <a:t>flux ratio</a:t>
            </a:r>
            <a:endParaRPr lang="en-GB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69404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24585-68F3-0CC6-213F-1D7075BA6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89A2FF-72F9-6518-D89F-D026AFBC9119}"/>
              </a:ext>
            </a:extLst>
          </p:cNvPr>
          <p:cNvSpPr txBox="1"/>
          <p:nvPr/>
        </p:nvSpPr>
        <p:spPr>
          <a:xfrm>
            <a:off x="9085824" y="1949232"/>
            <a:ext cx="3106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</a:rPr>
              <a:t> </a:t>
            </a:r>
            <a:r>
              <a:rPr lang="en-US" sz="1400" dirty="0">
                <a:effectLst/>
              </a:rPr>
              <a:t>(Wang et al. 2020)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837DA7A-4871-5F91-0DD9-5C3C09CE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901" y="290332"/>
            <a:ext cx="4846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it-IT" sz="2800" b="1" u="sng" kern="0" baseline="30000" dirty="0">
                <a:solidFill>
                  <a:srgbClr val="FFFFFF"/>
                </a:solidFill>
              </a:rPr>
              <a:t>60</a:t>
            </a:r>
            <a:r>
              <a:rPr lang="it-IT" sz="2800" b="1" u="sng" kern="0" dirty="0">
                <a:solidFill>
                  <a:srgbClr val="FFFFFF"/>
                </a:solidFill>
              </a:rPr>
              <a:t>Fe/</a:t>
            </a:r>
            <a:r>
              <a:rPr lang="it-IT" sz="2800" b="1" u="sng" kern="0" baseline="30000" dirty="0">
                <a:solidFill>
                  <a:srgbClr val="FFFFFF"/>
                </a:solidFill>
              </a:rPr>
              <a:t> 26</a:t>
            </a:r>
            <a:r>
              <a:rPr lang="it-IT" sz="2800" b="1" u="sng" kern="0" dirty="0">
                <a:solidFill>
                  <a:srgbClr val="FFFFFF"/>
                </a:solidFill>
              </a:rPr>
              <a:t>Al ratio</a:t>
            </a:r>
            <a:r>
              <a:rPr lang="it-IT" sz="2800" b="1" kern="0" dirty="0">
                <a:solidFill>
                  <a:srgbClr val="FFFFFF"/>
                </a:solidFill>
              </a:rPr>
              <a:t> - </a:t>
            </a:r>
            <a:r>
              <a:rPr lang="it-IT" sz="2800" b="1" kern="0" dirty="0" err="1">
                <a:solidFill>
                  <a:srgbClr val="FFFFFF"/>
                </a:solidFill>
              </a:rPr>
              <a:t>observations</a:t>
            </a:r>
            <a:endParaRPr lang="it-IT" sz="2800" b="1" u="sng" kern="0" dirty="0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81953B-F986-EB8A-CC5E-50C6BD6E1BD1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55C53A9-F223-5B42-2AED-018B6012752D}"/>
              </a:ext>
            </a:extLst>
          </p:cNvPr>
          <p:cNvSpPr/>
          <p:nvPr/>
        </p:nvSpPr>
        <p:spPr>
          <a:xfrm>
            <a:off x="419459" y="1196078"/>
            <a:ext cx="5532438" cy="5232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A62767-DDD2-D820-2453-E957B4CB4DFA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pic>
        <p:nvPicPr>
          <p:cNvPr id="17" name="Immagine 16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47515A7E-881C-0E52-FA03-EEE56670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8" r="3398"/>
          <a:stretch/>
        </p:blipFill>
        <p:spPr>
          <a:xfrm>
            <a:off x="5604274" y="2303211"/>
            <a:ext cx="5826300" cy="42106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918F01E-B36A-89C7-6D0E-DECFD17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9" y="3246332"/>
            <a:ext cx="4679988" cy="2324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9">
            <a:extLst>
              <a:ext uri="{FF2B5EF4-FFF2-40B4-BE49-F238E27FC236}">
                <a16:creationId xmlns:a16="http://schemas.microsoft.com/office/drawing/2014/main" id="{BCEF14F7-4F4F-1DDF-6DBC-5E23B73F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010940"/>
            <a:ext cx="13787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Plüschke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+ 2000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16746B5-6976-70D9-8761-5A7DC03A0B60}"/>
                  </a:ext>
                </a:extLst>
              </p:cNvPr>
              <p:cNvSpPr txBox="1"/>
              <p:nvPr/>
            </p:nvSpPr>
            <p:spPr>
              <a:xfrm>
                <a:off x="612641" y="1226855"/>
                <a:ext cx="5291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</a:rPr>
                  <a:t>Exponential grid maps:  </a:t>
                </a:r>
                <a:r>
                  <a:rPr lang="en-US" sz="2400" b="1" dirty="0">
                    <a:solidFill>
                      <a:srgbClr val="FFC000"/>
                    </a:solidFill>
                    <a:effectLst/>
                  </a:rPr>
                  <a:t>0.184</a:t>
                </a:r>
                <a:r>
                  <a:rPr lang="en-US" sz="2400" b="1" dirty="0">
                    <a:solidFill>
                      <a:srgbClr val="FFC000"/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</a:rPr>
                  <a:t> </a:t>
                </a:r>
                <a:r>
                  <a:rPr lang="en-US" sz="2400" b="1" dirty="0">
                    <a:solidFill>
                      <a:srgbClr val="FFC000"/>
                    </a:solidFill>
                    <a:effectLst/>
                  </a:rPr>
                  <a:t>0.042 </a:t>
                </a:r>
                <a:endParaRPr lang="en-GB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16746B5-6976-70D9-8761-5A7DC03A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1" y="1226855"/>
                <a:ext cx="5291272" cy="461665"/>
              </a:xfrm>
              <a:prstGeom prst="rect">
                <a:avLst/>
              </a:prstGeom>
              <a:blipFill>
                <a:blip r:embed="rId5"/>
                <a:stretch>
                  <a:fillRect l="-1918" t="-10811" r="-480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18EA0C2-658B-5DF5-8A07-7E7B10596ECF}"/>
                  </a:ext>
                </a:extLst>
              </p:cNvPr>
              <p:cNvSpPr txBox="1"/>
              <p:nvPr/>
            </p:nvSpPr>
            <p:spPr>
              <a:xfrm>
                <a:off x="7080682" y="1242208"/>
                <a:ext cx="36968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</a:rPr>
                  <a:t>Best fit maps: </a:t>
                </a:r>
                <a:r>
                  <a:rPr lang="en-US" sz="2400" b="1" dirty="0">
                    <a:effectLst/>
                  </a:rPr>
                  <a:t>  </a:t>
                </a:r>
                <a:r>
                  <a:rPr lang="en-US" sz="2400" b="1" dirty="0">
                    <a:solidFill>
                      <a:srgbClr val="FFC000"/>
                    </a:solidFill>
                    <a:effectLst/>
                  </a:rPr>
                  <a:t>0.24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  <a:effectLst/>
                  </a:rPr>
                  <a:t> 0.04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18EA0C2-658B-5DF5-8A07-7E7B1059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82" y="1242208"/>
                <a:ext cx="3696890" cy="461665"/>
              </a:xfrm>
              <a:prstGeom prst="rect">
                <a:avLst/>
              </a:prstGeom>
              <a:blipFill>
                <a:blip r:embed="rId6"/>
                <a:stretch>
                  <a:fillRect l="-2397" t="-7895" r="-5822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32FDD56-5C45-9A24-C1F4-2586EEB7519A}"/>
              </a:ext>
            </a:extLst>
          </p:cNvPr>
          <p:cNvSpPr/>
          <p:nvPr/>
        </p:nvSpPr>
        <p:spPr>
          <a:xfrm>
            <a:off x="6264383" y="1196078"/>
            <a:ext cx="5532438" cy="5232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1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19AC0-57B2-C1B1-97E6-4DD1F030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4B5A98D-2DB2-D01A-3CBF-BBCC3349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184" y="1856977"/>
            <a:ext cx="6151630" cy="468271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2748861-5649-761B-C061-10BC36BFE11A}"/>
              </a:ext>
            </a:extLst>
          </p:cNvPr>
          <p:cNvSpPr/>
          <p:nvPr/>
        </p:nvSpPr>
        <p:spPr>
          <a:xfrm>
            <a:off x="3883452" y="4516760"/>
            <a:ext cx="4841443" cy="429828"/>
          </a:xfrm>
          <a:prstGeom prst="rect">
            <a:avLst/>
          </a:prstGeom>
          <a:solidFill>
            <a:srgbClr val="176D94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D8607EC-2C71-DBF6-4AD9-5A9562978449}"/>
              </a:ext>
            </a:extLst>
          </p:cNvPr>
          <p:cNvCxnSpPr>
            <a:cxnSpLocks/>
          </p:cNvCxnSpPr>
          <p:nvPr/>
        </p:nvCxnSpPr>
        <p:spPr>
          <a:xfrm flipV="1">
            <a:off x="5948236" y="2143181"/>
            <a:ext cx="0" cy="359108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7A8A5F-E76F-DB4E-443D-6B720547BEE8}"/>
              </a:ext>
            </a:extLst>
          </p:cNvPr>
          <p:cNvSpPr txBox="1"/>
          <p:nvPr/>
        </p:nvSpPr>
        <p:spPr>
          <a:xfrm>
            <a:off x="7606138" y="2215130"/>
            <a:ext cx="111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Salpeter (x=1.35)</a:t>
            </a:r>
          </a:p>
          <a:p>
            <a:r>
              <a:rPr lang="en-GB" sz="1000" dirty="0" err="1">
                <a:solidFill>
                  <a:schemeClr val="bg1"/>
                </a:solidFill>
              </a:rPr>
              <a:t>Kroupa</a:t>
            </a:r>
            <a:r>
              <a:rPr lang="en-GB" sz="1000" dirty="0">
                <a:solidFill>
                  <a:schemeClr val="bg1"/>
                </a:solidFill>
              </a:rPr>
              <a:t>  (x=1.8)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4583293-0E2F-60AE-B435-DBD29244A9C3}"/>
              </a:ext>
            </a:extLst>
          </p:cNvPr>
          <p:cNvCxnSpPr/>
          <p:nvPr/>
        </p:nvCxnSpPr>
        <p:spPr>
          <a:xfrm>
            <a:off x="7414114" y="2343171"/>
            <a:ext cx="192024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197B0755-77E0-244D-3656-CC45063ABD51}"/>
              </a:ext>
            </a:extLst>
          </p:cNvPr>
          <p:cNvCxnSpPr/>
          <p:nvPr/>
        </p:nvCxnSpPr>
        <p:spPr>
          <a:xfrm>
            <a:off x="7414114" y="2505825"/>
            <a:ext cx="19202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03228B21-4A14-DF6B-9C84-C18BE4FEEF48}"/>
              </a:ext>
            </a:extLst>
          </p:cNvPr>
          <p:cNvSpPr/>
          <p:nvPr/>
        </p:nvSpPr>
        <p:spPr>
          <a:xfrm>
            <a:off x="7300532" y="2143181"/>
            <a:ext cx="1424361" cy="5213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D0316A-8903-9718-BA02-58A401ACA15C}"/>
              </a:ext>
            </a:extLst>
          </p:cNvPr>
          <p:cNvSpPr txBox="1"/>
          <p:nvPr/>
        </p:nvSpPr>
        <p:spPr>
          <a:xfrm>
            <a:off x="11684481" y="6355028"/>
            <a:ext cx="63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43B578-4A47-6842-AA74-CD9A0694465D}"/>
              </a:ext>
            </a:extLst>
          </p:cNvPr>
          <p:cNvSpPr txBox="1"/>
          <p:nvPr/>
        </p:nvSpPr>
        <p:spPr>
          <a:xfrm>
            <a:off x="412509" y="926165"/>
            <a:ext cx="1136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Since the 1990s, various models have been developed, but the first comprehensive study of </a:t>
            </a:r>
            <a:r>
              <a:rPr lang="en-GB" sz="2200" baseline="30000" dirty="0"/>
              <a:t>26</a:t>
            </a:r>
            <a:r>
              <a:rPr lang="en-GB" sz="2200" dirty="0"/>
              <a:t>Al and </a:t>
            </a:r>
            <a:r>
              <a:rPr lang="en-GB" sz="2200" baseline="30000" dirty="0"/>
              <a:t>60</a:t>
            </a:r>
            <a:r>
              <a:rPr lang="en-GB" sz="2200" dirty="0"/>
              <a:t>Fe production in massive stars was carried out in 2006 (</a:t>
            </a:r>
            <a:r>
              <a:rPr lang="en-GB" sz="2200" dirty="0" err="1"/>
              <a:t>Limongi</a:t>
            </a:r>
            <a:r>
              <a:rPr lang="en-GB" sz="2200" dirty="0"/>
              <a:t> &amp; </a:t>
            </a:r>
            <a:r>
              <a:rPr lang="en-GB" sz="2200" dirty="0" err="1"/>
              <a:t>Chieffi</a:t>
            </a:r>
            <a:r>
              <a:rPr lang="en-GB" sz="2200" dirty="0"/>
              <a:t> 2006).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BC6F63-5DFC-29A1-043F-3B333082CA5D}"/>
              </a:ext>
            </a:extLst>
          </p:cNvPr>
          <p:cNvSpPr txBox="1"/>
          <p:nvPr/>
        </p:nvSpPr>
        <p:spPr>
          <a:xfrm>
            <a:off x="3937049" y="277433"/>
            <a:ext cx="402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State of the art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710DA85-228D-BDCB-7E02-9B3B6C7D1B3A}"/>
              </a:ext>
            </a:extLst>
          </p:cNvPr>
          <p:cNvSpPr/>
          <p:nvPr/>
        </p:nvSpPr>
        <p:spPr>
          <a:xfrm>
            <a:off x="7698327" y="6117526"/>
            <a:ext cx="387782" cy="188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1406C15-055C-D786-B66F-C552F98F4CCC}"/>
              </a:ext>
            </a:extLst>
          </p:cNvPr>
          <p:cNvSpPr txBox="1"/>
          <p:nvPr/>
        </p:nvSpPr>
        <p:spPr>
          <a:xfrm>
            <a:off x="7609728" y="6081127"/>
            <a:ext cx="387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-x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478AECD-F83E-B134-71D2-92B975D6CAC6}"/>
              </a:ext>
            </a:extLst>
          </p:cNvPr>
          <p:cNvSpPr/>
          <p:nvPr/>
        </p:nvSpPr>
        <p:spPr>
          <a:xfrm>
            <a:off x="5334006" y="2966897"/>
            <a:ext cx="888996" cy="4146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8E0A997-1F1B-05E2-3943-B2EF0BB02E8C}"/>
              </a:ext>
            </a:extLst>
          </p:cNvPr>
          <p:cNvCxnSpPr>
            <a:cxnSpLocks/>
          </p:cNvCxnSpPr>
          <p:nvPr/>
        </p:nvCxnSpPr>
        <p:spPr>
          <a:xfrm>
            <a:off x="5108443" y="2787092"/>
            <a:ext cx="308344" cy="2318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570B7-3083-B7B6-1CCD-15F4B5B7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FED216-A847-E910-642A-BD6B36C01C48}"/>
              </a:ext>
            </a:extLst>
          </p:cNvPr>
          <p:cNvSpPr txBox="1"/>
          <p:nvPr/>
        </p:nvSpPr>
        <p:spPr>
          <a:xfrm>
            <a:off x="412509" y="900822"/>
            <a:ext cx="1136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LMRoman10"/>
              </a:rPr>
              <a:t>In</a:t>
            </a:r>
            <a:r>
              <a:rPr lang="it-IT" sz="2400" dirty="0">
                <a:effectLst/>
                <a:latin typeface="LMRoman10"/>
              </a:rPr>
              <a:t> 2018 a new </a:t>
            </a:r>
            <a:r>
              <a:rPr lang="it-IT" sz="2400" dirty="0" err="1">
                <a:effectLst/>
                <a:latin typeface="LMRoman10"/>
              </a:rPr>
              <a:t>homogeneous</a:t>
            </a:r>
            <a:r>
              <a:rPr lang="it-IT" sz="2400" dirty="0">
                <a:effectLst/>
                <a:latin typeface="LMRoman10"/>
              </a:rPr>
              <a:t> and </a:t>
            </a:r>
            <a:r>
              <a:rPr lang="it-IT" sz="2400" dirty="0" err="1">
                <a:effectLst/>
                <a:latin typeface="LMRoman10"/>
              </a:rPr>
              <a:t>extended</a:t>
            </a:r>
            <a:r>
              <a:rPr lang="it-IT" sz="2400" dirty="0">
                <a:effectLst/>
                <a:latin typeface="LMRoman10"/>
              </a:rPr>
              <a:t> set of </a:t>
            </a:r>
            <a:r>
              <a:rPr lang="it-IT" sz="2400" dirty="0" err="1">
                <a:effectLst/>
                <a:latin typeface="LMRoman10"/>
              </a:rPr>
              <a:t>rotating</a:t>
            </a:r>
            <a:r>
              <a:rPr lang="it-IT" sz="2400" dirty="0">
                <a:effectLst/>
                <a:latin typeface="LMRoman10"/>
              </a:rPr>
              <a:t> stellar models </a:t>
            </a:r>
            <a:r>
              <a:rPr lang="it-IT" sz="2400" dirty="0" err="1">
                <a:effectLst/>
                <a:latin typeface="LMRoman10"/>
              </a:rPr>
              <a:t>have</a:t>
            </a:r>
            <a:r>
              <a:rPr lang="it-IT" sz="2400" dirty="0">
                <a:effectLst/>
                <a:latin typeface="LMRoman10"/>
              </a:rPr>
              <a:t> </a:t>
            </a:r>
            <a:r>
              <a:rPr lang="it-IT" sz="2400" dirty="0" err="1">
                <a:effectLst/>
                <a:latin typeface="LMRoman10"/>
              </a:rPr>
              <a:t>been</a:t>
            </a:r>
            <a:r>
              <a:rPr lang="it-IT" sz="2400" dirty="0">
                <a:effectLst/>
                <a:latin typeface="LMRoman10"/>
              </a:rPr>
              <a:t> </a:t>
            </a:r>
            <a:r>
              <a:rPr lang="it-IT" sz="2400" dirty="0" err="1">
                <a:effectLst/>
                <a:latin typeface="LMRoman10"/>
              </a:rPr>
              <a:t>computed</a:t>
            </a:r>
            <a:r>
              <a:rPr lang="it-IT" sz="2400" dirty="0">
                <a:effectLst/>
                <a:latin typeface="LMRoman10"/>
              </a:rPr>
              <a:t> (Limongi &amp; Chieffi 2018)</a:t>
            </a:r>
            <a:endParaRPr lang="it-IT" sz="2400" b="1" dirty="0"/>
          </a:p>
          <a:p>
            <a:pPr algn="ctr"/>
            <a:endParaRPr lang="it-IT" sz="2400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1969A3E-F84A-58EF-2B38-C26E1F54F5E1}"/>
              </a:ext>
            </a:extLst>
          </p:cNvPr>
          <p:cNvSpPr/>
          <p:nvPr/>
        </p:nvSpPr>
        <p:spPr>
          <a:xfrm>
            <a:off x="762001" y="1937212"/>
            <a:ext cx="10668000" cy="29816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aseline="30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EFA5C2-C3E2-299F-7236-D2B0293AE471}"/>
              </a:ext>
            </a:extLst>
          </p:cNvPr>
          <p:cNvSpPr txBox="1"/>
          <p:nvPr/>
        </p:nvSpPr>
        <p:spPr>
          <a:xfrm>
            <a:off x="991477" y="2101151"/>
            <a:ext cx="995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Pre-supernova evolutions</a:t>
            </a:r>
            <a:r>
              <a:rPr lang="en-GB" sz="2000" b="1" dirty="0">
                <a:sym typeface="Wingdings" pitchFamily="2" charset="2"/>
              </a:rPr>
              <a:t> (FRANEC)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Initial masses   </a:t>
            </a:r>
            <a:r>
              <a:rPr lang="en-GB" sz="2000" b="1" dirty="0">
                <a:sym typeface="Wingdings" pitchFamily="2" charset="2"/>
              </a:rPr>
              <a:t>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13, 15, 20, 25,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40, 60, 80 and 120 M</a:t>
            </a:r>
            <a:r>
              <a:rPr lang="it-IT" sz="2000" baseline="-25000" dirty="0"/>
              <a:t>⊙</a:t>
            </a:r>
            <a:endParaRPr kumimoji="0" lang="en-US" sz="2000" b="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Wingdings"/>
                <a:cs typeface="Wingdings"/>
                <a:sym typeface="Wingdings"/>
              </a:rPr>
              <a:t>Initial rotational velocities</a:t>
            </a:r>
            <a:r>
              <a:rPr lang="en-US" sz="2000" kern="0" dirty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   </a:t>
            </a:r>
            <a:r>
              <a:rPr lang="en-US" sz="2000" kern="0" dirty="0">
                <a:solidFill>
                  <a:srgbClr val="FFFFFF"/>
                </a:solidFill>
                <a:ea typeface="Wingdings"/>
                <a:cs typeface="Wingdings"/>
                <a:sym typeface="Wingdings" pitchFamily="2" charset="2"/>
              </a:rPr>
              <a:t></a:t>
            </a:r>
            <a:r>
              <a:rPr lang="en-US" sz="2000" kern="0" dirty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 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Wingdings"/>
                <a:cs typeface="Wingdings"/>
                <a:sym typeface="Wingdings"/>
              </a:rPr>
              <a:t> 0, 150, 300 km/s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Solar composition   </a:t>
            </a:r>
            <a:r>
              <a:rPr lang="en-US" sz="2000" b="1" kern="0" dirty="0">
                <a:solidFill>
                  <a:srgbClr val="FFFFFF"/>
                </a:solidFill>
                <a:ea typeface="Wingdings"/>
                <a:cs typeface="Wingdings"/>
                <a:sym typeface="Wingdings" pitchFamily="2" charset="2"/>
              </a:rPr>
              <a:t>   </a:t>
            </a:r>
            <a:r>
              <a:rPr lang="en-US" sz="2000" kern="0" dirty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[Fe/H] = 0</a:t>
            </a:r>
          </a:p>
          <a:p>
            <a:endParaRPr lang="en-US" sz="2000" kern="0" dirty="0">
              <a:solidFill>
                <a:srgbClr val="FFFFFF"/>
              </a:solidFill>
              <a:ea typeface="Wingdings"/>
              <a:cs typeface="Wingdings"/>
              <a:sym typeface="Wingdings"/>
            </a:endParaRPr>
          </a:p>
          <a:p>
            <a:r>
              <a:rPr lang="en-US" sz="2000" b="1" kern="0" dirty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Explosions (HYPERION)</a:t>
            </a:r>
          </a:p>
          <a:p>
            <a:r>
              <a:rPr lang="en-US" sz="2000" kern="0" dirty="0">
                <a:solidFill>
                  <a:srgbClr val="FFFFFF"/>
                </a:solidFill>
                <a:ea typeface="Wingdings"/>
                <a:cs typeface="Wingdings"/>
                <a:sym typeface="Wingdings" pitchFamily="2" charset="2"/>
              </a:rPr>
              <a:t></a:t>
            </a:r>
            <a:r>
              <a:rPr lang="en-US" sz="2000" kern="0" dirty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 stars with M&lt;=25M</a:t>
            </a:r>
            <a:r>
              <a:rPr lang="it-IT" sz="2000" baseline="-25000" dirty="0"/>
              <a:t>⊙ </a:t>
            </a:r>
            <a:r>
              <a:rPr lang="it-IT" sz="2000" dirty="0"/>
              <a:t> </a:t>
            </a:r>
            <a:r>
              <a:rPr lang="en-GB" sz="2000" dirty="0"/>
              <a:t>explode</a:t>
            </a:r>
          </a:p>
          <a:p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/>
              <a:t>stars with M&gt;25M</a:t>
            </a:r>
            <a:r>
              <a:rPr lang="it-IT" sz="2000" baseline="-25000" dirty="0"/>
              <a:t>⊙</a:t>
            </a:r>
            <a:r>
              <a:rPr lang="it-IT" sz="2000" dirty="0"/>
              <a:t> </a:t>
            </a:r>
            <a:r>
              <a:rPr lang="en-GB" sz="2000" dirty="0"/>
              <a:t>directly collapse into a remnant</a:t>
            </a:r>
          </a:p>
          <a:p>
            <a:endParaRPr lang="en-US" sz="2000" kern="0" dirty="0">
              <a:solidFill>
                <a:srgbClr val="FFFFFF"/>
              </a:solidFill>
              <a:ea typeface="Wingdings"/>
              <a:cs typeface="Wingdings"/>
              <a:sym typeface="Wingdings"/>
            </a:endParaRPr>
          </a:p>
          <a:p>
            <a:endParaRPr kumimoji="0" lang="en-US" sz="2000" b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Wingdings"/>
              <a:cs typeface="Wingdings"/>
              <a:sym typeface="Wingding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93D134E-91AF-23E5-9FFD-AE44CA8ED017}"/>
              </a:ext>
            </a:extLst>
          </p:cNvPr>
          <p:cNvSpPr/>
          <p:nvPr/>
        </p:nvSpPr>
        <p:spPr>
          <a:xfrm>
            <a:off x="1460499" y="5237235"/>
            <a:ext cx="9271000" cy="116817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New stellar yields </a:t>
            </a:r>
            <a:r>
              <a:rPr lang="en-US" sz="2200" dirty="0">
                <a:solidFill>
                  <a:schemeClr val="tx1"/>
                </a:solidFill>
              </a:rPr>
              <a:t>+ </a:t>
            </a:r>
            <a:r>
              <a:rPr lang="en-US" sz="2200" b="1" dirty="0">
                <a:solidFill>
                  <a:schemeClr val="tx1"/>
                </a:solidFill>
              </a:rPr>
              <a:t>new observed values 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 updated analysis on the production of </a:t>
            </a:r>
            <a:r>
              <a:rPr lang="en-US" sz="2200" baseline="30000" dirty="0">
                <a:solidFill>
                  <a:schemeClr val="tx1"/>
                </a:solidFill>
                <a:sym typeface="Wingdings" pitchFamily="2" charset="2"/>
              </a:rPr>
              <a:t>26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Al and </a:t>
            </a:r>
            <a:r>
              <a:rPr lang="en-US" sz="2200" baseline="30000" dirty="0">
                <a:solidFill>
                  <a:schemeClr val="tx1"/>
                </a:solidFill>
                <a:sym typeface="Wingdings" pitchFamily="2" charset="2"/>
              </a:rPr>
              <a:t>60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Fe in massive stars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8DD612-7742-27AE-CF99-1C99EAB1013E}"/>
              </a:ext>
            </a:extLst>
          </p:cNvPr>
          <p:cNvSpPr txBox="1"/>
          <p:nvPr/>
        </p:nvSpPr>
        <p:spPr>
          <a:xfrm>
            <a:off x="11684481" y="6355028"/>
            <a:ext cx="63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" name="Cubo 2">
            <a:extLst>
              <a:ext uri="{FF2B5EF4-FFF2-40B4-BE49-F238E27FC236}">
                <a16:creationId xmlns:a16="http://schemas.microsoft.com/office/drawing/2014/main" id="{1E94336B-E5A0-C747-C87B-85FFFC5D7C36}"/>
              </a:ext>
            </a:extLst>
          </p:cNvPr>
          <p:cNvSpPr/>
          <p:nvPr/>
        </p:nvSpPr>
        <p:spPr>
          <a:xfrm>
            <a:off x="8521700" y="2410876"/>
            <a:ext cx="2527300" cy="2109086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Network of </a:t>
            </a:r>
            <a:r>
              <a:rPr lang="en-GB" b="1" dirty="0"/>
              <a:t>339 </a:t>
            </a:r>
            <a:r>
              <a:rPr lang="en-GB" dirty="0"/>
              <a:t>nuclear species fully coupled to the physical evolution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3C4378-C696-38EE-A14C-03AE430405FB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E14A0F-CB59-7259-52A5-136E5A32183E}"/>
              </a:ext>
            </a:extLst>
          </p:cNvPr>
          <p:cNvSpPr txBox="1"/>
          <p:nvPr/>
        </p:nvSpPr>
        <p:spPr>
          <a:xfrm>
            <a:off x="3937049" y="277433"/>
            <a:ext cx="402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282561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38A6285-C17E-1F35-8AB2-791FCC184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1128234"/>
            <a:ext cx="5784340" cy="433825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D4E855B-D68C-41AD-E7A5-FFB238AC37BF}"/>
              </a:ext>
            </a:extLst>
          </p:cNvPr>
          <p:cNvSpPr txBox="1"/>
          <p:nvPr/>
        </p:nvSpPr>
        <p:spPr>
          <a:xfrm>
            <a:off x="275799" y="5479477"/>
            <a:ext cx="116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r>
              <a:rPr lang="en-GB" b="1" dirty="0"/>
              <a:t>LC2018 : </a:t>
            </a:r>
            <a:r>
              <a:rPr lang="en-GB" b="1" dirty="0" err="1"/>
              <a:t>Limongi&amp;Chieffi</a:t>
            </a:r>
            <a:r>
              <a:rPr lang="en-GB" b="1" dirty="0"/>
              <a:t> 2018 </a:t>
            </a:r>
            <a:r>
              <a:rPr lang="en-GB" dirty="0"/>
              <a:t>– rotating and non-rotating solar metallicity models ([Fe/H] = 0; v = 0, 150, 300 km/s) </a:t>
            </a:r>
          </a:p>
          <a:p>
            <a:pPr algn="ctr"/>
            <a:r>
              <a:rPr lang="en-GB" sz="1600" dirty="0"/>
              <a:t>(</a:t>
            </a:r>
            <a:r>
              <a:rPr lang="en-GB" sz="1600" i="1" dirty="0"/>
              <a:t>13 </a:t>
            </a:r>
            <a:r>
              <a:rPr lang="en-GB" sz="1600" i="1" dirty="0">
                <a:sym typeface="Wingdings" pitchFamily="2" charset="2"/>
              </a:rPr>
              <a:t> </a:t>
            </a:r>
            <a:r>
              <a:rPr lang="en-GB" sz="1600" i="1" dirty="0"/>
              <a:t>25 M</a:t>
            </a:r>
            <a:r>
              <a:rPr lang="it-IT" sz="1600" b="0" i="1" baseline="-25000" dirty="0">
                <a:effectLst/>
              </a:rPr>
              <a:t>☉  </a:t>
            </a:r>
            <a:r>
              <a:rPr lang="en-GB" sz="1600" b="0" i="1" dirty="0">
                <a:effectLst/>
              </a:rPr>
              <a:t>explode</a:t>
            </a:r>
            <a:r>
              <a:rPr lang="en-GB" sz="1600" b="0" i="1" baseline="-25000" dirty="0">
                <a:effectLst/>
              </a:rPr>
              <a:t> </a:t>
            </a:r>
            <a:r>
              <a:rPr lang="en-GB" sz="1600" b="0" i="1" dirty="0">
                <a:effectLst/>
              </a:rPr>
              <a:t>ejecting 0.07 M</a:t>
            </a:r>
            <a:r>
              <a:rPr lang="en-GB" sz="1600" b="0" i="1" baseline="-25000" dirty="0">
                <a:effectLst/>
              </a:rPr>
              <a:t> ☉</a:t>
            </a:r>
            <a:r>
              <a:rPr lang="en-GB" sz="1600" b="0" i="1" dirty="0">
                <a:effectLst/>
              </a:rPr>
              <a:t> of  </a:t>
            </a:r>
            <a:r>
              <a:rPr lang="en-GB" sz="1600" b="0" i="1" baseline="30000" dirty="0">
                <a:effectLst/>
              </a:rPr>
              <a:t>56</a:t>
            </a:r>
            <a:r>
              <a:rPr lang="en-GB" sz="1600" b="0" i="1" dirty="0">
                <a:effectLst/>
              </a:rPr>
              <a:t>Ni, M&gt;25</a:t>
            </a:r>
            <a:r>
              <a:rPr lang="en-GB" sz="1600" i="1" dirty="0"/>
              <a:t>M</a:t>
            </a:r>
            <a:r>
              <a:rPr lang="en-GB" sz="1600" b="0" i="1" baseline="-25000" dirty="0">
                <a:effectLst/>
              </a:rPr>
              <a:t>☉</a:t>
            </a:r>
            <a:r>
              <a:rPr lang="en-GB" sz="1600" b="0" i="1" dirty="0">
                <a:effectLst/>
              </a:rPr>
              <a:t> fully collapse in the remnant, only the </a:t>
            </a:r>
            <a:r>
              <a:rPr lang="en-GB" sz="1600" b="1" i="1" dirty="0">
                <a:effectLst/>
              </a:rPr>
              <a:t>wind</a:t>
            </a:r>
            <a:r>
              <a:rPr lang="en-GB" sz="1600" b="0" i="1" dirty="0">
                <a:effectLst/>
              </a:rPr>
              <a:t> is ejected</a:t>
            </a:r>
            <a:r>
              <a:rPr lang="it-IT" sz="1600" b="0" i="0" dirty="0">
                <a:effectLst/>
              </a:rPr>
              <a:t>)</a:t>
            </a:r>
            <a:endParaRPr lang="en-GB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CB36B5-0A75-DC80-562E-B88915FDC189}"/>
              </a:ext>
            </a:extLst>
          </p:cNvPr>
          <p:cNvSpPr txBox="1"/>
          <p:nvPr/>
        </p:nvSpPr>
        <p:spPr>
          <a:xfrm>
            <a:off x="3698163" y="320097"/>
            <a:ext cx="538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aseline="30000" dirty="0">
                <a:solidFill>
                  <a:schemeClr val="bg1"/>
                </a:solidFill>
              </a:rPr>
              <a:t>26</a:t>
            </a:r>
            <a:r>
              <a:rPr lang="it-IT" sz="14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080A9A-BF1B-D504-6265-57E5ECA2A5F3}"/>
              </a:ext>
            </a:extLst>
          </p:cNvPr>
          <p:cNvSpPr txBox="1"/>
          <p:nvPr/>
        </p:nvSpPr>
        <p:spPr>
          <a:xfrm>
            <a:off x="8336450" y="320097"/>
            <a:ext cx="538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aseline="30000" dirty="0">
                <a:solidFill>
                  <a:schemeClr val="bg1"/>
                </a:solidFill>
              </a:rPr>
              <a:t>60</a:t>
            </a:r>
            <a:r>
              <a:rPr lang="it-IT" sz="1400" dirty="0">
                <a:solidFill>
                  <a:schemeClr val="bg1"/>
                </a:solidFill>
              </a:rPr>
              <a:t>Fe</a:t>
            </a:r>
            <a:endParaRPr lang="it-IT" sz="1400" baseline="30000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A7BDDF-9201-E2C1-9FCB-F24A463B7759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8318A-B158-66BE-B52C-5BA62FA41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48" y="1128235"/>
            <a:ext cx="5784338" cy="43382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517E2C-3518-2F4D-EC57-339272735AF1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8BC628-18E3-81C3-3C0B-83665355B4D7}"/>
              </a:ext>
            </a:extLst>
          </p:cNvPr>
          <p:cNvSpPr txBox="1"/>
          <p:nvPr/>
        </p:nvSpPr>
        <p:spPr>
          <a:xfrm>
            <a:off x="3937049" y="277433"/>
            <a:ext cx="402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Total yields – LC18</a:t>
            </a:r>
          </a:p>
        </p:txBody>
      </p:sp>
    </p:spTree>
    <p:extLst>
      <p:ext uri="{BB962C8B-B14F-4D97-AF65-F5344CB8AC3E}">
        <p14:creationId xmlns:p14="http://schemas.microsoft.com/office/powerpoint/2010/main" val="93569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16EE-E8EF-253E-49DA-846CD171C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41AFD5-024F-FCD3-9302-B7D66E4CD155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9C84AB1-470F-6331-C368-5C8A6492CC2A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382F22-D023-64EE-21C1-46DBCDE2E6EB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59DFC3-787F-8405-8E7D-47BD6077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81"/>
          <a:stretch/>
        </p:blipFill>
        <p:spPr>
          <a:xfrm>
            <a:off x="324127" y="1364698"/>
            <a:ext cx="5556906" cy="44901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97B39A-C44B-D311-FD9F-037425DBF406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37057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DD1DF2A-C8A0-70D4-308D-A75AA3D79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19"/>
          <a:stretch/>
        </p:blipFill>
        <p:spPr>
          <a:xfrm>
            <a:off x="6328817" y="1402787"/>
            <a:ext cx="5556904" cy="44774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AF67534-67EC-78B4-1C47-16023A5ACA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81"/>
          <a:stretch/>
        </p:blipFill>
        <p:spPr>
          <a:xfrm>
            <a:off x="324127" y="1364698"/>
            <a:ext cx="5556906" cy="44901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72CBD6-2D1C-BE5A-0C83-9A7C257737A7}"/>
              </a:ext>
            </a:extLst>
          </p:cNvPr>
          <p:cNvSpPr txBox="1"/>
          <p:nvPr/>
        </p:nvSpPr>
        <p:spPr>
          <a:xfrm>
            <a:off x="11215688" y="82717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65-30-5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2EB0A3-21A0-9C7C-B12F-B19F08C5AD03}"/>
              </a:ext>
            </a:extLst>
          </p:cNvPr>
          <p:cNvSpPr txBox="1"/>
          <p:nvPr/>
        </p:nvSpPr>
        <p:spPr>
          <a:xfrm>
            <a:off x="7473469" y="5880235"/>
            <a:ext cx="5047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/>
              <a:t>«The VLT-FLAMES survey of massive stars: stellar </a:t>
            </a:r>
            <a:r>
              <a:rPr lang="it-IT" sz="1050" i="1" dirty="0" err="1"/>
              <a:t>parameters</a:t>
            </a:r>
            <a:r>
              <a:rPr lang="it-IT" sz="1050" i="1" dirty="0"/>
              <a:t> and </a:t>
            </a:r>
            <a:r>
              <a:rPr lang="it-IT" sz="1050" i="1" dirty="0" err="1"/>
              <a:t>rotational</a:t>
            </a:r>
            <a:r>
              <a:rPr lang="it-IT" sz="1050" i="1" dirty="0"/>
              <a:t> </a:t>
            </a:r>
            <a:r>
              <a:rPr lang="it-IT" sz="1050" i="1" dirty="0" err="1"/>
              <a:t>velocities</a:t>
            </a:r>
            <a:r>
              <a:rPr lang="it-IT" sz="1050" i="1" dirty="0"/>
              <a:t> in NGC 3293, NGC 4755 and NGC 6611», P. L. </a:t>
            </a:r>
            <a:r>
              <a:rPr lang="it-IT" sz="1050" i="1" dirty="0" err="1"/>
              <a:t>Dufton</a:t>
            </a:r>
            <a:r>
              <a:rPr lang="it-IT" sz="1050" i="1" dirty="0"/>
              <a:t> et al. (2006) </a:t>
            </a:r>
            <a:endParaRPr lang="en-GB" sz="1050" i="1" dirty="0"/>
          </a:p>
        </p:txBody>
      </p:sp>
      <p:pic>
        <p:nvPicPr>
          <p:cNvPr id="15" name="Immagine 14" descr="Immagine che contiene linea, diagramma, Diagramma, Parallelo&#10;&#10;Descrizione generata automaticamente">
            <a:extLst>
              <a:ext uri="{FF2B5EF4-FFF2-40B4-BE49-F238E27FC236}">
                <a16:creationId xmlns:a16="http://schemas.microsoft.com/office/drawing/2014/main" id="{65E745E2-6BE1-31EF-1904-C22C8003F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253" y="2403856"/>
            <a:ext cx="1577605" cy="71611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83FBBDF-AF36-BB9D-2F5D-13024E657736}"/>
              </a:ext>
            </a:extLst>
          </p:cNvPr>
          <p:cNvSpPr txBox="1"/>
          <p:nvPr/>
        </p:nvSpPr>
        <p:spPr>
          <a:xfrm>
            <a:off x="11671300" y="6350696"/>
            <a:ext cx="428842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4A089FD9-12BC-78CE-7C75-5AFE8C777B2D}"/>
              </a:ext>
            </a:extLst>
          </p:cNvPr>
          <p:cNvSpPr/>
          <p:nvPr/>
        </p:nvSpPr>
        <p:spPr>
          <a:xfrm>
            <a:off x="5537200" y="3111649"/>
            <a:ext cx="962211" cy="634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0659EC-EB32-B44D-F727-498DDE4235C4}"/>
              </a:ext>
            </a:extLst>
          </p:cNvPr>
          <p:cNvSpPr txBox="1"/>
          <p:nvPr/>
        </p:nvSpPr>
        <p:spPr>
          <a:xfrm>
            <a:off x="254000" y="6377604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20/02/2025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5C8FC640-1D34-FB5A-4DA8-966602C60AB8}"/>
                  </a:ext>
                </a:extLst>
              </p:cNvPr>
              <p:cNvSpPr/>
              <p:nvPr/>
            </p:nvSpPr>
            <p:spPr>
              <a:xfrm>
                <a:off x="9873224" y="2070225"/>
                <a:ext cx="1693049" cy="43248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𝑎𝑣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5C8FC640-1D34-FB5A-4DA8-966602C60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24" y="2070225"/>
                <a:ext cx="1693049" cy="432486"/>
              </a:xfrm>
              <a:prstGeom prst="roundRect">
                <a:avLst/>
              </a:prstGeom>
              <a:blipFill>
                <a:blip r:embed="rId6"/>
                <a:stretch>
                  <a:fillRect t="-2857"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9F3659-C14D-DC6B-1A5F-9658BF22BAF2}"/>
              </a:ext>
            </a:extLst>
          </p:cNvPr>
          <p:cNvSpPr txBox="1"/>
          <p:nvPr/>
        </p:nvSpPr>
        <p:spPr>
          <a:xfrm>
            <a:off x="3756454" y="277433"/>
            <a:ext cx="43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/>
              <a:t>60</a:t>
            </a:r>
            <a:r>
              <a:rPr lang="en-US" sz="2800" b="1" dirty="0"/>
              <a:t>Fe/</a:t>
            </a:r>
            <a:r>
              <a:rPr lang="en-US" sz="2800" b="1" baseline="30000" dirty="0"/>
              <a:t>26</a:t>
            </a:r>
            <a:r>
              <a:rPr lang="en-US" sz="2800" b="1" dirty="0"/>
              <a:t>Al integrated ratio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3588069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40666</TotalTime>
  <Words>1142</Words>
  <Application>Microsoft Macintosh PowerPoint</Application>
  <PresentationFormat>Widescreen</PresentationFormat>
  <Paragraphs>170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ＭＳ Ｐゴシック</vt:lpstr>
      <vt:lpstr>.PingFang SC Regular</vt:lpstr>
      <vt:lpstr>Aptos</vt:lpstr>
      <vt:lpstr>Aptos Display</vt:lpstr>
      <vt:lpstr>Arial</vt:lpstr>
      <vt:lpstr>Cambria Math</vt:lpstr>
      <vt:lpstr>LMRoman10</vt:lpstr>
      <vt:lpstr>Wingdings</vt:lpstr>
      <vt:lpstr>Tema di Office</vt:lpstr>
      <vt:lpstr>26Al and 60Fe Production in Rotating and  Non-Rotating Massive Stars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26Al and 60Fe</dc:title>
  <dc:creator>Agnese Falla</dc:creator>
  <cp:lastModifiedBy>Agnese Falla</cp:lastModifiedBy>
  <cp:revision>151</cp:revision>
  <dcterms:created xsi:type="dcterms:W3CDTF">2024-03-16T09:16:08Z</dcterms:created>
  <dcterms:modified xsi:type="dcterms:W3CDTF">2025-02-25T17:07:42Z</dcterms:modified>
</cp:coreProperties>
</file>