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485" r:id="rId3"/>
    <p:sldId id="478" r:id="rId4"/>
    <p:sldId id="499" r:id="rId5"/>
    <p:sldId id="379" r:id="rId6"/>
    <p:sldId id="378" r:id="rId7"/>
    <p:sldId id="490" r:id="rId8"/>
    <p:sldId id="500" r:id="rId9"/>
    <p:sldId id="317" r:id="rId10"/>
    <p:sldId id="331" r:id="rId11"/>
    <p:sldId id="328" r:id="rId12"/>
    <p:sldId id="464" r:id="rId13"/>
    <p:sldId id="279" r:id="rId14"/>
    <p:sldId id="491" r:id="rId15"/>
    <p:sldId id="286" r:id="rId16"/>
    <p:sldId id="492" r:id="rId17"/>
    <p:sldId id="493" r:id="rId18"/>
    <p:sldId id="494" r:id="rId19"/>
    <p:sldId id="495" r:id="rId20"/>
    <p:sldId id="496" r:id="rId21"/>
    <p:sldId id="4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  <a:srgbClr val="0000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6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DB01A-3A0A-48A1-A58E-D29863D2F2BC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35F8D-27FA-473C-A21E-499C50C3DA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92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414466B-812D-4704-9795-D638733D1046}" type="slidenum">
              <a:rPr lang="it-IT" sz="1200">
                <a:solidFill>
                  <a:prstClr val="black"/>
                </a:solidFill>
              </a:rPr>
              <a:pPr eaLnBrk="1" hangingPunct="1"/>
              <a:t>1</a:t>
            </a:fld>
            <a:endParaRPr lang="it-IT" sz="1200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509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979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3C8C7-F2F4-0D71-47F7-64ABE0EDC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47B324B-BA9F-43FC-EF06-66BE5DFA7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CC8193F-FAC0-2BFB-F81E-5A26E1E62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482587-BB87-C9E0-8B26-FFA0968B64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64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943C5-7C15-2877-6201-2AD3F3AB9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2A48DF6-493E-5528-C3D3-BABB40CB4D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983D2B0-B980-6930-1EDF-CDDEC1F42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D3962E-B033-DF57-29A6-2621639A5F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769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4C3F3-CBF3-6469-EC2C-E592B8348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7504D13-B3C8-577E-3262-A924405EA1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B5C4A19-1365-23F2-E7A3-0B6100B47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D36FA3-26A9-7C31-8E81-45A933214B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455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75E26-0F22-C340-E5AF-0BCD74C49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4F26690-8353-AD8C-FA46-BF9B59B53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7157A66-337C-6B84-CCE9-884161AD1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6BB49B-1C7B-EF14-B223-9EC65ABAEA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652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307B2-0435-45E9-5539-F583B8D17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75B22BF-F5E6-1B47-B301-644A841E74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85E7A45-139E-D0D6-3A2A-219FA97B3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2D0B67-9C7E-0362-6552-63F81725E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874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CE39D-6C5B-0FB1-800D-1E2BC99AA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3EC715B-16FB-AD9A-FE57-EAA254C96F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A78D977-215C-8519-2B79-7AC5FB12F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B43CD1-DDF1-EE10-7A17-94DF064D0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09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965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57246-A2B3-A783-6992-CF239FC94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C63AD46-1E4A-0525-3309-DADF4236C1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D7516EF-B24F-C750-6053-45DCCA092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C120E8-98B6-01FD-71FC-DA9F6646D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622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05DBB-2BDF-E6C3-5932-6C7AC3334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D4FED9B-E8B1-388B-819C-53FFBDAB50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3F012AD-3191-1E0E-7D24-DDEE931C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7A1AA6-B823-015E-517C-BC394FA288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163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0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35748-A27D-EF24-4ADA-DB69DC1AC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7BB7575-B56F-7F74-BAF0-40FC60984D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58CD09A-1A26-93BB-544C-1A7B8B5B6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FF0E0C-9ACB-AACB-F263-94F7C59F1C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698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424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9D57D-3DFF-C848-C07B-B93BC9567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0D7215C-BDF3-7B4F-BE2F-06F616E0DE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5441D63-5B6B-E991-6A05-02B43BA0F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53A9DA-D6E1-2849-BAA8-9C1E562EE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920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5EE56-A9FA-EC25-9F74-369F96CA0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A40A741-DD16-E90E-54EE-7D19EA986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6C3198-3586-DA50-E65E-06F1FBAF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16D-6C1E-457B-AA73-B5F53BDCB7C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70978D-A8F6-3F75-0BB2-D37B41108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7DDB16-604F-2E98-7E76-AC15B101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16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65868C-78C6-6693-1B7C-89E9D7FEE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914208A-D333-E4B8-BFEC-35A4D9174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3CAB3A-0880-4934-CB60-88CAFD66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16D-6C1E-457B-AA73-B5F53BDCB7C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A673BA-8F07-85C1-D78D-03F8B8FC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FECD09-9EBA-6F9F-E36F-48C3BFA8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8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1B49296-FE8C-D2B3-CDF7-54A98F826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8C11188-0F59-5714-7D51-510BB78E1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572EAB-ECEA-4967-A686-BDDE9AF3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16D-6C1E-457B-AA73-B5F53BDCB7C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35EFD4-B353-227D-6E80-4E8B8AC3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D8B9F2-BD5F-9610-4AB9-66125B54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17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12941C-A92E-1C33-BF0C-CBC277812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171892-E2B1-662E-1329-44DF3632A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2CF299-6195-A90C-8C99-75CA6ED1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16D-6C1E-457B-AA73-B5F53BDCB7C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881908-C757-1748-27DD-C04CBE59D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91B078-AEDD-62DA-C1B4-8FCBE5A0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244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85A530-ED5B-2BBE-EC42-7C8B637D2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E5B6DB-41F5-8B09-F1C3-20C090518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954778-ECB6-00D2-78A6-56BB79ABB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16D-6C1E-457B-AA73-B5F53BDCB7C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7DA2BA-46FE-E5E6-BD6E-071DDF74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D2BA15-25EA-E522-1E23-9E9E67B2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51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438EA4-92EB-E8C5-6AC8-D852BACE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31D15A-4DA0-AC5D-72D2-BB3C9F969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B90DC4-80D8-111A-FB55-8D9645730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3AF4BF-D991-6777-7C5E-535CEFFE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16D-6C1E-457B-AA73-B5F53BDCB7C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7FCC05-FAB7-7A2C-2F2C-418985141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031D78-95B4-7188-E0C7-C43F66F6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20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12EE13-1F41-3632-5D15-58884162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9B8EF0-568D-D851-A2F0-82956770A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3078D1-B21F-8490-9B3A-453ED2022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3D7A3DD-F1BF-B9BF-5A12-045CFACE3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B50D509-8244-E525-6327-41B6DF002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DDDDC2-1995-734D-7751-8228B23D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16D-6C1E-457B-AA73-B5F53BDCB7C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F57163-19AE-D44D-0F62-14D23A0A8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B980424-FDC8-E4B3-D51F-885EB2B58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38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2DD9C4-F1AC-AECD-11FD-A5E184B96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B67EE64-CB65-B1B0-BEA1-1FA83E84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16D-6C1E-457B-AA73-B5F53BDCB7C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814BF7A-EA5B-98B8-8498-2CA92F18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2935147-B1FF-FC82-43BE-48B8B4F7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35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2B3569D-5B65-008D-BC98-7293E5115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16D-6C1E-457B-AA73-B5F53BDCB7C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DC5B63D-4791-B96C-B317-91454ACA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65D3B3-7ECD-E086-22BF-00857AD9E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67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93DDBB-7912-60A3-BB39-BE91C009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461880-6709-BE5E-0336-917D5DF25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60CF7D-C1D9-A7BA-0374-2FE43C07C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2B1F08-97E4-3B43-04EE-9A5BCA18E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16D-6C1E-457B-AA73-B5F53BDCB7C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AEA50F-2FD3-2724-F39F-7DD3E0678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777A3F-91B3-7721-3124-825798C8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7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25116B-FE76-A012-A75E-37FCB6AF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388194-8B02-9CE0-EA70-99357272E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A83F90-F7A2-20CE-23ED-01481CEBD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C956BF-1676-FF79-2A54-EB7554D2C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16D-6C1E-457B-AA73-B5F53BDCB7C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D4ECA7-F47B-B05F-514F-D1756B82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F9D8F0-2DEB-0947-4C3A-9B8207B6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41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658D76A-9214-E80E-DB0A-30C995DA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C20025-97EB-6C2E-1BE3-7C5287CF9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9D6CB9-E0CA-6FF1-246C-CD3FAE4D4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D916D-6C1E-457B-AA73-B5F53BDCB7C7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CBC3A7-3CCE-6783-084A-29EDAA34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655596-E2FC-00C5-4E9E-8BD83355D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32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4.png"/><Relationship Id="rId5" Type="http://schemas.openxmlformats.org/officeDocument/2006/relationships/image" Target="NUL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1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400.png"/><Relationship Id="rId18" Type="http://schemas.openxmlformats.org/officeDocument/2006/relationships/image" Target="../media/image430.png"/><Relationship Id="rId3" Type="http://schemas.openxmlformats.org/officeDocument/2006/relationships/image" Target="../media/image361.png"/><Relationship Id="rId7" Type="http://schemas.openxmlformats.org/officeDocument/2006/relationships/image" Target="NULL"/><Relationship Id="rId12" Type="http://schemas.openxmlformats.org/officeDocument/2006/relationships/image" Target="../media/image390.png"/><Relationship Id="rId17" Type="http://schemas.openxmlformats.org/officeDocument/2006/relationships/image" Target="../media/image42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380.png"/><Relationship Id="rId5" Type="http://schemas.openxmlformats.org/officeDocument/2006/relationships/image" Target="NULL"/><Relationship Id="rId15" Type="http://schemas.openxmlformats.org/officeDocument/2006/relationships/image" Target="../media/image360.png"/><Relationship Id="rId10" Type="http://schemas.openxmlformats.org/officeDocument/2006/relationships/image" Target="../media/image370.png"/><Relationship Id="rId19" Type="http://schemas.openxmlformats.org/officeDocument/2006/relationships/image" Target="../media/image440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3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47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57.png"/><Relationship Id="rId5" Type="http://schemas.openxmlformats.org/officeDocument/2006/relationships/image" Target="../media/image530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NUL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2.png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15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Relationship Id="rId1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077" name="Arco 5"/>
          <p:cNvSpPr>
            <a:spLocks/>
          </p:cNvSpPr>
          <p:nvPr/>
        </p:nvSpPr>
        <p:spPr bwMode="auto">
          <a:xfrm rot="5400000" flipV="1">
            <a:off x="4343400" y="-4343400"/>
            <a:ext cx="457200" cy="9144000"/>
          </a:xfrm>
          <a:custGeom>
            <a:avLst/>
            <a:gdLst>
              <a:gd name="T0" fmla="*/ 0 w 21600"/>
              <a:gd name="T1" fmla="*/ 0 h 21600"/>
              <a:gd name="T2" fmla="*/ 457200 w 21600"/>
              <a:gd name="T3" fmla="*/ 9144000 h 21600"/>
              <a:gd name="T4" fmla="*/ 0 w 21600"/>
              <a:gd name="T5" fmla="*/ 9144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FF99"/>
          </a:solidFill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078" name="Arco 6"/>
          <p:cNvSpPr>
            <a:spLocks/>
          </p:cNvSpPr>
          <p:nvPr/>
        </p:nvSpPr>
        <p:spPr bwMode="auto">
          <a:xfrm rot="16200000" flipV="1">
            <a:off x="4343400" y="2057400"/>
            <a:ext cx="457200" cy="9144000"/>
          </a:xfrm>
          <a:custGeom>
            <a:avLst/>
            <a:gdLst>
              <a:gd name="T0" fmla="*/ 0 w 21600"/>
              <a:gd name="T1" fmla="*/ 0 h 21600"/>
              <a:gd name="T2" fmla="*/ 457200 w 21600"/>
              <a:gd name="T3" fmla="*/ 9144000 h 21600"/>
              <a:gd name="T4" fmla="*/ 0 w 21600"/>
              <a:gd name="T5" fmla="*/ 9144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3300"/>
          </a:solidFill>
          <a:ln w="38100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585172" y="6807"/>
            <a:ext cx="55588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993300"/>
                </a:solidFill>
              </a:rPr>
              <a:t>Key Reactions in Nuclear Astrophysics 2025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4925" y="6453188"/>
            <a:ext cx="23922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</a:rPr>
              <a:t>Trento, 19/02/2025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145360" y="926490"/>
            <a:ext cx="720090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34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134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134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134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134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b="1" dirty="0" err="1">
                <a:solidFill>
                  <a:srgbClr val="0000FF"/>
                </a:solidFill>
              </a:rPr>
              <a:t>Nuclear</a:t>
            </a:r>
            <a:r>
              <a:rPr lang="it-IT" b="1" dirty="0">
                <a:solidFill>
                  <a:srgbClr val="0000FF"/>
                </a:solidFill>
              </a:rPr>
              <a:t> </a:t>
            </a:r>
            <a:r>
              <a:rPr lang="it-IT" b="1" dirty="0" err="1">
                <a:solidFill>
                  <a:srgbClr val="0000FF"/>
                </a:solidFill>
              </a:rPr>
              <a:t>Structure</a:t>
            </a:r>
            <a:r>
              <a:rPr lang="it-IT" b="1" dirty="0">
                <a:solidFill>
                  <a:srgbClr val="0000FF"/>
                </a:solidFill>
              </a:rPr>
              <a:t> of </a:t>
            </a:r>
            <a:r>
              <a:rPr lang="it-IT" b="1" baseline="30000" dirty="0">
                <a:solidFill>
                  <a:srgbClr val="0000FF"/>
                </a:solidFill>
              </a:rPr>
              <a:t>12</a:t>
            </a:r>
            <a:r>
              <a:rPr lang="it-IT" b="1" dirty="0">
                <a:solidFill>
                  <a:srgbClr val="0000FF"/>
                </a:solidFill>
              </a:rPr>
              <a:t>C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</a:rPr>
              <a:t>and </a:t>
            </a:r>
            <a:r>
              <a:rPr lang="it-IT" b="1" dirty="0" err="1">
                <a:solidFill>
                  <a:srgbClr val="0000FF"/>
                </a:solidFill>
              </a:rPr>
              <a:t>its</a:t>
            </a:r>
            <a:r>
              <a:rPr lang="it-IT" b="1" dirty="0">
                <a:solidFill>
                  <a:srgbClr val="0000FF"/>
                </a:solidFill>
              </a:rPr>
              <a:t> impact in </a:t>
            </a:r>
            <a:r>
              <a:rPr lang="it-IT" b="1" dirty="0" err="1">
                <a:solidFill>
                  <a:srgbClr val="0000FF"/>
                </a:solidFill>
              </a:rPr>
              <a:t>Astrophysics</a:t>
            </a:r>
            <a:endParaRPr lang="it-IT" b="1" dirty="0">
              <a:solidFill>
                <a:srgbClr val="0000FF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sz="1800" b="1" dirty="0">
              <a:solidFill>
                <a:srgbClr val="0000FF"/>
              </a:solidFill>
              <a:ea typeface="Arial Unicode MS" pitchFamily="34" charset="-128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u="sng" dirty="0">
                <a:solidFill>
                  <a:srgbClr val="4D4D4D"/>
                </a:solidFill>
                <a:ea typeface="Arial Unicode MS" pitchFamily="34" charset="-128"/>
                <a:cs typeface="Times New Roman" pitchFamily="18" charset="0"/>
              </a:rPr>
              <a:t>Ivano Lombardo</a:t>
            </a:r>
            <a:r>
              <a:rPr lang="it-IT" sz="1800" b="1" dirty="0">
                <a:solidFill>
                  <a:srgbClr val="333333"/>
                </a:solidFill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333333"/>
                </a:solidFill>
                <a:ea typeface="Arial Unicode MS" pitchFamily="34" charset="-128"/>
                <a:cs typeface="Times New Roman" pitchFamily="18" charset="0"/>
              </a:rPr>
              <a:t>for the </a:t>
            </a:r>
            <a:r>
              <a:rPr lang="it-IT" sz="1600" b="1" u="sng" dirty="0">
                <a:solidFill>
                  <a:srgbClr val="333333"/>
                </a:solidFill>
                <a:ea typeface="Arial Unicode MS" pitchFamily="34" charset="-128"/>
                <a:cs typeface="Times New Roman" pitchFamily="18" charset="0"/>
              </a:rPr>
              <a:t>NUCL-EX </a:t>
            </a:r>
            <a:r>
              <a:rPr lang="it-IT" sz="1600" b="1" u="sng" dirty="0" err="1">
                <a:solidFill>
                  <a:srgbClr val="333333"/>
                </a:solidFill>
                <a:ea typeface="Arial Unicode MS" pitchFamily="34" charset="-128"/>
                <a:cs typeface="Times New Roman" pitchFamily="18" charset="0"/>
              </a:rPr>
              <a:t>collaboration</a:t>
            </a:r>
            <a:r>
              <a:rPr lang="it-IT" sz="1600" b="1" u="sng" dirty="0">
                <a:solidFill>
                  <a:srgbClr val="333333"/>
                </a:solidFill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0000"/>
                </a:solidFill>
                <a:ea typeface="Arial Unicode MS" pitchFamily="34" charset="-128"/>
                <a:cs typeface="Times New Roman" pitchFamily="18" charset="0"/>
              </a:rPr>
              <a:t>Dip. di Fisica e Astronomia - Università di Catania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C000"/>
                </a:solidFill>
                <a:ea typeface="Arial Unicode MS" pitchFamily="34" charset="-128"/>
                <a:cs typeface="Times New Roman" pitchFamily="18" charset="0"/>
              </a:rPr>
              <a:t>INFN - Sezione di Catania</a:t>
            </a: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5579322" y="6032737"/>
            <a:ext cx="30072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rgbClr val="009999"/>
                </a:solidFill>
              </a:rPr>
              <a:t>ivano.lombardo@ct.infn.it</a:t>
            </a: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 rot="16200000">
            <a:off x="-2764689" y="3027465"/>
            <a:ext cx="58230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3143" name="AutoShape 7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145" name="AutoShape 7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708857" y="64447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1</a:t>
            </a:r>
            <a:endParaRPr lang="en-US" b="1" dirty="0"/>
          </a:p>
        </p:txBody>
      </p:sp>
      <p:pic>
        <p:nvPicPr>
          <p:cNvPr id="1026" name="Picture 2" descr="Logo Primario — Università di Catania - Brand Guidelines">
            <a:extLst>
              <a:ext uri="{FF2B5EF4-FFF2-40B4-BE49-F238E27FC236}">
                <a16:creationId xmlns:a16="http://schemas.microsoft.com/office/drawing/2014/main" id="{84D65A47-D25C-8852-4AA0-098E9EE2B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5" y="367216"/>
            <a:ext cx="1188394" cy="119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C4A0FDF-F6E1-9A8D-6292-4EC0F9E65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783" y="581895"/>
            <a:ext cx="1352550" cy="6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osa vedere e fare a Trento: città del Natale - Italia.it">
            <a:extLst>
              <a:ext uri="{FF2B5EF4-FFF2-40B4-BE49-F238E27FC236}">
                <a16:creationId xmlns:a16="http://schemas.microsoft.com/office/drawing/2014/main" id="{77B88754-52D1-3DF6-690D-AE1B2FCAC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65" y="3501158"/>
            <a:ext cx="3977963" cy="256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E099442-7509-FF21-B5F9-FDB5032FE8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449" y="3419063"/>
            <a:ext cx="2781688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002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The HOYLE experiment at LNS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382694" y="355984"/>
            <a:ext cx="3277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baseline="30000" dirty="0">
                <a:solidFill>
                  <a:srgbClr val="7030A0"/>
                </a:solidFill>
                <a:sym typeface="Wingdings" pitchFamily="2" charset="2"/>
              </a:rPr>
              <a:t>14</a:t>
            </a:r>
            <a:r>
              <a:rPr lang="it-IT" sz="1600" b="1" dirty="0">
                <a:solidFill>
                  <a:srgbClr val="7030A0"/>
                </a:solidFill>
                <a:sym typeface="Wingdings" pitchFamily="2" charset="2"/>
              </a:rPr>
              <a:t>N(d,</a:t>
            </a:r>
            <a:r>
              <a:rPr lang="it-IT" sz="1600" b="1" dirty="0">
                <a:solidFill>
                  <a:srgbClr val="7030A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it-IT" sz="1600" b="1" baseline="-25000" dirty="0">
                <a:solidFill>
                  <a:srgbClr val="7030A0"/>
                </a:solidFill>
                <a:sym typeface="Wingdings" pitchFamily="2" charset="2"/>
              </a:rPr>
              <a:t>2</a:t>
            </a:r>
            <a:r>
              <a:rPr lang="it-IT" sz="1600" b="1" dirty="0">
                <a:solidFill>
                  <a:srgbClr val="7030A0"/>
                </a:solidFill>
                <a:sym typeface="Wingdings" pitchFamily="2" charset="2"/>
              </a:rPr>
              <a:t>)</a:t>
            </a:r>
            <a:r>
              <a:rPr lang="it-IT" sz="1600" b="1" baseline="30000" dirty="0">
                <a:solidFill>
                  <a:srgbClr val="7030A0"/>
                </a:solidFill>
                <a:sym typeface="Wingdings" pitchFamily="2" charset="2"/>
              </a:rPr>
              <a:t>12</a:t>
            </a:r>
            <a:r>
              <a:rPr lang="it-IT" sz="1600" b="1" dirty="0">
                <a:solidFill>
                  <a:srgbClr val="7030A0"/>
                </a:solidFill>
                <a:sym typeface="Wingdings" pitchFamily="2" charset="2"/>
              </a:rPr>
              <a:t>C(7.654) </a:t>
            </a:r>
            <a:r>
              <a:rPr lang="it-IT" sz="1600" b="1" dirty="0" err="1">
                <a:solidFill>
                  <a:srgbClr val="7030A0"/>
                </a:solidFill>
                <a:sym typeface="Wingdings" pitchFamily="2" charset="2"/>
              </a:rPr>
              <a:t>at</a:t>
            </a:r>
            <a:r>
              <a:rPr lang="it-IT" sz="1600" b="1" dirty="0">
                <a:solidFill>
                  <a:srgbClr val="7030A0"/>
                </a:solidFill>
                <a:sym typeface="Wingdings" pitchFamily="2" charset="2"/>
              </a:rPr>
              <a:t> LNS, Catania</a:t>
            </a:r>
            <a:endParaRPr lang="it-IT" sz="1600" b="1" dirty="0"/>
          </a:p>
        </p:txBody>
      </p:sp>
      <p:grpSp>
        <p:nvGrpSpPr>
          <p:cNvPr id="3" name="Gruppo 2"/>
          <p:cNvGrpSpPr/>
          <p:nvPr/>
        </p:nvGrpSpPr>
        <p:grpSpPr>
          <a:xfrm>
            <a:off x="434274" y="469216"/>
            <a:ext cx="2885484" cy="1599219"/>
            <a:chOff x="701569" y="1357860"/>
            <a:chExt cx="2646295" cy="1405976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69" y="1371497"/>
              <a:ext cx="2646295" cy="1392339"/>
            </a:xfrm>
            <a:prstGeom prst="rect">
              <a:avLst/>
            </a:prstGeom>
          </p:spPr>
        </p:pic>
        <p:sp>
          <p:nvSpPr>
            <p:cNvPr id="2" name="CasellaDiTesto 1"/>
            <p:cNvSpPr txBox="1"/>
            <p:nvPr/>
          </p:nvSpPr>
          <p:spPr>
            <a:xfrm>
              <a:off x="709206" y="1357860"/>
              <a:ext cx="1112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i="1" dirty="0">
                  <a:solidFill>
                    <a:schemeClr val="bg1"/>
                  </a:solidFill>
                </a:rPr>
                <a:t>Tandem 15MV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3392119" y="680444"/>
                <a:ext cx="482407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1600" i="1" dirty="0">
                    <a:solidFill>
                      <a:srgbClr val="FF0000"/>
                    </a:solidFill>
                  </a:rPr>
                  <a:t>d </a:t>
                </a:r>
                <a:r>
                  <a:rPr lang="it-IT" sz="1600" i="1" dirty="0" err="1">
                    <a:solidFill>
                      <a:srgbClr val="FF0000"/>
                    </a:solidFill>
                  </a:rPr>
                  <a:t>beam</a:t>
                </a:r>
                <a:r>
                  <a:rPr lang="it-IT" sz="1600" i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/>
                  <a:t>at</a:t>
                </a:r>
                <a:r>
                  <a:rPr lang="it-IT" sz="1600" dirty="0"/>
                  <a:t> E</a:t>
                </a:r>
                <a:r>
                  <a:rPr lang="it-IT" sz="1600" baseline="-25000" dirty="0"/>
                  <a:t>d</a:t>
                </a:r>
                <a:r>
                  <a:rPr lang="it-IT" sz="1600" dirty="0"/>
                  <a:t> = 10.5 </a:t>
                </a:r>
                <a:r>
                  <a:rPr lang="it-IT" sz="1600" dirty="0" err="1"/>
                  <a:t>MeV</a:t>
                </a:r>
                <a:r>
                  <a:rPr lang="it-IT" sz="1600" dirty="0"/>
                  <a:t>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1600" dirty="0">
                    <a:solidFill>
                      <a:srgbClr val="0000FF"/>
                    </a:solidFill>
                  </a:rPr>
                  <a:t>C</a:t>
                </a:r>
                <a:r>
                  <a:rPr lang="it-IT" sz="1600" baseline="-25000" dirty="0">
                    <a:solidFill>
                      <a:srgbClr val="0000FF"/>
                    </a:solidFill>
                  </a:rPr>
                  <a:t>3</a:t>
                </a:r>
                <a:r>
                  <a:rPr lang="it-IT" sz="1600" dirty="0">
                    <a:solidFill>
                      <a:srgbClr val="0000FF"/>
                    </a:solidFill>
                  </a:rPr>
                  <a:t>N</a:t>
                </a:r>
                <a:r>
                  <a:rPr lang="it-IT" sz="1600" baseline="-25000" dirty="0">
                    <a:solidFill>
                      <a:srgbClr val="0000FF"/>
                    </a:solidFill>
                  </a:rPr>
                  <a:t>6</a:t>
                </a:r>
                <a:r>
                  <a:rPr lang="it-IT" sz="1600" dirty="0">
                    <a:solidFill>
                      <a:srgbClr val="0000FF"/>
                    </a:solidFill>
                  </a:rPr>
                  <a:t>H</a:t>
                </a:r>
                <a:r>
                  <a:rPr lang="it-IT" sz="1600" baseline="-25000" dirty="0">
                    <a:solidFill>
                      <a:srgbClr val="0000FF"/>
                    </a:solidFill>
                  </a:rPr>
                  <a:t>6</a:t>
                </a:r>
                <a:r>
                  <a:rPr lang="it-IT" sz="1600" dirty="0"/>
                  <a:t> target (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40 </a:t>
                </a:r>
                <a:r>
                  <a:rPr lang="it-IT" sz="1600" b="1" dirty="0">
                    <a:solidFill>
                      <a:srgbClr val="FF0000"/>
                    </a:solidFill>
                    <a:latin typeface="Symbol" pitchFamily="18" charset="2"/>
                  </a:rPr>
                  <a:t>m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g/cm</a:t>
                </a:r>
                <a:r>
                  <a:rPr lang="it-IT" sz="16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it-IT" sz="1600" dirty="0"/>
                  <a:t>) + </a:t>
                </a:r>
                <a:r>
                  <a:rPr lang="it-IT" sz="1600" b="1" dirty="0">
                    <a:solidFill>
                      <a:srgbClr val="7030A0"/>
                    </a:solidFill>
                  </a:rPr>
                  <a:t>5/10 </a:t>
                </a:r>
                <a:r>
                  <a:rPr lang="it-IT" sz="1600" b="1" dirty="0">
                    <a:solidFill>
                      <a:srgbClr val="7030A0"/>
                    </a:solidFill>
                    <a:latin typeface="Symbol" pitchFamily="18" charset="2"/>
                  </a:rPr>
                  <a:t>m</a:t>
                </a:r>
                <a:r>
                  <a:rPr lang="it-IT" sz="1600" b="1" dirty="0">
                    <a:solidFill>
                      <a:srgbClr val="7030A0"/>
                    </a:solidFill>
                  </a:rPr>
                  <a:t>g/cm</a:t>
                </a:r>
                <a:r>
                  <a:rPr lang="it-IT" sz="1600" b="1" baseline="30000" dirty="0">
                    <a:solidFill>
                      <a:srgbClr val="7030A0"/>
                    </a:solidFill>
                  </a:rPr>
                  <a:t>2</a:t>
                </a:r>
                <a:r>
                  <a:rPr lang="it-IT" sz="1600" dirty="0"/>
                  <a:t> </a:t>
                </a:r>
                <a:r>
                  <a:rPr lang="it-IT" sz="1600" i="1" dirty="0" err="1"/>
                  <a:t>backing</a:t>
                </a:r>
                <a:r>
                  <a:rPr lang="it-IT" sz="1600" dirty="0"/>
                  <a:t> C;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sz="16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it-IT" sz="1600" b="0" i="1" smtClean="0">
                        <a:latin typeface="Cambria Math"/>
                      </a:rPr>
                      <m:t>≈4</m:t>
                    </m:r>
                    <m:r>
                      <a:rPr lang="it-IT" sz="1600" b="0" i="1" smtClean="0">
                        <a:latin typeface="Cambria Math"/>
                      </a:rPr>
                      <m:t>𝑒𝑛𝐴</m:t>
                    </m:r>
                  </m:oMath>
                </a14:m>
                <a:r>
                  <a:rPr lang="en-US" sz="1600" dirty="0"/>
                  <a:t>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/>
                      </a:rPr>
                      <m:t>≈</m:t>
                    </m:r>
                    <m:r>
                      <a:rPr lang="it-IT" sz="1600" b="0" i="1" smtClean="0">
                        <a:solidFill>
                          <a:srgbClr val="0070C0"/>
                        </a:solidFill>
                        <a:latin typeface="Cambria Math"/>
                      </a:rPr>
                      <m:t>30 </m:t>
                    </m:r>
                    <m:r>
                      <a:rPr lang="it-IT" sz="1600" b="0" i="1" smtClean="0">
                        <a:solidFill>
                          <a:srgbClr val="0070C0"/>
                        </a:solidFill>
                        <a:latin typeface="Cambria Math"/>
                      </a:rPr>
                      <m:t>𝑑𝑎𝑦𝑠</m:t>
                    </m:r>
                  </m:oMath>
                </a14:m>
                <a:r>
                  <a:rPr lang="en-US" sz="1600" dirty="0"/>
                  <a:t> of beam time;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/>
                  <a:t>anti-coincidence telescope + </a:t>
                </a:r>
                <a:r>
                  <a:rPr lang="en-US" sz="1600" dirty="0" err="1"/>
                  <a:t>hodoscope</a:t>
                </a:r>
                <a:r>
                  <a:rPr lang="en-US" sz="1600" dirty="0"/>
                  <a:t>  in KC </a:t>
                </a: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19" y="680444"/>
                <a:ext cx="4824078" cy="1323439"/>
              </a:xfrm>
              <a:prstGeom prst="rect">
                <a:avLst/>
              </a:prstGeom>
              <a:blipFill rotWithShape="1">
                <a:blip r:embed="rId5"/>
                <a:stretch>
                  <a:fillRect l="-379" t="-1382" b="-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o 6"/>
          <p:cNvGrpSpPr/>
          <p:nvPr/>
        </p:nvGrpSpPr>
        <p:grpSpPr>
          <a:xfrm>
            <a:off x="1049424" y="2413057"/>
            <a:ext cx="7757392" cy="1741262"/>
            <a:chOff x="884573" y="2969715"/>
            <a:chExt cx="7757392" cy="1741262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5761645" y="4077072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3212629" y="3324953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0070C0"/>
                  </a:solidFill>
                </a:rPr>
                <a:t>3</a:t>
              </a:r>
              <a:r>
                <a:rPr lang="el-GR" sz="2400" b="1" dirty="0">
                  <a:solidFill>
                    <a:srgbClr val="0070C0"/>
                  </a:solidFill>
                </a:rPr>
                <a:t>α</a:t>
              </a:r>
              <a:endParaRPr lang="it-IT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5817563" y="337840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</a:rPr>
                <a:t>α</a:t>
              </a:r>
              <a:endParaRPr lang="it-IT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884573" y="2969715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Hodoscope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6769757" y="4310867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it-IT" sz="2000" b="1" baseline="-25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it-IT" sz="20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=10.5 MeV</a:t>
              </a: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6278955" y="3430003"/>
              <a:ext cx="720080" cy="792088"/>
            </a:xfrm>
            <a:prstGeom prst="rect">
              <a:avLst/>
            </a:prstGeom>
            <a:solidFill>
              <a:srgbClr val="002060"/>
            </a:solidFill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6049677" y="3483063"/>
              <a:ext cx="720080" cy="792088"/>
            </a:xfrm>
            <a:prstGeom prst="rect">
              <a:avLst/>
            </a:prstGeom>
            <a:solidFill>
              <a:srgbClr val="002060"/>
            </a:solidFill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2161245" y="3230991"/>
              <a:ext cx="864096" cy="936104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70C0"/>
              </a:solidFill>
            </a:ln>
            <a:scene3d>
              <a:camera prst="isometricOffAxis1Right">
                <a:rot lat="975842" lon="18472856" rev="2143086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8" name="Connettore 2 27"/>
            <p:cNvCxnSpPr/>
            <p:nvPr/>
          </p:nvCxnSpPr>
          <p:spPr>
            <a:xfrm flipH="1" flipV="1">
              <a:off x="2737309" y="3594560"/>
              <a:ext cx="2220018" cy="660267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 flipH="1" flipV="1">
              <a:off x="2593293" y="3976086"/>
              <a:ext cx="2376265" cy="27874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/>
            <p:cNvCxnSpPr/>
            <p:nvPr/>
          </p:nvCxnSpPr>
          <p:spPr>
            <a:xfrm flipH="1" flipV="1">
              <a:off x="2449277" y="3636371"/>
              <a:ext cx="2508050" cy="618455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ttangolo 30"/>
            <p:cNvSpPr/>
            <p:nvPr/>
          </p:nvSpPr>
          <p:spPr>
            <a:xfrm rot="4083369">
              <a:off x="4817623" y="3892080"/>
              <a:ext cx="751288" cy="655837"/>
            </a:xfrm>
            <a:prstGeom prst="rect">
              <a:avLst/>
            </a:prstGeom>
            <a:solidFill>
              <a:srgbClr val="008080"/>
            </a:solidFill>
            <a:scene3d>
              <a:camera prst="isometricLeftDown">
                <a:rot lat="2363387" lon="1958055" rev="21476174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2" name="Connettore 2 31"/>
            <p:cNvCxnSpPr/>
            <p:nvPr/>
          </p:nvCxnSpPr>
          <p:spPr>
            <a:xfrm flipH="1" flipV="1">
              <a:off x="5193267" y="4254827"/>
              <a:ext cx="1576490" cy="402571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/>
            <p:cNvCxnSpPr/>
            <p:nvPr/>
          </p:nvCxnSpPr>
          <p:spPr>
            <a:xfrm flipV="1">
              <a:off x="5509617" y="3924693"/>
              <a:ext cx="900100" cy="18612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sellaDiTesto 33"/>
            <p:cNvSpPr txBox="1"/>
            <p:nvPr/>
          </p:nvSpPr>
          <p:spPr>
            <a:xfrm>
              <a:off x="4548853" y="3372146"/>
              <a:ext cx="1051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rgbClr val="008000"/>
                  </a:solidFill>
                </a:rPr>
                <a:t>C</a:t>
              </a:r>
              <a:r>
                <a:rPr lang="it-IT" sz="2400" b="1" baseline="-25000" dirty="0">
                  <a:solidFill>
                    <a:srgbClr val="008000"/>
                  </a:solidFill>
                </a:rPr>
                <a:t>3</a:t>
              </a:r>
              <a:r>
                <a:rPr lang="it-IT" sz="2400" b="1" dirty="0">
                  <a:solidFill>
                    <a:srgbClr val="008000"/>
                  </a:solidFill>
                </a:rPr>
                <a:t>N</a:t>
              </a:r>
              <a:r>
                <a:rPr lang="it-IT" sz="2400" b="1" baseline="-25000" dirty="0">
                  <a:solidFill>
                    <a:srgbClr val="008000"/>
                  </a:solidFill>
                </a:rPr>
                <a:t>6</a:t>
              </a:r>
              <a:r>
                <a:rPr lang="it-IT" sz="2400" b="1" dirty="0">
                  <a:solidFill>
                    <a:srgbClr val="008000"/>
                  </a:solidFill>
                </a:rPr>
                <a:t>H</a:t>
              </a:r>
              <a:r>
                <a:rPr lang="it-IT" sz="2400" b="1" baseline="-25000" dirty="0">
                  <a:solidFill>
                    <a:srgbClr val="008000"/>
                  </a:solidFill>
                </a:rPr>
                <a:t>6</a:t>
              </a:r>
              <a:endParaRPr lang="en-US" sz="2400" b="1" baseline="-25000" dirty="0">
                <a:solidFill>
                  <a:srgbClr val="008000"/>
                </a:solidFill>
              </a:endParaRP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6941283" y="3013297"/>
              <a:ext cx="15560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i="1" dirty="0" err="1">
                  <a:solidFill>
                    <a:srgbClr val="FF0000"/>
                  </a:solidFill>
                </a:rPr>
                <a:t>anticoincidence</a:t>
              </a:r>
              <a:r>
                <a:rPr lang="it-IT" sz="1600" b="1" i="1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it-IT" sz="1600" b="1" i="1" dirty="0" err="1">
                  <a:solidFill>
                    <a:srgbClr val="FF0000"/>
                  </a:solidFill>
                </a:rPr>
                <a:t>telescope</a:t>
              </a:r>
              <a:endParaRPr lang="en-US" sz="16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Text Box 7"/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493182" y="3912691"/>
            <a:ext cx="3431819" cy="2515943"/>
            <a:chOff x="5358510" y="3978179"/>
            <a:chExt cx="3431819" cy="2515943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8510" y="3978179"/>
              <a:ext cx="3431819" cy="2515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CasellaDiTesto 13"/>
            <p:cNvSpPr txBox="1"/>
            <p:nvPr/>
          </p:nvSpPr>
          <p:spPr>
            <a:xfrm>
              <a:off x="5868144" y="414908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LNS</a:t>
              </a:r>
            </a:p>
          </p:txBody>
        </p:sp>
      </p:grp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3457" y="6504057"/>
            <a:ext cx="3870803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FFFF"/>
                </a:solidFill>
              </a:rPr>
              <a:t>≈ 30kevts of </a:t>
            </a:r>
            <a:r>
              <a:rPr lang="it-IT" sz="2000" b="1" i="1" dirty="0" err="1">
                <a:solidFill>
                  <a:srgbClr val="FFFFFF"/>
                </a:solidFill>
              </a:rPr>
              <a:t>four-fold</a:t>
            </a:r>
            <a:r>
              <a:rPr lang="it-IT" sz="2000" b="1" dirty="0">
                <a:solidFill>
                  <a:srgbClr val="FFFFFF"/>
                </a:solidFill>
              </a:rPr>
              <a:t> </a:t>
            </a:r>
            <a:r>
              <a:rPr lang="it-IT" sz="2000" b="1" dirty="0" err="1">
                <a:solidFill>
                  <a:srgbClr val="FFFFFF"/>
                </a:solidFill>
              </a:rPr>
              <a:t>coincidences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2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The Hoyle state direct decay width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"/>
          <a:stretch/>
        </p:blipFill>
        <p:spPr bwMode="auto">
          <a:xfrm>
            <a:off x="529937" y="384242"/>
            <a:ext cx="3597191" cy="376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860032" y="3883521"/>
            <a:ext cx="2663743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0000"/>
                </a:solidFill>
              </a:rPr>
              <a:t>DD &lt; 0.043% </a:t>
            </a:r>
            <a:r>
              <a:rPr lang="it-IT" sz="2000" b="1" dirty="0" err="1">
                <a:solidFill>
                  <a:srgbClr val="FF0000"/>
                </a:solidFill>
              </a:rPr>
              <a:t>at</a:t>
            </a:r>
            <a:r>
              <a:rPr lang="it-IT" sz="2000" b="1" dirty="0">
                <a:solidFill>
                  <a:srgbClr val="FF0000"/>
                </a:solidFill>
              </a:rPr>
              <a:t> 95% CL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grpSp>
        <p:nvGrpSpPr>
          <p:cNvPr id="48" name="Gruppo 47"/>
          <p:cNvGrpSpPr/>
          <p:nvPr/>
        </p:nvGrpSpPr>
        <p:grpSpPr>
          <a:xfrm>
            <a:off x="2248994" y="2236801"/>
            <a:ext cx="1896435" cy="1939150"/>
            <a:chOff x="1700246" y="3779817"/>
            <a:chExt cx="2015407" cy="2060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246" y="3825212"/>
              <a:ext cx="2015407" cy="2015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Rettangolo 46"/>
            <p:cNvSpPr/>
            <p:nvPr/>
          </p:nvSpPr>
          <p:spPr>
            <a:xfrm>
              <a:off x="3275856" y="3779817"/>
              <a:ext cx="439797" cy="373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6722"/>
            <a:ext cx="4545852" cy="331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FF552BA-FEF6-41F0-A37D-32D98FC8CFC6}"/>
              </a:ext>
            </a:extLst>
          </p:cNvPr>
          <p:cNvSpPr txBox="1"/>
          <p:nvPr/>
        </p:nvSpPr>
        <p:spPr>
          <a:xfrm>
            <a:off x="4894144" y="4600092"/>
            <a:ext cx="41308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Nearly </a:t>
            </a:r>
            <a:r>
              <a:rPr lang="en-US" sz="2000" b="1" i="1" dirty="0">
                <a:solidFill>
                  <a:srgbClr val="0000FF"/>
                </a:solidFill>
              </a:rPr>
              <a:t>identical</a:t>
            </a:r>
            <a:r>
              <a:rPr lang="en-US" sz="2000" b="1" dirty="0"/>
              <a:t> to the findings of </a:t>
            </a:r>
          </a:p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R. Smith et al, PRL 119 (2017) 132502</a:t>
            </a:r>
          </a:p>
          <a:p>
            <a:r>
              <a:rPr lang="en-US" sz="2000" b="1" dirty="0"/>
              <a:t>and also, by using </a:t>
            </a:r>
            <a:r>
              <a:rPr lang="en-US" sz="2000" b="1" baseline="30000" dirty="0">
                <a:solidFill>
                  <a:srgbClr val="00B050"/>
                </a:solidFill>
              </a:rPr>
              <a:t>12</a:t>
            </a:r>
            <a:r>
              <a:rPr lang="en-US" sz="2000" b="1" dirty="0">
                <a:solidFill>
                  <a:srgbClr val="00B050"/>
                </a:solidFill>
              </a:rPr>
              <a:t>N decay</a:t>
            </a:r>
            <a:r>
              <a:rPr lang="en-US" sz="2000" b="1" dirty="0"/>
              <a:t>:</a:t>
            </a:r>
          </a:p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J. Bishop, PRC 102 (2020) 041303 (R)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8036022E-233E-44B2-AFBE-E6E0E99DBA90}"/>
              </a:ext>
            </a:extLst>
          </p:cNvPr>
          <p:cNvGrpSpPr/>
          <p:nvPr/>
        </p:nvGrpSpPr>
        <p:grpSpPr>
          <a:xfrm>
            <a:off x="425051" y="2135651"/>
            <a:ext cx="3861656" cy="4338107"/>
            <a:chOff x="-3480656" y="1107116"/>
            <a:chExt cx="3861656" cy="4338107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4B4B04B-66F3-4A74-99F0-01D25B25B2E0}"/>
                </a:ext>
              </a:extLst>
            </p:cNvPr>
            <p:cNvSpPr/>
            <p:nvPr/>
          </p:nvSpPr>
          <p:spPr>
            <a:xfrm>
              <a:off x="-3480656" y="1107116"/>
              <a:ext cx="3861656" cy="4338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2E6D2050-31E9-4BE2-8D30-7A4F62A68F08}"/>
                </a:ext>
              </a:extLst>
            </p:cNvPr>
            <p:cNvGrpSpPr/>
            <p:nvPr/>
          </p:nvGrpSpPr>
          <p:grpSpPr>
            <a:xfrm>
              <a:off x="-3367624" y="1309190"/>
              <a:ext cx="3615006" cy="3620039"/>
              <a:chOff x="5211134" y="2884018"/>
              <a:chExt cx="3615006" cy="3620039"/>
            </a:xfrm>
            <a:solidFill>
              <a:schemeClr val="bg1"/>
            </a:solidFill>
          </p:grpSpPr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5C88C4E3-5C6E-4817-985F-A11BFD0378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2362" t="30400" r="20863" b="17691"/>
              <a:stretch/>
            </p:blipFill>
            <p:spPr>
              <a:xfrm>
                <a:off x="5211134" y="3284432"/>
                <a:ext cx="2952328" cy="3219625"/>
              </a:xfrm>
              <a:prstGeom prst="rect">
                <a:avLst/>
              </a:prstGeom>
              <a:grpFill/>
            </p:spPr>
          </p:pic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997208E7-2381-484A-ADAF-2305B529D430}"/>
                  </a:ext>
                </a:extLst>
              </p:cNvPr>
              <p:cNvSpPr txBox="1"/>
              <p:nvPr/>
            </p:nvSpPr>
            <p:spPr>
              <a:xfrm rot="16200000">
                <a:off x="6971186" y="4675760"/>
                <a:ext cx="3057312" cy="30777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/>
                  <a:t>T.K. Rana et al, </a:t>
                </a:r>
                <a:r>
                  <a:rPr lang="it-IT" sz="1400" b="1" dirty="0" err="1"/>
                  <a:t>Phys</a:t>
                </a:r>
                <a:r>
                  <a:rPr lang="it-IT" sz="1400" b="1" dirty="0"/>
                  <a:t>. Lett. B 793 (2019)</a:t>
                </a:r>
                <a:endParaRPr lang="en-GB" sz="1400" b="1" dirty="0"/>
              </a:p>
            </p:txBody>
          </p:sp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09682077-9E0C-4C57-8D1C-A9527BC34E6E}"/>
                  </a:ext>
                </a:extLst>
              </p:cNvPr>
              <p:cNvSpPr txBox="1"/>
              <p:nvPr/>
            </p:nvSpPr>
            <p:spPr>
              <a:xfrm>
                <a:off x="7109003" y="2884018"/>
                <a:ext cx="1717137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>
                    <a:solidFill>
                      <a:srgbClr val="FF0000"/>
                    </a:solidFill>
                  </a:rPr>
                  <a:t>&lt;0.019% 95% CL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E1D16CAC-763F-4822-B784-C5F3583A28C4}"/>
              </a:ext>
            </a:extLst>
          </p:cNvPr>
          <p:cNvSpPr txBox="1"/>
          <p:nvPr/>
        </p:nvSpPr>
        <p:spPr>
          <a:xfrm>
            <a:off x="-35024" y="6488374"/>
            <a:ext cx="4963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see also </a:t>
            </a:r>
            <a:r>
              <a:rPr lang="en-US" sz="2000" b="1" dirty="0">
                <a:solidFill>
                  <a:schemeClr val="bg1"/>
                </a:solidFill>
              </a:rPr>
              <a:t>IL &amp; DDA, Riv. Nuovo Cim. 46 (2023)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E9D621C-6B33-31A5-0283-39E4FAF6E2BA}"/>
              </a:ext>
            </a:extLst>
          </p:cNvPr>
          <p:cNvGrpSpPr/>
          <p:nvPr/>
        </p:nvGrpSpPr>
        <p:grpSpPr>
          <a:xfrm>
            <a:off x="510612" y="434696"/>
            <a:ext cx="5081724" cy="5657850"/>
            <a:chOff x="510612" y="434696"/>
            <a:chExt cx="5081724" cy="565785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F34FD7D-31E3-263B-94F8-1EDC968F8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0612" y="434696"/>
              <a:ext cx="5081724" cy="5657850"/>
            </a:xfrm>
            <a:prstGeom prst="rect">
              <a:avLst/>
            </a:prstGeom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7965936C-2634-D066-7235-F7562E8E9EF6}"/>
                </a:ext>
              </a:extLst>
            </p:cNvPr>
            <p:cNvSpPr/>
            <p:nvPr/>
          </p:nvSpPr>
          <p:spPr>
            <a:xfrm>
              <a:off x="798897" y="4697129"/>
              <a:ext cx="1722922" cy="394635"/>
            </a:xfrm>
            <a:prstGeom prst="rect">
              <a:avLst/>
            </a:prstGeom>
            <a:solidFill>
              <a:srgbClr val="0070C0">
                <a:alpha val="1411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51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484585" y="2846586"/>
            <a:ext cx="5948503" cy="3416776"/>
            <a:chOff x="484585" y="2846586"/>
            <a:chExt cx="5948503" cy="3416776"/>
          </a:xfrm>
        </p:grpSpPr>
        <p:grpSp>
          <p:nvGrpSpPr>
            <p:cNvPr id="3" name="Gruppo 2"/>
            <p:cNvGrpSpPr/>
            <p:nvPr/>
          </p:nvGrpSpPr>
          <p:grpSpPr>
            <a:xfrm>
              <a:off x="484585" y="3177343"/>
              <a:ext cx="3628989" cy="3086019"/>
              <a:chOff x="484585" y="3177343"/>
              <a:chExt cx="3628989" cy="3086019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 bwMode="auto">
              <a:xfrm rot="7165780" flipH="1">
                <a:off x="220707" y="3441221"/>
                <a:ext cx="3086019" cy="2558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CasellaDiTesto 6"/>
              <p:cNvSpPr txBox="1"/>
              <p:nvPr/>
            </p:nvSpPr>
            <p:spPr>
              <a:xfrm>
                <a:off x="2474792" y="4848327"/>
                <a:ext cx="16387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err="1">
                    <a:solidFill>
                      <a:srgbClr val="7030A0"/>
                    </a:solidFill>
                  </a:rPr>
                  <a:t>Ghost</a:t>
                </a:r>
                <a:r>
                  <a:rPr lang="it-IT" b="1" dirty="0">
                    <a:solidFill>
                      <a:srgbClr val="7030A0"/>
                    </a:solidFill>
                  </a:rPr>
                  <a:t> </a:t>
                </a:r>
                <a:r>
                  <a:rPr lang="it-IT" b="1" dirty="0" err="1">
                    <a:solidFill>
                      <a:srgbClr val="7030A0"/>
                    </a:solidFill>
                  </a:rPr>
                  <a:t>anomaly</a:t>
                </a:r>
                <a:endParaRPr lang="it-IT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11" name="CasellaDiTesto 10"/>
            <p:cNvSpPr txBox="1"/>
            <p:nvPr/>
          </p:nvSpPr>
          <p:spPr>
            <a:xfrm>
              <a:off x="539552" y="2846586"/>
              <a:ext cx="5893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>
                  <a:solidFill>
                    <a:srgbClr val="7030A0"/>
                  </a:solidFill>
                </a:rPr>
                <a:t>R-</a:t>
              </a:r>
              <a:r>
                <a:rPr lang="it-IT" b="1" i="1" dirty="0" err="1">
                  <a:solidFill>
                    <a:srgbClr val="7030A0"/>
                  </a:solidFill>
                </a:rPr>
                <a:t>matrix</a:t>
              </a:r>
              <a:r>
                <a:rPr lang="it-IT" b="1" i="1" dirty="0">
                  <a:solidFill>
                    <a:srgbClr val="7030A0"/>
                  </a:solidFill>
                </a:rPr>
                <a:t> </a:t>
              </a:r>
              <a:r>
                <a:rPr lang="it-IT" b="1" i="1" dirty="0" err="1">
                  <a:solidFill>
                    <a:srgbClr val="7030A0"/>
                  </a:solidFill>
                </a:rPr>
                <a:t>calculations</a:t>
              </a:r>
              <a:r>
                <a:rPr lang="it-IT" b="1" dirty="0"/>
                <a:t> by </a:t>
              </a:r>
              <a:r>
                <a:rPr lang="it-IT" b="1" dirty="0" err="1"/>
                <a:t>Refsgaard</a:t>
              </a:r>
              <a:r>
                <a:rPr lang="it-IT" b="1" dirty="0"/>
                <a:t> et al (</a:t>
              </a:r>
              <a:r>
                <a:rPr lang="it-IT" b="1" dirty="0" err="1"/>
                <a:t>Phys</a:t>
              </a:r>
              <a:r>
                <a:rPr lang="it-IT" b="1" dirty="0"/>
                <a:t>. </a:t>
              </a:r>
              <a:r>
                <a:rPr lang="it-IT" b="1" dirty="0" err="1"/>
                <a:t>Lett</a:t>
              </a:r>
              <a:r>
                <a:rPr lang="it-IT" b="1" dirty="0"/>
                <a:t>. B, 2018)</a:t>
              </a:r>
              <a:endParaRPr lang="en-US" b="1" dirty="0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539552" y="2356475"/>
            <a:ext cx="665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8000"/>
                </a:solidFill>
              </a:rPr>
              <a:t>Semi-</a:t>
            </a:r>
            <a:r>
              <a:rPr lang="it-IT" b="1" dirty="0" err="1">
                <a:solidFill>
                  <a:srgbClr val="008000"/>
                </a:solidFill>
              </a:rPr>
              <a:t>classical</a:t>
            </a:r>
            <a:r>
              <a:rPr lang="it-IT" b="1" dirty="0">
                <a:solidFill>
                  <a:srgbClr val="008000"/>
                </a:solidFill>
              </a:rPr>
              <a:t> </a:t>
            </a:r>
            <a:r>
              <a:rPr lang="it-IT" b="1" dirty="0" err="1">
                <a:solidFill>
                  <a:srgbClr val="008000"/>
                </a:solidFill>
              </a:rPr>
              <a:t>calculations</a:t>
            </a:r>
            <a:r>
              <a:rPr lang="it-IT" b="1" dirty="0"/>
              <a:t> by </a:t>
            </a:r>
            <a:r>
              <a:rPr lang="it-IT" b="1" dirty="0" err="1"/>
              <a:t>Zheng</a:t>
            </a:r>
            <a:r>
              <a:rPr lang="it-IT" b="1" dirty="0"/>
              <a:t> et al (</a:t>
            </a:r>
            <a:r>
              <a:rPr lang="it-IT" b="1" dirty="0" err="1"/>
              <a:t>Phys</a:t>
            </a:r>
            <a:r>
              <a:rPr lang="it-IT" b="1" dirty="0"/>
              <a:t>. </a:t>
            </a:r>
            <a:r>
              <a:rPr lang="it-IT" b="1" dirty="0" err="1"/>
              <a:t>Lett</a:t>
            </a:r>
            <a:r>
              <a:rPr lang="it-IT" b="1" dirty="0"/>
              <a:t>. B, 2018): </a:t>
            </a:r>
            <a:r>
              <a:rPr lang="it-IT" b="1" dirty="0">
                <a:solidFill>
                  <a:srgbClr val="FF0000"/>
                </a:solidFill>
              </a:rPr>
              <a:t>≈ 10</a:t>
            </a:r>
            <a:r>
              <a:rPr lang="it-IT" b="1" baseline="30000" dirty="0">
                <a:solidFill>
                  <a:srgbClr val="FF0000"/>
                </a:solidFill>
              </a:rPr>
              <a:t>-5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Some theoretical estimates on the DD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457" y="6504057"/>
            <a:ext cx="4776564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FFFF"/>
                </a:solidFill>
              </a:rPr>
              <a:t>R. Smith et al, PRC 102 (2020): BR &lt; 5.7·10</a:t>
            </a:r>
            <a:r>
              <a:rPr lang="it-IT" sz="2000" b="1" baseline="30000" dirty="0">
                <a:solidFill>
                  <a:srgbClr val="FFFFFF"/>
                </a:solidFill>
              </a:rPr>
              <a:t>-6</a:t>
            </a:r>
            <a:endParaRPr lang="en-US" sz="2000" b="1" baseline="30000" dirty="0">
              <a:solidFill>
                <a:srgbClr val="FFFFFF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87674" y="384830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Faddeev</a:t>
            </a:r>
            <a:r>
              <a:rPr lang="it-IT" b="1" dirty="0"/>
              <a:t> </a:t>
            </a:r>
            <a:r>
              <a:rPr lang="it-IT" b="1" i="1" dirty="0">
                <a:solidFill>
                  <a:srgbClr val="0000FF"/>
                </a:solidFill>
              </a:rPr>
              <a:t>3-body </a:t>
            </a:r>
            <a:r>
              <a:rPr lang="it-IT" b="1" i="1" dirty="0" err="1">
                <a:solidFill>
                  <a:srgbClr val="0000FF"/>
                </a:solidFill>
              </a:rPr>
              <a:t>calculations</a:t>
            </a:r>
            <a:r>
              <a:rPr lang="it-IT" b="1" dirty="0"/>
              <a:t> by </a:t>
            </a:r>
            <a:r>
              <a:rPr lang="it-IT" b="1" dirty="0" err="1"/>
              <a:t>Ishikawa</a:t>
            </a:r>
            <a:r>
              <a:rPr lang="it-IT" b="1" dirty="0"/>
              <a:t> (2014): </a:t>
            </a:r>
            <a:r>
              <a:rPr lang="it-IT" b="1" dirty="0">
                <a:solidFill>
                  <a:srgbClr val="0000FF"/>
                </a:solidFill>
              </a:rPr>
              <a:t>DD &lt; 1%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92944" y="806336"/>
            <a:ext cx="5158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Simple </a:t>
            </a:r>
            <a:r>
              <a:rPr lang="it-IT" b="1" dirty="0" err="1">
                <a:solidFill>
                  <a:srgbClr val="FF0000"/>
                </a:solidFill>
              </a:rPr>
              <a:t>phase-space</a:t>
            </a:r>
            <a:r>
              <a:rPr lang="it-IT" b="1" dirty="0"/>
              <a:t> </a:t>
            </a:r>
            <a:r>
              <a:rPr lang="it-IT" b="1" dirty="0" err="1"/>
              <a:t>calculations+</a:t>
            </a:r>
            <a:r>
              <a:rPr lang="it-IT" b="1" dirty="0" err="1">
                <a:solidFill>
                  <a:srgbClr val="FF0000"/>
                </a:solidFill>
              </a:rPr>
              <a:t>WKB</a:t>
            </a:r>
            <a:r>
              <a:rPr lang="it-IT" b="1" dirty="0"/>
              <a:t> </a:t>
            </a:r>
            <a:r>
              <a:rPr lang="it-IT" b="1" dirty="0" err="1"/>
              <a:t>penetrability</a:t>
            </a:r>
            <a:r>
              <a:rPr lang="it-IT" b="1" dirty="0"/>
              <a:t> </a:t>
            </a:r>
          </a:p>
          <a:p>
            <a:r>
              <a:rPr lang="it-IT" b="1" dirty="0">
                <a:solidFill>
                  <a:schemeClr val="bg1">
                    <a:lumMod val="50000"/>
                  </a:schemeClr>
                </a:solidFill>
              </a:rPr>
              <a:t>R. Smith et al (PRL, 2017)</a:t>
            </a:r>
            <a:r>
              <a:rPr lang="it-IT" b="1" dirty="0"/>
              <a:t>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487674" y="1551307"/>
                <a:ext cx="5448799" cy="663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𝑩𝑹</m:t>
                      </m:r>
                      <m:r>
                        <a:rPr lang="it-IT" b="1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it-IT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it-IT" b="1" i="1" smtClean="0">
                                  <a:latin typeface="Cambria Math"/>
                                  <a:ea typeface="Cambria Math"/>
                                </a:rPr>
                                <m:t>𝒃𝒐𝒅𝒚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it-IT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it-IT" b="1" i="1">
                                  <a:latin typeface="Cambria Math"/>
                                  <a:ea typeface="Cambria Math"/>
                                </a:rPr>
                                <m:t>𝒃𝒐𝒅𝒚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/>
                              <a:ea typeface="Cambria Math"/>
                            </a:rPr>
                            <m:t>𝑷</m:t>
                          </m:r>
                        </m:e>
                        <m:sub>
                          <m:r>
                            <a:rPr lang="it-IT" b="1" i="1" smtClean="0">
                              <a:latin typeface="Cambria Math"/>
                              <a:ea typeface="Cambria Math"/>
                            </a:rPr>
                            <m:t>𝑾𝑲𝑩</m:t>
                          </m:r>
                        </m:sub>
                      </m:sSub>
                      <m:r>
                        <a:rPr lang="it-IT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it-IT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it-IT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it-IT" b="1" i="1" smtClean="0">
                          <a:latin typeface="Cambria Math"/>
                          <a:ea typeface="Cambria Math"/>
                        </a:rPr>
                        <m:t>𝟎𝟎𝟏𝟖</m:t>
                      </m:r>
                      <m:r>
                        <a:rPr lang="it-IT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it-IT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it-IT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it-IT" b="1" i="1" smtClean="0">
                          <a:latin typeface="Cambria Math"/>
                          <a:ea typeface="Cambria Math"/>
                        </a:rPr>
                        <m:t>𝟑𝟑𝟑</m:t>
                      </m:r>
                      <m:r>
                        <a:rPr lang="it-IT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𝟎𝟔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4" y="1551307"/>
                <a:ext cx="5448799" cy="6631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po 19">
            <a:extLst>
              <a:ext uri="{FF2B5EF4-FFF2-40B4-BE49-F238E27FC236}">
                <a16:creationId xmlns:a16="http://schemas.microsoft.com/office/drawing/2014/main" id="{179B5588-0877-5C9F-6035-B09D728AD8E2}"/>
              </a:ext>
            </a:extLst>
          </p:cNvPr>
          <p:cNvGrpSpPr/>
          <p:nvPr/>
        </p:nvGrpSpPr>
        <p:grpSpPr>
          <a:xfrm>
            <a:off x="4423384" y="405943"/>
            <a:ext cx="4566359" cy="6046113"/>
            <a:chOff x="4481388" y="427057"/>
            <a:chExt cx="4566359" cy="6046113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8C67AD4F-77F7-3704-0B11-6F72DA647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088" y="427057"/>
              <a:ext cx="2397574" cy="1927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D3454B49-0D8E-0E10-572B-7A2DBD2C6899}"/>
                </a:ext>
              </a:extLst>
            </p:cNvPr>
            <p:cNvGrpSpPr/>
            <p:nvPr/>
          </p:nvGrpSpPr>
          <p:grpSpPr>
            <a:xfrm>
              <a:off x="4481388" y="3321701"/>
              <a:ext cx="4566359" cy="3151469"/>
              <a:chOff x="5028935" y="3638112"/>
              <a:chExt cx="3859947" cy="2756411"/>
            </a:xfrm>
          </p:grpSpPr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9B838125-F4A5-92A4-7C1F-8EA6F6495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28935" y="3638112"/>
                <a:ext cx="3859947" cy="2756411"/>
              </a:xfrm>
              <a:prstGeom prst="rect">
                <a:avLst/>
              </a:prstGeom>
            </p:spPr>
          </p:pic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77D545CC-B3B2-7AA7-CB19-C7326CE8059C}"/>
                  </a:ext>
                </a:extLst>
              </p:cNvPr>
              <p:cNvSpPr txBox="1"/>
              <p:nvPr/>
            </p:nvSpPr>
            <p:spPr>
              <a:xfrm>
                <a:off x="7543800" y="4495800"/>
                <a:ext cx="5357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solidFill>
                      <a:srgbClr val="0000FF"/>
                    </a:solidFill>
                  </a:rPr>
                  <a:t>OKK</a:t>
                </a:r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D57ABE1-817E-C51D-7608-4DA08A6AAF2F}"/>
                  </a:ext>
                </a:extLst>
              </p:cNvPr>
              <p:cNvSpPr txBox="1"/>
              <p:nvPr/>
            </p:nvSpPr>
            <p:spPr>
              <a:xfrm>
                <a:off x="6470429" y="4086871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rgbClr val="FF0000"/>
                    </a:solidFill>
                  </a:rPr>
                  <a:t>CDCC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24351217-6AE5-F4A9-D283-F76F66001A5F}"/>
                  </a:ext>
                </a:extLst>
              </p:cNvPr>
              <p:cNvSpPr txBox="1"/>
              <p:nvPr/>
            </p:nvSpPr>
            <p:spPr>
              <a:xfrm>
                <a:off x="5977345" y="5433071"/>
                <a:ext cx="8418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3-body</a:t>
                </a:r>
                <a:endParaRPr lang="en-GB" dirty="0"/>
              </a:p>
            </p:txBody>
          </p:sp>
        </p:grpSp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B4CA7F77-6280-2783-6C7F-79C32E7D67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601" y="3321701"/>
            <a:ext cx="4421926" cy="31677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46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98000"/>
            <a:ext cx="9144000" cy="361259"/>
          </a:xfrm>
          <a:prstGeom prst="rect">
            <a:avLst/>
          </a:pr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E1DCEF-21AB-4703-8A06-24892C1DD215}"/>
                  </a:ext>
                </a:extLst>
              </p:cNvPr>
              <p:cNvSpPr txBox="1"/>
              <p:nvPr/>
            </p:nvSpPr>
            <p:spPr>
              <a:xfrm>
                <a:off x="653305" y="882094"/>
                <a:ext cx="3389878" cy="70012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&lt;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𝝈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𝒗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&gt; ∝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𝑻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it-IT" sz="20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𝚪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it-IT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it-IT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𝚪</m:t>
                          </m:r>
                        </m:den>
                      </m:f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𝒓𝒂𝒅</m:t>
                          </m:r>
                        </m:sub>
                      </m:sSub>
                      <m:sSup>
                        <m:sSup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𝒆</m:t>
                          </m:r>
                        </m:e>
                        <m:sup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sym typeface="Wingdings" pitchFamily="2" charset="2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it-IT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sym typeface="Wingdings" pitchFamily="2" charset="2"/>
                                    </a:rPr>
                                    <m:t>𝑹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it-IT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sym typeface="Wingdings" pitchFamily="2" charset="2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it-IT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  <m:t>𝑻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sz="2000" b="1" dirty="0">
                  <a:solidFill>
                    <a:srgbClr val="FF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E1DCEF-21AB-4703-8A06-24892C1DD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05" y="882094"/>
                <a:ext cx="3389878" cy="700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o 2">
            <a:extLst>
              <a:ext uri="{FF2B5EF4-FFF2-40B4-BE49-F238E27FC236}">
                <a16:creationId xmlns:a16="http://schemas.microsoft.com/office/drawing/2014/main" id="{57FDE157-8E7E-A344-7044-881EF41D2A72}"/>
              </a:ext>
            </a:extLst>
          </p:cNvPr>
          <p:cNvGrpSpPr/>
          <p:nvPr/>
        </p:nvGrpSpPr>
        <p:grpSpPr>
          <a:xfrm>
            <a:off x="653305" y="2117462"/>
            <a:ext cx="2560916" cy="3114929"/>
            <a:chOff x="828108" y="2564332"/>
            <a:chExt cx="2560916" cy="311492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5432135-4621-484F-8489-394CD6262C8C}"/>
                </a:ext>
              </a:extLst>
            </p:cNvPr>
            <p:cNvGrpSpPr/>
            <p:nvPr/>
          </p:nvGrpSpPr>
          <p:grpSpPr>
            <a:xfrm>
              <a:off x="898303" y="2564332"/>
              <a:ext cx="2490721" cy="3114929"/>
              <a:chOff x="867492" y="2965561"/>
              <a:chExt cx="2490721" cy="311492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8A4C9C3-AE2E-4A31-B7F3-47BD881F7A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2" y="3337455"/>
                <a:ext cx="187642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EF6865A-5FC6-48AE-BCCD-5E077E03F1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2" y="4246588"/>
                <a:ext cx="187642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2C35045-B2C5-466A-9F88-E1BBDAC189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2" y="5418163"/>
                <a:ext cx="187642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9F2DCB-16C0-4B22-A164-85F1DC83C832}"/>
                  </a:ext>
                </a:extLst>
              </p:cNvPr>
              <p:cNvSpPr txBox="1"/>
              <p:nvPr/>
            </p:nvSpPr>
            <p:spPr>
              <a:xfrm>
                <a:off x="1188387" y="2965561"/>
                <a:ext cx="1234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</a:rPr>
                  <a:t>Hoyle state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01EC01E-567F-4557-BFB3-2B29582252BD}"/>
                      </a:ext>
                    </a:extLst>
                  </p:cNvPr>
                  <p:cNvSpPr txBox="1"/>
                  <p:nvPr/>
                </p:nvSpPr>
                <p:spPr>
                  <a:xfrm>
                    <a:off x="2872503" y="3196393"/>
                    <a:ext cx="48571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7.65</m:t>
                          </m:r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01EC01E-567F-4557-BFB3-2B29582252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2503" y="3196393"/>
                    <a:ext cx="485710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000" r="-12500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24673C3-1806-4444-ABCE-E2B7EE1A9D67}"/>
                      </a:ext>
                    </a:extLst>
                  </p:cNvPr>
                  <p:cNvSpPr txBox="1"/>
                  <p:nvPr/>
                </p:nvSpPr>
                <p:spPr>
                  <a:xfrm>
                    <a:off x="2872503" y="4088215"/>
                    <a:ext cx="48571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4.44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24673C3-1806-4444-ABCE-E2B7EE1A9D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2503" y="4088215"/>
                    <a:ext cx="485710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0000" r="-125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5E64C2F-6A61-48C8-85ED-CFD8AB7A30C2}"/>
                      </a:ext>
                    </a:extLst>
                  </p:cNvPr>
                  <p:cNvSpPr txBox="1"/>
                  <p:nvPr/>
                </p:nvSpPr>
                <p:spPr>
                  <a:xfrm>
                    <a:off x="2877332" y="5280271"/>
                    <a:ext cx="35747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5E64C2F-6A61-48C8-85ED-CFD8AB7A30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7332" y="5280271"/>
                    <a:ext cx="357470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559" r="-16949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A8DFB9-7E26-4806-9639-869F30DAFE46}"/>
                  </a:ext>
                </a:extLst>
              </p:cNvPr>
              <p:cNvSpPr txBox="1"/>
              <p:nvPr/>
            </p:nvSpPr>
            <p:spPr>
              <a:xfrm>
                <a:off x="1564427" y="5557270"/>
                <a:ext cx="6190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baseline="30000" dirty="0"/>
                  <a:t>12</a:t>
                </a:r>
                <a:r>
                  <a:rPr lang="en-US" sz="2800" b="1" dirty="0"/>
                  <a:t>C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AA1D418-3247-46C9-BAFD-C2B8101CA482}"/>
                </a:ext>
              </a:extLst>
            </p:cNvPr>
            <p:cNvGrpSpPr/>
            <p:nvPr/>
          </p:nvGrpSpPr>
          <p:grpSpPr>
            <a:xfrm>
              <a:off x="2082270" y="2933663"/>
              <a:ext cx="743121" cy="2083271"/>
              <a:chOff x="2082270" y="2933663"/>
              <a:chExt cx="743121" cy="2083271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39BA95E-F045-40A1-9B4A-1CD1E3842DD5}"/>
                  </a:ext>
                </a:extLst>
              </p:cNvPr>
              <p:cNvCxnSpPr/>
              <p:nvPr/>
            </p:nvCxnSpPr>
            <p:spPr>
              <a:xfrm>
                <a:off x="2214318" y="2933663"/>
                <a:ext cx="0" cy="2083271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72C35673-25CD-4311-8E0A-C39423B12EB2}"/>
                      </a:ext>
                    </a:extLst>
                  </p:cNvPr>
                  <p:cNvSpPr txBox="1"/>
                  <p:nvPr/>
                </p:nvSpPr>
                <p:spPr>
                  <a:xfrm>
                    <a:off x="2082270" y="3275062"/>
                    <a:ext cx="743121" cy="37427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𝜋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E</m:t>
                              </m:r>
                              <m:r>
                                <a:rPr lang="en-US" sz="1800" b="0" i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>
                      <a:solidFill>
                        <a:srgbClr val="008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72C35673-25CD-4311-8E0A-C39423B12E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2270" y="3275062"/>
                    <a:ext cx="743121" cy="37427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50CBD83-665B-431B-AC4A-58F8097BDF56}"/>
                </a:ext>
              </a:extLst>
            </p:cNvPr>
            <p:cNvGrpSpPr/>
            <p:nvPr/>
          </p:nvGrpSpPr>
          <p:grpSpPr>
            <a:xfrm>
              <a:off x="1605123" y="2933663"/>
              <a:ext cx="743121" cy="2083271"/>
              <a:chOff x="1605123" y="2933663"/>
              <a:chExt cx="743121" cy="2083271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59FB2F1A-D700-47EA-AA0E-7DEE536AF6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5693" y="2933663"/>
                <a:ext cx="0" cy="91169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DA3A756-D9E5-4B3A-A06A-8885EEAAF9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5693" y="3845359"/>
                <a:ext cx="0" cy="1171575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48DBBA69-780C-4D6A-98E7-EFC4545F2AFB}"/>
                      </a:ext>
                    </a:extLst>
                  </p:cNvPr>
                  <p:cNvSpPr txBox="1"/>
                  <p:nvPr/>
                </p:nvSpPr>
                <p:spPr>
                  <a:xfrm>
                    <a:off x="1605123" y="3275062"/>
                    <a:ext cx="743121" cy="37427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𝜋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E</m:t>
                              </m:r>
                              <m:r>
                                <a:rPr lang="en-US" sz="1800" b="0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US" dirty="0">
                      <a:solidFill>
                        <a:srgbClr val="00B0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48DBBA69-780C-4D6A-98E7-EFC4545F2A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5123" y="3275062"/>
                    <a:ext cx="743121" cy="37427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42DE5B9-CE4A-4501-82CC-8716B9AB5CEF}"/>
                </a:ext>
              </a:extLst>
            </p:cNvPr>
            <p:cNvGrpSpPr/>
            <p:nvPr/>
          </p:nvGrpSpPr>
          <p:grpSpPr>
            <a:xfrm>
              <a:off x="1190861" y="2933663"/>
              <a:ext cx="743121" cy="2083271"/>
              <a:chOff x="1190861" y="2933663"/>
              <a:chExt cx="743121" cy="2083271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05115F99-8D93-4B8E-AB97-C15F2D295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7068" y="2933663"/>
                <a:ext cx="0" cy="91169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8B9B2AEC-D045-4BF0-BF0F-4CE96D9539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7068" y="3845359"/>
                <a:ext cx="0" cy="11715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769C84BE-AAA3-4083-A905-907312A52852}"/>
                      </a:ext>
                    </a:extLst>
                  </p:cNvPr>
                  <p:cNvSpPr txBox="1"/>
                  <p:nvPr/>
                </p:nvSpPr>
                <p:spPr>
                  <a:xfrm>
                    <a:off x="1190861" y="3283955"/>
                    <a:ext cx="743121" cy="40280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𝛾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E</m:t>
                              </m:r>
                              <m:r>
                                <a:rPr lang="en-US" sz="1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769C84BE-AAA3-4083-A905-907312A528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0861" y="3283955"/>
                    <a:ext cx="743121" cy="40280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C1253AC-9F9C-4877-B370-4C455ED8D5FE}"/>
                    </a:ext>
                  </a:extLst>
                </p:cNvPr>
                <p:cNvSpPr txBox="1"/>
                <p:nvPr/>
              </p:nvSpPr>
              <p:spPr>
                <a:xfrm>
                  <a:off x="828108" y="2641695"/>
                  <a:ext cx="3125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C1253AC-9F9C-4877-B370-4C455ED8D5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108" y="2641695"/>
                  <a:ext cx="312521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7647" r="-5882" b="-88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1287ED4-C515-42BE-A576-5479E4A8D877}"/>
                    </a:ext>
                  </a:extLst>
                </p:cNvPr>
                <p:cNvSpPr txBox="1"/>
                <p:nvPr/>
              </p:nvSpPr>
              <p:spPr>
                <a:xfrm>
                  <a:off x="828108" y="4717968"/>
                  <a:ext cx="3125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1287ED4-C515-42BE-A576-5479E4A8D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108" y="4717968"/>
                  <a:ext cx="312521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7647" r="-588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D7A2D1E-36DE-4150-96CB-ED4AAA0E3964}"/>
                    </a:ext>
                  </a:extLst>
                </p:cNvPr>
                <p:cNvSpPr txBox="1"/>
                <p:nvPr/>
              </p:nvSpPr>
              <p:spPr>
                <a:xfrm>
                  <a:off x="828108" y="3572960"/>
                  <a:ext cx="3125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D7A2D1E-36DE-4150-96CB-ED4AAA0E39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108" y="3572960"/>
                  <a:ext cx="312521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7647" r="-588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ext Box 7">
            <a:extLst>
              <a:ext uri="{FF2B5EF4-FFF2-40B4-BE49-F238E27FC236}">
                <a16:creationId xmlns:a16="http://schemas.microsoft.com/office/drawing/2014/main" id="{45EC584B-4401-4117-971F-6C54AA0D5C1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58" name="Text Box 13">
            <a:extLst>
              <a:ext uri="{FF2B5EF4-FFF2-40B4-BE49-F238E27FC236}">
                <a16:creationId xmlns:a16="http://schemas.microsoft.com/office/drawing/2014/main" id="{98690284-822C-4669-B7E6-7C08CA0C8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04057"/>
            <a:ext cx="3891899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</a:rPr>
              <a:t>…see also Rolfs-Rodney p. 393 </a:t>
            </a:r>
            <a:r>
              <a:rPr lang="en-US" sz="2000" b="1" dirty="0" err="1">
                <a:solidFill>
                  <a:srgbClr val="FFFFFF"/>
                </a:solidFill>
              </a:rPr>
              <a:t>sgg</a:t>
            </a:r>
            <a:r>
              <a:rPr lang="en-US" sz="20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A0DBBC-442E-009A-4758-8FD756FA658F}"/>
              </a:ext>
            </a:extLst>
          </p:cNvPr>
          <p:cNvSpPr txBox="1"/>
          <p:nvPr/>
        </p:nvSpPr>
        <p:spPr>
          <a:xfrm>
            <a:off x="522994" y="365093"/>
            <a:ext cx="871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/>
                </a:solidFill>
                <a:sym typeface="Wingdings" pitchFamily="2" charset="2"/>
              </a:rPr>
              <a:t>The </a:t>
            </a:r>
            <a:r>
              <a:rPr lang="it-IT" b="1" dirty="0">
                <a:solidFill>
                  <a:srgbClr val="FF0000"/>
                </a:solidFill>
                <a:sym typeface="Wingdings" pitchFamily="2" charset="2"/>
              </a:rPr>
              <a:t>triple alpha </a:t>
            </a:r>
            <a:r>
              <a:rPr lang="it-IT" b="1" dirty="0" err="1">
                <a:solidFill>
                  <a:srgbClr val="FF0000"/>
                </a:solidFill>
                <a:sym typeface="Wingdings" pitchFamily="2" charset="2"/>
              </a:rPr>
              <a:t>process</a:t>
            </a:r>
            <a:r>
              <a:rPr lang="it-IT" b="1" dirty="0">
                <a:solidFill>
                  <a:schemeClr val="tx1"/>
                </a:solidFill>
                <a:sym typeface="Wingdings" pitchFamily="2" charset="2"/>
              </a:rPr>
              <a:t> reaction rate  </a:t>
            </a:r>
            <a:r>
              <a:rPr lang="it-IT" b="1" i="1" dirty="0" err="1">
                <a:solidFill>
                  <a:srgbClr val="FF0000"/>
                </a:solidFill>
                <a:sym typeface="Wingdings" pitchFamily="2" charset="2"/>
              </a:rPr>
              <a:t>resonant</a:t>
            </a:r>
            <a:r>
              <a:rPr lang="it-IT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b="1" dirty="0" err="1">
                <a:solidFill>
                  <a:schemeClr val="tx1"/>
                </a:solidFill>
                <a:sym typeface="Wingdings" pitchFamily="2" charset="2"/>
              </a:rPr>
              <a:t>process</a:t>
            </a:r>
            <a:r>
              <a:rPr lang="it-IT" b="1" dirty="0">
                <a:solidFill>
                  <a:schemeClr val="tx1"/>
                </a:solidFill>
                <a:sym typeface="Wingdings" pitchFamily="2" charset="2"/>
              </a:rPr>
              <a:t>: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3F7A97A5-51AA-78AB-7B60-CCC009DAB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The Hoyle state </a:t>
            </a:r>
            <a:r>
              <a:rPr lang="en-US" sz="2000" b="1" i="1" dirty="0">
                <a:solidFill>
                  <a:schemeClr val="bg1"/>
                </a:solidFill>
              </a:rPr>
              <a:t>radiative</a:t>
            </a:r>
            <a:r>
              <a:rPr lang="en-US" sz="2000" b="1" dirty="0">
                <a:solidFill>
                  <a:schemeClr val="bg1"/>
                </a:solidFill>
              </a:rPr>
              <a:t> width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">
                <a:extLst>
                  <a:ext uri="{FF2B5EF4-FFF2-40B4-BE49-F238E27FC236}">
                    <a16:creationId xmlns:a16="http://schemas.microsoft.com/office/drawing/2014/main" id="{57D2CFEE-C5E3-7323-99F4-89CC824947C4}"/>
                  </a:ext>
                </a:extLst>
              </p:cNvPr>
              <p:cNvSpPr txBox="1"/>
              <p:nvPr/>
            </p:nvSpPr>
            <p:spPr>
              <a:xfrm>
                <a:off x="4505664" y="964609"/>
                <a:ext cx="3842859" cy="428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Key ingredients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it-IT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it-IT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it-IT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kumimoji="0" lang="it-IT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  <m:r>
                      <a:rPr kumimoji="0" lang="it-IT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it-IT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it-IT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sSub>
                          <m:sSubPr>
                            <m:ctrlPr>
                              <a:rPr kumimoji="0" lang="it-IT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it-IT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it-IT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kumimoji="0" lang="it-IT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kumimoji="0" lang="it-IT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1" name="TextBox 2">
                <a:extLst>
                  <a:ext uri="{FF2B5EF4-FFF2-40B4-BE49-F238E27FC236}">
                    <a16:creationId xmlns:a16="http://schemas.microsoft.com/office/drawing/2014/main" id="{57D2CFEE-C5E3-7323-99F4-89CC82494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664" y="964609"/>
                <a:ext cx="3842859" cy="428259"/>
              </a:xfrm>
              <a:prstGeom prst="rect">
                <a:avLst/>
              </a:prstGeom>
              <a:blipFill>
                <a:blip r:embed="rId13"/>
                <a:stretch>
                  <a:fillRect l="-1585" t="-5714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9081FC0E-3B31-97C0-84E8-276650381092}"/>
                  </a:ext>
                </a:extLst>
              </p:cNvPr>
              <p:cNvSpPr txBox="1"/>
              <p:nvPr/>
            </p:nvSpPr>
            <p:spPr>
              <a:xfrm>
                <a:off x="4506654" y="1502565"/>
                <a:ext cx="46341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it-IT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kumimoji="0" lang="it-IT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: radiative decay width of the Hoyle state</a:t>
                </a: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9081FC0E-3B31-97C0-84E8-276650381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54" y="1502565"/>
                <a:ext cx="4634142" cy="369332"/>
              </a:xfrm>
              <a:prstGeom prst="rect">
                <a:avLst/>
              </a:prstGeom>
              <a:blipFill>
                <a:blip r:embed="rId1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3">
                <a:extLst>
                  <a:ext uri="{FF2B5EF4-FFF2-40B4-BE49-F238E27FC236}">
                    <a16:creationId xmlns:a16="http://schemas.microsoft.com/office/drawing/2014/main" id="{B640ADB3-27A8-901B-AE12-0F08359A9727}"/>
                  </a:ext>
                </a:extLst>
              </p:cNvPr>
              <p:cNvSpPr txBox="1"/>
              <p:nvPr/>
            </p:nvSpPr>
            <p:spPr>
              <a:xfrm>
                <a:off x="4506884" y="1981594"/>
                <a:ext cx="4633912" cy="406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Γ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𝑟𝑎𝑑</m:t>
                          </m:r>
                        </m:sub>
                      </m:sSub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sSubSup>
                        <m:sSubSup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Γ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𝜋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E</m:t>
                          </m:r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0</m:t>
                          </m:r>
                        </m:sup>
                      </m:sSubSup>
                      <m: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+</m:t>
                      </m:r>
                      <m:sSubSup>
                        <m:sSubSup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Γ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𝜋</m:t>
                          </m:r>
                        </m:sub>
                        <m:sup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𝐸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sup>
                      </m:sSubSup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+</m:t>
                      </m:r>
                      <m:sSubSup>
                        <m:sSubSup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Γ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𝛾</m:t>
                          </m:r>
                        </m:sub>
                        <m:sup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𝐸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7" name="TextBox 13">
                <a:extLst>
                  <a:ext uri="{FF2B5EF4-FFF2-40B4-BE49-F238E27FC236}">
                    <a16:creationId xmlns:a16="http://schemas.microsoft.com/office/drawing/2014/main" id="{B640ADB3-27A8-901B-AE12-0F08359A9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884" y="1981594"/>
                <a:ext cx="4633912" cy="406778"/>
              </a:xfrm>
              <a:prstGeom prst="rect">
                <a:avLst/>
              </a:prstGeom>
              <a:blipFill>
                <a:blip r:embed="rId15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43">
                <a:extLst>
                  <a:ext uri="{FF2B5EF4-FFF2-40B4-BE49-F238E27FC236}">
                    <a16:creationId xmlns:a16="http://schemas.microsoft.com/office/drawing/2014/main" id="{D6D144FD-97D7-D18C-04DB-547C30D6B7F6}"/>
                  </a:ext>
                </a:extLst>
              </p:cNvPr>
              <p:cNvSpPr txBox="1"/>
              <p:nvPr/>
            </p:nvSpPr>
            <p:spPr>
              <a:xfrm>
                <a:off x="4506884" y="2487452"/>
                <a:ext cx="2866790" cy="708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𝚪</m:t>
                          </m:r>
                        </m:e>
                        <m:sub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𝒓𝒂𝒅</m:t>
                          </m:r>
                        </m:sub>
                      </m:sSub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𝒓𝒂𝒅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18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𝚪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𝚪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18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𝝅</m:t>
                                  </m:r>
                                </m:sub>
                                <m:sup>
                                  <m: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𝑬</m:t>
                                  </m:r>
                                  <m: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𝟎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sSubSup>
                        <m:sSubSup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SupPr>
                        <m:e>
                          <m:r>
                            <a:rPr kumimoji="0" lang="en-US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𝚪</m:t>
                          </m:r>
                        </m:e>
                        <m:sub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𝝅</m:t>
                          </m:r>
                        </m:sub>
                        <m:sup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𝑬</m:t>
                          </m:r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𝟎</m:t>
                          </m:r>
                        </m:sup>
                      </m:sSubSup>
                    </m:oMath>
                  </m:oMathPara>
                </a14:m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8" name="TextBox 43">
                <a:extLst>
                  <a:ext uri="{FF2B5EF4-FFF2-40B4-BE49-F238E27FC236}">
                    <a16:creationId xmlns:a16="http://schemas.microsoft.com/office/drawing/2014/main" id="{D6D144FD-97D7-D18C-04DB-547C30D6B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884" y="2487452"/>
                <a:ext cx="2866790" cy="7087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45">
                <a:extLst>
                  <a:ext uri="{FF2B5EF4-FFF2-40B4-BE49-F238E27FC236}">
                    <a16:creationId xmlns:a16="http://schemas.microsoft.com/office/drawing/2014/main" id="{EB3B3791-54A7-73FE-9352-DE7C4FEBADA8}"/>
                  </a:ext>
                </a:extLst>
              </p:cNvPr>
              <p:cNvSpPr txBox="1"/>
              <p:nvPr/>
            </p:nvSpPr>
            <p:spPr>
              <a:xfrm>
                <a:off x="4508270" y="3417694"/>
                <a:ext cx="4223858" cy="560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SupPr>
                        <m:e>
                          <m:r>
                            <a:rPr kumimoji="0" lang="en-US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𝚪</m:t>
                          </m:r>
                        </m:e>
                        <m:sub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𝝅</m:t>
                          </m:r>
                        </m:sub>
                        <m:sup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𝑬</m:t>
                          </m:r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𝟎</m:t>
                          </m:r>
                        </m:sup>
                      </m:sSubSup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𝟔𝟑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.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𝟑</m:t>
                      </m:r>
                      <m:d>
                        <m:d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𝟐𝟎</m:t>
                          </m:r>
                        </m:e>
                      </m:d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𝝁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𝒆𝑽</m:t>
                      </m:r>
                    </m:oMath>
                  </m:oMathPara>
                </a14:m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M. Freer and H. O. U. </a:t>
                </a:r>
                <a:r>
                  <a:rPr kumimoji="0" lang="en-US" sz="12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Fynbo</a:t>
                </a: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:r>
                  <a:rPr kumimoji="0" lang="en-US" sz="1200" b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Prog. Part. </a:t>
                </a:r>
                <a:r>
                  <a:rPr kumimoji="0" lang="en-US" sz="1200" b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Nucl</a:t>
                </a:r>
                <a:r>
                  <a:rPr kumimoji="0" lang="en-US" sz="1200" b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. Phys.78, 1(2014</a:t>
                </a: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</mc:Choice>
        <mc:Fallback xmlns="">
          <p:sp>
            <p:nvSpPr>
              <p:cNvPr id="31" name="TextBox 45">
                <a:extLst>
                  <a:ext uri="{FF2B5EF4-FFF2-40B4-BE49-F238E27FC236}">
                    <a16:creationId xmlns:a16="http://schemas.microsoft.com/office/drawing/2014/main" id="{EB3B3791-54A7-73FE-9352-DE7C4FEBA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270" y="3417694"/>
                <a:ext cx="4223858" cy="560218"/>
              </a:xfrm>
              <a:prstGeom prst="rect">
                <a:avLst/>
              </a:prstGeom>
              <a:blipFill>
                <a:blip r:embed="rId17"/>
                <a:stretch>
                  <a:fillRect l="-145" b="-7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46">
                <a:extLst>
                  <a:ext uri="{FF2B5EF4-FFF2-40B4-BE49-F238E27FC236}">
                    <a16:creationId xmlns:a16="http://schemas.microsoft.com/office/drawing/2014/main" id="{5C496EA0-5F6D-A92D-55CA-A99B3B4BB5FA}"/>
                  </a:ext>
                </a:extLst>
              </p:cNvPr>
              <p:cNvSpPr txBox="1"/>
              <p:nvPr/>
            </p:nvSpPr>
            <p:spPr>
              <a:xfrm>
                <a:off x="4508270" y="4008527"/>
                <a:ext cx="4223858" cy="560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SupPr>
                        <m:e>
                          <m:r>
                            <a:rPr kumimoji="0" lang="en-US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𝚪</m:t>
                          </m:r>
                        </m:e>
                        <m:sub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𝝅</m:t>
                          </m:r>
                        </m:sub>
                        <m:sup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𝑬</m:t>
                          </m:r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𝟎</m:t>
                          </m:r>
                        </m:sup>
                      </m:sSubSup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/</m:t>
                      </m:r>
                      <m: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𝚪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𝟕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.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𝟔</m:t>
                      </m:r>
                      <m:d>
                        <m:d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𝟒</m:t>
                          </m:r>
                        </m:e>
                      </m:d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⋅</m:t>
                      </m:r>
                      <m:sSup>
                        <m:sSup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Wingdings" pitchFamily="2" charset="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 T. K. Eriksen et al., Phys. Rev. C102, 024320 (2020)</a:t>
                </a:r>
                <a:endPara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5" name="TextBox 46">
                <a:extLst>
                  <a:ext uri="{FF2B5EF4-FFF2-40B4-BE49-F238E27FC236}">
                    <a16:creationId xmlns:a16="http://schemas.microsoft.com/office/drawing/2014/main" id="{5C496EA0-5F6D-A92D-55CA-A99B3B4BB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270" y="4008527"/>
                <a:ext cx="4223858" cy="560218"/>
              </a:xfrm>
              <a:prstGeom prst="rect">
                <a:avLst/>
              </a:prstGeom>
              <a:blipFill>
                <a:blip r:embed="rId18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7">
                <a:extLst>
                  <a:ext uri="{FF2B5EF4-FFF2-40B4-BE49-F238E27FC236}">
                    <a16:creationId xmlns:a16="http://schemas.microsoft.com/office/drawing/2014/main" id="{5DE225D9-783A-6522-C91F-D45BACB06BB0}"/>
                  </a:ext>
                </a:extLst>
              </p:cNvPr>
              <p:cNvSpPr txBox="1"/>
              <p:nvPr/>
            </p:nvSpPr>
            <p:spPr>
              <a:xfrm>
                <a:off x="4508269" y="4561082"/>
                <a:ext cx="4632527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𝚪</m:t>
                          </m:r>
                        </m:e>
                        <m:sub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𝒓𝒂𝒅</m:t>
                          </m:r>
                        </m:sub>
                      </m:sSub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/</m:t>
                      </m:r>
                      <m: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𝚪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𝟒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.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𝟏𝟗</m:t>
                      </m:r>
                      <m:d>
                        <m:d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𝟏𝟏</m:t>
                          </m:r>
                        </m:e>
                      </m:d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⋅</m:t>
                      </m:r>
                      <m:sSup>
                        <m:sSup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Wingdings" pitchFamily="2" charset="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D. E.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Alburger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, Phys. Rev. 124, 193 (1961)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P. A. Seeger and R. W. Kavanagh,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Nucl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. Phys.46, 577 (1963)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I. Hall and N. W. Tanner,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Nucl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. Phys.53, 673 (1964)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D. Chamberlin et al., Phys. Rev. C9, 69 (1974)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C. N.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Davids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, et al., Phys. Rev. C11,2063 (1975)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H.-B.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Mak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et al., Phys. Rev. C12, 1158 (1975)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R. G. Markham et al.,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Nucl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. Phys. A270, 489 (1976)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A. W.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Obst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 and W. J. Braithwaite, Phys. Rev. C13, 2033 (1976)</a:t>
                </a:r>
                <a:b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</a:br>
                <a:endPara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4" name="TextBox 47">
                <a:extLst>
                  <a:ext uri="{FF2B5EF4-FFF2-40B4-BE49-F238E27FC236}">
                    <a16:creationId xmlns:a16="http://schemas.microsoft.com/office/drawing/2014/main" id="{5DE225D9-783A-6522-C91F-D45BACB06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269" y="4561082"/>
                <a:ext cx="4632527" cy="2031325"/>
              </a:xfrm>
              <a:prstGeom prst="rect">
                <a:avLst/>
              </a:prstGeom>
              <a:blipFill>
                <a:blip r:embed="rId19"/>
                <a:stretch>
                  <a:fillRect l="-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20685D-347C-B072-DDB9-A958319FF9C0}"/>
              </a:ext>
            </a:extLst>
          </p:cNvPr>
          <p:cNvSpPr txBox="1"/>
          <p:nvPr/>
        </p:nvSpPr>
        <p:spPr>
          <a:xfrm>
            <a:off x="505478" y="5347289"/>
            <a:ext cx="3389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FF0000"/>
                </a:solidFill>
                <a:sym typeface="Wingdings" pitchFamily="2" charset="2"/>
              </a:rPr>
              <a:t>Associated-</a:t>
            </a:r>
            <a:r>
              <a:rPr lang="it-IT" b="1" i="1" dirty="0" err="1">
                <a:solidFill>
                  <a:srgbClr val="FF0000"/>
                </a:solidFill>
                <a:sym typeface="Wingdings" pitchFamily="2" charset="2"/>
              </a:rPr>
              <a:t>particle</a:t>
            </a:r>
            <a:r>
              <a:rPr lang="it-IT" b="1" dirty="0">
                <a:sym typeface="Wingdings" pitchFamily="2" charset="2"/>
              </a:rPr>
              <a:t>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 err="1">
                <a:solidFill>
                  <a:srgbClr val="0000FF"/>
                </a:solidFill>
                <a:sym typeface="Wingdings" pitchFamily="2" charset="2"/>
              </a:rPr>
              <a:t>Particle</a:t>
            </a:r>
            <a:r>
              <a:rPr lang="it-IT" b="1" i="1" dirty="0">
                <a:solidFill>
                  <a:srgbClr val="0000FF"/>
                </a:solidFill>
                <a:sym typeface="Wingdings" pitchFamily="2" charset="2"/>
              </a:rPr>
              <a:t>-</a:t>
            </a:r>
            <a:r>
              <a:rPr lang="it-IT" b="1" i="1" dirty="0">
                <a:solidFill>
                  <a:srgbClr val="0000FF"/>
                </a:solidFill>
                <a:latin typeface="Symbol" panose="05050102010706020507" pitchFamily="18" charset="2"/>
                <a:sym typeface="Wingdings" pitchFamily="2" charset="2"/>
              </a:rPr>
              <a:t>g</a:t>
            </a:r>
            <a:r>
              <a:rPr lang="it-IT" b="1" i="1" dirty="0">
                <a:solidFill>
                  <a:srgbClr val="0000FF"/>
                </a:solidFill>
                <a:sym typeface="Wingdings" pitchFamily="2" charset="2"/>
              </a:rPr>
              <a:t>-</a:t>
            </a:r>
            <a:r>
              <a:rPr lang="it-IT" b="1" i="1" dirty="0">
                <a:solidFill>
                  <a:srgbClr val="0000FF"/>
                </a:solidFill>
                <a:latin typeface="Symbol" panose="05050102010706020507" pitchFamily="18" charset="2"/>
                <a:sym typeface="Wingdings" pitchFamily="2" charset="2"/>
              </a:rPr>
              <a:t>g</a:t>
            </a:r>
            <a:r>
              <a:rPr lang="it-IT" b="1" i="1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it-IT" b="1" dirty="0">
                <a:solidFill>
                  <a:schemeClr val="tx1"/>
                </a:solidFill>
                <a:sym typeface="Wingdings" pitchFamily="2" charset="2"/>
              </a:rPr>
              <a:t>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00B050"/>
                </a:solidFill>
                <a:sym typeface="Wingdings" pitchFamily="2" charset="2"/>
              </a:rPr>
              <a:t>… 4-fold</a:t>
            </a:r>
            <a:r>
              <a:rPr lang="it-IT" b="1" dirty="0">
                <a:sym typeface="Wingdings" pitchFamily="2" charset="2"/>
              </a:rPr>
              <a:t> </a:t>
            </a:r>
            <a:r>
              <a:rPr lang="it-IT" b="1" dirty="0" err="1">
                <a:sym typeface="Wingdings" pitchFamily="2" charset="2"/>
              </a:rPr>
              <a:t>coincidence</a:t>
            </a:r>
            <a:r>
              <a:rPr lang="it-IT" b="1" dirty="0">
                <a:sym typeface="Wingdings" pitchFamily="2" charset="2"/>
              </a:rPr>
              <a:t> …</a:t>
            </a:r>
            <a:endParaRPr lang="it-IT" b="1" dirty="0">
              <a:solidFill>
                <a:schemeClr val="tx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7896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1" grpId="0"/>
      <p:bldP spid="35" grpId="0"/>
      <p:bldP spid="4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82F29-5D01-A75F-0D6B-99157C54D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5069A553-A3FF-EC57-FC58-E14C2916D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6E6D375D-E6A7-09CA-4088-74E40F861B6E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BE952F60-E9FD-74DC-CB27-FBE600BDF55C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92000" y="2131776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CC5BDB5B-B1D1-305F-8776-1AAE81718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A new </a:t>
            </a:r>
            <a:r>
              <a:rPr lang="en-US" sz="2000" b="1" i="1" dirty="0">
                <a:solidFill>
                  <a:schemeClr val="bg1"/>
                </a:solidFill>
              </a:rPr>
              <a:t>rush</a:t>
            </a:r>
            <a:r>
              <a:rPr lang="en-US" sz="2000" b="1" dirty="0">
                <a:solidFill>
                  <a:schemeClr val="bg1"/>
                </a:solidFill>
              </a:rPr>
              <a:t> to the Hoyle state </a:t>
            </a:r>
          </a:p>
        </p:txBody>
      </p:sp>
      <p:sp>
        <p:nvSpPr>
          <p:cNvPr id="190" name="Text Box 13">
            <a:extLst>
              <a:ext uri="{FF2B5EF4-FFF2-40B4-BE49-F238E27FC236}">
                <a16:creationId xmlns:a16="http://schemas.microsoft.com/office/drawing/2014/main" id="{3208E449-0C03-0E2D-C4C9-8A51FB003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04057"/>
            <a:ext cx="371351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FFFF"/>
                </a:solidFill>
              </a:rPr>
              <a:t>Kibedi</a:t>
            </a:r>
            <a:r>
              <a:rPr lang="en-US" sz="2000" b="1" dirty="0">
                <a:solidFill>
                  <a:srgbClr val="FFFFFF"/>
                </a:solidFill>
              </a:rPr>
              <a:t> et al </a:t>
            </a:r>
            <a:r>
              <a:rPr lang="en-US" sz="2000" b="1" dirty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olidFill>
                  <a:srgbClr val="FFFFFF"/>
                </a:solidFill>
                <a:sym typeface="Wingdings" panose="05000000000000000000" pitchFamily="2" charset="2"/>
              </a:rPr>
              <a:t>BR</a:t>
            </a:r>
            <a:r>
              <a:rPr lang="en-US" sz="2000" b="1" baseline="-25000" dirty="0" err="1">
                <a:solidFill>
                  <a:srgbClr val="FFFFFF"/>
                </a:solidFill>
                <a:sym typeface="Wingdings" panose="05000000000000000000" pitchFamily="2" charset="2"/>
              </a:rPr>
              <a:t>rad</a:t>
            </a:r>
            <a:r>
              <a:rPr lang="en-US" sz="2000" b="1" dirty="0">
                <a:solidFill>
                  <a:srgbClr val="FFFFFF"/>
                </a:solidFill>
                <a:sym typeface="Wingdings" panose="05000000000000000000" pitchFamily="2" charset="2"/>
              </a:rPr>
              <a:t> = 6.2(6)∙10</a:t>
            </a:r>
            <a:r>
              <a:rPr lang="en-US" sz="2000" b="1" baseline="30000" dirty="0">
                <a:solidFill>
                  <a:srgbClr val="FFFFFF"/>
                </a:solidFill>
                <a:sym typeface="Wingdings" panose="05000000000000000000" pitchFamily="2" charset="2"/>
              </a:rPr>
              <a:t>-4</a:t>
            </a:r>
            <a:endParaRPr lang="en-US" sz="2000" b="1" baseline="30000" dirty="0">
              <a:solidFill>
                <a:srgbClr val="FFFFFF"/>
              </a:solidFill>
            </a:endParaRPr>
          </a:p>
        </p:txBody>
      </p:sp>
      <p:sp>
        <p:nvSpPr>
          <p:cNvPr id="191" name="Text Box 7">
            <a:extLst>
              <a:ext uri="{FF2B5EF4-FFF2-40B4-BE49-F238E27FC236}">
                <a16:creationId xmlns:a16="http://schemas.microsoft.com/office/drawing/2014/main" id="{D3947979-52A0-818B-CBBF-BB58B612F82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38C1237-09F8-F018-4CD8-2D23EC1F8B9C}"/>
              </a:ext>
            </a:extLst>
          </p:cNvPr>
          <p:cNvSpPr txBox="1"/>
          <p:nvPr/>
        </p:nvSpPr>
        <p:spPr>
          <a:xfrm>
            <a:off x="493143" y="512848"/>
            <a:ext cx="3871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2020 -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T.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Kibédi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et al., Phys. Rev. Lett. 125 (2020)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en-US" sz="1600" b="1" kern="0" dirty="0">
                <a:solidFill>
                  <a:prstClr val="black"/>
                </a:solidFill>
              </a:rPr>
              <a:t>using gamma-particle coincidence techniques as in Obst PRC 1976, but identifying and correcting flaws in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previous experiments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9076911-660E-E110-FAEA-7FB2124A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1830" y="512848"/>
            <a:ext cx="4478713" cy="435524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2400449-DB93-7299-DCDE-4C7099E727D3}"/>
              </a:ext>
            </a:extLst>
          </p:cNvPr>
          <p:cNvSpPr/>
          <p:nvPr/>
        </p:nvSpPr>
        <p:spPr>
          <a:xfrm>
            <a:off x="7188200" y="3117850"/>
            <a:ext cx="812800" cy="254000"/>
          </a:xfrm>
          <a:prstGeom prst="rect">
            <a:avLst/>
          </a:prstGeom>
          <a:solidFill>
            <a:srgbClr val="4472C4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E9246CA-469B-F081-6E4B-54D909D3ADB7}"/>
              </a:ext>
            </a:extLst>
          </p:cNvPr>
          <p:cNvSpPr/>
          <p:nvPr/>
        </p:nvSpPr>
        <p:spPr>
          <a:xfrm>
            <a:off x="6197600" y="3371850"/>
            <a:ext cx="990600" cy="254000"/>
          </a:xfrm>
          <a:prstGeom prst="rect">
            <a:avLst/>
          </a:prstGeom>
          <a:solidFill>
            <a:srgbClr val="FF00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2708105-DD03-E9C8-2E0E-4BAC80B9E272}"/>
              </a:ext>
            </a:extLst>
          </p:cNvPr>
          <p:cNvSpPr/>
          <p:nvPr/>
        </p:nvSpPr>
        <p:spPr>
          <a:xfrm>
            <a:off x="6324600" y="3643313"/>
            <a:ext cx="425450" cy="230187"/>
          </a:xfrm>
          <a:prstGeom prst="rect">
            <a:avLst/>
          </a:prstGeom>
          <a:solidFill>
            <a:srgbClr val="FF00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3F29F07-516F-6A1B-3107-E4F6E7554184}"/>
              </a:ext>
            </a:extLst>
          </p:cNvPr>
          <p:cNvSpPr/>
          <p:nvPr/>
        </p:nvSpPr>
        <p:spPr>
          <a:xfrm>
            <a:off x="7689850" y="2059819"/>
            <a:ext cx="635000" cy="254000"/>
          </a:xfrm>
          <a:prstGeom prst="rect">
            <a:avLst/>
          </a:prstGeom>
          <a:solidFill>
            <a:srgbClr val="00B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1B2B489-CFD2-022E-66B9-9E907A560C64}"/>
              </a:ext>
            </a:extLst>
          </p:cNvPr>
          <p:cNvSpPr txBox="1"/>
          <p:nvPr/>
        </p:nvSpPr>
        <p:spPr>
          <a:xfrm>
            <a:off x="493143" y="1946453"/>
            <a:ext cx="38248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 – </a:t>
            </a:r>
            <a:r>
              <a:rPr lang="en-US" sz="1600" b="1" kern="0" dirty="0">
                <a:solidFill>
                  <a:srgbClr val="FF0000"/>
                </a:solidFill>
                <a:latin typeface="Calibri" panose="020F0502020204030204"/>
              </a:rPr>
              <a:t>M. T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sumura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Phys. Lett. B 817 (2021)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the experiment is tuned to probe the radiative branching ratio of the 9.63 MeV state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DF2FFF8-C52A-9068-B753-E3B6D4070C3F}"/>
              </a:ext>
            </a:extLst>
          </p:cNvPr>
          <p:cNvSpPr txBox="1"/>
          <p:nvPr/>
        </p:nvSpPr>
        <p:spPr>
          <a:xfrm>
            <a:off x="463106" y="3244850"/>
            <a:ext cx="39121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 –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 Cardella et al. Phys. Rev. C 104 (2021)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in Tsu21, the experiment is tuned to probe the 9.63 MeV state. This is the only experiment so far capable to fully detect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reaction products (4-fold coincidence technique)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0267E39-CBD6-43E6-674F-4DFE8186B5EB}"/>
              </a:ext>
            </a:extLst>
          </p:cNvPr>
          <p:cNvSpPr txBox="1"/>
          <p:nvPr/>
        </p:nvSpPr>
        <p:spPr>
          <a:xfrm>
            <a:off x="493143" y="5081634"/>
            <a:ext cx="35479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 –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Z. Luo et al. Phys.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C 109 (2024)</a:t>
            </a:r>
            <a:r>
              <a:rPr lang="fr-FR" sz="1600" b="1" kern="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particle-coincidence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techniques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magnetic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spectrometer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61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1" grpId="0"/>
      <p:bldP spid="8" grpId="0" animBg="1"/>
      <p:bldP spid="9" grpId="0" animBg="1"/>
      <p:bldP spid="12" grpId="0" animBg="1"/>
      <p:bldP spid="15" grpId="0" animBg="1"/>
      <p:bldP spid="22" grpId="0"/>
      <p:bldP spid="28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4FA1B-1B28-34AB-E554-D7950C2AA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DD988F5-EBD1-666B-A65A-B09DCB4CC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498" y="-40275"/>
            <a:ext cx="4139738" cy="4025609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7DD57026-B096-513D-B7E9-D427A1E70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7B7B6BA6-7CA0-3A24-D9B3-74DB5AD45010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1E918ECE-1A4D-D54C-1D69-DBF086EA5616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 Box 13">
                <a:extLst>
                  <a:ext uri="{FF2B5EF4-FFF2-40B4-BE49-F238E27FC236}">
                    <a16:creationId xmlns:a16="http://schemas.microsoft.com/office/drawing/2014/main" id="{8107AC31-F692-EB5A-CEBB-4551DAE570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7" y="6497645"/>
                <a:ext cx="3113353" cy="36035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bIns="0" anchor="b" anchorCtr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rgbClr val="FFFFFF"/>
                    </a:solidFill>
                  </a:rPr>
                  <a:t>new </a:t>
                </a:r>
                <a:r>
                  <a:rPr lang="en-US" sz="2000" b="1" dirty="0">
                    <a:solidFill>
                      <a:srgbClr val="FFFFFF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sz="2000" b="1" baseline="-25000" dirty="0">
                    <a:solidFill>
                      <a:srgbClr val="FFFFFF"/>
                    </a:solidFill>
                  </a:rPr>
                  <a:t>rad</a:t>
                </a:r>
                <a:r>
                  <a:rPr lang="en-US" sz="2000" b="1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 b="1" dirty="0">
                    <a:solidFill>
                      <a:srgbClr val="FFFFFF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it-IT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𝐥𝐨𝐰</m:t>
                        </m:r>
                      </m:sub>
                    </m:sSub>
                    <m:r>
                      <a:rPr lang="it-IT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it-IT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𝟔𝟒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it-IT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it-IT" sz="2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</a:t>
                </a:r>
                <a:endParaRPr lang="en-US" sz="20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90" name="Text Box 13">
                <a:extLst>
                  <a:ext uri="{FF2B5EF4-FFF2-40B4-BE49-F238E27FC236}">
                    <a16:creationId xmlns:a16="http://schemas.microsoft.com/office/drawing/2014/main" id="{8107AC31-F692-EB5A-CEBB-4551DAE57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7" y="6497645"/>
                <a:ext cx="3113353" cy="360355"/>
              </a:xfrm>
              <a:prstGeom prst="rect">
                <a:avLst/>
              </a:prstGeom>
              <a:blipFill>
                <a:blip r:embed="rId5"/>
                <a:stretch>
                  <a:fillRect l="-2157" t="-10169" b="-42373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" name="Text Box 7">
            <a:extLst>
              <a:ext uri="{FF2B5EF4-FFF2-40B4-BE49-F238E27FC236}">
                <a16:creationId xmlns:a16="http://schemas.microsoft.com/office/drawing/2014/main" id="{DF63C25F-067D-F493-4BA0-46D45687C25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8" name="TextBox 54">
            <a:extLst>
              <a:ext uri="{FF2B5EF4-FFF2-40B4-BE49-F238E27FC236}">
                <a16:creationId xmlns:a16="http://schemas.microsoft.com/office/drawing/2014/main" id="{DF61E4C1-91B7-2C96-B25A-2C1572166CC0}"/>
              </a:ext>
            </a:extLst>
          </p:cNvPr>
          <p:cNvSpPr txBox="1"/>
          <p:nvPr/>
        </p:nvSpPr>
        <p:spPr>
          <a:xfrm>
            <a:off x="4601736" y="544067"/>
            <a:ext cx="425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Sizable</a:t>
            </a:r>
            <a:r>
              <a:rPr kumimoji="0" lang="en-US" sz="1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impact on the triple-alpha process in stars </a:t>
            </a:r>
            <a:r>
              <a:rPr kumimoji="0" lang="en-US" sz="1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 about </a:t>
            </a:r>
            <a:r>
              <a:rPr kumimoji="0" lang="en-US" sz="1800" b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Wingdings" panose="05000000000000000000" pitchFamily="2" charset="2"/>
              </a:rPr>
              <a:t>34%</a:t>
            </a:r>
            <a:endParaRPr kumimoji="0" lang="en-US" sz="1800" b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F86201E-EC00-2012-BF4E-542F0D40E6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9665" y="2754660"/>
            <a:ext cx="7005395" cy="3468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AE875AE-5239-4964-B0E1-226285C2D43C}"/>
                  </a:ext>
                </a:extLst>
              </p:cNvPr>
              <p:cNvSpPr txBox="1"/>
              <p:nvPr/>
            </p:nvSpPr>
            <p:spPr>
              <a:xfrm>
                <a:off x="4601736" y="1390575"/>
                <a:ext cx="4360575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b="1" dirty="0"/>
                  <a:t>Impact on the </a:t>
                </a:r>
                <a:r>
                  <a:rPr lang="it-IT" sz="1600" b="1" dirty="0" err="1"/>
                  <a:t>pair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instability</a:t>
                </a:r>
                <a:r>
                  <a:rPr lang="it-IT" sz="1600" b="1" dirty="0"/>
                  <a:t> </a:t>
                </a:r>
                <a:r>
                  <a:rPr lang="it-IT" sz="1600" b="1" i="1" dirty="0">
                    <a:solidFill>
                      <a:srgbClr val="00B050"/>
                    </a:solidFill>
                  </a:rPr>
                  <a:t>mass gap</a:t>
                </a:r>
                <a:r>
                  <a:rPr lang="it-IT" sz="1600" b="1" dirty="0">
                    <a:solidFill>
                      <a:srgbClr val="00B050"/>
                    </a:solidFill>
                  </a:rPr>
                  <a:t> </a:t>
                </a:r>
                <a:r>
                  <a:rPr lang="it-IT" sz="1600" b="1" dirty="0"/>
                  <a:t>for the </a:t>
                </a:r>
                <a:r>
                  <a:rPr lang="it-IT" sz="1600" b="1" dirty="0" err="1"/>
                  <a:t>formation</a:t>
                </a:r>
                <a:r>
                  <a:rPr lang="it-IT" sz="1600" b="1" dirty="0"/>
                  <a:t> of </a:t>
                </a:r>
                <a:r>
                  <a:rPr lang="it-IT" sz="1600" b="1" dirty="0">
                    <a:solidFill>
                      <a:srgbClr val="7030A0"/>
                    </a:solidFill>
                  </a:rPr>
                  <a:t>black </a:t>
                </a:r>
                <a:r>
                  <a:rPr lang="it-IT" sz="1600" b="1" dirty="0" err="1">
                    <a:solidFill>
                      <a:srgbClr val="7030A0"/>
                    </a:solidFill>
                  </a:rPr>
                  <a:t>holes</a:t>
                </a:r>
                <a:r>
                  <a:rPr lang="it-IT" sz="1600" b="1" dirty="0"/>
                  <a:t> </a:t>
                </a:r>
                <a:r>
                  <a:rPr lang="it-IT" sz="1600" dirty="0"/>
                  <a:t>(</a:t>
                </a:r>
                <a:r>
                  <a:rPr lang="it-IT" sz="1600" dirty="0" err="1"/>
                  <a:t>Woosley</a:t>
                </a:r>
                <a:r>
                  <a:rPr lang="it-IT" sz="1600" dirty="0"/>
                  <a:t>, S. &amp; </a:t>
                </a:r>
                <a:r>
                  <a:rPr lang="it-IT" sz="1600" dirty="0" err="1"/>
                  <a:t>Heger</a:t>
                </a:r>
                <a:r>
                  <a:rPr lang="it-IT" sz="1600" dirty="0"/>
                  <a:t>, A. </a:t>
                </a:r>
                <a:r>
                  <a:rPr lang="it-IT" sz="1600" i="1" dirty="0" err="1"/>
                  <a:t>Astr</a:t>
                </a:r>
                <a:r>
                  <a:rPr lang="it-IT" sz="1600" i="1" dirty="0"/>
                  <a:t>. Jour. Lett. </a:t>
                </a:r>
                <a:r>
                  <a:rPr lang="it-IT" sz="1600" dirty="0"/>
                  <a:t>912, L31 (2021))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𝒍𝒐𝒘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endParaRPr lang="it-IT" sz="1600" b="1" dirty="0"/>
              </a:p>
              <a:p>
                <a:r>
                  <a:rPr lang="it-IT" sz="1600" b="1" dirty="0">
                    <a:sym typeface="Wingdings" panose="05000000000000000000" pitchFamily="2" charset="2"/>
                  </a:rPr>
                  <a:t> </a:t>
                </a:r>
                <a:r>
                  <a:rPr lang="it-IT" sz="1600" b="1" dirty="0" err="1">
                    <a:sym typeface="Wingdings" panose="05000000000000000000" pitchFamily="2" charset="2"/>
                  </a:rPr>
                  <a:t>challenged</a:t>
                </a:r>
                <a:r>
                  <a:rPr lang="it-IT" sz="1600" b="1" dirty="0">
                    <a:sym typeface="Wingdings" panose="05000000000000000000" pitchFamily="2" charset="2"/>
                  </a:rPr>
                  <a:t> by LIGO-Virgo data </a:t>
                </a:r>
                <a:r>
                  <a:rPr lang="it-IT" sz="1600" dirty="0">
                    <a:sym typeface="Wingdings" panose="05000000000000000000" pitchFamily="2" charset="2"/>
                  </a:rPr>
                  <a:t>(Abbott 2020, </a:t>
                </a:r>
                <a:r>
                  <a:rPr lang="it-IT" sz="1600" i="1" dirty="0" err="1">
                    <a:sym typeface="Wingdings" panose="05000000000000000000" pitchFamily="2" charset="2"/>
                  </a:rPr>
                  <a:t>Phys</a:t>
                </a:r>
                <a:r>
                  <a:rPr lang="it-IT" sz="1600" i="1" dirty="0">
                    <a:sym typeface="Wingdings" panose="05000000000000000000" pitchFamily="2" charset="2"/>
                  </a:rPr>
                  <a:t>. Rev. Lett.</a:t>
                </a:r>
                <a:r>
                  <a:rPr lang="it-IT" sz="1600" dirty="0">
                    <a:sym typeface="Wingdings" panose="05000000000000000000" pitchFamily="2" charset="2"/>
                  </a:rPr>
                  <a:t>, 125, 101102): </a:t>
                </a:r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𝟔𝟓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it-IT" sz="1600" dirty="0">
                    <a:sym typeface="Wingdings" panose="05000000000000000000" pitchFamily="2" charset="2"/>
                  </a:rPr>
                  <a:t> </a:t>
                </a:r>
                <a:endParaRPr lang="it-IT" sz="16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AE875AE-5239-4964-B0E1-226285C2D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736" y="1390575"/>
                <a:ext cx="4360575" cy="1323439"/>
              </a:xfrm>
              <a:prstGeom prst="rect">
                <a:avLst/>
              </a:prstGeom>
              <a:blipFill>
                <a:blip r:embed="rId7"/>
                <a:stretch>
                  <a:fillRect l="-839" t="-1382" b="-59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12">
            <a:extLst>
              <a:ext uri="{FF2B5EF4-FFF2-40B4-BE49-F238E27FC236}">
                <a16:creationId xmlns:a16="http://schemas.microsoft.com/office/drawing/2014/main" id="{A3727F13-DE12-F777-1605-4AB213CA5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The Hoyle state radiative width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92395A7-C99A-2B41-4D38-188FE40C011D}"/>
              </a:ext>
            </a:extLst>
          </p:cNvPr>
          <p:cNvSpPr txBox="1"/>
          <p:nvPr/>
        </p:nvSpPr>
        <p:spPr>
          <a:xfrm>
            <a:off x="368537" y="6215413"/>
            <a:ext cx="3367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S.E. 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Woosley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A. 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Heger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APJL 912 (2021)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16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8EEF2-DD45-627F-C959-43649533B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9CC2207D-2F01-6818-7F4A-B0D761B58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B19E9007-77AB-04A7-35CC-7A51877B89EF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D44D2422-5E8B-6361-B603-B3A870D5F345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6C48B9A7-CE40-51B6-ECE7-F82057DA8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The experimental set-up</a:t>
            </a:r>
          </a:p>
        </p:txBody>
      </p:sp>
      <p:sp>
        <p:nvSpPr>
          <p:cNvPr id="190" name="Text Box 13">
            <a:extLst>
              <a:ext uri="{FF2B5EF4-FFF2-40B4-BE49-F238E27FC236}">
                <a16:creationId xmlns:a16="http://schemas.microsoft.com/office/drawing/2014/main" id="{B1D14909-56F5-AE62-2A10-DD91F17A0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04057"/>
            <a:ext cx="3914148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FFFF"/>
                </a:solidFill>
              </a:rPr>
              <a:t>Dell’Aquila</a:t>
            </a:r>
            <a:r>
              <a:rPr lang="en-US" sz="2000" b="1" dirty="0">
                <a:solidFill>
                  <a:srgbClr val="FFFFFF"/>
                </a:solidFill>
              </a:rPr>
              <a:t> et al, Sci. Rep. 14 (2024)</a:t>
            </a:r>
          </a:p>
        </p:txBody>
      </p:sp>
      <p:sp>
        <p:nvSpPr>
          <p:cNvPr id="191" name="Text Box 7">
            <a:extLst>
              <a:ext uri="{FF2B5EF4-FFF2-40B4-BE49-F238E27FC236}">
                <a16:creationId xmlns:a16="http://schemas.microsoft.com/office/drawing/2014/main" id="{58B7EC6E-B953-BF50-AD32-CD6527B877A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176A480C-DBD3-00CA-5D79-B47106D312D4}"/>
              </a:ext>
            </a:extLst>
          </p:cNvPr>
          <p:cNvGrpSpPr/>
          <p:nvPr/>
        </p:nvGrpSpPr>
        <p:grpSpPr>
          <a:xfrm>
            <a:off x="438238" y="987299"/>
            <a:ext cx="3607496" cy="5411244"/>
            <a:chOff x="549129" y="2254938"/>
            <a:chExt cx="2720057" cy="4080085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3929B8FC-99BE-F542-1C61-70710472D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129" y="2254938"/>
              <a:ext cx="2720057" cy="4080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8DC6FEF0-7D3A-3EC4-3AFF-0726A3F8B604}"/>
                </a:ext>
              </a:extLst>
            </p:cNvPr>
            <p:cNvSpPr txBox="1"/>
            <p:nvPr/>
          </p:nvSpPr>
          <p:spPr>
            <a:xfrm>
              <a:off x="1593974" y="6056546"/>
              <a:ext cx="1675212" cy="278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CN </a:t>
              </a:r>
              <a:r>
                <a:rPr lang="it-IT" b="1" dirty="0" err="1">
                  <a:solidFill>
                    <a:schemeClr val="bg1"/>
                  </a:solidFill>
                </a:rPr>
                <a:t>accelerator</a:t>
              </a:r>
              <a:r>
                <a:rPr lang="it-IT" b="1" dirty="0">
                  <a:solidFill>
                    <a:schemeClr val="bg1"/>
                  </a:solidFill>
                </a:rPr>
                <a:t> </a:t>
              </a:r>
              <a:r>
                <a:rPr lang="it-IT" b="1" dirty="0" err="1">
                  <a:solidFill>
                    <a:schemeClr val="bg1"/>
                  </a:solidFill>
                </a:rPr>
                <a:t>at</a:t>
              </a:r>
              <a:r>
                <a:rPr lang="it-IT" b="1" dirty="0">
                  <a:solidFill>
                    <a:schemeClr val="bg1"/>
                  </a:solidFill>
                </a:rPr>
                <a:t> LNL</a:t>
              </a:r>
            </a:p>
          </p:txBody>
        </p:sp>
      </p:grpSp>
      <p:sp>
        <p:nvSpPr>
          <p:cNvPr id="11" name="TextBox 79">
            <a:extLst>
              <a:ext uri="{FF2B5EF4-FFF2-40B4-BE49-F238E27FC236}">
                <a16:creationId xmlns:a16="http://schemas.microsoft.com/office/drawing/2014/main" id="{592C18A9-4201-E9E5-5878-E80CC3095B82}"/>
              </a:ext>
            </a:extLst>
          </p:cNvPr>
          <p:cNvSpPr txBox="1"/>
          <p:nvPr/>
        </p:nvSpPr>
        <p:spPr>
          <a:xfrm>
            <a:off x="4166527" y="980320"/>
            <a:ext cx="48440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Beam: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/>
              <a:t> @ 2.7 MeV (CN accelerator), with intensities of a </a:t>
            </a:r>
            <a:r>
              <a:rPr lang="en-US" b="1" dirty="0">
                <a:solidFill>
                  <a:srgbClr val="0000FF"/>
                </a:solidFill>
              </a:rPr>
              <a:t>few tens of </a:t>
            </a:r>
            <a:r>
              <a:rPr lang="en-US" b="1" dirty="0" err="1">
                <a:solidFill>
                  <a:srgbClr val="0000FF"/>
                </a:solidFill>
              </a:rPr>
              <a:t>nA</a:t>
            </a:r>
            <a:r>
              <a:rPr lang="en-US" b="1" dirty="0"/>
              <a:t>, to make </a:t>
            </a:r>
            <a:r>
              <a:rPr lang="en-US" b="1" i="1" dirty="0">
                <a:solidFill>
                  <a:srgbClr val="00B050"/>
                </a:solidFill>
              </a:rPr>
              <a:t>negligible</a:t>
            </a:r>
            <a:r>
              <a:rPr lang="en-US" b="1" dirty="0">
                <a:solidFill>
                  <a:srgbClr val="00B050"/>
                </a:solidFill>
              </a:rPr>
              <a:t> spurious coincidences </a:t>
            </a:r>
            <a:r>
              <a:rPr lang="en-US" b="1" dirty="0"/>
              <a:t>between the two telescopes</a:t>
            </a:r>
          </a:p>
          <a:p>
            <a:r>
              <a:rPr lang="en-US" b="1" dirty="0"/>
              <a:t>Target: C</a:t>
            </a:r>
            <a:r>
              <a:rPr lang="en-US" b="1" baseline="-25000" dirty="0"/>
              <a:t>3</a:t>
            </a:r>
            <a:r>
              <a:rPr lang="en-US" b="1" dirty="0"/>
              <a:t>H</a:t>
            </a:r>
            <a:r>
              <a:rPr lang="en-US" b="1" baseline="-25000" dirty="0"/>
              <a:t>6</a:t>
            </a:r>
            <a:r>
              <a:rPr lang="en-US" b="1" dirty="0"/>
              <a:t>N</a:t>
            </a:r>
            <a:r>
              <a:rPr lang="en-US" b="1" baseline="-25000" dirty="0"/>
              <a:t>6</a:t>
            </a:r>
            <a:r>
              <a:rPr lang="en-US" b="1" dirty="0"/>
              <a:t> + C backing</a:t>
            </a:r>
          </a:p>
          <a:p>
            <a:r>
              <a:rPr lang="en-US" b="1" dirty="0"/>
              <a:t>Detectors: Anti-coincidence telescope (90°) + Anti-coincidence telescope (64.8°).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2428402-1B01-5DE8-FFFB-9CEB47BF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01" y="3249287"/>
            <a:ext cx="4159830" cy="312071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949CFD3-BBBE-1B06-F4B3-0E9B2344ACE0}"/>
              </a:ext>
            </a:extLst>
          </p:cNvPr>
          <p:cNvSpPr txBox="1"/>
          <p:nvPr/>
        </p:nvSpPr>
        <p:spPr>
          <a:xfrm>
            <a:off x="423360" y="301142"/>
            <a:ext cx="8587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The experiment was performed at the </a:t>
            </a:r>
            <a:r>
              <a:rPr lang="en-US" b="1" dirty="0">
                <a:solidFill>
                  <a:srgbClr val="FF0000"/>
                </a:solidFill>
              </a:rPr>
              <a:t>INFN-</a:t>
            </a:r>
            <a:r>
              <a:rPr lang="en-US" b="1" dirty="0" err="1">
                <a:solidFill>
                  <a:srgbClr val="FF0000"/>
                </a:solidFill>
              </a:rPr>
              <a:t>Laboratori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Nazionali</a:t>
            </a:r>
            <a:r>
              <a:rPr lang="en-US" b="1" dirty="0">
                <a:solidFill>
                  <a:srgbClr val="FF0000"/>
                </a:solidFill>
              </a:rPr>
              <a:t> di </a:t>
            </a:r>
            <a:r>
              <a:rPr lang="en-US" b="1" dirty="0" err="1">
                <a:solidFill>
                  <a:srgbClr val="FF0000"/>
                </a:solidFill>
              </a:rPr>
              <a:t>Legnaro</a:t>
            </a:r>
            <a:r>
              <a:rPr lang="en-US" b="1" dirty="0"/>
              <a:t> (LNL) over two runs in 2021 and 2023, with over 20 days of beam time.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20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3DF94-8DF3-5361-C858-EB2E0F956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magine 39" descr="Immagine che contiene cerchio, manubrio">
            <a:extLst>
              <a:ext uri="{FF2B5EF4-FFF2-40B4-BE49-F238E27FC236}">
                <a16:creationId xmlns:a16="http://schemas.microsoft.com/office/drawing/2014/main" id="{D1A15AD9-C11B-D4C3-1E0A-FFDEEB59C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736" y="193581"/>
            <a:ext cx="4382043" cy="2464899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5E226657-5335-63FA-F1A4-4449FAACD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E3E8FAA5-174D-0955-5451-0D5E063D8FCB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271C0CC6-79E0-372B-BEB1-48347F45BD35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CA16F175-ABF1-20DE-5C5A-578D5BF35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Exp. results: the </a:t>
            </a:r>
            <a:r>
              <a:rPr lang="en-US" sz="2000" b="1" i="1" dirty="0" err="1">
                <a:solidFill>
                  <a:schemeClr val="bg1"/>
                </a:solidFill>
              </a:rPr>
              <a:t>ejectile</a:t>
            </a:r>
            <a:r>
              <a:rPr lang="en-US" sz="2000" b="1" dirty="0">
                <a:solidFill>
                  <a:schemeClr val="bg1"/>
                </a:solidFill>
              </a:rPr>
              <a:t> spectrum</a:t>
            </a:r>
          </a:p>
        </p:txBody>
      </p:sp>
      <p:sp>
        <p:nvSpPr>
          <p:cNvPr id="191" name="Text Box 7">
            <a:extLst>
              <a:ext uri="{FF2B5EF4-FFF2-40B4-BE49-F238E27FC236}">
                <a16:creationId xmlns:a16="http://schemas.microsoft.com/office/drawing/2014/main" id="{AEC59A32-C435-0981-E205-64982A82A4D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F8DC5F-FFCF-D9C0-603F-9348FBF6B427}"/>
              </a:ext>
            </a:extLst>
          </p:cNvPr>
          <p:cNvSpPr/>
          <p:nvPr/>
        </p:nvSpPr>
        <p:spPr>
          <a:xfrm>
            <a:off x="1934449" y="3339432"/>
            <a:ext cx="666750" cy="2871535"/>
          </a:xfrm>
          <a:prstGeom prst="rect">
            <a:avLst/>
          </a:prstGeom>
          <a:solidFill>
            <a:srgbClr val="E7E6E6">
              <a:lumMod val="75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BBB71E9-13BB-F5C6-255E-DC9B3AE8D6BA}"/>
              </a:ext>
            </a:extLst>
          </p:cNvPr>
          <p:cNvSpPr/>
          <p:nvPr/>
        </p:nvSpPr>
        <p:spPr>
          <a:xfrm>
            <a:off x="1934449" y="396835"/>
            <a:ext cx="666750" cy="1181100"/>
          </a:xfrm>
          <a:prstGeom prst="rect">
            <a:avLst/>
          </a:prstGeom>
          <a:solidFill>
            <a:srgbClr val="E7E6E6">
              <a:lumMod val="75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">
            <a:extLst>
              <a:ext uri="{FF2B5EF4-FFF2-40B4-BE49-F238E27FC236}">
                <a16:creationId xmlns:a16="http://schemas.microsoft.com/office/drawing/2014/main" id="{D9874F95-1424-6821-E82F-1D4DDA58B94D}"/>
              </a:ext>
            </a:extLst>
          </p:cNvPr>
          <p:cNvSpPr/>
          <p:nvPr/>
        </p:nvSpPr>
        <p:spPr>
          <a:xfrm>
            <a:off x="536278" y="896785"/>
            <a:ext cx="3417372" cy="3417372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1">
            <a:extLst>
              <a:ext uri="{FF2B5EF4-FFF2-40B4-BE49-F238E27FC236}">
                <a16:creationId xmlns:a16="http://schemas.microsoft.com/office/drawing/2014/main" id="{8FAEFA2E-EB88-0E6B-189D-BFE8DC175964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2267824" y="2603731"/>
            <a:ext cx="1172376" cy="524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Oval 4">
            <a:extLst>
              <a:ext uri="{FF2B5EF4-FFF2-40B4-BE49-F238E27FC236}">
                <a16:creationId xmlns:a16="http://schemas.microsoft.com/office/drawing/2014/main" id="{63BD19CA-1532-3D47-84F6-2650BC4C0B65}"/>
              </a:ext>
            </a:extLst>
          </p:cNvPr>
          <p:cNvSpPr/>
          <p:nvPr/>
        </p:nvSpPr>
        <p:spPr>
          <a:xfrm flipH="1">
            <a:off x="2244964" y="2581998"/>
            <a:ext cx="45720" cy="4572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0BD94875-25E2-B1E6-940C-2C6E9719E54E}"/>
              </a:ext>
            </a:extLst>
          </p:cNvPr>
          <p:cNvSpPr txBox="1"/>
          <p:nvPr/>
        </p:nvSpPr>
        <p:spPr>
          <a:xfrm flipH="1">
            <a:off x="786636" y="2461976"/>
            <a:ext cx="1713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</a:t>
            </a:r>
            <a:r>
              <a: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</a:t>
            </a:r>
            <a:r>
              <a: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</a:t>
            </a:r>
            <a:r>
              <a: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target (tilted by 65°)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5F2E37D-A7EE-4AED-0241-FA267913F99A}"/>
              </a:ext>
            </a:extLst>
          </p:cNvPr>
          <p:cNvSpPr/>
          <p:nvPr/>
        </p:nvSpPr>
        <p:spPr>
          <a:xfrm rot="16200000">
            <a:off x="3356629" y="2559197"/>
            <a:ext cx="266700" cy="99558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32983FA5-FD84-3773-9119-B4CB47A90A35}"/>
              </a:ext>
            </a:extLst>
          </p:cNvPr>
          <p:cNvSpPr/>
          <p:nvPr/>
        </p:nvSpPr>
        <p:spPr>
          <a:xfrm rot="19112101">
            <a:off x="1123887" y="1604649"/>
            <a:ext cx="400692" cy="9955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77">
            <a:extLst>
              <a:ext uri="{FF2B5EF4-FFF2-40B4-BE49-F238E27FC236}">
                <a16:creationId xmlns:a16="http://schemas.microsoft.com/office/drawing/2014/main" id="{47176028-51C0-692C-7F48-4EF46C3A5FFA}"/>
              </a:ext>
            </a:extLst>
          </p:cNvPr>
          <p:cNvGrpSpPr/>
          <p:nvPr/>
        </p:nvGrpSpPr>
        <p:grpSpPr>
          <a:xfrm>
            <a:off x="2222858" y="2627718"/>
            <a:ext cx="369332" cy="3220488"/>
            <a:chOff x="2088634" y="2627718"/>
            <a:chExt cx="369332" cy="3220488"/>
          </a:xfrm>
        </p:grpSpPr>
        <p:cxnSp>
          <p:nvCxnSpPr>
            <p:cNvPr id="23" name="Straight Arrow Connector 26">
              <a:extLst>
                <a:ext uri="{FF2B5EF4-FFF2-40B4-BE49-F238E27FC236}">
                  <a16:creationId xmlns:a16="http://schemas.microsoft.com/office/drawing/2014/main" id="{EC9D12E5-8EE0-8974-7A8B-ECD07BBB69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2627718"/>
              <a:ext cx="0" cy="2663951"/>
            </a:xfrm>
            <a:prstGeom prst="straightConnector1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A5255978-980B-F04A-FECC-08ED78ECC050}"/>
                </a:ext>
              </a:extLst>
            </p:cNvPr>
            <p:cNvSpPr txBox="1"/>
            <p:nvPr/>
          </p:nvSpPr>
          <p:spPr>
            <a:xfrm rot="5400000">
              <a:off x="860894" y="4251134"/>
              <a:ext cx="2824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accelerated deuteron beam</a:t>
              </a:r>
            </a:p>
          </p:txBody>
        </p:sp>
      </p:grpSp>
      <p:sp>
        <p:nvSpPr>
          <p:cNvPr id="25" name="TextBox 29">
            <a:extLst>
              <a:ext uri="{FF2B5EF4-FFF2-40B4-BE49-F238E27FC236}">
                <a16:creationId xmlns:a16="http://schemas.microsoft.com/office/drawing/2014/main" id="{A9DF00F5-B3DA-59C2-FCCE-3C81FD02B2F9}"/>
              </a:ext>
            </a:extLst>
          </p:cNvPr>
          <p:cNvSpPr txBox="1"/>
          <p:nvPr/>
        </p:nvSpPr>
        <p:spPr>
          <a:xfrm>
            <a:off x="2439189" y="250367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grpSp>
        <p:nvGrpSpPr>
          <p:cNvPr id="26" name="Group 78">
            <a:extLst>
              <a:ext uri="{FF2B5EF4-FFF2-40B4-BE49-F238E27FC236}">
                <a16:creationId xmlns:a16="http://schemas.microsoft.com/office/drawing/2014/main" id="{43D7F23C-3746-D030-FC7A-144032FFEACC}"/>
              </a:ext>
            </a:extLst>
          </p:cNvPr>
          <p:cNvGrpSpPr/>
          <p:nvPr/>
        </p:nvGrpSpPr>
        <p:grpSpPr>
          <a:xfrm>
            <a:off x="1855867" y="2026892"/>
            <a:ext cx="627534" cy="582084"/>
            <a:chOff x="1721643" y="2026892"/>
            <a:chExt cx="627534" cy="582084"/>
          </a:xfrm>
        </p:grpSpPr>
        <p:cxnSp>
          <p:nvCxnSpPr>
            <p:cNvPr id="27" name="Straight Arrow Connector 20">
              <a:extLst>
                <a:ext uri="{FF2B5EF4-FFF2-40B4-BE49-F238E27FC236}">
                  <a16:creationId xmlns:a16="http://schemas.microsoft.com/office/drawing/2014/main" id="{007B3149-2B69-C2A8-3AAA-6EEB1DB81A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21643" y="2177191"/>
              <a:ext cx="411958" cy="431785"/>
            </a:xfrm>
            <a:prstGeom prst="straightConnector1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8" name="TextBox 54">
              <a:extLst>
                <a:ext uri="{FF2B5EF4-FFF2-40B4-BE49-F238E27FC236}">
                  <a16:creationId xmlns:a16="http://schemas.microsoft.com/office/drawing/2014/main" id="{955EBF5F-BD7A-06E6-AB53-BAE5C6F1A16A}"/>
                </a:ext>
              </a:extLst>
            </p:cNvPr>
            <p:cNvSpPr txBox="1"/>
            <p:nvPr/>
          </p:nvSpPr>
          <p:spPr>
            <a:xfrm>
              <a:off x="1770172" y="2026892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12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C*</a:t>
              </a:r>
            </a:p>
          </p:txBody>
        </p:sp>
      </p:grpSp>
      <p:sp>
        <p:nvSpPr>
          <p:cNvPr id="29" name="TextBox 59">
            <a:extLst>
              <a:ext uri="{FF2B5EF4-FFF2-40B4-BE49-F238E27FC236}">
                <a16:creationId xmlns:a16="http://schemas.microsoft.com/office/drawing/2014/main" id="{8DA430FD-B27D-248A-543B-2B083BBB4D49}"/>
              </a:ext>
            </a:extLst>
          </p:cNvPr>
          <p:cNvSpPr txBox="1"/>
          <p:nvPr/>
        </p:nvSpPr>
        <p:spPr>
          <a:xfrm flipH="1">
            <a:off x="543681" y="419888"/>
            <a:ext cx="1927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12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C detector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(anti-coincidence telescope)</a:t>
            </a:r>
          </a:p>
        </p:txBody>
      </p:sp>
      <p:sp>
        <p:nvSpPr>
          <p:cNvPr id="30" name="TextBox 58">
            <a:extLst>
              <a:ext uri="{FF2B5EF4-FFF2-40B4-BE49-F238E27FC236}">
                <a16:creationId xmlns:a16="http://schemas.microsoft.com/office/drawing/2014/main" id="{E6A63833-25A5-DF4E-073D-810023F1E958}"/>
              </a:ext>
            </a:extLst>
          </p:cNvPr>
          <p:cNvSpPr txBox="1"/>
          <p:nvPr/>
        </p:nvSpPr>
        <p:spPr>
          <a:xfrm flipH="1">
            <a:off x="2601198" y="2783181"/>
            <a:ext cx="1857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alpha-detector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(anti-coincidence telescope)</a:t>
            </a:r>
          </a:p>
        </p:txBody>
      </p:sp>
      <p:sp>
        <p:nvSpPr>
          <p:cNvPr id="31" name="Rectangle 80">
            <a:extLst>
              <a:ext uri="{FF2B5EF4-FFF2-40B4-BE49-F238E27FC236}">
                <a16:creationId xmlns:a16="http://schemas.microsoft.com/office/drawing/2014/main" id="{DDC5CC6B-D59C-C545-1133-89FF87BDB5DC}"/>
              </a:ext>
            </a:extLst>
          </p:cNvPr>
          <p:cNvSpPr/>
          <p:nvPr/>
        </p:nvSpPr>
        <p:spPr>
          <a:xfrm rot="16200000">
            <a:off x="3583010" y="2485887"/>
            <a:ext cx="266700" cy="246178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81">
            <a:extLst>
              <a:ext uri="{FF2B5EF4-FFF2-40B4-BE49-F238E27FC236}">
                <a16:creationId xmlns:a16="http://schemas.microsoft.com/office/drawing/2014/main" id="{E0C83612-3564-70A9-BB50-C2D244AEFF4F}"/>
              </a:ext>
            </a:extLst>
          </p:cNvPr>
          <p:cNvSpPr/>
          <p:nvPr/>
        </p:nvSpPr>
        <p:spPr>
          <a:xfrm rot="19112101">
            <a:off x="981969" y="1385109"/>
            <a:ext cx="400692" cy="222930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13">
            <a:extLst>
              <a:ext uri="{FF2B5EF4-FFF2-40B4-BE49-F238E27FC236}">
                <a16:creationId xmlns:a16="http://schemas.microsoft.com/office/drawing/2014/main" id="{C0D7A879-CCED-473C-8D44-1BC306BD37FC}"/>
              </a:ext>
            </a:extLst>
          </p:cNvPr>
          <p:cNvSpPr/>
          <p:nvPr/>
        </p:nvSpPr>
        <p:spPr>
          <a:xfrm rot="8231421">
            <a:off x="1524653" y="1693190"/>
            <a:ext cx="275902" cy="571703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84">
            <a:extLst>
              <a:ext uri="{FF2B5EF4-FFF2-40B4-BE49-F238E27FC236}">
                <a16:creationId xmlns:a16="http://schemas.microsoft.com/office/drawing/2014/main" id="{E96BD958-F46B-D13C-684C-5A183BBAD473}"/>
              </a:ext>
            </a:extLst>
          </p:cNvPr>
          <p:cNvSpPr txBox="1"/>
          <p:nvPr/>
        </p:nvSpPr>
        <p:spPr>
          <a:xfrm>
            <a:off x="1598052" y="1623901"/>
            <a:ext cx="196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12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C kinematic cone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019DC3F-9595-5C22-E6C5-85BA94E3D8D6}"/>
              </a:ext>
            </a:extLst>
          </p:cNvPr>
          <p:cNvGrpSpPr/>
          <p:nvPr/>
        </p:nvGrpSpPr>
        <p:grpSpPr>
          <a:xfrm>
            <a:off x="4480091" y="2543842"/>
            <a:ext cx="4356968" cy="3969836"/>
            <a:chOff x="4480091" y="2543842"/>
            <a:chExt cx="4356968" cy="3969836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09D1A7C9-E229-F6CC-0E9E-D44B52B41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31"/>
            <a:stretch/>
          </p:blipFill>
          <p:spPr>
            <a:xfrm>
              <a:off x="4480091" y="2543842"/>
              <a:ext cx="4356968" cy="3969836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A49D7AF8-6090-B763-F513-CE4C740EC6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6808" y="4897333"/>
              <a:ext cx="0" cy="640821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3B546B97-57DE-3DD5-91C0-05A5D80E6FFF}"/>
                </a:ext>
              </a:extLst>
            </p:cNvPr>
            <p:cNvSpPr txBox="1"/>
            <p:nvPr/>
          </p:nvSpPr>
          <p:spPr>
            <a:xfrm>
              <a:off x="5806812" y="5547874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Hoyle</a:t>
              </a:r>
            </a:p>
          </p:txBody>
        </p:sp>
        <p:cxnSp>
          <p:nvCxnSpPr>
            <p:cNvPr id="38" name="Connettore 2 37">
              <a:extLst>
                <a:ext uri="{FF2B5EF4-FFF2-40B4-BE49-F238E27FC236}">
                  <a16:creationId xmlns:a16="http://schemas.microsoft.com/office/drawing/2014/main" id="{1D9B82CF-8569-7457-71F1-49CDFC1276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3849" y="4897333"/>
              <a:ext cx="0" cy="684123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7AC6BA30-5A63-CF18-8EC6-BE3B7989C70B}"/>
                </a:ext>
              </a:extLst>
            </p:cNvPr>
            <p:cNvSpPr txBox="1"/>
            <p:nvPr/>
          </p:nvSpPr>
          <p:spPr>
            <a:xfrm>
              <a:off x="6972863" y="5567481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</a:rPr>
                <a:t>4.44 </a:t>
              </a:r>
              <a:r>
                <a:rPr lang="it-IT" b="1" kern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</a:rPr>
                <a:t>eV</a:t>
              </a:r>
            </a:p>
          </p:txBody>
        </p:sp>
      </p:grpSp>
      <p:sp>
        <p:nvSpPr>
          <p:cNvPr id="44" name="Text Box 13">
            <a:extLst>
              <a:ext uri="{FF2B5EF4-FFF2-40B4-BE49-F238E27FC236}">
                <a16:creationId xmlns:a16="http://schemas.microsoft.com/office/drawing/2014/main" id="{6582B9E9-5CA6-750B-E39C-9FCF28E79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69" y="6486805"/>
            <a:ext cx="3841373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sz="2000" b="1" baseline="-25000" dirty="0">
                <a:solidFill>
                  <a:srgbClr val="FFFFFF"/>
                </a:solidFill>
                <a:sym typeface="Wingdings" panose="05000000000000000000" pitchFamily="2" charset="2"/>
              </a:rPr>
              <a:t>rad</a:t>
            </a:r>
            <a:r>
              <a:rPr lang="en-US" sz="2000" b="1" dirty="0">
                <a:solidFill>
                  <a:srgbClr val="FFFFFF"/>
                </a:solidFill>
                <a:sym typeface="Wingdings" panose="05000000000000000000" pitchFamily="2" charset="2"/>
              </a:rPr>
              <a:t> </a:t>
            </a:r>
            <a:r>
              <a:rPr lang="en-US" sz="2000" b="1" i="1" dirty="0">
                <a:solidFill>
                  <a:srgbClr val="FFFFFF"/>
                </a:solidFill>
                <a:sym typeface="Wingdings" panose="05000000000000000000" pitchFamily="2" charset="2"/>
              </a:rPr>
              <a:t> associated-</a:t>
            </a:r>
            <a:r>
              <a:rPr lang="en-US" sz="2000" b="1" i="1" dirty="0">
                <a:solidFill>
                  <a:srgbClr val="FFFFFF"/>
                </a:solidFill>
              </a:rPr>
              <a:t>particle </a:t>
            </a:r>
            <a:r>
              <a:rPr lang="en-US" sz="2000" b="1" dirty="0">
                <a:solidFill>
                  <a:srgbClr val="FFFFFF"/>
                </a:solidFill>
              </a:rPr>
              <a:t>method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E0A0A-A896-2705-A918-6D2BABE1E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7D20EE62-4DC1-CB72-335D-6014D99E1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56AF7C5-A685-B55A-E60D-55174464D440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10F0D0EA-2469-63D2-D80A-A4B904FFDBF6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91" name="Text Box 7">
            <a:extLst>
              <a:ext uri="{FF2B5EF4-FFF2-40B4-BE49-F238E27FC236}">
                <a16:creationId xmlns:a16="http://schemas.microsoft.com/office/drawing/2014/main" id="{176A5033-E2BB-E45D-BADF-C2B25B810AB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4D20736-7A07-03B0-2E05-599DE2E9BD4C}"/>
              </a:ext>
            </a:extLst>
          </p:cNvPr>
          <p:cNvSpPr txBox="1"/>
          <p:nvPr/>
        </p:nvSpPr>
        <p:spPr>
          <a:xfrm>
            <a:off x="8708857" y="64447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2</a:t>
            </a:r>
            <a:endParaRPr lang="en-US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F9E5454-289F-C765-FFF3-5648BB29D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821" y="1298539"/>
            <a:ext cx="4356968" cy="42609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E242909-9A82-7D19-B6C6-00CB2A547612}"/>
              </a:ext>
            </a:extLst>
          </p:cNvPr>
          <p:cNvCxnSpPr/>
          <p:nvPr/>
        </p:nvCxnSpPr>
        <p:spPr>
          <a:xfrm>
            <a:off x="3597801" y="1341772"/>
            <a:ext cx="0" cy="31019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083B77-159F-09DF-5F57-6F184380DEF1}"/>
              </a:ext>
            </a:extLst>
          </p:cNvPr>
          <p:cNvSpPr txBox="1"/>
          <p:nvPr/>
        </p:nvSpPr>
        <p:spPr>
          <a:xfrm rot="5400000">
            <a:off x="3104664" y="719766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4.44 (2+)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BFE7584-15D0-96E8-9055-EF3393C7CB5C}"/>
              </a:ext>
            </a:extLst>
          </p:cNvPr>
          <p:cNvSpPr/>
          <p:nvPr/>
        </p:nvSpPr>
        <p:spPr>
          <a:xfrm>
            <a:off x="3506599" y="1724741"/>
            <a:ext cx="184666" cy="3405593"/>
          </a:xfrm>
          <a:prstGeom prst="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circolare a destra 8">
            <a:extLst>
              <a:ext uri="{FF2B5EF4-FFF2-40B4-BE49-F238E27FC236}">
                <a16:creationId xmlns:a16="http://schemas.microsoft.com/office/drawing/2014/main" id="{7C7F0480-7469-AAC7-45F9-E7FDE14DAA29}"/>
              </a:ext>
            </a:extLst>
          </p:cNvPr>
          <p:cNvSpPr/>
          <p:nvPr/>
        </p:nvSpPr>
        <p:spPr>
          <a:xfrm rot="5222212" flipV="1">
            <a:off x="4588460" y="-77141"/>
            <a:ext cx="731520" cy="2645003"/>
          </a:xfrm>
          <a:prstGeom prst="curvedRightArrow">
            <a:avLst>
              <a:gd name="adj1" fmla="val 10077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C7C76651-D7C9-521A-69C4-E7096EE39A27}"/>
              </a:ext>
            </a:extLst>
          </p:cNvPr>
          <p:cNvGrpSpPr/>
          <p:nvPr/>
        </p:nvGrpSpPr>
        <p:grpSpPr>
          <a:xfrm>
            <a:off x="5145264" y="1205948"/>
            <a:ext cx="3874611" cy="4072775"/>
            <a:chOff x="5145264" y="1205948"/>
            <a:chExt cx="3874611" cy="4072775"/>
          </a:xfrm>
        </p:grpSpPr>
        <p:pic>
          <p:nvPicPr>
            <p:cNvPr id="11" name="Immagine 10" descr="Immagine che contiene testo, schermata, Policromia, cerchio">
              <a:extLst>
                <a:ext uri="{FF2B5EF4-FFF2-40B4-BE49-F238E27FC236}">
                  <a16:creationId xmlns:a16="http://schemas.microsoft.com/office/drawing/2014/main" id="{4DCABC39-58E4-CBC0-2DFC-01ABA3645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264" y="1569028"/>
              <a:ext cx="3793316" cy="370969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1E134C7C-7CBB-25AC-AC7C-9C5D5CACCB40}"/>
                </a:ext>
              </a:extLst>
            </p:cNvPr>
            <p:cNvSpPr txBox="1"/>
            <p:nvPr/>
          </p:nvSpPr>
          <p:spPr>
            <a:xfrm>
              <a:off x="7231308" y="1205948"/>
              <a:ext cx="1788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>
                  <a:solidFill>
                    <a:srgbClr val="FF0000"/>
                  </a:solidFill>
                </a:rPr>
                <a:t>coincidence</a:t>
              </a:r>
              <a:r>
                <a:rPr lang="it-IT" b="1" dirty="0">
                  <a:solidFill>
                    <a:srgbClr val="FF0000"/>
                  </a:solidFill>
                </a:rPr>
                <a:t> data</a:t>
              </a:r>
            </a:p>
          </p:txBody>
        </p:sp>
      </p:grp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DC29763A-F06A-895D-C653-63837D8D0E7B}"/>
              </a:ext>
            </a:extLst>
          </p:cNvPr>
          <p:cNvCxnSpPr/>
          <p:nvPr/>
        </p:nvCxnSpPr>
        <p:spPr>
          <a:xfrm>
            <a:off x="2284803" y="1378404"/>
            <a:ext cx="0" cy="31019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11BC233-28F9-2F5C-8B83-0E07BB5C21AB}"/>
              </a:ext>
            </a:extLst>
          </p:cNvPr>
          <p:cNvSpPr txBox="1"/>
          <p:nvPr/>
        </p:nvSpPr>
        <p:spPr>
          <a:xfrm rot="5400000">
            <a:off x="1923775" y="855399"/>
            <a:ext cx="72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Hoyle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9EB399C7-BDB1-1DC0-FE5A-A1837EE00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Exp. results: the </a:t>
            </a:r>
            <a:r>
              <a:rPr lang="en-US" sz="2000" b="1" i="1" dirty="0">
                <a:solidFill>
                  <a:schemeClr val="bg1"/>
                </a:solidFill>
              </a:rPr>
              <a:t>efficiency</a:t>
            </a:r>
            <a:r>
              <a:rPr lang="en-US" sz="2000" b="1" dirty="0">
                <a:solidFill>
                  <a:schemeClr val="bg1"/>
                </a:solidFill>
              </a:rPr>
              <a:t> map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A845E974-859F-E1AF-5ED7-5781C8B82D39}"/>
              </a:ext>
            </a:extLst>
          </p:cNvPr>
          <p:cNvGrpSpPr/>
          <p:nvPr/>
        </p:nvGrpSpPr>
        <p:grpSpPr>
          <a:xfrm>
            <a:off x="486074" y="475155"/>
            <a:ext cx="4526461" cy="5611065"/>
            <a:chOff x="486074" y="475155"/>
            <a:chExt cx="4526461" cy="5611065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1A84FB89-C0C1-975F-31B5-AE37AE3C8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6074" y="475155"/>
              <a:ext cx="4526461" cy="5250022"/>
            </a:xfrm>
            <a:prstGeom prst="rect">
              <a:avLst/>
            </a:prstGeom>
          </p:spPr>
        </p:pic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04033968-5544-9739-25C9-679A7FB130D3}"/>
                </a:ext>
              </a:extLst>
            </p:cNvPr>
            <p:cNvSpPr txBox="1"/>
            <p:nvPr/>
          </p:nvSpPr>
          <p:spPr>
            <a:xfrm>
              <a:off x="817606" y="5778443"/>
              <a:ext cx="2934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H.B. </a:t>
              </a:r>
              <a:r>
                <a:rPr lang="it-IT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Mak</a:t>
              </a:r>
              <a:r>
                <a:rPr lang="it-IT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al, </a:t>
              </a:r>
              <a:r>
                <a:rPr lang="it-IT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Phys</a:t>
              </a:r>
              <a:r>
                <a:rPr lang="it-IT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Rev. C 12 (1975)</a:t>
              </a:r>
              <a:endPara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Text Box 13">
            <a:extLst>
              <a:ext uri="{FF2B5EF4-FFF2-40B4-BE49-F238E27FC236}">
                <a16:creationId xmlns:a16="http://schemas.microsoft.com/office/drawing/2014/main" id="{4B61F7EB-A3BE-8444-E17E-FBFB7873C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04057"/>
            <a:ext cx="4120230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FFFF"/>
                </a:solidFill>
              </a:rPr>
              <a:t>The first time </a:t>
            </a:r>
            <a:r>
              <a:rPr lang="en-US" sz="2000" b="1" dirty="0">
                <a:solidFill>
                  <a:srgbClr val="FFFFFF"/>
                </a:solidFill>
                <a:sym typeface="Wingdings" panose="05000000000000000000" pitchFamily="2" charset="2"/>
              </a:rPr>
              <a:t> 100 % + 2D mapping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79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CF119-68AB-AD7B-8B8F-A32C086F6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8CC249E7-969A-69CD-C84F-F665E6C54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00F9F9C0-B2A3-74B7-3891-FA9138169AA5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6FB10D47-D315-491B-7EC6-5776955AEB7B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91" name="Text Box 7">
            <a:extLst>
              <a:ext uri="{FF2B5EF4-FFF2-40B4-BE49-F238E27FC236}">
                <a16:creationId xmlns:a16="http://schemas.microsoft.com/office/drawing/2014/main" id="{065A3FA2-96A8-9437-7FF1-7B19A6A0E7F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0C646452-D380-6EFA-3774-DDBA4BFB6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060" y="345164"/>
            <a:ext cx="3356069" cy="3282087"/>
          </a:xfrm>
          <a:prstGeom prst="rect">
            <a:avLst/>
          </a:prstGeom>
          <a:ln>
            <a:noFill/>
          </a:ln>
        </p:spPr>
      </p:pic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E90D3E50-DE90-8C18-31D8-B35F25E7475B}"/>
              </a:ext>
            </a:extLst>
          </p:cNvPr>
          <p:cNvCxnSpPr/>
          <p:nvPr/>
        </p:nvCxnSpPr>
        <p:spPr>
          <a:xfrm>
            <a:off x="1684551" y="3472154"/>
            <a:ext cx="0" cy="3101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F1C1E2F-FFEC-0A49-072F-FB37C4C3407D}"/>
              </a:ext>
            </a:extLst>
          </p:cNvPr>
          <p:cNvSpPr txBox="1"/>
          <p:nvPr/>
        </p:nvSpPr>
        <p:spPr>
          <a:xfrm>
            <a:off x="1317977" y="3660808"/>
            <a:ext cx="73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Hoyle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88F82FA3-FA55-3B3A-064F-3FA2D41E0B5B}"/>
              </a:ext>
            </a:extLst>
          </p:cNvPr>
          <p:cNvSpPr/>
          <p:nvPr/>
        </p:nvSpPr>
        <p:spPr>
          <a:xfrm>
            <a:off x="1605877" y="673490"/>
            <a:ext cx="201896" cy="2621802"/>
          </a:xfrm>
          <a:prstGeom prst="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465C892A-739A-1A8E-9318-7F6FC439B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9189" y="1612734"/>
            <a:ext cx="5104617" cy="4719362"/>
          </a:xfrm>
          <a:prstGeom prst="rect">
            <a:avLst/>
          </a:prstGeom>
          <a:ln>
            <a:noFill/>
          </a:ln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B8E0F2D-2DC6-3C57-B3EB-B28B6244AC5E}"/>
              </a:ext>
            </a:extLst>
          </p:cNvPr>
          <p:cNvSpPr txBox="1"/>
          <p:nvPr/>
        </p:nvSpPr>
        <p:spPr>
          <a:xfrm>
            <a:off x="6963956" y="1568799"/>
            <a:ext cx="178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>
                <a:solidFill>
                  <a:srgbClr val="00B0F0"/>
                </a:solidFill>
              </a:rPr>
              <a:t>coincidence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</a:t>
            </a: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A857CB6F-7457-46C0-260F-4E80B3D3F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Exp. results: the </a:t>
            </a:r>
            <a:r>
              <a:rPr lang="en-US" sz="2000" b="1" i="1" dirty="0">
                <a:solidFill>
                  <a:schemeClr val="bg1"/>
                </a:solidFill>
              </a:rPr>
              <a:t>coincidence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bkwd</a:t>
            </a:r>
            <a:r>
              <a:rPr lang="en-US" sz="2000" b="1" dirty="0">
                <a:solidFill>
                  <a:schemeClr val="bg1"/>
                </a:solidFill>
              </a:rPr>
              <a:t> spectrum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93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Exotic structures in light nuclei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425349" y="431258"/>
            <a:ext cx="904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Complexity of nuclear force </a:t>
            </a:r>
            <a:r>
              <a:rPr lang="en-US" b="1" dirty="0">
                <a:sym typeface="Wingdings" pitchFamily="2" charset="2"/>
              </a:rPr>
              <a:t> deviation from the </a:t>
            </a:r>
            <a:r>
              <a:rPr lang="en-US" b="1" i="1" dirty="0" err="1">
                <a:solidFill>
                  <a:srgbClr val="FF0000"/>
                </a:solidFill>
                <a:sym typeface="Wingdings" pitchFamily="2" charset="2"/>
              </a:rPr>
              <a:t>sphericity</a:t>
            </a:r>
            <a:r>
              <a:rPr lang="en-US" b="1" dirty="0">
                <a:sym typeface="Wingdings" pitchFamily="2" charset="2"/>
              </a:rPr>
              <a:t>: axial deformation (collective </a:t>
            </a:r>
            <a:r>
              <a:rPr lang="en-US" b="1" dirty="0" err="1">
                <a:sym typeface="Wingdings" pitchFamily="2" charset="2"/>
              </a:rPr>
              <a:t>behaviours</a:t>
            </a:r>
            <a:r>
              <a:rPr lang="en-US" b="1" dirty="0">
                <a:sym typeface="Wingdings" pitchFamily="2" charset="2"/>
              </a:rPr>
              <a:t>),  spatial re-organization of nucleons in bounded </a:t>
            </a:r>
            <a:r>
              <a:rPr lang="en-US" b="1" dirty="0">
                <a:solidFill>
                  <a:srgbClr val="7030A0"/>
                </a:solidFill>
                <a:sym typeface="Wingdings" pitchFamily="2" charset="2"/>
              </a:rPr>
              <a:t>sub-units</a:t>
            </a:r>
            <a:r>
              <a:rPr lang="en-US" b="1" dirty="0">
                <a:sym typeface="Wingdings" pitchFamily="2" charset="2"/>
              </a:rPr>
              <a:t> (</a:t>
            </a:r>
            <a:r>
              <a:rPr lang="en-US" b="1" i="1" dirty="0">
                <a:solidFill>
                  <a:srgbClr val="0070C0"/>
                </a:solidFill>
                <a:sym typeface="Wingdings" pitchFamily="2" charset="2"/>
              </a:rPr>
              <a:t>cluster model</a:t>
            </a:r>
            <a:r>
              <a:rPr lang="en-US" b="1" dirty="0">
                <a:sym typeface="Wingdings" pitchFamily="2" charset="2"/>
              </a:rPr>
              <a:t>).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35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67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499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931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363228" y="1570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795228" y="1570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227228" y="1570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659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091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523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955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635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067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3499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3931228" y="2002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4363228" y="2002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4795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5227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5659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6091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6523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6955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1771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2203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2635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3067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3499006" y="2434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3931006" y="2434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4363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4795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5227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5659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6091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6523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6955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2203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2635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3067228" y="2866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3499228" y="2866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3931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4363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4795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5227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Rettangolo 55"/>
          <p:cNvSpPr/>
          <p:nvPr/>
        </p:nvSpPr>
        <p:spPr>
          <a:xfrm>
            <a:off x="6091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6955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2203228" y="3298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2635228" y="3298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Rettangolo 59"/>
          <p:cNvSpPr/>
          <p:nvPr/>
        </p:nvSpPr>
        <p:spPr>
          <a:xfrm>
            <a:off x="3067228" y="3298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Rettangolo 60"/>
          <p:cNvSpPr/>
          <p:nvPr/>
        </p:nvSpPr>
        <p:spPr>
          <a:xfrm>
            <a:off x="3499228" y="3298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Rettangolo 61"/>
          <p:cNvSpPr/>
          <p:nvPr/>
        </p:nvSpPr>
        <p:spPr>
          <a:xfrm>
            <a:off x="3931228" y="3298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4363228" y="3298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Rettangolo 63"/>
          <p:cNvSpPr/>
          <p:nvPr/>
        </p:nvSpPr>
        <p:spPr>
          <a:xfrm>
            <a:off x="5227228" y="3298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2203228" y="3731135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Rettangolo 65"/>
          <p:cNvSpPr/>
          <p:nvPr/>
        </p:nvSpPr>
        <p:spPr>
          <a:xfrm>
            <a:off x="2635228" y="3731135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3067228" y="3731135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8" name="Rettangolo 67"/>
          <p:cNvSpPr/>
          <p:nvPr/>
        </p:nvSpPr>
        <p:spPr>
          <a:xfrm>
            <a:off x="3499228" y="3731135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9" name="Rettangolo 68"/>
          <p:cNvSpPr/>
          <p:nvPr/>
        </p:nvSpPr>
        <p:spPr>
          <a:xfrm>
            <a:off x="4363228" y="3731135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0" name="Rettangolo 69"/>
          <p:cNvSpPr/>
          <p:nvPr/>
        </p:nvSpPr>
        <p:spPr>
          <a:xfrm>
            <a:off x="1339006" y="4163135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1" name="Rettangolo 70"/>
          <p:cNvSpPr/>
          <p:nvPr/>
        </p:nvSpPr>
        <p:spPr>
          <a:xfrm>
            <a:off x="1771006" y="4163135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2" name="Rettangolo 71"/>
          <p:cNvSpPr/>
          <p:nvPr/>
        </p:nvSpPr>
        <p:spPr>
          <a:xfrm>
            <a:off x="2635006" y="4163135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3" name="Rettangolo 72"/>
          <p:cNvSpPr/>
          <p:nvPr/>
        </p:nvSpPr>
        <p:spPr>
          <a:xfrm>
            <a:off x="3499006" y="4163135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4" name="Rettangolo 73"/>
          <p:cNvSpPr/>
          <p:nvPr/>
        </p:nvSpPr>
        <p:spPr>
          <a:xfrm>
            <a:off x="907006" y="4595135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5" name="Rettangolo 74"/>
          <p:cNvSpPr/>
          <p:nvPr/>
        </p:nvSpPr>
        <p:spPr>
          <a:xfrm>
            <a:off x="1339006" y="4595135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6" name="Rettangolo 75"/>
          <p:cNvSpPr/>
          <p:nvPr/>
        </p:nvSpPr>
        <p:spPr>
          <a:xfrm>
            <a:off x="1771228" y="4595135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7" name="Rettangolo 76"/>
          <p:cNvSpPr/>
          <p:nvPr/>
        </p:nvSpPr>
        <p:spPr>
          <a:xfrm>
            <a:off x="1339006" y="5027135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2635005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3930555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3067006" y="1617653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	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3499228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4795228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17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O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363228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16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O</a:t>
            </a:r>
          </a:p>
        </p:txBody>
      </p:sp>
      <p:sp>
        <p:nvSpPr>
          <p:cNvPr id="84" name="CasellaDiTesto 83"/>
          <p:cNvSpPr txBox="1"/>
          <p:nvPr/>
        </p:nvSpPr>
        <p:spPr>
          <a:xfrm>
            <a:off x="5659228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</p:txBody>
      </p:sp>
      <p:sp>
        <p:nvSpPr>
          <p:cNvPr id="85" name="CasellaDiTesto 84"/>
          <p:cNvSpPr txBox="1"/>
          <p:nvPr/>
        </p:nvSpPr>
        <p:spPr>
          <a:xfrm>
            <a:off x="5227228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18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O</a:t>
            </a:r>
          </a:p>
        </p:txBody>
      </p:sp>
      <p:sp>
        <p:nvSpPr>
          <p:cNvPr id="86" name="CasellaDiTesto 85"/>
          <p:cNvSpPr txBox="1"/>
          <p:nvPr/>
        </p:nvSpPr>
        <p:spPr>
          <a:xfrm>
            <a:off x="6091228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</p:txBody>
      </p:sp>
      <p:sp>
        <p:nvSpPr>
          <p:cNvPr id="87" name="CasellaDiTesto 86"/>
          <p:cNvSpPr txBox="1"/>
          <p:nvPr/>
        </p:nvSpPr>
        <p:spPr>
          <a:xfrm>
            <a:off x="6491452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21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</p:txBody>
      </p:sp>
      <p:sp>
        <p:nvSpPr>
          <p:cNvPr id="88" name="CasellaDiTesto 87"/>
          <p:cNvSpPr txBox="1"/>
          <p:nvPr/>
        </p:nvSpPr>
        <p:spPr>
          <a:xfrm>
            <a:off x="6955228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22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</p:txBody>
      </p:sp>
      <p:sp>
        <p:nvSpPr>
          <p:cNvPr id="89" name="CasellaDiTesto 88"/>
          <p:cNvSpPr txBox="1"/>
          <p:nvPr/>
        </p:nvSpPr>
        <p:spPr>
          <a:xfrm>
            <a:off x="2635005" y="2049653"/>
            <a:ext cx="472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90" name="CasellaDiTesto 89"/>
          <p:cNvSpPr txBox="1"/>
          <p:nvPr/>
        </p:nvSpPr>
        <p:spPr>
          <a:xfrm>
            <a:off x="3067006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91" name="CasellaDiTesto 90"/>
          <p:cNvSpPr txBox="1"/>
          <p:nvPr/>
        </p:nvSpPr>
        <p:spPr>
          <a:xfrm>
            <a:off x="3499228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92" name="CasellaDiTesto 91"/>
          <p:cNvSpPr txBox="1"/>
          <p:nvPr/>
        </p:nvSpPr>
        <p:spPr>
          <a:xfrm>
            <a:off x="3930555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14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N</a:t>
            </a:r>
          </a:p>
        </p:txBody>
      </p:sp>
      <p:sp>
        <p:nvSpPr>
          <p:cNvPr id="93" name="CasellaDiTesto 92"/>
          <p:cNvSpPr txBox="1"/>
          <p:nvPr/>
        </p:nvSpPr>
        <p:spPr>
          <a:xfrm>
            <a:off x="4363006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15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N</a:t>
            </a:r>
          </a:p>
        </p:txBody>
      </p:sp>
      <p:sp>
        <p:nvSpPr>
          <p:cNvPr id="94" name="CasellaDiTesto 93"/>
          <p:cNvSpPr txBox="1"/>
          <p:nvPr/>
        </p:nvSpPr>
        <p:spPr>
          <a:xfrm>
            <a:off x="4795228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5227006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5659228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97" name="CasellaDiTesto 96"/>
          <p:cNvSpPr txBox="1"/>
          <p:nvPr/>
        </p:nvSpPr>
        <p:spPr>
          <a:xfrm>
            <a:off x="6093555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98" name="CasellaDiTesto 97"/>
          <p:cNvSpPr txBox="1"/>
          <p:nvPr/>
        </p:nvSpPr>
        <p:spPr>
          <a:xfrm>
            <a:off x="6523006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99" name="CasellaDiTesto 98"/>
          <p:cNvSpPr txBox="1"/>
          <p:nvPr/>
        </p:nvSpPr>
        <p:spPr>
          <a:xfrm>
            <a:off x="6957777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21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100" name="CasellaDiTesto 99"/>
          <p:cNvSpPr txBox="1"/>
          <p:nvPr/>
        </p:nvSpPr>
        <p:spPr>
          <a:xfrm>
            <a:off x="1771006" y="2481653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01" name="CasellaDiTesto 100"/>
          <p:cNvSpPr txBox="1"/>
          <p:nvPr/>
        </p:nvSpPr>
        <p:spPr>
          <a:xfrm>
            <a:off x="2203006" y="2481653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02" name="CasellaDiTesto 101"/>
          <p:cNvSpPr txBox="1"/>
          <p:nvPr/>
        </p:nvSpPr>
        <p:spPr>
          <a:xfrm>
            <a:off x="2635228" y="2481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03" name="CasellaDiTesto 102"/>
          <p:cNvSpPr txBox="1"/>
          <p:nvPr/>
        </p:nvSpPr>
        <p:spPr>
          <a:xfrm>
            <a:off x="3067006" y="2481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04" name="CasellaDiTesto 103"/>
          <p:cNvSpPr txBox="1"/>
          <p:nvPr/>
        </p:nvSpPr>
        <p:spPr>
          <a:xfrm>
            <a:off x="3473594" y="2482460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12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</a:t>
            </a:r>
          </a:p>
        </p:txBody>
      </p:sp>
      <p:sp>
        <p:nvSpPr>
          <p:cNvPr id="105" name="CasellaDiTesto 104"/>
          <p:cNvSpPr txBox="1"/>
          <p:nvPr/>
        </p:nvSpPr>
        <p:spPr>
          <a:xfrm>
            <a:off x="3925490" y="2481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13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</a:t>
            </a:r>
          </a:p>
        </p:txBody>
      </p:sp>
      <p:sp>
        <p:nvSpPr>
          <p:cNvPr id="106" name="CasellaDiTesto 105"/>
          <p:cNvSpPr txBox="1"/>
          <p:nvPr/>
        </p:nvSpPr>
        <p:spPr>
          <a:xfrm>
            <a:off x="4363006" y="2482460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07" name="CasellaDiTesto 106"/>
          <p:cNvSpPr txBox="1"/>
          <p:nvPr/>
        </p:nvSpPr>
        <p:spPr>
          <a:xfrm>
            <a:off x="4790163" y="2482460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08" name="CasellaDiTesto 107"/>
          <p:cNvSpPr txBox="1"/>
          <p:nvPr/>
        </p:nvSpPr>
        <p:spPr>
          <a:xfrm>
            <a:off x="5227228" y="2482460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09" name="CasellaDiTesto 108"/>
          <p:cNvSpPr txBox="1"/>
          <p:nvPr/>
        </p:nvSpPr>
        <p:spPr>
          <a:xfrm>
            <a:off x="5665640" y="2481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10" name="CasellaDiTesto 109"/>
          <p:cNvSpPr txBox="1"/>
          <p:nvPr/>
        </p:nvSpPr>
        <p:spPr>
          <a:xfrm>
            <a:off x="6094454" y="2481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11" name="CasellaDiTesto 110"/>
          <p:cNvSpPr txBox="1"/>
          <p:nvPr/>
        </p:nvSpPr>
        <p:spPr>
          <a:xfrm>
            <a:off x="6523228" y="2481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12" name="CasellaDiTesto 111"/>
          <p:cNvSpPr txBox="1"/>
          <p:nvPr/>
        </p:nvSpPr>
        <p:spPr>
          <a:xfrm>
            <a:off x="6955003" y="2481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13" name="CasellaDiTesto 112"/>
          <p:cNvSpPr txBox="1"/>
          <p:nvPr/>
        </p:nvSpPr>
        <p:spPr>
          <a:xfrm>
            <a:off x="2203228" y="2913653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114" name="CasellaDiTesto 113"/>
          <p:cNvSpPr txBox="1"/>
          <p:nvPr/>
        </p:nvSpPr>
        <p:spPr>
          <a:xfrm>
            <a:off x="2629940" y="2913653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115" name="CasellaDiTesto 114"/>
          <p:cNvSpPr txBox="1"/>
          <p:nvPr/>
        </p:nvSpPr>
        <p:spPr>
          <a:xfrm>
            <a:off x="3041594" y="2913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10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116" name="CasellaDiTesto 115"/>
          <p:cNvSpPr txBox="1"/>
          <p:nvPr/>
        </p:nvSpPr>
        <p:spPr>
          <a:xfrm>
            <a:off x="3473594" y="2913653"/>
            <a:ext cx="475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11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B</a:t>
            </a:r>
          </a:p>
        </p:txBody>
      </p:sp>
      <p:sp>
        <p:nvSpPr>
          <p:cNvPr id="117" name="CasellaDiTesto 116"/>
          <p:cNvSpPr txBox="1"/>
          <p:nvPr/>
        </p:nvSpPr>
        <p:spPr>
          <a:xfrm>
            <a:off x="3905594" y="2913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118" name="CasellaDiTesto 117"/>
          <p:cNvSpPr txBox="1"/>
          <p:nvPr/>
        </p:nvSpPr>
        <p:spPr>
          <a:xfrm>
            <a:off x="4337594" y="2913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119" name="CasellaDiTesto 118"/>
          <p:cNvSpPr txBox="1"/>
          <p:nvPr/>
        </p:nvSpPr>
        <p:spPr>
          <a:xfrm>
            <a:off x="4769816" y="2913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120" name="CasellaDiTesto 119"/>
          <p:cNvSpPr txBox="1"/>
          <p:nvPr/>
        </p:nvSpPr>
        <p:spPr>
          <a:xfrm>
            <a:off x="5221941" y="2913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121" name="CasellaDiTesto 120"/>
          <p:cNvSpPr txBox="1"/>
          <p:nvPr/>
        </p:nvSpPr>
        <p:spPr>
          <a:xfrm>
            <a:off x="6065955" y="2913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122" name="CasellaDiTesto 121"/>
          <p:cNvSpPr txBox="1"/>
          <p:nvPr/>
        </p:nvSpPr>
        <p:spPr>
          <a:xfrm>
            <a:off x="6955003" y="2913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123" name="CasellaDiTesto 122"/>
          <p:cNvSpPr txBox="1"/>
          <p:nvPr/>
        </p:nvSpPr>
        <p:spPr>
          <a:xfrm>
            <a:off x="2164922" y="3344969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</a:t>
            </a:r>
          </a:p>
        </p:txBody>
      </p:sp>
      <p:sp>
        <p:nvSpPr>
          <p:cNvPr id="124" name="CasellaDiTesto 123"/>
          <p:cNvSpPr txBox="1"/>
          <p:nvPr/>
        </p:nvSpPr>
        <p:spPr>
          <a:xfrm>
            <a:off x="2590579" y="3345858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</a:t>
            </a:r>
          </a:p>
        </p:txBody>
      </p:sp>
      <p:sp>
        <p:nvSpPr>
          <p:cNvPr id="125" name="CasellaDiTesto 124"/>
          <p:cNvSpPr txBox="1"/>
          <p:nvPr/>
        </p:nvSpPr>
        <p:spPr>
          <a:xfrm>
            <a:off x="3022357" y="3345653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9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Be</a:t>
            </a:r>
          </a:p>
        </p:txBody>
      </p:sp>
      <p:sp>
        <p:nvSpPr>
          <p:cNvPr id="126" name="CasellaDiTesto 125"/>
          <p:cNvSpPr txBox="1"/>
          <p:nvPr/>
        </p:nvSpPr>
        <p:spPr>
          <a:xfrm>
            <a:off x="3416687" y="3345858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</a:t>
            </a:r>
          </a:p>
        </p:txBody>
      </p:sp>
      <p:sp>
        <p:nvSpPr>
          <p:cNvPr id="127" name="CasellaDiTesto 126"/>
          <p:cNvSpPr txBox="1"/>
          <p:nvPr/>
        </p:nvSpPr>
        <p:spPr>
          <a:xfrm>
            <a:off x="3848909" y="3345653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</a:t>
            </a:r>
          </a:p>
        </p:txBody>
      </p:sp>
      <p:sp>
        <p:nvSpPr>
          <p:cNvPr id="128" name="CasellaDiTesto 127"/>
          <p:cNvSpPr txBox="1"/>
          <p:nvPr/>
        </p:nvSpPr>
        <p:spPr>
          <a:xfrm>
            <a:off x="4301034" y="3345653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</a:t>
            </a:r>
          </a:p>
        </p:txBody>
      </p:sp>
      <p:sp>
        <p:nvSpPr>
          <p:cNvPr id="129" name="CasellaDiTesto 128"/>
          <p:cNvSpPr txBox="1"/>
          <p:nvPr/>
        </p:nvSpPr>
        <p:spPr>
          <a:xfrm>
            <a:off x="5144687" y="3345653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</a:t>
            </a:r>
          </a:p>
        </p:txBody>
      </p:sp>
      <p:sp>
        <p:nvSpPr>
          <p:cNvPr id="130" name="CasellaDiTesto 129"/>
          <p:cNvSpPr txBox="1"/>
          <p:nvPr/>
        </p:nvSpPr>
        <p:spPr>
          <a:xfrm>
            <a:off x="2204196" y="3777858"/>
            <a:ext cx="44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6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Li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2646946" y="3777858"/>
            <a:ext cx="44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7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Li</a:t>
            </a:r>
          </a:p>
        </p:txBody>
      </p:sp>
      <p:sp>
        <p:nvSpPr>
          <p:cNvPr id="132" name="CasellaDiTesto 131"/>
          <p:cNvSpPr txBox="1"/>
          <p:nvPr/>
        </p:nvSpPr>
        <p:spPr>
          <a:xfrm>
            <a:off x="3061631" y="3777858"/>
            <a:ext cx="44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</a:t>
            </a:r>
          </a:p>
        </p:txBody>
      </p:sp>
      <p:sp>
        <p:nvSpPr>
          <p:cNvPr id="133" name="CasellaDiTesto 132"/>
          <p:cNvSpPr txBox="1"/>
          <p:nvPr/>
        </p:nvSpPr>
        <p:spPr>
          <a:xfrm>
            <a:off x="3499228" y="3777858"/>
            <a:ext cx="44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</a:t>
            </a:r>
          </a:p>
        </p:txBody>
      </p:sp>
      <p:sp>
        <p:nvSpPr>
          <p:cNvPr id="134" name="CasellaDiTesto 133"/>
          <p:cNvSpPr txBox="1"/>
          <p:nvPr/>
        </p:nvSpPr>
        <p:spPr>
          <a:xfrm>
            <a:off x="4357631" y="3777858"/>
            <a:ext cx="510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</a:t>
            </a:r>
          </a:p>
        </p:txBody>
      </p:sp>
      <p:sp>
        <p:nvSpPr>
          <p:cNvPr id="135" name="CasellaDiTesto 134"/>
          <p:cNvSpPr txBox="1"/>
          <p:nvPr/>
        </p:nvSpPr>
        <p:spPr>
          <a:xfrm>
            <a:off x="1294357" y="4209858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3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He</a:t>
            </a:r>
          </a:p>
        </p:txBody>
      </p:sp>
      <p:sp>
        <p:nvSpPr>
          <p:cNvPr id="136" name="CasellaDiTesto 135"/>
          <p:cNvSpPr txBox="1"/>
          <p:nvPr/>
        </p:nvSpPr>
        <p:spPr>
          <a:xfrm>
            <a:off x="1751769" y="4209858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4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He</a:t>
            </a:r>
          </a:p>
        </p:txBody>
      </p:sp>
      <p:sp>
        <p:nvSpPr>
          <p:cNvPr id="137" name="CasellaDiTesto 136"/>
          <p:cNvSpPr txBox="1"/>
          <p:nvPr/>
        </p:nvSpPr>
        <p:spPr>
          <a:xfrm>
            <a:off x="2590357" y="4209858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</a:t>
            </a:r>
          </a:p>
        </p:txBody>
      </p:sp>
      <p:sp>
        <p:nvSpPr>
          <p:cNvPr id="138" name="CasellaDiTesto 137"/>
          <p:cNvSpPr txBox="1"/>
          <p:nvPr/>
        </p:nvSpPr>
        <p:spPr>
          <a:xfrm>
            <a:off x="3486403" y="4209858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</a:t>
            </a:r>
          </a:p>
        </p:txBody>
      </p:sp>
      <p:sp>
        <p:nvSpPr>
          <p:cNvPr id="139" name="CasellaDiTesto 138"/>
          <p:cNvSpPr txBox="1"/>
          <p:nvPr/>
        </p:nvSpPr>
        <p:spPr>
          <a:xfrm>
            <a:off x="919561" y="4641858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H</a:t>
            </a:r>
          </a:p>
        </p:txBody>
      </p:sp>
      <p:sp>
        <p:nvSpPr>
          <p:cNvPr id="140" name="CasellaDiTesto 139"/>
          <p:cNvSpPr txBox="1"/>
          <p:nvPr/>
        </p:nvSpPr>
        <p:spPr>
          <a:xfrm>
            <a:off x="1339006" y="4641858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H</a:t>
            </a:r>
          </a:p>
        </p:txBody>
      </p:sp>
      <p:sp>
        <p:nvSpPr>
          <p:cNvPr id="141" name="CasellaDiTesto 140"/>
          <p:cNvSpPr txBox="1"/>
          <p:nvPr/>
        </p:nvSpPr>
        <p:spPr>
          <a:xfrm>
            <a:off x="1783486" y="4641858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</a:t>
            </a:r>
          </a:p>
        </p:txBody>
      </p:sp>
      <p:sp>
        <p:nvSpPr>
          <p:cNvPr id="142" name="CasellaDiTesto 141"/>
          <p:cNvSpPr txBox="1"/>
          <p:nvPr/>
        </p:nvSpPr>
        <p:spPr>
          <a:xfrm>
            <a:off x="1387898" y="5073858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143" name="CasellaDiTesto 142"/>
          <p:cNvSpPr txBox="1"/>
          <p:nvPr/>
        </p:nvSpPr>
        <p:spPr>
          <a:xfrm>
            <a:off x="1764028" y="3352116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Be</a:t>
            </a:r>
          </a:p>
        </p:txBody>
      </p:sp>
      <p:sp>
        <p:nvSpPr>
          <p:cNvPr id="144" name="CasellaDiTesto 143"/>
          <p:cNvSpPr txBox="1"/>
          <p:nvPr/>
        </p:nvSpPr>
        <p:spPr>
          <a:xfrm>
            <a:off x="1782662" y="2913653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145" name="CasellaDiTesto 144"/>
          <p:cNvSpPr txBox="1"/>
          <p:nvPr/>
        </p:nvSpPr>
        <p:spPr>
          <a:xfrm>
            <a:off x="1788767" y="3731135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Li</a:t>
            </a:r>
          </a:p>
        </p:txBody>
      </p:sp>
      <p:sp>
        <p:nvSpPr>
          <p:cNvPr id="146" name="CasellaDiTesto 145"/>
          <p:cNvSpPr txBox="1"/>
          <p:nvPr/>
        </p:nvSpPr>
        <p:spPr>
          <a:xfrm>
            <a:off x="919561" y="4209858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He</a:t>
            </a:r>
          </a:p>
        </p:txBody>
      </p:sp>
      <p:sp>
        <p:nvSpPr>
          <p:cNvPr id="147" name="CasellaDiTesto 146"/>
          <p:cNvSpPr txBox="1"/>
          <p:nvPr/>
        </p:nvSpPr>
        <p:spPr>
          <a:xfrm>
            <a:off x="1326148" y="2481653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C</a:t>
            </a:r>
          </a:p>
        </p:txBody>
      </p:sp>
      <p:cxnSp>
        <p:nvCxnSpPr>
          <p:cNvPr id="148" name="Connettore 2 147"/>
          <p:cNvCxnSpPr>
            <a:endCxn id="69" idx="2"/>
          </p:cNvCxnSpPr>
          <p:nvPr/>
        </p:nvCxnSpPr>
        <p:spPr>
          <a:xfrm flipV="1">
            <a:off x="3347571" y="4163135"/>
            <a:ext cx="1231657" cy="1080000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49" name="Ovale 148"/>
          <p:cNvSpPr/>
          <p:nvPr/>
        </p:nvSpPr>
        <p:spPr>
          <a:xfrm>
            <a:off x="2047517" y="4793135"/>
            <a:ext cx="1800000" cy="1800000"/>
          </a:xfrm>
          <a:prstGeom prst="ellipse">
            <a:avLst/>
          </a:prstGeom>
          <a:solidFill>
            <a:srgbClr val="DAEDEF">
              <a:lumMod val="9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softEdge rad="317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0" name="Ovale 149"/>
          <p:cNvSpPr/>
          <p:nvPr/>
        </p:nvSpPr>
        <p:spPr>
          <a:xfrm>
            <a:off x="2713517" y="5459135"/>
            <a:ext cx="468000" cy="468000"/>
          </a:xfrm>
          <a:prstGeom prst="ellipse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1" name="CasellaDiTesto 150"/>
          <p:cNvSpPr txBox="1"/>
          <p:nvPr/>
        </p:nvSpPr>
        <p:spPr>
          <a:xfrm>
            <a:off x="2653864" y="548306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core</a:t>
            </a:r>
          </a:p>
        </p:txBody>
      </p:sp>
      <p:cxnSp>
        <p:nvCxnSpPr>
          <p:cNvPr id="152" name="Connettore 2 151"/>
          <p:cNvCxnSpPr>
            <a:endCxn id="72" idx="2"/>
          </p:cNvCxnSpPr>
          <p:nvPr/>
        </p:nvCxnSpPr>
        <p:spPr>
          <a:xfrm flipH="1" flipV="1">
            <a:off x="2851006" y="4595135"/>
            <a:ext cx="96511" cy="478723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53" name="Ovale 152"/>
          <p:cNvSpPr/>
          <p:nvPr/>
        </p:nvSpPr>
        <p:spPr>
          <a:xfrm>
            <a:off x="2654335" y="5204241"/>
            <a:ext cx="162000" cy="162000"/>
          </a:xfrm>
          <a:prstGeom prst="ellipse">
            <a:avLst/>
          </a:prstGeom>
          <a:solidFill>
            <a:srgbClr val="0119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4" name="Ovale 153"/>
          <p:cNvSpPr/>
          <p:nvPr/>
        </p:nvSpPr>
        <p:spPr>
          <a:xfrm>
            <a:off x="3318512" y="5508469"/>
            <a:ext cx="162000" cy="162000"/>
          </a:xfrm>
          <a:prstGeom prst="ellipse">
            <a:avLst/>
          </a:prstGeom>
          <a:solidFill>
            <a:srgbClr val="0119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5" name="CasellaDiTesto 154"/>
          <p:cNvSpPr txBox="1"/>
          <p:nvPr/>
        </p:nvSpPr>
        <p:spPr>
          <a:xfrm>
            <a:off x="1008626" y="5705768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</a:rPr>
              <a:t>neutron</a:t>
            </a: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</a:rPr>
              <a:t> </a:t>
            </a:r>
            <a:r>
              <a:rPr kumimoji="0" lang="it-IT" sz="1400" b="1" i="0" u="none" strike="noStrike" kern="0" cap="none" spc="0" normalizeH="0" baseline="0" noProof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</a:rPr>
              <a:t>halo</a:t>
            </a:r>
            <a:endParaRPr kumimoji="0" lang="it-IT" sz="1400" b="1" i="0" u="none" strike="noStrike" kern="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6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He,</a:t>
            </a: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11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Li,</a:t>
            </a: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11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Be</a:t>
            </a:r>
            <a:endParaRPr kumimoji="0" lang="it-IT" sz="1400" b="0" i="0" u="none" strike="noStrike" kern="0" cap="none" spc="0" normalizeH="0" baseline="3000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56" name="Ovale 155"/>
          <p:cNvSpPr/>
          <p:nvPr/>
        </p:nvSpPr>
        <p:spPr>
          <a:xfrm>
            <a:off x="4712549" y="4970241"/>
            <a:ext cx="468000" cy="468000"/>
          </a:xfrm>
          <a:prstGeom prst="ellipse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glow rad="101600">
              <a:srgbClr val="333399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7" name="CasellaDiTesto 156"/>
          <p:cNvSpPr txBox="1"/>
          <p:nvPr/>
        </p:nvSpPr>
        <p:spPr>
          <a:xfrm>
            <a:off x="4652223" y="49975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core</a:t>
            </a:r>
          </a:p>
        </p:txBody>
      </p:sp>
      <p:sp>
        <p:nvSpPr>
          <p:cNvPr id="158" name="CasellaDiTesto 157"/>
          <p:cNvSpPr txBox="1"/>
          <p:nvPr/>
        </p:nvSpPr>
        <p:spPr>
          <a:xfrm>
            <a:off x="4318012" y="5551489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</a:rPr>
              <a:t>neutron</a:t>
            </a: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</a:rPr>
              <a:t> </a:t>
            </a:r>
            <a:r>
              <a:rPr kumimoji="0" lang="it-IT" sz="1400" b="1" i="0" u="none" strike="noStrike" kern="0" cap="none" spc="0" normalizeH="0" baseline="0" noProof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</a:rPr>
              <a:t>skin</a:t>
            </a:r>
            <a:endParaRPr kumimoji="0" lang="it-IT" sz="1400" b="1" i="0" u="none" strike="noStrike" kern="0" cap="none" spc="0" normalizeH="0" baseline="0" noProof="0">
              <a:ln>
                <a:noFill/>
              </a:ln>
              <a:solidFill>
                <a:srgbClr val="CC0099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8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He,C</a:t>
            </a:r>
          </a:p>
        </p:txBody>
      </p:sp>
      <p:cxnSp>
        <p:nvCxnSpPr>
          <p:cNvPr id="159" name="Connettore 2 158"/>
          <p:cNvCxnSpPr>
            <a:stCxn id="157" idx="1"/>
            <a:endCxn id="73" idx="2"/>
          </p:cNvCxnSpPr>
          <p:nvPr/>
        </p:nvCxnSpPr>
        <p:spPr>
          <a:xfrm flipH="1" flipV="1">
            <a:off x="3715006" y="4595135"/>
            <a:ext cx="937217" cy="587065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" name="Connettore 2 159"/>
          <p:cNvCxnSpPr>
            <a:stCxn id="156" idx="7"/>
          </p:cNvCxnSpPr>
          <p:nvPr/>
        </p:nvCxnSpPr>
        <p:spPr>
          <a:xfrm flipV="1">
            <a:off x="5112012" y="2820207"/>
            <a:ext cx="1875089" cy="2218571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61" name="Ovale 160"/>
          <p:cNvSpPr/>
          <p:nvPr/>
        </p:nvSpPr>
        <p:spPr>
          <a:xfrm>
            <a:off x="6127006" y="4737085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2" name="CasellaDiTesto 161"/>
          <p:cNvSpPr txBox="1"/>
          <p:nvPr/>
        </p:nvSpPr>
        <p:spPr>
          <a:xfrm>
            <a:off x="6141736" y="472169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ymbol" pitchFamily="18" charset="2"/>
              </a:rPr>
              <a:t>a</a:t>
            </a:r>
          </a:p>
        </p:txBody>
      </p:sp>
      <p:sp>
        <p:nvSpPr>
          <p:cNvPr id="163" name="Ovale 162"/>
          <p:cNvSpPr/>
          <p:nvPr/>
        </p:nvSpPr>
        <p:spPr>
          <a:xfrm>
            <a:off x="6378892" y="4984419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4" name="CasellaDiTesto 163"/>
          <p:cNvSpPr txBox="1"/>
          <p:nvPr/>
        </p:nvSpPr>
        <p:spPr>
          <a:xfrm>
            <a:off x="6393622" y="496903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ymbol" pitchFamily="18" charset="2"/>
              </a:rPr>
              <a:t>a</a:t>
            </a:r>
          </a:p>
        </p:txBody>
      </p:sp>
      <p:sp>
        <p:nvSpPr>
          <p:cNvPr id="165" name="CasellaDiTesto 164"/>
          <p:cNvSpPr txBox="1"/>
          <p:nvPr/>
        </p:nvSpPr>
        <p:spPr>
          <a:xfrm>
            <a:off x="5906871" y="5449808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ymbol" pitchFamily="18" charset="2"/>
              </a:rPr>
              <a:t>a</a:t>
            </a: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-cluster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8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Be</a:t>
            </a:r>
          </a:p>
        </p:txBody>
      </p:sp>
      <p:cxnSp>
        <p:nvCxnSpPr>
          <p:cNvPr id="166" name="Connettore 2 165"/>
          <p:cNvCxnSpPr>
            <a:stCxn id="161" idx="2"/>
            <a:endCxn id="124" idx="2"/>
          </p:cNvCxnSpPr>
          <p:nvPr/>
        </p:nvCxnSpPr>
        <p:spPr>
          <a:xfrm flipH="1" flipV="1">
            <a:off x="2851228" y="3684412"/>
            <a:ext cx="3275778" cy="1232673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67" name="Ovale 166"/>
          <p:cNvSpPr/>
          <p:nvPr/>
        </p:nvSpPr>
        <p:spPr>
          <a:xfrm>
            <a:off x="7341470" y="4353858"/>
            <a:ext cx="1440000" cy="1440000"/>
          </a:xfrm>
          <a:prstGeom prst="ellipse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8" name="Ovale 167"/>
          <p:cNvSpPr/>
          <p:nvPr/>
        </p:nvSpPr>
        <p:spPr>
          <a:xfrm>
            <a:off x="7799934" y="4570629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9" name="CasellaDiTesto 168"/>
          <p:cNvSpPr txBox="1"/>
          <p:nvPr/>
        </p:nvSpPr>
        <p:spPr>
          <a:xfrm>
            <a:off x="7814664" y="455524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18" charset="2"/>
              </a:rPr>
              <a:t>a</a:t>
            </a:r>
          </a:p>
        </p:txBody>
      </p:sp>
      <p:sp>
        <p:nvSpPr>
          <p:cNvPr id="170" name="Ovale 169"/>
          <p:cNvSpPr/>
          <p:nvPr/>
        </p:nvSpPr>
        <p:spPr>
          <a:xfrm>
            <a:off x="7674755" y="5203240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1" name="CasellaDiTesto 170"/>
          <p:cNvSpPr txBox="1"/>
          <p:nvPr/>
        </p:nvSpPr>
        <p:spPr>
          <a:xfrm>
            <a:off x="7689485" y="518785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18" charset="2"/>
              </a:rPr>
              <a:t>a</a:t>
            </a:r>
          </a:p>
        </p:txBody>
      </p:sp>
      <p:sp>
        <p:nvSpPr>
          <p:cNvPr id="172" name="Ovale 171"/>
          <p:cNvSpPr/>
          <p:nvPr/>
        </p:nvSpPr>
        <p:spPr>
          <a:xfrm>
            <a:off x="8288218" y="5022321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3" name="CasellaDiTesto 172"/>
          <p:cNvSpPr txBox="1"/>
          <p:nvPr/>
        </p:nvSpPr>
        <p:spPr>
          <a:xfrm>
            <a:off x="8302948" y="500693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ymbol" pitchFamily="18" charset="2"/>
              </a:rPr>
              <a:t>a</a:t>
            </a:r>
          </a:p>
        </p:txBody>
      </p:sp>
      <p:sp>
        <p:nvSpPr>
          <p:cNvPr id="174" name="CasellaDiTesto 173"/>
          <p:cNvSpPr txBox="1"/>
          <p:nvPr/>
        </p:nvSpPr>
        <p:spPr>
          <a:xfrm>
            <a:off x="7224064" y="5816160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dilute</a:t>
            </a: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gas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12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C 0</a:t>
            </a: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+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,</a:t>
            </a: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16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O,</a:t>
            </a: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20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Ne(?)</a:t>
            </a:r>
          </a:p>
        </p:txBody>
      </p:sp>
      <p:cxnSp>
        <p:nvCxnSpPr>
          <p:cNvPr id="175" name="Connettore 2 174"/>
          <p:cNvCxnSpPr>
            <a:stCxn id="167" idx="1"/>
          </p:cNvCxnSpPr>
          <p:nvPr/>
        </p:nvCxnSpPr>
        <p:spPr>
          <a:xfrm flipH="1" flipV="1">
            <a:off x="4769816" y="1956207"/>
            <a:ext cx="2782537" cy="260853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cxnSp>
        <p:nvCxnSpPr>
          <p:cNvPr id="176" name="Connettore 2 175"/>
          <p:cNvCxnSpPr>
            <a:stCxn id="167" idx="1"/>
          </p:cNvCxnSpPr>
          <p:nvPr/>
        </p:nvCxnSpPr>
        <p:spPr>
          <a:xfrm flipH="1" flipV="1">
            <a:off x="3905594" y="2820208"/>
            <a:ext cx="3646759" cy="1744533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77" name="Ovale 176"/>
          <p:cNvSpPr/>
          <p:nvPr/>
        </p:nvSpPr>
        <p:spPr>
          <a:xfrm>
            <a:off x="7754523" y="3292329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8" name="CasellaDiTesto 177"/>
          <p:cNvSpPr txBox="1"/>
          <p:nvPr/>
        </p:nvSpPr>
        <p:spPr>
          <a:xfrm>
            <a:off x="7805114" y="325595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ymbol" pitchFamily="18" charset="2"/>
              </a:rPr>
              <a:t>a</a:t>
            </a:r>
          </a:p>
        </p:txBody>
      </p:sp>
      <p:sp>
        <p:nvSpPr>
          <p:cNvPr id="179" name="Ovale 178"/>
          <p:cNvSpPr/>
          <p:nvPr/>
        </p:nvSpPr>
        <p:spPr>
          <a:xfrm>
            <a:off x="8087277" y="2882319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0" name="CasellaDiTesto 179"/>
          <p:cNvSpPr txBox="1"/>
          <p:nvPr/>
        </p:nvSpPr>
        <p:spPr>
          <a:xfrm>
            <a:off x="8102007" y="286693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ymbol" pitchFamily="18" charset="2"/>
              </a:rPr>
              <a:t>a</a:t>
            </a:r>
          </a:p>
        </p:txBody>
      </p:sp>
      <p:sp>
        <p:nvSpPr>
          <p:cNvPr id="181" name="Ovale 180"/>
          <p:cNvSpPr/>
          <p:nvPr/>
        </p:nvSpPr>
        <p:spPr>
          <a:xfrm>
            <a:off x="8418479" y="2497042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2" name="CasellaDiTesto 181"/>
          <p:cNvSpPr txBox="1"/>
          <p:nvPr/>
        </p:nvSpPr>
        <p:spPr>
          <a:xfrm>
            <a:off x="8433209" y="248165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ymbol" pitchFamily="18" charset="2"/>
              </a:rPr>
              <a:t>a</a:t>
            </a:r>
          </a:p>
        </p:txBody>
      </p:sp>
      <p:sp>
        <p:nvSpPr>
          <p:cNvPr id="183" name="Ovale 182"/>
          <p:cNvSpPr/>
          <p:nvPr/>
        </p:nvSpPr>
        <p:spPr>
          <a:xfrm>
            <a:off x="7934523" y="3130329"/>
            <a:ext cx="162000" cy="162000"/>
          </a:xfrm>
          <a:prstGeom prst="ellipse">
            <a:avLst/>
          </a:prstGeom>
          <a:solidFill>
            <a:srgbClr val="0119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4" name="Ovale 183"/>
          <p:cNvSpPr/>
          <p:nvPr/>
        </p:nvSpPr>
        <p:spPr>
          <a:xfrm>
            <a:off x="8083236" y="3236262"/>
            <a:ext cx="162000" cy="162000"/>
          </a:xfrm>
          <a:prstGeom prst="ellipse">
            <a:avLst/>
          </a:prstGeom>
          <a:solidFill>
            <a:srgbClr val="0119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5" name="Ovale 184"/>
          <p:cNvSpPr/>
          <p:nvPr/>
        </p:nvSpPr>
        <p:spPr>
          <a:xfrm>
            <a:off x="8306218" y="2751653"/>
            <a:ext cx="162000" cy="162000"/>
          </a:xfrm>
          <a:prstGeom prst="ellipse">
            <a:avLst/>
          </a:prstGeom>
          <a:solidFill>
            <a:srgbClr val="0119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6" name="Ovale 185"/>
          <p:cNvSpPr/>
          <p:nvPr/>
        </p:nvSpPr>
        <p:spPr>
          <a:xfrm>
            <a:off x="8451393" y="2866930"/>
            <a:ext cx="162000" cy="162000"/>
          </a:xfrm>
          <a:prstGeom prst="ellipse">
            <a:avLst/>
          </a:prstGeom>
          <a:solidFill>
            <a:srgbClr val="0119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7" name="CasellaDiTesto 186"/>
          <p:cNvSpPr txBox="1"/>
          <p:nvPr/>
        </p:nvSpPr>
        <p:spPr>
          <a:xfrm>
            <a:off x="7244753" y="3667882"/>
            <a:ext cx="183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F09010"/>
                </a:solidFill>
                <a:effectLst/>
                <a:uLnTx/>
                <a:uFillTx/>
              </a:rPr>
              <a:t>linear </a:t>
            </a:r>
            <a:r>
              <a:rPr kumimoji="0" lang="it-IT" sz="1400" b="1" i="0" u="none" strike="noStrike" kern="0" cap="none" spc="0" normalizeH="0" baseline="0" noProof="0" err="1">
                <a:ln>
                  <a:noFill/>
                </a:ln>
                <a:solidFill>
                  <a:srgbClr val="F09010"/>
                </a:solidFill>
                <a:effectLst/>
                <a:uLnTx/>
                <a:uFillTx/>
              </a:rPr>
              <a:t>chain</a:t>
            </a:r>
            <a:endParaRPr kumimoji="0" lang="it-IT" sz="1400" b="1" i="0" u="none" strike="noStrike" kern="0" cap="none" spc="0" normalizeH="0" baseline="0" noProof="0">
              <a:ln>
                <a:noFill/>
              </a:ln>
              <a:solidFill>
                <a:srgbClr val="F0901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10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Be,</a:t>
            </a: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13-14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C,</a:t>
            </a: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16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C(?),… </a:t>
            </a:r>
          </a:p>
        </p:txBody>
      </p:sp>
      <p:cxnSp>
        <p:nvCxnSpPr>
          <p:cNvPr id="188" name="Connettore 2 187"/>
          <p:cNvCxnSpPr>
            <a:stCxn id="178" idx="0"/>
          </p:cNvCxnSpPr>
          <p:nvPr/>
        </p:nvCxnSpPr>
        <p:spPr>
          <a:xfrm flipH="1" flipV="1">
            <a:off x="5659007" y="2832654"/>
            <a:ext cx="2311377" cy="423299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90" name="Text Box 13"/>
          <p:cNvSpPr txBox="1">
            <a:spLocks noChangeArrowheads="1"/>
          </p:cNvSpPr>
          <p:nvPr/>
        </p:nvSpPr>
        <p:spPr bwMode="auto">
          <a:xfrm>
            <a:off x="3457" y="6504057"/>
            <a:ext cx="2702856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FFFF"/>
                </a:solidFill>
              </a:rPr>
              <a:t>Long range </a:t>
            </a:r>
            <a:r>
              <a:rPr lang="en-US" sz="2000" b="1" dirty="0">
                <a:solidFill>
                  <a:srgbClr val="FFFFFF"/>
                </a:solidFill>
              </a:rPr>
              <a:t>correlations</a:t>
            </a:r>
          </a:p>
        </p:txBody>
      </p:sp>
      <p:sp>
        <p:nvSpPr>
          <p:cNvPr id="191" name="Text Box 7"/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116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/>
      <p:bldP spid="153" grpId="0" animBg="1"/>
      <p:bldP spid="154" grpId="0" animBg="1"/>
      <p:bldP spid="155" grpId="0"/>
      <p:bldP spid="156" grpId="0" animBg="1"/>
      <p:bldP spid="157" grpId="0"/>
      <p:bldP spid="158" grpId="0"/>
      <p:bldP spid="161" grpId="0" animBg="1"/>
      <p:bldP spid="162" grpId="0"/>
      <p:bldP spid="163" grpId="0" animBg="1"/>
      <p:bldP spid="164" grpId="0"/>
      <p:bldP spid="165" grpId="0"/>
      <p:bldP spid="167" grpId="0" animBg="1"/>
      <p:bldP spid="168" grpId="0" animBg="1"/>
      <p:bldP spid="169" grpId="0"/>
      <p:bldP spid="170" grpId="0" animBg="1"/>
      <p:bldP spid="171" grpId="0"/>
      <p:bldP spid="172" grpId="0" animBg="1"/>
      <p:bldP spid="173" grpId="0"/>
      <p:bldP spid="174" grpId="0"/>
      <p:bldP spid="177" grpId="0" animBg="1"/>
      <p:bldP spid="178" grpId="0"/>
      <p:bldP spid="179" grpId="0" animBg="1"/>
      <p:bldP spid="180" grpId="0"/>
      <p:bldP spid="181" grpId="0" animBg="1"/>
      <p:bldP spid="182" grpId="0"/>
      <p:bldP spid="183" grpId="0" animBg="1"/>
      <p:bldP spid="184" grpId="0" animBg="1"/>
      <p:bldP spid="185" grpId="0" animBg="1"/>
      <p:bldP spid="186" grpId="0" animBg="1"/>
      <p:bldP spid="187" grpId="0"/>
      <p:bldP spid="1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954EB-BE4F-D4FB-578B-F6BC0F9E5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8854B0E5-9430-6D44-B480-ADE085900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AA8316EA-9D88-CD15-B061-ADEDA04653AE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2EF9F3C-52D0-652A-265B-4D8B400225AF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91" name="Text Box 7">
            <a:extLst>
              <a:ext uri="{FF2B5EF4-FFF2-40B4-BE49-F238E27FC236}">
                <a16:creationId xmlns:a16="http://schemas.microsoft.com/office/drawing/2014/main" id="{E7A78647-6A56-0DC7-C98D-1C9A0D4FED7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1CB7EF-65B0-5287-7664-0320DFBA0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435" y="413266"/>
            <a:ext cx="4891145" cy="501986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5048544C-5313-4AF0-81BE-8CB995843345}"/>
                  </a:ext>
                </a:extLst>
              </p:cNvPr>
              <p:cNvSpPr txBox="1"/>
              <p:nvPr/>
            </p:nvSpPr>
            <p:spPr>
              <a:xfrm>
                <a:off x="-135010" y="5538637"/>
                <a:ext cx="6102034" cy="37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𝒓𝒂𝒅</m:t>
                          </m:r>
                        </m:sub>
                      </m:sSub>
                      <m:r>
                        <a:rPr lang="it-IT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𝒕𝒐𝒕</m:t>
                          </m:r>
                        </m:sub>
                      </m:sSub>
                      <m:r>
                        <a:rPr lang="it-IT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it-IT" sz="1800" b="1">
                          <a:solidFill>
                            <a:srgbClr val="FF0000"/>
                          </a:solidFill>
                        </a:rPr>
                        <m:t>4</m:t>
                      </m:r>
                      <m:r>
                        <m:rPr>
                          <m:nor/>
                        </m:rPr>
                        <a:rPr lang="it-IT" sz="1800" b="1" i="0" smtClean="0">
                          <a:solidFill>
                            <a:srgbClr val="FF0000"/>
                          </a:solidFill>
                        </a:rPr>
                        <m:t>.2</m:t>
                      </m:r>
                      <m:r>
                        <m:rPr>
                          <m:nor/>
                        </m:rPr>
                        <a:rPr lang="it-IT" sz="1800" b="1">
                          <a:solidFill>
                            <a:srgbClr val="FF0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it-IT" sz="1800" b="1" i="0" smtClean="0">
                          <a:solidFill>
                            <a:srgbClr val="FF0000"/>
                          </a:solidFill>
                        </a:rPr>
                        <m:t>6</m:t>
                      </m:r>
                      <m:r>
                        <m:rPr>
                          <m:nor/>
                        </m:rPr>
                        <a:rPr lang="it-IT" sz="1800" b="1">
                          <a:solidFill>
                            <a:srgbClr val="FF0000"/>
                          </a:solidFill>
                        </a:rPr>
                        <m:t>)</m:t>
                      </m:r>
                      <m:r>
                        <a:rPr lang="it-IT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5048544C-5313-4AF0-81BE-8CB995843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5010" y="5538637"/>
                <a:ext cx="6102034" cy="374846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12">
            <a:extLst>
              <a:ext uri="{FF2B5EF4-FFF2-40B4-BE49-F238E27FC236}">
                <a16:creationId xmlns:a16="http://schemas.microsoft.com/office/drawing/2014/main" id="{3A4C4AC7-8C18-048E-AFFA-9BC4ACDD1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Exp. results: the </a:t>
            </a:r>
            <a:r>
              <a:rPr lang="en-US" sz="2000" b="1" i="1" dirty="0">
                <a:solidFill>
                  <a:schemeClr val="bg1"/>
                </a:solidFill>
              </a:rPr>
              <a:t>coincidence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frwd</a:t>
            </a:r>
            <a:r>
              <a:rPr lang="en-US" sz="2000" b="1" dirty="0">
                <a:solidFill>
                  <a:schemeClr val="bg1"/>
                </a:solidFill>
              </a:rPr>
              <a:t> spectrum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578FFEE5-82DF-9C62-2C3E-1577C2528CAD}"/>
              </a:ext>
            </a:extLst>
          </p:cNvPr>
          <p:cNvGrpSpPr/>
          <p:nvPr/>
        </p:nvGrpSpPr>
        <p:grpSpPr>
          <a:xfrm>
            <a:off x="723043" y="405364"/>
            <a:ext cx="8287500" cy="5508120"/>
            <a:chOff x="723043" y="438022"/>
            <a:chExt cx="8287500" cy="5508120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540592C0-4FA8-FB8C-1DB1-6C17C0B3E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61531" y="668844"/>
              <a:ext cx="5749012" cy="52772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ADA954D6-A2B5-ED31-0999-3E259EF84707}"/>
                    </a:ext>
                  </a:extLst>
                </p:cNvPr>
                <p:cNvSpPr txBox="1"/>
                <p:nvPr/>
              </p:nvSpPr>
              <p:spPr>
                <a:xfrm>
                  <a:off x="723043" y="438022"/>
                  <a:ext cx="6218690" cy="2825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it-IT" b="1" dirty="0" err="1">
                      <a:solidFill>
                        <a:schemeClr val="tx1"/>
                      </a:solidFill>
                    </a:rPr>
                    <a:t>Weighted</a:t>
                  </a:r>
                  <a:r>
                    <a:rPr lang="it-IT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it-IT" b="1" dirty="0" err="1">
                      <a:solidFill>
                        <a:schemeClr val="tx1"/>
                      </a:solidFill>
                    </a:rPr>
                    <a:t>average</a:t>
                  </a:r>
                  <a:r>
                    <a:rPr lang="it-IT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it-IT" b="1" i="1" dirty="0" err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excluding</a:t>
                  </a:r>
                  <a:r>
                    <a:rPr lang="it-IT" b="1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it-IT" b="1" i="1" dirty="0" err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outliers</a:t>
                  </a:r>
                  <a:r>
                    <a:rPr lang="it-IT" b="1" dirty="0">
                      <a:solidFill>
                        <a:schemeClr val="tx1"/>
                      </a:solidFill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𝒓𝒂𝒅</m:t>
                          </m:r>
                        </m:sub>
                      </m:sSub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𝒕𝒐𝒕</m:t>
                          </m:r>
                        </m:sub>
                      </m:sSub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it-IT" b="1">
                          <a:solidFill>
                            <a:schemeClr val="tx1"/>
                          </a:solidFill>
                        </a:rPr>
                        <m:t>4</m:t>
                      </m:r>
                      <m:r>
                        <m:rPr>
                          <m:nor/>
                        </m:rPr>
                        <a:rPr lang="it-IT" b="1" i="0" smtClean="0">
                          <a:solidFill>
                            <a:schemeClr val="tx1"/>
                          </a:solidFill>
                        </a:rPr>
                        <m:t>.</m:t>
                      </m:r>
                      <m:r>
                        <m:rPr>
                          <m:nor/>
                        </m:rPr>
                        <a:rPr lang="it-IT" b="1">
                          <a:solidFill>
                            <a:schemeClr val="tx1"/>
                          </a:solidFill>
                        </a:rPr>
                        <m:t>11(10)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a14:m>
                  <a:endParaRPr lang="it-IT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ADA954D6-A2B5-ED31-0999-3E259EF847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043" y="438022"/>
                  <a:ext cx="6218690" cy="282513"/>
                </a:xfrm>
                <a:prstGeom prst="rect">
                  <a:avLst/>
                </a:prstGeom>
                <a:blipFill>
                  <a:blip r:embed="rId7"/>
                  <a:stretch>
                    <a:fillRect l="-2353" t="-26087" b="-5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BE81DE4-4B25-8498-7EC5-AA34914359F5}"/>
              </a:ext>
            </a:extLst>
          </p:cNvPr>
          <p:cNvSpPr txBox="1"/>
          <p:nvPr/>
        </p:nvSpPr>
        <p:spPr>
          <a:xfrm>
            <a:off x="381903" y="5923556"/>
            <a:ext cx="6384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/>
              <a:t>Confirmed</a:t>
            </a:r>
            <a:r>
              <a:rPr lang="it-IT" sz="1600" b="1" dirty="0"/>
              <a:t> by a </a:t>
            </a:r>
            <a:r>
              <a:rPr lang="it-IT" sz="1600" b="1" dirty="0" err="1"/>
              <a:t>subsequent</a:t>
            </a:r>
            <a:r>
              <a:rPr lang="it-IT" sz="1600" b="1" dirty="0"/>
              <a:t> work: </a:t>
            </a: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T.K. Rana et al, </a:t>
            </a:r>
            <a:r>
              <a:rPr lang="it-IT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Phys</a:t>
            </a: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Lett. B 859 (2024)</a:t>
            </a:r>
          </a:p>
          <a:p>
            <a:r>
              <a:rPr lang="it-IT" sz="1600" b="1" dirty="0" err="1"/>
              <a:t>Recent</a:t>
            </a:r>
            <a:r>
              <a:rPr lang="it-IT" sz="1600" b="1" dirty="0"/>
              <a:t> re-</a:t>
            </a:r>
            <a:r>
              <a:rPr lang="it-IT" sz="1600" b="1" dirty="0" err="1"/>
              <a:t>analysis</a:t>
            </a:r>
            <a:r>
              <a:rPr lang="it-IT" sz="1600" b="1" dirty="0"/>
              <a:t>: </a:t>
            </a: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W. Paulsen et al, https://arxiv.org/pdf/2406.00397 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70EB85DF-475D-B7B6-53E2-137A9E390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04057"/>
            <a:ext cx="3914148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FFFF"/>
                </a:solidFill>
              </a:rPr>
              <a:t>Dell’Aquila</a:t>
            </a:r>
            <a:r>
              <a:rPr lang="en-US" sz="2000" b="1" dirty="0">
                <a:solidFill>
                  <a:srgbClr val="FFFFFF"/>
                </a:solidFill>
              </a:rPr>
              <a:t> et al, Sci. Rep. 14 (2024)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6C12E-3858-A25D-6D65-99788BACF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E991AF2A-E81B-87F8-89A5-6A79554D9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BB7415FD-6EDB-D5F3-439B-C606EACFA561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E7B90517-A5C7-D9B0-FC01-8CFF2497BD35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6C4D1EC3-05AA-A98E-98B9-34ACFC1C1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Summary and perspectives</a:t>
            </a:r>
          </a:p>
        </p:txBody>
      </p:sp>
      <p:sp>
        <p:nvSpPr>
          <p:cNvPr id="190" name="Text Box 13">
            <a:extLst>
              <a:ext uri="{FF2B5EF4-FFF2-40B4-BE49-F238E27FC236}">
                <a16:creationId xmlns:a16="http://schemas.microsoft.com/office/drawing/2014/main" id="{8A169599-B424-D55B-0A14-D8E1467E3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04057"/>
            <a:ext cx="3182474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FFFF"/>
                </a:solidFill>
              </a:rPr>
              <a:t>Thank you for the attention!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91" name="Text Box 7">
            <a:extLst>
              <a:ext uri="{FF2B5EF4-FFF2-40B4-BE49-F238E27FC236}">
                <a16:creationId xmlns:a16="http://schemas.microsoft.com/office/drawing/2014/main" id="{A177B51B-23C0-40D9-8BE8-C3219E5F628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0D7E88-AAE7-358B-E894-A4E2DC41C268}"/>
              </a:ext>
            </a:extLst>
          </p:cNvPr>
          <p:cNvSpPr txBox="1"/>
          <p:nvPr/>
        </p:nvSpPr>
        <p:spPr>
          <a:xfrm>
            <a:off x="8708857" y="64447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2</a:t>
            </a:r>
            <a:endParaRPr lang="en-US" b="1" dirty="0"/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4120FEFC-1E48-76F9-1A9F-9C9223A5E884}"/>
              </a:ext>
            </a:extLst>
          </p:cNvPr>
          <p:cNvSpPr txBox="1">
            <a:spLocks/>
          </p:cNvSpPr>
          <p:nvPr/>
        </p:nvSpPr>
        <p:spPr>
          <a:xfrm>
            <a:off x="385803" y="500823"/>
            <a:ext cx="8372393" cy="3286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err="1"/>
              <a:t>Despite</a:t>
            </a:r>
            <a:r>
              <a:rPr lang="it-IT" sz="1800" b="1" dirty="0"/>
              <a:t> </a:t>
            </a:r>
            <a:r>
              <a:rPr lang="it-IT" sz="1800" b="1" dirty="0" err="1"/>
              <a:t>its</a:t>
            </a:r>
            <a:r>
              <a:rPr lang="it-IT" sz="1800" b="1" dirty="0"/>
              <a:t> </a:t>
            </a:r>
            <a:r>
              <a:rPr lang="it-IT" sz="1800" b="1" dirty="0" err="1"/>
              <a:t>outstanding</a:t>
            </a:r>
            <a:r>
              <a:rPr lang="it-IT" sz="1800" b="1" dirty="0"/>
              <a:t> </a:t>
            </a:r>
            <a:r>
              <a:rPr lang="it-IT" sz="1800" b="1" dirty="0" err="1"/>
              <a:t>importance</a:t>
            </a:r>
            <a:r>
              <a:rPr lang="it-IT" sz="1800" b="1" dirty="0"/>
              <a:t>, the </a:t>
            </a:r>
            <a:r>
              <a:rPr lang="it-IT" sz="1800" b="1" dirty="0" err="1"/>
              <a:t>structure</a:t>
            </a:r>
            <a:r>
              <a:rPr lang="it-IT" sz="1800" b="1" dirty="0"/>
              <a:t> and </a:t>
            </a:r>
            <a:r>
              <a:rPr lang="it-IT" sz="1800" b="1" dirty="0" err="1"/>
              <a:t>decay</a:t>
            </a:r>
            <a:r>
              <a:rPr lang="it-IT" sz="1800" b="1" dirty="0"/>
              <a:t> of the Hoyle state </a:t>
            </a:r>
            <a:r>
              <a:rPr lang="it-IT" sz="1800" b="1" dirty="0" err="1"/>
              <a:t>have</a:t>
            </a:r>
            <a:r>
              <a:rPr lang="it-IT" sz="1800" b="1" dirty="0"/>
              <a:t> </a:t>
            </a:r>
            <a:r>
              <a:rPr lang="it-IT" sz="1800" b="1" dirty="0" err="1"/>
              <a:t>been</a:t>
            </a:r>
            <a:r>
              <a:rPr lang="it-IT" sz="1800" b="1" dirty="0"/>
              <a:t> </a:t>
            </a:r>
            <a:r>
              <a:rPr lang="it-IT" sz="1800" b="1" dirty="0" err="1"/>
              <a:t>debated</a:t>
            </a:r>
            <a:r>
              <a:rPr lang="it-IT" sz="1800" b="1" dirty="0"/>
              <a:t> for over </a:t>
            </a:r>
            <a:r>
              <a:rPr lang="it-IT" sz="1800" b="1" dirty="0" err="1"/>
              <a:t>half</a:t>
            </a:r>
            <a:r>
              <a:rPr lang="it-IT" sz="1800" b="1" dirty="0"/>
              <a:t> a </a:t>
            </a:r>
            <a:r>
              <a:rPr lang="it-IT" sz="1800" b="1" dirty="0" err="1"/>
              <a:t>century</a:t>
            </a:r>
            <a:endParaRPr lang="it-IT" sz="18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/>
              <a:t>The </a:t>
            </a:r>
            <a:r>
              <a:rPr lang="it-IT" sz="1800" b="1" dirty="0" err="1"/>
              <a:t>direct</a:t>
            </a:r>
            <a:r>
              <a:rPr lang="it-IT" sz="1800" b="1" dirty="0"/>
              <a:t> 3</a:t>
            </a:r>
            <a:r>
              <a:rPr lang="it-IT" sz="1800" b="1" dirty="0">
                <a:latin typeface="Symbol" panose="05050102010706020507" pitchFamily="18" charset="2"/>
              </a:rPr>
              <a:t>a</a:t>
            </a:r>
            <a:r>
              <a:rPr lang="it-IT" sz="1800" b="1" dirty="0"/>
              <a:t> </a:t>
            </a:r>
            <a:r>
              <a:rPr lang="it-IT" sz="1800" b="1" dirty="0" err="1"/>
              <a:t>decay</a:t>
            </a:r>
            <a:r>
              <a:rPr lang="it-IT" sz="1800" b="1" dirty="0"/>
              <a:t> </a:t>
            </a:r>
            <a:r>
              <a:rPr lang="it-IT" sz="1800" b="1" dirty="0" err="1"/>
              <a:t>width</a:t>
            </a:r>
            <a:r>
              <a:rPr lang="it-IT" sz="1800" b="1" dirty="0"/>
              <a:t> </a:t>
            </a:r>
            <a:r>
              <a:rPr lang="it-IT" sz="1800" b="1" dirty="0" err="1"/>
              <a:t>has</a:t>
            </a:r>
            <a:r>
              <a:rPr lang="it-IT" sz="1800" b="1" dirty="0"/>
              <a:t> </a:t>
            </a:r>
            <a:r>
              <a:rPr lang="it-IT" sz="1800" b="1" dirty="0" err="1"/>
              <a:t>been</a:t>
            </a:r>
            <a:r>
              <a:rPr lang="it-IT" sz="1800" b="1" dirty="0"/>
              <a:t> the </a:t>
            </a:r>
            <a:r>
              <a:rPr lang="it-IT" sz="1800" b="1" dirty="0" err="1"/>
              <a:t>subject</a:t>
            </a:r>
            <a:r>
              <a:rPr lang="it-IT" sz="1800" b="1" dirty="0"/>
              <a:t> of an intense </a:t>
            </a:r>
            <a:r>
              <a:rPr lang="it-IT" sz="1800" b="1" dirty="0" err="1"/>
              <a:t>campaign</a:t>
            </a:r>
            <a:r>
              <a:rPr lang="it-IT" sz="1800" b="1" dirty="0"/>
              <a:t> of </a:t>
            </a:r>
            <a:r>
              <a:rPr lang="it-IT" sz="1800" b="1" dirty="0" err="1"/>
              <a:t>experiments</a:t>
            </a:r>
            <a:r>
              <a:rPr lang="it-IT" sz="1800" b="1" dirty="0"/>
              <a:t>, </a:t>
            </a:r>
            <a:r>
              <a:rPr lang="it-IT" sz="1800" b="1" dirty="0" err="1"/>
              <a:t>possibly</a:t>
            </a:r>
            <a:r>
              <a:rPr lang="it-IT" sz="1800" b="1" dirty="0"/>
              <a:t> </a:t>
            </a:r>
            <a:r>
              <a:rPr lang="it-IT" sz="1800" b="1" dirty="0" err="1"/>
              <a:t>linked</a:t>
            </a:r>
            <a:r>
              <a:rPr lang="it-IT" sz="1800" b="1" dirty="0"/>
              <a:t> with the </a:t>
            </a:r>
            <a:r>
              <a:rPr lang="it-IT" sz="1800" b="1" dirty="0" err="1"/>
              <a:t>occurrence</a:t>
            </a:r>
            <a:r>
              <a:rPr lang="it-IT" sz="1800" b="1" dirty="0"/>
              <a:t> of BEC in nuclei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/>
              <a:t>Upper </a:t>
            </a:r>
            <a:r>
              <a:rPr lang="it-IT" sz="1800" b="1" dirty="0" err="1"/>
              <a:t>limit</a:t>
            </a:r>
            <a:r>
              <a:rPr lang="it-IT" sz="1800" b="1" dirty="0"/>
              <a:t> in </a:t>
            </a:r>
            <a:r>
              <a:rPr lang="it-IT" sz="1800" b="1" dirty="0" err="1"/>
              <a:t>our</a:t>
            </a:r>
            <a:r>
              <a:rPr lang="it-IT" sz="1800" b="1" dirty="0"/>
              <a:t> </a:t>
            </a:r>
            <a:r>
              <a:rPr lang="it-IT" sz="1800" b="1" dirty="0" err="1"/>
              <a:t>experiment</a:t>
            </a:r>
            <a:r>
              <a:rPr lang="it-IT" sz="1800" b="1" dirty="0"/>
              <a:t> (2017): 0.043% </a:t>
            </a:r>
            <a:r>
              <a:rPr lang="it-IT" sz="1800" b="1" dirty="0" err="1"/>
              <a:t>at</a:t>
            </a:r>
            <a:r>
              <a:rPr lang="it-IT" sz="1800" b="1" dirty="0"/>
              <a:t> 95% CL, </a:t>
            </a:r>
            <a:r>
              <a:rPr lang="it-IT" sz="1800" b="1" dirty="0" err="1"/>
              <a:t>now</a:t>
            </a:r>
            <a:r>
              <a:rPr lang="it-IT" sz="1800" b="1" dirty="0"/>
              <a:t>: R. Smith et al, </a:t>
            </a:r>
            <a:r>
              <a:rPr lang="it-IT" sz="1800" b="1" dirty="0" err="1"/>
              <a:t>Phys</a:t>
            </a:r>
            <a:r>
              <a:rPr lang="it-IT" sz="1800" b="1" dirty="0"/>
              <a:t>. Rev. C (2020): 5.7∙10</a:t>
            </a:r>
            <a:r>
              <a:rPr lang="it-IT" sz="1800" b="1" baseline="30000" dirty="0"/>
              <a:t>-6</a:t>
            </a:r>
            <a:r>
              <a:rPr lang="it-IT" sz="1800" b="1" dirty="0"/>
              <a:t> from 2</a:t>
            </a:r>
            <a:r>
              <a:rPr lang="it-IT" sz="1800" b="1" baseline="30000" dirty="0"/>
              <a:t>+</a:t>
            </a:r>
            <a:r>
              <a:rPr lang="it-IT" sz="1800" b="1" dirty="0"/>
              <a:t> </a:t>
            </a:r>
            <a:r>
              <a:rPr lang="it-IT" sz="1800" b="1" dirty="0" err="1"/>
              <a:t>analysis</a:t>
            </a:r>
            <a:r>
              <a:rPr lang="it-IT" sz="1800" b="1" dirty="0"/>
              <a:t> and the use of o-TPC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err="1"/>
              <a:t>Recent</a:t>
            </a:r>
            <a:r>
              <a:rPr lang="it-IT" sz="1800" b="1" dirty="0"/>
              <a:t> </a:t>
            </a:r>
            <a:r>
              <a:rPr lang="it-IT" sz="1800" b="1" dirty="0" err="1"/>
              <a:t>experiments</a:t>
            </a:r>
            <a:r>
              <a:rPr lang="it-IT" sz="1800" b="1" dirty="0"/>
              <a:t> (</a:t>
            </a:r>
            <a:r>
              <a:rPr lang="it-IT" sz="1800" b="1" dirty="0" err="1"/>
              <a:t>Kibedi</a:t>
            </a:r>
            <a:r>
              <a:rPr lang="it-IT" sz="1800" b="1" dirty="0"/>
              <a:t> et al, PRL 2020) </a:t>
            </a:r>
            <a:r>
              <a:rPr lang="it-IT" sz="1800" b="1" dirty="0" err="1"/>
              <a:t>challenged</a:t>
            </a:r>
            <a:r>
              <a:rPr lang="it-IT" sz="1800" b="1" dirty="0"/>
              <a:t> the radiative </a:t>
            </a:r>
            <a:r>
              <a:rPr lang="it-IT" sz="1800" b="1" dirty="0" err="1"/>
              <a:t>decay</a:t>
            </a:r>
            <a:r>
              <a:rPr lang="it-IT" sz="1800" b="1" dirty="0"/>
              <a:t> branching ratio </a:t>
            </a:r>
            <a:r>
              <a:rPr lang="it-IT" sz="1800" b="1" dirty="0" err="1"/>
              <a:t>known</a:t>
            </a:r>
            <a:r>
              <a:rPr lang="it-IT" sz="1800" b="1" dirty="0"/>
              <a:t> from </a:t>
            </a:r>
            <a:r>
              <a:rPr lang="it-IT" sz="1800" b="1" dirty="0" err="1"/>
              <a:t>elder</a:t>
            </a:r>
            <a:r>
              <a:rPr lang="it-IT" sz="1800" b="1" dirty="0"/>
              <a:t> </a:t>
            </a:r>
            <a:r>
              <a:rPr lang="it-IT" sz="1800" b="1" dirty="0" err="1"/>
              <a:t>experiments</a:t>
            </a:r>
            <a:r>
              <a:rPr lang="it-IT" sz="1800" b="1" dirty="0"/>
              <a:t> (60s and 70s) with major </a:t>
            </a:r>
            <a:r>
              <a:rPr lang="it-IT" sz="1800" b="1" dirty="0" err="1"/>
              <a:t>implication</a:t>
            </a:r>
            <a:r>
              <a:rPr lang="it-IT" sz="1800" b="1" dirty="0"/>
              <a:t> in </a:t>
            </a:r>
            <a:r>
              <a:rPr lang="it-IT" sz="1800" b="1" dirty="0" err="1"/>
              <a:t>astrophysics</a:t>
            </a:r>
            <a:endParaRPr lang="it-IT" sz="18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/>
              <a:t>New, high-</a:t>
            </a:r>
            <a:r>
              <a:rPr lang="it-IT" sz="1800" b="1" dirty="0" err="1"/>
              <a:t>precision</a:t>
            </a:r>
            <a:r>
              <a:rPr lang="it-IT" sz="1800" b="1" dirty="0"/>
              <a:t> data can help to </a:t>
            </a:r>
            <a:r>
              <a:rPr lang="it-IT" sz="1800" b="1" dirty="0" err="1"/>
              <a:t>clarify</a:t>
            </a:r>
            <a:r>
              <a:rPr lang="it-IT" sz="1800" b="1" dirty="0"/>
              <a:t> the </a:t>
            </a:r>
            <a:r>
              <a:rPr lang="it-IT" sz="1800" b="1" dirty="0" err="1"/>
              <a:t>tension</a:t>
            </a:r>
            <a:endParaRPr lang="it-IT" sz="18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/>
              <a:t>This talk </a:t>
            </a:r>
            <a:r>
              <a:rPr lang="it-IT" sz="1800" b="1" dirty="0" err="1"/>
              <a:t>presented</a:t>
            </a:r>
            <a:r>
              <a:rPr lang="it-IT" sz="1800" b="1" dirty="0"/>
              <a:t> new </a:t>
            </a:r>
            <a:r>
              <a:rPr lang="it-IT" sz="1800" b="1" dirty="0" err="1"/>
              <a:t>results</a:t>
            </a:r>
            <a:r>
              <a:rPr lang="it-IT" sz="1800" b="1" dirty="0"/>
              <a:t> from a </a:t>
            </a:r>
            <a:r>
              <a:rPr lang="it-IT" sz="1800" b="1" dirty="0" err="1"/>
              <a:t>novel</a:t>
            </a:r>
            <a:r>
              <a:rPr lang="it-IT" sz="1800" b="1" dirty="0"/>
              <a:t> </a:t>
            </a:r>
            <a:r>
              <a:rPr lang="it-IT" sz="1800" b="1" dirty="0" err="1"/>
              <a:t>particle</a:t>
            </a:r>
            <a:r>
              <a:rPr lang="it-IT" sz="1800" b="1" dirty="0"/>
              <a:t> </a:t>
            </a:r>
            <a:r>
              <a:rPr lang="it-IT" sz="1800" b="1" dirty="0" err="1"/>
              <a:t>coincidence</a:t>
            </a:r>
            <a:r>
              <a:rPr lang="it-IT" sz="1800" b="1" dirty="0"/>
              <a:t> </a:t>
            </a:r>
            <a:r>
              <a:rPr lang="it-IT" sz="1800" b="1" dirty="0" err="1"/>
              <a:t>experiments</a:t>
            </a:r>
            <a:r>
              <a:rPr lang="it-IT" sz="1800" b="1" dirty="0"/>
              <a:t>, </a:t>
            </a:r>
            <a:r>
              <a:rPr lang="it-IT" sz="1800" b="1" dirty="0" err="1"/>
              <a:t>whose</a:t>
            </a:r>
            <a:r>
              <a:rPr lang="it-IT" sz="1800" b="1" dirty="0"/>
              <a:t> </a:t>
            </a:r>
            <a:r>
              <a:rPr lang="it-IT" sz="1800" b="1" dirty="0" err="1"/>
              <a:t>results</a:t>
            </a:r>
            <a:r>
              <a:rPr lang="it-IT" sz="1800" b="1" dirty="0"/>
              <a:t> are </a:t>
            </a:r>
            <a:r>
              <a:rPr lang="it-IT" sz="1800" b="1" dirty="0" err="1"/>
              <a:t>statistically</a:t>
            </a:r>
            <a:r>
              <a:rPr lang="it-IT" sz="1800" b="1" dirty="0"/>
              <a:t> </a:t>
            </a:r>
            <a:r>
              <a:rPr lang="it-IT" sz="1800" b="1" dirty="0" err="1"/>
              <a:t>compatible</a:t>
            </a:r>
            <a:r>
              <a:rPr lang="it-IT" sz="1800" b="1" dirty="0"/>
              <a:t> with the </a:t>
            </a:r>
            <a:r>
              <a:rPr lang="it-IT" sz="1800" b="1" dirty="0" err="1"/>
              <a:t>former</a:t>
            </a:r>
            <a:r>
              <a:rPr lang="it-IT" sz="1800" b="1" dirty="0"/>
              <a:t> state-of-the-art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/>
              <a:t>Some </a:t>
            </a:r>
            <a:r>
              <a:rPr lang="it-IT" sz="1800" b="1" dirty="0" err="1"/>
              <a:t>still</a:t>
            </a:r>
            <a:r>
              <a:rPr lang="it-IT" sz="1800" b="1" dirty="0"/>
              <a:t> open </a:t>
            </a:r>
            <a:r>
              <a:rPr lang="it-IT" sz="1800" b="1" dirty="0" err="1"/>
              <a:t>questions</a:t>
            </a:r>
            <a:r>
              <a:rPr lang="it-IT" sz="1800" b="1" dirty="0"/>
              <a:t>: the estimate of </a:t>
            </a:r>
            <a:r>
              <a:rPr lang="it-IT" sz="1800" b="1" dirty="0">
                <a:latin typeface="Symbol" panose="05050102010706020507" pitchFamily="18" charset="2"/>
              </a:rPr>
              <a:t>G</a:t>
            </a:r>
            <a:r>
              <a:rPr lang="it-IT" sz="1800" b="1" baseline="-25000" dirty="0"/>
              <a:t>rad</a:t>
            </a:r>
            <a:r>
              <a:rPr lang="it-IT" sz="1800" b="1" dirty="0"/>
              <a:t> for the 3</a:t>
            </a:r>
            <a:r>
              <a:rPr lang="it-IT" sz="1800" b="1" baseline="30000" dirty="0"/>
              <a:t>-</a:t>
            </a:r>
            <a:r>
              <a:rPr lang="it-IT" sz="1800" b="1" dirty="0"/>
              <a:t> state </a:t>
            </a:r>
            <a:r>
              <a:rPr lang="it-IT" sz="1800" b="1" dirty="0">
                <a:sym typeface="Wingdings" panose="05000000000000000000" pitchFamily="2" charset="2"/>
              </a:rPr>
              <a:t> non-</a:t>
            </a:r>
            <a:r>
              <a:rPr lang="it-IT" sz="1800" b="1" dirty="0" err="1">
                <a:sym typeface="Wingdings" panose="05000000000000000000" pitchFamily="2" charset="2"/>
              </a:rPr>
              <a:t>vanishing</a:t>
            </a:r>
            <a:r>
              <a:rPr lang="it-IT" sz="1800" b="1" dirty="0">
                <a:sym typeface="Wingdings" panose="05000000000000000000" pitchFamily="2" charset="2"/>
              </a:rPr>
              <a:t> branching ratio?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err="1"/>
              <a:t>Structure</a:t>
            </a:r>
            <a:r>
              <a:rPr lang="it-IT" sz="1800" b="1" dirty="0"/>
              <a:t> of </a:t>
            </a:r>
            <a:r>
              <a:rPr lang="it-IT" sz="1800" b="1" baseline="30000" dirty="0"/>
              <a:t>12</a:t>
            </a:r>
            <a:r>
              <a:rPr lang="it-IT" sz="1800" b="1" dirty="0"/>
              <a:t>C and ACM </a:t>
            </a:r>
            <a:r>
              <a:rPr lang="it-IT" sz="1800" b="1" dirty="0" err="1"/>
              <a:t>predictions</a:t>
            </a:r>
            <a:r>
              <a:rPr lang="it-IT" sz="1800" b="1" dirty="0"/>
              <a:t>: some </a:t>
            </a:r>
            <a:r>
              <a:rPr lang="it-IT" sz="1800" b="1" dirty="0" err="1"/>
              <a:t>members</a:t>
            </a:r>
            <a:r>
              <a:rPr lang="it-IT" sz="1800" b="1" dirty="0"/>
              <a:t> of the GS and Hoyle band are </a:t>
            </a:r>
            <a:r>
              <a:rPr lang="it-IT" sz="1800" b="1" dirty="0" err="1"/>
              <a:t>still</a:t>
            </a:r>
            <a:r>
              <a:rPr lang="it-IT" sz="1800" b="1" dirty="0"/>
              <a:t> </a:t>
            </a:r>
            <a:r>
              <a:rPr lang="it-IT" sz="1800" b="1" dirty="0" err="1"/>
              <a:t>missing</a:t>
            </a:r>
            <a:r>
              <a:rPr lang="it-IT" sz="1800" b="1" dirty="0"/>
              <a:t>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err="1"/>
              <a:t>Very</a:t>
            </a:r>
            <a:r>
              <a:rPr lang="it-IT" sz="1800" b="1" dirty="0"/>
              <a:t> high energy </a:t>
            </a:r>
            <a:r>
              <a:rPr lang="it-IT" sz="1800" b="1" dirty="0" err="1"/>
              <a:t>states</a:t>
            </a:r>
            <a:r>
              <a:rPr lang="it-IT" sz="1800" b="1" dirty="0"/>
              <a:t> in </a:t>
            </a:r>
            <a:r>
              <a:rPr lang="it-IT" sz="1800" b="1" baseline="30000" dirty="0"/>
              <a:t>12</a:t>
            </a:r>
            <a:r>
              <a:rPr lang="it-IT" sz="1800" b="1" dirty="0"/>
              <a:t>C </a:t>
            </a:r>
            <a:r>
              <a:rPr lang="it-IT" sz="1800" b="1" dirty="0">
                <a:sym typeface="Wingdings" panose="05000000000000000000" pitchFamily="2" charset="2"/>
              </a:rPr>
              <a:t> </a:t>
            </a:r>
            <a:r>
              <a:rPr lang="it-IT" sz="1800" b="1" dirty="0" err="1">
                <a:sym typeface="Wingdings" panose="05000000000000000000" pitchFamily="2" charset="2"/>
              </a:rPr>
              <a:t>still</a:t>
            </a:r>
            <a:r>
              <a:rPr lang="it-IT" sz="1800" b="1" dirty="0">
                <a:sym typeface="Wingdings" panose="05000000000000000000" pitchFamily="2" charset="2"/>
              </a:rPr>
              <a:t> </a:t>
            </a:r>
            <a:r>
              <a:rPr lang="it-IT" sz="1800" b="1" dirty="0" err="1">
                <a:sym typeface="Wingdings" panose="05000000000000000000" pitchFamily="2" charset="2"/>
              </a:rPr>
              <a:t>unassigned</a:t>
            </a:r>
            <a:r>
              <a:rPr lang="it-IT" sz="1800" b="1" dirty="0">
                <a:sym typeface="Wingdings" panose="05000000000000000000" pitchFamily="2" charset="2"/>
              </a:rPr>
              <a:t> </a:t>
            </a:r>
            <a:r>
              <a:rPr lang="it-IT" sz="1800" b="1" dirty="0" err="1">
                <a:sym typeface="Wingdings" panose="05000000000000000000" pitchFamily="2" charset="2"/>
              </a:rPr>
              <a:t>J</a:t>
            </a:r>
            <a:r>
              <a:rPr lang="it-IT" sz="1800" b="1" baseline="30000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it-IT" sz="1800" b="1" dirty="0">
                <a:sym typeface="Wingdings" panose="05000000000000000000" pitchFamily="2" charset="2"/>
              </a:rPr>
              <a:t> and I  can </a:t>
            </a:r>
            <a:r>
              <a:rPr lang="it-IT" sz="1800" b="1" dirty="0" err="1">
                <a:sym typeface="Wingdings" panose="05000000000000000000" pitchFamily="2" charset="2"/>
              </a:rPr>
              <a:t>have</a:t>
            </a:r>
            <a:r>
              <a:rPr lang="it-IT" sz="1800" b="1" dirty="0">
                <a:sym typeface="Wingdings" panose="05000000000000000000" pitchFamily="2" charset="2"/>
              </a:rPr>
              <a:t> an impact in </a:t>
            </a:r>
            <a:r>
              <a:rPr lang="it-IT" sz="1800" b="1" dirty="0" err="1">
                <a:sym typeface="Wingdings" panose="05000000000000000000" pitchFamily="2" charset="2"/>
              </a:rPr>
              <a:t>understanding</a:t>
            </a:r>
            <a:r>
              <a:rPr lang="it-IT" sz="1800" b="1" dirty="0">
                <a:sym typeface="Wingdings" panose="05000000000000000000" pitchFamily="2" charset="2"/>
              </a:rPr>
              <a:t> clustering in light nuclei </a:t>
            </a:r>
            <a:endParaRPr lang="it-IT" sz="1800" b="1" dirty="0"/>
          </a:p>
          <a:p>
            <a:pPr algn="l"/>
            <a:endParaRPr lang="it-IT" sz="1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76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Clustering and Symmetry in light nuclei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457" y="6504057"/>
            <a:ext cx="4065152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i="1" dirty="0" err="1">
                <a:solidFill>
                  <a:srgbClr val="FFFFFF"/>
                </a:solidFill>
              </a:rPr>
              <a:t>Similar</a:t>
            </a:r>
            <a:r>
              <a:rPr lang="it-IT" sz="2000" b="1" dirty="0">
                <a:solidFill>
                  <a:srgbClr val="FFFFFF"/>
                </a:solidFill>
              </a:rPr>
              <a:t> </a:t>
            </a:r>
            <a:r>
              <a:rPr lang="it-IT" sz="2000" b="1" dirty="0" err="1">
                <a:solidFill>
                  <a:srgbClr val="FFFFFF"/>
                </a:solidFill>
              </a:rPr>
              <a:t>considerations</a:t>
            </a:r>
            <a:r>
              <a:rPr lang="it-IT" sz="2000" b="1" dirty="0">
                <a:solidFill>
                  <a:srgbClr val="FFFFFF"/>
                </a:solidFill>
              </a:rPr>
              <a:t> for </a:t>
            </a:r>
            <a:r>
              <a:rPr lang="it-IT" sz="2000" b="1" dirty="0" err="1">
                <a:solidFill>
                  <a:srgbClr val="FFFFFF"/>
                </a:solidFill>
              </a:rPr>
              <a:t>odd</a:t>
            </a:r>
            <a:r>
              <a:rPr lang="it-IT" sz="2000" b="1" dirty="0">
                <a:solidFill>
                  <a:srgbClr val="FFFFFF"/>
                </a:solidFill>
              </a:rPr>
              <a:t> nuclei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39553" y="39537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Recently</a:t>
            </a:r>
            <a:r>
              <a:rPr lang="it-IT" b="1" dirty="0"/>
              <a:t> </a:t>
            </a:r>
            <a:r>
              <a:rPr lang="it-IT" b="1" dirty="0">
                <a:sym typeface="Wingdings" panose="05000000000000000000" pitchFamily="2" charset="2"/>
              </a:rPr>
              <a:t> </a:t>
            </a:r>
            <a:r>
              <a:rPr lang="it-IT" b="1" dirty="0" err="1">
                <a:sym typeface="Wingdings" panose="05000000000000000000" pitchFamily="2" charset="2"/>
              </a:rPr>
              <a:t>applications</a:t>
            </a:r>
            <a:r>
              <a:rPr lang="it-IT" b="1" dirty="0">
                <a:sym typeface="Wingdings" panose="05000000000000000000" pitchFamily="2" charset="2"/>
              </a:rPr>
              <a:t> of </a:t>
            </a:r>
            <a:r>
              <a:rPr lang="it-IT" b="1" i="1" dirty="0" err="1">
                <a:solidFill>
                  <a:srgbClr val="FF0000"/>
                </a:solidFill>
                <a:sym typeface="Wingdings" panose="05000000000000000000" pitchFamily="2" charset="2"/>
              </a:rPr>
              <a:t>point</a:t>
            </a:r>
            <a:r>
              <a:rPr lang="it-IT" b="1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sym typeface="Wingdings" panose="05000000000000000000" pitchFamily="2" charset="2"/>
              </a:rPr>
              <a:t>group</a:t>
            </a:r>
            <a:r>
              <a:rPr lang="it-IT" b="1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sym typeface="Wingdings" panose="05000000000000000000" pitchFamily="2" charset="2"/>
              </a:rPr>
              <a:t>symmetries</a:t>
            </a:r>
            <a:r>
              <a:rPr lang="it-IT" b="1" dirty="0">
                <a:sym typeface="Wingdings" panose="05000000000000000000" pitchFamily="2" charset="2"/>
              </a:rPr>
              <a:t> to </a:t>
            </a:r>
            <a:r>
              <a:rPr lang="it-IT" b="1" dirty="0" err="1">
                <a:sym typeface="Wingdings" panose="05000000000000000000" pitchFamily="2" charset="2"/>
              </a:rPr>
              <a:t>clusterized</a:t>
            </a:r>
            <a:r>
              <a:rPr lang="it-IT" b="1" dirty="0">
                <a:sym typeface="Wingdings" panose="05000000000000000000" pitchFamily="2" charset="2"/>
              </a:rPr>
              <a:t> nuclei, </a:t>
            </a:r>
            <a:r>
              <a:rPr lang="it-IT" b="1" dirty="0" err="1">
                <a:sym typeface="Wingdings" panose="05000000000000000000" pitchFamily="2" charset="2"/>
              </a:rPr>
              <a:t>as</a:t>
            </a:r>
            <a:r>
              <a:rPr lang="it-IT" b="1" dirty="0">
                <a:sym typeface="Wingdings" panose="05000000000000000000" pitchFamily="2" charset="2"/>
              </a:rPr>
              <a:t> </a:t>
            </a:r>
            <a:r>
              <a:rPr lang="it-IT" b="1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12</a:t>
            </a:r>
            <a:r>
              <a:rPr lang="it-IT" b="1" dirty="0">
                <a:solidFill>
                  <a:srgbClr val="0000FF"/>
                </a:solidFill>
                <a:sym typeface="Wingdings" panose="05000000000000000000" pitchFamily="2" charset="2"/>
              </a:rPr>
              <a:t>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67544" y="4519440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>
                <a:solidFill>
                  <a:srgbClr val="FF0000"/>
                </a:solidFill>
              </a:rPr>
              <a:t>Symmetry</a:t>
            </a:r>
            <a:r>
              <a:rPr lang="it-IT" b="1" dirty="0"/>
              <a:t> </a:t>
            </a:r>
            <a:r>
              <a:rPr lang="it-IT" b="1" dirty="0" err="1"/>
              <a:t>considerations</a:t>
            </a:r>
            <a:r>
              <a:rPr lang="it-IT" b="1" dirty="0"/>
              <a:t> </a:t>
            </a:r>
            <a:r>
              <a:rPr lang="it-IT" b="1" dirty="0">
                <a:sym typeface="Wingdings" pitchFamily="2" charset="2"/>
              </a:rPr>
              <a:t> </a:t>
            </a:r>
            <a:r>
              <a:rPr lang="it-IT" b="1" dirty="0" err="1">
                <a:sym typeface="Wingdings" pitchFamily="2" charset="2"/>
              </a:rPr>
              <a:t>important</a:t>
            </a:r>
            <a:r>
              <a:rPr lang="it-IT" b="1" dirty="0">
                <a:sym typeface="Wingdings" pitchFamily="2" charset="2"/>
              </a:rPr>
              <a:t> </a:t>
            </a:r>
            <a:r>
              <a:rPr lang="it-IT" b="1" dirty="0" err="1">
                <a:sym typeface="Wingdings" pitchFamily="2" charset="2"/>
              </a:rPr>
              <a:t>benchmarck</a:t>
            </a:r>
            <a:r>
              <a:rPr lang="it-IT" b="1" dirty="0">
                <a:sym typeface="Wingdings" pitchFamily="2" charset="2"/>
              </a:rPr>
              <a:t> for </a:t>
            </a:r>
            <a:r>
              <a:rPr lang="it-IT" b="1" i="1" dirty="0" err="1">
                <a:solidFill>
                  <a:srgbClr val="0000FF"/>
                </a:solidFill>
                <a:sym typeface="Wingdings" pitchFamily="2" charset="2"/>
              </a:rPr>
              <a:t>microscopic</a:t>
            </a:r>
            <a:r>
              <a:rPr lang="it-IT" b="1" i="1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it-IT" b="1" i="1" dirty="0" err="1">
                <a:solidFill>
                  <a:srgbClr val="0000FF"/>
                </a:solidFill>
                <a:sym typeface="Wingdings" pitchFamily="2" charset="2"/>
              </a:rPr>
              <a:t>calculations</a:t>
            </a:r>
            <a:endParaRPr lang="it-IT" b="1" i="1" dirty="0">
              <a:solidFill>
                <a:srgbClr val="0000FF"/>
              </a:solidFill>
              <a:sym typeface="Wingdings" pitchFamily="2" charset="2"/>
            </a:endParaRPr>
          </a:p>
          <a:p>
            <a:endParaRPr lang="it-IT" b="1" dirty="0">
              <a:sym typeface="Wingdings" pitchFamily="2" charset="2"/>
            </a:endParaRPr>
          </a:p>
          <a:p>
            <a:r>
              <a:rPr lang="it-IT" b="1" dirty="0">
                <a:sym typeface="Wingdings" pitchFamily="2" charset="2"/>
              </a:rPr>
              <a:t>Probe of the </a:t>
            </a:r>
            <a:r>
              <a:rPr lang="it-IT" b="1" dirty="0" err="1">
                <a:sym typeface="Wingdings" pitchFamily="2" charset="2"/>
              </a:rPr>
              <a:t>geometry</a:t>
            </a:r>
            <a:r>
              <a:rPr lang="it-IT" b="1" dirty="0">
                <a:sym typeface="Wingdings" pitchFamily="2" charset="2"/>
              </a:rPr>
              <a:t> of </a:t>
            </a:r>
            <a:r>
              <a:rPr lang="it-IT" b="1" baseline="30000" dirty="0">
                <a:solidFill>
                  <a:srgbClr val="0000FF"/>
                </a:solidFill>
                <a:sym typeface="Wingdings" pitchFamily="2" charset="2"/>
              </a:rPr>
              <a:t>12</a:t>
            </a:r>
            <a:r>
              <a:rPr lang="it-IT" b="1" dirty="0">
                <a:solidFill>
                  <a:srgbClr val="0000FF"/>
                </a:solidFill>
                <a:sym typeface="Wingdings" pitchFamily="2" charset="2"/>
              </a:rPr>
              <a:t>C</a:t>
            </a:r>
            <a:r>
              <a:rPr lang="it-IT" b="1" dirty="0">
                <a:sym typeface="Wingdings" pitchFamily="2" charset="2"/>
              </a:rPr>
              <a:t>  </a:t>
            </a:r>
            <a:r>
              <a:rPr lang="it-IT" b="1" i="1" dirty="0" err="1">
                <a:solidFill>
                  <a:srgbClr val="008000"/>
                </a:solidFill>
                <a:sym typeface="Wingdings" pitchFamily="2" charset="2"/>
              </a:rPr>
              <a:t>nuclear</a:t>
            </a:r>
            <a:r>
              <a:rPr lang="it-IT" b="1" i="1" dirty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it-IT" b="1" i="1" dirty="0" err="1">
                <a:solidFill>
                  <a:srgbClr val="008000"/>
                </a:solidFill>
                <a:sym typeface="Wingdings" pitchFamily="2" charset="2"/>
              </a:rPr>
              <a:t>fluorescence</a:t>
            </a:r>
            <a:r>
              <a:rPr lang="it-IT" b="1" dirty="0">
                <a:sym typeface="Wingdings" pitchFamily="2" charset="2"/>
              </a:rPr>
              <a:t> </a:t>
            </a:r>
            <a:r>
              <a:rPr lang="it-IT" b="1" dirty="0" err="1">
                <a:sym typeface="Wingdings" pitchFamily="2" charset="2"/>
              </a:rPr>
              <a:t>experiments</a:t>
            </a:r>
            <a:r>
              <a:rPr lang="it-IT" b="1" dirty="0">
                <a:sym typeface="Wingdings" pitchFamily="2" charset="2"/>
              </a:rPr>
              <a:t> with </a:t>
            </a:r>
            <a:r>
              <a:rPr lang="it-IT" b="1" dirty="0" err="1">
                <a:solidFill>
                  <a:srgbClr val="FF0000"/>
                </a:solidFill>
                <a:sym typeface="Wingdings" pitchFamily="2" charset="2"/>
              </a:rPr>
              <a:t>linearly</a:t>
            </a:r>
            <a:r>
              <a:rPr lang="it-IT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b="1" dirty="0" err="1">
                <a:solidFill>
                  <a:srgbClr val="FF0000"/>
                </a:solidFill>
                <a:sym typeface="Wingdings" pitchFamily="2" charset="2"/>
              </a:rPr>
              <a:t>polarized</a:t>
            </a:r>
            <a:r>
              <a:rPr lang="it-IT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  <a:sym typeface="Wingdings" pitchFamily="2" charset="2"/>
              </a:rPr>
              <a:t>g</a:t>
            </a:r>
            <a:r>
              <a:rPr lang="it-IT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b="1" dirty="0" err="1">
                <a:solidFill>
                  <a:srgbClr val="FF0000"/>
                </a:solidFill>
                <a:sym typeface="Wingdings" pitchFamily="2" charset="2"/>
              </a:rPr>
              <a:t>beams</a:t>
            </a:r>
            <a:r>
              <a:rPr lang="it-IT" b="1" dirty="0">
                <a:sym typeface="Wingdings" pitchFamily="2" charset="2"/>
              </a:rPr>
              <a:t>, </a:t>
            </a:r>
            <a:r>
              <a:rPr lang="it-IT" sz="1100" b="1" dirty="0" err="1">
                <a:sym typeface="Wingdings" pitchFamily="2" charset="2"/>
              </a:rPr>
              <a:t>see</a:t>
            </a:r>
            <a:r>
              <a:rPr lang="it-IT" sz="1100" b="1" dirty="0">
                <a:sym typeface="Wingdings" pitchFamily="2" charset="2"/>
              </a:rPr>
              <a:t> e.g. L. Fortunato, PRC 99 (2019) 031302(R)</a:t>
            </a:r>
            <a:endParaRPr lang="en-US" sz="11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l="22438" t="26200" r="41337" b="20600"/>
          <a:stretch/>
        </p:blipFill>
        <p:spPr>
          <a:xfrm>
            <a:off x="539553" y="764704"/>
            <a:ext cx="3872923" cy="319937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13197" y="3975447"/>
            <a:ext cx="3438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/>
              <a:t>R. </a:t>
            </a:r>
            <a:r>
              <a:rPr lang="it-IT" sz="1100" b="1" dirty="0" err="1"/>
              <a:t>Bijker</a:t>
            </a:r>
            <a:r>
              <a:rPr lang="it-IT" sz="1100" b="1" dirty="0"/>
              <a:t> &amp; F. </a:t>
            </a:r>
            <a:r>
              <a:rPr lang="it-IT" sz="1100" b="1" dirty="0" err="1"/>
              <a:t>Iachello</a:t>
            </a:r>
            <a:r>
              <a:rPr lang="it-IT" sz="1100" b="1" dirty="0"/>
              <a:t>, </a:t>
            </a:r>
            <a:r>
              <a:rPr lang="it-IT" sz="1100" b="1" dirty="0" err="1"/>
              <a:t>Phys</a:t>
            </a:r>
            <a:r>
              <a:rPr lang="it-IT" sz="1100" b="1" dirty="0"/>
              <a:t>. Rev. C 61, 067305 (2000).</a:t>
            </a:r>
          </a:p>
          <a:p>
            <a:r>
              <a:rPr lang="it-IT" sz="1100" b="1" dirty="0"/>
              <a:t>D. M. </a:t>
            </a:r>
            <a:r>
              <a:rPr lang="it-IT" sz="1100" b="1" dirty="0" err="1"/>
              <a:t>Lambarri</a:t>
            </a:r>
            <a:r>
              <a:rPr lang="it-IT" sz="1100" b="1" dirty="0"/>
              <a:t> et al, </a:t>
            </a:r>
            <a:r>
              <a:rPr lang="it-IT" sz="1100" b="1" dirty="0" err="1"/>
              <a:t>Phys</a:t>
            </a:r>
            <a:r>
              <a:rPr lang="it-IT" sz="1100" b="1" dirty="0"/>
              <a:t>. Rev. </a:t>
            </a:r>
            <a:r>
              <a:rPr lang="it-IT" sz="1100" b="1" dirty="0" err="1"/>
              <a:t>Lett</a:t>
            </a:r>
            <a:r>
              <a:rPr lang="it-IT" sz="1100" b="1" dirty="0"/>
              <a:t>. 113 (2014) 012502</a:t>
            </a:r>
          </a:p>
        </p:txBody>
      </p:sp>
      <p:grpSp>
        <p:nvGrpSpPr>
          <p:cNvPr id="32" name="Gruppo 31"/>
          <p:cNvGrpSpPr/>
          <p:nvPr/>
        </p:nvGrpSpPr>
        <p:grpSpPr>
          <a:xfrm>
            <a:off x="5508104" y="2285672"/>
            <a:ext cx="721618" cy="711280"/>
            <a:chOff x="5146526" y="1853624"/>
            <a:chExt cx="721618" cy="711280"/>
          </a:xfrm>
        </p:grpSpPr>
        <p:sp>
          <p:nvSpPr>
            <p:cNvPr id="21" name="Arco 20"/>
            <p:cNvSpPr/>
            <p:nvPr/>
          </p:nvSpPr>
          <p:spPr>
            <a:xfrm>
              <a:off x="5148064" y="1853624"/>
              <a:ext cx="720080" cy="711280"/>
            </a:xfrm>
            <a:prstGeom prst="arc">
              <a:avLst>
                <a:gd name="adj1" fmla="val 10699237"/>
                <a:gd name="adj2" fmla="val 0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Arco 21"/>
            <p:cNvSpPr/>
            <p:nvPr/>
          </p:nvSpPr>
          <p:spPr>
            <a:xfrm rot="10800000">
              <a:off x="5148064" y="1853624"/>
              <a:ext cx="720080" cy="711280"/>
            </a:xfrm>
            <a:prstGeom prst="arc">
              <a:avLst>
                <a:gd name="adj1" fmla="val 10699237"/>
                <a:gd name="adj2" fmla="val 0"/>
              </a:avLst>
            </a:prstGeom>
            <a:ln w="28575">
              <a:solidFill>
                <a:srgbClr val="008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Arco 24"/>
            <p:cNvSpPr/>
            <p:nvPr/>
          </p:nvSpPr>
          <p:spPr>
            <a:xfrm rot="10800000">
              <a:off x="5146526" y="2060848"/>
              <a:ext cx="720080" cy="279232"/>
            </a:xfrm>
            <a:prstGeom prst="arc">
              <a:avLst>
                <a:gd name="adj1" fmla="val 10699237"/>
                <a:gd name="adj2" fmla="val 0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Arco 30"/>
            <p:cNvSpPr/>
            <p:nvPr/>
          </p:nvSpPr>
          <p:spPr>
            <a:xfrm>
              <a:off x="5146526" y="2085157"/>
              <a:ext cx="720080" cy="279232"/>
            </a:xfrm>
            <a:prstGeom prst="arc">
              <a:avLst>
                <a:gd name="adj1" fmla="val 10699237"/>
                <a:gd name="adj2" fmla="val 0"/>
              </a:avLst>
            </a:prstGeom>
            <a:ln w="12700">
              <a:solidFill>
                <a:srgbClr val="008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7308304" y="2285672"/>
            <a:ext cx="721618" cy="711280"/>
            <a:chOff x="5146526" y="1853624"/>
            <a:chExt cx="721618" cy="711280"/>
          </a:xfrm>
        </p:grpSpPr>
        <p:sp>
          <p:nvSpPr>
            <p:cNvPr id="34" name="Arco 33"/>
            <p:cNvSpPr/>
            <p:nvPr/>
          </p:nvSpPr>
          <p:spPr>
            <a:xfrm>
              <a:off x="5148064" y="1853624"/>
              <a:ext cx="720080" cy="711280"/>
            </a:xfrm>
            <a:prstGeom prst="arc">
              <a:avLst>
                <a:gd name="adj1" fmla="val 10699237"/>
                <a:gd name="adj2" fmla="val 0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Arco 34"/>
            <p:cNvSpPr/>
            <p:nvPr/>
          </p:nvSpPr>
          <p:spPr>
            <a:xfrm rot="10800000">
              <a:off x="5148064" y="1853624"/>
              <a:ext cx="720080" cy="711280"/>
            </a:xfrm>
            <a:prstGeom prst="arc">
              <a:avLst>
                <a:gd name="adj1" fmla="val 10699237"/>
                <a:gd name="adj2" fmla="val 0"/>
              </a:avLst>
            </a:prstGeom>
            <a:ln w="28575">
              <a:solidFill>
                <a:srgbClr val="008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Arco 35"/>
            <p:cNvSpPr/>
            <p:nvPr/>
          </p:nvSpPr>
          <p:spPr>
            <a:xfrm rot="10800000">
              <a:off x="5146526" y="2060848"/>
              <a:ext cx="720080" cy="279232"/>
            </a:xfrm>
            <a:prstGeom prst="arc">
              <a:avLst>
                <a:gd name="adj1" fmla="val 10699237"/>
                <a:gd name="adj2" fmla="val 0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Arco 36"/>
            <p:cNvSpPr/>
            <p:nvPr/>
          </p:nvSpPr>
          <p:spPr>
            <a:xfrm>
              <a:off x="5146526" y="2085157"/>
              <a:ext cx="720080" cy="279232"/>
            </a:xfrm>
            <a:prstGeom prst="arc">
              <a:avLst>
                <a:gd name="adj1" fmla="val 10699237"/>
                <a:gd name="adj2" fmla="val 0"/>
              </a:avLst>
            </a:prstGeom>
            <a:ln w="12700">
              <a:solidFill>
                <a:srgbClr val="008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6444208" y="1565592"/>
            <a:ext cx="721618" cy="711280"/>
            <a:chOff x="5146526" y="1853624"/>
            <a:chExt cx="721618" cy="711280"/>
          </a:xfrm>
        </p:grpSpPr>
        <p:sp>
          <p:nvSpPr>
            <p:cNvPr id="39" name="Arco 38"/>
            <p:cNvSpPr/>
            <p:nvPr/>
          </p:nvSpPr>
          <p:spPr>
            <a:xfrm>
              <a:off x="5148064" y="1853624"/>
              <a:ext cx="720080" cy="711280"/>
            </a:xfrm>
            <a:prstGeom prst="arc">
              <a:avLst>
                <a:gd name="adj1" fmla="val 10699237"/>
                <a:gd name="adj2" fmla="val 0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Arco 39"/>
            <p:cNvSpPr/>
            <p:nvPr/>
          </p:nvSpPr>
          <p:spPr>
            <a:xfrm rot="10800000">
              <a:off x="5148064" y="1853624"/>
              <a:ext cx="720080" cy="711280"/>
            </a:xfrm>
            <a:prstGeom prst="arc">
              <a:avLst>
                <a:gd name="adj1" fmla="val 10699237"/>
                <a:gd name="adj2" fmla="val 0"/>
              </a:avLst>
            </a:prstGeom>
            <a:ln w="28575">
              <a:solidFill>
                <a:srgbClr val="008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Arco 40"/>
            <p:cNvSpPr/>
            <p:nvPr/>
          </p:nvSpPr>
          <p:spPr>
            <a:xfrm rot="10800000">
              <a:off x="5146526" y="2060848"/>
              <a:ext cx="720080" cy="279232"/>
            </a:xfrm>
            <a:prstGeom prst="arc">
              <a:avLst>
                <a:gd name="adj1" fmla="val 10699237"/>
                <a:gd name="adj2" fmla="val 0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Arco 41"/>
            <p:cNvSpPr/>
            <p:nvPr/>
          </p:nvSpPr>
          <p:spPr>
            <a:xfrm>
              <a:off x="5146526" y="2085157"/>
              <a:ext cx="720080" cy="279232"/>
            </a:xfrm>
            <a:prstGeom prst="arc">
              <a:avLst>
                <a:gd name="adj1" fmla="val 10699237"/>
                <a:gd name="adj2" fmla="val 0"/>
              </a:avLst>
            </a:prstGeom>
            <a:ln w="12700">
              <a:solidFill>
                <a:srgbClr val="008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50" name="Connettore 1 49"/>
          <p:cNvCxnSpPr/>
          <p:nvPr/>
        </p:nvCxnSpPr>
        <p:spPr>
          <a:xfrm flipV="1">
            <a:off x="5868144" y="1921232"/>
            <a:ext cx="936104" cy="711279"/>
          </a:xfrm>
          <a:prstGeom prst="line">
            <a:avLst/>
          </a:prstGeom>
          <a:ln w="28575">
            <a:solidFill>
              <a:srgbClr val="FF000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 flipV="1">
            <a:off x="5868144" y="2613063"/>
            <a:ext cx="1800200" cy="26157"/>
          </a:xfrm>
          <a:prstGeom prst="line">
            <a:avLst/>
          </a:prstGeom>
          <a:ln w="28575">
            <a:solidFill>
              <a:srgbClr val="FF000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6804248" y="1921232"/>
            <a:ext cx="864096" cy="691831"/>
          </a:xfrm>
          <a:prstGeom prst="line">
            <a:avLst/>
          </a:prstGeom>
          <a:ln w="28575">
            <a:solidFill>
              <a:srgbClr val="FF000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uppo 89"/>
          <p:cNvGrpSpPr/>
          <p:nvPr/>
        </p:nvGrpSpPr>
        <p:grpSpPr>
          <a:xfrm>
            <a:off x="6588224" y="836712"/>
            <a:ext cx="432048" cy="2952328"/>
            <a:chOff x="6588224" y="1052736"/>
            <a:chExt cx="432048" cy="2952328"/>
          </a:xfrm>
        </p:grpSpPr>
        <p:cxnSp>
          <p:nvCxnSpPr>
            <p:cNvPr id="59" name="Connettore 1 58"/>
            <p:cNvCxnSpPr>
              <a:endCxn id="69" idx="3"/>
            </p:cNvCxnSpPr>
            <p:nvPr/>
          </p:nvCxnSpPr>
          <p:spPr>
            <a:xfrm flipV="1">
              <a:off x="6804248" y="1484784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flipV="1">
              <a:off x="6804248" y="3356992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riangolo isoscele 68"/>
            <p:cNvSpPr/>
            <p:nvPr/>
          </p:nvSpPr>
          <p:spPr>
            <a:xfrm>
              <a:off x="6588224" y="1268760"/>
              <a:ext cx="432048" cy="216024"/>
            </a:xfrm>
            <a:prstGeom prst="triangle">
              <a:avLst/>
            </a:prstGeom>
            <a:solidFill>
              <a:schemeClr val="bg1">
                <a:lumMod val="65000"/>
                <a:alpha val="57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6" name="Connettore 1 75"/>
            <p:cNvCxnSpPr/>
            <p:nvPr/>
          </p:nvCxnSpPr>
          <p:spPr>
            <a:xfrm flipV="1">
              <a:off x="6804248" y="1052736"/>
              <a:ext cx="0" cy="3512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Figura a mano libera 47"/>
          <p:cNvSpPr/>
          <p:nvPr/>
        </p:nvSpPr>
        <p:spPr>
          <a:xfrm>
            <a:off x="4716016" y="1412776"/>
            <a:ext cx="4032448" cy="1728192"/>
          </a:xfrm>
          <a:custGeom>
            <a:avLst/>
            <a:gdLst>
              <a:gd name="connsiteX0" fmla="*/ 1130300 w 4400550"/>
              <a:gd name="connsiteY0" fmla="*/ 0 h 1873250"/>
              <a:gd name="connsiteX1" fmla="*/ 4400550 w 4400550"/>
              <a:gd name="connsiteY1" fmla="*/ 19050 h 1873250"/>
              <a:gd name="connsiteX2" fmla="*/ 3657600 w 4400550"/>
              <a:gd name="connsiteY2" fmla="*/ 1873250 h 1873250"/>
              <a:gd name="connsiteX3" fmla="*/ 0 w 4400550"/>
              <a:gd name="connsiteY3" fmla="*/ 1847850 h 1873250"/>
              <a:gd name="connsiteX4" fmla="*/ 1130300 w 4400550"/>
              <a:gd name="connsiteY4" fmla="*/ 0 h 18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0550" h="1873250">
                <a:moveTo>
                  <a:pt x="1130300" y="0"/>
                </a:moveTo>
                <a:lnTo>
                  <a:pt x="4400550" y="19050"/>
                </a:lnTo>
                <a:lnTo>
                  <a:pt x="3657600" y="1873250"/>
                </a:lnTo>
                <a:lnTo>
                  <a:pt x="0" y="1847850"/>
                </a:lnTo>
                <a:lnTo>
                  <a:pt x="1130300" y="0"/>
                </a:lnTo>
                <a:close/>
              </a:path>
            </a:pathLst>
          </a:custGeom>
          <a:solidFill>
            <a:schemeClr val="bg2">
              <a:alpha val="4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92" name="Gruppo 91"/>
          <p:cNvGrpSpPr/>
          <p:nvPr/>
        </p:nvGrpSpPr>
        <p:grpSpPr>
          <a:xfrm>
            <a:off x="5076056" y="1859544"/>
            <a:ext cx="3096344" cy="1149578"/>
            <a:chOff x="5076056" y="2075568"/>
            <a:chExt cx="3096344" cy="1149578"/>
          </a:xfrm>
        </p:grpSpPr>
        <p:cxnSp>
          <p:nvCxnSpPr>
            <p:cNvPr id="80" name="Connettore 1 79"/>
            <p:cNvCxnSpPr/>
            <p:nvPr/>
          </p:nvCxnSpPr>
          <p:spPr>
            <a:xfrm flipV="1">
              <a:off x="5076056" y="2084928"/>
              <a:ext cx="2952328" cy="105604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/>
          </p:nvCxnSpPr>
          <p:spPr>
            <a:xfrm>
              <a:off x="5580112" y="2152765"/>
              <a:ext cx="2592288" cy="78571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/>
          </p:nvCxnSpPr>
          <p:spPr>
            <a:xfrm flipV="1">
              <a:off x="6802710" y="2140461"/>
              <a:ext cx="0" cy="1052835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Arco 86"/>
            <p:cNvSpPr/>
            <p:nvPr/>
          </p:nvSpPr>
          <p:spPr>
            <a:xfrm>
              <a:off x="5626425" y="2145144"/>
              <a:ext cx="216024" cy="191944"/>
            </a:xfrm>
            <a:prstGeom prst="arc">
              <a:avLst>
                <a:gd name="adj1" fmla="val 9480306"/>
                <a:gd name="adj2" fmla="val 19531446"/>
              </a:avLst>
            </a:prstGeom>
            <a:ln w="19050">
              <a:solidFill>
                <a:srgbClr val="0000FF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8" name="Arco 87"/>
            <p:cNvSpPr/>
            <p:nvPr/>
          </p:nvSpPr>
          <p:spPr>
            <a:xfrm rot="4153058">
              <a:off x="7768635" y="2087608"/>
              <a:ext cx="216024" cy="191944"/>
            </a:xfrm>
            <a:prstGeom prst="arc">
              <a:avLst>
                <a:gd name="adj1" fmla="val 9480306"/>
                <a:gd name="adj2" fmla="val 19531446"/>
              </a:avLst>
            </a:prstGeom>
            <a:ln w="19050">
              <a:solidFill>
                <a:srgbClr val="0000FF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9" name="Arco 88"/>
            <p:cNvSpPr/>
            <p:nvPr/>
          </p:nvSpPr>
          <p:spPr>
            <a:xfrm rot="1941745">
              <a:off x="6709323" y="3064434"/>
              <a:ext cx="212425" cy="160712"/>
            </a:xfrm>
            <a:prstGeom prst="arc">
              <a:avLst>
                <a:gd name="adj1" fmla="val 9480306"/>
                <a:gd name="adj2" fmla="val 19531446"/>
              </a:avLst>
            </a:prstGeom>
            <a:ln w="19050">
              <a:solidFill>
                <a:srgbClr val="0000FF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3" name="CasellaDiTesto 92"/>
          <p:cNvSpPr txBox="1"/>
          <p:nvPr/>
        </p:nvSpPr>
        <p:spPr>
          <a:xfrm>
            <a:off x="4716016" y="908720"/>
            <a:ext cx="8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Brush Script MT" panose="03060802040406070304" pitchFamily="66" charset="0"/>
              </a:rPr>
              <a:t>D</a:t>
            </a:r>
            <a:r>
              <a:rPr lang="it-IT" sz="3600" b="1" baseline="-25000" dirty="0">
                <a:solidFill>
                  <a:srgbClr val="FF0000"/>
                </a:solidFill>
              </a:rPr>
              <a:t>3h</a:t>
            </a:r>
          </a:p>
        </p:txBody>
      </p:sp>
      <p:sp>
        <p:nvSpPr>
          <p:cNvPr id="94" name="CasellaDiTesto 93"/>
          <p:cNvSpPr txBox="1"/>
          <p:nvPr/>
        </p:nvSpPr>
        <p:spPr>
          <a:xfrm>
            <a:off x="4788024" y="3791362"/>
            <a:ext cx="36724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8000"/>
                </a:solidFill>
              </a:rPr>
              <a:t>3-fold</a:t>
            </a:r>
            <a:r>
              <a:rPr lang="en-US" sz="1600" b="1" dirty="0"/>
              <a:t> 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</a:t>
            </a:r>
            <a:r>
              <a:rPr lang="en-US" sz="1600" b="1" dirty="0"/>
              <a:t> symmetry axis (</a:t>
            </a:r>
            <a:r>
              <a:rPr lang="en-US" sz="1600" b="1" dirty="0">
                <a:latin typeface="Brush Script MT" panose="03060802040406070304" pitchFamily="66" charset="0"/>
              </a:rPr>
              <a:t>C</a:t>
            </a:r>
            <a:r>
              <a:rPr lang="en-US" sz="1600" b="1" baseline="-25000" dirty="0"/>
              <a:t>3</a:t>
            </a:r>
            <a:r>
              <a:rPr lang="en-US" sz="16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FF"/>
                </a:solidFill>
              </a:rPr>
              <a:t>3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00FF"/>
                </a:solidFill>
              </a:rPr>
              <a:t>two-fold axes</a:t>
            </a:r>
            <a:r>
              <a:rPr lang="en-US" sz="1600" b="1" dirty="0"/>
              <a:t> </a:t>
            </a:r>
            <a:r>
              <a:rPr lang="en-US" sz="1600" b="1" i="1" dirty="0"/>
              <a:t>perpendicular</a:t>
            </a:r>
            <a:r>
              <a:rPr lang="en-US" sz="1600" b="1" dirty="0"/>
              <a:t> to </a:t>
            </a:r>
            <a:r>
              <a:rPr lang="en-US" sz="1600" b="1" dirty="0">
                <a:latin typeface="Brush Script MT" panose="03060802040406070304" pitchFamily="66" charset="0"/>
              </a:rPr>
              <a:t>C</a:t>
            </a:r>
            <a:r>
              <a:rPr lang="en-US" sz="1600" b="1" baseline="-25000" dirty="0"/>
              <a:t>3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Horizontal</a:t>
            </a:r>
            <a:r>
              <a:rPr lang="en-US" sz="1600" b="1" dirty="0"/>
              <a:t> mirror plane</a:t>
            </a:r>
          </a:p>
        </p:txBody>
      </p:sp>
      <p:sp>
        <p:nvSpPr>
          <p:cNvPr id="95" name="CasellaDiTesto 94"/>
          <p:cNvSpPr txBox="1"/>
          <p:nvPr/>
        </p:nvSpPr>
        <p:spPr>
          <a:xfrm rot="16200000">
            <a:off x="7212412" y="2352366"/>
            <a:ext cx="35718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/>
              <a:t>P. </a:t>
            </a:r>
            <a:r>
              <a:rPr lang="it-IT" sz="1100" b="1" dirty="0" err="1"/>
              <a:t>Atkins</a:t>
            </a:r>
            <a:r>
              <a:rPr lang="it-IT" sz="1100" b="1" dirty="0"/>
              <a:t>, </a:t>
            </a:r>
            <a:r>
              <a:rPr lang="it-IT" sz="1100" b="1" i="1" dirty="0" err="1">
                <a:solidFill>
                  <a:srgbClr val="FF0000"/>
                </a:solidFill>
              </a:rPr>
              <a:t>Physical</a:t>
            </a:r>
            <a:r>
              <a:rPr lang="it-IT" sz="1100" b="1" i="1" dirty="0">
                <a:solidFill>
                  <a:srgbClr val="FF0000"/>
                </a:solidFill>
              </a:rPr>
              <a:t> </a:t>
            </a:r>
            <a:r>
              <a:rPr lang="it-IT" sz="1100" b="1" i="1" dirty="0" err="1">
                <a:solidFill>
                  <a:srgbClr val="FF0000"/>
                </a:solidFill>
              </a:rPr>
              <a:t>Chemistry</a:t>
            </a:r>
            <a:r>
              <a:rPr lang="it-IT" sz="1100" b="1" dirty="0"/>
              <a:t> (3rd ed.), OUP (1988) p. 409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5724128" y="4892968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FF0000"/>
                </a:solidFill>
              </a:rPr>
              <a:t>Symmetry</a:t>
            </a:r>
            <a:r>
              <a:rPr lang="en-US" sz="1600" b="1" dirty="0"/>
              <a:t> considerations apply for </a:t>
            </a:r>
            <a:r>
              <a:rPr lang="en-US" sz="1600" b="1" i="1" dirty="0">
                <a:solidFill>
                  <a:srgbClr val="0000FF"/>
                </a:solidFill>
              </a:rPr>
              <a:t>other self-conjugate</a:t>
            </a:r>
            <a:r>
              <a:rPr lang="en-US" sz="1600" b="1" dirty="0"/>
              <a:t> nuclei!</a:t>
            </a:r>
          </a:p>
          <a:p>
            <a:pPr algn="just"/>
            <a:r>
              <a:rPr lang="en-US" sz="1600" b="1" dirty="0"/>
              <a:t>e.g. </a:t>
            </a:r>
            <a:r>
              <a:rPr lang="en-US" sz="1600" b="1" baseline="30000" dirty="0"/>
              <a:t>8</a:t>
            </a:r>
            <a:r>
              <a:rPr lang="en-US" sz="1600" b="1" dirty="0"/>
              <a:t>Be with Z</a:t>
            </a:r>
            <a:r>
              <a:rPr lang="en-US" sz="1600" b="1" baseline="-25000" dirty="0"/>
              <a:t>2</a:t>
            </a:r>
            <a:r>
              <a:rPr lang="en-US" sz="1600" b="1" dirty="0"/>
              <a:t> symmetry, </a:t>
            </a:r>
            <a:r>
              <a:rPr lang="en-US" sz="1600" b="1" baseline="30000" dirty="0"/>
              <a:t>20</a:t>
            </a:r>
            <a:r>
              <a:rPr lang="en-US" sz="1600" b="1" dirty="0"/>
              <a:t>Ne with D</a:t>
            </a:r>
            <a:r>
              <a:rPr lang="en-US" sz="1600" b="1" baseline="-25000" dirty="0"/>
              <a:t>3h</a:t>
            </a:r>
            <a:r>
              <a:rPr lang="en-US" sz="1600" b="1" dirty="0"/>
              <a:t> symmetry, </a:t>
            </a:r>
            <a:r>
              <a:rPr lang="en-US" sz="1600" b="1" baseline="30000" dirty="0"/>
              <a:t>16</a:t>
            </a:r>
            <a:r>
              <a:rPr lang="en-US" sz="1600" b="1" dirty="0"/>
              <a:t>O with T</a:t>
            </a:r>
            <a:r>
              <a:rPr lang="en-US" sz="1600" b="1" baseline="-25000" dirty="0"/>
              <a:t>d</a:t>
            </a:r>
            <a:r>
              <a:rPr lang="en-US" sz="1600" b="1" dirty="0"/>
              <a:t> </a:t>
            </a:r>
            <a:r>
              <a:rPr lang="en-US" sz="1600" b="1" dirty="0" err="1"/>
              <a:t>etc</a:t>
            </a:r>
            <a:r>
              <a:rPr lang="en-US" sz="1600" b="1" dirty="0"/>
              <a:t> </a:t>
            </a:r>
            <a:r>
              <a:rPr lang="en-US" sz="1600" b="1" dirty="0">
                <a:sym typeface="Wingdings" panose="05000000000000000000" pitchFamily="2" charset="2"/>
              </a:rPr>
              <a:t> </a:t>
            </a:r>
            <a:r>
              <a:rPr lang="en-US" sz="1600" b="1" dirty="0" err="1">
                <a:sym typeface="Wingdings" panose="05000000000000000000" pitchFamily="2" charset="2"/>
              </a:rPr>
              <a:t>Bijker</a:t>
            </a:r>
            <a:r>
              <a:rPr lang="en-US" sz="1600" b="1" dirty="0">
                <a:sym typeface="Wingdings" panose="05000000000000000000" pitchFamily="2" charset="2"/>
              </a:rPr>
              <a:t> and </a:t>
            </a:r>
            <a:r>
              <a:rPr lang="en-US" sz="1600" b="1" dirty="0" err="1">
                <a:sym typeface="Wingdings" panose="05000000000000000000" pitchFamily="2" charset="2"/>
              </a:rPr>
              <a:t>Iachello’s</a:t>
            </a:r>
            <a:r>
              <a:rPr lang="en-US" sz="1600" b="1" dirty="0">
                <a:sym typeface="Wingdings" panose="05000000000000000000" pitchFamily="2" charset="2"/>
              </a:rPr>
              <a:t> work!</a:t>
            </a:r>
            <a:endParaRPr 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7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09116-7E8F-743A-F480-BAE8FF33F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D751FBCF-45A3-94D3-B205-34B729565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BAF55EC5-FA9F-4E5E-086E-D95E562753E9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AB2C445D-561B-CA22-5693-E408B033E76A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65DD70A9-B939-A332-1174-6769DC2DE98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>
            <a:extLst>
              <a:ext uri="{FF2B5EF4-FFF2-40B4-BE49-F238E27FC236}">
                <a16:creationId xmlns:a16="http://schemas.microsoft.com/office/drawing/2014/main" id="{C5347C65-0FEA-1AF7-1945-B8CD65142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The triple alpha process in Nuclear Astrophysics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571A6C9-B3F9-A265-BBB3-731126AD808D}"/>
              </a:ext>
            </a:extLst>
          </p:cNvPr>
          <p:cNvSpPr txBox="1"/>
          <p:nvPr/>
        </p:nvSpPr>
        <p:spPr>
          <a:xfrm>
            <a:off x="485998" y="410103"/>
            <a:ext cx="8179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1939, Bethe</a:t>
            </a:r>
            <a:r>
              <a:rPr lang="it-IT" b="1" dirty="0"/>
              <a:t> </a:t>
            </a:r>
            <a:r>
              <a:rPr lang="it-IT" b="1" dirty="0">
                <a:sym typeface="Wingdings" pitchFamily="2" charset="2"/>
              </a:rPr>
              <a:t> </a:t>
            </a:r>
            <a:r>
              <a:rPr lang="it-IT" b="1" dirty="0" err="1">
                <a:sym typeface="Wingdings" pitchFamily="2" charset="2"/>
              </a:rPr>
              <a:t>formation</a:t>
            </a:r>
            <a:r>
              <a:rPr lang="it-IT" b="1" dirty="0">
                <a:sym typeface="Wingdings" pitchFamily="2" charset="2"/>
              </a:rPr>
              <a:t> of </a:t>
            </a:r>
            <a:r>
              <a:rPr lang="it-IT" b="1" baseline="30000" dirty="0">
                <a:sym typeface="Wingdings" pitchFamily="2" charset="2"/>
              </a:rPr>
              <a:t>12</a:t>
            </a:r>
            <a:r>
              <a:rPr lang="it-IT" b="1" dirty="0">
                <a:sym typeface="Wingdings" pitchFamily="2" charset="2"/>
              </a:rPr>
              <a:t>C from the </a:t>
            </a:r>
            <a:r>
              <a:rPr lang="it-IT" b="1" dirty="0" err="1">
                <a:sym typeface="Wingdings" pitchFamily="2" charset="2"/>
              </a:rPr>
              <a:t>collisions</a:t>
            </a:r>
            <a:r>
              <a:rPr lang="it-IT" b="1" dirty="0">
                <a:sym typeface="Wingdings" pitchFamily="2" charset="2"/>
              </a:rPr>
              <a:t> of </a:t>
            </a:r>
            <a:r>
              <a:rPr lang="it-IT" b="1" dirty="0" err="1">
                <a:sym typeface="Wingdings" pitchFamily="2" charset="2"/>
              </a:rPr>
              <a:t>three</a:t>
            </a:r>
            <a:r>
              <a:rPr lang="it-IT" b="1" dirty="0">
                <a:sym typeface="Wingdings" pitchFamily="2" charset="2"/>
              </a:rPr>
              <a:t> </a:t>
            </a:r>
            <a:r>
              <a:rPr lang="it-IT" b="1" dirty="0">
                <a:latin typeface="Symbol" panose="05050102010706020507" pitchFamily="18" charset="2"/>
                <a:sym typeface="Wingdings" pitchFamily="2" charset="2"/>
              </a:rPr>
              <a:t>a</a:t>
            </a:r>
            <a:r>
              <a:rPr lang="it-IT" b="1" dirty="0">
                <a:sym typeface="Wingdings" pitchFamily="2" charset="2"/>
              </a:rPr>
              <a:t>-</a:t>
            </a:r>
            <a:r>
              <a:rPr lang="it-IT" b="1" dirty="0" err="1">
                <a:sym typeface="Wingdings" pitchFamily="2" charset="2"/>
              </a:rPr>
              <a:t>particles</a:t>
            </a:r>
            <a:r>
              <a:rPr lang="it-IT" b="1" dirty="0">
                <a:sym typeface="Wingdings" pitchFamily="2" charset="2"/>
              </a:rPr>
              <a:t> </a:t>
            </a:r>
            <a:r>
              <a:rPr lang="it-IT" b="1" i="1" dirty="0" err="1">
                <a:solidFill>
                  <a:srgbClr val="00B050"/>
                </a:solidFill>
                <a:sym typeface="Wingdings" pitchFamily="2" charset="2"/>
              </a:rPr>
              <a:t>unlikely</a:t>
            </a:r>
            <a:r>
              <a:rPr lang="it-IT" b="1" dirty="0">
                <a:sym typeface="Wingdings" pitchFamily="2" charset="2"/>
              </a:rPr>
              <a:t>     	          </a:t>
            </a:r>
            <a:r>
              <a:rPr lang="it-IT" b="1" dirty="0" err="1">
                <a:sym typeface="Wingdings" pitchFamily="2" charset="2"/>
              </a:rPr>
              <a:t>temperatures</a:t>
            </a:r>
            <a:r>
              <a:rPr lang="it-IT" b="1" dirty="0">
                <a:sym typeface="Wingdings" pitchFamily="2" charset="2"/>
              </a:rPr>
              <a:t> </a:t>
            </a:r>
            <a:r>
              <a:rPr lang="it-IT" b="1" i="1" dirty="0">
                <a:solidFill>
                  <a:srgbClr val="7030A0"/>
                </a:solidFill>
                <a:sym typeface="Wingdings" pitchFamily="2" charset="2"/>
              </a:rPr>
              <a:t>50 times </a:t>
            </a:r>
            <a:r>
              <a:rPr lang="it-IT" b="1" i="1" dirty="0" err="1">
                <a:solidFill>
                  <a:srgbClr val="7030A0"/>
                </a:solidFill>
                <a:sym typeface="Wingdings" pitchFamily="2" charset="2"/>
              </a:rPr>
              <a:t>higher</a:t>
            </a:r>
            <a:r>
              <a:rPr lang="it-IT" b="1" dirty="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it-IT" b="1" dirty="0" err="1">
                <a:sym typeface="Wingdings" pitchFamily="2" charset="2"/>
              </a:rPr>
              <a:t>than</a:t>
            </a:r>
            <a:r>
              <a:rPr lang="it-IT" b="1" dirty="0">
                <a:sym typeface="Wingdings" pitchFamily="2" charset="2"/>
              </a:rPr>
              <a:t> the Sun </a:t>
            </a:r>
            <a:r>
              <a:rPr lang="it-IT" b="1" dirty="0" err="1">
                <a:sym typeface="Wingdings" pitchFamily="2" charset="2"/>
              </a:rPr>
              <a:t>required</a:t>
            </a:r>
            <a:endParaRPr lang="it-IT" b="1" dirty="0">
              <a:sym typeface="Wingdings" pitchFamily="2" charset="2"/>
            </a:endParaRPr>
          </a:p>
          <a:p>
            <a:r>
              <a:rPr lang="it-IT" b="1" i="1" dirty="0">
                <a:solidFill>
                  <a:srgbClr val="FF0000"/>
                </a:solidFill>
                <a:sym typeface="Wingdings" pitchFamily="2" charset="2"/>
              </a:rPr>
              <a:t>1951, </a:t>
            </a:r>
            <a:r>
              <a:rPr lang="it-IT" b="1" i="1" dirty="0" err="1">
                <a:solidFill>
                  <a:srgbClr val="FF0000"/>
                </a:solidFill>
                <a:sym typeface="Wingdings" pitchFamily="2" charset="2"/>
              </a:rPr>
              <a:t>Öpik</a:t>
            </a:r>
            <a:r>
              <a:rPr lang="it-IT" b="1" i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b="1" dirty="0">
                <a:sym typeface="Wingdings" pitchFamily="2" charset="2"/>
              </a:rPr>
              <a:t> the </a:t>
            </a:r>
            <a:r>
              <a:rPr lang="it-IT" b="1" dirty="0" err="1">
                <a:sym typeface="Wingdings" pitchFamily="2" charset="2"/>
              </a:rPr>
              <a:t>nucleosynthesis</a:t>
            </a:r>
            <a:r>
              <a:rPr lang="it-IT" b="1" dirty="0">
                <a:sym typeface="Wingdings" pitchFamily="2" charset="2"/>
              </a:rPr>
              <a:t> of carbon </a:t>
            </a:r>
            <a:r>
              <a:rPr lang="it-IT" b="1" dirty="0" err="1">
                <a:sym typeface="Wingdings" pitchFamily="2" charset="2"/>
              </a:rPr>
              <a:t>occurs</a:t>
            </a:r>
            <a:r>
              <a:rPr lang="it-IT" b="1" dirty="0">
                <a:sym typeface="Wingdings" pitchFamily="2" charset="2"/>
              </a:rPr>
              <a:t> in the </a:t>
            </a:r>
            <a:r>
              <a:rPr lang="it-IT" b="1" dirty="0">
                <a:solidFill>
                  <a:srgbClr val="FF0000"/>
                </a:solidFill>
                <a:sym typeface="Wingdings" pitchFamily="2" charset="2"/>
              </a:rPr>
              <a:t>Red </a:t>
            </a:r>
            <a:r>
              <a:rPr lang="it-IT" b="1" dirty="0" err="1">
                <a:solidFill>
                  <a:srgbClr val="FF0000"/>
                </a:solidFill>
                <a:sym typeface="Wingdings" pitchFamily="2" charset="2"/>
              </a:rPr>
              <a:t>Giant</a:t>
            </a:r>
            <a:r>
              <a:rPr lang="it-IT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b="1" dirty="0" err="1">
                <a:solidFill>
                  <a:srgbClr val="FF0000"/>
                </a:solidFill>
                <a:sym typeface="Wingdings" pitchFamily="2" charset="2"/>
              </a:rPr>
              <a:t>phase</a:t>
            </a:r>
            <a:endParaRPr lang="it-IT" b="1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it-IT" b="1" i="1" dirty="0">
                <a:solidFill>
                  <a:srgbClr val="FF0000"/>
                </a:solidFill>
                <a:sym typeface="Wingdings" pitchFamily="2" charset="2"/>
              </a:rPr>
              <a:t>1952, </a:t>
            </a:r>
            <a:r>
              <a:rPr lang="it-IT" b="1" i="1" dirty="0" err="1">
                <a:solidFill>
                  <a:srgbClr val="FF0000"/>
                </a:solidFill>
                <a:sym typeface="Wingdings" pitchFamily="2" charset="2"/>
              </a:rPr>
              <a:t>Salpeter</a:t>
            </a:r>
            <a:r>
              <a:rPr lang="it-IT" b="1" i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b="1" dirty="0">
                <a:sym typeface="Wingdings" pitchFamily="2" charset="2"/>
              </a:rPr>
              <a:t> the </a:t>
            </a:r>
            <a:r>
              <a:rPr lang="it-IT" b="1" dirty="0" err="1">
                <a:sym typeface="Wingdings" pitchFamily="2" charset="2"/>
              </a:rPr>
              <a:t>nucleosynthesis</a:t>
            </a:r>
            <a:r>
              <a:rPr lang="it-IT" b="1" dirty="0">
                <a:sym typeface="Wingdings" pitchFamily="2" charset="2"/>
              </a:rPr>
              <a:t> of carbon </a:t>
            </a:r>
            <a:r>
              <a:rPr lang="it-IT" b="1" dirty="0" err="1">
                <a:sym typeface="Wingdings" pitchFamily="2" charset="2"/>
              </a:rPr>
              <a:t>is</a:t>
            </a:r>
            <a:r>
              <a:rPr lang="it-IT" b="1" dirty="0">
                <a:sym typeface="Wingdings" pitchFamily="2" charset="2"/>
              </a:rPr>
              <a:t> a </a:t>
            </a:r>
            <a:r>
              <a:rPr lang="it-IT" b="1" i="1" dirty="0" err="1">
                <a:solidFill>
                  <a:srgbClr val="0000FF"/>
                </a:solidFill>
                <a:sym typeface="Wingdings" pitchFamily="2" charset="2"/>
              </a:rPr>
              <a:t>sequential</a:t>
            </a:r>
            <a:r>
              <a:rPr lang="it-IT" b="1" dirty="0">
                <a:sym typeface="Wingdings" pitchFamily="2" charset="2"/>
              </a:rPr>
              <a:t> two-steps </a:t>
            </a:r>
            <a:r>
              <a:rPr lang="it-IT" b="1" dirty="0" err="1">
                <a:sym typeface="Wingdings" pitchFamily="2" charset="2"/>
              </a:rPr>
              <a:t>process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2FE2790-F696-9840-3654-8C5D845CDC00}"/>
                  </a:ext>
                </a:extLst>
              </p:cNvPr>
              <p:cNvSpPr txBox="1"/>
              <p:nvPr/>
            </p:nvSpPr>
            <p:spPr>
              <a:xfrm>
                <a:off x="2012999" y="1717752"/>
                <a:ext cx="21467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baseline="30000" dirty="0">
                    <a:solidFill>
                      <a:srgbClr val="FF0000"/>
                    </a:solidFill>
                  </a:rPr>
                  <a:t>4</a:t>
                </a:r>
                <a:r>
                  <a:rPr lang="it-IT" sz="2000" b="1" dirty="0">
                    <a:solidFill>
                      <a:srgbClr val="FF0000"/>
                    </a:solidFill>
                  </a:rPr>
                  <a:t>He + </a:t>
                </a:r>
                <a:r>
                  <a:rPr lang="it-IT" sz="2000" b="1" baseline="30000" dirty="0">
                    <a:solidFill>
                      <a:srgbClr val="FF0000"/>
                    </a:solidFill>
                  </a:rPr>
                  <a:t>4</a:t>
                </a:r>
                <a:r>
                  <a:rPr lang="it-IT" sz="2000" b="1" dirty="0">
                    <a:solidFill>
                      <a:srgbClr val="FF0000"/>
                    </a:solidFill>
                  </a:rPr>
                  <a:t>He 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it-IT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2000" b="1" baseline="30000" dirty="0">
                    <a:solidFill>
                      <a:srgbClr val="FF0000"/>
                    </a:solidFill>
                  </a:rPr>
                  <a:t>8</a:t>
                </a:r>
                <a:r>
                  <a:rPr lang="it-IT" sz="2000" b="1" dirty="0">
                    <a:solidFill>
                      <a:srgbClr val="FF0000"/>
                    </a:solidFill>
                  </a:rPr>
                  <a:t>Be</a:t>
                </a:r>
              </a:p>
              <a:p>
                <a:r>
                  <a:rPr lang="it-IT" sz="2000" b="1" baseline="30000" dirty="0">
                    <a:solidFill>
                      <a:srgbClr val="0000FF"/>
                    </a:solidFill>
                  </a:rPr>
                  <a:t>8</a:t>
                </a:r>
                <a:r>
                  <a:rPr lang="it-IT" sz="2000" b="1" dirty="0">
                    <a:solidFill>
                      <a:srgbClr val="0000FF"/>
                    </a:solidFill>
                  </a:rPr>
                  <a:t>Be + </a:t>
                </a:r>
                <a:r>
                  <a:rPr lang="it-IT" sz="2000" b="1" baseline="30000" dirty="0">
                    <a:solidFill>
                      <a:srgbClr val="0000FF"/>
                    </a:solidFill>
                  </a:rPr>
                  <a:t>4</a:t>
                </a:r>
                <a:r>
                  <a:rPr lang="it-IT" sz="2000" b="1" dirty="0">
                    <a:solidFill>
                      <a:srgbClr val="0000FF"/>
                    </a:solidFill>
                  </a:rPr>
                  <a:t>He 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it-IT" sz="2000" b="1" dirty="0">
                    <a:solidFill>
                      <a:srgbClr val="0000FF"/>
                    </a:solidFill>
                  </a:rPr>
                  <a:t> </a:t>
                </a:r>
                <a:r>
                  <a:rPr lang="it-IT" sz="2000" b="1" baseline="30000" dirty="0">
                    <a:solidFill>
                      <a:srgbClr val="0000FF"/>
                    </a:solidFill>
                  </a:rPr>
                  <a:t>12</a:t>
                </a:r>
                <a:r>
                  <a:rPr lang="it-IT" sz="2000" b="1" dirty="0">
                    <a:solidFill>
                      <a:srgbClr val="0000FF"/>
                    </a:solidFill>
                  </a:rPr>
                  <a:t>C + </a:t>
                </a:r>
                <a:r>
                  <a:rPr lang="it-IT" sz="2000" b="1" dirty="0">
                    <a:solidFill>
                      <a:srgbClr val="0000FF"/>
                    </a:solidFill>
                    <a:latin typeface="Symbol" pitchFamily="18" charset="2"/>
                  </a:rPr>
                  <a:t>g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2FE2790-F696-9840-3654-8C5D845CD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999" y="1717752"/>
                <a:ext cx="2146742" cy="707886"/>
              </a:xfrm>
              <a:prstGeom prst="rect">
                <a:avLst/>
              </a:prstGeom>
              <a:blipFill>
                <a:blip r:embed="rId3"/>
                <a:stretch>
                  <a:fillRect l="-568" t="-5172" r="-2841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o 16">
            <a:extLst>
              <a:ext uri="{FF2B5EF4-FFF2-40B4-BE49-F238E27FC236}">
                <a16:creationId xmlns:a16="http://schemas.microsoft.com/office/drawing/2014/main" id="{1A12DBBF-DE51-ACEB-AC35-61383C84D64F}"/>
              </a:ext>
            </a:extLst>
          </p:cNvPr>
          <p:cNvGrpSpPr/>
          <p:nvPr/>
        </p:nvGrpSpPr>
        <p:grpSpPr>
          <a:xfrm>
            <a:off x="5845947" y="3255700"/>
            <a:ext cx="2400218" cy="3044316"/>
            <a:chOff x="6713354" y="816138"/>
            <a:chExt cx="2192521" cy="2780883"/>
          </a:xfrm>
        </p:grpSpPr>
        <p:pic>
          <p:nvPicPr>
            <p:cNvPr id="18" name="Picture 4" descr="Öpik, Ernst Julius | SpringerLink">
              <a:extLst>
                <a:ext uri="{FF2B5EF4-FFF2-40B4-BE49-F238E27FC236}">
                  <a16:creationId xmlns:a16="http://schemas.microsoft.com/office/drawing/2014/main" id="{2F0A8FED-0A2C-D11E-244F-F66EF8CCB8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354" y="816138"/>
              <a:ext cx="2192521" cy="2780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A4534FDE-1F43-9FED-4D10-3C0F42526EEA}"/>
                </a:ext>
              </a:extLst>
            </p:cNvPr>
            <p:cNvSpPr txBox="1"/>
            <p:nvPr/>
          </p:nvSpPr>
          <p:spPr>
            <a:xfrm rot="5400000">
              <a:off x="7439961" y="2131107"/>
              <a:ext cx="2562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n>
                    <a:solidFill>
                      <a:srgbClr val="00B050"/>
                    </a:solidFill>
                  </a:ln>
                  <a:solidFill>
                    <a:schemeClr val="bg1"/>
                  </a:solidFill>
                </a:rPr>
                <a:t>Ernst J. </a:t>
              </a:r>
              <a:r>
                <a:rPr lang="it-IT" b="1" dirty="0" err="1">
                  <a:ln>
                    <a:solidFill>
                      <a:srgbClr val="00B050"/>
                    </a:solidFill>
                  </a:ln>
                  <a:solidFill>
                    <a:schemeClr val="bg1"/>
                  </a:solidFill>
                </a:rPr>
                <a:t>Opik</a:t>
              </a:r>
              <a:r>
                <a:rPr lang="it-IT" b="1" dirty="0">
                  <a:ln>
                    <a:solidFill>
                      <a:srgbClr val="00B050"/>
                    </a:solidFill>
                  </a:ln>
                  <a:solidFill>
                    <a:schemeClr val="bg1"/>
                  </a:solidFill>
                </a:rPr>
                <a:t> (1893-1985)</a:t>
              </a: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60E85EAD-92C8-8BC4-4DA5-3FA5E6572A07}"/>
              </a:ext>
            </a:extLst>
          </p:cNvPr>
          <p:cNvGrpSpPr/>
          <p:nvPr/>
        </p:nvGrpSpPr>
        <p:grpSpPr>
          <a:xfrm>
            <a:off x="638398" y="2624822"/>
            <a:ext cx="4396300" cy="3116324"/>
            <a:chOff x="258947" y="2999586"/>
            <a:chExt cx="4396300" cy="31163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sellaDiTesto 5">
                  <a:extLst>
                    <a:ext uri="{FF2B5EF4-FFF2-40B4-BE49-F238E27FC236}">
                      <a16:creationId xmlns:a16="http://schemas.microsoft.com/office/drawing/2014/main" id="{47113C2B-7C4E-B890-0D75-AD51E57A5765}"/>
                    </a:ext>
                  </a:extLst>
                </p:cNvPr>
                <p:cNvSpPr txBox="1"/>
                <p:nvPr/>
              </p:nvSpPr>
              <p:spPr>
                <a:xfrm>
                  <a:off x="670784" y="3420168"/>
                  <a:ext cx="203613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it-IT" baseline="30000" dirty="0">
                      <a:solidFill>
                        <a:schemeClr val="bg1"/>
                      </a:solidFill>
                    </a:rPr>
                    <a:t>4</a:t>
                  </a:r>
                  <a:r>
                    <a:rPr lang="it-IT" dirty="0">
                      <a:solidFill>
                        <a:schemeClr val="bg1"/>
                      </a:solidFill>
                    </a:rPr>
                    <a:t>He + </a:t>
                  </a:r>
                  <a:r>
                    <a:rPr lang="it-IT" baseline="30000" dirty="0">
                      <a:solidFill>
                        <a:schemeClr val="bg1"/>
                      </a:solidFill>
                    </a:rPr>
                    <a:t>4</a:t>
                  </a:r>
                  <a:r>
                    <a:rPr lang="it-IT" dirty="0">
                      <a:solidFill>
                        <a:schemeClr val="bg1"/>
                      </a:solidFill>
                    </a:rPr>
                    <a:t>He </a:t>
                  </a:r>
                  <a14:m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→</m:t>
                      </m:r>
                    </m:oMath>
                  </a14:m>
                  <a:r>
                    <a:rPr lang="it-IT" dirty="0">
                      <a:solidFill>
                        <a:schemeClr val="bg1"/>
                      </a:solidFill>
                    </a:rPr>
                    <a:t> </a:t>
                  </a:r>
                  <a:r>
                    <a:rPr lang="it-IT" baseline="30000" dirty="0">
                      <a:solidFill>
                        <a:schemeClr val="bg1"/>
                      </a:solidFill>
                    </a:rPr>
                    <a:t>8</a:t>
                  </a:r>
                  <a:r>
                    <a:rPr lang="it-IT" dirty="0">
                      <a:solidFill>
                        <a:schemeClr val="bg1"/>
                      </a:solidFill>
                    </a:rPr>
                    <a:t>Be</a:t>
                  </a:r>
                </a:p>
                <a:p>
                  <a:r>
                    <a:rPr lang="it-IT" baseline="30000" dirty="0">
                      <a:solidFill>
                        <a:schemeClr val="bg1"/>
                      </a:solidFill>
                    </a:rPr>
                    <a:t>8</a:t>
                  </a:r>
                  <a:r>
                    <a:rPr lang="it-IT" dirty="0">
                      <a:solidFill>
                        <a:schemeClr val="bg1"/>
                      </a:solidFill>
                    </a:rPr>
                    <a:t>Be + </a:t>
                  </a:r>
                  <a:r>
                    <a:rPr lang="it-IT" baseline="30000" dirty="0">
                      <a:solidFill>
                        <a:schemeClr val="bg1"/>
                      </a:solidFill>
                    </a:rPr>
                    <a:t>4</a:t>
                  </a:r>
                  <a:r>
                    <a:rPr lang="it-IT" dirty="0">
                      <a:solidFill>
                        <a:schemeClr val="bg1"/>
                      </a:solidFill>
                    </a:rPr>
                    <a:t>He </a:t>
                  </a:r>
                  <a14:m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→</m:t>
                      </m:r>
                    </m:oMath>
                  </a14:m>
                  <a:r>
                    <a:rPr lang="it-IT" dirty="0">
                      <a:solidFill>
                        <a:schemeClr val="bg1"/>
                      </a:solidFill>
                    </a:rPr>
                    <a:t> </a:t>
                  </a:r>
                  <a:r>
                    <a:rPr lang="it-IT" baseline="30000" dirty="0">
                      <a:solidFill>
                        <a:schemeClr val="bg1"/>
                      </a:solidFill>
                    </a:rPr>
                    <a:t>12</a:t>
                  </a:r>
                  <a:r>
                    <a:rPr lang="it-IT" dirty="0">
                      <a:solidFill>
                        <a:schemeClr val="bg1"/>
                      </a:solidFill>
                    </a:rPr>
                    <a:t>C + </a:t>
                  </a:r>
                  <a:r>
                    <a:rPr lang="it-IT" dirty="0">
                      <a:solidFill>
                        <a:schemeClr val="bg1"/>
                      </a:solidFill>
                      <a:latin typeface="Symbol" pitchFamily="18" charset="2"/>
                    </a:rPr>
                    <a:t>g</a:t>
                  </a:r>
                </a:p>
              </p:txBody>
            </p:sp>
          </mc:Choice>
          <mc:Fallback xmlns="">
            <p:sp>
              <p:nvSpPr>
                <p:cNvPr id="29" name="CasellaDiTesto 5">
                  <a:extLst>
                    <a:ext uri="{FF2B5EF4-FFF2-40B4-BE49-F238E27FC236}">
                      <a16:creationId xmlns:a16="http://schemas.microsoft.com/office/drawing/2014/main" id="{DA572A13-704F-47B7-1A44-C0A578E4D5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784" y="3420168"/>
                  <a:ext cx="2036135" cy="646331"/>
                </a:xfrm>
                <a:prstGeom prst="rect">
                  <a:avLst/>
                </a:prstGeom>
                <a:blipFill>
                  <a:blip r:embed="rId7"/>
                  <a:stretch>
                    <a:fillRect t="-4717" b="-1415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4">
              <a:extLst>
                <a:ext uri="{FF2B5EF4-FFF2-40B4-BE49-F238E27FC236}">
                  <a16:creationId xmlns:a16="http://schemas.microsoft.com/office/drawing/2014/main" id="{E3C7D64B-569E-A4A6-12DC-132A61495B42}"/>
                </a:ext>
              </a:extLst>
            </p:cNvPr>
            <p:cNvSpPr txBox="1"/>
            <p:nvPr/>
          </p:nvSpPr>
          <p:spPr>
            <a:xfrm>
              <a:off x="485998" y="2999586"/>
              <a:ext cx="2175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bg1"/>
                  </a:solidFill>
                </a:rPr>
                <a:t>Three-alpha process:</a:t>
              </a:r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2BCEEC10-6953-B06D-04DF-803E9341B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47" y="3091450"/>
              <a:ext cx="4343400" cy="300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439C6F72-D967-EDE3-7DC0-0543A92AB4E2}"/>
                </a:ext>
              </a:extLst>
            </p:cNvPr>
            <p:cNvSpPr txBox="1"/>
            <p:nvPr/>
          </p:nvSpPr>
          <p:spPr>
            <a:xfrm>
              <a:off x="1613837" y="5746578"/>
              <a:ext cx="3041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</a:rPr>
                <a:t>Edwin E. </a:t>
              </a:r>
              <a:r>
                <a:rPr lang="it-IT" b="1" dirty="0" err="1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</a:rPr>
                <a:t>Salpeter</a:t>
              </a:r>
              <a:r>
                <a:rPr lang="it-IT" b="1" dirty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</a:rPr>
                <a:t> (1924-2008)</a:t>
              </a: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AE6D43C6-0E42-739E-5647-464FA912430D}"/>
                </a:ext>
              </a:extLst>
            </p:cNvPr>
            <p:cNvSpPr txBox="1"/>
            <p:nvPr/>
          </p:nvSpPr>
          <p:spPr>
            <a:xfrm>
              <a:off x="353423" y="3104995"/>
              <a:ext cx="2850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n>
                    <a:solidFill>
                      <a:srgbClr val="0000FF"/>
                    </a:solidFill>
                  </a:ln>
                  <a:solidFill>
                    <a:schemeClr val="bg1"/>
                  </a:solidFill>
                </a:rPr>
                <a:t>Donald Clayton (1935-2024)</a:t>
              </a:r>
            </a:p>
          </p:txBody>
        </p:sp>
      </p:grp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7B280ABC-B13A-FDAB-3436-2EE906CBF421}"/>
              </a:ext>
            </a:extLst>
          </p:cNvPr>
          <p:cNvSpPr txBox="1"/>
          <p:nvPr/>
        </p:nvSpPr>
        <p:spPr>
          <a:xfrm>
            <a:off x="0" y="6488268"/>
            <a:ext cx="8100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At T=0.1 GK and </a:t>
            </a:r>
            <a:r>
              <a:rPr lang="it-IT" sz="2000" b="1" dirty="0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r>
              <a:rPr lang="it-IT" sz="2000" b="1" dirty="0">
                <a:solidFill>
                  <a:schemeClr val="bg1"/>
                </a:solidFill>
              </a:rPr>
              <a:t>=10</a:t>
            </a:r>
            <a:r>
              <a:rPr lang="it-IT" sz="2000" b="1" baseline="30000" dirty="0">
                <a:solidFill>
                  <a:schemeClr val="bg1"/>
                </a:solidFill>
              </a:rPr>
              <a:t>5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 0.5 </a:t>
            </a:r>
            <a:r>
              <a:rPr lang="it-IT" sz="2000" b="1" baseline="30000" dirty="0">
                <a:solidFill>
                  <a:schemeClr val="bg1"/>
                </a:solidFill>
                <a:sym typeface="Wingdings" panose="05000000000000000000" pitchFamily="2" charset="2"/>
              </a:rPr>
              <a:t>8</a:t>
            </a:r>
            <a:r>
              <a:rPr lang="it-IT" sz="2000" b="1" dirty="0">
                <a:solidFill>
                  <a:schemeClr val="bg1"/>
                </a:solidFill>
                <a:sym typeface="Wingdings" panose="05000000000000000000" pitchFamily="2" charset="2"/>
              </a:rPr>
              <a:t>Be for </a:t>
            </a:r>
            <a:r>
              <a:rPr lang="it-IT" sz="2000" b="1" i="1" dirty="0">
                <a:solidFill>
                  <a:schemeClr val="bg1"/>
                </a:solidFill>
                <a:sym typeface="Wingdings" panose="05000000000000000000" pitchFamily="2" charset="2"/>
              </a:rPr>
              <a:t>one </a:t>
            </a:r>
            <a:r>
              <a:rPr lang="it-IT" sz="2000" b="1" i="1" dirty="0" err="1">
                <a:solidFill>
                  <a:schemeClr val="bg1"/>
                </a:solidFill>
                <a:sym typeface="Wingdings" panose="05000000000000000000" pitchFamily="2" charset="2"/>
              </a:rPr>
              <a:t>billion</a:t>
            </a:r>
            <a:r>
              <a:rPr lang="it-IT" sz="20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it-IT" sz="2000" b="1" baseline="30000" dirty="0">
                <a:solidFill>
                  <a:schemeClr val="bg1"/>
                </a:solidFill>
                <a:sym typeface="Wingdings" panose="05000000000000000000" pitchFamily="2" charset="2"/>
              </a:rPr>
              <a:t>4</a:t>
            </a:r>
            <a:r>
              <a:rPr lang="it-IT" sz="2000" b="1" dirty="0">
                <a:solidFill>
                  <a:schemeClr val="bg1"/>
                </a:solidFill>
                <a:sym typeface="Wingdings" panose="05000000000000000000" pitchFamily="2" charset="2"/>
              </a:rPr>
              <a:t>He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642422" y="3026664"/>
            <a:ext cx="5654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- Sezione di Napoli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The Hoyle state in Nuclear Astrophysics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620345" y="4883046"/>
            <a:ext cx="84455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  <a:sym typeface="Wingdings" pitchFamily="2" charset="2"/>
              </a:rPr>
              <a:t>1953, Hoyle</a:t>
            </a:r>
            <a:r>
              <a:rPr lang="it-IT" b="1" dirty="0">
                <a:sym typeface="Wingdings" pitchFamily="2" charset="2"/>
              </a:rPr>
              <a:t> to </a:t>
            </a:r>
            <a:r>
              <a:rPr lang="it-IT" b="1" dirty="0" err="1">
                <a:sym typeface="Wingdings" pitchFamily="2" charset="2"/>
              </a:rPr>
              <a:t>reproduce</a:t>
            </a:r>
            <a:r>
              <a:rPr lang="it-IT" b="1" dirty="0">
                <a:sym typeface="Wingdings" pitchFamily="2" charset="2"/>
              </a:rPr>
              <a:t> the </a:t>
            </a:r>
            <a:r>
              <a:rPr lang="it-IT" b="1" dirty="0" err="1">
                <a:sym typeface="Wingdings" pitchFamily="2" charset="2"/>
              </a:rPr>
              <a:t>observed</a:t>
            </a:r>
            <a:r>
              <a:rPr lang="it-IT" b="1" dirty="0">
                <a:sym typeface="Wingdings" pitchFamily="2" charset="2"/>
              </a:rPr>
              <a:t> C/O </a:t>
            </a:r>
            <a:r>
              <a:rPr lang="it-IT" b="1" dirty="0" err="1">
                <a:sym typeface="Wingdings" pitchFamily="2" charset="2"/>
              </a:rPr>
              <a:t>abudance</a:t>
            </a:r>
            <a:r>
              <a:rPr lang="it-IT" b="1" dirty="0">
                <a:sym typeface="Wingdings" pitchFamily="2" charset="2"/>
              </a:rPr>
              <a:t> the 3</a:t>
            </a:r>
            <a:r>
              <a:rPr lang="it-IT" b="1" dirty="0">
                <a:latin typeface="Symbol" pitchFamily="18" charset="2"/>
                <a:sym typeface="Wingdings" pitchFamily="2" charset="2"/>
              </a:rPr>
              <a:t>a</a:t>
            </a:r>
            <a:r>
              <a:rPr lang="it-IT" b="1" dirty="0">
                <a:sym typeface="Wingdings" pitchFamily="2" charset="2"/>
              </a:rPr>
              <a:t> </a:t>
            </a:r>
            <a:r>
              <a:rPr lang="it-IT" b="1" dirty="0" err="1">
                <a:sym typeface="Wingdings" pitchFamily="2" charset="2"/>
              </a:rPr>
              <a:t>process</a:t>
            </a:r>
            <a:r>
              <a:rPr lang="it-IT" b="1" dirty="0">
                <a:sym typeface="Wingdings" pitchFamily="2" charset="2"/>
              </a:rPr>
              <a:t> </a:t>
            </a:r>
            <a:r>
              <a:rPr lang="it-IT" b="1" dirty="0" err="1">
                <a:sym typeface="Wingdings" pitchFamily="2" charset="2"/>
              </a:rPr>
              <a:t>occurs</a:t>
            </a:r>
            <a:r>
              <a:rPr lang="it-IT" b="1" dirty="0">
                <a:sym typeface="Wingdings" pitchFamily="2" charset="2"/>
              </a:rPr>
              <a:t> via a </a:t>
            </a:r>
            <a:r>
              <a:rPr lang="it-IT" b="1" dirty="0">
                <a:solidFill>
                  <a:srgbClr val="0070C0"/>
                </a:solidFill>
                <a:sym typeface="Wingdings" pitchFamily="2" charset="2"/>
              </a:rPr>
              <a:t>s-</a:t>
            </a:r>
            <a:r>
              <a:rPr lang="it-IT" b="1" dirty="0" err="1">
                <a:solidFill>
                  <a:srgbClr val="0070C0"/>
                </a:solidFill>
                <a:sym typeface="Wingdings" pitchFamily="2" charset="2"/>
              </a:rPr>
              <a:t>wave</a:t>
            </a:r>
            <a:r>
              <a:rPr lang="it-IT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it-IT" b="1" dirty="0" err="1">
                <a:solidFill>
                  <a:srgbClr val="0070C0"/>
                </a:solidFill>
                <a:sym typeface="Wingdings" pitchFamily="2" charset="2"/>
              </a:rPr>
              <a:t>resonance</a:t>
            </a:r>
            <a:r>
              <a:rPr lang="it-IT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it-IT" b="1" dirty="0">
                <a:sym typeface="Wingdings" pitchFamily="2" charset="2"/>
              </a:rPr>
              <a:t> The Hoyle state (7.654 MeV, 0</a:t>
            </a:r>
            <a:r>
              <a:rPr lang="it-IT" b="1" baseline="30000" dirty="0">
                <a:sym typeface="Wingdings" pitchFamily="2" charset="2"/>
              </a:rPr>
              <a:t>+</a:t>
            </a:r>
            <a:r>
              <a:rPr lang="it-IT" b="1" dirty="0">
                <a:sym typeface="Wingdings" pitchFamily="2" charset="2"/>
              </a:rPr>
              <a:t>)</a:t>
            </a:r>
          </a:p>
          <a:p>
            <a:r>
              <a:rPr lang="it-IT" b="1" i="1" dirty="0">
                <a:solidFill>
                  <a:srgbClr val="FF0000"/>
                </a:solidFill>
                <a:sym typeface="Wingdings" pitchFamily="2" charset="2"/>
              </a:rPr>
              <a:t>1953, </a:t>
            </a:r>
            <a:r>
              <a:rPr lang="it-IT" b="1" i="1" dirty="0" err="1">
                <a:solidFill>
                  <a:srgbClr val="FF0000"/>
                </a:solidFill>
                <a:sym typeface="Wingdings" pitchFamily="2" charset="2"/>
              </a:rPr>
              <a:t>Whaling</a:t>
            </a:r>
            <a:r>
              <a:rPr lang="it-IT" b="1" i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b="1" dirty="0">
                <a:sym typeface="Wingdings" pitchFamily="2" charset="2"/>
              </a:rPr>
              <a:t> experimental </a:t>
            </a:r>
            <a:r>
              <a:rPr lang="it-IT" b="1" i="1" dirty="0" err="1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confirmation</a:t>
            </a:r>
            <a:r>
              <a:rPr lang="it-IT" b="1" dirty="0">
                <a:sym typeface="Wingdings" pitchFamily="2" charset="2"/>
              </a:rPr>
              <a:t> of the </a:t>
            </a:r>
            <a:r>
              <a:rPr lang="it-IT" b="1" dirty="0" err="1">
                <a:sym typeface="Wingdings" pitchFamily="2" charset="2"/>
              </a:rPr>
              <a:t>existence</a:t>
            </a:r>
            <a:r>
              <a:rPr lang="it-IT" b="1" dirty="0">
                <a:sym typeface="Wingdings" pitchFamily="2" charset="2"/>
              </a:rPr>
              <a:t> of the Hoyle state</a:t>
            </a:r>
          </a:p>
          <a:p>
            <a:r>
              <a:rPr lang="it-IT" b="1" i="1" dirty="0">
                <a:solidFill>
                  <a:srgbClr val="FF0000"/>
                </a:solidFill>
                <a:sym typeface="Wingdings" pitchFamily="2" charset="2"/>
              </a:rPr>
              <a:t>1956, </a:t>
            </a:r>
            <a:r>
              <a:rPr lang="it-IT" b="1" i="1" dirty="0" err="1">
                <a:solidFill>
                  <a:srgbClr val="FF0000"/>
                </a:solidFill>
                <a:sym typeface="Wingdings" pitchFamily="2" charset="2"/>
              </a:rPr>
              <a:t>Morinaga</a:t>
            </a:r>
            <a:r>
              <a:rPr lang="it-IT" b="1" i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b="1" dirty="0">
                <a:sym typeface="Wingdings" pitchFamily="2" charset="2"/>
              </a:rPr>
              <a:t> Hoyle state </a:t>
            </a:r>
            <a:r>
              <a:rPr lang="it-IT" b="1" dirty="0" err="1">
                <a:sym typeface="Wingdings" pitchFamily="2" charset="2"/>
              </a:rPr>
              <a:t>as</a:t>
            </a:r>
            <a:r>
              <a:rPr lang="it-IT" b="1" dirty="0">
                <a:sym typeface="Wingdings" pitchFamily="2" charset="2"/>
              </a:rPr>
              <a:t> a </a:t>
            </a:r>
            <a:r>
              <a:rPr lang="it-IT" b="1" i="1" dirty="0">
                <a:solidFill>
                  <a:srgbClr val="7030A0"/>
                </a:solidFill>
                <a:sym typeface="Wingdings" pitchFamily="2" charset="2"/>
              </a:rPr>
              <a:t>linear chain</a:t>
            </a:r>
            <a:r>
              <a:rPr lang="it-IT" b="1" dirty="0">
                <a:sym typeface="Wingdings" pitchFamily="2" charset="2"/>
              </a:rPr>
              <a:t> of alpha </a:t>
            </a:r>
            <a:r>
              <a:rPr lang="it-IT" b="1" dirty="0" err="1">
                <a:sym typeface="Wingdings" pitchFamily="2" charset="2"/>
              </a:rPr>
              <a:t>particles</a:t>
            </a:r>
            <a:endParaRPr lang="it-IT" b="1" dirty="0">
              <a:sym typeface="Wingdings" pitchFamily="2" charset="2"/>
            </a:endParaRPr>
          </a:p>
          <a:p>
            <a:r>
              <a:rPr lang="it-IT" b="1" i="1" dirty="0">
                <a:solidFill>
                  <a:srgbClr val="FF0000"/>
                </a:solidFill>
                <a:sym typeface="Wingdings" pitchFamily="2" charset="2"/>
              </a:rPr>
              <a:t>1957, Fowler </a:t>
            </a:r>
            <a:r>
              <a:rPr lang="it-IT" b="1" dirty="0">
                <a:sym typeface="Wingdings" pitchFamily="2" charset="2"/>
              </a:rPr>
              <a:t> experimental </a:t>
            </a:r>
            <a:r>
              <a:rPr lang="it-IT" b="1" dirty="0" err="1">
                <a:sym typeface="Wingdings" pitchFamily="2" charset="2"/>
              </a:rPr>
              <a:t>verification</a:t>
            </a:r>
            <a:r>
              <a:rPr lang="it-IT" b="1" dirty="0">
                <a:sym typeface="Wingdings" pitchFamily="2" charset="2"/>
              </a:rPr>
              <a:t> of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J</a:t>
            </a:r>
            <a:r>
              <a:rPr lang="it-IT" b="1" baseline="30000" dirty="0" err="1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  <a:sym typeface="Wingdings" pitchFamily="2" charset="2"/>
              </a:rPr>
              <a:t>p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=0</a:t>
            </a:r>
            <a:r>
              <a:rPr lang="it-IT" b="1" baseline="300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+</a:t>
            </a:r>
            <a:r>
              <a:rPr lang="it-IT" b="1" dirty="0">
                <a:sym typeface="Wingdings" pitchFamily="2" charset="2"/>
              </a:rPr>
              <a:t> for the Hoyle state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324636EE-0417-274F-D186-365F9A4588BC}"/>
              </a:ext>
            </a:extLst>
          </p:cNvPr>
          <p:cNvGrpSpPr/>
          <p:nvPr/>
        </p:nvGrpSpPr>
        <p:grpSpPr>
          <a:xfrm>
            <a:off x="620345" y="384241"/>
            <a:ext cx="5370614" cy="1388255"/>
            <a:chOff x="658021" y="2475632"/>
            <a:chExt cx="5370614" cy="1388255"/>
          </a:xfrm>
        </p:grpSpPr>
        <p:sp>
          <p:nvSpPr>
            <p:cNvPr id="14" name="Ovale 13"/>
            <p:cNvSpPr/>
            <p:nvPr/>
          </p:nvSpPr>
          <p:spPr>
            <a:xfrm>
              <a:off x="1132799" y="3197825"/>
              <a:ext cx="360000" cy="360040"/>
            </a:xfrm>
            <a:prstGeom prst="ellipse">
              <a:avLst/>
            </a:prstGeom>
            <a:gradFill flip="none" rotWithShape="1">
              <a:gsLst>
                <a:gs pos="900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16" name="Ovale 15"/>
            <p:cNvSpPr/>
            <p:nvPr/>
          </p:nvSpPr>
          <p:spPr>
            <a:xfrm>
              <a:off x="658021" y="2651039"/>
              <a:ext cx="360000" cy="360040"/>
            </a:xfrm>
            <a:prstGeom prst="ellipse">
              <a:avLst/>
            </a:prstGeom>
            <a:gradFill flip="none" rotWithShape="1">
              <a:gsLst>
                <a:gs pos="900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cxnSp>
          <p:nvCxnSpPr>
            <p:cNvPr id="19" name="Connettore 2 18"/>
            <p:cNvCxnSpPr/>
            <p:nvPr/>
          </p:nvCxnSpPr>
          <p:spPr>
            <a:xfrm>
              <a:off x="972908" y="3002114"/>
              <a:ext cx="190329" cy="216024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ccia a destra 6"/>
            <p:cNvSpPr/>
            <p:nvPr/>
          </p:nvSpPr>
          <p:spPr>
            <a:xfrm>
              <a:off x="1522117" y="2939071"/>
              <a:ext cx="57606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/>
            <p:cNvSpPr/>
            <p:nvPr/>
          </p:nvSpPr>
          <p:spPr>
            <a:xfrm>
              <a:off x="2242277" y="2723047"/>
              <a:ext cx="360000" cy="360040"/>
            </a:xfrm>
            <a:prstGeom prst="ellipse">
              <a:avLst/>
            </a:prstGeom>
            <a:gradFill flip="none" rotWithShape="1">
              <a:gsLst>
                <a:gs pos="900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2" name="Ovale 21"/>
            <p:cNvSpPr/>
            <p:nvPr/>
          </p:nvSpPr>
          <p:spPr>
            <a:xfrm>
              <a:off x="2314245" y="3083087"/>
              <a:ext cx="360000" cy="360040"/>
            </a:xfrm>
            <a:prstGeom prst="ellipse">
              <a:avLst/>
            </a:prstGeom>
            <a:gradFill flip="none" rotWithShape="1">
              <a:gsLst>
                <a:gs pos="900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9" name="Ovale 8"/>
            <p:cNvSpPr/>
            <p:nvPr/>
          </p:nvSpPr>
          <p:spPr>
            <a:xfrm rot="20691076">
              <a:off x="2182262" y="2723047"/>
              <a:ext cx="575984" cy="72008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846349" y="2475632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aseline="30000" dirty="0">
                  <a:solidFill>
                    <a:srgbClr val="0070C0"/>
                  </a:solidFill>
                </a:rPr>
                <a:t>8</a:t>
              </a:r>
              <a:r>
                <a:rPr lang="it-IT" dirty="0">
                  <a:solidFill>
                    <a:srgbClr val="0070C0"/>
                  </a:solidFill>
                </a:rPr>
                <a:t>Be</a:t>
              </a:r>
            </a:p>
          </p:txBody>
        </p:sp>
        <p:sp>
          <p:nvSpPr>
            <p:cNvPr id="24" name="Freccia a destra 23"/>
            <p:cNvSpPr/>
            <p:nvPr/>
          </p:nvSpPr>
          <p:spPr>
            <a:xfrm>
              <a:off x="3466333" y="2956163"/>
              <a:ext cx="57606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3106333" y="2549753"/>
              <a:ext cx="360000" cy="360040"/>
            </a:xfrm>
            <a:prstGeom prst="ellipse">
              <a:avLst/>
            </a:prstGeom>
            <a:gradFill flip="none" rotWithShape="1">
              <a:gsLst>
                <a:gs pos="900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cxnSp>
          <p:nvCxnSpPr>
            <p:cNvPr id="26" name="Connettore 2 25"/>
            <p:cNvCxnSpPr/>
            <p:nvPr/>
          </p:nvCxnSpPr>
          <p:spPr>
            <a:xfrm flipH="1">
              <a:off x="2818261" y="2846750"/>
              <a:ext cx="252726" cy="135051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e 26"/>
            <p:cNvSpPr/>
            <p:nvPr/>
          </p:nvSpPr>
          <p:spPr>
            <a:xfrm>
              <a:off x="4186413" y="2740047"/>
              <a:ext cx="656710" cy="656710"/>
            </a:xfrm>
            <a:prstGeom prst="ellipse">
              <a:avLst/>
            </a:prstGeom>
            <a:gradFill flip="none" rotWithShape="1">
              <a:gsLst>
                <a:gs pos="9000">
                  <a:srgbClr val="FFFF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aseline="30000" dirty="0">
                  <a:solidFill>
                    <a:schemeClr val="tx1"/>
                  </a:solidFill>
                </a:rPr>
                <a:t>12</a:t>
              </a:r>
              <a:r>
                <a:rPr lang="it-IT" dirty="0">
                  <a:solidFill>
                    <a:schemeClr val="tx1"/>
                  </a:solidFill>
                </a:rPr>
                <a:t>C</a:t>
              </a: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90142">
              <a:off x="4592923" y="3076561"/>
              <a:ext cx="1435712" cy="787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sellaDiTesto 2"/>
                <p:cNvSpPr txBox="1"/>
                <p:nvPr/>
              </p:nvSpPr>
              <p:spPr>
                <a:xfrm>
                  <a:off x="1836267" y="3485857"/>
                  <a:ext cx="13420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𝜏</m:t>
                        </m:r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≈</m:t>
                        </m:r>
                        <m:sSup>
                          <m:sSupPr>
                            <m:ctrlP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−16</m:t>
                            </m:r>
                          </m:sup>
                        </m:sSup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it-IT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CasellaDiTes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267" y="3485857"/>
                  <a:ext cx="13420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CB37EBC-1836-E757-FAB8-8880E4A15B2D}"/>
              </a:ext>
            </a:extLst>
          </p:cNvPr>
          <p:cNvSpPr txBox="1"/>
          <p:nvPr/>
        </p:nvSpPr>
        <p:spPr>
          <a:xfrm>
            <a:off x="0" y="6488268"/>
            <a:ext cx="8100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… </a:t>
            </a:r>
            <a:r>
              <a:rPr lang="it-IT" sz="2000" b="1" dirty="0" err="1">
                <a:solidFill>
                  <a:schemeClr val="bg1"/>
                </a:solidFill>
              </a:rPr>
              <a:t>relevance</a:t>
            </a:r>
            <a:r>
              <a:rPr lang="it-IT" sz="2000" b="1" dirty="0">
                <a:solidFill>
                  <a:schemeClr val="bg1"/>
                </a:solidFill>
              </a:rPr>
              <a:t> of clustering in </a:t>
            </a:r>
            <a:r>
              <a:rPr lang="it-IT" sz="2000" b="1" dirty="0" err="1">
                <a:solidFill>
                  <a:schemeClr val="bg1"/>
                </a:solidFill>
              </a:rPr>
              <a:t>nuclear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astrophysics</a:t>
            </a:r>
            <a:r>
              <a:rPr lang="it-IT" sz="2000" b="1" dirty="0">
                <a:solidFill>
                  <a:schemeClr val="bg1"/>
                </a:solidFill>
              </a:rPr>
              <a:t>!</a:t>
            </a: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F8631EF9-766B-8072-0F5E-0CD0804D9906}"/>
              </a:ext>
            </a:extLst>
          </p:cNvPr>
          <p:cNvGrpSpPr/>
          <p:nvPr/>
        </p:nvGrpSpPr>
        <p:grpSpPr>
          <a:xfrm>
            <a:off x="6455228" y="458362"/>
            <a:ext cx="2603500" cy="3124200"/>
            <a:chOff x="3514113" y="385700"/>
            <a:chExt cx="2603500" cy="3124200"/>
          </a:xfrm>
        </p:grpSpPr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76BB7A4F-16C9-5EB4-E084-0C6E60998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8257" t="35233" r="18161" b="-1147"/>
            <a:stretch/>
          </p:blipFill>
          <p:spPr>
            <a:xfrm>
              <a:off x="3514113" y="385700"/>
              <a:ext cx="2603500" cy="3124200"/>
            </a:xfrm>
            <a:prstGeom prst="rect">
              <a:avLst/>
            </a:prstGeom>
          </p:spPr>
        </p:pic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E56C67A7-4161-6E71-E020-DF31C214B2AD}"/>
                </a:ext>
              </a:extLst>
            </p:cNvPr>
            <p:cNvSpPr txBox="1"/>
            <p:nvPr/>
          </p:nvSpPr>
          <p:spPr>
            <a:xfrm>
              <a:off x="3568543" y="3078718"/>
              <a:ext cx="2519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Fred Hoyle (1915-2001)  </a:t>
              </a:r>
            </a:p>
          </p:txBody>
        </p:sp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CB552765-1092-9E9E-2B86-06F144431392}"/>
              </a:ext>
            </a:extLst>
          </p:cNvPr>
          <p:cNvGrpSpPr/>
          <p:nvPr/>
        </p:nvGrpSpPr>
        <p:grpSpPr>
          <a:xfrm>
            <a:off x="957802" y="1981633"/>
            <a:ext cx="5207494" cy="2821899"/>
            <a:chOff x="495488" y="3537636"/>
            <a:chExt cx="5207494" cy="2821899"/>
          </a:xfrm>
        </p:grpSpPr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527AA596-08AE-C10E-2DEA-581134BE7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5488" y="3537636"/>
              <a:ext cx="5207494" cy="2821899"/>
            </a:xfrm>
            <a:prstGeom prst="rect">
              <a:avLst/>
            </a:prstGeom>
          </p:spPr>
        </p:pic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EA4CAD10-9EB6-0054-F924-88C0A4DDAAE3}"/>
                </a:ext>
              </a:extLst>
            </p:cNvPr>
            <p:cNvSpPr txBox="1"/>
            <p:nvPr/>
          </p:nvSpPr>
          <p:spPr>
            <a:xfrm>
              <a:off x="506313" y="5904052"/>
              <a:ext cx="2815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Ward </a:t>
              </a:r>
              <a:r>
                <a:rPr lang="it-IT" b="1" dirty="0" err="1">
                  <a:solidFill>
                    <a:schemeClr val="bg1"/>
                  </a:solidFill>
                </a:rPr>
                <a:t>Whaling</a:t>
              </a:r>
              <a:r>
                <a:rPr lang="it-IT" b="1" dirty="0">
                  <a:solidFill>
                    <a:schemeClr val="bg1"/>
                  </a:solidFill>
                </a:rPr>
                <a:t> (1923-2020)</a:t>
              </a:r>
            </a:p>
          </p:txBody>
        </p:sp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FBB3ED13-341A-1054-2DEE-4BAC57844702}"/>
              </a:ext>
            </a:extLst>
          </p:cNvPr>
          <p:cNvGrpSpPr/>
          <p:nvPr/>
        </p:nvGrpSpPr>
        <p:grpSpPr>
          <a:xfrm>
            <a:off x="543569" y="331053"/>
            <a:ext cx="2470614" cy="3265325"/>
            <a:chOff x="6398781" y="3152775"/>
            <a:chExt cx="2470614" cy="3265325"/>
          </a:xfrm>
        </p:grpSpPr>
        <p:pic>
          <p:nvPicPr>
            <p:cNvPr id="43" name="Immagine 42">
              <a:extLst>
                <a:ext uri="{FF2B5EF4-FFF2-40B4-BE49-F238E27FC236}">
                  <a16:creationId xmlns:a16="http://schemas.microsoft.com/office/drawing/2014/main" id="{F304287C-71CC-C4D1-5FAA-4B472D349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10446" y="3152775"/>
              <a:ext cx="2458949" cy="3265325"/>
            </a:xfrm>
            <a:prstGeom prst="rect">
              <a:avLst/>
            </a:prstGeom>
          </p:spPr>
        </p:pic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E86B791A-CE4C-36C0-24E9-95CAE21035CB}"/>
                </a:ext>
              </a:extLst>
            </p:cNvPr>
            <p:cNvSpPr txBox="1"/>
            <p:nvPr/>
          </p:nvSpPr>
          <p:spPr>
            <a:xfrm>
              <a:off x="6398781" y="5771769"/>
              <a:ext cx="19053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>
                  <a:ln w="3175">
                    <a:solidFill>
                      <a:srgbClr val="0070C0"/>
                    </a:solidFill>
                    <a:prstDash val="solid"/>
                  </a:ln>
                  <a:solidFill>
                    <a:schemeClr val="bg1"/>
                  </a:solidFill>
                </a:rPr>
                <a:t>Haruiko</a:t>
              </a:r>
              <a:r>
                <a:rPr lang="it-IT" b="1" dirty="0">
                  <a:ln w="3175">
                    <a:solidFill>
                      <a:srgbClr val="0070C0"/>
                    </a:solidFill>
                    <a:prstDash val="solid"/>
                  </a:ln>
                  <a:solidFill>
                    <a:schemeClr val="bg1"/>
                  </a:solidFill>
                </a:rPr>
                <a:t> </a:t>
              </a:r>
              <a:r>
                <a:rPr lang="it-IT" b="1" dirty="0" err="1">
                  <a:ln w="3175">
                    <a:solidFill>
                      <a:srgbClr val="0070C0"/>
                    </a:solidFill>
                    <a:prstDash val="solid"/>
                  </a:ln>
                  <a:solidFill>
                    <a:schemeClr val="bg1"/>
                  </a:solidFill>
                </a:rPr>
                <a:t>Morinaga</a:t>
              </a:r>
              <a:endParaRPr lang="it-IT" b="1" dirty="0">
                <a:ln w="317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</a:endParaRPr>
            </a:p>
            <a:p>
              <a:r>
                <a:rPr lang="it-IT" b="1" dirty="0">
                  <a:ln w="3175">
                    <a:solidFill>
                      <a:srgbClr val="0070C0"/>
                    </a:solidFill>
                    <a:prstDash val="solid"/>
                  </a:ln>
                  <a:solidFill>
                    <a:schemeClr val="bg1"/>
                  </a:solidFill>
                </a:rPr>
                <a:t>(1922-2018)  </a:t>
              </a:r>
            </a:p>
          </p:txBody>
        </p: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873521C9-2595-80F6-63B5-24365A9ED040}"/>
                </a:ext>
              </a:extLst>
            </p:cNvPr>
            <p:cNvGrpSpPr/>
            <p:nvPr/>
          </p:nvGrpSpPr>
          <p:grpSpPr>
            <a:xfrm>
              <a:off x="7173325" y="4806739"/>
              <a:ext cx="1608725" cy="634476"/>
              <a:chOff x="7000875" y="2438400"/>
              <a:chExt cx="1608725" cy="634476"/>
            </a:xfrm>
          </p:grpSpPr>
          <p:sp>
            <p:nvSpPr>
              <p:cNvPr id="46" name="Ovale 45">
                <a:extLst>
                  <a:ext uri="{FF2B5EF4-FFF2-40B4-BE49-F238E27FC236}">
                    <a16:creationId xmlns:a16="http://schemas.microsoft.com/office/drawing/2014/main" id="{58DA94AD-A1C6-F69F-03A6-2E28E95C56C8}"/>
                  </a:ext>
                </a:extLst>
              </p:cNvPr>
              <p:cNvSpPr/>
              <p:nvPr/>
            </p:nvSpPr>
            <p:spPr>
              <a:xfrm>
                <a:off x="7000875" y="2438400"/>
                <a:ext cx="1608725" cy="634476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n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</a:endParaRPr>
              </a:p>
            </p:txBody>
          </p:sp>
          <p:sp>
            <p:nvSpPr>
              <p:cNvPr id="47" name="Ovale 46">
                <a:extLst>
                  <a:ext uri="{FF2B5EF4-FFF2-40B4-BE49-F238E27FC236}">
                    <a16:creationId xmlns:a16="http://schemas.microsoft.com/office/drawing/2014/main" id="{1EA2458E-A7D9-376D-9854-2532FC8408EB}"/>
                  </a:ext>
                </a:extLst>
              </p:cNvPr>
              <p:cNvSpPr/>
              <p:nvPr/>
            </p:nvSpPr>
            <p:spPr>
              <a:xfrm>
                <a:off x="7125848" y="2575829"/>
                <a:ext cx="360000" cy="360040"/>
              </a:xfrm>
              <a:prstGeom prst="ellipse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tx1"/>
                    </a:solidFill>
                    <a:latin typeface="Symbol" pitchFamily="18" charset="2"/>
                  </a:rPr>
                  <a:t>a</a:t>
                </a:r>
              </a:p>
            </p:txBody>
          </p:sp>
          <p:sp>
            <p:nvSpPr>
              <p:cNvPr id="48" name="Ovale 47">
                <a:extLst>
                  <a:ext uri="{FF2B5EF4-FFF2-40B4-BE49-F238E27FC236}">
                    <a16:creationId xmlns:a16="http://schemas.microsoft.com/office/drawing/2014/main" id="{A9173876-8DC6-0F7C-8E9F-DFBED749E117}"/>
                  </a:ext>
                </a:extLst>
              </p:cNvPr>
              <p:cNvSpPr/>
              <p:nvPr/>
            </p:nvSpPr>
            <p:spPr>
              <a:xfrm>
                <a:off x="7632101" y="2575829"/>
                <a:ext cx="360000" cy="360040"/>
              </a:xfrm>
              <a:prstGeom prst="ellipse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tx1"/>
                    </a:solidFill>
                    <a:latin typeface="Symbol" pitchFamily="18" charset="2"/>
                  </a:rPr>
                  <a:t>a</a:t>
                </a:r>
              </a:p>
            </p:txBody>
          </p:sp>
          <p:sp>
            <p:nvSpPr>
              <p:cNvPr id="49" name="Ovale 48">
                <a:extLst>
                  <a:ext uri="{FF2B5EF4-FFF2-40B4-BE49-F238E27FC236}">
                    <a16:creationId xmlns:a16="http://schemas.microsoft.com/office/drawing/2014/main" id="{0A1FBB77-B149-6DA8-2D9B-9040CE214611}"/>
                  </a:ext>
                </a:extLst>
              </p:cNvPr>
              <p:cNvSpPr/>
              <p:nvPr/>
            </p:nvSpPr>
            <p:spPr>
              <a:xfrm>
                <a:off x="8124174" y="2584933"/>
                <a:ext cx="360000" cy="360040"/>
              </a:xfrm>
              <a:prstGeom prst="ellipse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tx1"/>
                    </a:solidFill>
                    <a:latin typeface="Symbol" pitchFamily="18" charset="2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99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96752"/>
            <a:ext cx="4608512" cy="5589247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The </a:t>
            </a:r>
            <a:r>
              <a:rPr lang="en-US" sz="2000" b="1" i="1" dirty="0">
                <a:solidFill>
                  <a:schemeClr val="bg1"/>
                </a:solidFill>
              </a:rPr>
              <a:t>hunt</a:t>
            </a:r>
            <a:r>
              <a:rPr lang="en-US" sz="2000" b="1" dirty="0">
                <a:solidFill>
                  <a:schemeClr val="bg1"/>
                </a:solidFill>
              </a:rPr>
              <a:t> to the excited states of </a:t>
            </a:r>
            <a:r>
              <a:rPr lang="en-US" sz="2000" b="1" baseline="30000" dirty="0">
                <a:solidFill>
                  <a:schemeClr val="bg1"/>
                </a:solidFill>
              </a:rPr>
              <a:t>12</a:t>
            </a:r>
            <a:r>
              <a:rPr lang="en-US" sz="20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15920" y="260648"/>
            <a:ext cx="203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u="sng" dirty="0">
                <a:solidFill>
                  <a:srgbClr val="008000"/>
                </a:solidFill>
              </a:rPr>
              <a:t>The </a:t>
            </a:r>
            <a:r>
              <a:rPr lang="it-IT" b="1" i="1" u="sng" dirty="0" err="1">
                <a:solidFill>
                  <a:srgbClr val="008000"/>
                </a:solidFill>
              </a:rPr>
              <a:t>structure</a:t>
            </a:r>
            <a:r>
              <a:rPr lang="it-IT" b="1" i="1" u="sng" dirty="0">
                <a:solidFill>
                  <a:srgbClr val="008000"/>
                </a:solidFill>
              </a:rPr>
              <a:t> of </a:t>
            </a:r>
            <a:r>
              <a:rPr lang="it-IT" b="1" i="1" u="sng" baseline="30000" dirty="0">
                <a:solidFill>
                  <a:srgbClr val="008000"/>
                </a:solidFill>
              </a:rPr>
              <a:t>12</a:t>
            </a:r>
            <a:r>
              <a:rPr lang="it-IT" b="1" i="1" u="sng" dirty="0">
                <a:solidFill>
                  <a:srgbClr val="008000"/>
                </a:solidFill>
              </a:rPr>
              <a:t>C</a:t>
            </a:r>
            <a:endParaRPr lang="en-US" b="1" i="1" u="sng" dirty="0">
              <a:solidFill>
                <a:srgbClr val="008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7544" y="620688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rgbClr val="FF0000"/>
                </a:solidFill>
              </a:rPr>
              <a:t>Cluster state</a:t>
            </a:r>
            <a:r>
              <a:rPr lang="it-IT" sz="1600" b="1" dirty="0"/>
              <a:t> of </a:t>
            </a:r>
            <a:r>
              <a:rPr lang="it-IT" sz="1600" b="1" baseline="30000" dirty="0"/>
              <a:t>12</a:t>
            </a:r>
            <a:r>
              <a:rPr lang="it-IT" sz="1600" b="1" dirty="0"/>
              <a:t>C </a:t>
            </a:r>
            <a:r>
              <a:rPr lang="it-IT" sz="1600" b="1" dirty="0" err="1"/>
              <a:t>located</a:t>
            </a:r>
            <a:r>
              <a:rPr lang="it-IT" sz="1600" b="1" dirty="0"/>
              <a:t> </a:t>
            </a:r>
            <a:r>
              <a:rPr lang="it-IT" sz="1600" b="1" dirty="0" err="1"/>
              <a:t>at</a:t>
            </a:r>
            <a:r>
              <a:rPr lang="it-IT" sz="1600" b="1" dirty="0"/>
              <a:t> 7.654 </a:t>
            </a:r>
            <a:r>
              <a:rPr lang="it-IT" sz="1600" b="1" dirty="0" err="1"/>
              <a:t>MeV</a:t>
            </a:r>
            <a:r>
              <a:rPr lang="it-IT" sz="1600" b="1" dirty="0"/>
              <a:t> (0</a:t>
            </a:r>
            <a:r>
              <a:rPr lang="it-IT" sz="1600" b="1" baseline="30000" dirty="0"/>
              <a:t>+</a:t>
            </a:r>
            <a:r>
              <a:rPr lang="it-IT" sz="1600" b="1" dirty="0"/>
              <a:t>) </a:t>
            </a:r>
            <a:r>
              <a:rPr lang="it-IT" sz="1600" b="1" dirty="0">
                <a:sym typeface="Wingdings" pitchFamily="2" charset="2"/>
              </a:rPr>
              <a:t> a </a:t>
            </a:r>
            <a:r>
              <a:rPr lang="it-IT" sz="1600" b="1" dirty="0" err="1">
                <a:sym typeface="Wingdings" pitchFamily="2" charset="2"/>
              </a:rPr>
              <a:t>pronounced</a:t>
            </a:r>
            <a:r>
              <a:rPr lang="it-IT" sz="1600" b="1" dirty="0">
                <a:sym typeface="Wingdings" pitchFamily="2" charset="2"/>
              </a:rPr>
              <a:t> cluster nature </a:t>
            </a:r>
          </a:p>
          <a:p>
            <a:r>
              <a:rPr lang="it-IT" sz="1600" b="1" dirty="0">
                <a:sym typeface="Wingdings" pitchFamily="2" charset="2"/>
              </a:rPr>
              <a:t> </a:t>
            </a:r>
            <a:r>
              <a:rPr lang="it-IT" sz="1600" b="1" dirty="0" err="1">
                <a:sym typeface="Wingdings" pitchFamily="2" charset="2"/>
              </a:rPr>
              <a:t>not</a:t>
            </a:r>
            <a:r>
              <a:rPr lang="it-IT" sz="1600" b="1" dirty="0">
                <a:sym typeface="Wingdings" pitchFamily="2" charset="2"/>
              </a:rPr>
              <a:t> </a:t>
            </a:r>
            <a:r>
              <a:rPr lang="it-IT" sz="1600" b="1" dirty="0" err="1">
                <a:sym typeface="Wingdings" pitchFamily="2" charset="2"/>
              </a:rPr>
              <a:t>well</a:t>
            </a:r>
            <a:r>
              <a:rPr lang="it-IT" sz="1600" b="1" dirty="0">
                <a:sym typeface="Wingdings" pitchFamily="2" charset="2"/>
              </a:rPr>
              <a:t> </a:t>
            </a:r>
            <a:r>
              <a:rPr lang="it-IT" sz="1600" b="1" dirty="0" err="1">
                <a:sym typeface="Wingdings" pitchFamily="2" charset="2"/>
              </a:rPr>
              <a:t>understood</a:t>
            </a:r>
            <a:r>
              <a:rPr lang="it-IT" sz="1600" b="1" dirty="0">
                <a:sym typeface="Wingdings" pitchFamily="2" charset="2"/>
              </a:rPr>
              <a:t> </a:t>
            </a:r>
            <a:r>
              <a:rPr lang="it-IT" sz="1600" b="1" dirty="0" err="1">
                <a:sym typeface="Wingdings" pitchFamily="2" charset="2"/>
              </a:rPr>
              <a:t>properties</a:t>
            </a:r>
            <a:r>
              <a:rPr lang="it-IT" sz="1600" b="1" dirty="0">
                <a:sym typeface="Wingdings" pitchFamily="2" charset="2"/>
              </a:rPr>
              <a:t>  </a:t>
            </a:r>
            <a:r>
              <a:rPr lang="it-IT" sz="1600" b="1" dirty="0" err="1">
                <a:solidFill>
                  <a:srgbClr val="0070C0"/>
                </a:solidFill>
                <a:sym typeface="Wingdings" pitchFamily="2" charset="2"/>
              </a:rPr>
              <a:t>challenging</a:t>
            </a:r>
            <a:r>
              <a:rPr lang="it-IT" sz="1600" b="1" dirty="0">
                <a:solidFill>
                  <a:srgbClr val="0070C0"/>
                </a:solidFill>
                <a:sym typeface="Wingdings" pitchFamily="2" charset="2"/>
              </a:rPr>
              <a:t> open </a:t>
            </a:r>
            <a:r>
              <a:rPr lang="it-IT" sz="1600" b="1" dirty="0" err="1">
                <a:solidFill>
                  <a:srgbClr val="0070C0"/>
                </a:solidFill>
                <a:sym typeface="Wingdings" pitchFamily="2" charset="2"/>
              </a:rPr>
              <a:t>question</a:t>
            </a:r>
            <a:r>
              <a:rPr lang="it-IT" sz="1600" b="1" dirty="0">
                <a:sym typeface="Wingdings" pitchFamily="2" charset="2"/>
              </a:rPr>
              <a:t> in </a:t>
            </a:r>
            <a:r>
              <a:rPr lang="it-IT" sz="1600" b="1" dirty="0" err="1">
                <a:sym typeface="Wingdings" pitchFamily="2" charset="2"/>
              </a:rPr>
              <a:t>nuclear</a:t>
            </a:r>
            <a:r>
              <a:rPr lang="it-IT" sz="1600" b="1" dirty="0">
                <a:sym typeface="Wingdings" pitchFamily="2" charset="2"/>
              </a:rPr>
              <a:t> </a:t>
            </a:r>
            <a:r>
              <a:rPr lang="it-IT" sz="1600" b="1" dirty="0" err="1">
                <a:sym typeface="Wingdings" pitchFamily="2" charset="2"/>
              </a:rPr>
              <a:t>physics</a:t>
            </a:r>
            <a:endParaRPr lang="en-US" sz="1600" b="1" dirty="0"/>
          </a:p>
        </p:txBody>
      </p:sp>
      <p:grpSp>
        <p:nvGrpSpPr>
          <p:cNvPr id="44" name="Gruppo 43"/>
          <p:cNvGrpSpPr/>
          <p:nvPr/>
        </p:nvGrpSpPr>
        <p:grpSpPr>
          <a:xfrm>
            <a:off x="4644008" y="5068092"/>
            <a:ext cx="3381170" cy="307777"/>
            <a:chOff x="4644008" y="5068092"/>
            <a:chExt cx="3381170" cy="307777"/>
          </a:xfrm>
        </p:grpSpPr>
        <p:cxnSp>
          <p:nvCxnSpPr>
            <p:cNvPr id="42" name="Connettore 1 41"/>
            <p:cNvCxnSpPr/>
            <p:nvPr/>
          </p:nvCxnSpPr>
          <p:spPr>
            <a:xfrm>
              <a:off x="4716016" y="5301208"/>
              <a:ext cx="3240360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sellaDiTesto 42"/>
            <p:cNvSpPr txBox="1"/>
            <p:nvPr/>
          </p:nvSpPr>
          <p:spPr>
            <a:xfrm>
              <a:off x="7308315" y="5068092"/>
              <a:ext cx="7168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baseline="30000" dirty="0">
                  <a:solidFill>
                    <a:srgbClr val="FF0000"/>
                  </a:solidFill>
                </a:rPr>
                <a:t>8</a:t>
              </a:r>
              <a:r>
                <a:rPr lang="it-IT" sz="1400" b="1" dirty="0">
                  <a:solidFill>
                    <a:srgbClr val="FF0000"/>
                  </a:solidFill>
                </a:rPr>
                <a:t>Be + </a:t>
              </a:r>
              <a:r>
                <a:rPr lang="it-IT" sz="1400" b="1" dirty="0">
                  <a:solidFill>
                    <a:srgbClr val="FF0000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4644008" y="5085184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rgbClr val="FF0000"/>
                  </a:solidFill>
                </a:rPr>
                <a:t>7.367</a:t>
              </a:r>
              <a:endParaRPr lang="it-IT" sz="11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grpSp>
        <p:nvGrpSpPr>
          <p:cNvPr id="51" name="Gruppo 50"/>
          <p:cNvGrpSpPr/>
          <p:nvPr/>
        </p:nvGrpSpPr>
        <p:grpSpPr>
          <a:xfrm>
            <a:off x="4644008" y="3895232"/>
            <a:ext cx="3355522" cy="307777"/>
            <a:chOff x="4644008" y="5081268"/>
            <a:chExt cx="3355522" cy="307777"/>
          </a:xfrm>
        </p:grpSpPr>
        <p:cxnSp>
          <p:nvCxnSpPr>
            <p:cNvPr id="52" name="Connettore 1 51"/>
            <p:cNvCxnSpPr/>
            <p:nvPr/>
          </p:nvCxnSpPr>
          <p:spPr>
            <a:xfrm>
              <a:off x="4716016" y="5301208"/>
              <a:ext cx="3240360" cy="0"/>
            </a:xfrm>
            <a:prstGeom prst="line">
              <a:avLst/>
            </a:prstGeom>
            <a:ln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asellaDiTesto 52"/>
            <p:cNvSpPr txBox="1"/>
            <p:nvPr/>
          </p:nvSpPr>
          <p:spPr>
            <a:xfrm>
              <a:off x="7308315" y="5081268"/>
              <a:ext cx="6912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baseline="30000" dirty="0">
                  <a:solidFill>
                    <a:srgbClr val="7030A0"/>
                  </a:solidFill>
                </a:rPr>
                <a:t>11</a:t>
              </a:r>
              <a:r>
                <a:rPr lang="it-IT" sz="1400" b="1" dirty="0">
                  <a:solidFill>
                    <a:srgbClr val="7030A0"/>
                  </a:solidFill>
                </a:rPr>
                <a:t>B + p</a:t>
              </a: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4644008" y="5085184"/>
              <a:ext cx="5838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rgbClr val="7030A0"/>
                  </a:solidFill>
                </a:rPr>
                <a:t>15.957</a:t>
              </a:r>
              <a:endParaRPr lang="it-IT" sz="1100" b="1" dirty="0">
                <a:solidFill>
                  <a:srgbClr val="7030A0"/>
                </a:solidFill>
                <a:latin typeface="Symbol" pitchFamily="18" charset="2"/>
              </a:endParaRPr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4644008" y="3424094"/>
            <a:ext cx="3349110" cy="307777"/>
            <a:chOff x="4644008" y="5080278"/>
            <a:chExt cx="3349110" cy="307777"/>
          </a:xfrm>
        </p:grpSpPr>
        <p:cxnSp>
          <p:nvCxnSpPr>
            <p:cNvPr id="56" name="Connettore 1 55"/>
            <p:cNvCxnSpPr/>
            <p:nvPr/>
          </p:nvCxnSpPr>
          <p:spPr>
            <a:xfrm>
              <a:off x="4716016" y="5301208"/>
              <a:ext cx="3240360" cy="0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sellaDiTesto 56"/>
            <p:cNvSpPr txBox="1"/>
            <p:nvPr/>
          </p:nvSpPr>
          <p:spPr>
            <a:xfrm>
              <a:off x="7308315" y="5080278"/>
              <a:ext cx="6848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baseline="30000" dirty="0">
                  <a:solidFill>
                    <a:srgbClr val="008000"/>
                  </a:solidFill>
                </a:rPr>
                <a:t>11</a:t>
              </a:r>
              <a:r>
                <a:rPr lang="it-IT" sz="1400" b="1" dirty="0">
                  <a:solidFill>
                    <a:srgbClr val="008000"/>
                  </a:solidFill>
                </a:rPr>
                <a:t>C + n</a:t>
              </a:r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4644008" y="5085184"/>
              <a:ext cx="5838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rgbClr val="008000"/>
                  </a:solidFill>
                </a:rPr>
                <a:t>18.722</a:t>
              </a:r>
              <a:endParaRPr lang="it-IT" sz="1100" b="1" dirty="0">
                <a:solidFill>
                  <a:srgbClr val="008000"/>
                </a:solidFill>
                <a:latin typeface="Symbol" pitchFamily="18" charset="2"/>
              </a:endParaRPr>
            </a:p>
          </p:txBody>
        </p:sp>
      </p:grpSp>
      <p:grpSp>
        <p:nvGrpSpPr>
          <p:cNvPr id="1033" name="Gruppo 1032"/>
          <p:cNvGrpSpPr/>
          <p:nvPr/>
        </p:nvGrpSpPr>
        <p:grpSpPr>
          <a:xfrm>
            <a:off x="4067944" y="3899148"/>
            <a:ext cx="2696046" cy="1374502"/>
            <a:chOff x="4067944" y="3899148"/>
            <a:chExt cx="2696046" cy="1374502"/>
          </a:xfrm>
        </p:grpSpPr>
        <p:cxnSp>
          <p:nvCxnSpPr>
            <p:cNvPr id="47" name="Connettore 1 46"/>
            <p:cNvCxnSpPr/>
            <p:nvPr/>
          </p:nvCxnSpPr>
          <p:spPr>
            <a:xfrm flipH="1">
              <a:off x="5899894" y="5273650"/>
              <a:ext cx="864096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Connettore 2 1029"/>
            <p:cNvCxnSpPr/>
            <p:nvPr/>
          </p:nvCxnSpPr>
          <p:spPr>
            <a:xfrm flipH="1" flipV="1">
              <a:off x="4067944" y="3899148"/>
              <a:ext cx="1831950" cy="137450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2" name="Gruppo 1031"/>
          <p:cNvGrpSpPr/>
          <p:nvPr/>
        </p:nvGrpSpPr>
        <p:grpSpPr>
          <a:xfrm>
            <a:off x="467544" y="1412776"/>
            <a:ext cx="3600400" cy="5040560"/>
            <a:chOff x="467544" y="1412776"/>
            <a:chExt cx="3600400" cy="5040560"/>
          </a:xfrm>
        </p:grpSpPr>
        <p:grpSp>
          <p:nvGrpSpPr>
            <p:cNvPr id="45" name="Gruppo 44"/>
            <p:cNvGrpSpPr/>
            <p:nvPr/>
          </p:nvGrpSpPr>
          <p:grpSpPr>
            <a:xfrm>
              <a:off x="627767" y="2204864"/>
              <a:ext cx="3224153" cy="2477889"/>
              <a:chOff x="627767" y="2319263"/>
              <a:chExt cx="3224153" cy="2477889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026" y="2319263"/>
                <a:ext cx="3213894" cy="1990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CasellaDiTesto 7"/>
              <p:cNvSpPr txBox="1"/>
              <p:nvPr/>
            </p:nvSpPr>
            <p:spPr>
              <a:xfrm>
                <a:off x="627767" y="4335487"/>
                <a:ext cx="31521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i="1" dirty="0">
                    <a:solidFill>
                      <a:srgbClr val="FF0000"/>
                    </a:solidFill>
                  </a:rPr>
                  <a:t>D. Jenkins and O. </a:t>
                </a:r>
                <a:r>
                  <a:rPr lang="it-IT" sz="1200" b="1" i="1" dirty="0" err="1">
                    <a:solidFill>
                      <a:srgbClr val="FF0000"/>
                    </a:solidFill>
                  </a:rPr>
                  <a:t>Kirsebom</a:t>
                </a:r>
                <a:r>
                  <a:rPr lang="it-IT" sz="1200" b="1" i="1" dirty="0">
                    <a:solidFill>
                      <a:srgbClr val="FF0000"/>
                    </a:solidFill>
                  </a:rPr>
                  <a:t>, The Secret of Life, </a:t>
                </a:r>
              </a:p>
              <a:p>
                <a:r>
                  <a:rPr lang="it-IT" sz="1200" b="1" i="1" dirty="0" err="1">
                    <a:solidFill>
                      <a:srgbClr val="FF0000"/>
                    </a:solidFill>
                  </a:rPr>
                  <a:t>Physics</a:t>
                </a:r>
                <a:r>
                  <a:rPr lang="it-IT" sz="1200" b="1" i="1" dirty="0">
                    <a:solidFill>
                      <a:srgbClr val="FF0000"/>
                    </a:solidFill>
                  </a:rPr>
                  <a:t> World </a:t>
                </a:r>
                <a:r>
                  <a:rPr lang="it-IT" sz="1200" b="1" i="1" dirty="0" err="1">
                    <a:solidFill>
                      <a:srgbClr val="FF0000"/>
                    </a:solidFill>
                  </a:rPr>
                  <a:t>Feb</a:t>
                </a:r>
                <a:r>
                  <a:rPr lang="it-IT" sz="1200" b="1" i="1" dirty="0">
                    <a:solidFill>
                      <a:srgbClr val="FF0000"/>
                    </a:solidFill>
                  </a:rPr>
                  <a:t>. 2013</a:t>
                </a:r>
                <a:endParaRPr lang="en-US" sz="1200" b="1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27" name="Rettangolo 1026"/>
            <p:cNvSpPr/>
            <p:nvPr/>
          </p:nvSpPr>
          <p:spPr>
            <a:xfrm>
              <a:off x="467544" y="1412776"/>
              <a:ext cx="3600400" cy="489654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28" name="CasellaDiTesto 1027"/>
            <p:cNvSpPr txBox="1"/>
            <p:nvPr/>
          </p:nvSpPr>
          <p:spPr>
            <a:xfrm>
              <a:off x="627767" y="1484784"/>
              <a:ext cx="2685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</a:rPr>
                <a:t>E</a:t>
              </a:r>
              <a:r>
                <a:rPr lang="it-IT" sz="1600" b="1" baseline="-25000" dirty="0">
                  <a:solidFill>
                    <a:srgbClr val="C00000"/>
                  </a:solidFill>
                </a:rPr>
                <a:t>x </a:t>
              </a:r>
              <a:r>
                <a:rPr lang="it-IT" sz="1600" b="1" dirty="0">
                  <a:solidFill>
                    <a:srgbClr val="C00000"/>
                  </a:solidFill>
                </a:rPr>
                <a:t>= 7.654 </a:t>
              </a:r>
              <a:r>
                <a:rPr lang="it-IT" sz="1600" b="1" dirty="0" err="1">
                  <a:solidFill>
                    <a:srgbClr val="C00000"/>
                  </a:solidFill>
                </a:rPr>
                <a:t>MeV</a:t>
              </a:r>
              <a:r>
                <a:rPr lang="it-IT" sz="1600" b="1" dirty="0">
                  <a:solidFill>
                    <a:srgbClr val="C00000"/>
                  </a:solidFill>
                </a:rPr>
                <a:t>, «</a:t>
              </a:r>
              <a:r>
                <a:rPr lang="it-IT" sz="1600" b="1" dirty="0" err="1">
                  <a:solidFill>
                    <a:srgbClr val="C00000"/>
                  </a:solidFill>
                </a:rPr>
                <a:t>Hoyle</a:t>
              </a:r>
              <a:r>
                <a:rPr lang="it-IT" sz="1600" b="1" dirty="0">
                  <a:solidFill>
                    <a:srgbClr val="C00000"/>
                  </a:solidFill>
                </a:rPr>
                <a:t> state»</a:t>
              </a:r>
            </a:p>
            <a:p>
              <a:r>
                <a:rPr lang="it-IT" sz="1600" b="1" dirty="0" err="1">
                  <a:solidFill>
                    <a:srgbClr val="C00000"/>
                  </a:solidFill>
                </a:rPr>
                <a:t>J</a:t>
              </a:r>
              <a:r>
                <a:rPr lang="it-IT" sz="1600" b="1" baseline="30000" dirty="0" err="1">
                  <a:solidFill>
                    <a:srgbClr val="C00000"/>
                  </a:solidFill>
                  <a:latin typeface="Symbol" pitchFamily="18" charset="2"/>
                </a:rPr>
                <a:t>p</a:t>
              </a:r>
              <a:r>
                <a:rPr lang="it-IT" sz="1600" b="1" dirty="0">
                  <a:solidFill>
                    <a:srgbClr val="C00000"/>
                  </a:solidFill>
                </a:rPr>
                <a:t> = 0</a:t>
              </a:r>
              <a:r>
                <a:rPr lang="it-IT" sz="1600" b="1" baseline="30000" dirty="0">
                  <a:solidFill>
                    <a:srgbClr val="C00000"/>
                  </a:solidFill>
                </a:rPr>
                <a:t>+</a:t>
              </a:r>
            </a:p>
          </p:txBody>
        </p:sp>
        <p:sp>
          <p:nvSpPr>
            <p:cNvPr id="1031" name="CasellaDiTesto 1030"/>
            <p:cNvSpPr txBox="1"/>
            <p:nvPr/>
          </p:nvSpPr>
          <p:spPr>
            <a:xfrm>
              <a:off x="566018" y="4852898"/>
              <a:ext cx="342991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008000"/>
                  </a:solidFill>
                </a:rPr>
                <a:t>(a) linear </a:t>
              </a:r>
              <a:r>
                <a:rPr lang="it-IT" sz="1400" b="1" dirty="0" err="1">
                  <a:solidFill>
                    <a:srgbClr val="008000"/>
                  </a:solidFill>
                </a:rPr>
                <a:t>chain</a:t>
              </a:r>
              <a:r>
                <a:rPr lang="it-IT" sz="1400" b="1" dirty="0">
                  <a:solidFill>
                    <a:srgbClr val="008000"/>
                  </a:solidFill>
                </a:rPr>
                <a:t>: </a:t>
              </a:r>
              <a:r>
                <a:rPr lang="it-IT" sz="1400" b="1" dirty="0">
                  <a:solidFill>
                    <a:srgbClr val="008000"/>
                  </a:solidFill>
                  <a:latin typeface="Symbol" pitchFamily="18" charset="2"/>
                </a:rPr>
                <a:t>a</a:t>
              </a:r>
              <a:r>
                <a:rPr lang="it-IT" sz="1400" b="1" dirty="0">
                  <a:solidFill>
                    <a:srgbClr val="008000"/>
                  </a:solidFill>
                </a:rPr>
                <a:t>-cluster model</a:t>
              </a:r>
            </a:p>
            <a:p>
              <a:r>
                <a:rPr lang="it-IT" sz="1400" b="1" dirty="0">
                  <a:solidFill>
                    <a:srgbClr val="008000"/>
                  </a:solidFill>
                </a:rPr>
                <a:t>(b) Bose-Einstein condensate: </a:t>
              </a:r>
              <a:r>
                <a:rPr lang="it-IT" sz="1400" b="1" dirty="0" err="1">
                  <a:solidFill>
                    <a:srgbClr val="008000"/>
                  </a:solidFill>
                </a:rPr>
                <a:t>microscopic</a:t>
              </a:r>
              <a:r>
                <a:rPr lang="it-IT" sz="1400" b="1" dirty="0">
                  <a:solidFill>
                    <a:srgbClr val="008000"/>
                  </a:solidFill>
                </a:rPr>
                <a:t> </a:t>
              </a:r>
              <a:r>
                <a:rPr lang="it-IT" sz="1400" b="1" dirty="0" err="1">
                  <a:solidFill>
                    <a:srgbClr val="008000"/>
                  </a:solidFill>
                </a:rPr>
                <a:t>models</a:t>
              </a:r>
              <a:r>
                <a:rPr lang="it-IT" sz="1400" b="1" dirty="0">
                  <a:solidFill>
                    <a:srgbClr val="008000"/>
                  </a:solidFill>
                </a:rPr>
                <a:t> (GCM, RGM)</a:t>
              </a:r>
            </a:p>
            <a:p>
              <a:r>
                <a:rPr lang="it-IT" sz="1400" b="1" dirty="0">
                  <a:solidFill>
                    <a:srgbClr val="008000"/>
                  </a:solidFill>
                </a:rPr>
                <a:t>(c) compact </a:t>
              </a:r>
              <a:r>
                <a:rPr lang="it-IT" sz="1400" b="1" dirty="0" err="1">
                  <a:solidFill>
                    <a:srgbClr val="008000"/>
                  </a:solidFill>
                </a:rPr>
                <a:t>triangle</a:t>
              </a:r>
              <a:r>
                <a:rPr lang="it-IT" sz="1400" b="1" dirty="0">
                  <a:solidFill>
                    <a:srgbClr val="008000"/>
                  </a:solidFill>
                </a:rPr>
                <a:t>: ACM</a:t>
              </a:r>
            </a:p>
            <a:p>
              <a:r>
                <a:rPr lang="it-IT" sz="1400" b="1" dirty="0">
                  <a:solidFill>
                    <a:srgbClr val="008000"/>
                  </a:solidFill>
                </a:rPr>
                <a:t>(d) </a:t>
              </a:r>
              <a:r>
                <a:rPr lang="it-IT" sz="1400" b="1" dirty="0" err="1">
                  <a:solidFill>
                    <a:srgbClr val="008000"/>
                  </a:solidFill>
                </a:rPr>
                <a:t>bent-arm</a:t>
              </a:r>
              <a:r>
                <a:rPr lang="it-IT" sz="1400" b="1" dirty="0">
                  <a:solidFill>
                    <a:srgbClr val="008000"/>
                  </a:solidFill>
                </a:rPr>
                <a:t>: </a:t>
              </a:r>
              <a:r>
                <a:rPr lang="it-IT" sz="1400" b="1" dirty="0" err="1">
                  <a:solidFill>
                    <a:srgbClr val="008000"/>
                  </a:solidFill>
                </a:rPr>
                <a:t>microscopic</a:t>
              </a:r>
              <a:r>
                <a:rPr lang="it-IT" sz="1400" b="1" dirty="0">
                  <a:solidFill>
                    <a:srgbClr val="008000"/>
                  </a:solidFill>
                </a:rPr>
                <a:t> </a:t>
              </a:r>
              <a:r>
                <a:rPr lang="it-IT" sz="1400" b="1" dirty="0" err="1">
                  <a:solidFill>
                    <a:srgbClr val="008000"/>
                  </a:solidFill>
                </a:rPr>
                <a:t>models</a:t>
              </a:r>
              <a:r>
                <a:rPr lang="it-IT" sz="1400" b="1" dirty="0">
                  <a:solidFill>
                    <a:srgbClr val="008000"/>
                  </a:solidFill>
                </a:rPr>
                <a:t> (</a:t>
              </a:r>
              <a:r>
                <a:rPr lang="it-IT" sz="1400" b="1" dirty="0" err="1">
                  <a:solidFill>
                    <a:srgbClr val="008000"/>
                  </a:solidFill>
                </a:rPr>
                <a:t>Faddev</a:t>
              </a:r>
              <a:r>
                <a:rPr lang="it-IT" sz="1400" b="1" dirty="0">
                  <a:solidFill>
                    <a:srgbClr val="008000"/>
                  </a:solidFill>
                </a:rPr>
                <a:t> </a:t>
              </a:r>
              <a:r>
                <a:rPr lang="it-IT" sz="1400" b="1" dirty="0" err="1">
                  <a:solidFill>
                    <a:srgbClr val="008000"/>
                  </a:solidFill>
                </a:rPr>
                <a:t>three</a:t>
              </a:r>
              <a:r>
                <a:rPr lang="it-IT" sz="1400" b="1" dirty="0">
                  <a:solidFill>
                    <a:srgbClr val="008000"/>
                  </a:solidFill>
                </a:rPr>
                <a:t>-body </a:t>
              </a:r>
              <a:r>
                <a:rPr lang="it-IT" sz="1400" b="1" dirty="0" err="1">
                  <a:solidFill>
                    <a:srgbClr val="008000"/>
                  </a:solidFill>
                </a:rPr>
                <a:t>formalism</a:t>
              </a:r>
              <a:r>
                <a:rPr lang="it-IT" sz="1400" b="1" dirty="0">
                  <a:solidFill>
                    <a:srgbClr val="008000"/>
                  </a:solidFill>
                </a:rPr>
                <a:t>)</a:t>
              </a:r>
            </a:p>
            <a:p>
              <a:endParaRPr lang="it-IT" sz="14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1035" name="CasellaDiTesto 1034"/>
          <p:cNvSpPr txBox="1"/>
          <p:nvPr/>
        </p:nvSpPr>
        <p:spPr>
          <a:xfrm rot="16200000">
            <a:off x="4846661" y="1931059"/>
            <a:ext cx="1631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i="1" dirty="0">
                <a:solidFill>
                  <a:srgbClr val="FFC000"/>
                </a:solidFill>
              </a:rPr>
              <a:t>from </a:t>
            </a:r>
            <a:r>
              <a:rPr lang="it-IT" sz="1200" b="1" i="1" dirty="0" err="1">
                <a:solidFill>
                  <a:srgbClr val="FFC000"/>
                </a:solidFill>
              </a:rPr>
              <a:t>Ajzenberg-Selove</a:t>
            </a:r>
            <a:endParaRPr lang="it-IT" sz="1200" b="1" i="1" dirty="0">
              <a:solidFill>
                <a:srgbClr val="FFC000"/>
              </a:solidFill>
            </a:endParaRPr>
          </a:p>
        </p:txBody>
      </p:sp>
      <p:cxnSp>
        <p:nvCxnSpPr>
          <p:cNvPr id="76" name="Connettore 1 75"/>
          <p:cNvCxnSpPr/>
          <p:nvPr/>
        </p:nvCxnSpPr>
        <p:spPr>
          <a:xfrm flipH="1">
            <a:off x="5897422" y="4966806"/>
            <a:ext cx="86409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asellaDiTesto 1035"/>
          <p:cNvSpPr txBox="1"/>
          <p:nvPr/>
        </p:nvSpPr>
        <p:spPr>
          <a:xfrm>
            <a:off x="6740786" y="4828917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C00000"/>
                </a:solidFill>
              </a:rPr>
              <a:t>2</a:t>
            </a:r>
            <a:r>
              <a:rPr lang="it-IT" sz="1200" b="1" baseline="30000" dirty="0">
                <a:solidFill>
                  <a:srgbClr val="C00000"/>
                </a:solidFill>
              </a:rPr>
              <a:t>+</a:t>
            </a:r>
            <a:r>
              <a:rPr lang="it-IT" sz="1200" b="1" dirty="0">
                <a:solidFill>
                  <a:srgbClr val="C00000"/>
                </a:solidFill>
              </a:rPr>
              <a:t> 9.75 </a:t>
            </a:r>
            <a:r>
              <a:rPr lang="it-IT" sz="1200" b="1" dirty="0" err="1">
                <a:solidFill>
                  <a:srgbClr val="C00000"/>
                </a:solidFill>
              </a:rPr>
              <a:t>MeV</a:t>
            </a:r>
            <a:endParaRPr lang="it-IT" sz="1200" b="1" dirty="0">
              <a:solidFill>
                <a:srgbClr val="C00000"/>
              </a:solidFill>
            </a:endParaRPr>
          </a:p>
        </p:txBody>
      </p:sp>
      <p:sp>
        <p:nvSpPr>
          <p:cNvPr id="1037" name="Rettangolo 1036"/>
          <p:cNvSpPr/>
          <p:nvPr/>
        </p:nvSpPr>
        <p:spPr>
          <a:xfrm>
            <a:off x="6732240" y="6012577"/>
            <a:ext cx="4433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solidFill>
                  <a:srgbClr val="C00000"/>
                </a:solidFill>
              </a:rPr>
              <a:t>M. </a:t>
            </a:r>
            <a:r>
              <a:rPr lang="it-IT" sz="800" dirty="0" err="1">
                <a:solidFill>
                  <a:srgbClr val="C00000"/>
                </a:solidFill>
              </a:rPr>
              <a:t>Itoh</a:t>
            </a:r>
            <a:r>
              <a:rPr lang="it-IT" sz="800" dirty="0">
                <a:solidFill>
                  <a:srgbClr val="C00000"/>
                </a:solidFill>
              </a:rPr>
              <a:t> et al., </a:t>
            </a:r>
            <a:r>
              <a:rPr lang="it-IT" sz="800" dirty="0" err="1">
                <a:solidFill>
                  <a:srgbClr val="C00000"/>
                </a:solidFill>
              </a:rPr>
              <a:t>Phys</a:t>
            </a:r>
            <a:r>
              <a:rPr lang="it-IT" sz="800" dirty="0">
                <a:solidFill>
                  <a:srgbClr val="C00000"/>
                </a:solidFill>
              </a:rPr>
              <a:t>. Rev. C </a:t>
            </a:r>
            <a:r>
              <a:rPr lang="it-IT" sz="800" b="1" dirty="0">
                <a:solidFill>
                  <a:srgbClr val="C00000"/>
                </a:solidFill>
              </a:rPr>
              <a:t>84</a:t>
            </a:r>
            <a:r>
              <a:rPr lang="it-IT" sz="800" dirty="0">
                <a:solidFill>
                  <a:srgbClr val="C00000"/>
                </a:solidFill>
              </a:rPr>
              <a:t>, 054308 (2011).</a:t>
            </a:r>
          </a:p>
          <a:p>
            <a:r>
              <a:rPr lang="it-IT" sz="800" dirty="0">
                <a:solidFill>
                  <a:srgbClr val="C00000"/>
                </a:solidFill>
              </a:rPr>
              <a:t>M. </a:t>
            </a:r>
            <a:r>
              <a:rPr lang="it-IT" sz="800" dirty="0" err="1">
                <a:solidFill>
                  <a:srgbClr val="C00000"/>
                </a:solidFill>
              </a:rPr>
              <a:t>Freer</a:t>
            </a:r>
            <a:r>
              <a:rPr lang="it-IT" sz="800" dirty="0">
                <a:solidFill>
                  <a:srgbClr val="C00000"/>
                </a:solidFill>
              </a:rPr>
              <a:t> et al., </a:t>
            </a:r>
            <a:r>
              <a:rPr lang="it-IT" sz="800" dirty="0" err="1">
                <a:solidFill>
                  <a:srgbClr val="C00000"/>
                </a:solidFill>
              </a:rPr>
              <a:t>Phys</a:t>
            </a:r>
            <a:r>
              <a:rPr lang="it-IT" sz="800" dirty="0">
                <a:solidFill>
                  <a:srgbClr val="C00000"/>
                </a:solidFill>
              </a:rPr>
              <a:t>. Rev. C </a:t>
            </a:r>
            <a:r>
              <a:rPr lang="it-IT" sz="800" b="1" dirty="0">
                <a:solidFill>
                  <a:srgbClr val="C00000"/>
                </a:solidFill>
              </a:rPr>
              <a:t>80</a:t>
            </a:r>
            <a:r>
              <a:rPr lang="it-IT" sz="800" dirty="0">
                <a:solidFill>
                  <a:srgbClr val="C00000"/>
                </a:solidFill>
              </a:rPr>
              <a:t>, 041303 (2009).</a:t>
            </a:r>
          </a:p>
          <a:p>
            <a:r>
              <a:rPr lang="it-IT" sz="800" dirty="0">
                <a:solidFill>
                  <a:srgbClr val="C00000"/>
                </a:solidFill>
              </a:rPr>
              <a:t>W. R. Zimmerman, N. E. </a:t>
            </a:r>
            <a:r>
              <a:rPr lang="it-IT" sz="800" dirty="0" err="1">
                <a:solidFill>
                  <a:srgbClr val="C00000"/>
                </a:solidFill>
              </a:rPr>
              <a:t>Destefano</a:t>
            </a:r>
            <a:r>
              <a:rPr lang="it-IT" sz="800" dirty="0">
                <a:solidFill>
                  <a:srgbClr val="C00000"/>
                </a:solidFill>
              </a:rPr>
              <a:t>, M. </a:t>
            </a:r>
            <a:r>
              <a:rPr lang="it-IT" sz="800" dirty="0" err="1">
                <a:solidFill>
                  <a:srgbClr val="C00000"/>
                </a:solidFill>
              </a:rPr>
              <a:t>Freer</a:t>
            </a:r>
            <a:r>
              <a:rPr lang="it-IT" sz="800" dirty="0">
                <a:solidFill>
                  <a:srgbClr val="C00000"/>
                </a:solidFill>
              </a:rPr>
              <a:t>, </a:t>
            </a:r>
          </a:p>
          <a:p>
            <a:r>
              <a:rPr lang="it-IT" sz="800" dirty="0">
                <a:solidFill>
                  <a:srgbClr val="C00000"/>
                </a:solidFill>
              </a:rPr>
              <a:t>M. Gai, and F. D. Smith, </a:t>
            </a:r>
            <a:r>
              <a:rPr lang="it-IT" sz="800" dirty="0" err="1">
                <a:solidFill>
                  <a:srgbClr val="C00000"/>
                </a:solidFill>
              </a:rPr>
              <a:t>Phys</a:t>
            </a:r>
            <a:r>
              <a:rPr lang="it-IT" sz="800" dirty="0">
                <a:solidFill>
                  <a:srgbClr val="C00000"/>
                </a:solidFill>
              </a:rPr>
              <a:t>. Rev. C </a:t>
            </a:r>
            <a:r>
              <a:rPr lang="it-IT" sz="800" b="1" dirty="0">
                <a:solidFill>
                  <a:srgbClr val="C00000"/>
                </a:solidFill>
              </a:rPr>
              <a:t>84</a:t>
            </a:r>
            <a:r>
              <a:rPr lang="it-IT" sz="800" dirty="0">
                <a:solidFill>
                  <a:srgbClr val="C00000"/>
                </a:solidFill>
              </a:rPr>
              <a:t>, 027304 (2011).</a:t>
            </a:r>
          </a:p>
        </p:txBody>
      </p:sp>
      <p:sp>
        <p:nvSpPr>
          <p:cNvPr id="1038" name="Rettangolo 1037"/>
          <p:cNvSpPr/>
          <p:nvPr/>
        </p:nvSpPr>
        <p:spPr>
          <a:xfrm>
            <a:off x="6735641" y="4145305"/>
            <a:ext cx="12895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dirty="0">
                <a:solidFill>
                  <a:srgbClr val="C00000"/>
                </a:solidFill>
              </a:rPr>
              <a:t>M. Freer et al., Phys. Rev. C 83, 034314 (2011)</a:t>
            </a:r>
          </a:p>
        </p:txBody>
      </p:sp>
      <p:cxnSp>
        <p:nvCxnSpPr>
          <p:cNvPr id="80" name="Connettore 1 79"/>
          <p:cNvCxnSpPr/>
          <p:nvPr/>
        </p:nvCxnSpPr>
        <p:spPr>
          <a:xfrm flipH="1">
            <a:off x="5897422" y="4284550"/>
            <a:ext cx="86409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sellaDiTesto 80"/>
              <p:cNvSpPr txBox="1"/>
              <p:nvPr/>
            </p:nvSpPr>
            <p:spPr>
              <a:xfrm>
                <a:off x="4949175" y="4149080"/>
                <a:ext cx="9589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>
                    <a:solidFill>
                      <a:srgbClr val="C00000"/>
                    </a:solidFill>
                  </a:rPr>
                  <a:t>4</a:t>
                </a:r>
                <a:r>
                  <a:rPr lang="it-IT" sz="1200" b="1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it-IT" sz="12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1200" b="1" i="1" smtClean="0">
                        <a:solidFill>
                          <a:srgbClr val="C00000"/>
                        </a:solidFill>
                        <a:latin typeface="Cambria Math"/>
                      </a:rPr>
                      <m:t>≈</m:t>
                    </m:r>
                  </m:oMath>
                </a14:m>
                <a:r>
                  <a:rPr lang="it-IT" sz="1200" b="1" dirty="0">
                    <a:solidFill>
                      <a:srgbClr val="C00000"/>
                    </a:solidFill>
                  </a:rPr>
                  <a:t>14 </a:t>
                </a:r>
                <a:r>
                  <a:rPr lang="it-IT" sz="1200" b="1" dirty="0" err="1">
                    <a:solidFill>
                      <a:srgbClr val="C00000"/>
                    </a:solidFill>
                  </a:rPr>
                  <a:t>MeV</a:t>
                </a:r>
                <a:endParaRPr lang="it-IT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1" name="CasellaDiTesto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75" y="4149080"/>
                <a:ext cx="958917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637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o 1"/>
          <p:cNvGrpSpPr/>
          <p:nvPr/>
        </p:nvGrpSpPr>
        <p:grpSpPr>
          <a:xfrm>
            <a:off x="7679845" y="4005064"/>
            <a:ext cx="1500667" cy="1896823"/>
            <a:chOff x="7679845" y="4005064"/>
            <a:chExt cx="1500667" cy="1896823"/>
          </a:xfrm>
        </p:grpSpPr>
        <p:sp>
          <p:nvSpPr>
            <p:cNvPr id="1040" name="Freccia in su 1039"/>
            <p:cNvSpPr/>
            <p:nvPr/>
          </p:nvSpPr>
          <p:spPr>
            <a:xfrm>
              <a:off x="8210104" y="4005064"/>
              <a:ext cx="178320" cy="1402060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41" name="CasellaDiTesto 1040"/>
            <p:cNvSpPr txBox="1"/>
            <p:nvPr/>
          </p:nvSpPr>
          <p:spPr>
            <a:xfrm rot="16200000">
              <a:off x="7620954" y="4704379"/>
              <a:ext cx="1029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i="1" dirty="0" err="1">
                  <a:solidFill>
                    <a:srgbClr val="C00000"/>
                  </a:solidFill>
                </a:rPr>
                <a:t>Hoyle</a:t>
              </a:r>
              <a:r>
                <a:rPr lang="it-IT" sz="1400" b="1" i="1" dirty="0">
                  <a:solidFill>
                    <a:srgbClr val="C00000"/>
                  </a:solidFill>
                </a:rPr>
                <a:t> band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2" name="CasellaDiTesto 1041"/>
                <p:cNvSpPr txBox="1"/>
                <p:nvPr/>
              </p:nvSpPr>
              <p:spPr>
                <a:xfrm>
                  <a:off x="7679845" y="5373216"/>
                  <a:ext cx="1500667" cy="5286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it-IT" sz="1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  <m:r>
                          <a:rPr lang="it-IT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lang="it-IT" sz="1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it-IT" sz="1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it-IT" sz="1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𝑰</m:t>
                            </m:r>
                          </m:den>
                        </m:f>
                        <m:r>
                          <a:rPr lang="it-IT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𝑱</m:t>
                        </m:r>
                        <m:r>
                          <a:rPr lang="it-IT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it-IT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𝑱</m:t>
                        </m:r>
                        <m:r>
                          <a:rPr lang="it-IT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it-IT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it-IT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it-IT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42" name="CasellaDiTesto 10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9845" y="5373216"/>
                  <a:ext cx="1500667" cy="52867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3" name="CasellaDiTesto 1042"/>
            <p:cNvSpPr txBox="1"/>
            <p:nvPr/>
          </p:nvSpPr>
          <p:spPr>
            <a:xfrm>
              <a:off x="8316416" y="5085184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</a:rPr>
                <a:t>0</a:t>
              </a:r>
              <a:r>
                <a:rPr lang="it-IT" sz="1600" b="1" baseline="30000" dirty="0">
                  <a:solidFill>
                    <a:srgbClr val="C00000"/>
                  </a:solidFill>
                </a:rPr>
                <a:t>+</a:t>
              </a:r>
            </a:p>
          </p:txBody>
        </p:sp>
        <p:sp>
          <p:nvSpPr>
            <p:cNvPr id="87" name="CasellaDiTesto 86"/>
            <p:cNvSpPr txBox="1"/>
            <p:nvPr/>
          </p:nvSpPr>
          <p:spPr>
            <a:xfrm>
              <a:off x="8316416" y="4818638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</a:rPr>
                <a:t>2</a:t>
              </a:r>
              <a:r>
                <a:rPr lang="it-IT" sz="1600" b="1" baseline="30000" dirty="0">
                  <a:solidFill>
                    <a:srgbClr val="C00000"/>
                  </a:solidFill>
                </a:rPr>
                <a:t>+</a:t>
              </a:r>
            </a:p>
          </p:txBody>
        </p:sp>
        <p:sp>
          <p:nvSpPr>
            <p:cNvPr id="88" name="CasellaDiTesto 87"/>
            <p:cNvSpPr txBox="1"/>
            <p:nvPr/>
          </p:nvSpPr>
          <p:spPr>
            <a:xfrm>
              <a:off x="8316416" y="4149080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</a:rPr>
                <a:t>4</a:t>
              </a:r>
              <a:r>
                <a:rPr lang="it-IT" sz="1600" b="1" baseline="30000" dirty="0">
                  <a:solidFill>
                    <a:srgbClr val="C00000"/>
                  </a:solidFill>
                </a:rPr>
                <a:t>+</a:t>
              </a:r>
            </a:p>
          </p:txBody>
        </p:sp>
      </p:grpSp>
      <p:cxnSp>
        <p:nvCxnSpPr>
          <p:cNvPr id="92" name="Connettore 2 91"/>
          <p:cNvCxnSpPr/>
          <p:nvPr/>
        </p:nvCxnSpPr>
        <p:spPr>
          <a:xfrm>
            <a:off x="6749332" y="4966806"/>
            <a:ext cx="648169" cy="104577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7"/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58" name="Text Box 13">
            <a:extLst>
              <a:ext uri="{FF2B5EF4-FFF2-40B4-BE49-F238E27FC236}">
                <a16:creationId xmlns:a16="http://schemas.microsoft.com/office/drawing/2014/main" id="{A67990E0-7755-4614-8E11-4FC7C44E4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448" y="6475720"/>
            <a:ext cx="5756769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FFFF"/>
                </a:solidFill>
              </a:rPr>
              <a:t>Breathing mode </a:t>
            </a:r>
            <a:r>
              <a:rPr lang="en-US" sz="2000" b="1" dirty="0">
                <a:solidFill>
                  <a:srgbClr val="FFFFFF"/>
                </a:solidFill>
              </a:rPr>
              <a:t>of the H.S. </a:t>
            </a:r>
            <a:r>
              <a:rPr lang="en-US" sz="2000" b="1" dirty="0">
                <a:solidFill>
                  <a:srgbClr val="FFFFFF"/>
                </a:solidFill>
                <a:sym typeface="Wingdings" panose="05000000000000000000" pitchFamily="2" charset="2"/>
              </a:rPr>
              <a:t> K. Li et al, PLB (2022)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4C84A9B-088B-0CE5-B923-D3234301A6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353" y="290177"/>
            <a:ext cx="3169321" cy="6150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26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/>
      <p:bldP spid="1037" grpId="0"/>
      <p:bldP spid="1038" grpId="0"/>
      <p:bldP spid="81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Some </a:t>
            </a:r>
            <a:r>
              <a:rPr lang="en-US" sz="2000" b="1" i="1" dirty="0">
                <a:solidFill>
                  <a:schemeClr val="bg1"/>
                </a:solidFill>
              </a:rPr>
              <a:t>peculiarities</a:t>
            </a:r>
            <a:r>
              <a:rPr lang="en-US" sz="2000" b="1" dirty="0">
                <a:solidFill>
                  <a:schemeClr val="bg1"/>
                </a:solidFill>
              </a:rPr>
              <a:t> of the Hoyle state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457" y="6504057"/>
            <a:ext cx="4349011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i="1" dirty="0" err="1">
                <a:solidFill>
                  <a:srgbClr val="FFFFFF"/>
                </a:solidFill>
              </a:rPr>
              <a:t>see</a:t>
            </a:r>
            <a:r>
              <a:rPr lang="it-IT" sz="2000" b="1" i="1" dirty="0">
                <a:solidFill>
                  <a:srgbClr val="FFFFFF"/>
                </a:solidFill>
              </a:rPr>
              <a:t> also </a:t>
            </a:r>
            <a:r>
              <a:rPr lang="it-IT" sz="2000" b="1" dirty="0" err="1">
                <a:solidFill>
                  <a:srgbClr val="FFFFFF"/>
                </a:solidFill>
              </a:rPr>
              <a:t>Freer</a:t>
            </a:r>
            <a:r>
              <a:rPr lang="it-IT" sz="2000" b="1" dirty="0">
                <a:solidFill>
                  <a:srgbClr val="FFFFFF"/>
                </a:solidFill>
              </a:rPr>
              <a:t> &amp; </a:t>
            </a:r>
            <a:r>
              <a:rPr lang="it-IT" sz="2000" b="1" dirty="0" err="1">
                <a:solidFill>
                  <a:srgbClr val="FFFFFF"/>
                </a:solidFill>
              </a:rPr>
              <a:t>Fynbo</a:t>
            </a:r>
            <a:r>
              <a:rPr lang="it-IT" sz="2000" b="1" dirty="0">
                <a:solidFill>
                  <a:srgbClr val="FFFFFF"/>
                </a:solidFill>
              </a:rPr>
              <a:t>, PPNP 78 (2014)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B40551-3340-F545-4497-0071F68AB75C}"/>
              </a:ext>
            </a:extLst>
          </p:cNvPr>
          <p:cNvSpPr txBox="1"/>
          <p:nvPr/>
        </p:nvSpPr>
        <p:spPr>
          <a:xfrm>
            <a:off x="426490" y="368092"/>
            <a:ext cx="859971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Was </a:t>
            </a:r>
            <a:r>
              <a:rPr lang="it-IT" b="1" dirty="0" err="1"/>
              <a:t>its</a:t>
            </a:r>
            <a:r>
              <a:rPr lang="it-IT" b="1" dirty="0"/>
              <a:t> </a:t>
            </a:r>
            <a:r>
              <a:rPr lang="it-IT" b="1" i="1" dirty="0" err="1">
                <a:solidFill>
                  <a:srgbClr val="FF0000"/>
                </a:solidFill>
              </a:rPr>
              <a:t>introduction</a:t>
            </a:r>
            <a:r>
              <a:rPr lang="it-IT" b="1" dirty="0"/>
              <a:t> </a:t>
            </a:r>
            <a:r>
              <a:rPr lang="it-IT" b="1" dirty="0" err="1"/>
              <a:t>based</a:t>
            </a:r>
            <a:r>
              <a:rPr lang="it-IT" b="1" dirty="0"/>
              <a:t> on the use of the </a:t>
            </a:r>
            <a:r>
              <a:rPr lang="it-IT" b="1" i="1" dirty="0" err="1">
                <a:solidFill>
                  <a:srgbClr val="FF0000"/>
                </a:solidFill>
              </a:rPr>
              <a:t>anthropic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b="1" i="1" dirty="0" err="1">
                <a:solidFill>
                  <a:srgbClr val="FF0000"/>
                </a:solidFill>
              </a:rPr>
              <a:t>principle</a:t>
            </a:r>
            <a:r>
              <a:rPr lang="it-IT" b="1" dirty="0"/>
              <a:t>? </a:t>
            </a:r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H. </a:t>
            </a:r>
            <a:r>
              <a:rPr lang="it-IT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Kragh</a:t>
            </a:r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Arch. </a:t>
            </a:r>
            <a:r>
              <a:rPr lang="it-IT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Hist</a:t>
            </a:r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it-IT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Exact</a:t>
            </a:r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Sci 64 (2010) 721; S. Thorvaldsen, Dialogo (2014) 43-46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Mass of </a:t>
            </a:r>
            <a:r>
              <a:rPr lang="it-IT" b="1" i="1" dirty="0">
                <a:solidFill>
                  <a:srgbClr val="0070C0"/>
                </a:solidFill>
              </a:rPr>
              <a:t>light quarks</a:t>
            </a:r>
            <a:r>
              <a:rPr lang="it-IT" b="1" dirty="0"/>
              <a:t> from the Hoyle state and fine-tuning </a:t>
            </a:r>
            <a:r>
              <a:rPr lang="it-IT" b="1" dirty="0">
                <a:sym typeface="Wingdings" panose="05000000000000000000" pitchFamily="2" charset="2"/>
              </a:rPr>
              <a:t> </a:t>
            </a:r>
            <a:r>
              <a:rPr lang="it-IT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Epelbaum</a:t>
            </a:r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et al, </a:t>
            </a:r>
            <a:r>
              <a:rPr lang="en-GB" sz="12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PRL 110 (2013)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Can the Hoyle state </a:t>
            </a:r>
            <a:r>
              <a:rPr lang="it-IT" b="1" dirty="0" err="1"/>
              <a:t>wave</a:t>
            </a:r>
            <a:r>
              <a:rPr lang="it-IT" b="1" dirty="0"/>
              <a:t> </a:t>
            </a:r>
            <a:r>
              <a:rPr lang="it-IT" b="1" dirty="0" err="1"/>
              <a:t>function</a:t>
            </a:r>
            <a:r>
              <a:rPr lang="it-IT" b="1" dirty="0"/>
              <a:t> show some </a:t>
            </a:r>
            <a:r>
              <a:rPr lang="it-IT" b="1" i="1" dirty="0">
                <a:solidFill>
                  <a:srgbClr val="00B050"/>
                </a:solidFill>
              </a:rPr>
              <a:t>BEC </a:t>
            </a:r>
            <a:r>
              <a:rPr lang="it-IT" b="1" i="1" dirty="0" err="1">
                <a:solidFill>
                  <a:srgbClr val="00B050"/>
                </a:solidFill>
              </a:rPr>
              <a:t>character</a:t>
            </a:r>
            <a:r>
              <a:rPr lang="it-IT" b="1" dirty="0"/>
              <a:t>?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Tohsaki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et al,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PRL 87 (2001)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sym typeface="Wingdings" panose="05000000000000000000" pitchFamily="2" charset="2"/>
              </a:rPr>
              <a:t>Abnormally</a:t>
            </a:r>
            <a:r>
              <a:rPr lang="it-IT" b="1" dirty="0">
                <a:sym typeface="Wingdings" panose="05000000000000000000" pitchFamily="2" charset="2"/>
              </a:rPr>
              <a:t> </a:t>
            </a:r>
            <a:r>
              <a:rPr lang="it-IT" b="1" i="1" dirty="0">
                <a:solidFill>
                  <a:srgbClr val="7030A0"/>
                </a:solidFill>
                <a:sym typeface="Wingdings" panose="05000000000000000000" pitchFamily="2" charset="2"/>
              </a:rPr>
              <a:t>large </a:t>
            </a:r>
            <a:r>
              <a:rPr lang="it-IT" b="1" i="1" dirty="0" err="1">
                <a:solidFill>
                  <a:srgbClr val="7030A0"/>
                </a:solidFill>
                <a:sym typeface="Wingdings" panose="05000000000000000000" pitchFamily="2" charset="2"/>
              </a:rPr>
              <a:t>charge</a:t>
            </a:r>
            <a:r>
              <a:rPr lang="it-IT" b="1" i="1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it-IT" b="1" i="1" dirty="0" err="1">
                <a:solidFill>
                  <a:srgbClr val="7030A0"/>
                </a:solidFill>
                <a:sym typeface="Wingdings" panose="05000000000000000000" pitchFamily="2" charset="2"/>
              </a:rPr>
              <a:t>radius</a:t>
            </a:r>
            <a:r>
              <a:rPr lang="it-IT" b="1" dirty="0">
                <a:sym typeface="Wingdings" panose="05000000000000000000" pitchFamily="2" charset="2"/>
              </a:rPr>
              <a:t>  (</a:t>
            </a:r>
            <a:r>
              <a:rPr lang="it-IT" b="1" dirty="0" err="1">
                <a:sym typeface="Wingdings" panose="05000000000000000000" pitchFamily="2" charset="2"/>
              </a:rPr>
              <a:t>e,e</a:t>
            </a:r>
            <a:r>
              <a:rPr lang="it-IT" b="1" dirty="0">
                <a:sym typeface="Wingdings" panose="05000000000000000000" pitchFamily="2" charset="2"/>
              </a:rPr>
              <a:t>’) or (</a:t>
            </a:r>
            <a:r>
              <a:rPr lang="it-IT" b="1" dirty="0" err="1">
                <a:sym typeface="Wingdings" panose="05000000000000000000" pitchFamily="2" charset="2"/>
              </a:rPr>
              <a:t>h,h</a:t>
            </a:r>
            <a:r>
              <a:rPr lang="it-IT" b="1" dirty="0">
                <a:sym typeface="Wingdings" panose="05000000000000000000" pitchFamily="2" charset="2"/>
              </a:rPr>
              <a:t>’) probes  </a:t>
            </a:r>
            <a:r>
              <a:rPr lang="it-IT" b="1" dirty="0">
                <a:solidFill>
                  <a:srgbClr val="FFC000"/>
                </a:solidFill>
                <a:sym typeface="Wingdings" panose="05000000000000000000" pitchFamily="2" charset="2"/>
              </a:rPr>
              <a:t>model </a:t>
            </a:r>
            <a:r>
              <a:rPr lang="it-IT" b="1" dirty="0" err="1">
                <a:solidFill>
                  <a:srgbClr val="FFC000"/>
                </a:solidFill>
                <a:sym typeface="Wingdings" panose="05000000000000000000" pitchFamily="2" charset="2"/>
              </a:rPr>
              <a:t>dependencies</a:t>
            </a:r>
            <a:r>
              <a:rPr lang="it-IT" b="1" dirty="0">
                <a:sym typeface="Wingdings" panose="05000000000000000000" pitchFamily="2" charset="2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Direct </a:t>
            </a:r>
            <a:r>
              <a:rPr lang="it-IT" b="1" dirty="0" err="1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decay</a:t>
            </a:r>
            <a:r>
              <a:rPr lang="it-IT" b="1" dirty="0">
                <a:sym typeface="Wingdings" panose="05000000000000000000" pitchFamily="2" charset="2"/>
              </a:rPr>
              <a:t>, by-</a:t>
            </a:r>
            <a:r>
              <a:rPr lang="it-IT" b="1" dirty="0" err="1">
                <a:sym typeface="Wingdings" panose="05000000000000000000" pitchFamily="2" charset="2"/>
              </a:rPr>
              <a:t>passing</a:t>
            </a:r>
            <a:r>
              <a:rPr lang="it-IT" b="1" dirty="0">
                <a:sym typeface="Wingdings" panose="05000000000000000000" pitchFamily="2" charset="2"/>
              </a:rPr>
              <a:t> </a:t>
            </a:r>
            <a:r>
              <a:rPr lang="it-IT" b="1" baseline="30000" dirty="0">
                <a:sym typeface="Wingdings" panose="05000000000000000000" pitchFamily="2" charset="2"/>
              </a:rPr>
              <a:t>8</a:t>
            </a:r>
            <a:r>
              <a:rPr lang="it-IT" b="1" dirty="0">
                <a:sym typeface="Wingdings" panose="05000000000000000000" pitchFamily="2" charset="2"/>
              </a:rPr>
              <a:t>Be? Triple alpha reaction rate?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F21B087A-B5FB-9F3D-A4C9-D4BE0E96A5EC}"/>
              </a:ext>
            </a:extLst>
          </p:cNvPr>
          <p:cNvGrpSpPr/>
          <p:nvPr/>
        </p:nvGrpSpPr>
        <p:grpSpPr>
          <a:xfrm>
            <a:off x="536083" y="2147015"/>
            <a:ext cx="2632554" cy="1498432"/>
            <a:chOff x="696169" y="2920005"/>
            <a:chExt cx="2632554" cy="149843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990C5A97-EAD1-47DB-BD3E-87EA3D3FC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6169" y="2952750"/>
              <a:ext cx="1102560" cy="1076870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2F4A836-FB92-191C-80B9-47DBC8256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8650" y="2920005"/>
              <a:ext cx="1430073" cy="1109615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23782116-36A0-77B7-FA96-0059AB5BA623}"/>
                </a:ext>
              </a:extLst>
            </p:cNvPr>
            <p:cNvSpPr txBox="1"/>
            <p:nvPr/>
          </p:nvSpPr>
          <p:spPr>
            <a:xfrm>
              <a:off x="696169" y="3956772"/>
              <a:ext cx="2317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E. </a:t>
              </a:r>
              <a:r>
                <a:rPr lang="it-IT" sz="12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Epelbaum</a:t>
              </a:r>
              <a:r>
                <a:rPr lang="it-IT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et al, PRL 109 (2012)</a:t>
              </a:r>
            </a:p>
            <a:p>
              <a:r>
                <a:rPr lang="it-IT" sz="12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Ab </a:t>
              </a:r>
              <a:r>
                <a:rPr lang="it-IT" sz="1200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initio</a:t>
              </a:r>
              <a:r>
                <a:rPr lang="it-IT" sz="12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lattice </a:t>
              </a:r>
              <a:r>
                <a:rPr lang="it-IT" sz="1200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calculations</a:t>
              </a:r>
              <a:endParaRPr lang="en-GB" sz="12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51BB0ADB-3EE6-FAAC-B938-3AE2AE305AEA}"/>
                </a:ext>
              </a:extLst>
            </p:cNvPr>
            <p:cNvSpPr txBox="1"/>
            <p:nvPr/>
          </p:nvSpPr>
          <p:spPr>
            <a:xfrm>
              <a:off x="726232" y="292397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GS</a:t>
              </a:r>
              <a:endParaRPr lang="en-GB" b="1" dirty="0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325295A-3724-D0A8-5AB0-AD6C7016D99E}"/>
                </a:ext>
              </a:extLst>
            </p:cNvPr>
            <p:cNvSpPr txBox="1"/>
            <p:nvPr/>
          </p:nvSpPr>
          <p:spPr>
            <a:xfrm>
              <a:off x="1898202" y="2938697"/>
              <a:ext cx="808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HOYLE</a:t>
              </a:r>
              <a:endParaRPr lang="en-GB" b="1" dirty="0"/>
            </a:p>
          </p:txBody>
        </p:sp>
      </p:grpSp>
      <p:pic>
        <p:nvPicPr>
          <p:cNvPr id="20" name="Immagine 19">
            <a:extLst>
              <a:ext uri="{FF2B5EF4-FFF2-40B4-BE49-F238E27FC236}">
                <a16:creationId xmlns:a16="http://schemas.microsoft.com/office/drawing/2014/main" id="{082B38AA-9CA4-A11D-0156-2D1FECCBA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1957" y="2490393"/>
            <a:ext cx="3200751" cy="3952443"/>
          </a:xfrm>
          <a:prstGeom prst="rect">
            <a:avLst/>
          </a:prstGeom>
        </p:spPr>
      </p:pic>
      <p:grpSp>
        <p:nvGrpSpPr>
          <p:cNvPr id="22" name="Gruppo 21">
            <a:extLst>
              <a:ext uri="{FF2B5EF4-FFF2-40B4-BE49-F238E27FC236}">
                <a16:creationId xmlns:a16="http://schemas.microsoft.com/office/drawing/2014/main" id="{6C81C056-8690-DC6B-2592-C558426CF47F}"/>
              </a:ext>
            </a:extLst>
          </p:cNvPr>
          <p:cNvGrpSpPr/>
          <p:nvPr/>
        </p:nvGrpSpPr>
        <p:grpSpPr>
          <a:xfrm>
            <a:off x="478161" y="3731493"/>
            <a:ext cx="3091463" cy="2680459"/>
            <a:chOff x="2949855" y="3676012"/>
            <a:chExt cx="3091463" cy="2680459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3B1205AC-C901-3C58-3604-3CAF6978C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1559" t="16046" r="23321" b="59902"/>
            <a:stretch/>
          </p:blipFill>
          <p:spPr>
            <a:xfrm>
              <a:off x="2949855" y="3676012"/>
              <a:ext cx="2828605" cy="2531101"/>
            </a:xfrm>
            <a:prstGeom prst="rect">
              <a:avLst/>
            </a:prstGeom>
          </p:spPr>
        </p:pic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BAFB3BA0-A3F1-8E09-4333-EE7DC2FC06AB}"/>
                </a:ext>
              </a:extLst>
            </p:cNvPr>
            <p:cNvSpPr txBox="1"/>
            <p:nvPr/>
          </p:nvSpPr>
          <p:spPr>
            <a:xfrm>
              <a:off x="3342044" y="6079472"/>
              <a:ext cx="26992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T. </a:t>
              </a:r>
              <a:r>
                <a:rPr lang="it-IT" sz="12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Otsuka</a:t>
              </a:r>
              <a:r>
                <a:rPr lang="it-IT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et al, </a:t>
              </a:r>
              <a:r>
                <a:rPr lang="it-IT" sz="12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Nat</a:t>
              </a:r>
              <a:r>
                <a:rPr lang="it-IT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 Comm. 13 (2022)</a:t>
              </a: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090C250B-07BB-78FC-D2E1-0C92D6EABDFD}"/>
              </a:ext>
            </a:extLst>
          </p:cNvPr>
          <p:cNvGrpSpPr/>
          <p:nvPr/>
        </p:nvGrpSpPr>
        <p:grpSpPr>
          <a:xfrm>
            <a:off x="3491912" y="1981243"/>
            <a:ext cx="2929904" cy="4461593"/>
            <a:chOff x="429256" y="1559676"/>
            <a:chExt cx="3115422" cy="4744096"/>
          </a:xfrm>
          <a:solidFill>
            <a:schemeClr val="bg1"/>
          </a:solidFill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6B312ACD-977D-31C1-1D48-67E158698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9256" y="1559676"/>
              <a:ext cx="3115422" cy="4419725"/>
            </a:xfrm>
            <a:prstGeom prst="rect">
              <a:avLst/>
            </a:prstGeom>
            <a:grpFill/>
          </p:spPr>
        </p:pic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FBD67DA8-C44C-F8C7-E6FA-6537D60E854C}"/>
                </a:ext>
              </a:extLst>
            </p:cNvPr>
            <p:cNvSpPr txBox="1"/>
            <p:nvPr/>
          </p:nvSpPr>
          <p:spPr>
            <a:xfrm>
              <a:off x="774091" y="6026773"/>
              <a:ext cx="269927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M. </a:t>
              </a:r>
              <a:r>
                <a:rPr lang="it-IT" sz="12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Chernykh</a:t>
              </a:r>
              <a:r>
                <a:rPr lang="it-IT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et al, PRL 98 (2007)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757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4EBC7-270F-436F-10A6-63BEB743D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>
            <a:extLst>
              <a:ext uri="{FF2B5EF4-FFF2-40B4-BE49-F238E27FC236}">
                <a16:creationId xmlns:a16="http://schemas.microsoft.com/office/drawing/2014/main" id="{49DFBEA7-182F-29A6-B749-EF41CE44E188}"/>
              </a:ext>
            </a:extLst>
          </p:cNvPr>
          <p:cNvGrpSpPr/>
          <p:nvPr/>
        </p:nvGrpSpPr>
        <p:grpSpPr>
          <a:xfrm>
            <a:off x="556458" y="260623"/>
            <a:ext cx="3847472" cy="3784586"/>
            <a:chOff x="556458" y="317773"/>
            <a:chExt cx="3847472" cy="3784586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35E91EBF-011B-1EE1-BCA9-4A713B853027}"/>
                </a:ext>
              </a:extLst>
            </p:cNvPr>
            <p:cNvGrpSpPr/>
            <p:nvPr/>
          </p:nvGrpSpPr>
          <p:grpSpPr>
            <a:xfrm>
              <a:off x="556458" y="317773"/>
              <a:ext cx="3847472" cy="3784586"/>
              <a:chOff x="556458" y="317773"/>
              <a:chExt cx="3847472" cy="3784586"/>
            </a:xfrm>
          </p:grpSpPr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EB0281D7-283B-B175-1198-C7B044087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458" y="317773"/>
                <a:ext cx="3847472" cy="3784586"/>
              </a:xfrm>
              <a:prstGeom prst="rect">
                <a:avLst/>
              </a:prstGeom>
            </p:spPr>
          </p:pic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9AEC5DA-977A-464E-A2C0-23995BDD513E}"/>
                  </a:ext>
                </a:extLst>
              </p:cNvPr>
              <p:cNvSpPr txBox="1"/>
              <p:nvPr/>
            </p:nvSpPr>
            <p:spPr>
              <a:xfrm>
                <a:off x="1359290" y="477147"/>
                <a:ext cx="22479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>
                    <a:solidFill>
                      <a:schemeClr val="bg1">
                        <a:lumMod val="50000"/>
                      </a:schemeClr>
                    </a:solidFill>
                  </a:rPr>
                  <a:t>T. Suda et al, APJ 741 (2011)</a:t>
                </a:r>
                <a:endParaRPr lang="en-GB" sz="14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592262A2-0CB4-AE1D-B163-1FABACE87CD5}"/>
                </a:ext>
              </a:extLst>
            </p:cNvPr>
            <p:cNvSpPr txBox="1"/>
            <p:nvPr/>
          </p:nvSpPr>
          <p:spPr>
            <a:xfrm rot="19383909">
              <a:off x="1799886" y="1212324"/>
              <a:ext cx="16257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bg1">
                      <a:lumMod val="50000"/>
                    </a:schemeClr>
                  </a:solidFill>
                </a:rPr>
                <a:t>Ogata et al, PTP 122 (2009)</a:t>
              </a:r>
              <a:endParaRPr lang="en-GB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7D3DAAE0-D37D-4D93-2C51-1E2A9250A0B1}"/>
                </a:ext>
              </a:extLst>
            </p:cNvPr>
            <p:cNvSpPr txBox="1"/>
            <p:nvPr/>
          </p:nvSpPr>
          <p:spPr>
            <a:xfrm rot="18209395">
              <a:off x="1925768" y="2917470"/>
              <a:ext cx="5485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bg1">
                      <a:lumMod val="50000"/>
                    </a:schemeClr>
                  </a:solidFill>
                </a:rPr>
                <a:t>NACRE</a:t>
              </a:r>
              <a:endParaRPr lang="en-GB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97B481AC-13B1-1C5A-DE2C-053A8FC12314}"/>
              </a:ext>
            </a:extLst>
          </p:cNvPr>
          <p:cNvGrpSpPr/>
          <p:nvPr/>
        </p:nvGrpSpPr>
        <p:grpSpPr>
          <a:xfrm>
            <a:off x="381000" y="3522603"/>
            <a:ext cx="4475954" cy="2987427"/>
            <a:chOff x="381000" y="3522603"/>
            <a:chExt cx="4475954" cy="2987427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801DC303-DCF7-F6D3-71AE-2941CD10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3522603"/>
              <a:ext cx="4475954" cy="2987427"/>
            </a:xfrm>
            <a:prstGeom prst="rect">
              <a:avLst/>
            </a:prstGeom>
          </p:spPr>
        </p:pic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0C37028A-8834-6D1C-A58A-B0A0317615F4}"/>
                </a:ext>
              </a:extLst>
            </p:cNvPr>
            <p:cNvSpPr txBox="1"/>
            <p:nvPr/>
          </p:nvSpPr>
          <p:spPr>
            <a:xfrm>
              <a:off x="1054424" y="3580565"/>
              <a:ext cx="2410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chemeClr val="bg1">
                      <a:lumMod val="50000"/>
                    </a:schemeClr>
                  </a:solidFill>
                </a:rPr>
                <a:t>J. Bishop et al, PRC 103 (2021)</a:t>
              </a:r>
              <a:endParaRPr lang="en-GB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95224F99-B81F-3AB0-1AED-A88205FBD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58530C2C-1C27-2CAB-4487-7764A1F74F26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FF7FB3F6-3DB1-EDD6-E9DE-2B7CA9A67FBB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C2EA3463-78DC-46B2-8248-3CB991EE4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baseline="30000" dirty="0">
                <a:solidFill>
                  <a:schemeClr val="bg1"/>
                </a:solidFill>
              </a:rPr>
              <a:t>12</a:t>
            </a:r>
            <a:r>
              <a:rPr lang="en-US" sz="2000" b="1" dirty="0">
                <a:solidFill>
                  <a:schemeClr val="bg1"/>
                </a:solidFill>
              </a:rPr>
              <a:t>C structure and triple </a:t>
            </a:r>
            <a:r>
              <a:rPr lang="en-US" sz="2000" b="1" dirty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en-US" sz="2000" b="1" dirty="0">
                <a:solidFill>
                  <a:schemeClr val="bg1"/>
                </a:solidFill>
              </a:rPr>
              <a:t> reaction rate 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F7C3DBC7-D7D6-4398-EDB7-EB4ECD867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04057"/>
            <a:ext cx="4776820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FFFF"/>
                </a:solidFill>
              </a:rPr>
              <a:t>..</a:t>
            </a:r>
            <a:r>
              <a:rPr lang="it-IT" sz="2000" b="1" dirty="0" err="1">
                <a:solidFill>
                  <a:srgbClr val="FFFFFF"/>
                </a:solidFill>
              </a:rPr>
              <a:t>see</a:t>
            </a:r>
            <a:r>
              <a:rPr lang="it-IT" sz="2000" b="1" dirty="0">
                <a:solidFill>
                  <a:srgbClr val="FFFFFF"/>
                </a:solidFill>
              </a:rPr>
              <a:t> also the </a:t>
            </a:r>
            <a:r>
              <a:rPr lang="it-IT" sz="2000" b="1" i="1" dirty="0">
                <a:solidFill>
                  <a:srgbClr val="FFFFFF"/>
                </a:solidFill>
              </a:rPr>
              <a:t>talks</a:t>
            </a:r>
            <a:r>
              <a:rPr lang="it-IT" sz="2000" b="1" dirty="0">
                <a:solidFill>
                  <a:srgbClr val="FFFFFF"/>
                </a:solidFill>
              </a:rPr>
              <a:t> by </a:t>
            </a:r>
            <a:r>
              <a:rPr lang="it-IT" sz="2000" b="1" dirty="0" err="1">
                <a:solidFill>
                  <a:srgbClr val="FFFFFF"/>
                </a:solidFill>
              </a:rPr>
              <a:t>DeBoer</a:t>
            </a:r>
            <a:r>
              <a:rPr lang="it-IT" sz="2000" b="1" dirty="0">
                <a:solidFill>
                  <a:srgbClr val="FFFFFF"/>
                </a:solidFill>
              </a:rPr>
              <a:t>, Bonasera, …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971E7EE-719D-8079-DBB6-5D0B33D49E0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7767405-AC07-FA2F-2D96-3894876E410B}"/>
              </a:ext>
            </a:extLst>
          </p:cNvPr>
          <p:cNvGrpSpPr/>
          <p:nvPr/>
        </p:nvGrpSpPr>
        <p:grpSpPr>
          <a:xfrm>
            <a:off x="4882878" y="337720"/>
            <a:ext cx="4158342" cy="3054871"/>
            <a:chOff x="4740072" y="373110"/>
            <a:chExt cx="4158342" cy="3054871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E20011C3-1643-A568-6AA2-4D1C7950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0072" y="373110"/>
              <a:ext cx="4158342" cy="3054871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99C8833D-36BD-E056-30BE-1D3A74F5D0F2}"/>
                </a:ext>
              </a:extLst>
            </p:cNvPr>
            <p:cNvSpPr txBox="1"/>
            <p:nvPr/>
          </p:nvSpPr>
          <p:spPr>
            <a:xfrm>
              <a:off x="5207000" y="661698"/>
              <a:ext cx="26118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chemeClr val="bg1">
                      <a:lumMod val="50000"/>
                    </a:schemeClr>
                  </a:solidFill>
                </a:rPr>
                <a:t>K. </a:t>
              </a:r>
              <a:r>
                <a:rPr lang="it-IT" sz="1400" b="1" dirty="0" err="1">
                  <a:solidFill>
                    <a:schemeClr val="bg1">
                      <a:lumMod val="50000"/>
                    </a:schemeClr>
                  </a:solidFill>
                </a:rPr>
                <a:t>Nomoto</a:t>
              </a:r>
              <a:r>
                <a:rPr lang="it-IT" sz="1400" b="1" dirty="0">
                  <a:solidFill>
                    <a:schemeClr val="bg1">
                      <a:lumMod val="50000"/>
                    </a:schemeClr>
                  </a:solidFill>
                </a:rPr>
                <a:t> et al, A&amp;A 149 (1985)</a:t>
              </a:r>
              <a:endParaRPr lang="en-GB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2F849A98-2F79-35B2-2CAE-3AE284D98A0E}"/>
              </a:ext>
            </a:extLst>
          </p:cNvPr>
          <p:cNvGrpSpPr/>
          <p:nvPr/>
        </p:nvGrpSpPr>
        <p:grpSpPr>
          <a:xfrm>
            <a:off x="4824896" y="3470150"/>
            <a:ext cx="4273998" cy="3060147"/>
            <a:chOff x="4825050" y="3443910"/>
            <a:chExt cx="4273998" cy="3060147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D6441DF2-160D-180C-68FC-F1EF9DF96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25050" y="3689649"/>
              <a:ext cx="4273998" cy="2814408"/>
            </a:xfrm>
            <a:prstGeom prst="rect">
              <a:avLst/>
            </a:prstGeom>
          </p:spPr>
        </p:pic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639BBF8A-57CF-1EAA-4A5F-897F0B0C9183}"/>
                </a:ext>
              </a:extLst>
            </p:cNvPr>
            <p:cNvSpPr txBox="1"/>
            <p:nvPr/>
          </p:nvSpPr>
          <p:spPr>
            <a:xfrm>
              <a:off x="5474090" y="3443910"/>
              <a:ext cx="26201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chemeClr val="bg1">
                      <a:lumMod val="50000"/>
                    </a:schemeClr>
                  </a:solidFill>
                </a:rPr>
                <a:t>M. </a:t>
              </a:r>
              <a:r>
                <a:rPr lang="it-IT" sz="1400" b="1" dirty="0" err="1">
                  <a:solidFill>
                    <a:schemeClr val="bg1">
                      <a:lumMod val="50000"/>
                    </a:schemeClr>
                  </a:solidFill>
                </a:rPr>
                <a:t>Tsumura</a:t>
              </a:r>
              <a:r>
                <a:rPr lang="it-IT" sz="1400" b="1" dirty="0">
                  <a:solidFill>
                    <a:schemeClr val="bg1">
                      <a:lumMod val="50000"/>
                    </a:schemeClr>
                  </a:solidFill>
                </a:rPr>
                <a:t> et al, PLB 817 (2021)</a:t>
              </a:r>
              <a:endParaRPr lang="en-GB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859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The Hoyle state in </a:t>
            </a:r>
            <a:r>
              <a:rPr lang="en-US" sz="2000" b="1" baseline="30000" dirty="0">
                <a:solidFill>
                  <a:schemeClr val="bg1"/>
                </a:solidFill>
              </a:rPr>
              <a:t>12</a:t>
            </a:r>
            <a:r>
              <a:rPr lang="en-US" sz="2000" b="1" dirty="0">
                <a:solidFill>
                  <a:schemeClr val="bg1"/>
                </a:solidFill>
              </a:rPr>
              <a:t>C: direct decay?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438758" y="5180999"/>
            <a:ext cx="4709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[1] </a:t>
            </a:r>
            <a:r>
              <a:rPr lang="da-DK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M. Freer et al., Phys. Rev. C 49, R1751 (1994). [2] </a:t>
            </a:r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Ad. R. </a:t>
            </a:r>
            <a:r>
              <a:rPr lang="it-IT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Raduta</a:t>
            </a:r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al., </a:t>
            </a:r>
            <a:r>
              <a:rPr lang="it-IT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Phys</a:t>
            </a:r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it-IT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Lett</a:t>
            </a:r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B 705, 65 (2011). </a:t>
            </a:r>
            <a:r>
              <a:rPr lang="da-DK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[3] J. Manfredi et al., Phys. Rev. C 85, 037603 (2012). [4] </a:t>
            </a:r>
            <a:r>
              <a:rPr lang="nb-NO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O. S. Kirsebom et al., Phys. Rev. Lett. 108, 202501 (2012). [5]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T. K.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Rana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al., Phys.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Rev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C 88, 021601(R) (2013). [6] M.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Itoh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al., Phys.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Rev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Lett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113, 102501 (2014). [7] L.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Morelli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al., J. Phys. G: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Nucl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Part. Phys. 43, 045110 (2016). </a:t>
            </a:r>
            <a:endParaRPr lang="it-I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424BEFC2-89A2-CC8A-C412-57D203298FE1}"/>
              </a:ext>
            </a:extLst>
          </p:cNvPr>
          <p:cNvGrpSpPr/>
          <p:nvPr/>
        </p:nvGrpSpPr>
        <p:grpSpPr>
          <a:xfrm>
            <a:off x="5004048" y="856598"/>
            <a:ext cx="4139951" cy="1686791"/>
            <a:chOff x="5004048" y="856598"/>
            <a:chExt cx="4139951" cy="168679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878838"/>
              <a:ext cx="2232170" cy="1664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asellaDiTesto 1"/>
                <p:cNvSpPr txBox="1"/>
                <p:nvPr/>
              </p:nvSpPr>
              <p:spPr>
                <a:xfrm>
                  <a:off x="7258248" y="856598"/>
                  <a:ext cx="1885751" cy="1600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i="1" dirty="0">
                      <a:solidFill>
                        <a:srgbClr val="008000"/>
                      </a:solidFill>
                    </a:rPr>
                    <a:t>O.S. </a:t>
                  </a:r>
                  <a:r>
                    <a:rPr lang="it-IT" sz="1400" b="1" i="1" dirty="0" err="1">
                      <a:solidFill>
                        <a:srgbClr val="008000"/>
                      </a:solidFill>
                    </a:rPr>
                    <a:t>Kirsebom</a:t>
                  </a:r>
                  <a:r>
                    <a:rPr lang="it-IT" sz="1400" b="1" i="1" dirty="0">
                      <a:solidFill>
                        <a:srgbClr val="008000"/>
                      </a:solidFill>
                    </a:rPr>
                    <a:t> et al.</a:t>
                  </a:r>
                </a:p>
                <a:p>
                  <a:endParaRPr lang="it-IT" sz="1400" dirty="0"/>
                </a:p>
                <a:p>
                  <a14:m>
                    <m:oMath xmlns:m="http://schemas.openxmlformats.org/officeDocument/2006/math">
                      <m:r>
                        <a:rPr lang="it-IT" sz="1400" b="0" i="1" smtClean="0">
                          <a:latin typeface="Cambria Math"/>
                        </a:rPr>
                        <m:t>≈5000</m:t>
                      </m:r>
                    </m:oMath>
                  </a14:m>
                  <a:r>
                    <a:rPr lang="en-US" sz="1400" dirty="0"/>
                    <a:t> events </a:t>
                  </a:r>
                  <a:r>
                    <a:rPr lang="en-US" sz="1400" dirty="0">
                      <a:sym typeface="Wingdings" pitchFamily="2" charset="2"/>
                    </a:rPr>
                    <a:t> no evidence of direct decays  upper limit of 0.5% to direct branching ratios. 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2" name="CasellaDiTes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8248" y="856598"/>
                  <a:ext cx="1885751" cy="1600438"/>
                </a:xfrm>
                <a:prstGeom prst="rect">
                  <a:avLst/>
                </a:prstGeom>
                <a:blipFill>
                  <a:blip r:embed="rId5"/>
                  <a:stretch>
                    <a:fillRect l="-971" t="-763" b="-305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93CCF10B-C4C9-36EB-95D2-349FD38D7386}"/>
              </a:ext>
            </a:extLst>
          </p:cNvPr>
          <p:cNvGrpSpPr/>
          <p:nvPr/>
        </p:nvGrpSpPr>
        <p:grpSpPr>
          <a:xfrm>
            <a:off x="5181923" y="2717860"/>
            <a:ext cx="3940046" cy="1906541"/>
            <a:chOff x="5181923" y="2717860"/>
            <a:chExt cx="3940046" cy="190654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923" y="2717860"/>
              <a:ext cx="1876420" cy="1906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sellaDiTesto 43"/>
                <p:cNvSpPr txBox="1"/>
                <p:nvPr/>
              </p:nvSpPr>
              <p:spPr>
                <a:xfrm>
                  <a:off x="7236218" y="2748404"/>
                  <a:ext cx="1885751" cy="1571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i="1" dirty="0">
                      <a:solidFill>
                        <a:srgbClr val="008000"/>
                      </a:solidFill>
                    </a:rPr>
                    <a:t>T.K. Rana et al.</a:t>
                  </a:r>
                </a:p>
                <a:p>
                  <a:endParaRPr lang="it-IT" sz="1400" dirty="0"/>
                </a:p>
                <a:p>
                  <a14:m>
                    <m:oMath xmlns:m="http://schemas.openxmlformats.org/officeDocument/2006/math">
                      <m:r>
                        <a:rPr lang="it-IT" sz="1400" b="0" i="1" smtClean="0">
                          <a:latin typeface="Cambria Math"/>
                        </a:rPr>
                        <m:t>≈20000</m:t>
                      </m:r>
                    </m:oMath>
                  </a14:m>
                  <a:r>
                    <a:rPr lang="en-US" sz="1400" dirty="0"/>
                    <a:t> events </a:t>
                  </a:r>
                  <a:r>
                    <a:rPr lang="en-US" sz="1400" dirty="0">
                      <a:sym typeface="Wingdings" pitchFamily="2" charset="2"/>
                    </a:rPr>
                    <a:t> non-vanishing direct decay branching ratio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it-IT" sz="1400" b="0" i="0" smtClean="0">
                                    <a:latin typeface="Cambria Math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𝛼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it-IT" sz="1400" b="0" i="0" smtClean="0">
                                <a:latin typeface="Cambria Math"/>
                              </a:rPr>
                              <m:t>Γ</m:t>
                            </m:r>
                          </m:den>
                        </m:f>
                        <m:r>
                          <a:rPr lang="it-IT" sz="1400" b="0" i="1" smtClean="0">
                            <a:latin typeface="Cambria Math"/>
                          </a:rPr>
                          <m:t>=0.91±0.14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4" name="CasellaDiTes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218" y="2748404"/>
                  <a:ext cx="1885751" cy="1571905"/>
                </a:xfrm>
                <a:prstGeom prst="rect">
                  <a:avLst/>
                </a:prstGeom>
                <a:blipFill>
                  <a:blip r:embed="rId7"/>
                  <a:stretch>
                    <a:fillRect l="-971" t="-7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4E258101-B094-ECBC-5134-7460F45CD235}"/>
              </a:ext>
            </a:extLst>
          </p:cNvPr>
          <p:cNvGrpSpPr/>
          <p:nvPr/>
        </p:nvGrpSpPr>
        <p:grpSpPr>
          <a:xfrm>
            <a:off x="5092985" y="4564866"/>
            <a:ext cx="4038027" cy="1600438"/>
            <a:chOff x="5092985" y="4564866"/>
            <a:chExt cx="4038027" cy="160043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2985" y="4695298"/>
              <a:ext cx="2054295" cy="1444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sellaDiTesto 44"/>
                <p:cNvSpPr txBox="1"/>
                <p:nvPr/>
              </p:nvSpPr>
              <p:spPr>
                <a:xfrm>
                  <a:off x="7245261" y="4564866"/>
                  <a:ext cx="1885751" cy="1600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i="1" dirty="0">
                      <a:solidFill>
                        <a:srgbClr val="008000"/>
                      </a:solidFill>
                    </a:rPr>
                    <a:t>M. </a:t>
                  </a:r>
                  <a:r>
                    <a:rPr lang="it-IT" sz="1400" b="1" i="1" dirty="0" err="1">
                      <a:solidFill>
                        <a:srgbClr val="008000"/>
                      </a:solidFill>
                    </a:rPr>
                    <a:t>Itoh</a:t>
                  </a:r>
                  <a:r>
                    <a:rPr lang="it-IT" sz="1400" b="1" i="1" dirty="0">
                      <a:solidFill>
                        <a:srgbClr val="008000"/>
                      </a:solidFill>
                    </a:rPr>
                    <a:t> et al.</a:t>
                  </a:r>
                </a:p>
                <a:p>
                  <a:endParaRPr lang="it-IT" sz="1400" dirty="0"/>
                </a:p>
                <a:p>
                  <a14:m>
                    <m:oMath xmlns:m="http://schemas.openxmlformats.org/officeDocument/2006/math">
                      <m:r>
                        <a:rPr lang="it-IT" sz="1400" b="0" i="1" smtClean="0">
                          <a:latin typeface="Cambria Math"/>
                        </a:rPr>
                        <m:t>≈20000</m:t>
                      </m:r>
                    </m:oMath>
                  </a14:m>
                  <a:r>
                    <a:rPr lang="en-US" sz="1400" dirty="0"/>
                    <a:t> events </a:t>
                  </a:r>
                  <a:r>
                    <a:rPr lang="en-US" sz="1400" dirty="0">
                      <a:sym typeface="Wingdings" pitchFamily="2" charset="2"/>
                    </a:rPr>
                    <a:t> </a:t>
                  </a:r>
                  <a:r>
                    <a:rPr lang="it-IT" sz="1400" dirty="0" err="1">
                      <a:sym typeface="Wingdings" pitchFamily="2" charset="2"/>
                    </a:rPr>
                    <a:t>direct</a:t>
                  </a:r>
                  <a:r>
                    <a:rPr lang="it-IT" sz="1400" dirty="0">
                      <a:sym typeface="Wingdings" pitchFamily="2" charset="2"/>
                    </a:rPr>
                    <a:t> </a:t>
                  </a:r>
                  <a:r>
                    <a:rPr lang="it-IT" sz="1400" dirty="0" err="1">
                      <a:sym typeface="Wingdings" pitchFamily="2" charset="2"/>
                    </a:rPr>
                    <a:t>decay</a:t>
                  </a:r>
                  <a:r>
                    <a:rPr lang="it-IT" sz="1400" dirty="0">
                      <a:sym typeface="Wingdings" pitchFamily="2" charset="2"/>
                    </a:rPr>
                    <a:t> under the </a:t>
                  </a:r>
                  <a:r>
                    <a:rPr lang="it-IT" sz="1400" dirty="0" err="1">
                      <a:sym typeface="Wingdings" pitchFamily="2" charset="2"/>
                    </a:rPr>
                    <a:t>sensitivity</a:t>
                  </a:r>
                  <a:r>
                    <a:rPr lang="it-IT" sz="1400" dirty="0">
                      <a:sym typeface="Wingdings" pitchFamily="2" charset="2"/>
                    </a:rPr>
                    <a:t> of the </a:t>
                  </a:r>
                  <a:r>
                    <a:rPr lang="it-IT" sz="1400" dirty="0" err="1">
                      <a:sym typeface="Wingdings" pitchFamily="2" charset="2"/>
                    </a:rPr>
                    <a:t>experimental</a:t>
                  </a:r>
                  <a:r>
                    <a:rPr lang="it-IT" sz="1400" dirty="0">
                      <a:sym typeface="Wingdings" pitchFamily="2" charset="2"/>
                    </a:rPr>
                    <a:t> </a:t>
                  </a:r>
                  <a:r>
                    <a:rPr lang="it-IT" sz="1400" dirty="0" err="1">
                      <a:sym typeface="Wingdings" pitchFamily="2" charset="2"/>
                    </a:rPr>
                    <a:t>sensitivity</a:t>
                  </a:r>
                  <a:r>
                    <a:rPr lang="it-IT" sz="1400" dirty="0">
                      <a:sym typeface="Wingdings" pitchFamily="2" charset="2"/>
                    </a:rPr>
                    <a:t>  &lt;0.2%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45" name="CasellaDiTes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5261" y="4564866"/>
                  <a:ext cx="1885751" cy="1600438"/>
                </a:xfrm>
                <a:prstGeom prst="rect">
                  <a:avLst/>
                </a:prstGeom>
                <a:blipFill>
                  <a:blip r:embed="rId9"/>
                  <a:stretch>
                    <a:fillRect l="-971" t="-763" b="-34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Ovale 28"/>
          <p:cNvSpPr/>
          <p:nvPr/>
        </p:nvSpPr>
        <p:spPr>
          <a:xfrm>
            <a:off x="3095720" y="508063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0" name="Ovale 29"/>
          <p:cNvSpPr/>
          <p:nvPr/>
        </p:nvSpPr>
        <p:spPr>
          <a:xfrm>
            <a:off x="3167688" y="868103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1" name="Ovale 30"/>
          <p:cNvSpPr/>
          <p:nvPr/>
        </p:nvSpPr>
        <p:spPr>
          <a:xfrm rot="20691076">
            <a:off x="3035705" y="508063"/>
            <a:ext cx="575984" cy="72008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2699792" y="26064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>
                <a:solidFill>
                  <a:srgbClr val="0070C0"/>
                </a:solidFill>
              </a:rPr>
              <a:t>8</a:t>
            </a:r>
            <a:r>
              <a:rPr lang="it-IT" dirty="0">
                <a:solidFill>
                  <a:srgbClr val="0070C0"/>
                </a:solidFill>
              </a:rPr>
              <a:t>Be</a:t>
            </a:r>
          </a:p>
        </p:txBody>
      </p:sp>
      <p:sp>
        <p:nvSpPr>
          <p:cNvPr id="33" name="Ovale 32"/>
          <p:cNvSpPr/>
          <p:nvPr/>
        </p:nvSpPr>
        <p:spPr>
          <a:xfrm>
            <a:off x="4031784" y="354788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cxnSp>
        <p:nvCxnSpPr>
          <p:cNvPr id="34" name="Connettore 2 33"/>
          <p:cNvCxnSpPr/>
          <p:nvPr/>
        </p:nvCxnSpPr>
        <p:spPr>
          <a:xfrm flipV="1">
            <a:off x="3695730" y="629981"/>
            <a:ext cx="264006" cy="84847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e 45"/>
          <p:cNvSpPr/>
          <p:nvPr/>
        </p:nvSpPr>
        <p:spPr>
          <a:xfrm>
            <a:off x="1187624" y="928503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48" name="Ovale 47"/>
          <p:cNvSpPr/>
          <p:nvPr/>
        </p:nvSpPr>
        <p:spPr>
          <a:xfrm>
            <a:off x="899592" y="1210115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50" name="Ovale 49"/>
          <p:cNvSpPr/>
          <p:nvPr/>
        </p:nvSpPr>
        <p:spPr>
          <a:xfrm>
            <a:off x="1337082" y="1340768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51" name="Freccia a destra 50"/>
          <p:cNvSpPr/>
          <p:nvPr/>
        </p:nvSpPr>
        <p:spPr>
          <a:xfrm rot="20024897">
            <a:off x="2051721" y="1008483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/>
          <p:cNvSpPr/>
          <p:nvPr/>
        </p:nvSpPr>
        <p:spPr>
          <a:xfrm rot="20691076">
            <a:off x="852043" y="906067"/>
            <a:ext cx="960958" cy="86606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536611" y="76470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>
                <a:solidFill>
                  <a:srgbClr val="FF0000"/>
                </a:solidFill>
              </a:rPr>
              <a:t>12</a:t>
            </a:r>
            <a:r>
              <a:rPr lang="it-IT" dirty="0">
                <a:solidFill>
                  <a:srgbClr val="FF0000"/>
                </a:solidFill>
              </a:rPr>
              <a:t>C*</a:t>
            </a:r>
          </a:p>
        </p:txBody>
      </p:sp>
      <p:sp>
        <p:nvSpPr>
          <p:cNvPr id="55" name="Freccia a destra 54"/>
          <p:cNvSpPr/>
          <p:nvPr/>
        </p:nvSpPr>
        <p:spPr>
          <a:xfrm rot="1235883">
            <a:off x="2050202" y="142215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/>
          <p:cNvSpPr/>
          <p:nvPr/>
        </p:nvSpPr>
        <p:spPr>
          <a:xfrm>
            <a:off x="2857680" y="1464474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57" name="Ovale 56"/>
          <p:cNvSpPr/>
          <p:nvPr/>
        </p:nvSpPr>
        <p:spPr>
          <a:xfrm>
            <a:off x="2963697" y="2004729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59" name="Ovale 58"/>
          <p:cNvSpPr/>
          <p:nvPr/>
        </p:nvSpPr>
        <p:spPr>
          <a:xfrm>
            <a:off x="3815770" y="1644689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cxnSp>
        <p:nvCxnSpPr>
          <p:cNvPr id="60" name="Connettore 2 59"/>
          <p:cNvCxnSpPr/>
          <p:nvPr/>
        </p:nvCxnSpPr>
        <p:spPr>
          <a:xfrm>
            <a:off x="3333632" y="1803225"/>
            <a:ext cx="332047" cy="21289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 rot="20085185">
            <a:off x="1783456" y="770869"/>
            <a:ext cx="960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>
                <a:solidFill>
                  <a:srgbClr val="FF0000"/>
                </a:solidFill>
              </a:rPr>
              <a:t>sequential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 rot="1255098">
            <a:off x="1909904" y="1511720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>
                <a:solidFill>
                  <a:srgbClr val="FF0000"/>
                </a:solidFill>
              </a:rPr>
              <a:t>direct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ella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8837172"/>
                  </p:ext>
                </p:extLst>
              </p:nvPr>
            </p:nvGraphicFramePr>
            <p:xfrm>
              <a:off x="635166" y="362035"/>
              <a:ext cx="4032448" cy="2499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62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5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Experiment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0" smtClean="0">
                                        <a:latin typeface="Cambria Math"/>
                                      </a:rPr>
                                      <m:t>𝚪</m:t>
                                    </m:r>
                                  </m:e>
                                  <m:sub>
                                    <m:r>
                                      <a:rPr lang="it-IT" b="1" i="0" smtClean="0"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it-IT" b="1" i="1" smtClean="0">
                                        <a:latin typeface="Cambria Math"/>
                                      </a:rPr>
                                      <m:t>𝜶</m:t>
                                    </m:r>
                                  </m:sub>
                                </m:sSub>
                                <m:r>
                                  <a:rPr lang="it-IT" b="1" i="0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it-IT" b="1" i="0" smtClean="0">
                                    <a:latin typeface="Cambria Math"/>
                                  </a:rPr>
                                  <m:t>𝚪</m:t>
                                </m:r>
                                <m:r>
                                  <a:rPr lang="it-IT" b="1" i="0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it-IT" b="0" i="1" smtClean="0">
                                    <a:latin typeface="Cambria Math"/>
                                  </a:rPr>
                                  <m:t>%</m:t>
                                </m:r>
                                <m:r>
                                  <a:rPr lang="it-IT" b="1" i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[1] M.</a:t>
                          </a:r>
                          <a:r>
                            <a:rPr lang="it-IT" sz="1400" baseline="0" dirty="0"/>
                            <a:t> </a:t>
                          </a:r>
                          <a:r>
                            <a:rPr lang="it-IT" sz="1400" baseline="0" dirty="0" err="1"/>
                            <a:t>Freer</a:t>
                          </a:r>
                          <a:r>
                            <a:rPr lang="it-IT" sz="1400" baseline="0" dirty="0"/>
                            <a:t> </a:t>
                          </a:r>
                          <a:r>
                            <a:rPr lang="it-IT" sz="1400" i="1" baseline="0" dirty="0"/>
                            <a:t>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>
                              <a:solidFill>
                                <a:schemeClr val="tx1"/>
                              </a:solidFill>
                            </a:rPr>
                            <a:t>[2] </a:t>
                          </a:r>
                          <a:r>
                            <a:rPr lang="it-IT" sz="1400" dirty="0" err="1">
                              <a:solidFill>
                                <a:schemeClr val="tx1"/>
                              </a:solidFill>
                            </a:rPr>
                            <a:t>Ad.R</a:t>
                          </a:r>
                          <a:r>
                            <a:rPr lang="it-IT" sz="14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it-IT" sz="14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it-IT" sz="1400" baseline="0" dirty="0" err="1">
                              <a:solidFill>
                                <a:schemeClr val="tx1"/>
                              </a:solidFill>
                            </a:rPr>
                            <a:t>Raduta</a:t>
                          </a:r>
                          <a:r>
                            <a:rPr lang="it-IT" sz="14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it-IT" sz="1400" i="1" baseline="0" dirty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it-IT" sz="14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17.0±5.0</m:t>
                                </m:r>
                              </m:oMath>
                            </m:oMathPara>
                          </a14:m>
                          <a:endParaRPr lang="it-IT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[3] J. Manfredi </a:t>
                          </a:r>
                          <a:r>
                            <a:rPr lang="it-IT" sz="1400" i="1" dirty="0"/>
                            <a:t>et al.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dirty="0"/>
                            <a:t>3.9</a:t>
                          </a:r>
                          <a14:m>
                            <m:oMath xmlns:m="http://schemas.openxmlformats.org/officeDocument/2006/math"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it-IT" sz="1400" dirty="0"/>
                            <a:t>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[4] O.S.</a:t>
                          </a:r>
                          <a:r>
                            <a:rPr lang="it-IT" sz="1400" baseline="0" dirty="0"/>
                            <a:t> </a:t>
                          </a:r>
                          <a:r>
                            <a:rPr lang="it-IT" sz="1400" baseline="0" dirty="0" err="1"/>
                            <a:t>Kirsebom</a:t>
                          </a:r>
                          <a:r>
                            <a:rPr lang="it-IT" sz="1400" baseline="0" dirty="0"/>
                            <a:t> </a:t>
                          </a:r>
                          <a:r>
                            <a:rPr lang="it-IT" sz="1400" i="1" baseline="0" dirty="0"/>
                            <a:t>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&lt;0.5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[5] T.K.</a:t>
                          </a:r>
                          <a:r>
                            <a:rPr lang="it-IT" sz="1400" baseline="0" dirty="0"/>
                            <a:t> Rana </a:t>
                          </a:r>
                          <a:r>
                            <a:rPr lang="it-IT" sz="1400" i="1" baseline="0" dirty="0"/>
                            <a:t>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0.91±0.14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[6] M. </a:t>
                          </a:r>
                          <a:r>
                            <a:rPr lang="it-IT" sz="1400" dirty="0" err="1"/>
                            <a:t>Itoh</a:t>
                          </a:r>
                          <a:r>
                            <a:rPr lang="it-IT" sz="1400" baseline="0" dirty="0"/>
                            <a:t> </a:t>
                          </a:r>
                          <a:r>
                            <a:rPr lang="it-IT" sz="1400" i="1" baseline="0" dirty="0"/>
                            <a:t>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&lt;0.2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[7] L.</a:t>
                          </a:r>
                          <a:r>
                            <a:rPr lang="it-IT" sz="1400" baseline="0" dirty="0"/>
                            <a:t> Morelli </a:t>
                          </a:r>
                          <a:r>
                            <a:rPr lang="it-IT" sz="1400" i="1" baseline="0" dirty="0"/>
                            <a:t>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1.1±0.8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ella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8837172"/>
                  </p:ext>
                </p:extLst>
              </p:nvPr>
            </p:nvGraphicFramePr>
            <p:xfrm>
              <a:off x="635166" y="362035"/>
              <a:ext cx="4032448" cy="2499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62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Experiment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00302" t="-8333" r="-1208" b="-6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[1] M.</a:t>
                          </a:r>
                          <a:r>
                            <a:rPr lang="it-IT" sz="1400" baseline="0" dirty="0"/>
                            <a:t> </a:t>
                          </a:r>
                          <a:r>
                            <a:rPr lang="it-IT" sz="1400" baseline="0" dirty="0" err="1"/>
                            <a:t>Freer</a:t>
                          </a:r>
                          <a:r>
                            <a:rPr lang="it-IT" sz="1400" baseline="0" dirty="0"/>
                            <a:t> </a:t>
                          </a:r>
                          <a:r>
                            <a:rPr lang="it-IT" sz="1400" i="1" baseline="0" dirty="0"/>
                            <a:t>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00302" t="-130000" r="-1208" b="-6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>
                              <a:solidFill>
                                <a:schemeClr val="tx1"/>
                              </a:solidFill>
                            </a:rPr>
                            <a:t>[2] </a:t>
                          </a:r>
                          <a:r>
                            <a:rPr lang="it-IT" sz="1400" dirty="0" err="1">
                              <a:solidFill>
                                <a:schemeClr val="tx1"/>
                              </a:solidFill>
                            </a:rPr>
                            <a:t>Ad.R</a:t>
                          </a:r>
                          <a:r>
                            <a:rPr lang="it-IT" sz="14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it-IT" sz="14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it-IT" sz="1400" baseline="0" dirty="0" err="1">
                              <a:solidFill>
                                <a:schemeClr val="tx1"/>
                              </a:solidFill>
                            </a:rPr>
                            <a:t>Raduta</a:t>
                          </a:r>
                          <a:r>
                            <a:rPr lang="it-IT" sz="14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it-IT" sz="1400" i="1" baseline="0" dirty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it-IT" sz="14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00302" t="-230000" r="-1208" b="-5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[3] J. Manfredi </a:t>
                          </a:r>
                          <a:r>
                            <a:rPr lang="it-IT" sz="1400" i="1" dirty="0"/>
                            <a:t>et al.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00302" t="-323529" r="-1208" b="-4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[4] O.S.</a:t>
                          </a:r>
                          <a:r>
                            <a:rPr lang="it-IT" sz="1400" baseline="0" dirty="0"/>
                            <a:t> </a:t>
                          </a:r>
                          <a:r>
                            <a:rPr lang="it-IT" sz="1400" baseline="0" dirty="0" err="1"/>
                            <a:t>Kirsebom</a:t>
                          </a:r>
                          <a:r>
                            <a:rPr lang="it-IT" sz="1400" baseline="0" dirty="0"/>
                            <a:t> </a:t>
                          </a:r>
                          <a:r>
                            <a:rPr lang="it-IT" sz="1400" i="1" baseline="0" dirty="0"/>
                            <a:t>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00302" t="-432000" r="-1208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[5] T.K.</a:t>
                          </a:r>
                          <a:r>
                            <a:rPr lang="it-IT" sz="1400" baseline="0" dirty="0"/>
                            <a:t> Rana </a:t>
                          </a:r>
                          <a:r>
                            <a:rPr lang="it-IT" sz="1400" i="1" baseline="0" dirty="0"/>
                            <a:t>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00302" t="-532000" r="-1208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[6] M. </a:t>
                          </a:r>
                          <a:r>
                            <a:rPr lang="it-IT" sz="1400" dirty="0" err="1"/>
                            <a:t>Itoh</a:t>
                          </a:r>
                          <a:r>
                            <a:rPr lang="it-IT" sz="1400" baseline="0" dirty="0"/>
                            <a:t> </a:t>
                          </a:r>
                          <a:r>
                            <a:rPr lang="it-IT" sz="1400" i="1" baseline="0" dirty="0"/>
                            <a:t>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00302" t="-632000" r="-1208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[7] L.</a:t>
                          </a:r>
                          <a:r>
                            <a:rPr lang="it-IT" sz="1400" baseline="0" dirty="0"/>
                            <a:t> Morelli </a:t>
                          </a:r>
                          <a:r>
                            <a:rPr lang="it-IT" sz="1400" i="1" baseline="0" dirty="0"/>
                            <a:t>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00302" t="-732000" r="-1208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" name="Gruppo 9">
            <a:extLst>
              <a:ext uri="{FF2B5EF4-FFF2-40B4-BE49-F238E27FC236}">
                <a16:creationId xmlns:a16="http://schemas.microsoft.com/office/drawing/2014/main" id="{D2E37E97-6CB7-AA40-1D2A-B97A3F9E4034}"/>
              </a:ext>
            </a:extLst>
          </p:cNvPr>
          <p:cNvGrpSpPr/>
          <p:nvPr/>
        </p:nvGrpSpPr>
        <p:grpSpPr>
          <a:xfrm>
            <a:off x="540311" y="3075615"/>
            <a:ext cx="2206817" cy="2090414"/>
            <a:chOff x="540311" y="3075615"/>
            <a:chExt cx="2206817" cy="2090414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B065D07C-9AFA-6173-308E-45CD25F2A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40311" y="3075615"/>
              <a:ext cx="2206817" cy="2090414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AC35F8B0-C359-63C0-7046-08A7AB8FE157}"/>
                </a:ext>
              </a:extLst>
            </p:cNvPr>
            <p:cNvSpPr txBox="1"/>
            <p:nvPr/>
          </p:nvSpPr>
          <p:spPr>
            <a:xfrm>
              <a:off x="932488" y="3110247"/>
              <a:ext cx="126324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="1" i="1" dirty="0">
                  <a:solidFill>
                    <a:srgbClr val="008000"/>
                  </a:solidFill>
                </a:rPr>
                <a:t>M. </a:t>
              </a:r>
              <a:r>
                <a:rPr lang="it-IT" sz="1400" b="1" i="1" dirty="0" err="1">
                  <a:solidFill>
                    <a:srgbClr val="008000"/>
                  </a:solidFill>
                </a:rPr>
                <a:t>Freer</a:t>
              </a:r>
              <a:r>
                <a:rPr lang="it-IT" sz="1400" b="1" i="1" dirty="0">
                  <a:solidFill>
                    <a:srgbClr val="008000"/>
                  </a:solidFill>
                </a:rPr>
                <a:t> et al.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CEDBB850-B7B2-2227-08AD-766DBEB0E865}"/>
              </a:ext>
            </a:extLst>
          </p:cNvPr>
          <p:cNvGrpSpPr/>
          <p:nvPr/>
        </p:nvGrpSpPr>
        <p:grpSpPr>
          <a:xfrm>
            <a:off x="2780349" y="2934590"/>
            <a:ext cx="2117686" cy="2115564"/>
            <a:chOff x="2780349" y="2934590"/>
            <a:chExt cx="2117686" cy="2115564"/>
          </a:xfrm>
        </p:grpSpPr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B1D5E2A1-82BA-4B8F-77D1-BEE05CD37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780349" y="3100538"/>
              <a:ext cx="2117686" cy="1949616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8B0B9E36-E253-F597-B5D7-359FDA559A1B}"/>
                </a:ext>
              </a:extLst>
            </p:cNvPr>
            <p:cNvSpPr txBox="1"/>
            <p:nvPr/>
          </p:nvSpPr>
          <p:spPr>
            <a:xfrm>
              <a:off x="3095720" y="2934590"/>
              <a:ext cx="147628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="1" i="1" dirty="0">
                  <a:solidFill>
                    <a:srgbClr val="008000"/>
                  </a:solidFill>
                </a:rPr>
                <a:t>A. </a:t>
              </a:r>
              <a:r>
                <a:rPr lang="it-IT" sz="1400" b="1" i="1" dirty="0" err="1">
                  <a:solidFill>
                    <a:srgbClr val="008000"/>
                  </a:solidFill>
                </a:rPr>
                <a:t>Raduta</a:t>
              </a:r>
              <a:r>
                <a:rPr lang="it-IT" sz="1400" b="1" i="1" dirty="0">
                  <a:solidFill>
                    <a:srgbClr val="008000"/>
                  </a:solidFill>
                </a:rPr>
                <a:t> et al.</a:t>
              </a:r>
            </a:p>
          </p:txBody>
        </p:sp>
      </p:grpSp>
      <p:sp>
        <p:nvSpPr>
          <p:cNvPr id="11" name="Text Box 13">
            <a:extLst>
              <a:ext uri="{FF2B5EF4-FFF2-40B4-BE49-F238E27FC236}">
                <a16:creationId xmlns:a16="http://schemas.microsoft.com/office/drawing/2014/main" id="{B037C1C6-5FB9-2133-AEFC-3C35B88BE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04057"/>
            <a:ext cx="2892202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FFFF"/>
                </a:solidFill>
              </a:rPr>
              <a:t>…</a:t>
            </a:r>
            <a:r>
              <a:rPr lang="it-IT" sz="2000" b="1" dirty="0" err="1">
                <a:solidFill>
                  <a:srgbClr val="FFFFFF"/>
                </a:solidFill>
              </a:rPr>
              <a:t>effects</a:t>
            </a:r>
            <a:r>
              <a:rPr lang="it-IT" sz="2000" b="1" dirty="0">
                <a:solidFill>
                  <a:srgbClr val="FFFFFF"/>
                </a:solidFill>
              </a:rPr>
              <a:t> of the </a:t>
            </a:r>
            <a:r>
              <a:rPr lang="it-IT" sz="2000" b="1" i="1" dirty="0">
                <a:solidFill>
                  <a:srgbClr val="FFFFFF"/>
                </a:solidFill>
              </a:rPr>
              <a:t>medium</a:t>
            </a:r>
            <a:r>
              <a:rPr lang="it-IT" sz="2000" b="1" dirty="0">
                <a:solidFill>
                  <a:srgbClr val="FFFFFF"/>
                </a:solidFill>
              </a:rPr>
              <a:t>? 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8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4.7|22.1|11|15.9|2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4.7|22.1|11|15.9|2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4.7|22.1|11|15.9|2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4.7|22.1|11|15.9|2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4.7|22.1|11|15.9|2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4.7|22.1|11|15.9|22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4.7|22.1|11|15.9|2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4.7|22.1|11|15.9|22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4.7|22.1|11|15.9|2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51.5|0.6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5|1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1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|14.7|32.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2995</Words>
  <Application>Microsoft Office PowerPoint</Application>
  <PresentationFormat>Presentazione su schermo (4:3)</PresentationFormat>
  <Paragraphs>426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1" baseType="lpstr">
      <vt:lpstr>Arial</vt:lpstr>
      <vt:lpstr>Arial Unicode MS</vt:lpstr>
      <vt:lpstr>Brush Script MT</vt:lpstr>
      <vt:lpstr>Calibri</vt:lpstr>
      <vt:lpstr>Calibri Light</vt:lpstr>
      <vt:lpstr>Cambria Math</vt:lpstr>
      <vt:lpstr>Symbol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Ivano Lombardo</dc:creator>
  <cp:lastModifiedBy>Ivano Lombardo</cp:lastModifiedBy>
  <cp:revision>32</cp:revision>
  <dcterms:created xsi:type="dcterms:W3CDTF">2023-09-04T22:56:12Z</dcterms:created>
  <dcterms:modified xsi:type="dcterms:W3CDTF">2025-02-17T10:14:14Z</dcterms:modified>
</cp:coreProperties>
</file>