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40" r:id="rId3"/>
    <p:sldMasterId id="2147483788" r:id="rId4"/>
  </p:sldMasterIdLst>
  <p:notesMasterIdLst>
    <p:notesMasterId r:id="rId52"/>
  </p:notesMasterIdLst>
  <p:handoutMasterIdLst>
    <p:handoutMasterId r:id="rId53"/>
  </p:handoutMasterIdLst>
  <p:sldIdLst>
    <p:sldId id="1304" r:id="rId5"/>
    <p:sldId id="1212" r:id="rId6"/>
    <p:sldId id="1529" r:id="rId7"/>
    <p:sldId id="1431" r:id="rId8"/>
    <p:sldId id="1546" r:id="rId9"/>
    <p:sldId id="1547" r:id="rId10"/>
    <p:sldId id="1579" r:id="rId11"/>
    <p:sldId id="1549" r:id="rId12"/>
    <p:sldId id="1551" r:id="rId13"/>
    <p:sldId id="1580" r:id="rId14"/>
    <p:sldId id="1581" r:id="rId15"/>
    <p:sldId id="1582" r:id="rId16"/>
    <p:sldId id="1554" r:id="rId17"/>
    <p:sldId id="1558" r:id="rId18"/>
    <p:sldId id="1559" r:id="rId19"/>
    <p:sldId id="1566" r:id="rId20"/>
    <p:sldId id="1567" r:id="rId21"/>
    <p:sldId id="1569" r:id="rId22"/>
    <p:sldId id="1533" r:id="rId23"/>
    <p:sldId id="1534" r:id="rId24"/>
    <p:sldId id="1537" r:id="rId25"/>
    <p:sldId id="1535" r:id="rId26"/>
    <p:sldId id="1538" r:id="rId27"/>
    <p:sldId id="1532" r:id="rId28"/>
    <p:sldId id="1536" r:id="rId29"/>
    <p:sldId id="3161" r:id="rId30"/>
    <p:sldId id="1570" r:id="rId31"/>
    <p:sldId id="280" r:id="rId32"/>
    <p:sldId id="1562" r:id="rId33"/>
    <p:sldId id="1575" r:id="rId34"/>
    <p:sldId id="1557" r:id="rId35"/>
    <p:sldId id="1553" r:id="rId36"/>
    <p:sldId id="1563" r:id="rId37"/>
    <p:sldId id="1564" r:id="rId38"/>
    <p:sldId id="1571" r:id="rId39"/>
    <p:sldId id="1572" r:id="rId40"/>
    <p:sldId id="1573" r:id="rId41"/>
    <p:sldId id="1574" r:id="rId42"/>
    <p:sldId id="3193" r:id="rId43"/>
    <p:sldId id="3194" r:id="rId44"/>
    <p:sldId id="1550" r:id="rId45"/>
    <p:sldId id="1542" r:id="rId46"/>
    <p:sldId id="1543" r:id="rId47"/>
    <p:sldId id="1495" r:id="rId48"/>
    <p:sldId id="1316" r:id="rId49"/>
    <p:sldId id="3191" r:id="rId50"/>
    <p:sldId id="3192" r:id="rId51"/>
  </p:sldIdLst>
  <p:sldSz cx="9144000" cy="6858000" type="screen4x3"/>
  <p:notesSz cx="7099300"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80"/>
    <a:srgbClr val="FF68B4"/>
    <a:srgbClr val="CC00CC"/>
    <a:srgbClr val="1F4E79"/>
    <a:srgbClr val="FFFFFF"/>
    <a:srgbClr val="CC66FF"/>
    <a:srgbClr val="0033CC"/>
    <a:srgbClr val="0000FF"/>
    <a:srgbClr val="FFFF00"/>
    <a:srgbClr val="E2EF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90" autoAdjust="0"/>
    <p:restoredTop sz="75826" autoAdjust="0"/>
  </p:normalViewPr>
  <p:slideViewPr>
    <p:cSldViewPr snapToGrid="0">
      <p:cViewPr varScale="1">
        <p:scale>
          <a:sx n="82" d="100"/>
          <a:sy n="82" d="100"/>
        </p:scale>
        <p:origin x="1644" y="3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54" d="100"/>
          <a:sy n="54" d="100"/>
        </p:scale>
        <p:origin x="2383"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537AB9F0-5A0D-4EF9-BC86-0CA5D471ABA6}"/>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EBB9F580-2522-40FC-B726-088A39DC22CA}"/>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1EC2360D-3022-48E8-8DD4-64619A828C73}" type="datetimeFigureOut">
              <a:rPr lang="zh-CN" altLang="en-US" smtClean="0"/>
              <a:t>2025/2/18</a:t>
            </a:fld>
            <a:endParaRPr lang="zh-CN" altLang="en-US"/>
          </a:p>
        </p:txBody>
      </p:sp>
      <p:sp>
        <p:nvSpPr>
          <p:cNvPr id="4" name="页脚占位符 3">
            <a:extLst>
              <a:ext uri="{FF2B5EF4-FFF2-40B4-BE49-F238E27FC236}">
                <a16:creationId xmlns:a16="http://schemas.microsoft.com/office/drawing/2014/main" id="{A0DDDDAE-F7BA-4CE4-8163-A5EBCFD171BC}"/>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7BE12D8F-D355-4914-BD8B-18DC98067D00}"/>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D08F053E-FE2E-4421-A7F4-2A31D4A24FC6}" type="slidenum">
              <a:rPr lang="zh-CN" altLang="en-US" smtClean="0"/>
              <a:t>‹#›</a:t>
            </a:fld>
            <a:endParaRPr lang="zh-CN" altLang="en-US"/>
          </a:p>
        </p:txBody>
      </p:sp>
    </p:spTree>
    <p:extLst>
      <p:ext uri="{BB962C8B-B14F-4D97-AF65-F5344CB8AC3E}">
        <p14:creationId xmlns:p14="http://schemas.microsoft.com/office/powerpoint/2010/main" val="2176678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3D23F6F5-56CA-4498-8350-922DFA1B79CD}" type="datetimeFigureOut">
              <a:rPr lang="zh-CN" altLang="en-US" smtClean="0"/>
              <a:pPr/>
              <a:t>2025/2/18</a:t>
            </a:fld>
            <a:endParaRPr lang="zh-CN" altLang="en-US"/>
          </a:p>
        </p:txBody>
      </p:sp>
      <p:sp>
        <p:nvSpPr>
          <p:cNvPr id="4" name="幻灯片图像占位符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zh-CN" altLang="en-US"/>
          </a:p>
        </p:txBody>
      </p:sp>
      <p:sp>
        <p:nvSpPr>
          <p:cNvPr id="5" name="备注占位符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ADE2F6B-9008-4E7F-9750-B87C7F89B711}" type="slidenum">
              <a:rPr lang="zh-CN" altLang="en-US" smtClean="0"/>
              <a:pPr/>
              <a:t>‹#›</a:t>
            </a:fld>
            <a:endParaRPr lang="zh-CN" altLang="en-US"/>
          </a:p>
        </p:txBody>
      </p:sp>
    </p:spTree>
    <p:extLst>
      <p:ext uri="{BB962C8B-B14F-4D97-AF65-F5344CB8AC3E}">
        <p14:creationId xmlns:p14="http://schemas.microsoft.com/office/powerpoint/2010/main" val="152668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C75FA2C-8E0E-452D-977C-9557AF709AD0}"/>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CCC7A038-778E-433C-A804-D3A5F7F36B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Good afternoon, everyone! I am </a:t>
            </a:r>
            <a:r>
              <a:rPr lang="en-US" altLang="zh-CN" dirty="0" err="1"/>
              <a:t>Jianjun</a:t>
            </a:r>
            <a:r>
              <a:rPr lang="en-US" altLang="zh-CN" dirty="0"/>
              <a:t> He from Fudan University, Shanghai, China. First of all, I would like to thank the organizers who invited me to this workshop. The title of my talk is the </a:t>
            </a:r>
            <a:r>
              <a:rPr lang="en-US" altLang="zh-CN" sz="1200" dirty="0"/>
              <a:t>Mystery of Calcium production in the first generation stars.</a:t>
            </a:r>
          </a:p>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As for the recycling </a:t>
            </a:r>
            <a:r>
              <a:rPr lang="en-US" altLang="zh-CN" dirty="0" err="1"/>
              <a:t>19F</a:t>
            </a:r>
            <a:r>
              <a:rPr lang="en-US" altLang="zh-CN" dirty="0"/>
              <a:t>(</a:t>
            </a:r>
            <a:r>
              <a:rPr lang="en-US" altLang="zh-CN" dirty="0" err="1"/>
              <a:t>p,a</a:t>
            </a:r>
            <a:r>
              <a:rPr lang="en-US" altLang="zh-CN" dirty="0"/>
              <a:t>)</a:t>
            </a:r>
            <a:r>
              <a:rPr lang="en-US" altLang="zh-CN" dirty="0" err="1"/>
              <a:t>16O</a:t>
            </a:r>
            <a:r>
              <a:rPr lang="en-US" altLang="zh-CN" dirty="0"/>
              <a:t> reaction. Here,</a:t>
            </a:r>
            <a:r>
              <a:rPr lang="en-US" altLang="zh-CN" baseline="0" dirty="0"/>
              <a:t> we show </a:t>
            </a:r>
            <a:r>
              <a:rPr lang="en-US" altLang="zh-CN" dirty="0"/>
              <a:t>the</a:t>
            </a:r>
            <a:r>
              <a:rPr lang="en-US" altLang="zh-CN" baseline="0" dirty="0"/>
              <a:t> level scheme. There are three types of channels, the so-called (</a:t>
            </a:r>
            <a:r>
              <a:rPr lang="en-US" altLang="zh-CN" baseline="0" dirty="0" err="1"/>
              <a:t>p,a0</a:t>
            </a:r>
            <a:r>
              <a:rPr lang="en-US" altLang="zh-CN" baseline="0" dirty="0"/>
              <a:t>), (</a:t>
            </a:r>
            <a:r>
              <a:rPr lang="en-US" altLang="zh-CN" baseline="0" dirty="0" err="1"/>
              <a:t>p,api</a:t>
            </a:r>
            <a:r>
              <a:rPr lang="en-US" altLang="zh-CN" baseline="0" dirty="0"/>
              <a:t>) and (</a:t>
            </a:r>
            <a:r>
              <a:rPr lang="en-US" altLang="zh-CN" baseline="0" dirty="0" err="1"/>
              <a:t>p,ag</a:t>
            </a:r>
            <a:r>
              <a:rPr lang="en-US" altLang="zh-CN" baseline="0" dirty="0"/>
              <a:t>) channels. The </a:t>
            </a:r>
            <a:r>
              <a:rPr lang="en-US" altLang="zh-CN" baseline="0" dirty="0" err="1"/>
              <a:t>19F</a:t>
            </a:r>
            <a:r>
              <a:rPr lang="en-US" altLang="zh-CN" baseline="0" dirty="0"/>
              <a:t> captures protons forming a compound </a:t>
            </a:r>
            <a:r>
              <a:rPr lang="en-US" altLang="zh-CN" baseline="0" dirty="0" err="1"/>
              <a:t>20Ne</a:t>
            </a:r>
            <a:r>
              <a:rPr lang="en-US" altLang="zh-CN" baseline="0" dirty="0"/>
              <a:t>, which may de-excite to the ground state of </a:t>
            </a:r>
            <a:r>
              <a:rPr lang="en-US" altLang="zh-CN" baseline="0" dirty="0" err="1"/>
              <a:t>16O</a:t>
            </a:r>
            <a:r>
              <a:rPr lang="en-US" altLang="zh-CN" baseline="0" dirty="0"/>
              <a:t> by emitting an alpha particle, it is referred to as (</a:t>
            </a:r>
            <a:r>
              <a:rPr lang="en-US" altLang="zh-CN" baseline="0" dirty="0" err="1"/>
              <a:t>p,a0</a:t>
            </a:r>
            <a:r>
              <a:rPr lang="en-US" altLang="zh-CN" baseline="0" dirty="0"/>
              <a:t>) channel; if the compound goes to the first excited state in </a:t>
            </a:r>
            <a:r>
              <a:rPr lang="en-US" altLang="zh-CN" baseline="0" dirty="0" err="1"/>
              <a:t>16O</a:t>
            </a:r>
            <a:r>
              <a:rPr lang="en-US" altLang="zh-CN" baseline="0" dirty="0"/>
              <a:t>, following the pair emission, it is referred to as (</a:t>
            </a:r>
            <a:r>
              <a:rPr lang="en-US" altLang="zh-CN" baseline="0" dirty="0" err="1"/>
              <a:t>p,a</a:t>
            </a:r>
            <a:r>
              <a:rPr lang="en-US" altLang="zh-CN" baseline="0" dirty="0">
                <a:sym typeface="Symbol"/>
              </a:rPr>
              <a:t></a:t>
            </a:r>
            <a:r>
              <a:rPr lang="en-US" altLang="zh-CN" baseline="0" dirty="0"/>
              <a:t>) channel, the (</a:t>
            </a:r>
            <a:r>
              <a:rPr lang="en-US" altLang="zh-CN" baseline="0" dirty="0" err="1"/>
              <a:t>p,ag</a:t>
            </a:r>
            <a:r>
              <a:rPr lang="en-US" altLang="zh-CN" baseline="0" dirty="0"/>
              <a:t>) channel denotes those decays through gamma transitions, with energy about 6-7 MeV. By the previous knowledge, the (</a:t>
            </a:r>
            <a:r>
              <a:rPr lang="en-US" altLang="zh-CN" baseline="0" dirty="0" err="1"/>
              <a:t>p,api</a:t>
            </a:r>
            <a:r>
              <a:rPr lang="en-US" altLang="zh-CN" baseline="0" dirty="0"/>
              <a:t>) channel plays negligible role, while </a:t>
            </a:r>
            <a:r>
              <a:rPr lang="en-US" altLang="zh-CN" sz="1200" kern="1200" dirty="0">
                <a:solidFill>
                  <a:schemeClr val="tx1"/>
                </a:solidFill>
                <a:effectLst/>
                <a:latin typeface="Times New Roman" pitchFamily="18" charset="0"/>
                <a:ea typeface="+mn-ea"/>
                <a:cs typeface="+mn-cs"/>
              </a:rPr>
              <a:t>the (</a:t>
            </a:r>
            <a:r>
              <a:rPr lang="en-US" altLang="zh-CN" sz="1200" kern="1200" dirty="0" err="1">
                <a:solidFill>
                  <a:schemeClr val="tx1"/>
                </a:solidFill>
                <a:effectLst/>
                <a:latin typeface="Times New Roman" pitchFamily="18" charset="0"/>
                <a:ea typeface="+mn-ea"/>
                <a:cs typeface="+mn-cs"/>
              </a:rPr>
              <a:t>p,ag</a:t>
            </a:r>
            <a:r>
              <a:rPr lang="en-US" altLang="zh-CN" sz="1200" kern="1200" dirty="0">
                <a:solidFill>
                  <a:schemeClr val="tx1"/>
                </a:solidFill>
                <a:effectLst/>
                <a:latin typeface="Times New Roman" pitchFamily="18" charset="0"/>
                <a:ea typeface="+mn-ea"/>
                <a:cs typeface="+mn-cs"/>
              </a:rPr>
              <a:t>) and (</a:t>
            </a:r>
            <a:r>
              <a:rPr lang="en-US" altLang="zh-CN" sz="1200" kern="1200" dirty="0" err="1">
                <a:solidFill>
                  <a:schemeClr val="tx1"/>
                </a:solidFill>
                <a:effectLst/>
                <a:latin typeface="Times New Roman" pitchFamily="18" charset="0"/>
                <a:ea typeface="+mn-ea"/>
                <a:cs typeface="+mn-cs"/>
              </a:rPr>
              <a:t>p,a0</a:t>
            </a:r>
            <a:r>
              <a:rPr lang="en-US" altLang="zh-CN" sz="1200" kern="1200" dirty="0">
                <a:solidFill>
                  <a:schemeClr val="tx1"/>
                </a:solidFill>
                <a:effectLst/>
                <a:latin typeface="Times New Roman" pitchFamily="18" charset="0"/>
                <a:ea typeface="+mn-ea"/>
                <a:cs typeface="+mn-cs"/>
              </a:rPr>
              <a:t>) channels dominate the total reaction rate.</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63859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As for First star environment, the Gamow window</a:t>
            </a:r>
            <a:r>
              <a:rPr lang="en-US" altLang="zh-CN" baseline="0" dirty="0"/>
              <a:t> for this reaction locates around 70 to 350 keV. There are no experimental data in the energy region of 70-200 keV for both reaction channels (the cross section reduced down to about 10</a:t>
            </a:r>
            <a:r>
              <a:rPr lang="en-US" altLang="zh-CN" baseline="30000" dirty="0"/>
              <a:t>-12</a:t>
            </a:r>
            <a:r>
              <a:rPr lang="en-US" altLang="zh-CN" baseline="0" dirty="0"/>
              <a:t> b at 70 keV, extremely small), which is quite challenge to access in the above-ground lab. </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6186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Since the cross section of these two reactions are extremely small at Gamow energy region, the direct measurement faces many challenges. Here, we need low background environment, intense beam, strong target and high detection efficiency.</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0996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en-US" altLang="zh-CN" dirty="0"/>
              <a:t>The China Jinping Underground Lab (</a:t>
            </a:r>
            <a:r>
              <a:rPr lang="en-US" altLang="zh-CN" dirty="0" err="1"/>
              <a:t>CJPL</a:t>
            </a:r>
            <a:r>
              <a:rPr lang="en-US" altLang="zh-CN" dirty="0"/>
              <a:t>) was established in 2010. </a:t>
            </a:r>
            <a:r>
              <a:rPr lang="en-US" altLang="zh-CN" dirty="0" err="1"/>
              <a:t>CJPL</a:t>
            </a:r>
            <a:r>
              <a:rPr lang="en-US" altLang="zh-CN" sz="1200" b="0" i="0" u="none" strike="noStrike" kern="1200" baseline="0" dirty="0">
                <a:solidFill>
                  <a:schemeClr val="tx1"/>
                </a:solidFill>
                <a:latin typeface="+mn-lt"/>
                <a:ea typeface="+mn-ea"/>
                <a:cs typeface="+mn-cs"/>
              </a:rPr>
              <a:t> is located in a traffic tunnel of a hydropower station under Jinping Mountain in the southwest of China, and has about 2,400 m of vertical rock overburden. </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89424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en-US" altLang="zh-CN" b="1" dirty="0"/>
              <a:t>As for intense beam, the target is a most critical issue. </a:t>
            </a:r>
            <a:r>
              <a:rPr lang="en-US" altLang="zh-CN" dirty="0"/>
              <a:t>In the past 10 years, we have developed the 19F implanted targets and this is the optimized scheme. Fi</a:t>
            </a:r>
            <a:r>
              <a:rPr lang="en-US" altLang="zh-CN" sz="1200" b="0" i="0" u="none" strike="noStrike" kern="1200" baseline="0" dirty="0">
                <a:solidFill>
                  <a:schemeClr val="tx1"/>
                </a:solidFill>
                <a:latin typeface="Times New Roman" pitchFamily="18" charset="0"/>
                <a:ea typeface="+mn-ea"/>
                <a:cs typeface="+mn-cs"/>
              </a:rPr>
              <a:t>rstly, implanting </a:t>
            </a:r>
            <a:r>
              <a:rPr lang="en-US" altLang="zh-CN" sz="1200" b="0" i="0" u="none" strike="noStrike" kern="1200" baseline="0" dirty="0" err="1">
                <a:solidFill>
                  <a:schemeClr val="tx1"/>
                </a:solidFill>
                <a:latin typeface="Times New Roman" pitchFamily="18" charset="0"/>
                <a:ea typeface="+mn-ea"/>
                <a:cs typeface="+mn-cs"/>
              </a:rPr>
              <a:t>19F</a:t>
            </a:r>
            <a:r>
              <a:rPr lang="en-US" altLang="zh-CN" sz="1200" b="0" i="0" u="none" strike="noStrike" kern="1200" baseline="0" dirty="0">
                <a:solidFill>
                  <a:schemeClr val="tx1"/>
                </a:solidFill>
                <a:latin typeface="Times New Roman" pitchFamily="18" charset="0"/>
                <a:ea typeface="+mn-ea"/>
                <a:cs typeface="+mn-cs"/>
              </a:rPr>
              <a:t> ions into the pure Fe backing with an implantation energy of 40 keV, and then sputtering a 50-nm thick Cr layer to further prevent the fluorine material loss. The target loss is about 7% per 300 </a:t>
            </a:r>
            <a:r>
              <a:rPr lang="en-US" altLang="zh-CN" sz="1200" b="0" i="0" u="none" strike="noStrike" kern="1200" baseline="0" dirty="0" err="1">
                <a:solidFill>
                  <a:schemeClr val="tx1"/>
                </a:solidFill>
                <a:latin typeface="Times New Roman" pitchFamily="18" charset="0"/>
                <a:ea typeface="+mn-ea"/>
                <a:cs typeface="+mn-cs"/>
              </a:rPr>
              <a:t>Coul</a:t>
            </a:r>
            <a:r>
              <a:rPr lang="en-US" altLang="zh-CN" sz="1200" b="0" i="0" u="none" strike="noStrike" kern="1200" baseline="0" dirty="0">
                <a:solidFill>
                  <a:schemeClr val="tx1"/>
                </a:solidFill>
                <a:latin typeface="Times New Roman" pitchFamily="18" charset="0"/>
                <a:ea typeface="+mn-ea"/>
                <a:cs typeface="+mn-cs"/>
              </a:rPr>
              <a:t>. bombardment. Here we analyzed the chemical composition by the APT technique and got the F distribution in the target. Therefore, such implanted targets are strong enough against the intense beam bombardment at JUNA.</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3636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dirty="0"/>
              <a:t>This is the 3D drawing of the experimental setup. After passing through two apertures, the proton beam bombarded the water-cooled </a:t>
            </a:r>
            <a:r>
              <a:rPr lang="en-GB" altLang="zh-CN" dirty="0" err="1"/>
              <a:t>19F</a:t>
            </a:r>
            <a:r>
              <a:rPr lang="en-GB" altLang="zh-CN" dirty="0"/>
              <a:t> target with beam current over 1 mA. The gamma rays were measured by a </a:t>
            </a:r>
            <a:r>
              <a:rPr lang="en-GB" altLang="zh-CN" dirty="0" err="1"/>
              <a:t>4pi</a:t>
            </a:r>
            <a:r>
              <a:rPr lang="en-GB" altLang="zh-CN" dirty="0"/>
              <a:t> </a:t>
            </a:r>
            <a:r>
              <a:rPr lang="en-GB" altLang="zh-CN" dirty="0" err="1"/>
              <a:t>BGO</a:t>
            </a:r>
            <a:r>
              <a:rPr lang="en-GB" altLang="zh-CN" dirty="0"/>
              <a:t> array</a:t>
            </a:r>
            <a:r>
              <a:rPr lang="en-US" altLang="zh-CN" dirty="0"/>
              <a:t>, which was heavily </a:t>
            </a:r>
            <a:r>
              <a:rPr lang="en-GB" altLang="zh-CN" dirty="0"/>
              <a:t>shielded by Copper, lead and Cd materials. As for the 6130-keV gamma ray, the </a:t>
            </a:r>
            <a:r>
              <a:rPr lang="en-GB" altLang="zh-CN" dirty="0" err="1"/>
              <a:t>BGO</a:t>
            </a:r>
            <a:r>
              <a:rPr lang="en-GB" altLang="zh-CN" dirty="0"/>
              <a:t> detector resolution is about 6% and efficiency about 60%. </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35664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en-US" altLang="zh-CN" dirty="0"/>
              <a:t>Here shows the astrophysical S-factors for the </a:t>
            </a:r>
            <a:r>
              <a:rPr lang="en-US" altLang="zh-CN" dirty="0" err="1"/>
              <a:t>19F</a:t>
            </a:r>
            <a:r>
              <a:rPr lang="en-US" altLang="zh-CN" dirty="0"/>
              <a:t>(</a:t>
            </a:r>
            <a:r>
              <a:rPr lang="en-US" altLang="zh-CN" dirty="0" err="1"/>
              <a:t>p,ag</a:t>
            </a:r>
            <a:r>
              <a:rPr lang="en-US" altLang="zh-CN" dirty="0"/>
              <a:t>) reaction, which were derived based on the R-matrix fits and the </a:t>
            </a:r>
            <a:r>
              <a:rPr lang="en-US" altLang="zh-CN" dirty="0" err="1"/>
              <a:t>Geant4</a:t>
            </a:r>
            <a:r>
              <a:rPr lang="en-US" altLang="zh-CN" dirty="0"/>
              <a:t> simulations. We show these new data in the off-resonance region. These two gray lines indicate the previous predictions, and it shows our </a:t>
            </a:r>
            <a:r>
              <a:rPr lang="en-US" altLang="zh-CN" dirty="0" err="1"/>
              <a:t>JUNA</a:t>
            </a:r>
            <a:r>
              <a:rPr lang="en-US" altLang="zh-CN" dirty="0"/>
              <a:t> data deviate from these predictions significantly. We show here three most probable R-matrix fits, where a 11-keV resonance, a sub-threshold state and an underlying alpha-cluster 2+ state seem required. Of course, if we can go down to even lower energy region, then a tighter constraint can be made. Anyway, the measured region is sufficient for calculating the reaction rate down to 0.1 GK, which fully covers the Gamow window of astrophysical interests. Here, James DeBoer and Michael </a:t>
            </a:r>
            <a:r>
              <a:rPr lang="en-US" altLang="zh-CN" dirty="0" err="1"/>
              <a:t>Wiescher</a:t>
            </a:r>
            <a:r>
              <a:rPr lang="en-US" altLang="zh-CN" dirty="0"/>
              <a:t> made the R-matrix calculations.</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41984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Times New Roman" pitchFamily="18" charset="0"/>
                <a:ea typeface="+mn-ea"/>
                <a:cs typeface="+mn-cs"/>
              </a:rPr>
              <a:t>This plot shows the ratio of present rate relative to </a:t>
            </a:r>
            <a:r>
              <a:rPr lang="en-US" altLang="zh-CN" sz="1200" b="0" i="0" u="none" strike="noStrike" kern="1200" baseline="0" dirty="0" err="1">
                <a:solidFill>
                  <a:schemeClr val="tx1"/>
                </a:solidFill>
                <a:latin typeface="Times New Roman" pitchFamily="18" charset="0"/>
                <a:ea typeface="+mn-ea"/>
                <a:cs typeface="+mn-cs"/>
              </a:rPr>
              <a:t>Spyrou</a:t>
            </a:r>
            <a:r>
              <a:rPr lang="en-US" altLang="zh-CN" sz="1200" b="0" i="0" u="none" strike="noStrike" kern="1200" baseline="0" dirty="0">
                <a:solidFill>
                  <a:schemeClr val="tx1"/>
                </a:solidFill>
                <a:latin typeface="Times New Roman" pitchFamily="18" charset="0"/>
                <a:ea typeface="+mn-ea"/>
                <a:cs typeface="+mn-cs"/>
              </a:rPr>
              <a:t> et al.’s rate. The corresponding ratios for previous </a:t>
            </a:r>
            <a:r>
              <a:rPr lang="en-US" altLang="zh-CN" sz="1200" b="0" i="0" u="none" strike="noStrike" kern="1200" baseline="0" dirty="0" err="1">
                <a:solidFill>
                  <a:schemeClr val="tx1"/>
                </a:solidFill>
                <a:latin typeface="Times New Roman" pitchFamily="18" charset="0"/>
                <a:ea typeface="+mn-ea"/>
                <a:cs typeface="+mn-cs"/>
              </a:rPr>
              <a:t>deBoer</a:t>
            </a:r>
            <a:r>
              <a:rPr lang="en-US" altLang="zh-CN" sz="1200" b="0" i="0" u="none" strike="noStrike" kern="1200" baseline="0" dirty="0">
                <a:solidFill>
                  <a:schemeClr val="tx1"/>
                </a:solidFill>
                <a:latin typeface="Times New Roman" pitchFamily="18" charset="0"/>
                <a:ea typeface="+mn-ea"/>
                <a:cs typeface="+mn-cs"/>
              </a:rPr>
              <a:t> et al. and Zhang et al.’s rates are also shown for comparison. It shows that </a:t>
            </a:r>
            <a:r>
              <a:rPr lang="en-US" altLang="zh-CN" sz="1200" dirty="0">
                <a:solidFill>
                  <a:srgbClr val="231F20"/>
                </a:solidFill>
                <a:latin typeface="Arial" panose="020B0604020202020204" pitchFamily="34" charset="0"/>
                <a:cs typeface="Arial" panose="020B0604020202020204" pitchFamily="34" charset="0"/>
              </a:rPr>
              <a:t>our JUNA rate deviates significantly from DeBoer’s one by a factor of 0.2 to 1.3, and importantly the uncertainties are </a:t>
            </a:r>
            <a:r>
              <a:rPr lang="en-US" altLang="zh-CN" sz="1200" dirty="0">
                <a:solidFill>
                  <a:srgbClr val="231F20"/>
                </a:solidFill>
                <a:latin typeface="Arial" panose="020B0604020202020204" pitchFamily="34" charset="0"/>
                <a:ea typeface="幼圆" panose="02010509060101010101" pitchFamily="49" charset="-122"/>
                <a:cs typeface="Arial" panose="020B0604020202020204" pitchFamily="34" charset="0"/>
              </a:rPr>
              <a:t>reduced remarkably based on our solid experimental data, by several orders of magnitude. At 0.1 </a:t>
            </a:r>
            <a:r>
              <a:rPr lang="en-US" altLang="zh-CN" sz="1200" dirty="0" err="1">
                <a:solidFill>
                  <a:srgbClr val="231F20"/>
                </a:solidFill>
                <a:latin typeface="Arial" panose="020B0604020202020204" pitchFamily="34" charset="0"/>
                <a:ea typeface="幼圆" panose="02010509060101010101" pitchFamily="49" charset="-122"/>
                <a:cs typeface="Arial" panose="020B0604020202020204" pitchFamily="34" charset="0"/>
              </a:rPr>
              <a:t>GK</a:t>
            </a:r>
            <a:r>
              <a:rPr lang="en-US" altLang="zh-CN" sz="1200" dirty="0">
                <a:solidFill>
                  <a:srgbClr val="231F20"/>
                </a:solidFill>
                <a:latin typeface="Arial" panose="020B0604020202020204" pitchFamily="34" charset="0"/>
                <a:ea typeface="幼圆" panose="02010509060101010101" pitchFamily="49" charset="-122"/>
                <a:cs typeface="Arial" panose="020B0604020202020204" pitchFamily="34" charset="0"/>
              </a:rPr>
              <a:t>, the uncertainty is reduced down to about 10%.</a:t>
            </a:r>
            <a:endParaRPr lang="en-US" altLang="zh-CN" sz="1200" dirty="0">
              <a:solidFill>
                <a:prstClr val="black"/>
              </a:solidFill>
              <a:latin typeface="Arial" panose="020B0604020202020204" pitchFamily="34" charset="0"/>
              <a:ea typeface="幼圆" panose="02010509060101010101" pitchFamily="49" charset="-122"/>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2786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en-US" altLang="zh-CN" dirty="0"/>
              <a:t>Here shows the present role of (</a:t>
            </a:r>
            <a:r>
              <a:rPr lang="en-US" altLang="zh-CN" dirty="0" err="1"/>
              <a:t>p,ag</a:t>
            </a:r>
            <a:r>
              <a:rPr lang="en-US" altLang="zh-CN" dirty="0"/>
              <a:t>) and (</a:t>
            </a:r>
            <a:r>
              <a:rPr lang="en-US" altLang="zh-CN" dirty="0" err="1"/>
              <a:t>p,a0</a:t>
            </a:r>
            <a:r>
              <a:rPr lang="en-US" altLang="zh-CN" dirty="0"/>
              <a:t>) channels below 400 keV. The (</a:t>
            </a:r>
            <a:r>
              <a:rPr lang="en-US" altLang="zh-CN" dirty="0" err="1"/>
              <a:t>p,a0</a:t>
            </a:r>
            <a:r>
              <a:rPr lang="en-US" altLang="zh-CN" dirty="0"/>
              <a:t>) data are indicated by these green data points and two theoretical R-matrix predictions. It shows that the (</a:t>
            </a:r>
            <a:r>
              <a:rPr lang="en-US" altLang="zh-CN" dirty="0" err="1"/>
              <a:t>p,a0</a:t>
            </a:r>
            <a:r>
              <a:rPr lang="en-US" altLang="zh-CN" dirty="0"/>
              <a:t>) channel dominates the total cross section in the energy region of 50~200 keV, and hence dominates the total rate below 0.12 GK. Therefore, the role of these two channels is clarified experimentally, and the (</a:t>
            </a:r>
            <a:r>
              <a:rPr lang="en-US" altLang="zh-CN" dirty="0" err="1"/>
              <a:t>p,a0</a:t>
            </a:r>
            <a:r>
              <a:rPr lang="en-US" altLang="zh-CN" dirty="0"/>
              <a:t>) channel </a:t>
            </a:r>
            <a:r>
              <a:rPr kumimoji="0" lang="en-US" altLang="zh-CN" sz="1200" b="0" i="0" u="none" strike="noStrike" kern="1200" cap="none" spc="0" normalizeH="0" baseline="0" noProof="0" dirty="0">
                <a:ln>
                  <a:noFill/>
                </a:ln>
                <a:solidFill>
                  <a:prstClr val="black"/>
                </a:solidFill>
                <a:effectLst/>
                <a:uLnTx/>
                <a:uFillTx/>
                <a:ea typeface="幼圆" panose="02010509060101010101" pitchFamily="49" charset="-122"/>
                <a:cs typeface="Arial" panose="020B0604020202020204" pitchFamily="34" charset="0"/>
              </a:rPr>
              <a:t>needs future experimental studies.</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9215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 I would like to introduce you the </a:t>
            </a:r>
            <a:r>
              <a:rPr lang="en-US" altLang="zh-CN" dirty="0" err="1"/>
              <a:t>JUNA</a:t>
            </a:r>
            <a:r>
              <a:rPr lang="zh-CN" altLang="en-US" dirty="0"/>
              <a:t> </a:t>
            </a:r>
            <a:r>
              <a:rPr lang="en-US" altLang="zh-CN" dirty="0"/>
              <a:t>measurement</a:t>
            </a:r>
            <a:r>
              <a:rPr lang="zh-CN" altLang="en-US" dirty="0"/>
              <a:t> </a:t>
            </a:r>
            <a:r>
              <a:rPr lang="en-US" altLang="zh-CN" dirty="0"/>
              <a:t>of</a:t>
            </a:r>
            <a:r>
              <a:rPr lang="zh-CN" altLang="en-US" dirty="0"/>
              <a:t> </a:t>
            </a:r>
            <a:r>
              <a:rPr lang="en-US" altLang="zh-CN" dirty="0"/>
              <a:t>19F(</a:t>
            </a:r>
            <a:r>
              <a:rPr lang="en-US" altLang="zh-CN" dirty="0" err="1"/>
              <a:t>p,g</a:t>
            </a:r>
            <a:r>
              <a:rPr lang="en-US" altLang="zh-CN" dirty="0"/>
              <a:t>)20Ne.</a:t>
            </a:r>
            <a:r>
              <a:rPr lang="zh-CN" altLang="en-US" dirty="0"/>
              <a:t> </a:t>
            </a:r>
            <a:r>
              <a:rPr lang="en-US" altLang="zh-CN" dirty="0"/>
              <a:t>The average proton beam current was about 1 mA, it is about 50 times higher than that at Notre Dame.</a:t>
            </a:r>
            <a:r>
              <a:rPr lang="zh-CN" altLang="en-US" dirty="0"/>
              <a:t> </a:t>
            </a:r>
            <a:r>
              <a:rPr lang="en-US" altLang="zh-CN" dirty="0"/>
              <a:t>The experiment shows that most of the gamma rays decaying to the first excited state of 20Ne, following by a 1.634 MeV gamma transition. This plot shows the summed g-ray spectra, by gating this summed peak around 13 MeV, we obtained the coincidence spectra as shown in the inset. Thus, we can determine the decay branching ratios.</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7101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幻灯片图像占位符 1">
            <a:extLst>
              <a:ext uri="{FF2B5EF4-FFF2-40B4-BE49-F238E27FC236}">
                <a16:creationId xmlns:a16="http://schemas.microsoft.com/office/drawing/2014/main" id="{B6262556-EBA4-48AA-B0E5-2DBEB8915DDD}"/>
              </a:ext>
            </a:extLst>
          </p:cNvPr>
          <p:cNvSpPr>
            <a:spLocks noGrp="1" noRot="1" noChangeAspect="1" noChangeArrowheads="1" noTextEdit="1"/>
          </p:cNvSpPr>
          <p:nvPr>
            <p:ph type="sldImg"/>
          </p:nvPr>
        </p:nvSpPr>
        <p:spPr>
          <a:ln/>
        </p:spPr>
      </p:sp>
      <p:sp>
        <p:nvSpPr>
          <p:cNvPr id="132099" name="备注占位符 2">
            <a:extLst>
              <a:ext uri="{FF2B5EF4-FFF2-40B4-BE49-F238E27FC236}">
                <a16:creationId xmlns:a16="http://schemas.microsoft.com/office/drawing/2014/main" id="{9C0B6718-310D-43E0-A291-A205BF11A2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The picture condenses the history of the universe. Our universe began with a Big Bang about 13.8 billion years ago. Afterwards, it expanded and cooled down quickly. After about 100 seconds, the temperature drops to about 1 billion Kelvin, starting the primordial nucleosynthesis of light elements; the first generation of stars in the universe formed about 150 million years, with temperature about 0.1 GK. This talk will focus on our recent studies about two key reactions involved in these first stars. </a:t>
            </a:r>
            <a:endParaRPr lang="zh-CN" altLang="en-US" dirty="0"/>
          </a:p>
        </p:txBody>
      </p:sp>
      <p:sp>
        <p:nvSpPr>
          <p:cNvPr id="132100" name="灯片编号占位符 3">
            <a:extLst>
              <a:ext uri="{FF2B5EF4-FFF2-40B4-BE49-F238E27FC236}">
                <a16:creationId xmlns:a16="http://schemas.microsoft.com/office/drawing/2014/main" id="{774E227F-3E17-4BF4-9E2D-944708F221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072629-AB4B-442B-ADDC-140B87D1EF03}"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measured this reaction down to the lowest energy of 186 keV in the center-of-mass system. Here shows the yield for the (</a:t>
            </a:r>
            <a:r>
              <a:rPr lang="en-US" altLang="zh-CN" dirty="0" err="1"/>
              <a:t>p,g1</a:t>
            </a:r>
            <a:r>
              <a:rPr lang="en-US" altLang="zh-CN" dirty="0"/>
              <a:t>) channel, the yellow one indicates the </a:t>
            </a:r>
            <a:r>
              <a:rPr lang="en-US" altLang="zh-CN" dirty="0" err="1"/>
              <a:t>JUNA</a:t>
            </a:r>
            <a:r>
              <a:rPr lang="en-US" altLang="zh-CN" dirty="0"/>
              <a:t> data, and the green one indicates that of Notre Dame, they agree very well in the overlapped region. It shows that a new resonance at 225 keV was observed for the first time, while Notre Dame only gave an upper limit around here.</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0388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work, we made the measurement relative to the (</a:t>
            </a:r>
            <a:r>
              <a:rPr lang="en-US" altLang="zh-CN" dirty="0" err="1"/>
              <a:t>p,ag</a:t>
            </a:r>
            <a:r>
              <a:rPr lang="en-US" altLang="zh-CN" dirty="0"/>
              <a:t>) strength of the well-known 323-keV resonance, having only 3.9% error.</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01151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relevant resonance strengths are listed in this Table. For 323 keV resonance, we got a strength with about 10% uncertainty, while the NACRE value has 60% uncertainty. The strength for the new 225-keV resonance is determined with an accuracy about 8%.</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2206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plot shows the astrophysical S factors, which is based on the R-matrix fits to our </a:t>
            </a:r>
            <a:r>
              <a:rPr lang="en-US" altLang="zh-CN" dirty="0" err="1"/>
              <a:t>JUNA</a:t>
            </a:r>
            <a:r>
              <a:rPr lang="en-US" altLang="zh-CN" dirty="0"/>
              <a:t> data. This R-matrix fits were made by DeBoer, </a:t>
            </a:r>
            <a:r>
              <a:rPr lang="en-US" altLang="zh-CN" dirty="0" err="1"/>
              <a:t>Wiescher</a:t>
            </a:r>
            <a:r>
              <a:rPr lang="en-US" altLang="zh-CN" dirty="0"/>
              <a:t> and Odell. Several extrapolations towards low energy have been made by assuming different contributions of 11-keV resonance and the subthreshold resonance. In fact, the Gamow region of first stars is around 100 keV, and certainty the future measurement directly down to this region can strictly constrain the S factor as well as the reaction rate.</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722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Based on the </a:t>
            </a:r>
            <a:r>
              <a:rPr lang="en-US" altLang="zh-CN" dirty="0" err="1"/>
              <a:t>JUNA</a:t>
            </a:r>
            <a:r>
              <a:rPr lang="en-US" altLang="zh-CN" dirty="0"/>
              <a:t> data and R-matrix theory, we obtain a new reaction rate of </a:t>
            </a:r>
            <a:r>
              <a:rPr lang="en-US" altLang="zh-CN" dirty="0" err="1"/>
              <a:t>19F</a:t>
            </a:r>
            <a:r>
              <a:rPr lang="en-US" altLang="zh-CN" dirty="0"/>
              <a:t>(</a:t>
            </a:r>
            <a:r>
              <a:rPr lang="en-US" altLang="zh-CN" dirty="0" err="1"/>
              <a:t>p,g</a:t>
            </a:r>
            <a:r>
              <a:rPr lang="en-US" altLang="zh-CN" dirty="0"/>
              <a:t>)</a:t>
            </a:r>
            <a:r>
              <a:rPr lang="en-US" altLang="zh-CN" dirty="0" err="1"/>
              <a:t>20Ne</a:t>
            </a:r>
            <a:r>
              <a:rPr lang="en-US" altLang="zh-CN" dirty="0"/>
              <a:t>. Here shows various rates relative to NACRE recommended one, where the color bands indicate the associate uncertainties. It shows our new rate is about 7 times larger than the previous recommendation at 0.1 </a:t>
            </a:r>
            <a:r>
              <a:rPr lang="en-US" altLang="zh-CN" dirty="0" err="1"/>
              <a:t>GK</a:t>
            </a:r>
            <a:r>
              <a:rPr lang="en-US" altLang="zh-CN" dirty="0"/>
              <a:t> of first star interest; and is about 200 times larger around 0.01 GK. In addition, the uncertainty of our rate is greatly reduced, and about 3 times more precise at 0.1 GK. This plot shows the rate ratio between these two reactions, and now the ratio is increased to about 2 in 1000, roughly 7 times enhancement.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1553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With our </a:t>
            </a:r>
            <a:r>
              <a:rPr lang="en-US" altLang="zh-CN" dirty="0" err="1"/>
              <a:t>JUNA</a:t>
            </a:r>
            <a:r>
              <a:rPr lang="en-US" altLang="zh-CN" dirty="0"/>
              <a:t> data, our collaborator, Alex </a:t>
            </a:r>
            <a:r>
              <a:rPr lang="en-US" altLang="zh-CN" dirty="0" err="1"/>
              <a:t>Heger</a:t>
            </a:r>
            <a:r>
              <a:rPr lang="en-US" altLang="zh-CN" dirty="0"/>
              <a:t> made the stellar model calculations. It shows that the observed Ca abundance in the oldest star of SMSS </a:t>
            </a:r>
            <a:r>
              <a:rPr lang="en-US" altLang="zh-CN" dirty="0" err="1"/>
              <a:t>J0313</a:t>
            </a:r>
            <a:r>
              <a:rPr lang="en-US" altLang="zh-CN" dirty="0"/>
              <a:t>-6708 can be reproduced very well with </a:t>
            </a:r>
            <a:r>
              <a:rPr lang="en-US" altLang="zh-CN" dirty="0" err="1"/>
              <a:t>JUNA</a:t>
            </a:r>
            <a:r>
              <a:rPr lang="en-US" altLang="zh-CN" dirty="0"/>
              <a:t> data, while other data can not. This work </a:t>
            </a:r>
            <a:r>
              <a:rPr lang="en-US" altLang="zh-CN" sz="1200" kern="1200" dirty="0">
                <a:solidFill>
                  <a:schemeClr val="tx1"/>
                </a:solidFill>
                <a:effectLst/>
                <a:latin typeface="+mn-lt"/>
                <a:ea typeface="+mn-ea"/>
                <a:cs typeface="+mn-cs"/>
              </a:rPr>
              <a:t>successfully verified the hypothesis that calcium originates from a key breakout reaction of </a:t>
            </a:r>
            <a:r>
              <a:rPr lang="en-US" altLang="zh-CN" sz="1200" kern="1200" dirty="0" err="1">
                <a:solidFill>
                  <a:schemeClr val="tx1"/>
                </a:solidFill>
                <a:effectLst/>
                <a:latin typeface="+mn-lt"/>
                <a:ea typeface="+mn-ea"/>
                <a:cs typeface="+mn-cs"/>
              </a:rPr>
              <a:t>CNO</a:t>
            </a:r>
            <a:r>
              <a:rPr lang="en-US" altLang="zh-CN" sz="1200" kern="1200" dirty="0">
                <a:solidFill>
                  <a:schemeClr val="tx1"/>
                </a:solidFill>
                <a:effectLst/>
                <a:latin typeface="+mn-lt"/>
                <a:ea typeface="+mn-ea"/>
                <a:cs typeface="+mn-cs"/>
              </a:rPr>
              <a:t> cycle, revealing the origin of calcium in the first stars. The results strong support the faint supernova model of the first stars. The paper was published in nature in 2022.</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7959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current S factor error is still as large as about 30% here, and even about a factor of 2 in the Gamow region. As a results, the uncertainty remains about 50% in reaction rate around 0.1 GK and in the predicted Ca abundances. The JUNA will restart soon, as for the 19F(</a:t>
            </a:r>
            <a:r>
              <a:rPr lang="en-US" altLang="zh-CN" dirty="0" err="1"/>
              <a:t>p,g</a:t>
            </a:r>
            <a:r>
              <a:rPr lang="en-US" altLang="zh-CN" dirty="0"/>
              <a:t>) </a:t>
            </a:r>
            <a:r>
              <a:rPr lang="en-US" altLang="zh-CN" dirty="0" err="1"/>
              <a:t>compaign</a:t>
            </a:r>
            <a:r>
              <a:rPr lang="en-US" altLang="zh-CN" dirty="0"/>
              <a:t>, we will push the measurement directly down to the Gamow window, and try to reduced the above uncertainties significantly. </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2721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eaLnBrk="1" hangingPunct="1"/>
            <a:r>
              <a:rPr lang="en-GB" altLang="zh-CN" dirty="0"/>
              <a:t>Here are the conclusions </a:t>
            </a:r>
            <a:r>
              <a:rPr lang="en-US" altLang="zh-CN" dirty="0"/>
              <a:t>for my talk</a:t>
            </a:r>
            <a:r>
              <a:rPr lang="en-GB" altLang="zh-CN" dirty="0"/>
              <a:t>. </a:t>
            </a:r>
            <a:r>
              <a:rPr lang="en-US" altLang="zh-CN" dirty="0"/>
              <a:t>We measured the 19F(</a:t>
            </a:r>
            <a:r>
              <a:rPr lang="en-US" altLang="zh-CN" dirty="0" err="1"/>
              <a:t>p,ag</a:t>
            </a:r>
            <a:r>
              <a:rPr lang="en-US" altLang="zh-CN" dirty="0"/>
              <a:t>)16O cross section down to ~70 keV, covering the full Gamow window of </a:t>
            </a:r>
            <a:r>
              <a:rPr kumimoji="0" lang="en-US" altLang="zh-CN" sz="1200" b="0" i="0" u="none" strike="noStrike" kern="1200" cap="none" spc="0" normalizeH="0" baseline="0" noProof="0" dirty="0">
                <a:ln>
                  <a:noFill/>
                </a:ln>
                <a:solidFill>
                  <a:prstClr val="black"/>
                </a:solidFill>
                <a:effectLst/>
                <a:uLnTx/>
                <a:uFillTx/>
                <a:ea typeface="幼圆" panose="02010509060101010101" pitchFamily="49" charset="-122"/>
                <a:cs typeface="Arial" panose="020B0604020202020204" pitchFamily="34" charset="0"/>
              </a:rPr>
              <a:t>astrophysics interests</a:t>
            </a:r>
            <a:r>
              <a:rPr lang="en-US" altLang="zh-CN" dirty="0"/>
              <a:t>. In the 50 ~ 200 keV region, (</a:t>
            </a:r>
            <a:r>
              <a:rPr lang="en-US" altLang="zh-CN" dirty="0" err="1"/>
              <a:t>p,a</a:t>
            </a:r>
            <a:r>
              <a:rPr lang="en-US" altLang="zh-CN" baseline="-25000" dirty="0" err="1"/>
              <a:t>0</a:t>
            </a:r>
            <a:r>
              <a:rPr lang="en-US" altLang="zh-CN" dirty="0"/>
              <a:t>) dominates the total cross section and hence the rate below 0.12 </a:t>
            </a:r>
            <a:r>
              <a:rPr lang="en-US" altLang="zh-CN" dirty="0" err="1"/>
              <a:t>GK</a:t>
            </a:r>
            <a:r>
              <a:rPr lang="en-US" altLang="zh-CN" dirty="0"/>
              <a:t>! This (p,a</a:t>
            </a:r>
            <a:r>
              <a:rPr lang="en-US" altLang="zh-CN" baseline="-25000" dirty="0"/>
              <a:t>0</a:t>
            </a:r>
            <a:r>
              <a:rPr lang="en-US" altLang="zh-CN" dirty="0"/>
              <a:t>) channel still needs future experimental investigations. The </a:t>
            </a:r>
            <a:r>
              <a:rPr lang="en-US" altLang="zh-CN" dirty="0" err="1"/>
              <a:t>CNO</a:t>
            </a:r>
            <a:r>
              <a:rPr lang="en-US" altLang="zh-CN" dirty="0"/>
              <a:t> breakout </a:t>
            </a:r>
            <a:r>
              <a:rPr lang="en-US" altLang="zh-CN" dirty="0" err="1"/>
              <a:t>19F</a:t>
            </a:r>
            <a:r>
              <a:rPr lang="en-US" altLang="zh-CN" dirty="0"/>
              <a:t>(</a:t>
            </a:r>
            <a:r>
              <a:rPr lang="en-US" altLang="zh-CN" dirty="0" err="1"/>
              <a:t>p,g</a:t>
            </a:r>
            <a:r>
              <a:rPr lang="en-US" altLang="zh-CN" dirty="0"/>
              <a:t>)</a:t>
            </a:r>
            <a:r>
              <a:rPr lang="en-US" altLang="zh-CN" dirty="0" err="1"/>
              <a:t>20Ne</a:t>
            </a:r>
            <a:r>
              <a:rPr lang="en-US" altLang="zh-CN" dirty="0"/>
              <a:t> reaction was measured to the 186 keV point, and a new resonance was discovered at 225 keV. Our rate is about 7 times larger than NACRE recommended one at 0.1 GK. With our new rate, the mystery of Ca production in the first stars was revealed, and strongly supporting the faint supernova model of massive Pop III stars. This result might have an important impact on future JWST abundance observations of the first stars in the early universe.</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44541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OK, that’s all, thanks very much for your attention.</a:t>
            </a:r>
            <a:endParaRPr lang="zh-CN" altLang="en-US" dirty="0"/>
          </a:p>
        </p:txBody>
      </p:sp>
      <p:sp>
        <p:nvSpPr>
          <p:cNvPr id="4" name="灯片编号占位符 3"/>
          <p:cNvSpPr>
            <a:spLocks noGrp="1"/>
          </p:cNvSpPr>
          <p:nvPr>
            <p:ph type="sldNum" sz="quarter" idx="5"/>
          </p:nvPr>
        </p:nvSpPr>
        <p:spPr/>
        <p:txBody>
          <a:bodyPr/>
          <a:lstStyle/>
          <a:p>
            <a:fld id="{6ADE2F6B-9008-4E7F-9750-B87C7F89B711}" type="slidenum">
              <a:rPr lang="zh-CN" altLang="en-US" smtClean="0"/>
              <a:pPr/>
              <a:t>28</a:t>
            </a:fld>
            <a:endParaRPr lang="zh-CN" altLang="en-US"/>
          </a:p>
        </p:txBody>
      </p:sp>
    </p:spTree>
    <p:extLst>
      <p:ext uri="{BB962C8B-B14F-4D97-AF65-F5344CB8AC3E}">
        <p14:creationId xmlns:p14="http://schemas.microsoft.com/office/powerpoint/2010/main" val="2980609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Times New Roman" pitchFamily="18" charset="0"/>
                <a:ea typeface="+mn-ea"/>
                <a:cs typeface="+mn-cs"/>
              </a:rPr>
              <a:t>This plot shows the gamma-ray spectra of the </a:t>
            </a:r>
            <a:r>
              <a:rPr lang="en-US" altLang="zh-CN" sz="1200" b="0" i="0" u="none" strike="noStrike" kern="1200" baseline="0" dirty="0" err="1">
                <a:solidFill>
                  <a:schemeClr val="tx1"/>
                </a:solidFill>
                <a:latin typeface="Times New Roman" pitchFamily="18" charset="0"/>
                <a:ea typeface="+mn-ea"/>
                <a:cs typeface="+mn-cs"/>
              </a:rPr>
              <a:t>19F</a:t>
            </a:r>
            <a:r>
              <a:rPr lang="en-US" altLang="zh-CN" sz="1200" b="0" i="0" u="none" strike="noStrike" kern="1200" baseline="0" dirty="0">
                <a:solidFill>
                  <a:schemeClr val="tx1"/>
                </a:solidFill>
                <a:latin typeface="Times New Roman" pitchFamily="18" charset="0"/>
                <a:ea typeface="+mn-ea"/>
                <a:cs typeface="+mn-cs"/>
              </a:rPr>
              <a:t>(</a:t>
            </a:r>
            <a:r>
              <a:rPr lang="en-US" altLang="zh-CN" sz="1200" b="0" i="0" u="none" strike="noStrike" kern="1200" baseline="0" dirty="0" err="1">
                <a:solidFill>
                  <a:schemeClr val="tx1"/>
                </a:solidFill>
                <a:latin typeface="Times New Roman" pitchFamily="18" charset="0"/>
                <a:ea typeface="+mn-ea"/>
                <a:cs typeface="+mn-cs"/>
              </a:rPr>
              <a:t>p,a</a:t>
            </a:r>
            <a:r>
              <a:rPr lang="en-US" altLang="zh-CN" sz="1200" b="0" i="0" u="none" strike="noStrike" kern="1200" baseline="0" dirty="0">
                <a:solidFill>
                  <a:schemeClr val="tx1"/>
                </a:solidFill>
                <a:latin typeface="Times New Roman" pitchFamily="18" charset="0"/>
                <a:ea typeface="+mn-ea"/>
                <a:cs typeface="+mn-cs"/>
              </a:rPr>
              <a:t>) experiment measured by a 4π </a:t>
            </a:r>
            <a:r>
              <a:rPr lang="en-US" altLang="zh-CN" sz="1200" b="0" i="0" u="none" strike="noStrike" kern="1200" baseline="0" dirty="0" err="1">
                <a:solidFill>
                  <a:schemeClr val="tx1"/>
                </a:solidFill>
                <a:latin typeface="Times New Roman" pitchFamily="18" charset="0"/>
                <a:ea typeface="+mn-ea"/>
                <a:cs typeface="+mn-cs"/>
              </a:rPr>
              <a:t>BGO</a:t>
            </a:r>
            <a:r>
              <a:rPr lang="en-US" altLang="zh-CN" sz="1200" b="0" i="0" u="none" strike="noStrike" kern="1200" baseline="0" dirty="0">
                <a:solidFill>
                  <a:schemeClr val="tx1"/>
                </a:solidFill>
                <a:latin typeface="Times New Roman" pitchFamily="18" charset="0"/>
                <a:ea typeface="+mn-ea"/>
                <a:cs typeface="+mn-cs"/>
              </a:rPr>
              <a:t> array at a proton energy of 130 keV. The aboveground (at </a:t>
            </a:r>
            <a:r>
              <a:rPr lang="en-US" altLang="zh-CN" sz="1200" b="0" i="0" u="none" strike="noStrike" kern="1200" baseline="0" dirty="0" err="1">
                <a:solidFill>
                  <a:schemeClr val="tx1"/>
                </a:solidFill>
                <a:latin typeface="Times New Roman" pitchFamily="18" charset="0"/>
                <a:ea typeface="+mn-ea"/>
                <a:cs typeface="+mn-cs"/>
              </a:rPr>
              <a:t>CIAE</a:t>
            </a:r>
            <a:r>
              <a:rPr lang="en-US" altLang="zh-CN" sz="1200" b="0" i="0" u="none" strike="noStrike" kern="1200" baseline="0" dirty="0">
                <a:solidFill>
                  <a:schemeClr val="tx1"/>
                </a:solidFill>
                <a:latin typeface="Times New Roman" pitchFamily="18" charset="0"/>
                <a:ea typeface="+mn-ea"/>
                <a:cs typeface="+mn-cs"/>
              </a:rPr>
              <a:t>) and underground (at </a:t>
            </a:r>
            <a:r>
              <a:rPr lang="en-US" altLang="zh-CN" sz="1200" b="0" i="0" u="none" strike="noStrike" kern="1200" baseline="0" dirty="0" err="1">
                <a:solidFill>
                  <a:schemeClr val="tx1"/>
                </a:solidFill>
                <a:latin typeface="Times New Roman" pitchFamily="18" charset="0"/>
                <a:ea typeface="+mn-ea"/>
                <a:cs typeface="+mn-cs"/>
              </a:rPr>
              <a:t>JUNA</a:t>
            </a:r>
            <a:r>
              <a:rPr lang="en-US" altLang="zh-CN" sz="1200" b="0" i="0" u="none" strike="noStrike" kern="1200" baseline="0" dirty="0">
                <a:solidFill>
                  <a:schemeClr val="tx1"/>
                </a:solidFill>
                <a:latin typeface="Times New Roman" pitchFamily="18" charset="0"/>
                <a:ea typeface="+mn-ea"/>
                <a:cs typeface="+mn-cs"/>
              </a:rPr>
              <a:t>) spectra are shown for comparison. We can see the interested 6130-keV peak clearly with very few background.</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Times New Roman" pitchFamily="18" charset="0"/>
                <a:ea typeface="+mn-ea"/>
                <a:cs typeface="+mn-cs"/>
              </a:rPr>
              <a:t>It demonstrates clearly the great advantage of deep underground lab for the g-ray detection. </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5099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Today, my topic is about the first generation stars, also called as the first stars, primordial stars, or Pop III stars.</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45597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our original plan, we also expected to run this (</a:t>
            </a:r>
            <a:r>
              <a:rPr lang="en-US" altLang="zh-CN" dirty="0" err="1"/>
              <a:t>p,a0</a:t>
            </a:r>
            <a:r>
              <a:rPr lang="en-US" altLang="zh-CN" dirty="0"/>
              <a:t>) measurement at Jinping lab. But owing to the very limited machine time at this </a:t>
            </a:r>
            <a:r>
              <a:rPr lang="en-US" altLang="zh-CN" dirty="0" err="1"/>
              <a:t>JUNA</a:t>
            </a:r>
            <a:r>
              <a:rPr lang="en-US" altLang="zh-CN" dirty="0"/>
              <a:t> operation period, we have to make such measurement in an above-ground lab at Hefei, China. We used the Si array to measure the emitted alpha particles. These four data points are from the Lombardo’s direct measurement. We now extended this measurement down to around 100 keV region. This is the R-matrix curve based on the </a:t>
            </a:r>
            <a:r>
              <a:rPr lang="en-US" altLang="zh-CN" dirty="0" err="1"/>
              <a:t>THM</a:t>
            </a:r>
            <a:r>
              <a:rPr lang="en-US" altLang="zh-CN" dirty="0"/>
              <a:t> indirect measurement. It seems that no obvious resonance peak was observed at 113 keV. This is very interesting. Around 100 keV energy region, our data agree with the </a:t>
            </a:r>
            <a:r>
              <a:rPr lang="en-US" altLang="zh-CN" dirty="0" err="1"/>
              <a:t>NACRE’s</a:t>
            </a:r>
            <a:r>
              <a:rPr lang="en-US" altLang="zh-CN" dirty="0"/>
              <a:t> simple extrapolation.</a:t>
            </a:r>
            <a:r>
              <a:rPr lang="zh-CN" altLang="en-US" dirty="0"/>
              <a:t> </a:t>
            </a:r>
            <a:r>
              <a:rPr lang="en-US" altLang="zh-CN" dirty="0"/>
              <a:t>That</a:t>
            </a:r>
            <a:r>
              <a:rPr lang="zh-CN" altLang="en-US" dirty="0"/>
              <a:t> </a:t>
            </a:r>
            <a:r>
              <a:rPr lang="en-US" altLang="zh-CN" dirty="0"/>
              <a:t>means that around 0.1 </a:t>
            </a:r>
            <a:r>
              <a:rPr lang="en-US" altLang="zh-CN" dirty="0" err="1"/>
              <a:t>GK</a:t>
            </a:r>
            <a:r>
              <a:rPr lang="en-US" altLang="zh-CN" dirty="0"/>
              <a:t>, our reaction rate is about the same as that of </a:t>
            </a:r>
            <a:r>
              <a:rPr lang="en-US" altLang="zh-CN" dirty="0" err="1"/>
              <a:t>NACRE’s</a:t>
            </a:r>
            <a:r>
              <a:rPr lang="en-US" altLang="zh-CN" dirty="0"/>
              <a:t> recommendation. Now, the data analysis is still on going.</a:t>
            </a:r>
            <a:endParaRPr lang="zh-CN" altLang="en-US" sz="1200" b="0" dirty="0">
              <a:latin typeface="幼圆" panose="02010509060101010101" pitchFamily="49" charset="-122"/>
              <a:ea typeface="幼圆" panose="02010509060101010101" pitchFamily="49" charset="-122"/>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6391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algn="l"/>
            <a:r>
              <a:rPr lang="en-US" altLang="zh-CN" sz="1200" dirty="0">
                <a:solidFill>
                  <a:srgbClr val="FF0000"/>
                </a:solidFill>
                <a:latin typeface="Britannic Bold" panose="020B0903060703020204" pitchFamily="34" charset="0"/>
              </a:rPr>
              <a:t>In </a:t>
            </a:r>
            <a:r>
              <a:rPr lang="en-US" altLang="zh-CN" sz="1200" dirty="0" err="1">
                <a:solidFill>
                  <a:srgbClr val="FF0000"/>
                </a:solidFill>
                <a:latin typeface="Britannic Bold" panose="020B0903060703020204" pitchFamily="34" charset="0"/>
              </a:rPr>
              <a:t>JUNA</a:t>
            </a:r>
            <a:r>
              <a:rPr lang="en-US" altLang="zh-CN" sz="1200" dirty="0">
                <a:solidFill>
                  <a:srgbClr val="FF0000"/>
                </a:solidFill>
                <a:latin typeface="Britannic Bold" panose="020B0903060703020204" pitchFamily="34" charset="0"/>
              </a:rPr>
              <a:t> phase one, a 400 kV high-voltage platform has been built</a:t>
            </a:r>
            <a:r>
              <a:rPr lang="en-US" altLang="zh-CN" dirty="0"/>
              <a:t>. This table shows the comparison between LUNA, CASPAR and </a:t>
            </a:r>
            <a:r>
              <a:rPr lang="en-US" altLang="zh-CN" dirty="0" err="1"/>
              <a:t>JUNA</a:t>
            </a:r>
            <a:r>
              <a:rPr lang="en-US" altLang="zh-CN" dirty="0"/>
              <a:t>. Comparing to LUNA, we have 100 times lower cosmic u background, more than 10 times stronger beam intensity. Of course, we also have significant advantage than the CASPAR facility at certain aspects.</a:t>
            </a:r>
            <a:endParaRPr lang="en-US" altLang="zh-CN" sz="1200" dirty="0">
              <a:solidFill>
                <a:srgbClr val="FF0000"/>
              </a:solidFill>
              <a:latin typeface="Britannic Bold" panose="020B0903060703020204" pitchFamily="34"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4531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algn="l"/>
            <a:r>
              <a:rPr lang="en-US" altLang="zh-CN" sz="1200" dirty="0">
                <a:solidFill>
                  <a:srgbClr val="FF0000"/>
                </a:solidFill>
                <a:latin typeface="Britannic Bold" panose="020B0903060703020204" pitchFamily="34" charset="0"/>
              </a:rPr>
              <a:t>Three years ago, Notre Dame DeBoer et al. made a complete evaluation of the available </a:t>
            </a:r>
            <a:r>
              <a:rPr lang="en-US" altLang="zh-CN" sz="1200" dirty="0" err="1">
                <a:solidFill>
                  <a:srgbClr val="FF0000"/>
                </a:solidFill>
                <a:latin typeface="Britannic Bold" panose="020B0903060703020204" pitchFamily="34" charset="0"/>
              </a:rPr>
              <a:t>19F</a:t>
            </a:r>
            <a:r>
              <a:rPr lang="en-US" altLang="zh-CN" sz="1200" dirty="0">
                <a:solidFill>
                  <a:srgbClr val="FF0000"/>
                </a:solidFill>
                <a:latin typeface="Britannic Bold" panose="020B0903060703020204" pitchFamily="34" charset="0"/>
              </a:rPr>
              <a:t>(</a:t>
            </a:r>
            <a:r>
              <a:rPr lang="en-US" altLang="zh-CN" sz="1200" dirty="0" err="1">
                <a:solidFill>
                  <a:srgbClr val="FF0000"/>
                </a:solidFill>
                <a:latin typeface="Britannic Bold" panose="020B0903060703020204" pitchFamily="34" charset="0"/>
              </a:rPr>
              <a:t>p,g</a:t>
            </a:r>
            <a:r>
              <a:rPr lang="en-US" altLang="zh-CN" sz="1200" dirty="0">
                <a:solidFill>
                  <a:srgbClr val="FF0000"/>
                </a:solidFill>
                <a:latin typeface="Britannic Bold" panose="020B0903060703020204" pitchFamily="34" charset="0"/>
              </a:rPr>
              <a:t>) and (</a:t>
            </a:r>
            <a:r>
              <a:rPr lang="en-US" altLang="zh-CN" sz="1200" dirty="0" err="1">
                <a:solidFill>
                  <a:srgbClr val="FF0000"/>
                </a:solidFill>
                <a:latin typeface="Britannic Bold" panose="020B0903060703020204" pitchFamily="34" charset="0"/>
              </a:rPr>
              <a:t>p,a</a:t>
            </a:r>
            <a:r>
              <a:rPr lang="en-US" altLang="zh-CN" sz="1200" dirty="0">
                <a:solidFill>
                  <a:srgbClr val="FF0000"/>
                </a:solidFill>
                <a:latin typeface="Britannic Bold" panose="020B0903060703020204" pitchFamily="34" charset="0"/>
              </a:rPr>
              <a:t>) reaction datasets, and their newly evaluated </a:t>
            </a:r>
            <a:r>
              <a:rPr lang="en-US" altLang="zh-CN" sz="1200" dirty="0" err="1">
                <a:solidFill>
                  <a:srgbClr val="FF0000"/>
                </a:solidFill>
                <a:latin typeface="Britannic Bold" panose="020B0903060703020204" pitchFamily="34" charset="0"/>
              </a:rPr>
              <a:t>19F</a:t>
            </a:r>
            <a:r>
              <a:rPr lang="en-US" altLang="zh-CN" sz="1200" dirty="0">
                <a:solidFill>
                  <a:srgbClr val="FF0000"/>
                </a:solidFill>
                <a:latin typeface="Britannic Bold" panose="020B0903060703020204" pitchFamily="34" charset="0"/>
              </a:rPr>
              <a:t>(</a:t>
            </a:r>
            <a:r>
              <a:rPr lang="en-US" altLang="zh-CN" sz="1200" dirty="0" err="1">
                <a:solidFill>
                  <a:srgbClr val="FF0000"/>
                </a:solidFill>
                <a:latin typeface="Britannic Bold" panose="020B0903060703020204" pitchFamily="34" charset="0"/>
              </a:rPr>
              <a:t>p,g</a:t>
            </a:r>
            <a:r>
              <a:rPr lang="en-US" altLang="zh-CN" sz="1200" dirty="0">
                <a:solidFill>
                  <a:srgbClr val="FF0000"/>
                </a:solidFill>
                <a:latin typeface="Britannic Bold" panose="020B0903060703020204" pitchFamily="34" charset="0"/>
              </a:rPr>
              <a:t>)</a:t>
            </a:r>
            <a:r>
              <a:rPr lang="en-US" altLang="zh-CN" sz="1200" dirty="0" err="1">
                <a:solidFill>
                  <a:srgbClr val="FF0000"/>
                </a:solidFill>
                <a:latin typeface="Britannic Bold" panose="020B0903060703020204" pitchFamily="34" charset="0"/>
              </a:rPr>
              <a:t>20Ne</a:t>
            </a:r>
            <a:r>
              <a:rPr lang="en-US" altLang="zh-CN" sz="1200" dirty="0">
                <a:solidFill>
                  <a:srgbClr val="FF0000"/>
                </a:solidFill>
                <a:latin typeface="Britannic Bold" panose="020B0903060703020204" pitchFamily="34" charset="0"/>
              </a:rPr>
              <a:t> rate is about 4 times smaller than that of NACRE recommended value, which makes the Ca problem even worse! Therefore, we need new measurement for this key breakout reaction at low energies.</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3649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en-US" altLang="zh-CN" dirty="0"/>
              <a:t>This is the typical g-ray spectra for six energy points. The main contaminants are from </a:t>
            </a:r>
            <a:r>
              <a:rPr lang="en-US" altLang="zh-CN" dirty="0" err="1"/>
              <a:t>11B</a:t>
            </a:r>
            <a:r>
              <a:rPr lang="en-US" altLang="zh-CN" dirty="0"/>
              <a:t>, </a:t>
            </a:r>
            <a:r>
              <a:rPr lang="en-US" altLang="zh-CN" dirty="0" err="1"/>
              <a:t>13C</a:t>
            </a:r>
            <a:r>
              <a:rPr lang="en-US" altLang="zh-CN" dirty="0"/>
              <a:t>, </a:t>
            </a:r>
            <a:r>
              <a:rPr lang="en-US" altLang="zh-CN" dirty="0" err="1"/>
              <a:t>18O</a:t>
            </a:r>
            <a:r>
              <a:rPr lang="en-US" altLang="zh-CN" dirty="0"/>
              <a:t> and D. The first three do not affect the </a:t>
            </a:r>
            <a:r>
              <a:rPr lang="en-US" altLang="zh-CN" dirty="0" err="1"/>
              <a:t>19F</a:t>
            </a:r>
            <a:r>
              <a:rPr lang="en-US" altLang="zh-CN" dirty="0"/>
              <a:t>, but below about 110 keV, the D background came in and became serious to the 6130-keV peak.</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7263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en-US" altLang="zh-CN" dirty="0"/>
              <a:t>The lowest energy point achieved in this work is around 72.4 keV. With beam current of about 1 mA and about 2 days machine time, we got this spectrum, because D contamination became dominant in the interested region, we got a net counts of 30+/-26 (with about 80% uncertainty). It almost represent a kind of </a:t>
            </a:r>
            <a:r>
              <a:rPr lang="en-US" altLang="zh-CN" dirty="0" err="1"/>
              <a:t>JUNA</a:t>
            </a:r>
            <a:r>
              <a:rPr lang="en-US" altLang="zh-CN" dirty="0"/>
              <a:t> limit. Of course, if we can reduce the D contribution and accumulate longer time, then the uncertainty can be reduced and the measurement can be moved downward to even lower energy  in the future.</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2008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latin typeface="幼圆" panose="02010509060101010101" pitchFamily="49" charset="-122"/>
                <a:ea typeface="幼圆" panose="02010509060101010101" pitchFamily="49" charset="-122"/>
              </a:rPr>
              <a:t>Now, I would like to talk about the </a:t>
            </a:r>
            <a:r>
              <a:rPr lang="en-US" altLang="zh-CN" sz="1200" b="0" dirty="0" err="1">
                <a:latin typeface="幼圆" panose="02010509060101010101" pitchFamily="49" charset="-122"/>
                <a:ea typeface="幼圆" panose="02010509060101010101" pitchFamily="49" charset="-122"/>
              </a:rPr>
              <a:t>19F</a:t>
            </a:r>
            <a:r>
              <a:rPr lang="en-US" altLang="zh-CN" sz="1200" b="0" dirty="0">
                <a:latin typeface="幼圆" panose="02010509060101010101" pitchFamily="49" charset="-122"/>
                <a:ea typeface="幼圆" panose="02010509060101010101" pitchFamily="49" charset="-122"/>
              </a:rPr>
              <a:t>(</a:t>
            </a:r>
            <a:r>
              <a:rPr lang="en-US" altLang="zh-CN" sz="1200" b="0" dirty="0" err="1">
                <a:latin typeface="幼圆" panose="02010509060101010101" pitchFamily="49" charset="-122"/>
                <a:ea typeface="幼圆" panose="02010509060101010101" pitchFamily="49" charset="-122"/>
              </a:rPr>
              <a:t>p,a0</a:t>
            </a:r>
            <a:r>
              <a:rPr lang="en-US" altLang="zh-CN" sz="1200" b="0" dirty="0">
                <a:latin typeface="幼圆" panose="02010509060101010101" pitchFamily="49" charset="-122"/>
                <a:ea typeface="幼圆" panose="02010509060101010101" pitchFamily="49" charset="-122"/>
              </a:rPr>
              <a:t>) channel. In 2011, Italy Catania group studied this channel by the Trojan-Horse Method, and observed several resonance, especially one at 12.957 MeV, that is the 113 keV resonance. Later they made the R-matrix analysis and thought their (</a:t>
            </a:r>
            <a:r>
              <a:rPr lang="en-US" altLang="zh-CN" sz="1200" b="0" dirty="0" err="1">
                <a:latin typeface="幼圆" panose="02010509060101010101" pitchFamily="49" charset="-122"/>
                <a:ea typeface="幼圆" panose="02010509060101010101" pitchFamily="49" charset="-122"/>
              </a:rPr>
              <a:t>p,a0</a:t>
            </a:r>
            <a:r>
              <a:rPr lang="en-US" altLang="zh-CN" sz="1200" b="0" dirty="0">
                <a:latin typeface="幼圆" panose="02010509060101010101" pitchFamily="49" charset="-122"/>
                <a:ea typeface="幼圆" panose="02010509060101010101" pitchFamily="49" charset="-122"/>
              </a:rPr>
              <a:t>) rate is about a factor of 2 larger than the NACRE recommended one around 0.1 GK.</a:t>
            </a:r>
            <a:endParaRPr lang="zh-CN" altLang="en-US" sz="1200" b="0" dirty="0">
              <a:latin typeface="幼圆" panose="02010509060101010101" pitchFamily="49" charset="-122"/>
              <a:ea typeface="幼圆" panose="02010509060101010101" pitchFamily="49" charset="-122"/>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9890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latin typeface="幼圆" panose="02010509060101010101" pitchFamily="49" charset="-122"/>
                <a:ea typeface="幼圆" panose="02010509060101010101" pitchFamily="49" charset="-122"/>
              </a:rPr>
              <a:t>Later, Lombardo et al. made the direct measurements of this reaction channel, down to about 200 keV. An R-matrix analysis was made together with this 113 keV resonance. But their uncertainties are still quite large.</a:t>
            </a:r>
            <a:endParaRPr lang="zh-CN" altLang="en-US" sz="1200" b="0" dirty="0">
              <a:latin typeface="幼圆" panose="02010509060101010101" pitchFamily="49" charset="-122"/>
              <a:ea typeface="幼圆" panose="02010509060101010101" pitchFamily="49" charset="-122"/>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3450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latin typeface="幼圆" panose="02010509060101010101" pitchFamily="49" charset="-122"/>
                <a:ea typeface="幼圆" panose="02010509060101010101" pitchFamily="49" charset="-122"/>
              </a:rPr>
              <a:t>In 2017, Catania group made the </a:t>
            </a:r>
            <a:r>
              <a:rPr lang="en-US" altLang="zh-CN" sz="1200" b="0" dirty="0" err="1">
                <a:latin typeface="幼圆" panose="02010509060101010101" pitchFamily="49" charset="-122"/>
                <a:ea typeface="幼圆" panose="02010509060101010101" pitchFamily="49" charset="-122"/>
              </a:rPr>
              <a:t>THM</a:t>
            </a:r>
            <a:r>
              <a:rPr lang="en-US" altLang="zh-CN" sz="1200" b="0" dirty="0">
                <a:latin typeface="幼圆" panose="02010509060101010101" pitchFamily="49" charset="-122"/>
                <a:ea typeface="幼圆" panose="02010509060101010101" pitchFamily="49" charset="-122"/>
              </a:rPr>
              <a:t> measurement again. Here is the comparison between 2011 and 2017 results. It is obvious that the later measurement had much better resolution. Here is the R-matrix comparison. Large differences appeared around 113 keV and 251 keV.</a:t>
            </a:r>
            <a:endParaRPr lang="zh-CN" altLang="en-US" sz="1200" b="0" dirty="0">
              <a:latin typeface="幼圆" panose="02010509060101010101" pitchFamily="49" charset="-122"/>
              <a:ea typeface="幼圆" panose="02010509060101010101" pitchFamily="49" charset="-122"/>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2820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latin typeface="幼圆" panose="02010509060101010101" pitchFamily="49" charset="-122"/>
                <a:ea typeface="幼圆" panose="02010509060101010101" pitchFamily="49" charset="-122"/>
              </a:rPr>
              <a:t>Here shows the R-matrix calculation based on the 2017 </a:t>
            </a:r>
            <a:r>
              <a:rPr lang="en-US" altLang="zh-CN" sz="1200" b="0" dirty="0" err="1">
                <a:latin typeface="幼圆" panose="02010509060101010101" pitchFamily="49" charset="-122"/>
                <a:ea typeface="幼圆" panose="02010509060101010101" pitchFamily="49" charset="-122"/>
              </a:rPr>
              <a:t>THM</a:t>
            </a:r>
            <a:r>
              <a:rPr lang="en-US" altLang="zh-CN" sz="1200" b="0" dirty="0">
                <a:latin typeface="幼圆" panose="02010509060101010101" pitchFamily="49" charset="-122"/>
                <a:ea typeface="幼圆" panose="02010509060101010101" pitchFamily="49" charset="-122"/>
              </a:rPr>
              <a:t> data. The direct measurement is also shown for comparison. It seems they are consistent within the uncertainties. </a:t>
            </a:r>
            <a:endParaRPr lang="zh-CN" altLang="en-US" sz="1200" b="0" dirty="0">
              <a:latin typeface="幼圆" panose="02010509060101010101" pitchFamily="49" charset="-122"/>
              <a:ea typeface="幼圆" panose="02010509060101010101" pitchFamily="49" charset="-122"/>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3869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a:extLst>
              <a:ext uri="{FF2B5EF4-FFF2-40B4-BE49-F238E27FC236}">
                <a16:creationId xmlns:a16="http://schemas.microsoft.com/office/drawing/2014/main" id="{9560BDD6-2CC9-4327-928F-6D9953DFC4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备注占位符 2">
            <a:extLst>
              <a:ext uri="{FF2B5EF4-FFF2-40B4-BE49-F238E27FC236}">
                <a16:creationId xmlns:a16="http://schemas.microsoft.com/office/drawing/2014/main" id="{733B1460-4221-46B1-9AE7-8C228CADB0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
        <p:nvSpPr>
          <p:cNvPr id="61444" name="灯片编号占位符 3">
            <a:extLst>
              <a:ext uri="{FF2B5EF4-FFF2-40B4-BE49-F238E27FC236}">
                <a16:creationId xmlns:a16="http://schemas.microsoft.com/office/drawing/2014/main" id="{CFD035E6-7963-4509-8805-E4ED83BC9F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A5DF4D7-E166-4804-B065-44A0A06CCE61}" type="slidenum">
              <a:rPr lang="zh-CN" altLang="en-US" smtClean="0">
                <a:solidFill>
                  <a:srgbClr val="000000"/>
                </a:solidFill>
                <a:latin typeface="Calibri" panose="020F0502020204030204" pitchFamily="34" charset="0"/>
              </a:rPr>
              <a:pPr/>
              <a:t>39</a:t>
            </a:fld>
            <a:endParaRPr lang="zh-CN"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604920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222222"/>
                </a:solidFill>
                <a:ea typeface="幼圆" panose="02010509060101010101" pitchFamily="49" charset="-122"/>
                <a:cs typeface="Times New Roman" panose="02020603050405020304" pitchFamily="18" charset="0"/>
              </a:rPr>
              <a:t>According to the standard cosmology theory, during 380,000 to</a:t>
            </a:r>
            <a:r>
              <a:rPr lang="en-US" altLang="zh-CN" sz="1200" dirty="0">
                <a:solidFill>
                  <a:srgbClr val="22222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1200" dirty="0">
                <a:solidFill>
                  <a:srgbClr val="222222"/>
                </a:solidFill>
                <a:ea typeface="幼圆" panose="02010509060101010101" pitchFamily="49" charset="-122"/>
                <a:cs typeface="Times New Roman" panose="02020603050405020304" pitchFamily="18" charset="0"/>
              </a:rPr>
              <a:t>150 million years after the Big Bang, there were no luminous objects during the so-called "Dark Age". After that, the first generation stars formed, and the first generation galaxies formed about 1 billion years later. One of the major scientific objectives of the Webb telescope is to study the "first rays of dawn" emitted by the first generation stars and galaxies in the universe, seeing back into the cosmos.</a:t>
            </a:r>
            <a:endParaRPr kumimoji="0" lang="zh-CN" altLang="en-US" sz="1200" b="0" i="0" u="none" strike="noStrike" kern="1200" cap="none" spc="0" normalizeH="0" baseline="0" noProof="0" dirty="0">
              <a:ln>
                <a:noFill/>
              </a:ln>
              <a:solidFill>
                <a:prstClr val="black"/>
              </a:solidFill>
              <a:effectLst/>
              <a:uLnTx/>
              <a:uFillTx/>
              <a:ea typeface="幼圆" panose="02010509060101010101" pitchFamily="49"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13525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a:extLst>
              <a:ext uri="{FF2B5EF4-FFF2-40B4-BE49-F238E27FC236}">
                <a16:creationId xmlns:a16="http://schemas.microsoft.com/office/drawing/2014/main" id="{9560BDD6-2CC9-4327-928F-6D9953DFC4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备注占位符 2">
            <a:extLst>
              <a:ext uri="{FF2B5EF4-FFF2-40B4-BE49-F238E27FC236}">
                <a16:creationId xmlns:a16="http://schemas.microsoft.com/office/drawing/2014/main" id="{733B1460-4221-46B1-9AE7-8C228CADB0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
        <p:nvSpPr>
          <p:cNvPr id="61444" name="灯片编号占位符 3">
            <a:extLst>
              <a:ext uri="{FF2B5EF4-FFF2-40B4-BE49-F238E27FC236}">
                <a16:creationId xmlns:a16="http://schemas.microsoft.com/office/drawing/2014/main" id="{CFD035E6-7963-4509-8805-E4ED83BC9F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A5DF4D7-E166-4804-B065-44A0A06CCE61}" type="slidenum">
              <a:rPr lang="zh-CN" altLang="en-US" smtClean="0">
                <a:solidFill>
                  <a:srgbClr val="000000"/>
                </a:solidFill>
                <a:latin typeface="Calibri" panose="020F0502020204030204" pitchFamily="34" charset="0"/>
              </a:rPr>
              <a:pPr/>
              <a:t>40</a:t>
            </a:fld>
            <a:endParaRPr lang="zh-CN"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227304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algn="l"/>
            <a:r>
              <a:rPr lang="en-US" altLang="zh-CN" sz="1200" dirty="0">
                <a:solidFill>
                  <a:srgbClr val="000000"/>
                </a:solidFill>
                <a:cs typeface="Times New Roman" panose="02020603050405020304" pitchFamily="18" charset="0"/>
              </a:rPr>
              <a:t>According to the BBN model calculations, the primordial abundances of light nuclides after Big-Bang are shown below. Except the dominant Hydrogen and Helium, there are a tiny amount of Lithium and other heavy elements. The primordial </a:t>
            </a:r>
            <a:r>
              <a:rPr lang="en-US" altLang="zh-CN" sz="1200" dirty="0" err="1">
                <a:solidFill>
                  <a:srgbClr val="000000"/>
                </a:solidFill>
                <a:cs typeface="Times New Roman" panose="02020603050405020304" pitchFamily="18" charset="0"/>
              </a:rPr>
              <a:t>12C</a:t>
            </a:r>
            <a:r>
              <a:rPr lang="en-US" altLang="zh-CN" sz="1200" dirty="0">
                <a:solidFill>
                  <a:srgbClr val="000000"/>
                </a:solidFill>
                <a:cs typeface="Times New Roman" panose="02020603050405020304" pitchFamily="18" charset="0"/>
              </a:rPr>
              <a:t> abundance is only in a level between 10</a:t>
            </a:r>
            <a:r>
              <a:rPr lang="en-US" altLang="zh-CN" sz="1200" baseline="30000" dirty="0">
                <a:solidFill>
                  <a:srgbClr val="000000"/>
                </a:solidFill>
                <a:cs typeface="Times New Roman" panose="02020603050405020304" pitchFamily="18" charset="0"/>
              </a:rPr>
              <a:t>-15 </a:t>
            </a:r>
            <a:r>
              <a:rPr lang="en-US" altLang="zh-CN" sz="1200" dirty="0">
                <a:solidFill>
                  <a:srgbClr val="000000"/>
                </a:solidFill>
                <a:cs typeface="Times New Roman" panose="02020603050405020304" pitchFamily="18" charset="0"/>
              </a:rPr>
              <a:t>to 10</a:t>
            </a:r>
            <a:r>
              <a:rPr lang="en-US" altLang="zh-CN" sz="1200" baseline="30000" dirty="0">
                <a:solidFill>
                  <a:srgbClr val="000000"/>
                </a:solidFill>
                <a:cs typeface="Times New Roman" panose="02020603050405020304" pitchFamily="18" charset="0"/>
              </a:rPr>
              <a:t>-14</a:t>
            </a:r>
            <a:r>
              <a:rPr lang="en-US" altLang="zh-CN" sz="1200" dirty="0">
                <a:solidFill>
                  <a:srgbClr val="000000"/>
                </a:solidFill>
                <a:cs typeface="Times New Roman" panose="02020603050405020304" pitchFamily="18" charset="0"/>
              </a:rPr>
              <a:t>, extremely small amount.</a:t>
            </a:r>
            <a:endParaRPr lang="en-US" altLang="zh-CN" sz="1200" dirty="0">
              <a:solidFill>
                <a:srgbClr val="FF0000"/>
              </a:solidFill>
              <a:latin typeface="Britannic Bold" panose="020B0903060703020204" pitchFamily="34"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0923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1329D4B-053B-4F4C-9F3D-4E24930D41BC}"/>
              </a:ext>
            </a:extLst>
          </p:cNvPr>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84289404-4846-44FA-830A-D12A578C2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5364" name="Slide Number Placeholder 3">
            <a:extLst>
              <a:ext uri="{FF2B5EF4-FFF2-40B4-BE49-F238E27FC236}">
                <a16:creationId xmlns:a16="http://schemas.microsoft.com/office/drawing/2014/main" id="{12B9B3B9-EE59-491F-96DF-92A33D4C6E3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C2DC36-EDAB-496C-AE79-E4E328D22EB0}"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312509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1329D4B-053B-4F4C-9F3D-4E24930D41BC}"/>
              </a:ext>
            </a:extLst>
          </p:cNvPr>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84289404-4846-44FA-830A-D12A578C2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5364" name="Slide Number Placeholder 3">
            <a:extLst>
              <a:ext uri="{FF2B5EF4-FFF2-40B4-BE49-F238E27FC236}">
                <a16:creationId xmlns:a16="http://schemas.microsoft.com/office/drawing/2014/main" id="{12B9B3B9-EE59-491F-96DF-92A33D4C6E3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C2DC36-EDAB-496C-AE79-E4E328D22EB0}"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139387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C6CEC434-4F84-4E42-B198-2C2366AB26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备注占位符 2">
            <a:extLst>
              <a:ext uri="{FF2B5EF4-FFF2-40B4-BE49-F238E27FC236}">
                <a16:creationId xmlns:a16="http://schemas.microsoft.com/office/drawing/2014/main" id="{4E895719-BD38-4451-8ED1-3AB2FD0F22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dirty="0">
                <a:latin typeface="幼圆" panose="02010509060101010101" pitchFamily="49" charset="-122"/>
                <a:ea typeface="幼圆" panose="02010509060101010101" pitchFamily="49" charset="-122"/>
              </a:rPr>
              <a:t>Here, I listed the key reactions relevant to </a:t>
            </a:r>
            <a:r>
              <a:rPr lang="en-US" altLang="zh-CN" sz="1200" dirty="0" err="1">
                <a:latin typeface="幼圆" panose="02010509060101010101" pitchFamily="49" charset="-122"/>
                <a:ea typeface="幼圆" panose="02010509060101010101" pitchFamily="49" charset="-122"/>
              </a:rPr>
              <a:t>19F</a:t>
            </a:r>
            <a:r>
              <a:rPr lang="en-US" altLang="zh-CN" sz="1200" dirty="0">
                <a:latin typeface="幼圆" panose="02010509060101010101" pitchFamily="49" charset="-122"/>
                <a:ea typeface="幼圆" panose="02010509060101010101" pitchFamily="49" charset="-122"/>
              </a:rPr>
              <a:t>.</a:t>
            </a:r>
            <a:r>
              <a:rPr lang="zh-CN" altLang="en-US" sz="1200" dirty="0">
                <a:latin typeface="幼圆" panose="02010509060101010101" pitchFamily="49" charset="-122"/>
                <a:ea typeface="幼圆" panose="02010509060101010101" pitchFamily="49" charset="-122"/>
              </a:rPr>
              <a:t> </a:t>
            </a:r>
            <a:r>
              <a:rPr lang="en-US" altLang="zh-CN" dirty="0"/>
              <a:t>According to the present knowledge, the following destruction</a:t>
            </a:r>
            <a:r>
              <a:rPr lang="en-US" altLang="zh-CN" baseline="0" dirty="0"/>
              <a:t> and production reactions are important to the F abundance. As for the production reactions, these two (</a:t>
            </a:r>
            <a:r>
              <a:rPr lang="en-US" altLang="zh-CN" baseline="0" dirty="0" err="1"/>
              <a:t>a,g</a:t>
            </a:r>
            <a:r>
              <a:rPr lang="en-US" altLang="zh-CN" baseline="0" dirty="0"/>
              <a:t>) reactions still need to be studied at Gamow energy. For the destruction reactions, we have directly measured </a:t>
            </a:r>
            <a:r>
              <a:rPr lang="en-US" altLang="zh-CN" baseline="0" dirty="0" err="1"/>
              <a:t>19F</a:t>
            </a:r>
            <a:r>
              <a:rPr lang="en-US" altLang="zh-CN" baseline="0" dirty="0"/>
              <a:t>(</a:t>
            </a:r>
            <a:r>
              <a:rPr lang="en-US" altLang="zh-CN" baseline="0" dirty="0" err="1"/>
              <a:t>p,a</a:t>
            </a:r>
            <a:r>
              <a:rPr lang="en-US" altLang="zh-CN" baseline="0" dirty="0"/>
              <a:t>)</a:t>
            </a:r>
            <a:r>
              <a:rPr lang="en-US" altLang="zh-CN" baseline="0" dirty="0" err="1"/>
              <a:t>16O</a:t>
            </a:r>
            <a:r>
              <a:rPr lang="en-US" altLang="zh-CN" baseline="0" dirty="0"/>
              <a:t> down to the Gamow window at JUNA, as a pilot study. Of course, other 3 reactions are also under consideration.</a:t>
            </a:r>
            <a:endParaRPr lang="zh-CN" altLang="en-US" dirty="0"/>
          </a:p>
        </p:txBody>
      </p:sp>
      <p:sp>
        <p:nvSpPr>
          <p:cNvPr id="17412" name="灯片编号占位符 3">
            <a:extLst>
              <a:ext uri="{FF2B5EF4-FFF2-40B4-BE49-F238E27FC236}">
                <a16:creationId xmlns:a16="http://schemas.microsoft.com/office/drawing/2014/main" id="{4056BF9A-8873-4D02-A797-4012353929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DFC778-4D00-4244-9C4A-71790537F94B}"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06808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矩形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455D3A-D38A-4F44-AEA9-54C9917CCAB6}" type="slidenum">
              <a:rPr kumimoji="0" lang="en-GB" altLang="zh-CN" sz="1200" b="0" i="0" u="none" strike="noStrike" kern="1200" cap="none" spc="0" normalizeH="0" baseline="0" noProof="0" smtClean="0">
                <a:ln>
                  <a:noFill/>
                </a:ln>
                <a:solidFill>
                  <a:srgbClr val="000000"/>
                </a:solidFill>
                <a:effectLst/>
                <a:uLnTx/>
                <a:uFillTx/>
                <a:latin typeface="Times New Roman" pitchFamily="18"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altLang="zh-CN" sz="120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endParaRPr>
          </a:p>
        </p:txBody>
      </p:sp>
      <p:sp>
        <p:nvSpPr>
          <p:cNvPr id="20483" name="矩形 2"/>
          <p:cNvSpPr>
            <a:spLocks noGrp="1" noRot="1" noChangeAspect="1" noChangeArrowheads="1" noTextEdit="1"/>
          </p:cNvSpPr>
          <p:nvPr>
            <p:ph type="sldImg"/>
          </p:nvPr>
        </p:nvSpPr>
        <p:spPr>
          <a:ln/>
        </p:spPr>
      </p:sp>
      <p:sp>
        <p:nvSpPr>
          <p:cNvPr id="20484" name="矩形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t>This plot shows the F abundances observed</a:t>
            </a:r>
            <a:r>
              <a:rPr lang="en-US" altLang="zh-CN" baseline="0" dirty="0"/>
              <a:t> in various classes of AGB stars, relative to the Oxygen. It can be seen that most of the AGB stars exhibit the F-overabundance phenomenon, by about factors several tens up to a hundred. Currently, the </a:t>
            </a:r>
            <a:r>
              <a:rPr lang="en-US" altLang="zh-CN" sz="1200" dirty="0">
                <a:solidFill>
                  <a:schemeClr val="bg1"/>
                </a:solidFill>
                <a:latin typeface="Times New Roman" pitchFamily="18" charset="0"/>
                <a:ea typeface="黑体" pitchFamily="49" charset="-122"/>
                <a:cs typeface="Times New Roman" pitchFamily="18" charset="0"/>
              </a:rPr>
              <a:t>standard AGB models cannot explain the observed overabundance phenomenon. Nucleosynthesis model needs precise cross section data relevant to </a:t>
            </a:r>
            <a:r>
              <a:rPr lang="en-US" altLang="zh-CN" sz="1200" baseline="30000" dirty="0">
                <a:solidFill>
                  <a:schemeClr val="bg1"/>
                </a:solidFill>
                <a:latin typeface="Times New Roman" pitchFamily="18" charset="0"/>
                <a:ea typeface="黑体" pitchFamily="49" charset="-122"/>
                <a:cs typeface="Times New Roman" pitchFamily="18" charset="0"/>
              </a:rPr>
              <a:t>19</a:t>
            </a:r>
            <a:r>
              <a:rPr lang="en-US" altLang="zh-CN" sz="1200" dirty="0">
                <a:solidFill>
                  <a:schemeClr val="bg1"/>
                </a:solidFill>
                <a:latin typeface="Times New Roman" pitchFamily="18" charset="0"/>
                <a:ea typeface="黑体" pitchFamily="49" charset="-122"/>
                <a:cs typeface="Times New Roman" pitchFamily="18" charset="0"/>
              </a:rPr>
              <a:t>F production and destruction reactions.</a:t>
            </a:r>
            <a:endParaRPr lang="zh-CN" altLang="en-US" sz="1200" dirty="0">
              <a:solidFill>
                <a:schemeClr val="bg1"/>
              </a:solidFill>
              <a:latin typeface="Times New Roman" pitchFamily="18" charset="0"/>
              <a:ea typeface="黑体" pitchFamily="49" charset="-122"/>
              <a:cs typeface="Times New Roman" pitchFamily="18" charset="0"/>
            </a:endParaRPr>
          </a:p>
          <a:p>
            <a:pPr eaLnBrk="1" hangingPunct="1"/>
            <a:endParaRPr lang="en-GB" altLang="zh-CN" dirty="0"/>
          </a:p>
        </p:txBody>
      </p:sp>
    </p:spTree>
    <p:extLst>
      <p:ext uri="{BB962C8B-B14F-4D97-AF65-F5344CB8AC3E}">
        <p14:creationId xmlns:p14="http://schemas.microsoft.com/office/powerpoint/2010/main" val="1072227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核天体物理无论是在美国和欧洲核科学长期规划中，还是在中国学科发展战略上都占有重要地位。</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592707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en-US" altLang="zh-CN" dirty="0"/>
              <a:t>The research status for these three channels are shown. As for (p,a0)</a:t>
            </a:r>
            <a:r>
              <a:rPr lang="en-US" altLang="zh-CN" baseline="0" dirty="0"/>
              <a:t> channel, the most recent data reached down to about 200 keV; as for the (</a:t>
            </a:r>
            <a:r>
              <a:rPr lang="en-US" altLang="zh-CN" baseline="0" dirty="0" err="1"/>
              <a:t>p,ag</a:t>
            </a:r>
            <a:r>
              <a:rPr lang="en-US" altLang="zh-CN" baseline="0" dirty="0"/>
              <a:t>) channel, the data down to also about 200 keV. As for (</a:t>
            </a:r>
            <a:r>
              <a:rPr lang="en-US" altLang="zh-CN" baseline="0" dirty="0" err="1"/>
              <a:t>p,a</a:t>
            </a:r>
            <a:r>
              <a:rPr lang="en-US" altLang="zh-CN" baseline="0" dirty="0">
                <a:sym typeface="Symbol"/>
              </a:rPr>
              <a:t></a:t>
            </a:r>
            <a:r>
              <a:rPr lang="en-US" altLang="zh-CN" baseline="0" dirty="0"/>
              <a:t>) channel, the data down to about 500 keV, and here is the theoretical upper limit. </a:t>
            </a:r>
            <a:r>
              <a:rPr lang="en-US" altLang="zh-CN" baseline="0" dirty="0" err="1"/>
              <a:t>Spyrou</a:t>
            </a:r>
            <a:r>
              <a:rPr lang="en-US" altLang="zh-CN" baseline="0" dirty="0"/>
              <a:t> et al. calculated the reaction rates for these three channels, and the roles are shown here. We can see at lower temperature (below 0.1 GK), (p,a0) channel dominates, while the (</a:t>
            </a:r>
            <a:r>
              <a:rPr lang="en-US" altLang="zh-CN" baseline="0" dirty="0" err="1"/>
              <a:t>p,ag</a:t>
            </a:r>
            <a:r>
              <a:rPr lang="en-US" altLang="zh-CN" baseline="0" dirty="0"/>
              <a:t>) channel dominates the total rate at higher temperature region. Contribution from the (</a:t>
            </a:r>
            <a:r>
              <a:rPr lang="en-US" altLang="zh-CN" baseline="0" dirty="0" err="1"/>
              <a:t>p,a</a:t>
            </a:r>
            <a:r>
              <a:rPr lang="en-US" altLang="zh-CN" baseline="0" dirty="0">
                <a:sym typeface="Symbol"/>
              </a:rPr>
              <a:t></a:t>
            </a:r>
            <a:r>
              <a:rPr lang="en-US" altLang="zh-CN" baseline="0" dirty="0"/>
              <a:t>) channel is negligible. However, their roles at low temperature region still need experimental verifications.</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8876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algn="l"/>
            <a:r>
              <a:rPr lang="en-US" altLang="zh-CN" sz="1200" i="0" dirty="0">
                <a:solidFill>
                  <a:srgbClr val="FF0000"/>
                </a:solidFill>
                <a:effectLst/>
                <a:latin typeface="Britannic Bold" panose="020B0903060703020204" pitchFamily="34" charset="0"/>
              </a:rPr>
              <a:t>In 2014, ANU astronomers Keller et al. observed a red giant </a:t>
            </a:r>
            <a:r>
              <a:rPr lang="en-US" altLang="zh-CN" sz="1200" i="0" dirty="0" err="1">
                <a:solidFill>
                  <a:srgbClr val="FF0000"/>
                </a:solidFill>
                <a:effectLst/>
                <a:latin typeface="Britannic Bold" panose="020B0903060703020204" pitchFamily="34" charset="0"/>
              </a:rPr>
              <a:t>SMSS0318</a:t>
            </a:r>
            <a:r>
              <a:rPr lang="en-US" altLang="zh-CN" sz="1200" i="0" dirty="0">
                <a:solidFill>
                  <a:srgbClr val="FF0000"/>
                </a:solidFill>
                <a:effectLst/>
                <a:latin typeface="Britannic Bold" panose="020B0903060703020204" pitchFamily="34" charset="0"/>
              </a:rPr>
              <a:t>-6708, which is about </a:t>
            </a:r>
            <a:r>
              <a:rPr lang="en-US" altLang="zh-CN" sz="1200" dirty="0">
                <a:solidFill>
                  <a:srgbClr val="222222"/>
                </a:solidFill>
                <a:ea typeface="微软雅黑" panose="020B0503020204020204" pitchFamily="34" charset="-122"/>
              </a:rPr>
              <a:t>6000 light year from the Earth, formed shortly after the Big Bang. It’s claimed as the oldest star yet found by that time. It is really an Extremely Metal Poor star, in which the Iron was not observed, with an upper-limit abundance of -7.1 estimated. </a:t>
            </a:r>
            <a:endParaRPr lang="en-US" altLang="zh-CN" sz="1200" i="0" dirty="0">
              <a:solidFill>
                <a:srgbClr val="FF0000"/>
              </a:solidFill>
              <a:effectLst/>
              <a:latin typeface="Britannic Bold" panose="020B0903060703020204" pitchFamily="34" charset="0"/>
            </a:endParaRPr>
          </a:p>
          <a:p>
            <a:pPr algn="l"/>
            <a:endParaRPr lang="en-US" altLang="zh-CN" sz="1200" dirty="0">
              <a:solidFill>
                <a:srgbClr val="FF0000"/>
              </a:solidFill>
              <a:latin typeface="Britannic Bold" panose="020B0903060703020204" pitchFamily="34"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8322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algn="l"/>
            <a:r>
              <a:rPr lang="en-US" altLang="zh-CN" sz="1200" dirty="0">
                <a:solidFill>
                  <a:srgbClr val="FF0000"/>
                </a:solidFill>
                <a:latin typeface="Britannic Bold" panose="020B0903060703020204" pitchFamily="34" charset="0"/>
              </a:rPr>
              <a:t>This is the chemical abundance table, where only Li, Mg and Ca were observed. It is thought this is a supernova burst of a 60 M⊙ first star. After explosion, the outer light elements being ejected and the inner heavy elements being fallen back onto the central black hole, and hence no Iron was observed. Here, Ca was thought to be </a:t>
            </a:r>
            <a:r>
              <a:rPr lang="en-US" altLang="zh-CN" sz="1200" dirty="0">
                <a:ea typeface="幼圆" panose="02010509060101010101" pitchFamily="49" charset="-122"/>
                <a:cs typeface="Arial" panose="020B0604020202020204" pitchFamily="34" charset="0"/>
              </a:rPr>
              <a:t>produced by</a:t>
            </a:r>
            <a:r>
              <a:rPr lang="zh-CN" altLang="en-US" sz="1200" dirty="0">
                <a:ea typeface="幼圆" panose="02010509060101010101" pitchFamily="49" charset="-122"/>
                <a:cs typeface="Arial" panose="020B0604020202020204" pitchFamily="34" charset="0"/>
              </a:rPr>
              <a:t> </a:t>
            </a:r>
            <a:r>
              <a:rPr lang="en-US" altLang="zh-CN" sz="1200" dirty="0">
                <a:ea typeface="幼圆" panose="02010509060101010101" pitchFamily="49" charset="-122"/>
                <a:cs typeface="Arial" panose="020B0604020202020204" pitchFamily="34" charset="0"/>
              </a:rPr>
              <a:t>the HCNO breakout reactions</a:t>
            </a:r>
            <a:endParaRPr lang="en-US" altLang="zh-CN" sz="1200" dirty="0">
              <a:solidFill>
                <a:srgbClr val="FF0000"/>
              </a:solidFill>
              <a:latin typeface="Britannic Bold" panose="020B0903060703020204" pitchFamily="34"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5506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FF0000"/>
                </a:solidFill>
                <a:latin typeface="Britannic Bold" panose="020B0903060703020204" pitchFamily="34" charset="0"/>
              </a:rPr>
              <a:t>According to the stellar model, the </a:t>
            </a:r>
            <a:r>
              <a:rPr lang="en-US" altLang="zh-CN" sz="1200" dirty="0">
                <a:solidFill>
                  <a:srgbClr val="000000"/>
                </a:solidFill>
                <a:cs typeface="Times New Roman" panose="02020603050405020304" pitchFamily="18" charset="0"/>
              </a:rPr>
              <a:t>First stars begin their lives with primordial composition and begin hydrogen burning via </a:t>
            </a:r>
            <a:r>
              <a:rPr lang="en-US" altLang="zh-CN" sz="1200" i="1" dirty="0">
                <a:solidFill>
                  <a:srgbClr val="000000"/>
                </a:solidFill>
                <a:cs typeface="Times New Roman" panose="02020603050405020304" pitchFamily="18" charset="0"/>
              </a:rPr>
              <a:t>pp </a:t>
            </a:r>
            <a:r>
              <a:rPr lang="en-US" altLang="zh-CN" sz="1200" dirty="0">
                <a:solidFill>
                  <a:srgbClr val="000000"/>
                </a:solidFill>
                <a:cs typeface="Times New Roman" panose="02020603050405020304" pitchFamily="18" charset="0"/>
              </a:rPr>
              <a:t>chains and contract until central temperature is high enough (</a:t>
            </a:r>
            <a:r>
              <a:rPr lang="en-US" altLang="zh-CN" sz="1200" dirty="0">
                <a:solidFill>
                  <a:srgbClr val="000000"/>
                </a:solidFill>
                <a:latin typeface="Times New Roman" panose="02020603050405020304" pitchFamily="18" charset="0"/>
                <a:cs typeface="Times New Roman" panose="02020603050405020304" pitchFamily="18" charset="0"/>
              </a:rPr>
              <a:t>~</a:t>
            </a:r>
            <a:r>
              <a:rPr lang="en-US" altLang="zh-CN" sz="1200" dirty="0">
                <a:solidFill>
                  <a:srgbClr val="000000"/>
                </a:solidFill>
                <a:cs typeface="Times New Roman" panose="02020603050405020304" pitchFamily="18" charset="0"/>
              </a:rPr>
              <a:t>0.1 </a:t>
            </a:r>
            <a:r>
              <a:rPr lang="en-US" altLang="zh-CN" sz="1200" dirty="0" err="1">
                <a:solidFill>
                  <a:srgbClr val="000000"/>
                </a:solidFill>
                <a:cs typeface="Times New Roman" panose="02020603050405020304" pitchFamily="18" charset="0"/>
              </a:rPr>
              <a:t>GK</a:t>
            </a:r>
            <a:r>
              <a:rPr lang="en-US" altLang="zh-CN" sz="1200" dirty="0">
                <a:solidFill>
                  <a:srgbClr val="000000"/>
                </a:solidFill>
                <a:cs typeface="Times New Roman" panose="02020603050405020304" pitchFamily="18" charset="0"/>
              </a:rPr>
              <a:t>) to ignite the 3</a:t>
            </a:r>
            <a:r>
              <a:rPr lang="en-US" altLang="zh-CN" sz="1200" dirty="0">
                <a:solidFill>
                  <a:srgbClr val="000000"/>
                </a:solidFill>
                <a:cs typeface="Times New Roman" panose="02020603050405020304" pitchFamily="18" charset="0"/>
                <a:sym typeface="Symbol" panose="05050102010706020507" pitchFamily="18" charset="2"/>
              </a:rPr>
              <a:t></a:t>
            </a:r>
            <a:r>
              <a:rPr lang="en-US" altLang="zh-CN" sz="1200" dirty="0">
                <a:solidFill>
                  <a:srgbClr val="000000"/>
                </a:solidFill>
                <a:cs typeface="Times New Roman" panose="02020603050405020304" pitchFamily="18" charset="0"/>
              </a:rPr>
              <a:t>-process. This bridges the mass 5 and mass 8 gaps, such that a small amount of </a:t>
            </a:r>
            <a:r>
              <a:rPr lang="en-US" altLang="zh-CN" sz="1200" dirty="0" err="1">
                <a:solidFill>
                  <a:srgbClr val="000000"/>
                </a:solidFill>
                <a:cs typeface="Times New Roman" panose="02020603050405020304" pitchFamily="18" charset="0"/>
              </a:rPr>
              <a:t>CNO</a:t>
            </a:r>
            <a:r>
              <a:rPr lang="en-US" altLang="zh-CN" sz="1200" dirty="0">
                <a:solidFill>
                  <a:srgbClr val="000000"/>
                </a:solidFill>
                <a:cs typeface="Times New Roman" panose="02020603050405020304" pitchFamily="18" charset="0"/>
              </a:rPr>
              <a:t> catalyst is formed, i.e., </a:t>
            </a:r>
            <a:r>
              <a:rPr lang="en-US" altLang="zh-CN" sz="1200" baseline="30000" dirty="0" err="1">
                <a:solidFill>
                  <a:srgbClr val="000000"/>
                </a:solidFill>
                <a:cs typeface="Times New Roman" panose="02020603050405020304" pitchFamily="18" charset="0"/>
              </a:rPr>
              <a:t>12</a:t>
            </a:r>
            <a:r>
              <a:rPr lang="en-US" altLang="zh-CN" sz="1200" dirty="0" err="1">
                <a:solidFill>
                  <a:srgbClr val="000000"/>
                </a:solidFill>
                <a:cs typeface="Times New Roman" panose="02020603050405020304" pitchFamily="18" charset="0"/>
              </a:rPr>
              <a:t>C</a:t>
            </a:r>
            <a:r>
              <a:rPr lang="en-US" altLang="zh-CN" sz="1200" dirty="0">
                <a:solidFill>
                  <a:srgbClr val="000000"/>
                </a:solidFill>
                <a:cs typeface="Times New Roman" panose="02020603050405020304" pitchFamily="18" charset="0"/>
              </a:rPr>
              <a:t> abundance reach to </a:t>
            </a:r>
            <a:r>
              <a:rPr lang="en-US" altLang="zh-CN" sz="1200" dirty="0">
                <a:solidFill>
                  <a:srgbClr val="000000"/>
                </a:solidFill>
                <a:latin typeface="Times New Roman" panose="02020603050405020304" pitchFamily="18" charset="0"/>
                <a:cs typeface="Times New Roman" panose="02020603050405020304" pitchFamily="18" charset="0"/>
              </a:rPr>
              <a:t>about </a:t>
            </a:r>
            <a:r>
              <a:rPr lang="en-US" altLang="zh-CN" sz="1200" dirty="0">
                <a:solidFill>
                  <a:srgbClr val="000000"/>
                </a:solidFill>
                <a:cs typeface="Times New Roman" panose="02020603050405020304" pitchFamily="18" charset="0"/>
              </a:rPr>
              <a:t>10</a:t>
            </a:r>
            <a:r>
              <a:rPr lang="en-US" altLang="zh-CN" sz="1200" baseline="30000" dirty="0">
                <a:solidFill>
                  <a:srgbClr val="000000"/>
                </a:solidFill>
                <a:cs typeface="Times New Roman" panose="02020603050405020304" pitchFamily="18" charset="0"/>
              </a:rPr>
              <a:t>-9</a:t>
            </a:r>
            <a:r>
              <a:rPr lang="en-US" altLang="zh-CN" sz="1200" dirty="0">
                <a:solidFill>
                  <a:srgbClr val="000000"/>
                </a:solidFill>
                <a:cs typeface="Times New Roman" panose="02020603050405020304" pitchFamily="18" charset="0"/>
              </a:rPr>
              <a:t>, which can kickstart the </a:t>
            </a:r>
            <a:r>
              <a:rPr lang="en-US" altLang="zh-CN" sz="1200" dirty="0" err="1">
                <a:solidFill>
                  <a:srgbClr val="000000"/>
                </a:solidFill>
                <a:cs typeface="Times New Roman" panose="02020603050405020304" pitchFamily="18" charset="0"/>
              </a:rPr>
              <a:t>CNO</a:t>
            </a:r>
            <a:r>
              <a:rPr lang="en-US" altLang="zh-CN" sz="1200" dirty="0">
                <a:solidFill>
                  <a:srgbClr val="000000"/>
                </a:solidFill>
                <a:cs typeface="Times New Roman" panose="02020603050405020304" pitchFamily="18" charset="0"/>
              </a:rPr>
              <a:t> cycle.</a:t>
            </a:r>
            <a:endParaRPr lang="zh-CN" altLang="en-US" sz="1200" dirty="0">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993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algn="l"/>
            <a:r>
              <a:rPr lang="en-US" altLang="zh-CN" sz="1200" dirty="0">
                <a:solidFill>
                  <a:srgbClr val="FF0000"/>
                </a:solidFill>
                <a:latin typeface="Britannic Bold" panose="020B0903060703020204" pitchFamily="34" charset="0"/>
              </a:rPr>
              <a:t>This plot shows the classical four </a:t>
            </a:r>
            <a:r>
              <a:rPr lang="en-US" altLang="zh-CN" sz="1200" dirty="0" err="1">
                <a:solidFill>
                  <a:srgbClr val="FF0000"/>
                </a:solidFill>
                <a:latin typeface="Britannic Bold" panose="020B0903060703020204" pitchFamily="34" charset="0"/>
              </a:rPr>
              <a:t>CNO</a:t>
            </a:r>
            <a:r>
              <a:rPr lang="en-US" altLang="zh-CN" sz="1200" dirty="0">
                <a:solidFill>
                  <a:srgbClr val="FF0000"/>
                </a:solidFill>
                <a:latin typeface="Britannic Bold" panose="020B0903060703020204" pitchFamily="34" charset="0"/>
              </a:rPr>
              <a:t> cycles starting from </a:t>
            </a:r>
            <a:r>
              <a:rPr lang="en-US" altLang="zh-CN" sz="1200" dirty="0" err="1">
                <a:solidFill>
                  <a:srgbClr val="FF0000"/>
                </a:solidFill>
                <a:latin typeface="Britannic Bold" panose="020B0903060703020204" pitchFamily="34" charset="0"/>
              </a:rPr>
              <a:t>12C</a:t>
            </a:r>
            <a:r>
              <a:rPr lang="en-US" altLang="zh-CN" sz="1200" dirty="0">
                <a:solidFill>
                  <a:srgbClr val="FF0000"/>
                </a:solidFill>
                <a:latin typeface="Britannic Bold" panose="020B0903060703020204" pitchFamily="34" charset="0"/>
              </a:rPr>
              <a:t>. There is a competition between the breakout </a:t>
            </a:r>
            <a:r>
              <a:rPr lang="en-US" altLang="zh-CN" sz="1200" dirty="0" err="1">
                <a:solidFill>
                  <a:srgbClr val="FF0000"/>
                </a:solidFill>
                <a:latin typeface="Britannic Bold" panose="020B0903060703020204" pitchFamily="34" charset="0"/>
              </a:rPr>
              <a:t>19F</a:t>
            </a:r>
            <a:r>
              <a:rPr lang="en-US" altLang="zh-CN" sz="1200" dirty="0">
                <a:solidFill>
                  <a:srgbClr val="FF0000"/>
                </a:solidFill>
                <a:latin typeface="Britannic Bold" panose="020B0903060703020204" pitchFamily="34" charset="0"/>
              </a:rPr>
              <a:t>(</a:t>
            </a:r>
            <a:r>
              <a:rPr lang="en-US" altLang="zh-CN" sz="1200" dirty="0" err="1">
                <a:solidFill>
                  <a:srgbClr val="FF0000"/>
                </a:solidFill>
                <a:latin typeface="Britannic Bold" panose="020B0903060703020204" pitchFamily="34" charset="0"/>
              </a:rPr>
              <a:t>p,g</a:t>
            </a:r>
            <a:r>
              <a:rPr lang="en-US" altLang="zh-CN" sz="1200" dirty="0">
                <a:solidFill>
                  <a:srgbClr val="FF0000"/>
                </a:solidFill>
                <a:latin typeface="Britannic Bold" panose="020B0903060703020204" pitchFamily="34" charset="0"/>
              </a:rPr>
              <a:t>)</a:t>
            </a:r>
            <a:r>
              <a:rPr lang="en-US" altLang="zh-CN" sz="1200" dirty="0" err="1">
                <a:solidFill>
                  <a:srgbClr val="FF0000"/>
                </a:solidFill>
                <a:latin typeface="Britannic Bold" panose="020B0903060703020204" pitchFamily="34" charset="0"/>
              </a:rPr>
              <a:t>20Ne</a:t>
            </a:r>
            <a:r>
              <a:rPr lang="en-US" altLang="zh-CN" sz="1200" dirty="0">
                <a:solidFill>
                  <a:srgbClr val="FF0000"/>
                </a:solidFill>
                <a:latin typeface="Britannic Bold" panose="020B0903060703020204" pitchFamily="34" charset="0"/>
              </a:rPr>
              <a:t> reaction and recycling </a:t>
            </a:r>
            <a:r>
              <a:rPr lang="en-US" altLang="zh-CN" sz="1200" dirty="0" err="1">
                <a:solidFill>
                  <a:srgbClr val="FF0000"/>
                </a:solidFill>
                <a:latin typeface="Britannic Bold" panose="020B0903060703020204" pitchFamily="34" charset="0"/>
              </a:rPr>
              <a:t>19F</a:t>
            </a:r>
            <a:r>
              <a:rPr lang="en-US" altLang="zh-CN" sz="1200" dirty="0">
                <a:solidFill>
                  <a:srgbClr val="FF0000"/>
                </a:solidFill>
                <a:latin typeface="Britannic Bold" panose="020B0903060703020204" pitchFamily="34" charset="0"/>
              </a:rPr>
              <a:t>(</a:t>
            </a:r>
            <a:r>
              <a:rPr lang="en-US" altLang="zh-CN" sz="1200" dirty="0" err="1">
                <a:solidFill>
                  <a:srgbClr val="FF0000"/>
                </a:solidFill>
                <a:latin typeface="Britannic Bold" panose="020B0903060703020204" pitchFamily="34" charset="0"/>
              </a:rPr>
              <a:t>p,a</a:t>
            </a:r>
            <a:r>
              <a:rPr lang="en-US" altLang="zh-CN" sz="1200" dirty="0">
                <a:solidFill>
                  <a:srgbClr val="FF0000"/>
                </a:solidFill>
                <a:latin typeface="Britannic Bold" panose="020B0903060703020204" pitchFamily="34" charset="0"/>
              </a:rPr>
              <a:t>)</a:t>
            </a:r>
            <a:r>
              <a:rPr lang="en-US" altLang="zh-CN" sz="1200" dirty="0" err="1">
                <a:solidFill>
                  <a:srgbClr val="FF0000"/>
                </a:solidFill>
                <a:latin typeface="Britannic Bold" panose="020B0903060703020204" pitchFamily="34" charset="0"/>
              </a:rPr>
              <a:t>16O</a:t>
            </a:r>
            <a:r>
              <a:rPr lang="en-US" altLang="zh-CN" sz="1200" dirty="0">
                <a:solidFill>
                  <a:srgbClr val="FF0000"/>
                </a:solidFill>
                <a:latin typeface="Britannic Bold" panose="020B0903060703020204" pitchFamily="34" charset="0"/>
              </a:rPr>
              <a:t> reaction. And their reaction rate ratio, about 3 in ten thousand, determines the breakout flux, </a:t>
            </a:r>
            <a:r>
              <a:rPr lang="en-US" altLang="zh-CN" sz="1200" b="1" dirty="0">
                <a:solidFill>
                  <a:srgbClr val="FF0000"/>
                </a:solidFill>
                <a:latin typeface="Britannic Bold" panose="020B0903060703020204" pitchFamily="34" charset="0"/>
              </a:rPr>
              <a:t>and this breakout will ultimately lead to the production of Ca. But some astrophysicists thought that the Ca abundance observed in the first star can not be reproduced by the stellar models. </a:t>
            </a:r>
            <a:r>
              <a:rPr lang="en-US" altLang="zh-CN" sz="1200" dirty="0">
                <a:solidFill>
                  <a:srgbClr val="FF0000"/>
                </a:solidFill>
                <a:latin typeface="Britannic Bold" panose="020B0903060703020204" pitchFamily="34" charset="0"/>
              </a:rPr>
              <a:t>According to their calculations, if </a:t>
            </a:r>
            <a:r>
              <a:rPr lang="en-US" altLang="zh-CN" sz="1200" dirty="0">
                <a:ea typeface="幼圆" panose="02010509060101010101" pitchFamily="49" charset="-122"/>
                <a:cs typeface="Times New Roman" panose="02020603050405020304" pitchFamily="18" charset="0"/>
              </a:rPr>
              <a:t>this rate ratio could be enhanced by 7 times or more, then the Ca problem can be solved! Therefore, these two key reactions need to be measured directly at Gamow region.</a:t>
            </a:r>
            <a:endParaRPr lang="en-US" altLang="zh-CN" sz="1200" dirty="0">
              <a:solidFill>
                <a:srgbClr val="FF0000"/>
              </a:solidFill>
              <a:latin typeface="Britannic Bold" panose="020B0903060703020204" pitchFamily="34"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93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FF0000"/>
                </a:solidFill>
                <a:latin typeface="Britannic Bold" panose="020B0903060703020204" pitchFamily="34" charset="0"/>
              </a:rPr>
              <a:t>Let’s examine the research status of </a:t>
            </a:r>
            <a:r>
              <a:rPr lang="en-US" altLang="zh-CN" sz="1200" dirty="0" err="1">
                <a:solidFill>
                  <a:srgbClr val="FF0000"/>
                </a:solidFill>
                <a:latin typeface="Britannic Bold" panose="020B0903060703020204" pitchFamily="34" charset="0"/>
              </a:rPr>
              <a:t>19F</a:t>
            </a:r>
            <a:r>
              <a:rPr lang="en-US" altLang="zh-CN" sz="1200" dirty="0">
                <a:solidFill>
                  <a:srgbClr val="FF0000"/>
                </a:solidFill>
                <a:latin typeface="Britannic Bold" panose="020B0903060703020204" pitchFamily="34" charset="0"/>
              </a:rPr>
              <a:t>(</a:t>
            </a:r>
            <a:r>
              <a:rPr lang="en-US" altLang="zh-CN" sz="1200" dirty="0" err="1">
                <a:solidFill>
                  <a:srgbClr val="FF0000"/>
                </a:solidFill>
                <a:latin typeface="Britannic Bold" panose="020B0903060703020204" pitchFamily="34" charset="0"/>
              </a:rPr>
              <a:t>p,g</a:t>
            </a:r>
            <a:r>
              <a:rPr lang="en-US" altLang="zh-CN" sz="1200" dirty="0">
                <a:solidFill>
                  <a:srgbClr val="FF0000"/>
                </a:solidFill>
                <a:latin typeface="Britannic Bold" panose="020B0903060703020204" pitchFamily="34" charset="0"/>
              </a:rPr>
              <a:t>) reaction first. In 2008, Notre Dame group made the direct measurement down to 200 keV energy region, with a proton beam current about 20 </a:t>
            </a:r>
            <a:r>
              <a:rPr lang="en-US" altLang="zh-CN" sz="1200" dirty="0" err="1">
                <a:solidFill>
                  <a:srgbClr val="FF0000"/>
                </a:solidFill>
                <a:latin typeface="Britannic Bold" panose="020B0903060703020204" pitchFamily="34" charset="0"/>
              </a:rPr>
              <a:t>uA</a:t>
            </a:r>
            <a:r>
              <a:rPr lang="en-US" altLang="zh-CN" sz="1200" dirty="0">
                <a:solidFill>
                  <a:srgbClr val="FF0000"/>
                </a:solidFill>
                <a:latin typeface="Britannic Bold" panose="020B0903060703020204" pitchFamily="34" charset="0"/>
              </a:rPr>
              <a:t>, by using the </a:t>
            </a:r>
            <a:r>
              <a:rPr lang="en-US" altLang="zh-CN" sz="1200" dirty="0" err="1">
                <a:solidFill>
                  <a:srgbClr val="FF0000"/>
                </a:solidFill>
                <a:latin typeface="Britannic Bold" panose="020B0903060703020204" pitchFamily="34" charset="0"/>
              </a:rPr>
              <a:t>HPGe+NaI</a:t>
            </a:r>
            <a:r>
              <a:rPr lang="en-US" altLang="zh-CN" sz="1200" dirty="0">
                <a:solidFill>
                  <a:srgbClr val="FF0000"/>
                </a:solidFill>
                <a:latin typeface="Britannic Bold" panose="020B0903060703020204" pitchFamily="34" charset="0"/>
              </a:rPr>
              <a:t> array at the above-ground lab. However, owing to their low beam intensity, they only gave some upper-limits below 285 keV. And they had to adopt a previously estimated upper-limit strength for the 213 keV resonance, which resonance was previously expected to be very important.</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E2F6B-9008-4E7F-9750-B87C7F89B711}"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42030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552506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3785777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2860469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5" name="内容占位符 2"/>
          <p:cNvSpPr>
            <a:spLocks noGrp="1"/>
          </p:cNvSpPr>
          <p:nvPr>
            <p:ph idx="1"/>
          </p:nvPr>
        </p:nvSpPr>
        <p:spPr>
          <a:xfrm>
            <a:off x="273786" y="1234216"/>
            <a:ext cx="8622742" cy="49849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97402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9210FB9-0D68-429D-AD3F-5BCFF8C50367}"/>
              </a:ext>
            </a:extLst>
          </p:cNvPr>
          <p:cNvSpPr>
            <a:spLocks noGrp="1"/>
          </p:cNvSpPr>
          <p:nvPr>
            <p:ph type="dt" sz="half" idx="10"/>
          </p:nvPr>
        </p:nvSpPr>
        <p:spPr/>
        <p:txBody>
          <a:bodyPr/>
          <a:lstStyle>
            <a:lvl1pPr>
              <a:defRPr/>
            </a:lvl1pPr>
          </a:lstStyle>
          <a:p>
            <a:pPr>
              <a:defRPr/>
            </a:pPr>
            <a:fld id="{54613916-40F8-4811-98B8-F70279319F9A}" type="datetimeFigureOut">
              <a:rPr lang="zh-CN" altLang="en-US"/>
              <a:pPr>
                <a:defRPr/>
              </a:pPr>
              <a:t>2025/2/18</a:t>
            </a:fld>
            <a:endParaRPr lang="zh-CN" altLang="en-US"/>
          </a:p>
        </p:txBody>
      </p:sp>
      <p:sp>
        <p:nvSpPr>
          <p:cNvPr id="5" name="页脚占位符 4">
            <a:extLst>
              <a:ext uri="{FF2B5EF4-FFF2-40B4-BE49-F238E27FC236}">
                <a16:creationId xmlns:a16="http://schemas.microsoft.com/office/drawing/2014/main" id="{8AC8767A-4DD9-46E3-89FB-B058430B67B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5156DAB-1B0F-4C47-AA3F-7C2566DB843A}"/>
              </a:ext>
            </a:extLst>
          </p:cNvPr>
          <p:cNvSpPr>
            <a:spLocks noGrp="1"/>
          </p:cNvSpPr>
          <p:nvPr>
            <p:ph type="sldNum" sz="quarter" idx="12"/>
          </p:nvPr>
        </p:nvSpPr>
        <p:spPr/>
        <p:txBody>
          <a:bodyPr/>
          <a:lstStyle>
            <a:lvl1pPr>
              <a:defRPr/>
            </a:lvl1pPr>
          </a:lstStyle>
          <a:p>
            <a:pPr>
              <a:defRPr/>
            </a:pPr>
            <a:fld id="{5367695F-B5D5-4DE6-8B07-E48D7A5DCC59}" type="slidenum">
              <a:rPr lang="zh-CN" altLang="en-US"/>
              <a:pPr>
                <a:defRPr/>
              </a:pPr>
              <a:t>‹#›</a:t>
            </a:fld>
            <a:endParaRPr lang="en-US" altLang="zh-CN"/>
          </a:p>
        </p:txBody>
      </p:sp>
    </p:spTree>
    <p:extLst>
      <p:ext uri="{BB962C8B-B14F-4D97-AF65-F5344CB8AC3E}">
        <p14:creationId xmlns:p14="http://schemas.microsoft.com/office/powerpoint/2010/main" val="1455109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E8F4FA-85D5-4EFF-A511-F1650DB518AF}"/>
              </a:ext>
            </a:extLst>
          </p:cNvPr>
          <p:cNvSpPr>
            <a:spLocks noGrp="1"/>
          </p:cNvSpPr>
          <p:nvPr>
            <p:ph type="dt" sz="half" idx="10"/>
          </p:nvPr>
        </p:nvSpPr>
        <p:spPr/>
        <p:txBody>
          <a:bodyPr/>
          <a:lstStyle>
            <a:lvl1pPr>
              <a:defRPr/>
            </a:lvl1pPr>
          </a:lstStyle>
          <a:p>
            <a:pPr>
              <a:defRPr/>
            </a:pPr>
            <a:fld id="{A300940E-896A-4AF3-BF80-963705DFC7EA}" type="datetimeFigureOut">
              <a:rPr lang="zh-CN" altLang="en-US"/>
              <a:pPr>
                <a:defRPr/>
              </a:pPr>
              <a:t>2025/2/18</a:t>
            </a:fld>
            <a:endParaRPr lang="zh-CN" altLang="en-US"/>
          </a:p>
        </p:txBody>
      </p:sp>
      <p:sp>
        <p:nvSpPr>
          <p:cNvPr id="5" name="页脚占位符 4">
            <a:extLst>
              <a:ext uri="{FF2B5EF4-FFF2-40B4-BE49-F238E27FC236}">
                <a16:creationId xmlns:a16="http://schemas.microsoft.com/office/drawing/2014/main" id="{A3376D45-F116-412B-AF24-7449BF963379}"/>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28F3A4A-1592-4FFA-8B2C-BBF762FCED94}"/>
              </a:ext>
            </a:extLst>
          </p:cNvPr>
          <p:cNvSpPr>
            <a:spLocks noGrp="1"/>
          </p:cNvSpPr>
          <p:nvPr>
            <p:ph type="sldNum" sz="quarter" idx="12"/>
          </p:nvPr>
        </p:nvSpPr>
        <p:spPr/>
        <p:txBody>
          <a:bodyPr/>
          <a:lstStyle>
            <a:lvl1pPr>
              <a:defRPr/>
            </a:lvl1pPr>
          </a:lstStyle>
          <a:p>
            <a:pPr>
              <a:defRPr/>
            </a:pPr>
            <a:fld id="{1FBC0B94-D245-4BA9-AA14-01BF9129C5A1}" type="slidenum">
              <a:rPr lang="zh-CN" altLang="en-US"/>
              <a:pPr>
                <a:defRPr/>
              </a:pPr>
              <a:t>‹#›</a:t>
            </a:fld>
            <a:endParaRPr lang="en-US" altLang="zh-CN"/>
          </a:p>
        </p:txBody>
      </p:sp>
    </p:spTree>
    <p:extLst>
      <p:ext uri="{BB962C8B-B14F-4D97-AF65-F5344CB8AC3E}">
        <p14:creationId xmlns:p14="http://schemas.microsoft.com/office/powerpoint/2010/main" val="136688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CA21FB8-E1CD-429F-8842-4F18B9BF6C05}"/>
              </a:ext>
            </a:extLst>
          </p:cNvPr>
          <p:cNvSpPr>
            <a:spLocks noGrp="1"/>
          </p:cNvSpPr>
          <p:nvPr>
            <p:ph type="dt" sz="half" idx="10"/>
          </p:nvPr>
        </p:nvSpPr>
        <p:spPr/>
        <p:txBody>
          <a:bodyPr/>
          <a:lstStyle>
            <a:lvl1pPr>
              <a:defRPr/>
            </a:lvl1pPr>
          </a:lstStyle>
          <a:p>
            <a:pPr>
              <a:defRPr/>
            </a:pPr>
            <a:fld id="{569EEAF0-EA00-47BA-B517-6B1A9FC409C5}" type="datetimeFigureOut">
              <a:rPr lang="zh-CN" altLang="en-US"/>
              <a:pPr>
                <a:defRPr/>
              </a:pPr>
              <a:t>2025/2/18</a:t>
            </a:fld>
            <a:endParaRPr lang="zh-CN" altLang="en-US"/>
          </a:p>
        </p:txBody>
      </p:sp>
      <p:sp>
        <p:nvSpPr>
          <p:cNvPr id="5" name="页脚占位符 4">
            <a:extLst>
              <a:ext uri="{FF2B5EF4-FFF2-40B4-BE49-F238E27FC236}">
                <a16:creationId xmlns:a16="http://schemas.microsoft.com/office/drawing/2014/main" id="{004295C3-2D04-46AB-8931-1F1B46A8F17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43DBF5B-3570-4BBE-85E9-119D3B9FF08D}"/>
              </a:ext>
            </a:extLst>
          </p:cNvPr>
          <p:cNvSpPr>
            <a:spLocks noGrp="1"/>
          </p:cNvSpPr>
          <p:nvPr>
            <p:ph type="sldNum" sz="quarter" idx="12"/>
          </p:nvPr>
        </p:nvSpPr>
        <p:spPr/>
        <p:txBody>
          <a:bodyPr/>
          <a:lstStyle>
            <a:lvl1pPr>
              <a:defRPr/>
            </a:lvl1pPr>
          </a:lstStyle>
          <a:p>
            <a:pPr>
              <a:defRPr/>
            </a:pPr>
            <a:fld id="{C898CD4A-1457-4F3A-8D76-3F71C6A4075D}" type="slidenum">
              <a:rPr lang="zh-CN" altLang="en-US"/>
              <a:pPr>
                <a:defRPr/>
              </a:pPr>
              <a:t>‹#›</a:t>
            </a:fld>
            <a:endParaRPr lang="en-US" altLang="zh-CN"/>
          </a:p>
        </p:txBody>
      </p:sp>
    </p:spTree>
    <p:extLst>
      <p:ext uri="{BB962C8B-B14F-4D97-AF65-F5344CB8AC3E}">
        <p14:creationId xmlns:p14="http://schemas.microsoft.com/office/powerpoint/2010/main" val="775579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27013" y="1158875"/>
            <a:ext cx="4279900" cy="5556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59313" y="1158875"/>
            <a:ext cx="4279900" cy="5556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733BF2BB-215C-4F75-AF61-FA3D710E6E5F}"/>
              </a:ext>
            </a:extLst>
          </p:cNvPr>
          <p:cNvSpPr>
            <a:spLocks noGrp="1"/>
          </p:cNvSpPr>
          <p:nvPr>
            <p:ph type="dt" sz="half" idx="10"/>
          </p:nvPr>
        </p:nvSpPr>
        <p:spPr/>
        <p:txBody>
          <a:bodyPr/>
          <a:lstStyle>
            <a:lvl1pPr>
              <a:defRPr/>
            </a:lvl1pPr>
          </a:lstStyle>
          <a:p>
            <a:pPr>
              <a:defRPr/>
            </a:pPr>
            <a:fld id="{CA579104-90A6-4F6D-82F4-BD239458551E}" type="datetimeFigureOut">
              <a:rPr lang="zh-CN" altLang="en-US"/>
              <a:pPr>
                <a:defRPr/>
              </a:pPr>
              <a:t>2025/2/18</a:t>
            </a:fld>
            <a:endParaRPr lang="zh-CN" altLang="en-US"/>
          </a:p>
        </p:txBody>
      </p:sp>
      <p:sp>
        <p:nvSpPr>
          <p:cNvPr id="6" name="页脚占位符 4">
            <a:extLst>
              <a:ext uri="{FF2B5EF4-FFF2-40B4-BE49-F238E27FC236}">
                <a16:creationId xmlns:a16="http://schemas.microsoft.com/office/drawing/2014/main" id="{39DDBBF5-E402-4C71-9B4E-478AE58E41D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92FAB80-5ED0-4A99-B485-F6E55E645AEC}"/>
              </a:ext>
            </a:extLst>
          </p:cNvPr>
          <p:cNvSpPr>
            <a:spLocks noGrp="1"/>
          </p:cNvSpPr>
          <p:nvPr>
            <p:ph type="sldNum" sz="quarter" idx="12"/>
          </p:nvPr>
        </p:nvSpPr>
        <p:spPr/>
        <p:txBody>
          <a:bodyPr/>
          <a:lstStyle>
            <a:lvl1pPr>
              <a:defRPr/>
            </a:lvl1pPr>
          </a:lstStyle>
          <a:p>
            <a:pPr>
              <a:defRPr/>
            </a:pPr>
            <a:fld id="{2F52ACAA-C986-41D6-8E4E-BE06DE2087BD}" type="slidenum">
              <a:rPr lang="zh-CN" altLang="en-US"/>
              <a:pPr>
                <a:defRPr/>
              </a:pPr>
              <a:t>‹#›</a:t>
            </a:fld>
            <a:endParaRPr lang="en-US" altLang="zh-CN"/>
          </a:p>
        </p:txBody>
      </p:sp>
    </p:spTree>
    <p:extLst>
      <p:ext uri="{BB962C8B-B14F-4D97-AF65-F5344CB8AC3E}">
        <p14:creationId xmlns:p14="http://schemas.microsoft.com/office/powerpoint/2010/main" val="1163845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49D5F7DC-DF22-4377-A79D-6E933D280756}"/>
              </a:ext>
            </a:extLst>
          </p:cNvPr>
          <p:cNvSpPr>
            <a:spLocks noGrp="1"/>
          </p:cNvSpPr>
          <p:nvPr>
            <p:ph type="dt" sz="half" idx="10"/>
          </p:nvPr>
        </p:nvSpPr>
        <p:spPr/>
        <p:txBody>
          <a:bodyPr/>
          <a:lstStyle>
            <a:lvl1pPr>
              <a:defRPr/>
            </a:lvl1pPr>
          </a:lstStyle>
          <a:p>
            <a:pPr>
              <a:defRPr/>
            </a:pPr>
            <a:fld id="{F113F8C2-6807-47EB-9B8B-566FA815F750}" type="datetimeFigureOut">
              <a:rPr lang="zh-CN" altLang="en-US"/>
              <a:pPr>
                <a:defRPr/>
              </a:pPr>
              <a:t>2025/2/18</a:t>
            </a:fld>
            <a:endParaRPr lang="zh-CN" altLang="en-US"/>
          </a:p>
        </p:txBody>
      </p:sp>
      <p:sp>
        <p:nvSpPr>
          <p:cNvPr id="8" name="页脚占位符 4">
            <a:extLst>
              <a:ext uri="{FF2B5EF4-FFF2-40B4-BE49-F238E27FC236}">
                <a16:creationId xmlns:a16="http://schemas.microsoft.com/office/drawing/2014/main" id="{796AD3F0-FC8C-411D-9735-730606F2576F}"/>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4865A464-FDFF-4695-BB82-23099CDD649B}"/>
              </a:ext>
            </a:extLst>
          </p:cNvPr>
          <p:cNvSpPr>
            <a:spLocks noGrp="1"/>
          </p:cNvSpPr>
          <p:nvPr>
            <p:ph type="sldNum" sz="quarter" idx="12"/>
          </p:nvPr>
        </p:nvSpPr>
        <p:spPr/>
        <p:txBody>
          <a:bodyPr/>
          <a:lstStyle>
            <a:lvl1pPr>
              <a:defRPr/>
            </a:lvl1pPr>
          </a:lstStyle>
          <a:p>
            <a:pPr>
              <a:defRPr/>
            </a:pPr>
            <a:fld id="{17D8A766-C75F-4B20-9213-AFBBA7DDD4A0}" type="slidenum">
              <a:rPr lang="zh-CN" altLang="en-US"/>
              <a:pPr>
                <a:defRPr/>
              </a:pPr>
              <a:t>‹#›</a:t>
            </a:fld>
            <a:endParaRPr lang="en-US" altLang="zh-CN"/>
          </a:p>
        </p:txBody>
      </p:sp>
    </p:spTree>
    <p:extLst>
      <p:ext uri="{BB962C8B-B14F-4D97-AF65-F5344CB8AC3E}">
        <p14:creationId xmlns:p14="http://schemas.microsoft.com/office/powerpoint/2010/main" val="3842156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F0CB0B9A-0F16-4E97-A316-1F90621FE729}"/>
              </a:ext>
            </a:extLst>
          </p:cNvPr>
          <p:cNvSpPr>
            <a:spLocks noGrp="1"/>
          </p:cNvSpPr>
          <p:nvPr>
            <p:ph type="dt" sz="half" idx="10"/>
          </p:nvPr>
        </p:nvSpPr>
        <p:spPr/>
        <p:txBody>
          <a:bodyPr/>
          <a:lstStyle>
            <a:lvl1pPr>
              <a:defRPr/>
            </a:lvl1pPr>
          </a:lstStyle>
          <a:p>
            <a:pPr>
              <a:defRPr/>
            </a:pPr>
            <a:fld id="{C78918BF-784F-4C97-8C10-47D44DB626E8}" type="datetimeFigureOut">
              <a:rPr lang="zh-CN" altLang="en-US"/>
              <a:pPr>
                <a:defRPr/>
              </a:pPr>
              <a:t>2025/2/18</a:t>
            </a:fld>
            <a:endParaRPr lang="zh-CN" altLang="en-US"/>
          </a:p>
        </p:txBody>
      </p:sp>
      <p:sp>
        <p:nvSpPr>
          <p:cNvPr id="4" name="页脚占位符 4">
            <a:extLst>
              <a:ext uri="{FF2B5EF4-FFF2-40B4-BE49-F238E27FC236}">
                <a16:creationId xmlns:a16="http://schemas.microsoft.com/office/drawing/2014/main" id="{769F6564-F94A-42B5-A391-F89917CA1F50}"/>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210521F3-755D-4A7C-9423-621771E79AE4}"/>
              </a:ext>
            </a:extLst>
          </p:cNvPr>
          <p:cNvSpPr>
            <a:spLocks noGrp="1"/>
          </p:cNvSpPr>
          <p:nvPr>
            <p:ph type="sldNum" sz="quarter" idx="12"/>
          </p:nvPr>
        </p:nvSpPr>
        <p:spPr/>
        <p:txBody>
          <a:bodyPr/>
          <a:lstStyle>
            <a:lvl1pPr>
              <a:defRPr/>
            </a:lvl1pPr>
          </a:lstStyle>
          <a:p>
            <a:pPr>
              <a:defRPr/>
            </a:pPr>
            <a:fld id="{F0E87585-2DD8-4765-94E8-DDF1F4E615B3}" type="slidenum">
              <a:rPr lang="zh-CN" altLang="en-US"/>
              <a:pPr>
                <a:defRPr/>
              </a:pPr>
              <a:t>‹#›</a:t>
            </a:fld>
            <a:endParaRPr lang="en-US" altLang="zh-CN"/>
          </a:p>
        </p:txBody>
      </p:sp>
    </p:spTree>
    <p:extLst>
      <p:ext uri="{BB962C8B-B14F-4D97-AF65-F5344CB8AC3E}">
        <p14:creationId xmlns:p14="http://schemas.microsoft.com/office/powerpoint/2010/main" val="3503124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94B348D8-1EFB-4681-9476-16DB27F37B46}"/>
              </a:ext>
            </a:extLst>
          </p:cNvPr>
          <p:cNvSpPr>
            <a:spLocks noGrp="1"/>
          </p:cNvSpPr>
          <p:nvPr>
            <p:ph type="dt" sz="half" idx="10"/>
          </p:nvPr>
        </p:nvSpPr>
        <p:spPr/>
        <p:txBody>
          <a:bodyPr/>
          <a:lstStyle>
            <a:lvl1pPr>
              <a:defRPr/>
            </a:lvl1pPr>
          </a:lstStyle>
          <a:p>
            <a:pPr>
              <a:defRPr/>
            </a:pPr>
            <a:fld id="{66843679-EA6A-49BC-836F-FEFA7A2773B8}" type="datetimeFigureOut">
              <a:rPr lang="zh-CN" altLang="en-US"/>
              <a:pPr>
                <a:defRPr/>
              </a:pPr>
              <a:t>2025/2/18</a:t>
            </a:fld>
            <a:endParaRPr lang="zh-CN" altLang="en-US"/>
          </a:p>
        </p:txBody>
      </p:sp>
      <p:sp>
        <p:nvSpPr>
          <p:cNvPr id="3" name="页脚占位符 4">
            <a:extLst>
              <a:ext uri="{FF2B5EF4-FFF2-40B4-BE49-F238E27FC236}">
                <a16:creationId xmlns:a16="http://schemas.microsoft.com/office/drawing/2014/main" id="{9874712D-9C4F-4AF4-BE13-7540EA6F98F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C7AAD69C-C183-4798-8563-C5FA2612D0BA}"/>
              </a:ext>
            </a:extLst>
          </p:cNvPr>
          <p:cNvSpPr>
            <a:spLocks noGrp="1"/>
          </p:cNvSpPr>
          <p:nvPr>
            <p:ph type="sldNum" sz="quarter" idx="12"/>
          </p:nvPr>
        </p:nvSpPr>
        <p:spPr/>
        <p:txBody>
          <a:bodyPr/>
          <a:lstStyle>
            <a:lvl1pPr>
              <a:defRPr/>
            </a:lvl1pPr>
          </a:lstStyle>
          <a:p>
            <a:pPr>
              <a:defRPr/>
            </a:pPr>
            <a:fld id="{AD5FF049-ADB0-49A2-85AE-34E8B7919379}" type="slidenum">
              <a:rPr lang="zh-CN" altLang="en-US"/>
              <a:pPr>
                <a:defRPr/>
              </a:pPr>
              <a:t>‹#›</a:t>
            </a:fld>
            <a:endParaRPr lang="en-US" altLang="zh-CN"/>
          </a:p>
        </p:txBody>
      </p:sp>
    </p:spTree>
    <p:extLst>
      <p:ext uri="{BB962C8B-B14F-4D97-AF65-F5344CB8AC3E}">
        <p14:creationId xmlns:p14="http://schemas.microsoft.com/office/powerpoint/2010/main" val="2509856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3955923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D16B768-DFBF-4A1F-9A91-B806B7F0A20A}"/>
              </a:ext>
            </a:extLst>
          </p:cNvPr>
          <p:cNvSpPr>
            <a:spLocks noGrp="1"/>
          </p:cNvSpPr>
          <p:nvPr>
            <p:ph type="dt" sz="half" idx="10"/>
          </p:nvPr>
        </p:nvSpPr>
        <p:spPr/>
        <p:txBody>
          <a:bodyPr/>
          <a:lstStyle>
            <a:lvl1pPr>
              <a:defRPr/>
            </a:lvl1pPr>
          </a:lstStyle>
          <a:p>
            <a:pPr>
              <a:defRPr/>
            </a:pPr>
            <a:fld id="{8B8A8CC1-F1E1-426C-8F7D-A8D6A0EE3834}" type="datetimeFigureOut">
              <a:rPr lang="zh-CN" altLang="en-US"/>
              <a:pPr>
                <a:defRPr/>
              </a:pPr>
              <a:t>2025/2/18</a:t>
            </a:fld>
            <a:endParaRPr lang="zh-CN" altLang="en-US"/>
          </a:p>
        </p:txBody>
      </p:sp>
      <p:sp>
        <p:nvSpPr>
          <p:cNvPr id="6" name="页脚占位符 4">
            <a:extLst>
              <a:ext uri="{FF2B5EF4-FFF2-40B4-BE49-F238E27FC236}">
                <a16:creationId xmlns:a16="http://schemas.microsoft.com/office/drawing/2014/main" id="{8BEB2727-60F8-4F95-9805-C62631B2A355}"/>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976526E3-288E-408E-AA5E-CA31DCD62D0D}"/>
              </a:ext>
            </a:extLst>
          </p:cNvPr>
          <p:cNvSpPr>
            <a:spLocks noGrp="1"/>
          </p:cNvSpPr>
          <p:nvPr>
            <p:ph type="sldNum" sz="quarter" idx="12"/>
          </p:nvPr>
        </p:nvSpPr>
        <p:spPr/>
        <p:txBody>
          <a:bodyPr/>
          <a:lstStyle>
            <a:lvl1pPr>
              <a:defRPr/>
            </a:lvl1pPr>
          </a:lstStyle>
          <a:p>
            <a:pPr>
              <a:defRPr/>
            </a:pPr>
            <a:fld id="{B1C94D3A-B28A-4E6A-B8EF-6D66838E7678}" type="slidenum">
              <a:rPr lang="zh-CN" altLang="en-US"/>
              <a:pPr>
                <a:defRPr/>
              </a:pPr>
              <a:t>‹#›</a:t>
            </a:fld>
            <a:endParaRPr lang="en-US" altLang="zh-CN"/>
          </a:p>
        </p:txBody>
      </p:sp>
    </p:spTree>
    <p:extLst>
      <p:ext uri="{BB962C8B-B14F-4D97-AF65-F5344CB8AC3E}">
        <p14:creationId xmlns:p14="http://schemas.microsoft.com/office/powerpoint/2010/main" val="188463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8C81AE92-FDAB-4E5B-B9B7-983AC0524214}"/>
              </a:ext>
            </a:extLst>
          </p:cNvPr>
          <p:cNvSpPr>
            <a:spLocks noGrp="1"/>
          </p:cNvSpPr>
          <p:nvPr>
            <p:ph type="dt" sz="half" idx="10"/>
          </p:nvPr>
        </p:nvSpPr>
        <p:spPr/>
        <p:txBody>
          <a:bodyPr/>
          <a:lstStyle>
            <a:lvl1pPr>
              <a:defRPr/>
            </a:lvl1pPr>
          </a:lstStyle>
          <a:p>
            <a:pPr>
              <a:defRPr/>
            </a:pPr>
            <a:fld id="{307C319E-8476-4600-BA46-BAB8BD50762D}" type="datetimeFigureOut">
              <a:rPr lang="zh-CN" altLang="en-US"/>
              <a:pPr>
                <a:defRPr/>
              </a:pPr>
              <a:t>2025/2/18</a:t>
            </a:fld>
            <a:endParaRPr lang="zh-CN" altLang="en-US"/>
          </a:p>
        </p:txBody>
      </p:sp>
      <p:sp>
        <p:nvSpPr>
          <p:cNvPr id="6" name="页脚占位符 4">
            <a:extLst>
              <a:ext uri="{FF2B5EF4-FFF2-40B4-BE49-F238E27FC236}">
                <a16:creationId xmlns:a16="http://schemas.microsoft.com/office/drawing/2014/main" id="{2C8F2CB1-1748-4946-B1D7-AD90C8790666}"/>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9F113AD3-DB91-4CEE-84D0-E160EDA26200}"/>
              </a:ext>
            </a:extLst>
          </p:cNvPr>
          <p:cNvSpPr>
            <a:spLocks noGrp="1"/>
          </p:cNvSpPr>
          <p:nvPr>
            <p:ph type="sldNum" sz="quarter" idx="12"/>
          </p:nvPr>
        </p:nvSpPr>
        <p:spPr/>
        <p:txBody>
          <a:bodyPr/>
          <a:lstStyle>
            <a:lvl1pPr>
              <a:defRPr/>
            </a:lvl1pPr>
          </a:lstStyle>
          <a:p>
            <a:pPr>
              <a:defRPr/>
            </a:pPr>
            <a:fld id="{753FF3EA-CEC4-4361-9010-C677729DEB60}" type="slidenum">
              <a:rPr lang="zh-CN" altLang="en-US"/>
              <a:pPr>
                <a:defRPr/>
              </a:pPr>
              <a:t>‹#›</a:t>
            </a:fld>
            <a:endParaRPr lang="en-US" altLang="zh-CN"/>
          </a:p>
        </p:txBody>
      </p:sp>
    </p:spTree>
    <p:extLst>
      <p:ext uri="{BB962C8B-B14F-4D97-AF65-F5344CB8AC3E}">
        <p14:creationId xmlns:p14="http://schemas.microsoft.com/office/powerpoint/2010/main" val="3877401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66E5382-BECA-4493-9DAD-A7A76B28AE25}"/>
              </a:ext>
            </a:extLst>
          </p:cNvPr>
          <p:cNvSpPr>
            <a:spLocks noGrp="1"/>
          </p:cNvSpPr>
          <p:nvPr>
            <p:ph type="dt" sz="half" idx="10"/>
          </p:nvPr>
        </p:nvSpPr>
        <p:spPr/>
        <p:txBody>
          <a:bodyPr/>
          <a:lstStyle>
            <a:lvl1pPr>
              <a:defRPr/>
            </a:lvl1pPr>
          </a:lstStyle>
          <a:p>
            <a:pPr>
              <a:defRPr/>
            </a:pPr>
            <a:fld id="{34DE49FD-7177-438F-8D2D-BADEC0792019}" type="datetimeFigureOut">
              <a:rPr lang="zh-CN" altLang="en-US"/>
              <a:pPr>
                <a:defRPr/>
              </a:pPr>
              <a:t>2025/2/18</a:t>
            </a:fld>
            <a:endParaRPr lang="zh-CN" altLang="en-US"/>
          </a:p>
        </p:txBody>
      </p:sp>
      <p:sp>
        <p:nvSpPr>
          <p:cNvPr id="5" name="页脚占位符 4">
            <a:extLst>
              <a:ext uri="{FF2B5EF4-FFF2-40B4-BE49-F238E27FC236}">
                <a16:creationId xmlns:a16="http://schemas.microsoft.com/office/drawing/2014/main" id="{15AB34D6-A626-4F00-8B98-15684AE0EDC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941B1CA-789A-4062-B882-C3EB177F18B1}"/>
              </a:ext>
            </a:extLst>
          </p:cNvPr>
          <p:cNvSpPr>
            <a:spLocks noGrp="1"/>
          </p:cNvSpPr>
          <p:nvPr>
            <p:ph type="sldNum" sz="quarter" idx="12"/>
          </p:nvPr>
        </p:nvSpPr>
        <p:spPr/>
        <p:txBody>
          <a:bodyPr/>
          <a:lstStyle>
            <a:lvl1pPr>
              <a:defRPr/>
            </a:lvl1pPr>
          </a:lstStyle>
          <a:p>
            <a:pPr>
              <a:defRPr/>
            </a:pPr>
            <a:fld id="{E65ACEDF-8403-4B87-9753-ACEB71D38336}" type="slidenum">
              <a:rPr lang="zh-CN" altLang="en-US"/>
              <a:pPr>
                <a:defRPr/>
              </a:pPr>
              <a:t>‹#›</a:t>
            </a:fld>
            <a:endParaRPr lang="en-US" altLang="zh-CN"/>
          </a:p>
        </p:txBody>
      </p:sp>
    </p:spTree>
    <p:extLst>
      <p:ext uri="{BB962C8B-B14F-4D97-AF65-F5344CB8AC3E}">
        <p14:creationId xmlns:p14="http://schemas.microsoft.com/office/powerpoint/2010/main" val="2959177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57988" y="188913"/>
            <a:ext cx="2181225" cy="652621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14313" y="188913"/>
            <a:ext cx="6391275" cy="652621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C576D6A-5769-4748-BB15-493DA853940B}"/>
              </a:ext>
            </a:extLst>
          </p:cNvPr>
          <p:cNvSpPr>
            <a:spLocks noGrp="1"/>
          </p:cNvSpPr>
          <p:nvPr>
            <p:ph type="dt" sz="half" idx="10"/>
          </p:nvPr>
        </p:nvSpPr>
        <p:spPr/>
        <p:txBody>
          <a:bodyPr/>
          <a:lstStyle>
            <a:lvl1pPr>
              <a:defRPr/>
            </a:lvl1pPr>
          </a:lstStyle>
          <a:p>
            <a:pPr>
              <a:defRPr/>
            </a:pPr>
            <a:fld id="{553A2763-56CD-438A-BA01-093D96CFFF25}" type="datetimeFigureOut">
              <a:rPr lang="zh-CN" altLang="en-US"/>
              <a:pPr>
                <a:defRPr/>
              </a:pPr>
              <a:t>2025/2/18</a:t>
            </a:fld>
            <a:endParaRPr lang="zh-CN" altLang="en-US"/>
          </a:p>
        </p:txBody>
      </p:sp>
      <p:sp>
        <p:nvSpPr>
          <p:cNvPr id="5" name="页脚占位符 4">
            <a:extLst>
              <a:ext uri="{FF2B5EF4-FFF2-40B4-BE49-F238E27FC236}">
                <a16:creationId xmlns:a16="http://schemas.microsoft.com/office/drawing/2014/main" id="{72337073-A508-42F0-A1D8-AEB181A88359}"/>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EE777F8-928F-43D2-9A6C-DF65862A0601}"/>
              </a:ext>
            </a:extLst>
          </p:cNvPr>
          <p:cNvSpPr>
            <a:spLocks noGrp="1"/>
          </p:cNvSpPr>
          <p:nvPr>
            <p:ph type="sldNum" sz="quarter" idx="12"/>
          </p:nvPr>
        </p:nvSpPr>
        <p:spPr/>
        <p:txBody>
          <a:bodyPr/>
          <a:lstStyle>
            <a:lvl1pPr>
              <a:defRPr/>
            </a:lvl1pPr>
          </a:lstStyle>
          <a:p>
            <a:pPr>
              <a:defRPr/>
            </a:pPr>
            <a:fld id="{32EEBD9D-0FDC-4861-81A9-69EFF37A3255}" type="slidenum">
              <a:rPr lang="zh-CN" altLang="en-US"/>
              <a:pPr>
                <a:defRPr/>
              </a:pPr>
              <a:t>‹#›</a:t>
            </a:fld>
            <a:endParaRPr lang="en-US" altLang="zh-CN"/>
          </a:p>
        </p:txBody>
      </p:sp>
    </p:spTree>
    <p:extLst>
      <p:ext uri="{BB962C8B-B14F-4D97-AF65-F5344CB8AC3E}">
        <p14:creationId xmlns:p14="http://schemas.microsoft.com/office/powerpoint/2010/main" val="2323867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1632591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667900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251996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1859461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29841"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2568768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362845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3947430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4228084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457200"/>
            <a:ext cx="2949178"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2469890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457200"/>
            <a:ext cx="2949178"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3571809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3946294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1318930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文本占位符 7"/>
          <p:cNvSpPr>
            <a:spLocks noGrp="1"/>
          </p:cNvSpPr>
          <p:nvPr>
            <p:ph type="body" sz="quarter" idx="10" hasCustomPrompt="1"/>
          </p:nvPr>
        </p:nvSpPr>
        <p:spPr>
          <a:xfrm>
            <a:off x="957630" y="513988"/>
            <a:ext cx="3691372" cy="567676"/>
          </a:xfrm>
          <a:prstGeom prst="rect">
            <a:avLst/>
          </a:prstGeom>
        </p:spPr>
        <p:txBody>
          <a:bodyPr/>
          <a:lstStyle>
            <a:lvl1pPr marL="0" indent="0">
              <a:lnSpc>
                <a:spcPct val="100000"/>
              </a:lnSpc>
              <a:spcBef>
                <a:spcPts val="0"/>
              </a:spcBef>
              <a:buNone/>
              <a:defRPr sz="2400" spc="225">
                <a:solidFill>
                  <a:srgbClr val="A4B2E0"/>
                </a:solidFill>
              </a:defRPr>
            </a:lvl1pPr>
          </a:lstStyle>
          <a:p>
            <a:pPr lvl="0"/>
            <a:r>
              <a:rPr lang="zh-CN" altLang="en-US" dirty="0"/>
              <a:t>请在此处添加标题</a:t>
            </a:r>
          </a:p>
        </p:txBody>
      </p:sp>
      <p:sp>
        <p:nvSpPr>
          <p:cNvPr id="9" name="文本占位符 7"/>
          <p:cNvSpPr>
            <a:spLocks noGrp="1"/>
          </p:cNvSpPr>
          <p:nvPr>
            <p:ph type="body" sz="quarter" idx="11" hasCustomPrompt="1"/>
          </p:nvPr>
        </p:nvSpPr>
        <p:spPr>
          <a:xfrm>
            <a:off x="957630" y="1033404"/>
            <a:ext cx="3691372" cy="238813"/>
          </a:xfrm>
          <a:prstGeom prst="rect">
            <a:avLst/>
          </a:prstGeom>
        </p:spPr>
        <p:txBody>
          <a:bodyPr/>
          <a:lstStyle>
            <a:lvl1pPr marL="0" indent="0">
              <a:lnSpc>
                <a:spcPct val="100000"/>
              </a:lnSpc>
              <a:spcBef>
                <a:spcPts val="0"/>
              </a:spcBef>
              <a:buNone/>
              <a:defRPr sz="825" spc="225" baseline="0">
                <a:solidFill>
                  <a:srgbClr val="A4B2E0"/>
                </a:solidFill>
              </a:defRPr>
            </a:lvl1pPr>
          </a:lstStyle>
          <a:p>
            <a:pPr lvl="0"/>
            <a:r>
              <a:rPr lang="en-US" altLang="zh-CN" dirty="0"/>
              <a:t>DESIGN &amp; CREATIVITY SPACE STUDIO</a:t>
            </a:r>
          </a:p>
        </p:txBody>
      </p:sp>
    </p:spTree>
    <p:extLst>
      <p:ext uri="{BB962C8B-B14F-4D97-AF65-F5344CB8AC3E}">
        <p14:creationId xmlns:p14="http://schemas.microsoft.com/office/powerpoint/2010/main" val="782639084"/>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wipe(left)">
                                      <p:cBhvr>
                                        <p:cTn id="10"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1000"/>
                        <p:tgtEl>
                          <p:spTgt spid="3"/>
                        </p:tgtEl>
                      </p:cBhvr>
                    </p:animEffect>
                  </p:childTnLst>
                </p:cTn>
              </p:par>
            </p:tnLst>
          </p:tmpl>
        </p:tmplLst>
      </p:bldP>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1000"/>
                        <p:tgtEl>
                          <p:spTgt spid="9"/>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042968-601F-4A08-AFF4-66854A5E3DC8}"/>
              </a:ext>
            </a:extLst>
          </p:cNvPr>
          <p:cNvSpPr>
            <a:spLocks noGrp="1"/>
          </p:cNvSpPr>
          <p:nvPr>
            <p:ph type="title"/>
          </p:nvPr>
        </p:nvSpPr>
        <p:spPr>
          <a:xfrm>
            <a:off x="107950" y="119065"/>
            <a:ext cx="7010400" cy="822324"/>
          </a:xfrm>
        </p:spPr>
        <p:txBody>
          <a:bodyPr>
            <a:normAutofit/>
          </a:bodyPr>
          <a:lstStyle>
            <a:lvl1pPr>
              <a:defRPr sz="3200">
                <a:latin typeface="宋体" panose="02010600030101010101" pitchFamily="2" charset="-122"/>
                <a:ea typeface="宋体" panose="02010600030101010101" pitchFamily="2"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CED08505-319E-44F3-ADD3-BF3A3F59B140}"/>
              </a:ext>
            </a:extLst>
          </p:cNvPr>
          <p:cNvSpPr>
            <a:spLocks noGrp="1"/>
          </p:cNvSpPr>
          <p:nvPr>
            <p:ph type="dt" sz="half" idx="10"/>
          </p:nvPr>
        </p:nvSpPr>
        <p:spPr/>
        <p:txBody>
          <a:bodyPr/>
          <a:lstStyle/>
          <a:p>
            <a:fld id="{44B71542-2084-4744-AA6C-753CBD01517A}" type="datetimeFigureOut">
              <a:rPr lang="zh-CN" altLang="en-US" smtClean="0"/>
              <a:t>2025/2/18</a:t>
            </a:fld>
            <a:endParaRPr lang="zh-CN" altLang="en-US"/>
          </a:p>
        </p:txBody>
      </p:sp>
      <p:sp>
        <p:nvSpPr>
          <p:cNvPr id="4" name="页脚占位符 3">
            <a:extLst>
              <a:ext uri="{FF2B5EF4-FFF2-40B4-BE49-F238E27FC236}">
                <a16:creationId xmlns:a16="http://schemas.microsoft.com/office/drawing/2014/main" id="{EA231D48-4FF6-4452-B929-883F621D83B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07DB92A-B1E9-4537-B58B-BFA4EB8EA018}"/>
              </a:ext>
            </a:extLst>
          </p:cNvPr>
          <p:cNvSpPr>
            <a:spLocks noGrp="1"/>
          </p:cNvSpPr>
          <p:nvPr>
            <p:ph type="sldNum" sz="quarter" idx="12"/>
          </p:nvPr>
        </p:nvSpPr>
        <p:spPr/>
        <p:txBody>
          <a:bodyPr/>
          <a:lstStyle/>
          <a:p>
            <a:fld id="{A798256F-BD66-4E3D-889F-A90F702228E2}" type="slidenum">
              <a:rPr lang="zh-CN" altLang="en-US" smtClean="0"/>
              <a:t>‹#›</a:t>
            </a:fld>
            <a:endParaRPr lang="zh-CN" altLang="en-US"/>
          </a:p>
        </p:txBody>
      </p:sp>
      <p:sp>
        <p:nvSpPr>
          <p:cNvPr id="6" name="矩形 5">
            <a:extLst>
              <a:ext uri="{FF2B5EF4-FFF2-40B4-BE49-F238E27FC236}">
                <a16:creationId xmlns:a16="http://schemas.microsoft.com/office/drawing/2014/main" id="{C7DAD0BB-A9C0-4310-8F9E-480736B532EC}"/>
              </a:ext>
            </a:extLst>
          </p:cNvPr>
          <p:cNvSpPr/>
          <p:nvPr userDrawn="1"/>
        </p:nvSpPr>
        <p:spPr>
          <a:xfrm>
            <a:off x="0" y="965200"/>
            <a:ext cx="7435850" cy="165100"/>
          </a:xfrm>
          <a:prstGeom prst="rect">
            <a:avLst/>
          </a:prstGeom>
          <a:gradFill flip="none" rotWithShape="1">
            <a:gsLst>
              <a:gs pos="0">
                <a:srgbClr val="1A94D0"/>
              </a:gs>
              <a:gs pos="50000">
                <a:srgbClr val="0099FF">
                  <a:tint val="44500"/>
                  <a:satMod val="160000"/>
                </a:srgbClr>
              </a:gs>
              <a:gs pos="91000">
                <a:srgbClr val="0099FF">
                  <a:tint val="23500"/>
                  <a:satMod val="160000"/>
                  <a:alpha val="25000"/>
                  <a:lumMod val="63000"/>
                  <a:lumOff val="37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Content Placeholder 2">
            <a:extLst>
              <a:ext uri="{FF2B5EF4-FFF2-40B4-BE49-F238E27FC236}">
                <a16:creationId xmlns:a16="http://schemas.microsoft.com/office/drawing/2014/main" id="{98FA538B-2EA8-4E23-A618-3EA656B9527B}"/>
              </a:ext>
            </a:extLst>
          </p:cNvPr>
          <p:cNvSpPr>
            <a:spLocks noGrp="1"/>
          </p:cNvSpPr>
          <p:nvPr>
            <p:ph idx="1"/>
          </p:nvPr>
        </p:nvSpPr>
        <p:spPr>
          <a:xfrm>
            <a:off x="190500" y="1422400"/>
            <a:ext cx="8699500" cy="4919663"/>
          </a:xfrm>
        </p:spPr>
        <p:txBody>
          <a:bodyPr/>
          <a:lstStyle>
            <a:lvl1pPr>
              <a:defRPr>
                <a:latin typeface="Times New Roman" panose="02020603050405020304" pitchFamily="18" charset="0"/>
                <a:ea typeface="宋体" panose="02010600030101010101" pitchFamily="2" charset="-122"/>
                <a:cs typeface="Times New Roman" panose="02020603050405020304" pitchFamily="18" charset="0"/>
              </a:defRPr>
            </a:lvl1pPr>
            <a:lvl2pPr>
              <a:defRPr>
                <a:latin typeface="Times New Roman" panose="02020603050405020304" pitchFamily="18" charset="0"/>
                <a:ea typeface="宋体" panose="02010600030101010101" pitchFamily="2" charset="-122"/>
                <a:cs typeface="Times New Roman" panose="02020603050405020304" pitchFamily="18" charset="0"/>
              </a:defRPr>
            </a:lvl2pPr>
            <a:lvl3pPr>
              <a:defRPr>
                <a:latin typeface="Times New Roman" panose="02020603050405020304" pitchFamily="18" charset="0"/>
                <a:ea typeface="宋体" panose="02010600030101010101" pitchFamily="2" charset="-122"/>
                <a:cs typeface="Times New Roman" panose="02020603050405020304" pitchFamily="18" charset="0"/>
              </a:defRPr>
            </a:lvl3pPr>
            <a:lvl4pPr>
              <a:defRPr>
                <a:latin typeface="Times New Roman" panose="02020603050405020304" pitchFamily="18" charset="0"/>
                <a:ea typeface="宋体" panose="02010600030101010101" pitchFamily="2" charset="-122"/>
                <a:cs typeface="Times New Roman" panose="02020603050405020304" pitchFamily="18" charset="0"/>
              </a:defRPr>
            </a:lvl4pPr>
            <a:lvl5pPr>
              <a:defRPr>
                <a:latin typeface="Times New Roman" panose="02020603050405020304" pitchFamily="18" charset="0"/>
                <a:ea typeface="宋体" panose="02010600030101010101" pitchFamily="2" charset="-122"/>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Tree>
    <p:extLst>
      <p:ext uri="{BB962C8B-B14F-4D97-AF65-F5344CB8AC3E}">
        <p14:creationId xmlns:p14="http://schemas.microsoft.com/office/powerpoint/2010/main" val="2966905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标题与项目符号 拷贝 1">
    <p:bg>
      <p:bgPr>
        <a:solidFill>
          <a:srgbClr val="000000"/>
        </a:solidFill>
        <a:effectLst/>
      </p:bgPr>
    </p:bg>
    <p:spTree>
      <p:nvGrpSpPr>
        <p:cNvPr id="1" name=""/>
        <p:cNvGrpSpPr/>
        <p:nvPr/>
      </p:nvGrpSpPr>
      <p:grpSpPr>
        <a:xfrm>
          <a:off x="0" y="0"/>
          <a:ext cx="0" cy="0"/>
          <a:chOff x="0" y="0"/>
          <a:chExt cx="0" cy="0"/>
        </a:xfrm>
      </p:grpSpPr>
      <p:sp>
        <p:nvSpPr>
          <p:cNvPr id="35" name="标题文本"/>
          <p:cNvSpPr txBox="1">
            <a:spLocks noGrp="1"/>
          </p:cNvSpPr>
          <p:nvPr>
            <p:ph type="title"/>
          </p:nvPr>
        </p:nvSpPr>
        <p:spPr>
          <a:xfrm>
            <a:off x="142745" y="177800"/>
            <a:ext cx="7708791" cy="703876"/>
          </a:xfrm>
          <a:prstGeom prst="rect">
            <a:avLst/>
          </a:prstGeom>
        </p:spPr>
        <p:txBody>
          <a:bodyPr lIns="50800" tIns="50800" rIns="50800" bIns="50800"/>
          <a:lstStyle>
            <a:lvl1pPr algn="ctr" defTabSz="309563">
              <a:defRPr sz="4200" b="0">
                <a:solidFill>
                  <a:srgbClr val="FFFFFF"/>
                </a:solidFill>
                <a:latin typeface="Helvetica Neue Medium"/>
                <a:ea typeface="Helvetica Neue Medium"/>
                <a:cs typeface="Helvetica Neue Medium"/>
                <a:sym typeface="Helvetica Neue Medium"/>
              </a:defRPr>
            </a:lvl1pPr>
          </a:lstStyle>
          <a:p>
            <a:pPr>
              <a:defRPr>
                <a:effectLst/>
              </a:defRPr>
            </a:pPr>
            <a:r>
              <a:t>标题文本</a:t>
            </a:r>
          </a:p>
        </p:txBody>
      </p:sp>
      <p:sp>
        <p:nvSpPr>
          <p:cNvPr id="36" name="幻灯片编号"/>
          <p:cNvSpPr txBox="1">
            <a:spLocks noGrp="1"/>
          </p:cNvSpPr>
          <p:nvPr>
            <p:ph type="sldNum" sz="quarter" idx="2"/>
          </p:nvPr>
        </p:nvSpPr>
        <p:spPr>
          <a:xfrm>
            <a:off x="8531600" y="6427826"/>
            <a:ext cx="191148" cy="261543"/>
          </a:xfrm>
          <a:prstGeom prst="rect">
            <a:avLst/>
          </a:prstGeom>
        </p:spPr>
        <p:txBody>
          <a:bodyPr lIns="50800" tIns="50800" rIns="50800" bIns="50800" anchor="ctr"/>
          <a:lstStyle>
            <a:lvl1pPr algn="ctr" defTabSz="309563">
              <a:defRPr b="1">
                <a:solidFill>
                  <a:srgbClr val="A7A7A7"/>
                </a:solidFill>
                <a:latin typeface="+mj-lt"/>
                <a:ea typeface="+mj-ea"/>
                <a:cs typeface="+mj-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65385424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35027562-CA6B-4093-8E38-E2EEDE615292}"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966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F494A5E6-5181-4DDD-83AE-52B84EA9339D}"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3969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1581692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C65CF955-1F5B-4177-82DD-C915F467D5FB}"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1439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endParaRPr lang="en-US" altLang="zh-CN">
              <a:solidFill>
                <a:srgbClr val="000000"/>
              </a:solidFill>
            </a:endParaRPr>
          </a:p>
        </p:txBody>
      </p:sp>
      <p:sp>
        <p:nvSpPr>
          <p:cNvPr id="6" name="页脚占位符 5"/>
          <p:cNvSpPr>
            <a:spLocks noGrp="1"/>
          </p:cNvSpPr>
          <p:nvPr>
            <p:ph type="ftr" sz="quarter" idx="11"/>
          </p:nvPr>
        </p:nvSpPr>
        <p:spPr/>
        <p:txBody>
          <a:body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p>
            <a:pPr>
              <a:defRPr/>
            </a:pPr>
            <a:fld id="{3E637E78-4701-47D7-B238-78BB1A754F04}"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0159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endParaRPr lang="en-US" altLang="zh-CN">
              <a:solidFill>
                <a:srgbClr val="000000"/>
              </a:solidFill>
            </a:endParaRPr>
          </a:p>
        </p:txBody>
      </p:sp>
      <p:sp>
        <p:nvSpPr>
          <p:cNvPr id="8" name="页脚占位符 7"/>
          <p:cNvSpPr>
            <a:spLocks noGrp="1"/>
          </p:cNvSpPr>
          <p:nvPr>
            <p:ph type="ftr" sz="quarter" idx="11"/>
          </p:nvPr>
        </p:nvSpPr>
        <p:spPr/>
        <p:txBody>
          <a:bodyPr/>
          <a:lstStyle/>
          <a:p>
            <a:pPr>
              <a:defRPr/>
            </a:pPr>
            <a:endParaRPr lang="en-US" altLang="zh-CN">
              <a:solidFill>
                <a:srgbClr val="000000"/>
              </a:solidFill>
            </a:endParaRPr>
          </a:p>
        </p:txBody>
      </p:sp>
      <p:sp>
        <p:nvSpPr>
          <p:cNvPr id="9" name="灯片编号占位符 8"/>
          <p:cNvSpPr>
            <a:spLocks noGrp="1"/>
          </p:cNvSpPr>
          <p:nvPr>
            <p:ph type="sldNum" sz="quarter" idx="12"/>
          </p:nvPr>
        </p:nvSpPr>
        <p:spPr/>
        <p:txBody>
          <a:bodyPr/>
          <a:lstStyle/>
          <a:p>
            <a:pPr>
              <a:defRPr/>
            </a:pPr>
            <a:fld id="{1640C5DC-AEBA-4661-B631-091D86EA43A3}"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7327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en-US" altLang="zh-CN">
              <a:solidFill>
                <a:srgbClr val="000000"/>
              </a:solidFill>
            </a:endParaRPr>
          </a:p>
        </p:txBody>
      </p:sp>
      <p:sp>
        <p:nvSpPr>
          <p:cNvPr id="4" name="页脚占位符 3"/>
          <p:cNvSpPr>
            <a:spLocks noGrp="1"/>
          </p:cNvSpPr>
          <p:nvPr>
            <p:ph type="ftr" sz="quarter" idx="11"/>
          </p:nvPr>
        </p:nvSpPr>
        <p:spPr/>
        <p:txBody>
          <a:bodyPr/>
          <a:lstStyle/>
          <a:p>
            <a:pPr>
              <a:defRPr/>
            </a:pPr>
            <a:endParaRPr lang="en-US" altLang="zh-CN">
              <a:solidFill>
                <a:srgbClr val="000000"/>
              </a:solidFill>
            </a:endParaRPr>
          </a:p>
        </p:txBody>
      </p:sp>
      <p:sp>
        <p:nvSpPr>
          <p:cNvPr id="5" name="灯片编号占位符 4"/>
          <p:cNvSpPr>
            <a:spLocks noGrp="1"/>
          </p:cNvSpPr>
          <p:nvPr>
            <p:ph type="sldNum" sz="quarter" idx="12"/>
          </p:nvPr>
        </p:nvSpPr>
        <p:spPr/>
        <p:txBody>
          <a:bodyPr/>
          <a:lstStyle/>
          <a:p>
            <a:pPr>
              <a:defRPr/>
            </a:pPr>
            <a:fld id="{BFF4680D-8103-4311-A2D2-F67D0CED159B}"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8340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en-US" altLang="zh-CN">
              <a:solidFill>
                <a:srgbClr val="000000"/>
              </a:solidFill>
            </a:endParaRPr>
          </a:p>
        </p:txBody>
      </p:sp>
      <p:sp>
        <p:nvSpPr>
          <p:cNvPr id="3" name="页脚占位符 2"/>
          <p:cNvSpPr>
            <a:spLocks noGrp="1"/>
          </p:cNvSpPr>
          <p:nvPr>
            <p:ph type="ftr" sz="quarter" idx="11"/>
          </p:nvPr>
        </p:nvSpPr>
        <p:spPr/>
        <p:txBody>
          <a:bodyPr/>
          <a:lstStyle/>
          <a:p>
            <a:pPr>
              <a:defRPr/>
            </a:pPr>
            <a:endParaRPr lang="en-US" altLang="zh-CN">
              <a:solidFill>
                <a:srgbClr val="000000"/>
              </a:solidFill>
            </a:endParaRPr>
          </a:p>
        </p:txBody>
      </p:sp>
      <p:sp>
        <p:nvSpPr>
          <p:cNvPr id="4" name="灯片编号占位符 3"/>
          <p:cNvSpPr>
            <a:spLocks noGrp="1"/>
          </p:cNvSpPr>
          <p:nvPr>
            <p:ph type="sldNum" sz="quarter" idx="12"/>
          </p:nvPr>
        </p:nvSpPr>
        <p:spPr/>
        <p:txBody>
          <a:bodyPr/>
          <a:lstStyle/>
          <a:p>
            <a:pPr>
              <a:defRPr/>
            </a:pPr>
            <a:fld id="{B4DA3FA1-872D-47EA-AB71-5E3BEEA26412}"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790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a:defRPr/>
            </a:pPr>
            <a:endParaRPr lang="en-US" altLang="zh-CN">
              <a:solidFill>
                <a:srgbClr val="000000"/>
              </a:solidFill>
            </a:endParaRPr>
          </a:p>
        </p:txBody>
      </p:sp>
      <p:sp>
        <p:nvSpPr>
          <p:cNvPr id="6" name="页脚占位符 5"/>
          <p:cNvSpPr>
            <a:spLocks noGrp="1"/>
          </p:cNvSpPr>
          <p:nvPr>
            <p:ph type="ftr" sz="quarter" idx="11"/>
          </p:nvPr>
        </p:nvSpPr>
        <p:spPr/>
        <p:txBody>
          <a:body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p>
            <a:pPr>
              <a:defRPr/>
            </a:pPr>
            <a:fld id="{F5054B95-A504-4222-810B-6B6E8CD92724}"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9550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a:defRPr/>
            </a:pPr>
            <a:endParaRPr lang="en-US" altLang="zh-CN">
              <a:solidFill>
                <a:srgbClr val="000000"/>
              </a:solidFill>
            </a:endParaRPr>
          </a:p>
        </p:txBody>
      </p:sp>
      <p:sp>
        <p:nvSpPr>
          <p:cNvPr id="6" name="页脚占位符 5"/>
          <p:cNvSpPr>
            <a:spLocks noGrp="1"/>
          </p:cNvSpPr>
          <p:nvPr>
            <p:ph type="ftr" sz="quarter" idx="11"/>
          </p:nvPr>
        </p:nvSpPr>
        <p:spPr/>
        <p:txBody>
          <a:body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p>
            <a:pPr>
              <a:defRPr/>
            </a:pPr>
            <a:fld id="{19316DF4-57EE-4A7D-BF21-76FAC333266E}"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5125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A58C405B-FD09-4979-9AFE-3B31F4AEE54A}"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6469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BC2649B3-1C68-4C81-99AE-007FACF178A8}"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79631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5" name="内容占位符 2"/>
          <p:cNvSpPr>
            <a:spLocks noGrp="1"/>
          </p:cNvSpPr>
          <p:nvPr>
            <p:ph idx="1"/>
          </p:nvPr>
        </p:nvSpPr>
        <p:spPr>
          <a:xfrm>
            <a:off x="273786" y="1234216"/>
            <a:ext cx="8622742" cy="49849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64781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29841"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2514114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279751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1471339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457200"/>
            <a:ext cx="2949178"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3761746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457200"/>
            <a:ext cx="2949178"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8A76FC3-7694-4BDB-8305-643C17EF36CA}" type="datetimeFigureOut">
              <a:rPr lang="zh-CN" altLang="en-US" smtClean="0"/>
              <a:pPr/>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244927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1"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A76FC3-7694-4BDB-8305-643C17EF36CA}" type="datetimeFigureOut">
              <a:rPr lang="zh-CN" altLang="en-US" smtClean="0"/>
              <a:pPr/>
              <a:t>2025/2/18</a:t>
            </a:fld>
            <a:endParaRPr lang="zh-CN" altLang="en-US"/>
          </a:p>
        </p:txBody>
      </p:sp>
      <p:sp>
        <p:nvSpPr>
          <p:cNvPr id="5" name="页脚占位符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EABB9A-343A-4DC4-9F26-A4ED9713FD37}" type="slidenum">
              <a:rPr lang="zh-CN" altLang="en-US" smtClean="0"/>
              <a:pPr/>
              <a:t>‹#›</a:t>
            </a:fld>
            <a:endParaRPr lang="zh-CN" altLang="en-US"/>
          </a:p>
        </p:txBody>
      </p:sp>
      <p:grpSp>
        <p:nvGrpSpPr>
          <p:cNvPr id="7" name="Group 39"/>
          <p:cNvGrpSpPr/>
          <p:nvPr userDrawn="1"/>
        </p:nvGrpSpPr>
        <p:grpSpPr>
          <a:xfrm>
            <a:off x="7456021" y="188622"/>
            <a:ext cx="1499377" cy="1158740"/>
            <a:chOff x="2542585" y="1065182"/>
            <a:chExt cx="4040381" cy="2961304"/>
          </a:xfrm>
        </p:grpSpPr>
        <p:sp>
          <p:nvSpPr>
            <p:cNvPr id="8" name="Isosceles Triangle 40"/>
            <p:cNvSpPr/>
            <p:nvPr/>
          </p:nvSpPr>
          <p:spPr>
            <a:xfrm>
              <a:off x="2613144" y="1501731"/>
              <a:ext cx="2831178" cy="2107780"/>
            </a:xfrm>
            <a:prstGeom prst="triangle">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Isosceles Triangle 41"/>
            <p:cNvSpPr/>
            <p:nvPr/>
          </p:nvSpPr>
          <p:spPr>
            <a:xfrm>
              <a:off x="3400575" y="1918706"/>
              <a:ext cx="2831178" cy="2107780"/>
            </a:xfrm>
            <a:prstGeom prst="triangle">
              <a:avLst/>
            </a:prstGeom>
            <a:solidFill>
              <a:srgbClr val="3366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4-Point Star 42"/>
            <p:cNvSpPr/>
            <p:nvPr/>
          </p:nvSpPr>
          <p:spPr>
            <a:xfrm>
              <a:off x="2542585" y="1065182"/>
              <a:ext cx="617391" cy="573245"/>
            </a:xfrm>
            <a:prstGeom prst="star4">
              <a:avLst/>
            </a:prstGeom>
            <a:solidFill>
              <a:srgbClr val="3366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Right Arrow 43"/>
            <p:cNvSpPr/>
            <p:nvPr/>
          </p:nvSpPr>
          <p:spPr>
            <a:xfrm>
              <a:off x="3400575" y="3362574"/>
              <a:ext cx="1470455" cy="317490"/>
            </a:xfrm>
            <a:prstGeom prst="rightArrow">
              <a:avLst/>
            </a:prstGeom>
            <a:solidFill>
              <a:srgbClr val="FF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TextBox 44"/>
            <p:cNvSpPr txBox="1"/>
            <p:nvPr/>
          </p:nvSpPr>
          <p:spPr>
            <a:xfrm>
              <a:off x="4789977" y="1065182"/>
              <a:ext cx="1792989" cy="681988"/>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8064A2">
                      <a:lumMod val="60000"/>
                      <a:lumOff val="40000"/>
                    </a:srgbClr>
                  </a:solidFill>
                  <a:effectLst/>
                  <a:uLnTx/>
                  <a:uFillTx/>
                  <a:latin typeface="Helvetica Neue"/>
                  <a:cs typeface="Helvetica Neue"/>
                </a:rPr>
                <a:t>JUNA</a:t>
              </a:r>
              <a:endParaRPr kumimoji="0" lang="en-US" sz="1800" b="1" i="0" u="none" strike="noStrike" kern="0" cap="none" spc="0" normalizeH="0" baseline="0" noProof="0" dirty="0">
                <a:ln>
                  <a:noFill/>
                </a:ln>
                <a:solidFill>
                  <a:srgbClr val="8064A2">
                    <a:lumMod val="60000"/>
                    <a:lumOff val="40000"/>
                  </a:srgbClr>
                </a:solidFill>
                <a:effectLst/>
                <a:uLnTx/>
                <a:uFillTx/>
                <a:latin typeface="Helvetica Neue"/>
                <a:cs typeface="Helvetica Neue"/>
              </a:endParaRPr>
            </a:p>
          </p:txBody>
        </p:sp>
      </p:grpSp>
    </p:spTree>
    <p:extLst>
      <p:ext uri="{BB962C8B-B14F-4D97-AF65-F5344CB8AC3E}">
        <p14:creationId xmlns:p14="http://schemas.microsoft.com/office/powerpoint/2010/main" val="2692997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grpSp>
        <p:nvGrpSpPr>
          <p:cNvPr id="2050" name="Group 39">
            <a:extLst>
              <a:ext uri="{FF2B5EF4-FFF2-40B4-BE49-F238E27FC236}">
                <a16:creationId xmlns:a16="http://schemas.microsoft.com/office/drawing/2014/main" id="{C688F056-A59F-4536-B4F9-5A35E184997B}"/>
              </a:ext>
            </a:extLst>
          </p:cNvPr>
          <p:cNvGrpSpPr>
            <a:grpSpLocks/>
          </p:cNvGrpSpPr>
          <p:nvPr userDrawn="1"/>
        </p:nvGrpSpPr>
        <p:grpSpPr bwMode="auto">
          <a:xfrm>
            <a:off x="7456488" y="188913"/>
            <a:ext cx="1498600" cy="1158875"/>
            <a:chOff x="2542585" y="1065182"/>
            <a:chExt cx="4040381" cy="2961304"/>
          </a:xfrm>
        </p:grpSpPr>
        <p:sp>
          <p:nvSpPr>
            <p:cNvPr id="41" name="Isosceles Triangle 40">
              <a:extLst>
                <a:ext uri="{FF2B5EF4-FFF2-40B4-BE49-F238E27FC236}">
                  <a16:creationId xmlns:a16="http://schemas.microsoft.com/office/drawing/2014/main" id="{873CBCF4-885F-4C4D-84CA-6EEA49160625}"/>
                </a:ext>
              </a:extLst>
            </p:cNvPr>
            <p:cNvSpPr/>
            <p:nvPr/>
          </p:nvSpPr>
          <p:spPr>
            <a:xfrm>
              <a:off x="2611066" y="1503293"/>
              <a:ext cx="2833403" cy="2105364"/>
            </a:xfrm>
            <a:prstGeom prst="triangle">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endParaRPr lang="en-US" kern="0">
                <a:solidFill>
                  <a:sysClr val="window" lastClr="FFFFFF"/>
                </a:solidFill>
                <a:latin typeface="Calibri"/>
                <a:ea typeface="+mn-ea"/>
              </a:endParaRPr>
            </a:p>
          </p:txBody>
        </p:sp>
        <p:sp>
          <p:nvSpPr>
            <p:cNvPr id="42" name="Isosceles Triangle 41">
              <a:extLst>
                <a:ext uri="{FF2B5EF4-FFF2-40B4-BE49-F238E27FC236}">
                  <a16:creationId xmlns:a16="http://schemas.microsoft.com/office/drawing/2014/main" id="{694813C3-E939-4FF0-ADF7-29E3230B07F2}"/>
                </a:ext>
              </a:extLst>
            </p:cNvPr>
            <p:cNvSpPr/>
            <p:nvPr/>
          </p:nvSpPr>
          <p:spPr>
            <a:xfrm>
              <a:off x="3398598" y="1917064"/>
              <a:ext cx="2833403" cy="2109422"/>
            </a:xfrm>
            <a:prstGeom prst="triangle">
              <a:avLst/>
            </a:prstGeom>
            <a:solidFill>
              <a:srgbClr val="000090"/>
            </a:solidFill>
            <a:ln w="9525" cap="flat" cmpd="sng" algn="ctr">
              <a:solidFill>
                <a:srgbClr val="000090"/>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endParaRPr lang="en-US" kern="0">
                <a:solidFill>
                  <a:sysClr val="window" lastClr="FFFFFF"/>
                </a:solidFill>
                <a:latin typeface="Calibri"/>
                <a:ea typeface="+mn-ea"/>
              </a:endParaRPr>
            </a:p>
          </p:txBody>
        </p:sp>
        <p:sp>
          <p:nvSpPr>
            <p:cNvPr id="43" name="4-Point Star 42">
              <a:extLst>
                <a:ext uri="{FF2B5EF4-FFF2-40B4-BE49-F238E27FC236}">
                  <a16:creationId xmlns:a16="http://schemas.microsoft.com/office/drawing/2014/main" id="{3B50958B-98AE-49D3-948A-DBC879D3D931}"/>
                </a:ext>
              </a:extLst>
            </p:cNvPr>
            <p:cNvSpPr/>
            <p:nvPr/>
          </p:nvSpPr>
          <p:spPr>
            <a:xfrm>
              <a:off x="2542585" y="1065182"/>
              <a:ext cx="616329" cy="571977"/>
            </a:xfrm>
            <a:prstGeom prst="star4">
              <a:avLst/>
            </a:prstGeom>
            <a:solidFill>
              <a:srgbClr val="3366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endParaRPr lang="en-US" kern="0">
                <a:solidFill>
                  <a:sysClr val="window" lastClr="FFFFFF"/>
                </a:solidFill>
                <a:latin typeface="Calibri"/>
                <a:ea typeface="+mn-ea"/>
              </a:endParaRPr>
            </a:p>
          </p:txBody>
        </p:sp>
        <p:sp>
          <p:nvSpPr>
            <p:cNvPr id="44" name="Right Arrow 43">
              <a:extLst>
                <a:ext uri="{FF2B5EF4-FFF2-40B4-BE49-F238E27FC236}">
                  <a16:creationId xmlns:a16="http://schemas.microsoft.com/office/drawing/2014/main" id="{87D9EEBF-FDA4-4A8C-AD3B-544E6617A208}"/>
                </a:ext>
              </a:extLst>
            </p:cNvPr>
            <p:cNvSpPr/>
            <p:nvPr/>
          </p:nvSpPr>
          <p:spPr>
            <a:xfrm>
              <a:off x="3398598" y="3361207"/>
              <a:ext cx="1472342" cy="320469"/>
            </a:xfrm>
            <a:prstGeom prst="rightArrow">
              <a:avLst/>
            </a:prstGeom>
            <a:solidFill>
              <a:srgbClr val="FF0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endParaRPr lang="en-US" kern="0">
                <a:solidFill>
                  <a:sysClr val="window" lastClr="FFFFFF"/>
                </a:solidFill>
                <a:latin typeface="Calibri"/>
                <a:ea typeface="+mn-ea"/>
              </a:endParaRPr>
            </a:p>
          </p:txBody>
        </p:sp>
        <p:sp>
          <p:nvSpPr>
            <p:cNvPr id="2060" name="TextBox 44">
              <a:extLst>
                <a:ext uri="{FF2B5EF4-FFF2-40B4-BE49-F238E27FC236}">
                  <a16:creationId xmlns:a16="http://schemas.microsoft.com/office/drawing/2014/main" id="{910C5ED1-9A6F-4182-90F0-5D8E0D029AC4}"/>
                </a:ext>
              </a:extLst>
            </p:cNvPr>
            <p:cNvSpPr txBox="1">
              <a:spLocks noChangeArrowheads="1"/>
            </p:cNvSpPr>
            <p:nvPr/>
          </p:nvSpPr>
          <p:spPr bwMode="auto">
            <a:xfrm>
              <a:off x="4789618" y="1065182"/>
              <a:ext cx="1793348" cy="68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b="1">
                  <a:solidFill>
                    <a:srgbClr val="B3A2C7"/>
                  </a:solidFill>
                  <a:latin typeface="Helvetica Neue"/>
                  <a:ea typeface="Helvetica Neue"/>
                  <a:cs typeface="Helvetica Neue"/>
                </a:rPr>
                <a:t>JUNA</a:t>
              </a:r>
            </a:p>
          </p:txBody>
        </p:sp>
      </p:grpSp>
      <p:sp>
        <p:nvSpPr>
          <p:cNvPr id="2051" name="标题占位符 1">
            <a:extLst>
              <a:ext uri="{FF2B5EF4-FFF2-40B4-BE49-F238E27FC236}">
                <a16:creationId xmlns:a16="http://schemas.microsoft.com/office/drawing/2014/main" id="{53BBF347-30FA-4A04-8B18-3D7B88BBC5DD}"/>
              </a:ext>
            </a:extLst>
          </p:cNvPr>
          <p:cNvSpPr>
            <a:spLocks noGrp="1"/>
          </p:cNvSpPr>
          <p:nvPr>
            <p:ph type="title"/>
          </p:nvPr>
        </p:nvSpPr>
        <p:spPr bwMode="auto">
          <a:xfrm>
            <a:off x="214313" y="188913"/>
            <a:ext cx="7405687"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2" name="文本占位符 2">
            <a:extLst>
              <a:ext uri="{FF2B5EF4-FFF2-40B4-BE49-F238E27FC236}">
                <a16:creationId xmlns:a16="http://schemas.microsoft.com/office/drawing/2014/main" id="{F591745A-9B2D-4D18-B476-ED43740CC10D}"/>
              </a:ext>
            </a:extLst>
          </p:cNvPr>
          <p:cNvSpPr>
            <a:spLocks noGrp="1"/>
          </p:cNvSpPr>
          <p:nvPr>
            <p:ph type="body" idx="1"/>
          </p:nvPr>
        </p:nvSpPr>
        <p:spPr bwMode="auto">
          <a:xfrm>
            <a:off x="227013" y="1158875"/>
            <a:ext cx="8712200"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 name="日期占位符 3">
            <a:extLst>
              <a:ext uri="{FF2B5EF4-FFF2-40B4-BE49-F238E27FC236}">
                <a16:creationId xmlns:a16="http://schemas.microsoft.com/office/drawing/2014/main" id="{2A6298BA-383D-4754-86DF-C7893CC81F14}"/>
              </a:ext>
            </a:extLst>
          </p:cNvPr>
          <p:cNvSpPr>
            <a:spLocks noGrp="1"/>
          </p:cNvSpPr>
          <p:nvPr>
            <p:ph type="dt" sz="half" idx="2"/>
          </p:nvPr>
        </p:nvSpPr>
        <p:spPr>
          <a:xfrm>
            <a:off x="214313" y="6394450"/>
            <a:ext cx="20574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84BF3DCC-AA5D-4D27-9DA3-65380086CA74}" type="datetimeFigureOut">
              <a:rPr lang="zh-CN" altLang="en-US"/>
              <a:pPr>
                <a:defRPr/>
              </a:pPr>
              <a:t>2025/2/18</a:t>
            </a:fld>
            <a:endParaRPr lang="zh-CN" altLang="en-US"/>
          </a:p>
        </p:txBody>
      </p:sp>
      <p:sp>
        <p:nvSpPr>
          <p:cNvPr id="12" name="页脚占位符 4">
            <a:extLst>
              <a:ext uri="{FF2B5EF4-FFF2-40B4-BE49-F238E27FC236}">
                <a16:creationId xmlns:a16="http://schemas.microsoft.com/office/drawing/2014/main" id="{04ADB6C9-AD78-4D9E-B1C7-C2E8A7059E37}"/>
              </a:ext>
            </a:extLst>
          </p:cNvPr>
          <p:cNvSpPr>
            <a:spLocks noGrp="1"/>
          </p:cNvSpPr>
          <p:nvPr>
            <p:ph type="ftr" sz="quarter" idx="3"/>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13" name="灯片编号占位符 5">
            <a:extLst>
              <a:ext uri="{FF2B5EF4-FFF2-40B4-BE49-F238E27FC236}">
                <a16:creationId xmlns:a16="http://schemas.microsoft.com/office/drawing/2014/main" id="{3AD900BB-C061-41D0-AF67-899D34567D65}"/>
              </a:ext>
            </a:extLst>
          </p:cNvPr>
          <p:cNvSpPr>
            <a:spLocks noGrp="1"/>
          </p:cNvSpPr>
          <p:nvPr>
            <p:ph type="sldNum" sz="quarter" idx="4"/>
          </p:nvPr>
        </p:nvSpPr>
        <p:spPr>
          <a:xfrm>
            <a:off x="6859588" y="63690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n-lt"/>
              </a:defRPr>
            </a:lvl1pPr>
          </a:lstStyle>
          <a:p>
            <a:pPr>
              <a:defRPr/>
            </a:pPr>
            <a:fld id="{48853013-EDD4-4EAD-A8DB-E3F69F157E49}" type="slidenum">
              <a:rPr lang="zh-CN" altLang="en-US"/>
              <a:pPr>
                <a:defRPr/>
              </a:pPr>
              <a:t>‹#›</a:t>
            </a:fld>
            <a:endParaRPr lang="en-US" altLang="zh-CN"/>
          </a:p>
        </p:txBody>
      </p:sp>
    </p:spTree>
    <p:extLst>
      <p:ext uri="{BB962C8B-B14F-4D97-AF65-F5344CB8AC3E}">
        <p14:creationId xmlns:p14="http://schemas.microsoft.com/office/powerpoint/2010/main" val="18945242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lnSpc>
          <a:spcPct val="90000"/>
        </a:lnSpc>
        <a:spcBef>
          <a:spcPct val="0"/>
        </a:spcBef>
        <a:spcAft>
          <a:spcPct val="0"/>
        </a:spcAft>
        <a:defRPr sz="4400" b="1" kern="1200">
          <a:solidFill>
            <a:schemeClr val="bg1"/>
          </a:solidFill>
          <a:latin typeface="+mj-lt"/>
          <a:ea typeface="+mj-ea"/>
          <a:cs typeface="+mj-cs"/>
        </a:defRPr>
      </a:lvl1pPr>
      <a:lvl2pPr algn="l" rtl="0" eaLnBrk="0" fontAlgn="base" hangingPunct="0">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rgbClr val="BDD7EE"/>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rgbClr val="BDD7EE"/>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rgbClr val="BDD7EE"/>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rgbClr val="BDD7EE"/>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rgbClr val="BDD7E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1"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A76FC3-7694-4BDB-8305-643C17EF36CA}" type="datetimeFigureOut">
              <a:rPr lang="zh-CN" altLang="en-US" smtClean="0"/>
              <a:pPr/>
              <a:t>2025/2/18</a:t>
            </a:fld>
            <a:endParaRPr lang="zh-CN" altLang="en-US"/>
          </a:p>
        </p:txBody>
      </p:sp>
      <p:sp>
        <p:nvSpPr>
          <p:cNvPr id="5" name="页脚占位符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EABB9A-343A-4DC4-9F26-A4ED9713FD37}" type="slidenum">
              <a:rPr lang="zh-CN" altLang="en-US" smtClean="0"/>
              <a:pPr/>
              <a:t>‹#›</a:t>
            </a:fld>
            <a:endParaRPr lang="zh-CN" altLang="en-US"/>
          </a:p>
        </p:txBody>
      </p:sp>
    </p:spTree>
    <p:extLst>
      <p:ext uri="{BB962C8B-B14F-4D97-AF65-F5344CB8AC3E}">
        <p14:creationId xmlns:p14="http://schemas.microsoft.com/office/powerpoint/2010/main" val="31880328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92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zh-CN">
              <a:solidFill>
                <a:srgbClr val="000000"/>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zh-CN">
              <a:solidFill>
                <a:srgbClr val="000000"/>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C2649B3-1C68-4C81-99AE-007FACF178A8}"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3108302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6.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6.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6.xml"/><Relationship Id="rId5" Type="http://schemas.openxmlformats.org/officeDocument/2006/relationships/image" Target="../media/image47.pn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36.xml"/><Relationship Id="rId5" Type="http://schemas.openxmlformats.org/officeDocument/2006/relationships/image" Target="../media/image52.png"/><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36.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36.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36.xml"/><Relationship Id="rId5" Type="http://schemas.openxmlformats.org/officeDocument/2006/relationships/image" Target="../media/image64.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30.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30.xml"/><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4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图片 5">
            <a:extLst>
              <a:ext uri="{FF2B5EF4-FFF2-40B4-BE49-F238E27FC236}">
                <a16:creationId xmlns:a16="http://schemas.microsoft.com/office/drawing/2014/main" id="{5297DE39-B7AB-4DAC-BD9A-D80D37AF03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25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a:extLst>
              <a:ext uri="{FF2B5EF4-FFF2-40B4-BE49-F238E27FC236}">
                <a16:creationId xmlns:a16="http://schemas.microsoft.com/office/drawing/2014/main" id="{3A5A08E7-456A-4D9E-8864-DD21F8E7563E}"/>
              </a:ext>
            </a:extLst>
          </p:cNvPr>
          <p:cNvSpPr>
            <a:spLocks noChangeArrowheads="1"/>
          </p:cNvSpPr>
          <p:nvPr/>
        </p:nvSpPr>
        <p:spPr bwMode="auto">
          <a:xfrm>
            <a:off x="6797914" y="6401855"/>
            <a:ext cx="222687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b="1">
                <a:solidFill>
                  <a:srgbClr val="BDD7EE"/>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b="1">
                <a:solidFill>
                  <a:srgbClr val="BDD7EE"/>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b="1">
                <a:solidFill>
                  <a:srgbClr val="BDD7EE"/>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9pPr>
          </a:lstStyle>
          <a:p>
            <a:pPr algn="r" fontAlgn="base">
              <a:lnSpc>
                <a:spcPct val="100000"/>
              </a:lnSpc>
              <a:spcBef>
                <a:spcPct val="0"/>
              </a:spcBef>
              <a:spcAft>
                <a:spcPct val="0"/>
              </a:spcAft>
              <a:buNone/>
              <a:defRPr/>
            </a:pPr>
            <a:r>
              <a:rPr lang="en-US" altLang="zh-CN" sz="2200" dirty="0">
                <a:solidFill>
                  <a:srgbClr val="FFFFFF"/>
                </a:solidFill>
                <a:latin typeface="+mn-lt"/>
                <a:ea typeface="幼圆" panose="02010509060101010101" pitchFamily="49" charset="-122"/>
                <a:cs typeface="Times New Roman" panose="02020603050405020304" pitchFamily="18" charset="0"/>
              </a:rPr>
              <a:t>Feb. 19, 2025</a:t>
            </a:r>
            <a:endParaRPr lang="zh-CN" altLang="en-US" sz="2200" dirty="0">
              <a:solidFill>
                <a:srgbClr val="FFFFFF"/>
              </a:solidFill>
              <a:latin typeface="+mn-lt"/>
              <a:ea typeface="幼圆" panose="02010509060101010101" pitchFamily="49" charset="-122"/>
              <a:cs typeface="Times New Roman" panose="02020603050405020304" pitchFamily="18" charset="0"/>
            </a:endParaRPr>
          </a:p>
        </p:txBody>
      </p:sp>
      <p:sp>
        <p:nvSpPr>
          <p:cNvPr id="8" name="Progress of Nuclear Astrophysics Jinping underground JUNA project">
            <a:extLst>
              <a:ext uri="{FF2B5EF4-FFF2-40B4-BE49-F238E27FC236}">
                <a16:creationId xmlns:a16="http://schemas.microsoft.com/office/drawing/2014/main" id="{E07B8B27-1C78-4C92-9007-3496D52BD9B0}"/>
              </a:ext>
            </a:extLst>
          </p:cNvPr>
          <p:cNvSpPr txBox="1">
            <a:spLocks/>
          </p:cNvSpPr>
          <p:nvPr/>
        </p:nvSpPr>
        <p:spPr>
          <a:xfrm>
            <a:off x="598515" y="285569"/>
            <a:ext cx="8077621" cy="1365402"/>
          </a:xfrm>
          <a:prstGeom prst="rect">
            <a:avLst/>
          </a:prstGeom>
        </p:spPr>
        <p:txBody>
          <a:bodyPr/>
          <a:lstStyle>
            <a:lvl1pPr algn="l" defTabSz="521219" rtl="0" eaLnBrk="0" fontAlgn="base" hangingPunct="0">
              <a:lnSpc>
                <a:spcPct val="90000"/>
              </a:lnSpc>
              <a:spcBef>
                <a:spcPct val="0"/>
              </a:spcBef>
              <a:spcAft>
                <a:spcPct val="0"/>
              </a:spcAft>
              <a:defRPr sz="7790" b="1" kern="1200">
                <a:solidFill>
                  <a:srgbClr val="00FDFF"/>
                </a:solidFill>
                <a:latin typeface="+mj-lt"/>
                <a:ea typeface="+mj-ea"/>
                <a:cs typeface="+mj-cs"/>
              </a:defRPr>
            </a:lvl1pPr>
            <a:lvl2pPr algn="l" rtl="0" eaLnBrk="0" fontAlgn="base" hangingPunct="0">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b="1">
                <a:solidFill>
                  <a:schemeClr val="bg1"/>
                </a:solidFill>
                <a:latin typeface="Calibri Light" panose="020F0302020204030204" pitchFamily="34" charset="0"/>
                <a:ea typeface="宋体" panose="02010600030101010101" pitchFamily="2" charset="-122"/>
              </a:defRPr>
            </a:lvl9pPr>
          </a:lstStyle>
          <a:p>
            <a:r>
              <a:rPr lang="en-US" sz="5000" dirty="0"/>
              <a:t>Mystery of Calcium production in the </a:t>
            </a:r>
            <a:r>
              <a:rPr lang="en-US" altLang="zh-CN" sz="5000" dirty="0"/>
              <a:t>first generation</a:t>
            </a:r>
            <a:r>
              <a:rPr lang="en-US" sz="5000" dirty="0"/>
              <a:t> stars</a:t>
            </a:r>
          </a:p>
        </p:txBody>
      </p:sp>
      <p:sp>
        <p:nvSpPr>
          <p:cNvPr id="9" name="CJPL IAC meeting…">
            <a:extLst>
              <a:ext uri="{FF2B5EF4-FFF2-40B4-BE49-F238E27FC236}">
                <a16:creationId xmlns:a16="http://schemas.microsoft.com/office/drawing/2014/main" id="{4B8D57C7-97D0-4A0D-87A5-25D30CCC4ED2}"/>
              </a:ext>
            </a:extLst>
          </p:cNvPr>
          <p:cNvSpPr txBox="1">
            <a:spLocks/>
          </p:cNvSpPr>
          <p:nvPr/>
        </p:nvSpPr>
        <p:spPr>
          <a:xfrm>
            <a:off x="50096" y="3639597"/>
            <a:ext cx="6188622" cy="2031552"/>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rgbClr val="BDD7EE"/>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rgbClr val="BDD7EE"/>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rgbClr val="BDD7EE"/>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rgbClr val="BDD7EE"/>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rgbClr val="BDD7E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60698">
              <a:lnSpc>
                <a:spcPct val="80000"/>
              </a:lnSpc>
              <a:spcBef>
                <a:spcPts val="1100"/>
              </a:spcBef>
              <a:buFont typeface="Arial" panose="020B0604020202020204" pitchFamily="34" charset="0"/>
              <a:buNone/>
              <a:defRPr sz="7125">
                <a:solidFill>
                  <a:srgbClr val="FFFB00"/>
                </a:solidFill>
              </a:defRPr>
            </a:pPr>
            <a:r>
              <a:rPr lang="en-US" sz="4400" dirty="0" err="1">
                <a:solidFill>
                  <a:srgbClr val="FFFB00"/>
                </a:solidFill>
              </a:rPr>
              <a:t>Jianjun</a:t>
            </a:r>
            <a:r>
              <a:rPr lang="en-US" sz="4400" dirty="0">
                <a:solidFill>
                  <a:srgbClr val="FFFB00"/>
                </a:solidFill>
              </a:rPr>
              <a:t> HE</a:t>
            </a:r>
          </a:p>
          <a:p>
            <a:pPr marL="0" indent="0" algn="ctr" defTabSz="760698">
              <a:lnSpc>
                <a:spcPct val="80000"/>
              </a:lnSpc>
              <a:spcBef>
                <a:spcPts val="1100"/>
              </a:spcBef>
              <a:buFont typeface="Arial" panose="020B0604020202020204" pitchFamily="34" charset="0"/>
              <a:buNone/>
              <a:defRPr sz="7125">
                <a:solidFill>
                  <a:srgbClr val="FFFB00"/>
                </a:solidFill>
              </a:defRPr>
            </a:pPr>
            <a:r>
              <a:rPr lang="en-US" sz="3600" dirty="0">
                <a:solidFill>
                  <a:srgbClr val="FFFB00"/>
                </a:solidFill>
              </a:rPr>
              <a:t> </a:t>
            </a:r>
          </a:p>
          <a:p>
            <a:pPr marL="0" indent="0" algn="ctr" defTabSz="760698">
              <a:lnSpc>
                <a:spcPct val="80000"/>
              </a:lnSpc>
              <a:spcBef>
                <a:spcPts val="3600"/>
              </a:spcBef>
              <a:buNone/>
              <a:defRPr sz="7125">
                <a:solidFill>
                  <a:srgbClr val="FFFB00"/>
                </a:solidFill>
              </a:defRPr>
            </a:pPr>
            <a:r>
              <a:rPr lang="en-US" sz="3600" dirty="0">
                <a:solidFill>
                  <a:srgbClr val="FFFB00"/>
                </a:solidFill>
              </a:rPr>
              <a:t>Institute of Modern Physics Fudan University</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1EAA5CB9-298D-4F60-B6D6-AF41E8ECC1E6}"/>
              </a:ext>
            </a:extLst>
          </p:cNvPr>
          <p:cNvSpPr txBox="1"/>
          <p:nvPr/>
        </p:nvSpPr>
        <p:spPr>
          <a:xfrm>
            <a:off x="230590" y="164545"/>
            <a:ext cx="8976112" cy="769441"/>
          </a:xfrm>
          <a:prstGeom prst="rect">
            <a:avLst/>
          </a:prstGeom>
          <a:noFill/>
        </p:spPr>
        <p:txBody>
          <a:bodyPr wrap="square">
            <a:spAutoFit/>
          </a:bodyPr>
          <a:lstStyle/>
          <a:p>
            <a:pPr lvl="0"/>
            <a:r>
              <a:rPr lang="en-US" altLang="zh-CN" sz="4400" b="1" dirty="0">
                <a:solidFill>
                  <a:prstClr val="black"/>
                </a:solidFill>
              </a:rPr>
              <a:t>II. Status of </a:t>
            </a:r>
            <a:r>
              <a:rPr lang="en-US" altLang="zh-CN" sz="4400" b="1" baseline="30000" dirty="0" err="1">
                <a:solidFill>
                  <a:prstClr val="black"/>
                </a:solidFill>
              </a:rPr>
              <a:t>19</a:t>
            </a:r>
            <a:r>
              <a:rPr lang="en-US" altLang="zh-CN" sz="4400" b="1" dirty="0" err="1">
                <a:solidFill>
                  <a:prstClr val="black"/>
                </a:solidFill>
              </a:rPr>
              <a:t>F</a:t>
            </a:r>
            <a:r>
              <a:rPr lang="en-US" altLang="zh-CN" sz="4400" b="1" dirty="0">
                <a:solidFill>
                  <a:prstClr val="black"/>
                </a:solidFill>
              </a:rPr>
              <a:t>(p,</a:t>
            </a:r>
            <a:r>
              <a:rPr lang="en-US" altLang="zh-CN" sz="4400" b="1" dirty="0">
                <a:solidFill>
                  <a:prstClr val="black"/>
                </a:solidFill>
                <a:sym typeface="Symbol" panose="05050102010706020507" pitchFamily="18" charset="2"/>
              </a:rPr>
              <a:t></a:t>
            </a:r>
            <a:r>
              <a:rPr lang="en-US" altLang="zh-CN" sz="4400" b="1" dirty="0">
                <a:solidFill>
                  <a:prstClr val="black"/>
                </a:solidFill>
              </a:rPr>
              <a:t>)</a:t>
            </a:r>
            <a:r>
              <a:rPr lang="en-US" altLang="zh-CN" sz="4400" b="1" baseline="30000" dirty="0" err="1">
                <a:solidFill>
                  <a:prstClr val="black"/>
                </a:solidFill>
              </a:rPr>
              <a:t>16</a:t>
            </a:r>
            <a:r>
              <a:rPr lang="en-US" altLang="zh-CN" sz="4400" b="1" dirty="0" err="1">
                <a:solidFill>
                  <a:prstClr val="black"/>
                </a:solidFill>
              </a:rPr>
              <a:t>O</a:t>
            </a:r>
            <a:r>
              <a:rPr lang="en-US" altLang="zh-CN" sz="4400" b="1" dirty="0">
                <a:solidFill>
                  <a:prstClr val="black"/>
                </a:solidFill>
              </a:rPr>
              <a:t> reaction</a:t>
            </a:r>
          </a:p>
        </p:txBody>
      </p:sp>
      <p:pic>
        <p:nvPicPr>
          <p:cNvPr id="9" name="图片 8">
            <a:extLst>
              <a:ext uri="{FF2B5EF4-FFF2-40B4-BE49-F238E27FC236}">
                <a16:creationId xmlns:a16="http://schemas.microsoft.com/office/drawing/2014/main" id="{01E347C1-13DD-4EB8-8ED0-844926697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633" y="1691519"/>
            <a:ext cx="7401735" cy="4564597"/>
          </a:xfrm>
          <a:prstGeom prst="rect">
            <a:avLst/>
          </a:prstGeom>
        </p:spPr>
      </p:pic>
      <p:sp>
        <p:nvSpPr>
          <p:cNvPr id="17" name="Rectangle 12">
            <a:extLst>
              <a:ext uri="{FF2B5EF4-FFF2-40B4-BE49-F238E27FC236}">
                <a16:creationId xmlns:a16="http://schemas.microsoft.com/office/drawing/2014/main" id="{5A45EF1E-E481-4CC2-9D41-C74513BE99E7}"/>
              </a:ext>
            </a:extLst>
          </p:cNvPr>
          <p:cNvSpPr>
            <a:spLocks noChangeArrowheads="1"/>
          </p:cNvSpPr>
          <p:nvPr/>
        </p:nvSpPr>
        <p:spPr bwMode="auto">
          <a:xfrm>
            <a:off x="1592182" y="3914208"/>
            <a:ext cx="1778289" cy="1923604"/>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rgbClr val="CCFFCC"/>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rgbClr val="CCFFCC"/>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rgbClr val="CCFFCC"/>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rgbClr val="CCFFCC"/>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rgbClr val="CCFFCC"/>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CCFFCC"/>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CCFFCC"/>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CCFFCC"/>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CCFFCC"/>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altLang="zh-CN" sz="2600" b="1" i="0" u="none" strike="noStrike" kern="1200" cap="none" spc="0" normalizeH="0" baseline="0" noProof="0" dirty="0">
                <a:ln>
                  <a:noFill/>
                </a:ln>
                <a:solidFill>
                  <a:srgbClr val="000000"/>
                </a:solidFill>
                <a:effectLst/>
                <a:uLnTx/>
                <a:uFillTx/>
                <a:latin typeface="Arial" panose="020B0604020202020204" pitchFamily="34" charset="0"/>
                <a:ea typeface="幼圆" panose="02010509060101010101" pitchFamily="49" charset="-122"/>
                <a:cs typeface="Arial" panose="020B0604020202020204" pitchFamily="34" charset="0"/>
              </a:rPr>
              <a:t>Channel:</a:t>
            </a:r>
            <a:endParaRPr kumimoji="0" lang="zh-CN" altLang="en-US" sz="2600" b="1"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ts val="600"/>
              </a:spcBef>
              <a:spcAft>
                <a:spcPct val="0"/>
              </a:spcAft>
              <a:buClr>
                <a:srgbClr val="FF0000"/>
              </a:buClr>
              <a:buSzPct val="80000"/>
              <a:buFont typeface="Wingdings" panose="05000000000000000000" pitchFamily="2" charset="2"/>
              <a:buChar char="l"/>
              <a:tabLst/>
              <a:defRPr/>
            </a:pPr>
            <a:r>
              <a:rPr kumimoji="0" lang="en-US" altLang="zh-CN" sz="2600" b="1"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(p,</a:t>
            </a:r>
            <a:r>
              <a:rPr kumimoji="0" lang="en-US" altLang="zh-CN" sz="2600" b="1" i="0" u="none" strike="noStrike" kern="1200" cap="none" spc="0" normalizeH="0" baseline="0" noProof="0" dirty="0">
                <a:ln>
                  <a:noFill/>
                </a:ln>
                <a:solidFill>
                  <a:srgbClr val="336699"/>
                </a:solidFill>
                <a:effectLst/>
                <a:uLnTx/>
                <a:uFillTx/>
                <a:latin typeface="Arial" panose="020B0604020202020204" pitchFamily="34" charset="0"/>
                <a:ea typeface="黑体" panose="02010609060101010101" pitchFamily="49" charset="-122"/>
                <a:cs typeface="Arial" panose="020B0604020202020204" pitchFamily="34" charset="0"/>
                <a:sym typeface="Symbol" panose="05050102010706020507" pitchFamily="18" charset="2"/>
              </a:rPr>
              <a:t></a:t>
            </a:r>
            <a:r>
              <a:rPr kumimoji="0" lang="en-US" altLang="zh-CN" sz="2600" b="1" i="0" u="none" strike="noStrike" kern="1200" cap="none" spc="0" normalizeH="0" baseline="-25000" noProof="0" dirty="0">
                <a:ln>
                  <a:noFill/>
                </a:ln>
                <a:solidFill>
                  <a:srgbClr val="336699"/>
                </a:solidFill>
                <a:effectLst/>
                <a:uLnTx/>
                <a:uFillTx/>
                <a:latin typeface="Arial" panose="020B0604020202020204" pitchFamily="34" charset="0"/>
                <a:ea typeface="黑体" panose="02010609060101010101" pitchFamily="49" charset="-122"/>
                <a:cs typeface="Arial" panose="020B0604020202020204" pitchFamily="34" charset="0"/>
              </a:rPr>
              <a:t>0</a:t>
            </a:r>
            <a:r>
              <a:rPr kumimoji="0" lang="en-US" altLang="zh-CN" sz="2600" b="1"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a:t>
            </a:r>
          </a:p>
          <a:p>
            <a:pPr marL="0" marR="0" lvl="0" indent="0" algn="l" defTabSz="914400" rtl="0" eaLnBrk="1" fontAlgn="base" latinLnBrk="0" hangingPunct="1">
              <a:lnSpc>
                <a:spcPct val="100000"/>
              </a:lnSpc>
              <a:spcBef>
                <a:spcPts val="600"/>
              </a:spcBef>
              <a:spcAft>
                <a:spcPct val="0"/>
              </a:spcAft>
              <a:buClr>
                <a:srgbClr val="FF0000"/>
              </a:buClr>
              <a:buSzPct val="80000"/>
              <a:buFont typeface="Wingdings" panose="05000000000000000000" pitchFamily="2" charset="2"/>
              <a:buChar char="l"/>
              <a:tabLst/>
              <a:defRPr/>
            </a:pPr>
            <a:r>
              <a:rPr kumimoji="0" lang="en-US" altLang="zh-CN" sz="2600" b="1"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(p,</a:t>
            </a:r>
            <a:r>
              <a:rPr kumimoji="0" lang="en-US" altLang="zh-CN" sz="2600" b="1" i="0" u="none" strike="noStrike" kern="1200" cap="none" spc="0" normalizeH="0" baseline="0" noProof="0" dirty="0">
                <a:ln>
                  <a:noFill/>
                </a:ln>
                <a:solidFill>
                  <a:srgbClr val="009900"/>
                </a:solidFill>
                <a:effectLst/>
                <a:uLnTx/>
                <a:uFillTx/>
                <a:latin typeface="Arial" panose="020B0604020202020204" pitchFamily="34" charset="0"/>
                <a:ea typeface="黑体" panose="02010609060101010101" pitchFamily="49" charset="-122"/>
                <a:cs typeface="Arial" panose="020B0604020202020204" pitchFamily="34" charset="0"/>
                <a:sym typeface="Symbol" panose="05050102010706020507" pitchFamily="18" charset="2"/>
              </a:rPr>
              <a:t></a:t>
            </a:r>
            <a:r>
              <a:rPr kumimoji="0" lang="en-US" altLang="zh-CN" sz="2600" b="1" i="0" u="none" strike="noStrike" kern="1200" cap="none" spc="0" normalizeH="0" baseline="-25000" noProof="0" dirty="0">
                <a:ln>
                  <a:noFill/>
                </a:ln>
                <a:solidFill>
                  <a:srgbClr val="009900"/>
                </a:solidFill>
                <a:effectLst/>
                <a:uLnTx/>
                <a:uFillTx/>
                <a:latin typeface="Arial" panose="020B0604020202020204" pitchFamily="34" charset="0"/>
                <a:ea typeface="黑体" panose="02010609060101010101" pitchFamily="49" charset="-122"/>
                <a:cs typeface="Arial" panose="020B0604020202020204" pitchFamily="34" charset="0"/>
                <a:sym typeface="Symbol" panose="05050102010706020507" pitchFamily="18" charset="2"/>
              </a:rPr>
              <a:t></a:t>
            </a:r>
            <a:r>
              <a:rPr kumimoji="0" lang="en-US" altLang="zh-CN" sz="2600" b="1"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a:t>
            </a:r>
          </a:p>
          <a:p>
            <a:pPr marL="0" marR="0" lvl="0" indent="0" algn="l" defTabSz="914400" rtl="0" eaLnBrk="1" fontAlgn="base" latinLnBrk="0" hangingPunct="1">
              <a:lnSpc>
                <a:spcPct val="100000"/>
              </a:lnSpc>
              <a:spcBef>
                <a:spcPts val="600"/>
              </a:spcBef>
              <a:spcAft>
                <a:spcPct val="0"/>
              </a:spcAft>
              <a:buClr>
                <a:srgbClr val="FF0000"/>
              </a:buClr>
              <a:buSzPct val="80000"/>
              <a:buFont typeface="Wingdings" panose="05000000000000000000" pitchFamily="2" charset="2"/>
              <a:buChar char="l"/>
              <a:tabLst/>
              <a:defRPr/>
            </a:pPr>
            <a:r>
              <a:rPr kumimoji="0" lang="en-US" altLang="zh-CN" sz="2600" b="1"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(p,</a:t>
            </a:r>
            <a:r>
              <a:rPr kumimoji="0" lang="en-US" altLang="zh-CN" sz="2600" b="1"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Symbol" panose="05050102010706020507" pitchFamily="18" charset="2"/>
              </a:rPr>
              <a:t></a:t>
            </a:r>
            <a:r>
              <a:rPr kumimoji="0" lang="en-US" altLang="zh-CN" sz="2600" b="1" i="0" u="none" strike="noStrike" kern="1200" cap="none" spc="0" normalizeH="0" baseline="-2500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Symbol" panose="05050102010706020507" pitchFamily="18" charset="2"/>
              </a:rPr>
              <a:t></a:t>
            </a:r>
            <a:r>
              <a:rPr kumimoji="0" lang="en-US" altLang="zh-CN" sz="2600" b="1"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a:t>
            </a:r>
          </a:p>
        </p:txBody>
      </p:sp>
      <p:sp>
        <p:nvSpPr>
          <p:cNvPr id="19" name="Text Box 13">
            <a:extLst>
              <a:ext uri="{FF2B5EF4-FFF2-40B4-BE49-F238E27FC236}">
                <a16:creationId xmlns:a16="http://schemas.microsoft.com/office/drawing/2014/main" id="{351C2954-C097-4860-8D8F-B4517074497D}"/>
              </a:ext>
            </a:extLst>
          </p:cNvPr>
          <p:cNvSpPr txBox="1">
            <a:spLocks noChangeArrowheads="1"/>
          </p:cNvSpPr>
          <p:nvPr/>
        </p:nvSpPr>
        <p:spPr bwMode="auto">
          <a:xfrm>
            <a:off x="2100805" y="6446313"/>
            <a:ext cx="6972889" cy="40011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b="1">
                <a:solidFill>
                  <a:srgbClr val="BDD7EE"/>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b="1">
                <a:solidFill>
                  <a:srgbClr val="BDD7EE"/>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b="1">
                <a:solidFill>
                  <a:srgbClr val="BDD7EE"/>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70C0"/>
                </a:solidFill>
                <a:effectLst/>
                <a:uLnTx/>
                <a:uFillTx/>
                <a:latin typeface="+mn-lt"/>
                <a:ea typeface="幼圆" panose="02010509060101010101" pitchFamily="49" charset="-122"/>
                <a:cs typeface="Times New Roman" panose="02020603050405020304" pitchFamily="18" charset="0"/>
              </a:rPr>
              <a:t>J.J. He</a:t>
            </a:r>
            <a:r>
              <a:rPr kumimoji="0" lang="zh-CN" altLang="en-US" sz="2000" b="0" i="0" u="none" strike="noStrike" kern="1200" cap="none" spc="0" normalizeH="0" baseline="0" noProof="0" dirty="0">
                <a:ln>
                  <a:noFill/>
                </a:ln>
                <a:solidFill>
                  <a:srgbClr val="0070C0"/>
                </a:solidFill>
                <a:effectLst/>
                <a:uLnTx/>
                <a:uFillTx/>
                <a:latin typeface="+mn-lt"/>
                <a:ea typeface="幼圆" panose="02010509060101010101" pitchFamily="49" charset="-122"/>
                <a:cs typeface="Times New Roman" panose="02020603050405020304" pitchFamily="18" charset="0"/>
              </a:rPr>
              <a:t> </a:t>
            </a:r>
            <a:r>
              <a:rPr kumimoji="0" lang="en-US" altLang="zh-CN" sz="2000" b="0" i="1" u="none" strike="noStrike" kern="1200" cap="none" spc="0" normalizeH="0" baseline="0" noProof="0" dirty="0">
                <a:ln>
                  <a:noFill/>
                </a:ln>
                <a:solidFill>
                  <a:srgbClr val="0070C0"/>
                </a:solidFill>
                <a:effectLst/>
                <a:uLnTx/>
                <a:uFillTx/>
                <a:latin typeface="+mn-lt"/>
                <a:ea typeface="幼圆" panose="02010509060101010101" pitchFamily="49" charset="-122"/>
                <a:cs typeface="Times New Roman" panose="02020603050405020304" pitchFamily="18" charset="0"/>
              </a:rPr>
              <a:t>et al</a:t>
            </a:r>
            <a:r>
              <a:rPr kumimoji="0" lang="en-US" altLang="zh-CN" sz="2000" b="0" i="0" u="none" strike="noStrike" kern="1200" cap="none" spc="0" normalizeH="0" baseline="0" noProof="0" dirty="0">
                <a:ln>
                  <a:noFill/>
                </a:ln>
                <a:solidFill>
                  <a:srgbClr val="0070C0"/>
                </a:solidFill>
                <a:effectLst/>
                <a:uLnTx/>
                <a:uFillTx/>
                <a:latin typeface="+mn-lt"/>
                <a:ea typeface="幼圆" panose="02010509060101010101" pitchFamily="49" charset="-122"/>
                <a:cs typeface="Times New Roman" panose="02020603050405020304" pitchFamily="18" charset="0"/>
              </a:rPr>
              <a:t>., Sci. China-Phys. Mech. Astron. 59 (2016) 652001</a:t>
            </a:r>
            <a:endParaRPr kumimoji="0" lang="zh-CN" altLang="en-US" sz="2000" b="0" i="0" u="none" strike="noStrike" kern="1200" cap="none" spc="0" normalizeH="0" baseline="0" noProof="0" dirty="0">
              <a:ln>
                <a:noFill/>
              </a:ln>
              <a:solidFill>
                <a:srgbClr val="0070C0"/>
              </a:solidFill>
              <a:effectLst/>
              <a:uLnTx/>
              <a:uFillTx/>
              <a:latin typeface="+mn-lt"/>
              <a:ea typeface="幼圆" panose="02010509060101010101" pitchFamily="49" charset="-122"/>
              <a:cs typeface="Times New Roman" panose="02020603050405020304" pitchFamily="18" charset="0"/>
            </a:endParaRPr>
          </a:p>
        </p:txBody>
      </p:sp>
      <p:sp>
        <p:nvSpPr>
          <p:cNvPr id="20" name="文本框 19">
            <a:extLst>
              <a:ext uri="{FF2B5EF4-FFF2-40B4-BE49-F238E27FC236}">
                <a16:creationId xmlns:a16="http://schemas.microsoft.com/office/drawing/2014/main" id="{7D164CCA-2AD8-4F49-B25F-22275F463550}"/>
              </a:ext>
            </a:extLst>
          </p:cNvPr>
          <p:cNvSpPr txBox="1"/>
          <p:nvPr/>
        </p:nvSpPr>
        <p:spPr>
          <a:xfrm>
            <a:off x="158376" y="1258956"/>
            <a:ext cx="3713356" cy="584775"/>
          </a:xfrm>
          <a:prstGeom prst="rect">
            <a:avLst/>
          </a:prstGeom>
          <a:noFill/>
        </p:spPr>
        <p:txBody>
          <a:bodyPr wrap="square">
            <a:spAutoFit/>
          </a:bodyPr>
          <a:lstStyle/>
          <a:p>
            <a:pPr marL="457200" lvl="0" indent="-457200">
              <a:buFont typeface="Wingdings" panose="05000000000000000000" pitchFamily="2" charset="2"/>
              <a:buChar char="l"/>
            </a:pPr>
            <a:r>
              <a:rPr lang="en-US" altLang="zh-CN" sz="3200" b="1" dirty="0">
                <a:solidFill>
                  <a:srgbClr val="FF0080"/>
                </a:solidFill>
                <a:effectLst>
                  <a:outerShdw blurRad="38100" dist="38100" dir="2700000" algn="tl">
                    <a:srgbClr val="000000">
                      <a:alpha val="43137"/>
                    </a:srgbClr>
                  </a:outerShdw>
                </a:effectLst>
              </a:rPr>
              <a:t>Level scheme</a:t>
            </a:r>
          </a:p>
        </p:txBody>
      </p:sp>
    </p:spTree>
    <p:extLst>
      <p:ext uri="{BB962C8B-B14F-4D97-AF65-F5344CB8AC3E}">
        <p14:creationId xmlns:p14="http://schemas.microsoft.com/office/powerpoint/2010/main" val="1151893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1EAA5CB9-298D-4F60-B6D6-AF41E8ECC1E6}"/>
              </a:ext>
            </a:extLst>
          </p:cNvPr>
          <p:cNvSpPr txBox="1"/>
          <p:nvPr/>
        </p:nvSpPr>
        <p:spPr>
          <a:xfrm>
            <a:off x="230590" y="164545"/>
            <a:ext cx="8976112" cy="769441"/>
          </a:xfrm>
          <a:prstGeom prst="rect">
            <a:avLst/>
          </a:prstGeom>
          <a:noFill/>
        </p:spPr>
        <p:txBody>
          <a:bodyPr wrap="square">
            <a:spAutoFit/>
          </a:bodyPr>
          <a:lstStyle/>
          <a:p>
            <a:pPr lvl="0"/>
            <a:r>
              <a:rPr lang="en-US" altLang="zh-CN" sz="4400" b="1" dirty="0">
                <a:solidFill>
                  <a:prstClr val="black"/>
                </a:solidFill>
              </a:rPr>
              <a:t>II. Status of </a:t>
            </a:r>
            <a:r>
              <a:rPr lang="en-US" altLang="zh-CN" sz="4400" b="1" baseline="30000" dirty="0" err="1">
                <a:solidFill>
                  <a:prstClr val="black"/>
                </a:solidFill>
              </a:rPr>
              <a:t>19</a:t>
            </a:r>
            <a:r>
              <a:rPr lang="en-US" altLang="zh-CN" sz="4400" b="1" dirty="0" err="1">
                <a:solidFill>
                  <a:prstClr val="black"/>
                </a:solidFill>
              </a:rPr>
              <a:t>F</a:t>
            </a:r>
            <a:r>
              <a:rPr lang="en-US" altLang="zh-CN" sz="4400" b="1" dirty="0">
                <a:solidFill>
                  <a:prstClr val="black"/>
                </a:solidFill>
              </a:rPr>
              <a:t>(p,</a:t>
            </a:r>
            <a:r>
              <a:rPr lang="en-US" altLang="zh-CN" sz="4400" b="1" dirty="0">
                <a:solidFill>
                  <a:prstClr val="black"/>
                </a:solidFill>
                <a:sym typeface="Symbol" panose="05050102010706020507" pitchFamily="18" charset="2"/>
              </a:rPr>
              <a:t></a:t>
            </a:r>
            <a:r>
              <a:rPr lang="en-US" altLang="zh-CN" sz="4400" b="1" dirty="0">
                <a:solidFill>
                  <a:prstClr val="black"/>
                </a:solidFill>
              </a:rPr>
              <a:t>)</a:t>
            </a:r>
            <a:r>
              <a:rPr lang="en-US" altLang="zh-CN" sz="4400" b="1" baseline="30000" dirty="0" err="1">
                <a:solidFill>
                  <a:prstClr val="black"/>
                </a:solidFill>
              </a:rPr>
              <a:t>16</a:t>
            </a:r>
            <a:r>
              <a:rPr lang="en-US" altLang="zh-CN" sz="4400" b="1" dirty="0" err="1">
                <a:solidFill>
                  <a:prstClr val="black"/>
                </a:solidFill>
              </a:rPr>
              <a:t>O</a:t>
            </a:r>
            <a:r>
              <a:rPr lang="en-US" altLang="zh-CN" sz="4400" b="1" dirty="0">
                <a:solidFill>
                  <a:prstClr val="black"/>
                </a:solidFill>
              </a:rPr>
              <a:t> reaction</a:t>
            </a:r>
          </a:p>
        </p:txBody>
      </p:sp>
      <p:sp>
        <p:nvSpPr>
          <p:cNvPr id="19" name="Text Box 13">
            <a:extLst>
              <a:ext uri="{FF2B5EF4-FFF2-40B4-BE49-F238E27FC236}">
                <a16:creationId xmlns:a16="http://schemas.microsoft.com/office/drawing/2014/main" id="{351C2954-C097-4860-8D8F-B4517074497D}"/>
              </a:ext>
            </a:extLst>
          </p:cNvPr>
          <p:cNvSpPr txBox="1">
            <a:spLocks noChangeArrowheads="1"/>
          </p:cNvSpPr>
          <p:nvPr/>
        </p:nvSpPr>
        <p:spPr bwMode="auto">
          <a:xfrm>
            <a:off x="2100805" y="6440526"/>
            <a:ext cx="6972889" cy="40011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b="1">
                <a:solidFill>
                  <a:srgbClr val="BDD7EE"/>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b="1">
                <a:solidFill>
                  <a:srgbClr val="BDD7EE"/>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b="1">
                <a:solidFill>
                  <a:srgbClr val="BDD7EE"/>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b="1">
                <a:solidFill>
                  <a:srgbClr val="BDD7EE"/>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70C0"/>
                </a:solidFill>
                <a:effectLst/>
                <a:uLnTx/>
                <a:uFillTx/>
                <a:latin typeface="+mn-lt"/>
                <a:ea typeface="幼圆" panose="02010509060101010101" pitchFamily="49" charset="-122"/>
                <a:cs typeface="Times New Roman" panose="02020603050405020304" pitchFamily="18" charset="0"/>
              </a:rPr>
              <a:t>J.J. He</a:t>
            </a:r>
            <a:r>
              <a:rPr kumimoji="0" lang="zh-CN" altLang="en-US" sz="2000" b="0" i="0" u="none" strike="noStrike" kern="1200" cap="none" spc="0" normalizeH="0" baseline="0" noProof="0" dirty="0">
                <a:ln>
                  <a:noFill/>
                </a:ln>
                <a:solidFill>
                  <a:srgbClr val="0070C0"/>
                </a:solidFill>
                <a:effectLst/>
                <a:uLnTx/>
                <a:uFillTx/>
                <a:latin typeface="+mn-lt"/>
                <a:ea typeface="幼圆" panose="02010509060101010101" pitchFamily="49" charset="-122"/>
                <a:cs typeface="Times New Roman" panose="02020603050405020304" pitchFamily="18" charset="0"/>
              </a:rPr>
              <a:t> </a:t>
            </a:r>
            <a:r>
              <a:rPr kumimoji="0" lang="en-US" altLang="zh-CN" sz="2000" b="0" i="1" u="none" strike="noStrike" kern="1200" cap="none" spc="0" normalizeH="0" baseline="0" noProof="0" dirty="0">
                <a:ln>
                  <a:noFill/>
                </a:ln>
                <a:solidFill>
                  <a:srgbClr val="0070C0"/>
                </a:solidFill>
                <a:effectLst/>
                <a:uLnTx/>
                <a:uFillTx/>
                <a:latin typeface="+mn-lt"/>
                <a:ea typeface="幼圆" panose="02010509060101010101" pitchFamily="49" charset="-122"/>
                <a:cs typeface="Times New Roman" panose="02020603050405020304" pitchFamily="18" charset="0"/>
              </a:rPr>
              <a:t>et al</a:t>
            </a:r>
            <a:r>
              <a:rPr kumimoji="0" lang="en-US" altLang="zh-CN" sz="2000" b="0" i="0" u="none" strike="noStrike" kern="1200" cap="none" spc="0" normalizeH="0" baseline="0" noProof="0" dirty="0">
                <a:ln>
                  <a:noFill/>
                </a:ln>
                <a:solidFill>
                  <a:srgbClr val="0070C0"/>
                </a:solidFill>
                <a:effectLst/>
                <a:uLnTx/>
                <a:uFillTx/>
                <a:latin typeface="+mn-lt"/>
                <a:ea typeface="幼圆" panose="02010509060101010101" pitchFamily="49" charset="-122"/>
                <a:cs typeface="Times New Roman" panose="02020603050405020304" pitchFamily="18" charset="0"/>
              </a:rPr>
              <a:t>., Sci. China-Phys. Mech. Astron. 59 (2016) 652001</a:t>
            </a:r>
            <a:endParaRPr kumimoji="0" lang="zh-CN" altLang="en-US" sz="2000" b="0" i="0" u="none" strike="noStrike" kern="1200" cap="none" spc="0" normalizeH="0" baseline="0" noProof="0" dirty="0">
              <a:ln>
                <a:noFill/>
              </a:ln>
              <a:solidFill>
                <a:srgbClr val="0070C0"/>
              </a:solidFill>
              <a:effectLst/>
              <a:uLnTx/>
              <a:uFillTx/>
              <a:latin typeface="+mn-lt"/>
              <a:ea typeface="幼圆" panose="02010509060101010101" pitchFamily="49" charset="-122"/>
              <a:cs typeface="Times New Roman" panose="02020603050405020304" pitchFamily="18" charset="0"/>
            </a:endParaRPr>
          </a:p>
        </p:txBody>
      </p:sp>
      <p:grpSp>
        <p:nvGrpSpPr>
          <p:cNvPr id="10" name="组合 9">
            <a:extLst>
              <a:ext uri="{FF2B5EF4-FFF2-40B4-BE49-F238E27FC236}">
                <a16:creationId xmlns:a16="http://schemas.microsoft.com/office/drawing/2014/main" id="{F87701A7-25BA-4F5B-B657-BC2248666BB6}"/>
              </a:ext>
            </a:extLst>
          </p:cNvPr>
          <p:cNvGrpSpPr/>
          <p:nvPr/>
        </p:nvGrpSpPr>
        <p:grpSpPr>
          <a:xfrm>
            <a:off x="523919" y="1808229"/>
            <a:ext cx="8157094" cy="3244119"/>
            <a:chOff x="982663" y="1484313"/>
            <a:chExt cx="7605713" cy="3011487"/>
          </a:xfrm>
        </p:grpSpPr>
        <p:pic>
          <p:nvPicPr>
            <p:cNvPr id="11" name="Picture 11" descr="19Fpa_Sfactorb">
              <a:extLst>
                <a:ext uri="{FF2B5EF4-FFF2-40B4-BE49-F238E27FC236}">
                  <a16:creationId xmlns:a16="http://schemas.microsoft.com/office/drawing/2014/main" id="{0FF8480A-0BBC-4D14-A7BB-A42EA9329837}"/>
                </a:ext>
              </a:extLst>
            </p:cNvPr>
            <p:cNvPicPr>
              <a:picLocks noChangeArrowheads="1"/>
            </p:cNvPicPr>
            <p:nvPr/>
          </p:nvPicPr>
          <p:blipFill>
            <a:blip r:embed="rId3"/>
            <a:srcRect l="13077" r="6013" b="1950"/>
            <a:stretch>
              <a:fillRect/>
            </a:stretch>
          </p:blipFill>
          <p:spPr bwMode="auto">
            <a:xfrm>
              <a:off x="4870451" y="1484313"/>
              <a:ext cx="3717925" cy="3008312"/>
            </a:xfrm>
            <a:prstGeom prst="rect">
              <a:avLst/>
            </a:prstGeom>
            <a:solidFill>
              <a:schemeClr val="bg1"/>
            </a:solidFill>
            <a:ln w="9525">
              <a:noFill/>
              <a:miter lim="800000"/>
              <a:headEnd/>
              <a:tailEnd/>
            </a:ln>
          </p:spPr>
        </p:pic>
        <p:pic>
          <p:nvPicPr>
            <p:cNvPr id="12" name="Picture 4" descr="19Fpa">
              <a:extLst>
                <a:ext uri="{FF2B5EF4-FFF2-40B4-BE49-F238E27FC236}">
                  <a16:creationId xmlns:a16="http://schemas.microsoft.com/office/drawing/2014/main" id="{E7A70991-F2F6-4D8C-897E-A7BF1AC427E9}"/>
                </a:ext>
              </a:extLst>
            </p:cNvPr>
            <p:cNvPicPr>
              <a:picLocks noChangeArrowheads="1"/>
            </p:cNvPicPr>
            <p:nvPr/>
          </p:nvPicPr>
          <p:blipFill>
            <a:blip r:embed="rId4"/>
            <a:srcRect/>
            <a:stretch>
              <a:fillRect/>
            </a:stretch>
          </p:blipFill>
          <p:spPr bwMode="auto">
            <a:xfrm>
              <a:off x="982663" y="1485900"/>
              <a:ext cx="3763962" cy="3009900"/>
            </a:xfrm>
            <a:prstGeom prst="rect">
              <a:avLst/>
            </a:prstGeom>
            <a:solidFill>
              <a:schemeClr val="bg1"/>
            </a:solidFill>
            <a:ln w="9525">
              <a:noFill/>
              <a:miter lim="800000"/>
              <a:headEnd/>
              <a:tailEnd/>
            </a:ln>
          </p:spPr>
        </p:pic>
      </p:grpSp>
      <p:sp>
        <p:nvSpPr>
          <p:cNvPr id="13" name="Rectangle 12">
            <a:extLst>
              <a:ext uri="{FF2B5EF4-FFF2-40B4-BE49-F238E27FC236}">
                <a16:creationId xmlns:a16="http://schemas.microsoft.com/office/drawing/2014/main" id="{AB6D1E70-DFDA-4BB5-81F5-B73512D5D517}"/>
              </a:ext>
            </a:extLst>
          </p:cNvPr>
          <p:cNvSpPr>
            <a:spLocks noChangeArrowheads="1"/>
          </p:cNvSpPr>
          <p:nvPr/>
        </p:nvSpPr>
        <p:spPr bwMode="auto">
          <a:xfrm>
            <a:off x="476754" y="5126031"/>
            <a:ext cx="8417266" cy="1338828"/>
          </a:xfrm>
          <a:prstGeom prst="rect">
            <a:avLst/>
          </a:prstGeom>
          <a:noFill/>
          <a:ln w="38100">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0080"/>
                </a:solidFill>
                <a:effectLst>
                  <a:outerShdw blurRad="38100" dist="38100" dir="2700000" algn="tl">
                    <a:srgbClr val="000000">
                      <a:alpha val="43137"/>
                    </a:srgbClr>
                  </a:outerShdw>
                </a:effectLst>
                <a:uLnTx/>
                <a:uFillTx/>
                <a:ea typeface="黑体" pitchFamily="49" charset="-122"/>
                <a:cs typeface="Times New Roman" pitchFamily="18" charset="0"/>
              </a:rPr>
              <a:t>Gamow window</a:t>
            </a:r>
            <a:r>
              <a:rPr kumimoji="0" lang="zh-CN" altLang="en-US" sz="2800" b="1" i="0" u="none" strike="noStrike" kern="1200" cap="none" spc="0" normalizeH="0" baseline="0" noProof="0" dirty="0">
                <a:ln>
                  <a:noFill/>
                </a:ln>
                <a:solidFill>
                  <a:srgbClr val="FF0080"/>
                </a:solidFill>
                <a:effectLst>
                  <a:outerShdw blurRad="38100" dist="38100" dir="2700000" algn="tl">
                    <a:srgbClr val="000000">
                      <a:alpha val="43137"/>
                    </a:srgbClr>
                  </a:outerShdw>
                </a:effectLst>
                <a:uLnTx/>
                <a:uFillTx/>
                <a:ea typeface="黑体" pitchFamily="49" charset="-122"/>
                <a:cs typeface="Times New Roman" pitchFamily="18" charset="0"/>
              </a:rPr>
              <a:t> </a:t>
            </a:r>
            <a:r>
              <a:rPr kumimoji="0" lang="en-US" altLang="zh-CN" sz="2800" b="1" i="0" u="none" strike="noStrike" kern="1200" cap="none" spc="0" normalizeH="0" baseline="0" noProof="0" dirty="0">
                <a:ln>
                  <a:noFill/>
                </a:ln>
                <a:solidFill>
                  <a:srgbClr val="FF0080"/>
                </a:solidFill>
                <a:effectLst>
                  <a:outerShdw blurRad="38100" dist="38100" dir="2700000" algn="tl">
                    <a:srgbClr val="000000">
                      <a:alpha val="43137"/>
                    </a:srgbClr>
                  </a:outerShdw>
                </a:effectLst>
                <a:uLnTx/>
                <a:uFillTx/>
                <a:ea typeface="黑体" pitchFamily="49" charset="-122"/>
                <a:cs typeface="Times New Roman" pitchFamily="18" charset="0"/>
              </a:rPr>
              <a:t>(70 </a:t>
            </a:r>
            <a:r>
              <a:rPr kumimoji="0" lang="en-US" altLang="zh-CN" sz="2800" b="1" i="0" u="none" strike="noStrike" kern="1200" cap="none" spc="0" normalizeH="0" baseline="0" noProof="0" dirty="0">
                <a:ln>
                  <a:noFill/>
                </a:ln>
                <a:solidFill>
                  <a:srgbClr val="FF0080"/>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rPr>
              <a:t>~</a:t>
            </a:r>
            <a:r>
              <a:rPr kumimoji="0" lang="en-US" altLang="zh-CN" sz="2800" b="1" i="0" u="none" strike="noStrike" kern="1200" cap="none" spc="0" normalizeH="0" baseline="0" noProof="0" dirty="0">
                <a:ln>
                  <a:noFill/>
                </a:ln>
                <a:solidFill>
                  <a:srgbClr val="FF0080"/>
                </a:solidFill>
                <a:effectLst>
                  <a:outerShdw blurRad="38100" dist="38100" dir="2700000" algn="tl">
                    <a:srgbClr val="000000">
                      <a:alpha val="43137"/>
                    </a:srgbClr>
                  </a:outerShdw>
                </a:effectLst>
                <a:uLnTx/>
                <a:uFillTx/>
                <a:ea typeface="黑体" pitchFamily="49" charset="-122"/>
                <a:cs typeface="Times New Roman" pitchFamily="18" charset="0"/>
              </a:rPr>
              <a:t> 350 keV)</a:t>
            </a:r>
          </a:p>
          <a:p>
            <a:pPr fontAlgn="base">
              <a:spcBef>
                <a:spcPts val="600"/>
              </a:spcBef>
              <a:spcAft>
                <a:spcPct val="0"/>
              </a:spcAft>
              <a:defRPr/>
            </a:pPr>
            <a:r>
              <a:rPr kumimoji="0" lang="en-US" altLang="zh-CN" sz="2400" i="0" u="none" strike="noStrike" kern="1200" cap="none" spc="0" normalizeH="0" baseline="0" noProof="0" dirty="0">
                <a:ln>
                  <a:noFill/>
                </a:ln>
                <a:effectLst/>
                <a:uLnTx/>
                <a:uFillTx/>
                <a:ea typeface="黑体" pitchFamily="49" charset="-122"/>
                <a:cs typeface="Times New Roman" pitchFamily="18" charset="0"/>
              </a:rPr>
              <a:t>No </a:t>
            </a:r>
            <a:r>
              <a:rPr kumimoji="0" lang="en-US" altLang="zh-CN" sz="2400" i="0" u="none" strike="noStrike" kern="1200" cap="none" spc="0" normalizeH="0" baseline="0" noProof="0" dirty="0" err="1">
                <a:ln>
                  <a:noFill/>
                </a:ln>
                <a:effectLst/>
                <a:uLnTx/>
                <a:uFillTx/>
                <a:ea typeface="黑体" pitchFamily="49" charset="-122"/>
                <a:cs typeface="Times New Roman" pitchFamily="18" charset="0"/>
              </a:rPr>
              <a:t>expt</a:t>
            </a:r>
            <a:r>
              <a:rPr kumimoji="0" lang="en-US" altLang="zh-CN" sz="2400" i="0" u="none" strike="noStrike" kern="1200" cap="none" spc="0" normalizeH="0" baseline="0" noProof="0" dirty="0">
                <a:ln>
                  <a:noFill/>
                </a:ln>
                <a:effectLst/>
                <a:uLnTx/>
                <a:uFillTx/>
                <a:ea typeface="黑体" pitchFamily="49" charset="-122"/>
                <a:cs typeface="Times New Roman" pitchFamily="18" charset="0"/>
              </a:rPr>
              <a:t> data in energy region of 70</a:t>
            </a:r>
            <a:r>
              <a:rPr kumimoji="0" lang="en-US" altLang="zh-CN" sz="2400" i="0" u="none" strike="noStrike" kern="1200" cap="none" spc="0" normalizeH="0" baseline="0" noProof="0" dirty="0">
                <a:ln>
                  <a:noFill/>
                </a:ln>
                <a:effectLst/>
                <a:uLnTx/>
                <a:uFillTx/>
                <a:latin typeface="Times New Roman" panose="02020603050405020304" pitchFamily="18" charset="0"/>
                <a:ea typeface="黑体" pitchFamily="49" charset="-122"/>
                <a:cs typeface="Times New Roman" panose="02020603050405020304" pitchFamily="18" charset="0"/>
              </a:rPr>
              <a:t>~</a:t>
            </a:r>
            <a:r>
              <a:rPr kumimoji="0" lang="en-US" altLang="zh-CN" sz="2400" i="0" u="none" strike="noStrike" kern="1200" cap="none" spc="0" normalizeH="0" baseline="0" noProof="0" dirty="0">
                <a:ln>
                  <a:noFill/>
                </a:ln>
                <a:effectLst/>
                <a:uLnTx/>
                <a:uFillTx/>
                <a:ea typeface="黑体" pitchFamily="49" charset="-122"/>
                <a:cs typeface="Times New Roman" pitchFamily="18" charset="0"/>
              </a:rPr>
              <a:t>200</a:t>
            </a:r>
            <a:r>
              <a:rPr kumimoji="0" lang="zh-CN" altLang="en-US" sz="2400" i="0" u="none" strike="noStrike" kern="1200" cap="none" spc="0" normalizeH="0" baseline="0" noProof="0" dirty="0">
                <a:ln>
                  <a:noFill/>
                </a:ln>
                <a:effectLst/>
                <a:uLnTx/>
                <a:uFillTx/>
                <a:ea typeface="黑体" pitchFamily="49" charset="-122"/>
                <a:cs typeface="Times New Roman" pitchFamily="18" charset="0"/>
              </a:rPr>
              <a:t> </a:t>
            </a:r>
            <a:r>
              <a:rPr lang="en-US" altLang="zh-CN" sz="2400" dirty="0">
                <a:ea typeface="黑体" pitchFamily="49" charset="-122"/>
                <a:cs typeface="Times New Roman" pitchFamily="18" charset="0"/>
              </a:rPr>
              <a:t>keV (</a:t>
            </a:r>
            <a:r>
              <a:rPr lang="en-US" altLang="zh-CN" sz="2400" dirty="0">
                <a:solidFill>
                  <a:prstClr val="black"/>
                </a:solidFill>
                <a:ea typeface="幼圆" panose="02010509060101010101" pitchFamily="49" charset="-122"/>
                <a:cs typeface="Arial" panose="020B0604020202020204" pitchFamily="34" charset="0"/>
                <a:sym typeface="Symbol" panose="05050102010706020507" pitchFamily="18" charset="2"/>
              </a:rPr>
              <a:t></a:t>
            </a:r>
            <a:r>
              <a:rPr lang="en-US" altLang="zh-CN" sz="2400" dirty="0">
                <a:solidFill>
                  <a:prstClr val="black"/>
                </a:solidFill>
                <a:ea typeface="幼圆" panose="02010509060101010101" pitchFamily="49" charset="-122"/>
                <a:cs typeface="Arial" panose="020B0604020202020204" pitchFamily="34" charset="0"/>
              </a:rPr>
              <a:t> </a:t>
            </a:r>
            <a:r>
              <a:rPr lang="en-US" altLang="zh-CN" sz="2400" dirty="0">
                <a:solidFill>
                  <a:prstClr val="black"/>
                </a:solidFill>
                <a:latin typeface="Times New Roman" panose="02020603050405020304" pitchFamily="18" charset="0"/>
                <a:ea typeface="幼圆" panose="02010509060101010101" pitchFamily="49" charset="-122"/>
                <a:cs typeface="Times New Roman" panose="02020603050405020304" pitchFamily="18" charset="0"/>
              </a:rPr>
              <a:t>~</a:t>
            </a:r>
            <a:r>
              <a:rPr lang="en-US" altLang="zh-CN" sz="2400" dirty="0">
                <a:solidFill>
                  <a:prstClr val="black"/>
                </a:solidFill>
                <a:ea typeface="幼圆" panose="02010509060101010101" pitchFamily="49" charset="-122"/>
                <a:cs typeface="Arial" panose="020B0604020202020204" pitchFamily="34" charset="0"/>
              </a:rPr>
              <a:t> 10</a:t>
            </a:r>
            <a:r>
              <a:rPr lang="en-US" altLang="zh-CN" sz="2400" baseline="30000" dirty="0">
                <a:solidFill>
                  <a:prstClr val="black"/>
                </a:solidFill>
                <a:ea typeface="幼圆" panose="02010509060101010101" pitchFamily="49" charset="-122"/>
                <a:cs typeface="Arial" panose="020B0604020202020204" pitchFamily="34" charset="0"/>
              </a:rPr>
              <a:t>-12</a:t>
            </a:r>
            <a:r>
              <a:rPr lang="en-US" altLang="zh-CN" sz="2400" dirty="0">
                <a:solidFill>
                  <a:prstClr val="black"/>
                </a:solidFill>
                <a:ea typeface="幼圆" panose="02010509060101010101" pitchFamily="49" charset="-122"/>
                <a:cs typeface="Arial" panose="020B0604020202020204" pitchFamily="34" charset="0"/>
              </a:rPr>
              <a:t> b @70 keV)</a:t>
            </a:r>
            <a:r>
              <a:rPr kumimoji="0" lang="en-US" altLang="zh-CN" sz="2400" i="0" u="none" strike="noStrike" kern="1200" cap="none" spc="0" normalizeH="0" baseline="0" noProof="0" dirty="0">
                <a:ln>
                  <a:noFill/>
                </a:ln>
                <a:effectLst/>
                <a:uLnTx/>
                <a:uFillTx/>
                <a:ea typeface="黑体" pitchFamily="49" charset="-122"/>
                <a:cs typeface="Times New Roman" pitchFamily="18" charset="0"/>
              </a:rPr>
              <a:t>, difficult to access in the above-ground lab. </a:t>
            </a:r>
            <a:endParaRPr lang="en-US" altLang="zh-CN" sz="2400" dirty="0">
              <a:solidFill>
                <a:prstClr val="black"/>
              </a:solidFill>
              <a:ea typeface="幼圆" panose="02010509060101010101" pitchFamily="49" charset="-122"/>
              <a:cs typeface="Arial" panose="020B0604020202020204" pitchFamily="34" charset="0"/>
            </a:endParaRPr>
          </a:p>
        </p:txBody>
      </p:sp>
      <p:sp>
        <p:nvSpPr>
          <p:cNvPr id="15" name="文本框 14">
            <a:extLst>
              <a:ext uri="{FF2B5EF4-FFF2-40B4-BE49-F238E27FC236}">
                <a16:creationId xmlns:a16="http://schemas.microsoft.com/office/drawing/2014/main" id="{5A3EE773-2719-4D46-8A47-C42ED97FAD39}"/>
              </a:ext>
            </a:extLst>
          </p:cNvPr>
          <p:cNvSpPr txBox="1"/>
          <p:nvPr/>
        </p:nvSpPr>
        <p:spPr>
          <a:xfrm>
            <a:off x="343571" y="1147194"/>
            <a:ext cx="3713356" cy="584775"/>
          </a:xfrm>
          <a:prstGeom prst="rect">
            <a:avLst/>
          </a:prstGeom>
          <a:noFill/>
        </p:spPr>
        <p:txBody>
          <a:bodyPr wrap="square">
            <a:spAutoFit/>
          </a:bodyPr>
          <a:lstStyle/>
          <a:p>
            <a:pPr marL="457200" lvl="0" indent="-457200">
              <a:buFont typeface="Wingdings" panose="05000000000000000000" pitchFamily="2" charset="2"/>
              <a:buChar char="l"/>
            </a:pPr>
            <a:r>
              <a:rPr lang="en-US" altLang="zh-CN" sz="3200" b="1" dirty="0">
                <a:solidFill>
                  <a:srgbClr val="FF0080"/>
                </a:solidFill>
                <a:effectLst>
                  <a:outerShdw blurRad="38100" dist="38100" dir="2700000" algn="tl">
                    <a:srgbClr val="000000">
                      <a:alpha val="43137"/>
                    </a:srgbClr>
                  </a:outerShdw>
                </a:effectLst>
              </a:rPr>
              <a:t>Status &amp; goal</a:t>
            </a:r>
          </a:p>
        </p:txBody>
      </p:sp>
    </p:spTree>
    <p:extLst>
      <p:ext uri="{BB962C8B-B14F-4D97-AF65-F5344CB8AC3E}">
        <p14:creationId xmlns:p14="http://schemas.microsoft.com/office/powerpoint/2010/main" val="2267672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1EAA5CB9-298D-4F60-B6D6-AF41E8ECC1E6}"/>
              </a:ext>
            </a:extLst>
          </p:cNvPr>
          <p:cNvSpPr txBox="1"/>
          <p:nvPr/>
        </p:nvSpPr>
        <p:spPr>
          <a:xfrm>
            <a:off x="762670" y="164545"/>
            <a:ext cx="5988650" cy="769441"/>
          </a:xfrm>
          <a:prstGeom prst="rect">
            <a:avLst/>
          </a:prstGeom>
          <a:noFill/>
        </p:spPr>
        <p:txBody>
          <a:bodyPr wrap="square">
            <a:spAutoFit/>
          </a:bodyPr>
          <a:lstStyle/>
          <a:p>
            <a:pPr lvl="0"/>
            <a:r>
              <a:rPr lang="en-US" altLang="zh-CN" sz="4400" b="1" dirty="0">
                <a:solidFill>
                  <a:prstClr val="black"/>
                </a:solidFill>
              </a:rPr>
              <a:t>Challenge &amp; Strategy</a:t>
            </a:r>
          </a:p>
        </p:txBody>
      </p:sp>
      <p:sp>
        <p:nvSpPr>
          <p:cNvPr id="4" name="文本框 3">
            <a:extLst>
              <a:ext uri="{FF2B5EF4-FFF2-40B4-BE49-F238E27FC236}">
                <a16:creationId xmlns:a16="http://schemas.microsoft.com/office/drawing/2014/main" id="{D090C9D0-8068-41B9-A699-A8BB3C1A3200}"/>
              </a:ext>
            </a:extLst>
          </p:cNvPr>
          <p:cNvSpPr txBox="1"/>
          <p:nvPr/>
        </p:nvSpPr>
        <p:spPr>
          <a:xfrm>
            <a:off x="762670" y="1810134"/>
            <a:ext cx="5912449" cy="2769989"/>
          </a:xfrm>
          <a:prstGeom prst="rect">
            <a:avLst/>
          </a:prstGeom>
          <a:noFill/>
        </p:spPr>
        <p:txBody>
          <a:bodyPr wrap="square">
            <a:spAutoFit/>
          </a:bodyPr>
          <a:lstStyle/>
          <a:p>
            <a:pPr marL="457200" lvl="0" indent="-457200">
              <a:spcBef>
                <a:spcPts val="1200"/>
              </a:spcBef>
              <a:buFont typeface="Wingdings" panose="05000000000000000000" pitchFamily="2" charset="2"/>
              <a:buChar char="l"/>
            </a:pPr>
            <a:r>
              <a:rPr lang="en-US" altLang="zh-CN" sz="3600" b="1" dirty="0">
                <a:solidFill>
                  <a:srgbClr val="FF0080"/>
                </a:solidFill>
                <a:effectLst>
                  <a:outerShdw blurRad="38100" dist="38100" dir="2700000" algn="tl">
                    <a:srgbClr val="000000">
                      <a:alpha val="43137"/>
                    </a:srgbClr>
                  </a:outerShdw>
                </a:effectLst>
              </a:rPr>
              <a:t>Low background</a:t>
            </a:r>
          </a:p>
          <a:p>
            <a:pPr marL="457200" lvl="0" indent="-457200">
              <a:spcBef>
                <a:spcPts val="1200"/>
              </a:spcBef>
              <a:buFont typeface="Wingdings" panose="05000000000000000000" pitchFamily="2" charset="2"/>
              <a:buChar char="l"/>
            </a:pPr>
            <a:r>
              <a:rPr lang="en-US" altLang="zh-CN" sz="3600" b="1" dirty="0">
                <a:solidFill>
                  <a:srgbClr val="FF0080"/>
                </a:solidFill>
                <a:effectLst>
                  <a:outerShdw blurRad="38100" dist="38100" dir="2700000" algn="tl">
                    <a:srgbClr val="000000">
                      <a:alpha val="43137"/>
                    </a:srgbClr>
                  </a:outerShdw>
                </a:effectLst>
              </a:rPr>
              <a:t>Intense beam</a:t>
            </a:r>
          </a:p>
          <a:p>
            <a:pPr marL="457200" lvl="0" indent="-457200">
              <a:spcBef>
                <a:spcPts val="1200"/>
              </a:spcBef>
              <a:buFont typeface="Wingdings" panose="05000000000000000000" pitchFamily="2" charset="2"/>
              <a:buChar char="l"/>
            </a:pPr>
            <a:r>
              <a:rPr lang="en-US" altLang="zh-CN" sz="3600" b="1" dirty="0">
                <a:solidFill>
                  <a:srgbClr val="FF0080"/>
                </a:solidFill>
                <a:effectLst>
                  <a:outerShdw blurRad="38100" dist="38100" dir="2700000" algn="tl">
                    <a:srgbClr val="000000">
                      <a:alpha val="43137"/>
                    </a:srgbClr>
                  </a:outerShdw>
                </a:effectLst>
              </a:rPr>
              <a:t>Strong target</a:t>
            </a:r>
          </a:p>
          <a:p>
            <a:pPr marL="457200" lvl="0" indent="-457200">
              <a:spcBef>
                <a:spcPts val="1200"/>
              </a:spcBef>
              <a:buFont typeface="Wingdings" panose="05000000000000000000" pitchFamily="2" charset="2"/>
              <a:buChar char="l"/>
            </a:pPr>
            <a:r>
              <a:rPr lang="en-US" altLang="zh-CN" sz="3600" b="1" dirty="0">
                <a:solidFill>
                  <a:srgbClr val="FF0080"/>
                </a:solidFill>
                <a:effectLst>
                  <a:outerShdw blurRad="38100" dist="38100" dir="2700000" algn="tl">
                    <a:srgbClr val="000000">
                      <a:alpha val="43137"/>
                    </a:srgbClr>
                  </a:outerShdw>
                </a:effectLst>
              </a:rPr>
              <a:t>High detection efficiency</a:t>
            </a:r>
          </a:p>
        </p:txBody>
      </p:sp>
    </p:spTree>
    <p:extLst>
      <p:ext uri="{BB962C8B-B14F-4D97-AF65-F5344CB8AC3E}">
        <p14:creationId xmlns:p14="http://schemas.microsoft.com/office/powerpoint/2010/main" val="4221138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6">
            <a:extLst>
              <a:ext uri="{FF2B5EF4-FFF2-40B4-BE49-F238E27FC236}">
                <a16:creationId xmlns:a16="http://schemas.microsoft.com/office/drawing/2014/main" id="{B5C83AA2-89A2-4E0E-9D23-8F730841AF17}"/>
              </a:ext>
            </a:extLst>
          </p:cNvPr>
          <p:cNvSpPr txBox="1">
            <a:spLocks noChangeArrowheads="1"/>
          </p:cNvSpPr>
          <p:nvPr/>
        </p:nvSpPr>
        <p:spPr bwMode="auto">
          <a:xfrm>
            <a:off x="227636" y="140456"/>
            <a:ext cx="88571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24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effectLst/>
                <a:uLnTx/>
                <a:uFillTx/>
                <a:latin typeface="+mn-lt"/>
                <a:ea typeface="幼圆" panose="02010509060101010101" pitchFamily="49" charset="-122"/>
                <a:cs typeface="+mn-cs"/>
              </a:rPr>
              <a:t>China Jinping Underground Lab(</a:t>
            </a:r>
            <a:r>
              <a:rPr kumimoji="0" lang="en-US" altLang="zh-CN" sz="4400" b="1" i="0" u="none" strike="noStrike" kern="1200" cap="none" spc="0" normalizeH="0" baseline="0" noProof="0" dirty="0" err="1">
                <a:ln>
                  <a:noFill/>
                </a:ln>
                <a:effectLst/>
                <a:uLnTx/>
                <a:uFillTx/>
                <a:latin typeface="+mn-lt"/>
                <a:ea typeface="幼圆" panose="02010509060101010101" pitchFamily="49" charset="-122"/>
                <a:cs typeface="Times New Roman" panose="02020603050405020304" pitchFamily="18" charset="0"/>
              </a:rPr>
              <a:t>CJPL</a:t>
            </a:r>
            <a:r>
              <a:rPr kumimoji="0" lang="en-US" altLang="zh-CN" sz="4400" b="1" i="0" u="none" strike="noStrike" kern="1200" cap="none" spc="0" normalizeH="0" baseline="0" noProof="0" dirty="0">
                <a:ln>
                  <a:noFill/>
                </a:ln>
                <a:effectLst/>
                <a:uLnTx/>
                <a:uFillTx/>
                <a:latin typeface="+mn-lt"/>
                <a:ea typeface="幼圆" panose="02010509060101010101" pitchFamily="49" charset="-122"/>
                <a:cs typeface="+mn-cs"/>
              </a:rPr>
              <a:t>)</a:t>
            </a:r>
            <a:endParaRPr kumimoji="0" lang="zh-CN" altLang="en-US" sz="4400" b="1" i="0" u="none" strike="noStrike" kern="1200" cap="none" spc="0" normalizeH="0" baseline="0" noProof="0" dirty="0">
              <a:ln>
                <a:noFill/>
              </a:ln>
              <a:effectLst/>
              <a:uLnTx/>
              <a:uFillTx/>
              <a:latin typeface="+mn-lt"/>
              <a:ea typeface="幼圆" panose="02010509060101010101" pitchFamily="49" charset="-122"/>
              <a:cs typeface="+mn-cs"/>
            </a:endParaRPr>
          </a:p>
        </p:txBody>
      </p:sp>
      <p:pic>
        <p:nvPicPr>
          <p:cNvPr id="37" name="Picture 3" descr="1">
            <a:extLst>
              <a:ext uri="{FF2B5EF4-FFF2-40B4-BE49-F238E27FC236}">
                <a16:creationId xmlns:a16="http://schemas.microsoft.com/office/drawing/2014/main" id="{20C27F41-496F-44A6-B5D4-20915723B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1649413"/>
            <a:ext cx="4243387"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2">
            <a:extLst>
              <a:ext uri="{FF2B5EF4-FFF2-40B4-BE49-F238E27FC236}">
                <a16:creationId xmlns:a16="http://schemas.microsoft.com/office/drawing/2014/main" id="{CDE18492-22EE-4FEE-9E79-3942FBF89310}"/>
              </a:ext>
            </a:extLst>
          </p:cNvPr>
          <p:cNvSpPr>
            <a:spLocks noGrp="1" noChangeArrowheads="1"/>
          </p:cNvSpPr>
          <p:nvPr>
            <p:ph type="title"/>
          </p:nvPr>
        </p:nvSpPr>
        <p:spPr>
          <a:xfrm>
            <a:off x="268210" y="1159956"/>
            <a:ext cx="4164013" cy="466725"/>
          </a:xfrm>
        </p:spPr>
        <p:txBody>
          <a:bodyPr>
            <a:normAutofit fontScale="90000"/>
          </a:bodyPr>
          <a:lstStyle/>
          <a:p>
            <a:r>
              <a:rPr lang="en-US" altLang="zh-CN" sz="3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Kickoff on Dec. 12th, 2010</a:t>
            </a:r>
            <a:endParaRPr lang="en-US" altLang="zh-CN" sz="3000" dirty="0">
              <a:solidFill>
                <a:schemeClr val="tx1"/>
              </a:solidFill>
              <a:latin typeface="幼圆" panose="02010509060101010101" pitchFamily="49" charset="-122"/>
              <a:ea typeface="幼圆" panose="02010509060101010101" pitchFamily="49" charset="-122"/>
              <a:cs typeface="Times New Roman" panose="02020603050405020304" pitchFamily="18" charset="0"/>
            </a:endParaRPr>
          </a:p>
        </p:txBody>
      </p:sp>
      <p:sp>
        <p:nvSpPr>
          <p:cNvPr id="39" name="Rectangle 2">
            <a:extLst>
              <a:ext uri="{FF2B5EF4-FFF2-40B4-BE49-F238E27FC236}">
                <a16:creationId xmlns:a16="http://schemas.microsoft.com/office/drawing/2014/main" id="{E1E26F5D-AB79-44FC-B826-D0CD81CCA3C6}"/>
              </a:ext>
            </a:extLst>
          </p:cNvPr>
          <p:cNvSpPr>
            <a:spLocks noChangeArrowheads="1"/>
          </p:cNvSpPr>
          <p:nvPr/>
        </p:nvSpPr>
        <p:spPr bwMode="auto">
          <a:xfrm>
            <a:off x="0" y="5638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24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9pPr>
          </a:lstStyle>
          <a:p>
            <a:pPr marL="0" marR="0" lvl="0" indent="0" algn="ctr" defTabSz="914400" rtl="0" eaLnBrk="0" fontAlgn="base" latinLnBrk="0" hangingPunct="0">
              <a:lnSpc>
                <a:spcPct val="130000"/>
              </a:lnSpc>
              <a:spcBef>
                <a:spcPct val="50000"/>
              </a:spcBef>
              <a:spcAft>
                <a:spcPct val="0"/>
              </a:spcAft>
              <a:buClr>
                <a:srgbClr val="3333FF"/>
              </a:buClr>
              <a:buSzTx/>
              <a:buFont typeface="Wingdings" panose="05000000000000000000" pitchFamily="2" charset="2"/>
              <a:buNone/>
              <a:tabLst/>
              <a:defRPr/>
            </a:pPr>
            <a:endParaRPr kumimoji="1" lang="zh-CN" altLang="en-US" sz="1600" b="1" i="0" u="none" strike="noStrike" kern="1200" cap="none" spc="0" normalizeH="0" baseline="0" noProof="0">
              <a:ln>
                <a:noFill/>
              </a:ln>
              <a:solidFill>
                <a:srgbClr val="FF00FF"/>
              </a:solidFill>
              <a:effectLst/>
              <a:uLnTx/>
              <a:uFillTx/>
              <a:latin typeface="Arial" panose="020B0604020202020204" pitchFamily="34" charset="0"/>
              <a:ea typeface="宋体" panose="02010600030101010101" pitchFamily="2" charset="-122"/>
              <a:cs typeface="+mn-cs"/>
            </a:endParaRPr>
          </a:p>
        </p:txBody>
      </p:sp>
      <p:pic>
        <p:nvPicPr>
          <p:cNvPr id="40" name="Picture 7">
            <a:extLst>
              <a:ext uri="{FF2B5EF4-FFF2-40B4-BE49-F238E27FC236}">
                <a16:creationId xmlns:a16="http://schemas.microsoft.com/office/drawing/2014/main" id="{4F2230D2-CF94-4070-9491-687891CAF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311" b="27931"/>
          <a:stretch>
            <a:fillRect/>
          </a:stretch>
        </p:blipFill>
        <p:spPr bwMode="auto">
          <a:xfrm>
            <a:off x="0" y="4267200"/>
            <a:ext cx="914400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Line 8">
            <a:extLst>
              <a:ext uri="{FF2B5EF4-FFF2-40B4-BE49-F238E27FC236}">
                <a16:creationId xmlns:a16="http://schemas.microsoft.com/office/drawing/2014/main" id="{1D6144E4-1B77-4E15-B7D8-C2F1746D4EF6}"/>
              </a:ext>
            </a:extLst>
          </p:cNvPr>
          <p:cNvSpPr>
            <a:spLocks noChangeShapeType="1"/>
          </p:cNvSpPr>
          <p:nvPr/>
        </p:nvSpPr>
        <p:spPr bwMode="auto">
          <a:xfrm>
            <a:off x="4752973" y="4953000"/>
            <a:ext cx="25503" cy="1142997"/>
          </a:xfrm>
          <a:prstGeom prst="line">
            <a:avLst/>
          </a:prstGeom>
          <a:noFill/>
          <a:ln w="38100">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 name="Text Box 9">
            <a:extLst>
              <a:ext uri="{FF2B5EF4-FFF2-40B4-BE49-F238E27FC236}">
                <a16:creationId xmlns:a16="http://schemas.microsoft.com/office/drawing/2014/main" id="{44662D01-3D85-496E-AB77-0DF0539ABA67}"/>
              </a:ext>
            </a:extLst>
          </p:cNvPr>
          <p:cNvSpPr txBox="1">
            <a:spLocks noChangeArrowheads="1"/>
          </p:cNvSpPr>
          <p:nvPr/>
        </p:nvSpPr>
        <p:spPr bwMode="auto">
          <a:xfrm>
            <a:off x="5029200" y="5334000"/>
            <a:ext cx="1030288" cy="36988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24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mn-cs"/>
              </a:rPr>
              <a:t>~</a:t>
            </a:r>
            <a:r>
              <a:rPr kumimoji="0" lang="en-US" altLang="zh-CN" sz="18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2400 m</a:t>
            </a:r>
          </a:p>
        </p:txBody>
      </p:sp>
      <p:sp>
        <p:nvSpPr>
          <p:cNvPr id="43" name="Line 10">
            <a:extLst>
              <a:ext uri="{FF2B5EF4-FFF2-40B4-BE49-F238E27FC236}">
                <a16:creationId xmlns:a16="http://schemas.microsoft.com/office/drawing/2014/main" id="{D6AA3F63-BDDD-4299-85FB-CF328691456D}"/>
              </a:ext>
            </a:extLst>
          </p:cNvPr>
          <p:cNvSpPr>
            <a:spLocks noChangeShapeType="1"/>
          </p:cNvSpPr>
          <p:nvPr/>
        </p:nvSpPr>
        <p:spPr bwMode="auto">
          <a:xfrm>
            <a:off x="609600" y="6096000"/>
            <a:ext cx="7848600" cy="0"/>
          </a:xfrm>
          <a:prstGeom prst="line">
            <a:avLst/>
          </a:prstGeom>
          <a:noFill/>
          <a:ln w="317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0C0C0">
                      <a:alpha val="79999"/>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 name="Text Box 11">
            <a:extLst>
              <a:ext uri="{FF2B5EF4-FFF2-40B4-BE49-F238E27FC236}">
                <a16:creationId xmlns:a16="http://schemas.microsoft.com/office/drawing/2014/main" id="{B2B1AD39-6700-401B-AF91-1B830CAE077F}"/>
              </a:ext>
            </a:extLst>
          </p:cNvPr>
          <p:cNvSpPr txBox="1">
            <a:spLocks noChangeArrowheads="1"/>
          </p:cNvSpPr>
          <p:nvPr/>
        </p:nvSpPr>
        <p:spPr bwMode="auto">
          <a:xfrm>
            <a:off x="5105400" y="6172200"/>
            <a:ext cx="914400" cy="36988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24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~17 km</a:t>
            </a:r>
            <a:endParaRPr kumimoji="0" lang="zh-CN" altLang="en-US" sz="1800" b="1"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Times New Roman" panose="02020603050405020304" pitchFamily="18" charset="0"/>
            </a:endParaRPr>
          </a:p>
        </p:txBody>
      </p:sp>
      <p:grpSp>
        <p:nvGrpSpPr>
          <p:cNvPr id="45" name="组合 44">
            <a:extLst>
              <a:ext uri="{FF2B5EF4-FFF2-40B4-BE49-F238E27FC236}">
                <a16:creationId xmlns:a16="http://schemas.microsoft.com/office/drawing/2014/main" id="{B351BB71-646E-48B8-941B-39A70E61CD0C}"/>
              </a:ext>
            </a:extLst>
          </p:cNvPr>
          <p:cNvGrpSpPr/>
          <p:nvPr/>
        </p:nvGrpSpPr>
        <p:grpSpPr>
          <a:xfrm>
            <a:off x="4905616" y="1520231"/>
            <a:ext cx="3944454" cy="2720313"/>
            <a:chOff x="5199546" y="1052736"/>
            <a:chExt cx="3944454" cy="2720313"/>
          </a:xfrm>
        </p:grpSpPr>
        <p:pic>
          <p:nvPicPr>
            <p:cNvPr id="46" name="图片 45">
              <a:extLst>
                <a:ext uri="{FF2B5EF4-FFF2-40B4-BE49-F238E27FC236}">
                  <a16:creationId xmlns:a16="http://schemas.microsoft.com/office/drawing/2014/main" id="{30A36911-174A-4184-BBE1-4B8C3A3BD0ED}"/>
                </a:ext>
              </a:extLst>
            </p:cNvPr>
            <p:cNvPicPr>
              <a:picLocks noChangeAspect="1"/>
            </p:cNvPicPr>
            <p:nvPr/>
          </p:nvPicPr>
          <p:blipFill>
            <a:blip r:embed="rId5"/>
            <a:stretch>
              <a:fillRect/>
            </a:stretch>
          </p:blipFill>
          <p:spPr>
            <a:xfrm>
              <a:off x="5199546" y="1052736"/>
              <a:ext cx="3944454" cy="2720313"/>
            </a:xfrm>
            <a:prstGeom prst="rect">
              <a:avLst/>
            </a:prstGeom>
          </p:spPr>
        </p:pic>
        <p:sp>
          <p:nvSpPr>
            <p:cNvPr id="47" name="矩形 46">
              <a:extLst>
                <a:ext uri="{FF2B5EF4-FFF2-40B4-BE49-F238E27FC236}">
                  <a16:creationId xmlns:a16="http://schemas.microsoft.com/office/drawing/2014/main" id="{6107D304-DBF6-4778-9F44-39871A19ED8E}"/>
                </a:ext>
              </a:extLst>
            </p:cNvPr>
            <p:cNvSpPr/>
            <p:nvPr/>
          </p:nvSpPr>
          <p:spPr>
            <a:xfrm>
              <a:off x="7596336" y="1457268"/>
              <a:ext cx="877163"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Arial" charset="0"/>
                  <a:ea typeface="宋体" pitchFamily="2" charset="-122"/>
                  <a:cs typeface="+mn-cs"/>
                </a:rPr>
                <a:t>Beijing</a:t>
              </a:r>
              <a:endParaRPr kumimoji="0" lang="zh-CN" altLang="en-US" sz="1800" b="0" i="0" u="none" strike="noStrike" kern="1200" cap="none" spc="0" normalizeH="0" baseline="0" noProof="0" dirty="0">
                <a:ln>
                  <a:noFill/>
                </a:ln>
                <a:solidFill>
                  <a:srgbClr val="FF0000"/>
                </a:solidFill>
                <a:effectLst/>
                <a:uLnTx/>
                <a:uFillTx/>
                <a:latin typeface="Arial" charset="0"/>
                <a:ea typeface="宋体" pitchFamily="2" charset="-122"/>
                <a:cs typeface="+mn-cs"/>
              </a:endParaRPr>
            </a:p>
          </p:txBody>
        </p:sp>
        <p:sp>
          <p:nvSpPr>
            <p:cNvPr id="48" name="任意多边形: 形状 47">
              <a:extLst>
                <a:ext uri="{FF2B5EF4-FFF2-40B4-BE49-F238E27FC236}">
                  <a16:creationId xmlns:a16="http://schemas.microsoft.com/office/drawing/2014/main" id="{4A159520-895E-4D75-8EF9-DFE705D5E86D}"/>
                </a:ext>
              </a:extLst>
            </p:cNvPr>
            <p:cNvSpPr/>
            <p:nvPr/>
          </p:nvSpPr>
          <p:spPr>
            <a:xfrm>
              <a:off x="6621399" y="2506017"/>
              <a:ext cx="678105" cy="638064"/>
            </a:xfrm>
            <a:custGeom>
              <a:avLst/>
              <a:gdLst>
                <a:gd name="connsiteX0" fmla="*/ 86582 w 678105"/>
                <a:gd name="connsiteY0" fmla="*/ 460787 h 638064"/>
                <a:gd name="connsiteX1" fmla="*/ 73485 w 678105"/>
                <a:gd name="connsiteY1" fmla="*/ 394112 h 638064"/>
                <a:gd name="connsiteX2" fmla="*/ 77057 w 678105"/>
                <a:gd name="connsiteY2" fmla="*/ 316721 h 638064"/>
                <a:gd name="connsiteX3" fmla="*/ 72295 w 678105"/>
                <a:gd name="connsiteY3" fmla="*/ 259571 h 638064"/>
                <a:gd name="connsiteX4" fmla="*/ 61579 w 678105"/>
                <a:gd name="connsiteY4" fmla="*/ 232187 h 638064"/>
                <a:gd name="connsiteX5" fmla="*/ 72295 w 678105"/>
                <a:gd name="connsiteY5" fmla="*/ 215518 h 638064"/>
                <a:gd name="connsiteX6" fmla="*/ 53245 w 678105"/>
                <a:gd name="connsiteY6" fmla="*/ 171465 h 638064"/>
                <a:gd name="connsiteX7" fmla="*/ 30623 w 678105"/>
                <a:gd name="connsiteY7" fmla="*/ 132174 h 638064"/>
                <a:gd name="connsiteX8" fmla="*/ 857 w 678105"/>
                <a:gd name="connsiteY8" fmla="*/ 101218 h 638064"/>
                <a:gd name="connsiteX9" fmla="*/ 9192 w 678105"/>
                <a:gd name="connsiteY9" fmla="*/ 84549 h 638064"/>
                <a:gd name="connsiteX10" fmla="*/ 21098 w 678105"/>
                <a:gd name="connsiteY10" fmla="*/ 58355 h 638064"/>
                <a:gd name="connsiteX11" fmla="*/ 6810 w 678105"/>
                <a:gd name="connsiteY11" fmla="*/ 34543 h 638064"/>
                <a:gd name="connsiteX12" fmla="*/ 16335 w 678105"/>
                <a:gd name="connsiteY12" fmla="*/ 15493 h 638064"/>
                <a:gd name="connsiteX13" fmla="*/ 35385 w 678105"/>
                <a:gd name="connsiteY13" fmla="*/ 15 h 638064"/>
                <a:gd name="connsiteX14" fmla="*/ 68723 w 678105"/>
                <a:gd name="connsiteY14" fmla="*/ 14302 h 638064"/>
                <a:gd name="connsiteX15" fmla="*/ 87773 w 678105"/>
                <a:gd name="connsiteY15" fmla="*/ 77405 h 638064"/>
                <a:gd name="connsiteX16" fmla="*/ 137779 w 678105"/>
                <a:gd name="connsiteY16" fmla="*/ 120268 h 638064"/>
                <a:gd name="connsiteX17" fmla="*/ 154448 w 678105"/>
                <a:gd name="connsiteY17" fmla="*/ 110743 h 638064"/>
                <a:gd name="connsiteX18" fmla="*/ 166354 w 678105"/>
                <a:gd name="connsiteY18" fmla="*/ 133365 h 638064"/>
                <a:gd name="connsiteX19" fmla="*/ 225885 w 678105"/>
                <a:gd name="connsiteY19" fmla="*/ 136937 h 638064"/>
                <a:gd name="connsiteX20" fmla="*/ 227076 w 678105"/>
                <a:gd name="connsiteY20" fmla="*/ 122649 h 638064"/>
                <a:gd name="connsiteX21" fmla="*/ 229457 w 678105"/>
                <a:gd name="connsiteY21" fmla="*/ 94074 h 638064"/>
                <a:gd name="connsiteX22" fmla="*/ 294942 w 678105"/>
                <a:gd name="connsiteY22" fmla="*/ 108362 h 638064"/>
                <a:gd name="connsiteX23" fmla="*/ 308039 w 678105"/>
                <a:gd name="connsiteY23" fmla="*/ 83358 h 638064"/>
                <a:gd name="connsiteX24" fmla="*/ 300895 w 678105"/>
                <a:gd name="connsiteY24" fmla="*/ 48830 h 638064"/>
                <a:gd name="connsiteX25" fmla="*/ 344948 w 678105"/>
                <a:gd name="connsiteY25" fmla="*/ 28590 h 638064"/>
                <a:gd name="connsiteX26" fmla="*/ 360426 w 678105"/>
                <a:gd name="connsiteY26" fmla="*/ 65499 h 638064"/>
                <a:gd name="connsiteX27" fmla="*/ 411623 w 678105"/>
                <a:gd name="connsiteY27" fmla="*/ 77405 h 638064"/>
                <a:gd name="connsiteX28" fmla="*/ 419957 w 678105"/>
                <a:gd name="connsiteY28" fmla="*/ 130983 h 638064"/>
                <a:gd name="connsiteX29" fmla="*/ 456867 w 678105"/>
                <a:gd name="connsiteY29" fmla="*/ 163130 h 638064"/>
                <a:gd name="connsiteX30" fmla="*/ 491395 w 678105"/>
                <a:gd name="connsiteY30" fmla="*/ 150033 h 638064"/>
                <a:gd name="connsiteX31" fmla="*/ 530685 w 678105"/>
                <a:gd name="connsiteY31" fmla="*/ 148843 h 638064"/>
                <a:gd name="connsiteX32" fmla="*/ 548545 w 678105"/>
                <a:gd name="connsiteY32" fmla="*/ 163130 h 638064"/>
                <a:gd name="connsiteX33" fmla="*/ 578310 w 678105"/>
                <a:gd name="connsiteY33" fmla="*/ 157177 h 638064"/>
                <a:gd name="connsiteX34" fmla="*/ 594979 w 678105"/>
                <a:gd name="connsiteY34" fmla="*/ 177418 h 638064"/>
                <a:gd name="connsiteX35" fmla="*/ 630698 w 678105"/>
                <a:gd name="connsiteY35" fmla="*/ 191705 h 638064"/>
                <a:gd name="connsiteX36" fmla="*/ 644985 w 678105"/>
                <a:gd name="connsiteY36" fmla="*/ 202421 h 638064"/>
                <a:gd name="connsiteX37" fmla="*/ 669989 w 678105"/>
                <a:gd name="connsiteY37" fmla="*/ 194087 h 638064"/>
                <a:gd name="connsiteX38" fmla="*/ 662845 w 678105"/>
                <a:gd name="connsiteY38" fmla="*/ 220280 h 638064"/>
                <a:gd name="connsiteX39" fmla="*/ 677132 w 678105"/>
                <a:gd name="connsiteY39" fmla="*/ 240521 h 638064"/>
                <a:gd name="connsiteX40" fmla="*/ 630698 w 678105"/>
                <a:gd name="connsiteY40" fmla="*/ 302433 h 638064"/>
                <a:gd name="connsiteX41" fmla="*/ 610457 w 678105"/>
                <a:gd name="connsiteY41" fmla="*/ 311958 h 638064"/>
                <a:gd name="connsiteX42" fmla="*/ 574739 w 678105"/>
                <a:gd name="connsiteY42" fmla="*/ 363155 h 638064"/>
                <a:gd name="connsiteX43" fmla="*/ 560451 w 678105"/>
                <a:gd name="connsiteY43" fmla="*/ 340533 h 638064"/>
                <a:gd name="connsiteX44" fmla="*/ 531876 w 678105"/>
                <a:gd name="connsiteY44" fmla="*/ 347677 h 638064"/>
                <a:gd name="connsiteX45" fmla="*/ 500920 w 678105"/>
                <a:gd name="connsiteY45" fmla="*/ 331008 h 638064"/>
                <a:gd name="connsiteX46" fmla="*/ 490204 w 678105"/>
                <a:gd name="connsiteY46" fmla="*/ 352440 h 638064"/>
                <a:gd name="connsiteX47" fmla="*/ 497348 w 678105"/>
                <a:gd name="connsiteY47" fmla="*/ 367918 h 638064"/>
                <a:gd name="connsiteX48" fmla="*/ 478298 w 678105"/>
                <a:gd name="connsiteY48" fmla="*/ 390540 h 638064"/>
                <a:gd name="connsiteX49" fmla="*/ 497348 w 678105"/>
                <a:gd name="connsiteY49" fmla="*/ 420305 h 638064"/>
                <a:gd name="connsiteX50" fmla="*/ 502110 w 678105"/>
                <a:gd name="connsiteY50" fmla="*/ 439355 h 638064"/>
                <a:gd name="connsiteX51" fmla="*/ 535448 w 678105"/>
                <a:gd name="connsiteY51" fmla="*/ 460787 h 638064"/>
                <a:gd name="connsiteX52" fmla="*/ 534257 w 678105"/>
                <a:gd name="connsiteY52" fmla="*/ 471502 h 638064"/>
                <a:gd name="connsiteX53" fmla="*/ 499729 w 678105"/>
                <a:gd name="connsiteY53" fmla="*/ 469121 h 638064"/>
                <a:gd name="connsiteX54" fmla="*/ 490204 w 678105"/>
                <a:gd name="connsiteY54" fmla="*/ 486980 h 638064"/>
                <a:gd name="connsiteX55" fmla="*/ 515207 w 678105"/>
                <a:gd name="connsiteY55" fmla="*/ 501268 h 638064"/>
                <a:gd name="connsiteX56" fmla="*/ 530685 w 678105"/>
                <a:gd name="connsiteY56" fmla="*/ 514365 h 638064"/>
                <a:gd name="connsiteX57" fmla="*/ 502110 w 678105"/>
                <a:gd name="connsiteY57" fmla="*/ 531033 h 638064"/>
                <a:gd name="connsiteX58" fmla="*/ 475917 w 678105"/>
                <a:gd name="connsiteY58" fmla="*/ 527462 h 638064"/>
                <a:gd name="connsiteX59" fmla="*/ 460439 w 678105"/>
                <a:gd name="connsiteY59" fmla="*/ 520318 h 638064"/>
                <a:gd name="connsiteX60" fmla="*/ 450914 w 678105"/>
                <a:gd name="connsiteY60" fmla="*/ 501268 h 638064"/>
                <a:gd name="connsiteX61" fmla="*/ 431864 w 678105"/>
                <a:gd name="connsiteY61" fmla="*/ 515555 h 638064"/>
                <a:gd name="connsiteX62" fmla="*/ 412814 w 678105"/>
                <a:gd name="connsiteY62" fmla="*/ 516746 h 638064"/>
                <a:gd name="connsiteX63" fmla="*/ 405670 w 678105"/>
                <a:gd name="connsiteY63" fmla="*/ 506030 h 638064"/>
                <a:gd name="connsiteX64" fmla="*/ 412814 w 678105"/>
                <a:gd name="connsiteY64" fmla="*/ 485790 h 638064"/>
                <a:gd name="connsiteX65" fmla="*/ 399717 w 678105"/>
                <a:gd name="connsiteY65" fmla="*/ 476265 h 638064"/>
                <a:gd name="connsiteX66" fmla="*/ 411623 w 678105"/>
                <a:gd name="connsiteY66" fmla="*/ 457215 h 638064"/>
                <a:gd name="connsiteX67" fmla="*/ 369951 w 678105"/>
                <a:gd name="connsiteY67" fmla="*/ 458405 h 638064"/>
                <a:gd name="connsiteX68" fmla="*/ 373523 w 678105"/>
                <a:gd name="connsiteY68" fmla="*/ 476265 h 638064"/>
                <a:gd name="connsiteX69" fmla="*/ 368760 w 678105"/>
                <a:gd name="connsiteY69" fmla="*/ 486980 h 638064"/>
                <a:gd name="connsiteX70" fmla="*/ 344948 w 678105"/>
                <a:gd name="connsiteY70" fmla="*/ 488171 h 638064"/>
                <a:gd name="connsiteX71" fmla="*/ 353282 w 678105"/>
                <a:gd name="connsiteY71" fmla="*/ 497696 h 638064"/>
                <a:gd name="connsiteX72" fmla="*/ 328279 w 678105"/>
                <a:gd name="connsiteY72" fmla="*/ 533415 h 638064"/>
                <a:gd name="connsiteX73" fmla="*/ 309229 w 678105"/>
                <a:gd name="connsiteY73" fmla="*/ 546512 h 638064"/>
                <a:gd name="connsiteX74" fmla="*/ 304467 w 678105"/>
                <a:gd name="connsiteY74" fmla="*/ 575087 h 638064"/>
                <a:gd name="connsiteX75" fmla="*/ 311610 w 678105"/>
                <a:gd name="connsiteY75" fmla="*/ 600090 h 638064"/>
                <a:gd name="connsiteX76" fmla="*/ 288989 w 678105"/>
                <a:gd name="connsiteY76" fmla="*/ 629855 h 638064"/>
                <a:gd name="connsiteX77" fmla="*/ 281845 w 678105"/>
                <a:gd name="connsiteY77" fmla="*/ 616758 h 638064"/>
                <a:gd name="connsiteX78" fmla="*/ 250889 w 678105"/>
                <a:gd name="connsiteY78" fmla="*/ 636999 h 638064"/>
                <a:gd name="connsiteX79" fmla="*/ 217551 w 678105"/>
                <a:gd name="connsiteY79" fmla="*/ 633427 h 638064"/>
                <a:gd name="connsiteX80" fmla="*/ 171117 w 678105"/>
                <a:gd name="connsiteY80" fmla="*/ 617949 h 638064"/>
                <a:gd name="connsiteX81" fmla="*/ 171117 w 678105"/>
                <a:gd name="connsiteY81" fmla="*/ 502458 h 638064"/>
                <a:gd name="connsiteX82" fmla="*/ 155639 w 678105"/>
                <a:gd name="connsiteY82" fmla="*/ 497696 h 638064"/>
                <a:gd name="connsiteX83" fmla="*/ 86582 w 678105"/>
                <a:gd name="connsiteY83" fmla="*/ 460787 h 63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78105" h="638064">
                  <a:moveTo>
                    <a:pt x="86582" y="460787"/>
                  </a:moveTo>
                  <a:cubicBezTo>
                    <a:pt x="72890" y="443523"/>
                    <a:pt x="75072" y="418123"/>
                    <a:pt x="73485" y="394112"/>
                  </a:cubicBezTo>
                  <a:cubicBezTo>
                    <a:pt x="71897" y="370101"/>
                    <a:pt x="77255" y="339144"/>
                    <a:pt x="77057" y="316721"/>
                  </a:cubicBezTo>
                  <a:cubicBezTo>
                    <a:pt x="76859" y="294298"/>
                    <a:pt x="74875" y="273660"/>
                    <a:pt x="72295" y="259571"/>
                  </a:cubicBezTo>
                  <a:cubicBezTo>
                    <a:pt x="69715" y="245482"/>
                    <a:pt x="61579" y="239529"/>
                    <a:pt x="61579" y="232187"/>
                  </a:cubicBezTo>
                  <a:cubicBezTo>
                    <a:pt x="61579" y="224845"/>
                    <a:pt x="73684" y="225638"/>
                    <a:pt x="72295" y="215518"/>
                  </a:cubicBezTo>
                  <a:cubicBezTo>
                    <a:pt x="70906" y="205398"/>
                    <a:pt x="60190" y="185356"/>
                    <a:pt x="53245" y="171465"/>
                  </a:cubicBezTo>
                  <a:cubicBezTo>
                    <a:pt x="46300" y="157574"/>
                    <a:pt x="39354" y="143882"/>
                    <a:pt x="30623" y="132174"/>
                  </a:cubicBezTo>
                  <a:cubicBezTo>
                    <a:pt x="21892" y="120466"/>
                    <a:pt x="4429" y="109155"/>
                    <a:pt x="857" y="101218"/>
                  </a:cubicBezTo>
                  <a:cubicBezTo>
                    <a:pt x="-2715" y="93281"/>
                    <a:pt x="5818" y="91693"/>
                    <a:pt x="9192" y="84549"/>
                  </a:cubicBezTo>
                  <a:cubicBezTo>
                    <a:pt x="12565" y="77405"/>
                    <a:pt x="21495" y="66689"/>
                    <a:pt x="21098" y="58355"/>
                  </a:cubicBezTo>
                  <a:cubicBezTo>
                    <a:pt x="20701" y="50021"/>
                    <a:pt x="7604" y="41687"/>
                    <a:pt x="6810" y="34543"/>
                  </a:cubicBezTo>
                  <a:cubicBezTo>
                    <a:pt x="6016" y="27399"/>
                    <a:pt x="11572" y="21248"/>
                    <a:pt x="16335" y="15493"/>
                  </a:cubicBezTo>
                  <a:cubicBezTo>
                    <a:pt x="21097" y="9738"/>
                    <a:pt x="26654" y="213"/>
                    <a:pt x="35385" y="15"/>
                  </a:cubicBezTo>
                  <a:cubicBezTo>
                    <a:pt x="44116" y="-183"/>
                    <a:pt x="59992" y="1404"/>
                    <a:pt x="68723" y="14302"/>
                  </a:cubicBezTo>
                  <a:cubicBezTo>
                    <a:pt x="77454" y="27200"/>
                    <a:pt x="76264" y="59744"/>
                    <a:pt x="87773" y="77405"/>
                  </a:cubicBezTo>
                  <a:cubicBezTo>
                    <a:pt x="99282" y="95066"/>
                    <a:pt x="126667" y="114712"/>
                    <a:pt x="137779" y="120268"/>
                  </a:cubicBezTo>
                  <a:cubicBezTo>
                    <a:pt x="148892" y="125824"/>
                    <a:pt x="149686" y="108560"/>
                    <a:pt x="154448" y="110743"/>
                  </a:cubicBezTo>
                  <a:cubicBezTo>
                    <a:pt x="159210" y="112926"/>
                    <a:pt x="154448" y="128999"/>
                    <a:pt x="166354" y="133365"/>
                  </a:cubicBezTo>
                  <a:cubicBezTo>
                    <a:pt x="178260" y="137731"/>
                    <a:pt x="215765" y="138723"/>
                    <a:pt x="225885" y="136937"/>
                  </a:cubicBezTo>
                  <a:cubicBezTo>
                    <a:pt x="236005" y="135151"/>
                    <a:pt x="227076" y="122649"/>
                    <a:pt x="227076" y="122649"/>
                  </a:cubicBezTo>
                  <a:cubicBezTo>
                    <a:pt x="227671" y="115505"/>
                    <a:pt x="218146" y="96455"/>
                    <a:pt x="229457" y="94074"/>
                  </a:cubicBezTo>
                  <a:cubicBezTo>
                    <a:pt x="240768" y="91693"/>
                    <a:pt x="281845" y="110148"/>
                    <a:pt x="294942" y="108362"/>
                  </a:cubicBezTo>
                  <a:cubicBezTo>
                    <a:pt x="308039" y="106576"/>
                    <a:pt x="307047" y="93280"/>
                    <a:pt x="308039" y="83358"/>
                  </a:cubicBezTo>
                  <a:cubicBezTo>
                    <a:pt x="309031" y="73436"/>
                    <a:pt x="294744" y="57958"/>
                    <a:pt x="300895" y="48830"/>
                  </a:cubicBezTo>
                  <a:cubicBezTo>
                    <a:pt x="307046" y="39702"/>
                    <a:pt x="335026" y="25812"/>
                    <a:pt x="344948" y="28590"/>
                  </a:cubicBezTo>
                  <a:cubicBezTo>
                    <a:pt x="354870" y="31368"/>
                    <a:pt x="349314" y="57363"/>
                    <a:pt x="360426" y="65499"/>
                  </a:cubicBezTo>
                  <a:cubicBezTo>
                    <a:pt x="371538" y="73635"/>
                    <a:pt x="401701" y="66491"/>
                    <a:pt x="411623" y="77405"/>
                  </a:cubicBezTo>
                  <a:cubicBezTo>
                    <a:pt x="421545" y="88319"/>
                    <a:pt x="412416" y="116695"/>
                    <a:pt x="419957" y="130983"/>
                  </a:cubicBezTo>
                  <a:cubicBezTo>
                    <a:pt x="427498" y="145270"/>
                    <a:pt x="444961" y="159955"/>
                    <a:pt x="456867" y="163130"/>
                  </a:cubicBezTo>
                  <a:cubicBezTo>
                    <a:pt x="468773" y="166305"/>
                    <a:pt x="479092" y="152414"/>
                    <a:pt x="491395" y="150033"/>
                  </a:cubicBezTo>
                  <a:cubicBezTo>
                    <a:pt x="503698" y="147652"/>
                    <a:pt x="521160" y="146660"/>
                    <a:pt x="530685" y="148843"/>
                  </a:cubicBezTo>
                  <a:cubicBezTo>
                    <a:pt x="540210" y="151026"/>
                    <a:pt x="540608" y="161741"/>
                    <a:pt x="548545" y="163130"/>
                  </a:cubicBezTo>
                  <a:cubicBezTo>
                    <a:pt x="556482" y="164519"/>
                    <a:pt x="570571" y="154796"/>
                    <a:pt x="578310" y="157177"/>
                  </a:cubicBezTo>
                  <a:cubicBezTo>
                    <a:pt x="586049" y="159558"/>
                    <a:pt x="586248" y="171663"/>
                    <a:pt x="594979" y="177418"/>
                  </a:cubicBezTo>
                  <a:cubicBezTo>
                    <a:pt x="603710" y="183173"/>
                    <a:pt x="622364" y="187538"/>
                    <a:pt x="630698" y="191705"/>
                  </a:cubicBezTo>
                  <a:cubicBezTo>
                    <a:pt x="639032" y="195872"/>
                    <a:pt x="638437" y="202024"/>
                    <a:pt x="644985" y="202421"/>
                  </a:cubicBezTo>
                  <a:cubicBezTo>
                    <a:pt x="651533" y="202818"/>
                    <a:pt x="667012" y="191111"/>
                    <a:pt x="669989" y="194087"/>
                  </a:cubicBezTo>
                  <a:cubicBezTo>
                    <a:pt x="672966" y="197063"/>
                    <a:pt x="661655" y="212541"/>
                    <a:pt x="662845" y="220280"/>
                  </a:cubicBezTo>
                  <a:cubicBezTo>
                    <a:pt x="664035" y="228019"/>
                    <a:pt x="682490" y="226829"/>
                    <a:pt x="677132" y="240521"/>
                  </a:cubicBezTo>
                  <a:cubicBezTo>
                    <a:pt x="671774" y="254213"/>
                    <a:pt x="641810" y="290527"/>
                    <a:pt x="630698" y="302433"/>
                  </a:cubicBezTo>
                  <a:cubicBezTo>
                    <a:pt x="619586" y="314339"/>
                    <a:pt x="619783" y="301838"/>
                    <a:pt x="610457" y="311958"/>
                  </a:cubicBezTo>
                  <a:cubicBezTo>
                    <a:pt x="601131" y="322078"/>
                    <a:pt x="583073" y="358393"/>
                    <a:pt x="574739" y="363155"/>
                  </a:cubicBezTo>
                  <a:cubicBezTo>
                    <a:pt x="566405" y="367917"/>
                    <a:pt x="567595" y="343113"/>
                    <a:pt x="560451" y="340533"/>
                  </a:cubicBezTo>
                  <a:cubicBezTo>
                    <a:pt x="553307" y="337953"/>
                    <a:pt x="541798" y="349265"/>
                    <a:pt x="531876" y="347677"/>
                  </a:cubicBezTo>
                  <a:cubicBezTo>
                    <a:pt x="521954" y="346089"/>
                    <a:pt x="507865" y="330214"/>
                    <a:pt x="500920" y="331008"/>
                  </a:cubicBezTo>
                  <a:cubicBezTo>
                    <a:pt x="493975" y="331802"/>
                    <a:pt x="490799" y="346288"/>
                    <a:pt x="490204" y="352440"/>
                  </a:cubicBezTo>
                  <a:cubicBezTo>
                    <a:pt x="489609" y="358592"/>
                    <a:pt x="499332" y="361568"/>
                    <a:pt x="497348" y="367918"/>
                  </a:cubicBezTo>
                  <a:cubicBezTo>
                    <a:pt x="495364" y="374268"/>
                    <a:pt x="478298" y="381809"/>
                    <a:pt x="478298" y="390540"/>
                  </a:cubicBezTo>
                  <a:cubicBezTo>
                    <a:pt x="478298" y="399271"/>
                    <a:pt x="493379" y="412169"/>
                    <a:pt x="497348" y="420305"/>
                  </a:cubicBezTo>
                  <a:cubicBezTo>
                    <a:pt x="501317" y="428441"/>
                    <a:pt x="495760" y="432608"/>
                    <a:pt x="502110" y="439355"/>
                  </a:cubicBezTo>
                  <a:cubicBezTo>
                    <a:pt x="508460" y="446102"/>
                    <a:pt x="530090" y="455429"/>
                    <a:pt x="535448" y="460787"/>
                  </a:cubicBezTo>
                  <a:cubicBezTo>
                    <a:pt x="540806" y="466145"/>
                    <a:pt x="540210" y="470113"/>
                    <a:pt x="534257" y="471502"/>
                  </a:cubicBezTo>
                  <a:cubicBezTo>
                    <a:pt x="528304" y="472891"/>
                    <a:pt x="507071" y="466541"/>
                    <a:pt x="499729" y="469121"/>
                  </a:cubicBezTo>
                  <a:cubicBezTo>
                    <a:pt x="492387" y="471701"/>
                    <a:pt x="487624" y="481622"/>
                    <a:pt x="490204" y="486980"/>
                  </a:cubicBezTo>
                  <a:cubicBezTo>
                    <a:pt x="492784" y="492338"/>
                    <a:pt x="508460" y="496704"/>
                    <a:pt x="515207" y="501268"/>
                  </a:cubicBezTo>
                  <a:cubicBezTo>
                    <a:pt x="521954" y="505832"/>
                    <a:pt x="532868" y="509404"/>
                    <a:pt x="530685" y="514365"/>
                  </a:cubicBezTo>
                  <a:cubicBezTo>
                    <a:pt x="528502" y="519326"/>
                    <a:pt x="511238" y="528850"/>
                    <a:pt x="502110" y="531033"/>
                  </a:cubicBezTo>
                  <a:cubicBezTo>
                    <a:pt x="492982" y="533216"/>
                    <a:pt x="482862" y="529248"/>
                    <a:pt x="475917" y="527462"/>
                  </a:cubicBezTo>
                  <a:cubicBezTo>
                    <a:pt x="468972" y="525676"/>
                    <a:pt x="464606" y="524684"/>
                    <a:pt x="460439" y="520318"/>
                  </a:cubicBezTo>
                  <a:cubicBezTo>
                    <a:pt x="456272" y="515952"/>
                    <a:pt x="455676" y="502062"/>
                    <a:pt x="450914" y="501268"/>
                  </a:cubicBezTo>
                  <a:cubicBezTo>
                    <a:pt x="446152" y="500474"/>
                    <a:pt x="438214" y="512975"/>
                    <a:pt x="431864" y="515555"/>
                  </a:cubicBezTo>
                  <a:cubicBezTo>
                    <a:pt x="425514" y="518135"/>
                    <a:pt x="417180" y="518333"/>
                    <a:pt x="412814" y="516746"/>
                  </a:cubicBezTo>
                  <a:cubicBezTo>
                    <a:pt x="408448" y="515159"/>
                    <a:pt x="405670" y="511189"/>
                    <a:pt x="405670" y="506030"/>
                  </a:cubicBezTo>
                  <a:cubicBezTo>
                    <a:pt x="405670" y="500871"/>
                    <a:pt x="413806" y="490751"/>
                    <a:pt x="412814" y="485790"/>
                  </a:cubicBezTo>
                  <a:cubicBezTo>
                    <a:pt x="411822" y="480829"/>
                    <a:pt x="399916" y="481028"/>
                    <a:pt x="399717" y="476265"/>
                  </a:cubicBezTo>
                  <a:cubicBezTo>
                    <a:pt x="399519" y="471503"/>
                    <a:pt x="416584" y="460192"/>
                    <a:pt x="411623" y="457215"/>
                  </a:cubicBezTo>
                  <a:cubicBezTo>
                    <a:pt x="406662" y="454238"/>
                    <a:pt x="376301" y="455230"/>
                    <a:pt x="369951" y="458405"/>
                  </a:cubicBezTo>
                  <a:cubicBezTo>
                    <a:pt x="363601" y="461580"/>
                    <a:pt x="373722" y="471503"/>
                    <a:pt x="373523" y="476265"/>
                  </a:cubicBezTo>
                  <a:cubicBezTo>
                    <a:pt x="373325" y="481028"/>
                    <a:pt x="373523" y="484996"/>
                    <a:pt x="368760" y="486980"/>
                  </a:cubicBezTo>
                  <a:cubicBezTo>
                    <a:pt x="363998" y="488964"/>
                    <a:pt x="347528" y="486385"/>
                    <a:pt x="344948" y="488171"/>
                  </a:cubicBezTo>
                  <a:cubicBezTo>
                    <a:pt x="342368" y="489957"/>
                    <a:pt x="356060" y="490155"/>
                    <a:pt x="353282" y="497696"/>
                  </a:cubicBezTo>
                  <a:cubicBezTo>
                    <a:pt x="350504" y="505237"/>
                    <a:pt x="335621" y="525279"/>
                    <a:pt x="328279" y="533415"/>
                  </a:cubicBezTo>
                  <a:cubicBezTo>
                    <a:pt x="320937" y="541551"/>
                    <a:pt x="313198" y="539567"/>
                    <a:pt x="309229" y="546512"/>
                  </a:cubicBezTo>
                  <a:cubicBezTo>
                    <a:pt x="305260" y="553457"/>
                    <a:pt x="304070" y="566157"/>
                    <a:pt x="304467" y="575087"/>
                  </a:cubicBezTo>
                  <a:cubicBezTo>
                    <a:pt x="304864" y="584017"/>
                    <a:pt x="314190" y="590962"/>
                    <a:pt x="311610" y="600090"/>
                  </a:cubicBezTo>
                  <a:cubicBezTo>
                    <a:pt x="309030" y="609218"/>
                    <a:pt x="293950" y="627077"/>
                    <a:pt x="288989" y="629855"/>
                  </a:cubicBezTo>
                  <a:cubicBezTo>
                    <a:pt x="284028" y="632633"/>
                    <a:pt x="288195" y="615567"/>
                    <a:pt x="281845" y="616758"/>
                  </a:cubicBezTo>
                  <a:cubicBezTo>
                    <a:pt x="275495" y="617949"/>
                    <a:pt x="261605" y="634221"/>
                    <a:pt x="250889" y="636999"/>
                  </a:cubicBezTo>
                  <a:cubicBezTo>
                    <a:pt x="240173" y="639777"/>
                    <a:pt x="230846" y="636602"/>
                    <a:pt x="217551" y="633427"/>
                  </a:cubicBezTo>
                  <a:cubicBezTo>
                    <a:pt x="204256" y="630252"/>
                    <a:pt x="178856" y="639777"/>
                    <a:pt x="171117" y="617949"/>
                  </a:cubicBezTo>
                  <a:cubicBezTo>
                    <a:pt x="163378" y="596121"/>
                    <a:pt x="173697" y="522500"/>
                    <a:pt x="171117" y="502458"/>
                  </a:cubicBezTo>
                  <a:cubicBezTo>
                    <a:pt x="168537" y="482416"/>
                    <a:pt x="163576" y="501268"/>
                    <a:pt x="155639" y="497696"/>
                  </a:cubicBezTo>
                  <a:cubicBezTo>
                    <a:pt x="147702" y="494124"/>
                    <a:pt x="100274" y="478051"/>
                    <a:pt x="86582" y="460787"/>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矩形 48">
              <a:extLst>
                <a:ext uri="{FF2B5EF4-FFF2-40B4-BE49-F238E27FC236}">
                  <a16:creationId xmlns:a16="http://schemas.microsoft.com/office/drawing/2014/main" id="{9DB8797D-47A5-4AF0-B98B-88D9288D8498}"/>
                </a:ext>
              </a:extLst>
            </p:cNvPr>
            <p:cNvSpPr/>
            <p:nvPr/>
          </p:nvSpPr>
          <p:spPr>
            <a:xfrm>
              <a:off x="6683463" y="2654014"/>
              <a:ext cx="616041"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Arial" charset="0"/>
                  <a:ea typeface="宋体" pitchFamily="2" charset="-122"/>
                  <a:cs typeface="+mn-cs"/>
                </a:rPr>
                <a:t>Sichuan</a:t>
              </a:r>
              <a:endParaRPr kumimoji="0" lang="zh-CN" altLang="en-US" sz="800" b="0" i="0" u="none" strike="noStrike" kern="1200" cap="none" spc="0" normalizeH="0" baseline="0" noProof="0" dirty="0">
                <a:ln>
                  <a:noFill/>
                </a:ln>
                <a:solidFill>
                  <a:prstClr val="black"/>
                </a:solidFill>
                <a:effectLst/>
                <a:uLnTx/>
                <a:uFillTx/>
                <a:latin typeface="Arial" charset="0"/>
                <a:ea typeface="宋体" pitchFamily="2" charset="-122"/>
                <a:cs typeface="+mn-cs"/>
              </a:endParaRPr>
            </a:p>
          </p:txBody>
        </p:sp>
        <p:cxnSp>
          <p:nvCxnSpPr>
            <p:cNvPr id="50" name="直接箭头连接符 49">
              <a:extLst>
                <a:ext uri="{FF2B5EF4-FFF2-40B4-BE49-F238E27FC236}">
                  <a16:creationId xmlns:a16="http://schemas.microsoft.com/office/drawing/2014/main" id="{436D98FC-1DA9-4890-AB47-9F0CE58A4092}"/>
                </a:ext>
              </a:extLst>
            </p:cNvPr>
            <p:cNvCxnSpPr>
              <a:stCxn id="47" idx="2"/>
            </p:cNvCxnSpPr>
            <p:nvPr/>
          </p:nvCxnSpPr>
          <p:spPr>
            <a:xfrm flipH="1">
              <a:off x="7840542" y="1826600"/>
              <a:ext cx="194376" cy="2025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星形: 五角 50">
              <a:extLst>
                <a:ext uri="{FF2B5EF4-FFF2-40B4-BE49-F238E27FC236}">
                  <a16:creationId xmlns:a16="http://schemas.microsoft.com/office/drawing/2014/main" id="{C3B1FF02-9CD1-4776-BC2F-B745E5D2486A}"/>
                </a:ext>
              </a:extLst>
            </p:cNvPr>
            <p:cNvSpPr/>
            <p:nvPr/>
          </p:nvSpPr>
          <p:spPr>
            <a:xfrm>
              <a:off x="7658507" y="2008640"/>
              <a:ext cx="180000" cy="180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99515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63F48B6-247F-487D-A6BD-1B571FCE92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845034"/>
            <a:ext cx="4116643" cy="230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a:extLst>
              <a:ext uri="{FF2B5EF4-FFF2-40B4-BE49-F238E27FC236}">
                <a16:creationId xmlns:a16="http://schemas.microsoft.com/office/drawing/2014/main" id="{C61A9482-4E95-443B-840B-C8A3FBEEB0D1}"/>
              </a:ext>
            </a:extLst>
          </p:cNvPr>
          <p:cNvSpPr/>
          <p:nvPr/>
        </p:nvSpPr>
        <p:spPr>
          <a:xfrm>
            <a:off x="3370217" y="6174023"/>
            <a:ext cx="5773783" cy="707886"/>
          </a:xfrm>
          <a:prstGeom prst="rect">
            <a:avLst/>
          </a:prstGeom>
        </p:spPr>
        <p:txBody>
          <a:bodyPr wrap="square">
            <a:spAutoFit/>
          </a:bodyPr>
          <a:lstStyle/>
          <a:p>
            <a:pPr algn="just">
              <a:lnSpc>
                <a:spcPct val="100000"/>
              </a:lnSpc>
              <a:spcBef>
                <a:spcPct val="0"/>
              </a:spcBef>
              <a:buNone/>
            </a:pPr>
            <a:r>
              <a:rPr lang="en-US" altLang="zh-CN" sz="2000" dirty="0">
                <a:solidFill>
                  <a:srgbClr val="0070C0"/>
                </a:solidFill>
                <a:ea typeface="幼圆" panose="02010509060101010101" pitchFamily="49" charset="-122"/>
                <a:cs typeface="Arial" panose="020B0604020202020204" pitchFamily="34" charset="0"/>
              </a:rPr>
              <a:t>L.Y. Zhang, S.W. Xu, J.J. He</a:t>
            </a:r>
            <a:r>
              <a:rPr lang="zh-CN" altLang="en-US" sz="2000" dirty="0">
                <a:solidFill>
                  <a:srgbClr val="FF0000"/>
                </a:solidFill>
                <a:ea typeface="幼圆" panose="02010509060101010101" pitchFamily="49" charset="-122"/>
                <a:cs typeface="Arial" panose="020B0604020202020204" pitchFamily="34" charset="0"/>
              </a:rPr>
              <a:t>*</a:t>
            </a:r>
            <a:r>
              <a:rPr lang="en-US" altLang="zh-CN" sz="2000" dirty="0">
                <a:solidFill>
                  <a:srgbClr val="0070C0"/>
                </a:solidFill>
                <a:ea typeface="幼圆" panose="02010509060101010101" pitchFamily="49" charset="-122"/>
                <a:cs typeface="Arial" panose="020B0604020202020204" pitchFamily="34" charset="0"/>
              </a:rPr>
              <a:t> </a:t>
            </a:r>
            <a:r>
              <a:rPr lang="en-US" altLang="zh-CN" sz="2000" i="1" dirty="0">
                <a:solidFill>
                  <a:srgbClr val="0070C0"/>
                </a:solidFill>
                <a:ea typeface="幼圆" panose="02010509060101010101" pitchFamily="49" charset="-122"/>
                <a:cs typeface="Arial" panose="020B0604020202020204" pitchFamily="34" charset="0"/>
              </a:rPr>
              <a:t>et al</a:t>
            </a:r>
            <a:r>
              <a:rPr lang="en-US" altLang="zh-CN" sz="2000" dirty="0">
                <a:solidFill>
                  <a:srgbClr val="0070C0"/>
                </a:solidFill>
                <a:ea typeface="幼圆" panose="02010509060101010101" pitchFamily="49" charset="-122"/>
                <a:cs typeface="Arial" panose="020B0604020202020204" pitchFamily="34" charset="0"/>
              </a:rPr>
              <a:t>., NIMB 438 (2019) 48</a:t>
            </a:r>
          </a:p>
          <a:p>
            <a:pPr algn="just">
              <a:spcBef>
                <a:spcPct val="0"/>
              </a:spcBef>
            </a:pPr>
            <a:r>
              <a:rPr lang="en-US" altLang="zh-CN" sz="2000" dirty="0">
                <a:solidFill>
                  <a:srgbClr val="0070C0"/>
                </a:solidFill>
                <a:ea typeface="幼圆" panose="02010509060101010101" pitchFamily="49" charset="-122"/>
                <a:cs typeface="Arial" panose="020B0604020202020204" pitchFamily="34" charset="0"/>
              </a:rPr>
              <a:t>L.Y. Zhang, Y.J. Chen, J.J. He</a:t>
            </a:r>
            <a:r>
              <a:rPr lang="zh-CN" altLang="en-US" sz="2000" dirty="0">
                <a:solidFill>
                  <a:srgbClr val="FF0000"/>
                </a:solidFill>
                <a:ea typeface="幼圆" panose="02010509060101010101" pitchFamily="49" charset="-122"/>
                <a:cs typeface="Arial" panose="020B0604020202020204" pitchFamily="34" charset="0"/>
              </a:rPr>
              <a:t>*</a:t>
            </a:r>
            <a:r>
              <a:rPr lang="en-US" altLang="zh-CN" sz="2000" dirty="0">
                <a:solidFill>
                  <a:srgbClr val="0070C0"/>
                </a:solidFill>
                <a:ea typeface="幼圆" panose="02010509060101010101" pitchFamily="49" charset="-122"/>
                <a:cs typeface="Arial" panose="020B0604020202020204" pitchFamily="34" charset="0"/>
              </a:rPr>
              <a:t> </a:t>
            </a:r>
            <a:r>
              <a:rPr lang="en-US" altLang="zh-CN" sz="2000" i="1" dirty="0">
                <a:solidFill>
                  <a:srgbClr val="0070C0"/>
                </a:solidFill>
                <a:ea typeface="幼圆" panose="02010509060101010101" pitchFamily="49" charset="-122"/>
                <a:cs typeface="Arial" panose="020B0604020202020204" pitchFamily="34" charset="0"/>
              </a:rPr>
              <a:t>et al</a:t>
            </a:r>
            <a:r>
              <a:rPr lang="en-US" altLang="zh-CN" sz="2000" dirty="0">
                <a:solidFill>
                  <a:srgbClr val="0070C0"/>
                </a:solidFill>
                <a:ea typeface="幼圆" panose="02010509060101010101" pitchFamily="49" charset="-122"/>
                <a:cs typeface="Arial" panose="020B0604020202020204" pitchFamily="34" charset="0"/>
              </a:rPr>
              <a:t>., NIMB 496 (2021) 9</a:t>
            </a:r>
            <a:endParaRPr lang="en-US" altLang="zh-CN" sz="2000" baseline="30000" dirty="0">
              <a:solidFill>
                <a:srgbClr val="0070C0"/>
              </a:solidFill>
              <a:ea typeface="幼圆" panose="02010509060101010101" pitchFamily="49" charset="-122"/>
              <a:cs typeface="Arial" panose="020B0604020202020204" pitchFamily="34" charset="0"/>
            </a:endParaRPr>
          </a:p>
        </p:txBody>
      </p:sp>
      <p:grpSp>
        <p:nvGrpSpPr>
          <p:cNvPr id="4" name="组合 3">
            <a:extLst>
              <a:ext uri="{FF2B5EF4-FFF2-40B4-BE49-F238E27FC236}">
                <a16:creationId xmlns:a16="http://schemas.microsoft.com/office/drawing/2014/main" id="{6934AC81-5DE6-4EE9-933D-1CF53C475AA4}"/>
              </a:ext>
            </a:extLst>
          </p:cNvPr>
          <p:cNvGrpSpPr/>
          <p:nvPr/>
        </p:nvGrpSpPr>
        <p:grpSpPr>
          <a:xfrm>
            <a:off x="725364" y="1214259"/>
            <a:ext cx="3558603" cy="3106104"/>
            <a:chOff x="5695963" y="1703929"/>
            <a:chExt cx="3331108" cy="2846873"/>
          </a:xfrm>
        </p:grpSpPr>
        <p:pic>
          <p:nvPicPr>
            <p:cNvPr id="5" name="图片 4">
              <a:extLst>
                <a:ext uri="{FF2B5EF4-FFF2-40B4-BE49-F238E27FC236}">
                  <a16:creationId xmlns:a16="http://schemas.microsoft.com/office/drawing/2014/main" id="{320C5690-8AC3-4B87-A257-B29E4845CCF6}"/>
                </a:ext>
              </a:extLst>
            </p:cNvPr>
            <p:cNvPicPr>
              <a:picLocks noChangeAspect="1"/>
            </p:cNvPicPr>
            <p:nvPr/>
          </p:nvPicPr>
          <p:blipFill>
            <a:blip r:embed="rId4"/>
            <a:stretch>
              <a:fillRect/>
            </a:stretch>
          </p:blipFill>
          <p:spPr>
            <a:xfrm>
              <a:off x="5695963" y="1703929"/>
              <a:ext cx="3331108" cy="2846873"/>
            </a:xfrm>
            <a:prstGeom prst="rect">
              <a:avLst/>
            </a:prstGeom>
          </p:spPr>
        </p:pic>
        <p:sp>
          <p:nvSpPr>
            <p:cNvPr id="6" name="文本框 5">
              <a:extLst>
                <a:ext uri="{FF2B5EF4-FFF2-40B4-BE49-F238E27FC236}">
                  <a16:creationId xmlns:a16="http://schemas.microsoft.com/office/drawing/2014/main" id="{A060AE78-42E7-45E7-9E87-5D97499AFAAE}"/>
                </a:ext>
              </a:extLst>
            </p:cNvPr>
            <p:cNvSpPr txBox="1"/>
            <p:nvPr/>
          </p:nvSpPr>
          <p:spPr>
            <a:xfrm>
              <a:off x="5839845" y="3014810"/>
              <a:ext cx="1477107" cy="366717"/>
            </a:xfrm>
            <a:prstGeom prst="rect">
              <a:avLst/>
            </a:prstGeom>
            <a:solidFill>
              <a:schemeClr val="bg1"/>
            </a:solidFill>
          </p:spPr>
          <p:txBody>
            <a:bodyPr wrap="square">
              <a:spAutoFit/>
            </a:bodyPr>
            <a:lstStyle/>
            <a:p>
              <a:r>
                <a:rPr lang="en-US" altLang="zh-CN" sz="2000" baseline="30000" dirty="0">
                  <a:solidFill>
                    <a:srgbClr val="FF0080"/>
                  </a:solidFill>
                  <a:ea typeface="幼圆" panose="02010509060101010101" pitchFamily="49" charset="-122"/>
                  <a:cs typeface="Times New Roman" panose="02020603050405020304" pitchFamily="18" charset="0"/>
                </a:rPr>
                <a:t>19</a:t>
              </a:r>
              <a:r>
                <a:rPr lang="en-US" altLang="zh-CN" sz="2000" dirty="0">
                  <a:solidFill>
                    <a:srgbClr val="FF0080"/>
                  </a:solidFill>
                  <a:ea typeface="幼圆" panose="02010509060101010101" pitchFamily="49" charset="-122"/>
                  <a:cs typeface="Times New Roman" panose="02020603050405020304" pitchFamily="18" charset="0"/>
                </a:rPr>
                <a:t>F@40 keV</a:t>
              </a:r>
              <a:endParaRPr lang="zh-CN" altLang="en-US" sz="2000" dirty="0">
                <a:solidFill>
                  <a:srgbClr val="FF0080"/>
                </a:solidFill>
              </a:endParaRPr>
            </a:p>
          </p:txBody>
        </p:sp>
      </p:grpSp>
      <p:sp>
        <p:nvSpPr>
          <p:cNvPr id="7" name="矩形 6">
            <a:extLst>
              <a:ext uri="{FF2B5EF4-FFF2-40B4-BE49-F238E27FC236}">
                <a16:creationId xmlns:a16="http://schemas.microsoft.com/office/drawing/2014/main" id="{1510EF5A-DE25-4FC6-893D-FE7BADE786F7}"/>
              </a:ext>
            </a:extLst>
          </p:cNvPr>
          <p:cNvSpPr/>
          <p:nvPr/>
        </p:nvSpPr>
        <p:spPr>
          <a:xfrm>
            <a:off x="5190527" y="1115935"/>
            <a:ext cx="3350854" cy="400110"/>
          </a:xfrm>
          <a:prstGeom prst="rect">
            <a:avLst/>
          </a:prstGeom>
        </p:spPr>
        <p:txBody>
          <a:bodyPr wrap="none">
            <a:spAutoFit/>
          </a:bodyPr>
          <a:lstStyle/>
          <a:p>
            <a:r>
              <a:rPr lang="en-US" altLang="zh-CN" sz="2000" b="1" dirty="0">
                <a:ea typeface="幼圆" panose="02010509060101010101" pitchFamily="49" charset="-122"/>
                <a:cs typeface="Arial" panose="020B0604020202020204" pitchFamily="34" charset="0"/>
              </a:rPr>
              <a:t>Atom Probe Tomography, APT</a:t>
            </a:r>
          </a:p>
        </p:txBody>
      </p:sp>
      <p:pic>
        <p:nvPicPr>
          <p:cNvPr id="8" name="图片 7">
            <a:extLst>
              <a:ext uri="{FF2B5EF4-FFF2-40B4-BE49-F238E27FC236}">
                <a16:creationId xmlns:a16="http://schemas.microsoft.com/office/drawing/2014/main" id="{340BDDCC-2CB9-48B5-8BB4-EBBBA0DA80B5}"/>
              </a:ext>
            </a:extLst>
          </p:cNvPr>
          <p:cNvPicPr>
            <a:picLocks noChangeAspect="1"/>
          </p:cNvPicPr>
          <p:nvPr/>
        </p:nvPicPr>
        <p:blipFill>
          <a:blip r:embed="rId5"/>
          <a:stretch>
            <a:fillRect/>
          </a:stretch>
        </p:blipFill>
        <p:spPr>
          <a:xfrm>
            <a:off x="4788024" y="1499792"/>
            <a:ext cx="4155861" cy="2345242"/>
          </a:xfrm>
          <a:prstGeom prst="rect">
            <a:avLst/>
          </a:prstGeom>
        </p:spPr>
      </p:pic>
      <p:sp>
        <p:nvSpPr>
          <p:cNvPr id="9" name="标题 1">
            <a:extLst>
              <a:ext uri="{FF2B5EF4-FFF2-40B4-BE49-F238E27FC236}">
                <a16:creationId xmlns:a16="http://schemas.microsoft.com/office/drawing/2014/main" id="{B1570922-2310-4AF3-A2C8-188C335DE824}"/>
              </a:ext>
            </a:extLst>
          </p:cNvPr>
          <p:cNvSpPr txBox="1">
            <a:spLocks noChangeArrowheads="1"/>
          </p:cNvSpPr>
          <p:nvPr/>
        </p:nvSpPr>
        <p:spPr>
          <a:xfrm>
            <a:off x="709985" y="122029"/>
            <a:ext cx="8156077" cy="892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defRPr/>
            </a:pPr>
            <a:r>
              <a:rPr lang="en-US" altLang="zh-CN" b="1" dirty="0">
                <a:latin typeface="+mn-lt"/>
                <a:ea typeface="幼圆" panose="02010509060101010101" pitchFamily="49" charset="-122"/>
                <a:cs typeface="Arial" panose="020B0604020202020204" pitchFamily="34" charset="0"/>
              </a:rPr>
              <a:t>R&amp;D stable </a:t>
            </a:r>
            <a:r>
              <a:rPr lang="en-US" altLang="zh-CN" b="1" baseline="30000" dirty="0">
                <a:latin typeface="+mn-lt"/>
                <a:ea typeface="幼圆" panose="02010509060101010101" pitchFamily="49" charset="-122"/>
                <a:cs typeface="Arial" panose="020B0604020202020204" pitchFamily="34" charset="0"/>
              </a:rPr>
              <a:t>19</a:t>
            </a:r>
            <a:r>
              <a:rPr lang="en-US" altLang="zh-CN" b="1" dirty="0">
                <a:latin typeface="+mn-lt"/>
                <a:ea typeface="幼圆" panose="02010509060101010101" pitchFamily="49" charset="-122"/>
                <a:cs typeface="Arial" panose="020B0604020202020204" pitchFamily="34" charset="0"/>
              </a:rPr>
              <a:t>F</a:t>
            </a:r>
            <a:r>
              <a:rPr lang="zh-CN" altLang="en-US" b="1" dirty="0">
                <a:latin typeface="+mn-lt"/>
                <a:ea typeface="幼圆" panose="02010509060101010101" pitchFamily="49" charset="-122"/>
                <a:cs typeface="Arial" panose="020B0604020202020204" pitchFamily="34" charset="0"/>
              </a:rPr>
              <a:t> </a:t>
            </a:r>
            <a:r>
              <a:rPr lang="en-US" altLang="zh-CN" b="1" dirty="0">
                <a:latin typeface="+mn-lt"/>
                <a:ea typeface="幼圆" panose="02010509060101010101" pitchFamily="49" charset="-122"/>
                <a:cs typeface="Arial" panose="020B0604020202020204" pitchFamily="34" charset="0"/>
              </a:rPr>
              <a:t>implanted targets</a:t>
            </a:r>
          </a:p>
        </p:txBody>
      </p:sp>
      <p:graphicFrame>
        <p:nvGraphicFramePr>
          <p:cNvPr id="10" name="表格 9">
            <a:extLst>
              <a:ext uri="{FF2B5EF4-FFF2-40B4-BE49-F238E27FC236}">
                <a16:creationId xmlns:a16="http://schemas.microsoft.com/office/drawing/2014/main" id="{6A226DAD-06D0-4007-B58B-9B2F216C3B2E}"/>
              </a:ext>
            </a:extLst>
          </p:cNvPr>
          <p:cNvGraphicFramePr>
            <a:graphicFrameLocks noGrp="1"/>
          </p:cNvGraphicFramePr>
          <p:nvPr>
            <p:extLst>
              <p:ext uri="{D42A27DB-BD31-4B8C-83A1-F6EECF244321}">
                <p14:modId xmlns:p14="http://schemas.microsoft.com/office/powerpoint/2010/main" val="28804464"/>
              </p:ext>
            </p:extLst>
          </p:nvPr>
        </p:nvGraphicFramePr>
        <p:xfrm>
          <a:off x="683568" y="4437030"/>
          <a:ext cx="3780203" cy="1584960"/>
        </p:xfrm>
        <a:graphic>
          <a:graphicData uri="http://schemas.openxmlformats.org/drawingml/2006/table">
            <a:tbl>
              <a:tblPr firstRow="1" bandRow="1">
                <a:tableStyleId>{5940675A-B579-460E-94D1-54222C63F5DA}</a:tableStyleId>
              </a:tblPr>
              <a:tblGrid>
                <a:gridCol w="1907995">
                  <a:extLst>
                    <a:ext uri="{9D8B030D-6E8A-4147-A177-3AD203B41FA5}">
                      <a16:colId xmlns:a16="http://schemas.microsoft.com/office/drawing/2014/main" val="3586898852"/>
                    </a:ext>
                  </a:extLst>
                </a:gridCol>
                <a:gridCol w="1872208">
                  <a:extLst>
                    <a:ext uri="{9D8B030D-6E8A-4147-A177-3AD203B41FA5}">
                      <a16:colId xmlns:a16="http://schemas.microsoft.com/office/drawing/2014/main" val="1561906915"/>
                    </a:ext>
                  </a:extLst>
                </a:gridCol>
              </a:tblGrid>
              <a:tr h="370840">
                <a:tc>
                  <a:txBody>
                    <a:bodyPr/>
                    <a:lstStyle/>
                    <a:p>
                      <a:pPr eaLnBrk="1" hangingPunct="1">
                        <a:lnSpc>
                          <a:spcPct val="100000"/>
                        </a:lnSpc>
                        <a:spcBef>
                          <a:spcPts val="600"/>
                        </a:spcBef>
                        <a:buFontTx/>
                        <a:buNone/>
                      </a:pPr>
                      <a:r>
                        <a:rPr lang="en-US" altLang="zh-CN" sz="2000" dirty="0"/>
                        <a:t>Implant</a:t>
                      </a:r>
                      <a:r>
                        <a:rPr lang="zh-CN" altLang="en-US" sz="2000" dirty="0"/>
                        <a:t> </a:t>
                      </a:r>
                      <a:r>
                        <a:rPr lang="en-US" altLang="zh-CN" sz="2000" dirty="0"/>
                        <a:t>Energy</a:t>
                      </a:r>
                      <a:endParaRPr lang="en-US" sz="2000" dirty="0"/>
                    </a:p>
                  </a:txBody>
                  <a:tcPr/>
                </a:tc>
                <a:tc>
                  <a:txBody>
                    <a:bodyPr/>
                    <a:lstStyle/>
                    <a:p>
                      <a:r>
                        <a:rPr lang="en-US" altLang="zh-CN" sz="2000" dirty="0"/>
                        <a:t>40 keV</a:t>
                      </a:r>
                      <a:endParaRPr lang="en-US" sz="2000" dirty="0"/>
                    </a:p>
                  </a:txBody>
                  <a:tcPr/>
                </a:tc>
                <a:extLst>
                  <a:ext uri="{0D108BD9-81ED-4DB2-BD59-A6C34878D82A}">
                    <a16:rowId xmlns:a16="http://schemas.microsoft.com/office/drawing/2014/main" val="151078427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000" dirty="0"/>
                        <a:t>Cr</a:t>
                      </a:r>
                      <a:r>
                        <a:rPr lang="zh-CN" altLang="en-US" sz="2000" dirty="0"/>
                        <a:t> </a:t>
                      </a:r>
                      <a:r>
                        <a:rPr lang="en-US" altLang="zh-CN" sz="2000" dirty="0"/>
                        <a:t>protective foil</a:t>
                      </a:r>
                      <a:endParaRPr lang="en-US" sz="2000" dirty="0"/>
                    </a:p>
                  </a:txBody>
                  <a:tcPr/>
                </a:tc>
                <a:tc>
                  <a:txBody>
                    <a:bodyPr/>
                    <a:lstStyle/>
                    <a:p>
                      <a:r>
                        <a:rPr lang="en-US" altLang="zh-CN" sz="2000" dirty="0"/>
                        <a:t>50 nm</a:t>
                      </a:r>
                      <a:endParaRPr lang="en-US" sz="2000" dirty="0"/>
                    </a:p>
                  </a:txBody>
                  <a:tcPr/>
                </a:tc>
                <a:extLst>
                  <a:ext uri="{0D108BD9-81ED-4DB2-BD59-A6C34878D82A}">
                    <a16:rowId xmlns:a16="http://schemas.microsoft.com/office/drawing/2014/main" val="2886930954"/>
                  </a:ext>
                </a:extLst>
              </a:tr>
              <a:tr h="370840">
                <a:tc>
                  <a:txBody>
                    <a:bodyPr/>
                    <a:lstStyle/>
                    <a:p>
                      <a:r>
                        <a:rPr lang="en-US" altLang="zh-CN" sz="2000" dirty="0"/>
                        <a:t>Backing</a:t>
                      </a:r>
                      <a:endParaRPr lang="en-US" sz="20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000" dirty="0"/>
                        <a:t>Iron</a:t>
                      </a:r>
                      <a:endParaRPr lang="en-US" altLang="zh-CN" sz="2000" dirty="0">
                        <a:solidFill>
                          <a:schemeClr val="tx1"/>
                        </a:solidFill>
                        <a:ea typeface="幼圆" panose="02010509060101010101" pitchFamily="49" charset="-122"/>
                        <a:cs typeface="Arial" panose="020B0604020202020204" pitchFamily="34" charset="0"/>
                      </a:endParaRPr>
                    </a:p>
                  </a:txBody>
                  <a:tcPr/>
                </a:tc>
                <a:extLst>
                  <a:ext uri="{0D108BD9-81ED-4DB2-BD59-A6C34878D82A}">
                    <a16:rowId xmlns:a16="http://schemas.microsoft.com/office/drawing/2014/main" val="995794602"/>
                  </a:ext>
                </a:extLst>
              </a:tr>
              <a:tr h="370840">
                <a:tc>
                  <a:txBody>
                    <a:bodyPr/>
                    <a:lstStyle/>
                    <a:p>
                      <a:r>
                        <a:rPr lang="en-US" altLang="zh-CN" sz="2000" dirty="0"/>
                        <a:t>Target loss</a:t>
                      </a:r>
                      <a:endParaRPr lang="en-US" sz="20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000" dirty="0"/>
                        <a:t>7% per 300 </a:t>
                      </a:r>
                      <a:r>
                        <a:rPr lang="en-US" altLang="zh-CN" sz="2000" dirty="0" err="1"/>
                        <a:t>Coul</a:t>
                      </a:r>
                      <a:endParaRPr lang="en-US" altLang="zh-CN" sz="2000" dirty="0">
                        <a:solidFill>
                          <a:schemeClr val="tx1"/>
                        </a:solidFill>
                        <a:ea typeface="幼圆" panose="02010509060101010101" pitchFamily="49" charset="-122"/>
                        <a:cs typeface="Arial" panose="020B0604020202020204" pitchFamily="34" charset="0"/>
                      </a:endParaRPr>
                    </a:p>
                  </a:txBody>
                  <a:tcPr/>
                </a:tc>
                <a:extLst>
                  <a:ext uri="{0D108BD9-81ED-4DB2-BD59-A6C34878D82A}">
                    <a16:rowId xmlns:a16="http://schemas.microsoft.com/office/drawing/2014/main" val="2245757571"/>
                  </a:ext>
                </a:extLst>
              </a:tr>
            </a:tbl>
          </a:graphicData>
        </a:graphic>
      </p:graphicFrame>
    </p:spTree>
    <p:extLst>
      <p:ext uri="{BB962C8B-B14F-4D97-AF65-F5344CB8AC3E}">
        <p14:creationId xmlns:p14="http://schemas.microsoft.com/office/powerpoint/2010/main" val="2691022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175D07-F295-49F4-9FD7-D989E767EC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0" t="1768"/>
          <a:stretch/>
        </p:blipFill>
        <p:spPr>
          <a:xfrm>
            <a:off x="187320" y="2032632"/>
            <a:ext cx="4209819" cy="3799602"/>
          </a:xfrm>
          <a:prstGeom prst="rect">
            <a:avLst/>
          </a:prstGeom>
        </p:spPr>
      </p:pic>
      <p:sp>
        <p:nvSpPr>
          <p:cNvPr id="4" name="矩形 2">
            <a:extLst>
              <a:ext uri="{FF2B5EF4-FFF2-40B4-BE49-F238E27FC236}">
                <a16:creationId xmlns:a16="http://schemas.microsoft.com/office/drawing/2014/main" id="{8B4A94E9-348C-497D-913B-689CA732DCFC}"/>
              </a:ext>
            </a:extLst>
          </p:cNvPr>
          <p:cNvSpPr txBox="1">
            <a:spLocks noChangeArrowheads="1"/>
          </p:cNvSpPr>
          <p:nvPr/>
        </p:nvSpPr>
        <p:spPr>
          <a:xfrm>
            <a:off x="1143592" y="198886"/>
            <a:ext cx="7296866" cy="5873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lnSpc>
                <a:spcPct val="100000"/>
              </a:lnSpc>
              <a:buClr>
                <a:srgbClr val="0033CC"/>
              </a:buClr>
            </a:pPr>
            <a:r>
              <a:rPr lang="en-US" altLang="zh-CN" sz="4400" b="1" cap="none" dirty="0" err="1">
                <a:latin typeface="+mn-lt"/>
                <a:ea typeface="幼圆" panose="02010509060101010101" pitchFamily="49" charset="-122"/>
                <a:cs typeface="Arial" panose="020B0604020202020204" pitchFamily="34" charset="0"/>
              </a:rPr>
              <a:t>JUNA</a:t>
            </a:r>
            <a:r>
              <a:rPr lang="en-US" altLang="zh-CN" sz="4400" b="1" cap="none" dirty="0">
                <a:latin typeface="+mn-lt"/>
                <a:ea typeface="幼圆" panose="02010509060101010101" pitchFamily="49" charset="-122"/>
                <a:cs typeface="Arial" panose="020B0604020202020204" pitchFamily="34" charset="0"/>
              </a:rPr>
              <a:t> experiment campaign </a:t>
            </a:r>
            <a:endParaRPr lang="en-US" altLang="zh-CN" sz="4400" b="1" dirty="0">
              <a:latin typeface="+mn-lt"/>
              <a:ea typeface="幼圆" panose="02010509060101010101" pitchFamily="49" charset="-122"/>
              <a:cs typeface="Arial" panose="020B0604020202020204" pitchFamily="34" charset="0"/>
            </a:endParaRPr>
          </a:p>
        </p:txBody>
      </p:sp>
      <p:sp>
        <p:nvSpPr>
          <p:cNvPr id="2" name="矩形 2">
            <a:extLst>
              <a:ext uri="{FF2B5EF4-FFF2-40B4-BE49-F238E27FC236}">
                <a16:creationId xmlns:a16="http://schemas.microsoft.com/office/drawing/2014/main" id="{0DFFAC23-A63B-490D-BC85-3DE621E6E85E}"/>
              </a:ext>
            </a:extLst>
          </p:cNvPr>
          <p:cNvSpPr txBox="1">
            <a:spLocks noChangeArrowheads="1"/>
          </p:cNvSpPr>
          <p:nvPr/>
        </p:nvSpPr>
        <p:spPr>
          <a:xfrm>
            <a:off x="326601" y="1195125"/>
            <a:ext cx="4181738" cy="5873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457200" indent="-457200" algn="l">
              <a:lnSpc>
                <a:spcPct val="100000"/>
              </a:lnSpc>
              <a:buClr>
                <a:srgbClr val="FF0080"/>
              </a:buClr>
              <a:buFont typeface="Wingdings" panose="05000000000000000000" pitchFamily="2" charset="2"/>
              <a:buChar char="l"/>
            </a:pPr>
            <a:r>
              <a:rPr lang="en-US" altLang="zh-CN" sz="3200" b="1" cap="none" dirty="0">
                <a:solidFill>
                  <a:srgbClr val="FF0080"/>
                </a:solidFill>
                <a:effectLst>
                  <a:outerShdw blurRad="38100" dist="38100" dir="2700000" algn="tl">
                    <a:srgbClr val="000000">
                      <a:alpha val="43137"/>
                    </a:srgbClr>
                  </a:outerShdw>
                </a:effectLst>
                <a:latin typeface="+mn-lt"/>
                <a:ea typeface="幼圆" panose="02010509060101010101" pitchFamily="49" charset="-122"/>
                <a:cs typeface="Arial" panose="020B0604020202020204" pitchFamily="34" charset="0"/>
                <a:sym typeface="Symbol" panose="05050102010706020507" pitchFamily="18" charset="2"/>
              </a:rPr>
              <a:t>Experimental setup</a:t>
            </a:r>
            <a:endParaRPr lang="en-US" altLang="zh-CN" sz="3200" b="1" dirty="0">
              <a:solidFill>
                <a:srgbClr val="FF0080"/>
              </a:solidFill>
              <a:effectLst>
                <a:outerShdw blurRad="38100" dist="38100" dir="2700000" algn="tl">
                  <a:srgbClr val="000000">
                    <a:alpha val="43137"/>
                  </a:srgbClr>
                </a:outerShdw>
              </a:effectLst>
              <a:latin typeface="+mn-lt"/>
              <a:ea typeface="幼圆" panose="02010509060101010101" pitchFamily="49" charset="-122"/>
              <a:cs typeface="Arial" panose="020B0604020202020204" pitchFamily="34" charset="0"/>
            </a:endParaRPr>
          </a:p>
        </p:txBody>
      </p:sp>
      <p:sp>
        <p:nvSpPr>
          <p:cNvPr id="5" name="矩形 2">
            <a:extLst>
              <a:ext uri="{FF2B5EF4-FFF2-40B4-BE49-F238E27FC236}">
                <a16:creationId xmlns:a16="http://schemas.microsoft.com/office/drawing/2014/main" id="{4D87DFBA-FD14-40BB-BC3C-B62A5B57512F}"/>
              </a:ext>
            </a:extLst>
          </p:cNvPr>
          <p:cNvSpPr txBox="1">
            <a:spLocks noChangeArrowheads="1"/>
          </p:cNvSpPr>
          <p:nvPr/>
        </p:nvSpPr>
        <p:spPr>
          <a:xfrm>
            <a:off x="4958983" y="1388983"/>
            <a:ext cx="3571439" cy="5873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457200" indent="-457200" algn="l">
              <a:lnSpc>
                <a:spcPct val="100000"/>
              </a:lnSpc>
              <a:buClr>
                <a:srgbClr val="FF0080"/>
              </a:buClr>
              <a:buFont typeface="Wingdings" panose="05000000000000000000" pitchFamily="2" charset="2"/>
              <a:buChar char="l"/>
            </a:pPr>
            <a:r>
              <a:rPr lang="en-US" altLang="zh-CN" sz="2800" b="1" cap="none" dirty="0">
                <a:solidFill>
                  <a:srgbClr val="0070C0"/>
                </a:solidFill>
                <a:effectLst>
                  <a:outerShdw blurRad="38100" dist="38100" dir="2700000" algn="tl">
                    <a:srgbClr val="000000">
                      <a:alpha val="43137"/>
                    </a:srgbClr>
                  </a:outerShdw>
                </a:effectLst>
                <a:latin typeface="+mn-lt"/>
                <a:ea typeface="幼圆" panose="02010509060101010101" pitchFamily="49" charset="-122"/>
                <a:cs typeface="Arial" panose="020B0604020202020204" pitchFamily="34" charset="0"/>
              </a:rPr>
              <a:t>4</a:t>
            </a:r>
            <a:r>
              <a:rPr lang="en-US" altLang="zh-CN" sz="2800" b="1" cap="none" dirty="0">
                <a:solidFill>
                  <a:srgbClr val="0070C0"/>
                </a:solidFill>
                <a:effectLst>
                  <a:outerShdw blurRad="38100" dist="38100" dir="2700000" algn="tl">
                    <a:srgbClr val="000000">
                      <a:alpha val="43137"/>
                    </a:srgbClr>
                  </a:outerShdw>
                </a:effectLst>
                <a:latin typeface="+mn-lt"/>
                <a:ea typeface="幼圆" panose="02010509060101010101" pitchFamily="49" charset="-122"/>
                <a:cs typeface="Arial" panose="020B0604020202020204" pitchFamily="34" charset="0"/>
                <a:sym typeface="Symbol" panose="05050102010706020507" pitchFamily="18" charset="2"/>
              </a:rPr>
              <a:t> </a:t>
            </a:r>
            <a:r>
              <a:rPr lang="en-US" altLang="zh-CN" sz="2800" b="1" cap="none" dirty="0">
                <a:solidFill>
                  <a:srgbClr val="0070C0"/>
                </a:solidFill>
                <a:effectLst>
                  <a:outerShdw blurRad="38100" dist="38100" dir="2700000" algn="tl">
                    <a:srgbClr val="000000">
                      <a:alpha val="43137"/>
                    </a:srgbClr>
                  </a:outerShdw>
                </a:effectLst>
                <a:latin typeface="+mn-lt"/>
                <a:ea typeface="幼圆" panose="02010509060101010101" pitchFamily="49" charset="-122"/>
                <a:cs typeface="Arial" panose="020B0604020202020204" pitchFamily="34" charset="0"/>
              </a:rPr>
              <a:t>BGO </a:t>
            </a:r>
            <a:r>
              <a:rPr lang="en-US" altLang="zh-CN" sz="2800" b="1" cap="none" dirty="0">
                <a:solidFill>
                  <a:srgbClr val="0070C0"/>
                </a:solidFill>
                <a:effectLst>
                  <a:outerShdw blurRad="38100" dist="38100" dir="2700000" algn="tl">
                    <a:srgbClr val="000000">
                      <a:alpha val="43137"/>
                    </a:srgbClr>
                  </a:outerShdw>
                </a:effectLst>
                <a:latin typeface="+mn-lt"/>
                <a:ea typeface="幼圆" panose="02010509060101010101" pitchFamily="49" charset="-122"/>
                <a:cs typeface="Arial" panose="020B0604020202020204" pitchFamily="34" charset="0"/>
                <a:sym typeface="Symbol" panose="05050102010706020507" pitchFamily="18" charset="2"/>
              </a:rPr>
              <a:t></a:t>
            </a:r>
            <a:r>
              <a:rPr lang="en-US" altLang="zh-CN" sz="2800" b="1" cap="none" dirty="0">
                <a:solidFill>
                  <a:srgbClr val="0070C0"/>
                </a:solidFill>
                <a:effectLst>
                  <a:outerShdw blurRad="38100" dist="38100" dir="2700000" algn="tl">
                    <a:srgbClr val="000000">
                      <a:alpha val="43137"/>
                    </a:srgbClr>
                  </a:outerShdw>
                </a:effectLst>
                <a:latin typeface="+mn-lt"/>
                <a:ea typeface="幼圆" panose="02010509060101010101" pitchFamily="49" charset="-122"/>
                <a:cs typeface="Arial" panose="020B0604020202020204" pitchFamily="34" charset="0"/>
              </a:rPr>
              <a:t>-ray array</a:t>
            </a:r>
            <a:endParaRPr lang="en-US" altLang="zh-CN" sz="2800" b="1" dirty="0">
              <a:solidFill>
                <a:srgbClr val="0070C0"/>
              </a:solidFill>
              <a:effectLst>
                <a:outerShdw blurRad="38100" dist="38100" dir="2700000" algn="tl">
                  <a:srgbClr val="000000">
                    <a:alpha val="43137"/>
                  </a:srgbClr>
                </a:outerShdw>
              </a:effectLst>
              <a:latin typeface="+mn-lt"/>
              <a:ea typeface="幼圆" panose="02010509060101010101" pitchFamily="49" charset="-122"/>
              <a:cs typeface="Arial" panose="020B0604020202020204" pitchFamily="34" charset="0"/>
            </a:endParaRPr>
          </a:p>
        </p:txBody>
      </p:sp>
      <p:sp>
        <p:nvSpPr>
          <p:cNvPr id="11" name="矩形 10">
            <a:extLst>
              <a:ext uri="{FF2B5EF4-FFF2-40B4-BE49-F238E27FC236}">
                <a16:creationId xmlns:a16="http://schemas.microsoft.com/office/drawing/2014/main" id="{748005A7-CCDF-4AA5-88EA-B8A58D018BDE}"/>
              </a:ext>
            </a:extLst>
          </p:cNvPr>
          <p:cNvSpPr/>
          <p:nvPr/>
        </p:nvSpPr>
        <p:spPr>
          <a:xfrm>
            <a:off x="4958983" y="5896835"/>
            <a:ext cx="3390900" cy="957121"/>
          </a:xfrm>
          <a:prstGeom prst="rect">
            <a:avLst/>
          </a:prstGeom>
        </p:spPr>
        <p:txBody>
          <a:bodyPr wrap="square">
            <a:spAutoFit/>
          </a:bodyPr>
          <a:lstStyle/>
          <a:p>
            <a:pPr>
              <a:lnSpc>
                <a:spcPts val="3500"/>
              </a:lnSpc>
            </a:pPr>
            <a:r>
              <a:rPr lang="en-US" altLang="zh-CN" sz="2800" b="1" dirty="0">
                <a:ea typeface="幼圆" panose="02010509060101010101" pitchFamily="49" charset="-122"/>
                <a:cs typeface="Arial" panose="020B0604020202020204" pitchFamily="34" charset="0"/>
                <a:sym typeface="Symbol" panose="05050102010706020507" pitchFamily="18" charset="2"/>
              </a:rPr>
              <a:t></a:t>
            </a:r>
            <a:r>
              <a:rPr lang="en-US" altLang="zh-CN" sz="2800" b="1" dirty="0">
                <a:ea typeface="幼圆" panose="02010509060101010101" pitchFamily="49" charset="-122"/>
                <a:cs typeface="Arial" panose="020B0604020202020204" pitchFamily="34" charset="0"/>
              </a:rPr>
              <a:t>-ray @6130 keV</a:t>
            </a:r>
          </a:p>
          <a:p>
            <a:pPr>
              <a:lnSpc>
                <a:spcPts val="3500"/>
              </a:lnSpc>
            </a:pPr>
            <a:r>
              <a:rPr lang="en-US" altLang="zh-CN" sz="2400" b="1" dirty="0" err="1">
                <a:solidFill>
                  <a:srgbClr val="FF0080"/>
                </a:solidFill>
                <a:ea typeface="幼圆" panose="02010509060101010101" pitchFamily="49" charset="-122"/>
                <a:cs typeface="Arial" panose="020B0604020202020204" pitchFamily="34" charset="0"/>
              </a:rPr>
              <a:t>Resol</a:t>
            </a:r>
            <a:r>
              <a:rPr lang="en-US" altLang="zh-CN" sz="2400" b="1" dirty="0">
                <a:solidFill>
                  <a:srgbClr val="FF0080"/>
                </a:solidFill>
                <a:ea typeface="幼圆" panose="02010509060101010101" pitchFamily="49" charset="-122"/>
                <a:cs typeface="Arial" panose="020B0604020202020204" pitchFamily="34" charset="0"/>
              </a:rPr>
              <a:t>.: </a:t>
            </a:r>
            <a:r>
              <a:rPr lang="en-US" altLang="zh-CN" sz="2400" b="1" dirty="0">
                <a:solidFill>
                  <a:srgbClr val="FF0080"/>
                </a:solidFill>
                <a:latin typeface="Times New Roman" panose="02020603050405020304" pitchFamily="18" charset="0"/>
                <a:ea typeface="幼圆" panose="02010509060101010101" pitchFamily="49" charset="-122"/>
                <a:cs typeface="Times New Roman" panose="02020603050405020304" pitchFamily="18" charset="0"/>
              </a:rPr>
              <a:t>~</a:t>
            </a:r>
            <a:r>
              <a:rPr lang="en-US" altLang="zh-CN" sz="2400" b="1" dirty="0">
                <a:solidFill>
                  <a:srgbClr val="FF0080"/>
                </a:solidFill>
                <a:ea typeface="幼圆" panose="02010509060101010101" pitchFamily="49" charset="-122"/>
                <a:cs typeface="Arial" panose="020B0604020202020204" pitchFamily="34" charset="0"/>
              </a:rPr>
              <a:t>6%, </a:t>
            </a:r>
            <a:r>
              <a:rPr lang="en-US" altLang="zh-CN" sz="2400" b="1" dirty="0" err="1">
                <a:solidFill>
                  <a:srgbClr val="FF0080"/>
                </a:solidFill>
                <a:ea typeface="幼圆" panose="02010509060101010101" pitchFamily="49" charset="-122"/>
                <a:cs typeface="Arial" panose="020B0604020202020204" pitchFamily="34" charset="0"/>
              </a:rPr>
              <a:t>Effic</a:t>
            </a:r>
            <a:r>
              <a:rPr lang="en-US" altLang="zh-CN" sz="2400" b="1" dirty="0">
                <a:solidFill>
                  <a:srgbClr val="FF0080"/>
                </a:solidFill>
                <a:ea typeface="幼圆" panose="02010509060101010101" pitchFamily="49" charset="-122"/>
                <a:cs typeface="Arial" panose="020B0604020202020204" pitchFamily="34" charset="0"/>
              </a:rPr>
              <a:t>.: </a:t>
            </a:r>
            <a:r>
              <a:rPr lang="en-US" altLang="zh-CN" sz="2400" b="1" dirty="0">
                <a:solidFill>
                  <a:srgbClr val="FF0080"/>
                </a:solidFill>
                <a:latin typeface="Times New Roman" panose="02020603050405020304" pitchFamily="18" charset="0"/>
                <a:ea typeface="幼圆" panose="02010509060101010101" pitchFamily="49" charset="-122"/>
                <a:cs typeface="Times New Roman" panose="02020603050405020304" pitchFamily="18" charset="0"/>
              </a:rPr>
              <a:t>~</a:t>
            </a:r>
            <a:r>
              <a:rPr lang="en-US" altLang="zh-CN" sz="2400" b="1" dirty="0">
                <a:solidFill>
                  <a:srgbClr val="FF0080"/>
                </a:solidFill>
                <a:ea typeface="幼圆" panose="02010509060101010101" pitchFamily="49" charset="-122"/>
                <a:cs typeface="Arial" panose="020B0604020202020204" pitchFamily="34" charset="0"/>
              </a:rPr>
              <a:t>60%</a:t>
            </a:r>
            <a:endParaRPr lang="zh-CN" altLang="en-US" sz="2400" b="1" dirty="0">
              <a:solidFill>
                <a:srgbClr val="FF0080"/>
              </a:solidFill>
            </a:endParaRPr>
          </a:p>
        </p:txBody>
      </p:sp>
      <p:grpSp>
        <p:nvGrpSpPr>
          <p:cNvPr id="13" name="组合 12">
            <a:extLst>
              <a:ext uri="{FF2B5EF4-FFF2-40B4-BE49-F238E27FC236}">
                <a16:creationId xmlns:a16="http://schemas.microsoft.com/office/drawing/2014/main" id="{0124C4A3-52F8-4308-A764-F73B4E97796F}"/>
              </a:ext>
            </a:extLst>
          </p:cNvPr>
          <p:cNvGrpSpPr/>
          <p:nvPr/>
        </p:nvGrpSpPr>
        <p:grpSpPr>
          <a:xfrm>
            <a:off x="4846320" y="1976358"/>
            <a:ext cx="3937013" cy="3706086"/>
            <a:chOff x="4798593" y="1855228"/>
            <a:chExt cx="3937013" cy="3706086"/>
          </a:xfrm>
        </p:grpSpPr>
        <p:pic>
          <p:nvPicPr>
            <p:cNvPr id="9" name="Picture 2">
              <a:extLst>
                <a:ext uri="{FF2B5EF4-FFF2-40B4-BE49-F238E27FC236}">
                  <a16:creationId xmlns:a16="http://schemas.microsoft.com/office/drawing/2014/main" id="{8ADBD02F-7E03-4EAC-91A3-9742FB60F0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2790"/>
            <a:stretch/>
          </p:blipFill>
          <p:spPr bwMode="auto">
            <a:xfrm>
              <a:off x="4798593" y="1855228"/>
              <a:ext cx="3796767" cy="370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7F3A064D-0311-4D6E-9CEC-DA6B9DB3498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00" r="460" b="1145"/>
            <a:stretch/>
          </p:blipFill>
          <p:spPr bwMode="auto">
            <a:xfrm>
              <a:off x="5311826" y="3811303"/>
              <a:ext cx="1259645" cy="96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a:extLst>
                <a:ext uri="{FF2B5EF4-FFF2-40B4-BE49-F238E27FC236}">
                  <a16:creationId xmlns:a16="http://schemas.microsoft.com/office/drawing/2014/main" id="{715336A5-9501-4CAA-B313-6F2E32A50B20}"/>
                </a:ext>
              </a:extLst>
            </p:cNvPr>
            <p:cNvSpPr/>
            <p:nvPr/>
          </p:nvSpPr>
          <p:spPr>
            <a:xfrm>
              <a:off x="8496299" y="2281653"/>
              <a:ext cx="239307" cy="3154710"/>
            </a:xfrm>
            <a:prstGeom prst="rect">
              <a:avLst/>
            </a:prstGeom>
            <a:solidFill>
              <a:schemeClr val="bg1"/>
            </a:solidFill>
          </p:spPr>
          <p:txBody>
            <a:bodyPr wrap="square">
              <a:spAutoFit/>
            </a:bodyPr>
            <a:lstStyle/>
            <a:p>
              <a:endParaRPr lang="zh-CN" altLang="en-US" sz="19900" dirty="0"/>
            </a:p>
          </p:txBody>
        </p:sp>
      </p:grpSp>
      <p:sp>
        <p:nvSpPr>
          <p:cNvPr id="6" name="矩形 5">
            <a:extLst>
              <a:ext uri="{FF2B5EF4-FFF2-40B4-BE49-F238E27FC236}">
                <a16:creationId xmlns:a16="http://schemas.microsoft.com/office/drawing/2014/main" id="{C1E87475-38C6-4CC8-8F25-294CE9BF21DA}"/>
              </a:ext>
            </a:extLst>
          </p:cNvPr>
          <p:cNvSpPr/>
          <p:nvPr/>
        </p:nvSpPr>
        <p:spPr>
          <a:xfrm>
            <a:off x="637650" y="5996376"/>
            <a:ext cx="2954720" cy="461665"/>
          </a:xfrm>
          <a:prstGeom prst="rect">
            <a:avLst/>
          </a:prstGeom>
        </p:spPr>
        <p:txBody>
          <a:bodyPr wrap="none">
            <a:spAutoFit/>
          </a:bodyPr>
          <a:lstStyle/>
          <a:p>
            <a:r>
              <a:rPr lang="en-US" altLang="zh-CN" sz="2400" b="1" dirty="0">
                <a:solidFill>
                  <a:srgbClr val="FF0080"/>
                </a:solidFill>
                <a:ea typeface="幼圆" panose="02010509060101010101" pitchFamily="49" charset="-122"/>
                <a:cs typeface="Arial" panose="020B0604020202020204" pitchFamily="34" charset="0"/>
              </a:rPr>
              <a:t>Beam current:  </a:t>
            </a:r>
            <a:r>
              <a:rPr lang="en-US" altLang="zh-CN" sz="2400" b="1" dirty="0">
                <a:solidFill>
                  <a:srgbClr val="FF0080"/>
                </a:solidFill>
                <a:latin typeface="Times New Roman" panose="02020603050405020304" pitchFamily="18" charset="0"/>
                <a:ea typeface="幼圆" panose="02010509060101010101" pitchFamily="49" charset="-122"/>
                <a:cs typeface="Times New Roman" panose="02020603050405020304" pitchFamily="18" charset="0"/>
              </a:rPr>
              <a:t>~</a:t>
            </a:r>
            <a:r>
              <a:rPr lang="en-US" altLang="zh-CN" sz="2400" b="1" dirty="0">
                <a:solidFill>
                  <a:srgbClr val="FF0080"/>
                </a:solidFill>
                <a:ea typeface="幼圆" panose="02010509060101010101" pitchFamily="49" charset="-122"/>
                <a:cs typeface="Arial" panose="020B0604020202020204" pitchFamily="34" charset="0"/>
              </a:rPr>
              <a:t>1 mA</a:t>
            </a:r>
            <a:endParaRPr lang="zh-CN" altLang="en-US" sz="2400" b="1" dirty="0">
              <a:solidFill>
                <a:srgbClr val="FF0080"/>
              </a:solidFill>
            </a:endParaRPr>
          </a:p>
        </p:txBody>
      </p:sp>
    </p:spTree>
    <p:extLst>
      <p:ext uri="{BB962C8B-B14F-4D97-AF65-F5344CB8AC3E}">
        <p14:creationId xmlns:p14="http://schemas.microsoft.com/office/powerpoint/2010/main" val="2848617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1A431C0-62BF-44FB-9430-197096A3D7DB}"/>
              </a:ext>
            </a:extLst>
          </p:cNvPr>
          <p:cNvSpPr/>
          <p:nvPr/>
        </p:nvSpPr>
        <p:spPr>
          <a:xfrm>
            <a:off x="289748" y="5113070"/>
            <a:ext cx="5168962" cy="1200329"/>
          </a:xfrm>
          <a:prstGeom prst="rect">
            <a:avLst/>
          </a:prstGeom>
        </p:spPr>
        <p:txBody>
          <a:bodyPr wrap="square">
            <a:spAutoFit/>
          </a:bodyPr>
          <a:lstStyle/>
          <a:p>
            <a:pPr marL="342900" indent="-342900">
              <a:buClr>
                <a:srgbClr val="FF0000"/>
              </a:buClr>
              <a:buFont typeface="Wingdings" panose="05000000000000000000" pitchFamily="2" charset="2"/>
              <a:buChar char="u"/>
            </a:pPr>
            <a:r>
              <a:rPr lang="en-US" altLang="zh-CN" sz="2400" dirty="0">
                <a:solidFill>
                  <a:prstClr val="black"/>
                </a:solidFill>
                <a:ea typeface="幼圆" panose="02010509060101010101" pitchFamily="49" charset="-122"/>
                <a:cs typeface="Arial" panose="020B0604020202020204" pitchFamily="34" charset="0"/>
              </a:rPr>
              <a:t> Lowest energy region achieved</a:t>
            </a:r>
          </a:p>
          <a:p>
            <a:pPr marL="342900" indent="-342900">
              <a:buClr>
                <a:srgbClr val="FF0000"/>
              </a:buClr>
              <a:buFont typeface="Wingdings" panose="05000000000000000000" pitchFamily="2" charset="2"/>
              <a:buChar char="u"/>
            </a:pPr>
            <a:r>
              <a:rPr lang="en-US" sz="2400" dirty="0">
                <a:solidFill>
                  <a:prstClr val="black"/>
                </a:solidFill>
                <a:ea typeface="幼圆" panose="02010509060101010101" pitchFamily="49" charset="-122"/>
                <a:cs typeface="Arial" panose="020B0604020202020204" pitchFamily="34" charset="0"/>
              </a:rPr>
              <a:t> </a:t>
            </a:r>
            <a:r>
              <a:rPr lang="en-US" altLang="zh-CN" sz="2400" dirty="0">
                <a:solidFill>
                  <a:prstClr val="black"/>
                </a:solidFill>
                <a:ea typeface="幼圆" panose="02010509060101010101" pitchFamily="49" charset="-122"/>
                <a:cs typeface="Arial" panose="020B0604020202020204" pitchFamily="34" charset="0"/>
              </a:rPr>
              <a:t>C</a:t>
            </a:r>
            <a:r>
              <a:rPr lang="en-US" sz="2400" dirty="0">
                <a:solidFill>
                  <a:prstClr val="black"/>
                </a:solidFill>
                <a:ea typeface="幼圆" panose="02010509060101010101" pitchFamily="49" charset="-122"/>
                <a:cs typeface="Arial" panose="020B0604020202020204" pitchFamily="34" charset="0"/>
              </a:rPr>
              <a:t>overing full AGB Gamow window</a:t>
            </a:r>
          </a:p>
          <a:p>
            <a:pPr marL="342900" indent="-342900">
              <a:buClr>
                <a:srgbClr val="FF0000"/>
              </a:buClr>
              <a:buFont typeface="Wingdings" panose="05000000000000000000" pitchFamily="2" charset="2"/>
              <a:buChar char="u"/>
            </a:pPr>
            <a:r>
              <a:rPr lang="en-US" sz="2400" dirty="0">
                <a:solidFill>
                  <a:prstClr val="black"/>
                </a:solidFill>
                <a:ea typeface="幼圆" panose="02010509060101010101" pitchFamily="49" charset="-122"/>
                <a:cs typeface="Arial" panose="020B0604020202020204" pitchFamily="34" charset="0"/>
              </a:rPr>
              <a:t> Differ significantly with predictions</a:t>
            </a:r>
          </a:p>
        </p:txBody>
      </p:sp>
      <p:grpSp>
        <p:nvGrpSpPr>
          <p:cNvPr id="4" name="组合 3">
            <a:extLst>
              <a:ext uri="{FF2B5EF4-FFF2-40B4-BE49-F238E27FC236}">
                <a16:creationId xmlns:a16="http://schemas.microsoft.com/office/drawing/2014/main" id="{C9AD2E05-3133-4D60-A840-CB47C9844E9F}"/>
              </a:ext>
            </a:extLst>
          </p:cNvPr>
          <p:cNvGrpSpPr/>
          <p:nvPr/>
        </p:nvGrpSpPr>
        <p:grpSpPr>
          <a:xfrm>
            <a:off x="233131" y="1783867"/>
            <a:ext cx="4853883" cy="3429000"/>
            <a:chOff x="5004048" y="2492896"/>
            <a:chExt cx="4248472" cy="3131184"/>
          </a:xfrm>
        </p:grpSpPr>
        <p:pic>
          <p:nvPicPr>
            <p:cNvPr id="5" name="图片 4">
              <a:extLst>
                <a:ext uri="{FF2B5EF4-FFF2-40B4-BE49-F238E27FC236}">
                  <a16:creationId xmlns:a16="http://schemas.microsoft.com/office/drawing/2014/main" id="{94866AFA-86C6-41B6-A204-23B10608E9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18" t="9742" r="11841" b="13457"/>
            <a:stretch/>
          </p:blipFill>
          <p:spPr>
            <a:xfrm>
              <a:off x="5004048" y="2492896"/>
              <a:ext cx="4248472" cy="3131184"/>
            </a:xfrm>
            <a:prstGeom prst="rect">
              <a:avLst/>
            </a:prstGeom>
          </p:spPr>
        </p:pic>
        <p:grpSp>
          <p:nvGrpSpPr>
            <p:cNvPr id="6" name="组合 5">
              <a:extLst>
                <a:ext uri="{FF2B5EF4-FFF2-40B4-BE49-F238E27FC236}">
                  <a16:creationId xmlns:a16="http://schemas.microsoft.com/office/drawing/2014/main" id="{5FD70A20-A50C-4938-8E74-BDBAFE7A995F}"/>
                </a:ext>
              </a:extLst>
            </p:cNvPr>
            <p:cNvGrpSpPr/>
            <p:nvPr/>
          </p:nvGrpSpPr>
          <p:grpSpPr>
            <a:xfrm>
              <a:off x="6300191" y="4807754"/>
              <a:ext cx="2808312" cy="318783"/>
              <a:chOff x="1547664" y="4685654"/>
              <a:chExt cx="2808312" cy="318783"/>
            </a:xfrm>
          </p:grpSpPr>
          <p:cxnSp>
            <p:nvCxnSpPr>
              <p:cNvPr id="7" name="直接连接符 6">
                <a:extLst>
                  <a:ext uri="{FF2B5EF4-FFF2-40B4-BE49-F238E27FC236}">
                    <a16:creationId xmlns:a16="http://schemas.microsoft.com/office/drawing/2014/main" id="{176B82DA-84E2-446F-B005-2055D283BC66}"/>
                  </a:ext>
                </a:extLst>
              </p:cNvPr>
              <p:cNvCxnSpPr>
                <a:cxnSpLocks/>
              </p:cNvCxnSpPr>
              <p:nvPr/>
            </p:nvCxnSpPr>
            <p:spPr>
              <a:xfrm flipV="1">
                <a:off x="1547664" y="4737872"/>
                <a:ext cx="0" cy="26656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11931E87-C4CC-438B-8BD8-6129D7A75ABD}"/>
                  </a:ext>
                </a:extLst>
              </p:cNvPr>
              <p:cNvCxnSpPr>
                <a:cxnSpLocks/>
              </p:cNvCxnSpPr>
              <p:nvPr/>
            </p:nvCxnSpPr>
            <p:spPr>
              <a:xfrm flipV="1">
                <a:off x="4355976" y="4726411"/>
                <a:ext cx="0" cy="27802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93C8A16C-D33C-4AFE-9630-AAC0F92D8C5A}"/>
                  </a:ext>
                </a:extLst>
              </p:cNvPr>
              <p:cNvCxnSpPr>
                <a:cxnSpLocks/>
              </p:cNvCxnSpPr>
              <p:nvPr/>
            </p:nvCxnSpPr>
            <p:spPr>
              <a:xfrm>
                <a:off x="3491880" y="4843029"/>
                <a:ext cx="8640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C7EEFA72-B604-4CE1-AB4B-30EB8377F9E6}"/>
                  </a:ext>
                </a:extLst>
              </p:cNvPr>
              <p:cNvCxnSpPr>
                <a:cxnSpLocks/>
              </p:cNvCxnSpPr>
              <p:nvPr/>
            </p:nvCxnSpPr>
            <p:spPr>
              <a:xfrm flipH="1">
                <a:off x="1547664" y="4843029"/>
                <a:ext cx="79649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B20D8C1C-A0BE-4003-B72E-145B16BF8970}"/>
                  </a:ext>
                </a:extLst>
              </p:cNvPr>
              <p:cNvSpPr/>
              <p:nvPr/>
            </p:nvSpPr>
            <p:spPr>
              <a:xfrm>
                <a:off x="2303010" y="4685654"/>
                <a:ext cx="1084291" cy="281046"/>
              </a:xfrm>
              <a:prstGeom prst="rect">
                <a:avLst/>
              </a:prstGeom>
            </p:spPr>
            <p:txBody>
              <a:bodyPr wrap="none">
                <a:spAutoFit/>
              </a:bodyPr>
              <a:lstStyle/>
              <a:p>
                <a:r>
                  <a:rPr lang="en-US" sz="1400" dirty="0">
                    <a:solidFill>
                      <a:srgbClr val="FF0000"/>
                    </a:solidFill>
                    <a:latin typeface="Arial" panose="020B0604020202020204" pitchFamily="34" charset="0"/>
                    <a:ea typeface="幼圆" panose="02010509060101010101" pitchFamily="49" charset="-122"/>
                    <a:cs typeface="Arial" panose="020B0604020202020204" pitchFamily="34" charset="0"/>
                  </a:rPr>
                  <a:t>0.1 ~ 0.5 GK</a:t>
                </a:r>
                <a:endParaRPr lang="en-US" sz="1400" dirty="0">
                  <a:solidFill>
                    <a:srgbClr val="FF0000"/>
                  </a:solidFill>
                </a:endParaRPr>
              </a:p>
            </p:txBody>
          </p:sp>
        </p:grpSp>
      </p:grpSp>
      <p:sp>
        <p:nvSpPr>
          <p:cNvPr id="12" name="矩形 11">
            <a:extLst>
              <a:ext uri="{FF2B5EF4-FFF2-40B4-BE49-F238E27FC236}">
                <a16:creationId xmlns:a16="http://schemas.microsoft.com/office/drawing/2014/main" id="{CDA6B942-EF4E-4A2F-98C4-5E14E8A9BDA7}"/>
              </a:ext>
            </a:extLst>
          </p:cNvPr>
          <p:cNvSpPr/>
          <p:nvPr/>
        </p:nvSpPr>
        <p:spPr>
          <a:xfrm>
            <a:off x="5489088" y="2436879"/>
            <a:ext cx="3691108" cy="1015663"/>
          </a:xfrm>
          <a:prstGeom prst="rect">
            <a:avLst/>
          </a:prstGeom>
        </p:spPr>
        <p:txBody>
          <a:bodyPr wrap="square">
            <a:spAutoFit/>
          </a:bodyPr>
          <a:lstStyle/>
          <a:p>
            <a:pPr marL="342900" indent="-342900">
              <a:buClr>
                <a:srgbClr val="FF0000"/>
              </a:buClr>
              <a:buSzPct val="80000"/>
              <a:buFont typeface="Wingdings" panose="05000000000000000000" pitchFamily="2" charset="2"/>
              <a:buChar char="Ø"/>
            </a:pPr>
            <a:r>
              <a:rPr lang="en-US" sz="2000" dirty="0">
                <a:solidFill>
                  <a:prstClr val="black"/>
                </a:solidFill>
                <a:ea typeface="幼圆" panose="02010509060101010101" pitchFamily="49" charset="-122"/>
                <a:cs typeface="Arial" panose="020B0604020202020204" pitchFamily="34" charset="0"/>
              </a:rPr>
              <a:t>11-keV resonance</a:t>
            </a:r>
          </a:p>
          <a:p>
            <a:pPr marL="342900" indent="-342900">
              <a:buClr>
                <a:srgbClr val="FF0000"/>
              </a:buClr>
              <a:buSzPct val="80000"/>
              <a:buFont typeface="Wingdings" panose="05000000000000000000" pitchFamily="2" charset="2"/>
              <a:buChar char="Ø"/>
            </a:pPr>
            <a:r>
              <a:rPr lang="en-US" sz="2000" dirty="0">
                <a:solidFill>
                  <a:prstClr val="black"/>
                </a:solidFill>
                <a:ea typeface="幼圆" panose="02010509060101010101" pitchFamily="49" charset="-122"/>
                <a:cs typeface="Arial" panose="020B0604020202020204" pitchFamily="34" charset="0"/>
              </a:rPr>
              <a:t>Sub-threshold state</a:t>
            </a:r>
          </a:p>
          <a:p>
            <a:pPr marL="342900" indent="-342900">
              <a:buClr>
                <a:srgbClr val="FF0000"/>
              </a:buClr>
              <a:buSzPct val="80000"/>
              <a:buFont typeface="Wingdings" panose="05000000000000000000" pitchFamily="2" charset="2"/>
              <a:buChar char="Ø"/>
            </a:pPr>
            <a:r>
              <a:rPr lang="en-US" altLang="zh-CN" sz="2000" dirty="0">
                <a:solidFill>
                  <a:srgbClr val="231F20"/>
                </a:solidFill>
                <a:cs typeface="Arial" panose="020B0604020202020204" pitchFamily="34" charset="0"/>
              </a:rPr>
              <a:t>Underlying </a:t>
            </a:r>
            <a:r>
              <a:rPr lang="el-GR" altLang="zh-CN" sz="2000" dirty="0">
                <a:solidFill>
                  <a:srgbClr val="231F20"/>
                </a:solidFill>
                <a:cs typeface="Arial" panose="020B0604020202020204" pitchFamily="34" charset="0"/>
                <a:sym typeface="Symbol" panose="05050102010706020507" pitchFamily="18" charset="2"/>
              </a:rPr>
              <a:t></a:t>
            </a:r>
            <a:r>
              <a:rPr lang="el-GR" altLang="zh-CN" sz="2000" dirty="0">
                <a:solidFill>
                  <a:srgbClr val="231F20"/>
                </a:solidFill>
                <a:cs typeface="Arial" panose="020B0604020202020204" pitchFamily="34" charset="0"/>
              </a:rPr>
              <a:t>-</a:t>
            </a:r>
            <a:r>
              <a:rPr lang="en-US" altLang="zh-CN" sz="2000" dirty="0">
                <a:solidFill>
                  <a:srgbClr val="231F20"/>
                </a:solidFill>
                <a:cs typeface="Arial" panose="020B0604020202020204" pitchFamily="34" charset="0"/>
              </a:rPr>
              <a:t>cluster 2</a:t>
            </a:r>
            <a:r>
              <a:rPr lang="en-US" altLang="zh-CN" sz="2000" baseline="30000" dirty="0">
                <a:solidFill>
                  <a:srgbClr val="231F20"/>
                </a:solidFill>
                <a:cs typeface="Arial" panose="020B0604020202020204" pitchFamily="34" charset="0"/>
              </a:rPr>
              <a:t>+</a:t>
            </a:r>
            <a:r>
              <a:rPr lang="en-US" altLang="zh-CN" sz="700" dirty="0">
                <a:solidFill>
                  <a:srgbClr val="231F20"/>
                </a:solidFill>
                <a:cs typeface="Arial" panose="020B0604020202020204" pitchFamily="34" charset="0"/>
              </a:rPr>
              <a:t> </a:t>
            </a:r>
            <a:r>
              <a:rPr lang="en-US" altLang="zh-CN" sz="2000" dirty="0">
                <a:solidFill>
                  <a:srgbClr val="231F20"/>
                </a:solidFill>
                <a:cs typeface="Arial" panose="020B0604020202020204" pitchFamily="34" charset="0"/>
              </a:rPr>
              <a:t>state</a:t>
            </a:r>
            <a:endParaRPr lang="en-US" sz="2000" dirty="0">
              <a:solidFill>
                <a:prstClr val="black"/>
              </a:solidFill>
              <a:ea typeface="幼圆" panose="02010509060101010101" pitchFamily="49" charset="-122"/>
              <a:cs typeface="Arial" panose="020B0604020202020204" pitchFamily="34" charset="0"/>
            </a:endParaRPr>
          </a:p>
        </p:txBody>
      </p:sp>
      <p:sp>
        <p:nvSpPr>
          <p:cNvPr id="13" name="矩形 12">
            <a:extLst>
              <a:ext uri="{FF2B5EF4-FFF2-40B4-BE49-F238E27FC236}">
                <a16:creationId xmlns:a16="http://schemas.microsoft.com/office/drawing/2014/main" id="{F0A06C78-0866-4B2C-B1B8-572F58DBCE13}"/>
              </a:ext>
            </a:extLst>
          </p:cNvPr>
          <p:cNvSpPr/>
          <p:nvPr/>
        </p:nvSpPr>
        <p:spPr>
          <a:xfrm>
            <a:off x="5804702" y="1906299"/>
            <a:ext cx="3198219" cy="461665"/>
          </a:xfrm>
          <a:prstGeom prst="rect">
            <a:avLst/>
          </a:prstGeom>
        </p:spPr>
        <p:txBody>
          <a:bodyPr wrap="square">
            <a:spAutoFit/>
          </a:bodyPr>
          <a:lstStyle/>
          <a:p>
            <a:r>
              <a:rPr lang="en-US" altLang="zh-CN" sz="2400" b="1" dirty="0">
                <a:solidFill>
                  <a:srgbClr val="0070C0"/>
                </a:solidFill>
                <a:ea typeface="幼圆" panose="02010509060101010101" pitchFamily="49" charset="-122"/>
                <a:cs typeface="Arial" panose="020B0604020202020204" pitchFamily="34" charset="0"/>
              </a:rPr>
              <a:t>By GEANT4 simulation</a:t>
            </a:r>
            <a:endParaRPr lang="zh-CN" altLang="en-US" sz="2400" b="1" dirty="0">
              <a:solidFill>
                <a:srgbClr val="0070C0"/>
              </a:solidFill>
            </a:endParaRPr>
          </a:p>
        </p:txBody>
      </p:sp>
      <p:sp>
        <p:nvSpPr>
          <p:cNvPr id="16" name="文本框 15">
            <a:extLst>
              <a:ext uri="{FF2B5EF4-FFF2-40B4-BE49-F238E27FC236}">
                <a16:creationId xmlns:a16="http://schemas.microsoft.com/office/drawing/2014/main" id="{8E528F27-C54D-415C-98D9-0AD1DB10F7BB}"/>
              </a:ext>
            </a:extLst>
          </p:cNvPr>
          <p:cNvSpPr txBox="1"/>
          <p:nvPr/>
        </p:nvSpPr>
        <p:spPr>
          <a:xfrm>
            <a:off x="282668" y="141930"/>
            <a:ext cx="8720253" cy="769441"/>
          </a:xfrm>
          <a:prstGeom prst="rect">
            <a:avLst/>
          </a:prstGeom>
          <a:noFill/>
        </p:spPr>
        <p:txBody>
          <a:bodyPr wrap="square">
            <a:spAutoFit/>
          </a:bodyPr>
          <a:lstStyle/>
          <a:p>
            <a:r>
              <a:rPr lang="en-US" altLang="zh-CN" sz="4400" b="1" dirty="0" err="1">
                <a:ea typeface="幼圆" panose="02010509060101010101" pitchFamily="49" charset="-122"/>
                <a:cs typeface="Arial" panose="020B0604020202020204" pitchFamily="34" charset="0"/>
              </a:rPr>
              <a:t>JUNA</a:t>
            </a:r>
            <a:r>
              <a:rPr lang="en-US" altLang="zh-CN" sz="4400" b="1" dirty="0">
                <a:ea typeface="幼圆" panose="02010509060101010101" pitchFamily="49" charset="-122"/>
                <a:cs typeface="Arial" panose="020B0604020202020204" pitchFamily="34" charset="0"/>
              </a:rPr>
              <a:t> measurement of </a:t>
            </a:r>
            <a:r>
              <a:rPr lang="en-US" altLang="zh-CN" sz="4400" b="1" baseline="30000" dirty="0" err="1">
                <a:ea typeface="幼圆" panose="02010509060101010101" pitchFamily="49" charset="-122"/>
                <a:cs typeface="Arial" panose="020B0604020202020204" pitchFamily="34" charset="0"/>
              </a:rPr>
              <a:t>19</a:t>
            </a:r>
            <a:r>
              <a:rPr lang="en-US" altLang="zh-CN" sz="4400" b="1" dirty="0" err="1">
                <a:ea typeface="幼圆" panose="02010509060101010101" pitchFamily="49" charset="-122"/>
                <a:cs typeface="Arial" panose="020B0604020202020204" pitchFamily="34" charset="0"/>
              </a:rPr>
              <a:t>F</a:t>
            </a:r>
            <a:r>
              <a:rPr lang="en-US" altLang="zh-CN" sz="4400" b="1" dirty="0">
                <a:ea typeface="幼圆" panose="02010509060101010101" pitchFamily="49" charset="-122"/>
                <a:cs typeface="Arial" panose="020B0604020202020204" pitchFamily="34" charset="0"/>
              </a:rPr>
              <a:t>(p,</a:t>
            </a:r>
            <a:r>
              <a:rPr lang="en-US" altLang="zh-CN" sz="4400" b="1" dirty="0">
                <a:ea typeface="幼圆" panose="02010509060101010101" pitchFamily="49" charset="-122"/>
                <a:cs typeface="Arial" panose="020B0604020202020204" pitchFamily="34" charset="0"/>
                <a:sym typeface="Symbol" panose="05050102010706020507" pitchFamily="18" charset="2"/>
              </a:rPr>
              <a:t></a:t>
            </a:r>
            <a:r>
              <a:rPr lang="en-US" altLang="zh-CN" sz="4400" b="1" dirty="0">
                <a:ea typeface="幼圆" panose="02010509060101010101" pitchFamily="49" charset="-122"/>
                <a:cs typeface="Arial" panose="020B0604020202020204" pitchFamily="34" charset="0"/>
              </a:rPr>
              <a:t>)</a:t>
            </a:r>
            <a:r>
              <a:rPr lang="en-US" altLang="zh-CN" sz="4400" b="1" baseline="30000" dirty="0" err="1">
                <a:ea typeface="幼圆" panose="02010509060101010101" pitchFamily="49" charset="-122"/>
                <a:cs typeface="Arial" panose="020B0604020202020204" pitchFamily="34" charset="0"/>
              </a:rPr>
              <a:t>16</a:t>
            </a:r>
            <a:r>
              <a:rPr lang="en-US" altLang="zh-CN" sz="4400" b="1" dirty="0" err="1">
                <a:ea typeface="幼圆" panose="02010509060101010101" pitchFamily="49" charset="-122"/>
                <a:cs typeface="Arial" panose="020B0604020202020204" pitchFamily="34" charset="0"/>
              </a:rPr>
              <a:t>O</a:t>
            </a:r>
            <a:endParaRPr lang="en-US" altLang="zh-CN" sz="4400" b="1" dirty="0">
              <a:ea typeface="幼圆" panose="02010509060101010101" pitchFamily="49" charset="-122"/>
              <a:cs typeface="Arial" panose="020B0604020202020204" pitchFamily="34" charset="0"/>
            </a:endParaRPr>
          </a:p>
        </p:txBody>
      </p:sp>
      <p:sp>
        <p:nvSpPr>
          <p:cNvPr id="17" name="文本框 16">
            <a:extLst>
              <a:ext uri="{FF2B5EF4-FFF2-40B4-BE49-F238E27FC236}">
                <a16:creationId xmlns:a16="http://schemas.microsoft.com/office/drawing/2014/main" id="{918F6189-3311-40E2-8144-30C1C3F212FC}"/>
              </a:ext>
            </a:extLst>
          </p:cNvPr>
          <p:cNvSpPr txBox="1"/>
          <p:nvPr/>
        </p:nvSpPr>
        <p:spPr>
          <a:xfrm>
            <a:off x="277377" y="1144765"/>
            <a:ext cx="7456177" cy="584775"/>
          </a:xfrm>
          <a:prstGeom prst="rect">
            <a:avLst/>
          </a:prstGeom>
          <a:noFill/>
        </p:spPr>
        <p:txBody>
          <a:bodyPr wrap="square">
            <a:spAutoFit/>
          </a:bodyPr>
          <a:lstStyle/>
          <a:p>
            <a:pPr marL="457200" indent="-457200">
              <a:buFont typeface="Wingdings" panose="05000000000000000000" pitchFamily="2" charset="2"/>
              <a:buChar char="l"/>
            </a:pPr>
            <a:r>
              <a:rPr lang="en-US" altLang="zh-CN" sz="32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Astrophysical </a:t>
            </a:r>
            <a:r>
              <a:rPr lang="en-US" altLang="zh-CN" sz="3200" b="1" i="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S</a:t>
            </a:r>
            <a:r>
              <a:rPr lang="en-US" altLang="zh-CN" sz="32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 factor:  </a:t>
            </a:r>
            <a:r>
              <a:rPr lang="en-US" altLang="zh-CN" sz="2400" i="1" dirty="0">
                <a:latin typeface="Arial" panose="020B0604020202020204" pitchFamily="34" charset="0"/>
                <a:cs typeface="Arial" panose="020B0604020202020204" pitchFamily="34" charset="0"/>
              </a:rPr>
              <a:t>S</a:t>
            </a:r>
            <a:r>
              <a:rPr lang="en-US" altLang="zh-CN" sz="2400" dirty="0">
                <a:latin typeface="Arial" panose="020B0604020202020204" pitchFamily="34" charset="0"/>
                <a:cs typeface="Arial" panose="020B0604020202020204" pitchFamily="34" charset="0"/>
              </a:rPr>
              <a:t>(</a:t>
            </a:r>
            <a:r>
              <a:rPr lang="en-US" altLang="zh-CN" sz="2400" i="1" dirty="0">
                <a:latin typeface="Arial" panose="020B0604020202020204" pitchFamily="34" charset="0"/>
                <a:cs typeface="Arial" panose="020B0604020202020204" pitchFamily="34" charset="0"/>
              </a:rPr>
              <a:t>E</a:t>
            </a:r>
            <a:r>
              <a:rPr lang="en-US" altLang="zh-CN" sz="2400" dirty="0">
                <a:latin typeface="Arial" panose="020B0604020202020204" pitchFamily="34" charset="0"/>
                <a:cs typeface="Arial" panose="020B0604020202020204" pitchFamily="34" charset="0"/>
              </a:rPr>
              <a:t>) = </a:t>
            </a:r>
            <a:r>
              <a:rPr lang="en-US" altLang="zh-CN" sz="2400" i="1" dirty="0">
                <a:latin typeface="Arial" panose="020B0604020202020204" pitchFamily="34" charset="0"/>
                <a:cs typeface="Arial" panose="020B0604020202020204" pitchFamily="34" charset="0"/>
              </a:rPr>
              <a:t>E</a:t>
            </a:r>
            <a:r>
              <a:rPr lang="en-US" altLang="zh-CN" sz="2400" dirty="0">
                <a:latin typeface="Arial" panose="020B0604020202020204" pitchFamily="34" charset="0"/>
                <a:cs typeface="Arial" panose="020B0604020202020204" pitchFamily="34" charset="0"/>
                <a:sym typeface="Symbol" panose="05050102010706020507" pitchFamily="18" charset="2"/>
              </a:rPr>
              <a:t></a:t>
            </a:r>
            <a:r>
              <a:rPr lang="en-US" altLang="zh-CN" sz="2400" dirty="0">
                <a:latin typeface="Arial" panose="020B0604020202020204" pitchFamily="34" charset="0"/>
                <a:cs typeface="Arial" panose="020B0604020202020204" pitchFamily="34" charset="0"/>
              </a:rPr>
              <a:t>(</a:t>
            </a:r>
            <a:r>
              <a:rPr lang="en-US" altLang="zh-CN" sz="2400" i="1" dirty="0">
                <a:latin typeface="Arial" panose="020B0604020202020204" pitchFamily="34" charset="0"/>
                <a:cs typeface="Arial" panose="020B0604020202020204" pitchFamily="34" charset="0"/>
              </a:rPr>
              <a:t>E</a:t>
            </a:r>
            <a:r>
              <a:rPr lang="en-US" altLang="zh-CN" sz="2400" dirty="0">
                <a:latin typeface="Arial" panose="020B0604020202020204" pitchFamily="34" charset="0"/>
                <a:cs typeface="Arial" panose="020B0604020202020204" pitchFamily="34" charset="0"/>
              </a:rPr>
              <a:t>)exp(2</a:t>
            </a:r>
            <a:r>
              <a:rPr lang="en-US" altLang="zh-CN" sz="2400" dirty="0">
                <a:latin typeface="Arial" panose="020B0604020202020204" pitchFamily="34" charset="0"/>
                <a:cs typeface="Arial" panose="020B0604020202020204" pitchFamily="34" charset="0"/>
                <a:sym typeface="Symbol" panose="05050102010706020507" pitchFamily="18" charset="2"/>
              </a:rPr>
              <a:t></a:t>
            </a:r>
            <a:r>
              <a:rPr lang="en-US" altLang="zh-CN" sz="2400" dirty="0">
                <a:latin typeface="Arial" panose="020B0604020202020204" pitchFamily="34" charset="0"/>
                <a:cs typeface="Arial" panose="020B0604020202020204" pitchFamily="34" charset="0"/>
              </a:rPr>
              <a:t>)</a:t>
            </a:r>
          </a:p>
        </p:txBody>
      </p:sp>
      <p:grpSp>
        <p:nvGrpSpPr>
          <p:cNvPr id="15" name="组合 14">
            <a:extLst>
              <a:ext uri="{FF2B5EF4-FFF2-40B4-BE49-F238E27FC236}">
                <a16:creationId xmlns:a16="http://schemas.microsoft.com/office/drawing/2014/main" id="{8848128C-2145-4AA7-A2F9-A0A23B4822A2}"/>
              </a:ext>
            </a:extLst>
          </p:cNvPr>
          <p:cNvGrpSpPr/>
          <p:nvPr/>
        </p:nvGrpSpPr>
        <p:grpSpPr>
          <a:xfrm>
            <a:off x="5544766" y="4036610"/>
            <a:ext cx="3458155" cy="2740048"/>
            <a:chOff x="630798" y="2056794"/>
            <a:chExt cx="3376846" cy="2406901"/>
          </a:xfrm>
        </p:grpSpPr>
        <p:pic>
          <p:nvPicPr>
            <p:cNvPr id="18" name="图片 17">
              <a:extLst>
                <a:ext uri="{FF2B5EF4-FFF2-40B4-BE49-F238E27FC236}">
                  <a16:creationId xmlns:a16="http://schemas.microsoft.com/office/drawing/2014/main" id="{1D7B120D-5739-44E7-B119-4E7A97C8DD24}"/>
                </a:ext>
              </a:extLst>
            </p:cNvPr>
            <p:cNvPicPr>
              <a:picLocks noChangeAspect="1"/>
            </p:cNvPicPr>
            <p:nvPr/>
          </p:nvPicPr>
          <p:blipFill>
            <a:blip r:embed="rId4"/>
            <a:stretch>
              <a:fillRect/>
            </a:stretch>
          </p:blipFill>
          <p:spPr>
            <a:xfrm>
              <a:off x="630798" y="2056794"/>
              <a:ext cx="3376846" cy="2406901"/>
            </a:xfrm>
            <a:prstGeom prst="rect">
              <a:avLst/>
            </a:prstGeom>
          </p:spPr>
        </p:pic>
        <p:sp>
          <p:nvSpPr>
            <p:cNvPr id="19" name="矩形 18">
              <a:extLst>
                <a:ext uri="{FF2B5EF4-FFF2-40B4-BE49-F238E27FC236}">
                  <a16:creationId xmlns:a16="http://schemas.microsoft.com/office/drawing/2014/main" id="{F4C6A6B8-EB9F-4EB8-8CAF-CFD6C8BD7B1B}"/>
                </a:ext>
              </a:extLst>
            </p:cNvPr>
            <p:cNvSpPr/>
            <p:nvPr/>
          </p:nvSpPr>
          <p:spPr>
            <a:xfrm>
              <a:off x="1078420" y="2142522"/>
              <a:ext cx="764953" cy="369332"/>
            </a:xfrm>
            <a:prstGeom prst="rect">
              <a:avLst/>
            </a:prstGeom>
          </p:spPr>
          <p:txBody>
            <a:bodyPr wrap="none">
              <a:spAutoFit/>
            </a:bodyPr>
            <a:lstStyle/>
            <a:p>
              <a:r>
                <a:rPr lang="en-US" altLang="zh-CN" b="1" dirty="0">
                  <a:ea typeface="幼圆" panose="02010509060101010101" pitchFamily="49" charset="-122"/>
                  <a:cs typeface="Times New Roman" panose="02020603050405020304" pitchFamily="18" charset="0"/>
                </a:rPr>
                <a:t>(p,</a:t>
              </a:r>
              <a:r>
                <a:rPr lang="en-US" altLang="zh-CN" b="1" dirty="0">
                  <a:ea typeface="幼圆" panose="02010509060101010101" pitchFamily="49" charset="-122"/>
                  <a:cs typeface="Times New Roman" panose="02020603050405020304" pitchFamily="18" charset="0"/>
                  <a:sym typeface="Symbol" panose="05050102010706020507" pitchFamily="18" charset="2"/>
                </a:rPr>
                <a:t></a:t>
              </a:r>
              <a:r>
                <a:rPr lang="en-US" altLang="zh-CN" b="1" dirty="0">
                  <a:ea typeface="幼圆" panose="02010509060101010101" pitchFamily="49" charset="-122"/>
                  <a:cs typeface="Times New Roman" panose="02020603050405020304" pitchFamily="18" charset="0"/>
                </a:rPr>
                <a:t>)</a:t>
              </a:r>
              <a:endParaRPr lang="zh-CN" altLang="en-US" dirty="0"/>
            </a:p>
          </p:txBody>
        </p:sp>
        <p:sp>
          <p:nvSpPr>
            <p:cNvPr id="20" name="矩形 19">
              <a:extLst>
                <a:ext uri="{FF2B5EF4-FFF2-40B4-BE49-F238E27FC236}">
                  <a16:creationId xmlns:a16="http://schemas.microsoft.com/office/drawing/2014/main" id="{9FC364C5-18BE-46A8-895F-80796D24C3FC}"/>
                </a:ext>
              </a:extLst>
            </p:cNvPr>
            <p:cNvSpPr/>
            <p:nvPr/>
          </p:nvSpPr>
          <p:spPr>
            <a:xfrm>
              <a:off x="2999592" y="2142522"/>
              <a:ext cx="458780" cy="307777"/>
            </a:xfrm>
            <a:prstGeom prst="rect">
              <a:avLst/>
            </a:prstGeom>
          </p:spPr>
          <p:txBody>
            <a:bodyPr wrap="none">
              <a:spAutoFit/>
            </a:bodyPr>
            <a:lstStyle/>
            <a:p>
              <a:r>
                <a:rPr lang="en-US" altLang="zh-CN" sz="1400" b="1" dirty="0">
                  <a:solidFill>
                    <a:srgbClr val="0070C0"/>
                  </a:solidFill>
                  <a:ea typeface="幼圆" panose="02010509060101010101" pitchFamily="49" charset="-122"/>
                  <a:cs typeface="Times New Roman" panose="02020603050405020304" pitchFamily="18" charset="0"/>
                </a:rPr>
                <a:t>323</a:t>
              </a:r>
              <a:endParaRPr lang="zh-CN" altLang="en-US" sz="1400" dirty="0">
                <a:solidFill>
                  <a:srgbClr val="0070C0"/>
                </a:solidFill>
              </a:endParaRPr>
            </a:p>
          </p:txBody>
        </p:sp>
        <p:sp>
          <p:nvSpPr>
            <p:cNvPr id="21" name="矩形 20">
              <a:extLst>
                <a:ext uri="{FF2B5EF4-FFF2-40B4-BE49-F238E27FC236}">
                  <a16:creationId xmlns:a16="http://schemas.microsoft.com/office/drawing/2014/main" id="{79E4D6CA-DE7E-49E6-A34D-A6046EF11CE0}"/>
                </a:ext>
              </a:extLst>
            </p:cNvPr>
            <p:cNvSpPr/>
            <p:nvPr/>
          </p:nvSpPr>
          <p:spPr>
            <a:xfrm>
              <a:off x="2014002" y="2234570"/>
              <a:ext cx="458780" cy="307777"/>
            </a:xfrm>
            <a:prstGeom prst="rect">
              <a:avLst/>
            </a:prstGeom>
          </p:spPr>
          <p:txBody>
            <a:bodyPr wrap="none">
              <a:spAutoFit/>
            </a:bodyPr>
            <a:lstStyle/>
            <a:p>
              <a:r>
                <a:rPr lang="en-US" altLang="zh-CN" sz="1400" b="1" dirty="0">
                  <a:solidFill>
                    <a:srgbClr val="0070C0"/>
                  </a:solidFill>
                  <a:ea typeface="幼圆" panose="02010509060101010101" pitchFamily="49" charset="-122"/>
                  <a:cs typeface="Times New Roman" panose="02020603050405020304" pitchFamily="18" charset="0"/>
                </a:rPr>
                <a:t>213</a:t>
              </a:r>
              <a:endParaRPr lang="zh-CN" altLang="en-US" sz="1400" dirty="0">
                <a:solidFill>
                  <a:srgbClr val="0070C0"/>
                </a:solidFill>
              </a:endParaRPr>
            </a:p>
          </p:txBody>
        </p:sp>
        <p:cxnSp>
          <p:nvCxnSpPr>
            <p:cNvPr id="22" name="直接箭头连接符 21">
              <a:extLst>
                <a:ext uri="{FF2B5EF4-FFF2-40B4-BE49-F238E27FC236}">
                  <a16:creationId xmlns:a16="http://schemas.microsoft.com/office/drawing/2014/main" id="{58E3676B-525F-466B-804D-E5ADF83444D3}"/>
                </a:ext>
              </a:extLst>
            </p:cNvPr>
            <p:cNvCxnSpPr>
              <a:cxnSpLocks/>
            </p:cNvCxnSpPr>
            <p:nvPr/>
          </p:nvCxnSpPr>
          <p:spPr>
            <a:xfrm>
              <a:off x="2266643" y="2479963"/>
              <a:ext cx="248839" cy="136483"/>
            </a:xfrm>
            <a:prstGeom prst="straightConnector1">
              <a:avLst/>
            </a:prstGeom>
            <a:ln w="15875">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23" name="直接箭头连接符 22">
              <a:extLst>
                <a:ext uri="{FF2B5EF4-FFF2-40B4-BE49-F238E27FC236}">
                  <a16:creationId xmlns:a16="http://schemas.microsoft.com/office/drawing/2014/main" id="{EFDDAD77-EA45-452D-A1A7-64B95155FCE4}"/>
                </a:ext>
              </a:extLst>
            </p:cNvPr>
            <p:cNvCxnSpPr>
              <a:cxnSpLocks/>
            </p:cNvCxnSpPr>
            <p:nvPr/>
          </p:nvCxnSpPr>
          <p:spPr>
            <a:xfrm flipH="1">
              <a:off x="2675177" y="2527799"/>
              <a:ext cx="92946" cy="184888"/>
            </a:xfrm>
            <a:prstGeom prst="straightConnector1">
              <a:avLst/>
            </a:prstGeom>
            <a:ln w="158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4" name="矩形 23">
              <a:extLst>
                <a:ext uri="{FF2B5EF4-FFF2-40B4-BE49-F238E27FC236}">
                  <a16:creationId xmlns:a16="http://schemas.microsoft.com/office/drawing/2014/main" id="{56A69B6E-0958-4D41-8155-7A96193F85E9}"/>
                </a:ext>
              </a:extLst>
            </p:cNvPr>
            <p:cNvSpPr/>
            <p:nvPr/>
          </p:nvSpPr>
          <p:spPr>
            <a:xfrm>
              <a:off x="2573596" y="2283384"/>
              <a:ext cx="458780" cy="307777"/>
            </a:xfrm>
            <a:prstGeom prst="rect">
              <a:avLst/>
            </a:prstGeom>
          </p:spPr>
          <p:txBody>
            <a:bodyPr wrap="none">
              <a:spAutoFit/>
            </a:bodyPr>
            <a:lstStyle/>
            <a:p>
              <a:r>
                <a:rPr lang="en-US" altLang="zh-CN" sz="1400" b="1" dirty="0">
                  <a:solidFill>
                    <a:srgbClr val="FF0000"/>
                  </a:solidFill>
                  <a:ea typeface="幼圆" panose="02010509060101010101" pitchFamily="49" charset="-122"/>
                  <a:cs typeface="Times New Roman" panose="02020603050405020304" pitchFamily="18" charset="0"/>
                </a:rPr>
                <a:t>225</a:t>
              </a:r>
              <a:endParaRPr lang="zh-CN" altLang="en-US" sz="1400" dirty="0">
                <a:solidFill>
                  <a:srgbClr val="FF0000"/>
                </a:solidFill>
              </a:endParaRPr>
            </a:p>
          </p:txBody>
        </p:sp>
        <p:cxnSp>
          <p:nvCxnSpPr>
            <p:cNvPr id="25" name="直接箭头连接符 24">
              <a:extLst>
                <a:ext uri="{FF2B5EF4-FFF2-40B4-BE49-F238E27FC236}">
                  <a16:creationId xmlns:a16="http://schemas.microsoft.com/office/drawing/2014/main" id="{CE4461E1-CE50-4189-81EC-325CA47406C0}"/>
                </a:ext>
              </a:extLst>
            </p:cNvPr>
            <p:cNvCxnSpPr>
              <a:cxnSpLocks/>
            </p:cNvCxnSpPr>
            <p:nvPr/>
          </p:nvCxnSpPr>
          <p:spPr>
            <a:xfrm>
              <a:off x="3383623" y="2302811"/>
              <a:ext cx="218198" cy="0"/>
            </a:xfrm>
            <a:prstGeom prst="straightConnector1">
              <a:avLst/>
            </a:prstGeom>
            <a:ln w="15875">
              <a:solidFill>
                <a:srgbClr val="0070C0"/>
              </a:solidFill>
              <a:tailEnd type="triangle"/>
            </a:ln>
          </p:spPr>
          <p:style>
            <a:lnRef idx="1">
              <a:schemeClr val="accent2"/>
            </a:lnRef>
            <a:fillRef idx="0">
              <a:schemeClr val="accent2"/>
            </a:fillRef>
            <a:effectRef idx="0">
              <a:schemeClr val="accent2"/>
            </a:effectRef>
            <a:fontRef idx="minor">
              <a:schemeClr val="tx1"/>
            </a:fontRef>
          </p:style>
        </p:cxnSp>
      </p:grpSp>
      <p:sp>
        <p:nvSpPr>
          <p:cNvPr id="2" name="矩形 1">
            <a:extLst>
              <a:ext uri="{FF2B5EF4-FFF2-40B4-BE49-F238E27FC236}">
                <a16:creationId xmlns:a16="http://schemas.microsoft.com/office/drawing/2014/main" id="{5B2174FA-F506-4F2F-8566-613F7300043F}"/>
              </a:ext>
            </a:extLst>
          </p:cNvPr>
          <p:cNvSpPr/>
          <p:nvPr/>
        </p:nvSpPr>
        <p:spPr>
          <a:xfrm>
            <a:off x="6353232" y="3636188"/>
            <a:ext cx="1988365" cy="461665"/>
          </a:xfrm>
          <a:prstGeom prst="rect">
            <a:avLst/>
          </a:prstGeom>
        </p:spPr>
        <p:txBody>
          <a:bodyPr wrap="none">
            <a:spAutoFit/>
          </a:bodyPr>
          <a:lstStyle/>
          <a:p>
            <a:r>
              <a:rPr lang="en-US" altLang="zh-CN" sz="2400" b="1" dirty="0">
                <a:solidFill>
                  <a:srgbClr val="0070C0"/>
                </a:solidFill>
              </a:rPr>
              <a:t>Reaction yield</a:t>
            </a:r>
            <a:endParaRPr lang="zh-CN" altLang="en-US" sz="2400" b="1" dirty="0">
              <a:solidFill>
                <a:srgbClr val="0070C0"/>
              </a:solidFill>
            </a:endParaRPr>
          </a:p>
        </p:txBody>
      </p:sp>
      <p:sp>
        <p:nvSpPr>
          <p:cNvPr id="26" name="文本框 25">
            <a:extLst>
              <a:ext uri="{FF2B5EF4-FFF2-40B4-BE49-F238E27FC236}">
                <a16:creationId xmlns:a16="http://schemas.microsoft.com/office/drawing/2014/main" id="{1A906439-8819-4452-93E0-A7561D1A7C61}"/>
              </a:ext>
            </a:extLst>
          </p:cNvPr>
          <p:cNvSpPr txBox="1"/>
          <p:nvPr/>
        </p:nvSpPr>
        <p:spPr>
          <a:xfrm>
            <a:off x="375830" y="6382709"/>
            <a:ext cx="5276528" cy="461665"/>
          </a:xfrm>
          <a:prstGeom prst="rect">
            <a:avLst/>
          </a:prstGeom>
          <a:noFill/>
        </p:spPr>
        <p:txBody>
          <a:bodyPr wrap="square">
            <a:spAutoFit/>
          </a:bodyPr>
          <a:lstStyle/>
          <a:p>
            <a:r>
              <a:rPr lang="en-US" altLang="zh-CN" sz="2400" b="1" i="1" dirty="0">
                <a:solidFill>
                  <a:srgbClr val="CC00CC"/>
                </a:solidFill>
                <a:ea typeface="幼圆" panose="02010509060101010101" pitchFamily="49" charset="-122"/>
                <a:cs typeface="Arial" panose="020B0604020202020204" pitchFamily="34" charset="0"/>
              </a:rPr>
              <a:t>R</a:t>
            </a:r>
            <a:r>
              <a:rPr lang="en-US" altLang="zh-CN" sz="2400" b="1" dirty="0">
                <a:solidFill>
                  <a:srgbClr val="CC00CC"/>
                </a:solidFill>
                <a:ea typeface="幼圆" panose="02010509060101010101" pitchFamily="49" charset="-122"/>
                <a:cs typeface="Arial" panose="020B0604020202020204" pitchFamily="34" charset="0"/>
              </a:rPr>
              <a:t>-matrix calc.: R.J. </a:t>
            </a:r>
            <a:r>
              <a:rPr lang="en-US" altLang="zh-CN" sz="2400" b="1" dirty="0" err="1">
                <a:solidFill>
                  <a:srgbClr val="CC00CC"/>
                </a:solidFill>
                <a:ea typeface="幼圆" panose="02010509060101010101" pitchFamily="49" charset="-122"/>
                <a:cs typeface="Arial" panose="020B0604020202020204" pitchFamily="34" charset="0"/>
              </a:rPr>
              <a:t>deBoer</a:t>
            </a:r>
            <a:r>
              <a:rPr lang="en-US" altLang="zh-CN" sz="2400" b="1" dirty="0">
                <a:solidFill>
                  <a:srgbClr val="CC00CC"/>
                </a:solidFill>
                <a:ea typeface="幼圆" panose="02010509060101010101" pitchFamily="49" charset="-122"/>
                <a:cs typeface="Arial" panose="020B0604020202020204" pitchFamily="34" charset="0"/>
              </a:rPr>
              <a:t>, M. </a:t>
            </a:r>
            <a:r>
              <a:rPr lang="en-US" altLang="zh-CN" sz="2400" b="1" dirty="0" err="1">
                <a:solidFill>
                  <a:srgbClr val="CC00CC"/>
                </a:solidFill>
                <a:ea typeface="幼圆" panose="02010509060101010101" pitchFamily="49" charset="-122"/>
                <a:cs typeface="Arial" panose="020B0604020202020204" pitchFamily="34" charset="0"/>
              </a:rPr>
              <a:t>Wiescher</a:t>
            </a:r>
            <a:endParaRPr lang="zh-CN" altLang="en-US" sz="2400" b="1" dirty="0">
              <a:solidFill>
                <a:srgbClr val="CC00CC"/>
              </a:solidFill>
            </a:endParaRPr>
          </a:p>
        </p:txBody>
      </p:sp>
    </p:spTree>
    <p:extLst>
      <p:ext uri="{BB962C8B-B14F-4D97-AF65-F5344CB8AC3E}">
        <p14:creationId xmlns:p14="http://schemas.microsoft.com/office/powerpoint/2010/main" val="1055769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E0AF6FD-93E5-4F3A-8DE6-58AE2322D766}"/>
              </a:ext>
            </a:extLst>
          </p:cNvPr>
          <p:cNvPicPr>
            <a:picLocks noChangeAspect="1"/>
          </p:cNvPicPr>
          <p:nvPr/>
        </p:nvPicPr>
        <p:blipFill rotWithShape="1">
          <a:blip r:embed="rId3"/>
          <a:srcRect l="1201" t="1703" r="1419" b="1233"/>
          <a:stretch/>
        </p:blipFill>
        <p:spPr>
          <a:xfrm>
            <a:off x="700309" y="1867526"/>
            <a:ext cx="6106647" cy="3459384"/>
          </a:xfrm>
          <a:prstGeom prst="rect">
            <a:avLst/>
          </a:prstGeom>
        </p:spPr>
      </p:pic>
      <p:sp>
        <p:nvSpPr>
          <p:cNvPr id="3" name="标题 1">
            <a:extLst>
              <a:ext uri="{FF2B5EF4-FFF2-40B4-BE49-F238E27FC236}">
                <a16:creationId xmlns:a16="http://schemas.microsoft.com/office/drawing/2014/main" id="{35329739-C8F3-4863-95AE-EEE3375708DE}"/>
              </a:ext>
            </a:extLst>
          </p:cNvPr>
          <p:cNvSpPr txBox="1">
            <a:spLocks noChangeArrowheads="1"/>
          </p:cNvSpPr>
          <p:nvPr/>
        </p:nvSpPr>
        <p:spPr>
          <a:xfrm>
            <a:off x="550737" y="1219454"/>
            <a:ext cx="3359224"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fontAlgn="base">
              <a:spcAft>
                <a:spcPct val="0"/>
              </a:spcAft>
              <a:buFont typeface="Wingdings" panose="05000000000000000000" pitchFamily="2" charset="2"/>
              <a:buChar char="l"/>
              <a:defRPr/>
            </a:pPr>
            <a:r>
              <a:rPr lang="en-US" altLang="zh-CN" sz="3200" b="1" dirty="0">
                <a:solidFill>
                  <a:srgbClr val="FF0080"/>
                </a:solidFill>
                <a:effectLst>
                  <a:outerShdw blurRad="38100" dist="38100" dir="2700000" algn="tl">
                    <a:srgbClr val="000000">
                      <a:alpha val="43137"/>
                    </a:srgbClr>
                  </a:outerShdw>
                </a:effectLst>
                <a:latin typeface="+mn-lt"/>
                <a:ea typeface="幼圆" panose="02010509060101010101" pitchFamily="49" charset="-122"/>
                <a:cs typeface="Arial" panose="020B0604020202020204" pitchFamily="34" charset="0"/>
              </a:rPr>
              <a:t>Reaction rate</a:t>
            </a:r>
            <a:endParaRPr lang="zh-CN" altLang="en-US" sz="3200" b="1" dirty="0">
              <a:solidFill>
                <a:srgbClr val="FF0080"/>
              </a:solidFill>
              <a:effectLst>
                <a:outerShdw blurRad="38100" dist="38100" dir="2700000" algn="tl">
                  <a:srgbClr val="000000">
                    <a:alpha val="43137"/>
                  </a:srgbClr>
                </a:outerShdw>
              </a:effectLst>
              <a:latin typeface="+mn-lt"/>
              <a:ea typeface="幼圆" panose="02010509060101010101" pitchFamily="49" charset="-122"/>
              <a:cs typeface="Arial" panose="020B0604020202020204" pitchFamily="34" charset="0"/>
            </a:endParaRPr>
          </a:p>
        </p:txBody>
      </p:sp>
      <p:sp>
        <p:nvSpPr>
          <p:cNvPr id="4" name="矩形 3">
            <a:extLst>
              <a:ext uri="{FF2B5EF4-FFF2-40B4-BE49-F238E27FC236}">
                <a16:creationId xmlns:a16="http://schemas.microsoft.com/office/drawing/2014/main" id="{90AF595D-19D4-4590-9FCD-784E0299CA8D}"/>
              </a:ext>
            </a:extLst>
          </p:cNvPr>
          <p:cNvSpPr/>
          <p:nvPr/>
        </p:nvSpPr>
        <p:spPr>
          <a:xfrm>
            <a:off x="605020" y="5349894"/>
            <a:ext cx="7933959" cy="1107996"/>
          </a:xfrm>
          <a:prstGeom prst="rect">
            <a:avLst/>
          </a:prstGeom>
        </p:spPr>
        <p:txBody>
          <a:bodyPr wrap="square">
            <a:spAutoFit/>
          </a:bodyPr>
          <a:lstStyle/>
          <a:p>
            <a:pPr algn="just"/>
            <a:r>
              <a:rPr lang="en-US" altLang="zh-CN" sz="2200" dirty="0">
                <a:solidFill>
                  <a:srgbClr val="231F20"/>
                </a:solidFill>
                <a:cs typeface="Arial" panose="020B0604020202020204" pitchFamily="34" charset="0"/>
              </a:rPr>
              <a:t>Our JUNA rate deviates significantly from the previous expectations by a factor of 0.2–1.3, and the associated uncertainties are </a:t>
            </a:r>
            <a:r>
              <a:rPr lang="en-US" sz="2200" dirty="0">
                <a:solidFill>
                  <a:srgbClr val="231F20"/>
                </a:solidFill>
                <a:ea typeface="幼圆" panose="02010509060101010101" pitchFamily="49" charset="-122"/>
                <a:cs typeface="Arial" panose="020B0604020202020204" pitchFamily="34" charset="0"/>
              </a:rPr>
              <a:t>reduced remarkably. </a:t>
            </a:r>
            <a:r>
              <a:rPr lang="en-US" altLang="zh-CN" sz="2200" dirty="0">
                <a:solidFill>
                  <a:srgbClr val="231F20"/>
                </a:solidFill>
                <a:ea typeface="幼圆" panose="02010509060101010101" pitchFamily="49" charset="-122"/>
                <a:cs typeface="Arial" panose="020B0604020202020204" pitchFamily="34" charset="0"/>
              </a:rPr>
              <a:t>At 0.1 </a:t>
            </a:r>
            <a:r>
              <a:rPr lang="en-US" altLang="zh-CN" sz="2200" dirty="0" err="1">
                <a:solidFill>
                  <a:srgbClr val="231F20"/>
                </a:solidFill>
                <a:ea typeface="幼圆" panose="02010509060101010101" pitchFamily="49" charset="-122"/>
                <a:cs typeface="Arial" panose="020B0604020202020204" pitchFamily="34" charset="0"/>
              </a:rPr>
              <a:t>GK</a:t>
            </a:r>
            <a:r>
              <a:rPr lang="en-US" altLang="zh-CN" sz="2200" dirty="0">
                <a:solidFill>
                  <a:srgbClr val="231F20"/>
                </a:solidFill>
                <a:ea typeface="幼圆" panose="02010509060101010101" pitchFamily="49" charset="-122"/>
                <a:cs typeface="Arial" panose="020B0604020202020204" pitchFamily="34" charset="0"/>
              </a:rPr>
              <a:t>, the uncertainty is reduced to about 10%.</a:t>
            </a:r>
            <a:endParaRPr lang="en-US" sz="2200" dirty="0">
              <a:solidFill>
                <a:prstClr val="black"/>
              </a:solidFill>
              <a:ea typeface="幼圆" panose="02010509060101010101" pitchFamily="49" charset="-122"/>
              <a:cs typeface="Arial" panose="020B0604020202020204" pitchFamily="34" charset="0"/>
            </a:endParaRPr>
          </a:p>
        </p:txBody>
      </p:sp>
      <p:sp>
        <p:nvSpPr>
          <p:cNvPr id="5" name="文本框 4">
            <a:extLst>
              <a:ext uri="{FF2B5EF4-FFF2-40B4-BE49-F238E27FC236}">
                <a16:creationId xmlns:a16="http://schemas.microsoft.com/office/drawing/2014/main" id="{174C23DA-C0D3-46A4-9D83-1F2D25E0150A}"/>
              </a:ext>
            </a:extLst>
          </p:cNvPr>
          <p:cNvSpPr txBox="1"/>
          <p:nvPr/>
        </p:nvSpPr>
        <p:spPr>
          <a:xfrm>
            <a:off x="282668" y="141930"/>
            <a:ext cx="8720253" cy="769441"/>
          </a:xfrm>
          <a:prstGeom prst="rect">
            <a:avLst/>
          </a:prstGeom>
          <a:noFill/>
        </p:spPr>
        <p:txBody>
          <a:bodyPr wrap="square">
            <a:spAutoFit/>
          </a:bodyPr>
          <a:lstStyle/>
          <a:p>
            <a:r>
              <a:rPr lang="en-US" altLang="zh-CN" sz="4400" b="1" dirty="0" err="1">
                <a:ea typeface="幼圆" panose="02010509060101010101" pitchFamily="49" charset="-122"/>
                <a:cs typeface="Arial" panose="020B0604020202020204" pitchFamily="34" charset="0"/>
              </a:rPr>
              <a:t>JUNA</a:t>
            </a:r>
            <a:r>
              <a:rPr lang="en-US" altLang="zh-CN" sz="4400" b="1" dirty="0">
                <a:ea typeface="幼圆" panose="02010509060101010101" pitchFamily="49" charset="-122"/>
                <a:cs typeface="Arial" panose="020B0604020202020204" pitchFamily="34" charset="0"/>
              </a:rPr>
              <a:t> measurement of </a:t>
            </a:r>
            <a:r>
              <a:rPr lang="en-US" altLang="zh-CN" sz="4400" b="1" baseline="30000" dirty="0" err="1">
                <a:ea typeface="幼圆" panose="02010509060101010101" pitchFamily="49" charset="-122"/>
                <a:cs typeface="Arial" panose="020B0604020202020204" pitchFamily="34" charset="0"/>
              </a:rPr>
              <a:t>19</a:t>
            </a:r>
            <a:r>
              <a:rPr lang="en-US" altLang="zh-CN" sz="4400" b="1" dirty="0" err="1">
                <a:ea typeface="幼圆" panose="02010509060101010101" pitchFamily="49" charset="-122"/>
                <a:cs typeface="Arial" panose="020B0604020202020204" pitchFamily="34" charset="0"/>
              </a:rPr>
              <a:t>F</a:t>
            </a:r>
            <a:r>
              <a:rPr lang="en-US" altLang="zh-CN" sz="4400" b="1" dirty="0">
                <a:ea typeface="幼圆" panose="02010509060101010101" pitchFamily="49" charset="-122"/>
                <a:cs typeface="Arial" panose="020B0604020202020204" pitchFamily="34" charset="0"/>
              </a:rPr>
              <a:t>(p,</a:t>
            </a:r>
            <a:r>
              <a:rPr lang="en-US" altLang="zh-CN" sz="4400" b="1" dirty="0">
                <a:ea typeface="幼圆" panose="02010509060101010101" pitchFamily="49" charset="-122"/>
                <a:cs typeface="Arial" panose="020B0604020202020204" pitchFamily="34" charset="0"/>
                <a:sym typeface="Symbol" panose="05050102010706020507" pitchFamily="18" charset="2"/>
              </a:rPr>
              <a:t></a:t>
            </a:r>
            <a:r>
              <a:rPr lang="en-US" altLang="zh-CN" sz="4400" b="1" dirty="0">
                <a:ea typeface="幼圆" panose="02010509060101010101" pitchFamily="49" charset="-122"/>
                <a:cs typeface="Arial" panose="020B0604020202020204" pitchFamily="34" charset="0"/>
              </a:rPr>
              <a:t>)</a:t>
            </a:r>
            <a:r>
              <a:rPr lang="en-US" altLang="zh-CN" sz="4400" b="1" baseline="30000" dirty="0" err="1">
                <a:ea typeface="幼圆" panose="02010509060101010101" pitchFamily="49" charset="-122"/>
                <a:cs typeface="Arial" panose="020B0604020202020204" pitchFamily="34" charset="0"/>
              </a:rPr>
              <a:t>16</a:t>
            </a:r>
            <a:r>
              <a:rPr lang="en-US" altLang="zh-CN" sz="4400" b="1" dirty="0" err="1">
                <a:ea typeface="幼圆" panose="02010509060101010101" pitchFamily="49" charset="-122"/>
                <a:cs typeface="Arial" panose="020B0604020202020204" pitchFamily="34" charset="0"/>
              </a:rPr>
              <a:t>O</a:t>
            </a:r>
            <a:endParaRPr lang="en-US" altLang="zh-CN" sz="4400" b="1" dirty="0">
              <a:ea typeface="幼圆" panose="02010509060101010101" pitchFamily="49" charset="-122"/>
              <a:cs typeface="Arial" panose="020B0604020202020204" pitchFamily="34" charset="0"/>
            </a:endParaRPr>
          </a:p>
        </p:txBody>
      </p:sp>
      <p:sp>
        <p:nvSpPr>
          <p:cNvPr id="6" name="矩形 5">
            <a:extLst>
              <a:ext uri="{FF2B5EF4-FFF2-40B4-BE49-F238E27FC236}">
                <a16:creationId xmlns:a16="http://schemas.microsoft.com/office/drawing/2014/main" id="{E290384B-B842-4F95-80A7-999C37420C29}"/>
              </a:ext>
            </a:extLst>
          </p:cNvPr>
          <p:cNvSpPr/>
          <p:nvPr/>
        </p:nvSpPr>
        <p:spPr>
          <a:xfrm>
            <a:off x="815311" y="6517848"/>
            <a:ext cx="8417647" cy="339733"/>
          </a:xfrm>
          <a:prstGeom prst="rect">
            <a:avLst/>
          </a:prstGeom>
        </p:spPr>
        <p:txBody>
          <a:bodyPr wrap="square">
            <a:spAutoFit/>
          </a:bodyPr>
          <a:lstStyle/>
          <a:p>
            <a:pPr lvl="0" algn="just">
              <a:spcBef>
                <a:spcPct val="0"/>
              </a:spcBef>
              <a:defRPr/>
            </a:pPr>
            <a:r>
              <a:rPr kumimoji="0" lang="en-US" altLang="zh-CN" sz="16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L.Y. Zhang, J. </a:t>
            </a:r>
            <a:r>
              <a:rPr kumimoji="0" lang="en-US" altLang="zh-CN" sz="1600" b="0" i="0" u="none" strike="noStrike" kern="1200" cap="none" spc="0" normalizeH="0" baseline="0" noProof="0" dirty="0" err="1">
                <a:ln>
                  <a:noFill/>
                </a:ln>
                <a:solidFill>
                  <a:srgbClr val="0070C0"/>
                </a:solidFill>
                <a:effectLst/>
                <a:uLnTx/>
                <a:uFillTx/>
                <a:ea typeface="幼圆" panose="02010509060101010101" pitchFamily="49" charset="-122"/>
                <a:cs typeface="Arial" panose="020B0604020202020204" pitchFamily="34" charset="0"/>
              </a:rPr>
              <a:t>Su</a:t>
            </a:r>
            <a:r>
              <a:rPr kumimoji="0" lang="en-US" altLang="zh-CN" sz="16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J.J. He</a:t>
            </a:r>
            <a:r>
              <a:rPr kumimoji="0" lang="zh-CN" altLang="en-US" sz="1600" b="0" i="0" u="none" strike="noStrike" kern="1200" cap="none" spc="0" normalizeH="0" baseline="0" noProof="0" dirty="0">
                <a:ln>
                  <a:noFill/>
                </a:ln>
                <a:solidFill>
                  <a:srgbClr val="FF0000"/>
                </a:solidFill>
                <a:effectLst/>
                <a:uLnTx/>
                <a:uFillTx/>
                <a:ea typeface="幼圆" panose="02010509060101010101" pitchFamily="49" charset="-122"/>
                <a:cs typeface="Arial" panose="020B0604020202020204" pitchFamily="34" charset="0"/>
              </a:rPr>
              <a:t>*</a:t>
            </a:r>
            <a:r>
              <a:rPr kumimoji="0" lang="en-US" altLang="zh-CN" sz="16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a:t>
            </a:r>
            <a:r>
              <a:rPr lang="en-US" altLang="zh-CN" sz="1600" dirty="0">
                <a:solidFill>
                  <a:srgbClr val="0070C0"/>
                </a:solidFill>
                <a:ea typeface="幼圆" panose="02010509060101010101" pitchFamily="49" charset="-122"/>
                <a:cs typeface="Arial" panose="020B0604020202020204" pitchFamily="34" charset="0"/>
              </a:rPr>
              <a:t>R.J. DeBoer, M. </a:t>
            </a:r>
            <a:r>
              <a:rPr lang="en-US" altLang="zh-CN" sz="1600" dirty="0" err="1">
                <a:solidFill>
                  <a:srgbClr val="0070C0"/>
                </a:solidFill>
                <a:ea typeface="幼圆" panose="02010509060101010101" pitchFamily="49" charset="-122"/>
                <a:cs typeface="Arial" panose="020B0604020202020204" pitchFamily="34" charset="0"/>
              </a:rPr>
              <a:t>Wiescher</a:t>
            </a:r>
            <a:r>
              <a:rPr lang="en-US" altLang="zh-CN" sz="1600" dirty="0">
                <a:solidFill>
                  <a:srgbClr val="FF0000"/>
                </a:solidFill>
                <a:ea typeface="幼圆" panose="02010509060101010101" pitchFamily="49" charset="-122"/>
                <a:cs typeface="Arial" panose="020B0604020202020204" pitchFamily="34" charset="0"/>
              </a:rPr>
              <a:t>*</a:t>
            </a:r>
            <a:r>
              <a:rPr lang="en-US" altLang="zh-CN" sz="1600" dirty="0">
                <a:solidFill>
                  <a:srgbClr val="0070C0"/>
                </a:solidFill>
                <a:ea typeface="幼圆" panose="02010509060101010101" pitchFamily="49" charset="-122"/>
                <a:cs typeface="Arial" panose="020B0604020202020204" pitchFamily="34" charset="0"/>
              </a:rPr>
              <a:t> …, W. P. Liu</a:t>
            </a:r>
            <a:r>
              <a:rPr lang="en-US" altLang="zh-CN" sz="1600" dirty="0">
                <a:solidFill>
                  <a:srgbClr val="FF0000"/>
                </a:solidFill>
                <a:ea typeface="幼圆" panose="02010509060101010101" pitchFamily="49" charset="-122"/>
                <a:cs typeface="Arial" panose="020B0604020202020204" pitchFamily="34" charset="0"/>
              </a:rPr>
              <a:t>*</a:t>
            </a:r>
            <a:r>
              <a:rPr kumimoji="0" lang="en-US" altLang="zh-CN" sz="16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Phys. Rev. Lett. 127(2021)152702</a:t>
            </a:r>
            <a:endParaRPr kumimoji="0" lang="en-US" altLang="zh-CN" sz="1600" b="0" i="0" u="none" strike="noStrike" kern="1200" cap="none" spc="0" normalizeH="0" baseline="30000" noProof="0" dirty="0">
              <a:ln>
                <a:noFill/>
              </a:ln>
              <a:solidFill>
                <a:srgbClr val="0070C0"/>
              </a:solidFill>
              <a:effectLst/>
              <a:uLnTx/>
              <a:uFillTx/>
              <a:ea typeface="幼圆" panose="02010509060101010101" pitchFamily="49" charset="-122"/>
              <a:cs typeface="Arial" panose="020B0604020202020204" pitchFamily="34" charset="0"/>
            </a:endParaRPr>
          </a:p>
        </p:txBody>
      </p:sp>
    </p:spTree>
    <p:extLst>
      <p:ext uri="{BB962C8B-B14F-4D97-AF65-F5344CB8AC3E}">
        <p14:creationId xmlns:p14="http://schemas.microsoft.com/office/powerpoint/2010/main" val="25589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46A57-D815-435C-A0E1-479DED34BAD5}"/>
              </a:ext>
            </a:extLst>
          </p:cNvPr>
          <p:cNvSpPr txBox="1">
            <a:spLocks noChangeArrowheads="1"/>
          </p:cNvSpPr>
          <p:nvPr/>
        </p:nvSpPr>
        <p:spPr>
          <a:xfrm>
            <a:off x="800317" y="251340"/>
            <a:ext cx="7920880"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CN" b="1" dirty="0">
                <a:latin typeface="+mn-lt"/>
                <a:ea typeface="幼圆" panose="02010509060101010101" pitchFamily="49" charset="-122"/>
                <a:cs typeface="Arial" panose="020B0604020202020204" pitchFamily="34" charset="0"/>
              </a:rPr>
              <a:t>Role of (p,</a:t>
            </a:r>
            <a:r>
              <a:rPr lang="en-US" altLang="zh-CN" b="1" dirty="0">
                <a:latin typeface="+mn-lt"/>
                <a:ea typeface="幼圆" panose="02010509060101010101" pitchFamily="49" charset="-122"/>
                <a:cs typeface="Arial" panose="020B0604020202020204" pitchFamily="34" charset="0"/>
                <a:sym typeface="Symbol" panose="05050102010706020507" pitchFamily="18" charset="2"/>
              </a:rPr>
              <a:t></a:t>
            </a:r>
            <a:r>
              <a:rPr lang="en-US" altLang="zh-CN" b="1" dirty="0">
                <a:latin typeface="+mn-lt"/>
                <a:ea typeface="幼圆" panose="02010509060101010101" pitchFamily="49" charset="-122"/>
                <a:cs typeface="Arial" panose="020B0604020202020204" pitchFamily="34" charset="0"/>
              </a:rPr>
              <a:t>) &amp; (p,</a:t>
            </a:r>
            <a:r>
              <a:rPr lang="en-US" altLang="zh-CN" b="1" dirty="0">
                <a:latin typeface="+mn-lt"/>
                <a:ea typeface="幼圆" panose="02010509060101010101" pitchFamily="49" charset="-122"/>
                <a:cs typeface="Arial" panose="020B0604020202020204" pitchFamily="34" charset="0"/>
                <a:sym typeface="Symbol" panose="05050102010706020507" pitchFamily="18" charset="2"/>
              </a:rPr>
              <a:t></a:t>
            </a:r>
            <a:r>
              <a:rPr lang="en-US" altLang="zh-CN" b="1" baseline="-25000" dirty="0">
                <a:latin typeface="+mn-lt"/>
                <a:ea typeface="幼圆" panose="02010509060101010101" pitchFamily="49" charset="-122"/>
                <a:cs typeface="Arial" panose="020B0604020202020204" pitchFamily="34" charset="0"/>
                <a:sym typeface="Symbol" panose="05050102010706020507" pitchFamily="18" charset="2"/>
              </a:rPr>
              <a:t>0</a:t>
            </a:r>
            <a:r>
              <a:rPr lang="en-US" altLang="zh-CN" b="1" dirty="0">
                <a:latin typeface="+mn-lt"/>
                <a:ea typeface="幼圆" panose="02010509060101010101" pitchFamily="49" charset="-122"/>
                <a:cs typeface="Arial" panose="020B0604020202020204" pitchFamily="34" charset="0"/>
              </a:rPr>
              <a:t>) channels</a:t>
            </a:r>
            <a:endParaRPr lang="zh-CN" altLang="en-US" b="1" dirty="0">
              <a:latin typeface="+mn-lt"/>
              <a:ea typeface="幼圆" panose="02010509060101010101" pitchFamily="49" charset="-122"/>
              <a:cs typeface="Arial" panose="020B0604020202020204" pitchFamily="34" charset="0"/>
            </a:endParaRPr>
          </a:p>
        </p:txBody>
      </p:sp>
      <p:pic>
        <p:nvPicPr>
          <p:cNvPr id="3" name="图片 2">
            <a:extLst>
              <a:ext uri="{FF2B5EF4-FFF2-40B4-BE49-F238E27FC236}">
                <a16:creationId xmlns:a16="http://schemas.microsoft.com/office/drawing/2014/main" id="{F66FA201-0251-4F6C-8861-31AF7551C5ED}"/>
              </a:ext>
            </a:extLst>
          </p:cNvPr>
          <p:cNvPicPr>
            <a:picLocks noChangeAspect="1"/>
          </p:cNvPicPr>
          <p:nvPr/>
        </p:nvPicPr>
        <p:blipFill>
          <a:blip r:embed="rId3"/>
          <a:stretch>
            <a:fillRect/>
          </a:stretch>
        </p:blipFill>
        <p:spPr>
          <a:xfrm>
            <a:off x="707720" y="1268159"/>
            <a:ext cx="6543979" cy="3998322"/>
          </a:xfrm>
          <a:prstGeom prst="rect">
            <a:avLst/>
          </a:prstGeom>
        </p:spPr>
      </p:pic>
      <p:sp>
        <p:nvSpPr>
          <p:cNvPr id="4" name="矩形 3">
            <a:extLst>
              <a:ext uri="{FF2B5EF4-FFF2-40B4-BE49-F238E27FC236}">
                <a16:creationId xmlns:a16="http://schemas.microsoft.com/office/drawing/2014/main" id="{39D9E60F-CBA8-48AD-87AD-A1E9E3C8879C}"/>
              </a:ext>
            </a:extLst>
          </p:cNvPr>
          <p:cNvSpPr/>
          <p:nvPr/>
        </p:nvSpPr>
        <p:spPr>
          <a:xfrm>
            <a:off x="647564" y="5212638"/>
            <a:ext cx="7848872" cy="1277273"/>
          </a:xfrm>
          <a:prstGeom prst="rect">
            <a:avLst/>
          </a:prstGeom>
        </p:spPr>
        <p:txBody>
          <a:bodyPr wrap="square">
            <a:spAutoFit/>
          </a:bodyPr>
          <a:lstStyle/>
          <a:p>
            <a:pPr>
              <a:buClr>
                <a:srgbClr val="FF0000"/>
              </a:buClr>
            </a:pPr>
            <a:r>
              <a:rPr lang="en-US" sz="2400" b="1" dirty="0">
                <a:solidFill>
                  <a:srgbClr val="0070C0"/>
                </a:solidFill>
                <a:ea typeface="幼圆" panose="02010509060101010101" pitchFamily="49" charset="-122"/>
                <a:cs typeface="Arial" panose="020B0604020202020204" pitchFamily="34" charset="0"/>
              </a:rPr>
              <a:t>Conclusion:</a:t>
            </a:r>
          </a:p>
          <a:p>
            <a:pPr>
              <a:spcBef>
                <a:spcPts val="600"/>
              </a:spcBef>
              <a:buClr>
                <a:srgbClr val="FF0000"/>
              </a:buClr>
            </a:pPr>
            <a:r>
              <a:rPr lang="en-US" sz="2400" dirty="0">
                <a:solidFill>
                  <a:prstClr val="black"/>
                </a:solidFill>
                <a:ea typeface="幼圆" panose="02010509060101010101" pitchFamily="49" charset="-122"/>
                <a:cs typeface="Arial" panose="020B0604020202020204" pitchFamily="34" charset="0"/>
              </a:rPr>
              <a:t>In the region of </a:t>
            </a:r>
            <a:r>
              <a:rPr lang="en-US" altLang="zh-CN" sz="2400" dirty="0">
                <a:solidFill>
                  <a:prstClr val="black"/>
                </a:solidFill>
                <a:ea typeface="幼圆" panose="02010509060101010101" pitchFamily="49" charset="-122"/>
                <a:cs typeface="Arial" panose="020B0604020202020204" pitchFamily="34" charset="0"/>
              </a:rPr>
              <a:t>50 </a:t>
            </a:r>
            <a:r>
              <a:rPr lang="en-US" altLang="zh-CN" sz="2400" dirty="0">
                <a:solidFill>
                  <a:prstClr val="black"/>
                </a:solidFill>
                <a:latin typeface="Times New Roman" panose="02020603050405020304" pitchFamily="18" charset="0"/>
                <a:ea typeface="幼圆" panose="02010509060101010101" pitchFamily="49" charset="-122"/>
                <a:cs typeface="Times New Roman" panose="02020603050405020304" pitchFamily="18" charset="0"/>
              </a:rPr>
              <a:t>~</a:t>
            </a:r>
            <a:r>
              <a:rPr lang="en-US" altLang="zh-CN" sz="2400" dirty="0">
                <a:solidFill>
                  <a:prstClr val="black"/>
                </a:solidFill>
                <a:ea typeface="幼圆" panose="02010509060101010101" pitchFamily="49" charset="-122"/>
                <a:cs typeface="Arial" panose="020B0604020202020204" pitchFamily="34" charset="0"/>
              </a:rPr>
              <a:t> 200 keV</a:t>
            </a:r>
            <a:r>
              <a:rPr lang="en-US" sz="2400" dirty="0">
                <a:solidFill>
                  <a:prstClr val="black"/>
                </a:solidFill>
                <a:ea typeface="幼圆" panose="02010509060101010101" pitchFamily="49" charset="-122"/>
                <a:cs typeface="Arial" panose="020B0604020202020204" pitchFamily="34" charset="0"/>
              </a:rPr>
              <a:t>, </a:t>
            </a:r>
            <a:r>
              <a:rPr lang="en-US" altLang="zh-CN" sz="2400" dirty="0">
                <a:solidFill>
                  <a:prstClr val="black"/>
                </a:solidFill>
                <a:ea typeface="幼圆" panose="02010509060101010101" pitchFamily="49" charset="-122"/>
                <a:cs typeface="Arial" panose="020B0604020202020204" pitchFamily="34" charset="0"/>
              </a:rPr>
              <a:t>(p,</a:t>
            </a:r>
            <a:r>
              <a:rPr lang="en-US" altLang="zh-CN" sz="2400" dirty="0">
                <a:solidFill>
                  <a:prstClr val="black"/>
                </a:solidFill>
                <a:ea typeface="幼圆" panose="02010509060101010101" pitchFamily="49" charset="-122"/>
                <a:cs typeface="Arial" panose="020B0604020202020204" pitchFamily="34" charset="0"/>
                <a:sym typeface="Symbol" panose="05050102010706020507" pitchFamily="18" charset="2"/>
              </a:rPr>
              <a:t></a:t>
            </a:r>
            <a:r>
              <a:rPr lang="en-US" altLang="zh-CN" sz="2400" baseline="-25000" dirty="0">
                <a:solidFill>
                  <a:prstClr val="black"/>
                </a:solidFill>
                <a:ea typeface="幼圆" panose="02010509060101010101" pitchFamily="49" charset="-122"/>
                <a:cs typeface="Arial" panose="020B0604020202020204" pitchFamily="34" charset="0"/>
              </a:rPr>
              <a:t>0</a:t>
            </a:r>
            <a:r>
              <a:rPr lang="en-US" altLang="zh-CN" sz="2400" dirty="0">
                <a:solidFill>
                  <a:prstClr val="black"/>
                </a:solidFill>
                <a:ea typeface="幼圆" panose="02010509060101010101" pitchFamily="49" charset="-122"/>
                <a:cs typeface="Arial" panose="020B0604020202020204" pitchFamily="34" charset="0"/>
              </a:rPr>
              <a:t>) dominates the total cross section and hence the rate (&lt; 0.12 </a:t>
            </a:r>
            <a:r>
              <a:rPr lang="en-US" altLang="zh-CN" sz="2400" dirty="0" err="1">
                <a:solidFill>
                  <a:prstClr val="black"/>
                </a:solidFill>
                <a:ea typeface="幼圆" panose="02010509060101010101" pitchFamily="49" charset="-122"/>
                <a:cs typeface="Arial" panose="020B0604020202020204" pitchFamily="34" charset="0"/>
              </a:rPr>
              <a:t>GK</a:t>
            </a:r>
            <a:r>
              <a:rPr lang="en-US" altLang="zh-CN" sz="2400" dirty="0">
                <a:solidFill>
                  <a:prstClr val="black"/>
                </a:solidFill>
                <a:ea typeface="幼圆" panose="02010509060101010101" pitchFamily="49" charset="-122"/>
                <a:cs typeface="Arial" panose="020B0604020202020204" pitchFamily="34" charset="0"/>
              </a:rPr>
              <a:t>) </a:t>
            </a:r>
            <a:r>
              <a:rPr lang="en-US" sz="2400" dirty="0">
                <a:solidFill>
                  <a:prstClr val="black"/>
                </a:solidFill>
                <a:ea typeface="幼圆" panose="02010509060101010101" pitchFamily="49" charset="-122"/>
                <a:cs typeface="Arial" panose="020B0604020202020204" pitchFamily="34" charset="0"/>
              </a:rPr>
              <a:t>!</a:t>
            </a:r>
          </a:p>
        </p:txBody>
      </p:sp>
      <p:sp>
        <p:nvSpPr>
          <p:cNvPr id="5" name="矩形 4">
            <a:extLst>
              <a:ext uri="{FF2B5EF4-FFF2-40B4-BE49-F238E27FC236}">
                <a16:creationId xmlns:a16="http://schemas.microsoft.com/office/drawing/2014/main" id="{D2A099BD-DE61-4F20-88BF-F733CD1C2985}"/>
              </a:ext>
            </a:extLst>
          </p:cNvPr>
          <p:cNvSpPr/>
          <p:nvPr/>
        </p:nvSpPr>
        <p:spPr>
          <a:xfrm>
            <a:off x="4027991" y="6489911"/>
            <a:ext cx="4977326" cy="400110"/>
          </a:xfrm>
          <a:prstGeom prst="rect">
            <a:avLst/>
          </a:prstGeom>
        </p:spPr>
        <p:txBody>
          <a:bodyPr wrap="square">
            <a:spAutoFit/>
          </a:bodyPr>
          <a:lstStyle/>
          <a:p>
            <a:pPr algn="r">
              <a:spcBef>
                <a:spcPct val="0"/>
              </a:spcBef>
            </a:pPr>
            <a:r>
              <a:rPr lang="en-US" altLang="zh-CN" sz="2000" dirty="0" err="1">
                <a:solidFill>
                  <a:srgbClr val="0070C0"/>
                </a:solidFill>
                <a:ea typeface="幼圆" panose="02010509060101010101" pitchFamily="49" charset="-122"/>
                <a:cs typeface="Arial" panose="020B0604020202020204" pitchFamily="34" charset="0"/>
              </a:rPr>
              <a:t>L.Y</a:t>
            </a:r>
            <a:r>
              <a:rPr lang="en-US" altLang="zh-CN" sz="2000" dirty="0">
                <a:solidFill>
                  <a:srgbClr val="0070C0"/>
                </a:solidFill>
                <a:ea typeface="幼圆" panose="02010509060101010101" pitchFamily="49" charset="-122"/>
                <a:cs typeface="Arial" panose="020B0604020202020204" pitchFamily="34" charset="0"/>
              </a:rPr>
              <a:t>. Zhang </a:t>
            </a:r>
            <a:r>
              <a:rPr lang="en-US" altLang="zh-CN" sz="2000" i="1" dirty="0">
                <a:solidFill>
                  <a:srgbClr val="0070C0"/>
                </a:solidFill>
                <a:ea typeface="幼圆" panose="02010509060101010101" pitchFamily="49" charset="-122"/>
                <a:cs typeface="Arial" panose="020B0604020202020204" pitchFamily="34" charset="0"/>
              </a:rPr>
              <a:t>et al</a:t>
            </a:r>
            <a:r>
              <a:rPr lang="en-US" altLang="zh-CN" sz="2000" dirty="0">
                <a:solidFill>
                  <a:srgbClr val="0070C0"/>
                </a:solidFill>
                <a:ea typeface="幼圆" panose="02010509060101010101" pitchFamily="49" charset="-122"/>
                <a:cs typeface="Arial" panose="020B0604020202020204" pitchFamily="34" charset="0"/>
              </a:rPr>
              <a:t>., Phys. Rev. C 106(2022)055803</a:t>
            </a:r>
            <a:endParaRPr lang="en-US" altLang="zh-CN" sz="2000" baseline="30000" dirty="0">
              <a:solidFill>
                <a:srgbClr val="0070C0"/>
              </a:solidFill>
              <a:ea typeface="幼圆" panose="02010509060101010101" pitchFamily="49" charset="-122"/>
              <a:cs typeface="Arial" panose="020B0604020202020204" pitchFamily="34" charset="0"/>
            </a:endParaRPr>
          </a:p>
        </p:txBody>
      </p:sp>
    </p:spTree>
    <p:extLst>
      <p:ext uri="{BB962C8B-B14F-4D97-AF65-F5344CB8AC3E}">
        <p14:creationId xmlns:p14="http://schemas.microsoft.com/office/powerpoint/2010/main" val="4152570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9B992321-D06D-4C19-B7AC-887C59D35BBF}"/>
              </a:ext>
            </a:extLst>
          </p:cNvPr>
          <p:cNvSpPr txBox="1"/>
          <p:nvPr/>
        </p:nvSpPr>
        <p:spPr>
          <a:xfrm>
            <a:off x="282668" y="141930"/>
            <a:ext cx="8720253" cy="769441"/>
          </a:xfrm>
          <a:prstGeom prst="rect">
            <a:avLst/>
          </a:prstGeom>
          <a:noFill/>
        </p:spPr>
        <p:txBody>
          <a:bodyPr wrap="square">
            <a:spAutoFit/>
          </a:bodyPr>
          <a:lstStyle/>
          <a:p>
            <a:r>
              <a:rPr lang="en-US" altLang="zh-CN" sz="4400" b="1" dirty="0" err="1">
                <a:ea typeface="幼圆" panose="02010509060101010101" pitchFamily="49" charset="-122"/>
                <a:cs typeface="Arial" panose="020B0604020202020204" pitchFamily="34" charset="0"/>
              </a:rPr>
              <a:t>JUNA</a:t>
            </a:r>
            <a:r>
              <a:rPr lang="en-US" altLang="zh-CN" sz="4400" b="1" dirty="0">
                <a:ea typeface="幼圆" panose="02010509060101010101" pitchFamily="49" charset="-122"/>
                <a:cs typeface="Arial" panose="020B0604020202020204" pitchFamily="34" charset="0"/>
              </a:rPr>
              <a:t> measurement of </a:t>
            </a:r>
            <a:r>
              <a:rPr lang="en-US" altLang="zh-CN" sz="4400" b="1" baseline="30000" dirty="0" err="1">
                <a:ea typeface="幼圆" panose="02010509060101010101" pitchFamily="49" charset="-122"/>
                <a:cs typeface="Arial" panose="020B0604020202020204" pitchFamily="34" charset="0"/>
              </a:rPr>
              <a:t>19</a:t>
            </a:r>
            <a:r>
              <a:rPr lang="en-US" altLang="zh-CN" sz="4400" b="1" dirty="0" err="1">
                <a:ea typeface="幼圆" panose="02010509060101010101" pitchFamily="49" charset="-122"/>
                <a:cs typeface="Arial" panose="020B0604020202020204" pitchFamily="34" charset="0"/>
              </a:rPr>
              <a:t>F</a:t>
            </a:r>
            <a:r>
              <a:rPr lang="en-US" altLang="zh-CN" sz="4400" b="1" dirty="0">
                <a:ea typeface="幼圆" panose="02010509060101010101" pitchFamily="49" charset="-122"/>
                <a:cs typeface="Arial" panose="020B0604020202020204" pitchFamily="34" charset="0"/>
              </a:rPr>
              <a:t>(p,</a:t>
            </a:r>
            <a:r>
              <a:rPr lang="en-US" altLang="zh-CN" sz="4400" b="1" dirty="0">
                <a:ea typeface="幼圆" panose="02010509060101010101" pitchFamily="49" charset="-122"/>
                <a:cs typeface="Arial" panose="020B0604020202020204" pitchFamily="34" charset="0"/>
                <a:sym typeface="Symbol" panose="05050102010706020507" pitchFamily="18" charset="2"/>
              </a:rPr>
              <a:t></a:t>
            </a:r>
            <a:r>
              <a:rPr lang="en-US" altLang="zh-CN" sz="4400" b="1" dirty="0">
                <a:ea typeface="幼圆" panose="02010509060101010101" pitchFamily="49" charset="-122"/>
                <a:cs typeface="Arial" panose="020B0604020202020204" pitchFamily="34" charset="0"/>
              </a:rPr>
              <a:t>)</a:t>
            </a:r>
            <a:r>
              <a:rPr lang="en-US" altLang="zh-CN" sz="4400" b="1" baseline="30000" dirty="0" err="1">
                <a:ea typeface="幼圆" panose="02010509060101010101" pitchFamily="49" charset="-122"/>
                <a:cs typeface="Arial" panose="020B0604020202020204" pitchFamily="34" charset="0"/>
              </a:rPr>
              <a:t>20</a:t>
            </a:r>
            <a:r>
              <a:rPr lang="en-US" altLang="zh-CN" sz="4400" b="1" dirty="0" err="1">
                <a:ea typeface="幼圆" panose="02010509060101010101" pitchFamily="49" charset="-122"/>
                <a:cs typeface="Arial" panose="020B0604020202020204" pitchFamily="34" charset="0"/>
              </a:rPr>
              <a:t>Ne</a:t>
            </a:r>
            <a:endParaRPr lang="en-US" altLang="zh-CN" sz="4400" b="1" dirty="0">
              <a:ea typeface="幼圆" panose="02010509060101010101" pitchFamily="49" charset="-122"/>
              <a:cs typeface="Arial" panose="020B0604020202020204" pitchFamily="34" charset="0"/>
            </a:endParaRPr>
          </a:p>
        </p:txBody>
      </p:sp>
      <p:sp>
        <p:nvSpPr>
          <p:cNvPr id="10" name="矩形 9">
            <a:extLst>
              <a:ext uri="{FF2B5EF4-FFF2-40B4-BE49-F238E27FC236}">
                <a16:creationId xmlns:a16="http://schemas.microsoft.com/office/drawing/2014/main" id="{9BE79792-8C83-4847-9346-3343181795B0}"/>
              </a:ext>
            </a:extLst>
          </p:cNvPr>
          <p:cNvSpPr/>
          <p:nvPr/>
        </p:nvSpPr>
        <p:spPr>
          <a:xfrm>
            <a:off x="523314" y="1129680"/>
            <a:ext cx="7155147" cy="584775"/>
          </a:xfrm>
          <a:prstGeom prst="rect">
            <a:avLst/>
          </a:prstGeom>
        </p:spPr>
        <p:txBody>
          <a:bodyPr wrap="square">
            <a:spAutoFit/>
          </a:bodyPr>
          <a:lstStyle/>
          <a:p>
            <a:pPr>
              <a:lnSpc>
                <a:spcPct val="100000"/>
              </a:lnSpc>
              <a:spcBef>
                <a:spcPct val="0"/>
              </a:spcBef>
              <a:buNone/>
            </a:pPr>
            <a:r>
              <a:rPr lang="en-US" altLang="zh-CN" sz="3200" b="1" dirty="0">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Proton beam current: </a:t>
            </a:r>
            <a:r>
              <a:rPr lang="en-US" altLang="zh-CN" sz="3200"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a:t>
            </a:r>
            <a:r>
              <a:rPr lang="en-US" altLang="zh-CN" sz="3200" b="1" dirty="0">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1 mA (</a:t>
            </a:r>
            <a:r>
              <a:rPr lang="en-US" altLang="zh-CN" sz="3200" b="1" dirty="0" err="1">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JUNA</a:t>
            </a:r>
            <a:r>
              <a:rPr lang="en-US" altLang="zh-CN" sz="3200" b="1" dirty="0">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a:t>
            </a:r>
            <a:endParaRPr lang="en-US" altLang="zh-CN" sz="3200" b="1" baseline="30000" dirty="0">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endParaRPr>
          </a:p>
        </p:txBody>
      </p:sp>
      <p:sp>
        <p:nvSpPr>
          <p:cNvPr id="11" name="文本框 10">
            <a:extLst>
              <a:ext uri="{FF2B5EF4-FFF2-40B4-BE49-F238E27FC236}">
                <a16:creationId xmlns:a16="http://schemas.microsoft.com/office/drawing/2014/main" id="{8BCAC2DB-F895-469C-877F-89A72854D154}"/>
              </a:ext>
            </a:extLst>
          </p:cNvPr>
          <p:cNvSpPr txBox="1"/>
          <p:nvPr/>
        </p:nvSpPr>
        <p:spPr>
          <a:xfrm>
            <a:off x="447600" y="1761688"/>
            <a:ext cx="8101157" cy="523220"/>
          </a:xfrm>
          <a:prstGeom prst="rect">
            <a:avLst/>
          </a:prstGeom>
          <a:noFill/>
        </p:spPr>
        <p:txBody>
          <a:bodyPr wrap="square">
            <a:spAutoFit/>
          </a:bodyPr>
          <a:lstStyle/>
          <a:p>
            <a:pPr marL="457200" indent="-457200">
              <a:buFont typeface="Wingdings" panose="05000000000000000000" pitchFamily="2" charset="2"/>
              <a:buChar char="l"/>
            </a:pPr>
            <a:r>
              <a:rPr lang="en-US" altLang="zh-CN" sz="28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sym typeface="Symbol" panose="05050102010706020507" pitchFamily="18" charset="2"/>
              </a:rPr>
              <a:t>Summed </a:t>
            </a:r>
            <a:r>
              <a:rPr lang="zh-CN" altLang="en-US" sz="28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sym typeface="Symbol" panose="05050102010706020507" pitchFamily="18" charset="2"/>
              </a:rPr>
              <a:t></a:t>
            </a:r>
            <a:r>
              <a:rPr lang="en-US" altLang="zh-CN" sz="28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sym typeface="Symbol" panose="05050102010706020507" pitchFamily="18" charset="2"/>
              </a:rPr>
              <a:t>-ray spectra</a:t>
            </a:r>
            <a:r>
              <a:rPr lang="zh-CN" altLang="en-US" sz="28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sym typeface="Symbol" panose="05050102010706020507" pitchFamily="18" charset="2"/>
              </a:rPr>
              <a:t> </a:t>
            </a:r>
            <a:r>
              <a:rPr lang="en-US" altLang="zh-CN" sz="28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sym typeface="Symbol" panose="05050102010706020507" pitchFamily="18" charset="2"/>
              </a:rPr>
              <a:t>&amp; </a:t>
            </a:r>
            <a:r>
              <a:rPr lang="en-US" altLang="zh-CN" sz="2800" b="1" dirty="0" err="1">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sym typeface="Symbol" panose="05050102010706020507" pitchFamily="18" charset="2"/>
              </a:rPr>
              <a:t>coinc</a:t>
            </a:r>
            <a:r>
              <a:rPr lang="en-US" altLang="zh-CN" sz="28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sym typeface="Symbol" panose="05050102010706020507" pitchFamily="18" charset="2"/>
              </a:rPr>
              <a:t>. spectra</a:t>
            </a:r>
            <a:endParaRPr lang="zh-CN" altLang="en-US" sz="2800" dirty="0">
              <a:solidFill>
                <a:srgbClr val="FF0080"/>
              </a:solidFill>
              <a:effectLst>
                <a:outerShdw blurRad="38100" dist="38100" dir="2700000" algn="tl">
                  <a:srgbClr val="000000">
                    <a:alpha val="43137"/>
                  </a:srgbClr>
                </a:outerShdw>
              </a:effectLst>
            </a:endParaRPr>
          </a:p>
        </p:txBody>
      </p:sp>
      <p:pic>
        <p:nvPicPr>
          <p:cNvPr id="15" name="图片 14">
            <a:extLst>
              <a:ext uri="{FF2B5EF4-FFF2-40B4-BE49-F238E27FC236}">
                <a16:creationId xmlns:a16="http://schemas.microsoft.com/office/drawing/2014/main" id="{B5F2E44C-0044-4033-95C7-6B520499B4BA}"/>
              </a:ext>
            </a:extLst>
          </p:cNvPr>
          <p:cNvPicPr>
            <a:picLocks noChangeAspect="1"/>
          </p:cNvPicPr>
          <p:nvPr/>
        </p:nvPicPr>
        <p:blipFill rotWithShape="1">
          <a:blip r:embed="rId3"/>
          <a:srcRect r="32215"/>
          <a:stretch/>
        </p:blipFill>
        <p:spPr>
          <a:xfrm>
            <a:off x="351042" y="2517540"/>
            <a:ext cx="4764882" cy="4131369"/>
          </a:xfrm>
          <a:prstGeom prst="rect">
            <a:avLst/>
          </a:prstGeom>
        </p:spPr>
      </p:pic>
      <p:pic>
        <p:nvPicPr>
          <p:cNvPr id="16" name="图片 15">
            <a:extLst>
              <a:ext uri="{FF2B5EF4-FFF2-40B4-BE49-F238E27FC236}">
                <a16:creationId xmlns:a16="http://schemas.microsoft.com/office/drawing/2014/main" id="{80FCF2A4-6561-4B42-969F-77B199023A6D}"/>
              </a:ext>
            </a:extLst>
          </p:cNvPr>
          <p:cNvPicPr>
            <a:picLocks noChangeAspect="1"/>
          </p:cNvPicPr>
          <p:nvPr/>
        </p:nvPicPr>
        <p:blipFill rotWithShape="1">
          <a:blip r:embed="rId3"/>
          <a:srcRect l="67394" t="15268" r="965" b="31562"/>
          <a:stretch/>
        </p:blipFill>
        <p:spPr>
          <a:xfrm>
            <a:off x="5216656" y="2517540"/>
            <a:ext cx="3699789" cy="3654028"/>
          </a:xfrm>
          <a:prstGeom prst="rect">
            <a:avLst/>
          </a:prstGeom>
        </p:spPr>
      </p:pic>
    </p:spTree>
    <p:extLst>
      <p:ext uri="{BB962C8B-B14F-4D97-AF65-F5344CB8AC3E}">
        <p14:creationId xmlns:p14="http://schemas.microsoft.com/office/powerpoint/2010/main" val="727177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图片 7" descr="Big bang -改.jpg">
            <a:extLst>
              <a:ext uri="{FF2B5EF4-FFF2-40B4-BE49-F238E27FC236}">
                <a16:creationId xmlns:a16="http://schemas.microsoft.com/office/drawing/2014/main" id="{C5677D3A-4B8C-46F3-904E-45A88839D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0"/>
            <a:ext cx="9215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2">
            <a:extLst>
              <a:ext uri="{FF2B5EF4-FFF2-40B4-BE49-F238E27FC236}">
                <a16:creationId xmlns:a16="http://schemas.microsoft.com/office/drawing/2014/main" id="{C7DC2619-C725-401D-851D-6E5BE5ED1485}"/>
              </a:ext>
            </a:extLst>
          </p:cNvPr>
          <p:cNvSpPr txBox="1">
            <a:spLocks noChangeArrowheads="1"/>
          </p:cNvSpPr>
          <p:nvPr/>
        </p:nvSpPr>
        <p:spPr bwMode="auto">
          <a:xfrm>
            <a:off x="3505200" y="5317604"/>
            <a:ext cx="625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mn-lt"/>
                <a:ea typeface="幼圆" panose="02010509060101010101" pitchFamily="49" charset="-122"/>
                <a:cs typeface="Times New Roman" panose="02020603050405020304" pitchFamily="18" charset="0"/>
              </a:rPr>
              <a:t>100 s</a:t>
            </a:r>
            <a:endParaRPr kumimoji="0" lang="zh-CN" altLang="en-US" sz="1600" b="1" i="0" u="none" strike="noStrike" kern="1200" cap="none" spc="0" normalizeH="0" baseline="0" noProof="0" dirty="0">
              <a:ln>
                <a:noFill/>
              </a:ln>
              <a:solidFill>
                <a:srgbClr val="FFFF00"/>
              </a:solidFill>
              <a:effectLst/>
              <a:uLnTx/>
              <a:uFillTx/>
              <a:latin typeface="+mn-lt"/>
              <a:ea typeface="幼圆" panose="02010509060101010101" pitchFamily="49" charset="-122"/>
              <a:cs typeface="Times New Roman" panose="02020603050405020304" pitchFamily="18" charset="0"/>
            </a:endParaRPr>
          </a:p>
        </p:txBody>
      </p:sp>
      <p:sp>
        <p:nvSpPr>
          <p:cNvPr id="95236" name="TextBox 2">
            <a:extLst>
              <a:ext uri="{FF2B5EF4-FFF2-40B4-BE49-F238E27FC236}">
                <a16:creationId xmlns:a16="http://schemas.microsoft.com/office/drawing/2014/main" id="{154D2A54-8B9A-4F2B-A4B2-B7DD748D45D4}"/>
              </a:ext>
            </a:extLst>
          </p:cNvPr>
          <p:cNvSpPr txBox="1">
            <a:spLocks noChangeArrowheads="1"/>
          </p:cNvSpPr>
          <p:nvPr/>
        </p:nvSpPr>
        <p:spPr bwMode="auto">
          <a:xfrm>
            <a:off x="4432110" y="5668702"/>
            <a:ext cx="14822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mn-lt"/>
                <a:ea typeface="宋体" panose="02010600030101010101" pitchFamily="2" charset="-122"/>
                <a:cs typeface="Times New Roman" panose="02020603050405020304" pitchFamily="18" charset="0"/>
              </a:rPr>
              <a:t>0.38 </a:t>
            </a:r>
            <a:r>
              <a:rPr kumimoji="0" lang="en-US" altLang="zh-CN" sz="1600" b="1" i="0" u="none" strike="noStrike" kern="1200" cap="none" spc="0" normalizeH="0" baseline="0" noProof="0" dirty="0">
                <a:ln>
                  <a:noFill/>
                </a:ln>
                <a:solidFill>
                  <a:srgbClr val="FFFF00"/>
                </a:solidFill>
                <a:effectLst/>
                <a:uLnTx/>
                <a:uFillTx/>
                <a:latin typeface="+mn-lt"/>
                <a:ea typeface="幼圆" panose="02010509060101010101" pitchFamily="49" charset="-122"/>
                <a:cs typeface="Times New Roman" panose="02020603050405020304" pitchFamily="18" charset="0"/>
              </a:rPr>
              <a:t>million </a:t>
            </a:r>
            <a:r>
              <a:rPr kumimoji="0" lang="en-US" altLang="zh-CN" sz="1600" b="1" i="0" u="none" strike="noStrike" kern="1200" cap="none" spc="0" normalizeH="0" baseline="0" noProof="0" dirty="0" err="1">
                <a:ln>
                  <a:noFill/>
                </a:ln>
                <a:solidFill>
                  <a:srgbClr val="FFFF00"/>
                </a:solidFill>
                <a:effectLst/>
                <a:uLnTx/>
                <a:uFillTx/>
                <a:latin typeface="+mn-lt"/>
                <a:ea typeface="幼圆" panose="02010509060101010101" pitchFamily="49" charset="-122"/>
                <a:cs typeface="Times New Roman" panose="02020603050405020304" pitchFamily="18" charset="0"/>
              </a:rPr>
              <a:t>yrs</a:t>
            </a:r>
            <a:endParaRPr kumimoji="0" lang="zh-CN" altLang="en-US" sz="1600" b="1" i="0" u="none" strike="noStrike" kern="1200" cap="none" spc="0" normalizeH="0" baseline="0" noProof="0" dirty="0">
              <a:ln>
                <a:noFill/>
              </a:ln>
              <a:solidFill>
                <a:srgbClr val="FFFF00"/>
              </a:solidFill>
              <a:effectLst/>
              <a:uLnTx/>
              <a:uFillTx/>
              <a:latin typeface="+mn-lt"/>
              <a:ea typeface="幼圆" panose="02010509060101010101" pitchFamily="49" charset="-122"/>
              <a:cs typeface="Times New Roman" panose="02020603050405020304" pitchFamily="18" charset="0"/>
            </a:endParaRPr>
          </a:p>
        </p:txBody>
      </p:sp>
      <p:sp>
        <p:nvSpPr>
          <p:cNvPr id="95237" name="TextBox 2">
            <a:extLst>
              <a:ext uri="{FF2B5EF4-FFF2-40B4-BE49-F238E27FC236}">
                <a16:creationId xmlns:a16="http://schemas.microsoft.com/office/drawing/2014/main" id="{6CB35C4A-8CCE-4BB0-84A9-3CDE42BAA2B7}"/>
              </a:ext>
            </a:extLst>
          </p:cNvPr>
          <p:cNvSpPr txBox="1">
            <a:spLocks noChangeArrowheads="1"/>
          </p:cNvSpPr>
          <p:nvPr/>
        </p:nvSpPr>
        <p:spPr bwMode="auto">
          <a:xfrm>
            <a:off x="5811301" y="6053554"/>
            <a:ext cx="14276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mn-lt"/>
                <a:ea typeface="宋体" panose="02010600030101010101" pitchFamily="2" charset="-122"/>
                <a:cs typeface="Times New Roman" panose="02020603050405020304" pitchFamily="18" charset="0"/>
              </a:rPr>
              <a:t>15</a:t>
            </a:r>
            <a:r>
              <a:rPr kumimoji="0" lang="en-US" altLang="zh-CN" sz="1600" b="1" i="0" u="none" strike="noStrike" kern="1200" cap="none" spc="0" normalizeH="0" baseline="0" noProof="0" dirty="0">
                <a:ln>
                  <a:noFill/>
                </a:ln>
                <a:solidFill>
                  <a:srgbClr val="FFFF00"/>
                </a:solidFill>
                <a:effectLst/>
                <a:uLnTx/>
                <a:uFillTx/>
                <a:latin typeface="+mn-lt"/>
                <a:cs typeface="Times New Roman" panose="02020603050405020304" pitchFamily="18" charset="0"/>
              </a:rPr>
              <a:t>0 million </a:t>
            </a:r>
            <a:r>
              <a:rPr kumimoji="0" lang="en-US" altLang="zh-CN" sz="1600" b="1" i="0" u="none" strike="noStrike" kern="1200" cap="none" spc="0" normalizeH="0" baseline="0" noProof="0" dirty="0" err="1">
                <a:ln>
                  <a:noFill/>
                </a:ln>
                <a:solidFill>
                  <a:srgbClr val="FFFF00"/>
                </a:solidFill>
                <a:effectLst/>
                <a:uLnTx/>
                <a:uFillTx/>
                <a:latin typeface="+mn-lt"/>
                <a:cs typeface="Times New Roman" panose="02020603050405020304" pitchFamily="18" charset="0"/>
              </a:rPr>
              <a:t>yrs</a:t>
            </a:r>
            <a:endParaRPr kumimoji="0" lang="zh-CN" altLang="en-US" sz="1600" b="1" i="0" u="none" strike="noStrike" kern="1200" cap="none" spc="0" normalizeH="0" baseline="0" noProof="0" dirty="0">
              <a:ln>
                <a:noFill/>
              </a:ln>
              <a:solidFill>
                <a:srgbClr val="FFFF00"/>
              </a:solidFill>
              <a:effectLst/>
              <a:uLnTx/>
              <a:uFillTx/>
              <a:latin typeface="+mn-lt"/>
              <a:ea typeface="幼圆" panose="02010509060101010101" pitchFamily="49" charset="-122"/>
              <a:cs typeface="Times New Roman" panose="02020603050405020304" pitchFamily="18" charset="0"/>
            </a:endParaRPr>
          </a:p>
        </p:txBody>
      </p:sp>
      <p:sp>
        <p:nvSpPr>
          <p:cNvPr id="95238" name="TextBox 2">
            <a:extLst>
              <a:ext uri="{FF2B5EF4-FFF2-40B4-BE49-F238E27FC236}">
                <a16:creationId xmlns:a16="http://schemas.microsoft.com/office/drawing/2014/main" id="{96617BDB-1A36-4D89-B93D-EEBA060E0915}"/>
              </a:ext>
            </a:extLst>
          </p:cNvPr>
          <p:cNvSpPr txBox="1">
            <a:spLocks noChangeArrowheads="1"/>
          </p:cNvSpPr>
          <p:nvPr/>
        </p:nvSpPr>
        <p:spPr bwMode="auto">
          <a:xfrm>
            <a:off x="7239000" y="6400800"/>
            <a:ext cx="14260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mn-lt"/>
                <a:ea typeface="宋体" panose="02010600030101010101" pitchFamily="2" charset="-122"/>
                <a:cs typeface="Times New Roman" panose="02020603050405020304" pitchFamily="18" charset="0"/>
              </a:rPr>
              <a:t>13</a:t>
            </a:r>
            <a:r>
              <a:rPr lang="en-US" altLang="zh-CN" sz="1600" b="1" dirty="0">
                <a:solidFill>
                  <a:srgbClr val="FFFF00"/>
                </a:solidFill>
                <a:latin typeface="+mn-lt"/>
                <a:cs typeface="Times New Roman" panose="02020603050405020304" pitchFamily="18" charset="0"/>
              </a:rPr>
              <a:t>.</a:t>
            </a:r>
            <a:r>
              <a:rPr kumimoji="0" lang="en-US" altLang="zh-CN" sz="1600" b="1" i="0" u="none" strike="noStrike" kern="1200" cap="none" spc="0" normalizeH="0" baseline="0" noProof="0" dirty="0">
                <a:ln>
                  <a:noFill/>
                </a:ln>
                <a:solidFill>
                  <a:srgbClr val="FFFF00"/>
                </a:solidFill>
                <a:effectLst/>
                <a:uLnTx/>
                <a:uFillTx/>
                <a:latin typeface="+mn-lt"/>
                <a:ea typeface="宋体" panose="02010600030101010101" pitchFamily="2" charset="-122"/>
                <a:cs typeface="Times New Roman" panose="02020603050405020304" pitchFamily="18" charset="0"/>
              </a:rPr>
              <a:t>8</a:t>
            </a:r>
            <a:r>
              <a:rPr kumimoji="0" lang="zh-CN" altLang="en-US" sz="1600" b="1" i="0" u="none" strike="noStrike" kern="1200" cap="none" spc="0" normalizeH="0" baseline="0" noProof="0" dirty="0">
                <a:ln>
                  <a:noFill/>
                </a:ln>
                <a:solidFill>
                  <a:srgbClr val="FFFF00"/>
                </a:solidFill>
                <a:effectLst/>
                <a:uLnTx/>
                <a:uFillTx/>
                <a:latin typeface="+mn-lt"/>
                <a:ea typeface="幼圆" panose="02010509060101010101" pitchFamily="49" charset="-122"/>
                <a:cs typeface="Times New Roman" panose="02020603050405020304" pitchFamily="18" charset="0"/>
              </a:rPr>
              <a:t> </a:t>
            </a:r>
            <a:r>
              <a:rPr kumimoji="0" lang="en-US" altLang="zh-CN" sz="1600" b="1" i="0" u="none" strike="noStrike" kern="1200" cap="none" spc="0" normalizeH="0" baseline="0" noProof="0" dirty="0">
                <a:ln>
                  <a:noFill/>
                </a:ln>
                <a:solidFill>
                  <a:srgbClr val="FFFF00"/>
                </a:solidFill>
                <a:effectLst/>
                <a:uLnTx/>
                <a:uFillTx/>
                <a:latin typeface="+mn-lt"/>
                <a:ea typeface="幼圆" panose="02010509060101010101" pitchFamily="49" charset="-122"/>
                <a:cs typeface="Times New Roman" panose="02020603050405020304" pitchFamily="18" charset="0"/>
              </a:rPr>
              <a:t>billion </a:t>
            </a:r>
            <a:r>
              <a:rPr kumimoji="0" lang="en-US" altLang="zh-CN" sz="1600" b="1" i="0" u="none" strike="noStrike" kern="1200" cap="none" spc="0" normalizeH="0" baseline="0" noProof="0" dirty="0" err="1">
                <a:ln>
                  <a:noFill/>
                </a:ln>
                <a:solidFill>
                  <a:srgbClr val="FFFF00"/>
                </a:solidFill>
                <a:effectLst/>
                <a:uLnTx/>
                <a:uFillTx/>
                <a:latin typeface="+mn-lt"/>
                <a:ea typeface="幼圆" panose="02010509060101010101" pitchFamily="49" charset="-122"/>
                <a:cs typeface="Times New Roman" panose="02020603050405020304" pitchFamily="18" charset="0"/>
              </a:rPr>
              <a:t>yrs</a:t>
            </a:r>
            <a:endParaRPr kumimoji="0" lang="zh-CN" altLang="en-US" sz="1600" b="1" i="0" u="none" strike="noStrike" kern="1200" cap="none" spc="0" normalizeH="0" baseline="0" noProof="0" dirty="0">
              <a:ln>
                <a:noFill/>
              </a:ln>
              <a:solidFill>
                <a:srgbClr val="FFFF00"/>
              </a:solidFill>
              <a:effectLst/>
              <a:uLnTx/>
              <a:uFillTx/>
              <a:latin typeface="+mn-lt"/>
              <a:ea typeface="幼圆" panose="02010509060101010101" pitchFamily="49" charset="-122"/>
              <a:cs typeface="Times New Roman" panose="02020603050405020304" pitchFamily="18" charset="0"/>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E6CC3F54-B32E-4A71-8E40-E94A5900EAF8}"/>
              </a:ext>
            </a:extLst>
          </p:cNvPr>
          <p:cNvSpPr txBox="1"/>
          <p:nvPr/>
        </p:nvSpPr>
        <p:spPr>
          <a:xfrm>
            <a:off x="635558" y="1261102"/>
            <a:ext cx="3855419" cy="584775"/>
          </a:xfrm>
          <a:prstGeom prst="rect">
            <a:avLst/>
          </a:prstGeom>
          <a:noFill/>
        </p:spPr>
        <p:txBody>
          <a:bodyPr wrap="square">
            <a:spAutoFit/>
          </a:bodyPr>
          <a:lstStyle/>
          <a:p>
            <a:pPr marL="457200" indent="-457200">
              <a:buFont typeface="Wingdings" panose="05000000000000000000" pitchFamily="2" charset="2"/>
              <a:buChar char="l"/>
            </a:pPr>
            <a:r>
              <a:rPr lang="en-US" altLang="zh-CN" sz="3200" b="1" dirty="0">
                <a:solidFill>
                  <a:srgbClr val="FF0080"/>
                </a:solidFill>
                <a:effectLst>
                  <a:outerShdw blurRad="38100" dist="38100" dir="2700000" algn="tl">
                    <a:srgbClr val="000000">
                      <a:alpha val="43137"/>
                    </a:srgbClr>
                  </a:outerShdw>
                </a:effectLst>
                <a:ea typeface="幼圆" panose="02010509060101010101" pitchFamily="49" charset="-122"/>
                <a:cs typeface="Arial" panose="020B0604020202020204" pitchFamily="34" charset="0"/>
              </a:rPr>
              <a:t>A new resonance!</a:t>
            </a:r>
          </a:p>
        </p:txBody>
      </p:sp>
      <p:pic>
        <p:nvPicPr>
          <p:cNvPr id="7" name="图片 6">
            <a:extLst>
              <a:ext uri="{FF2B5EF4-FFF2-40B4-BE49-F238E27FC236}">
                <a16:creationId xmlns:a16="http://schemas.microsoft.com/office/drawing/2014/main" id="{5A72A972-15BC-4676-9981-9E06DEFD4775}"/>
              </a:ext>
            </a:extLst>
          </p:cNvPr>
          <p:cNvPicPr>
            <a:picLocks noChangeAspect="1"/>
          </p:cNvPicPr>
          <p:nvPr/>
        </p:nvPicPr>
        <p:blipFill>
          <a:blip r:embed="rId3"/>
          <a:stretch>
            <a:fillRect/>
          </a:stretch>
        </p:blipFill>
        <p:spPr>
          <a:xfrm>
            <a:off x="729077" y="1845877"/>
            <a:ext cx="5758749" cy="3680432"/>
          </a:xfrm>
          <a:prstGeom prst="rect">
            <a:avLst/>
          </a:prstGeom>
        </p:spPr>
      </p:pic>
      <p:sp>
        <p:nvSpPr>
          <p:cNvPr id="8" name="文本框 7">
            <a:extLst>
              <a:ext uri="{FF2B5EF4-FFF2-40B4-BE49-F238E27FC236}">
                <a16:creationId xmlns:a16="http://schemas.microsoft.com/office/drawing/2014/main" id="{2F9600D3-4FB4-4D48-8EFE-8DF9312BF848}"/>
              </a:ext>
            </a:extLst>
          </p:cNvPr>
          <p:cNvSpPr txBox="1"/>
          <p:nvPr/>
        </p:nvSpPr>
        <p:spPr>
          <a:xfrm>
            <a:off x="635558" y="5578934"/>
            <a:ext cx="7524594" cy="907941"/>
          </a:xfrm>
          <a:prstGeom prst="rect">
            <a:avLst/>
          </a:prstGeom>
          <a:noFill/>
        </p:spPr>
        <p:txBody>
          <a:bodyPr wrap="square">
            <a:spAutoFit/>
          </a:bodyPr>
          <a:lstStyle/>
          <a:p>
            <a:pPr marL="285750" indent="-285750" algn="just">
              <a:spcBef>
                <a:spcPts val="600"/>
              </a:spcBef>
              <a:buClr>
                <a:srgbClr val="FF0000"/>
              </a:buClr>
              <a:buFont typeface="Wingdings" panose="05000000000000000000" pitchFamily="2" charset="2"/>
              <a:buChar char="l"/>
            </a:pPr>
            <a:r>
              <a:rPr lang="en-US" sz="2400" dirty="0"/>
              <a:t>Measured </a:t>
            </a:r>
            <a:r>
              <a:rPr lang="en-US" altLang="zh-CN" sz="2400" dirty="0"/>
              <a:t>down </a:t>
            </a:r>
            <a:r>
              <a:rPr lang="en-US" sz="2400" dirty="0"/>
              <a:t>to the lowest energy of </a:t>
            </a:r>
            <a:r>
              <a:rPr lang="en-US" sz="2400" i="1" dirty="0" err="1"/>
              <a:t>E</a:t>
            </a:r>
            <a:r>
              <a:rPr lang="en-US" sz="2400" baseline="-25000" dirty="0" err="1"/>
              <a:t>c.m</a:t>
            </a:r>
            <a:r>
              <a:rPr lang="en-US" sz="2400" baseline="-25000" dirty="0"/>
              <a:t>.</a:t>
            </a:r>
            <a:r>
              <a:rPr lang="en-US" sz="2400" dirty="0"/>
              <a:t>=186 keV</a:t>
            </a:r>
          </a:p>
          <a:p>
            <a:pPr marL="285750" indent="-285750" algn="just">
              <a:spcBef>
                <a:spcPts val="600"/>
              </a:spcBef>
              <a:buClr>
                <a:srgbClr val="FF0000"/>
              </a:buClr>
              <a:buFont typeface="Wingdings" panose="05000000000000000000" pitchFamily="2" charset="2"/>
              <a:buChar char="l"/>
            </a:pPr>
            <a:r>
              <a:rPr lang="en-US" sz="2400" dirty="0"/>
              <a:t>Observed a new resonance at 225 keV for the first time</a:t>
            </a:r>
          </a:p>
        </p:txBody>
      </p:sp>
      <p:sp>
        <p:nvSpPr>
          <p:cNvPr id="10" name="文本框 9">
            <a:extLst>
              <a:ext uri="{FF2B5EF4-FFF2-40B4-BE49-F238E27FC236}">
                <a16:creationId xmlns:a16="http://schemas.microsoft.com/office/drawing/2014/main" id="{F71B872B-5D76-4862-8119-FAB50F8AA333}"/>
              </a:ext>
            </a:extLst>
          </p:cNvPr>
          <p:cNvSpPr txBox="1"/>
          <p:nvPr/>
        </p:nvSpPr>
        <p:spPr>
          <a:xfrm>
            <a:off x="282668" y="141930"/>
            <a:ext cx="8720253" cy="769441"/>
          </a:xfrm>
          <a:prstGeom prst="rect">
            <a:avLst/>
          </a:prstGeom>
          <a:noFill/>
        </p:spPr>
        <p:txBody>
          <a:bodyPr wrap="square">
            <a:spAutoFit/>
          </a:bodyPr>
          <a:lstStyle/>
          <a:p>
            <a:r>
              <a:rPr lang="en-US" altLang="zh-CN" sz="4400" b="1" dirty="0" err="1">
                <a:ea typeface="幼圆" panose="02010509060101010101" pitchFamily="49" charset="-122"/>
                <a:cs typeface="Arial" panose="020B0604020202020204" pitchFamily="34" charset="0"/>
              </a:rPr>
              <a:t>JUNA</a:t>
            </a:r>
            <a:r>
              <a:rPr lang="en-US" altLang="zh-CN" sz="4400" b="1" dirty="0">
                <a:ea typeface="幼圆" panose="02010509060101010101" pitchFamily="49" charset="-122"/>
                <a:cs typeface="Arial" panose="020B0604020202020204" pitchFamily="34" charset="0"/>
              </a:rPr>
              <a:t> measurement of </a:t>
            </a:r>
            <a:r>
              <a:rPr lang="en-US" altLang="zh-CN" sz="4400" b="1" baseline="30000" dirty="0" err="1">
                <a:ea typeface="幼圆" panose="02010509060101010101" pitchFamily="49" charset="-122"/>
                <a:cs typeface="Arial" panose="020B0604020202020204" pitchFamily="34" charset="0"/>
              </a:rPr>
              <a:t>19</a:t>
            </a:r>
            <a:r>
              <a:rPr lang="en-US" altLang="zh-CN" sz="4400" b="1" dirty="0" err="1">
                <a:ea typeface="幼圆" panose="02010509060101010101" pitchFamily="49" charset="-122"/>
                <a:cs typeface="Arial" panose="020B0604020202020204" pitchFamily="34" charset="0"/>
              </a:rPr>
              <a:t>F</a:t>
            </a:r>
            <a:r>
              <a:rPr lang="en-US" altLang="zh-CN" sz="4400" b="1" dirty="0">
                <a:ea typeface="幼圆" panose="02010509060101010101" pitchFamily="49" charset="-122"/>
                <a:cs typeface="Arial" panose="020B0604020202020204" pitchFamily="34" charset="0"/>
              </a:rPr>
              <a:t>(p,</a:t>
            </a:r>
            <a:r>
              <a:rPr lang="en-US" altLang="zh-CN" sz="4400" b="1" dirty="0">
                <a:ea typeface="幼圆" panose="02010509060101010101" pitchFamily="49" charset="-122"/>
                <a:cs typeface="Arial" panose="020B0604020202020204" pitchFamily="34" charset="0"/>
                <a:sym typeface="Symbol" panose="05050102010706020507" pitchFamily="18" charset="2"/>
              </a:rPr>
              <a:t></a:t>
            </a:r>
            <a:r>
              <a:rPr lang="en-US" altLang="zh-CN" sz="4400" b="1" dirty="0">
                <a:ea typeface="幼圆" panose="02010509060101010101" pitchFamily="49" charset="-122"/>
                <a:cs typeface="Arial" panose="020B0604020202020204" pitchFamily="34" charset="0"/>
              </a:rPr>
              <a:t>)</a:t>
            </a:r>
            <a:r>
              <a:rPr lang="en-US" altLang="zh-CN" sz="4400" b="1" baseline="30000" dirty="0" err="1">
                <a:ea typeface="幼圆" panose="02010509060101010101" pitchFamily="49" charset="-122"/>
                <a:cs typeface="Arial" panose="020B0604020202020204" pitchFamily="34" charset="0"/>
              </a:rPr>
              <a:t>20</a:t>
            </a:r>
            <a:r>
              <a:rPr lang="en-US" altLang="zh-CN" sz="4400" b="1" dirty="0" err="1">
                <a:ea typeface="幼圆" panose="02010509060101010101" pitchFamily="49" charset="-122"/>
                <a:cs typeface="Arial" panose="020B0604020202020204" pitchFamily="34" charset="0"/>
              </a:rPr>
              <a:t>Ne</a:t>
            </a:r>
            <a:endParaRPr lang="en-US" altLang="zh-CN" sz="4400" b="1" dirty="0">
              <a:ea typeface="幼圆" panose="02010509060101010101" pitchFamily="49" charset="-122"/>
              <a:cs typeface="Arial" panose="020B0604020202020204" pitchFamily="34" charset="0"/>
            </a:endParaRPr>
          </a:p>
        </p:txBody>
      </p:sp>
    </p:spTree>
    <p:extLst>
      <p:ext uri="{BB962C8B-B14F-4D97-AF65-F5344CB8AC3E}">
        <p14:creationId xmlns:p14="http://schemas.microsoft.com/office/powerpoint/2010/main" val="2243057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E2D915D9-F121-425B-B870-B51367CA455B}"/>
              </a:ext>
            </a:extLst>
          </p:cNvPr>
          <p:cNvSpPr txBox="1"/>
          <p:nvPr/>
        </p:nvSpPr>
        <p:spPr>
          <a:xfrm>
            <a:off x="446539" y="1181774"/>
            <a:ext cx="8489685" cy="1031051"/>
          </a:xfrm>
          <a:prstGeom prst="rect">
            <a:avLst/>
          </a:prstGeom>
          <a:noFill/>
        </p:spPr>
        <p:txBody>
          <a:bodyPr wrap="square">
            <a:spAutoFit/>
          </a:bodyPr>
          <a:lstStyle/>
          <a:p>
            <a:pPr marL="457200" indent="-457200">
              <a:spcBef>
                <a:spcPts val="600"/>
              </a:spcBef>
              <a:buFont typeface="Wingdings" panose="05000000000000000000" pitchFamily="2" charset="2"/>
              <a:buChar char="l"/>
            </a:pPr>
            <a:r>
              <a:rPr lang="en-US" altLang="zh-CN" sz="3200" b="1" dirty="0">
                <a:solidFill>
                  <a:srgbClr val="FF0080"/>
                </a:solidFill>
                <a:ea typeface="幼圆" panose="02010509060101010101" pitchFamily="49" charset="-122"/>
                <a:cs typeface="Times New Roman" panose="02020603050405020304" pitchFamily="18" charset="0"/>
              </a:rPr>
              <a:t>Relative measurement to:</a:t>
            </a:r>
          </a:p>
          <a:p>
            <a:pPr>
              <a:spcBef>
                <a:spcPts val="600"/>
              </a:spcBef>
            </a:pPr>
            <a:r>
              <a:rPr lang="en-US" altLang="zh-CN" sz="2400" dirty="0">
                <a:ea typeface="幼圆" panose="02010509060101010101" pitchFamily="49" charset="-122"/>
                <a:cs typeface="Times New Roman" panose="02020603050405020304" pitchFamily="18" charset="0"/>
              </a:rPr>
              <a:t>(p,</a:t>
            </a:r>
            <a:r>
              <a:rPr lang="en-US" altLang="zh-CN" sz="2400" dirty="0">
                <a:ea typeface="幼圆" panose="02010509060101010101" pitchFamily="49" charset="-122"/>
                <a:cs typeface="Times New Roman" panose="02020603050405020304" pitchFamily="18" charset="0"/>
                <a:sym typeface="Symbol" panose="05050102010706020507" pitchFamily="18" charset="2"/>
              </a:rPr>
              <a:t></a:t>
            </a:r>
            <a:r>
              <a:rPr lang="en-US" altLang="zh-CN" sz="2400" dirty="0">
                <a:ea typeface="幼圆" panose="02010509060101010101" pitchFamily="49" charset="-122"/>
                <a:cs typeface="Times New Roman" panose="02020603050405020304" pitchFamily="18" charset="0"/>
              </a:rPr>
              <a:t>) strength of 323-keV resonance</a:t>
            </a:r>
            <a:r>
              <a:rPr lang="en-US" altLang="zh-CN" sz="2400" dirty="0">
                <a:solidFill>
                  <a:srgbClr val="FF0000"/>
                </a:solidFill>
                <a:ea typeface="幼圆" panose="02010509060101010101" pitchFamily="49" charset="-122"/>
                <a:cs typeface="Times New Roman" panose="02020603050405020304" pitchFamily="18" charset="0"/>
              </a:rPr>
              <a:t> </a:t>
            </a:r>
            <a:r>
              <a:rPr lang="en-US" altLang="zh-CN" sz="2400" dirty="0">
                <a:ea typeface="幼圆" panose="02010509060101010101" pitchFamily="49" charset="-122"/>
                <a:cs typeface="Times New Roman" panose="02020603050405020304" pitchFamily="18" charset="0"/>
                <a:sym typeface="Symbol" panose="05050102010706020507" pitchFamily="18" charset="2"/>
              </a:rPr>
              <a:t></a:t>
            </a:r>
            <a:r>
              <a:rPr lang="en-US" altLang="zh-CN" sz="2400" baseline="-25000" dirty="0">
                <a:ea typeface="幼圆" panose="02010509060101010101" pitchFamily="49" charset="-122"/>
                <a:cs typeface="Times New Roman" panose="02020603050405020304" pitchFamily="18" charset="0"/>
                <a:sym typeface="Symbol" panose="05050102010706020507" pitchFamily="18" charset="2"/>
              </a:rPr>
              <a:t>(p,) </a:t>
            </a:r>
            <a:r>
              <a:rPr lang="en-US" altLang="zh-CN" sz="2400" dirty="0">
                <a:ea typeface="幼圆" panose="02010509060101010101" pitchFamily="49" charset="-122"/>
                <a:cs typeface="Times New Roman" panose="02020603050405020304" pitchFamily="18" charset="0"/>
              </a:rPr>
              <a:t>= 23.1</a:t>
            </a:r>
            <a:r>
              <a:rPr lang="en-US" altLang="zh-CN" sz="2400" dirty="0">
                <a:ea typeface="幼圆" panose="02010509060101010101" pitchFamily="49" charset="-122"/>
                <a:cs typeface="Times New Roman" panose="02020603050405020304" pitchFamily="18" charset="0"/>
                <a:sym typeface="Symbol" panose="05050102010706020507" pitchFamily="18" charset="2"/>
              </a:rPr>
              <a:t></a:t>
            </a:r>
            <a:r>
              <a:rPr lang="en-US" altLang="zh-CN" sz="2400" dirty="0">
                <a:ea typeface="幼圆" panose="02010509060101010101" pitchFamily="49" charset="-122"/>
                <a:cs typeface="Times New Roman" panose="02020603050405020304" pitchFamily="18" charset="0"/>
              </a:rPr>
              <a:t>0.9 eV (3.9%)</a:t>
            </a:r>
          </a:p>
        </p:txBody>
      </p:sp>
      <p:pic>
        <p:nvPicPr>
          <p:cNvPr id="11" name="图片 10">
            <a:extLst>
              <a:ext uri="{FF2B5EF4-FFF2-40B4-BE49-F238E27FC236}">
                <a16:creationId xmlns:a16="http://schemas.microsoft.com/office/drawing/2014/main" id="{C761B5A2-A376-4CC5-97B4-1A207F189E6A}"/>
              </a:ext>
            </a:extLst>
          </p:cNvPr>
          <p:cNvPicPr>
            <a:picLocks noChangeAspect="1"/>
          </p:cNvPicPr>
          <p:nvPr/>
        </p:nvPicPr>
        <p:blipFill>
          <a:blip r:embed="rId3"/>
          <a:stretch>
            <a:fillRect/>
          </a:stretch>
        </p:blipFill>
        <p:spPr>
          <a:xfrm>
            <a:off x="5465732" y="2447276"/>
            <a:ext cx="3470492" cy="3703666"/>
          </a:xfrm>
          <a:prstGeom prst="rect">
            <a:avLst/>
          </a:prstGeom>
        </p:spPr>
      </p:pic>
      <p:grpSp>
        <p:nvGrpSpPr>
          <p:cNvPr id="15" name="组合 14">
            <a:extLst>
              <a:ext uri="{FF2B5EF4-FFF2-40B4-BE49-F238E27FC236}">
                <a16:creationId xmlns:a16="http://schemas.microsoft.com/office/drawing/2014/main" id="{2F57C162-507E-4FD0-9DDB-8B55F74FCFD5}"/>
              </a:ext>
            </a:extLst>
          </p:cNvPr>
          <p:cNvGrpSpPr/>
          <p:nvPr/>
        </p:nvGrpSpPr>
        <p:grpSpPr>
          <a:xfrm>
            <a:off x="521308" y="2286360"/>
            <a:ext cx="4693087" cy="3188465"/>
            <a:chOff x="630798" y="2056794"/>
            <a:chExt cx="3376846" cy="2406901"/>
          </a:xfrm>
        </p:grpSpPr>
        <p:pic>
          <p:nvPicPr>
            <p:cNvPr id="16" name="图片 15">
              <a:extLst>
                <a:ext uri="{FF2B5EF4-FFF2-40B4-BE49-F238E27FC236}">
                  <a16:creationId xmlns:a16="http://schemas.microsoft.com/office/drawing/2014/main" id="{CBEDF315-3CEB-49DB-AF0B-B13D9DAFCC5A}"/>
                </a:ext>
              </a:extLst>
            </p:cNvPr>
            <p:cNvPicPr>
              <a:picLocks noChangeAspect="1"/>
            </p:cNvPicPr>
            <p:nvPr/>
          </p:nvPicPr>
          <p:blipFill>
            <a:blip r:embed="rId4"/>
            <a:stretch>
              <a:fillRect/>
            </a:stretch>
          </p:blipFill>
          <p:spPr>
            <a:xfrm>
              <a:off x="630798" y="2056794"/>
              <a:ext cx="3376846" cy="2406901"/>
            </a:xfrm>
            <a:prstGeom prst="rect">
              <a:avLst/>
            </a:prstGeom>
          </p:spPr>
        </p:pic>
        <p:sp>
          <p:nvSpPr>
            <p:cNvPr id="17" name="矩形 16">
              <a:extLst>
                <a:ext uri="{FF2B5EF4-FFF2-40B4-BE49-F238E27FC236}">
                  <a16:creationId xmlns:a16="http://schemas.microsoft.com/office/drawing/2014/main" id="{1D1A74DB-A47D-49E8-BCF0-5D8BA02441D6}"/>
                </a:ext>
              </a:extLst>
            </p:cNvPr>
            <p:cNvSpPr/>
            <p:nvPr/>
          </p:nvSpPr>
          <p:spPr>
            <a:xfrm>
              <a:off x="1078420" y="2142522"/>
              <a:ext cx="764953" cy="369332"/>
            </a:xfrm>
            <a:prstGeom prst="rect">
              <a:avLst/>
            </a:prstGeom>
          </p:spPr>
          <p:txBody>
            <a:bodyPr wrap="none">
              <a:spAutoFit/>
            </a:bodyPr>
            <a:lstStyle/>
            <a:p>
              <a:r>
                <a:rPr lang="en-US" altLang="zh-CN" b="1" dirty="0">
                  <a:ea typeface="幼圆" panose="02010509060101010101" pitchFamily="49" charset="-122"/>
                  <a:cs typeface="Times New Roman" panose="02020603050405020304" pitchFamily="18" charset="0"/>
                </a:rPr>
                <a:t>(p,</a:t>
              </a:r>
              <a:r>
                <a:rPr lang="en-US" altLang="zh-CN" b="1" dirty="0">
                  <a:ea typeface="幼圆" panose="02010509060101010101" pitchFamily="49" charset="-122"/>
                  <a:cs typeface="Times New Roman" panose="02020603050405020304" pitchFamily="18" charset="0"/>
                  <a:sym typeface="Symbol" panose="05050102010706020507" pitchFamily="18" charset="2"/>
                </a:rPr>
                <a:t></a:t>
              </a:r>
              <a:r>
                <a:rPr lang="en-US" altLang="zh-CN" b="1" dirty="0">
                  <a:ea typeface="幼圆" panose="02010509060101010101" pitchFamily="49" charset="-122"/>
                  <a:cs typeface="Times New Roman" panose="02020603050405020304" pitchFamily="18" charset="0"/>
                </a:rPr>
                <a:t>)</a:t>
              </a:r>
              <a:endParaRPr lang="zh-CN" altLang="en-US" dirty="0"/>
            </a:p>
          </p:txBody>
        </p:sp>
        <p:sp>
          <p:nvSpPr>
            <p:cNvPr id="18" name="矩形 17">
              <a:extLst>
                <a:ext uri="{FF2B5EF4-FFF2-40B4-BE49-F238E27FC236}">
                  <a16:creationId xmlns:a16="http://schemas.microsoft.com/office/drawing/2014/main" id="{9D8A2986-9070-4DAA-A19C-C2BC6257E2E6}"/>
                </a:ext>
              </a:extLst>
            </p:cNvPr>
            <p:cNvSpPr/>
            <p:nvPr/>
          </p:nvSpPr>
          <p:spPr>
            <a:xfrm>
              <a:off x="2999592" y="2142522"/>
              <a:ext cx="458780" cy="307777"/>
            </a:xfrm>
            <a:prstGeom prst="rect">
              <a:avLst/>
            </a:prstGeom>
          </p:spPr>
          <p:txBody>
            <a:bodyPr wrap="none">
              <a:spAutoFit/>
            </a:bodyPr>
            <a:lstStyle/>
            <a:p>
              <a:r>
                <a:rPr lang="en-US" altLang="zh-CN" sz="1400" b="1" dirty="0">
                  <a:solidFill>
                    <a:srgbClr val="0070C0"/>
                  </a:solidFill>
                  <a:ea typeface="幼圆" panose="02010509060101010101" pitchFamily="49" charset="-122"/>
                  <a:cs typeface="Times New Roman" panose="02020603050405020304" pitchFamily="18" charset="0"/>
                </a:rPr>
                <a:t>323</a:t>
              </a:r>
              <a:endParaRPr lang="zh-CN" altLang="en-US" sz="1400" dirty="0">
                <a:solidFill>
                  <a:srgbClr val="0070C0"/>
                </a:solidFill>
              </a:endParaRPr>
            </a:p>
          </p:txBody>
        </p:sp>
        <p:sp>
          <p:nvSpPr>
            <p:cNvPr id="19" name="矩形 18">
              <a:extLst>
                <a:ext uri="{FF2B5EF4-FFF2-40B4-BE49-F238E27FC236}">
                  <a16:creationId xmlns:a16="http://schemas.microsoft.com/office/drawing/2014/main" id="{11790FC1-87D8-4498-AA04-5B31FC60D194}"/>
                </a:ext>
              </a:extLst>
            </p:cNvPr>
            <p:cNvSpPr/>
            <p:nvPr/>
          </p:nvSpPr>
          <p:spPr>
            <a:xfrm>
              <a:off x="2014002" y="2234570"/>
              <a:ext cx="458780" cy="307777"/>
            </a:xfrm>
            <a:prstGeom prst="rect">
              <a:avLst/>
            </a:prstGeom>
          </p:spPr>
          <p:txBody>
            <a:bodyPr wrap="none">
              <a:spAutoFit/>
            </a:bodyPr>
            <a:lstStyle/>
            <a:p>
              <a:r>
                <a:rPr lang="en-US" altLang="zh-CN" sz="1400" b="1" dirty="0">
                  <a:solidFill>
                    <a:srgbClr val="0070C0"/>
                  </a:solidFill>
                  <a:ea typeface="幼圆" panose="02010509060101010101" pitchFamily="49" charset="-122"/>
                  <a:cs typeface="Times New Roman" panose="02020603050405020304" pitchFamily="18" charset="0"/>
                </a:rPr>
                <a:t>213</a:t>
              </a:r>
              <a:endParaRPr lang="zh-CN" altLang="en-US" sz="1400" dirty="0">
                <a:solidFill>
                  <a:srgbClr val="0070C0"/>
                </a:solidFill>
              </a:endParaRPr>
            </a:p>
          </p:txBody>
        </p:sp>
        <p:cxnSp>
          <p:nvCxnSpPr>
            <p:cNvPr id="20" name="直接箭头连接符 19">
              <a:extLst>
                <a:ext uri="{FF2B5EF4-FFF2-40B4-BE49-F238E27FC236}">
                  <a16:creationId xmlns:a16="http://schemas.microsoft.com/office/drawing/2014/main" id="{FA1D9241-6855-4D13-B21E-7C20BE2F50C1}"/>
                </a:ext>
              </a:extLst>
            </p:cNvPr>
            <p:cNvCxnSpPr>
              <a:cxnSpLocks/>
            </p:cNvCxnSpPr>
            <p:nvPr/>
          </p:nvCxnSpPr>
          <p:spPr>
            <a:xfrm>
              <a:off x="2266643" y="2479963"/>
              <a:ext cx="248839" cy="136483"/>
            </a:xfrm>
            <a:prstGeom prst="straightConnector1">
              <a:avLst/>
            </a:prstGeom>
            <a:ln w="15875">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直接箭头连接符 20">
              <a:extLst>
                <a:ext uri="{FF2B5EF4-FFF2-40B4-BE49-F238E27FC236}">
                  <a16:creationId xmlns:a16="http://schemas.microsoft.com/office/drawing/2014/main" id="{A56630D6-8BC4-4EDF-9CC6-7050A0631EE2}"/>
                </a:ext>
              </a:extLst>
            </p:cNvPr>
            <p:cNvCxnSpPr>
              <a:cxnSpLocks/>
            </p:cNvCxnSpPr>
            <p:nvPr/>
          </p:nvCxnSpPr>
          <p:spPr>
            <a:xfrm flipH="1">
              <a:off x="2675177" y="2527799"/>
              <a:ext cx="92946" cy="184888"/>
            </a:xfrm>
            <a:prstGeom prst="straightConnector1">
              <a:avLst/>
            </a:prstGeom>
            <a:ln w="158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2" name="矩形 21">
              <a:extLst>
                <a:ext uri="{FF2B5EF4-FFF2-40B4-BE49-F238E27FC236}">
                  <a16:creationId xmlns:a16="http://schemas.microsoft.com/office/drawing/2014/main" id="{674BA9EC-D440-466C-8B1C-FD762707A7D2}"/>
                </a:ext>
              </a:extLst>
            </p:cNvPr>
            <p:cNvSpPr/>
            <p:nvPr/>
          </p:nvSpPr>
          <p:spPr>
            <a:xfrm>
              <a:off x="2573596" y="2283384"/>
              <a:ext cx="458780" cy="307777"/>
            </a:xfrm>
            <a:prstGeom prst="rect">
              <a:avLst/>
            </a:prstGeom>
          </p:spPr>
          <p:txBody>
            <a:bodyPr wrap="none">
              <a:spAutoFit/>
            </a:bodyPr>
            <a:lstStyle/>
            <a:p>
              <a:r>
                <a:rPr lang="en-US" altLang="zh-CN" sz="1400" b="1" dirty="0">
                  <a:solidFill>
                    <a:srgbClr val="FF0000"/>
                  </a:solidFill>
                  <a:ea typeface="幼圆" panose="02010509060101010101" pitchFamily="49" charset="-122"/>
                  <a:cs typeface="Times New Roman" panose="02020603050405020304" pitchFamily="18" charset="0"/>
                </a:rPr>
                <a:t>225</a:t>
              </a:r>
              <a:endParaRPr lang="zh-CN" altLang="en-US" sz="1400" dirty="0">
                <a:solidFill>
                  <a:srgbClr val="FF0000"/>
                </a:solidFill>
              </a:endParaRPr>
            </a:p>
          </p:txBody>
        </p:sp>
        <p:cxnSp>
          <p:nvCxnSpPr>
            <p:cNvPr id="23" name="直接箭头连接符 22">
              <a:extLst>
                <a:ext uri="{FF2B5EF4-FFF2-40B4-BE49-F238E27FC236}">
                  <a16:creationId xmlns:a16="http://schemas.microsoft.com/office/drawing/2014/main" id="{302546C1-1D25-4F10-96AE-A6C145EB5C26}"/>
                </a:ext>
              </a:extLst>
            </p:cNvPr>
            <p:cNvCxnSpPr>
              <a:cxnSpLocks/>
            </p:cNvCxnSpPr>
            <p:nvPr/>
          </p:nvCxnSpPr>
          <p:spPr>
            <a:xfrm>
              <a:off x="3383623" y="2302811"/>
              <a:ext cx="218198" cy="0"/>
            </a:xfrm>
            <a:prstGeom prst="straightConnector1">
              <a:avLst/>
            </a:prstGeom>
            <a:ln w="15875">
              <a:solidFill>
                <a:srgbClr val="0070C0"/>
              </a:solidFill>
              <a:tailEnd type="triangle"/>
            </a:ln>
          </p:spPr>
          <p:style>
            <a:lnRef idx="1">
              <a:schemeClr val="accent2"/>
            </a:lnRef>
            <a:fillRef idx="0">
              <a:schemeClr val="accent2"/>
            </a:fillRef>
            <a:effectRef idx="0">
              <a:schemeClr val="accent2"/>
            </a:effectRef>
            <a:fontRef idx="minor">
              <a:schemeClr val="tx1"/>
            </a:fontRef>
          </p:style>
        </p:cxnSp>
      </p:grpSp>
      <p:sp>
        <p:nvSpPr>
          <p:cNvPr id="24" name="矩形 23">
            <a:extLst>
              <a:ext uri="{FF2B5EF4-FFF2-40B4-BE49-F238E27FC236}">
                <a16:creationId xmlns:a16="http://schemas.microsoft.com/office/drawing/2014/main" id="{003DDBDE-AC80-4F07-A876-CD207DCB64C7}"/>
              </a:ext>
            </a:extLst>
          </p:cNvPr>
          <p:cNvSpPr/>
          <p:nvPr/>
        </p:nvSpPr>
        <p:spPr>
          <a:xfrm>
            <a:off x="521308" y="6000674"/>
            <a:ext cx="5206580" cy="784830"/>
          </a:xfrm>
          <a:prstGeom prst="rect">
            <a:avLst/>
          </a:prstGeom>
        </p:spPr>
        <p:txBody>
          <a:bodyPr wrap="square">
            <a:spAutoFit/>
          </a:bodyPr>
          <a:lstStyle/>
          <a:p>
            <a:pPr>
              <a:spcBef>
                <a:spcPts val="600"/>
              </a:spcBef>
            </a:pPr>
            <a:r>
              <a:rPr lang="en-US" altLang="zh-CN" sz="2000" b="1" dirty="0">
                <a:ea typeface="幼圆" panose="02010509060101010101" pitchFamily="49" charset="-122"/>
                <a:cs typeface="Times New Roman" panose="02020603050405020304" pitchFamily="18" charset="0"/>
                <a:sym typeface="Symbol" panose="05050102010706020507" pitchFamily="18" charset="2"/>
              </a:rPr>
              <a:t></a:t>
            </a:r>
            <a:r>
              <a:rPr lang="en-US" altLang="zh-CN" sz="2000" b="1" baseline="-25000" dirty="0">
                <a:ea typeface="幼圆" panose="02010509060101010101" pitchFamily="49" charset="-122"/>
                <a:cs typeface="Times New Roman" panose="02020603050405020304" pitchFamily="18" charset="0"/>
                <a:sym typeface="Symbol" panose="05050102010706020507" pitchFamily="18" charset="2"/>
              </a:rPr>
              <a:t>(p,1)</a:t>
            </a:r>
            <a:r>
              <a:rPr lang="en-US" altLang="zh-CN" sz="2000" b="1" dirty="0">
                <a:ea typeface="幼圆" panose="02010509060101010101" pitchFamily="49" charset="-122"/>
                <a:cs typeface="Times New Roman" panose="02020603050405020304" pitchFamily="18" charset="0"/>
              </a:rPr>
              <a:t>=2.09</a:t>
            </a:r>
            <a:r>
              <a:rPr lang="en-US" altLang="zh-CN" sz="2000" b="1" dirty="0">
                <a:ea typeface="幼圆" panose="02010509060101010101" pitchFamily="49" charset="-122"/>
                <a:cs typeface="Times New Roman" panose="02020603050405020304" pitchFamily="18" charset="0"/>
                <a:sym typeface="Symbol" panose="05050102010706020507" pitchFamily="18" charset="2"/>
              </a:rPr>
              <a:t></a:t>
            </a:r>
            <a:r>
              <a:rPr lang="en-US" altLang="zh-CN" sz="2000" b="1" dirty="0">
                <a:ea typeface="幼圆" panose="02010509060101010101" pitchFamily="49" charset="-122"/>
                <a:cs typeface="Times New Roman" panose="02020603050405020304" pitchFamily="18" charset="0"/>
              </a:rPr>
              <a:t>0.21 </a:t>
            </a:r>
            <a:r>
              <a:rPr lang="en-US" altLang="zh-CN" sz="2000" b="1" dirty="0" err="1">
                <a:ea typeface="幼圆" panose="02010509060101010101" pitchFamily="49" charset="-122"/>
                <a:cs typeface="Times New Roman" panose="02020603050405020304" pitchFamily="18" charset="0"/>
              </a:rPr>
              <a:t>meV</a:t>
            </a:r>
            <a:r>
              <a:rPr lang="en-US" altLang="zh-CN" sz="2000" b="1" dirty="0">
                <a:ea typeface="幼圆" panose="02010509060101010101" pitchFamily="49" charset="-122"/>
                <a:cs typeface="Times New Roman" panose="02020603050405020304" pitchFamily="18" charset="0"/>
              </a:rPr>
              <a:t>;</a:t>
            </a:r>
            <a:r>
              <a:rPr lang="en-US" altLang="zh-CN" sz="2000" b="1" dirty="0">
                <a:ea typeface="幼圆" panose="02010509060101010101" pitchFamily="49" charset="-122"/>
                <a:cs typeface="Times New Roman" panose="02020603050405020304" pitchFamily="18" charset="0"/>
                <a:sym typeface="Symbol" panose="05050102010706020507" pitchFamily="18" charset="2"/>
              </a:rPr>
              <a:t> </a:t>
            </a:r>
            <a:r>
              <a:rPr lang="en-US" altLang="zh-CN" sz="2000" b="1" baseline="-25000" dirty="0">
                <a:ea typeface="幼圆" panose="02010509060101010101" pitchFamily="49" charset="-122"/>
                <a:cs typeface="Times New Roman" panose="02020603050405020304" pitchFamily="18" charset="0"/>
                <a:sym typeface="Symbol" panose="05050102010706020507" pitchFamily="18" charset="2"/>
              </a:rPr>
              <a:t>(p,0)</a:t>
            </a:r>
            <a:r>
              <a:rPr lang="en-US" altLang="zh-CN" sz="2000" b="1" dirty="0">
                <a:ea typeface="幼圆" panose="02010509060101010101" pitchFamily="49" charset="-122"/>
                <a:cs typeface="Times New Roman" panose="02020603050405020304" pitchFamily="18" charset="0"/>
              </a:rPr>
              <a:t>=1.07</a:t>
            </a:r>
            <a:r>
              <a:rPr lang="en-US" altLang="zh-CN" sz="2000" b="1" dirty="0">
                <a:ea typeface="幼圆" panose="02010509060101010101" pitchFamily="49" charset="-122"/>
                <a:cs typeface="Times New Roman" panose="02020603050405020304" pitchFamily="18" charset="0"/>
                <a:sym typeface="Symbol" panose="05050102010706020507" pitchFamily="18" charset="2"/>
              </a:rPr>
              <a:t></a:t>
            </a:r>
            <a:r>
              <a:rPr lang="en-US" altLang="zh-CN" sz="2000" b="1" dirty="0">
                <a:ea typeface="幼圆" panose="02010509060101010101" pitchFamily="49" charset="-122"/>
                <a:cs typeface="Times New Roman" panose="02020603050405020304" pitchFamily="18" charset="0"/>
              </a:rPr>
              <a:t>0.21 </a:t>
            </a:r>
            <a:r>
              <a:rPr lang="en-US" altLang="zh-CN" sz="2000" b="1" dirty="0" err="1">
                <a:ea typeface="幼圆" panose="02010509060101010101" pitchFamily="49" charset="-122"/>
                <a:cs typeface="Times New Roman" panose="02020603050405020304" pitchFamily="18" charset="0"/>
              </a:rPr>
              <a:t>meV</a:t>
            </a:r>
            <a:endParaRPr lang="en-US" altLang="zh-CN" sz="2000" b="1" dirty="0">
              <a:ea typeface="幼圆" panose="02010509060101010101" pitchFamily="49" charset="-122"/>
              <a:cs typeface="Times New Roman" panose="02020603050405020304" pitchFamily="18" charset="0"/>
            </a:endParaRPr>
          </a:p>
          <a:p>
            <a:pPr>
              <a:spcBef>
                <a:spcPts val="600"/>
              </a:spcBef>
            </a:pPr>
            <a:r>
              <a:rPr lang="en-US" altLang="zh-CN" sz="2000" b="1" dirty="0">
                <a:ea typeface="幼圆" panose="02010509060101010101" pitchFamily="49" charset="-122"/>
                <a:cs typeface="Times New Roman" panose="02020603050405020304" pitchFamily="18" charset="0"/>
                <a:sym typeface="Symbol" panose="05050102010706020507" pitchFamily="18" charset="2"/>
              </a:rPr>
              <a:t></a:t>
            </a:r>
            <a:r>
              <a:rPr lang="en-US" altLang="zh-CN" sz="2000" b="1" baseline="-25000" dirty="0">
                <a:ea typeface="幼圆" panose="02010509060101010101" pitchFamily="49" charset="-122"/>
                <a:cs typeface="Times New Roman" panose="02020603050405020304" pitchFamily="18" charset="0"/>
                <a:sym typeface="Symbol" panose="05050102010706020507" pitchFamily="18" charset="2"/>
              </a:rPr>
              <a:t>(</a:t>
            </a:r>
            <a:r>
              <a:rPr lang="en-US" altLang="zh-CN" sz="2000" b="1" baseline="-25000" dirty="0" err="1">
                <a:ea typeface="幼圆" panose="02010509060101010101" pitchFamily="49" charset="-122"/>
                <a:cs typeface="Times New Roman" panose="02020603050405020304" pitchFamily="18" charset="0"/>
                <a:sym typeface="Symbol" panose="05050102010706020507" pitchFamily="18" charset="2"/>
              </a:rPr>
              <a:t>p,tot</a:t>
            </a:r>
            <a:r>
              <a:rPr lang="en-US" altLang="zh-CN" sz="2000" b="1" baseline="-25000" dirty="0">
                <a:ea typeface="幼圆" panose="02010509060101010101" pitchFamily="49" charset="-122"/>
                <a:cs typeface="Times New Roman" panose="02020603050405020304" pitchFamily="18" charset="0"/>
                <a:sym typeface="Symbol" panose="05050102010706020507" pitchFamily="18" charset="2"/>
              </a:rPr>
              <a:t>)</a:t>
            </a:r>
            <a:r>
              <a:rPr lang="en-US" altLang="zh-CN" sz="2000" b="1" dirty="0">
                <a:ea typeface="幼圆" panose="02010509060101010101" pitchFamily="49" charset="-122"/>
                <a:cs typeface="Times New Roman" panose="02020603050405020304" pitchFamily="18" charset="0"/>
              </a:rPr>
              <a:t>=3.16</a:t>
            </a:r>
            <a:r>
              <a:rPr lang="en-US" altLang="zh-CN" sz="2000" b="1" dirty="0">
                <a:ea typeface="幼圆" panose="02010509060101010101" pitchFamily="49" charset="-122"/>
                <a:cs typeface="Times New Roman" panose="02020603050405020304" pitchFamily="18" charset="0"/>
                <a:sym typeface="Symbol" panose="05050102010706020507" pitchFamily="18" charset="2"/>
              </a:rPr>
              <a:t></a:t>
            </a:r>
            <a:r>
              <a:rPr lang="en-US" altLang="zh-CN" sz="2000" b="1" dirty="0">
                <a:ea typeface="幼圆" panose="02010509060101010101" pitchFamily="49" charset="-122"/>
                <a:cs typeface="Times New Roman" panose="02020603050405020304" pitchFamily="18" charset="0"/>
              </a:rPr>
              <a:t>0.33 </a:t>
            </a:r>
            <a:r>
              <a:rPr lang="en-US" altLang="zh-CN" sz="2000" b="1" dirty="0" err="1">
                <a:ea typeface="幼圆" panose="02010509060101010101" pitchFamily="49" charset="-122"/>
                <a:cs typeface="Times New Roman" panose="02020603050405020304" pitchFamily="18" charset="0"/>
              </a:rPr>
              <a:t>meV</a:t>
            </a:r>
            <a:endParaRPr lang="en-US" altLang="zh-CN" sz="2000" b="1" dirty="0">
              <a:ea typeface="幼圆" panose="02010509060101010101" pitchFamily="49" charset="-122"/>
              <a:cs typeface="Times New Roman" panose="02020603050405020304" pitchFamily="18" charset="0"/>
            </a:endParaRPr>
          </a:p>
        </p:txBody>
      </p:sp>
      <p:sp>
        <p:nvSpPr>
          <p:cNvPr id="25" name="矩形 24">
            <a:extLst>
              <a:ext uri="{FF2B5EF4-FFF2-40B4-BE49-F238E27FC236}">
                <a16:creationId xmlns:a16="http://schemas.microsoft.com/office/drawing/2014/main" id="{FEC622E2-0604-4A0E-B154-2B863E41EC0D}"/>
              </a:ext>
            </a:extLst>
          </p:cNvPr>
          <p:cNvSpPr/>
          <p:nvPr/>
        </p:nvSpPr>
        <p:spPr>
          <a:xfrm>
            <a:off x="582878" y="5569121"/>
            <a:ext cx="2692725" cy="461665"/>
          </a:xfrm>
          <a:prstGeom prst="rect">
            <a:avLst/>
          </a:prstGeom>
        </p:spPr>
        <p:txBody>
          <a:bodyPr wrap="none">
            <a:spAutoFit/>
          </a:bodyPr>
          <a:lstStyle/>
          <a:p>
            <a:r>
              <a:rPr lang="en-US" altLang="zh-CN" sz="2400" b="1" dirty="0">
                <a:solidFill>
                  <a:srgbClr val="FF0080"/>
                </a:solidFill>
                <a:ea typeface="幼圆" panose="02010509060101010101" pitchFamily="49" charset="-122"/>
                <a:cs typeface="Times New Roman" panose="02020603050405020304" pitchFamily="18" charset="0"/>
              </a:rPr>
              <a:t>323-keV</a:t>
            </a:r>
            <a:r>
              <a:rPr lang="zh-CN" altLang="en-US" sz="2400" b="1" dirty="0">
                <a:solidFill>
                  <a:srgbClr val="FF0080"/>
                </a:solidFill>
                <a:ea typeface="幼圆" panose="02010509060101010101" pitchFamily="49" charset="-122"/>
                <a:cs typeface="Times New Roman" panose="02020603050405020304" pitchFamily="18" charset="0"/>
              </a:rPr>
              <a:t> </a:t>
            </a:r>
            <a:r>
              <a:rPr lang="en-US" altLang="zh-CN" sz="2400" b="1" dirty="0">
                <a:solidFill>
                  <a:srgbClr val="FF0080"/>
                </a:solidFill>
                <a:ea typeface="幼圆" panose="02010509060101010101" pitchFamily="49" charset="-122"/>
                <a:cs typeface="Times New Roman" panose="02020603050405020304" pitchFamily="18" charset="0"/>
              </a:rPr>
              <a:t>resonance:</a:t>
            </a:r>
            <a:endParaRPr lang="zh-CN" altLang="en-US" sz="2400" dirty="0">
              <a:solidFill>
                <a:srgbClr val="FF0080"/>
              </a:solidFill>
            </a:endParaRPr>
          </a:p>
        </p:txBody>
      </p:sp>
      <p:sp>
        <p:nvSpPr>
          <p:cNvPr id="26" name="矩形 25">
            <a:extLst>
              <a:ext uri="{FF2B5EF4-FFF2-40B4-BE49-F238E27FC236}">
                <a16:creationId xmlns:a16="http://schemas.microsoft.com/office/drawing/2014/main" id="{5B8C3E54-77D9-48BA-B6DB-9981A8640BC9}"/>
              </a:ext>
            </a:extLst>
          </p:cNvPr>
          <p:cNvSpPr/>
          <p:nvPr/>
        </p:nvSpPr>
        <p:spPr>
          <a:xfrm>
            <a:off x="5492635" y="6385394"/>
            <a:ext cx="3552126" cy="400110"/>
          </a:xfrm>
          <a:prstGeom prst="rect">
            <a:avLst/>
          </a:prstGeom>
        </p:spPr>
        <p:txBody>
          <a:bodyPr wrap="none">
            <a:spAutoFit/>
          </a:bodyPr>
          <a:lstStyle/>
          <a:p>
            <a:pPr>
              <a:spcBef>
                <a:spcPts val="600"/>
              </a:spcBef>
            </a:pPr>
            <a:r>
              <a:rPr lang="en-US" altLang="zh-CN" sz="2000" b="1" dirty="0">
                <a:solidFill>
                  <a:srgbClr val="0070C0"/>
                </a:solidFill>
                <a:ea typeface="幼圆" panose="02010509060101010101" pitchFamily="49" charset="-122"/>
                <a:cs typeface="Times New Roman" panose="02020603050405020304" pitchFamily="18" charset="0"/>
                <a:sym typeface="Symbol" panose="05050102010706020507" pitchFamily="18" charset="2"/>
              </a:rPr>
              <a:t>NACRE</a:t>
            </a:r>
            <a:r>
              <a:rPr lang="zh-CN" altLang="en-US" sz="2000" b="1" dirty="0">
                <a:solidFill>
                  <a:srgbClr val="0070C0"/>
                </a:solidFill>
                <a:ea typeface="幼圆" panose="02010509060101010101" pitchFamily="49" charset="-122"/>
                <a:cs typeface="Times New Roman" panose="02020603050405020304" pitchFamily="18" charset="0"/>
                <a:sym typeface="Symbol" panose="05050102010706020507" pitchFamily="18" charset="2"/>
              </a:rPr>
              <a:t> </a:t>
            </a:r>
            <a:r>
              <a:rPr lang="en-US" altLang="zh-CN" sz="2000" b="1" dirty="0">
                <a:solidFill>
                  <a:srgbClr val="0070C0"/>
                </a:solidFill>
                <a:ea typeface="幼圆" panose="02010509060101010101" pitchFamily="49" charset="-122"/>
                <a:cs typeface="Times New Roman" panose="02020603050405020304" pitchFamily="18" charset="0"/>
                <a:sym typeface="Symbol" panose="05050102010706020507" pitchFamily="18" charset="2"/>
              </a:rPr>
              <a:t>value: </a:t>
            </a:r>
            <a:r>
              <a:rPr lang="en-US" altLang="zh-CN" sz="2000" b="1" baseline="-25000" dirty="0">
                <a:solidFill>
                  <a:srgbClr val="0070C0"/>
                </a:solidFill>
                <a:ea typeface="幼圆" panose="02010509060101010101" pitchFamily="49" charset="-122"/>
                <a:cs typeface="Times New Roman" panose="02020603050405020304" pitchFamily="18" charset="0"/>
                <a:sym typeface="Symbol" panose="05050102010706020507" pitchFamily="18" charset="2"/>
              </a:rPr>
              <a:t>(</a:t>
            </a:r>
            <a:r>
              <a:rPr lang="en-US" altLang="zh-CN" sz="2000" b="1" baseline="-25000" dirty="0" err="1">
                <a:solidFill>
                  <a:srgbClr val="0070C0"/>
                </a:solidFill>
                <a:ea typeface="幼圆" panose="02010509060101010101" pitchFamily="49" charset="-122"/>
                <a:cs typeface="Times New Roman" panose="02020603050405020304" pitchFamily="18" charset="0"/>
                <a:sym typeface="Symbol" panose="05050102010706020507" pitchFamily="18" charset="2"/>
              </a:rPr>
              <a:t>p,tot</a:t>
            </a:r>
            <a:r>
              <a:rPr lang="en-US" altLang="zh-CN" sz="2000" b="1" baseline="-25000" dirty="0">
                <a:solidFill>
                  <a:srgbClr val="0070C0"/>
                </a:solidFill>
                <a:ea typeface="幼圆" panose="02010509060101010101" pitchFamily="49" charset="-122"/>
                <a:cs typeface="Times New Roman" panose="02020603050405020304" pitchFamily="18" charset="0"/>
                <a:sym typeface="Symbol" panose="05050102010706020507" pitchFamily="18" charset="2"/>
              </a:rPr>
              <a:t>)</a:t>
            </a:r>
            <a:r>
              <a:rPr lang="en-US" altLang="zh-CN" sz="2000" b="1" dirty="0">
                <a:solidFill>
                  <a:srgbClr val="0070C0"/>
                </a:solidFill>
                <a:ea typeface="幼圆" panose="02010509060101010101" pitchFamily="49" charset="-122"/>
                <a:cs typeface="Times New Roman" panose="02020603050405020304" pitchFamily="18" charset="0"/>
              </a:rPr>
              <a:t>=5</a:t>
            </a:r>
            <a:r>
              <a:rPr lang="en-US" altLang="zh-CN" sz="2000" b="1" dirty="0">
                <a:solidFill>
                  <a:srgbClr val="0070C0"/>
                </a:solidFill>
                <a:ea typeface="幼圆" panose="02010509060101010101" pitchFamily="49" charset="-122"/>
                <a:cs typeface="Times New Roman" panose="02020603050405020304" pitchFamily="18" charset="0"/>
                <a:sym typeface="Symbol" panose="05050102010706020507" pitchFamily="18" charset="2"/>
              </a:rPr>
              <a:t></a:t>
            </a:r>
            <a:r>
              <a:rPr lang="en-US" altLang="zh-CN" sz="2000" b="1" dirty="0">
                <a:solidFill>
                  <a:srgbClr val="0070C0"/>
                </a:solidFill>
                <a:ea typeface="幼圆" panose="02010509060101010101" pitchFamily="49" charset="-122"/>
                <a:cs typeface="Times New Roman" panose="02020603050405020304" pitchFamily="18" charset="0"/>
              </a:rPr>
              <a:t>3 </a:t>
            </a:r>
            <a:r>
              <a:rPr lang="en-US" altLang="zh-CN" sz="2000" b="1" dirty="0" err="1">
                <a:solidFill>
                  <a:srgbClr val="0070C0"/>
                </a:solidFill>
                <a:ea typeface="幼圆" panose="02010509060101010101" pitchFamily="49" charset="-122"/>
                <a:cs typeface="Times New Roman" panose="02020603050405020304" pitchFamily="18" charset="0"/>
              </a:rPr>
              <a:t>meV</a:t>
            </a:r>
            <a:endParaRPr lang="zh-CN" altLang="en-US" sz="2000" dirty="0">
              <a:solidFill>
                <a:srgbClr val="0070C0"/>
              </a:solidFill>
            </a:endParaRPr>
          </a:p>
        </p:txBody>
      </p:sp>
      <p:sp>
        <p:nvSpPr>
          <p:cNvPr id="27" name="文本框 26">
            <a:extLst>
              <a:ext uri="{FF2B5EF4-FFF2-40B4-BE49-F238E27FC236}">
                <a16:creationId xmlns:a16="http://schemas.microsoft.com/office/drawing/2014/main" id="{F86D0672-8B84-4636-8F36-C79C84464C6F}"/>
              </a:ext>
            </a:extLst>
          </p:cNvPr>
          <p:cNvSpPr txBox="1"/>
          <p:nvPr/>
        </p:nvSpPr>
        <p:spPr>
          <a:xfrm>
            <a:off x="282668" y="141930"/>
            <a:ext cx="8720253" cy="769441"/>
          </a:xfrm>
          <a:prstGeom prst="rect">
            <a:avLst/>
          </a:prstGeom>
          <a:noFill/>
        </p:spPr>
        <p:txBody>
          <a:bodyPr wrap="square">
            <a:spAutoFit/>
          </a:bodyPr>
          <a:lstStyle/>
          <a:p>
            <a:r>
              <a:rPr lang="en-US" altLang="zh-CN" sz="4400" b="1" dirty="0" err="1">
                <a:ea typeface="幼圆" panose="02010509060101010101" pitchFamily="49" charset="-122"/>
                <a:cs typeface="Arial" panose="020B0604020202020204" pitchFamily="34" charset="0"/>
              </a:rPr>
              <a:t>JUNA</a:t>
            </a:r>
            <a:r>
              <a:rPr lang="en-US" altLang="zh-CN" sz="4400" b="1" dirty="0">
                <a:ea typeface="幼圆" panose="02010509060101010101" pitchFamily="49" charset="-122"/>
                <a:cs typeface="Arial" panose="020B0604020202020204" pitchFamily="34" charset="0"/>
              </a:rPr>
              <a:t> measurement of </a:t>
            </a:r>
            <a:r>
              <a:rPr lang="en-US" altLang="zh-CN" sz="4400" b="1" baseline="30000" dirty="0" err="1">
                <a:ea typeface="幼圆" panose="02010509060101010101" pitchFamily="49" charset="-122"/>
                <a:cs typeface="Arial" panose="020B0604020202020204" pitchFamily="34" charset="0"/>
              </a:rPr>
              <a:t>19</a:t>
            </a:r>
            <a:r>
              <a:rPr lang="en-US" altLang="zh-CN" sz="4400" b="1" dirty="0" err="1">
                <a:ea typeface="幼圆" panose="02010509060101010101" pitchFamily="49" charset="-122"/>
                <a:cs typeface="Arial" panose="020B0604020202020204" pitchFamily="34" charset="0"/>
              </a:rPr>
              <a:t>F</a:t>
            </a:r>
            <a:r>
              <a:rPr lang="en-US" altLang="zh-CN" sz="4400" b="1" dirty="0">
                <a:ea typeface="幼圆" panose="02010509060101010101" pitchFamily="49" charset="-122"/>
                <a:cs typeface="Arial" panose="020B0604020202020204" pitchFamily="34" charset="0"/>
              </a:rPr>
              <a:t>(p,</a:t>
            </a:r>
            <a:r>
              <a:rPr lang="en-US" altLang="zh-CN" sz="4400" b="1" dirty="0">
                <a:ea typeface="幼圆" panose="02010509060101010101" pitchFamily="49" charset="-122"/>
                <a:cs typeface="Arial" panose="020B0604020202020204" pitchFamily="34" charset="0"/>
                <a:sym typeface="Symbol" panose="05050102010706020507" pitchFamily="18" charset="2"/>
              </a:rPr>
              <a:t></a:t>
            </a:r>
            <a:r>
              <a:rPr lang="en-US" altLang="zh-CN" sz="4400" b="1" dirty="0">
                <a:ea typeface="幼圆" panose="02010509060101010101" pitchFamily="49" charset="-122"/>
                <a:cs typeface="Arial" panose="020B0604020202020204" pitchFamily="34" charset="0"/>
              </a:rPr>
              <a:t>)</a:t>
            </a:r>
            <a:r>
              <a:rPr lang="en-US" altLang="zh-CN" sz="4400" b="1" baseline="30000" dirty="0" err="1">
                <a:ea typeface="幼圆" panose="02010509060101010101" pitchFamily="49" charset="-122"/>
                <a:cs typeface="Arial" panose="020B0604020202020204" pitchFamily="34" charset="0"/>
              </a:rPr>
              <a:t>20</a:t>
            </a:r>
            <a:r>
              <a:rPr lang="en-US" altLang="zh-CN" sz="4400" b="1" dirty="0" err="1">
                <a:ea typeface="幼圆" panose="02010509060101010101" pitchFamily="49" charset="-122"/>
                <a:cs typeface="Arial" panose="020B0604020202020204" pitchFamily="34" charset="0"/>
              </a:rPr>
              <a:t>Ne</a:t>
            </a:r>
            <a:endParaRPr lang="en-US" altLang="zh-CN" sz="4400" b="1" dirty="0">
              <a:ea typeface="幼圆" panose="02010509060101010101" pitchFamily="49" charset="-122"/>
              <a:cs typeface="Arial" panose="020B0604020202020204" pitchFamily="34" charset="0"/>
            </a:endParaRPr>
          </a:p>
        </p:txBody>
      </p:sp>
    </p:spTree>
    <p:extLst>
      <p:ext uri="{BB962C8B-B14F-4D97-AF65-F5344CB8AC3E}">
        <p14:creationId xmlns:p14="http://schemas.microsoft.com/office/powerpoint/2010/main" val="390619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EC5CD457-8BE2-4666-B33D-0354EFBE04DF}"/>
              </a:ext>
            </a:extLst>
          </p:cNvPr>
          <p:cNvGrpSpPr/>
          <p:nvPr/>
        </p:nvGrpSpPr>
        <p:grpSpPr>
          <a:xfrm>
            <a:off x="517209" y="1303186"/>
            <a:ext cx="7451134" cy="5306620"/>
            <a:chOff x="492919" y="1703785"/>
            <a:chExt cx="6279584" cy="4479187"/>
          </a:xfrm>
        </p:grpSpPr>
        <p:pic>
          <p:nvPicPr>
            <p:cNvPr id="4" name="图片 3">
              <a:extLst>
                <a:ext uri="{FF2B5EF4-FFF2-40B4-BE49-F238E27FC236}">
                  <a16:creationId xmlns:a16="http://schemas.microsoft.com/office/drawing/2014/main" id="{6D3C54EF-E342-4AF8-ADDC-5579769B58A1}"/>
                </a:ext>
              </a:extLst>
            </p:cNvPr>
            <p:cNvPicPr>
              <a:picLocks noChangeAspect="1"/>
            </p:cNvPicPr>
            <p:nvPr/>
          </p:nvPicPr>
          <p:blipFill>
            <a:blip r:embed="rId3"/>
            <a:stretch>
              <a:fillRect/>
            </a:stretch>
          </p:blipFill>
          <p:spPr>
            <a:xfrm>
              <a:off x="492919" y="1703785"/>
              <a:ext cx="6279584" cy="4479187"/>
            </a:xfrm>
            <a:prstGeom prst="rect">
              <a:avLst/>
            </a:prstGeom>
          </p:spPr>
        </p:pic>
        <p:sp>
          <p:nvSpPr>
            <p:cNvPr id="5" name="矩形: 圆角 4">
              <a:extLst>
                <a:ext uri="{FF2B5EF4-FFF2-40B4-BE49-F238E27FC236}">
                  <a16:creationId xmlns:a16="http://schemas.microsoft.com/office/drawing/2014/main" id="{EB2CA9B1-0933-4E00-8569-1D8331190846}"/>
                </a:ext>
              </a:extLst>
            </p:cNvPr>
            <p:cNvSpPr/>
            <p:nvPr/>
          </p:nvSpPr>
          <p:spPr>
            <a:xfrm>
              <a:off x="550069" y="4086225"/>
              <a:ext cx="3786187" cy="664369"/>
            </a:xfrm>
            <a:prstGeom prst="roundRect">
              <a:avLst/>
            </a:prstGeom>
            <a:noFill/>
            <a:ln w="22225">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a:extLst>
              <a:ext uri="{FF2B5EF4-FFF2-40B4-BE49-F238E27FC236}">
                <a16:creationId xmlns:a16="http://schemas.microsoft.com/office/drawing/2014/main" id="{24E2B811-6689-40CE-A28E-526167256BD5}"/>
              </a:ext>
            </a:extLst>
          </p:cNvPr>
          <p:cNvSpPr txBox="1"/>
          <p:nvPr/>
        </p:nvSpPr>
        <p:spPr>
          <a:xfrm>
            <a:off x="282668" y="141930"/>
            <a:ext cx="8720253" cy="769441"/>
          </a:xfrm>
          <a:prstGeom prst="rect">
            <a:avLst/>
          </a:prstGeom>
          <a:noFill/>
        </p:spPr>
        <p:txBody>
          <a:bodyPr wrap="square">
            <a:spAutoFit/>
          </a:bodyPr>
          <a:lstStyle/>
          <a:p>
            <a:r>
              <a:rPr lang="en-US" altLang="zh-CN" sz="4400" b="1" dirty="0" err="1">
                <a:ea typeface="幼圆" panose="02010509060101010101" pitchFamily="49" charset="-122"/>
                <a:cs typeface="Arial" panose="020B0604020202020204" pitchFamily="34" charset="0"/>
              </a:rPr>
              <a:t>JUNA</a:t>
            </a:r>
            <a:r>
              <a:rPr lang="en-US" altLang="zh-CN" sz="4400" b="1" dirty="0">
                <a:ea typeface="幼圆" panose="02010509060101010101" pitchFamily="49" charset="-122"/>
                <a:cs typeface="Arial" panose="020B0604020202020204" pitchFamily="34" charset="0"/>
              </a:rPr>
              <a:t> measurement of </a:t>
            </a:r>
            <a:r>
              <a:rPr lang="en-US" altLang="zh-CN" sz="4400" b="1" baseline="30000" dirty="0" err="1">
                <a:ea typeface="幼圆" panose="02010509060101010101" pitchFamily="49" charset="-122"/>
                <a:cs typeface="Arial" panose="020B0604020202020204" pitchFamily="34" charset="0"/>
              </a:rPr>
              <a:t>19</a:t>
            </a:r>
            <a:r>
              <a:rPr lang="en-US" altLang="zh-CN" sz="4400" b="1" dirty="0" err="1">
                <a:ea typeface="幼圆" panose="02010509060101010101" pitchFamily="49" charset="-122"/>
                <a:cs typeface="Arial" panose="020B0604020202020204" pitchFamily="34" charset="0"/>
              </a:rPr>
              <a:t>F</a:t>
            </a:r>
            <a:r>
              <a:rPr lang="en-US" altLang="zh-CN" sz="4400" b="1" dirty="0">
                <a:ea typeface="幼圆" panose="02010509060101010101" pitchFamily="49" charset="-122"/>
                <a:cs typeface="Arial" panose="020B0604020202020204" pitchFamily="34" charset="0"/>
              </a:rPr>
              <a:t>(p,</a:t>
            </a:r>
            <a:r>
              <a:rPr lang="en-US" altLang="zh-CN" sz="4400" b="1" dirty="0">
                <a:ea typeface="幼圆" panose="02010509060101010101" pitchFamily="49" charset="-122"/>
                <a:cs typeface="Arial" panose="020B0604020202020204" pitchFamily="34" charset="0"/>
                <a:sym typeface="Symbol" panose="05050102010706020507" pitchFamily="18" charset="2"/>
              </a:rPr>
              <a:t></a:t>
            </a:r>
            <a:r>
              <a:rPr lang="en-US" altLang="zh-CN" sz="4400" b="1" dirty="0">
                <a:ea typeface="幼圆" panose="02010509060101010101" pitchFamily="49" charset="-122"/>
                <a:cs typeface="Arial" panose="020B0604020202020204" pitchFamily="34" charset="0"/>
              </a:rPr>
              <a:t>)</a:t>
            </a:r>
            <a:r>
              <a:rPr lang="en-US" altLang="zh-CN" sz="4400" b="1" baseline="30000" dirty="0" err="1">
                <a:ea typeface="幼圆" panose="02010509060101010101" pitchFamily="49" charset="-122"/>
                <a:cs typeface="Arial" panose="020B0604020202020204" pitchFamily="34" charset="0"/>
              </a:rPr>
              <a:t>20</a:t>
            </a:r>
            <a:r>
              <a:rPr lang="en-US" altLang="zh-CN" sz="4400" b="1" dirty="0" err="1">
                <a:ea typeface="幼圆" panose="02010509060101010101" pitchFamily="49" charset="-122"/>
                <a:cs typeface="Arial" panose="020B0604020202020204" pitchFamily="34" charset="0"/>
              </a:rPr>
              <a:t>Ne</a:t>
            </a:r>
            <a:endParaRPr lang="en-US" altLang="zh-CN" sz="4400" b="1" dirty="0">
              <a:ea typeface="幼圆" panose="02010509060101010101" pitchFamily="49" charset="-122"/>
              <a:cs typeface="Arial" panose="020B0604020202020204" pitchFamily="34" charset="0"/>
            </a:endParaRPr>
          </a:p>
        </p:txBody>
      </p:sp>
    </p:spTree>
    <p:extLst>
      <p:ext uri="{BB962C8B-B14F-4D97-AF65-F5344CB8AC3E}">
        <p14:creationId xmlns:p14="http://schemas.microsoft.com/office/powerpoint/2010/main" val="1997196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EFCFBA7C-36E2-4B83-9484-6DD51CC35739}"/>
              </a:ext>
            </a:extLst>
          </p:cNvPr>
          <p:cNvSpPr txBox="1"/>
          <p:nvPr/>
        </p:nvSpPr>
        <p:spPr>
          <a:xfrm>
            <a:off x="465474" y="1219117"/>
            <a:ext cx="4783326" cy="1031051"/>
          </a:xfrm>
          <a:prstGeom prst="rect">
            <a:avLst/>
          </a:prstGeom>
          <a:noFill/>
        </p:spPr>
        <p:txBody>
          <a:bodyPr wrap="square">
            <a:spAutoFit/>
          </a:bodyPr>
          <a:lstStyle/>
          <a:p>
            <a:pPr marL="457200" indent="-457200">
              <a:buFont typeface="Wingdings" panose="05000000000000000000" pitchFamily="2" charset="2"/>
              <a:buChar char="l"/>
            </a:pPr>
            <a:r>
              <a:rPr lang="en-US" altLang="zh-CN" sz="32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Astrophysical </a:t>
            </a:r>
            <a:r>
              <a:rPr lang="en-US" altLang="zh-CN" sz="3200" b="1" i="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S</a:t>
            </a:r>
            <a:r>
              <a:rPr lang="en-US" altLang="zh-CN" sz="32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 factor:</a:t>
            </a:r>
          </a:p>
          <a:p>
            <a:pPr>
              <a:spcBef>
                <a:spcPts val="600"/>
              </a:spcBef>
            </a:pPr>
            <a:r>
              <a:rPr lang="en-US" altLang="zh-CN" sz="2400" i="1" dirty="0"/>
              <a:t>       S</a:t>
            </a:r>
            <a:r>
              <a:rPr lang="en-US" altLang="zh-CN" sz="2400" dirty="0"/>
              <a:t>(</a:t>
            </a:r>
            <a:r>
              <a:rPr lang="en-US" altLang="zh-CN" sz="2400" i="1" dirty="0"/>
              <a:t>E</a:t>
            </a:r>
            <a:r>
              <a:rPr lang="en-US" altLang="zh-CN" sz="2400" dirty="0"/>
              <a:t>) = </a:t>
            </a:r>
            <a:r>
              <a:rPr lang="en-US" altLang="zh-CN" sz="2400" i="1" dirty="0"/>
              <a:t>E</a:t>
            </a:r>
            <a:r>
              <a:rPr lang="en-US" altLang="zh-CN" sz="2400" dirty="0">
                <a:sym typeface="Symbol" panose="05050102010706020507" pitchFamily="18" charset="2"/>
              </a:rPr>
              <a:t></a:t>
            </a:r>
            <a:r>
              <a:rPr lang="en-US" altLang="zh-CN" sz="2400" dirty="0"/>
              <a:t>(</a:t>
            </a:r>
            <a:r>
              <a:rPr lang="en-US" altLang="zh-CN" sz="2400" i="1" dirty="0"/>
              <a:t>E</a:t>
            </a:r>
            <a:r>
              <a:rPr lang="en-US" altLang="zh-CN" sz="2400" dirty="0"/>
              <a:t>)exp(2</a:t>
            </a:r>
            <a:r>
              <a:rPr lang="en-US" altLang="zh-CN" sz="2400" dirty="0">
                <a:sym typeface="Symbol" panose="05050102010706020507" pitchFamily="18" charset="2"/>
              </a:rPr>
              <a:t></a:t>
            </a:r>
            <a:r>
              <a:rPr lang="en-US" altLang="zh-CN" sz="2400" dirty="0"/>
              <a:t>)</a:t>
            </a:r>
          </a:p>
        </p:txBody>
      </p:sp>
      <p:sp>
        <p:nvSpPr>
          <p:cNvPr id="30" name="矩形 29">
            <a:extLst>
              <a:ext uri="{FF2B5EF4-FFF2-40B4-BE49-F238E27FC236}">
                <a16:creationId xmlns:a16="http://schemas.microsoft.com/office/drawing/2014/main" id="{848B2562-CE4C-4378-AE86-2056849E62DF}"/>
              </a:ext>
            </a:extLst>
          </p:cNvPr>
          <p:cNvSpPr/>
          <p:nvPr/>
        </p:nvSpPr>
        <p:spPr>
          <a:xfrm>
            <a:off x="5172200" y="1617946"/>
            <a:ext cx="3188630" cy="830997"/>
          </a:xfrm>
          <a:prstGeom prst="rect">
            <a:avLst/>
          </a:prstGeom>
        </p:spPr>
        <p:txBody>
          <a:bodyPr wrap="none">
            <a:spAutoFit/>
          </a:bodyPr>
          <a:lstStyle/>
          <a:p>
            <a:r>
              <a:rPr lang="en-US" altLang="zh-CN" sz="2400" b="1" i="1" dirty="0">
                <a:solidFill>
                  <a:srgbClr val="CC00CC"/>
                </a:solidFill>
                <a:ea typeface="幼圆" panose="02010509060101010101" pitchFamily="49" charset="-122"/>
                <a:cs typeface="Times New Roman" panose="02020603050405020304" pitchFamily="18" charset="0"/>
              </a:rPr>
              <a:t>R</a:t>
            </a:r>
            <a:r>
              <a:rPr lang="en-US" altLang="zh-CN" sz="2400" b="1" dirty="0">
                <a:solidFill>
                  <a:srgbClr val="CC00CC"/>
                </a:solidFill>
                <a:ea typeface="幼圆" panose="02010509060101010101" pitchFamily="49" charset="-122"/>
                <a:cs typeface="Times New Roman" panose="02020603050405020304" pitchFamily="18" charset="0"/>
              </a:rPr>
              <a:t>-matrix</a:t>
            </a:r>
            <a:r>
              <a:rPr lang="zh-CN" altLang="en-US" sz="2400" b="1" dirty="0">
                <a:solidFill>
                  <a:srgbClr val="CC00CC"/>
                </a:solidFill>
                <a:ea typeface="幼圆" panose="02010509060101010101" pitchFamily="49" charset="-122"/>
                <a:cs typeface="Times New Roman" panose="02020603050405020304" pitchFamily="18" charset="0"/>
              </a:rPr>
              <a:t> </a:t>
            </a:r>
            <a:r>
              <a:rPr lang="en-US" altLang="zh-CN" sz="2400" b="1" dirty="0">
                <a:solidFill>
                  <a:srgbClr val="CC00CC"/>
                </a:solidFill>
                <a:ea typeface="幼圆" panose="02010509060101010101" pitchFamily="49" charset="-122"/>
                <a:cs typeface="Times New Roman" panose="02020603050405020304" pitchFamily="18" charset="0"/>
              </a:rPr>
              <a:t>calculations</a:t>
            </a:r>
          </a:p>
          <a:p>
            <a:r>
              <a:rPr lang="en-US" altLang="zh-CN" sz="2400" dirty="0">
                <a:ea typeface="幼圆" panose="02010509060101010101" pitchFamily="49" charset="-122"/>
                <a:cs typeface="Times New Roman" panose="02020603050405020304" pitchFamily="18" charset="0"/>
              </a:rPr>
              <a:t>DeBoer, </a:t>
            </a:r>
            <a:r>
              <a:rPr lang="en-US" altLang="zh-CN" sz="2400" dirty="0" err="1">
                <a:ea typeface="幼圆" panose="02010509060101010101" pitchFamily="49" charset="-122"/>
                <a:cs typeface="Times New Roman" panose="02020603050405020304" pitchFamily="18" charset="0"/>
              </a:rPr>
              <a:t>Wiescher</a:t>
            </a:r>
            <a:r>
              <a:rPr lang="en-US" altLang="zh-CN" sz="2400" dirty="0">
                <a:ea typeface="幼圆" panose="02010509060101010101" pitchFamily="49" charset="-122"/>
                <a:cs typeface="Times New Roman" panose="02020603050405020304" pitchFamily="18" charset="0"/>
              </a:rPr>
              <a:t>, Odell</a:t>
            </a:r>
            <a:endParaRPr lang="zh-CN" altLang="en-US" sz="2400" dirty="0"/>
          </a:p>
        </p:txBody>
      </p:sp>
      <p:sp>
        <p:nvSpPr>
          <p:cNvPr id="34" name="文本框 33">
            <a:extLst>
              <a:ext uri="{FF2B5EF4-FFF2-40B4-BE49-F238E27FC236}">
                <a16:creationId xmlns:a16="http://schemas.microsoft.com/office/drawing/2014/main" id="{212819ED-8616-47AF-B3C0-B7DAE2F8EDD8}"/>
              </a:ext>
            </a:extLst>
          </p:cNvPr>
          <p:cNvSpPr txBox="1"/>
          <p:nvPr/>
        </p:nvSpPr>
        <p:spPr>
          <a:xfrm>
            <a:off x="282668" y="141930"/>
            <a:ext cx="8720253" cy="769441"/>
          </a:xfrm>
          <a:prstGeom prst="rect">
            <a:avLst/>
          </a:prstGeom>
          <a:noFill/>
        </p:spPr>
        <p:txBody>
          <a:bodyPr wrap="square">
            <a:spAutoFit/>
          </a:bodyPr>
          <a:lstStyle/>
          <a:p>
            <a:r>
              <a:rPr lang="en-US" altLang="zh-CN" sz="4400" b="1" dirty="0" err="1">
                <a:ea typeface="幼圆" panose="02010509060101010101" pitchFamily="49" charset="-122"/>
                <a:cs typeface="Arial" panose="020B0604020202020204" pitchFamily="34" charset="0"/>
              </a:rPr>
              <a:t>JUNA</a:t>
            </a:r>
            <a:r>
              <a:rPr lang="en-US" altLang="zh-CN" sz="4400" b="1" dirty="0">
                <a:ea typeface="幼圆" panose="02010509060101010101" pitchFamily="49" charset="-122"/>
                <a:cs typeface="Arial" panose="020B0604020202020204" pitchFamily="34" charset="0"/>
              </a:rPr>
              <a:t> measurement of </a:t>
            </a:r>
            <a:r>
              <a:rPr lang="en-US" altLang="zh-CN" sz="4400" b="1" baseline="30000" dirty="0" err="1">
                <a:ea typeface="幼圆" panose="02010509060101010101" pitchFamily="49" charset="-122"/>
                <a:cs typeface="Arial" panose="020B0604020202020204" pitchFamily="34" charset="0"/>
              </a:rPr>
              <a:t>19</a:t>
            </a:r>
            <a:r>
              <a:rPr lang="en-US" altLang="zh-CN" sz="4400" b="1" dirty="0" err="1">
                <a:ea typeface="幼圆" panose="02010509060101010101" pitchFamily="49" charset="-122"/>
                <a:cs typeface="Arial" panose="020B0604020202020204" pitchFamily="34" charset="0"/>
              </a:rPr>
              <a:t>F</a:t>
            </a:r>
            <a:r>
              <a:rPr lang="en-US" altLang="zh-CN" sz="4400" b="1" dirty="0">
                <a:ea typeface="幼圆" panose="02010509060101010101" pitchFamily="49" charset="-122"/>
                <a:cs typeface="Arial" panose="020B0604020202020204" pitchFamily="34" charset="0"/>
              </a:rPr>
              <a:t>(p,</a:t>
            </a:r>
            <a:r>
              <a:rPr lang="en-US" altLang="zh-CN" sz="4400" b="1" dirty="0">
                <a:ea typeface="幼圆" panose="02010509060101010101" pitchFamily="49" charset="-122"/>
                <a:cs typeface="Arial" panose="020B0604020202020204" pitchFamily="34" charset="0"/>
                <a:sym typeface="Symbol" panose="05050102010706020507" pitchFamily="18" charset="2"/>
              </a:rPr>
              <a:t></a:t>
            </a:r>
            <a:r>
              <a:rPr lang="en-US" altLang="zh-CN" sz="4400" b="1" dirty="0">
                <a:ea typeface="幼圆" panose="02010509060101010101" pitchFamily="49" charset="-122"/>
                <a:cs typeface="Arial" panose="020B0604020202020204" pitchFamily="34" charset="0"/>
              </a:rPr>
              <a:t>)</a:t>
            </a:r>
            <a:r>
              <a:rPr lang="en-US" altLang="zh-CN" sz="4400" b="1" baseline="30000" dirty="0" err="1">
                <a:ea typeface="幼圆" panose="02010509060101010101" pitchFamily="49" charset="-122"/>
                <a:cs typeface="Arial" panose="020B0604020202020204" pitchFamily="34" charset="0"/>
              </a:rPr>
              <a:t>20</a:t>
            </a:r>
            <a:r>
              <a:rPr lang="en-US" altLang="zh-CN" sz="4400" b="1" dirty="0" err="1">
                <a:ea typeface="幼圆" panose="02010509060101010101" pitchFamily="49" charset="-122"/>
                <a:cs typeface="Arial" panose="020B0604020202020204" pitchFamily="34" charset="0"/>
              </a:rPr>
              <a:t>Ne</a:t>
            </a:r>
            <a:endParaRPr lang="en-US" altLang="zh-CN" sz="4400" b="1" dirty="0">
              <a:ea typeface="幼圆" panose="02010509060101010101" pitchFamily="49" charset="-122"/>
              <a:cs typeface="Arial" panose="020B0604020202020204" pitchFamily="34" charset="0"/>
            </a:endParaRPr>
          </a:p>
        </p:txBody>
      </p:sp>
      <p:grpSp>
        <p:nvGrpSpPr>
          <p:cNvPr id="4" name="组合 3">
            <a:extLst>
              <a:ext uri="{FF2B5EF4-FFF2-40B4-BE49-F238E27FC236}">
                <a16:creationId xmlns:a16="http://schemas.microsoft.com/office/drawing/2014/main" id="{7586A7D0-C7FC-4759-BB12-E10F9F080802}"/>
              </a:ext>
            </a:extLst>
          </p:cNvPr>
          <p:cNvGrpSpPr/>
          <p:nvPr/>
        </p:nvGrpSpPr>
        <p:grpSpPr>
          <a:xfrm>
            <a:off x="318089" y="2381102"/>
            <a:ext cx="6840853" cy="4385620"/>
            <a:chOff x="318089" y="2381102"/>
            <a:chExt cx="6840853" cy="4385620"/>
          </a:xfrm>
        </p:grpSpPr>
        <p:grpSp>
          <p:nvGrpSpPr>
            <p:cNvPr id="2" name="组合 1">
              <a:extLst>
                <a:ext uri="{FF2B5EF4-FFF2-40B4-BE49-F238E27FC236}">
                  <a16:creationId xmlns:a16="http://schemas.microsoft.com/office/drawing/2014/main" id="{C1CE2789-1810-4EF5-A44D-49096B4DC16D}"/>
                </a:ext>
              </a:extLst>
            </p:cNvPr>
            <p:cNvGrpSpPr/>
            <p:nvPr/>
          </p:nvGrpSpPr>
          <p:grpSpPr>
            <a:xfrm>
              <a:off x="608680" y="2448943"/>
              <a:ext cx="6550262" cy="4317779"/>
              <a:chOff x="723230" y="4359156"/>
              <a:chExt cx="3826022" cy="2441842"/>
            </a:xfrm>
          </p:grpSpPr>
          <p:pic>
            <p:nvPicPr>
              <p:cNvPr id="29" name="图片 28">
                <a:extLst>
                  <a:ext uri="{FF2B5EF4-FFF2-40B4-BE49-F238E27FC236}">
                    <a16:creationId xmlns:a16="http://schemas.microsoft.com/office/drawing/2014/main" id="{CF069B9A-E887-49D1-A752-BFD3ED23A16F}"/>
                  </a:ext>
                </a:extLst>
              </p:cNvPr>
              <p:cNvPicPr>
                <a:picLocks noChangeAspect="1"/>
              </p:cNvPicPr>
              <p:nvPr/>
            </p:nvPicPr>
            <p:blipFill rotWithShape="1">
              <a:blip r:embed="rId3"/>
              <a:srcRect l="2070" t="1391" r="2265" b="1453"/>
              <a:stretch/>
            </p:blipFill>
            <p:spPr>
              <a:xfrm>
                <a:off x="723230" y="4359156"/>
                <a:ext cx="3826022" cy="2441842"/>
              </a:xfrm>
              <a:prstGeom prst="rect">
                <a:avLst/>
              </a:prstGeom>
            </p:spPr>
          </p:pic>
          <p:grpSp>
            <p:nvGrpSpPr>
              <p:cNvPr id="31" name="组合 30">
                <a:extLst>
                  <a:ext uri="{FF2B5EF4-FFF2-40B4-BE49-F238E27FC236}">
                    <a16:creationId xmlns:a16="http://schemas.microsoft.com/office/drawing/2014/main" id="{139FEC14-BE01-488C-A437-0ACB767172FB}"/>
                  </a:ext>
                </a:extLst>
              </p:cNvPr>
              <p:cNvGrpSpPr/>
              <p:nvPr/>
            </p:nvGrpSpPr>
            <p:grpSpPr>
              <a:xfrm>
                <a:off x="1587757" y="5112629"/>
                <a:ext cx="1216352" cy="819195"/>
                <a:chOff x="1587757" y="5112629"/>
                <a:chExt cx="1216352" cy="819195"/>
              </a:xfrm>
            </p:grpSpPr>
            <p:cxnSp>
              <p:nvCxnSpPr>
                <p:cNvPr id="32" name="直接箭头连接符 31">
                  <a:extLst>
                    <a:ext uri="{FF2B5EF4-FFF2-40B4-BE49-F238E27FC236}">
                      <a16:creationId xmlns:a16="http://schemas.microsoft.com/office/drawing/2014/main" id="{563330C2-4B84-4087-8BE9-11BE3AAE0BF1}"/>
                    </a:ext>
                  </a:extLst>
                </p:cNvPr>
                <p:cNvCxnSpPr>
                  <a:cxnSpLocks/>
                </p:cNvCxnSpPr>
                <p:nvPr/>
              </p:nvCxnSpPr>
              <p:spPr>
                <a:xfrm>
                  <a:off x="2000093" y="5531390"/>
                  <a:ext cx="0" cy="400434"/>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3" name="矩形 32">
                  <a:extLst>
                    <a:ext uri="{FF2B5EF4-FFF2-40B4-BE49-F238E27FC236}">
                      <a16:creationId xmlns:a16="http://schemas.microsoft.com/office/drawing/2014/main" id="{39AA9086-BC9D-4C68-8BC7-923F26553508}"/>
                    </a:ext>
                  </a:extLst>
                </p:cNvPr>
                <p:cNvSpPr/>
                <p:nvPr/>
              </p:nvSpPr>
              <p:spPr>
                <a:xfrm>
                  <a:off x="1587757" y="5112629"/>
                  <a:ext cx="1216352" cy="400332"/>
                </a:xfrm>
                <a:prstGeom prst="rect">
                  <a:avLst/>
                </a:prstGeom>
              </p:spPr>
              <p:txBody>
                <a:bodyPr wrap="none">
                  <a:spAutoFit/>
                </a:bodyPr>
                <a:lstStyle/>
                <a:p>
                  <a:r>
                    <a:rPr lang="en-US" altLang="zh-CN" sz="2000" b="1" dirty="0">
                      <a:solidFill>
                        <a:srgbClr val="FF0080"/>
                      </a:solidFill>
                      <a:ea typeface="幼圆" panose="02010509060101010101" pitchFamily="49" charset="-122"/>
                      <a:cs typeface="Times New Roman" panose="02020603050405020304" pitchFamily="18" charset="0"/>
                    </a:rPr>
                    <a:t>Gamow</a:t>
                  </a:r>
                  <a:r>
                    <a:rPr lang="zh-CN" altLang="en-US" sz="2000" b="1" dirty="0">
                      <a:solidFill>
                        <a:srgbClr val="FF0080"/>
                      </a:solidFill>
                      <a:ea typeface="幼圆" panose="02010509060101010101" pitchFamily="49" charset="-122"/>
                      <a:cs typeface="Times New Roman" panose="02020603050405020304" pitchFamily="18" charset="0"/>
                    </a:rPr>
                    <a:t> </a:t>
                  </a:r>
                  <a:r>
                    <a:rPr lang="en-US" altLang="zh-CN" sz="2000" b="1" dirty="0">
                      <a:solidFill>
                        <a:srgbClr val="FF0080"/>
                      </a:solidFill>
                      <a:ea typeface="幼圆" panose="02010509060101010101" pitchFamily="49" charset="-122"/>
                      <a:cs typeface="Times New Roman" panose="02020603050405020304" pitchFamily="18" charset="0"/>
                    </a:rPr>
                    <a:t>region of </a:t>
                  </a:r>
                </a:p>
                <a:p>
                  <a:r>
                    <a:rPr lang="en-US" altLang="zh-CN" sz="2000" b="1" dirty="0">
                      <a:solidFill>
                        <a:srgbClr val="FF0080"/>
                      </a:solidFill>
                      <a:ea typeface="幼圆" panose="02010509060101010101" pitchFamily="49" charset="-122"/>
                      <a:cs typeface="Times New Roman" panose="02020603050405020304" pitchFamily="18" charset="0"/>
                    </a:rPr>
                    <a:t>First stars</a:t>
                  </a:r>
                  <a:endParaRPr lang="zh-CN" altLang="en-US" sz="2000" dirty="0">
                    <a:solidFill>
                      <a:srgbClr val="FF0080"/>
                    </a:solidFill>
                  </a:endParaRPr>
                </a:p>
              </p:txBody>
            </p:sp>
          </p:grpSp>
        </p:grpSp>
        <p:sp>
          <p:nvSpPr>
            <p:cNvPr id="3" name="矩形 2">
              <a:extLst>
                <a:ext uri="{FF2B5EF4-FFF2-40B4-BE49-F238E27FC236}">
                  <a16:creationId xmlns:a16="http://schemas.microsoft.com/office/drawing/2014/main" id="{37619357-8FD7-4999-8745-64A14C903E0E}"/>
                </a:ext>
              </a:extLst>
            </p:cNvPr>
            <p:cNvSpPr/>
            <p:nvPr/>
          </p:nvSpPr>
          <p:spPr>
            <a:xfrm>
              <a:off x="318089" y="2381102"/>
              <a:ext cx="639919" cy="400110"/>
            </a:xfrm>
            <a:prstGeom prst="rect">
              <a:avLst/>
            </a:prstGeom>
            <a:solidFill>
              <a:schemeClr val="bg1"/>
            </a:solidFill>
          </p:spPr>
          <p:txBody>
            <a:bodyPr wrap="none">
              <a:spAutoFit/>
            </a:bodyPr>
            <a:lstStyle/>
            <a:p>
              <a:r>
                <a:rPr lang="en-US" altLang="zh-CN" sz="2000" i="1" dirty="0">
                  <a:solidFill>
                    <a:schemeClr val="bg1"/>
                  </a:solidFill>
                  <a:latin typeface="Times New Roman" panose="02020603050405020304" pitchFamily="18" charset="0"/>
                </a:rPr>
                <a:t>S</a:t>
              </a:r>
              <a:r>
                <a:rPr lang="en-US" altLang="zh-CN" sz="2000" dirty="0">
                  <a:solidFill>
                    <a:schemeClr val="bg1"/>
                  </a:solidFill>
                  <a:latin typeface="Times New Roman" panose="02020603050405020304" pitchFamily="18" charset="0"/>
                </a:rPr>
                <a:t>(</a:t>
              </a:r>
              <a:r>
                <a:rPr lang="en-US" altLang="zh-CN" sz="2000" i="1" dirty="0">
                  <a:solidFill>
                    <a:schemeClr val="bg1"/>
                  </a:solidFill>
                  <a:latin typeface="Times New Roman" panose="02020603050405020304" pitchFamily="18" charset="0"/>
                </a:rPr>
                <a:t>E</a:t>
              </a:r>
              <a:r>
                <a:rPr lang="en-US" altLang="zh-CN" sz="2000" dirty="0">
                  <a:solidFill>
                    <a:schemeClr val="bg1"/>
                  </a:solidFill>
                  <a:latin typeface="Times New Roman" panose="02020603050405020304" pitchFamily="18" charset="0"/>
                </a:rPr>
                <a:t>)</a:t>
              </a:r>
              <a:endParaRPr lang="zh-CN" altLang="en-US" sz="2000" dirty="0">
                <a:solidFill>
                  <a:schemeClr val="bg1"/>
                </a:solidFill>
              </a:endParaRPr>
            </a:p>
          </p:txBody>
        </p:sp>
      </p:grpSp>
    </p:spTree>
    <p:extLst>
      <p:ext uri="{BB962C8B-B14F-4D97-AF65-F5344CB8AC3E}">
        <p14:creationId xmlns:p14="http://schemas.microsoft.com/office/powerpoint/2010/main" val="2553711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5AEF658-798D-4CBF-9FBD-8AB2F1604E82}"/>
              </a:ext>
            </a:extLst>
          </p:cNvPr>
          <p:cNvPicPr>
            <a:picLocks noChangeAspect="1"/>
          </p:cNvPicPr>
          <p:nvPr/>
        </p:nvPicPr>
        <p:blipFill rotWithShape="1">
          <a:blip r:embed="rId3"/>
          <a:srcRect b="9351"/>
          <a:stretch/>
        </p:blipFill>
        <p:spPr>
          <a:xfrm>
            <a:off x="454316" y="3715355"/>
            <a:ext cx="4060433" cy="2716239"/>
          </a:xfrm>
          <a:prstGeom prst="rect">
            <a:avLst/>
          </a:prstGeom>
        </p:spPr>
      </p:pic>
      <p:sp>
        <p:nvSpPr>
          <p:cNvPr id="16" name="矩形: 圆角 15">
            <a:extLst>
              <a:ext uri="{FF2B5EF4-FFF2-40B4-BE49-F238E27FC236}">
                <a16:creationId xmlns:a16="http://schemas.microsoft.com/office/drawing/2014/main" id="{B2B2AECC-FB47-4449-A61C-640B69F21E7A}"/>
              </a:ext>
            </a:extLst>
          </p:cNvPr>
          <p:cNvSpPr/>
          <p:nvPr/>
        </p:nvSpPr>
        <p:spPr>
          <a:xfrm>
            <a:off x="2584180" y="3818125"/>
            <a:ext cx="325464" cy="2413861"/>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文本框 16">
            <a:extLst>
              <a:ext uri="{FF2B5EF4-FFF2-40B4-BE49-F238E27FC236}">
                <a16:creationId xmlns:a16="http://schemas.microsoft.com/office/drawing/2014/main" id="{D0261142-B4A0-49A4-A761-0C398E3FB503}"/>
              </a:ext>
            </a:extLst>
          </p:cNvPr>
          <p:cNvSpPr txBox="1"/>
          <p:nvPr/>
        </p:nvSpPr>
        <p:spPr>
          <a:xfrm>
            <a:off x="377061" y="1328224"/>
            <a:ext cx="4194939" cy="1944122"/>
          </a:xfrm>
          <a:prstGeom prst="rect">
            <a:avLst/>
          </a:prstGeom>
          <a:noFill/>
        </p:spPr>
        <p:txBody>
          <a:bodyPr wrap="square">
            <a:spAutoFit/>
          </a:bodyPr>
          <a:lstStyle/>
          <a:p>
            <a:pPr marL="457200" indent="-457200" algn="just">
              <a:spcBef>
                <a:spcPts val="450"/>
              </a:spcBef>
              <a:buFont typeface="Wingdings" panose="05000000000000000000" pitchFamily="2" charset="2"/>
              <a:buChar char="l"/>
            </a:pPr>
            <a:r>
              <a:rPr lang="en-US" sz="3200" b="1" dirty="0">
                <a:solidFill>
                  <a:srgbClr val="FF0080"/>
                </a:solidFill>
                <a:effectLst>
                  <a:outerShdw blurRad="38100" dist="38100" dir="2700000" algn="tl">
                    <a:srgbClr val="000000">
                      <a:alpha val="43137"/>
                    </a:srgbClr>
                  </a:outerShdw>
                </a:effectLst>
              </a:rPr>
              <a:t>New reaction rate:</a:t>
            </a:r>
          </a:p>
          <a:p>
            <a:pPr marL="342900" indent="-342900" algn="just">
              <a:spcBef>
                <a:spcPts val="450"/>
              </a:spcBef>
              <a:buClr>
                <a:srgbClr val="FF0000"/>
              </a:buClr>
              <a:buFont typeface="Wingdings" panose="05000000000000000000" pitchFamily="2" charset="2"/>
              <a:buChar char="u"/>
            </a:pPr>
            <a:r>
              <a:rPr lang="en-US" sz="2000" dirty="0"/>
              <a:t>7.4 times larger than previous estimation at 0.1 </a:t>
            </a:r>
            <a:r>
              <a:rPr lang="en-US" sz="2000" dirty="0" err="1"/>
              <a:t>GK</a:t>
            </a:r>
            <a:r>
              <a:rPr lang="en-US" sz="2000" dirty="0"/>
              <a:t>; 200 times larger around 0.01 </a:t>
            </a:r>
            <a:r>
              <a:rPr lang="en-US" sz="2000" dirty="0" err="1"/>
              <a:t>GK</a:t>
            </a:r>
            <a:endParaRPr lang="en-US" sz="2000" dirty="0"/>
          </a:p>
          <a:p>
            <a:pPr marL="342900" indent="-342900" algn="just">
              <a:spcBef>
                <a:spcPts val="450"/>
              </a:spcBef>
              <a:buClr>
                <a:srgbClr val="FF0000"/>
              </a:buClr>
              <a:buFont typeface="Wingdings" panose="05000000000000000000" pitchFamily="2" charset="2"/>
              <a:buChar char="u"/>
            </a:pPr>
            <a:r>
              <a:rPr lang="en-US" sz="2000" dirty="0"/>
              <a:t>3 times more precise at 0.1 </a:t>
            </a:r>
            <a:r>
              <a:rPr lang="en-US" sz="2000" dirty="0" err="1"/>
              <a:t>GK</a:t>
            </a:r>
            <a:endParaRPr lang="en-US" sz="2000" dirty="0"/>
          </a:p>
        </p:txBody>
      </p:sp>
      <p:pic>
        <p:nvPicPr>
          <p:cNvPr id="19" name="图片 18">
            <a:extLst>
              <a:ext uri="{FF2B5EF4-FFF2-40B4-BE49-F238E27FC236}">
                <a16:creationId xmlns:a16="http://schemas.microsoft.com/office/drawing/2014/main" id="{A5772C56-E9F4-4E2E-AB41-3C572FE8F405}"/>
              </a:ext>
            </a:extLst>
          </p:cNvPr>
          <p:cNvPicPr>
            <a:picLocks noChangeAspect="1"/>
          </p:cNvPicPr>
          <p:nvPr/>
        </p:nvPicPr>
        <p:blipFill>
          <a:blip r:embed="rId4"/>
          <a:stretch>
            <a:fillRect/>
          </a:stretch>
        </p:blipFill>
        <p:spPr>
          <a:xfrm>
            <a:off x="2563473" y="6491681"/>
            <a:ext cx="187910" cy="214755"/>
          </a:xfrm>
          <a:prstGeom prst="rect">
            <a:avLst/>
          </a:prstGeom>
        </p:spPr>
      </p:pic>
      <p:sp>
        <p:nvSpPr>
          <p:cNvPr id="21" name="文本框 20">
            <a:extLst>
              <a:ext uri="{FF2B5EF4-FFF2-40B4-BE49-F238E27FC236}">
                <a16:creationId xmlns:a16="http://schemas.microsoft.com/office/drawing/2014/main" id="{AD1B53B9-F6D3-4E07-8A72-76E927830040}"/>
              </a:ext>
            </a:extLst>
          </p:cNvPr>
          <p:cNvSpPr txBox="1"/>
          <p:nvPr/>
        </p:nvSpPr>
        <p:spPr>
          <a:xfrm>
            <a:off x="5312546" y="2454050"/>
            <a:ext cx="3302368" cy="907941"/>
          </a:xfrm>
          <a:prstGeom prst="rect">
            <a:avLst/>
          </a:prstGeom>
          <a:noFill/>
        </p:spPr>
        <p:txBody>
          <a:bodyPr wrap="square">
            <a:spAutoFit/>
          </a:bodyPr>
          <a:lstStyle/>
          <a:p>
            <a:r>
              <a:rPr lang="en-US" altLang="zh-CN" sz="2400" b="1" dirty="0">
                <a:solidFill>
                  <a:srgbClr val="0070C0"/>
                </a:solidFill>
                <a:ea typeface="幼圆" panose="02010509060101010101" pitchFamily="49" charset="-122"/>
                <a:cs typeface="Times New Roman" panose="02020603050405020304" pitchFamily="18" charset="0"/>
              </a:rPr>
              <a:t>Reaction rate ratio</a:t>
            </a:r>
          </a:p>
          <a:p>
            <a:pPr>
              <a:spcBef>
                <a:spcPts val="600"/>
              </a:spcBef>
            </a:pPr>
            <a:r>
              <a:rPr lang="en-US" altLang="zh-CN" sz="2400" baseline="30000" dirty="0" err="1">
                <a:ea typeface="幼圆" panose="02010509060101010101" pitchFamily="49" charset="-122"/>
                <a:cs typeface="Times New Roman" panose="02020603050405020304" pitchFamily="18" charset="0"/>
              </a:rPr>
              <a:t>19</a:t>
            </a:r>
            <a:r>
              <a:rPr lang="en-US" altLang="zh-CN" sz="2400" dirty="0" err="1">
                <a:ea typeface="幼圆" panose="02010509060101010101" pitchFamily="49" charset="-122"/>
                <a:cs typeface="Times New Roman" panose="02020603050405020304" pitchFamily="18" charset="0"/>
              </a:rPr>
              <a:t>F</a:t>
            </a:r>
            <a:r>
              <a:rPr lang="en-US" altLang="zh-CN" sz="2400" dirty="0">
                <a:ea typeface="幼圆" panose="02010509060101010101" pitchFamily="49" charset="-122"/>
                <a:cs typeface="Times New Roman" panose="02020603050405020304" pitchFamily="18" charset="0"/>
              </a:rPr>
              <a:t>(p,</a:t>
            </a:r>
            <a:r>
              <a:rPr lang="en-US" altLang="zh-CN" sz="2400" dirty="0">
                <a:ea typeface="幼圆" panose="02010509060101010101" pitchFamily="49" charset="-122"/>
                <a:cs typeface="Times New Roman" panose="02020603050405020304" pitchFamily="18" charset="0"/>
                <a:sym typeface="Symbol" panose="05050102010706020507" pitchFamily="18" charset="2"/>
              </a:rPr>
              <a:t></a:t>
            </a:r>
            <a:r>
              <a:rPr lang="en-US" altLang="zh-CN" sz="2400" dirty="0">
                <a:ea typeface="幼圆" panose="02010509060101010101" pitchFamily="49" charset="-122"/>
                <a:cs typeface="Times New Roman" panose="02020603050405020304" pitchFamily="18" charset="0"/>
              </a:rPr>
              <a:t>)</a:t>
            </a:r>
            <a:r>
              <a:rPr lang="en-US" altLang="zh-CN" sz="2400" baseline="30000" dirty="0" err="1">
                <a:ea typeface="幼圆" panose="02010509060101010101" pitchFamily="49" charset="-122"/>
                <a:cs typeface="Times New Roman" panose="02020603050405020304" pitchFamily="18" charset="0"/>
              </a:rPr>
              <a:t>20</a:t>
            </a:r>
            <a:r>
              <a:rPr lang="en-US" altLang="zh-CN" sz="2400" dirty="0" err="1">
                <a:ea typeface="幼圆" panose="02010509060101010101" pitchFamily="49" charset="-122"/>
                <a:cs typeface="Times New Roman" panose="02020603050405020304" pitchFamily="18" charset="0"/>
              </a:rPr>
              <a:t>Ne</a:t>
            </a:r>
            <a:r>
              <a:rPr lang="en-US" altLang="zh-CN" sz="2400" dirty="0">
                <a:ea typeface="幼圆" panose="02010509060101010101" pitchFamily="49" charset="-122"/>
                <a:cs typeface="Times New Roman" panose="02020603050405020304" pitchFamily="18" charset="0"/>
              </a:rPr>
              <a:t> /</a:t>
            </a:r>
            <a:r>
              <a:rPr lang="en-US" altLang="zh-CN" sz="2400" baseline="30000" dirty="0">
                <a:ea typeface="幼圆" panose="02010509060101010101" pitchFamily="49" charset="-122"/>
                <a:cs typeface="Times New Roman" panose="02020603050405020304" pitchFamily="18" charset="0"/>
              </a:rPr>
              <a:t> </a:t>
            </a:r>
            <a:r>
              <a:rPr lang="en-US" altLang="zh-CN" sz="2400" baseline="30000" dirty="0" err="1">
                <a:ea typeface="幼圆" panose="02010509060101010101" pitchFamily="49" charset="-122"/>
                <a:cs typeface="Times New Roman" panose="02020603050405020304" pitchFamily="18" charset="0"/>
              </a:rPr>
              <a:t>19</a:t>
            </a:r>
            <a:r>
              <a:rPr lang="en-US" altLang="zh-CN" sz="2400" dirty="0" err="1">
                <a:ea typeface="幼圆" panose="02010509060101010101" pitchFamily="49" charset="-122"/>
                <a:cs typeface="Times New Roman" panose="02020603050405020304" pitchFamily="18" charset="0"/>
              </a:rPr>
              <a:t>F</a:t>
            </a:r>
            <a:r>
              <a:rPr lang="en-US" altLang="zh-CN" sz="2400" dirty="0">
                <a:ea typeface="幼圆" panose="02010509060101010101" pitchFamily="49" charset="-122"/>
                <a:cs typeface="Times New Roman" panose="02020603050405020304" pitchFamily="18" charset="0"/>
              </a:rPr>
              <a:t>(p,</a:t>
            </a:r>
            <a:r>
              <a:rPr lang="en-US" altLang="zh-CN" sz="2400" dirty="0">
                <a:ea typeface="幼圆" panose="02010509060101010101" pitchFamily="49" charset="-122"/>
                <a:cs typeface="Times New Roman" panose="02020603050405020304" pitchFamily="18" charset="0"/>
                <a:sym typeface="Symbol" panose="05050102010706020507" pitchFamily="18" charset="2"/>
              </a:rPr>
              <a:t></a:t>
            </a:r>
            <a:r>
              <a:rPr lang="en-US" altLang="zh-CN" sz="2400" dirty="0">
                <a:ea typeface="幼圆" panose="02010509060101010101" pitchFamily="49" charset="-122"/>
                <a:cs typeface="Times New Roman" panose="02020603050405020304" pitchFamily="18" charset="0"/>
              </a:rPr>
              <a:t>)</a:t>
            </a:r>
            <a:r>
              <a:rPr lang="en-US" altLang="zh-CN" sz="2400" baseline="30000" dirty="0" err="1">
                <a:ea typeface="幼圆" panose="02010509060101010101" pitchFamily="49" charset="-122"/>
                <a:cs typeface="Times New Roman" panose="02020603050405020304" pitchFamily="18" charset="0"/>
              </a:rPr>
              <a:t>16</a:t>
            </a:r>
            <a:r>
              <a:rPr lang="en-US" altLang="zh-CN" sz="2400" dirty="0" err="1">
                <a:ea typeface="幼圆" panose="02010509060101010101" pitchFamily="49" charset="-122"/>
                <a:cs typeface="Times New Roman" panose="02020603050405020304" pitchFamily="18" charset="0"/>
              </a:rPr>
              <a:t>O</a:t>
            </a:r>
            <a:endParaRPr lang="en-US" altLang="zh-CN" sz="2400" dirty="0">
              <a:ea typeface="幼圆" panose="02010509060101010101" pitchFamily="49" charset="-122"/>
              <a:cs typeface="Times New Roman" panose="02020603050405020304" pitchFamily="18" charset="0"/>
            </a:endParaRPr>
          </a:p>
        </p:txBody>
      </p:sp>
      <p:pic>
        <p:nvPicPr>
          <p:cNvPr id="22" name="图片 21">
            <a:extLst>
              <a:ext uri="{FF2B5EF4-FFF2-40B4-BE49-F238E27FC236}">
                <a16:creationId xmlns:a16="http://schemas.microsoft.com/office/drawing/2014/main" id="{E836DF7B-4758-4C9B-B2E2-EC5BF016A2D2}"/>
              </a:ext>
            </a:extLst>
          </p:cNvPr>
          <p:cNvPicPr>
            <a:picLocks noChangeAspect="1"/>
          </p:cNvPicPr>
          <p:nvPr/>
        </p:nvPicPr>
        <p:blipFill>
          <a:blip r:embed="rId5"/>
          <a:stretch>
            <a:fillRect/>
          </a:stretch>
        </p:blipFill>
        <p:spPr>
          <a:xfrm>
            <a:off x="4764253" y="3547980"/>
            <a:ext cx="4233443" cy="3050988"/>
          </a:xfrm>
          <a:prstGeom prst="rect">
            <a:avLst/>
          </a:prstGeom>
        </p:spPr>
      </p:pic>
      <p:sp>
        <p:nvSpPr>
          <p:cNvPr id="25" name="文本框 24">
            <a:extLst>
              <a:ext uri="{FF2B5EF4-FFF2-40B4-BE49-F238E27FC236}">
                <a16:creationId xmlns:a16="http://schemas.microsoft.com/office/drawing/2014/main" id="{63E4AC26-069F-4EE2-ABD7-F4A0CD147BFE}"/>
              </a:ext>
            </a:extLst>
          </p:cNvPr>
          <p:cNvSpPr txBox="1"/>
          <p:nvPr/>
        </p:nvSpPr>
        <p:spPr>
          <a:xfrm>
            <a:off x="282668" y="141930"/>
            <a:ext cx="8720253" cy="769441"/>
          </a:xfrm>
          <a:prstGeom prst="rect">
            <a:avLst/>
          </a:prstGeom>
          <a:noFill/>
        </p:spPr>
        <p:txBody>
          <a:bodyPr wrap="square">
            <a:spAutoFit/>
          </a:bodyPr>
          <a:lstStyle/>
          <a:p>
            <a:r>
              <a:rPr lang="en-US" altLang="zh-CN" sz="4400" b="1" dirty="0" err="1">
                <a:ea typeface="幼圆" panose="02010509060101010101" pitchFamily="49" charset="-122"/>
                <a:cs typeface="Arial" panose="020B0604020202020204" pitchFamily="34" charset="0"/>
              </a:rPr>
              <a:t>JUNA</a:t>
            </a:r>
            <a:r>
              <a:rPr lang="en-US" altLang="zh-CN" sz="4400" b="1" dirty="0">
                <a:ea typeface="幼圆" panose="02010509060101010101" pitchFamily="49" charset="-122"/>
                <a:cs typeface="Arial" panose="020B0604020202020204" pitchFamily="34" charset="0"/>
              </a:rPr>
              <a:t> measurement of </a:t>
            </a:r>
            <a:r>
              <a:rPr lang="en-US" altLang="zh-CN" sz="4400" b="1" baseline="30000" dirty="0" err="1">
                <a:ea typeface="幼圆" panose="02010509060101010101" pitchFamily="49" charset="-122"/>
                <a:cs typeface="Arial" panose="020B0604020202020204" pitchFamily="34" charset="0"/>
              </a:rPr>
              <a:t>19</a:t>
            </a:r>
            <a:r>
              <a:rPr lang="en-US" altLang="zh-CN" sz="4400" b="1" dirty="0" err="1">
                <a:ea typeface="幼圆" panose="02010509060101010101" pitchFamily="49" charset="-122"/>
                <a:cs typeface="Arial" panose="020B0604020202020204" pitchFamily="34" charset="0"/>
              </a:rPr>
              <a:t>F</a:t>
            </a:r>
            <a:r>
              <a:rPr lang="en-US" altLang="zh-CN" sz="4400" b="1" dirty="0">
                <a:ea typeface="幼圆" panose="02010509060101010101" pitchFamily="49" charset="-122"/>
                <a:cs typeface="Arial" panose="020B0604020202020204" pitchFamily="34" charset="0"/>
              </a:rPr>
              <a:t>(p,</a:t>
            </a:r>
            <a:r>
              <a:rPr lang="en-US" altLang="zh-CN" sz="4400" b="1" dirty="0">
                <a:ea typeface="幼圆" panose="02010509060101010101" pitchFamily="49" charset="-122"/>
                <a:cs typeface="Arial" panose="020B0604020202020204" pitchFamily="34" charset="0"/>
                <a:sym typeface="Symbol" panose="05050102010706020507" pitchFamily="18" charset="2"/>
              </a:rPr>
              <a:t></a:t>
            </a:r>
            <a:r>
              <a:rPr lang="en-US" altLang="zh-CN" sz="4400" b="1" dirty="0">
                <a:ea typeface="幼圆" panose="02010509060101010101" pitchFamily="49" charset="-122"/>
                <a:cs typeface="Arial" panose="020B0604020202020204" pitchFamily="34" charset="0"/>
              </a:rPr>
              <a:t>)</a:t>
            </a:r>
            <a:r>
              <a:rPr lang="en-US" altLang="zh-CN" sz="4400" b="1" baseline="30000" dirty="0" err="1">
                <a:ea typeface="幼圆" panose="02010509060101010101" pitchFamily="49" charset="-122"/>
                <a:cs typeface="Arial" panose="020B0604020202020204" pitchFamily="34" charset="0"/>
              </a:rPr>
              <a:t>20</a:t>
            </a:r>
            <a:r>
              <a:rPr lang="en-US" altLang="zh-CN" sz="4400" b="1" dirty="0" err="1">
                <a:ea typeface="幼圆" panose="02010509060101010101" pitchFamily="49" charset="-122"/>
                <a:cs typeface="Arial" panose="020B0604020202020204" pitchFamily="34" charset="0"/>
              </a:rPr>
              <a:t>Ne</a:t>
            </a:r>
            <a:endParaRPr lang="en-US" altLang="zh-CN" sz="4400" b="1" dirty="0">
              <a:ea typeface="幼圆" panose="02010509060101010101" pitchFamily="49" charset="-122"/>
              <a:cs typeface="Arial" panose="020B0604020202020204" pitchFamily="34" charset="0"/>
            </a:endParaRPr>
          </a:p>
        </p:txBody>
      </p:sp>
      <p:sp>
        <p:nvSpPr>
          <p:cNvPr id="9" name="矩形 8">
            <a:extLst>
              <a:ext uri="{FF2B5EF4-FFF2-40B4-BE49-F238E27FC236}">
                <a16:creationId xmlns:a16="http://schemas.microsoft.com/office/drawing/2014/main" id="{5DAD2539-BB1D-4D87-9E85-0D3EED95E1D6}"/>
              </a:ext>
            </a:extLst>
          </p:cNvPr>
          <p:cNvSpPr/>
          <p:nvPr/>
        </p:nvSpPr>
        <p:spPr>
          <a:xfrm>
            <a:off x="5386545" y="5349600"/>
            <a:ext cx="1045479" cy="369332"/>
          </a:xfrm>
          <a:prstGeom prst="rect">
            <a:avLst/>
          </a:prstGeom>
        </p:spPr>
        <p:txBody>
          <a:bodyPr wrap="none">
            <a:spAutoFit/>
          </a:bodyPr>
          <a:lstStyle/>
          <a:p>
            <a:r>
              <a:rPr lang="en-US" altLang="zh-CN" b="1" dirty="0">
                <a:ea typeface="幼圆" panose="02010509060101010101" pitchFamily="49" charset="-122"/>
                <a:cs typeface="Times New Roman" panose="02020603050405020304" pitchFamily="18" charset="0"/>
              </a:rPr>
              <a:t>3/10,000</a:t>
            </a:r>
            <a:endParaRPr lang="zh-CN" altLang="en-US" dirty="0"/>
          </a:p>
        </p:txBody>
      </p:sp>
      <p:sp>
        <p:nvSpPr>
          <p:cNvPr id="10" name="矩形 9">
            <a:extLst>
              <a:ext uri="{FF2B5EF4-FFF2-40B4-BE49-F238E27FC236}">
                <a16:creationId xmlns:a16="http://schemas.microsoft.com/office/drawing/2014/main" id="{B13993A4-6703-453C-8BE0-5834837C0B11}"/>
              </a:ext>
            </a:extLst>
          </p:cNvPr>
          <p:cNvSpPr/>
          <p:nvPr/>
        </p:nvSpPr>
        <p:spPr>
          <a:xfrm>
            <a:off x="5386545" y="4340309"/>
            <a:ext cx="928459" cy="369332"/>
          </a:xfrm>
          <a:prstGeom prst="rect">
            <a:avLst/>
          </a:prstGeom>
        </p:spPr>
        <p:txBody>
          <a:bodyPr wrap="none">
            <a:spAutoFit/>
          </a:bodyPr>
          <a:lstStyle/>
          <a:p>
            <a:r>
              <a:rPr lang="en-US" altLang="zh-CN" b="1" dirty="0">
                <a:solidFill>
                  <a:srgbClr val="FF0080"/>
                </a:solidFill>
                <a:ea typeface="幼圆" panose="02010509060101010101" pitchFamily="49" charset="-122"/>
                <a:cs typeface="Times New Roman" panose="02020603050405020304" pitchFamily="18" charset="0"/>
              </a:rPr>
              <a:t>2/1,000</a:t>
            </a:r>
            <a:endParaRPr lang="zh-CN" altLang="en-US" dirty="0">
              <a:solidFill>
                <a:srgbClr val="FF0080"/>
              </a:solidFill>
            </a:endParaRPr>
          </a:p>
        </p:txBody>
      </p:sp>
    </p:spTree>
    <p:extLst>
      <p:ext uri="{BB962C8B-B14F-4D97-AF65-F5344CB8AC3E}">
        <p14:creationId xmlns:p14="http://schemas.microsoft.com/office/powerpoint/2010/main" val="1206027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0524AB8D-5B48-43C8-A02D-90E019F46514}"/>
              </a:ext>
            </a:extLst>
          </p:cNvPr>
          <p:cNvPicPr>
            <a:picLocks noChangeAspect="1"/>
          </p:cNvPicPr>
          <p:nvPr/>
        </p:nvPicPr>
        <p:blipFill rotWithShape="1">
          <a:blip r:embed="rId3"/>
          <a:srcRect b="7134"/>
          <a:stretch/>
        </p:blipFill>
        <p:spPr>
          <a:xfrm>
            <a:off x="477347" y="1815295"/>
            <a:ext cx="3834224" cy="2706819"/>
          </a:xfrm>
          <a:prstGeom prst="rect">
            <a:avLst/>
          </a:prstGeom>
        </p:spPr>
      </p:pic>
      <p:sp>
        <p:nvSpPr>
          <p:cNvPr id="18" name="文本框 17">
            <a:extLst>
              <a:ext uri="{FF2B5EF4-FFF2-40B4-BE49-F238E27FC236}">
                <a16:creationId xmlns:a16="http://schemas.microsoft.com/office/drawing/2014/main" id="{2992DE1F-E34F-496D-A7A3-87402B92C38A}"/>
              </a:ext>
            </a:extLst>
          </p:cNvPr>
          <p:cNvSpPr txBox="1"/>
          <p:nvPr/>
        </p:nvSpPr>
        <p:spPr>
          <a:xfrm>
            <a:off x="353401" y="4671837"/>
            <a:ext cx="8366944" cy="1821011"/>
          </a:xfrm>
          <a:prstGeom prst="rect">
            <a:avLst/>
          </a:prstGeom>
          <a:noFill/>
        </p:spPr>
        <p:txBody>
          <a:bodyPr wrap="square">
            <a:spAutoFit/>
          </a:bodyPr>
          <a:lstStyle/>
          <a:p>
            <a:pPr algn="just">
              <a:spcBef>
                <a:spcPts val="450"/>
              </a:spcBef>
            </a:pPr>
            <a:r>
              <a:rPr lang="en-US" sz="2400" b="1" dirty="0">
                <a:solidFill>
                  <a:srgbClr val="0070C0"/>
                </a:solidFill>
              </a:rPr>
              <a:t>Astrophysical implications:</a:t>
            </a:r>
          </a:p>
          <a:p>
            <a:pPr marL="342900" indent="-342900" algn="just">
              <a:spcBef>
                <a:spcPts val="450"/>
              </a:spcBef>
              <a:buClr>
                <a:srgbClr val="FF0080"/>
              </a:buClr>
              <a:buFont typeface="Wingdings" panose="05000000000000000000" pitchFamily="2" charset="2"/>
              <a:buChar char="u"/>
            </a:pPr>
            <a:r>
              <a:rPr lang="en-US" sz="2000" dirty="0"/>
              <a:t>Reproduce the observed </a:t>
            </a:r>
            <a:r>
              <a:rPr lang="en-US" sz="2000" baseline="30000" dirty="0"/>
              <a:t>40</a:t>
            </a:r>
            <a:r>
              <a:rPr lang="en-US" sz="2000" dirty="0"/>
              <a:t>Ca abundance, and </a:t>
            </a:r>
            <a:r>
              <a:rPr lang="en-US" altLang="zh-CN" sz="2000" dirty="0"/>
              <a:t>verified the hypothesis that calcium comes from a key breakout reaction of </a:t>
            </a:r>
            <a:r>
              <a:rPr lang="en-US" altLang="zh-CN" sz="2000" dirty="0" err="1"/>
              <a:t>CNO</a:t>
            </a:r>
            <a:r>
              <a:rPr lang="en-US" altLang="zh-CN" sz="2000" dirty="0"/>
              <a:t> cycle, revealing the origin of calcium in the first stars.</a:t>
            </a:r>
            <a:r>
              <a:rPr lang="en-US" sz="2000" dirty="0"/>
              <a:t> </a:t>
            </a:r>
          </a:p>
          <a:p>
            <a:pPr marL="342900" indent="-342900" algn="just">
              <a:spcBef>
                <a:spcPts val="450"/>
              </a:spcBef>
              <a:buClr>
                <a:srgbClr val="FF0080"/>
              </a:buClr>
              <a:buFont typeface="Wingdings" panose="05000000000000000000" pitchFamily="2" charset="2"/>
              <a:buChar char="u"/>
            </a:pPr>
            <a:r>
              <a:rPr lang="en-US" sz="2000" dirty="0"/>
              <a:t>Support the </a:t>
            </a:r>
            <a:r>
              <a:rPr lang="en-US" sz="2000" b="1" i="1" dirty="0"/>
              <a:t>faint</a:t>
            </a:r>
            <a:r>
              <a:rPr lang="en-US" sz="2000" dirty="0"/>
              <a:t> supernova model </a:t>
            </a:r>
          </a:p>
        </p:txBody>
      </p:sp>
      <p:sp>
        <p:nvSpPr>
          <p:cNvPr id="5" name="矩形 4">
            <a:extLst>
              <a:ext uri="{FF2B5EF4-FFF2-40B4-BE49-F238E27FC236}">
                <a16:creationId xmlns:a16="http://schemas.microsoft.com/office/drawing/2014/main" id="{B165EBEF-E4DF-4673-BA3D-0C22769B6156}"/>
              </a:ext>
            </a:extLst>
          </p:cNvPr>
          <p:cNvSpPr/>
          <p:nvPr/>
        </p:nvSpPr>
        <p:spPr>
          <a:xfrm>
            <a:off x="169657" y="1170881"/>
            <a:ext cx="7305974" cy="584775"/>
          </a:xfrm>
          <a:prstGeom prst="rect">
            <a:avLst/>
          </a:prstGeom>
        </p:spPr>
        <p:txBody>
          <a:bodyPr wrap="none">
            <a:spAutoFit/>
          </a:bodyPr>
          <a:lstStyle/>
          <a:p>
            <a:pPr marL="457200" indent="-457200" algn="just">
              <a:spcBef>
                <a:spcPts val="450"/>
              </a:spcBef>
              <a:buFont typeface="Wingdings" panose="05000000000000000000" pitchFamily="2" charset="2"/>
              <a:buChar char="l"/>
            </a:pPr>
            <a:r>
              <a:rPr lang="en-US" altLang="zh-CN" sz="3200" b="1" dirty="0">
                <a:solidFill>
                  <a:srgbClr val="FF0080"/>
                </a:solidFill>
                <a:effectLst>
                  <a:outerShdw blurRad="38100" dist="38100" dir="2700000" algn="tl">
                    <a:srgbClr val="000000">
                      <a:alpha val="43137"/>
                    </a:srgbClr>
                  </a:outerShdw>
                </a:effectLst>
              </a:rPr>
              <a:t>Model calc. (A. </a:t>
            </a:r>
            <a:r>
              <a:rPr lang="en-US" altLang="zh-CN" sz="3200" b="1" dirty="0" err="1">
                <a:solidFill>
                  <a:srgbClr val="FF0080"/>
                </a:solidFill>
                <a:effectLst>
                  <a:outerShdw blurRad="38100" dist="38100" dir="2700000" algn="tl">
                    <a:srgbClr val="000000">
                      <a:alpha val="43137"/>
                    </a:srgbClr>
                  </a:outerShdw>
                </a:effectLst>
              </a:rPr>
              <a:t>Heger</a:t>
            </a:r>
            <a:r>
              <a:rPr lang="en-US" altLang="zh-CN" sz="3200" b="1" dirty="0">
                <a:solidFill>
                  <a:srgbClr val="FF0080"/>
                </a:solidFill>
                <a:effectLst>
                  <a:outerShdw blurRad="38100" dist="38100" dir="2700000" algn="tl">
                    <a:srgbClr val="000000">
                      <a:alpha val="43137"/>
                    </a:srgbClr>
                  </a:outerShdw>
                </a:effectLst>
              </a:rPr>
              <a:t> @Monash Univ.)</a:t>
            </a:r>
          </a:p>
        </p:txBody>
      </p:sp>
      <p:sp>
        <p:nvSpPr>
          <p:cNvPr id="21" name="文本框 20">
            <a:extLst>
              <a:ext uri="{FF2B5EF4-FFF2-40B4-BE49-F238E27FC236}">
                <a16:creationId xmlns:a16="http://schemas.microsoft.com/office/drawing/2014/main" id="{1DD79EF1-F936-4806-B183-941AD24B95EE}"/>
              </a:ext>
            </a:extLst>
          </p:cNvPr>
          <p:cNvSpPr txBox="1"/>
          <p:nvPr/>
        </p:nvSpPr>
        <p:spPr>
          <a:xfrm>
            <a:off x="282668" y="141930"/>
            <a:ext cx="8720253" cy="769441"/>
          </a:xfrm>
          <a:prstGeom prst="rect">
            <a:avLst/>
          </a:prstGeom>
          <a:noFill/>
        </p:spPr>
        <p:txBody>
          <a:bodyPr wrap="square">
            <a:spAutoFit/>
          </a:bodyPr>
          <a:lstStyle/>
          <a:p>
            <a:r>
              <a:rPr lang="en-US" altLang="zh-CN" sz="4400" b="1" dirty="0" err="1">
                <a:ea typeface="幼圆" panose="02010509060101010101" pitchFamily="49" charset="-122"/>
                <a:cs typeface="Arial" panose="020B0604020202020204" pitchFamily="34" charset="0"/>
              </a:rPr>
              <a:t>JUNA</a:t>
            </a:r>
            <a:r>
              <a:rPr lang="en-US" altLang="zh-CN" sz="4400" b="1" dirty="0">
                <a:ea typeface="幼圆" panose="02010509060101010101" pitchFamily="49" charset="-122"/>
                <a:cs typeface="Arial" panose="020B0604020202020204" pitchFamily="34" charset="0"/>
              </a:rPr>
              <a:t> measurement of </a:t>
            </a:r>
            <a:r>
              <a:rPr lang="en-US" altLang="zh-CN" sz="4400" b="1" baseline="30000" dirty="0" err="1">
                <a:ea typeface="幼圆" panose="02010509060101010101" pitchFamily="49" charset="-122"/>
                <a:cs typeface="Arial" panose="020B0604020202020204" pitchFamily="34" charset="0"/>
              </a:rPr>
              <a:t>19</a:t>
            </a:r>
            <a:r>
              <a:rPr lang="en-US" altLang="zh-CN" sz="4400" b="1" dirty="0" err="1">
                <a:ea typeface="幼圆" panose="02010509060101010101" pitchFamily="49" charset="-122"/>
                <a:cs typeface="Arial" panose="020B0604020202020204" pitchFamily="34" charset="0"/>
              </a:rPr>
              <a:t>F</a:t>
            </a:r>
            <a:r>
              <a:rPr lang="en-US" altLang="zh-CN" sz="4400" b="1" dirty="0">
                <a:ea typeface="幼圆" panose="02010509060101010101" pitchFamily="49" charset="-122"/>
                <a:cs typeface="Arial" panose="020B0604020202020204" pitchFamily="34" charset="0"/>
              </a:rPr>
              <a:t>(p,</a:t>
            </a:r>
            <a:r>
              <a:rPr lang="en-US" altLang="zh-CN" sz="4400" b="1" dirty="0">
                <a:ea typeface="幼圆" panose="02010509060101010101" pitchFamily="49" charset="-122"/>
                <a:cs typeface="Arial" panose="020B0604020202020204" pitchFamily="34" charset="0"/>
                <a:sym typeface="Symbol" panose="05050102010706020507" pitchFamily="18" charset="2"/>
              </a:rPr>
              <a:t></a:t>
            </a:r>
            <a:r>
              <a:rPr lang="en-US" altLang="zh-CN" sz="4400" b="1" dirty="0">
                <a:ea typeface="幼圆" panose="02010509060101010101" pitchFamily="49" charset="-122"/>
                <a:cs typeface="Arial" panose="020B0604020202020204" pitchFamily="34" charset="0"/>
              </a:rPr>
              <a:t>)</a:t>
            </a:r>
            <a:r>
              <a:rPr lang="en-US" altLang="zh-CN" sz="4400" b="1" baseline="30000" dirty="0" err="1">
                <a:ea typeface="幼圆" panose="02010509060101010101" pitchFamily="49" charset="-122"/>
                <a:cs typeface="Arial" panose="020B0604020202020204" pitchFamily="34" charset="0"/>
              </a:rPr>
              <a:t>20</a:t>
            </a:r>
            <a:r>
              <a:rPr lang="en-US" altLang="zh-CN" sz="4400" b="1" dirty="0" err="1">
                <a:ea typeface="幼圆" panose="02010509060101010101" pitchFamily="49" charset="-122"/>
                <a:cs typeface="Arial" panose="020B0604020202020204" pitchFamily="34" charset="0"/>
              </a:rPr>
              <a:t>Ne</a:t>
            </a:r>
            <a:endParaRPr lang="en-US" altLang="zh-CN" sz="4400" b="1" dirty="0">
              <a:ea typeface="幼圆" panose="02010509060101010101" pitchFamily="49" charset="-122"/>
              <a:cs typeface="Arial" panose="020B0604020202020204" pitchFamily="34" charset="0"/>
            </a:endParaRPr>
          </a:p>
        </p:txBody>
      </p:sp>
      <p:sp>
        <p:nvSpPr>
          <p:cNvPr id="7" name="文本框 6">
            <a:extLst>
              <a:ext uri="{FF2B5EF4-FFF2-40B4-BE49-F238E27FC236}">
                <a16:creationId xmlns:a16="http://schemas.microsoft.com/office/drawing/2014/main" id="{2CDF66B0-809B-4B1E-802B-2E6965E35A69}"/>
              </a:ext>
            </a:extLst>
          </p:cNvPr>
          <p:cNvSpPr txBox="1"/>
          <p:nvPr/>
        </p:nvSpPr>
        <p:spPr>
          <a:xfrm>
            <a:off x="1244424" y="6393129"/>
            <a:ext cx="7810311" cy="464871"/>
          </a:xfrm>
          <a:prstGeom prst="rect">
            <a:avLst/>
          </a:prstGeom>
          <a:noFill/>
        </p:spPr>
        <p:txBody>
          <a:bodyPr wrap="square">
            <a:spAutoFit/>
          </a:bodyPr>
          <a:lstStyle/>
          <a:p>
            <a:pPr algn="just">
              <a:lnSpc>
                <a:spcPct val="150000"/>
              </a:lnSpc>
              <a:spcBef>
                <a:spcPct val="0"/>
              </a:spcBef>
            </a:pPr>
            <a:r>
              <a:rPr lang="en-US" altLang="zh-CN" dirty="0">
                <a:solidFill>
                  <a:srgbClr val="0070C0"/>
                </a:solidFill>
                <a:ea typeface="幼圆" panose="02010509060101010101" pitchFamily="49" charset="-122"/>
                <a:cs typeface="Arial" panose="020B0604020202020204" pitchFamily="34" charset="0"/>
              </a:rPr>
              <a:t>L.Y. Zhang, J.J. He</a:t>
            </a:r>
            <a:r>
              <a:rPr lang="en-US" altLang="zh-CN" dirty="0">
                <a:solidFill>
                  <a:srgbClr val="FF0000"/>
                </a:solidFill>
                <a:ea typeface="幼圆" panose="02010509060101010101" pitchFamily="49" charset="-122"/>
                <a:cs typeface="Arial" panose="020B0604020202020204" pitchFamily="34" charset="0"/>
              </a:rPr>
              <a:t>*</a:t>
            </a:r>
            <a:r>
              <a:rPr lang="en-US" altLang="zh-CN" dirty="0">
                <a:solidFill>
                  <a:srgbClr val="0070C0"/>
                </a:solidFill>
                <a:ea typeface="幼圆" panose="02010509060101010101" pitchFamily="49" charset="-122"/>
                <a:cs typeface="Arial" panose="020B0604020202020204" pitchFamily="34" charset="0"/>
              </a:rPr>
              <a:t>, R.J. DeBoer, M. </a:t>
            </a:r>
            <a:r>
              <a:rPr lang="en-US" altLang="zh-CN" dirty="0" err="1">
                <a:solidFill>
                  <a:srgbClr val="0070C0"/>
                </a:solidFill>
                <a:ea typeface="幼圆" panose="02010509060101010101" pitchFamily="49" charset="-122"/>
                <a:cs typeface="Arial" panose="020B0604020202020204" pitchFamily="34" charset="0"/>
              </a:rPr>
              <a:t>Wiescher</a:t>
            </a:r>
            <a:r>
              <a:rPr lang="en-US" altLang="zh-CN" dirty="0">
                <a:solidFill>
                  <a:srgbClr val="FF0000"/>
                </a:solidFill>
                <a:ea typeface="幼圆" panose="02010509060101010101" pitchFamily="49" charset="-122"/>
                <a:cs typeface="Arial" panose="020B0604020202020204" pitchFamily="34" charset="0"/>
              </a:rPr>
              <a:t>*</a:t>
            </a:r>
            <a:r>
              <a:rPr lang="en-US" altLang="zh-CN" dirty="0">
                <a:solidFill>
                  <a:srgbClr val="0070C0"/>
                </a:solidFill>
                <a:ea typeface="幼圆" panose="02010509060101010101" pitchFamily="49" charset="-122"/>
                <a:cs typeface="Arial" panose="020B0604020202020204" pitchFamily="34" charset="0"/>
              </a:rPr>
              <a:t> …, W. P. Liu</a:t>
            </a:r>
            <a:r>
              <a:rPr lang="en-US" altLang="zh-CN" dirty="0">
                <a:solidFill>
                  <a:srgbClr val="FF0000"/>
                </a:solidFill>
                <a:ea typeface="幼圆" panose="02010509060101010101" pitchFamily="49" charset="-122"/>
                <a:cs typeface="Arial" panose="020B0604020202020204" pitchFamily="34" charset="0"/>
              </a:rPr>
              <a:t>*</a:t>
            </a:r>
            <a:r>
              <a:rPr lang="en-US" altLang="zh-CN" dirty="0">
                <a:solidFill>
                  <a:srgbClr val="0070C0"/>
                </a:solidFill>
                <a:ea typeface="幼圆" panose="02010509060101010101" pitchFamily="49" charset="-122"/>
                <a:cs typeface="Arial" panose="020B0604020202020204" pitchFamily="34" charset="0"/>
              </a:rPr>
              <a:t>, Nature 610(2022)656</a:t>
            </a:r>
          </a:p>
        </p:txBody>
      </p:sp>
      <p:pic>
        <p:nvPicPr>
          <p:cNvPr id="8" name="图片 7">
            <a:extLst>
              <a:ext uri="{FF2B5EF4-FFF2-40B4-BE49-F238E27FC236}">
                <a16:creationId xmlns:a16="http://schemas.microsoft.com/office/drawing/2014/main" id="{5E3E9537-4C4E-47AD-A039-0F1DBC3BBE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905715"/>
            <a:ext cx="4300610" cy="2833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0215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F72CC830-B2F3-4A93-98A4-AA0BDC97EE3F}"/>
              </a:ext>
            </a:extLst>
          </p:cNvPr>
          <p:cNvPicPr>
            <a:picLocks noChangeAspect="1"/>
          </p:cNvPicPr>
          <p:nvPr/>
        </p:nvPicPr>
        <p:blipFill>
          <a:blip r:embed="rId3"/>
          <a:stretch>
            <a:fillRect/>
          </a:stretch>
        </p:blipFill>
        <p:spPr>
          <a:xfrm>
            <a:off x="5390321" y="1654855"/>
            <a:ext cx="3650437" cy="2626174"/>
          </a:xfrm>
          <a:prstGeom prst="rect">
            <a:avLst/>
          </a:prstGeom>
        </p:spPr>
      </p:pic>
      <p:sp>
        <p:nvSpPr>
          <p:cNvPr id="17" name="矩形 16">
            <a:extLst>
              <a:ext uri="{FF2B5EF4-FFF2-40B4-BE49-F238E27FC236}">
                <a16:creationId xmlns:a16="http://schemas.microsoft.com/office/drawing/2014/main" id="{9DC3E76D-F0ED-4F42-A750-237C7FA8FDD3}"/>
              </a:ext>
            </a:extLst>
          </p:cNvPr>
          <p:cNvSpPr/>
          <p:nvPr/>
        </p:nvSpPr>
        <p:spPr>
          <a:xfrm>
            <a:off x="6003968" y="1234050"/>
            <a:ext cx="2340705" cy="461665"/>
          </a:xfrm>
          <a:prstGeom prst="rect">
            <a:avLst/>
          </a:prstGeom>
        </p:spPr>
        <p:txBody>
          <a:bodyPr wrap="none">
            <a:spAutoFit/>
          </a:bodyPr>
          <a:lstStyle/>
          <a:p>
            <a:r>
              <a:rPr lang="en-US" altLang="zh-CN"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 50% @0.1 GK</a:t>
            </a:r>
            <a:endParaRPr lang="zh-CN" altLang="en-US" sz="2400" dirty="0">
              <a:solidFill>
                <a:srgbClr val="FF0000"/>
              </a:solidFill>
            </a:endParaRPr>
          </a:p>
        </p:txBody>
      </p:sp>
      <p:sp>
        <p:nvSpPr>
          <p:cNvPr id="3" name="椭圆 2">
            <a:extLst>
              <a:ext uri="{FF2B5EF4-FFF2-40B4-BE49-F238E27FC236}">
                <a16:creationId xmlns:a16="http://schemas.microsoft.com/office/drawing/2014/main" id="{A2554B76-07D4-4EE2-B0B1-5CE16D87160D}"/>
              </a:ext>
            </a:extLst>
          </p:cNvPr>
          <p:cNvSpPr/>
          <p:nvPr/>
        </p:nvSpPr>
        <p:spPr>
          <a:xfrm>
            <a:off x="7469313" y="2404916"/>
            <a:ext cx="438363" cy="337932"/>
          </a:xfrm>
          <a:prstGeom prst="ellipse">
            <a:avLst/>
          </a:prstGeom>
          <a:solidFill>
            <a:schemeClr val="accent2">
              <a:alpha val="3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9D3295FB-F7A5-4095-9528-588D2F72F23C}"/>
              </a:ext>
            </a:extLst>
          </p:cNvPr>
          <p:cNvGrpSpPr/>
          <p:nvPr/>
        </p:nvGrpSpPr>
        <p:grpSpPr>
          <a:xfrm>
            <a:off x="5307885" y="4418543"/>
            <a:ext cx="3732873" cy="2353428"/>
            <a:chOff x="5307886" y="4119252"/>
            <a:chExt cx="3732873" cy="2353428"/>
          </a:xfrm>
        </p:grpSpPr>
        <p:pic>
          <p:nvPicPr>
            <p:cNvPr id="15" name="图片 14">
              <a:extLst>
                <a:ext uri="{FF2B5EF4-FFF2-40B4-BE49-F238E27FC236}">
                  <a16:creationId xmlns:a16="http://schemas.microsoft.com/office/drawing/2014/main" id="{181464D1-B62C-421A-AD39-7C0B8533F4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7" t="4085" r="40261" b="3294"/>
            <a:stretch/>
          </p:blipFill>
          <p:spPr>
            <a:xfrm>
              <a:off x="5307886" y="4171710"/>
              <a:ext cx="3732873" cy="2300970"/>
            </a:xfrm>
            <a:prstGeom prst="rect">
              <a:avLst/>
            </a:prstGeom>
          </p:spPr>
        </p:pic>
        <p:sp>
          <p:nvSpPr>
            <p:cNvPr id="20" name="椭圆 19">
              <a:extLst>
                <a:ext uri="{FF2B5EF4-FFF2-40B4-BE49-F238E27FC236}">
                  <a16:creationId xmlns:a16="http://schemas.microsoft.com/office/drawing/2014/main" id="{AB3706BB-8A72-4AC2-83C5-5D9AF7AD92F0}"/>
                </a:ext>
              </a:extLst>
            </p:cNvPr>
            <p:cNvSpPr/>
            <p:nvPr/>
          </p:nvSpPr>
          <p:spPr>
            <a:xfrm>
              <a:off x="8164530" y="4119252"/>
              <a:ext cx="691794" cy="897961"/>
            </a:xfrm>
            <a:prstGeom prst="ellipse">
              <a:avLst/>
            </a:prstGeom>
            <a:solidFill>
              <a:schemeClr val="accent2">
                <a:alpha val="3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a:extLst>
              <a:ext uri="{FF2B5EF4-FFF2-40B4-BE49-F238E27FC236}">
                <a16:creationId xmlns:a16="http://schemas.microsoft.com/office/drawing/2014/main" id="{D18DA453-7D79-4108-A1A5-5AB033726F15}"/>
              </a:ext>
            </a:extLst>
          </p:cNvPr>
          <p:cNvPicPr>
            <a:picLocks noChangeAspect="1"/>
          </p:cNvPicPr>
          <p:nvPr/>
        </p:nvPicPr>
        <p:blipFill>
          <a:blip r:embed="rId5"/>
          <a:stretch>
            <a:fillRect/>
          </a:stretch>
        </p:blipFill>
        <p:spPr>
          <a:xfrm>
            <a:off x="331980" y="1805852"/>
            <a:ext cx="4791470" cy="4904732"/>
          </a:xfrm>
          <a:prstGeom prst="rect">
            <a:avLst/>
          </a:prstGeom>
        </p:spPr>
      </p:pic>
      <p:sp>
        <p:nvSpPr>
          <p:cNvPr id="11" name="文本框 10">
            <a:extLst>
              <a:ext uri="{FF2B5EF4-FFF2-40B4-BE49-F238E27FC236}">
                <a16:creationId xmlns:a16="http://schemas.microsoft.com/office/drawing/2014/main" id="{CF326D59-FE75-4929-B13D-4E50FA1E8414}"/>
              </a:ext>
            </a:extLst>
          </p:cNvPr>
          <p:cNvSpPr txBox="1"/>
          <p:nvPr/>
        </p:nvSpPr>
        <p:spPr>
          <a:xfrm>
            <a:off x="282668" y="141930"/>
            <a:ext cx="8720253" cy="769441"/>
          </a:xfrm>
          <a:prstGeom prst="rect">
            <a:avLst/>
          </a:prstGeom>
          <a:noFill/>
        </p:spPr>
        <p:txBody>
          <a:bodyPr wrap="square">
            <a:spAutoFit/>
          </a:bodyPr>
          <a:lstStyle/>
          <a:p>
            <a:r>
              <a:rPr lang="en-US" altLang="zh-CN" sz="4400" b="1" dirty="0">
                <a:ea typeface="幼圆" panose="02010509060101010101" pitchFamily="49" charset="-122"/>
                <a:cs typeface="Arial" panose="020B0604020202020204" pitchFamily="34" charset="0"/>
              </a:rPr>
              <a:t>JUNA prospect for </a:t>
            </a:r>
            <a:r>
              <a:rPr lang="en-US" altLang="zh-CN" sz="4400" b="1" baseline="30000" dirty="0">
                <a:ea typeface="幼圆" panose="02010509060101010101" pitchFamily="49" charset="-122"/>
                <a:cs typeface="Arial" panose="020B0604020202020204" pitchFamily="34" charset="0"/>
              </a:rPr>
              <a:t>19</a:t>
            </a:r>
            <a:r>
              <a:rPr lang="en-US" altLang="zh-CN" sz="4400" b="1" dirty="0">
                <a:ea typeface="幼圆" panose="02010509060101010101" pitchFamily="49" charset="-122"/>
                <a:cs typeface="Arial" panose="020B0604020202020204" pitchFamily="34" charset="0"/>
              </a:rPr>
              <a:t>F(p,</a:t>
            </a:r>
            <a:r>
              <a:rPr lang="en-US" altLang="zh-CN" sz="4400" b="1" dirty="0">
                <a:ea typeface="幼圆" panose="02010509060101010101" pitchFamily="49" charset="-122"/>
                <a:cs typeface="Arial" panose="020B0604020202020204" pitchFamily="34" charset="0"/>
                <a:sym typeface="Symbol" panose="05050102010706020507" pitchFamily="18" charset="2"/>
              </a:rPr>
              <a:t></a:t>
            </a:r>
            <a:r>
              <a:rPr lang="en-US" altLang="zh-CN" sz="4400" b="1" dirty="0">
                <a:ea typeface="幼圆" panose="02010509060101010101" pitchFamily="49" charset="-122"/>
                <a:cs typeface="Arial" panose="020B0604020202020204" pitchFamily="34" charset="0"/>
              </a:rPr>
              <a:t>)</a:t>
            </a:r>
            <a:r>
              <a:rPr lang="en-US" altLang="zh-CN" sz="4400" b="1" baseline="30000" dirty="0">
                <a:ea typeface="幼圆" panose="02010509060101010101" pitchFamily="49" charset="-122"/>
                <a:cs typeface="Arial" panose="020B0604020202020204" pitchFamily="34" charset="0"/>
              </a:rPr>
              <a:t>20</a:t>
            </a:r>
            <a:r>
              <a:rPr lang="en-US" altLang="zh-CN" sz="4400" b="1" dirty="0">
                <a:ea typeface="幼圆" panose="02010509060101010101" pitchFamily="49" charset="-122"/>
                <a:cs typeface="Arial" panose="020B0604020202020204" pitchFamily="34" charset="0"/>
              </a:rPr>
              <a:t>Ne</a:t>
            </a:r>
          </a:p>
        </p:txBody>
      </p:sp>
      <p:sp>
        <p:nvSpPr>
          <p:cNvPr id="12" name="矩形 11">
            <a:extLst>
              <a:ext uri="{FF2B5EF4-FFF2-40B4-BE49-F238E27FC236}">
                <a16:creationId xmlns:a16="http://schemas.microsoft.com/office/drawing/2014/main" id="{B7C89DCA-8355-4CD5-AFD5-4E3C72BC81B4}"/>
              </a:ext>
            </a:extLst>
          </p:cNvPr>
          <p:cNvSpPr/>
          <p:nvPr/>
        </p:nvSpPr>
        <p:spPr>
          <a:xfrm>
            <a:off x="838338" y="1221077"/>
            <a:ext cx="4090735" cy="584775"/>
          </a:xfrm>
          <a:prstGeom prst="rect">
            <a:avLst/>
          </a:prstGeom>
        </p:spPr>
        <p:txBody>
          <a:bodyPr wrap="none">
            <a:spAutoFit/>
          </a:bodyPr>
          <a:lstStyle/>
          <a:p>
            <a:pPr algn="just">
              <a:spcBef>
                <a:spcPts val="450"/>
              </a:spcBef>
            </a:pPr>
            <a:r>
              <a:rPr lang="en-US" altLang="zh-CN" sz="3200" b="1" dirty="0">
                <a:solidFill>
                  <a:srgbClr val="FF0080"/>
                </a:solidFill>
                <a:effectLst>
                  <a:outerShdw blurRad="38100" dist="38100" dir="2700000" algn="tl">
                    <a:srgbClr val="000000">
                      <a:alpha val="43137"/>
                    </a:srgbClr>
                  </a:outerShdw>
                </a:effectLst>
              </a:rPr>
              <a:t>JUNA will restart soon!</a:t>
            </a:r>
          </a:p>
        </p:txBody>
      </p:sp>
      <p:sp>
        <p:nvSpPr>
          <p:cNvPr id="13" name="矩形 12">
            <a:extLst>
              <a:ext uri="{FF2B5EF4-FFF2-40B4-BE49-F238E27FC236}">
                <a16:creationId xmlns:a16="http://schemas.microsoft.com/office/drawing/2014/main" id="{488FA6FD-97D4-493C-9D22-3E4E2F2F7D88}"/>
              </a:ext>
            </a:extLst>
          </p:cNvPr>
          <p:cNvSpPr/>
          <p:nvPr/>
        </p:nvSpPr>
        <p:spPr>
          <a:xfrm>
            <a:off x="1354889" y="2994054"/>
            <a:ext cx="1528816" cy="461665"/>
          </a:xfrm>
          <a:prstGeom prst="rect">
            <a:avLst/>
          </a:prstGeom>
        </p:spPr>
        <p:txBody>
          <a:bodyPr wrap="none">
            <a:spAutoFit/>
          </a:bodyPr>
          <a:lstStyle/>
          <a:p>
            <a:r>
              <a:rPr lang="en-US" altLang="zh-CN"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factor of 2</a:t>
            </a:r>
            <a:endParaRPr lang="zh-CN" altLang="en-US" sz="2400" dirty="0">
              <a:solidFill>
                <a:srgbClr val="FF0000"/>
              </a:solidFill>
            </a:endParaRPr>
          </a:p>
        </p:txBody>
      </p:sp>
    </p:spTree>
    <p:extLst>
      <p:ext uri="{BB962C8B-B14F-4D97-AF65-F5344CB8AC3E}">
        <p14:creationId xmlns:p14="http://schemas.microsoft.com/office/powerpoint/2010/main" val="2284305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F014D1D0-D3F0-4DB4-983A-7CE8C8CA4350}"/>
              </a:ext>
            </a:extLst>
          </p:cNvPr>
          <p:cNvSpPr txBox="1">
            <a:spLocks noChangeArrowheads="1"/>
          </p:cNvSpPr>
          <p:nvPr/>
        </p:nvSpPr>
        <p:spPr>
          <a:xfrm>
            <a:off x="2917609" y="254279"/>
            <a:ext cx="4499992" cy="5873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
                <a:srgbClr val="0033CC"/>
              </a:buClr>
              <a:buSzTx/>
              <a:buFontTx/>
              <a:buNone/>
              <a:tabLst/>
              <a:defRPr/>
            </a:pPr>
            <a:r>
              <a:rPr kumimoji="0" lang="en-US" altLang="zh-CN" sz="4400" b="1" i="0" u="none" strike="noStrike" kern="1200" cap="none" spc="0" normalizeH="0" baseline="0" noProof="0" dirty="0">
                <a:ln>
                  <a:noFill/>
                </a:ln>
                <a:solidFill>
                  <a:prstClr val="black"/>
                </a:solidFill>
                <a:effectLst/>
                <a:uLnTx/>
                <a:uFillTx/>
                <a:latin typeface="+mn-lt"/>
                <a:ea typeface="幼圆" panose="02010509060101010101" pitchFamily="49" charset="-122"/>
                <a:cs typeface="Arial" panose="020B0604020202020204" pitchFamily="34" charset="0"/>
              </a:rPr>
              <a:t>Conclusions</a:t>
            </a:r>
            <a:endParaRPr kumimoji="0" lang="en-US" altLang="zh-CN" sz="4400" b="1" i="0" u="none" strike="noStrike" kern="1200" cap="all" spc="0" normalizeH="0" baseline="0" noProof="0" dirty="0">
              <a:ln>
                <a:noFill/>
              </a:ln>
              <a:solidFill>
                <a:srgbClr val="00B0F0"/>
              </a:solidFill>
              <a:effectLst/>
              <a:uLnTx/>
              <a:uFillTx/>
              <a:latin typeface="+mn-lt"/>
              <a:ea typeface="幼圆" panose="02010509060101010101" pitchFamily="49" charset="-122"/>
              <a:cs typeface="Arial" panose="020B0604020202020204" pitchFamily="34" charset="0"/>
            </a:endParaRPr>
          </a:p>
        </p:txBody>
      </p:sp>
      <p:sp>
        <p:nvSpPr>
          <p:cNvPr id="3" name="矩形 2">
            <a:extLst>
              <a:ext uri="{FF2B5EF4-FFF2-40B4-BE49-F238E27FC236}">
                <a16:creationId xmlns:a16="http://schemas.microsoft.com/office/drawing/2014/main" id="{B52CEC39-08FD-4971-ABFD-409F94FAD179}"/>
              </a:ext>
            </a:extLst>
          </p:cNvPr>
          <p:cNvSpPr/>
          <p:nvPr/>
        </p:nvSpPr>
        <p:spPr>
          <a:xfrm>
            <a:off x="365899" y="1240494"/>
            <a:ext cx="8374193" cy="1569660"/>
          </a:xfrm>
          <a:prstGeom prst="rect">
            <a:avLst/>
          </a:prstGeom>
        </p:spPr>
        <p:txBody>
          <a:bodyPr wrap="square">
            <a:spAutoFit/>
          </a:bodyPr>
          <a:lstStyle/>
          <a:p>
            <a:pPr marL="342900" marR="0" lvl="0" indent="-342900" algn="just" defTabSz="914400" rtl="0" eaLnBrk="1" fontAlgn="base" latinLnBrk="0" hangingPunct="1">
              <a:lnSpc>
                <a:spcPct val="100000"/>
              </a:lnSpc>
              <a:spcBef>
                <a:spcPts val="1200"/>
              </a:spcBef>
              <a:spcAft>
                <a:spcPct val="0"/>
              </a:spcAft>
              <a:buClr>
                <a:srgbClr val="FF0000"/>
              </a:buClr>
              <a:buSzTx/>
              <a:buFont typeface="Wingdings" panose="05000000000000000000" pitchFamily="2" charset="2"/>
              <a:buChar char="l"/>
              <a:tabLst/>
              <a:defRPr/>
            </a:pPr>
            <a:r>
              <a:rPr kumimoji="0" lang="en-US" altLang="zh-CN" sz="2400" b="0" i="0" u="none" strike="noStrike" kern="1200" cap="none" spc="0" normalizeH="0" baseline="0" noProof="0" dirty="0">
                <a:ln>
                  <a:noFill/>
                </a:ln>
                <a:solidFill>
                  <a:prstClr val="black"/>
                </a:solidFill>
                <a:effectLst/>
                <a:uLnTx/>
                <a:uFillTx/>
                <a:ea typeface="幼圆" panose="02010509060101010101" pitchFamily="49" charset="-122"/>
                <a:cs typeface="Arial" panose="020B0604020202020204" pitchFamily="34" charset="0"/>
              </a:rPr>
              <a:t>The</a:t>
            </a:r>
            <a:r>
              <a:rPr kumimoji="0" lang="en-US" altLang="zh-CN" sz="2400" b="0" i="0" u="none" strike="noStrike" kern="1200" cap="none" spc="0" normalizeH="0" baseline="30000" noProof="0" dirty="0">
                <a:ln>
                  <a:noFill/>
                </a:ln>
                <a:solidFill>
                  <a:prstClr val="black"/>
                </a:solidFill>
                <a:effectLst/>
                <a:uLnTx/>
                <a:uFillTx/>
                <a:ea typeface="幼圆" panose="02010509060101010101" pitchFamily="49" charset="-122"/>
                <a:cs typeface="Arial" panose="020B0604020202020204" pitchFamily="34" charset="0"/>
              </a:rPr>
              <a:t> 19</a:t>
            </a:r>
            <a:r>
              <a:rPr kumimoji="0" lang="en-US" altLang="zh-CN" sz="2400" b="0" i="0" u="none" strike="noStrike" kern="1200" cap="none" spc="0" normalizeH="0" baseline="0" noProof="0" dirty="0">
                <a:ln>
                  <a:noFill/>
                </a:ln>
                <a:solidFill>
                  <a:prstClr val="black"/>
                </a:solidFill>
                <a:effectLst/>
                <a:uLnTx/>
                <a:uFillTx/>
                <a:ea typeface="幼圆" panose="02010509060101010101" pitchFamily="49" charset="-122"/>
                <a:cs typeface="Arial" panose="020B0604020202020204" pitchFamily="34" charset="0"/>
              </a:rPr>
              <a:t>F(p,</a:t>
            </a:r>
            <a:r>
              <a:rPr kumimoji="0" lang="en-US" altLang="zh-CN" sz="2400" b="0" i="0" u="none" strike="noStrike" kern="1200" cap="none" spc="0" normalizeH="0" baseline="0" noProof="0" dirty="0">
                <a:ln>
                  <a:noFill/>
                </a:ln>
                <a:solidFill>
                  <a:prstClr val="black"/>
                </a:solidFill>
                <a:effectLst/>
                <a:uLnTx/>
                <a:uFillTx/>
                <a:ea typeface="幼圆" panose="02010509060101010101" pitchFamily="49" charset="-122"/>
                <a:cs typeface="Arial" panose="020B0604020202020204" pitchFamily="34" charset="0"/>
                <a:sym typeface="Symbol" panose="05050102010706020507" pitchFamily="18" charset="2"/>
              </a:rPr>
              <a:t></a:t>
            </a:r>
            <a:r>
              <a:rPr kumimoji="0" lang="en-US" altLang="zh-CN" sz="2400" b="0" i="0" u="none" strike="noStrike" kern="1200" cap="none" spc="0" normalizeH="0" baseline="0" noProof="0" dirty="0">
                <a:ln>
                  <a:noFill/>
                </a:ln>
                <a:solidFill>
                  <a:prstClr val="black"/>
                </a:solidFill>
                <a:effectLst/>
                <a:uLnTx/>
                <a:uFillTx/>
                <a:ea typeface="幼圆" panose="02010509060101010101" pitchFamily="49" charset="-122"/>
                <a:cs typeface="Arial" panose="020B0604020202020204" pitchFamily="34" charset="0"/>
              </a:rPr>
              <a:t>)</a:t>
            </a:r>
            <a:r>
              <a:rPr kumimoji="0" lang="en-US" altLang="zh-CN" sz="2400" b="0" i="0" u="none" strike="noStrike" kern="1200" cap="none" spc="0" normalizeH="0" baseline="30000" noProof="0" dirty="0">
                <a:ln>
                  <a:noFill/>
                </a:ln>
                <a:solidFill>
                  <a:prstClr val="black"/>
                </a:solidFill>
                <a:effectLst/>
                <a:uLnTx/>
                <a:uFillTx/>
                <a:ea typeface="幼圆" panose="02010509060101010101" pitchFamily="49" charset="-122"/>
                <a:cs typeface="Arial" panose="020B0604020202020204" pitchFamily="34" charset="0"/>
              </a:rPr>
              <a:t>16</a:t>
            </a:r>
            <a:r>
              <a:rPr kumimoji="0" lang="en-US" altLang="zh-CN" sz="2400" b="0" i="0" u="none" strike="noStrike" kern="1200" cap="none" spc="0" normalizeH="0" baseline="0" noProof="0" dirty="0">
                <a:ln>
                  <a:noFill/>
                </a:ln>
                <a:solidFill>
                  <a:prstClr val="black"/>
                </a:solidFill>
                <a:effectLst/>
                <a:uLnTx/>
                <a:uFillTx/>
                <a:ea typeface="幼圆" panose="02010509060101010101" pitchFamily="49" charset="-122"/>
                <a:cs typeface="Arial" panose="020B0604020202020204" pitchFamily="34" charset="0"/>
              </a:rPr>
              <a:t>O cross section was directly measured down to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400" b="0" i="0" u="none" strike="noStrike" kern="1200" cap="none" spc="0" normalizeH="0" baseline="0" noProof="0" dirty="0">
                <a:ln>
                  <a:noFill/>
                </a:ln>
                <a:solidFill>
                  <a:prstClr val="black"/>
                </a:solidFill>
                <a:effectLst/>
                <a:uLnTx/>
                <a:uFillTx/>
                <a:ea typeface="幼圆" panose="02010509060101010101" pitchFamily="49" charset="-122"/>
                <a:cs typeface="Arial" panose="020B0604020202020204" pitchFamily="34" charset="0"/>
              </a:rPr>
              <a:t>70 keV, covering the full Gamow window of astrophysics interests. In the 50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400" b="0" i="0" u="none" strike="noStrike" kern="1200" cap="none" spc="0" normalizeH="0" baseline="0" noProof="0" dirty="0">
                <a:ln>
                  <a:noFill/>
                </a:ln>
                <a:solidFill>
                  <a:prstClr val="black"/>
                </a:solidFill>
                <a:effectLst/>
                <a:uLnTx/>
                <a:uFillTx/>
                <a:ea typeface="幼圆" panose="02010509060101010101" pitchFamily="49" charset="-122"/>
                <a:cs typeface="Arial" panose="020B0604020202020204" pitchFamily="34" charset="0"/>
              </a:rPr>
              <a:t> 200 keV region, (p,</a:t>
            </a:r>
            <a:r>
              <a:rPr kumimoji="0" lang="en-US" altLang="zh-CN" sz="2400" b="0" i="0" u="none" strike="noStrike" kern="1200" cap="none" spc="0" normalizeH="0" baseline="0" noProof="0" dirty="0">
                <a:ln>
                  <a:noFill/>
                </a:ln>
                <a:solidFill>
                  <a:prstClr val="black"/>
                </a:solidFill>
                <a:effectLst/>
                <a:uLnTx/>
                <a:uFillTx/>
                <a:ea typeface="幼圆" panose="02010509060101010101" pitchFamily="49" charset="-122"/>
                <a:cs typeface="Arial" panose="020B0604020202020204" pitchFamily="34" charset="0"/>
                <a:sym typeface="Symbol" panose="05050102010706020507" pitchFamily="18" charset="2"/>
              </a:rPr>
              <a:t></a:t>
            </a:r>
            <a:r>
              <a:rPr kumimoji="0" lang="en-US" altLang="zh-CN" sz="2400" b="0" i="0" u="none" strike="noStrike" kern="1200" cap="none" spc="0" normalizeH="0" baseline="-25000" noProof="0" dirty="0">
                <a:ln>
                  <a:noFill/>
                </a:ln>
                <a:solidFill>
                  <a:prstClr val="black"/>
                </a:solidFill>
                <a:effectLst/>
                <a:uLnTx/>
                <a:uFillTx/>
                <a:ea typeface="幼圆" panose="02010509060101010101" pitchFamily="49" charset="-122"/>
                <a:cs typeface="Arial" panose="020B0604020202020204" pitchFamily="34" charset="0"/>
              </a:rPr>
              <a:t>0</a:t>
            </a:r>
            <a:r>
              <a:rPr kumimoji="0" lang="en-US" altLang="zh-CN" sz="2400" b="0" i="0" u="none" strike="noStrike" kern="1200" cap="none" spc="0" normalizeH="0" baseline="0" noProof="0" dirty="0">
                <a:ln>
                  <a:noFill/>
                </a:ln>
                <a:solidFill>
                  <a:prstClr val="black"/>
                </a:solidFill>
                <a:effectLst/>
                <a:uLnTx/>
                <a:uFillTx/>
                <a:ea typeface="幼圆" panose="02010509060101010101" pitchFamily="49" charset="-122"/>
                <a:cs typeface="Arial" panose="020B0604020202020204" pitchFamily="34" charset="0"/>
              </a:rPr>
              <a:t>) dominates the total rate below 0.12 </a:t>
            </a:r>
            <a:r>
              <a:rPr kumimoji="0" lang="en-US" altLang="zh-CN" sz="2400" b="0" i="0" u="none" strike="noStrike" kern="1200" cap="none" spc="0" normalizeH="0" baseline="0" noProof="0" dirty="0" err="1">
                <a:ln>
                  <a:noFill/>
                </a:ln>
                <a:solidFill>
                  <a:prstClr val="black"/>
                </a:solidFill>
                <a:effectLst/>
                <a:uLnTx/>
                <a:uFillTx/>
                <a:ea typeface="幼圆" panose="02010509060101010101" pitchFamily="49" charset="-122"/>
                <a:cs typeface="Arial" panose="020B0604020202020204" pitchFamily="34" charset="0"/>
              </a:rPr>
              <a:t>GK</a:t>
            </a:r>
            <a:r>
              <a:rPr lang="en-US" altLang="zh-CN" sz="2400" dirty="0">
                <a:solidFill>
                  <a:prstClr val="black"/>
                </a:solidFill>
                <a:ea typeface="幼圆" panose="02010509060101010101" pitchFamily="49" charset="-122"/>
                <a:cs typeface="Arial" panose="020B0604020202020204" pitchFamily="34" charset="0"/>
              </a:rPr>
              <a:t>, which </a:t>
            </a:r>
            <a:r>
              <a:rPr kumimoji="0" lang="en-US" altLang="zh-CN" sz="2400" b="0" i="0" u="none" strike="noStrike" kern="1200" cap="none" spc="0" normalizeH="0" baseline="0" noProof="0" dirty="0">
                <a:ln>
                  <a:noFill/>
                </a:ln>
                <a:solidFill>
                  <a:prstClr val="black"/>
                </a:solidFill>
                <a:effectLst/>
                <a:uLnTx/>
                <a:uFillTx/>
                <a:ea typeface="幼圆" panose="02010509060101010101" pitchFamily="49" charset="-122"/>
                <a:cs typeface="Arial" panose="020B0604020202020204" pitchFamily="34" charset="0"/>
              </a:rPr>
              <a:t>needs future experimental studies.</a:t>
            </a:r>
          </a:p>
        </p:txBody>
      </p:sp>
      <p:sp>
        <p:nvSpPr>
          <p:cNvPr id="4" name="矩形 3">
            <a:extLst>
              <a:ext uri="{FF2B5EF4-FFF2-40B4-BE49-F238E27FC236}">
                <a16:creationId xmlns:a16="http://schemas.microsoft.com/office/drawing/2014/main" id="{579CF047-9118-439A-B9C4-746B978AE0DF}"/>
              </a:ext>
            </a:extLst>
          </p:cNvPr>
          <p:cNvSpPr/>
          <p:nvPr/>
        </p:nvSpPr>
        <p:spPr>
          <a:xfrm>
            <a:off x="308026" y="2775428"/>
            <a:ext cx="8432066" cy="3939540"/>
          </a:xfrm>
          <a:prstGeom prst="rect">
            <a:avLst/>
          </a:prstGeom>
        </p:spPr>
        <p:txBody>
          <a:bodyPr wrap="square">
            <a:spAutoFit/>
          </a:bodyPr>
          <a:lstStyle/>
          <a:p>
            <a:pPr marL="342900" indent="-342900" algn="just">
              <a:buClr>
                <a:srgbClr val="FF0000"/>
              </a:buClr>
              <a:buFont typeface="Wingdings" panose="05000000000000000000" pitchFamily="2" charset="2"/>
              <a:buChar char="l"/>
            </a:pPr>
            <a:r>
              <a:rPr lang="en-US" altLang="zh-CN" sz="2400" dirty="0"/>
              <a:t>T</a:t>
            </a:r>
            <a:r>
              <a:rPr lang="zh-CN" altLang="en-US" sz="2400" dirty="0"/>
              <a:t>he </a:t>
            </a:r>
            <a:r>
              <a:rPr lang="en-US" altLang="zh-CN" sz="2400" dirty="0" err="1"/>
              <a:t>CNO</a:t>
            </a:r>
            <a:r>
              <a:rPr lang="en-US" altLang="zh-CN" sz="2400" dirty="0"/>
              <a:t> breakout </a:t>
            </a:r>
            <a:r>
              <a:rPr lang="zh-CN" altLang="en-US" sz="2400" baseline="30000" dirty="0"/>
              <a:t>19</a:t>
            </a:r>
            <a:r>
              <a:rPr lang="zh-CN" altLang="en-US" sz="2400" dirty="0"/>
              <a:t>F(p,</a:t>
            </a:r>
            <a:r>
              <a:rPr lang="zh-CN" altLang="en-US" sz="2400" dirty="0">
                <a:sym typeface="Symbol" panose="05050102010706020507" pitchFamily="18" charset="2"/>
              </a:rPr>
              <a:t></a:t>
            </a:r>
            <a:r>
              <a:rPr lang="zh-CN" altLang="en-US" sz="2400" dirty="0"/>
              <a:t>)</a:t>
            </a:r>
            <a:r>
              <a:rPr lang="zh-CN" altLang="en-US" sz="2400" baseline="30000" dirty="0"/>
              <a:t>20</a:t>
            </a:r>
            <a:r>
              <a:rPr lang="zh-CN" altLang="en-US" sz="2400" dirty="0"/>
              <a:t>Ne</a:t>
            </a:r>
            <a:r>
              <a:rPr lang="en-US" altLang="zh-CN" sz="2400" dirty="0"/>
              <a:t> </a:t>
            </a:r>
            <a:r>
              <a:rPr lang="zh-CN" altLang="en-US" sz="2400" dirty="0"/>
              <a:t>reaction </a:t>
            </a:r>
            <a:r>
              <a:rPr lang="en-US" altLang="zh-CN" sz="2400" dirty="0"/>
              <a:t>was measured</a:t>
            </a:r>
            <a:r>
              <a:rPr lang="zh-CN" altLang="en-US" sz="2400" dirty="0"/>
              <a:t> to the 186 keV </a:t>
            </a:r>
            <a:r>
              <a:rPr lang="en-US" altLang="zh-CN" sz="2400" dirty="0"/>
              <a:t>point</a:t>
            </a:r>
            <a:r>
              <a:rPr lang="zh-CN" altLang="en-US" sz="2400" dirty="0"/>
              <a:t>, and a new resonance </a:t>
            </a:r>
            <a:r>
              <a:rPr lang="en-US" altLang="zh-CN" sz="2400" dirty="0"/>
              <a:t>was discovered </a:t>
            </a:r>
            <a:r>
              <a:rPr lang="zh-CN" altLang="en-US" sz="2400" dirty="0"/>
              <a:t>at 225 keV. </a:t>
            </a:r>
            <a:r>
              <a:rPr lang="en-US" altLang="zh-CN" sz="2400" dirty="0"/>
              <a:t>Our</a:t>
            </a:r>
            <a:r>
              <a:rPr lang="zh-CN" altLang="en-US" sz="2400" dirty="0"/>
              <a:t> rate </a:t>
            </a:r>
            <a:r>
              <a:rPr lang="en-US" altLang="zh-CN" sz="2400" dirty="0"/>
              <a:t>is ~7</a:t>
            </a:r>
            <a:r>
              <a:rPr lang="zh-CN" altLang="en-US" sz="2400" dirty="0"/>
              <a:t> times larger </a:t>
            </a:r>
            <a:r>
              <a:rPr lang="en-US" altLang="zh-CN" sz="2400" dirty="0"/>
              <a:t>than NACRE one </a:t>
            </a:r>
            <a:r>
              <a:rPr lang="zh-CN" altLang="en-US" sz="2400" dirty="0"/>
              <a:t>at 0.1 GK.</a:t>
            </a:r>
            <a:endParaRPr lang="en-US" altLang="zh-CN" sz="2400" dirty="0"/>
          </a:p>
          <a:p>
            <a:pPr marL="342900" indent="-342900" algn="just">
              <a:spcBef>
                <a:spcPts val="600"/>
              </a:spcBef>
              <a:buClr>
                <a:srgbClr val="FF0000"/>
              </a:buClr>
              <a:buFont typeface="Wingdings" panose="05000000000000000000" pitchFamily="2" charset="2"/>
              <a:buChar char="l"/>
            </a:pPr>
            <a:r>
              <a:rPr lang="en-US" altLang="zh-CN" sz="2400" dirty="0"/>
              <a:t>With</a:t>
            </a:r>
            <a:r>
              <a:rPr lang="zh-CN" altLang="en-US" sz="2400" dirty="0"/>
              <a:t> new rate, the </a:t>
            </a:r>
            <a:r>
              <a:rPr lang="en-US" altLang="zh-CN" sz="2400" dirty="0"/>
              <a:t>stellar </a:t>
            </a:r>
            <a:r>
              <a:rPr lang="zh-CN" altLang="en-US" sz="2400" dirty="0"/>
              <a:t>model showed a strong breakthrough from the “warm” CNO cycle, which was never expected before. </a:t>
            </a:r>
            <a:r>
              <a:rPr lang="en-US" altLang="zh-CN" sz="2400" dirty="0"/>
              <a:t>T</a:t>
            </a:r>
            <a:r>
              <a:rPr lang="zh-CN" altLang="en-US" sz="2400" dirty="0"/>
              <a:t>he </a:t>
            </a:r>
            <a:r>
              <a:rPr lang="en-US" altLang="zh-CN" sz="2400" dirty="0"/>
              <a:t>mystery of Ca production</a:t>
            </a:r>
            <a:r>
              <a:rPr lang="zh-CN" altLang="en-US" sz="2400" dirty="0"/>
              <a:t> in the first stars </a:t>
            </a:r>
            <a:r>
              <a:rPr lang="en-US" altLang="zh-CN" sz="2400" dirty="0"/>
              <a:t>was revealed</a:t>
            </a:r>
            <a:r>
              <a:rPr lang="zh-CN" altLang="en-US" sz="2400" dirty="0"/>
              <a:t>, </a:t>
            </a:r>
            <a:r>
              <a:rPr lang="en-US" altLang="zh-CN" sz="2400" dirty="0"/>
              <a:t>and </a:t>
            </a:r>
            <a:r>
              <a:rPr lang="zh-CN" altLang="en-US" sz="2400" dirty="0"/>
              <a:t>strongly supporting the </a:t>
            </a:r>
            <a:r>
              <a:rPr lang="en-US" altLang="zh-CN" sz="2400" dirty="0"/>
              <a:t>faint</a:t>
            </a:r>
            <a:r>
              <a:rPr lang="zh-CN" altLang="en-US" sz="2400" dirty="0"/>
              <a:t> supernova model of massive Pop III stars.</a:t>
            </a:r>
            <a:endParaRPr lang="en-US" altLang="zh-CN" sz="2400" dirty="0"/>
          </a:p>
          <a:p>
            <a:pPr marL="342900" indent="-342900" algn="just">
              <a:spcBef>
                <a:spcPts val="600"/>
              </a:spcBef>
              <a:buClr>
                <a:srgbClr val="FF0000"/>
              </a:buClr>
              <a:buFont typeface="Wingdings" panose="05000000000000000000" pitchFamily="2" charset="2"/>
              <a:buChar char="l"/>
            </a:pPr>
            <a:r>
              <a:rPr lang="en-US" altLang="zh-CN" sz="2400" dirty="0"/>
              <a:t>T</a:t>
            </a:r>
            <a:r>
              <a:rPr lang="zh-CN" altLang="en-US" sz="2400" dirty="0"/>
              <a:t>his result will have an </a:t>
            </a:r>
            <a:r>
              <a:rPr lang="en-US" altLang="zh-CN" sz="2400" dirty="0"/>
              <a:t>important </a:t>
            </a:r>
            <a:r>
              <a:rPr lang="zh-CN" altLang="en-US" sz="2400" dirty="0"/>
              <a:t>impact on future JWST </a:t>
            </a:r>
            <a:r>
              <a:rPr lang="en-US" altLang="zh-CN" sz="2400" dirty="0"/>
              <a:t>abundance </a:t>
            </a:r>
            <a:r>
              <a:rPr lang="zh-CN" altLang="en-US" sz="2400" dirty="0"/>
              <a:t>observations of the </a:t>
            </a:r>
            <a:r>
              <a:rPr lang="en-US" altLang="zh-CN" sz="2400" dirty="0"/>
              <a:t>first </a:t>
            </a:r>
            <a:r>
              <a:rPr lang="zh-CN" altLang="en-US" sz="2400" dirty="0"/>
              <a:t>stars in the early universe.</a:t>
            </a:r>
          </a:p>
        </p:txBody>
      </p:sp>
    </p:spTree>
    <p:extLst>
      <p:ext uri="{BB962C8B-B14F-4D97-AF65-F5344CB8AC3E}">
        <p14:creationId xmlns:p14="http://schemas.microsoft.com/office/powerpoint/2010/main" val="1571469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 name="IMG_0916.jpeg" descr="IMG_0916.jpeg"/>
          <p:cNvPicPr>
            <a:picLocks noChangeAspect="1"/>
          </p:cNvPicPr>
          <p:nvPr/>
        </p:nvPicPr>
        <p:blipFill rotWithShape="1">
          <a:blip r:embed="rId3"/>
          <a:srcRect l="5380" r="5162"/>
          <a:stretch/>
        </p:blipFill>
        <p:spPr>
          <a:xfrm>
            <a:off x="0" y="742245"/>
            <a:ext cx="9117206" cy="6115755"/>
          </a:xfrm>
          <a:prstGeom prst="rect">
            <a:avLst/>
          </a:prstGeom>
          <a:ln w="12700">
            <a:miter lim="400000"/>
          </a:ln>
        </p:spPr>
      </p:pic>
      <p:sp>
        <p:nvSpPr>
          <p:cNvPr id="507" name="大山深处释放探索宇宙之光！…"/>
          <p:cNvSpPr txBox="1">
            <a:spLocks noGrp="1"/>
          </p:cNvSpPr>
          <p:nvPr>
            <p:ph type="title"/>
          </p:nvPr>
        </p:nvSpPr>
        <p:spPr>
          <a:xfrm>
            <a:off x="870869" y="5680659"/>
            <a:ext cx="7402262" cy="591356"/>
          </a:xfrm>
          <a:prstGeom prst="rect">
            <a:avLst/>
          </a:prstGeom>
          <a:solidFill>
            <a:schemeClr val="accent1">
              <a:satOff val="-42592"/>
              <a:lumOff val="31764"/>
              <a:alpha val="66000"/>
            </a:schemeClr>
          </a:solidFill>
        </p:spPr>
        <p:txBody>
          <a:bodyPr>
            <a:noAutofit/>
          </a:bodyPr>
          <a:lstStyle/>
          <a:p>
            <a:pPr defTabSz="123825">
              <a:defRPr sz="8000">
                <a:solidFill>
                  <a:srgbClr val="FFFB00"/>
                </a:solidFill>
                <a:effectLst/>
              </a:defRPr>
            </a:pPr>
            <a:r>
              <a:rPr lang="en-US" altLang="zh-CN" sz="3600" b="1" dirty="0">
                <a:solidFill>
                  <a:srgbClr val="FF0080"/>
                </a:solidFill>
                <a:latin typeface="Times New Roman" panose="02020603050405020304" pitchFamily="18" charset="0"/>
                <a:ea typeface="幼圆" panose="02010509060101010101" pitchFamily="49" charset="-122"/>
                <a:cs typeface="Times New Roman" panose="02020603050405020304" pitchFamily="18" charset="0"/>
              </a:rPr>
              <a:t>Thanks very much for your attention!</a:t>
            </a:r>
            <a:endParaRPr sz="3600" b="1" dirty="0">
              <a:solidFill>
                <a:srgbClr val="FF0080"/>
              </a:solidFill>
              <a:latin typeface="Times New Roman" panose="02020603050405020304" pitchFamily="18" charset="0"/>
              <a:ea typeface="幼圆" panose="02010509060101010101" pitchFamily="49" charset="-122"/>
              <a:cs typeface="Times New Roman" panose="02020603050405020304" pitchFamily="18"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72F98DE-54C1-4B61-82EF-498063965A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558" y="1869311"/>
            <a:ext cx="6677337" cy="4485190"/>
          </a:xfrm>
          <a:prstGeom prst="rect">
            <a:avLst/>
          </a:prstGeom>
        </p:spPr>
      </p:pic>
      <p:sp>
        <p:nvSpPr>
          <p:cNvPr id="2" name="标题 1">
            <a:extLst>
              <a:ext uri="{FF2B5EF4-FFF2-40B4-BE49-F238E27FC236}">
                <a16:creationId xmlns:a16="http://schemas.microsoft.com/office/drawing/2014/main" id="{C4D90608-135C-495C-B856-F9C822D5B659}"/>
              </a:ext>
            </a:extLst>
          </p:cNvPr>
          <p:cNvSpPr txBox="1">
            <a:spLocks noChangeArrowheads="1"/>
          </p:cNvSpPr>
          <p:nvPr/>
        </p:nvSpPr>
        <p:spPr>
          <a:xfrm>
            <a:off x="491250" y="1178765"/>
            <a:ext cx="5897975" cy="5760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fontAlgn="base">
              <a:spcAft>
                <a:spcPct val="0"/>
              </a:spcAft>
              <a:buFont typeface="Wingdings" panose="05000000000000000000" pitchFamily="2" charset="2"/>
              <a:buChar char="l"/>
              <a:defRPr/>
            </a:pPr>
            <a:r>
              <a:rPr lang="en-US" altLang="zh-CN" sz="3200" b="1" dirty="0">
                <a:solidFill>
                  <a:srgbClr val="FF0000"/>
                </a:solidFill>
                <a:effectLst>
                  <a:outerShdw blurRad="38100" dist="38100" dir="2700000" algn="tl">
                    <a:srgbClr val="000000">
                      <a:alpha val="43137"/>
                    </a:srgbClr>
                  </a:outerShdw>
                </a:effectLst>
                <a:latin typeface="+mn-lt"/>
                <a:ea typeface="幼圆" panose="02010509060101010101" pitchFamily="49" charset="-122"/>
                <a:cs typeface="Arial" panose="020B0604020202020204" pitchFamily="34" charset="0"/>
              </a:rPr>
              <a:t>Advantage of underground lab</a:t>
            </a:r>
          </a:p>
        </p:txBody>
      </p:sp>
      <p:sp>
        <p:nvSpPr>
          <p:cNvPr id="5" name="矩形 2">
            <a:extLst>
              <a:ext uri="{FF2B5EF4-FFF2-40B4-BE49-F238E27FC236}">
                <a16:creationId xmlns:a16="http://schemas.microsoft.com/office/drawing/2014/main" id="{464C7B0B-3662-42AF-991E-2B769940C670}"/>
              </a:ext>
            </a:extLst>
          </p:cNvPr>
          <p:cNvSpPr txBox="1">
            <a:spLocks noChangeArrowheads="1"/>
          </p:cNvSpPr>
          <p:nvPr/>
        </p:nvSpPr>
        <p:spPr>
          <a:xfrm>
            <a:off x="1143592" y="198886"/>
            <a:ext cx="7296866" cy="5873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lnSpc>
                <a:spcPct val="100000"/>
              </a:lnSpc>
              <a:buClr>
                <a:srgbClr val="0033CC"/>
              </a:buClr>
            </a:pPr>
            <a:r>
              <a:rPr lang="en-US" altLang="zh-CN" sz="4400" b="1" cap="none" dirty="0" err="1">
                <a:latin typeface="+mn-lt"/>
                <a:ea typeface="幼圆" panose="02010509060101010101" pitchFamily="49" charset="-122"/>
                <a:cs typeface="Arial" panose="020B0604020202020204" pitchFamily="34" charset="0"/>
              </a:rPr>
              <a:t>JUNA</a:t>
            </a:r>
            <a:r>
              <a:rPr lang="en-US" altLang="zh-CN" sz="4400" b="1" cap="none" dirty="0">
                <a:latin typeface="+mn-lt"/>
                <a:ea typeface="幼圆" panose="02010509060101010101" pitchFamily="49" charset="-122"/>
                <a:cs typeface="Arial" panose="020B0604020202020204" pitchFamily="34" charset="0"/>
              </a:rPr>
              <a:t> experiment campaign </a:t>
            </a:r>
            <a:endParaRPr lang="en-US" altLang="zh-CN" sz="4400" b="1" dirty="0">
              <a:latin typeface="+mn-lt"/>
              <a:ea typeface="幼圆" panose="02010509060101010101" pitchFamily="49" charset="-122"/>
              <a:cs typeface="Arial" panose="020B0604020202020204" pitchFamily="34" charset="0"/>
            </a:endParaRPr>
          </a:p>
        </p:txBody>
      </p:sp>
    </p:spTree>
    <p:extLst>
      <p:ext uri="{BB962C8B-B14F-4D97-AF65-F5344CB8AC3E}">
        <p14:creationId xmlns:p14="http://schemas.microsoft.com/office/powerpoint/2010/main" val="755091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68C153DA-0E26-4DE2-9B44-E60BF27ECC2C}"/>
              </a:ext>
            </a:extLst>
          </p:cNvPr>
          <p:cNvSpPr>
            <a:spLocks noGrp="1" noChangeArrowheads="1"/>
          </p:cNvSpPr>
          <p:nvPr>
            <p:ph type="title"/>
          </p:nvPr>
        </p:nvSpPr>
        <p:spPr>
          <a:xfrm>
            <a:off x="563525" y="173665"/>
            <a:ext cx="6172200" cy="762000"/>
          </a:xfrm>
        </p:spPr>
        <p:txBody>
          <a:bodyPr>
            <a:noAutofit/>
          </a:bodyPr>
          <a:lstStyle/>
          <a:p>
            <a:r>
              <a:rPr kumimoji="1" lang="en-US" altLang="zh-CN" sz="4400" b="1" dirty="0">
                <a:solidFill>
                  <a:srgbClr val="FF0080"/>
                </a:solidFill>
                <a:effectLst>
                  <a:outerShdw blurRad="38100" dist="38100" dir="2700000" algn="tl">
                    <a:srgbClr val="000000">
                      <a:alpha val="43137"/>
                    </a:srgbClr>
                  </a:outerShdw>
                </a:effectLst>
                <a:latin typeface="+mn-lt"/>
                <a:ea typeface="幼圆" panose="02010509060101010101" pitchFamily="49" charset="-122"/>
              </a:rPr>
              <a:t>Today’s</a:t>
            </a:r>
            <a:r>
              <a:rPr kumimoji="1" lang="zh-CN" altLang="en-US" sz="4400" b="1" dirty="0">
                <a:solidFill>
                  <a:srgbClr val="FF0080"/>
                </a:solidFill>
                <a:effectLst>
                  <a:outerShdw blurRad="38100" dist="38100" dir="2700000" algn="tl">
                    <a:srgbClr val="000000">
                      <a:alpha val="43137"/>
                    </a:srgbClr>
                  </a:outerShdw>
                </a:effectLst>
                <a:latin typeface="+mn-lt"/>
                <a:ea typeface="幼圆" panose="02010509060101010101" pitchFamily="49" charset="-122"/>
              </a:rPr>
              <a:t> </a:t>
            </a:r>
            <a:r>
              <a:rPr kumimoji="1" lang="en-US" altLang="zh-CN" sz="4400" b="1" dirty="0">
                <a:solidFill>
                  <a:srgbClr val="FF0080"/>
                </a:solidFill>
                <a:effectLst>
                  <a:outerShdw blurRad="38100" dist="38100" dir="2700000" algn="tl">
                    <a:srgbClr val="000000">
                      <a:alpha val="43137"/>
                    </a:srgbClr>
                  </a:outerShdw>
                </a:effectLst>
                <a:latin typeface="+mn-lt"/>
                <a:ea typeface="幼圆" panose="02010509060101010101" pitchFamily="49" charset="-122"/>
              </a:rPr>
              <a:t>topic</a:t>
            </a:r>
            <a:endParaRPr lang="zh-CN" altLang="en-US" sz="4400" b="1" dirty="0">
              <a:solidFill>
                <a:srgbClr val="FF0080"/>
              </a:solidFill>
              <a:effectLst>
                <a:outerShdw blurRad="38100" dist="38100" dir="2700000" algn="tl">
                  <a:srgbClr val="000000">
                    <a:alpha val="43137"/>
                  </a:srgbClr>
                </a:outerShdw>
              </a:effectLst>
              <a:latin typeface="+mn-lt"/>
              <a:ea typeface="幼圆" panose="02010509060101010101" pitchFamily="49" charset="-122"/>
              <a:cs typeface="Times New Roman" panose="02020603050405020304" pitchFamily="18" charset="0"/>
            </a:endParaRPr>
          </a:p>
        </p:txBody>
      </p:sp>
      <p:sp>
        <p:nvSpPr>
          <p:cNvPr id="7" name="Rectangle 1">
            <a:extLst>
              <a:ext uri="{FF2B5EF4-FFF2-40B4-BE49-F238E27FC236}">
                <a16:creationId xmlns:a16="http://schemas.microsoft.com/office/drawing/2014/main" id="{CE3BC88E-3D10-4126-AB22-5198DF274A4A}"/>
              </a:ext>
            </a:extLst>
          </p:cNvPr>
          <p:cNvSpPr>
            <a:spLocks noChangeArrowheads="1"/>
          </p:cNvSpPr>
          <p:nvPr/>
        </p:nvSpPr>
        <p:spPr bwMode="auto">
          <a:xfrm>
            <a:off x="737083" y="2387356"/>
            <a:ext cx="7837474" cy="1950822"/>
          </a:xfrm>
          <a:prstGeom prst="rect">
            <a:avLst/>
          </a:prstGeom>
          <a:noFill/>
          <a:ln>
            <a:noFill/>
          </a:ln>
          <a:effectLst/>
        </p:spPr>
        <p:txBody>
          <a:bodyPr vert="horz" wrap="square" lIns="0" tIns="38088" rIns="0" bIns="65067"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Montserrat Regular"/>
                <a:cs typeface="+mn-cs"/>
              </a:rPr>
              <a:t>The first generation stars (also called as the first stars, primordial stars,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Montserrat Regular"/>
                <a:cs typeface="+mn-cs"/>
              </a:rPr>
              <a:t>or Pop III stars) </a:t>
            </a:r>
            <a:endParaRPr kumimoji="0" lang="zh-CN" altLang="zh-CN" sz="4000" b="1" i="1" u="none" strike="noStrike" kern="1200" cap="none" spc="0" normalizeH="0" baseline="0" noProof="0" dirty="0">
              <a:ln>
                <a:noFill/>
              </a:ln>
              <a:effectLst>
                <a:outerShdw blurRad="38100" dist="38100" dir="2700000" algn="tl">
                  <a:srgbClr val="000000">
                    <a:alpha val="43137"/>
                  </a:srgbClr>
                </a:outerShdw>
              </a:effectLst>
              <a:uLnTx/>
              <a:uFillTx/>
              <a:latin typeface="+mn-lt"/>
              <a:ea typeface="Montserrat Bold"/>
              <a:cs typeface="+mn-cs"/>
            </a:endParaRPr>
          </a:p>
        </p:txBody>
      </p:sp>
    </p:spTree>
    <p:extLst>
      <p:ext uri="{BB962C8B-B14F-4D97-AF65-F5344CB8AC3E}">
        <p14:creationId xmlns:p14="http://schemas.microsoft.com/office/powerpoint/2010/main" val="3918297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5A3423A2-E330-4528-BC3C-2A6A401FEA34}"/>
              </a:ext>
            </a:extLst>
          </p:cNvPr>
          <p:cNvSpPr txBox="1"/>
          <p:nvPr/>
        </p:nvSpPr>
        <p:spPr>
          <a:xfrm>
            <a:off x="343722" y="103250"/>
            <a:ext cx="8527976" cy="769441"/>
          </a:xfrm>
          <a:prstGeom prst="rect">
            <a:avLst/>
          </a:prstGeom>
          <a:noFill/>
        </p:spPr>
        <p:txBody>
          <a:bodyPr wrap="none" rtlCol="0">
            <a:spAutoFit/>
          </a:bodyPr>
          <a:lstStyle>
            <a:defPPr>
              <a:defRPr lang="zh-CN"/>
            </a:defPPr>
            <a:lvl1pPr algn="ctr">
              <a:defRPr sz="2800" spc="300">
                <a:ln w="6350">
                  <a:solidFill>
                    <a:srgbClr val="4E4F97">
                      <a:alpha val="50000"/>
                    </a:srgbClr>
                  </a:solidFill>
                </a:ln>
                <a:solidFill>
                  <a:srgbClr val="7B90D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幼圆" panose="02010509060101010101" pitchFamily="49" charset="-122"/>
                <a:cs typeface="Times New Roman" panose="02020603050405020304" pitchFamily="18" charset="0"/>
              </a:rPr>
              <a:t>New aboveground </a:t>
            </a:r>
            <a:r>
              <a:rPr kumimoji="0" lang="en-US" altLang="zh-CN" sz="4400" b="1" i="0" u="none" strike="noStrike" kern="1200" cap="none" spc="0" normalizeH="0" baseline="30000" noProof="0" dirty="0" err="1">
                <a:ln>
                  <a:noFill/>
                </a:ln>
                <a:solidFill>
                  <a:prstClr val="black"/>
                </a:solidFill>
                <a:effectLst>
                  <a:outerShdw blurRad="38100" dist="38100" dir="2700000" algn="tl">
                    <a:srgbClr val="000000">
                      <a:alpha val="43137"/>
                    </a:srgbClr>
                  </a:outerShdw>
                </a:effectLst>
                <a:uLnTx/>
                <a:uFillTx/>
                <a:latin typeface="Calibri"/>
                <a:ea typeface="幼圆" panose="02010509060101010101" pitchFamily="49" charset="-122"/>
                <a:cs typeface="Times New Roman" panose="02020603050405020304" pitchFamily="18" charset="0"/>
              </a:rPr>
              <a:t>19</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幼圆" panose="02010509060101010101" pitchFamily="49" charset="-122"/>
                <a:cs typeface="Times New Roman" panose="02020603050405020304" pitchFamily="18" charset="0"/>
              </a:rPr>
              <a:t>F</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幼圆" panose="02010509060101010101" pitchFamily="49" charset="-122"/>
                <a:cs typeface="Times New Roman" panose="02020603050405020304" pitchFamily="18" charset="0"/>
              </a:rPr>
              <a:t>(</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幼圆" panose="02010509060101010101" pitchFamily="49" charset="-122"/>
                <a:cs typeface="Times New Roman" panose="02020603050405020304" pitchFamily="18" charset="0"/>
              </a:rPr>
              <a:t>p,</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幼圆" panose="02010509060101010101" pitchFamily="49" charset="-122"/>
                <a:cs typeface="Times New Roman" panose="02020603050405020304" pitchFamily="18" charset="0"/>
                <a:sym typeface="Symbol" panose="05050102010706020507" pitchFamily="18" charset="2"/>
              </a:rPr>
              <a:t></a:t>
            </a:r>
            <a:r>
              <a:rPr kumimoji="0" lang="en-US" altLang="zh-CN" sz="4400" b="1" i="0"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latin typeface="Calibri"/>
                <a:ea typeface="幼圆" panose="02010509060101010101" pitchFamily="49" charset="-122"/>
                <a:cs typeface="Times New Roman" panose="02020603050405020304" pitchFamily="18" charset="0"/>
                <a:sym typeface="Symbol" panose="05050102010706020507" pitchFamily="18" charset="2"/>
              </a:rPr>
              <a:t>0</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幼圆" panose="02010509060101010101" pitchFamily="49" charset="-122"/>
                <a:cs typeface="Times New Roman" panose="02020603050405020304" pitchFamily="18" charset="0"/>
              </a:rPr>
              <a:t>)</a:t>
            </a:r>
            <a:r>
              <a:rPr kumimoji="0" lang="en-US" altLang="zh-CN" sz="4400" b="1" i="0" u="none" strike="noStrike" kern="1200" cap="none" spc="0" normalizeH="0" baseline="30000" noProof="0" dirty="0" err="1">
                <a:ln>
                  <a:noFill/>
                </a:ln>
                <a:solidFill>
                  <a:prstClr val="black"/>
                </a:solidFill>
                <a:effectLst>
                  <a:outerShdw blurRad="38100" dist="38100" dir="2700000" algn="tl">
                    <a:srgbClr val="000000">
                      <a:alpha val="43137"/>
                    </a:srgbClr>
                  </a:outerShdw>
                </a:effectLst>
                <a:uLnTx/>
                <a:uFillTx/>
                <a:latin typeface="Calibri"/>
                <a:ea typeface="幼圆" panose="02010509060101010101" pitchFamily="49" charset="-122"/>
                <a:cs typeface="Times New Roman" panose="02020603050405020304" pitchFamily="18" charset="0"/>
              </a:rPr>
              <a:t>16</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幼圆" panose="02010509060101010101" pitchFamily="49" charset="-122"/>
                <a:cs typeface="Times New Roman" panose="02020603050405020304" pitchFamily="18" charset="0"/>
              </a:rPr>
              <a:t>O</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幼圆" panose="02010509060101010101" pitchFamily="49"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幼圆" panose="02010509060101010101" pitchFamily="49" charset="-122"/>
                <a:cs typeface="Times New Roman" panose="02020603050405020304" pitchFamily="18" charset="0"/>
              </a:rPr>
              <a:t>expt</a:t>
            </a:r>
            <a:endParaRPr kumimoji="0" lang="zh-CN" alt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幼圆" panose="02010509060101010101" pitchFamily="49" charset="-122"/>
              <a:cs typeface="+mn-cs"/>
            </a:endParaRPr>
          </a:p>
        </p:txBody>
      </p:sp>
      <p:sp>
        <p:nvSpPr>
          <p:cNvPr id="4" name="Rectangle 36">
            <a:extLst>
              <a:ext uri="{FF2B5EF4-FFF2-40B4-BE49-F238E27FC236}">
                <a16:creationId xmlns:a16="http://schemas.microsoft.com/office/drawing/2014/main" id="{F1FC591C-DCC2-4447-B657-18E3B239C66A}"/>
              </a:ext>
            </a:extLst>
          </p:cNvPr>
          <p:cNvSpPr>
            <a:spLocks noChangeArrowheads="1"/>
          </p:cNvSpPr>
          <p:nvPr/>
        </p:nvSpPr>
        <p:spPr bwMode="auto">
          <a:xfrm>
            <a:off x="487495" y="5734223"/>
            <a:ext cx="85002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a:ea typeface="幼圆" panose="02010509060101010101" pitchFamily="49" charset="-122"/>
                <a:cs typeface="Times New Roman" panose="02020603050405020304" pitchFamily="18" charset="0"/>
              </a:rPr>
              <a:t>Around</a:t>
            </a:r>
            <a:r>
              <a:rPr kumimoji="0" lang="zh-CN" altLang="en-US" sz="2400" b="1" i="0" u="none" strike="noStrike" kern="1200" cap="none" spc="0" normalizeH="0" baseline="0" noProof="0" dirty="0">
                <a:ln>
                  <a:noFill/>
                </a:ln>
                <a:solidFill>
                  <a:srgbClr val="FF0000"/>
                </a:solidFill>
                <a:effectLst/>
                <a:uLnTx/>
                <a:uFillTx/>
                <a:latin typeface="Calibri"/>
                <a:ea typeface="幼圆" panose="02010509060101010101" pitchFamily="49" charset="-122"/>
                <a:cs typeface="Times New Roman" panose="02020603050405020304" pitchFamily="18" charset="0"/>
              </a:rPr>
              <a:t> </a:t>
            </a:r>
            <a:r>
              <a:rPr kumimoji="0" lang="en-US" altLang="zh-CN" sz="2400" b="1" i="0" u="none" strike="noStrike" kern="1200" cap="none" spc="0" normalizeH="0" baseline="0" noProof="0" dirty="0">
                <a:ln>
                  <a:noFill/>
                </a:ln>
                <a:solidFill>
                  <a:srgbClr val="FF0000"/>
                </a:solidFill>
                <a:effectLst/>
                <a:uLnTx/>
                <a:uFillTx/>
                <a:latin typeface="Calibri"/>
                <a:ea typeface="幼圆" panose="02010509060101010101" pitchFamily="49" charset="-122"/>
                <a:cs typeface="Times New Roman" panose="02020603050405020304" pitchFamily="18" charset="0"/>
              </a:rPr>
              <a:t>100 keV region, no obvious resonance peak was observed! </a:t>
            </a:r>
            <a:r>
              <a:rPr kumimoji="0" lang="en-US" altLang="zh-CN" sz="2400" b="1" i="0" u="none" strike="noStrike" kern="1200" cap="none" spc="0" normalizeH="0" baseline="0" noProof="0" dirty="0">
                <a:ln>
                  <a:noFill/>
                </a:ln>
                <a:solidFill>
                  <a:prstClr val="black"/>
                </a:solidFill>
                <a:effectLst/>
                <a:uLnTx/>
                <a:uFillTx/>
                <a:latin typeface="Calibri"/>
                <a:ea typeface="幼圆" panose="02010509060101010101" pitchFamily="49" charset="-122"/>
                <a:cs typeface="Times New Roman" panose="02020603050405020304" pitchFamily="18" charset="0"/>
              </a:rPr>
              <a:t>In progress…</a:t>
            </a:r>
            <a:endParaRPr kumimoji="0" lang="zh-CN" altLang="en-US" sz="2400" b="1" i="0" u="none" strike="noStrike" kern="1200" cap="none" spc="0" normalizeH="0" baseline="0" noProof="0" dirty="0">
              <a:ln>
                <a:noFill/>
              </a:ln>
              <a:solidFill>
                <a:prstClr val="black"/>
              </a:solidFill>
              <a:effectLst/>
              <a:uLnTx/>
              <a:uFillTx/>
              <a:latin typeface="Calibri"/>
              <a:ea typeface="幼圆" panose="02010509060101010101" pitchFamily="49" charset="-122"/>
              <a:cs typeface="Times New Roman" panose="02020603050405020304" pitchFamily="18" charset="0"/>
            </a:endParaRPr>
          </a:p>
        </p:txBody>
      </p:sp>
      <p:pic>
        <p:nvPicPr>
          <p:cNvPr id="5" name="图片 4">
            <a:extLst>
              <a:ext uri="{FF2B5EF4-FFF2-40B4-BE49-F238E27FC236}">
                <a16:creationId xmlns:a16="http://schemas.microsoft.com/office/drawing/2014/main" id="{83A6611D-248C-444E-A429-9BE8408121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61" t="7038" r="16250" b="9629"/>
          <a:stretch/>
        </p:blipFill>
        <p:spPr>
          <a:xfrm>
            <a:off x="6894678" y="1892692"/>
            <a:ext cx="1981590" cy="1734855"/>
          </a:xfrm>
          <a:prstGeom prst="rect">
            <a:avLst/>
          </a:prstGeom>
        </p:spPr>
      </p:pic>
      <p:sp>
        <p:nvSpPr>
          <p:cNvPr id="6" name="矩形 5">
            <a:extLst>
              <a:ext uri="{FF2B5EF4-FFF2-40B4-BE49-F238E27FC236}">
                <a16:creationId xmlns:a16="http://schemas.microsoft.com/office/drawing/2014/main" id="{68B11193-182E-46B9-B7E3-AE49CF1BC26C}"/>
              </a:ext>
            </a:extLst>
          </p:cNvPr>
          <p:cNvSpPr/>
          <p:nvPr/>
        </p:nvSpPr>
        <p:spPr>
          <a:xfrm>
            <a:off x="7327411" y="1294765"/>
            <a:ext cx="12924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70C0"/>
                </a:solidFill>
                <a:effectLst/>
                <a:uLnTx/>
                <a:uFillTx/>
                <a:latin typeface="Calibri"/>
                <a:ea typeface="幼圆" panose="02010509060101010101" pitchFamily="49" charset="-122"/>
                <a:cs typeface="Times New Roman" panose="02020603050405020304" pitchFamily="18" charset="0"/>
              </a:rPr>
              <a:t>Si array</a:t>
            </a:r>
            <a:endParaRPr kumimoji="0" lang="zh-CN" altLang="en-US" sz="2400" b="0" i="0" u="none" strike="noStrike" kern="1200" cap="none" spc="0" normalizeH="0" baseline="0" noProof="0" dirty="0">
              <a:ln>
                <a:noFill/>
              </a:ln>
              <a:solidFill>
                <a:srgbClr val="0070C0"/>
              </a:solidFill>
              <a:effectLst/>
              <a:uLnTx/>
              <a:uFillTx/>
              <a:latin typeface="Calibri"/>
              <a:ea typeface="宋体"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B415B3DA-9C87-4C1E-A56D-AF94DAA264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6" t="21481" r="1605" b="17963"/>
          <a:stretch/>
        </p:blipFill>
        <p:spPr>
          <a:xfrm>
            <a:off x="6899247" y="3702254"/>
            <a:ext cx="1972451" cy="1670962"/>
          </a:xfrm>
          <a:prstGeom prst="rect">
            <a:avLst/>
          </a:prstGeom>
        </p:spPr>
      </p:pic>
      <p:grpSp>
        <p:nvGrpSpPr>
          <p:cNvPr id="8" name="组合 7">
            <a:extLst>
              <a:ext uri="{FF2B5EF4-FFF2-40B4-BE49-F238E27FC236}">
                <a16:creationId xmlns:a16="http://schemas.microsoft.com/office/drawing/2014/main" id="{5766A434-A761-4BF4-810F-441E26560B0E}"/>
              </a:ext>
            </a:extLst>
          </p:cNvPr>
          <p:cNvGrpSpPr/>
          <p:nvPr/>
        </p:nvGrpSpPr>
        <p:grpSpPr>
          <a:xfrm>
            <a:off x="827584" y="1661792"/>
            <a:ext cx="5931258" cy="3886602"/>
            <a:chOff x="539552" y="1268760"/>
            <a:chExt cx="6075274" cy="4071188"/>
          </a:xfrm>
        </p:grpSpPr>
        <p:pic>
          <p:nvPicPr>
            <p:cNvPr id="9" name="图片 8">
              <a:extLst>
                <a:ext uri="{FF2B5EF4-FFF2-40B4-BE49-F238E27FC236}">
                  <a16:creationId xmlns:a16="http://schemas.microsoft.com/office/drawing/2014/main" id="{FB30043D-DF9F-4AB8-9B15-E46D4EB54C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47" t="8961" r="10494" b="3200"/>
            <a:stretch/>
          </p:blipFill>
          <p:spPr>
            <a:xfrm>
              <a:off x="539552" y="1268760"/>
              <a:ext cx="6075274" cy="4071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直接箭头连接符 9">
              <a:extLst>
                <a:ext uri="{FF2B5EF4-FFF2-40B4-BE49-F238E27FC236}">
                  <a16:creationId xmlns:a16="http://schemas.microsoft.com/office/drawing/2014/main" id="{839A478F-5D69-4AF6-915A-D29CEA9E114E}"/>
                </a:ext>
              </a:extLst>
            </p:cNvPr>
            <p:cNvCxnSpPr>
              <a:cxnSpLocks/>
            </p:cNvCxnSpPr>
            <p:nvPr/>
          </p:nvCxnSpPr>
          <p:spPr>
            <a:xfrm>
              <a:off x="2051720" y="1892692"/>
              <a:ext cx="0" cy="1392292"/>
            </a:xfrm>
            <a:prstGeom prst="straightConnector1">
              <a:avLst/>
            </a:prstGeom>
            <a:ln w="38100">
              <a:solidFill>
                <a:srgbClr val="FF3399"/>
              </a:solidFill>
              <a:tailEnd type="triangle"/>
            </a:ln>
          </p:spPr>
          <p:style>
            <a:lnRef idx="1">
              <a:schemeClr val="accent3"/>
            </a:lnRef>
            <a:fillRef idx="0">
              <a:schemeClr val="accent3"/>
            </a:fillRef>
            <a:effectRef idx="0">
              <a:schemeClr val="accent3"/>
            </a:effectRef>
            <a:fontRef idx="minor">
              <a:schemeClr val="tx1"/>
            </a:fontRef>
          </p:style>
        </p:cxnSp>
        <p:sp>
          <p:nvSpPr>
            <p:cNvPr id="11" name="文本框 10">
              <a:extLst>
                <a:ext uri="{FF2B5EF4-FFF2-40B4-BE49-F238E27FC236}">
                  <a16:creationId xmlns:a16="http://schemas.microsoft.com/office/drawing/2014/main" id="{6C012B8F-899E-4E7B-962C-4FBBEAE4E183}"/>
                </a:ext>
              </a:extLst>
            </p:cNvPr>
            <p:cNvSpPr txBox="1"/>
            <p:nvPr/>
          </p:nvSpPr>
          <p:spPr>
            <a:xfrm rot="19002290">
              <a:off x="1974193" y="3089566"/>
              <a:ext cx="241714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FF0000"/>
                  </a:solidFill>
                  <a:effectLst/>
                  <a:uLnTx/>
                  <a:uFillTx/>
                  <a:latin typeface="Arial" charset="0"/>
                  <a:ea typeface="宋体" pitchFamily="2" charset="-122"/>
                  <a:cs typeface="+mn-cs"/>
                </a:rPr>
                <a:t>Preliminary</a:t>
              </a:r>
              <a:endParaRPr kumimoji="0" lang="zh-CN" altLang="en-US" sz="2800" b="0" i="0" u="none" strike="noStrike" kern="1200" cap="none" spc="0" normalizeH="0" baseline="0" noProof="0" dirty="0">
                <a:ln>
                  <a:noFill/>
                </a:ln>
                <a:solidFill>
                  <a:srgbClr val="FF0000"/>
                </a:solidFill>
                <a:effectLst/>
                <a:uLnTx/>
                <a:uFillTx/>
                <a:latin typeface="Arial" charset="0"/>
                <a:ea typeface="宋体" pitchFamily="2" charset="-122"/>
                <a:cs typeface="+mn-cs"/>
              </a:endParaRPr>
            </a:p>
          </p:txBody>
        </p:sp>
      </p:grpSp>
      <p:sp>
        <p:nvSpPr>
          <p:cNvPr id="12" name="矩形 11">
            <a:extLst>
              <a:ext uri="{FF2B5EF4-FFF2-40B4-BE49-F238E27FC236}">
                <a16:creationId xmlns:a16="http://schemas.microsoft.com/office/drawing/2014/main" id="{1A35BC8A-564F-469C-A3A4-3F4F0CC123AA}"/>
              </a:ext>
            </a:extLst>
          </p:cNvPr>
          <p:cNvSpPr/>
          <p:nvPr/>
        </p:nvSpPr>
        <p:spPr>
          <a:xfrm>
            <a:off x="684266" y="1123777"/>
            <a:ext cx="23045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a:ea typeface="幼圆" panose="02010509060101010101" pitchFamily="49" charset="-122"/>
                <a:cs typeface="Times New Roman" panose="02020603050405020304" pitchFamily="18" charset="0"/>
              </a:rPr>
              <a:t>@Hefei, China</a:t>
            </a:r>
            <a:endParaRPr kumimoji="0" lang="zh-CN" altLang="en-US" sz="2400" b="0" i="0" u="none" strike="noStrike" kern="1200" cap="none" spc="0" normalizeH="0" baseline="0" noProof="0" dirty="0">
              <a:ln>
                <a:noFill/>
              </a:ln>
              <a:solidFill>
                <a:srgbClr val="FF0000"/>
              </a:solidFill>
              <a:effectLst/>
              <a:uLnTx/>
              <a:uFillTx/>
              <a:latin typeface="Calibri"/>
              <a:ea typeface="宋体" pitchFamily="2" charset="-122"/>
              <a:cs typeface="Times New Roman" panose="02020603050405020304" pitchFamily="18" charset="0"/>
            </a:endParaRPr>
          </a:p>
        </p:txBody>
      </p:sp>
      <p:sp>
        <p:nvSpPr>
          <p:cNvPr id="13" name="矩形 12">
            <a:extLst>
              <a:ext uri="{FF2B5EF4-FFF2-40B4-BE49-F238E27FC236}">
                <a16:creationId xmlns:a16="http://schemas.microsoft.com/office/drawing/2014/main" id="{087EED2E-2745-404F-BB1A-7804BB07289E}"/>
              </a:ext>
            </a:extLst>
          </p:cNvPr>
          <p:cNvSpPr/>
          <p:nvPr/>
        </p:nvSpPr>
        <p:spPr>
          <a:xfrm>
            <a:off x="1763688" y="1791299"/>
            <a:ext cx="191815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1" u="none" strike="noStrike" kern="1200" cap="none" spc="0" normalizeH="0" baseline="0" noProof="0" dirty="0">
                <a:ln>
                  <a:noFill/>
                </a:ln>
                <a:solidFill>
                  <a:srgbClr val="FF3399"/>
                </a:solidFill>
                <a:effectLst/>
                <a:uLnTx/>
                <a:uFillTx/>
                <a:latin typeface="Times New Roman" panose="02020603050405020304" pitchFamily="18" charset="0"/>
                <a:ea typeface="幼圆" panose="02010509060101010101" pitchFamily="49" charset="-122"/>
                <a:cs typeface="Times New Roman" panose="02020603050405020304" pitchFamily="18" charset="0"/>
              </a:rPr>
              <a:t>E</a:t>
            </a:r>
            <a:r>
              <a:rPr kumimoji="0" lang="en-US" altLang="zh-CN" sz="2400" b="1" i="0" u="none" strike="noStrike" kern="1200" cap="none" spc="0" normalizeH="0" baseline="-25000" noProof="0" dirty="0">
                <a:ln>
                  <a:noFill/>
                </a:ln>
                <a:solidFill>
                  <a:srgbClr val="FF3399"/>
                </a:solidFill>
                <a:effectLst/>
                <a:uLnTx/>
                <a:uFillTx/>
                <a:latin typeface="Times New Roman" panose="02020603050405020304" pitchFamily="18" charset="0"/>
                <a:ea typeface="幼圆" panose="02010509060101010101" pitchFamily="49" charset="-122"/>
                <a:cs typeface="Times New Roman" panose="02020603050405020304" pitchFamily="18" charset="0"/>
              </a:rPr>
              <a:t>R</a:t>
            </a:r>
            <a:r>
              <a:rPr kumimoji="0" lang="en-US" altLang="zh-CN" sz="2400" b="1" i="0" u="none" strike="noStrike" kern="1200" cap="none" spc="0" normalizeH="0" baseline="0" noProof="0" dirty="0">
                <a:ln>
                  <a:noFill/>
                </a:ln>
                <a:solidFill>
                  <a:srgbClr val="FF3399"/>
                </a:solidFill>
                <a:effectLst/>
                <a:uLnTx/>
                <a:uFillTx/>
                <a:latin typeface="Times New Roman" panose="02020603050405020304" pitchFamily="18" charset="0"/>
                <a:ea typeface="幼圆" panose="02010509060101010101" pitchFamily="49" charset="-122"/>
                <a:cs typeface="Times New Roman" panose="02020603050405020304" pitchFamily="18" charset="0"/>
              </a:rPr>
              <a:t> = 113 keV</a:t>
            </a:r>
            <a:endParaRPr kumimoji="0" lang="zh-CN" altLang="en-US" sz="2400" b="0" i="0" u="none" strike="noStrike" kern="1200" cap="none" spc="0" normalizeH="0" baseline="0" noProof="0" dirty="0">
              <a:ln>
                <a:noFill/>
              </a:ln>
              <a:solidFill>
                <a:srgbClr val="FF3399"/>
              </a:solidFill>
              <a:effectLst/>
              <a:uLnTx/>
              <a:uFillTx/>
              <a:latin typeface="Arial" charset="0"/>
              <a:ea typeface="宋体" pitchFamily="2" charset="-122"/>
              <a:cs typeface="+mn-cs"/>
            </a:endParaRPr>
          </a:p>
        </p:txBody>
      </p:sp>
      <p:sp>
        <p:nvSpPr>
          <p:cNvPr id="14" name="矩形 13">
            <a:extLst>
              <a:ext uri="{FF2B5EF4-FFF2-40B4-BE49-F238E27FC236}">
                <a16:creationId xmlns:a16="http://schemas.microsoft.com/office/drawing/2014/main" id="{9D277D9B-8947-402A-8515-7056EF5A1805}"/>
              </a:ext>
            </a:extLst>
          </p:cNvPr>
          <p:cNvSpPr/>
          <p:nvPr/>
        </p:nvSpPr>
        <p:spPr>
          <a:xfrm>
            <a:off x="4104933" y="6401677"/>
            <a:ext cx="4967415" cy="400110"/>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err="1">
                <a:ln>
                  <a:noFill/>
                </a:ln>
                <a:solidFill>
                  <a:srgbClr val="0070C0"/>
                </a:solidFill>
                <a:effectLst/>
                <a:uLnTx/>
                <a:uFillTx/>
                <a:latin typeface="Calibri"/>
                <a:ea typeface="幼圆" panose="02010509060101010101" pitchFamily="49" charset="-122"/>
                <a:cs typeface="Arial" panose="020B0604020202020204" pitchFamily="34" charset="0"/>
              </a:rPr>
              <a:t>Y.J</a:t>
            </a:r>
            <a:r>
              <a:rPr kumimoji="0" lang="en-US" altLang="zh-CN" sz="2000" b="0"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 Chen </a:t>
            </a:r>
            <a:r>
              <a:rPr kumimoji="0" lang="en-US" altLang="zh-CN" sz="2000" b="0" i="1"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et al</a:t>
            </a:r>
            <a:r>
              <a:rPr kumimoji="0" lang="en-US" altLang="zh-CN" sz="2000" b="0"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 </a:t>
            </a:r>
            <a:r>
              <a:rPr kumimoji="0" lang="en-US" altLang="zh-CN" sz="2000" b="0" i="0" u="none" strike="noStrike" kern="1200" cap="none" spc="0" normalizeH="0" baseline="0" noProof="0" dirty="0" err="1">
                <a:ln>
                  <a:noFill/>
                </a:ln>
                <a:solidFill>
                  <a:srgbClr val="0070C0"/>
                </a:solidFill>
                <a:effectLst/>
                <a:uLnTx/>
                <a:uFillTx/>
                <a:latin typeface="Calibri"/>
                <a:ea typeface="幼圆" panose="02010509060101010101" pitchFamily="49" charset="-122"/>
                <a:cs typeface="Arial" panose="020B0604020202020204" pitchFamily="34" charset="0"/>
              </a:rPr>
              <a:t>NIMA</a:t>
            </a:r>
            <a:r>
              <a:rPr kumimoji="0" lang="en-US" altLang="zh-CN" sz="2000" b="0"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 1054 (2023) 168401</a:t>
            </a:r>
          </a:p>
        </p:txBody>
      </p:sp>
    </p:spTree>
    <p:extLst>
      <p:ext uri="{BB962C8B-B14F-4D97-AF65-F5344CB8AC3E}">
        <p14:creationId xmlns:p14="http://schemas.microsoft.com/office/powerpoint/2010/main" val="1160113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09862C70-2030-4884-9034-C1CB80EDF0CD}"/>
              </a:ext>
            </a:extLst>
          </p:cNvPr>
          <p:cNvSpPr txBox="1">
            <a:spLocks noChangeArrowheads="1"/>
          </p:cNvSpPr>
          <p:nvPr/>
        </p:nvSpPr>
        <p:spPr>
          <a:xfrm>
            <a:off x="2177987" y="202000"/>
            <a:ext cx="5445495" cy="5873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lnSpc>
                <a:spcPct val="100000"/>
              </a:lnSpc>
              <a:buClr>
                <a:srgbClr val="0033CC"/>
              </a:buClr>
            </a:pPr>
            <a:r>
              <a:rPr lang="en-US" altLang="zh-CN" sz="4400" b="1" cap="none" dirty="0">
                <a:latin typeface="+mn-lt"/>
                <a:ea typeface="幼圆" panose="02010509060101010101" pitchFamily="49" charset="-122"/>
                <a:cs typeface="Arial" panose="020B0604020202020204" pitchFamily="34" charset="0"/>
              </a:rPr>
              <a:t>Facility comparison</a:t>
            </a:r>
            <a:endParaRPr lang="en-US" altLang="zh-CN" sz="4400" b="1" dirty="0">
              <a:latin typeface="+mn-lt"/>
              <a:ea typeface="幼圆" panose="02010509060101010101" pitchFamily="49" charset="-122"/>
              <a:cs typeface="Arial" panose="020B0604020202020204" pitchFamily="34" charset="0"/>
            </a:endParaRPr>
          </a:p>
        </p:txBody>
      </p:sp>
      <p:graphicFrame>
        <p:nvGraphicFramePr>
          <p:cNvPr id="4" name="表格 1">
            <a:extLst>
              <a:ext uri="{FF2B5EF4-FFF2-40B4-BE49-F238E27FC236}">
                <a16:creationId xmlns:a16="http://schemas.microsoft.com/office/drawing/2014/main" id="{10EB69DF-18BE-4D00-A141-9EEF380EDC4A}"/>
              </a:ext>
            </a:extLst>
          </p:cNvPr>
          <p:cNvGraphicFramePr/>
          <p:nvPr>
            <p:extLst>
              <p:ext uri="{D42A27DB-BD31-4B8C-83A1-F6EECF244321}">
                <p14:modId xmlns:p14="http://schemas.microsoft.com/office/powerpoint/2010/main" val="4073646102"/>
              </p:ext>
            </p:extLst>
          </p:nvPr>
        </p:nvGraphicFramePr>
        <p:xfrm>
          <a:off x="265442" y="4279651"/>
          <a:ext cx="8613115" cy="2104656"/>
        </p:xfrm>
        <a:graphic>
          <a:graphicData uri="http://schemas.openxmlformats.org/drawingml/2006/table">
            <a:tbl>
              <a:tblPr bandRow="1">
                <a:tableStyleId>{5940675A-B579-460E-94D1-54222C63F5DA}</a:tableStyleId>
              </a:tblPr>
              <a:tblGrid>
                <a:gridCol w="994857">
                  <a:extLst>
                    <a:ext uri="{9D8B030D-6E8A-4147-A177-3AD203B41FA5}">
                      <a16:colId xmlns:a16="http://schemas.microsoft.com/office/drawing/2014/main" val="20000"/>
                    </a:ext>
                  </a:extLst>
                </a:gridCol>
                <a:gridCol w="1435471">
                  <a:extLst>
                    <a:ext uri="{9D8B030D-6E8A-4147-A177-3AD203B41FA5}">
                      <a16:colId xmlns:a16="http://schemas.microsoft.com/office/drawing/2014/main" val="20001"/>
                    </a:ext>
                  </a:extLst>
                </a:gridCol>
                <a:gridCol w="1145460">
                  <a:extLst>
                    <a:ext uri="{9D8B030D-6E8A-4147-A177-3AD203B41FA5}">
                      <a16:colId xmlns:a16="http://schemas.microsoft.com/office/drawing/2014/main" val="20002"/>
                    </a:ext>
                  </a:extLst>
                </a:gridCol>
                <a:gridCol w="1011192">
                  <a:extLst>
                    <a:ext uri="{9D8B030D-6E8A-4147-A177-3AD203B41FA5}">
                      <a16:colId xmlns:a16="http://schemas.microsoft.com/office/drawing/2014/main" val="20003"/>
                    </a:ext>
                  </a:extLst>
                </a:gridCol>
                <a:gridCol w="1014403">
                  <a:extLst>
                    <a:ext uri="{9D8B030D-6E8A-4147-A177-3AD203B41FA5}">
                      <a16:colId xmlns:a16="http://schemas.microsoft.com/office/drawing/2014/main" val="20004"/>
                    </a:ext>
                  </a:extLst>
                </a:gridCol>
                <a:gridCol w="1007337">
                  <a:extLst>
                    <a:ext uri="{9D8B030D-6E8A-4147-A177-3AD203B41FA5}">
                      <a16:colId xmlns:a16="http://schemas.microsoft.com/office/drawing/2014/main" val="20005"/>
                    </a:ext>
                  </a:extLst>
                </a:gridCol>
                <a:gridCol w="1123618">
                  <a:extLst>
                    <a:ext uri="{9D8B030D-6E8A-4147-A177-3AD203B41FA5}">
                      <a16:colId xmlns:a16="http://schemas.microsoft.com/office/drawing/2014/main" val="20006"/>
                    </a:ext>
                  </a:extLst>
                </a:gridCol>
                <a:gridCol w="880777">
                  <a:extLst>
                    <a:ext uri="{9D8B030D-6E8A-4147-A177-3AD203B41FA5}">
                      <a16:colId xmlns:a16="http://schemas.microsoft.com/office/drawing/2014/main" val="20007"/>
                    </a:ext>
                  </a:extLst>
                </a:gridCol>
              </a:tblGrid>
              <a:tr h="373764">
                <a:tc rowSpan="2">
                  <a:txBody>
                    <a:bodyPr/>
                    <a:lstStyle/>
                    <a:p>
                      <a:pPr algn="ctr" defTabSz="914400">
                        <a:defRPr sz="3600">
                          <a:solidFill>
                            <a:srgbClr val="000000"/>
                          </a:solidFill>
                          <a:latin typeface="+mn-lt"/>
                          <a:ea typeface="+mn-ea"/>
                          <a:cs typeface="+mn-cs"/>
                          <a:sym typeface="Helvetica Neue"/>
                        </a:defRPr>
                      </a:pPr>
                      <a:endParaRPr sz="2000" dirty="0">
                        <a:latin typeface="+mn-lt"/>
                      </a:endParaRPr>
                    </a:p>
                  </a:txBody>
                  <a:tcPr marL="34290" marR="34290" marT="0" marB="0" anchor="ctr" horzOverflow="overflow"/>
                </a:tc>
                <a:tc rowSpan="2">
                  <a:txBody>
                    <a:bodyPr/>
                    <a:lstStyle/>
                    <a:p>
                      <a:pPr algn="ctr" defTabSz="642937">
                        <a:spcBef>
                          <a:spcPts val="400"/>
                        </a:spcBef>
                        <a:defRPr sz="3600">
                          <a:solidFill>
                            <a:srgbClr val="000000"/>
                          </a:solidFill>
                          <a:sym typeface="Helvetica"/>
                        </a:defRPr>
                      </a:pPr>
                      <a:r>
                        <a:rPr lang="en-US" sz="2000" dirty="0">
                          <a:latin typeface="+mn-lt"/>
                        </a:rPr>
                        <a:t>C</a:t>
                      </a:r>
                      <a:r>
                        <a:rPr sz="2000" dirty="0">
                          <a:latin typeface="+mn-lt"/>
                        </a:rPr>
                        <a:t>osmic</a:t>
                      </a:r>
                      <a:r>
                        <a:rPr lang="en-US" altLang="zh-CN" sz="2000" dirty="0">
                          <a:latin typeface="+mn-lt"/>
                        </a:rPr>
                        <a:t> </a:t>
                      </a:r>
                      <a:r>
                        <a:rPr lang="zh-CN" altLang="en-US" sz="2000" dirty="0">
                          <a:latin typeface="+mn-lt"/>
                          <a:sym typeface="Symbol" panose="05050102010706020507" pitchFamily="18" charset="2"/>
                        </a:rPr>
                        <a:t></a:t>
                      </a:r>
                      <a:r>
                        <a:rPr sz="2000" dirty="0">
                          <a:latin typeface="+mn-lt"/>
                        </a:rPr>
                        <a:t> </a:t>
                      </a:r>
                      <a:r>
                        <a:rPr sz="2000" dirty="0" err="1">
                          <a:latin typeface="+mn-lt"/>
                        </a:rPr>
                        <a:t>bkg</a:t>
                      </a:r>
                      <a:endParaRPr sz="2000" dirty="0">
                        <a:latin typeface="+mn-lt"/>
                        <a:sym typeface="Times New Roman"/>
                      </a:endParaRPr>
                    </a:p>
                    <a:p>
                      <a:pPr algn="ctr" defTabSz="642937">
                        <a:spcBef>
                          <a:spcPts val="400"/>
                        </a:spcBef>
                        <a:defRPr sz="3600">
                          <a:solidFill>
                            <a:srgbClr val="000000"/>
                          </a:solidFill>
                          <a:sym typeface="Helvetica"/>
                        </a:defRPr>
                      </a:pPr>
                      <a:r>
                        <a:rPr sz="2000" dirty="0">
                          <a:latin typeface="+mn-lt"/>
                        </a:rPr>
                        <a:t>( cm</a:t>
                      </a:r>
                      <a:r>
                        <a:rPr sz="2000" baseline="31999" dirty="0">
                          <a:latin typeface="+mn-lt"/>
                        </a:rPr>
                        <a:t>-2 </a:t>
                      </a:r>
                      <a:r>
                        <a:rPr sz="2000" dirty="0">
                          <a:latin typeface="+mn-lt"/>
                        </a:rPr>
                        <a:t>s</a:t>
                      </a:r>
                      <a:r>
                        <a:rPr sz="2000" baseline="31999" dirty="0">
                          <a:latin typeface="+mn-lt"/>
                        </a:rPr>
                        <a:t>-1</a:t>
                      </a:r>
                      <a:r>
                        <a:rPr sz="2000" dirty="0">
                          <a:latin typeface="+mn-lt"/>
                        </a:rPr>
                        <a:t> )</a:t>
                      </a:r>
                    </a:p>
                  </a:txBody>
                  <a:tcPr marL="34290" marR="34290" marT="0" marB="0" anchor="ctr" horzOverflow="overflow"/>
                </a:tc>
                <a:tc gridSpan="3">
                  <a:txBody>
                    <a:bodyPr/>
                    <a:lstStyle/>
                    <a:p>
                      <a:pPr algn="ctr" defTabSz="642937">
                        <a:spcBef>
                          <a:spcPts val="400"/>
                        </a:spcBef>
                        <a:defRPr sz="1800">
                          <a:solidFill>
                            <a:srgbClr val="000000"/>
                          </a:solidFill>
                        </a:defRPr>
                      </a:pPr>
                      <a:r>
                        <a:rPr lang="en-US" sz="2000" dirty="0">
                          <a:latin typeface="+mn-lt"/>
                          <a:sym typeface="Helvetica"/>
                        </a:rPr>
                        <a:t>B</a:t>
                      </a:r>
                      <a:r>
                        <a:rPr sz="2000" dirty="0">
                          <a:latin typeface="+mn-lt"/>
                          <a:sym typeface="Helvetica"/>
                        </a:rPr>
                        <a:t>eam </a:t>
                      </a:r>
                      <a:r>
                        <a:rPr sz="2000" dirty="0" err="1">
                          <a:latin typeface="+mn-lt"/>
                          <a:sym typeface="Helvetica"/>
                        </a:rPr>
                        <a:t>energy（keV</a:t>
                      </a:r>
                      <a:r>
                        <a:rPr sz="2000" dirty="0">
                          <a:latin typeface="+mn-lt"/>
                          <a:sym typeface="Helvetica"/>
                        </a:rPr>
                        <a:t>）</a:t>
                      </a:r>
                    </a:p>
                  </a:txBody>
                  <a:tcPr marL="34290" marR="34290" marT="0" marB="0" anchor="ctr" horzOverflow="overflow"/>
                </a:tc>
                <a:tc hMerge="1">
                  <a:txBody>
                    <a:bodyPr/>
                    <a:lstStyle/>
                    <a:p>
                      <a:endParaRPr lang="zh-CN"/>
                    </a:p>
                  </a:txBody>
                  <a:tcPr/>
                </a:tc>
                <a:tc hMerge="1">
                  <a:txBody>
                    <a:bodyPr/>
                    <a:lstStyle/>
                    <a:p>
                      <a:endParaRPr lang="zh-CN"/>
                    </a:p>
                  </a:txBody>
                  <a:tcPr/>
                </a:tc>
                <a:tc gridSpan="3">
                  <a:txBody>
                    <a:bodyPr/>
                    <a:lstStyle/>
                    <a:p>
                      <a:pPr algn="ctr" defTabSz="642937">
                        <a:spcBef>
                          <a:spcPts val="400"/>
                        </a:spcBef>
                        <a:defRPr sz="1800">
                          <a:solidFill>
                            <a:srgbClr val="000000"/>
                          </a:solidFill>
                        </a:defRPr>
                      </a:pPr>
                      <a:r>
                        <a:rPr lang="en-US" sz="2000" dirty="0" err="1">
                          <a:latin typeface="+mn-lt"/>
                          <a:sym typeface="Helvetica"/>
                        </a:rPr>
                        <a:t>I</a:t>
                      </a:r>
                      <a:r>
                        <a:rPr sz="2000" dirty="0" err="1">
                          <a:latin typeface="+mn-lt"/>
                          <a:sym typeface="Helvetica"/>
                        </a:rPr>
                        <a:t>ntensity（emA</a:t>
                      </a:r>
                      <a:r>
                        <a:rPr sz="2000" dirty="0">
                          <a:latin typeface="+mn-lt"/>
                          <a:sym typeface="Helvetica"/>
                        </a:rPr>
                        <a:t>）</a:t>
                      </a:r>
                    </a:p>
                  </a:txBody>
                  <a:tcPr marL="34290" marR="34290" marT="0" marB="0" anchor="ctr" horzOverflow="overflow"/>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373764">
                <a:tc vMerge="1">
                  <a:txBody>
                    <a:bodyPr/>
                    <a:lstStyle/>
                    <a:p>
                      <a:endParaRPr lang="zh-CN"/>
                    </a:p>
                  </a:txBody>
                  <a:tcPr/>
                </a:tc>
                <a:tc vMerge="1">
                  <a:txBody>
                    <a:bodyPr/>
                    <a:lstStyle/>
                    <a:p>
                      <a:endParaRPr lang="zh-CN"/>
                    </a:p>
                  </a:txBody>
                  <a:tcPr/>
                </a:tc>
                <a:tc>
                  <a:txBody>
                    <a:bodyPr/>
                    <a:lstStyle/>
                    <a:p>
                      <a:pPr algn="ctr" defTabSz="642937">
                        <a:spcBef>
                          <a:spcPts val="400"/>
                        </a:spcBef>
                        <a:defRPr sz="3600">
                          <a:solidFill>
                            <a:srgbClr val="000000"/>
                          </a:solidFill>
                          <a:sym typeface="Helvetica"/>
                        </a:defRPr>
                      </a:pPr>
                      <a:r>
                        <a:rPr sz="2000" dirty="0">
                          <a:latin typeface="+mn-lt"/>
                        </a:rPr>
                        <a:t>H</a:t>
                      </a:r>
                      <a:r>
                        <a:rPr sz="2000" baseline="31999" dirty="0">
                          <a:latin typeface="+mn-lt"/>
                        </a:rPr>
                        <a:t>+</a:t>
                      </a:r>
                    </a:p>
                  </a:txBody>
                  <a:tcPr marL="34290" marR="34290" marT="0" marB="0" anchor="ctr" horzOverflow="overflow"/>
                </a:tc>
                <a:tc>
                  <a:txBody>
                    <a:bodyPr/>
                    <a:lstStyle/>
                    <a:p>
                      <a:pPr algn="ctr" defTabSz="642937">
                        <a:spcBef>
                          <a:spcPts val="400"/>
                        </a:spcBef>
                        <a:defRPr sz="3600">
                          <a:solidFill>
                            <a:srgbClr val="000000"/>
                          </a:solidFill>
                          <a:sym typeface="Helvetica"/>
                        </a:defRPr>
                      </a:pPr>
                      <a:r>
                        <a:rPr sz="2000" dirty="0">
                          <a:latin typeface="+mn-lt"/>
                        </a:rPr>
                        <a:t>He</a:t>
                      </a:r>
                      <a:r>
                        <a:rPr sz="2000" baseline="31999" dirty="0">
                          <a:latin typeface="+mn-lt"/>
                        </a:rPr>
                        <a:t>+</a:t>
                      </a:r>
                    </a:p>
                  </a:txBody>
                  <a:tcPr marL="34290" marR="34290" marT="0" marB="0" anchor="ctr" horzOverflow="overflow"/>
                </a:tc>
                <a:tc>
                  <a:txBody>
                    <a:bodyPr/>
                    <a:lstStyle/>
                    <a:p>
                      <a:pPr algn="ctr" defTabSz="642937">
                        <a:spcBef>
                          <a:spcPts val="400"/>
                        </a:spcBef>
                        <a:defRPr sz="3600">
                          <a:solidFill>
                            <a:srgbClr val="000000"/>
                          </a:solidFill>
                          <a:sym typeface="Helvetica"/>
                        </a:defRPr>
                      </a:pPr>
                      <a:r>
                        <a:rPr sz="2000">
                          <a:latin typeface="+mn-lt"/>
                        </a:rPr>
                        <a:t>He</a:t>
                      </a:r>
                      <a:r>
                        <a:rPr sz="2000" baseline="31999">
                          <a:latin typeface="+mn-lt"/>
                        </a:rPr>
                        <a:t>2+</a:t>
                      </a:r>
                    </a:p>
                  </a:txBody>
                  <a:tcPr marL="34290" marR="34290" marT="0" marB="0" anchor="ctr" horzOverflow="overflow"/>
                </a:tc>
                <a:tc>
                  <a:txBody>
                    <a:bodyPr/>
                    <a:lstStyle/>
                    <a:p>
                      <a:pPr algn="ctr" defTabSz="642937">
                        <a:spcBef>
                          <a:spcPts val="400"/>
                        </a:spcBef>
                        <a:defRPr sz="3600">
                          <a:solidFill>
                            <a:srgbClr val="000000"/>
                          </a:solidFill>
                          <a:sym typeface="Helvetica"/>
                        </a:defRPr>
                      </a:pPr>
                      <a:r>
                        <a:rPr sz="2000">
                          <a:latin typeface="+mn-lt"/>
                        </a:rPr>
                        <a:t>H</a:t>
                      </a:r>
                      <a:r>
                        <a:rPr sz="2000" baseline="31999">
                          <a:latin typeface="+mn-lt"/>
                        </a:rPr>
                        <a:t>+</a:t>
                      </a:r>
                    </a:p>
                  </a:txBody>
                  <a:tcPr marL="34290" marR="34290" marT="0" marB="0" anchor="ctr" horzOverflow="overflow"/>
                </a:tc>
                <a:tc>
                  <a:txBody>
                    <a:bodyPr/>
                    <a:lstStyle/>
                    <a:p>
                      <a:pPr algn="ctr" defTabSz="642937">
                        <a:spcBef>
                          <a:spcPts val="400"/>
                        </a:spcBef>
                        <a:defRPr sz="3600">
                          <a:solidFill>
                            <a:srgbClr val="000000"/>
                          </a:solidFill>
                          <a:sym typeface="Helvetica"/>
                        </a:defRPr>
                      </a:pPr>
                      <a:r>
                        <a:rPr sz="2000">
                          <a:latin typeface="+mn-lt"/>
                        </a:rPr>
                        <a:t>He</a:t>
                      </a:r>
                      <a:r>
                        <a:rPr sz="2000" baseline="31999">
                          <a:latin typeface="+mn-lt"/>
                        </a:rPr>
                        <a:t>+</a:t>
                      </a:r>
                    </a:p>
                  </a:txBody>
                  <a:tcPr marL="34290" marR="34290" marT="0" marB="0" anchor="ctr" horzOverflow="overflow"/>
                </a:tc>
                <a:tc>
                  <a:txBody>
                    <a:bodyPr/>
                    <a:lstStyle/>
                    <a:p>
                      <a:pPr algn="ctr" defTabSz="642937">
                        <a:spcBef>
                          <a:spcPts val="400"/>
                        </a:spcBef>
                        <a:defRPr sz="3600">
                          <a:solidFill>
                            <a:srgbClr val="000000"/>
                          </a:solidFill>
                          <a:sym typeface="Helvetica"/>
                        </a:defRPr>
                      </a:pPr>
                      <a:r>
                        <a:rPr sz="2000">
                          <a:latin typeface="+mn-lt"/>
                        </a:rPr>
                        <a:t>He</a:t>
                      </a:r>
                      <a:r>
                        <a:rPr sz="2000" baseline="31999">
                          <a:latin typeface="+mn-lt"/>
                        </a:rPr>
                        <a:t>2+</a:t>
                      </a:r>
                    </a:p>
                  </a:txBody>
                  <a:tcPr marL="34290" marR="34290" marT="0" marB="0" anchor="ctr" horzOverflow="overflow"/>
                </a:tc>
                <a:extLst>
                  <a:ext uri="{0D108BD9-81ED-4DB2-BD59-A6C34878D82A}">
                    <a16:rowId xmlns:a16="http://schemas.microsoft.com/office/drawing/2014/main" val="10001"/>
                  </a:ext>
                </a:extLst>
              </a:tr>
              <a:tr h="373764">
                <a:tc>
                  <a:txBody>
                    <a:bodyPr/>
                    <a:lstStyle/>
                    <a:p>
                      <a:pPr algn="ctr" defTabSz="642937">
                        <a:spcBef>
                          <a:spcPts val="400"/>
                        </a:spcBef>
                        <a:defRPr sz="1800">
                          <a:solidFill>
                            <a:srgbClr val="000000"/>
                          </a:solidFill>
                        </a:defRPr>
                      </a:pPr>
                      <a:r>
                        <a:rPr sz="2000" dirty="0">
                          <a:latin typeface="+mn-lt"/>
                          <a:sym typeface="Helvetica"/>
                        </a:rPr>
                        <a:t>LUNA</a:t>
                      </a:r>
                    </a:p>
                  </a:txBody>
                  <a:tcPr marL="34290" marR="34290" marT="0" marB="0" anchor="ctr" horzOverflow="overflow"/>
                </a:tc>
                <a:tc>
                  <a:txBody>
                    <a:bodyPr/>
                    <a:lstStyle/>
                    <a:p>
                      <a:pPr algn="ctr" defTabSz="642937">
                        <a:spcBef>
                          <a:spcPts val="400"/>
                        </a:spcBef>
                        <a:defRPr sz="3600">
                          <a:solidFill>
                            <a:srgbClr val="000000"/>
                          </a:solidFill>
                          <a:sym typeface="Helvetica"/>
                        </a:defRPr>
                      </a:pPr>
                      <a:r>
                        <a:rPr sz="2000" dirty="0">
                          <a:latin typeface="+mn-lt"/>
                        </a:rPr>
                        <a:t>2</a:t>
                      </a:r>
                      <a:r>
                        <a:rPr lang="zh-CN" altLang="en-US" sz="2000" dirty="0">
                          <a:latin typeface="+mn-lt"/>
                          <a:sym typeface="Symbol" panose="05050102010706020507" pitchFamily="18" charset="2"/>
                        </a:rPr>
                        <a:t></a:t>
                      </a:r>
                      <a:r>
                        <a:rPr sz="2000" dirty="0">
                          <a:latin typeface="+mn-lt"/>
                        </a:rPr>
                        <a:t>10</a:t>
                      </a:r>
                      <a:r>
                        <a:rPr sz="2000" baseline="31999" dirty="0">
                          <a:latin typeface="+mn-lt"/>
                        </a:rPr>
                        <a:t>-8</a:t>
                      </a:r>
                    </a:p>
                  </a:txBody>
                  <a:tcPr marL="34290" marR="34290" marT="0" marB="0" anchor="ctr" horzOverflow="overflow"/>
                </a:tc>
                <a:tc>
                  <a:txBody>
                    <a:bodyPr/>
                    <a:lstStyle/>
                    <a:p>
                      <a:pPr algn="ctr" defTabSz="642937">
                        <a:spcBef>
                          <a:spcPts val="400"/>
                        </a:spcBef>
                        <a:defRPr sz="1800">
                          <a:solidFill>
                            <a:srgbClr val="000000"/>
                          </a:solidFill>
                        </a:defRPr>
                      </a:pPr>
                      <a:r>
                        <a:rPr sz="2000" dirty="0">
                          <a:latin typeface="+mn-lt"/>
                          <a:sym typeface="Helvetica"/>
                        </a:rPr>
                        <a:t>50-400</a:t>
                      </a:r>
                    </a:p>
                  </a:txBody>
                  <a:tcPr marL="34290" marR="34290" marT="0" marB="0" anchor="ctr" horzOverflow="overflow"/>
                </a:tc>
                <a:tc>
                  <a:txBody>
                    <a:bodyPr/>
                    <a:lstStyle/>
                    <a:p>
                      <a:pPr algn="ctr" defTabSz="642937">
                        <a:spcBef>
                          <a:spcPts val="400"/>
                        </a:spcBef>
                        <a:defRPr sz="1800">
                          <a:solidFill>
                            <a:srgbClr val="000000"/>
                          </a:solidFill>
                        </a:defRPr>
                      </a:pPr>
                      <a:r>
                        <a:rPr sz="2000">
                          <a:latin typeface="+mn-lt"/>
                          <a:sym typeface="Helvetica"/>
                        </a:rPr>
                        <a:t>50-400</a:t>
                      </a:r>
                    </a:p>
                  </a:txBody>
                  <a:tcPr marL="34290" marR="34290" marT="0" marB="0" anchor="ctr" horzOverflow="overflow"/>
                </a:tc>
                <a:tc>
                  <a:txBody>
                    <a:bodyPr/>
                    <a:lstStyle/>
                    <a:p>
                      <a:pPr algn="ctr" defTabSz="642937">
                        <a:spcBef>
                          <a:spcPts val="400"/>
                        </a:spcBef>
                        <a:defRPr sz="1800">
                          <a:solidFill>
                            <a:srgbClr val="000000"/>
                          </a:solidFill>
                        </a:defRPr>
                      </a:pPr>
                      <a:r>
                        <a:rPr sz="2000">
                          <a:latin typeface="+mn-lt"/>
                          <a:sym typeface="Helvetica"/>
                        </a:rPr>
                        <a:t>---</a:t>
                      </a:r>
                    </a:p>
                  </a:txBody>
                  <a:tcPr marL="34290" marR="34290" marT="0" marB="0" anchor="ctr" horzOverflow="overflow"/>
                </a:tc>
                <a:tc>
                  <a:txBody>
                    <a:bodyPr/>
                    <a:lstStyle/>
                    <a:p>
                      <a:pPr algn="ctr" defTabSz="642937">
                        <a:spcBef>
                          <a:spcPts val="400"/>
                        </a:spcBef>
                        <a:defRPr sz="1800">
                          <a:solidFill>
                            <a:srgbClr val="000000"/>
                          </a:solidFill>
                        </a:defRPr>
                      </a:pPr>
                      <a:r>
                        <a:rPr sz="2000" dirty="0">
                          <a:latin typeface="+mn-lt"/>
                          <a:sym typeface="Helvetica"/>
                        </a:rPr>
                        <a:t>0.3</a:t>
                      </a:r>
                      <a:r>
                        <a:rPr sz="2000" dirty="0">
                          <a:latin typeface="Times New Roman" panose="02020603050405020304" pitchFamily="18" charset="0"/>
                          <a:cs typeface="Times New Roman" panose="02020603050405020304" pitchFamily="18" charset="0"/>
                          <a:sym typeface="Helvetica"/>
                        </a:rPr>
                        <a:t>~</a:t>
                      </a:r>
                      <a:r>
                        <a:rPr sz="2000" dirty="0">
                          <a:latin typeface="+mn-lt"/>
                          <a:sym typeface="Helvetica"/>
                        </a:rPr>
                        <a:t>1</a:t>
                      </a:r>
                    </a:p>
                  </a:txBody>
                  <a:tcPr marL="34290" marR="34290" marT="0" marB="0" anchor="ctr" horzOverflow="overflow"/>
                </a:tc>
                <a:tc>
                  <a:txBody>
                    <a:bodyPr/>
                    <a:lstStyle/>
                    <a:p>
                      <a:pPr algn="ctr" defTabSz="642937">
                        <a:spcBef>
                          <a:spcPts val="400"/>
                        </a:spcBef>
                        <a:defRPr sz="1800">
                          <a:solidFill>
                            <a:srgbClr val="000000"/>
                          </a:solidFill>
                        </a:defRPr>
                      </a:pPr>
                      <a:r>
                        <a:rPr sz="2000" dirty="0">
                          <a:latin typeface="+mn-lt"/>
                          <a:sym typeface="Helvetica"/>
                        </a:rPr>
                        <a:t>0.3</a:t>
                      </a:r>
                      <a:r>
                        <a:rPr sz="2000" dirty="0">
                          <a:latin typeface="Times New Roman" panose="02020603050405020304" pitchFamily="18" charset="0"/>
                          <a:cs typeface="Times New Roman" panose="02020603050405020304" pitchFamily="18" charset="0"/>
                          <a:sym typeface="Helvetica"/>
                        </a:rPr>
                        <a:t>~</a:t>
                      </a:r>
                      <a:r>
                        <a:rPr sz="2000" dirty="0">
                          <a:latin typeface="+mn-lt"/>
                          <a:sym typeface="Helvetica"/>
                        </a:rPr>
                        <a:t>0.8</a:t>
                      </a:r>
                    </a:p>
                  </a:txBody>
                  <a:tcPr marL="34290" marR="34290" marT="0" marB="0" anchor="ctr" horzOverflow="overflow"/>
                </a:tc>
                <a:tc>
                  <a:txBody>
                    <a:bodyPr/>
                    <a:lstStyle/>
                    <a:p>
                      <a:pPr algn="ctr" defTabSz="642937">
                        <a:spcBef>
                          <a:spcPts val="400"/>
                        </a:spcBef>
                        <a:defRPr sz="1800">
                          <a:solidFill>
                            <a:srgbClr val="000000"/>
                          </a:solidFill>
                        </a:defRPr>
                      </a:pPr>
                      <a:r>
                        <a:rPr sz="2000">
                          <a:latin typeface="+mn-lt"/>
                          <a:sym typeface="Helvetica"/>
                        </a:rPr>
                        <a:t>---</a:t>
                      </a:r>
                    </a:p>
                  </a:txBody>
                  <a:tcPr marL="34290" marR="34290" marT="0" marB="0" anchor="ctr" horzOverflow="overflow"/>
                </a:tc>
                <a:extLst>
                  <a:ext uri="{0D108BD9-81ED-4DB2-BD59-A6C34878D82A}">
                    <a16:rowId xmlns:a16="http://schemas.microsoft.com/office/drawing/2014/main" val="10002"/>
                  </a:ext>
                </a:extLst>
              </a:tr>
              <a:tr h="373764">
                <a:tc>
                  <a:txBody>
                    <a:bodyPr/>
                    <a:lstStyle/>
                    <a:p>
                      <a:pPr algn="ctr" defTabSz="642937">
                        <a:spcBef>
                          <a:spcPts val="400"/>
                        </a:spcBef>
                        <a:defRPr sz="1800">
                          <a:solidFill>
                            <a:srgbClr val="000000"/>
                          </a:solidFill>
                        </a:defRPr>
                      </a:pPr>
                      <a:r>
                        <a:rPr sz="2000">
                          <a:latin typeface="+mn-lt"/>
                          <a:sym typeface="Helvetica"/>
                        </a:rPr>
                        <a:t>CASPAR</a:t>
                      </a:r>
                    </a:p>
                  </a:txBody>
                  <a:tcPr marL="34290" marR="34290" marT="0" marB="0" anchor="ctr" horzOverflow="overflow"/>
                </a:tc>
                <a:tc>
                  <a:txBody>
                    <a:bodyPr/>
                    <a:lstStyle/>
                    <a:p>
                      <a:pPr algn="ctr" defTabSz="642937">
                        <a:spcBef>
                          <a:spcPts val="400"/>
                        </a:spcBef>
                        <a:defRPr sz="3600">
                          <a:solidFill>
                            <a:srgbClr val="000000"/>
                          </a:solidFill>
                          <a:sym typeface="Helvetica"/>
                        </a:defRPr>
                      </a:pPr>
                      <a:r>
                        <a:rPr sz="2000" dirty="0">
                          <a:latin typeface="+mn-lt"/>
                        </a:rPr>
                        <a:t>4</a:t>
                      </a:r>
                      <a:r>
                        <a:rPr lang="zh-CN" altLang="en-US" sz="2000" dirty="0">
                          <a:latin typeface="+mn-lt"/>
                          <a:sym typeface="Symbol" panose="05050102010706020507" pitchFamily="18" charset="2"/>
                        </a:rPr>
                        <a:t></a:t>
                      </a:r>
                      <a:r>
                        <a:rPr sz="2000" dirty="0">
                          <a:latin typeface="+mn-lt"/>
                        </a:rPr>
                        <a:t>10</a:t>
                      </a:r>
                      <a:r>
                        <a:rPr sz="2000" baseline="31999" dirty="0">
                          <a:latin typeface="+mn-lt"/>
                        </a:rPr>
                        <a:t>-9</a:t>
                      </a:r>
                    </a:p>
                  </a:txBody>
                  <a:tcPr marL="34290" marR="34290" marT="0" marB="0" anchor="ctr" horzOverflow="overflow"/>
                </a:tc>
                <a:tc>
                  <a:txBody>
                    <a:bodyPr/>
                    <a:lstStyle/>
                    <a:p>
                      <a:pPr algn="ctr" defTabSz="642937">
                        <a:spcBef>
                          <a:spcPts val="400"/>
                        </a:spcBef>
                        <a:defRPr sz="1800">
                          <a:solidFill>
                            <a:srgbClr val="000000"/>
                          </a:solidFill>
                        </a:defRPr>
                      </a:pPr>
                      <a:r>
                        <a:rPr sz="2000" dirty="0">
                          <a:latin typeface="+mn-lt"/>
                          <a:sym typeface="Helvetica"/>
                        </a:rPr>
                        <a:t>100-1000</a:t>
                      </a:r>
                    </a:p>
                  </a:txBody>
                  <a:tcPr marL="34290" marR="34290" marT="0" marB="0" anchor="ctr" horzOverflow="overflow"/>
                </a:tc>
                <a:tc>
                  <a:txBody>
                    <a:bodyPr/>
                    <a:lstStyle/>
                    <a:p>
                      <a:pPr algn="ctr" defTabSz="642937">
                        <a:spcBef>
                          <a:spcPts val="400"/>
                        </a:spcBef>
                        <a:defRPr sz="1800">
                          <a:solidFill>
                            <a:srgbClr val="000000"/>
                          </a:solidFill>
                        </a:defRPr>
                      </a:pPr>
                      <a:r>
                        <a:rPr sz="2000" dirty="0">
                          <a:latin typeface="+mn-lt"/>
                          <a:sym typeface="Helvetica"/>
                        </a:rPr>
                        <a:t>100-1000</a:t>
                      </a:r>
                    </a:p>
                  </a:txBody>
                  <a:tcPr marL="34290" marR="34290" marT="0" marB="0" anchor="ctr" horzOverflow="overflow"/>
                </a:tc>
                <a:tc>
                  <a:txBody>
                    <a:bodyPr/>
                    <a:lstStyle/>
                    <a:p>
                      <a:pPr algn="ctr" defTabSz="642937">
                        <a:spcBef>
                          <a:spcPts val="400"/>
                        </a:spcBef>
                        <a:defRPr sz="1800">
                          <a:solidFill>
                            <a:srgbClr val="000000"/>
                          </a:solidFill>
                        </a:defRPr>
                      </a:pPr>
                      <a:r>
                        <a:rPr sz="2000" dirty="0">
                          <a:latin typeface="+mn-lt"/>
                          <a:sym typeface="Helvetica"/>
                        </a:rPr>
                        <a:t>---</a:t>
                      </a:r>
                    </a:p>
                  </a:txBody>
                  <a:tcPr marL="34290" marR="34290" marT="0" marB="0" anchor="ctr" horzOverflow="overflow"/>
                </a:tc>
                <a:tc>
                  <a:txBody>
                    <a:bodyPr/>
                    <a:lstStyle/>
                    <a:p>
                      <a:pPr algn="ctr" defTabSz="642937">
                        <a:spcBef>
                          <a:spcPts val="400"/>
                        </a:spcBef>
                        <a:defRPr sz="1800">
                          <a:solidFill>
                            <a:srgbClr val="000000"/>
                          </a:solidFill>
                        </a:defRPr>
                      </a:pPr>
                      <a:r>
                        <a:rPr sz="2000" dirty="0">
                          <a:latin typeface="+mn-lt"/>
                          <a:sym typeface="Helvetica"/>
                        </a:rPr>
                        <a:t>0.1</a:t>
                      </a:r>
                    </a:p>
                  </a:txBody>
                  <a:tcPr marL="34290" marR="34290" marT="0" marB="0" anchor="ctr" horzOverflow="overflow"/>
                </a:tc>
                <a:tc>
                  <a:txBody>
                    <a:bodyPr/>
                    <a:lstStyle/>
                    <a:p>
                      <a:pPr algn="ctr" defTabSz="642937">
                        <a:spcBef>
                          <a:spcPts val="400"/>
                        </a:spcBef>
                        <a:defRPr sz="1800">
                          <a:solidFill>
                            <a:srgbClr val="000000"/>
                          </a:solidFill>
                        </a:defRPr>
                      </a:pPr>
                      <a:r>
                        <a:rPr sz="2000">
                          <a:latin typeface="+mn-lt"/>
                          <a:sym typeface="Helvetica"/>
                        </a:rPr>
                        <a:t>0.1</a:t>
                      </a:r>
                    </a:p>
                  </a:txBody>
                  <a:tcPr marL="34290" marR="34290" marT="0" marB="0" anchor="ctr" horzOverflow="overflow"/>
                </a:tc>
                <a:tc>
                  <a:txBody>
                    <a:bodyPr/>
                    <a:lstStyle/>
                    <a:p>
                      <a:pPr algn="ctr" defTabSz="642937">
                        <a:spcBef>
                          <a:spcPts val="400"/>
                        </a:spcBef>
                        <a:defRPr sz="1800">
                          <a:solidFill>
                            <a:srgbClr val="000000"/>
                          </a:solidFill>
                        </a:defRPr>
                      </a:pPr>
                      <a:r>
                        <a:rPr sz="2000">
                          <a:latin typeface="+mn-lt"/>
                          <a:sym typeface="Helvetica"/>
                        </a:rPr>
                        <a:t>---</a:t>
                      </a:r>
                    </a:p>
                  </a:txBody>
                  <a:tcPr marL="34290" marR="34290" marT="0" marB="0" anchor="ctr" horzOverflow="overflow"/>
                </a:tc>
                <a:extLst>
                  <a:ext uri="{0D108BD9-81ED-4DB2-BD59-A6C34878D82A}">
                    <a16:rowId xmlns:a16="http://schemas.microsoft.com/office/drawing/2014/main" val="10003"/>
                  </a:ext>
                </a:extLst>
              </a:tr>
              <a:tr h="373764">
                <a:tc>
                  <a:txBody>
                    <a:bodyPr/>
                    <a:lstStyle/>
                    <a:p>
                      <a:pPr algn="ctr" defTabSz="642937">
                        <a:spcBef>
                          <a:spcPts val="400"/>
                        </a:spcBef>
                        <a:defRPr sz="1800">
                          <a:solidFill>
                            <a:srgbClr val="000000"/>
                          </a:solidFill>
                        </a:defRPr>
                      </a:pPr>
                      <a:r>
                        <a:rPr sz="2000" b="1" dirty="0" err="1">
                          <a:solidFill>
                            <a:srgbClr val="FFFF00"/>
                          </a:solidFill>
                          <a:effectLst>
                            <a:outerShdw blurRad="38100" dist="38100" dir="2700000" algn="tl">
                              <a:srgbClr val="000000">
                                <a:alpha val="43137"/>
                              </a:srgbClr>
                            </a:outerShdw>
                          </a:effectLst>
                          <a:latin typeface="+mn-lt"/>
                          <a:sym typeface="Helvetica"/>
                        </a:rPr>
                        <a:t>JUNA</a:t>
                      </a:r>
                      <a:endParaRPr sz="2000" b="1" dirty="0">
                        <a:solidFill>
                          <a:srgbClr val="FFFF00"/>
                        </a:solidFill>
                        <a:effectLst>
                          <a:outerShdw blurRad="38100" dist="38100" dir="2700000" algn="tl">
                            <a:srgbClr val="000000">
                              <a:alpha val="43137"/>
                            </a:srgbClr>
                          </a:outerShdw>
                        </a:effectLst>
                        <a:latin typeface="+mn-lt"/>
                        <a:sym typeface="Helvetica"/>
                      </a:endParaRPr>
                    </a:p>
                  </a:txBody>
                  <a:tcPr marL="34290" marR="34290" marT="0" marB="0" anchor="ctr" horzOverflow="overflow">
                    <a:solidFill>
                      <a:srgbClr val="00B0F0"/>
                    </a:solidFill>
                  </a:tcPr>
                </a:tc>
                <a:tc>
                  <a:txBody>
                    <a:bodyPr/>
                    <a:lstStyle/>
                    <a:p>
                      <a:pPr algn="ctr" defTabSz="642937">
                        <a:spcBef>
                          <a:spcPts val="400"/>
                        </a:spcBef>
                        <a:defRPr sz="3600" b="1">
                          <a:solidFill>
                            <a:srgbClr val="FF2600"/>
                          </a:solidFill>
                          <a:sym typeface="Helvetica"/>
                        </a:defRPr>
                      </a:pPr>
                      <a:r>
                        <a:rPr sz="2000" b="0" dirty="0">
                          <a:solidFill>
                            <a:srgbClr val="FFFF00"/>
                          </a:solidFill>
                          <a:latin typeface="+mn-lt"/>
                        </a:rPr>
                        <a:t>2</a:t>
                      </a:r>
                      <a:r>
                        <a:rPr lang="zh-CN" altLang="en-US" sz="2000" b="0" dirty="0">
                          <a:solidFill>
                            <a:srgbClr val="FFFF00"/>
                          </a:solidFill>
                          <a:latin typeface="+mn-lt"/>
                          <a:sym typeface="Symbol" panose="05050102010706020507" pitchFamily="18" charset="2"/>
                        </a:rPr>
                        <a:t></a:t>
                      </a:r>
                      <a:r>
                        <a:rPr sz="2000" b="0" dirty="0">
                          <a:solidFill>
                            <a:srgbClr val="FFFF00"/>
                          </a:solidFill>
                          <a:latin typeface="+mn-lt"/>
                        </a:rPr>
                        <a:t>10</a:t>
                      </a:r>
                      <a:r>
                        <a:rPr sz="2000" b="0" baseline="31999" dirty="0">
                          <a:solidFill>
                            <a:srgbClr val="FFFF00"/>
                          </a:solidFill>
                          <a:latin typeface="+mn-lt"/>
                        </a:rPr>
                        <a:t>-10</a:t>
                      </a:r>
                    </a:p>
                  </a:txBody>
                  <a:tcPr marL="34290" marR="34290" marT="0" marB="0" anchor="ctr" horzOverflow="overflow">
                    <a:solidFill>
                      <a:srgbClr val="00B0F0"/>
                    </a:solidFill>
                  </a:tcPr>
                </a:tc>
                <a:tc>
                  <a:txBody>
                    <a:bodyPr/>
                    <a:lstStyle/>
                    <a:p>
                      <a:pPr algn="ctr" defTabSz="642937">
                        <a:spcBef>
                          <a:spcPts val="400"/>
                        </a:spcBef>
                        <a:defRPr sz="1800">
                          <a:solidFill>
                            <a:srgbClr val="000000"/>
                          </a:solidFill>
                        </a:defRPr>
                      </a:pPr>
                      <a:r>
                        <a:rPr sz="2000" dirty="0">
                          <a:solidFill>
                            <a:srgbClr val="FFFF00"/>
                          </a:solidFill>
                          <a:latin typeface="+mn-lt"/>
                          <a:sym typeface="Helvetica"/>
                        </a:rPr>
                        <a:t>50-400</a:t>
                      </a:r>
                    </a:p>
                  </a:txBody>
                  <a:tcPr marL="34290" marR="34290" marT="0" marB="0" anchor="ctr" horzOverflow="overflow">
                    <a:solidFill>
                      <a:srgbClr val="00B0F0"/>
                    </a:solidFill>
                  </a:tcPr>
                </a:tc>
                <a:tc>
                  <a:txBody>
                    <a:bodyPr/>
                    <a:lstStyle/>
                    <a:p>
                      <a:pPr algn="ctr" defTabSz="642937">
                        <a:spcBef>
                          <a:spcPts val="400"/>
                        </a:spcBef>
                        <a:defRPr sz="1800">
                          <a:solidFill>
                            <a:srgbClr val="000000"/>
                          </a:solidFill>
                        </a:defRPr>
                      </a:pPr>
                      <a:r>
                        <a:rPr sz="2000" dirty="0">
                          <a:solidFill>
                            <a:srgbClr val="FFFF00"/>
                          </a:solidFill>
                          <a:latin typeface="+mn-lt"/>
                          <a:sym typeface="Helvetica"/>
                        </a:rPr>
                        <a:t>50-400</a:t>
                      </a:r>
                    </a:p>
                  </a:txBody>
                  <a:tcPr marL="34290" marR="34290" marT="0" marB="0" anchor="ctr" horzOverflow="overflow">
                    <a:solidFill>
                      <a:srgbClr val="00B0F0"/>
                    </a:solidFill>
                  </a:tcPr>
                </a:tc>
                <a:tc>
                  <a:txBody>
                    <a:bodyPr/>
                    <a:lstStyle/>
                    <a:p>
                      <a:pPr algn="ctr" defTabSz="642937">
                        <a:spcBef>
                          <a:spcPts val="400"/>
                        </a:spcBef>
                        <a:defRPr sz="1800">
                          <a:solidFill>
                            <a:srgbClr val="000000"/>
                          </a:solidFill>
                        </a:defRPr>
                      </a:pPr>
                      <a:r>
                        <a:rPr sz="2000" dirty="0">
                          <a:solidFill>
                            <a:srgbClr val="FFFF00"/>
                          </a:solidFill>
                          <a:latin typeface="+mn-lt"/>
                          <a:sym typeface="Helvetica"/>
                        </a:rPr>
                        <a:t>100-800</a:t>
                      </a:r>
                      <a:endParaRPr sz="2000" b="1" dirty="0">
                        <a:solidFill>
                          <a:srgbClr val="FFFF00"/>
                        </a:solidFill>
                        <a:latin typeface="+mn-lt"/>
                        <a:sym typeface="Helvetica"/>
                      </a:endParaRPr>
                    </a:p>
                  </a:txBody>
                  <a:tcPr marL="34290" marR="34290" marT="0" marB="0" anchor="ctr" horzOverflow="overflow">
                    <a:solidFill>
                      <a:srgbClr val="00B0F0"/>
                    </a:solidFill>
                  </a:tcPr>
                </a:tc>
                <a:tc>
                  <a:txBody>
                    <a:bodyPr/>
                    <a:lstStyle/>
                    <a:p>
                      <a:pPr algn="ctr" defTabSz="642937">
                        <a:spcBef>
                          <a:spcPts val="400"/>
                        </a:spcBef>
                        <a:defRPr sz="1800">
                          <a:solidFill>
                            <a:srgbClr val="000000"/>
                          </a:solidFill>
                        </a:defRPr>
                      </a:pPr>
                      <a:r>
                        <a:rPr sz="2000" dirty="0">
                          <a:solidFill>
                            <a:srgbClr val="FFFF00"/>
                          </a:solidFill>
                          <a:latin typeface="+mn-lt"/>
                          <a:sym typeface="Helvetica"/>
                        </a:rPr>
                        <a:t>10</a:t>
                      </a:r>
                      <a:endParaRPr sz="2000" b="1" dirty="0">
                        <a:solidFill>
                          <a:srgbClr val="FFFF00"/>
                        </a:solidFill>
                        <a:latin typeface="+mn-lt"/>
                        <a:sym typeface="Helvetica"/>
                      </a:endParaRPr>
                    </a:p>
                  </a:txBody>
                  <a:tcPr marL="34290" marR="34290" marT="0" marB="0" anchor="ctr" horzOverflow="overflow">
                    <a:solidFill>
                      <a:srgbClr val="00B0F0"/>
                    </a:solidFill>
                  </a:tcPr>
                </a:tc>
                <a:tc>
                  <a:txBody>
                    <a:bodyPr/>
                    <a:lstStyle/>
                    <a:p>
                      <a:pPr algn="ctr" defTabSz="642937">
                        <a:spcBef>
                          <a:spcPts val="400"/>
                        </a:spcBef>
                        <a:defRPr sz="1800">
                          <a:solidFill>
                            <a:srgbClr val="000000"/>
                          </a:solidFill>
                        </a:defRPr>
                      </a:pPr>
                      <a:r>
                        <a:rPr sz="2000" dirty="0">
                          <a:solidFill>
                            <a:srgbClr val="FFFF00"/>
                          </a:solidFill>
                          <a:latin typeface="+mn-lt"/>
                          <a:sym typeface="Helvetica"/>
                        </a:rPr>
                        <a:t>10</a:t>
                      </a:r>
                      <a:endParaRPr sz="2000" b="1" dirty="0">
                        <a:solidFill>
                          <a:srgbClr val="FFFF00"/>
                        </a:solidFill>
                        <a:latin typeface="+mn-lt"/>
                        <a:sym typeface="Helvetica"/>
                      </a:endParaRPr>
                    </a:p>
                  </a:txBody>
                  <a:tcPr marL="34290" marR="34290" marT="0" marB="0" anchor="ctr" horzOverflow="overflow">
                    <a:solidFill>
                      <a:srgbClr val="00B0F0"/>
                    </a:solidFill>
                  </a:tcPr>
                </a:tc>
                <a:tc>
                  <a:txBody>
                    <a:bodyPr/>
                    <a:lstStyle/>
                    <a:p>
                      <a:pPr algn="ctr" defTabSz="642937">
                        <a:spcBef>
                          <a:spcPts val="400"/>
                        </a:spcBef>
                        <a:defRPr sz="1800">
                          <a:solidFill>
                            <a:srgbClr val="000000"/>
                          </a:solidFill>
                        </a:defRPr>
                      </a:pPr>
                      <a:r>
                        <a:rPr sz="2000" dirty="0">
                          <a:solidFill>
                            <a:srgbClr val="FFFF00"/>
                          </a:solidFill>
                          <a:latin typeface="+mn-lt"/>
                          <a:sym typeface="Helvetica"/>
                        </a:rPr>
                        <a:t>2</a:t>
                      </a:r>
                      <a:endParaRPr sz="2000" b="1" dirty="0">
                        <a:solidFill>
                          <a:srgbClr val="FFFF00"/>
                        </a:solidFill>
                        <a:latin typeface="+mn-lt"/>
                        <a:sym typeface="Helvetica"/>
                      </a:endParaRPr>
                    </a:p>
                  </a:txBody>
                  <a:tcPr marL="34290" marR="34290" marT="0" marB="0" anchor="ctr" horzOverflow="overflow">
                    <a:solidFill>
                      <a:srgbClr val="00B0F0"/>
                    </a:solidFill>
                  </a:tcPr>
                </a:tc>
                <a:extLst>
                  <a:ext uri="{0D108BD9-81ED-4DB2-BD59-A6C34878D82A}">
                    <a16:rowId xmlns:a16="http://schemas.microsoft.com/office/drawing/2014/main" val="10004"/>
                  </a:ext>
                </a:extLst>
              </a:tr>
            </a:tbl>
          </a:graphicData>
        </a:graphic>
      </p:graphicFrame>
      <p:sp>
        <p:nvSpPr>
          <p:cNvPr id="6" name="TextBox 9">
            <a:extLst>
              <a:ext uri="{FF2B5EF4-FFF2-40B4-BE49-F238E27FC236}">
                <a16:creationId xmlns:a16="http://schemas.microsoft.com/office/drawing/2014/main" id="{6ECEA3D3-495B-4F1E-9A2F-823157C98E16}"/>
              </a:ext>
            </a:extLst>
          </p:cNvPr>
          <p:cNvSpPr txBox="1">
            <a:spLocks noChangeArrowheads="1"/>
          </p:cNvSpPr>
          <p:nvPr/>
        </p:nvSpPr>
        <p:spPr bwMode="auto">
          <a:xfrm>
            <a:off x="4471804" y="6455945"/>
            <a:ext cx="4544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dirty="0">
                <a:solidFill>
                  <a:srgbClr val="0070C0"/>
                </a:solidFill>
                <a:latin typeface="+mn-lt"/>
                <a:ea typeface="幼圆" panose="02010509060101010101" pitchFamily="49" charset="-122"/>
                <a:cs typeface="Arial" panose="020B0604020202020204" pitchFamily="34" charset="0"/>
                <a:sym typeface="Arial" panose="020B0604020202020204" pitchFamily="34" charset="0"/>
              </a:rPr>
              <a:t>Q. Wu, L.T. Sun </a:t>
            </a:r>
            <a:r>
              <a:rPr lang="en-US" altLang="zh-CN" sz="2000" i="1" dirty="0">
                <a:solidFill>
                  <a:srgbClr val="0070C0"/>
                </a:solidFill>
                <a:latin typeface="+mn-lt"/>
                <a:ea typeface="幼圆" panose="02010509060101010101" pitchFamily="49" charset="-122"/>
                <a:cs typeface="Arial" panose="020B0604020202020204" pitchFamily="34" charset="0"/>
                <a:sym typeface="Arial" panose="020B0604020202020204" pitchFamily="34" charset="0"/>
              </a:rPr>
              <a:t>et al</a:t>
            </a:r>
            <a:r>
              <a:rPr lang="en-US" altLang="zh-CN" sz="2000" dirty="0">
                <a:solidFill>
                  <a:srgbClr val="0070C0"/>
                </a:solidFill>
                <a:latin typeface="+mn-lt"/>
                <a:ea typeface="幼圆" panose="02010509060101010101" pitchFamily="49" charset="-122"/>
                <a:cs typeface="Arial" panose="020B0604020202020204" pitchFamily="34" charset="0"/>
                <a:sym typeface="Arial" panose="020B0604020202020204" pitchFamily="34" charset="0"/>
              </a:rPr>
              <a:t>., NIMA 830(2016)214</a:t>
            </a:r>
            <a:endParaRPr lang="zh-CN" altLang="en-US" sz="2000" dirty="0">
              <a:solidFill>
                <a:srgbClr val="0070C0"/>
              </a:solidFill>
              <a:latin typeface="+mn-lt"/>
              <a:ea typeface="幼圆" panose="02010509060101010101" pitchFamily="49" charset="-122"/>
              <a:cs typeface="Arial" panose="020B0604020202020204" pitchFamily="34" charset="0"/>
              <a:sym typeface="Arial" panose="020B0604020202020204" pitchFamily="34" charset="0"/>
            </a:endParaRPr>
          </a:p>
        </p:txBody>
      </p:sp>
      <p:grpSp>
        <p:nvGrpSpPr>
          <p:cNvPr id="7" name="组合 6">
            <a:extLst>
              <a:ext uri="{FF2B5EF4-FFF2-40B4-BE49-F238E27FC236}">
                <a16:creationId xmlns:a16="http://schemas.microsoft.com/office/drawing/2014/main" id="{CFE23FE7-433C-488A-89CA-C9B53E81DC88}"/>
              </a:ext>
            </a:extLst>
          </p:cNvPr>
          <p:cNvGrpSpPr/>
          <p:nvPr/>
        </p:nvGrpSpPr>
        <p:grpSpPr>
          <a:xfrm>
            <a:off x="4003200" y="1137600"/>
            <a:ext cx="5129234" cy="3051392"/>
            <a:chOff x="163634" y="1397494"/>
            <a:chExt cx="4173335" cy="2240642"/>
          </a:xfrm>
        </p:grpSpPr>
        <p:pic>
          <p:nvPicPr>
            <p:cNvPr id="8" name="pasted-image.jpeg" descr="pasted-image.jpeg">
              <a:extLst>
                <a:ext uri="{FF2B5EF4-FFF2-40B4-BE49-F238E27FC236}">
                  <a16:creationId xmlns:a16="http://schemas.microsoft.com/office/drawing/2014/main" id="{EA2A6C6F-5922-409B-8B16-A94F26E42452}"/>
                </a:ext>
              </a:extLst>
            </p:cNvPr>
            <p:cNvPicPr>
              <a:picLocks noChangeAspect="1"/>
            </p:cNvPicPr>
            <p:nvPr/>
          </p:nvPicPr>
          <p:blipFill>
            <a:blip r:embed="rId3"/>
            <a:stretch>
              <a:fillRect/>
            </a:stretch>
          </p:blipFill>
          <p:spPr>
            <a:xfrm>
              <a:off x="163634" y="1397494"/>
              <a:ext cx="3958466" cy="2240642"/>
            </a:xfrm>
            <a:prstGeom prst="rect">
              <a:avLst/>
            </a:prstGeom>
            <a:ln w="12700">
              <a:miter lim="400000"/>
            </a:ln>
          </p:spPr>
        </p:pic>
        <p:sp>
          <p:nvSpPr>
            <p:cNvPr id="9" name="ECR Ion source">
              <a:extLst>
                <a:ext uri="{FF2B5EF4-FFF2-40B4-BE49-F238E27FC236}">
                  <a16:creationId xmlns:a16="http://schemas.microsoft.com/office/drawing/2014/main" id="{F65266CF-6055-4967-8450-DD21F29CF62C}"/>
                </a:ext>
              </a:extLst>
            </p:cNvPr>
            <p:cNvSpPr txBox="1"/>
            <p:nvPr/>
          </p:nvSpPr>
          <p:spPr>
            <a:xfrm>
              <a:off x="749562" y="2014556"/>
              <a:ext cx="892906" cy="141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34290" bIns="34290">
              <a:spAutoFit/>
            </a:bodyPr>
            <a:lstStyle/>
            <a:p>
              <a:pPr defTabSz="685800" hangingPunct="0">
                <a:defRPr sz="1800" b="1" baseline="29111">
                  <a:solidFill>
                    <a:srgbClr val="FF2600"/>
                  </a:solidFill>
                  <a:effectLst>
                    <a:outerShdw blurRad="50800" dist="38100" dir="2700000" rotWithShape="0">
                      <a:srgbClr val="000000">
                        <a:alpha val="40000"/>
                      </a:srgbClr>
                    </a:outerShdw>
                  </a:effectLst>
                  <a:latin typeface="微软雅黑"/>
                  <a:ea typeface="微软雅黑"/>
                  <a:cs typeface="微软雅黑"/>
                  <a:sym typeface="微软雅黑"/>
                </a:defRPr>
              </a:pPr>
              <a:r>
                <a:rPr sz="1200" b="1" kern="0" baseline="-2888" dirty="0" err="1">
                  <a:solidFill>
                    <a:srgbClr val="FF2600"/>
                  </a:solidFill>
                  <a:effectLst>
                    <a:outerShdw blurRad="50800" dist="38100" dir="2700000" rotWithShape="0">
                      <a:srgbClr val="000000">
                        <a:alpha val="40000"/>
                      </a:srgbClr>
                    </a:outerShdw>
                  </a:effectLst>
                  <a:ea typeface="微软雅黑"/>
                  <a:sym typeface="微软雅黑"/>
                </a:rPr>
                <a:t>ECR</a:t>
              </a:r>
              <a:endParaRPr sz="1200" b="1" kern="0" dirty="0">
                <a:solidFill>
                  <a:srgbClr val="FF2600"/>
                </a:solidFill>
                <a:effectLst>
                  <a:outerShdw blurRad="50800" dist="38100" dir="2700000" rotWithShape="0">
                    <a:srgbClr val="000000">
                      <a:alpha val="40000"/>
                    </a:srgbClr>
                  </a:outerShdw>
                </a:effectLst>
                <a:ea typeface="微软雅黑"/>
                <a:sym typeface="微软雅黑"/>
              </a:endParaRPr>
            </a:p>
          </p:txBody>
        </p:sp>
        <p:sp>
          <p:nvSpPr>
            <p:cNvPr id="10" name="Acceleration tube">
              <a:extLst>
                <a:ext uri="{FF2B5EF4-FFF2-40B4-BE49-F238E27FC236}">
                  <a16:creationId xmlns:a16="http://schemas.microsoft.com/office/drawing/2014/main" id="{7527E62D-5A33-4907-933F-59B872D6C7BE}"/>
                </a:ext>
              </a:extLst>
            </p:cNvPr>
            <p:cNvSpPr txBox="1"/>
            <p:nvPr/>
          </p:nvSpPr>
          <p:spPr>
            <a:xfrm>
              <a:off x="2192601" y="1594845"/>
              <a:ext cx="866093" cy="322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34290" bIns="34290">
              <a:spAutoFit/>
            </a:bodyPr>
            <a:lstStyle>
              <a:lvl1pPr algn="l" defTabSz="1828800">
                <a:defRPr sz="1800" b="1">
                  <a:solidFill>
                    <a:srgbClr val="FF2600"/>
                  </a:solidFill>
                  <a:effectLst>
                    <a:outerShdw blurRad="50800" dist="38100" dir="2700000" rotWithShape="0">
                      <a:srgbClr val="000000">
                        <a:alpha val="40000"/>
                      </a:srgbClr>
                    </a:outerShdw>
                  </a:effectLst>
                  <a:latin typeface="微软雅黑"/>
                  <a:ea typeface="微软雅黑"/>
                  <a:cs typeface="微软雅黑"/>
                  <a:sym typeface="微软雅黑"/>
                </a:defRPr>
              </a:lvl1pPr>
            </a:lstStyle>
            <a:p>
              <a:pPr defTabSz="685800" hangingPunct="0"/>
              <a:r>
                <a:rPr sz="1200" kern="0" dirty="0">
                  <a:effectLst/>
                  <a:latin typeface="+mn-lt"/>
                </a:rPr>
                <a:t>Acceleration tube</a:t>
              </a:r>
            </a:p>
          </p:txBody>
        </p:sp>
        <p:sp>
          <p:nvSpPr>
            <p:cNvPr id="11" name="Beam analyze">
              <a:extLst>
                <a:ext uri="{FF2B5EF4-FFF2-40B4-BE49-F238E27FC236}">
                  <a16:creationId xmlns:a16="http://schemas.microsoft.com/office/drawing/2014/main" id="{261A75A5-8D6A-4CAB-AB3D-04A798F34214}"/>
                </a:ext>
              </a:extLst>
            </p:cNvPr>
            <p:cNvSpPr txBox="1"/>
            <p:nvPr/>
          </p:nvSpPr>
          <p:spPr>
            <a:xfrm>
              <a:off x="2563748" y="1885012"/>
              <a:ext cx="1055343" cy="18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lvl1pPr algn="l" defTabSz="1828800">
                <a:defRPr sz="1800" b="1">
                  <a:solidFill>
                    <a:srgbClr val="FF2600"/>
                  </a:solidFill>
                  <a:effectLst>
                    <a:outerShdw blurRad="50800" dist="38100" dir="2700000" rotWithShape="0">
                      <a:srgbClr val="000000">
                        <a:alpha val="40000"/>
                      </a:srgbClr>
                    </a:outerShdw>
                  </a:effectLst>
                  <a:latin typeface="微软雅黑"/>
                  <a:ea typeface="微软雅黑"/>
                  <a:cs typeface="微软雅黑"/>
                  <a:sym typeface="微软雅黑"/>
                </a:defRPr>
              </a:lvl1pPr>
            </a:lstStyle>
            <a:p>
              <a:pPr defTabSz="685800" hangingPunct="0"/>
              <a:r>
                <a:rPr sz="1200" kern="0" dirty="0">
                  <a:effectLst/>
                  <a:latin typeface="+mn-lt"/>
                </a:rPr>
                <a:t>Beam analyze</a:t>
              </a:r>
            </a:p>
          </p:txBody>
        </p:sp>
        <p:sp>
          <p:nvSpPr>
            <p:cNvPr id="12" name="Detector">
              <a:extLst>
                <a:ext uri="{FF2B5EF4-FFF2-40B4-BE49-F238E27FC236}">
                  <a16:creationId xmlns:a16="http://schemas.microsoft.com/office/drawing/2014/main" id="{04C99CAF-F697-4C6B-AE92-CF230EDA472C}"/>
                </a:ext>
              </a:extLst>
            </p:cNvPr>
            <p:cNvSpPr txBox="1"/>
            <p:nvPr/>
          </p:nvSpPr>
          <p:spPr>
            <a:xfrm>
              <a:off x="3642662" y="2014556"/>
              <a:ext cx="694307" cy="18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34290" bIns="34290">
              <a:spAutoFit/>
            </a:bodyPr>
            <a:lstStyle>
              <a:lvl1pPr algn="l" defTabSz="1828800">
                <a:defRPr sz="1800" b="1">
                  <a:solidFill>
                    <a:srgbClr val="FF2600"/>
                  </a:solidFill>
                  <a:latin typeface="微软雅黑"/>
                  <a:ea typeface="微软雅黑"/>
                  <a:cs typeface="微软雅黑"/>
                  <a:sym typeface="微软雅黑"/>
                </a:defRPr>
              </a:lvl1pPr>
            </a:lstStyle>
            <a:p>
              <a:pPr defTabSz="685800" hangingPunct="0"/>
              <a:r>
                <a:rPr sz="1200" kern="0" dirty="0">
                  <a:latin typeface="+mn-lt"/>
                </a:rPr>
                <a:t>Detector</a:t>
              </a:r>
            </a:p>
          </p:txBody>
        </p:sp>
        <p:sp>
          <p:nvSpPr>
            <p:cNvPr id="13" name="HV platform">
              <a:extLst>
                <a:ext uri="{FF2B5EF4-FFF2-40B4-BE49-F238E27FC236}">
                  <a16:creationId xmlns:a16="http://schemas.microsoft.com/office/drawing/2014/main" id="{9B8B3349-01BF-4C78-AC21-0EB6CBBD9C36}"/>
                </a:ext>
              </a:extLst>
            </p:cNvPr>
            <p:cNvSpPr txBox="1"/>
            <p:nvPr/>
          </p:nvSpPr>
          <p:spPr>
            <a:xfrm>
              <a:off x="964431" y="1872165"/>
              <a:ext cx="821444" cy="18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lvl1pPr algn="l" defTabSz="1828800">
                <a:defRPr sz="1800" b="1">
                  <a:solidFill>
                    <a:srgbClr val="FF2600"/>
                  </a:solidFill>
                  <a:effectLst>
                    <a:outerShdw blurRad="50800" dist="38100" dir="2700000" rotWithShape="0">
                      <a:srgbClr val="000000">
                        <a:alpha val="40000"/>
                      </a:srgbClr>
                    </a:outerShdw>
                  </a:effectLst>
                  <a:latin typeface="微软雅黑"/>
                  <a:ea typeface="微软雅黑"/>
                  <a:cs typeface="微软雅黑"/>
                  <a:sym typeface="微软雅黑"/>
                </a:defRPr>
              </a:lvl1pPr>
            </a:lstStyle>
            <a:p>
              <a:pPr defTabSz="685800" hangingPunct="0"/>
              <a:r>
                <a:rPr sz="1200" kern="0" dirty="0" err="1">
                  <a:latin typeface="+mn-lt"/>
                </a:rPr>
                <a:t>HV</a:t>
              </a:r>
              <a:r>
                <a:rPr sz="1200" kern="0" dirty="0">
                  <a:latin typeface="+mn-lt"/>
                </a:rPr>
                <a:t> platform</a:t>
              </a:r>
            </a:p>
          </p:txBody>
        </p:sp>
      </p:grpSp>
      <p:sp>
        <p:nvSpPr>
          <p:cNvPr id="14" name="Rectangle 150">
            <a:extLst>
              <a:ext uri="{FF2B5EF4-FFF2-40B4-BE49-F238E27FC236}">
                <a16:creationId xmlns:a16="http://schemas.microsoft.com/office/drawing/2014/main" id="{249A0EC0-708B-44CC-A35C-EF683ACFD5A7}"/>
              </a:ext>
            </a:extLst>
          </p:cNvPr>
          <p:cNvSpPr>
            <a:spLocks noChangeArrowheads="1"/>
          </p:cNvSpPr>
          <p:nvPr/>
        </p:nvSpPr>
        <p:spPr bwMode="auto">
          <a:xfrm>
            <a:off x="330560" y="1207531"/>
            <a:ext cx="31357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457200" indent="-457200">
              <a:spcBef>
                <a:spcPct val="0"/>
              </a:spcBef>
              <a:buFont typeface="Wingdings" panose="05000000000000000000" pitchFamily="2" charset="2"/>
              <a:buChar char="l"/>
            </a:pPr>
            <a:r>
              <a:rPr lang="en-US" altLang="zh-CN" b="1" dirty="0" err="1">
                <a:solidFill>
                  <a:srgbClr val="FF3300"/>
                </a:solidFill>
                <a:effectLst>
                  <a:outerShdw blurRad="38100" dist="38100" dir="2700000" algn="tl">
                    <a:srgbClr val="000000">
                      <a:alpha val="43137"/>
                    </a:srgbClr>
                  </a:outerShdw>
                </a:effectLst>
                <a:latin typeface="+mn-lt"/>
                <a:ea typeface="黑体" panose="02010609060101010101" pitchFamily="49" charset="-122"/>
                <a:cs typeface="Arial" panose="020B0604020202020204" pitchFamily="34" charset="0"/>
                <a:sym typeface="Arial" panose="020B0604020202020204" pitchFamily="34" charset="0"/>
              </a:rPr>
              <a:t>JUNA</a:t>
            </a:r>
            <a:r>
              <a:rPr lang="en-US" altLang="zh-CN" b="1" dirty="0">
                <a:solidFill>
                  <a:srgbClr val="FF3300"/>
                </a:solidFill>
                <a:effectLst>
                  <a:outerShdw blurRad="38100" dist="38100" dir="2700000" algn="tl">
                    <a:srgbClr val="000000">
                      <a:alpha val="43137"/>
                    </a:srgbClr>
                  </a:outerShdw>
                </a:effectLst>
                <a:latin typeface="+mn-lt"/>
                <a:ea typeface="黑体" panose="02010609060101010101" pitchFamily="49" charset="-122"/>
                <a:cs typeface="Arial" panose="020B0604020202020204" pitchFamily="34" charset="0"/>
                <a:sym typeface="Arial" panose="020B0604020202020204" pitchFamily="34" charset="0"/>
              </a:rPr>
              <a:t> I: 400 </a:t>
            </a:r>
            <a:r>
              <a:rPr lang="en-US" altLang="zh-CN" b="1" dirty="0">
                <a:solidFill>
                  <a:srgbClr val="FF0000"/>
                </a:solidFill>
                <a:effectLst>
                  <a:outerShdw blurRad="38100" dist="38100" dir="2700000" algn="tl">
                    <a:srgbClr val="000000">
                      <a:alpha val="43137"/>
                    </a:srgbClr>
                  </a:outerShdw>
                </a:effectLst>
                <a:latin typeface="+mn-lt"/>
                <a:ea typeface="黑体" panose="02010609060101010101" pitchFamily="49" charset="-122"/>
                <a:cs typeface="Arial" panose="020B0604020202020204" pitchFamily="34" charset="0"/>
                <a:sym typeface="Arial" panose="020B0604020202020204" pitchFamily="34" charset="0"/>
              </a:rPr>
              <a:t>kV</a:t>
            </a:r>
            <a:endParaRPr lang="zh-CN" altLang="en-US" b="1" dirty="0">
              <a:solidFill>
                <a:srgbClr val="3333FF"/>
              </a:solidFill>
              <a:effectLst>
                <a:outerShdw blurRad="38100" dist="38100" dir="2700000" algn="tl">
                  <a:srgbClr val="000000">
                    <a:alpha val="43137"/>
                  </a:srgbClr>
                </a:outerShdw>
              </a:effectLst>
              <a:latin typeface="+mn-lt"/>
              <a:ea typeface="黑体" panose="02010609060101010101" pitchFamily="49"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3838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C8CA6840-6DDF-47F9-BB5C-94316381A02A}"/>
              </a:ext>
            </a:extLst>
          </p:cNvPr>
          <p:cNvSpPr txBox="1"/>
          <p:nvPr/>
        </p:nvSpPr>
        <p:spPr>
          <a:xfrm>
            <a:off x="158376" y="1258956"/>
            <a:ext cx="3713356" cy="584775"/>
          </a:xfrm>
          <a:prstGeom prst="rect">
            <a:avLst/>
          </a:prstGeom>
          <a:noFill/>
        </p:spPr>
        <p:txBody>
          <a:bodyPr wrap="square">
            <a:spAutoFit/>
          </a:bodyPr>
          <a:lstStyle/>
          <a:p>
            <a:pPr marL="457200" lvl="0" indent="-457200">
              <a:buFont typeface="Wingdings" panose="05000000000000000000" pitchFamily="2" charset="2"/>
              <a:buChar char="l"/>
            </a:pPr>
            <a:r>
              <a:rPr lang="en-US" altLang="zh-CN" sz="3200" b="1" dirty="0">
                <a:solidFill>
                  <a:srgbClr val="FF0000"/>
                </a:solidFill>
                <a:effectLst>
                  <a:outerShdw blurRad="38100" dist="38100" dir="2700000" algn="tl">
                    <a:srgbClr val="000000">
                      <a:alpha val="43137"/>
                    </a:srgbClr>
                  </a:outerShdw>
                </a:effectLst>
              </a:rPr>
              <a:t>Recent evaluation</a:t>
            </a:r>
          </a:p>
        </p:txBody>
      </p:sp>
      <p:pic>
        <p:nvPicPr>
          <p:cNvPr id="10" name="图片 9">
            <a:extLst>
              <a:ext uri="{FF2B5EF4-FFF2-40B4-BE49-F238E27FC236}">
                <a16:creationId xmlns:a16="http://schemas.microsoft.com/office/drawing/2014/main" id="{CFD305E9-F9CD-4EE4-A3A8-BBA99C45345E}"/>
              </a:ext>
            </a:extLst>
          </p:cNvPr>
          <p:cNvPicPr>
            <a:picLocks noChangeAspect="1"/>
          </p:cNvPicPr>
          <p:nvPr/>
        </p:nvPicPr>
        <p:blipFill rotWithShape="1">
          <a:blip r:embed="rId3"/>
          <a:srcRect l="657" r="7390"/>
          <a:stretch/>
        </p:blipFill>
        <p:spPr>
          <a:xfrm>
            <a:off x="4056429" y="1199247"/>
            <a:ext cx="4929195" cy="1277570"/>
          </a:xfrm>
          <a:prstGeom prst="rect">
            <a:avLst/>
          </a:prstGeom>
        </p:spPr>
      </p:pic>
      <p:pic>
        <p:nvPicPr>
          <p:cNvPr id="11" name="图片 10">
            <a:extLst>
              <a:ext uri="{FF2B5EF4-FFF2-40B4-BE49-F238E27FC236}">
                <a16:creationId xmlns:a16="http://schemas.microsoft.com/office/drawing/2014/main" id="{37B77F22-828E-4A79-BE2B-3C47A585C64C}"/>
              </a:ext>
            </a:extLst>
          </p:cNvPr>
          <p:cNvPicPr>
            <a:picLocks noChangeAspect="1"/>
          </p:cNvPicPr>
          <p:nvPr/>
        </p:nvPicPr>
        <p:blipFill>
          <a:blip r:embed="rId4"/>
          <a:stretch>
            <a:fillRect/>
          </a:stretch>
        </p:blipFill>
        <p:spPr>
          <a:xfrm>
            <a:off x="549702" y="2620298"/>
            <a:ext cx="4159214" cy="2865800"/>
          </a:xfrm>
          <a:prstGeom prst="rect">
            <a:avLst/>
          </a:prstGeom>
        </p:spPr>
      </p:pic>
      <p:pic>
        <p:nvPicPr>
          <p:cNvPr id="12" name="图片 11">
            <a:extLst>
              <a:ext uri="{FF2B5EF4-FFF2-40B4-BE49-F238E27FC236}">
                <a16:creationId xmlns:a16="http://schemas.microsoft.com/office/drawing/2014/main" id="{89B721F9-691F-44B3-AAA1-B7C6CD7D885B}"/>
              </a:ext>
            </a:extLst>
          </p:cNvPr>
          <p:cNvPicPr>
            <a:picLocks noChangeAspect="1"/>
          </p:cNvPicPr>
          <p:nvPr/>
        </p:nvPicPr>
        <p:blipFill>
          <a:blip r:embed="rId5"/>
          <a:stretch>
            <a:fillRect/>
          </a:stretch>
        </p:blipFill>
        <p:spPr>
          <a:xfrm>
            <a:off x="4858746" y="2535766"/>
            <a:ext cx="4086655" cy="2950332"/>
          </a:xfrm>
          <a:prstGeom prst="rect">
            <a:avLst/>
          </a:prstGeom>
        </p:spPr>
      </p:pic>
      <p:sp>
        <p:nvSpPr>
          <p:cNvPr id="13" name="矩形 12">
            <a:extLst>
              <a:ext uri="{FF2B5EF4-FFF2-40B4-BE49-F238E27FC236}">
                <a16:creationId xmlns:a16="http://schemas.microsoft.com/office/drawing/2014/main" id="{EA40FC81-1240-433B-923C-D1C5AB26964A}"/>
              </a:ext>
            </a:extLst>
          </p:cNvPr>
          <p:cNvSpPr/>
          <p:nvPr/>
        </p:nvSpPr>
        <p:spPr>
          <a:xfrm>
            <a:off x="435896" y="5629579"/>
            <a:ext cx="8708104" cy="830997"/>
          </a:xfrm>
          <a:prstGeom prst="rect">
            <a:avLst/>
          </a:prstGeom>
        </p:spPr>
        <p:txBody>
          <a:bodyPr wrap="square">
            <a:spAutoFit/>
          </a:bodyPr>
          <a:lstStyle/>
          <a:p>
            <a:pPr>
              <a:lnSpc>
                <a:spcPct val="100000"/>
              </a:lnSpc>
              <a:spcBef>
                <a:spcPct val="0"/>
              </a:spcBef>
              <a:buNone/>
            </a:pPr>
            <a:r>
              <a:rPr lang="en-US" altLang="zh-CN" sz="2400" b="1" dirty="0">
                <a:solidFill>
                  <a:srgbClr val="FF0000"/>
                </a:solidFill>
                <a:ea typeface="幼圆" panose="02010509060101010101" pitchFamily="49" charset="-122"/>
                <a:cs typeface="Times New Roman" panose="02020603050405020304" pitchFamily="18" charset="0"/>
              </a:rPr>
              <a:t>The newly evaluated </a:t>
            </a:r>
            <a:r>
              <a:rPr lang="en-US" altLang="zh-CN" sz="2400" b="1" baseline="30000" dirty="0" err="1">
                <a:solidFill>
                  <a:srgbClr val="FF0000"/>
                </a:solidFill>
                <a:ea typeface="幼圆" panose="02010509060101010101" pitchFamily="49" charset="-122"/>
                <a:cs typeface="Times New Roman" panose="02020603050405020304" pitchFamily="18" charset="0"/>
              </a:rPr>
              <a:t>19</a:t>
            </a:r>
            <a:r>
              <a:rPr lang="en-US" altLang="zh-CN" sz="2400" b="1" dirty="0" err="1">
                <a:solidFill>
                  <a:srgbClr val="FF0000"/>
                </a:solidFill>
                <a:ea typeface="幼圆" panose="02010509060101010101" pitchFamily="49" charset="-122"/>
                <a:cs typeface="Times New Roman" panose="02020603050405020304" pitchFamily="18" charset="0"/>
              </a:rPr>
              <a:t>F</a:t>
            </a:r>
            <a:r>
              <a:rPr lang="en-US" altLang="zh-CN" sz="2400" b="1" dirty="0">
                <a:solidFill>
                  <a:srgbClr val="FF0000"/>
                </a:solidFill>
                <a:ea typeface="幼圆" panose="02010509060101010101" pitchFamily="49" charset="-122"/>
                <a:cs typeface="Times New Roman" panose="02020603050405020304" pitchFamily="18" charset="0"/>
              </a:rPr>
              <a:t>(p,</a:t>
            </a:r>
            <a:r>
              <a:rPr lang="en-US" altLang="zh-CN" sz="2400" b="1" dirty="0">
                <a:solidFill>
                  <a:srgbClr val="FF0000"/>
                </a:solidFill>
                <a:ea typeface="幼圆" panose="02010509060101010101" pitchFamily="49" charset="-122"/>
                <a:cs typeface="Times New Roman" panose="02020603050405020304" pitchFamily="18" charset="0"/>
                <a:sym typeface="Symbol" panose="05050102010706020507" pitchFamily="18" charset="2"/>
              </a:rPr>
              <a:t></a:t>
            </a:r>
            <a:r>
              <a:rPr lang="en-US" altLang="zh-CN" sz="2400" b="1" dirty="0">
                <a:solidFill>
                  <a:srgbClr val="FF0000"/>
                </a:solidFill>
                <a:ea typeface="幼圆" panose="02010509060101010101" pitchFamily="49" charset="-122"/>
                <a:cs typeface="Times New Roman" panose="02020603050405020304" pitchFamily="18" charset="0"/>
              </a:rPr>
              <a:t>)</a:t>
            </a:r>
            <a:r>
              <a:rPr lang="en-US" altLang="zh-CN" sz="2400" b="1" baseline="30000" dirty="0" err="1">
                <a:solidFill>
                  <a:srgbClr val="FF0000"/>
                </a:solidFill>
                <a:ea typeface="幼圆" panose="02010509060101010101" pitchFamily="49" charset="-122"/>
                <a:cs typeface="Times New Roman" panose="02020603050405020304" pitchFamily="18" charset="0"/>
              </a:rPr>
              <a:t>20</a:t>
            </a:r>
            <a:r>
              <a:rPr lang="en-US" altLang="zh-CN" sz="2400" b="1" dirty="0" err="1">
                <a:solidFill>
                  <a:srgbClr val="FF0000"/>
                </a:solidFill>
                <a:ea typeface="幼圆" panose="02010509060101010101" pitchFamily="49" charset="-122"/>
                <a:cs typeface="Times New Roman" panose="02020603050405020304" pitchFamily="18" charset="0"/>
              </a:rPr>
              <a:t>Ne</a:t>
            </a:r>
            <a:r>
              <a:rPr lang="en-US" altLang="zh-CN" sz="2400" b="1" dirty="0">
                <a:solidFill>
                  <a:srgbClr val="FF0000"/>
                </a:solidFill>
                <a:ea typeface="幼圆" panose="02010509060101010101" pitchFamily="49" charset="-122"/>
                <a:cs typeface="Times New Roman" panose="02020603050405020304" pitchFamily="18" charset="0"/>
              </a:rPr>
              <a:t> rate is </a:t>
            </a:r>
            <a:r>
              <a:rPr lang="en-US" altLang="zh-CN" sz="24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a:t>
            </a:r>
            <a:r>
              <a:rPr lang="en-US" altLang="zh-CN" sz="2400" b="1" dirty="0">
                <a:solidFill>
                  <a:srgbClr val="FF0000"/>
                </a:solidFill>
                <a:ea typeface="幼圆" panose="02010509060101010101" pitchFamily="49" charset="-122"/>
                <a:cs typeface="Times New Roman" panose="02020603050405020304" pitchFamily="18" charset="0"/>
              </a:rPr>
              <a:t>4 times smaller than </a:t>
            </a:r>
          </a:p>
          <a:p>
            <a:pPr>
              <a:lnSpc>
                <a:spcPct val="100000"/>
              </a:lnSpc>
              <a:spcBef>
                <a:spcPct val="0"/>
              </a:spcBef>
              <a:buNone/>
            </a:pPr>
            <a:r>
              <a:rPr lang="en-US" altLang="zh-CN" sz="2400" b="1" dirty="0">
                <a:solidFill>
                  <a:srgbClr val="FF0000"/>
                </a:solidFill>
                <a:ea typeface="幼圆" panose="02010509060101010101" pitchFamily="49" charset="-122"/>
                <a:cs typeface="Times New Roman" panose="02020603050405020304" pitchFamily="18" charset="0"/>
              </a:rPr>
              <a:t>that of NACRE value, which makes the Ca problem even worse!</a:t>
            </a:r>
            <a:endParaRPr lang="en-US" altLang="zh-CN" sz="2400" b="1" baseline="30000" dirty="0">
              <a:solidFill>
                <a:srgbClr val="FF0000"/>
              </a:solidFill>
              <a:ea typeface="幼圆" panose="02010509060101010101" pitchFamily="49" charset="-122"/>
              <a:cs typeface="Times New Roman" panose="02020603050405020304" pitchFamily="18" charset="0"/>
            </a:endParaRPr>
          </a:p>
        </p:txBody>
      </p:sp>
      <p:sp>
        <p:nvSpPr>
          <p:cNvPr id="18" name="矩形 17">
            <a:extLst>
              <a:ext uri="{FF2B5EF4-FFF2-40B4-BE49-F238E27FC236}">
                <a16:creationId xmlns:a16="http://schemas.microsoft.com/office/drawing/2014/main" id="{9E4AB017-F4FE-4778-8941-6602337C5EA4}"/>
              </a:ext>
            </a:extLst>
          </p:cNvPr>
          <p:cNvSpPr/>
          <p:nvPr/>
        </p:nvSpPr>
        <p:spPr>
          <a:xfrm>
            <a:off x="3871732" y="6460576"/>
            <a:ext cx="5184185" cy="400110"/>
          </a:xfrm>
          <a:prstGeom prst="rect">
            <a:avLst/>
          </a:prstGeom>
        </p:spPr>
        <p:txBody>
          <a:bodyPr wrap="square">
            <a:spAutoFit/>
          </a:bodyPr>
          <a:lstStyle/>
          <a:p>
            <a:pPr algn="r">
              <a:lnSpc>
                <a:spcPct val="100000"/>
              </a:lnSpc>
              <a:spcBef>
                <a:spcPct val="0"/>
              </a:spcBef>
              <a:buNone/>
            </a:pPr>
            <a:r>
              <a:rPr lang="en-US" altLang="zh-CN" sz="2000" dirty="0">
                <a:solidFill>
                  <a:srgbClr val="0070C0"/>
                </a:solidFill>
                <a:ea typeface="幼圆" panose="02010509060101010101" pitchFamily="49" charset="-122"/>
                <a:cs typeface="Times New Roman" panose="02020603050405020304" pitchFamily="18" charset="0"/>
              </a:rPr>
              <a:t>R.J. </a:t>
            </a:r>
            <a:r>
              <a:rPr lang="en-US" altLang="zh-CN" sz="2000" dirty="0" err="1">
                <a:solidFill>
                  <a:srgbClr val="0070C0"/>
                </a:solidFill>
                <a:ea typeface="幼圆" panose="02010509060101010101" pitchFamily="49" charset="-122"/>
                <a:cs typeface="Times New Roman" panose="02020603050405020304" pitchFamily="18" charset="0"/>
              </a:rPr>
              <a:t>deBoer</a:t>
            </a:r>
            <a:r>
              <a:rPr lang="en-US" altLang="zh-CN" sz="2000" dirty="0">
                <a:solidFill>
                  <a:srgbClr val="0070C0"/>
                </a:solidFill>
                <a:ea typeface="幼圆" panose="02010509060101010101" pitchFamily="49" charset="-122"/>
                <a:cs typeface="Times New Roman" panose="02020603050405020304" pitchFamily="18" charset="0"/>
              </a:rPr>
              <a:t> </a:t>
            </a:r>
            <a:r>
              <a:rPr lang="en-US" altLang="zh-CN" sz="2000" i="1" dirty="0">
                <a:solidFill>
                  <a:srgbClr val="0070C0"/>
                </a:solidFill>
                <a:ea typeface="幼圆" panose="02010509060101010101" pitchFamily="49" charset="-122"/>
                <a:cs typeface="Times New Roman" panose="02020603050405020304" pitchFamily="18" charset="0"/>
              </a:rPr>
              <a:t>et al</a:t>
            </a:r>
            <a:r>
              <a:rPr lang="en-US" altLang="zh-CN" sz="2000" dirty="0">
                <a:solidFill>
                  <a:srgbClr val="0070C0"/>
                </a:solidFill>
                <a:ea typeface="幼圆" panose="02010509060101010101" pitchFamily="49" charset="-122"/>
                <a:cs typeface="Times New Roman" panose="02020603050405020304" pitchFamily="18" charset="0"/>
              </a:rPr>
              <a:t>., Phys. Rev. C 103(2021)055815</a:t>
            </a:r>
            <a:endParaRPr lang="en-US" altLang="zh-CN" sz="2000" baseline="30000" dirty="0">
              <a:solidFill>
                <a:srgbClr val="0070C0"/>
              </a:solidFill>
              <a:ea typeface="幼圆" panose="02010509060101010101" pitchFamily="49" charset="-122"/>
              <a:cs typeface="Times New Roman" panose="02020603050405020304" pitchFamily="18" charset="0"/>
            </a:endParaRPr>
          </a:p>
        </p:txBody>
      </p:sp>
      <p:sp>
        <p:nvSpPr>
          <p:cNvPr id="22" name="文本框 21">
            <a:extLst>
              <a:ext uri="{FF2B5EF4-FFF2-40B4-BE49-F238E27FC236}">
                <a16:creationId xmlns:a16="http://schemas.microsoft.com/office/drawing/2014/main" id="{1EAA5CB9-298D-4F60-B6D6-AF41E8ECC1E6}"/>
              </a:ext>
            </a:extLst>
          </p:cNvPr>
          <p:cNvSpPr txBox="1"/>
          <p:nvPr/>
        </p:nvSpPr>
        <p:spPr>
          <a:xfrm>
            <a:off x="230590" y="164545"/>
            <a:ext cx="8976112" cy="769441"/>
          </a:xfrm>
          <a:prstGeom prst="rect">
            <a:avLst/>
          </a:prstGeom>
          <a:noFill/>
        </p:spPr>
        <p:txBody>
          <a:bodyPr wrap="square">
            <a:spAutoFit/>
          </a:bodyPr>
          <a:lstStyle/>
          <a:p>
            <a:pPr lvl="0"/>
            <a:r>
              <a:rPr lang="en-US" altLang="zh-CN" sz="4400" b="1" dirty="0">
                <a:solidFill>
                  <a:prstClr val="black"/>
                </a:solidFill>
              </a:rPr>
              <a:t>I. Status of </a:t>
            </a:r>
            <a:r>
              <a:rPr lang="en-US" altLang="zh-CN" sz="4400" b="1" baseline="30000" dirty="0" err="1">
                <a:solidFill>
                  <a:prstClr val="black"/>
                </a:solidFill>
              </a:rPr>
              <a:t>19</a:t>
            </a:r>
            <a:r>
              <a:rPr lang="en-US" altLang="zh-CN" sz="4400" b="1" dirty="0" err="1">
                <a:solidFill>
                  <a:prstClr val="black"/>
                </a:solidFill>
              </a:rPr>
              <a:t>F</a:t>
            </a:r>
            <a:r>
              <a:rPr lang="en-US" altLang="zh-CN" sz="4400" b="1" dirty="0">
                <a:solidFill>
                  <a:prstClr val="black"/>
                </a:solidFill>
              </a:rPr>
              <a:t>(p,</a:t>
            </a:r>
            <a:r>
              <a:rPr lang="en-US" altLang="zh-CN" sz="4400" b="1" dirty="0">
                <a:solidFill>
                  <a:prstClr val="black"/>
                </a:solidFill>
                <a:sym typeface="Symbol" panose="05050102010706020507" pitchFamily="18" charset="2"/>
              </a:rPr>
              <a:t></a:t>
            </a:r>
            <a:r>
              <a:rPr lang="en-US" altLang="zh-CN" sz="4400" b="1" dirty="0">
                <a:solidFill>
                  <a:prstClr val="black"/>
                </a:solidFill>
              </a:rPr>
              <a:t>)</a:t>
            </a:r>
            <a:r>
              <a:rPr lang="en-US" altLang="zh-CN" sz="4400" b="1" baseline="30000" dirty="0" err="1">
                <a:solidFill>
                  <a:prstClr val="black"/>
                </a:solidFill>
              </a:rPr>
              <a:t>20</a:t>
            </a:r>
            <a:r>
              <a:rPr lang="en-US" altLang="zh-CN" sz="4400" b="1" dirty="0" err="1">
                <a:solidFill>
                  <a:prstClr val="black"/>
                </a:solidFill>
              </a:rPr>
              <a:t>Ne</a:t>
            </a:r>
            <a:r>
              <a:rPr lang="en-US" altLang="zh-CN" sz="4400" b="1" dirty="0">
                <a:solidFill>
                  <a:prstClr val="black"/>
                </a:solidFill>
              </a:rPr>
              <a:t> reaction</a:t>
            </a:r>
          </a:p>
        </p:txBody>
      </p:sp>
    </p:spTree>
    <p:extLst>
      <p:ext uri="{BB962C8B-B14F-4D97-AF65-F5344CB8AC3E}">
        <p14:creationId xmlns:p14="http://schemas.microsoft.com/office/powerpoint/2010/main" val="2242875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0E8F9E-9059-485C-A00B-8E03CFF74B38}"/>
              </a:ext>
            </a:extLst>
          </p:cNvPr>
          <p:cNvSpPr txBox="1">
            <a:spLocks noChangeArrowheads="1"/>
          </p:cNvSpPr>
          <p:nvPr/>
        </p:nvSpPr>
        <p:spPr>
          <a:xfrm>
            <a:off x="472598" y="1069965"/>
            <a:ext cx="8447736" cy="7252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l" defTabSz="914400" rtl="0" eaLnBrk="1" fontAlgn="base" latinLnBrk="0" hangingPunct="1">
              <a:lnSpc>
                <a:spcPct val="90000"/>
              </a:lnSpc>
              <a:spcBef>
                <a:spcPct val="0"/>
              </a:spcBef>
              <a:spcAft>
                <a:spcPct val="0"/>
              </a:spcAft>
              <a:buClrTx/>
              <a:buSzTx/>
              <a:buFont typeface="Wingdings" panose="05000000000000000000" pitchFamily="2" charset="2"/>
              <a:buChar char="l"/>
              <a:tabLst/>
              <a:defRPr/>
            </a:pPr>
            <a:r>
              <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幼圆" panose="02010509060101010101" pitchFamily="49" charset="-122"/>
                <a:cs typeface="Arial" panose="020B0604020202020204" pitchFamily="34" charset="0"/>
              </a:rPr>
              <a:t>Typical </a:t>
            </a:r>
            <a:r>
              <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幼圆" panose="02010509060101010101" pitchFamily="49" charset="-122"/>
                <a:cs typeface="Arial" panose="020B0604020202020204" pitchFamily="34" charset="0"/>
                <a:sym typeface="Symbol" panose="05050102010706020507" pitchFamily="18" charset="2"/>
              </a:rPr>
              <a:t></a:t>
            </a:r>
            <a:r>
              <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幼圆" panose="02010509060101010101" pitchFamily="49" charset="-122"/>
                <a:cs typeface="Arial" panose="020B0604020202020204" pitchFamily="34" charset="0"/>
              </a:rPr>
              <a:t>-ray</a:t>
            </a:r>
            <a:r>
              <a:rPr kumimoji="0" lang="zh-CN"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幼圆" panose="02010509060101010101" pitchFamily="49" charset="-122"/>
                <a:cs typeface="Arial" panose="020B0604020202020204" pitchFamily="34" charset="0"/>
              </a:rPr>
              <a:t> </a:t>
            </a:r>
            <a:r>
              <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幼圆" panose="02010509060101010101" pitchFamily="49" charset="-122"/>
                <a:cs typeface="Arial" panose="020B0604020202020204" pitchFamily="34" charset="0"/>
              </a:rPr>
              <a:t>spectra</a:t>
            </a:r>
            <a:r>
              <a:rPr kumimoji="0" lang="en-US" altLang="zh-CN" sz="2600" b="1"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 (Contamination </a:t>
            </a:r>
            <a:r>
              <a:rPr kumimoji="0" lang="en-US" altLang="zh-CN" sz="2600" b="1" i="0" u="none" strike="noStrike" kern="1200" cap="none" spc="0" normalizeH="0" baseline="30000" noProof="0" dirty="0" err="1">
                <a:ln>
                  <a:noFill/>
                </a:ln>
                <a:solidFill>
                  <a:srgbClr val="0070C0"/>
                </a:solidFill>
                <a:effectLst/>
                <a:uLnTx/>
                <a:uFillTx/>
                <a:latin typeface="Calibri"/>
                <a:ea typeface="幼圆" panose="02010509060101010101" pitchFamily="49" charset="-122"/>
                <a:cs typeface="Arial" panose="020B0604020202020204" pitchFamily="34" charset="0"/>
              </a:rPr>
              <a:t>11</a:t>
            </a:r>
            <a:r>
              <a:rPr kumimoji="0" lang="en-US" altLang="zh-CN" sz="2600" b="1" i="0" u="none" strike="noStrike" kern="1200" cap="none" spc="0" normalizeH="0" baseline="0" noProof="0" dirty="0" err="1">
                <a:ln>
                  <a:noFill/>
                </a:ln>
                <a:solidFill>
                  <a:srgbClr val="0070C0"/>
                </a:solidFill>
                <a:effectLst/>
                <a:uLnTx/>
                <a:uFillTx/>
                <a:latin typeface="Calibri"/>
                <a:ea typeface="幼圆" panose="02010509060101010101" pitchFamily="49" charset="-122"/>
                <a:cs typeface="Arial" panose="020B0604020202020204" pitchFamily="34" charset="0"/>
              </a:rPr>
              <a:t>B</a:t>
            </a:r>
            <a:r>
              <a:rPr kumimoji="0" lang="en-US" altLang="zh-CN" sz="2600" b="1"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 </a:t>
            </a:r>
            <a:r>
              <a:rPr kumimoji="0" lang="en-US" altLang="zh-CN" sz="2600" b="1" i="0" u="none" strike="noStrike" kern="1200" cap="none" spc="0" normalizeH="0" baseline="30000" noProof="0" dirty="0" err="1">
                <a:ln>
                  <a:noFill/>
                </a:ln>
                <a:solidFill>
                  <a:srgbClr val="0070C0"/>
                </a:solidFill>
                <a:effectLst/>
                <a:uLnTx/>
                <a:uFillTx/>
                <a:latin typeface="Calibri"/>
                <a:ea typeface="幼圆" panose="02010509060101010101" pitchFamily="49" charset="-122"/>
                <a:cs typeface="Arial" panose="020B0604020202020204" pitchFamily="34" charset="0"/>
              </a:rPr>
              <a:t>13</a:t>
            </a:r>
            <a:r>
              <a:rPr kumimoji="0" lang="en-US" altLang="zh-CN" sz="2600" b="1" i="0" u="none" strike="noStrike" kern="1200" cap="none" spc="0" normalizeH="0" baseline="0" noProof="0" dirty="0" err="1">
                <a:ln>
                  <a:noFill/>
                </a:ln>
                <a:solidFill>
                  <a:srgbClr val="0070C0"/>
                </a:solidFill>
                <a:effectLst/>
                <a:uLnTx/>
                <a:uFillTx/>
                <a:latin typeface="Calibri"/>
                <a:ea typeface="幼圆" panose="02010509060101010101" pitchFamily="49" charset="-122"/>
                <a:cs typeface="Arial" panose="020B0604020202020204" pitchFamily="34" charset="0"/>
              </a:rPr>
              <a:t>C</a:t>
            </a:r>
            <a:r>
              <a:rPr kumimoji="0" lang="en-US" altLang="zh-CN" sz="2600" b="1"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 </a:t>
            </a:r>
            <a:r>
              <a:rPr kumimoji="0" lang="en-US" altLang="zh-CN" sz="2600" b="1" i="0" u="none" strike="noStrike" kern="1200" cap="none" spc="0" normalizeH="0" baseline="30000" noProof="0" dirty="0" err="1">
                <a:ln>
                  <a:noFill/>
                </a:ln>
                <a:solidFill>
                  <a:srgbClr val="0070C0"/>
                </a:solidFill>
                <a:effectLst/>
                <a:uLnTx/>
                <a:uFillTx/>
                <a:latin typeface="Calibri"/>
                <a:ea typeface="幼圆" panose="02010509060101010101" pitchFamily="49" charset="-122"/>
                <a:cs typeface="Arial" panose="020B0604020202020204" pitchFamily="34" charset="0"/>
              </a:rPr>
              <a:t>18</a:t>
            </a:r>
            <a:r>
              <a:rPr kumimoji="0" lang="en-US" altLang="zh-CN" sz="2600" b="1" i="0" u="none" strike="noStrike" kern="1200" cap="none" spc="0" normalizeH="0" baseline="0" noProof="0" dirty="0" err="1">
                <a:ln>
                  <a:noFill/>
                </a:ln>
                <a:solidFill>
                  <a:srgbClr val="0070C0"/>
                </a:solidFill>
                <a:effectLst/>
                <a:uLnTx/>
                <a:uFillTx/>
                <a:latin typeface="Calibri"/>
                <a:ea typeface="幼圆" panose="02010509060101010101" pitchFamily="49" charset="-122"/>
                <a:cs typeface="Arial" panose="020B0604020202020204" pitchFamily="34" charset="0"/>
              </a:rPr>
              <a:t>O</a:t>
            </a:r>
            <a:r>
              <a:rPr kumimoji="0" lang="en-US" altLang="zh-CN" sz="2600" b="1"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 D)</a:t>
            </a:r>
          </a:p>
        </p:txBody>
      </p:sp>
      <p:pic>
        <p:nvPicPr>
          <p:cNvPr id="3" name="图片 2">
            <a:extLst>
              <a:ext uri="{FF2B5EF4-FFF2-40B4-BE49-F238E27FC236}">
                <a16:creationId xmlns:a16="http://schemas.microsoft.com/office/drawing/2014/main" id="{E358E4F6-7E36-4884-B085-A6C1A3C57E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63" t="8287" r="19288" b="7159"/>
          <a:stretch/>
        </p:blipFill>
        <p:spPr>
          <a:xfrm>
            <a:off x="616595" y="1737566"/>
            <a:ext cx="6854863" cy="4479668"/>
          </a:xfrm>
          <a:prstGeom prst="rect">
            <a:avLst/>
          </a:prstGeom>
        </p:spPr>
      </p:pic>
      <p:sp>
        <p:nvSpPr>
          <p:cNvPr id="5" name="文本框 4">
            <a:extLst>
              <a:ext uri="{FF2B5EF4-FFF2-40B4-BE49-F238E27FC236}">
                <a16:creationId xmlns:a16="http://schemas.microsoft.com/office/drawing/2014/main" id="{45CCBE72-909B-4F60-A966-F2813F4A98B9}"/>
              </a:ext>
            </a:extLst>
          </p:cNvPr>
          <p:cNvSpPr txBox="1"/>
          <p:nvPr/>
        </p:nvSpPr>
        <p:spPr>
          <a:xfrm>
            <a:off x="282668" y="141930"/>
            <a:ext cx="872025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libri"/>
                <a:ea typeface="幼圆" panose="02010509060101010101" pitchFamily="49" charset="-122"/>
                <a:cs typeface="Arial" panose="020B0604020202020204" pitchFamily="34" charset="0"/>
              </a:rPr>
              <a:t>JUNA</a:t>
            </a:r>
            <a:r>
              <a:rPr kumimoji="0" lang="en-US" altLang="zh-CN" sz="4400" b="1" i="0" u="none" strike="noStrike" kern="1200" cap="none" spc="0" normalizeH="0" baseline="0" noProof="0" dirty="0">
                <a:ln>
                  <a:noFill/>
                </a:ln>
                <a:solidFill>
                  <a:prstClr val="black"/>
                </a:solidFill>
                <a:effectLst/>
                <a:uLnTx/>
                <a:uFillTx/>
                <a:latin typeface="Calibri"/>
                <a:ea typeface="幼圆" panose="02010509060101010101" pitchFamily="49" charset="-122"/>
                <a:cs typeface="Arial" panose="020B0604020202020204" pitchFamily="34" charset="0"/>
              </a:rPr>
              <a:t> measurement of </a:t>
            </a:r>
            <a:r>
              <a:rPr kumimoji="0" lang="en-US" altLang="zh-CN" sz="4400" b="1" i="0" u="none" strike="noStrike" kern="1200" cap="none" spc="0" normalizeH="0" baseline="30000" noProof="0" dirty="0" err="1">
                <a:ln>
                  <a:noFill/>
                </a:ln>
                <a:solidFill>
                  <a:prstClr val="black"/>
                </a:solidFill>
                <a:effectLst/>
                <a:uLnTx/>
                <a:uFillTx/>
                <a:latin typeface="Calibri"/>
                <a:ea typeface="幼圆" panose="02010509060101010101" pitchFamily="49" charset="-122"/>
                <a:cs typeface="Arial" panose="020B0604020202020204" pitchFamily="34" charset="0"/>
              </a:rPr>
              <a:t>19</a:t>
            </a:r>
            <a:r>
              <a:rPr kumimoji="0" lang="en-US" altLang="zh-CN" sz="4400" b="1" i="0" u="none" strike="noStrike" kern="1200" cap="none" spc="0" normalizeH="0" baseline="0" noProof="0" dirty="0" err="1">
                <a:ln>
                  <a:noFill/>
                </a:ln>
                <a:solidFill>
                  <a:prstClr val="black"/>
                </a:solidFill>
                <a:effectLst/>
                <a:uLnTx/>
                <a:uFillTx/>
                <a:latin typeface="Calibri"/>
                <a:ea typeface="幼圆" panose="02010509060101010101" pitchFamily="49" charset="-122"/>
                <a:cs typeface="Arial" panose="020B0604020202020204" pitchFamily="34" charset="0"/>
              </a:rPr>
              <a:t>F</a:t>
            </a:r>
            <a:r>
              <a:rPr kumimoji="0" lang="en-US" altLang="zh-CN" sz="4400" b="1" i="0" u="none" strike="noStrike" kern="1200" cap="none" spc="0" normalizeH="0" baseline="0" noProof="0" dirty="0">
                <a:ln>
                  <a:noFill/>
                </a:ln>
                <a:solidFill>
                  <a:prstClr val="black"/>
                </a:solidFill>
                <a:effectLst/>
                <a:uLnTx/>
                <a:uFillTx/>
                <a:latin typeface="Calibri"/>
                <a:ea typeface="幼圆" panose="02010509060101010101" pitchFamily="49" charset="-122"/>
                <a:cs typeface="Arial" panose="020B0604020202020204" pitchFamily="34" charset="0"/>
              </a:rPr>
              <a:t>(p,</a:t>
            </a:r>
            <a:r>
              <a:rPr kumimoji="0" lang="en-US" altLang="zh-CN" sz="4400" b="1" i="0" u="none" strike="noStrike" kern="1200" cap="none" spc="0" normalizeH="0" baseline="0" noProof="0" dirty="0">
                <a:ln>
                  <a:noFill/>
                </a:ln>
                <a:solidFill>
                  <a:prstClr val="black"/>
                </a:solidFill>
                <a:effectLst/>
                <a:uLnTx/>
                <a:uFillTx/>
                <a:latin typeface="Calibri"/>
                <a:ea typeface="幼圆" panose="02010509060101010101" pitchFamily="49" charset="-122"/>
                <a:cs typeface="Arial" panose="020B0604020202020204" pitchFamily="34" charset="0"/>
                <a:sym typeface="Symbol" panose="05050102010706020507" pitchFamily="18" charset="2"/>
              </a:rPr>
              <a:t></a:t>
            </a:r>
            <a:r>
              <a:rPr kumimoji="0" lang="en-US" altLang="zh-CN" sz="4400" b="1" i="0" u="none" strike="noStrike" kern="1200" cap="none" spc="0" normalizeH="0" baseline="0" noProof="0" dirty="0">
                <a:ln>
                  <a:noFill/>
                </a:ln>
                <a:solidFill>
                  <a:prstClr val="black"/>
                </a:solidFill>
                <a:effectLst/>
                <a:uLnTx/>
                <a:uFillTx/>
                <a:latin typeface="Calibri"/>
                <a:ea typeface="幼圆" panose="02010509060101010101" pitchFamily="49" charset="-122"/>
                <a:cs typeface="Arial" panose="020B0604020202020204" pitchFamily="34" charset="0"/>
              </a:rPr>
              <a:t>)</a:t>
            </a:r>
            <a:r>
              <a:rPr kumimoji="0" lang="en-US" altLang="zh-CN" sz="4400" b="1" i="0" u="none" strike="noStrike" kern="1200" cap="none" spc="0" normalizeH="0" baseline="30000" noProof="0" dirty="0" err="1">
                <a:ln>
                  <a:noFill/>
                </a:ln>
                <a:solidFill>
                  <a:prstClr val="black"/>
                </a:solidFill>
                <a:effectLst/>
                <a:uLnTx/>
                <a:uFillTx/>
                <a:latin typeface="Calibri"/>
                <a:ea typeface="幼圆" panose="02010509060101010101" pitchFamily="49" charset="-122"/>
                <a:cs typeface="Arial" panose="020B0604020202020204" pitchFamily="34" charset="0"/>
              </a:rPr>
              <a:t>16</a:t>
            </a:r>
            <a:r>
              <a:rPr kumimoji="0" lang="en-US" altLang="zh-CN" sz="4400" b="1" i="0" u="none" strike="noStrike" kern="1200" cap="none" spc="0" normalizeH="0" baseline="0" noProof="0" dirty="0" err="1">
                <a:ln>
                  <a:noFill/>
                </a:ln>
                <a:solidFill>
                  <a:prstClr val="black"/>
                </a:solidFill>
                <a:effectLst/>
                <a:uLnTx/>
                <a:uFillTx/>
                <a:latin typeface="Calibri"/>
                <a:ea typeface="幼圆" panose="02010509060101010101" pitchFamily="49" charset="-122"/>
                <a:cs typeface="Arial" panose="020B0604020202020204" pitchFamily="34" charset="0"/>
              </a:rPr>
              <a:t>O</a:t>
            </a:r>
            <a:endParaRPr kumimoji="0" lang="en-US" altLang="zh-CN" sz="4400" b="1" i="0" u="none" strike="noStrike" kern="1200" cap="none" spc="0" normalizeH="0" baseline="0" noProof="0" dirty="0">
              <a:ln>
                <a:noFill/>
              </a:ln>
              <a:solidFill>
                <a:prstClr val="black"/>
              </a:solidFill>
              <a:effectLst/>
              <a:uLnTx/>
              <a:uFillTx/>
              <a:latin typeface="Calibri"/>
              <a:ea typeface="幼圆" panose="02010509060101010101" pitchFamily="49" charset="-122"/>
              <a:cs typeface="Arial" panose="020B0604020202020204" pitchFamily="34" charset="0"/>
            </a:endParaRPr>
          </a:p>
        </p:txBody>
      </p:sp>
      <p:sp>
        <p:nvSpPr>
          <p:cNvPr id="6" name="矩形 5">
            <a:extLst>
              <a:ext uri="{FF2B5EF4-FFF2-40B4-BE49-F238E27FC236}">
                <a16:creationId xmlns:a16="http://schemas.microsoft.com/office/drawing/2014/main" id="{B09B745A-F32D-4239-B3FA-05C1AB315F61}"/>
              </a:ext>
            </a:extLst>
          </p:cNvPr>
          <p:cNvSpPr/>
          <p:nvPr/>
        </p:nvSpPr>
        <p:spPr>
          <a:xfrm>
            <a:off x="2265073" y="6217234"/>
            <a:ext cx="6803692" cy="400110"/>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zh-CN" sz="2000" b="0"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L.Y. Zhang, J. </a:t>
            </a:r>
            <a:r>
              <a:rPr kumimoji="0" lang="en-US" altLang="zh-CN" sz="2000" b="0" i="0" u="none" strike="noStrike" kern="1200" cap="none" spc="0" normalizeH="0" baseline="0" noProof="0" dirty="0" err="1">
                <a:ln>
                  <a:noFill/>
                </a:ln>
                <a:solidFill>
                  <a:srgbClr val="0070C0"/>
                </a:solidFill>
                <a:effectLst/>
                <a:uLnTx/>
                <a:uFillTx/>
                <a:latin typeface="Calibri"/>
                <a:ea typeface="幼圆" panose="02010509060101010101" pitchFamily="49" charset="-122"/>
                <a:cs typeface="Arial" panose="020B0604020202020204" pitchFamily="34" charset="0"/>
              </a:rPr>
              <a:t>Su</a:t>
            </a:r>
            <a:r>
              <a:rPr kumimoji="0" lang="en-US" altLang="zh-CN" sz="2000" b="0"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 J.J. He</a:t>
            </a:r>
            <a:r>
              <a:rPr kumimoji="0" lang="zh-CN" altLang="en-US" sz="2000" b="0" i="0" u="none" strike="noStrike" kern="1200" cap="none" spc="0" normalizeH="0" baseline="0" noProof="0" dirty="0">
                <a:ln>
                  <a:noFill/>
                </a:ln>
                <a:solidFill>
                  <a:srgbClr val="FF0000"/>
                </a:solidFill>
                <a:effectLst/>
                <a:uLnTx/>
                <a:uFillTx/>
                <a:latin typeface="Calibri"/>
                <a:ea typeface="幼圆" panose="02010509060101010101" pitchFamily="49" charset="-122"/>
                <a:cs typeface="Arial" panose="020B0604020202020204" pitchFamily="34" charset="0"/>
              </a:rPr>
              <a:t>*</a:t>
            </a:r>
            <a:r>
              <a:rPr kumimoji="0" lang="en-US" altLang="zh-CN" sz="2000" b="0"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 </a:t>
            </a:r>
            <a:r>
              <a:rPr kumimoji="0" lang="en-US" altLang="zh-CN" sz="2000" b="0" i="1"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et al</a:t>
            </a:r>
            <a:r>
              <a:rPr kumimoji="0" lang="en-US" altLang="zh-CN" sz="2000" b="0"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 Phys. Rev. Lett. 127(2021)152702</a:t>
            </a:r>
            <a:endParaRPr kumimoji="0" lang="en-US" altLang="zh-CN" sz="2000" b="0" i="0" u="none" strike="noStrike" kern="1200" cap="none" spc="0" normalizeH="0" baseline="30000" noProof="0" dirty="0">
              <a:ln>
                <a:noFill/>
              </a:ln>
              <a:solidFill>
                <a:srgbClr val="0070C0"/>
              </a:solidFill>
              <a:effectLst/>
              <a:uLnTx/>
              <a:uFillTx/>
              <a:latin typeface="Calibri"/>
              <a:ea typeface="幼圆" panose="02010509060101010101" pitchFamily="49" charset="-122"/>
              <a:cs typeface="Arial" panose="020B0604020202020204" pitchFamily="34" charset="0"/>
            </a:endParaRPr>
          </a:p>
        </p:txBody>
      </p:sp>
      <p:sp>
        <p:nvSpPr>
          <p:cNvPr id="7" name="矩形 6">
            <a:extLst>
              <a:ext uri="{FF2B5EF4-FFF2-40B4-BE49-F238E27FC236}">
                <a16:creationId xmlns:a16="http://schemas.microsoft.com/office/drawing/2014/main" id="{82C23D0D-BACF-4D93-9053-4E67B9870271}"/>
              </a:ext>
            </a:extLst>
          </p:cNvPr>
          <p:cNvSpPr/>
          <p:nvPr/>
        </p:nvSpPr>
        <p:spPr>
          <a:xfrm>
            <a:off x="4022204" y="6489911"/>
            <a:ext cx="4977326" cy="400110"/>
          </a:xfrm>
          <a:prstGeom prst="rect">
            <a:avLst/>
          </a:prstGeom>
        </p:spPr>
        <p:txBody>
          <a:bodyPr wrap="squar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zh-CN" sz="2000" b="0" i="0" u="none" strike="noStrike" kern="1200" cap="none" spc="0" normalizeH="0" baseline="0" noProof="0" dirty="0" err="1">
                <a:ln>
                  <a:noFill/>
                </a:ln>
                <a:solidFill>
                  <a:srgbClr val="0070C0"/>
                </a:solidFill>
                <a:effectLst/>
                <a:uLnTx/>
                <a:uFillTx/>
                <a:latin typeface="Calibri"/>
                <a:ea typeface="幼圆" panose="02010509060101010101" pitchFamily="49" charset="-122"/>
                <a:cs typeface="Arial" panose="020B0604020202020204" pitchFamily="34" charset="0"/>
              </a:rPr>
              <a:t>L.Y</a:t>
            </a:r>
            <a:r>
              <a:rPr kumimoji="0" lang="en-US" altLang="zh-CN" sz="2000" b="0"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 Zhang </a:t>
            </a:r>
            <a:r>
              <a:rPr kumimoji="0" lang="en-US" altLang="zh-CN" sz="2000" b="0" i="1"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et al</a:t>
            </a:r>
            <a:r>
              <a:rPr kumimoji="0" lang="en-US" altLang="zh-CN" sz="2000" b="0"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 Phys. Rev. C 106(2022)055803</a:t>
            </a:r>
            <a:endParaRPr kumimoji="0" lang="en-US" altLang="zh-CN" sz="2000" b="0" i="0" u="none" strike="noStrike" kern="1200" cap="none" spc="0" normalizeH="0" baseline="30000" noProof="0" dirty="0">
              <a:ln>
                <a:noFill/>
              </a:ln>
              <a:solidFill>
                <a:srgbClr val="0070C0"/>
              </a:solidFill>
              <a:effectLst/>
              <a:uLnTx/>
              <a:uFillTx/>
              <a:latin typeface="Calibri"/>
              <a:ea typeface="幼圆" panose="02010509060101010101" pitchFamily="49" charset="-122"/>
              <a:cs typeface="Arial" panose="020B0604020202020204" pitchFamily="34" charset="0"/>
            </a:endParaRPr>
          </a:p>
        </p:txBody>
      </p:sp>
    </p:spTree>
    <p:extLst>
      <p:ext uri="{BB962C8B-B14F-4D97-AF65-F5344CB8AC3E}">
        <p14:creationId xmlns:p14="http://schemas.microsoft.com/office/powerpoint/2010/main" val="2472537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183C35-3B9B-4393-ACCD-079CB2E8FDAE}"/>
              </a:ext>
            </a:extLst>
          </p:cNvPr>
          <p:cNvSpPr txBox="1">
            <a:spLocks noChangeArrowheads="1"/>
          </p:cNvSpPr>
          <p:nvPr/>
        </p:nvSpPr>
        <p:spPr>
          <a:xfrm>
            <a:off x="575314" y="1163227"/>
            <a:ext cx="5056881" cy="5830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l" defTabSz="914400" rtl="0" eaLnBrk="1" fontAlgn="auto" latinLnBrk="0" hangingPunct="1">
              <a:lnSpc>
                <a:spcPct val="90000"/>
              </a:lnSpc>
              <a:spcBef>
                <a:spcPct val="0"/>
              </a:spcBef>
              <a:spcAft>
                <a:spcPts val="0"/>
              </a:spcAft>
              <a:buClrTx/>
              <a:buSzTx/>
              <a:buFont typeface="Wingdings" panose="05000000000000000000" pitchFamily="2" charset="2"/>
              <a:buChar char="l"/>
              <a:tabLst/>
              <a:defRPr/>
            </a:pPr>
            <a:r>
              <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宋体" panose="02010600030101010101" pitchFamily="2" charset="-122"/>
                <a:cs typeface="Arial" panose="020B0604020202020204" pitchFamily="34" charset="0"/>
              </a:rPr>
              <a:t>Lowest energy achieved</a:t>
            </a:r>
            <a:endPar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幼圆" panose="02010509060101010101" pitchFamily="49" charset="-122"/>
              <a:cs typeface="Arial" panose="020B0604020202020204" pitchFamily="34" charset="0"/>
            </a:endParaRPr>
          </a:p>
        </p:txBody>
      </p:sp>
      <p:sp>
        <p:nvSpPr>
          <p:cNvPr id="3" name="矩形 2">
            <a:extLst>
              <a:ext uri="{FF2B5EF4-FFF2-40B4-BE49-F238E27FC236}">
                <a16:creationId xmlns:a16="http://schemas.microsoft.com/office/drawing/2014/main" id="{830EB5F6-F048-4E85-8A28-ABF51E3575C5}"/>
              </a:ext>
            </a:extLst>
          </p:cNvPr>
          <p:cNvSpPr/>
          <p:nvPr/>
        </p:nvSpPr>
        <p:spPr>
          <a:xfrm>
            <a:off x="678375" y="1611810"/>
            <a:ext cx="6256393" cy="952312"/>
          </a:xfrm>
          <a:prstGeom prst="rect">
            <a:avLst/>
          </a:prstGeom>
        </p:spPr>
        <p:txBody>
          <a:bodyPr wrap="none">
            <a:sp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altLang="zh-CN" sz="2200" b="1"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Energy point:  </a:t>
            </a:r>
            <a:r>
              <a:rPr kumimoji="0" lang="en-US" altLang="zh-CN" sz="2200" b="0" i="1" u="none" strike="noStrike" kern="1200" cap="none" spc="0" normalizeH="0" baseline="0" noProof="0" dirty="0" err="1">
                <a:ln>
                  <a:noFill/>
                </a:ln>
                <a:solidFill>
                  <a:prstClr val="black"/>
                </a:solidFill>
                <a:effectLst/>
                <a:uLnTx/>
                <a:uFillTx/>
                <a:latin typeface="Calibri"/>
                <a:ea typeface="幼圆" panose="02010509060101010101" pitchFamily="49" charset="-122"/>
                <a:cs typeface="Arial" panose="020B0604020202020204" pitchFamily="34" charset="0"/>
              </a:rPr>
              <a:t>E</a:t>
            </a:r>
            <a:r>
              <a:rPr kumimoji="0" lang="en-US" altLang="zh-CN" sz="2200" b="0" i="0" u="none" strike="noStrike" kern="1200" cap="none" spc="0" normalizeH="0" baseline="-25000" noProof="0" dirty="0" err="1">
                <a:ln>
                  <a:noFill/>
                </a:ln>
                <a:solidFill>
                  <a:prstClr val="black"/>
                </a:solidFill>
                <a:effectLst/>
                <a:uLnTx/>
                <a:uFillTx/>
                <a:latin typeface="Calibri"/>
                <a:ea typeface="幼圆" panose="02010509060101010101" pitchFamily="49" charset="-122"/>
                <a:cs typeface="Arial" panose="020B0604020202020204" pitchFamily="34" charset="0"/>
              </a:rPr>
              <a:t>c.m</a:t>
            </a:r>
            <a:r>
              <a:rPr kumimoji="0" lang="en-US" altLang="zh-CN" sz="2200" b="0" i="0" u="none" strike="noStrike" kern="1200" cap="none" spc="0" normalizeH="0" baseline="-25000" noProof="0" dirty="0">
                <a:ln>
                  <a:noFill/>
                </a:ln>
                <a:solidFill>
                  <a:prstClr val="black"/>
                </a:solidFill>
                <a:effectLst/>
                <a:uLnTx/>
                <a:uFillTx/>
                <a:latin typeface="Calibri"/>
                <a:ea typeface="幼圆" panose="02010509060101010101" pitchFamily="49" charset="-122"/>
                <a:cs typeface="Arial" panose="020B0604020202020204" pitchFamily="34" charset="0"/>
              </a:rPr>
              <a:t>.</a:t>
            </a:r>
            <a:r>
              <a:rPr kumimoji="0" lang="en-US" altLang="zh-CN" sz="2200" b="0" i="0" u="none" strike="noStrike" kern="1200" cap="none" spc="0" normalizeH="0" baseline="0" noProof="0" dirty="0">
                <a:ln>
                  <a:noFill/>
                </a:ln>
                <a:solidFill>
                  <a:prstClr val="black"/>
                </a:solidFill>
                <a:effectLst/>
                <a:uLnTx/>
                <a:uFillTx/>
                <a:latin typeface="Calibri"/>
                <a:ea typeface="幼圆" panose="02010509060101010101" pitchFamily="49" charset="-122"/>
                <a:cs typeface="Arial" panose="020B0604020202020204" pitchFamily="34" charset="0"/>
              </a:rPr>
              <a:t> = 72.4 keV;</a:t>
            </a:r>
            <a:r>
              <a:rPr kumimoji="0" lang="en-US" altLang="zh-CN" sz="2200" b="0"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anose="020B0604020202020204" pitchFamily="34" charset="0"/>
              </a:rPr>
              <a:t> </a:t>
            </a:r>
            <a:r>
              <a:rPr kumimoji="0" lang="en-US" altLang="zh-CN" sz="2200" b="1"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Beam current:  </a:t>
            </a:r>
            <a:r>
              <a:rPr kumimoji="0" lang="en-US" altLang="zh-CN" sz="2200" b="0" i="0" u="none" strike="noStrike" kern="1200" cap="none" spc="0" normalizeH="0" baseline="0" noProof="0" dirty="0">
                <a:ln>
                  <a:noFill/>
                </a:ln>
                <a:solidFill>
                  <a:prstClr val="black"/>
                </a:solidFill>
                <a:effectLst/>
                <a:uLnTx/>
                <a:uFillTx/>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200" b="0" i="0" u="none" strike="noStrike" kern="1200" cap="none" spc="0" normalizeH="0" baseline="0" noProof="0" dirty="0">
                <a:ln>
                  <a:noFill/>
                </a:ln>
                <a:solidFill>
                  <a:prstClr val="black"/>
                </a:solidFill>
                <a:effectLst/>
                <a:uLnTx/>
                <a:uFillTx/>
                <a:latin typeface="Calibri"/>
                <a:ea typeface="幼圆" panose="02010509060101010101" pitchFamily="49" charset="-122"/>
                <a:cs typeface="Arial" panose="020B0604020202020204" pitchFamily="34" charset="0"/>
              </a:rPr>
              <a:t>1 mA</a:t>
            </a:r>
          </a:p>
          <a:p>
            <a:pPr marL="0" marR="0" lvl="0" indent="0" algn="l" defTabSz="914400" rtl="0" eaLnBrk="1" fontAlgn="auto" latinLnBrk="0" hangingPunct="1">
              <a:lnSpc>
                <a:spcPts val="3500"/>
              </a:lnSpc>
              <a:spcBef>
                <a:spcPts val="0"/>
              </a:spcBef>
              <a:spcAft>
                <a:spcPts val="0"/>
              </a:spcAft>
              <a:buClrTx/>
              <a:buSzTx/>
              <a:buFontTx/>
              <a:buNone/>
              <a:tabLst/>
              <a:defRPr/>
            </a:pPr>
            <a:r>
              <a:rPr kumimoji="0" lang="en-US" altLang="zh-CN" sz="2200" b="1"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Machine Time:  </a:t>
            </a:r>
            <a:r>
              <a:rPr kumimoji="0" lang="en-US" altLang="zh-CN" sz="2200" b="0" i="0" u="none" strike="noStrike" kern="1200" cap="none" spc="0" normalizeH="0" baseline="0" noProof="0" dirty="0">
                <a:ln>
                  <a:noFill/>
                </a:ln>
                <a:solidFill>
                  <a:prstClr val="black"/>
                </a:solidFill>
                <a:effectLst/>
                <a:uLnTx/>
                <a:uFillTx/>
                <a:latin typeface="Calibri"/>
                <a:ea typeface="幼圆" panose="02010509060101010101" pitchFamily="49" charset="-122"/>
                <a:cs typeface="Arial" panose="020B0604020202020204" pitchFamily="34" charset="0"/>
              </a:rPr>
              <a:t>46.5 h;  </a:t>
            </a:r>
            <a:r>
              <a:rPr kumimoji="0" lang="en-US" altLang="zh-CN" sz="2200" b="1"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Challenge: </a:t>
            </a:r>
            <a:r>
              <a:rPr kumimoji="0" lang="en-US" altLang="zh-CN" sz="2200" b="0" i="0" u="none" strike="noStrike" kern="1200" cap="none" spc="0" normalizeH="0" baseline="0" noProof="0" dirty="0">
                <a:ln>
                  <a:noFill/>
                </a:ln>
                <a:solidFill>
                  <a:prstClr val="black"/>
                </a:solidFill>
                <a:effectLst/>
                <a:uLnTx/>
                <a:uFillTx/>
                <a:latin typeface="Calibri"/>
                <a:ea typeface="幼圆" panose="02010509060101010101" pitchFamily="49" charset="-122"/>
                <a:cs typeface="Arial" panose="020B0604020202020204" pitchFamily="34" charset="0"/>
              </a:rPr>
              <a:t>deuteron </a:t>
            </a:r>
            <a:r>
              <a:rPr kumimoji="0" lang="en-US" altLang="zh-CN" sz="2200" b="0" i="0" u="none" strike="noStrike" kern="1200" cap="none" spc="0" normalizeH="0" baseline="0" noProof="0" dirty="0" err="1">
                <a:ln>
                  <a:noFill/>
                </a:ln>
                <a:solidFill>
                  <a:prstClr val="black"/>
                </a:solidFill>
                <a:effectLst/>
                <a:uLnTx/>
                <a:uFillTx/>
                <a:latin typeface="Calibri"/>
                <a:ea typeface="幼圆" panose="02010509060101010101" pitchFamily="49" charset="-122"/>
                <a:cs typeface="Arial" panose="020B0604020202020204" pitchFamily="34" charset="0"/>
              </a:rPr>
              <a:t>contam</a:t>
            </a:r>
            <a:r>
              <a:rPr kumimoji="0" lang="en-US" altLang="zh-CN" sz="2200" b="0" i="0" u="none" strike="noStrike" kern="1200" cap="none" spc="0" normalizeH="0" baseline="0" noProof="0" dirty="0">
                <a:ln>
                  <a:noFill/>
                </a:ln>
                <a:solidFill>
                  <a:prstClr val="black"/>
                </a:solidFill>
                <a:effectLst/>
                <a:uLnTx/>
                <a:uFillTx/>
                <a:latin typeface="Calibri"/>
                <a:ea typeface="幼圆" panose="02010509060101010101" pitchFamily="49" charset="-122"/>
                <a:cs typeface="Arial" panose="020B0604020202020204" pitchFamily="34" charset="0"/>
              </a:rPr>
              <a:t>.</a:t>
            </a:r>
          </a:p>
        </p:txBody>
      </p:sp>
      <p:pic>
        <p:nvPicPr>
          <p:cNvPr id="4" name="图片 3">
            <a:extLst>
              <a:ext uri="{FF2B5EF4-FFF2-40B4-BE49-F238E27FC236}">
                <a16:creationId xmlns:a16="http://schemas.microsoft.com/office/drawing/2014/main" id="{E84FA964-F74A-4508-A269-94CB2B73CD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70"/>
          <a:stretch/>
        </p:blipFill>
        <p:spPr>
          <a:xfrm>
            <a:off x="822465" y="3254477"/>
            <a:ext cx="6803692" cy="3101324"/>
          </a:xfrm>
          <a:prstGeom prst="rect">
            <a:avLst/>
          </a:prstGeom>
        </p:spPr>
      </p:pic>
      <p:sp>
        <p:nvSpPr>
          <p:cNvPr id="5" name="矩形 4">
            <a:extLst>
              <a:ext uri="{FF2B5EF4-FFF2-40B4-BE49-F238E27FC236}">
                <a16:creationId xmlns:a16="http://schemas.microsoft.com/office/drawing/2014/main" id="{7044C742-DEC5-4B91-984D-9AC38097266A}"/>
              </a:ext>
            </a:extLst>
          </p:cNvPr>
          <p:cNvSpPr/>
          <p:nvPr/>
        </p:nvSpPr>
        <p:spPr>
          <a:xfrm>
            <a:off x="730461" y="2684584"/>
            <a:ext cx="388753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a:ea typeface="幼圆" panose="02010509060101010101" pitchFamily="49" charset="-122"/>
                <a:cs typeface="Arial" panose="020B0604020202020204" pitchFamily="34" charset="0"/>
              </a:rPr>
              <a:t>Net counts: 30 </a:t>
            </a:r>
            <a:r>
              <a:rPr kumimoji="0" lang="en-US" altLang="zh-CN" sz="2400" b="1" i="0" u="none" strike="noStrike" kern="1200" cap="none" spc="0" normalizeH="0" baseline="0" noProof="0" dirty="0">
                <a:ln>
                  <a:noFill/>
                </a:ln>
                <a:solidFill>
                  <a:srgbClr val="FF0000"/>
                </a:solidFill>
                <a:effectLst/>
                <a:uLnTx/>
                <a:uFillTx/>
                <a:latin typeface="Calibri"/>
                <a:ea typeface="幼圆" panose="02010509060101010101" pitchFamily="49" charset="-122"/>
                <a:cs typeface="Arial" panose="020B0604020202020204" pitchFamily="34" charset="0"/>
                <a:sym typeface="Symbol" panose="05050102010706020507" pitchFamily="18" charset="2"/>
              </a:rPr>
              <a:t></a:t>
            </a:r>
            <a:r>
              <a:rPr kumimoji="0" lang="en-US" altLang="zh-CN" sz="2400" b="1" i="0" u="none" strike="noStrike" kern="1200" cap="none" spc="0" normalizeH="0" baseline="0" noProof="0" dirty="0">
                <a:ln>
                  <a:noFill/>
                </a:ln>
                <a:solidFill>
                  <a:srgbClr val="FF0000"/>
                </a:solidFill>
                <a:effectLst/>
                <a:uLnTx/>
                <a:uFillTx/>
                <a:latin typeface="Calibri"/>
                <a:ea typeface="幼圆" panose="02010509060101010101" pitchFamily="49" charset="-122"/>
                <a:cs typeface="Arial" panose="020B0604020202020204" pitchFamily="34" charset="0"/>
              </a:rPr>
              <a:t> 26</a:t>
            </a:r>
            <a:r>
              <a:rPr kumimoji="0" lang="en-US" altLang="zh-CN" sz="2400" b="1" i="0" u="none" strike="noStrike" kern="1200" cap="none" spc="0" normalizeH="0" baseline="0" noProof="0" dirty="0">
                <a:ln>
                  <a:noFill/>
                </a:ln>
                <a:solidFill>
                  <a:srgbClr val="0070C0"/>
                </a:solidFill>
                <a:effectLst/>
                <a:uLnTx/>
                <a:uFillTx/>
                <a:latin typeface="Calibri"/>
                <a:ea typeface="幼圆" panose="02010509060101010101" pitchFamily="49" charset="-122"/>
                <a:cs typeface="Arial" panose="020B0604020202020204" pitchFamily="34" charset="0"/>
              </a:rPr>
              <a:t> (80% err)</a:t>
            </a:r>
            <a:endParaRPr kumimoji="0" lang="zh-CN" altLang="en-US" sz="2400" b="1" i="0" u="none" strike="noStrike" kern="1200" cap="none" spc="0" normalizeH="0" baseline="0" noProof="0" dirty="0">
              <a:ln>
                <a:noFill/>
              </a:ln>
              <a:solidFill>
                <a:srgbClr val="0070C0"/>
              </a:solidFill>
              <a:effectLst/>
              <a:uLnTx/>
              <a:uFillTx/>
              <a:latin typeface="Calibri"/>
              <a:ea typeface="宋体" panose="02010600030101010101" pitchFamily="2" charset="-122"/>
              <a:cs typeface="+mn-cs"/>
            </a:endParaRPr>
          </a:p>
        </p:txBody>
      </p:sp>
      <p:sp>
        <p:nvSpPr>
          <p:cNvPr id="7" name="文本框 6">
            <a:extLst>
              <a:ext uri="{FF2B5EF4-FFF2-40B4-BE49-F238E27FC236}">
                <a16:creationId xmlns:a16="http://schemas.microsoft.com/office/drawing/2014/main" id="{B609AAC8-50E5-4D81-94B4-644001B9DBDF}"/>
              </a:ext>
            </a:extLst>
          </p:cNvPr>
          <p:cNvSpPr txBox="1"/>
          <p:nvPr/>
        </p:nvSpPr>
        <p:spPr>
          <a:xfrm>
            <a:off x="282668" y="141930"/>
            <a:ext cx="872025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libri"/>
                <a:ea typeface="幼圆" panose="02010509060101010101" pitchFamily="49" charset="-122"/>
                <a:cs typeface="Arial" panose="020B0604020202020204" pitchFamily="34" charset="0"/>
              </a:rPr>
              <a:t>JUNA</a:t>
            </a:r>
            <a:r>
              <a:rPr kumimoji="0" lang="en-US" altLang="zh-CN" sz="4400" b="1" i="0" u="none" strike="noStrike" kern="1200" cap="none" spc="0" normalizeH="0" baseline="0" noProof="0" dirty="0">
                <a:ln>
                  <a:noFill/>
                </a:ln>
                <a:solidFill>
                  <a:prstClr val="black"/>
                </a:solidFill>
                <a:effectLst/>
                <a:uLnTx/>
                <a:uFillTx/>
                <a:latin typeface="Calibri"/>
                <a:ea typeface="幼圆" panose="02010509060101010101" pitchFamily="49" charset="-122"/>
                <a:cs typeface="Arial" panose="020B0604020202020204" pitchFamily="34" charset="0"/>
              </a:rPr>
              <a:t> measurement of </a:t>
            </a:r>
            <a:r>
              <a:rPr kumimoji="0" lang="en-US" altLang="zh-CN" sz="4400" b="1" i="0" u="none" strike="noStrike" kern="1200" cap="none" spc="0" normalizeH="0" baseline="30000" noProof="0" dirty="0" err="1">
                <a:ln>
                  <a:noFill/>
                </a:ln>
                <a:solidFill>
                  <a:prstClr val="black"/>
                </a:solidFill>
                <a:effectLst/>
                <a:uLnTx/>
                <a:uFillTx/>
                <a:latin typeface="Calibri"/>
                <a:ea typeface="幼圆" panose="02010509060101010101" pitchFamily="49" charset="-122"/>
                <a:cs typeface="Arial" panose="020B0604020202020204" pitchFamily="34" charset="0"/>
              </a:rPr>
              <a:t>19</a:t>
            </a:r>
            <a:r>
              <a:rPr kumimoji="0" lang="en-US" altLang="zh-CN" sz="4400" b="1" i="0" u="none" strike="noStrike" kern="1200" cap="none" spc="0" normalizeH="0" baseline="0" noProof="0" dirty="0" err="1">
                <a:ln>
                  <a:noFill/>
                </a:ln>
                <a:solidFill>
                  <a:prstClr val="black"/>
                </a:solidFill>
                <a:effectLst/>
                <a:uLnTx/>
                <a:uFillTx/>
                <a:latin typeface="Calibri"/>
                <a:ea typeface="幼圆" panose="02010509060101010101" pitchFamily="49" charset="-122"/>
                <a:cs typeface="Arial" panose="020B0604020202020204" pitchFamily="34" charset="0"/>
              </a:rPr>
              <a:t>F</a:t>
            </a:r>
            <a:r>
              <a:rPr kumimoji="0" lang="en-US" altLang="zh-CN" sz="4400" b="1" i="0" u="none" strike="noStrike" kern="1200" cap="none" spc="0" normalizeH="0" baseline="0" noProof="0" dirty="0">
                <a:ln>
                  <a:noFill/>
                </a:ln>
                <a:solidFill>
                  <a:prstClr val="black"/>
                </a:solidFill>
                <a:effectLst/>
                <a:uLnTx/>
                <a:uFillTx/>
                <a:latin typeface="Calibri"/>
                <a:ea typeface="幼圆" panose="02010509060101010101" pitchFamily="49" charset="-122"/>
                <a:cs typeface="Arial" panose="020B0604020202020204" pitchFamily="34" charset="0"/>
              </a:rPr>
              <a:t>(p,</a:t>
            </a:r>
            <a:r>
              <a:rPr kumimoji="0" lang="en-US" altLang="zh-CN" sz="4400" b="1" i="0" u="none" strike="noStrike" kern="1200" cap="none" spc="0" normalizeH="0" baseline="0" noProof="0" dirty="0">
                <a:ln>
                  <a:noFill/>
                </a:ln>
                <a:solidFill>
                  <a:prstClr val="black"/>
                </a:solidFill>
                <a:effectLst/>
                <a:uLnTx/>
                <a:uFillTx/>
                <a:latin typeface="Calibri"/>
                <a:ea typeface="幼圆" panose="02010509060101010101" pitchFamily="49" charset="-122"/>
                <a:cs typeface="Arial" panose="020B0604020202020204" pitchFamily="34" charset="0"/>
                <a:sym typeface="Symbol" panose="05050102010706020507" pitchFamily="18" charset="2"/>
              </a:rPr>
              <a:t></a:t>
            </a:r>
            <a:r>
              <a:rPr kumimoji="0" lang="en-US" altLang="zh-CN" sz="4400" b="1" i="0" u="none" strike="noStrike" kern="1200" cap="none" spc="0" normalizeH="0" baseline="0" noProof="0" dirty="0">
                <a:ln>
                  <a:noFill/>
                </a:ln>
                <a:solidFill>
                  <a:prstClr val="black"/>
                </a:solidFill>
                <a:effectLst/>
                <a:uLnTx/>
                <a:uFillTx/>
                <a:latin typeface="Calibri"/>
                <a:ea typeface="幼圆" panose="02010509060101010101" pitchFamily="49" charset="-122"/>
                <a:cs typeface="Arial" panose="020B0604020202020204" pitchFamily="34" charset="0"/>
              </a:rPr>
              <a:t>)</a:t>
            </a:r>
            <a:r>
              <a:rPr kumimoji="0" lang="en-US" altLang="zh-CN" sz="4400" b="1" i="0" u="none" strike="noStrike" kern="1200" cap="none" spc="0" normalizeH="0" baseline="30000" noProof="0" dirty="0" err="1">
                <a:ln>
                  <a:noFill/>
                </a:ln>
                <a:solidFill>
                  <a:prstClr val="black"/>
                </a:solidFill>
                <a:effectLst/>
                <a:uLnTx/>
                <a:uFillTx/>
                <a:latin typeface="Calibri"/>
                <a:ea typeface="幼圆" panose="02010509060101010101" pitchFamily="49" charset="-122"/>
                <a:cs typeface="Arial" panose="020B0604020202020204" pitchFamily="34" charset="0"/>
              </a:rPr>
              <a:t>16</a:t>
            </a:r>
            <a:r>
              <a:rPr kumimoji="0" lang="en-US" altLang="zh-CN" sz="4400" b="1" i="0" u="none" strike="noStrike" kern="1200" cap="none" spc="0" normalizeH="0" baseline="0" noProof="0" dirty="0" err="1">
                <a:ln>
                  <a:noFill/>
                </a:ln>
                <a:solidFill>
                  <a:prstClr val="black"/>
                </a:solidFill>
                <a:effectLst/>
                <a:uLnTx/>
                <a:uFillTx/>
                <a:latin typeface="Calibri"/>
                <a:ea typeface="幼圆" panose="02010509060101010101" pitchFamily="49" charset="-122"/>
                <a:cs typeface="Arial" panose="020B0604020202020204" pitchFamily="34" charset="0"/>
              </a:rPr>
              <a:t>O</a:t>
            </a:r>
            <a:endParaRPr kumimoji="0" lang="en-US" altLang="zh-CN" sz="4400" b="1" i="0" u="none" strike="noStrike" kern="1200" cap="none" spc="0" normalizeH="0" baseline="0" noProof="0" dirty="0">
              <a:ln>
                <a:noFill/>
              </a:ln>
              <a:solidFill>
                <a:prstClr val="black"/>
              </a:solidFill>
              <a:effectLst/>
              <a:uLnTx/>
              <a:uFillTx/>
              <a:latin typeface="Calibri"/>
              <a:ea typeface="幼圆" panose="02010509060101010101" pitchFamily="49" charset="-122"/>
              <a:cs typeface="Arial" panose="020B0604020202020204" pitchFamily="34" charset="0"/>
            </a:endParaRPr>
          </a:p>
        </p:txBody>
      </p:sp>
    </p:spTree>
    <p:extLst>
      <p:ext uri="{BB962C8B-B14F-4D97-AF65-F5344CB8AC3E}">
        <p14:creationId xmlns:p14="http://schemas.microsoft.com/office/powerpoint/2010/main" val="2567068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2C31353-1276-487B-94B2-1575C108C8B2}"/>
              </a:ext>
            </a:extLst>
          </p:cNvPr>
          <p:cNvSpPr txBox="1"/>
          <p:nvPr/>
        </p:nvSpPr>
        <p:spPr>
          <a:xfrm>
            <a:off x="2215493" y="140802"/>
            <a:ext cx="4511171" cy="769441"/>
          </a:xfrm>
          <a:prstGeom prst="rect">
            <a:avLst/>
          </a:prstGeom>
          <a:noFill/>
        </p:spPr>
        <p:txBody>
          <a:bodyPr wrap="none" rtlCol="0">
            <a:spAutoFit/>
          </a:bodyPr>
          <a:lstStyle>
            <a:defPPr>
              <a:defRPr lang="zh-CN"/>
            </a:defPPr>
            <a:lvl1pPr algn="ctr">
              <a:defRPr sz="2800" spc="300">
                <a:ln w="6350">
                  <a:solidFill>
                    <a:srgbClr val="4E4F97">
                      <a:alpha val="50000"/>
                    </a:srgbClr>
                  </a:solidFill>
                </a:ln>
                <a:solidFill>
                  <a:srgbClr val="7B90D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About </a:t>
            </a:r>
            <a:r>
              <a:rPr kumimoji="0" lang="en-US" altLang="zh-CN" sz="4400" b="1" i="0" u="none" strike="noStrike" kern="1200" cap="none" spc="0" normalizeH="0" baseline="3000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19</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F</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p,</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sym typeface="Symbol" panose="05050102010706020507" pitchFamily="18" charset="2"/>
              </a:rPr>
              <a:t></a:t>
            </a:r>
            <a:r>
              <a:rPr kumimoji="0" lang="en-US" altLang="zh-CN" sz="4400" b="1" i="0"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sym typeface="Symbol" panose="05050102010706020507" pitchFamily="18" charset="2"/>
              </a:rPr>
              <a:t>0</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a:t>
            </a:r>
            <a:r>
              <a:rPr kumimoji="0" lang="en-US" altLang="zh-CN" sz="4400" b="1" i="0" u="none" strike="noStrike" kern="1200" cap="none" spc="0" normalizeH="0" baseline="3000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16</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O</a:t>
            </a:r>
            <a:endParaRPr kumimoji="0" lang="zh-CN" alt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mn-cs"/>
            </a:endParaRPr>
          </a:p>
        </p:txBody>
      </p:sp>
      <p:pic>
        <p:nvPicPr>
          <p:cNvPr id="3" name="图片 2">
            <a:extLst>
              <a:ext uri="{FF2B5EF4-FFF2-40B4-BE49-F238E27FC236}">
                <a16:creationId xmlns:a16="http://schemas.microsoft.com/office/drawing/2014/main" id="{6DD7B748-5C13-4579-8A5D-655A110A3DCD}"/>
              </a:ext>
            </a:extLst>
          </p:cNvPr>
          <p:cNvPicPr>
            <a:picLocks noChangeAspect="1"/>
          </p:cNvPicPr>
          <p:nvPr/>
        </p:nvPicPr>
        <p:blipFill rotWithShape="1">
          <a:blip r:embed="rId3"/>
          <a:srcRect l="17383" t="13687" r="16858" b="33260"/>
          <a:stretch/>
        </p:blipFill>
        <p:spPr>
          <a:xfrm>
            <a:off x="4885012" y="4037419"/>
            <a:ext cx="4104457" cy="2295087"/>
          </a:xfrm>
          <a:prstGeom prst="rect">
            <a:avLst/>
          </a:prstGeom>
        </p:spPr>
      </p:pic>
      <p:sp>
        <p:nvSpPr>
          <p:cNvPr id="4" name="矩形 3">
            <a:extLst>
              <a:ext uri="{FF2B5EF4-FFF2-40B4-BE49-F238E27FC236}">
                <a16:creationId xmlns:a16="http://schemas.microsoft.com/office/drawing/2014/main" id="{CE884E1B-DBB5-4FCB-8C6D-A8B608A0083B}"/>
              </a:ext>
            </a:extLst>
          </p:cNvPr>
          <p:cNvSpPr/>
          <p:nvPr/>
        </p:nvSpPr>
        <p:spPr>
          <a:xfrm>
            <a:off x="575146" y="1121401"/>
            <a:ext cx="4399859" cy="1015663"/>
          </a:xfrm>
          <a:prstGeom prst="rect">
            <a:avLst/>
          </a:prstGeom>
        </p:spPr>
        <p:txBody>
          <a:bodyPr wrap="non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宋体" pitchFamily="2" charset="-122"/>
                <a:cs typeface="Times New Roman" panose="02020603050405020304" pitchFamily="18" charset="0"/>
              </a:rPr>
              <a:t>Catania group’s work </a:t>
            </a:r>
            <a:endPar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宋体"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i="0" u="none" strike="noStrike" kern="1200" cap="none" spc="0" normalizeH="0" baseline="0" noProof="0" dirty="0">
                <a:ln>
                  <a:noFill/>
                </a:ln>
                <a:uLnTx/>
                <a:uFillTx/>
                <a:ea typeface="宋体" pitchFamily="2" charset="-122"/>
                <a:cs typeface="Times New Roman" panose="02020603050405020304" pitchFamily="18" charset="0"/>
              </a:rPr>
              <a:t>Trojan-Horse Method (</a:t>
            </a:r>
            <a:r>
              <a:rPr kumimoji="0" lang="en-US" altLang="zh-CN" sz="2800" i="0" u="none" strike="noStrike" kern="1200" cap="none" spc="0" normalizeH="0" baseline="0" noProof="0" dirty="0" err="1">
                <a:ln>
                  <a:noFill/>
                </a:ln>
                <a:uLnTx/>
                <a:uFillTx/>
                <a:ea typeface="宋体" pitchFamily="2" charset="-122"/>
                <a:cs typeface="Times New Roman" panose="02020603050405020304" pitchFamily="18" charset="0"/>
              </a:rPr>
              <a:t>THM</a:t>
            </a:r>
            <a:r>
              <a:rPr kumimoji="0" lang="en-US" altLang="zh-CN" sz="2800" i="0" u="none" strike="noStrike" kern="1200" cap="none" spc="0" normalizeH="0" baseline="0" noProof="0" dirty="0">
                <a:ln>
                  <a:noFill/>
                </a:ln>
                <a:uLnTx/>
                <a:uFillTx/>
                <a:ea typeface="宋体" pitchFamily="2" charset="-122"/>
                <a:cs typeface="Times New Roman" panose="02020603050405020304" pitchFamily="18" charset="0"/>
              </a:rPr>
              <a:t>)</a:t>
            </a:r>
            <a:endParaRPr kumimoji="0" lang="zh-CN" altLang="en-US" sz="2800" i="0" u="none" strike="noStrike" kern="1200" cap="none" spc="0" normalizeH="0" baseline="0" noProof="0" dirty="0">
              <a:ln>
                <a:noFill/>
              </a:ln>
              <a:uLnTx/>
              <a:uFillTx/>
              <a:ea typeface="宋体" pitchFamily="2" charset="-122"/>
              <a:cs typeface="Times New Roman" panose="02020603050405020304" pitchFamily="18" charset="0"/>
            </a:endParaRPr>
          </a:p>
        </p:txBody>
      </p:sp>
      <p:sp>
        <p:nvSpPr>
          <p:cNvPr id="5" name="矩形 4">
            <a:extLst>
              <a:ext uri="{FF2B5EF4-FFF2-40B4-BE49-F238E27FC236}">
                <a16:creationId xmlns:a16="http://schemas.microsoft.com/office/drawing/2014/main" id="{5CDC49E6-07F4-4407-8EA0-04CCA4FD674B}"/>
              </a:ext>
            </a:extLst>
          </p:cNvPr>
          <p:cNvSpPr/>
          <p:nvPr/>
        </p:nvSpPr>
        <p:spPr>
          <a:xfrm>
            <a:off x="4270725" y="6256748"/>
            <a:ext cx="4808941" cy="64633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M. La </a:t>
            </a:r>
            <a:r>
              <a:rPr kumimoji="0" lang="en-US" altLang="zh-CN" b="0" i="0" u="none" strike="noStrike" kern="1200" cap="none" spc="0" normalizeH="0" baseline="0" noProof="0" dirty="0" err="1">
                <a:ln>
                  <a:noFill/>
                </a:ln>
                <a:solidFill>
                  <a:srgbClr val="0070C0"/>
                </a:solidFill>
                <a:effectLst/>
                <a:uLnTx/>
                <a:uFillTx/>
                <a:ea typeface="幼圆" panose="02010509060101010101" pitchFamily="49" charset="-122"/>
                <a:cs typeface="Arial" panose="020B0604020202020204" pitchFamily="34" charset="0"/>
              </a:rPr>
              <a:t>Cognata</a:t>
            </a:r>
            <a:r>
              <a:rPr kumimoji="0" lang="en-US" altLang="zh-CN"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a:t>
            </a:r>
            <a:r>
              <a:rPr kumimoji="0" lang="en-US" altLang="zh-CN" b="0" i="1"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et al</a:t>
            </a:r>
            <a:r>
              <a:rPr kumimoji="0" lang="en-US" altLang="zh-CN"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a:t>
            </a:r>
            <a:r>
              <a:rPr kumimoji="0" lang="en-US" altLang="zh-CN" b="0" i="0" u="none" strike="noStrike" kern="1200" cap="none" spc="0" normalizeH="0" baseline="0" noProof="0" dirty="0" err="1">
                <a:ln>
                  <a:noFill/>
                </a:ln>
                <a:solidFill>
                  <a:srgbClr val="0070C0"/>
                </a:solidFill>
                <a:effectLst/>
                <a:uLnTx/>
                <a:uFillTx/>
                <a:ea typeface="幼圆" panose="02010509060101010101" pitchFamily="49" charset="-122"/>
                <a:cs typeface="Arial" panose="020B0604020202020204" pitchFamily="34" charset="0"/>
              </a:rPr>
              <a:t>Astrophys</a:t>
            </a:r>
            <a:r>
              <a:rPr kumimoji="0" lang="en-US" altLang="zh-CN"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J. 739 (2011) </a:t>
            </a:r>
            <a:r>
              <a:rPr kumimoji="0" lang="en-US" altLang="zh-CN" b="0" i="0" u="none" strike="noStrike" kern="1200" cap="none" spc="0" normalizeH="0" baseline="0" noProof="0" dirty="0" err="1">
                <a:ln>
                  <a:noFill/>
                </a:ln>
                <a:solidFill>
                  <a:srgbClr val="0070C0"/>
                </a:solidFill>
                <a:effectLst/>
                <a:uLnTx/>
                <a:uFillTx/>
                <a:ea typeface="幼圆" panose="02010509060101010101" pitchFamily="49" charset="-122"/>
                <a:cs typeface="Arial" panose="020B0604020202020204" pitchFamily="34" charset="0"/>
              </a:rPr>
              <a:t>L54</a:t>
            </a:r>
            <a:endParaRPr kumimoji="0" lang="en-US" altLang="zh-CN"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M. La </a:t>
            </a:r>
            <a:r>
              <a:rPr kumimoji="0" lang="en-US" altLang="zh-CN" b="0" i="0" u="none" strike="noStrike" kern="1200" cap="none" spc="0" normalizeH="0" baseline="0" noProof="0" dirty="0" err="1">
                <a:ln>
                  <a:noFill/>
                </a:ln>
                <a:solidFill>
                  <a:srgbClr val="0070C0"/>
                </a:solidFill>
                <a:effectLst/>
                <a:uLnTx/>
                <a:uFillTx/>
                <a:ea typeface="幼圆" panose="02010509060101010101" pitchFamily="49" charset="-122"/>
                <a:cs typeface="Arial" panose="020B0604020202020204" pitchFamily="34" charset="0"/>
              </a:rPr>
              <a:t>Cognata</a:t>
            </a:r>
            <a:r>
              <a:rPr kumimoji="0" lang="en-US" altLang="zh-CN"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a:t>
            </a:r>
            <a:r>
              <a:rPr kumimoji="0" lang="en-US" altLang="zh-CN" b="0" i="1"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et al</a:t>
            </a:r>
            <a:r>
              <a:rPr kumimoji="0" lang="en-US" altLang="zh-CN"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a:t>
            </a:r>
            <a:r>
              <a:rPr kumimoji="0" lang="en-US" altLang="zh-CN" b="0" i="0" u="none" strike="noStrike" kern="1200" cap="none" spc="0" normalizeH="0" baseline="0" noProof="0" dirty="0" err="1">
                <a:ln>
                  <a:noFill/>
                </a:ln>
                <a:solidFill>
                  <a:srgbClr val="0070C0"/>
                </a:solidFill>
                <a:effectLst/>
                <a:uLnTx/>
                <a:uFillTx/>
                <a:ea typeface="幼圆" panose="02010509060101010101" pitchFamily="49" charset="-122"/>
                <a:cs typeface="Arial" panose="020B0604020202020204" pitchFamily="34" charset="0"/>
              </a:rPr>
              <a:t>Astrophys</a:t>
            </a:r>
            <a:r>
              <a:rPr kumimoji="0" lang="en-US" altLang="zh-CN"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J. 805 (2015) 128</a:t>
            </a:r>
          </a:p>
        </p:txBody>
      </p:sp>
      <p:sp>
        <p:nvSpPr>
          <p:cNvPr id="6" name="矩形 5">
            <a:extLst>
              <a:ext uri="{FF2B5EF4-FFF2-40B4-BE49-F238E27FC236}">
                <a16:creationId xmlns:a16="http://schemas.microsoft.com/office/drawing/2014/main" id="{9C13A984-C8A3-49D4-BE94-7F085A4E8955}"/>
              </a:ext>
            </a:extLst>
          </p:cNvPr>
          <p:cNvSpPr/>
          <p:nvPr/>
        </p:nvSpPr>
        <p:spPr>
          <a:xfrm>
            <a:off x="646550" y="2130203"/>
            <a:ext cx="225388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30000" noProof="0" dirty="0" err="1">
                <a:ln>
                  <a:noFill/>
                </a:ln>
                <a:solidFill>
                  <a:srgbClr val="0070C0"/>
                </a:solidFill>
                <a:effectLst/>
                <a:uLnTx/>
                <a:uFillTx/>
                <a:ea typeface="幼圆" panose="02010509060101010101" pitchFamily="49" charset="-122"/>
                <a:cs typeface="Times New Roman" panose="02020603050405020304" pitchFamily="18" charset="0"/>
              </a:rPr>
              <a:t>2</a:t>
            </a:r>
            <a:r>
              <a:rPr kumimoji="0" lang="en-US" altLang="zh-CN" sz="2800" b="1" i="0" u="none" strike="noStrike" kern="1200" cap="none" spc="0" normalizeH="0" baseline="0" noProof="0" dirty="0" err="1">
                <a:ln>
                  <a:noFill/>
                </a:ln>
                <a:solidFill>
                  <a:srgbClr val="0070C0"/>
                </a:solidFill>
                <a:effectLst/>
                <a:uLnTx/>
                <a:uFillTx/>
                <a:ea typeface="幼圆" panose="02010509060101010101" pitchFamily="49" charset="-122"/>
                <a:cs typeface="Times New Roman" panose="02020603050405020304" pitchFamily="18" charset="0"/>
              </a:rPr>
              <a:t>H</a:t>
            </a:r>
            <a:r>
              <a:rPr kumimoji="0" lang="en-US" altLang="zh-CN" sz="2800" b="1" i="0" u="none" strike="noStrike" kern="1200" cap="none" spc="0" normalizeH="0" baseline="0" noProof="0" dirty="0">
                <a:ln>
                  <a:noFill/>
                </a:ln>
                <a:solidFill>
                  <a:srgbClr val="0070C0"/>
                </a:solidFill>
                <a:effectLst/>
                <a:uLnTx/>
                <a:uFillTx/>
                <a:ea typeface="幼圆" panose="02010509060101010101" pitchFamily="49" charset="-122"/>
                <a:cs typeface="Times New Roman" panose="02020603050405020304" pitchFamily="18" charset="0"/>
              </a:rPr>
              <a:t>(</a:t>
            </a:r>
            <a:r>
              <a:rPr kumimoji="0" lang="en-US" altLang="zh-CN" sz="2800" b="1" i="0" u="none" strike="noStrike" kern="1200" cap="none" spc="0" normalizeH="0" baseline="30000" noProof="0" dirty="0" err="1">
                <a:ln>
                  <a:noFill/>
                </a:ln>
                <a:solidFill>
                  <a:srgbClr val="0070C0"/>
                </a:solidFill>
                <a:effectLst/>
                <a:uLnTx/>
                <a:uFillTx/>
                <a:ea typeface="幼圆" panose="02010509060101010101" pitchFamily="49" charset="-122"/>
                <a:cs typeface="Times New Roman" panose="02020603050405020304" pitchFamily="18" charset="0"/>
              </a:rPr>
              <a:t>19</a:t>
            </a:r>
            <a:r>
              <a:rPr kumimoji="0" lang="en-US" altLang="zh-CN" sz="2800" b="1" i="0" u="none" strike="noStrike" kern="1200" cap="none" spc="0" normalizeH="0" baseline="0" noProof="0" dirty="0" err="1">
                <a:ln>
                  <a:noFill/>
                </a:ln>
                <a:solidFill>
                  <a:srgbClr val="0070C0"/>
                </a:solidFill>
                <a:effectLst/>
                <a:uLnTx/>
                <a:uFillTx/>
                <a:ea typeface="幼圆" panose="02010509060101010101" pitchFamily="49" charset="-122"/>
                <a:cs typeface="Times New Roman" panose="02020603050405020304" pitchFamily="18" charset="0"/>
              </a:rPr>
              <a:t>F</a:t>
            </a:r>
            <a:r>
              <a:rPr kumimoji="0" lang="en-US" altLang="zh-CN" sz="2800" b="1" i="0" u="none" strike="noStrike" kern="1200" cap="none" spc="0" normalizeH="0" baseline="0" noProof="0" dirty="0">
                <a:ln>
                  <a:noFill/>
                </a:ln>
                <a:solidFill>
                  <a:srgbClr val="0070C0"/>
                </a:solidFill>
                <a:effectLst/>
                <a:uLnTx/>
                <a:uFillTx/>
                <a:ea typeface="幼圆" panose="02010509060101010101" pitchFamily="49" charset="-122"/>
                <a:cs typeface="Times New Roman" panose="02020603050405020304" pitchFamily="18" charset="0"/>
              </a:rPr>
              <a:t>,</a:t>
            </a:r>
            <a:r>
              <a:rPr kumimoji="0" lang="en-US" altLang="zh-CN" sz="2800" b="1" i="0" u="none" strike="noStrike" kern="1200" cap="none" spc="0" normalizeH="0" baseline="0" noProof="0" dirty="0">
                <a:ln>
                  <a:noFill/>
                </a:ln>
                <a:solidFill>
                  <a:srgbClr val="0070C0"/>
                </a:solidFill>
                <a:effectLst/>
                <a:uLnTx/>
                <a:uFillTx/>
                <a:ea typeface="幼圆" panose="02010509060101010101" pitchFamily="49" charset="-122"/>
                <a:cs typeface="Times New Roman" panose="02020603050405020304" pitchFamily="18" charset="0"/>
                <a:sym typeface="Symbol" panose="05050102010706020507" pitchFamily="18" charset="2"/>
              </a:rPr>
              <a:t></a:t>
            </a:r>
            <a:r>
              <a:rPr kumimoji="0" lang="en-US" altLang="zh-CN" sz="2800" b="1" i="0" u="none" strike="noStrike" kern="1200" cap="none" spc="0" normalizeH="0" baseline="-25000" noProof="0" dirty="0" err="1">
                <a:ln>
                  <a:noFill/>
                </a:ln>
                <a:solidFill>
                  <a:srgbClr val="0070C0"/>
                </a:solidFill>
                <a:effectLst/>
                <a:uLnTx/>
                <a:uFillTx/>
                <a:ea typeface="幼圆" panose="02010509060101010101" pitchFamily="49" charset="-122"/>
                <a:cs typeface="Times New Roman" panose="02020603050405020304" pitchFamily="18" charset="0"/>
                <a:sym typeface="Symbol" panose="05050102010706020507" pitchFamily="18" charset="2"/>
              </a:rPr>
              <a:t>0</a:t>
            </a:r>
            <a:r>
              <a:rPr kumimoji="0" lang="en-US" altLang="zh-CN" sz="2800" b="1" i="0" u="none" strike="noStrike" kern="1200" cap="none" spc="0" normalizeH="0" baseline="30000" noProof="0" dirty="0" err="1">
                <a:ln>
                  <a:noFill/>
                </a:ln>
                <a:solidFill>
                  <a:srgbClr val="0070C0"/>
                </a:solidFill>
                <a:effectLst/>
                <a:uLnTx/>
                <a:uFillTx/>
                <a:ea typeface="幼圆" panose="02010509060101010101" pitchFamily="49" charset="-122"/>
                <a:cs typeface="Times New Roman" panose="02020603050405020304" pitchFamily="18" charset="0"/>
              </a:rPr>
              <a:t>16</a:t>
            </a:r>
            <a:r>
              <a:rPr kumimoji="0" lang="en-US" altLang="zh-CN" sz="2800" b="1" i="0" u="none" strike="noStrike" kern="1200" cap="none" spc="0" normalizeH="0" baseline="0" noProof="0" dirty="0" err="1">
                <a:ln>
                  <a:noFill/>
                </a:ln>
                <a:solidFill>
                  <a:srgbClr val="0070C0"/>
                </a:solidFill>
                <a:effectLst/>
                <a:uLnTx/>
                <a:uFillTx/>
                <a:ea typeface="幼圆" panose="02010509060101010101" pitchFamily="49" charset="-122"/>
                <a:cs typeface="Times New Roman" panose="02020603050405020304" pitchFamily="18" charset="0"/>
              </a:rPr>
              <a:t>O</a:t>
            </a:r>
            <a:r>
              <a:rPr kumimoji="0" lang="en-US" altLang="zh-CN" sz="2800" b="1" i="0" u="none" strike="noStrike" kern="1200" cap="none" spc="0" normalizeH="0" baseline="0" noProof="0" dirty="0">
                <a:ln>
                  <a:noFill/>
                </a:ln>
                <a:solidFill>
                  <a:srgbClr val="0070C0"/>
                </a:solidFill>
                <a:effectLst/>
                <a:uLnTx/>
                <a:uFillTx/>
                <a:ea typeface="幼圆" panose="02010509060101010101" pitchFamily="49" charset="-122"/>
                <a:cs typeface="Times New Roman" panose="02020603050405020304" pitchFamily="18" charset="0"/>
              </a:rPr>
              <a:t>)n</a:t>
            </a:r>
            <a:endParaRPr kumimoji="0" lang="zh-CN" altLang="en-US" sz="2800" b="0" i="0" u="none" strike="noStrike" kern="1200" cap="none" spc="0" normalizeH="0" baseline="0" noProof="0" dirty="0">
              <a:ln>
                <a:noFill/>
              </a:ln>
              <a:solidFill>
                <a:srgbClr val="0070C0"/>
              </a:solidFill>
              <a:effectLst/>
              <a:uLnTx/>
              <a:uFillTx/>
              <a:ea typeface="宋体" pitchFamily="2" charset="-122"/>
            </a:endParaRPr>
          </a:p>
        </p:txBody>
      </p:sp>
      <p:grpSp>
        <p:nvGrpSpPr>
          <p:cNvPr id="7" name="组合 6">
            <a:extLst>
              <a:ext uri="{FF2B5EF4-FFF2-40B4-BE49-F238E27FC236}">
                <a16:creationId xmlns:a16="http://schemas.microsoft.com/office/drawing/2014/main" id="{32952D71-070B-438A-857E-5EF4AE7393D7}"/>
              </a:ext>
            </a:extLst>
          </p:cNvPr>
          <p:cNvGrpSpPr/>
          <p:nvPr/>
        </p:nvGrpSpPr>
        <p:grpSpPr>
          <a:xfrm>
            <a:off x="5029029" y="1154833"/>
            <a:ext cx="3960440" cy="2790206"/>
            <a:chOff x="5076056" y="987628"/>
            <a:chExt cx="3960440" cy="2790206"/>
          </a:xfrm>
        </p:grpSpPr>
        <p:pic>
          <p:nvPicPr>
            <p:cNvPr id="8" name="图片 7">
              <a:extLst>
                <a:ext uri="{FF2B5EF4-FFF2-40B4-BE49-F238E27FC236}">
                  <a16:creationId xmlns:a16="http://schemas.microsoft.com/office/drawing/2014/main" id="{4DBDE03C-6674-4739-A89A-AC921FABED33}"/>
                </a:ext>
              </a:extLst>
            </p:cNvPr>
            <p:cNvPicPr>
              <a:picLocks noChangeAspect="1"/>
            </p:cNvPicPr>
            <p:nvPr/>
          </p:nvPicPr>
          <p:blipFill rotWithShape="1">
            <a:blip r:embed="rId4"/>
            <a:srcRect l="16700" t="6751" r="14319" b="28742"/>
            <a:stretch/>
          </p:blipFill>
          <p:spPr>
            <a:xfrm>
              <a:off x="5076056" y="987628"/>
              <a:ext cx="3960440" cy="2790206"/>
            </a:xfrm>
            <a:prstGeom prst="rect">
              <a:avLst/>
            </a:prstGeom>
          </p:spPr>
        </p:pic>
        <p:grpSp>
          <p:nvGrpSpPr>
            <p:cNvPr id="9" name="组合 8">
              <a:extLst>
                <a:ext uri="{FF2B5EF4-FFF2-40B4-BE49-F238E27FC236}">
                  <a16:creationId xmlns:a16="http://schemas.microsoft.com/office/drawing/2014/main" id="{E8419261-EB3C-4107-B008-B9EF0DDE5C28}"/>
                </a:ext>
              </a:extLst>
            </p:cNvPr>
            <p:cNvGrpSpPr/>
            <p:nvPr/>
          </p:nvGrpSpPr>
          <p:grpSpPr>
            <a:xfrm>
              <a:off x="5580112" y="2708920"/>
              <a:ext cx="1630831" cy="779176"/>
              <a:chOff x="5580112" y="2708920"/>
              <a:chExt cx="1630831" cy="779176"/>
            </a:xfrm>
          </p:grpSpPr>
          <p:sp>
            <p:nvSpPr>
              <p:cNvPr id="10" name="矩形 9">
                <a:extLst>
                  <a:ext uri="{FF2B5EF4-FFF2-40B4-BE49-F238E27FC236}">
                    <a16:creationId xmlns:a16="http://schemas.microsoft.com/office/drawing/2014/main" id="{531EC35E-F2DC-4DDD-9F0E-96C23E6DF091}"/>
                  </a:ext>
                </a:extLst>
              </p:cNvPr>
              <p:cNvSpPr/>
              <p:nvPr/>
            </p:nvSpPr>
            <p:spPr>
              <a:xfrm>
                <a:off x="5580112" y="3087986"/>
                <a:ext cx="1630831"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dirty="0">
                    <a:ln>
                      <a:noFill/>
                    </a:ln>
                    <a:solidFill>
                      <a:srgbClr val="FF3399"/>
                    </a:solidFill>
                    <a:effectLst/>
                    <a:uLnTx/>
                    <a:uFillTx/>
                    <a:latin typeface="Times New Roman" panose="02020603050405020304" pitchFamily="18" charset="0"/>
                    <a:ea typeface="幼圆" panose="02010509060101010101" pitchFamily="49" charset="-122"/>
                    <a:cs typeface="Times New Roman" panose="02020603050405020304" pitchFamily="18" charset="0"/>
                  </a:rPr>
                  <a:t>E</a:t>
                </a:r>
                <a:r>
                  <a:rPr kumimoji="0" lang="en-US" altLang="zh-CN" sz="2000" b="1" i="0" u="none" strike="noStrike" kern="1200" cap="none" spc="0" normalizeH="0" baseline="-25000" noProof="0" dirty="0">
                    <a:ln>
                      <a:noFill/>
                    </a:ln>
                    <a:solidFill>
                      <a:srgbClr val="FF3399"/>
                    </a:solidFill>
                    <a:effectLst/>
                    <a:uLnTx/>
                    <a:uFillTx/>
                    <a:latin typeface="Times New Roman" panose="02020603050405020304" pitchFamily="18" charset="0"/>
                    <a:ea typeface="幼圆" panose="02010509060101010101" pitchFamily="49" charset="-122"/>
                    <a:cs typeface="Times New Roman" panose="02020603050405020304" pitchFamily="18" charset="0"/>
                  </a:rPr>
                  <a:t>R</a:t>
                </a:r>
                <a:r>
                  <a:rPr kumimoji="0" lang="en-US" altLang="zh-CN" sz="2000" b="1" i="0" u="none" strike="noStrike" kern="1200" cap="none" spc="0" normalizeH="0" baseline="0" noProof="0" dirty="0">
                    <a:ln>
                      <a:noFill/>
                    </a:ln>
                    <a:solidFill>
                      <a:srgbClr val="FF3399"/>
                    </a:solidFill>
                    <a:effectLst/>
                    <a:uLnTx/>
                    <a:uFillTx/>
                    <a:latin typeface="Times New Roman" panose="02020603050405020304" pitchFamily="18" charset="0"/>
                    <a:ea typeface="幼圆" panose="02010509060101010101" pitchFamily="49" charset="-122"/>
                    <a:cs typeface="Times New Roman" panose="02020603050405020304" pitchFamily="18" charset="0"/>
                  </a:rPr>
                  <a:t> = 113 keV</a:t>
                </a:r>
                <a:endParaRPr kumimoji="0" lang="zh-CN" altLang="en-US" sz="2000" b="0" i="0" u="none" strike="noStrike" kern="1200" cap="none" spc="0" normalizeH="0" baseline="0" noProof="0" dirty="0">
                  <a:ln>
                    <a:noFill/>
                  </a:ln>
                  <a:solidFill>
                    <a:srgbClr val="FF3399"/>
                  </a:solidFill>
                  <a:effectLst/>
                  <a:uLnTx/>
                  <a:uFillTx/>
                  <a:latin typeface="Arial" charset="0"/>
                  <a:ea typeface="宋体" pitchFamily="2" charset="-122"/>
                  <a:cs typeface="+mn-cs"/>
                </a:endParaRPr>
              </a:p>
            </p:txBody>
          </p:sp>
          <p:cxnSp>
            <p:nvCxnSpPr>
              <p:cNvPr id="11" name="直接箭头连接符 10">
                <a:extLst>
                  <a:ext uri="{FF2B5EF4-FFF2-40B4-BE49-F238E27FC236}">
                    <a16:creationId xmlns:a16="http://schemas.microsoft.com/office/drawing/2014/main" id="{03BE6B90-8CD3-4024-ACA4-2121D2B6636A}"/>
                  </a:ext>
                </a:extLst>
              </p:cNvPr>
              <p:cNvCxnSpPr>
                <a:cxnSpLocks/>
              </p:cNvCxnSpPr>
              <p:nvPr/>
            </p:nvCxnSpPr>
            <p:spPr>
              <a:xfrm flipV="1">
                <a:off x="5976000" y="2708920"/>
                <a:ext cx="0" cy="486471"/>
              </a:xfrm>
              <a:prstGeom prst="straightConnector1">
                <a:avLst/>
              </a:prstGeom>
              <a:ln w="38100">
                <a:solidFill>
                  <a:srgbClr val="FF3399"/>
                </a:solidFill>
                <a:tailEnd type="triangle"/>
              </a:ln>
            </p:spPr>
            <p:style>
              <a:lnRef idx="1">
                <a:schemeClr val="accent3"/>
              </a:lnRef>
              <a:fillRef idx="0">
                <a:schemeClr val="accent3"/>
              </a:fillRef>
              <a:effectRef idx="0">
                <a:schemeClr val="accent3"/>
              </a:effectRef>
              <a:fontRef idx="minor">
                <a:schemeClr val="tx1"/>
              </a:fontRef>
            </p:style>
          </p:cxnSp>
        </p:grpSp>
      </p:grpSp>
      <p:grpSp>
        <p:nvGrpSpPr>
          <p:cNvPr id="12" name="组合 11">
            <a:extLst>
              <a:ext uri="{FF2B5EF4-FFF2-40B4-BE49-F238E27FC236}">
                <a16:creationId xmlns:a16="http://schemas.microsoft.com/office/drawing/2014/main" id="{35D0596E-B548-4D3F-AE48-80CDF6B7A474}"/>
              </a:ext>
            </a:extLst>
          </p:cNvPr>
          <p:cNvGrpSpPr/>
          <p:nvPr/>
        </p:nvGrpSpPr>
        <p:grpSpPr>
          <a:xfrm>
            <a:off x="575146" y="2708119"/>
            <a:ext cx="3384885" cy="4029619"/>
            <a:chOff x="554462" y="2639739"/>
            <a:chExt cx="3384885" cy="4029619"/>
          </a:xfrm>
        </p:grpSpPr>
        <p:pic>
          <p:nvPicPr>
            <p:cNvPr id="13" name="图片 12">
              <a:extLst>
                <a:ext uri="{FF2B5EF4-FFF2-40B4-BE49-F238E27FC236}">
                  <a16:creationId xmlns:a16="http://schemas.microsoft.com/office/drawing/2014/main" id="{08E8E496-8D3D-45DD-B1FE-F0F51E6F08CA}"/>
                </a:ext>
              </a:extLst>
            </p:cNvPr>
            <p:cNvPicPr>
              <a:picLocks noChangeAspect="1"/>
            </p:cNvPicPr>
            <p:nvPr/>
          </p:nvPicPr>
          <p:blipFill rotWithShape="1">
            <a:blip r:embed="rId5"/>
            <a:srcRect l="11691" t="8502" r="6473" b="4982"/>
            <a:stretch/>
          </p:blipFill>
          <p:spPr>
            <a:xfrm>
              <a:off x="554462" y="2639739"/>
              <a:ext cx="3384885" cy="4029619"/>
            </a:xfrm>
            <a:prstGeom prst="rect">
              <a:avLst/>
            </a:prstGeom>
          </p:spPr>
        </p:pic>
        <p:cxnSp>
          <p:nvCxnSpPr>
            <p:cNvPr id="14" name="直接箭头连接符 13">
              <a:extLst>
                <a:ext uri="{FF2B5EF4-FFF2-40B4-BE49-F238E27FC236}">
                  <a16:creationId xmlns:a16="http://schemas.microsoft.com/office/drawing/2014/main" id="{3A36EB1A-58FD-4326-9D58-5651FEA77DD3}"/>
                </a:ext>
              </a:extLst>
            </p:cNvPr>
            <p:cNvCxnSpPr>
              <a:cxnSpLocks/>
            </p:cNvCxnSpPr>
            <p:nvPr/>
          </p:nvCxnSpPr>
          <p:spPr>
            <a:xfrm flipV="1">
              <a:off x="1547664" y="5013176"/>
              <a:ext cx="0" cy="486471"/>
            </a:xfrm>
            <a:prstGeom prst="straightConnector1">
              <a:avLst/>
            </a:prstGeom>
            <a:ln w="38100">
              <a:solidFill>
                <a:srgbClr val="FF3399"/>
              </a:solidFill>
              <a:tailEnd type="triangle"/>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2738143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2C31353-1276-487B-94B2-1575C108C8B2}"/>
              </a:ext>
            </a:extLst>
          </p:cNvPr>
          <p:cNvSpPr txBox="1"/>
          <p:nvPr/>
        </p:nvSpPr>
        <p:spPr>
          <a:xfrm>
            <a:off x="2215493" y="140802"/>
            <a:ext cx="4511171" cy="769441"/>
          </a:xfrm>
          <a:prstGeom prst="rect">
            <a:avLst/>
          </a:prstGeom>
          <a:noFill/>
        </p:spPr>
        <p:txBody>
          <a:bodyPr wrap="none" rtlCol="0">
            <a:spAutoFit/>
          </a:bodyPr>
          <a:lstStyle>
            <a:defPPr>
              <a:defRPr lang="zh-CN"/>
            </a:defPPr>
            <a:lvl1pPr algn="ctr">
              <a:defRPr sz="2800" spc="300">
                <a:ln w="6350">
                  <a:solidFill>
                    <a:srgbClr val="4E4F97">
                      <a:alpha val="50000"/>
                    </a:srgbClr>
                  </a:solidFill>
                </a:ln>
                <a:solidFill>
                  <a:srgbClr val="7B90D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About </a:t>
            </a:r>
            <a:r>
              <a:rPr kumimoji="0" lang="en-US" altLang="zh-CN" sz="4400" b="1" i="0" u="none" strike="noStrike" kern="1200" cap="none" spc="0" normalizeH="0" baseline="3000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19</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F</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p,</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sym typeface="Symbol" panose="05050102010706020507" pitchFamily="18" charset="2"/>
              </a:rPr>
              <a:t></a:t>
            </a:r>
            <a:r>
              <a:rPr kumimoji="0" lang="en-US" altLang="zh-CN" sz="4400" b="1" i="0"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sym typeface="Symbol" panose="05050102010706020507" pitchFamily="18" charset="2"/>
              </a:rPr>
              <a:t>0</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a:t>
            </a:r>
            <a:r>
              <a:rPr kumimoji="0" lang="en-US" altLang="zh-CN" sz="4400" b="1" i="0" u="none" strike="noStrike" kern="1200" cap="none" spc="0" normalizeH="0" baseline="3000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16</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O</a:t>
            </a:r>
            <a:endParaRPr kumimoji="0" lang="zh-CN" alt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mn-cs"/>
            </a:endParaRPr>
          </a:p>
        </p:txBody>
      </p:sp>
      <p:sp>
        <p:nvSpPr>
          <p:cNvPr id="16" name="矩形 15">
            <a:extLst>
              <a:ext uri="{FF2B5EF4-FFF2-40B4-BE49-F238E27FC236}">
                <a16:creationId xmlns:a16="http://schemas.microsoft.com/office/drawing/2014/main" id="{2DF0AAF2-212B-405E-82AC-D4C6C28D7E32}"/>
              </a:ext>
            </a:extLst>
          </p:cNvPr>
          <p:cNvSpPr/>
          <p:nvPr/>
        </p:nvSpPr>
        <p:spPr>
          <a:xfrm>
            <a:off x="2346090" y="6173950"/>
            <a:ext cx="6792686" cy="707886"/>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I. Lombardo </a:t>
            </a:r>
            <a:r>
              <a:rPr kumimoji="0" lang="en-US" altLang="zh-CN" sz="2000" b="0" i="1"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et al</a:t>
            </a:r>
            <a:r>
              <a:rPr kumimoji="0" lang="en-US" altLang="zh-CN" sz="20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Phys. Lett. B 748 (2015) 178</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I. Lombardo </a:t>
            </a:r>
            <a:r>
              <a:rPr kumimoji="0" lang="en-US" altLang="zh-CN" sz="2000" b="0" i="1"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et al</a:t>
            </a:r>
            <a:r>
              <a:rPr kumimoji="0" lang="en-US" altLang="zh-CN" sz="20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J. Phys. G: </a:t>
            </a:r>
            <a:r>
              <a:rPr kumimoji="0" lang="en-US" altLang="zh-CN" sz="2000" b="0" i="0" u="none" strike="noStrike" kern="1200" cap="none" spc="0" normalizeH="0" baseline="0" noProof="0" dirty="0" err="1">
                <a:ln>
                  <a:noFill/>
                </a:ln>
                <a:solidFill>
                  <a:srgbClr val="0070C0"/>
                </a:solidFill>
                <a:effectLst/>
                <a:uLnTx/>
                <a:uFillTx/>
                <a:ea typeface="幼圆" panose="02010509060101010101" pitchFamily="49" charset="-122"/>
                <a:cs typeface="Arial" panose="020B0604020202020204" pitchFamily="34" charset="0"/>
              </a:rPr>
              <a:t>Nucl</a:t>
            </a:r>
            <a:r>
              <a:rPr kumimoji="0" lang="en-US" altLang="zh-CN" sz="20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Part. Phys. 40 (2013) 125102</a:t>
            </a:r>
          </a:p>
        </p:txBody>
      </p:sp>
      <p:sp>
        <p:nvSpPr>
          <p:cNvPr id="17" name="矩形 16">
            <a:extLst>
              <a:ext uri="{FF2B5EF4-FFF2-40B4-BE49-F238E27FC236}">
                <a16:creationId xmlns:a16="http://schemas.microsoft.com/office/drawing/2014/main" id="{71E9831E-3F5A-4A4D-BDA6-BD15CF2ABAC7}"/>
              </a:ext>
            </a:extLst>
          </p:cNvPr>
          <p:cNvSpPr/>
          <p:nvPr/>
        </p:nvSpPr>
        <p:spPr>
          <a:xfrm>
            <a:off x="567837" y="1243623"/>
            <a:ext cx="7242495" cy="584775"/>
          </a:xfrm>
          <a:prstGeom prst="rect">
            <a:avLst/>
          </a:prstGeom>
        </p:spPr>
        <p:txBody>
          <a:bodyPr wrap="non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宋体" pitchFamily="2" charset="-122"/>
                <a:cs typeface="Times New Roman" panose="02020603050405020304" pitchFamily="18" charset="0"/>
              </a:rPr>
              <a:t>Lombardo </a:t>
            </a:r>
            <a:r>
              <a:rPr kumimoji="0" lang="en-US" altLang="zh-CN"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宋体" pitchFamily="2" charset="-122"/>
                <a:cs typeface="Times New Roman" panose="02020603050405020304" pitchFamily="18" charset="0"/>
              </a:rPr>
              <a:t>et al</a:t>
            </a:r>
            <a:r>
              <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宋体" pitchFamily="2" charset="-122"/>
                <a:cs typeface="Times New Roman" panose="02020603050405020304" pitchFamily="18" charset="0"/>
              </a:rPr>
              <a:t>.’s direct measurements</a:t>
            </a:r>
          </a:p>
        </p:txBody>
      </p:sp>
      <p:grpSp>
        <p:nvGrpSpPr>
          <p:cNvPr id="18" name="组合 17">
            <a:extLst>
              <a:ext uri="{FF2B5EF4-FFF2-40B4-BE49-F238E27FC236}">
                <a16:creationId xmlns:a16="http://schemas.microsoft.com/office/drawing/2014/main" id="{E37EC214-3621-4663-8F6A-E600817E1B83}"/>
              </a:ext>
            </a:extLst>
          </p:cNvPr>
          <p:cNvGrpSpPr/>
          <p:nvPr/>
        </p:nvGrpSpPr>
        <p:grpSpPr>
          <a:xfrm>
            <a:off x="715432" y="1730013"/>
            <a:ext cx="7511292" cy="4416142"/>
            <a:chOff x="683568" y="1556792"/>
            <a:chExt cx="7920880" cy="4608512"/>
          </a:xfrm>
        </p:grpSpPr>
        <p:pic>
          <p:nvPicPr>
            <p:cNvPr id="19" name="图片 18">
              <a:extLst>
                <a:ext uri="{FF2B5EF4-FFF2-40B4-BE49-F238E27FC236}">
                  <a16:creationId xmlns:a16="http://schemas.microsoft.com/office/drawing/2014/main" id="{C45E6BA8-6FA7-4608-98B1-CFCD4C3CA532}"/>
                </a:ext>
              </a:extLst>
            </p:cNvPr>
            <p:cNvPicPr>
              <a:picLocks noChangeAspect="1"/>
            </p:cNvPicPr>
            <p:nvPr/>
          </p:nvPicPr>
          <p:blipFill>
            <a:blip r:embed="rId3"/>
            <a:stretch>
              <a:fillRect/>
            </a:stretch>
          </p:blipFill>
          <p:spPr>
            <a:xfrm>
              <a:off x="683568" y="1556792"/>
              <a:ext cx="7920880" cy="4608512"/>
            </a:xfrm>
            <a:prstGeom prst="rect">
              <a:avLst/>
            </a:prstGeom>
          </p:spPr>
        </p:pic>
        <p:sp>
          <p:nvSpPr>
            <p:cNvPr id="20" name="矩形 19">
              <a:extLst>
                <a:ext uri="{FF2B5EF4-FFF2-40B4-BE49-F238E27FC236}">
                  <a16:creationId xmlns:a16="http://schemas.microsoft.com/office/drawing/2014/main" id="{0F71D45C-0429-4461-AF4F-E6259F64D094}"/>
                </a:ext>
              </a:extLst>
            </p:cNvPr>
            <p:cNvSpPr/>
            <p:nvPr/>
          </p:nvSpPr>
          <p:spPr>
            <a:xfrm>
              <a:off x="1907704" y="2137834"/>
              <a:ext cx="191815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1" u="none" strike="noStrike" kern="1200" cap="none" spc="0" normalizeH="0" baseline="0" noProof="0" dirty="0">
                  <a:ln>
                    <a:noFill/>
                  </a:ln>
                  <a:solidFill>
                    <a:srgbClr val="FF3399"/>
                  </a:solidFill>
                  <a:effectLst/>
                  <a:uLnTx/>
                  <a:uFillTx/>
                  <a:latin typeface="Times New Roman" panose="02020603050405020304" pitchFamily="18" charset="0"/>
                  <a:ea typeface="幼圆" panose="02010509060101010101" pitchFamily="49" charset="-122"/>
                  <a:cs typeface="Times New Roman" panose="02020603050405020304" pitchFamily="18" charset="0"/>
                </a:rPr>
                <a:t>E</a:t>
              </a:r>
              <a:r>
                <a:rPr kumimoji="0" lang="en-US" altLang="zh-CN" sz="2400" b="1" i="0" u="none" strike="noStrike" kern="1200" cap="none" spc="0" normalizeH="0" baseline="-25000" noProof="0" dirty="0">
                  <a:ln>
                    <a:noFill/>
                  </a:ln>
                  <a:solidFill>
                    <a:srgbClr val="FF3399"/>
                  </a:solidFill>
                  <a:effectLst/>
                  <a:uLnTx/>
                  <a:uFillTx/>
                  <a:latin typeface="Times New Roman" panose="02020603050405020304" pitchFamily="18" charset="0"/>
                  <a:ea typeface="幼圆" panose="02010509060101010101" pitchFamily="49" charset="-122"/>
                  <a:cs typeface="Times New Roman" panose="02020603050405020304" pitchFamily="18" charset="0"/>
                </a:rPr>
                <a:t>R</a:t>
              </a:r>
              <a:r>
                <a:rPr kumimoji="0" lang="en-US" altLang="zh-CN" sz="2400" b="1" i="0" u="none" strike="noStrike" kern="1200" cap="none" spc="0" normalizeH="0" baseline="0" noProof="0" dirty="0">
                  <a:ln>
                    <a:noFill/>
                  </a:ln>
                  <a:solidFill>
                    <a:srgbClr val="FF3399"/>
                  </a:solidFill>
                  <a:effectLst/>
                  <a:uLnTx/>
                  <a:uFillTx/>
                  <a:latin typeface="Times New Roman" panose="02020603050405020304" pitchFamily="18" charset="0"/>
                  <a:ea typeface="幼圆" panose="02010509060101010101" pitchFamily="49" charset="-122"/>
                  <a:cs typeface="Times New Roman" panose="02020603050405020304" pitchFamily="18" charset="0"/>
                </a:rPr>
                <a:t> = 113 keV</a:t>
              </a:r>
              <a:endParaRPr kumimoji="0" lang="zh-CN" altLang="en-US" sz="2400" b="0" i="0" u="none" strike="noStrike" kern="1200" cap="none" spc="0" normalizeH="0" baseline="0" noProof="0" dirty="0">
                <a:ln>
                  <a:noFill/>
                </a:ln>
                <a:solidFill>
                  <a:srgbClr val="FF3399"/>
                </a:solidFill>
                <a:effectLst/>
                <a:uLnTx/>
                <a:uFillTx/>
                <a:latin typeface="Arial" charset="0"/>
                <a:ea typeface="宋体" pitchFamily="2" charset="-122"/>
                <a:cs typeface="+mn-cs"/>
              </a:endParaRPr>
            </a:p>
          </p:txBody>
        </p:sp>
      </p:grpSp>
    </p:spTree>
    <p:extLst>
      <p:ext uri="{BB962C8B-B14F-4D97-AF65-F5344CB8AC3E}">
        <p14:creationId xmlns:p14="http://schemas.microsoft.com/office/powerpoint/2010/main" val="340354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96854DD8-6AB7-433C-852A-F9682D184820}"/>
              </a:ext>
            </a:extLst>
          </p:cNvPr>
          <p:cNvSpPr txBox="1"/>
          <p:nvPr/>
        </p:nvSpPr>
        <p:spPr>
          <a:xfrm>
            <a:off x="4211960" y="139167"/>
            <a:ext cx="4511171" cy="769441"/>
          </a:xfrm>
          <a:prstGeom prst="rect">
            <a:avLst/>
          </a:prstGeom>
          <a:noFill/>
        </p:spPr>
        <p:txBody>
          <a:bodyPr wrap="none" rtlCol="0">
            <a:spAutoFit/>
          </a:bodyPr>
          <a:lstStyle>
            <a:defPPr>
              <a:defRPr lang="zh-CN"/>
            </a:defPPr>
            <a:lvl1pPr algn="ctr">
              <a:defRPr sz="2800" spc="300">
                <a:ln w="6350">
                  <a:solidFill>
                    <a:srgbClr val="4E4F97">
                      <a:alpha val="50000"/>
                    </a:srgbClr>
                  </a:solidFill>
                </a:ln>
                <a:solidFill>
                  <a:srgbClr val="7B90D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About </a:t>
            </a:r>
            <a:r>
              <a:rPr kumimoji="0" lang="en-US" altLang="zh-CN" sz="4400" b="1" i="0" u="none" strike="noStrike" kern="1200" cap="none" spc="0" normalizeH="0" baseline="3000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19</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F</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p,</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sym typeface="Symbol" panose="05050102010706020507" pitchFamily="18" charset="2"/>
              </a:rPr>
              <a:t></a:t>
            </a:r>
            <a:r>
              <a:rPr kumimoji="0" lang="en-US" altLang="zh-CN" sz="4400" b="1" i="0"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sym typeface="Symbol" panose="05050102010706020507" pitchFamily="18" charset="2"/>
              </a:rPr>
              <a:t>0</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a:t>
            </a:r>
            <a:r>
              <a:rPr kumimoji="0" lang="en-US" altLang="zh-CN" sz="4400" b="1" i="0" u="none" strike="noStrike" kern="1200" cap="none" spc="0" normalizeH="0" baseline="3000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16</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O</a:t>
            </a:r>
            <a:endParaRPr kumimoji="0" lang="zh-CN" alt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mn-cs"/>
            </a:endParaRPr>
          </a:p>
        </p:txBody>
      </p:sp>
      <p:sp>
        <p:nvSpPr>
          <p:cNvPr id="4" name="Rectangle 2">
            <a:extLst>
              <a:ext uri="{FF2B5EF4-FFF2-40B4-BE49-F238E27FC236}">
                <a16:creationId xmlns:a16="http://schemas.microsoft.com/office/drawing/2014/main" id="{D7255653-FB4A-4260-8F3F-4B8E67D41AA4}"/>
              </a:ext>
            </a:extLst>
          </p:cNvPr>
          <p:cNvSpPr>
            <a:spLocks noChangeArrowheads="1"/>
          </p:cNvSpPr>
          <p:nvPr/>
        </p:nvSpPr>
        <p:spPr bwMode="auto">
          <a:xfrm>
            <a:off x="1113367" y="213783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矩形 4">
            <a:extLst>
              <a:ext uri="{FF2B5EF4-FFF2-40B4-BE49-F238E27FC236}">
                <a16:creationId xmlns:a16="http://schemas.microsoft.com/office/drawing/2014/main" id="{6CB7A125-9D3B-4754-AD7E-C3DCD3528D8F}"/>
              </a:ext>
            </a:extLst>
          </p:cNvPr>
          <p:cNvSpPr/>
          <p:nvPr/>
        </p:nvSpPr>
        <p:spPr>
          <a:xfrm>
            <a:off x="4572000" y="1122810"/>
            <a:ext cx="4500910" cy="49244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宋体" pitchFamily="2" charset="-122"/>
                <a:cs typeface="Times New Roman" panose="02020603050405020304" pitchFamily="18" charset="0"/>
              </a:rPr>
              <a:t>Trojan-Horse Method (</a:t>
            </a:r>
            <a:r>
              <a:rPr kumimoji="0" lang="en-US" altLang="zh-CN" sz="2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ea typeface="宋体" pitchFamily="2" charset="-122"/>
                <a:cs typeface="Times New Roman" panose="02020603050405020304" pitchFamily="18" charset="0"/>
              </a:rPr>
              <a:t>THM</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宋体" pitchFamily="2" charset="-122"/>
                <a:cs typeface="Times New Roman" panose="02020603050405020304" pitchFamily="18" charset="0"/>
              </a:rPr>
              <a:t>)</a:t>
            </a:r>
            <a:endPar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宋体"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CBFC4D8F-DA70-42A5-A55B-71E35328A294}"/>
              </a:ext>
            </a:extLst>
          </p:cNvPr>
          <p:cNvSpPr/>
          <p:nvPr/>
        </p:nvSpPr>
        <p:spPr>
          <a:xfrm>
            <a:off x="4132162" y="6434018"/>
            <a:ext cx="4867823" cy="400110"/>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I. Indelicato </a:t>
            </a:r>
            <a:r>
              <a:rPr kumimoji="0" lang="en-US" altLang="zh-CN" sz="2000" b="0" i="1"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et al</a:t>
            </a:r>
            <a:r>
              <a:rPr kumimoji="0" lang="en-US" altLang="zh-CN" sz="20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a:t>
            </a:r>
            <a:r>
              <a:rPr kumimoji="0" lang="en-US" altLang="zh-CN" sz="2000" b="0" i="0" u="none" strike="noStrike" kern="1200" cap="none" spc="0" normalizeH="0" baseline="0" noProof="0" dirty="0" err="1">
                <a:ln>
                  <a:noFill/>
                </a:ln>
                <a:solidFill>
                  <a:srgbClr val="0070C0"/>
                </a:solidFill>
                <a:effectLst/>
                <a:uLnTx/>
                <a:uFillTx/>
                <a:ea typeface="幼圆" panose="02010509060101010101" pitchFamily="49" charset="-122"/>
                <a:cs typeface="Arial" panose="020B0604020202020204" pitchFamily="34" charset="0"/>
              </a:rPr>
              <a:t>Astrophys</a:t>
            </a:r>
            <a:r>
              <a:rPr kumimoji="0" lang="en-US" altLang="zh-CN" sz="20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J. 845(2017)19</a:t>
            </a:r>
          </a:p>
        </p:txBody>
      </p:sp>
      <p:pic>
        <p:nvPicPr>
          <p:cNvPr id="7" name="图片 6">
            <a:extLst>
              <a:ext uri="{FF2B5EF4-FFF2-40B4-BE49-F238E27FC236}">
                <a16:creationId xmlns:a16="http://schemas.microsoft.com/office/drawing/2014/main" id="{CED09034-F0BE-4E2E-A1CF-4089F0BBC291}"/>
              </a:ext>
            </a:extLst>
          </p:cNvPr>
          <p:cNvPicPr>
            <a:picLocks noChangeAspect="1"/>
          </p:cNvPicPr>
          <p:nvPr/>
        </p:nvPicPr>
        <p:blipFill rotWithShape="1">
          <a:blip r:embed="rId3"/>
          <a:srcRect l="3483" t="9231" r="8619"/>
          <a:stretch/>
        </p:blipFill>
        <p:spPr>
          <a:xfrm>
            <a:off x="395536" y="3325408"/>
            <a:ext cx="3562293" cy="3456384"/>
          </a:xfrm>
          <a:prstGeom prst="rect">
            <a:avLst/>
          </a:prstGeom>
        </p:spPr>
      </p:pic>
      <p:pic>
        <p:nvPicPr>
          <p:cNvPr id="8" name="图片 7">
            <a:extLst>
              <a:ext uri="{FF2B5EF4-FFF2-40B4-BE49-F238E27FC236}">
                <a16:creationId xmlns:a16="http://schemas.microsoft.com/office/drawing/2014/main" id="{A40BAF9D-403E-4797-BC8C-01F4D6AFFF4C}"/>
              </a:ext>
            </a:extLst>
          </p:cNvPr>
          <p:cNvPicPr>
            <a:picLocks noChangeAspect="1"/>
          </p:cNvPicPr>
          <p:nvPr/>
        </p:nvPicPr>
        <p:blipFill rotWithShape="1">
          <a:blip r:embed="rId4"/>
          <a:srcRect l="11691" t="8502" r="6473" b="4982"/>
          <a:stretch/>
        </p:blipFill>
        <p:spPr>
          <a:xfrm>
            <a:off x="408396" y="188640"/>
            <a:ext cx="3596644" cy="3172247"/>
          </a:xfrm>
          <a:prstGeom prst="rect">
            <a:avLst/>
          </a:prstGeom>
        </p:spPr>
      </p:pic>
      <p:sp>
        <p:nvSpPr>
          <p:cNvPr id="9" name="矩形 8">
            <a:extLst>
              <a:ext uri="{FF2B5EF4-FFF2-40B4-BE49-F238E27FC236}">
                <a16:creationId xmlns:a16="http://schemas.microsoft.com/office/drawing/2014/main" id="{A687627A-7F02-483B-A260-32F52D113463}"/>
              </a:ext>
            </a:extLst>
          </p:cNvPr>
          <p:cNvSpPr/>
          <p:nvPr/>
        </p:nvSpPr>
        <p:spPr>
          <a:xfrm>
            <a:off x="3121620" y="200118"/>
            <a:ext cx="692956"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幼圆" panose="02010509060101010101" pitchFamily="49" charset="-122"/>
                <a:cs typeface="Times New Roman" panose="02020603050405020304" pitchFamily="18" charset="0"/>
              </a:rPr>
              <a:t>2011</a:t>
            </a:r>
            <a:endParaRPr kumimoji="0" lang="zh-CN" altLang="en-US" sz="2000" b="0" i="0" u="none" strike="noStrike" kern="1200" cap="none" spc="0" normalizeH="0" baseline="0" noProof="0" dirty="0">
              <a:ln>
                <a:noFill/>
              </a:ln>
              <a:solidFill>
                <a:srgbClr val="FF0000"/>
              </a:solidFill>
              <a:effectLst/>
              <a:uLnTx/>
              <a:uFillTx/>
              <a:latin typeface="Arial" charset="0"/>
              <a:ea typeface="宋体" pitchFamily="2" charset="-122"/>
              <a:cs typeface="+mn-cs"/>
            </a:endParaRPr>
          </a:p>
        </p:txBody>
      </p:sp>
      <p:sp>
        <p:nvSpPr>
          <p:cNvPr id="10" name="矩形 9">
            <a:extLst>
              <a:ext uri="{FF2B5EF4-FFF2-40B4-BE49-F238E27FC236}">
                <a16:creationId xmlns:a16="http://schemas.microsoft.com/office/drawing/2014/main" id="{08D822E6-D94E-48A9-8557-106A199BA8B4}"/>
              </a:ext>
            </a:extLst>
          </p:cNvPr>
          <p:cNvSpPr/>
          <p:nvPr/>
        </p:nvSpPr>
        <p:spPr>
          <a:xfrm>
            <a:off x="3274020" y="3429000"/>
            <a:ext cx="692956"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幼圆" panose="02010509060101010101" pitchFamily="49" charset="-122"/>
                <a:cs typeface="Times New Roman" panose="02020603050405020304" pitchFamily="18" charset="0"/>
              </a:rPr>
              <a:t>2017</a:t>
            </a:r>
            <a:endParaRPr kumimoji="0" lang="zh-CN" altLang="en-US" sz="2000" b="0" i="0" u="none" strike="noStrike" kern="1200" cap="none" spc="0" normalizeH="0" baseline="0" noProof="0" dirty="0">
              <a:ln>
                <a:noFill/>
              </a:ln>
              <a:solidFill>
                <a:srgbClr val="FF0000"/>
              </a:solidFill>
              <a:effectLst/>
              <a:uLnTx/>
              <a:uFillTx/>
              <a:latin typeface="Arial" charset="0"/>
              <a:ea typeface="宋体" pitchFamily="2" charset="-122"/>
              <a:cs typeface="+mn-cs"/>
            </a:endParaRPr>
          </a:p>
        </p:txBody>
      </p:sp>
      <p:grpSp>
        <p:nvGrpSpPr>
          <p:cNvPr id="11" name="组合 10">
            <a:extLst>
              <a:ext uri="{FF2B5EF4-FFF2-40B4-BE49-F238E27FC236}">
                <a16:creationId xmlns:a16="http://schemas.microsoft.com/office/drawing/2014/main" id="{AE4E0AA5-C3AF-467E-8BB3-33714AB644FB}"/>
              </a:ext>
            </a:extLst>
          </p:cNvPr>
          <p:cNvGrpSpPr/>
          <p:nvPr/>
        </p:nvGrpSpPr>
        <p:grpSpPr>
          <a:xfrm>
            <a:off x="4355977" y="1556925"/>
            <a:ext cx="4575354" cy="4688198"/>
            <a:chOff x="4355977" y="1556925"/>
            <a:chExt cx="4575354" cy="4688198"/>
          </a:xfrm>
        </p:grpSpPr>
        <p:pic>
          <p:nvPicPr>
            <p:cNvPr id="12" name="图片 11">
              <a:extLst>
                <a:ext uri="{FF2B5EF4-FFF2-40B4-BE49-F238E27FC236}">
                  <a16:creationId xmlns:a16="http://schemas.microsoft.com/office/drawing/2014/main" id="{4FDC3757-A730-4CE6-8164-B86404134399}"/>
                </a:ext>
              </a:extLst>
            </p:cNvPr>
            <p:cNvPicPr>
              <a:picLocks noChangeAspect="1"/>
            </p:cNvPicPr>
            <p:nvPr/>
          </p:nvPicPr>
          <p:blipFill>
            <a:blip r:embed="rId5"/>
            <a:stretch>
              <a:fillRect/>
            </a:stretch>
          </p:blipFill>
          <p:spPr>
            <a:xfrm>
              <a:off x="4355977" y="1556925"/>
              <a:ext cx="4575354" cy="4688198"/>
            </a:xfrm>
            <a:prstGeom prst="rect">
              <a:avLst/>
            </a:prstGeom>
          </p:spPr>
        </p:pic>
        <p:sp>
          <p:nvSpPr>
            <p:cNvPr id="13" name="矩形 12">
              <a:extLst>
                <a:ext uri="{FF2B5EF4-FFF2-40B4-BE49-F238E27FC236}">
                  <a16:creationId xmlns:a16="http://schemas.microsoft.com/office/drawing/2014/main" id="{E1343FEC-6233-424D-9EF8-620FAFC44246}"/>
                </a:ext>
              </a:extLst>
            </p:cNvPr>
            <p:cNvSpPr/>
            <p:nvPr/>
          </p:nvSpPr>
          <p:spPr>
            <a:xfrm>
              <a:off x="6967006" y="1773357"/>
              <a:ext cx="1728192" cy="769441"/>
            </a:xfrm>
            <a:prstGeom prst="rect">
              <a:avLst/>
            </a:prstGeom>
            <a:solidFill>
              <a:schemeClr val="bg1"/>
            </a:solidFill>
            <a:ln w="12700">
              <a:solidFill>
                <a:srgbClr val="FF3399"/>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B050"/>
                  </a:solidFill>
                  <a:effectLst/>
                  <a:uLnTx/>
                  <a:uFillTx/>
                  <a:latin typeface="Times New Roman" panose="02020603050405020304" pitchFamily="18" charset="0"/>
                  <a:ea typeface="幼圆" panose="02010509060101010101" pitchFamily="49" charset="-122"/>
                  <a:cs typeface="Times New Roman" panose="02020603050405020304" pitchFamily="18" charset="0"/>
                </a:rPr>
                <a:t>Green: 2011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FF0000"/>
                  </a:solidFill>
                  <a:effectLst/>
                  <a:uLnTx/>
                  <a:uFillTx/>
                  <a:latin typeface="Times New Roman" panose="02020603050405020304" pitchFamily="18" charset="0"/>
                  <a:ea typeface="幼圆" panose="02010509060101010101" pitchFamily="49" charset="-122"/>
                  <a:cs typeface="Times New Roman" panose="02020603050405020304" pitchFamily="18" charset="0"/>
                </a:rPr>
                <a:t>Red: 2017</a:t>
              </a:r>
              <a:endParaRPr kumimoji="0" lang="zh-CN" altLang="en-US" sz="2200" b="0" i="0" u="none" strike="noStrike" kern="1200" cap="none" spc="0" normalizeH="0" baseline="0" noProof="0" dirty="0">
                <a:ln>
                  <a:noFill/>
                </a:ln>
                <a:solidFill>
                  <a:srgbClr val="FF0000"/>
                </a:solidFill>
                <a:effectLst/>
                <a:uLnTx/>
                <a:uFillTx/>
                <a:latin typeface="Arial" charset="0"/>
                <a:ea typeface="宋体" pitchFamily="2" charset="-122"/>
                <a:cs typeface="+mn-cs"/>
              </a:endParaRPr>
            </a:p>
          </p:txBody>
        </p:sp>
        <p:sp>
          <p:nvSpPr>
            <p:cNvPr id="14" name="矩形 13">
              <a:extLst>
                <a:ext uri="{FF2B5EF4-FFF2-40B4-BE49-F238E27FC236}">
                  <a16:creationId xmlns:a16="http://schemas.microsoft.com/office/drawing/2014/main" id="{603D59F4-BFE3-4D3E-982A-E7D5D980083E}"/>
                </a:ext>
              </a:extLst>
            </p:cNvPr>
            <p:cNvSpPr/>
            <p:nvPr/>
          </p:nvSpPr>
          <p:spPr>
            <a:xfrm>
              <a:off x="5029401" y="5261138"/>
              <a:ext cx="1630831"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dirty="0">
                  <a:ln>
                    <a:noFill/>
                  </a:ln>
                  <a:solidFill>
                    <a:srgbClr val="FF3399"/>
                  </a:solidFill>
                  <a:effectLst/>
                  <a:uLnTx/>
                  <a:uFillTx/>
                  <a:latin typeface="Times New Roman" panose="02020603050405020304" pitchFamily="18" charset="0"/>
                  <a:ea typeface="幼圆" panose="02010509060101010101" pitchFamily="49" charset="-122"/>
                  <a:cs typeface="Times New Roman" panose="02020603050405020304" pitchFamily="18" charset="0"/>
                </a:rPr>
                <a:t>E</a:t>
              </a:r>
              <a:r>
                <a:rPr kumimoji="0" lang="en-US" altLang="zh-CN" sz="2000" b="1" i="0" u="none" strike="noStrike" kern="1200" cap="none" spc="0" normalizeH="0" baseline="-25000" noProof="0" dirty="0">
                  <a:ln>
                    <a:noFill/>
                  </a:ln>
                  <a:solidFill>
                    <a:srgbClr val="FF3399"/>
                  </a:solidFill>
                  <a:effectLst/>
                  <a:uLnTx/>
                  <a:uFillTx/>
                  <a:latin typeface="Times New Roman" panose="02020603050405020304" pitchFamily="18" charset="0"/>
                  <a:ea typeface="幼圆" panose="02010509060101010101" pitchFamily="49" charset="-122"/>
                  <a:cs typeface="Times New Roman" panose="02020603050405020304" pitchFamily="18" charset="0"/>
                </a:rPr>
                <a:t>R</a:t>
              </a:r>
              <a:r>
                <a:rPr kumimoji="0" lang="en-US" altLang="zh-CN" sz="2000" b="1" i="0" u="none" strike="noStrike" kern="1200" cap="none" spc="0" normalizeH="0" baseline="0" noProof="0" dirty="0">
                  <a:ln>
                    <a:noFill/>
                  </a:ln>
                  <a:solidFill>
                    <a:srgbClr val="FF3399"/>
                  </a:solidFill>
                  <a:effectLst/>
                  <a:uLnTx/>
                  <a:uFillTx/>
                  <a:latin typeface="Times New Roman" panose="02020603050405020304" pitchFamily="18" charset="0"/>
                  <a:ea typeface="幼圆" panose="02010509060101010101" pitchFamily="49" charset="-122"/>
                  <a:cs typeface="Times New Roman" panose="02020603050405020304" pitchFamily="18" charset="0"/>
                </a:rPr>
                <a:t> = 113 keV</a:t>
              </a:r>
              <a:endParaRPr kumimoji="0" lang="zh-CN" altLang="en-US" sz="2000" b="0" i="0" u="none" strike="noStrike" kern="1200" cap="none" spc="0" normalizeH="0" baseline="0" noProof="0" dirty="0">
                <a:ln>
                  <a:noFill/>
                </a:ln>
                <a:solidFill>
                  <a:srgbClr val="FF3399"/>
                </a:solidFill>
                <a:effectLst/>
                <a:uLnTx/>
                <a:uFillTx/>
                <a:latin typeface="Arial" charset="0"/>
                <a:ea typeface="宋体" pitchFamily="2" charset="-122"/>
                <a:cs typeface="+mn-cs"/>
              </a:endParaRPr>
            </a:p>
          </p:txBody>
        </p:sp>
        <p:cxnSp>
          <p:nvCxnSpPr>
            <p:cNvPr id="15" name="直接箭头连接符 14">
              <a:extLst>
                <a:ext uri="{FF2B5EF4-FFF2-40B4-BE49-F238E27FC236}">
                  <a16:creationId xmlns:a16="http://schemas.microsoft.com/office/drawing/2014/main" id="{EF792575-CB8E-4B67-ACEB-4B878A881AAF}"/>
                </a:ext>
              </a:extLst>
            </p:cNvPr>
            <p:cNvCxnSpPr>
              <a:cxnSpLocks/>
            </p:cNvCxnSpPr>
            <p:nvPr/>
          </p:nvCxnSpPr>
          <p:spPr>
            <a:xfrm flipV="1">
              <a:off x="5425289" y="4882072"/>
              <a:ext cx="0" cy="486471"/>
            </a:xfrm>
            <a:prstGeom prst="straightConnector1">
              <a:avLst/>
            </a:prstGeom>
            <a:ln w="38100">
              <a:solidFill>
                <a:srgbClr val="FF3399"/>
              </a:solidFill>
              <a:tailEnd type="triangle"/>
            </a:ln>
          </p:spPr>
          <p:style>
            <a:lnRef idx="1">
              <a:schemeClr val="accent3"/>
            </a:lnRef>
            <a:fillRef idx="0">
              <a:schemeClr val="accent3"/>
            </a:fillRef>
            <a:effectRef idx="0">
              <a:schemeClr val="accent3"/>
            </a:effectRef>
            <a:fontRef idx="minor">
              <a:schemeClr val="tx1"/>
            </a:fontRef>
          </p:style>
        </p:cxnSp>
        <p:sp>
          <p:nvSpPr>
            <p:cNvPr id="16" name="矩形 15">
              <a:extLst>
                <a:ext uri="{FF2B5EF4-FFF2-40B4-BE49-F238E27FC236}">
                  <a16:creationId xmlns:a16="http://schemas.microsoft.com/office/drawing/2014/main" id="{30524DCB-C1A5-4B44-B8FD-ED395327E18B}"/>
                </a:ext>
              </a:extLst>
            </p:cNvPr>
            <p:cNvSpPr/>
            <p:nvPr/>
          </p:nvSpPr>
          <p:spPr>
            <a:xfrm>
              <a:off x="5695386" y="3244914"/>
              <a:ext cx="1645002"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dirty="0">
                  <a:ln>
                    <a:noFill/>
                  </a:ln>
                  <a:solidFill>
                    <a:srgbClr val="0070C0"/>
                  </a:solidFill>
                  <a:effectLst/>
                  <a:uLnTx/>
                  <a:uFillTx/>
                  <a:latin typeface="Times New Roman" panose="02020603050405020304" pitchFamily="18" charset="0"/>
                  <a:ea typeface="幼圆" panose="02010509060101010101" pitchFamily="49" charset="-122"/>
                  <a:cs typeface="Times New Roman" panose="02020603050405020304" pitchFamily="18" charset="0"/>
                </a:rPr>
                <a:t>E</a:t>
              </a:r>
              <a:r>
                <a:rPr kumimoji="0" lang="en-US" altLang="zh-CN" sz="2000" b="1" i="0" u="none" strike="noStrike" kern="1200" cap="none" spc="0" normalizeH="0" baseline="-25000" noProof="0" dirty="0">
                  <a:ln>
                    <a:noFill/>
                  </a:ln>
                  <a:solidFill>
                    <a:srgbClr val="0070C0"/>
                  </a:solidFill>
                  <a:effectLst/>
                  <a:uLnTx/>
                  <a:uFillTx/>
                  <a:latin typeface="Times New Roman" panose="02020603050405020304" pitchFamily="18" charset="0"/>
                  <a:ea typeface="幼圆" panose="02010509060101010101" pitchFamily="49" charset="-122"/>
                  <a:cs typeface="Times New Roman" panose="02020603050405020304" pitchFamily="18" charset="0"/>
                </a:rPr>
                <a:t>R</a:t>
              </a:r>
              <a:r>
                <a:rPr kumimoji="0"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幼圆" panose="02010509060101010101" pitchFamily="49" charset="-122"/>
                  <a:cs typeface="Times New Roman" panose="02020603050405020304" pitchFamily="18" charset="0"/>
                </a:rPr>
                <a:t> = 251 keV</a:t>
              </a:r>
              <a:endParaRPr kumimoji="0" lang="zh-CN" altLang="en-US" sz="2000" b="0" i="0" u="none" strike="noStrike" kern="1200" cap="none" spc="0" normalizeH="0" baseline="0" noProof="0" dirty="0">
                <a:ln>
                  <a:noFill/>
                </a:ln>
                <a:solidFill>
                  <a:srgbClr val="0070C0"/>
                </a:solidFill>
                <a:effectLst/>
                <a:uLnTx/>
                <a:uFillTx/>
                <a:latin typeface="Arial" charset="0"/>
                <a:ea typeface="宋体" pitchFamily="2" charset="-122"/>
                <a:cs typeface="+mn-cs"/>
              </a:endParaRPr>
            </a:p>
          </p:txBody>
        </p:sp>
        <p:cxnSp>
          <p:nvCxnSpPr>
            <p:cNvPr id="17" name="直接箭头连接符 16">
              <a:extLst>
                <a:ext uri="{FF2B5EF4-FFF2-40B4-BE49-F238E27FC236}">
                  <a16:creationId xmlns:a16="http://schemas.microsoft.com/office/drawing/2014/main" id="{D7B814A1-4393-4FBE-BF08-486781D6484A}"/>
                </a:ext>
              </a:extLst>
            </p:cNvPr>
            <p:cNvCxnSpPr>
              <a:cxnSpLocks/>
            </p:cNvCxnSpPr>
            <p:nvPr/>
          </p:nvCxnSpPr>
          <p:spPr>
            <a:xfrm>
              <a:off x="6012160" y="3645024"/>
              <a:ext cx="0" cy="377624"/>
            </a:xfrm>
            <a:prstGeom prst="straightConnector1">
              <a:avLst/>
            </a:prstGeom>
            <a:ln w="38100">
              <a:solidFill>
                <a:srgbClr val="0070C0"/>
              </a:solidFill>
              <a:tailEnd type="triangle"/>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428271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2C31353-1276-487B-94B2-1575C108C8B2}"/>
              </a:ext>
            </a:extLst>
          </p:cNvPr>
          <p:cNvSpPr txBox="1"/>
          <p:nvPr/>
        </p:nvSpPr>
        <p:spPr>
          <a:xfrm>
            <a:off x="2215493" y="140802"/>
            <a:ext cx="4511171" cy="769441"/>
          </a:xfrm>
          <a:prstGeom prst="rect">
            <a:avLst/>
          </a:prstGeom>
          <a:noFill/>
        </p:spPr>
        <p:txBody>
          <a:bodyPr wrap="none" rtlCol="0">
            <a:spAutoFit/>
          </a:bodyPr>
          <a:lstStyle>
            <a:defPPr>
              <a:defRPr lang="zh-CN"/>
            </a:defPPr>
            <a:lvl1pPr algn="ctr">
              <a:defRPr sz="2800" spc="300">
                <a:ln w="6350">
                  <a:solidFill>
                    <a:srgbClr val="4E4F97">
                      <a:alpha val="50000"/>
                    </a:srgbClr>
                  </a:solidFill>
                </a:ln>
                <a:solidFill>
                  <a:srgbClr val="7B90D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About </a:t>
            </a:r>
            <a:r>
              <a:rPr kumimoji="0" lang="en-US" altLang="zh-CN" sz="4400" b="1" i="0" u="none" strike="noStrike" kern="1200" cap="none" spc="0" normalizeH="0" baseline="3000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19</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F</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p,</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sym typeface="Symbol" panose="05050102010706020507" pitchFamily="18" charset="2"/>
              </a:rPr>
              <a:t></a:t>
            </a:r>
            <a:r>
              <a:rPr kumimoji="0" lang="en-US" altLang="zh-CN" sz="4400" b="1" i="0"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sym typeface="Symbol" panose="05050102010706020507" pitchFamily="18" charset="2"/>
              </a:rPr>
              <a:t>0</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a:t>
            </a:r>
            <a:r>
              <a:rPr kumimoji="0" lang="en-US" altLang="zh-CN" sz="4400" b="1" i="0" u="none" strike="noStrike" kern="1200" cap="none" spc="0" normalizeH="0" baseline="3000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16</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O</a:t>
            </a:r>
            <a:endParaRPr kumimoji="0" lang="zh-CN" alt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幼圆" panose="02010509060101010101" pitchFamily="49" charset="-122"/>
              <a:cs typeface="+mn-cs"/>
            </a:endParaRPr>
          </a:p>
        </p:txBody>
      </p:sp>
      <p:pic>
        <p:nvPicPr>
          <p:cNvPr id="3" name="图片 2">
            <a:extLst>
              <a:ext uri="{FF2B5EF4-FFF2-40B4-BE49-F238E27FC236}">
                <a16:creationId xmlns:a16="http://schemas.microsoft.com/office/drawing/2014/main" id="{DA4BA58C-2E57-4988-BE7F-69F9DEE866B1}"/>
              </a:ext>
            </a:extLst>
          </p:cNvPr>
          <p:cNvPicPr>
            <a:picLocks noChangeAspect="1"/>
          </p:cNvPicPr>
          <p:nvPr/>
        </p:nvPicPr>
        <p:blipFill>
          <a:blip r:embed="rId3"/>
          <a:stretch>
            <a:fillRect/>
          </a:stretch>
        </p:blipFill>
        <p:spPr>
          <a:xfrm>
            <a:off x="935235" y="1837130"/>
            <a:ext cx="5593471" cy="4314814"/>
          </a:xfrm>
          <a:prstGeom prst="rect">
            <a:avLst/>
          </a:prstGeom>
        </p:spPr>
      </p:pic>
      <p:sp>
        <p:nvSpPr>
          <p:cNvPr id="4" name="矩形 3">
            <a:extLst>
              <a:ext uri="{FF2B5EF4-FFF2-40B4-BE49-F238E27FC236}">
                <a16:creationId xmlns:a16="http://schemas.microsoft.com/office/drawing/2014/main" id="{02919778-28B1-4A78-9E3A-E32FB427A892}"/>
              </a:ext>
            </a:extLst>
          </p:cNvPr>
          <p:cNvSpPr/>
          <p:nvPr/>
        </p:nvSpPr>
        <p:spPr>
          <a:xfrm>
            <a:off x="860000" y="1200004"/>
            <a:ext cx="6113747" cy="584775"/>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0" lang="en-US" altLang="zh-CN"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ea typeface="宋体" pitchFamily="2" charset="-122"/>
                <a:cs typeface="Times New Roman" panose="02020603050405020304" pitchFamily="18" charset="0"/>
              </a:rPr>
              <a:t>THM</a:t>
            </a:r>
            <a:r>
              <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宋体" pitchFamily="2" charset="-122"/>
                <a:cs typeface="Times New Roman" panose="02020603050405020304" pitchFamily="18" charset="0"/>
              </a:rPr>
              <a:t> &amp; Direct measurement</a:t>
            </a:r>
            <a:endParaRPr kumimoji="0" lang="zh-CN"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宋体"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70FE7598-67AD-4CF3-B19C-FA9F9EF3CE20}"/>
              </a:ext>
            </a:extLst>
          </p:cNvPr>
          <p:cNvSpPr/>
          <p:nvPr/>
        </p:nvSpPr>
        <p:spPr>
          <a:xfrm>
            <a:off x="4132162" y="6434018"/>
            <a:ext cx="4867823" cy="400110"/>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I. Indelicato </a:t>
            </a:r>
            <a:r>
              <a:rPr kumimoji="0" lang="en-US" altLang="zh-CN" sz="2000" b="0" i="1"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et al</a:t>
            </a:r>
            <a:r>
              <a:rPr kumimoji="0" lang="en-US" altLang="zh-CN" sz="20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a:t>
            </a:r>
            <a:r>
              <a:rPr kumimoji="0" lang="en-US" altLang="zh-CN" sz="2000" b="0" i="0" u="none" strike="noStrike" kern="1200" cap="none" spc="0" normalizeH="0" baseline="0" noProof="0" dirty="0" err="1">
                <a:ln>
                  <a:noFill/>
                </a:ln>
                <a:solidFill>
                  <a:srgbClr val="0070C0"/>
                </a:solidFill>
                <a:effectLst/>
                <a:uLnTx/>
                <a:uFillTx/>
                <a:ea typeface="幼圆" panose="02010509060101010101" pitchFamily="49" charset="-122"/>
                <a:cs typeface="Arial" panose="020B0604020202020204" pitchFamily="34" charset="0"/>
              </a:rPr>
              <a:t>Astrophys</a:t>
            </a:r>
            <a:r>
              <a:rPr kumimoji="0" lang="en-US" altLang="zh-CN" sz="20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J. 845(2017)19</a:t>
            </a:r>
          </a:p>
        </p:txBody>
      </p:sp>
    </p:spTree>
    <p:extLst>
      <p:ext uri="{BB962C8B-B14F-4D97-AF65-F5344CB8AC3E}">
        <p14:creationId xmlns:p14="http://schemas.microsoft.com/office/powerpoint/2010/main" val="262071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B55F810E-2423-4D09-B257-4AE76F16203B}"/>
              </a:ext>
            </a:extLst>
          </p:cNvPr>
          <p:cNvSpPr txBox="1"/>
          <p:nvPr/>
        </p:nvSpPr>
        <p:spPr>
          <a:xfrm>
            <a:off x="713681" y="1074793"/>
            <a:ext cx="6525804" cy="954107"/>
          </a:xfrm>
          <a:prstGeom prst="rect">
            <a:avLst/>
          </a:prstGeom>
          <a:noFill/>
        </p:spPr>
        <p:txBody>
          <a:bodyPr wrap="square">
            <a:spAutoFit/>
          </a:bodyPr>
          <a:lstStyle/>
          <a:p>
            <a:r>
              <a:rPr lang="en-US" altLang="zh-CN" sz="2800"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Contribution of the 214-keV</a:t>
            </a:r>
            <a:r>
              <a:rPr lang="zh-CN" altLang="en-US" sz="2800"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resonance</a:t>
            </a:r>
            <a:r>
              <a:rPr lang="zh-CN" altLang="en-US" sz="2800"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a:t>
            </a:r>
            <a:r>
              <a:rPr lang="en-US" altLang="zh-CN" sz="2800"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&lt;10%</a:t>
            </a:r>
            <a:r>
              <a:rPr lang="zh-CN" altLang="en-US" sz="2800"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a:t>
            </a:r>
            <a:endParaRPr lang="zh-CN" altLang="en-US" sz="2800" dirty="0">
              <a:effectLst>
                <a:outerShdw blurRad="38100" dist="38100" dir="2700000" algn="tl">
                  <a:srgbClr val="000000">
                    <a:alpha val="43137"/>
                  </a:srgbClr>
                </a:outerShdw>
              </a:effectLst>
            </a:endParaRPr>
          </a:p>
        </p:txBody>
      </p:sp>
      <p:sp>
        <p:nvSpPr>
          <p:cNvPr id="9" name="标题 1">
            <a:extLst>
              <a:ext uri="{FF2B5EF4-FFF2-40B4-BE49-F238E27FC236}">
                <a16:creationId xmlns:a16="http://schemas.microsoft.com/office/drawing/2014/main" id="{73F7DCAA-B9B9-4ED0-BD11-06E609B148BC}"/>
              </a:ext>
            </a:extLst>
          </p:cNvPr>
          <p:cNvSpPr txBox="1">
            <a:spLocks noChangeArrowheads="1"/>
          </p:cNvSpPr>
          <p:nvPr/>
        </p:nvSpPr>
        <p:spPr>
          <a:xfrm>
            <a:off x="1467699" y="108565"/>
            <a:ext cx="5336622" cy="892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JUNA measurement</a:t>
            </a:r>
          </a:p>
        </p:txBody>
      </p:sp>
      <p:pic>
        <p:nvPicPr>
          <p:cNvPr id="5" name="图片 4">
            <a:extLst>
              <a:ext uri="{FF2B5EF4-FFF2-40B4-BE49-F238E27FC236}">
                <a16:creationId xmlns:a16="http://schemas.microsoft.com/office/drawing/2014/main" id="{CB56CA08-B3E8-4C4A-A5BF-AAD2971FFB74}"/>
              </a:ext>
            </a:extLst>
          </p:cNvPr>
          <p:cNvPicPr>
            <a:picLocks noChangeAspect="1"/>
          </p:cNvPicPr>
          <p:nvPr/>
        </p:nvPicPr>
        <p:blipFill>
          <a:blip r:embed="rId3"/>
          <a:stretch>
            <a:fillRect/>
          </a:stretch>
        </p:blipFill>
        <p:spPr>
          <a:xfrm>
            <a:off x="778211" y="2183748"/>
            <a:ext cx="6585995" cy="4628164"/>
          </a:xfrm>
          <a:prstGeom prst="rect">
            <a:avLst/>
          </a:prstGeom>
        </p:spPr>
      </p:pic>
    </p:spTree>
    <p:extLst>
      <p:ext uri="{BB962C8B-B14F-4D97-AF65-F5344CB8AC3E}">
        <p14:creationId xmlns:p14="http://schemas.microsoft.com/office/powerpoint/2010/main" val="404493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8CBB16F-EBBE-4C60-A5E1-6DC2B605F2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922" y="4336210"/>
            <a:ext cx="3662611" cy="2240801"/>
          </a:xfrm>
          <a:prstGeom prst="rect">
            <a:avLst/>
          </a:prstGeom>
        </p:spPr>
      </p:pic>
      <p:sp>
        <p:nvSpPr>
          <p:cNvPr id="2" name="矩形 1">
            <a:extLst>
              <a:ext uri="{FF2B5EF4-FFF2-40B4-BE49-F238E27FC236}">
                <a16:creationId xmlns:a16="http://schemas.microsoft.com/office/drawing/2014/main" id="{7EBE68D4-47FC-4931-B6A0-3A911913ED65}"/>
              </a:ext>
            </a:extLst>
          </p:cNvPr>
          <p:cNvSpPr/>
          <p:nvPr/>
        </p:nvSpPr>
        <p:spPr>
          <a:xfrm>
            <a:off x="342961" y="1904345"/>
            <a:ext cx="4968180" cy="4524315"/>
          </a:xfrm>
          <a:prstGeom prst="rect">
            <a:avLst/>
          </a:prstGeom>
        </p:spPr>
        <p:txBody>
          <a:bodyPr wrap="square">
            <a:spAutoFit/>
          </a:bodyPr>
          <a:lstStyle/>
          <a:p>
            <a:pPr lvl="0" algn="just" fontAlgn="base">
              <a:spcBef>
                <a:spcPct val="0"/>
              </a:spcBef>
              <a:spcAft>
                <a:spcPct val="0"/>
              </a:spcAft>
              <a:defRPr/>
            </a:pPr>
            <a:r>
              <a:rPr lang="en-US" altLang="zh-CN" sz="2400" dirty="0">
                <a:solidFill>
                  <a:srgbClr val="222222"/>
                </a:solidFill>
                <a:ea typeface="幼圆" panose="02010509060101010101" pitchFamily="49" charset="-122"/>
                <a:cs typeface="Times New Roman" panose="02020603050405020304" pitchFamily="18" charset="0"/>
              </a:rPr>
              <a:t>According to the standard cosmology theory, during 380,000 to</a:t>
            </a:r>
            <a:r>
              <a:rPr lang="en-US" altLang="zh-CN" sz="2400" dirty="0">
                <a:solidFill>
                  <a:srgbClr val="22222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dirty="0">
                <a:solidFill>
                  <a:srgbClr val="222222"/>
                </a:solidFill>
                <a:ea typeface="幼圆" panose="02010509060101010101" pitchFamily="49" charset="-122"/>
                <a:cs typeface="Times New Roman" panose="02020603050405020304" pitchFamily="18" charset="0"/>
              </a:rPr>
              <a:t>150 million years after the Big Bang, there were no luminous objects during the so-called "Dark Age". After that, the first generation stars formed, and the first generation galaxies formed about 1 billion years later. One of the major scientific objectives of the Webb telescope is to study the "first rays of dawn" emitted by the first generation stars and galaxies in the universe.</a:t>
            </a:r>
            <a:endParaRPr kumimoji="0" lang="zh-CN" altLang="en-US" sz="2400" b="0" i="0" u="none" strike="noStrike" kern="1200" cap="none" spc="0" normalizeH="0" baseline="0" noProof="0" dirty="0">
              <a:ln>
                <a:noFill/>
              </a:ln>
              <a:solidFill>
                <a:prstClr val="black"/>
              </a:solidFill>
              <a:effectLst/>
              <a:uLnTx/>
              <a:uFillTx/>
              <a:ea typeface="幼圆" panose="02010509060101010101" pitchFamily="49" charset="-122"/>
              <a:cs typeface="Times New Roman" panose="02020603050405020304" pitchFamily="18" charset="0"/>
            </a:endParaRPr>
          </a:p>
        </p:txBody>
      </p:sp>
      <p:sp>
        <p:nvSpPr>
          <p:cNvPr id="7" name="文本框 6">
            <a:extLst>
              <a:ext uri="{FF2B5EF4-FFF2-40B4-BE49-F238E27FC236}">
                <a16:creationId xmlns:a16="http://schemas.microsoft.com/office/drawing/2014/main" id="{96D43C74-0931-4311-A91A-F223DD044D42}"/>
              </a:ext>
            </a:extLst>
          </p:cNvPr>
          <p:cNvSpPr txBox="1"/>
          <p:nvPr/>
        </p:nvSpPr>
        <p:spPr>
          <a:xfrm>
            <a:off x="221941" y="1171027"/>
            <a:ext cx="8743779" cy="584775"/>
          </a:xfrm>
          <a:prstGeom prst="rect">
            <a:avLst/>
          </a:prstGeom>
          <a:noFill/>
        </p:spPr>
        <p:txBody>
          <a:bodyPr wrap="square">
            <a:spAutoFit/>
          </a:bodyPr>
          <a:lstStyle/>
          <a:p>
            <a:pPr marL="342900" indent="-342900" algn="l">
              <a:buClr>
                <a:srgbClr val="FF0080"/>
              </a:buClr>
              <a:buFont typeface="Wingdings" panose="05000000000000000000" pitchFamily="2" charset="2"/>
              <a:buChar char="l"/>
            </a:pPr>
            <a:r>
              <a:rPr lang="en-US" altLang="zh-CN" sz="3200" b="1" dirty="0">
                <a:solidFill>
                  <a:srgbClr val="FF0080"/>
                </a:solidFill>
                <a:effectLst>
                  <a:outerShdw blurRad="38100" dist="38100" dir="2700000" algn="tl">
                    <a:srgbClr val="000000">
                      <a:alpha val="43137"/>
                    </a:srgbClr>
                  </a:outerShdw>
                </a:effectLst>
                <a:ea typeface="微软雅黑" panose="020B0503020204020204" pitchFamily="34" charset="-122"/>
              </a:rPr>
              <a:t>JWST: </a:t>
            </a:r>
            <a:r>
              <a:rPr lang="en-US" altLang="zh-CN" sz="2200" dirty="0">
                <a:ea typeface="微软雅黑" panose="020B0503020204020204" pitchFamily="34" charset="-122"/>
              </a:rPr>
              <a:t>Directly observe the first stars, </a:t>
            </a:r>
            <a:r>
              <a:rPr lang="en-US" altLang="zh-CN" sz="2200" b="1" dirty="0">
                <a:solidFill>
                  <a:srgbClr val="FF0080"/>
                </a:solidFill>
                <a:ea typeface="微软雅黑" panose="020B0503020204020204" pitchFamily="34" charset="-122"/>
              </a:rPr>
              <a:t>seeing back into the cosmos</a:t>
            </a:r>
          </a:p>
        </p:txBody>
      </p:sp>
      <p:sp>
        <p:nvSpPr>
          <p:cNvPr id="14" name="Rectangle 3">
            <a:extLst>
              <a:ext uri="{FF2B5EF4-FFF2-40B4-BE49-F238E27FC236}">
                <a16:creationId xmlns:a16="http://schemas.microsoft.com/office/drawing/2014/main" id="{376CA57F-91E9-44BC-A50D-B986943AFBE4}"/>
              </a:ext>
            </a:extLst>
          </p:cNvPr>
          <p:cNvSpPr>
            <a:spLocks noGrp="1" noChangeArrowheads="1"/>
          </p:cNvSpPr>
          <p:nvPr>
            <p:ph type="title"/>
          </p:nvPr>
        </p:nvSpPr>
        <p:spPr>
          <a:xfrm>
            <a:off x="251521" y="155501"/>
            <a:ext cx="8807012" cy="762000"/>
          </a:xfrm>
        </p:spPr>
        <p:txBody>
          <a:bodyPr>
            <a:noAutofit/>
          </a:bodyPr>
          <a:lstStyle/>
          <a:p>
            <a:r>
              <a:rPr lang="en-US" altLang="zh-CN" sz="4400" b="1" dirty="0">
                <a:solidFill>
                  <a:prstClr val="black"/>
                </a:solidFill>
                <a:latin typeface="+mn-lt"/>
                <a:ea typeface="幼圆" panose="02010509060101010101" pitchFamily="49" charset="-122"/>
                <a:cs typeface="Times New Roman" panose="02020603050405020304" pitchFamily="18" charset="0"/>
              </a:rPr>
              <a:t>James Webb Space Telescope </a:t>
            </a:r>
            <a:r>
              <a:rPr kumimoji="1" lang="en-US" altLang="zh-CN" sz="4400" b="1" dirty="0">
                <a:latin typeface="+mn-lt"/>
                <a:ea typeface="幼圆" panose="02010509060101010101" pitchFamily="49" charset="-122"/>
              </a:rPr>
              <a:t>(</a:t>
            </a:r>
            <a:r>
              <a:rPr kumimoji="1" lang="en-US" altLang="zh-CN" sz="4400" b="1" dirty="0" err="1">
                <a:latin typeface="+mn-lt"/>
                <a:ea typeface="幼圆" panose="02010509060101010101" pitchFamily="49" charset="-122"/>
                <a:cs typeface="Times New Roman" panose="02020603050405020304" pitchFamily="18" charset="0"/>
              </a:rPr>
              <a:t>JWST</a:t>
            </a:r>
            <a:r>
              <a:rPr kumimoji="1" lang="en-US" altLang="zh-CN" sz="4400" b="1" dirty="0">
                <a:latin typeface="+mn-lt"/>
                <a:ea typeface="幼圆" panose="02010509060101010101" pitchFamily="49" charset="-122"/>
              </a:rPr>
              <a:t>)</a:t>
            </a:r>
            <a:endParaRPr lang="zh-CN" altLang="en-US" sz="4400" b="1" dirty="0">
              <a:effectLst>
                <a:outerShdw blurRad="38100" dist="38100" dir="2700000" algn="tl">
                  <a:srgbClr val="000000">
                    <a:alpha val="43137"/>
                  </a:srgbClr>
                </a:outerShdw>
              </a:effectLst>
              <a:latin typeface="+mn-lt"/>
              <a:ea typeface="幼圆" panose="02010509060101010101" pitchFamily="49" charset="-122"/>
              <a:cs typeface="Times New Roman" panose="02020603050405020304" pitchFamily="18" charset="0"/>
            </a:endParaRPr>
          </a:p>
        </p:txBody>
      </p:sp>
      <p:pic>
        <p:nvPicPr>
          <p:cNvPr id="6" name="图片 5">
            <a:extLst>
              <a:ext uri="{FF2B5EF4-FFF2-40B4-BE49-F238E27FC236}">
                <a16:creationId xmlns:a16="http://schemas.microsoft.com/office/drawing/2014/main" id="{2A054CEB-C42F-4888-97EC-809F00BB106F}"/>
              </a:ext>
            </a:extLst>
          </p:cNvPr>
          <p:cNvPicPr>
            <a:picLocks noChangeAspect="1"/>
          </p:cNvPicPr>
          <p:nvPr/>
        </p:nvPicPr>
        <p:blipFill rotWithShape="1">
          <a:blip r:embed="rId4">
            <a:extLst>
              <a:ext uri="{28A0092B-C50C-407E-A947-70E740481C1C}">
                <a14:useLocalDpi xmlns:a14="http://schemas.microsoft.com/office/drawing/2010/main" val="0"/>
              </a:ext>
            </a:extLst>
          </a:blip>
          <a:srcRect l="10819" t="9400" r="20109" b="3301"/>
          <a:stretch/>
        </p:blipFill>
        <p:spPr>
          <a:xfrm>
            <a:off x="5395922" y="1834551"/>
            <a:ext cx="3662611" cy="2449901"/>
          </a:xfrm>
          <a:prstGeom prst="rect">
            <a:avLst/>
          </a:prstGeom>
        </p:spPr>
      </p:pic>
    </p:spTree>
    <p:extLst>
      <p:ext uri="{BB962C8B-B14F-4D97-AF65-F5344CB8AC3E}">
        <p14:creationId xmlns:p14="http://schemas.microsoft.com/office/powerpoint/2010/main" val="992739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B55F810E-2423-4D09-B257-4AE76F16203B}"/>
              </a:ext>
            </a:extLst>
          </p:cNvPr>
          <p:cNvSpPr txBox="1"/>
          <p:nvPr/>
        </p:nvSpPr>
        <p:spPr>
          <a:xfrm>
            <a:off x="713680" y="1074793"/>
            <a:ext cx="7114049" cy="523220"/>
          </a:xfrm>
          <a:prstGeom prst="rect">
            <a:avLst/>
          </a:prstGeom>
          <a:noFill/>
        </p:spPr>
        <p:txBody>
          <a:bodyPr wrap="square">
            <a:spAutoFit/>
          </a:bodyPr>
          <a:lstStyle/>
          <a:p>
            <a:r>
              <a:rPr lang="en-US" altLang="zh-CN" sz="2800"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Contribution of (p,</a:t>
            </a:r>
            <a:r>
              <a:rPr lang="en-US" altLang="zh-CN" sz="2800"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sym typeface="Symbol" panose="05050102010706020507" pitchFamily="18" charset="2"/>
              </a:rPr>
              <a:t></a:t>
            </a:r>
            <a:r>
              <a:rPr lang="en-US" altLang="zh-CN" sz="2800" b="1" baseline="-25000"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0</a:t>
            </a:r>
            <a:r>
              <a:rPr lang="en-US" altLang="zh-CN" sz="2800"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a:t>
            </a:r>
            <a:r>
              <a:rPr lang="zh-CN" altLang="en-US" sz="2800"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channel: (26.5</a:t>
            </a:r>
            <a:r>
              <a:rPr lang="en-US" altLang="zh-CN" sz="2800"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sym typeface="Symbol" panose="05050102010706020507" pitchFamily="18" charset="2"/>
              </a:rPr>
              <a:t></a:t>
            </a:r>
            <a:r>
              <a:rPr lang="en-US" altLang="zh-CN" sz="2800"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5.2)%</a:t>
            </a:r>
            <a:endParaRPr lang="zh-CN" altLang="en-US" sz="2800" dirty="0">
              <a:effectLst>
                <a:outerShdw blurRad="38100" dist="38100" dir="2700000" algn="tl">
                  <a:srgbClr val="000000">
                    <a:alpha val="43137"/>
                  </a:srgbClr>
                </a:outerShdw>
              </a:effectLst>
            </a:endParaRPr>
          </a:p>
        </p:txBody>
      </p:sp>
      <p:sp>
        <p:nvSpPr>
          <p:cNvPr id="9" name="标题 1">
            <a:extLst>
              <a:ext uri="{FF2B5EF4-FFF2-40B4-BE49-F238E27FC236}">
                <a16:creationId xmlns:a16="http://schemas.microsoft.com/office/drawing/2014/main" id="{73F7DCAA-B9B9-4ED0-BD11-06E609B148BC}"/>
              </a:ext>
            </a:extLst>
          </p:cNvPr>
          <p:cNvSpPr txBox="1">
            <a:spLocks noChangeArrowheads="1"/>
          </p:cNvSpPr>
          <p:nvPr/>
        </p:nvSpPr>
        <p:spPr>
          <a:xfrm>
            <a:off x="1467699" y="108565"/>
            <a:ext cx="5336622" cy="892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JUNA measurement</a:t>
            </a:r>
          </a:p>
        </p:txBody>
      </p:sp>
      <p:pic>
        <p:nvPicPr>
          <p:cNvPr id="3" name="图片 2">
            <a:extLst>
              <a:ext uri="{FF2B5EF4-FFF2-40B4-BE49-F238E27FC236}">
                <a16:creationId xmlns:a16="http://schemas.microsoft.com/office/drawing/2014/main" id="{226EEB98-F830-4B2C-8542-C36D25884E38}"/>
              </a:ext>
            </a:extLst>
          </p:cNvPr>
          <p:cNvPicPr>
            <a:picLocks noChangeAspect="1"/>
          </p:cNvPicPr>
          <p:nvPr/>
        </p:nvPicPr>
        <p:blipFill>
          <a:blip r:embed="rId3"/>
          <a:stretch>
            <a:fillRect/>
          </a:stretch>
        </p:blipFill>
        <p:spPr>
          <a:xfrm>
            <a:off x="640661" y="1790206"/>
            <a:ext cx="6010579" cy="4643812"/>
          </a:xfrm>
          <a:prstGeom prst="rect">
            <a:avLst/>
          </a:prstGeom>
        </p:spPr>
      </p:pic>
      <p:sp>
        <p:nvSpPr>
          <p:cNvPr id="7" name="矩形 6">
            <a:extLst>
              <a:ext uri="{FF2B5EF4-FFF2-40B4-BE49-F238E27FC236}">
                <a16:creationId xmlns:a16="http://schemas.microsoft.com/office/drawing/2014/main" id="{5270FC49-FC2F-447A-B958-F0FE29438FF7}"/>
              </a:ext>
            </a:extLst>
          </p:cNvPr>
          <p:cNvSpPr/>
          <p:nvPr/>
        </p:nvSpPr>
        <p:spPr>
          <a:xfrm>
            <a:off x="4132162" y="6434018"/>
            <a:ext cx="4867823" cy="400110"/>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Y.J. Chen </a:t>
            </a:r>
            <a:r>
              <a:rPr kumimoji="0" lang="en-US" altLang="zh-CN" sz="2000" b="0" i="1"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et al</a:t>
            </a:r>
            <a:r>
              <a:rPr kumimoji="0" lang="en-US" altLang="zh-CN" sz="20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a:t>
            </a:r>
            <a:r>
              <a:rPr kumimoji="0" lang="en-US" altLang="zh-CN" sz="2000" b="0" i="0" u="none" strike="noStrike" kern="1200" cap="none" spc="0" normalizeH="0" baseline="0" noProof="0" dirty="0" err="1">
                <a:ln>
                  <a:noFill/>
                </a:ln>
                <a:solidFill>
                  <a:srgbClr val="0070C0"/>
                </a:solidFill>
                <a:effectLst/>
                <a:uLnTx/>
                <a:uFillTx/>
                <a:ea typeface="幼圆" panose="02010509060101010101" pitchFamily="49" charset="-122"/>
                <a:cs typeface="Arial" panose="020B0604020202020204" pitchFamily="34" charset="0"/>
              </a:rPr>
              <a:t>Nucl</a:t>
            </a:r>
            <a:r>
              <a:rPr kumimoji="0" lang="en-US" altLang="zh-CN" sz="2000" b="0" i="0" u="none" strike="noStrike" kern="1200" cap="none" spc="0" normalizeH="0" baseline="0" noProof="0" dirty="0">
                <a:ln>
                  <a:noFill/>
                </a:ln>
                <a:solidFill>
                  <a:srgbClr val="0070C0"/>
                </a:solidFill>
                <a:effectLst/>
                <a:uLnTx/>
                <a:uFillTx/>
                <a:ea typeface="幼圆" panose="02010509060101010101" pitchFamily="49" charset="-122"/>
                <a:cs typeface="Arial" panose="020B0604020202020204" pitchFamily="34" charset="0"/>
              </a:rPr>
              <a:t>. Sci. Tech. 35(2024) 143</a:t>
            </a:r>
          </a:p>
        </p:txBody>
      </p:sp>
    </p:spTree>
    <p:extLst>
      <p:ext uri="{BB962C8B-B14F-4D97-AF65-F5344CB8AC3E}">
        <p14:creationId xmlns:p14="http://schemas.microsoft.com/office/powerpoint/2010/main" val="550282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3D6E943B-D0A1-414D-A630-D89CCBFEEB06}"/>
              </a:ext>
            </a:extLst>
          </p:cNvPr>
          <p:cNvGrpSpPr/>
          <p:nvPr/>
        </p:nvGrpSpPr>
        <p:grpSpPr>
          <a:xfrm>
            <a:off x="347893" y="1691519"/>
            <a:ext cx="8433061" cy="4662983"/>
            <a:chOff x="230590" y="1598921"/>
            <a:chExt cx="8750974" cy="4728727"/>
          </a:xfrm>
        </p:grpSpPr>
        <p:pic>
          <p:nvPicPr>
            <p:cNvPr id="20" name="图片 19">
              <a:extLst>
                <a:ext uri="{FF2B5EF4-FFF2-40B4-BE49-F238E27FC236}">
                  <a16:creationId xmlns:a16="http://schemas.microsoft.com/office/drawing/2014/main" id="{2448F0D6-2DB7-409E-BF67-7D11817AE3E6}"/>
                </a:ext>
              </a:extLst>
            </p:cNvPr>
            <p:cNvPicPr>
              <a:picLocks noChangeAspect="1"/>
            </p:cNvPicPr>
            <p:nvPr/>
          </p:nvPicPr>
          <p:blipFill rotWithShape="1">
            <a:blip r:embed="rId3"/>
            <a:srcRect t="10716" b="8635"/>
            <a:stretch/>
          </p:blipFill>
          <p:spPr>
            <a:xfrm>
              <a:off x="230590" y="1598921"/>
              <a:ext cx="8750974" cy="4728727"/>
            </a:xfrm>
            <a:prstGeom prst="rect">
              <a:avLst/>
            </a:prstGeom>
          </p:spPr>
        </p:pic>
        <p:sp>
          <p:nvSpPr>
            <p:cNvPr id="3" name="椭圆 2">
              <a:extLst>
                <a:ext uri="{FF2B5EF4-FFF2-40B4-BE49-F238E27FC236}">
                  <a16:creationId xmlns:a16="http://schemas.microsoft.com/office/drawing/2014/main" id="{87799F51-76A2-4448-996F-89CCBC8D3842}"/>
                </a:ext>
              </a:extLst>
            </p:cNvPr>
            <p:cNvSpPr/>
            <p:nvPr/>
          </p:nvSpPr>
          <p:spPr>
            <a:xfrm>
              <a:off x="5726757" y="1883768"/>
              <a:ext cx="574765" cy="3525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20">
            <a:extLst>
              <a:ext uri="{FF2B5EF4-FFF2-40B4-BE49-F238E27FC236}">
                <a16:creationId xmlns:a16="http://schemas.microsoft.com/office/drawing/2014/main" id="{B8ECC5A3-B6FB-4BFF-BBC0-A60333347221}"/>
              </a:ext>
            </a:extLst>
          </p:cNvPr>
          <p:cNvSpPr/>
          <p:nvPr/>
        </p:nvSpPr>
        <p:spPr>
          <a:xfrm>
            <a:off x="363046" y="1147267"/>
            <a:ext cx="7883916" cy="584775"/>
          </a:xfrm>
          <a:prstGeom prst="rect">
            <a:avLst/>
          </a:prstGeom>
          <a:solidFill>
            <a:schemeClr val="bg1"/>
          </a:solidFill>
        </p:spPr>
        <p:txBody>
          <a:bodyPr wrap="square">
            <a:spAutoFit/>
          </a:bodyPr>
          <a:lstStyle/>
          <a:p>
            <a:pPr marL="457200" indent="-457200" algn="just" fontAlgn="base">
              <a:spcBef>
                <a:spcPct val="20000"/>
              </a:spcBef>
              <a:spcAft>
                <a:spcPct val="0"/>
              </a:spcAft>
              <a:buFont typeface="Wingdings" panose="05000000000000000000" pitchFamily="2" charset="2"/>
              <a:buChar char="l"/>
              <a:defRPr/>
            </a:pPr>
            <a:r>
              <a:rPr kumimoji="1" lang="en-US" altLang="zh-CN"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Abundances </a:t>
            </a:r>
            <a:r>
              <a:rPr kumimoji="1" lang="en-US" altLang="zh-CN" sz="3200" b="1" kern="0" dirty="0">
                <a:solidFill>
                  <a:srgbClr val="FF000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of</a:t>
            </a:r>
            <a:r>
              <a:rPr kumimoji="1" lang="zh-CN" altLang="en-US" sz="3200" b="1" kern="0" dirty="0">
                <a:solidFill>
                  <a:srgbClr val="FF000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 </a:t>
            </a:r>
            <a:r>
              <a:rPr kumimoji="1" lang="en-US" altLang="zh-CN" sz="3200" b="1" kern="0" dirty="0">
                <a:solidFill>
                  <a:srgbClr val="FF000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light nuclides </a:t>
            </a:r>
            <a:r>
              <a:rPr kumimoji="1" lang="en-US" altLang="zh-CN"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@BBN</a:t>
            </a:r>
            <a:r>
              <a:rPr kumimoji="1" lang="zh-CN" altLang="en-US" sz="3200" b="1" kern="0" dirty="0">
                <a:solidFill>
                  <a:srgbClr val="FF000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 </a:t>
            </a:r>
            <a:r>
              <a:rPr kumimoji="1" lang="en-US" altLang="zh-CN"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ea typeface="幼圆" panose="02010509060101010101" pitchFamily="49" charset="-122"/>
                <a:cs typeface="Times New Roman" panose="02020603050405020304" pitchFamily="18" charset="0"/>
              </a:rPr>
              <a:t>ashes</a:t>
            </a:r>
            <a:endParaRPr kumimoji="1" lang="en-US" altLang="zh-CN" sz="2800" b="1" i="0" u="none" strike="noStrike" kern="1200" cap="none" spc="0" normalizeH="0" baseline="0" noProof="0" dirty="0">
              <a:ln>
                <a:noFill/>
              </a:ln>
              <a:solidFill>
                <a:srgbClr val="0070C0"/>
              </a:solidFill>
              <a:uLnTx/>
              <a:uFillTx/>
              <a:ea typeface="幼圆" panose="02010509060101010101" pitchFamily="49" charset="-122"/>
              <a:cs typeface="Times New Roman" panose="02020603050405020304" pitchFamily="18" charset="0"/>
            </a:endParaRPr>
          </a:p>
        </p:txBody>
      </p:sp>
      <p:sp>
        <p:nvSpPr>
          <p:cNvPr id="2" name="矩形 1">
            <a:extLst>
              <a:ext uri="{FF2B5EF4-FFF2-40B4-BE49-F238E27FC236}">
                <a16:creationId xmlns:a16="http://schemas.microsoft.com/office/drawing/2014/main" id="{A1AACC8D-4A65-4B80-87C5-476D79DB8571}"/>
              </a:ext>
            </a:extLst>
          </p:cNvPr>
          <p:cNvSpPr/>
          <p:nvPr/>
        </p:nvSpPr>
        <p:spPr>
          <a:xfrm>
            <a:off x="4737563" y="6444930"/>
            <a:ext cx="4420249" cy="400110"/>
          </a:xfrm>
          <a:prstGeom prst="rect">
            <a:avLst/>
          </a:prstGeom>
        </p:spPr>
        <p:txBody>
          <a:bodyPr wrap="none">
            <a:spAutoFit/>
          </a:bodyPr>
          <a:lstStyle/>
          <a:p>
            <a:r>
              <a:rPr lang="en-US" altLang="zh-CN" sz="2000" dirty="0">
                <a:solidFill>
                  <a:srgbClr val="0070C0"/>
                </a:solidFill>
                <a:ea typeface="幼圆" panose="02010509060101010101" pitchFamily="49" charset="-122"/>
                <a:cs typeface="Times New Roman" panose="02020603050405020304" pitchFamily="18" charset="0"/>
              </a:rPr>
              <a:t>A. </a:t>
            </a:r>
            <a:r>
              <a:rPr lang="en-US" altLang="zh-CN" sz="2000" dirty="0" err="1">
                <a:solidFill>
                  <a:srgbClr val="0070C0"/>
                </a:solidFill>
                <a:ea typeface="幼圆" panose="02010509060101010101" pitchFamily="49" charset="-122"/>
                <a:cs typeface="Times New Roman" panose="02020603050405020304" pitchFamily="18" charset="0"/>
              </a:rPr>
              <a:t>Coc</a:t>
            </a:r>
            <a:r>
              <a:rPr lang="en-US" altLang="zh-CN" sz="2000" dirty="0">
                <a:solidFill>
                  <a:srgbClr val="0070C0"/>
                </a:solidFill>
                <a:ea typeface="幼圆" panose="02010509060101010101" pitchFamily="49" charset="-122"/>
                <a:cs typeface="Times New Roman" panose="02020603050405020304" pitchFamily="18" charset="0"/>
              </a:rPr>
              <a:t> </a:t>
            </a:r>
            <a:r>
              <a:rPr lang="en-US" altLang="zh-CN" sz="2000" i="1" dirty="0">
                <a:solidFill>
                  <a:srgbClr val="0070C0"/>
                </a:solidFill>
                <a:ea typeface="幼圆" panose="02010509060101010101" pitchFamily="49" charset="-122"/>
                <a:cs typeface="Times New Roman" panose="02020603050405020304" pitchFamily="18" charset="0"/>
              </a:rPr>
              <a:t>et al</a:t>
            </a:r>
            <a:r>
              <a:rPr lang="en-US" altLang="zh-CN" sz="2000" dirty="0">
                <a:solidFill>
                  <a:srgbClr val="0070C0"/>
                </a:solidFill>
                <a:ea typeface="幼圆" panose="02010509060101010101" pitchFamily="49" charset="-122"/>
                <a:cs typeface="Times New Roman" panose="02020603050405020304" pitchFamily="18" charset="0"/>
              </a:rPr>
              <a:t>., </a:t>
            </a:r>
            <a:r>
              <a:rPr lang="en-US" altLang="zh-CN" sz="2000" dirty="0" err="1">
                <a:solidFill>
                  <a:srgbClr val="0070C0"/>
                </a:solidFill>
                <a:ea typeface="幼圆" panose="02010509060101010101" pitchFamily="49" charset="-122"/>
                <a:cs typeface="Times New Roman" panose="02020603050405020304" pitchFamily="18" charset="0"/>
              </a:rPr>
              <a:t>Astrophys</a:t>
            </a:r>
            <a:r>
              <a:rPr lang="en-US" altLang="zh-CN" sz="2000" dirty="0">
                <a:solidFill>
                  <a:srgbClr val="0070C0"/>
                </a:solidFill>
                <a:ea typeface="幼圆" panose="02010509060101010101" pitchFamily="49" charset="-122"/>
                <a:cs typeface="Times New Roman" panose="02020603050405020304" pitchFamily="18" charset="0"/>
              </a:rPr>
              <a:t>. J. 744(2012)158</a:t>
            </a:r>
            <a:endParaRPr lang="zh-CN" altLang="en-US" sz="2000" dirty="0"/>
          </a:p>
        </p:txBody>
      </p:sp>
      <p:sp>
        <p:nvSpPr>
          <p:cNvPr id="30" name="文本框 29">
            <a:extLst>
              <a:ext uri="{FF2B5EF4-FFF2-40B4-BE49-F238E27FC236}">
                <a16:creationId xmlns:a16="http://schemas.microsoft.com/office/drawing/2014/main" id="{3DB95FAB-289E-46E7-856C-7359245CBF85}"/>
              </a:ext>
            </a:extLst>
          </p:cNvPr>
          <p:cNvSpPr txBox="1"/>
          <p:nvPr/>
        </p:nvSpPr>
        <p:spPr>
          <a:xfrm>
            <a:off x="427359" y="113648"/>
            <a:ext cx="7495512" cy="769441"/>
          </a:xfrm>
          <a:prstGeom prst="rect">
            <a:avLst/>
          </a:prstGeom>
          <a:noFill/>
        </p:spPr>
        <p:txBody>
          <a:bodyPr wrap="square">
            <a:spAutoFit/>
          </a:bodyPr>
          <a:lstStyle/>
          <a:p>
            <a:pPr algn="l"/>
            <a:r>
              <a:rPr lang="en-US" altLang="zh-CN" sz="4400" b="1" i="0" dirty="0">
                <a:effectLst/>
              </a:rPr>
              <a:t>The oldest star in the universe</a:t>
            </a:r>
          </a:p>
        </p:txBody>
      </p:sp>
    </p:spTree>
    <p:extLst>
      <p:ext uri="{BB962C8B-B14F-4D97-AF65-F5344CB8AC3E}">
        <p14:creationId xmlns:p14="http://schemas.microsoft.com/office/powerpoint/2010/main" val="3033071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a:extLst>
              <a:ext uri="{FF2B5EF4-FFF2-40B4-BE49-F238E27FC236}">
                <a16:creationId xmlns:a16="http://schemas.microsoft.com/office/drawing/2014/main" id="{43352577-8343-4F3E-8F20-E09F95EB0EBF}"/>
              </a:ext>
            </a:extLst>
          </p:cNvPr>
          <p:cNvCxnSpPr>
            <a:cxnSpLocks/>
          </p:cNvCxnSpPr>
          <p:nvPr/>
        </p:nvCxnSpPr>
        <p:spPr>
          <a:xfrm>
            <a:off x="348712" y="1614071"/>
            <a:ext cx="8442938" cy="0"/>
          </a:xfrm>
          <a:prstGeom prst="line">
            <a:avLst/>
          </a:prstGeom>
          <a:ln w="38100">
            <a:solidFill>
              <a:srgbClr val="96B8DE"/>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57A4B45B-0AEC-4D52-B8B6-8851F12FA4F9}"/>
              </a:ext>
            </a:extLst>
          </p:cNvPr>
          <p:cNvSpPr txBox="1"/>
          <p:nvPr/>
        </p:nvSpPr>
        <p:spPr>
          <a:xfrm>
            <a:off x="298344" y="1072005"/>
            <a:ext cx="6861874"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0070C0"/>
                </a:solidFill>
                <a:effectLst/>
                <a:uLnTx/>
                <a:uFillTx/>
                <a:latin typeface="Arial" panose="020B0604020202020204" pitchFamily="34" charset="0"/>
                <a:ea typeface="幼圆" panose="02010509060101010101" pitchFamily="49" charset="-122"/>
                <a:cs typeface="Arial" panose="020B0604020202020204" pitchFamily="34" charset="0"/>
              </a:rPr>
              <a:t>First stars: Hydron burning</a:t>
            </a:r>
          </a:p>
        </p:txBody>
      </p:sp>
      <p:sp>
        <p:nvSpPr>
          <p:cNvPr id="78" name="文本框 77">
            <a:extLst>
              <a:ext uri="{FF2B5EF4-FFF2-40B4-BE49-F238E27FC236}">
                <a16:creationId xmlns:a16="http://schemas.microsoft.com/office/drawing/2014/main" id="{5EAE25C3-B34A-49BD-9CC2-121157E80452}"/>
              </a:ext>
            </a:extLst>
          </p:cNvPr>
          <p:cNvSpPr txBox="1"/>
          <p:nvPr/>
        </p:nvSpPr>
        <p:spPr>
          <a:xfrm>
            <a:off x="298343" y="1707689"/>
            <a:ext cx="743485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a:ea typeface="+mn-ea"/>
                <a:cs typeface="+mn-cs"/>
              </a:rPr>
              <a:t>triple-</a:t>
            </a:r>
            <a:r>
              <a:rPr kumimoji="0" lang="en-US" sz="27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a:t>
            </a:r>
            <a:r>
              <a:rPr kumimoji="0" lang="en-US" sz="2700" b="0" i="0" u="none" strike="noStrike" kern="1200" cap="none" spc="0" normalizeH="0" baseline="0" noProof="0" dirty="0">
                <a:ln>
                  <a:noFill/>
                </a:ln>
                <a:solidFill>
                  <a:prstClr val="black"/>
                </a:solidFill>
                <a:effectLst/>
                <a:uLnTx/>
                <a:uFillTx/>
                <a:latin typeface="Calibri"/>
                <a:ea typeface="+mn-ea"/>
                <a:cs typeface="+mn-cs"/>
              </a:rPr>
              <a:t> process produce </a:t>
            </a:r>
            <a:r>
              <a:rPr kumimoji="0" lang="en-US" sz="2700" b="0" i="0" u="none" strike="noStrike" kern="1200" cap="none" spc="0" normalizeH="0" baseline="30000" noProof="0" dirty="0">
                <a:ln>
                  <a:noFill/>
                </a:ln>
                <a:solidFill>
                  <a:prstClr val="black"/>
                </a:solidFill>
                <a:effectLst/>
                <a:uLnTx/>
                <a:uFillTx/>
                <a:latin typeface="Calibri"/>
                <a:ea typeface="+mn-ea"/>
                <a:cs typeface="+mn-cs"/>
              </a:rPr>
              <a:t>12</a:t>
            </a:r>
            <a:r>
              <a:rPr kumimoji="0" lang="en-US" sz="2700" b="0" i="0" u="none" strike="noStrike" kern="1200" cap="none" spc="0" normalizeH="0" baseline="0" noProof="0" dirty="0">
                <a:ln>
                  <a:noFill/>
                </a:ln>
                <a:solidFill>
                  <a:prstClr val="black"/>
                </a:solidFill>
                <a:effectLst/>
                <a:uLnTx/>
                <a:uFillTx/>
                <a:latin typeface="Calibri"/>
                <a:ea typeface="+mn-ea"/>
                <a:cs typeface="+mn-cs"/>
              </a:rPr>
              <a:t>C and CNO cycles started</a:t>
            </a:r>
          </a:p>
        </p:txBody>
      </p:sp>
      <p:pic>
        <p:nvPicPr>
          <p:cNvPr id="3" name="图片 2">
            <a:extLst>
              <a:ext uri="{FF2B5EF4-FFF2-40B4-BE49-F238E27FC236}">
                <a16:creationId xmlns:a16="http://schemas.microsoft.com/office/drawing/2014/main" id="{7B2A84B9-326B-48EF-BBAE-565394E64062}"/>
              </a:ext>
            </a:extLst>
          </p:cNvPr>
          <p:cNvPicPr>
            <a:picLocks noChangeAspect="1"/>
          </p:cNvPicPr>
          <p:nvPr/>
        </p:nvPicPr>
        <p:blipFill>
          <a:blip r:embed="rId3"/>
          <a:stretch>
            <a:fillRect/>
          </a:stretch>
        </p:blipFill>
        <p:spPr>
          <a:xfrm>
            <a:off x="348712" y="2629119"/>
            <a:ext cx="3979619" cy="3156877"/>
          </a:xfrm>
          <a:prstGeom prst="rect">
            <a:avLst/>
          </a:prstGeom>
        </p:spPr>
      </p:pic>
      <p:pic>
        <p:nvPicPr>
          <p:cNvPr id="10" name="图片 9">
            <a:extLst>
              <a:ext uri="{FF2B5EF4-FFF2-40B4-BE49-F238E27FC236}">
                <a16:creationId xmlns:a16="http://schemas.microsoft.com/office/drawing/2014/main" id="{A38E3B94-2D1B-48E4-830D-1BCC15F81FC6}"/>
              </a:ext>
            </a:extLst>
          </p:cNvPr>
          <p:cNvPicPr>
            <a:picLocks noChangeAspect="1"/>
          </p:cNvPicPr>
          <p:nvPr/>
        </p:nvPicPr>
        <p:blipFill>
          <a:blip r:embed="rId4"/>
          <a:stretch>
            <a:fillRect/>
          </a:stretch>
        </p:blipFill>
        <p:spPr>
          <a:xfrm>
            <a:off x="5269662" y="2558269"/>
            <a:ext cx="3521988" cy="3071198"/>
          </a:xfrm>
          <a:prstGeom prst="rect">
            <a:avLst/>
          </a:prstGeom>
        </p:spPr>
      </p:pic>
      <p:sp>
        <p:nvSpPr>
          <p:cNvPr id="11" name="文本框 10">
            <a:extLst>
              <a:ext uri="{FF2B5EF4-FFF2-40B4-BE49-F238E27FC236}">
                <a16:creationId xmlns:a16="http://schemas.microsoft.com/office/drawing/2014/main" id="{2769DDD0-7E2F-46FF-877D-761D92C3587B}"/>
              </a:ext>
            </a:extLst>
          </p:cNvPr>
          <p:cNvSpPr txBox="1"/>
          <p:nvPr/>
        </p:nvSpPr>
        <p:spPr>
          <a:xfrm>
            <a:off x="348712" y="5394097"/>
            <a:ext cx="1063589" cy="3000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Iliadis</a:t>
            </a:r>
            <a:r>
              <a:rPr kumimoji="0" lang="en-US" sz="1350" b="0" i="0" u="none" strike="noStrike" kern="1200" cap="none" spc="0" normalizeH="0" baseline="0" noProof="0" dirty="0">
                <a:ln>
                  <a:noFill/>
                </a:ln>
                <a:solidFill>
                  <a:prstClr val="black"/>
                </a:solidFill>
                <a:effectLst/>
                <a:uLnTx/>
                <a:uFillTx/>
                <a:latin typeface="Calibri"/>
                <a:ea typeface="+mn-ea"/>
                <a:cs typeface="+mn-cs"/>
              </a:rPr>
              <a:t> 2017</a:t>
            </a:r>
          </a:p>
        </p:txBody>
      </p:sp>
    </p:spTree>
    <p:extLst>
      <p:ext uri="{BB962C8B-B14F-4D97-AF65-F5344CB8AC3E}">
        <p14:creationId xmlns:p14="http://schemas.microsoft.com/office/powerpoint/2010/main" val="3138884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a:extLst>
              <a:ext uri="{FF2B5EF4-FFF2-40B4-BE49-F238E27FC236}">
                <a16:creationId xmlns:a16="http://schemas.microsoft.com/office/drawing/2014/main" id="{43352577-8343-4F3E-8F20-E09F95EB0EBF}"/>
              </a:ext>
            </a:extLst>
          </p:cNvPr>
          <p:cNvCxnSpPr>
            <a:cxnSpLocks/>
          </p:cNvCxnSpPr>
          <p:nvPr/>
        </p:nvCxnSpPr>
        <p:spPr>
          <a:xfrm>
            <a:off x="348712" y="1614071"/>
            <a:ext cx="8442938" cy="0"/>
          </a:xfrm>
          <a:prstGeom prst="line">
            <a:avLst/>
          </a:prstGeom>
          <a:ln w="38100">
            <a:solidFill>
              <a:srgbClr val="96B8DE"/>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57A4B45B-0AEC-4D52-B8B6-8851F12FA4F9}"/>
              </a:ext>
            </a:extLst>
          </p:cNvPr>
          <p:cNvSpPr txBox="1"/>
          <p:nvPr/>
        </p:nvSpPr>
        <p:spPr>
          <a:xfrm>
            <a:off x="298344" y="1072005"/>
            <a:ext cx="6861874"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0070C0"/>
                </a:solidFill>
                <a:effectLst/>
                <a:uLnTx/>
                <a:uFillTx/>
                <a:latin typeface="Arial" panose="020B0604020202020204" pitchFamily="34" charset="0"/>
                <a:ea typeface="幼圆" panose="02010509060101010101" pitchFamily="49" charset="-122"/>
                <a:cs typeface="Arial" panose="020B0604020202020204" pitchFamily="34" charset="0"/>
              </a:rPr>
              <a:t>Hydrogen or silicon burning?</a:t>
            </a:r>
          </a:p>
        </p:txBody>
      </p:sp>
      <p:grpSp>
        <p:nvGrpSpPr>
          <p:cNvPr id="23" name="组合 22">
            <a:extLst>
              <a:ext uri="{FF2B5EF4-FFF2-40B4-BE49-F238E27FC236}">
                <a16:creationId xmlns:a16="http://schemas.microsoft.com/office/drawing/2014/main" id="{140E3A8B-D9FD-4EB6-B736-D2FDD4786BA6}"/>
              </a:ext>
            </a:extLst>
          </p:cNvPr>
          <p:cNvGrpSpPr/>
          <p:nvPr/>
        </p:nvGrpSpPr>
        <p:grpSpPr>
          <a:xfrm>
            <a:off x="4909739" y="1735029"/>
            <a:ext cx="3867064" cy="3189993"/>
            <a:chOff x="6566115" y="1593060"/>
            <a:chExt cx="5156085" cy="4253324"/>
          </a:xfrm>
        </p:grpSpPr>
        <p:pic>
          <p:nvPicPr>
            <p:cNvPr id="19" name="图片 18">
              <a:extLst>
                <a:ext uri="{FF2B5EF4-FFF2-40B4-BE49-F238E27FC236}">
                  <a16:creationId xmlns:a16="http://schemas.microsoft.com/office/drawing/2014/main" id="{D374A781-7E1D-4C91-A092-514820238B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6115" y="1593060"/>
              <a:ext cx="5156085" cy="3992772"/>
            </a:xfrm>
            <a:prstGeom prst="rect">
              <a:avLst/>
            </a:prstGeom>
          </p:spPr>
        </p:pic>
        <p:sp>
          <p:nvSpPr>
            <p:cNvPr id="24" name="文本框 23">
              <a:extLst>
                <a:ext uri="{FF2B5EF4-FFF2-40B4-BE49-F238E27FC236}">
                  <a16:creationId xmlns:a16="http://schemas.microsoft.com/office/drawing/2014/main" id="{20066F7B-5BF1-4F9D-AA0B-916B33773217}"/>
                </a:ext>
              </a:extLst>
            </p:cNvPr>
            <p:cNvSpPr txBox="1"/>
            <p:nvPr/>
          </p:nvSpPr>
          <p:spPr>
            <a:xfrm>
              <a:off x="6643607" y="5292387"/>
              <a:ext cx="4995621" cy="553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https://cococubed.com/images/astro101/massive_star_onion.png</a:t>
              </a:r>
            </a:p>
          </p:txBody>
        </p:sp>
      </p:grpSp>
      <p:grpSp>
        <p:nvGrpSpPr>
          <p:cNvPr id="31" name="组合 30">
            <a:extLst>
              <a:ext uri="{FF2B5EF4-FFF2-40B4-BE49-F238E27FC236}">
                <a16:creationId xmlns:a16="http://schemas.microsoft.com/office/drawing/2014/main" id="{6D6D8CE2-6273-408C-87F4-722C61CB8B9B}"/>
              </a:ext>
            </a:extLst>
          </p:cNvPr>
          <p:cNvGrpSpPr/>
          <p:nvPr/>
        </p:nvGrpSpPr>
        <p:grpSpPr>
          <a:xfrm>
            <a:off x="193730" y="2358138"/>
            <a:ext cx="4160704" cy="3270163"/>
            <a:chOff x="464949" y="2342146"/>
            <a:chExt cx="5547605" cy="4360217"/>
          </a:xfrm>
        </p:grpSpPr>
        <p:grpSp>
          <p:nvGrpSpPr>
            <p:cNvPr id="26" name="组合 25">
              <a:extLst>
                <a:ext uri="{FF2B5EF4-FFF2-40B4-BE49-F238E27FC236}">
                  <a16:creationId xmlns:a16="http://schemas.microsoft.com/office/drawing/2014/main" id="{A3AFBBCC-6381-4CB0-8FF1-E2B6F1A8FC8F}"/>
                </a:ext>
              </a:extLst>
            </p:cNvPr>
            <p:cNvGrpSpPr/>
            <p:nvPr/>
          </p:nvGrpSpPr>
          <p:grpSpPr>
            <a:xfrm>
              <a:off x="464949" y="2342146"/>
              <a:ext cx="5547605" cy="4360217"/>
              <a:chOff x="464949" y="2342146"/>
              <a:chExt cx="5547605" cy="4360217"/>
            </a:xfrm>
          </p:grpSpPr>
          <p:pic>
            <p:nvPicPr>
              <p:cNvPr id="4" name="图片 3">
                <a:extLst>
                  <a:ext uri="{FF2B5EF4-FFF2-40B4-BE49-F238E27FC236}">
                    <a16:creationId xmlns:a16="http://schemas.microsoft.com/office/drawing/2014/main" id="{0A56B948-FFF9-4763-A147-A155C7893E27}"/>
                  </a:ext>
                </a:extLst>
              </p:cNvPr>
              <p:cNvPicPr>
                <a:picLocks noChangeAspect="1"/>
              </p:cNvPicPr>
              <p:nvPr/>
            </p:nvPicPr>
            <p:blipFill rotWithShape="1">
              <a:blip r:embed="rId4"/>
              <a:srcRect t="4306"/>
              <a:stretch/>
            </p:blipFill>
            <p:spPr>
              <a:xfrm>
                <a:off x="464949" y="2381581"/>
                <a:ext cx="4994046" cy="4320782"/>
              </a:xfrm>
              <a:prstGeom prst="rect">
                <a:avLst/>
              </a:prstGeom>
            </p:spPr>
          </p:pic>
          <p:pic>
            <p:nvPicPr>
              <p:cNvPr id="13" name="图片 12">
                <a:extLst>
                  <a:ext uri="{FF2B5EF4-FFF2-40B4-BE49-F238E27FC236}">
                    <a16:creationId xmlns:a16="http://schemas.microsoft.com/office/drawing/2014/main" id="{2E92A478-A638-48A2-AC45-652EA46A9881}"/>
                  </a:ext>
                </a:extLst>
              </p:cNvPr>
              <p:cNvPicPr>
                <a:picLocks noChangeAspect="1"/>
              </p:cNvPicPr>
              <p:nvPr/>
            </p:nvPicPr>
            <p:blipFill>
              <a:blip r:embed="rId5"/>
              <a:stretch>
                <a:fillRect/>
              </a:stretch>
            </p:blipFill>
            <p:spPr>
              <a:xfrm>
                <a:off x="5401871" y="2342146"/>
                <a:ext cx="610683" cy="3547211"/>
              </a:xfrm>
              <a:prstGeom prst="rect">
                <a:avLst/>
              </a:prstGeom>
            </p:spPr>
          </p:pic>
        </p:grpSp>
        <p:sp>
          <p:nvSpPr>
            <p:cNvPr id="27" name="椭圆 26">
              <a:extLst>
                <a:ext uri="{FF2B5EF4-FFF2-40B4-BE49-F238E27FC236}">
                  <a16:creationId xmlns:a16="http://schemas.microsoft.com/office/drawing/2014/main" id="{A274D4D4-9C31-4201-96C4-B823B3E8CFBF}"/>
                </a:ext>
              </a:extLst>
            </p:cNvPr>
            <p:cNvSpPr/>
            <p:nvPr/>
          </p:nvSpPr>
          <p:spPr>
            <a:xfrm>
              <a:off x="3972732" y="3032502"/>
              <a:ext cx="408122" cy="396498"/>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BD581E1B-3E0A-414A-8F05-0B19201250DD}"/>
              </a:ext>
            </a:extLst>
          </p:cNvPr>
          <p:cNvSpPr txBox="1"/>
          <p:nvPr/>
        </p:nvSpPr>
        <p:spPr>
          <a:xfrm>
            <a:off x="4882616" y="4880596"/>
            <a:ext cx="40256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Ca can also be produced in the Si shell, and ejected </a:t>
            </a:r>
            <a:r>
              <a:rPr kumimoji="0" lang="en-US" sz="1500" b="0" i="0" u="none" strike="noStrike" kern="1200" cap="none" spc="0" normalizeH="0" baseline="0" noProof="0" dirty="0">
                <a:ln>
                  <a:noFill/>
                </a:ln>
                <a:solidFill>
                  <a:srgbClr val="FF0000"/>
                </a:solidFill>
                <a:effectLst/>
                <a:uLnTx/>
                <a:uFillTx/>
                <a:latin typeface="Calibri"/>
                <a:ea typeface="+mn-ea"/>
                <a:cs typeface="+mn-cs"/>
              </a:rPr>
              <a:t>together with iron </a:t>
            </a:r>
            <a:r>
              <a:rPr kumimoji="0" lang="en-US" sz="1500" b="0" i="0" u="none" strike="noStrike" kern="1200" cap="none" spc="0" normalizeH="0" baseline="0" noProof="0" dirty="0">
                <a:ln>
                  <a:noFill/>
                </a:ln>
                <a:solidFill>
                  <a:prstClr val="black"/>
                </a:solidFill>
                <a:effectLst/>
                <a:uLnTx/>
                <a:uFillTx/>
                <a:latin typeface="Calibri"/>
                <a:ea typeface="+mn-ea"/>
                <a:cs typeface="+mn-cs"/>
              </a:rPr>
              <a:t>via supernova burst </a:t>
            </a:r>
          </a:p>
        </p:txBody>
      </p:sp>
      <p:sp>
        <p:nvSpPr>
          <p:cNvPr id="34" name="文本框 33">
            <a:extLst>
              <a:ext uri="{FF2B5EF4-FFF2-40B4-BE49-F238E27FC236}">
                <a16:creationId xmlns:a16="http://schemas.microsoft.com/office/drawing/2014/main" id="{26338ADE-532C-44E2-AA73-8E233C9F8EB4}"/>
              </a:ext>
            </a:extLst>
          </p:cNvPr>
          <p:cNvSpPr txBox="1"/>
          <p:nvPr/>
        </p:nvSpPr>
        <p:spPr>
          <a:xfrm>
            <a:off x="367198" y="1705859"/>
            <a:ext cx="3945206"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Ca can be produced during hydrogen burning via proton capture reactions (</a:t>
            </a:r>
            <a:r>
              <a:rPr kumimoji="0" lang="en-US" sz="1500" b="0" i="0" u="none" strike="noStrike" kern="1200" cap="none" spc="0" normalizeH="0" baseline="0" noProof="0" dirty="0">
                <a:ln>
                  <a:noFill/>
                </a:ln>
                <a:solidFill>
                  <a:srgbClr val="FF0000"/>
                </a:solidFill>
                <a:effectLst/>
                <a:uLnTx/>
                <a:uFillTx/>
                <a:latin typeface="Calibri"/>
                <a:ea typeface="+mn-ea"/>
                <a:cs typeface="+mn-cs"/>
              </a:rPr>
              <a:t>no iron produced</a:t>
            </a:r>
            <a:r>
              <a:rPr kumimoji="0" lang="en-US" sz="15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6" name="文本框 35">
            <a:extLst>
              <a:ext uri="{FF2B5EF4-FFF2-40B4-BE49-F238E27FC236}">
                <a16:creationId xmlns:a16="http://schemas.microsoft.com/office/drawing/2014/main" id="{0B1579AC-303F-4884-8742-4AC242B8DE7E}"/>
              </a:ext>
            </a:extLst>
          </p:cNvPr>
          <p:cNvSpPr txBox="1"/>
          <p:nvPr/>
        </p:nvSpPr>
        <p:spPr>
          <a:xfrm>
            <a:off x="2757413" y="5681935"/>
            <a:ext cx="402568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0000"/>
                </a:solidFill>
                <a:effectLst/>
                <a:uLnTx/>
                <a:uFillTx/>
                <a:latin typeface="Calibri"/>
                <a:ea typeface="+mn-ea"/>
                <a:cs typeface="+mn-cs"/>
              </a:rPr>
              <a:t>Observe the elemental abundance of first stars</a:t>
            </a:r>
          </a:p>
        </p:txBody>
      </p:sp>
    </p:spTree>
    <p:extLst>
      <p:ext uri="{BB962C8B-B14F-4D97-AF65-F5344CB8AC3E}">
        <p14:creationId xmlns:p14="http://schemas.microsoft.com/office/powerpoint/2010/main" val="215216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a:extLst>
              <a:ext uri="{FF2B5EF4-FFF2-40B4-BE49-F238E27FC236}">
                <a16:creationId xmlns:a16="http://schemas.microsoft.com/office/drawing/2014/main" id="{C21256CF-16B2-4AAD-81CB-A154D499F58C}"/>
              </a:ext>
            </a:extLst>
          </p:cNvPr>
          <p:cNvSpPr>
            <a:spLocks noGrp="1" noChangeArrowheads="1"/>
          </p:cNvSpPr>
          <p:nvPr>
            <p:ph type="title" idx="4294967295"/>
          </p:nvPr>
        </p:nvSpPr>
        <p:spPr>
          <a:xfrm>
            <a:off x="1045456" y="280894"/>
            <a:ext cx="7200800" cy="563590"/>
          </a:xfrm>
        </p:spPr>
        <p:txBody>
          <a:bodyPr>
            <a:noAutofit/>
          </a:bodyPr>
          <a:lstStyle/>
          <a:p>
            <a:pPr eaLnBrk="1" hangingPunct="1"/>
            <a:r>
              <a:rPr lang="en-US" altLang="zh-CN" sz="4000" b="1" dirty="0">
                <a:latin typeface="Arial" panose="020B0604020202020204" pitchFamily="34" charset="0"/>
                <a:ea typeface="幼圆" panose="02010509060101010101" pitchFamily="49" charset="-122"/>
                <a:cs typeface="Arial" panose="020B0604020202020204" pitchFamily="34" charset="0"/>
              </a:rPr>
              <a:t>Key reactions relevant to </a:t>
            </a:r>
            <a:r>
              <a:rPr lang="en-US" altLang="zh-CN" sz="4000" b="1" baseline="30000" dirty="0">
                <a:latin typeface="Arial" panose="020B0604020202020204" pitchFamily="34" charset="0"/>
                <a:ea typeface="幼圆" panose="02010509060101010101" pitchFamily="49" charset="-122"/>
                <a:cs typeface="Arial" panose="020B0604020202020204" pitchFamily="34" charset="0"/>
              </a:rPr>
              <a:t>19</a:t>
            </a:r>
            <a:r>
              <a:rPr lang="en-US" altLang="zh-CN" sz="4000" b="1" dirty="0">
                <a:latin typeface="Arial" panose="020B0604020202020204" pitchFamily="34" charset="0"/>
                <a:ea typeface="幼圆" panose="02010509060101010101" pitchFamily="49" charset="-122"/>
                <a:cs typeface="Arial" panose="020B0604020202020204" pitchFamily="34" charset="0"/>
              </a:rPr>
              <a:t>F</a:t>
            </a:r>
          </a:p>
        </p:txBody>
      </p:sp>
      <p:sp>
        <p:nvSpPr>
          <p:cNvPr id="12" name="矩形 11"/>
          <p:cNvSpPr>
            <a:spLocks noChangeArrowheads="1"/>
          </p:cNvSpPr>
          <p:nvPr/>
        </p:nvSpPr>
        <p:spPr bwMode="auto">
          <a:xfrm>
            <a:off x="539552" y="1556792"/>
            <a:ext cx="2880320" cy="4524315"/>
          </a:xfrm>
          <a:prstGeom prst="rect">
            <a:avLst/>
          </a:prstGeom>
          <a:solidFill>
            <a:schemeClr val="bg1"/>
          </a:solidFill>
          <a:ln>
            <a:solidFill>
              <a:srgbClr val="FF9933"/>
            </a:solid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幼圆" pitchFamily="49" charset="-122"/>
                <a:cs typeface="Arial" panose="020B0604020202020204" pitchFamily="34" charset="0"/>
              </a:rPr>
              <a:t>F production:</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幼圆"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MS Mincho" panose="02020609040205080304" pitchFamily="49" charset="-128"/>
                <a:cs typeface="Arial" panose="020B0604020202020204" pitchFamily="34" charset="0"/>
              </a:rPr>
              <a:t>☐</a:t>
            </a:r>
            <a:r>
              <a:rPr kumimoji="0" lang="en-US" altLang="zh-CN" sz="2400" b="0" i="0" u="none" strike="noStrike" kern="1200" cap="none" spc="0" normalizeH="0" baseline="30000" noProof="0" dirty="0">
                <a:ln>
                  <a:noFill/>
                </a:ln>
                <a:solidFill>
                  <a:srgbClr val="00B050"/>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400" b="0" i="0" u="none" strike="noStrike" kern="1200" cap="none" spc="0" normalizeH="0" baseline="3000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15</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N(</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2400" b="0" i="0" u="none" strike="noStrike" kern="1200" cap="none" spc="0" normalizeH="0" baseline="3000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19</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MS Mincho" panose="02020609040205080304" pitchFamily="49" charset="-128"/>
                <a:cs typeface="Arial" panose="020B0604020202020204" pitchFamily="34" charset="0"/>
              </a:rPr>
              <a:t>☐</a:t>
            </a:r>
            <a:r>
              <a:rPr kumimoji="0" lang="en-US" altLang="zh-CN" sz="2400" b="0" i="0" u="none" strike="noStrike" kern="1200" cap="none" spc="0" normalizeH="0" baseline="3000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 14</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N(</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2400" b="0" i="0" u="none" strike="noStrike" kern="1200" cap="none" spc="0" normalizeH="0" baseline="3000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18</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F</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7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幼圆" pitchFamily="49" charset="-122"/>
                <a:cs typeface="Arial" panose="020B0604020202020204" pitchFamily="34" charset="0"/>
              </a:rPr>
              <a:t>F destruction:</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幼圆"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MS Mincho" pitchFamily="49" charset="-128"/>
                <a:ea typeface="MS Mincho" pitchFamily="49" charset="-128"/>
                <a:cs typeface="Times New Roman" pitchFamily="18" charset="0"/>
              </a:rPr>
              <a:t>☑</a:t>
            </a:r>
            <a:r>
              <a:rPr kumimoji="0" lang="en-US" altLang="zh-CN" sz="24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400" b="1" i="0" u="none" strike="noStrike" kern="1200" cap="none" spc="0" normalizeH="0" baseline="30000" noProof="0" dirty="0">
                <a:ln>
                  <a:noFill/>
                </a:ln>
                <a:solidFill>
                  <a:srgbClr val="FF0000"/>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19</a:t>
            </a:r>
            <a:r>
              <a:rPr kumimoji="0" lang="en-US" altLang="zh-CN"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F(p, </a:t>
            </a:r>
            <a:r>
              <a:rPr kumimoji="0" lang="en-US" altLang="zh-CN"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a:t>
            </a:r>
            <a:r>
              <a:rPr kumimoji="0" lang="en-US" altLang="zh-CN"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2400" b="1" i="0" u="none" strike="noStrike" kern="1200" cap="none" spc="0" normalizeH="0" baseline="30000" noProof="0" dirty="0">
                <a:ln>
                  <a:noFill/>
                </a:ln>
                <a:solidFill>
                  <a:srgbClr val="FF0000"/>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16</a:t>
            </a:r>
            <a:r>
              <a:rPr kumimoji="0" lang="en-US" altLang="zh-CN"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MS Mincho" panose="02020609040205080304" pitchFamily="49" charset="-128"/>
                <a:cs typeface="Arial" panose="020B0604020202020204" pitchFamily="34" charset="0"/>
              </a:rPr>
              <a:t>☐</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400" b="0" i="0" u="none" strike="noStrike" kern="1200" cap="none" spc="0" normalizeH="0" baseline="3000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19</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F(</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 p)</a:t>
            </a:r>
            <a:r>
              <a:rPr kumimoji="0" lang="en-US" altLang="zh-CN" sz="2400" b="0" i="0" u="none" strike="noStrike" kern="1200" cap="none" spc="0" normalizeH="0" baseline="3000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22</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MS Mincho" panose="02020609040205080304" pitchFamily="49" charset="-128"/>
                <a:cs typeface="Arial" panose="020B0604020202020204" pitchFamily="34" charset="0"/>
              </a:rPr>
              <a:t>☐</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400" b="0" i="0" u="none" strike="noStrike" kern="1200" cap="none" spc="0" normalizeH="0" baseline="3000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19</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F(p, </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2400" b="0" i="0" u="none" strike="noStrike" kern="1200" cap="none" spc="0" normalizeH="0" baseline="3000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20</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MS Mincho" panose="02020609040205080304" pitchFamily="49" charset="-128"/>
                <a:cs typeface="Arial" panose="020B0604020202020204" pitchFamily="34" charset="0"/>
              </a:rPr>
              <a:t>☐</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400" b="0" i="0" u="none" strike="noStrike" kern="1200" cap="none" spc="0" normalizeH="0" baseline="3000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19</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F(</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2400" b="0" i="0" u="none" strike="noStrike" kern="1200" cap="none" spc="0" normalizeH="0" baseline="3000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23</a:t>
            </a:r>
            <a:r>
              <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Arial" panose="020B0604020202020204" pitchFamily="34" charset="0"/>
              </a:rPr>
              <a:t>Na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7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Arial" panose="020B0604020202020204" pitchFamily="34" charset="0"/>
              <a:sym typeface="Wingdings" panose="05000000000000000000"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幼圆" pitchFamily="49" charset="-122"/>
                <a:cs typeface="Arial" panose="020B0604020202020204" pitchFamily="34" charset="0"/>
                <a:sym typeface="Wingdings" panose="05000000000000000000" pitchFamily="2" charset="2"/>
              </a:rPr>
              <a:t>where,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MS Mincho" pitchFamily="49" charset="-128"/>
                <a:ea typeface="MS Mincho" pitchFamily="49" charset="-128"/>
                <a:cs typeface="Times New Roman" pitchFamily="18" charset="0"/>
              </a:rPr>
              <a:t>☑</a:t>
            </a:r>
            <a:r>
              <a:rPr kumimoji="0" lang="en-US" altLang="zh-CN" sz="2400" b="0"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幼圆" pitchFamily="49" charset="-122"/>
                <a:cs typeface="Arial" panose="020B0604020202020204" pitchFamily="34" charset="0"/>
              </a:rPr>
              <a:t>: This JUNA work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MS Mincho" panose="02020609040205080304" pitchFamily="49" charset="-128"/>
                <a:cs typeface="Arial" panose="020B0604020202020204" pitchFamily="34" charset="0"/>
              </a:rPr>
              <a:t>☐:</a:t>
            </a:r>
            <a:r>
              <a:rPr kumimoji="0" lang="en-US" altLang="zh-CN" sz="2400" b="0" i="0"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幼圆" pitchFamily="49" charset="-122"/>
                <a:cs typeface="Arial" panose="020B0604020202020204" pitchFamily="34" charset="0"/>
              </a:rPr>
              <a:t> Future plan</a:t>
            </a:r>
            <a:endParaRPr kumimoji="0" lang="en-US" altLang="zh-CN"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幼圆" pitchFamily="49" charset="-122"/>
              <a:cs typeface="Arial" panose="020B0604020202020204" pitchFamily="34" charset="0"/>
            </a:endParaRPr>
          </a:p>
        </p:txBody>
      </p:sp>
      <p:pic>
        <p:nvPicPr>
          <p:cNvPr id="10" name="Picture 14" descr="循环突破new">
            <a:extLst>
              <a:ext uri="{FF2B5EF4-FFF2-40B4-BE49-F238E27FC236}">
                <a16:creationId xmlns:a16="http://schemas.microsoft.com/office/drawing/2014/main" id="{C872EC13-5628-4FE1-B874-28C93D7B4365}"/>
              </a:ext>
            </a:extLst>
          </p:cNvPr>
          <p:cNvPicPr>
            <a:picLocks noChangeAspect="1" noChangeArrowheads="1"/>
          </p:cNvPicPr>
          <p:nvPr/>
        </p:nvPicPr>
        <p:blipFill>
          <a:blip r:embed="rId3"/>
          <a:srcRect/>
          <a:stretch>
            <a:fillRect/>
          </a:stretch>
        </p:blipFill>
        <p:spPr bwMode="auto">
          <a:xfrm>
            <a:off x="3635896" y="1484784"/>
            <a:ext cx="5419725" cy="4826000"/>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2944823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
            <a:extLst>
              <a:ext uri="{FF2B5EF4-FFF2-40B4-BE49-F238E27FC236}">
                <a16:creationId xmlns:a16="http://schemas.microsoft.com/office/drawing/2014/main" id="{8385F88B-26BF-410E-9068-15CAE82C4CCE}"/>
              </a:ext>
            </a:extLst>
          </p:cNvPr>
          <p:cNvSpPr txBox="1">
            <a:spLocks noChangeArrowheads="1"/>
          </p:cNvSpPr>
          <p:nvPr/>
        </p:nvSpPr>
        <p:spPr>
          <a:xfrm>
            <a:off x="379562" y="28136"/>
            <a:ext cx="8678174" cy="122413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
                <a:srgbClr val="0033CC"/>
              </a:buClr>
              <a:buSzTx/>
              <a:buFontTx/>
              <a:buNone/>
              <a:tabLst/>
              <a:defRPr/>
            </a:pPr>
            <a:r>
              <a:rPr kumimoji="0" lang="en-US" altLang="zh-CN" b="1" i="0" u="none" strike="noStrike" kern="1200" cap="none" spc="0" normalizeH="0" baseline="0" noProof="0" dirty="0">
                <a:ln>
                  <a:noFill/>
                </a:ln>
                <a:solidFill>
                  <a:prstClr val="black"/>
                </a:solidFill>
                <a:effectLst/>
                <a:uLnTx/>
                <a:uFillTx/>
                <a:latin typeface="Arial" panose="020B0604020202020204" pitchFamily="34" charset="0"/>
                <a:ea typeface="幼圆" panose="02010509060101010101" pitchFamily="49" charset="-122"/>
                <a:cs typeface="Arial" panose="020B0604020202020204" pitchFamily="34" charset="0"/>
              </a:rPr>
              <a:t>Fluorine overabundance in AGB stars</a:t>
            </a:r>
            <a:endParaRPr kumimoji="0" lang="en-US" altLang="zh-CN" b="1" i="0" u="none" strike="noStrike" kern="1200" cap="all" spc="0" normalizeH="0" baseline="0" noProof="0" dirty="0">
              <a:ln>
                <a:noFill/>
              </a:ln>
              <a:solidFill>
                <a:srgbClr val="00B0F0"/>
              </a:solidFill>
              <a:effectLst/>
              <a:uLnTx/>
              <a:uFillTx/>
              <a:latin typeface="Arial" panose="020B0604020202020204" pitchFamily="34" charset="0"/>
              <a:ea typeface="幼圆" panose="02010509060101010101" pitchFamily="49" charset="-122"/>
              <a:cs typeface="Arial" panose="020B0604020202020204" pitchFamily="34" charset="0"/>
            </a:endParaRPr>
          </a:p>
        </p:txBody>
      </p:sp>
      <p:grpSp>
        <p:nvGrpSpPr>
          <p:cNvPr id="4" name="组合 3">
            <a:extLst>
              <a:ext uri="{FF2B5EF4-FFF2-40B4-BE49-F238E27FC236}">
                <a16:creationId xmlns:a16="http://schemas.microsoft.com/office/drawing/2014/main" id="{926E4B2B-FDF7-4105-859F-A1F40DFD16DF}"/>
              </a:ext>
            </a:extLst>
          </p:cNvPr>
          <p:cNvGrpSpPr/>
          <p:nvPr/>
        </p:nvGrpSpPr>
        <p:grpSpPr>
          <a:xfrm>
            <a:off x="969311" y="1095308"/>
            <a:ext cx="7645602" cy="4277907"/>
            <a:chOff x="5226823" y="1551037"/>
            <a:chExt cx="3305617" cy="2958083"/>
          </a:xfrm>
        </p:grpSpPr>
        <p:pic>
          <p:nvPicPr>
            <p:cNvPr id="10" name="图片 9">
              <a:extLst>
                <a:ext uri="{FF2B5EF4-FFF2-40B4-BE49-F238E27FC236}">
                  <a16:creationId xmlns:a16="http://schemas.microsoft.com/office/drawing/2014/main" id="{77ED462E-9B6C-42C4-A6E8-0FFB2D3970F6}"/>
                </a:ext>
              </a:extLst>
            </p:cNvPr>
            <p:cNvPicPr>
              <a:picLocks noChangeAspect="1"/>
            </p:cNvPicPr>
            <p:nvPr/>
          </p:nvPicPr>
          <p:blipFill>
            <a:blip r:embed="rId3"/>
            <a:stretch>
              <a:fillRect/>
            </a:stretch>
          </p:blipFill>
          <p:spPr>
            <a:xfrm>
              <a:off x="5226823" y="1551037"/>
              <a:ext cx="3305617" cy="2958083"/>
            </a:xfrm>
            <a:prstGeom prst="rect">
              <a:avLst/>
            </a:prstGeom>
          </p:spPr>
        </p:pic>
        <p:sp>
          <p:nvSpPr>
            <p:cNvPr id="2" name="矩形 1">
              <a:extLst>
                <a:ext uri="{FF2B5EF4-FFF2-40B4-BE49-F238E27FC236}">
                  <a16:creationId xmlns:a16="http://schemas.microsoft.com/office/drawing/2014/main" id="{735FC125-6BAD-4808-B15C-76F2F84309D2}"/>
                </a:ext>
              </a:extLst>
            </p:cNvPr>
            <p:cNvSpPr/>
            <p:nvPr/>
          </p:nvSpPr>
          <p:spPr>
            <a:xfrm>
              <a:off x="5908355" y="3875813"/>
              <a:ext cx="1329160" cy="2673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Arial" panose="020B0604020202020204" pitchFamily="34" charset="0"/>
                  <a:ea typeface="幼圆" panose="02010509060101010101" pitchFamily="49" charset="-122"/>
                  <a:cs typeface="Arial" panose="020B0604020202020204" pitchFamily="34" charset="0"/>
                </a:rPr>
                <a:t>Lugaro</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幼圆" panose="02010509060101010101" pitchFamily="49" charset="-122"/>
                  <a:cs typeface="Arial" panose="020B0604020202020204" pitchFamily="34" charset="0"/>
                </a:rPr>
                <a:t> </a:t>
              </a:r>
              <a:r>
                <a:rPr kumimoji="0" lang="en-US" altLang="zh-CN" sz="1800" b="0" i="1" u="none" strike="noStrike" kern="1200" cap="none" spc="0" normalizeH="0" baseline="0" noProof="0" dirty="0">
                  <a:ln>
                    <a:noFill/>
                  </a:ln>
                  <a:solidFill>
                    <a:prstClr val="black"/>
                  </a:solidFill>
                  <a:effectLst/>
                  <a:uLnTx/>
                  <a:uFillTx/>
                  <a:latin typeface="Arial" panose="020B0604020202020204" pitchFamily="34" charset="0"/>
                  <a:ea typeface="幼圆" panose="02010509060101010101" pitchFamily="49" charset="-122"/>
                  <a:cs typeface="Arial" panose="020B0604020202020204" pitchFamily="34" charset="0"/>
                </a:rPr>
                <a:t>et al</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幼圆" panose="02010509060101010101" pitchFamily="49" charset="-122"/>
                  <a:cs typeface="Arial" panose="020B0604020202020204" pitchFamily="34" charset="0"/>
                </a:rPr>
                <a:t>. 2004</a:t>
              </a:r>
              <a:endParaRPr kumimoji="0" lang="zh-CN" altLang="en-US" sz="1800" b="0" i="0" u="none" strike="noStrike" kern="1200" cap="none" spc="0" normalizeH="0" baseline="0" noProof="0" dirty="0">
                <a:ln>
                  <a:noFill/>
                </a:ln>
                <a:solidFill>
                  <a:prstClr val="black"/>
                </a:solidFill>
                <a:effectLst/>
                <a:uLnTx/>
                <a:uFillTx/>
                <a:latin typeface="Arial" charset="0"/>
                <a:ea typeface="宋体" pitchFamily="2" charset="-122"/>
                <a:cs typeface="+mn-cs"/>
              </a:endParaRPr>
            </a:p>
          </p:txBody>
        </p:sp>
      </p:grpSp>
      <p:sp>
        <p:nvSpPr>
          <p:cNvPr id="5" name="矩形 4">
            <a:extLst>
              <a:ext uri="{FF2B5EF4-FFF2-40B4-BE49-F238E27FC236}">
                <a16:creationId xmlns:a16="http://schemas.microsoft.com/office/drawing/2014/main" id="{E1741C95-6C03-4AFC-BB43-225DF1ADF1BD}"/>
              </a:ext>
            </a:extLst>
          </p:cNvPr>
          <p:cNvSpPr/>
          <p:nvPr/>
        </p:nvSpPr>
        <p:spPr>
          <a:xfrm>
            <a:off x="856338" y="5483232"/>
            <a:ext cx="7236804" cy="101566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itchFamily="18" charset="0"/>
                <a:ea typeface="黑体" pitchFamily="49" charset="-122"/>
                <a:cs typeface="Times New Roman" pitchFamily="18" charset="0"/>
              </a:rPr>
              <a:t>Standard AGB models cannot explain the observed F overabundance phenomenon. Nucleosynthesis model needs precise cross section data relevant to </a:t>
            </a:r>
            <a:r>
              <a:rPr kumimoji="0" lang="en-US" altLang="zh-CN" sz="2000" b="0" i="0" u="none" strike="noStrike" kern="1200" cap="none" spc="0" normalizeH="0" baseline="30000" noProof="0" dirty="0">
                <a:ln>
                  <a:noFill/>
                </a:ln>
                <a:solidFill>
                  <a:prstClr val="black"/>
                </a:solidFill>
                <a:effectLst/>
                <a:uLnTx/>
                <a:uFillTx/>
                <a:latin typeface="Times New Roman" pitchFamily="18" charset="0"/>
                <a:ea typeface="黑体" pitchFamily="49" charset="-122"/>
                <a:cs typeface="Times New Roman" pitchFamily="18" charset="0"/>
              </a:rPr>
              <a:t>19</a:t>
            </a:r>
            <a:r>
              <a:rPr kumimoji="0" lang="en-US" altLang="zh-CN" sz="2000" b="0" i="0" u="none" strike="noStrike" kern="1200" cap="none" spc="0" normalizeH="0" baseline="0" noProof="0" dirty="0">
                <a:ln>
                  <a:noFill/>
                </a:ln>
                <a:solidFill>
                  <a:prstClr val="black"/>
                </a:solidFill>
                <a:effectLst/>
                <a:uLnTx/>
                <a:uFillTx/>
                <a:latin typeface="Times New Roman" pitchFamily="18" charset="0"/>
                <a:ea typeface="黑体" pitchFamily="49" charset="-122"/>
                <a:cs typeface="Times New Roman" pitchFamily="18" charset="0"/>
              </a:rPr>
              <a:t>F production and destruction reactions.</a:t>
            </a:r>
            <a:endParaRPr kumimoji="0" lang="zh-CN" altLang="en-US" sz="2000" b="0" i="0" u="none" strike="noStrike" kern="1200" cap="none" spc="0" normalizeH="0" baseline="0" noProof="0" dirty="0">
              <a:ln>
                <a:noFill/>
              </a:ln>
              <a:solidFill>
                <a:prstClr val="black"/>
              </a:solidFill>
              <a:effectLst/>
              <a:uLnTx/>
              <a:uFillTx/>
              <a:latin typeface="Times New Roman" pitchFamily="18" charset="0"/>
              <a:ea typeface="黑体" pitchFamily="49" charset="-122"/>
              <a:cs typeface="Times New Roman" pitchFamily="18" charset="0"/>
            </a:endParaRPr>
          </a:p>
        </p:txBody>
      </p:sp>
      <p:sp>
        <p:nvSpPr>
          <p:cNvPr id="9" name="矩形 8">
            <a:extLst>
              <a:ext uri="{FF2B5EF4-FFF2-40B4-BE49-F238E27FC236}">
                <a16:creationId xmlns:a16="http://schemas.microsoft.com/office/drawing/2014/main" id="{25BBB113-B3C8-4A81-979E-3AA0982DE64E}"/>
              </a:ext>
            </a:extLst>
          </p:cNvPr>
          <p:cNvSpPr/>
          <p:nvPr/>
        </p:nvSpPr>
        <p:spPr>
          <a:xfrm>
            <a:off x="5469499" y="6497061"/>
            <a:ext cx="3671321" cy="338554"/>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幼圆" panose="02010509060101010101" pitchFamily="49" charset="-122"/>
                <a:cs typeface="Arial" panose="020B0604020202020204" pitchFamily="34" charset="0"/>
              </a:rPr>
              <a:t>M. </a:t>
            </a:r>
            <a:r>
              <a:rPr kumimoji="0" lang="en-US" altLang="zh-CN" sz="1600" b="0" i="0" u="none" strike="noStrike" kern="1200" cap="none" spc="0" normalizeH="0" baseline="0" noProof="0" dirty="0" err="1">
                <a:ln>
                  <a:noFill/>
                </a:ln>
                <a:solidFill>
                  <a:prstClr val="black"/>
                </a:solidFill>
                <a:effectLst/>
                <a:uLnTx/>
                <a:uFillTx/>
                <a:latin typeface="Arial" panose="020B0604020202020204" pitchFamily="34" charset="0"/>
                <a:ea typeface="幼圆" panose="02010509060101010101" pitchFamily="49" charset="-122"/>
                <a:cs typeface="Arial" panose="020B0604020202020204" pitchFamily="34" charset="0"/>
              </a:rPr>
              <a:t>Lugaro</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幼圆" panose="02010509060101010101" pitchFamily="49" charset="-122"/>
                <a:cs typeface="Arial" panose="020B0604020202020204" pitchFamily="34" charset="0"/>
              </a:rPr>
              <a:t> </a:t>
            </a:r>
            <a:r>
              <a:rPr kumimoji="0" lang="en-US" altLang="zh-CN" sz="1600" b="0" i="1" u="none" strike="noStrike" kern="1200" cap="none" spc="0" normalizeH="0" baseline="0" noProof="0" dirty="0">
                <a:ln>
                  <a:noFill/>
                </a:ln>
                <a:solidFill>
                  <a:prstClr val="black"/>
                </a:solidFill>
                <a:effectLst/>
                <a:uLnTx/>
                <a:uFillTx/>
                <a:latin typeface="Arial" panose="020B0604020202020204" pitchFamily="34" charset="0"/>
                <a:ea typeface="幼圆" panose="02010509060101010101" pitchFamily="49" charset="-122"/>
                <a:cs typeface="Arial" panose="020B0604020202020204" pitchFamily="34" charset="0"/>
              </a:rPr>
              <a:t>et al</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幼圆" panose="02010509060101010101" pitchFamily="49" charset="-122"/>
                <a:cs typeface="Arial" panose="020B0604020202020204" pitchFamily="34" charset="0"/>
              </a:rPr>
              <a:t>., </a:t>
            </a:r>
            <a:r>
              <a:rPr kumimoji="0" lang="en-US" altLang="zh-CN" sz="1600" b="0" i="0" u="none" strike="noStrike" kern="1200" cap="none" spc="0" normalizeH="0" baseline="0" noProof="0" dirty="0" err="1">
                <a:ln>
                  <a:noFill/>
                </a:ln>
                <a:solidFill>
                  <a:prstClr val="black"/>
                </a:solidFill>
                <a:effectLst/>
                <a:uLnTx/>
                <a:uFillTx/>
                <a:latin typeface="Arial" panose="020B0604020202020204" pitchFamily="34" charset="0"/>
                <a:ea typeface="幼圆" panose="02010509060101010101" pitchFamily="49" charset="-122"/>
                <a:cs typeface="Arial" panose="020B0604020202020204" pitchFamily="34" charset="0"/>
              </a:rPr>
              <a:t>ApJ</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幼圆" panose="02010509060101010101" pitchFamily="49" charset="-122"/>
                <a:cs typeface="Arial" panose="020B0604020202020204" pitchFamily="34" charset="0"/>
              </a:rPr>
              <a:t> 615 (2004) 934</a:t>
            </a:r>
          </a:p>
        </p:txBody>
      </p:sp>
    </p:spTree>
    <p:extLst>
      <p:ext uri="{BB962C8B-B14F-4D97-AF65-F5344CB8AC3E}">
        <p14:creationId xmlns:p14="http://schemas.microsoft.com/office/powerpoint/2010/main" val="2442562716"/>
      </p:ext>
    </p:extLst>
  </p:cSld>
  <p:clrMapOvr>
    <a:masterClrMapping/>
  </p:clrMapOvr>
  <mc:AlternateContent xmlns:mc="http://schemas.openxmlformats.org/markup-compatibility/2006" xmlns:p14="http://schemas.microsoft.com/office/powerpoint/2010/main">
    <mc:Choice Requires="p14">
      <p:transition spd="med" p14:dur="700" advTm="95879">
        <p:fade/>
      </p:transition>
    </mc:Choice>
    <mc:Fallback xmlns="">
      <p:transition spd="med" advTm="95879">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018C1819-BB43-4830-A3E9-1E9EEE69276A}"/>
              </a:ext>
            </a:extLst>
          </p:cNvPr>
          <p:cNvSpPr txBox="1"/>
          <p:nvPr/>
        </p:nvSpPr>
        <p:spPr>
          <a:xfrm>
            <a:off x="606334" y="1777076"/>
            <a:ext cx="7439235" cy="523220"/>
          </a:xfrm>
          <a:prstGeom prst="rect">
            <a:avLst/>
          </a:prstGeom>
          <a:noFill/>
        </p:spPr>
        <p:txBody>
          <a:bodyPr wrap="square">
            <a:spAutoFit/>
          </a:bodyPr>
          <a:lstStyle/>
          <a:p>
            <a:pPr marL="342900" indent="-342900" defTabSz="685800">
              <a:buClr>
                <a:srgbClr val="FF0080"/>
              </a:buClr>
              <a:buFont typeface="Wingdings" panose="05000000000000000000" pitchFamily="2" charset="2"/>
              <a:buChar char="l"/>
              <a:defRPr/>
            </a:pPr>
            <a:r>
              <a:rPr lang="en-US" altLang="zh-CN" sz="2800" b="1" dirty="0">
                <a:solidFill>
                  <a:srgbClr val="FF008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Compared to the previous expected </a:t>
            </a:r>
            <a:r>
              <a:rPr lang="en-US" altLang="zh-CN" sz="2800" b="1" i="1" dirty="0">
                <a:solidFill>
                  <a:srgbClr val="FF008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S</a:t>
            </a:r>
            <a:r>
              <a:rPr lang="en-US" altLang="zh-CN" sz="2800" b="1" dirty="0">
                <a:solidFill>
                  <a:srgbClr val="FF008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 factors</a:t>
            </a:r>
          </a:p>
        </p:txBody>
      </p:sp>
      <p:sp>
        <p:nvSpPr>
          <p:cNvPr id="8" name="矩形 7">
            <a:extLst>
              <a:ext uri="{FF2B5EF4-FFF2-40B4-BE49-F238E27FC236}">
                <a16:creationId xmlns:a16="http://schemas.microsoft.com/office/drawing/2014/main" id="{27F1249C-1B87-4635-A477-E1ECA1B910C2}"/>
              </a:ext>
            </a:extLst>
          </p:cNvPr>
          <p:cNvSpPr/>
          <p:nvPr/>
        </p:nvSpPr>
        <p:spPr>
          <a:xfrm>
            <a:off x="606335" y="329592"/>
            <a:ext cx="8014330" cy="1077218"/>
          </a:xfrm>
          <a:prstGeom prst="rect">
            <a:avLst/>
          </a:prstGeom>
        </p:spPr>
        <p:txBody>
          <a:bodyPr wrap="square">
            <a:spAutoFit/>
          </a:bodyPr>
          <a:lstStyle/>
          <a:p>
            <a:pPr defTabSz="685800">
              <a:buClr>
                <a:srgbClr val="FF0080"/>
              </a:buClr>
              <a:defRPr/>
            </a:pPr>
            <a:r>
              <a:rPr lang="en-US" altLang="zh-CN" sz="3200" b="1" dirty="0">
                <a:solidFill>
                  <a:prstClr val="black"/>
                </a:solidFill>
                <a:effectLst>
                  <a:outerShdw blurRad="38100" dist="38100" dir="2700000" algn="tl">
                    <a:srgbClr val="000000">
                      <a:alpha val="43137"/>
                    </a:srgbClr>
                  </a:outerShdw>
                </a:effectLst>
                <a:latin typeface="Arial" panose="020B0604020202020204" pitchFamily="34" charset="0"/>
                <a:ea typeface="幼圆" panose="02010509060101010101" pitchFamily="49" charset="-122"/>
                <a:cs typeface="Arial" panose="020B0604020202020204" pitchFamily="34" charset="0"/>
              </a:rPr>
              <a:t>Direct measurement of break-out </a:t>
            </a:r>
            <a:r>
              <a:rPr lang="en-US" altLang="zh-CN" sz="3200" b="1" baseline="30000" dirty="0">
                <a:solidFill>
                  <a:prstClr val="black"/>
                </a:solidFill>
                <a:effectLst>
                  <a:outerShdw blurRad="38100" dist="38100" dir="2700000" algn="tl">
                    <a:srgbClr val="000000">
                      <a:alpha val="43137"/>
                    </a:srgbClr>
                  </a:outerShdw>
                </a:effectLst>
                <a:latin typeface="Arial" panose="020B0604020202020204" pitchFamily="34" charset="0"/>
                <a:ea typeface="幼圆" panose="02010509060101010101" pitchFamily="49" charset="-122"/>
                <a:cs typeface="Arial" panose="020B0604020202020204" pitchFamily="34" charset="0"/>
              </a:rPr>
              <a:t>19</a:t>
            </a:r>
            <a:r>
              <a:rPr lang="en-US" altLang="zh-CN" sz="3200" b="1" dirty="0">
                <a:solidFill>
                  <a:prstClr val="black"/>
                </a:solidFill>
                <a:effectLst>
                  <a:outerShdw blurRad="38100" dist="38100" dir="2700000" algn="tl">
                    <a:srgbClr val="000000">
                      <a:alpha val="43137"/>
                    </a:srgbClr>
                  </a:outerShdw>
                </a:effectLst>
                <a:latin typeface="Arial" panose="020B0604020202020204" pitchFamily="34" charset="0"/>
                <a:ea typeface="幼圆" panose="02010509060101010101" pitchFamily="49" charset="-122"/>
                <a:cs typeface="Arial" panose="020B0604020202020204" pitchFamily="34" charset="0"/>
              </a:rPr>
              <a:t>F(p,</a:t>
            </a:r>
            <a:r>
              <a:rPr lang="en-US" altLang="zh-CN" sz="3200" b="1" dirty="0">
                <a:solidFill>
                  <a:prstClr val="black"/>
                </a:solidFill>
                <a:effectLst>
                  <a:outerShdw blurRad="38100" dist="38100" dir="2700000" algn="tl">
                    <a:srgbClr val="000000">
                      <a:alpha val="43137"/>
                    </a:srgbClr>
                  </a:outerShdw>
                </a:effectLst>
                <a:latin typeface="Arial" panose="020B0604020202020204" pitchFamily="34" charset="0"/>
                <a:ea typeface="幼圆" panose="02010509060101010101" pitchFamily="49" charset="-122"/>
                <a:cs typeface="Arial" panose="020B0604020202020204" pitchFamily="34" charset="0"/>
                <a:sym typeface="Symbol" panose="05050102010706020507" pitchFamily="18" charset="2"/>
              </a:rPr>
              <a:t></a:t>
            </a:r>
            <a:r>
              <a:rPr lang="en-US" altLang="zh-CN" sz="3200" b="1" dirty="0">
                <a:solidFill>
                  <a:prstClr val="black"/>
                </a:solidFill>
                <a:effectLst>
                  <a:outerShdw blurRad="38100" dist="38100" dir="2700000" algn="tl">
                    <a:srgbClr val="000000">
                      <a:alpha val="43137"/>
                    </a:srgbClr>
                  </a:outerShdw>
                </a:effectLst>
                <a:latin typeface="Arial" panose="020B0604020202020204" pitchFamily="34" charset="0"/>
                <a:ea typeface="幼圆" panose="02010509060101010101" pitchFamily="49" charset="-122"/>
                <a:cs typeface="Arial" panose="020B0604020202020204" pitchFamily="34" charset="0"/>
              </a:rPr>
              <a:t>)</a:t>
            </a:r>
            <a:r>
              <a:rPr lang="en-US" altLang="zh-CN" sz="3200" b="1" baseline="30000" dirty="0">
                <a:solidFill>
                  <a:prstClr val="black"/>
                </a:solidFill>
                <a:effectLst>
                  <a:outerShdw blurRad="38100" dist="38100" dir="2700000" algn="tl">
                    <a:srgbClr val="000000">
                      <a:alpha val="43137"/>
                    </a:srgbClr>
                  </a:outerShdw>
                </a:effectLst>
                <a:latin typeface="Arial" panose="020B0604020202020204" pitchFamily="34" charset="0"/>
                <a:ea typeface="幼圆" panose="02010509060101010101" pitchFamily="49" charset="-122"/>
                <a:cs typeface="Arial" panose="020B0604020202020204" pitchFamily="34" charset="0"/>
              </a:rPr>
              <a:t>20</a:t>
            </a:r>
            <a:r>
              <a:rPr lang="en-US" altLang="zh-CN" sz="3200" b="1" dirty="0">
                <a:solidFill>
                  <a:prstClr val="black"/>
                </a:solidFill>
                <a:effectLst>
                  <a:outerShdw blurRad="38100" dist="38100" dir="2700000" algn="tl">
                    <a:srgbClr val="000000">
                      <a:alpha val="43137"/>
                    </a:srgbClr>
                  </a:outerShdw>
                </a:effectLst>
                <a:latin typeface="Arial" panose="020B0604020202020204" pitchFamily="34" charset="0"/>
                <a:ea typeface="幼圆" panose="02010509060101010101" pitchFamily="49" charset="-122"/>
                <a:cs typeface="Arial" panose="020B0604020202020204" pitchFamily="34" charset="0"/>
              </a:rPr>
              <a:t>Ne reaction</a:t>
            </a:r>
            <a:r>
              <a:rPr lang="zh-CN" altLang="en-US" sz="3200" b="1" dirty="0">
                <a:solidFill>
                  <a:prstClr val="black"/>
                </a:solidFill>
                <a:effectLst>
                  <a:outerShdw blurRad="38100" dist="38100" dir="2700000" algn="tl">
                    <a:srgbClr val="000000">
                      <a:alpha val="43137"/>
                    </a:srgbClr>
                  </a:outerShdw>
                </a:effectLst>
                <a:latin typeface="Arial" panose="020B0604020202020204" pitchFamily="34" charset="0"/>
                <a:ea typeface="幼圆" panose="02010509060101010101" pitchFamily="49" charset="-122"/>
                <a:cs typeface="Arial" panose="020B0604020202020204" pitchFamily="34" charset="0"/>
              </a:rPr>
              <a:t> </a:t>
            </a:r>
            <a:r>
              <a:rPr lang="en-US" altLang="zh-CN" sz="3200" b="1" dirty="0">
                <a:solidFill>
                  <a:prstClr val="black"/>
                </a:solidFill>
                <a:effectLst>
                  <a:outerShdw blurRad="38100" dist="38100" dir="2700000" algn="tl">
                    <a:srgbClr val="000000">
                      <a:alpha val="43137"/>
                    </a:srgbClr>
                  </a:outerShdw>
                </a:effectLst>
                <a:latin typeface="Arial" panose="020B0604020202020204" pitchFamily="34" charset="0"/>
                <a:ea typeface="幼圆" panose="02010509060101010101" pitchFamily="49" charset="-122"/>
                <a:cs typeface="Arial" panose="020B0604020202020204" pitchFamily="34" charset="0"/>
              </a:rPr>
              <a:t>at JUNA</a:t>
            </a:r>
          </a:p>
        </p:txBody>
      </p:sp>
      <p:pic>
        <p:nvPicPr>
          <p:cNvPr id="13" name="图片 12">
            <a:extLst>
              <a:ext uri="{FF2B5EF4-FFF2-40B4-BE49-F238E27FC236}">
                <a16:creationId xmlns:a16="http://schemas.microsoft.com/office/drawing/2014/main" id="{5686FBD7-F138-449F-A1F9-AADEA692F267}"/>
              </a:ext>
            </a:extLst>
          </p:cNvPr>
          <p:cNvPicPr>
            <a:picLocks noChangeAspect="1"/>
          </p:cNvPicPr>
          <p:nvPr/>
        </p:nvPicPr>
        <p:blipFill rotWithShape="1">
          <a:blip r:embed="rId3"/>
          <a:srcRect l="2452" t="2938"/>
          <a:stretch/>
        </p:blipFill>
        <p:spPr>
          <a:xfrm>
            <a:off x="892052" y="2436320"/>
            <a:ext cx="6341767" cy="4263529"/>
          </a:xfrm>
          <a:prstGeom prst="rect">
            <a:avLst/>
          </a:prstGeom>
        </p:spPr>
      </p:pic>
    </p:spTree>
    <p:extLst>
      <p:ext uri="{BB962C8B-B14F-4D97-AF65-F5344CB8AC3E}">
        <p14:creationId xmlns:p14="http://schemas.microsoft.com/office/powerpoint/2010/main" val="1260584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8EA78DF6-2035-4FC8-AEC5-CFB7643B5F51}"/>
              </a:ext>
            </a:extLst>
          </p:cNvPr>
          <p:cNvGrpSpPr/>
          <p:nvPr/>
        </p:nvGrpSpPr>
        <p:grpSpPr>
          <a:xfrm>
            <a:off x="609600" y="1204821"/>
            <a:ext cx="7924800" cy="5340350"/>
            <a:chOff x="981076" y="989013"/>
            <a:chExt cx="7207250" cy="5799137"/>
          </a:xfrm>
        </p:grpSpPr>
        <p:pic>
          <p:nvPicPr>
            <p:cNvPr id="7" name="Picture 11" descr="19Fpa_Sfactorb">
              <a:extLst>
                <a:ext uri="{FF2B5EF4-FFF2-40B4-BE49-F238E27FC236}">
                  <a16:creationId xmlns:a16="http://schemas.microsoft.com/office/drawing/2014/main" id="{1413D55C-59AD-4891-929B-124D3FDFE86A}"/>
                </a:ext>
              </a:extLst>
            </p:cNvPr>
            <p:cNvPicPr>
              <a:picLocks noChangeArrowheads="1"/>
            </p:cNvPicPr>
            <p:nvPr/>
          </p:nvPicPr>
          <p:blipFill>
            <a:blip r:embed="rId3"/>
            <a:srcRect l="13077" r="6013" b="1950"/>
            <a:stretch>
              <a:fillRect/>
            </a:stretch>
          </p:blipFill>
          <p:spPr bwMode="auto">
            <a:xfrm>
              <a:off x="4657726" y="989013"/>
              <a:ext cx="3530600" cy="3008312"/>
            </a:xfrm>
            <a:prstGeom prst="rect">
              <a:avLst/>
            </a:prstGeom>
            <a:solidFill>
              <a:schemeClr val="bg1"/>
            </a:solidFill>
            <a:ln w="9525">
              <a:noFill/>
              <a:miter lim="800000"/>
              <a:headEnd/>
              <a:tailEnd/>
            </a:ln>
          </p:spPr>
        </p:pic>
        <p:pic>
          <p:nvPicPr>
            <p:cNvPr id="9" name="Picture 10" descr="19Fpa">
              <a:extLst>
                <a:ext uri="{FF2B5EF4-FFF2-40B4-BE49-F238E27FC236}">
                  <a16:creationId xmlns:a16="http://schemas.microsoft.com/office/drawing/2014/main" id="{23E50D71-4171-438A-A6E1-8B51B11F7337}"/>
                </a:ext>
              </a:extLst>
            </p:cNvPr>
            <p:cNvPicPr>
              <a:picLocks noChangeArrowheads="1"/>
            </p:cNvPicPr>
            <p:nvPr/>
          </p:nvPicPr>
          <p:blipFill>
            <a:blip r:embed="rId4"/>
            <a:srcRect/>
            <a:stretch>
              <a:fillRect/>
            </a:stretch>
          </p:blipFill>
          <p:spPr bwMode="auto">
            <a:xfrm>
              <a:off x="982664" y="990600"/>
              <a:ext cx="3532187" cy="3009900"/>
            </a:xfrm>
            <a:prstGeom prst="rect">
              <a:avLst/>
            </a:prstGeom>
            <a:solidFill>
              <a:schemeClr val="bg1"/>
            </a:solidFill>
            <a:ln w="9525">
              <a:noFill/>
              <a:miter lim="800000"/>
              <a:headEnd/>
              <a:tailEnd/>
            </a:ln>
          </p:spPr>
        </p:pic>
        <p:pic>
          <p:nvPicPr>
            <p:cNvPr id="10" name="Picture 16" descr="Status1">
              <a:extLst>
                <a:ext uri="{FF2B5EF4-FFF2-40B4-BE49-F238E27FC236}">
                  <a16:creationId xmlns:a16="http://schemas.microsoft.com/office/drawing/2014/main" id="{7F696C24-9E60-4A2D-9801-920C15C33D54}"/>
                </a:ext>
              </a:extLst>
            </p:cNvPr>
            <p:cNvPicPr>
              <a:picLocks noChangeAspect="1" noChangeArrowheads="1"/>
            </p:cNvPicPr>
            <p:nvPr/>
          </p:nvPicPr>
          <p:blipFill>
            <a:blip r:embed="rId5"/>
            <a:srcRect l="4140" t="47232" r="48082" b="5933"/>
            <a:stretch>
              <a:fillRect/>
            </a:stretch>
          </p:blipFill>
          <p:spPr bwMode="auto">
            <a:xfrm>
              <a:off x="981076" y="4090988"/>
              <a:ext cx="3530600" cy="2697162"/>
            </a:xfrm>
            <a:prstGeom prst="rect">
              <a:avLst/>
            </a:prstGeom>
            <a:noFill/>
            <a:ln w="9525">
              <a:noFill/>
              <a:miter lim="800000"/>
              <a:headEnd/>
              <a:tailEnd/>
            </a:ln>
          </p:spPr>
        </p:pic>
        <p:pic>
          <p:nvPicPr>
            <p:cNvPr id="11" name="Picture 12" descr="role">
              <a:extLst>
                <a:ext uri="{FF2B5EF4-FFF2-40B4-BE49-F238E27FC236}">
                  <a16:creationId xmlns:a16="http://schemas.microsoft.com/office/drawing/2014/main" id="{80228912-6F7E-4B9B-A752-642DADAC53C2}"/>
                </a:ext>
              </a:extLst>
            </p:cNvPr>
            <p:cNvPicPr>
              <a:picLocks noChangeArrowheads="1"/>
            </p:cNvPicPr>
            <p:nvPr/>
          </p:nvPicPr>
          <p:blipFill>
            <a:blip r:embed="rId6"/>
            <a:srcRect/>
            <a:stretch>
              <a:fillRect/>
            </a:stretch>
          </p:blipFill>
          <p:spPr bwMode="auto">
            <a:xfrm>
              <a:off x="4656138" y="4090988"/>
              <a:ext cx="3532187" cy="2697162"/>
            </a:xfrm>
            <a:prstGeom prst="rect">
              <a:avLst/>
            </a:prstGeom>
            <a:solidFill>
              <a:schemeClr val="bg1"/>
            </a:solidFill>
            <a:ln w="9525">
              <a:noFill/>
              <a:miter lim="800000"/>
              <a:headEnd/>
              <a:tailEnd/>
            </a:ln>
          </p:spPr>
        </p:pic>
      </p:grpSp>
      <p:sp>
        <p:nvSpPr>
          <p:cNvPr id="12" name="矩形 11">
            <a:extLst>
              <a:ext uri="{FF2B5EF4-FFF2-40B4-BE49-F238E27FC236}">
                <a16:creationId xmlns:a16="http://schemas.microsoft.com/office/drawing/2014/main" id="{9331C099-DE69-4FDE-88F9-459869876FE9}"/>
              </a:ext>
            </a:extLst>
          </p:cNvPr>
          <p:cNvSpPr/>
          <p:nvPr/>
        </p:nvSpPr>
        <p:spPr>
          <a:xfrm>
            <a:off x="6325027" y="5700621"/>
            <a:ext cx="205697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charset="0"/>
                <a:ea typeface="宋体" charset="-122"/>
                <a:cs typeface="+mn-cs"/>
              </a:rPr>
              <a:t>Spyrou</a:t>
            </a:r>
            <a:r>
              <a:rPr kumimoji="0" lang="en-US" altLang="zh-CN"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宋体" charset="-122"/>
                <a:cs typeface="+mn-cs"/>
              </a:rPr>
              <a:t> </a:t>
            </a:r>
            <a:r>
              <a:rPr kumimoji="0" lang="en-US" altLang="zh-CN" sz="18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宋体" charset="-122"/>
                <a:cs typeface="+mn-cs"/>
              </a:rPr>
              <a:t>et al</a:t>
            </a:r>
            <a:r>
              <a:rPr kumimoji="0" lang="en-US" altLang="zh-CN"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宋体" charset="-122"/>
                <a:cs typeface="+mn-cs"/>
              </a:rPr>
              <a:t>. 2000</a:t>
            </a:r>
            <a:endParaRPr kumimoji="0" lang="zh-CN" alt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宋体" charset="-122"/>
              <a:cs typeface="+mn-cs"/>
            </a:endParaRPr>
          </a:p>
        </p:txBody>
      </p:sp>
      <p:sp>
        <p:nvSpPr>
          <p:cNvPr id="15" name="标题 1">
            <a:extLst>
              <a:ext uri="{FF2B5EF4-FFF2-40B4-BE49-F238E27FC236}">
                <a16:creationId xmlns:a16="http://schemas.microsoft.com/office/drawing/2014/main" id="{D84353C3-44E8-4B43-AD88-08A16B3F93A1}"/>
              </a:ext>
            </a:extLst>
          </p:cNvPr>
          <p:cNvSpPr txBox="1">
            <a:spLocks/>
          </p:cNvSpPr>
          <p:nvPr/>
        </p:nvSpPr>
        <p:spPr>
          <a:xfrm>
            <a:off x="2265873" y="105897"/>
            <a:ext cx="5693434" cy="89217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4000" b="1" dirty="0">
                <a:latin typeface="Arial" panose="020B0604020202020204" pitchFamily="34" charset="0"/>
                <a:cs typeface="Arial" panose="020B0604020202020204" pitchFamily="34" charset="0"/>
              </a:rPr>
              <a:t>Research status</a:t>
            </a:r>
            <a:endParaRPr lang="en-US" altLang="zh-CN"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236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6D9E9FF-B03E-4386-A1B2-2CC4EA510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3278"/>
          <a:stretch/>
        </p:blipFill>
        <p:spPr>
          <a:xfrm>
            <a:off x="313865" y="1749720"/>
            <a:ext cx="2459299" cy="1760946"/>
          </a:xfrm>
          <a:prstGeom prst="rect">
            <a:avLst/>
          </a:prstGeom>
        </p:spPr>
      </p:pic>
      <p:sp>
        <p:nvSpPr>
          <p:cNvPr id="15" name="文本框 14">
            <a:extLst>
              <a:ext uri="{FF2B5EF4-FFF2-40B4-BE49-F238E27FC236}">
                <a16:creationId xmlns:a16="http://schemas.microsoft.com/office/drawing/2014/main" id="{C8CA6840-6DDF-47F9-BB5C-94316381A02A}"/>
              </a:ext>
            </a:extLst>
          </p:cNvPr>
          <p:cNvSpPr txBox="1"/>
          <p:nvPr/>
        </p:nvSpPr>
        <p:spPr>
          <a:xfrm>
            <a:off x="427359" y="113648"/>
            <a:ext cx="7495512" cy="769441"/>
          </a:xfrm>
          <a:prstGeom prst="rect">
            <a:avLst/>
          </a:prstGeom>
          <a:noFill/>
        </p:spPr>
        <p:txBody>
          <a:bodyPr wrap="square">
            <a:spAutoFit/>
          </a:bodyPr>
          <a:lstStyle/>
          <a:p>
            <a:pPr algn="l"/>
            <a:r>
              <a:rPr lang="en-US" altLang="zh-CN" sz="4400" b="1" i="0" dirty="0">
                <a:effectLst/>
              </a:rPr>
              <a:t>The oldest star in the universe</a:t>
            </a:r>
          </a:p>
        </p:txBody>
      </p:sp>
      <p:sp>
        <p:nvSpPr>
          <p:cNvPr id="16" name="文本框 15">
            <a:extLst>
              <a:ext uri="{FF2B5EF4-FFF2-40B4-BE49-F238E27FC236}">
                <a16:creationId xmlns:a16="http://schemas.microsoft.com/office/drawing/2014/main" id="{21D1B74E-804C-4980-B255-50280A4FDFFF}"/>
              </a:ext>
            </a:extLst>
          </p:cNvPr>
          <p:cNvSpPr txBox="1"/>
          <p:nvPr/>
        </p:nvSpPr>
        <p:spPr>
          <a:xfrm>
            <a:off x="230589" y="1155365"/>
            <a:ext cx="8699179" cy="584775"/>
          </a:xfrm>
          <a:prstGeom prst="rect">
            <a:avLst/>
          </a:prstGeom>
          <a:noFill/>
        </p:spPr>
        <p:txBody>
          <a:bodyPr wrap="square">
            <a:spAutoFit/>
          </a:bodyPr>
          <a:lstStyle/>
          <a:p>
            <a:pPr marL="457200" indent="-457200" algn="l">
              <a:buClr>
                <a:srgbClr val="FF0080"/>
              </a:buClr>
              <a:buFont typeface="Wingdings" panose="05000000000000000000" pitchFamily="2" charset="2"/>
              <a:buChar char="l"/>
            </a:pPr>
            <a:r>
              <a:rPr lang="en-US" altLang="zh-CN" sz="3200" b="1" i="0" u="none" strike="noStrike" baseline="0" dirty="0">
                <a:solidFill>
                  <a:srgbClr val="FF0080"/>
                </a:solidFill>
                <a:effectLst>
                  <a:outerShdw blurRad="38100" dist="38100" dir="2700000" algn="tl">
                    <a:srgbClr val="000000">
                      <a:alpha val="43137"/>
                    </a:srgbClr>
                  </a:outerShdw>
                </a:effectLst>
                <a:cs typeface="Times New Roman" panose="02020603050405020304" pitchFamily="18" charset="0"/>
              </a:rPr>
              <a:t>Oldest star: </a:t>
            </a:r>
            <a:r>
              <a:rPr lang="en-US" altLang="zh-CN" sz="2800" b="1" i="0" u="none" strike="noStrike" baseline="0" dirty="0">
                <a:solidFill>
                  <a:srgbClr val="0070C0"/>
                </a:solidFill>
                <a:cs typeface="Times New Roman" panose="02020603050405020304" pitchFamily="18" charset="0"/>
              </a:rPr>
              <a:t>S.C. Keller</a:t>
            </a:r>
            <a:r>
              <a:rPr lang="en-US" altLang="zh-CN" sz="2800" b="1" dirty="0">
                <a:solidFill>
                  <a:srgbClr val="0070C0"/>
                </a:solidFill>
                <a:cs typeface="Times New Roman" panose="02020603050405020304" pitchFamily="18" charset="0"/>
              </a:rPr>
              <a:t> et</a:t>
            </a:r>
            <a:r>
              <a:rPr lang="zh-CN" altLang="en-US" sz="2800" b="1" dirty="0">
                <a:solidFill>
                  <a:srgbClr val="0070C0"/>
                </a:solidFill>
                <a:cs typeface="Times New Roman" panose="02020603050405020304" pitchFamily="18" charset="0"/>
              </a:rPr>
              <a:t> </a:t>
            </a:r>
            <a:r>
              <a:rPr lang="en-US" altLang="zh-CN" sz="2800" b="1" dirty="0">
                <a:solidFill>
                  <a:srgbClr val="0070C0"/>
                </a:solidFill>
                <a:cs typeface="Times New Roman" panose="02020603050405020304" pitchFamily="18" charset="0"/>
              </a:rPr>
              <a:t>al.</a:t>
            </a:r>
            <a:r>
              <a:rPr lang="it-IT" altLang="zh-CN" sz="2800" b="1" i="0" u="none" strike="noStrike" baseline="0" dirty="0">
                <a:solidFill>
                  <a:srgbClr val="0070C0"/>
                </a:solidFill>
                <a:cs typeface="Times New Roman" panose="02020603050405020304" pitchFamily="18" charset="0"/>
              </a:rPr>
              <a:t>, Nature 506</a:t>
            </a:r>
            <a:r>
              <a:rPr lang="en-US" altLang="zh-CN" sz="2800" b="1" dirty="0">
                <a:solidFill>
                  <a:srgbClr val="0070C0"/>
                </a:solidFill>
                <a:cs typeface="Times New Roman" panose="02020603050405020304" pitchFamily="18" charset="0"/>
              </a:rPr>
              <a:t>(2014)</a:t>
            </a:r>
            <a:r>
              <a:rPr lang="it-IT" altLang="zh-CN" sz="2800" b="1" i="0" u="none" strike="noStrike" baseline="0" dirty="0">
                <a:solidFill>
                  <a:srgbClr val="0070C0"/>
                </a:solidFill>
                <a:cs typeface="Times New Roman" panose="02020603050405020304" pitchFamily="18" charset="0"/>
              </a:rPr>
              <a:t>463</a:t>
            </a:r>
            <a:endParaRPr lang="zh-CN" altLang="en-US" sz="2800" b="1" dirty="0">
              <a:solidFill>
                <a:srgbClr val="0070C0"/>
              </a:solidFill>
              <a:cs typeface="Times New Roman" panose="02020603050405020304" pitchFamily="18" charset="0"/>
            </a:endParaRPr>
          </a:p>
        </p:txBody>
      </p:sp>
      <p:pic>
        <p:nvPicPr>
          <p:cNvPr id="17" name="图片 16">
            <a:extLst>
              <a:ext uri="{FF2B5EF4-FFF2-40B4-BE49-F238E27FC236}">
                <a16:creationId xmlns:a16="http://schemas.microsoft.com/office/drawing/2014/main" id="{5BD3302D-8F2C-4830-A90D-7C86F037C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65" y="3537422"/>
            <a:ext cx="2459300" cy="3035420"/>
          </a:xfrm>
          <a:prstGeom prst="rect">
            <a:avLst/>
          </a:prstGeom>
        </p:spPr>
      </p:pic>
      <p:sp>
        <p:nvSpPr>
          <p:cNvPr id="19" name="文本框 18">
            <a:extLst>
              <a:ext uri="{FF2B5EF4-FFF2-40B4-BE49-F238E27FC236}">
                <a16:creationId xmlns:a16="http://schemas.microsoft.com/office/drawing/2014/main" id="{4754DCFE-C96B-454A-A785-92C1BDA25A22}"/>
              </a:ext>
            </a:extLst>
          </p:cNvPr>
          <p:cNvSpPr txBox="1"/>
          <p:nvPr/>
        </p:nvSpPr>
        <p:spPr>
          <a:xfrm>
            <a:off x="313865" y="6488668"/>
            <a:ext cx="2679204" cy="369332"/>
          </a:xfrm>
          <a:prstGeom prst="rect">
            <a:avLst/>
          </a:prstGeom>
          <a:noFill/>
        </p:spPr>
        <p:txBody>
          <a:bodyPr wrap="square">
            <a:spAutoFit/>
          </a:bodyPr>
          <a:lstStyle/>
          <a:p>
            <a:r>
              <a:rPr lang="en-US" altLang="zh-CN" b="0" i="0" dirty="0">
                <a:solidFill>
                  <a:srgbClr val="141412"/>
                </a:solidFill>
                <a:effectLst/>
              </a:rPr>
              <a:t>Siding Spring Observatory</a:t>
            </a:r>
            <a:endParaRPr lang="zh-CN" altLang="en-US" dirty="0"/>
          </a:p>
        </p:txBody>
      </p:sp>
      <p:grpSp>
        <p:nvGrpSpPr>
          <p:cNvPr id="20" name="组合 19">
            <a:extLst>
              <a:ext uri="{FF2B5EF4-FFF2-40B4-BE49-F238E27FC236}">
                <a16:creationId xmlns:a16="http://schemas.microsoft.com/office/drawing/2014/main" id="{E4664A34-9133-4C1D-ACB9-3F66EE5BC012}"/>
              </a:ext>
            </a:extLst>
          </p:cNvPr>
          <p:cNvGrpSpPr/>
          <p:nvPr/>
        </p:nvGrpSpPr>
        <p:grpSpPr>
          <a:xfrm>
            <a:off x="3328870" y="3428999"/>
            <a:ext cx="4728300" cy="3389811"/>
            <a:chOff x="3704776" y="3780634"/>
            <a:chExt cx="5276135" cy="2934186"/>
          </a:xfrm>
        </p:grpSpPr>
        <p:pic>
          <p:nvPicPr>
            <p:cNvPr id="21" name="Picture 2">
              <a:extLst>
                <a:ext uri="{FF2B5EF4-FFF2-40B4-BE49-F238E27FC236}">
                  <a16:creationId xmlns:a16="http://schemas.microsoft.com/office/drawing/2014/main" id="{C2654F01-8BC7-46A6-B2A9-9AF590008A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4776" y="3780634"/>
              <a:ext cx="5276135" cy="2934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椭圆 25">
              <a:extLst>
                <a:ext uri="{FF2B5EF4-FFF2-40B4-BE49-F238E27FC236}">
                  <a16:creationId xmlns:a16="http://schemas.microsoft.com/office/drawing/2014/main" id="{20C75186-CF66-4C43-9ECB-B97323F64B9E}"/>
                </a:ext>
              </a:extLst>
            </p:cNvPr>
            <p:cNvSpPr/>
            <p:nvPr/>
          </p:nvSpPr>
          <p:spPr>
            <a:xfrm>
              <a:off x="7712905" y="4741897"/>
              <a:ext cx="838200" cy="241300"/>
            </a:xfrm>
            <a:prstGeom prst="ellipse">
              <a:avLst/>
            </a:prstGeom>
            <a:noFill/>
            <a:ln w="25400">
              <a:solidFill>
                <a:srgbClr val="FF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7" name="矩形 26">
            <a:extLst>
              <a:ext uri="{FF2B5EF4-FFF2-40B4-BE49-F238E27FC236}">
                <a16:creationId xmlns:a16="http://schemas.microsoft.com/office/drawing/2014/main" id="{5DD1B436-5674-4891-BCEE-FE832AFBD554}"/>
              </a:ext>
            </a:extLst>
          </p:cNvPr>
          <p:cNvSpPr/>
          <p:nvPr/>
        </p:nvSpPr>
        <p:spPr>
          <a:xfrm>
            <a:off x="3328757" y="3011598"/>
            <a:ext cx="4796340" cy="461665"/>
          </a:xfrm>
          <a:prstGeom prst="rect">
            <a:avLst/>
          </a:prstGeom>
        </p:spPr>
        <p:txBody>
          <a:bodyPr wrap="square">
            <a:spAutoFit/>
          </a:bodyPr>
          <a:lstStyle/>
          <a:p>
            <a:r>
              <a:rPr lang="en-US" altLang="zh-CN" sz="2400" b="1" dirty="0">
                <a:solidFill>
                  <a:srgbClr val="0070C0"/>
                </a:solidFill>
                <a:ea typeface="幼圆" pitchFamily="49" charset="-122"/>
                <a:cs typeface="Times New Roman" pitchFamily="18" charset="0"/>
              </a:rPr>
              <a:t>Extremely Metal Poor Stars (</a:t>
            </a:r>
            <a:r>
              <a:rPr lang="en-US" altLang="zh-CN" sz="2400" b="1" dirty="0" err="1">
                <a:solidFill>
                  <a:srgbClr val="0070C0"/>
                </a:solidFill>
                <a:ea typeface="幼圆" pitchFamily="49" charset="-122"/>
                <a:cs typeface="Times New Roman" pitchFamily="18" charset="0"/>
              </a:rPr>
              <a:t>EMPs</a:t>
            </a:r>
            <a:r>
              <a:rPr lang="en-US" altLang="zh-CN" sz="2400" b="1" dirty="0">
                <a:solidFill>
                  <a:srgbClr val="0070C0"/>
                </a:solidFill>
                <a:ea typeface="幼圆" pitchFamily="49" charset="-122"/>
                <a:cs typeface="Times New Roman" pitchFamily="18" charset="0"/>
              </a:rPr>
              <a:t>)</a:t>
            </a:r>
            <a:endParaRPr lang="zh-CN" altLang="en-US" sz="2400" b="1" dirty="0">
              <a:solidFill>
                <a:srgbClr val="0070C0"/>
              </a:solidFill>
              <a:ea typeface="幼圆" pitchFamily="49" charset="-122"/>
              <a:cs typeface="Times New Roman" pitchFamily="18" charset="0"/>
            </a:endParaRPr>
          </a:p>
        </p:txBody>
      </p:sp>
      <p:sp>
        <p:nvSpPr>
          <p:cNvPr id="30" name="文本框 29">
            <a:extLst>
              <a:ext uri="{FF2B5EF4-FFF2-40B4-BE49-F238E27FC236}">
                <a16:creationId xmlns:a16="http://schemas.microsoft.com/office/drawing/2014/main" id="{6828BBC4-4BD5-4F0C-95F0-C0B966999F58}"/>
              </a:ext>
            </a:extLst>
          </p:cNvPr>
          <p:cNvSpPr txBox="1"/>
          <p:nvPr/>
        </p:nvSpPr>
        <p:spPr>
          <a:xfrm>
            <a:off x="2844502" y="1734325"/>
            <a:ext cx="6156604" cy="1277273"/>
          </a:xfrm>
          <a:prstGeom prst="rect">
            <a:avLst/>
          </a:prstGeom>
          <a:noFill/>
        </p:spPr>
        <p:txBody>
          <a:bodyPr wrap="square">
            <a:spAutoFit/>
          </a:bodyPr>
          <a:lstStyle/>
          <a:p>
            <a:pPr algn="just" fontAlgn="base">
              <a:spcBef>
                <a:spcPts val="600"/>
              </a:spcBef>
              <a:spcAft>
                <a:spcPct val="0"/>
              </a:spcAft>
              <a:defRPr/>
            </a:pPr>
            <a:r>
              <a:rPr lang="en-US" altLang="zh-CN" sz="2400" b="1" dirty="0">
                <a:solidFill>
                  <a:srgbClr val="0070C0"/>
                </a:solidFill>
                <a:effectLst>
                  <a:outerShdw blurRad="38100" dist="38100" dir="2700000" algn="tl">
                    <a:srgbClr val="000000">
                      <a:alpha val="43137"/>
                    </a:srgbClr>
                  </a:outerShdw>
                </a:effectLst>
              </a:rPr>
              <a:t>SMSS0318-6708</a:t>
            </a:r>
            <a:endParaRPr lang="zh-CN" altLang="en-US" sz="2400" b="1" dirty="0">
              <a:solidFill>
                <a:srgbClr val="0070C0"/>
              </a:solidFill>
              <a:effectLst>
                <a:outerShdw blurRad="38100" dist="38100" dir="2700000" algn="tl">
                  <a:srgbClr val="000000">
                    <a:alpha val="43137"/>
                  </a:srgbClr>
                </a:outerShdw>
              </a:effectLst>
            </a:endParaRPr>
          </a:p>
          <a:p>
            <a:pPr algn="just" fontAlgn="base">
              <a:lnSpc>
                <a:spcPct val="100000"/>
              </a:lnSpc>
              <a:spcBef>
                <a:spcPts val="600"/>
              </a:spcBef>
              <a:spcAft>
                <a:spcPct val="0"/>
              </a:spcAft>
              <a:defRPr/>
            </a:pPr>
            <a:r>
              <a:rPr lang="en-US" altLang="zh-CN" sz="2400" dirty="0">
                <a:solidFill>
                  <a:srgbClr val="222222"/>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dirty="0">
                <a:solidFill>
                  <a:srgbClr val="222222"/>
                </a:solidFill>
                <a:ea typeface="微软雅黑" panose="020B0503020204020204" pitchFamily="34" charset="-122"/>
              </a:rPr>
              <a:t>6000 light year from Earth, formed shortly after the Big Bang. It’s the oldest star yet found.</a:t>
            </a:r>
            <a:endParaRPr kumimoji="0" lang="en-US" altLang="zh-CN" sz="2400" u="none" strike="noStrike" kern="1200" cap="none" spc="0" normalizeH="0" noProof="0" dirty="0">
              <a:ln>
                <a:noFill/>
              </a:ln>
              <a:solidFill>
                <a:srgbClr val="333333"/>
              </a:solidFill>
              <a:uLnTx/>
              <a:uFillTx/>
              <a:ea typeface="幼圆" panose="02010509060101010101" pitchFamily="49" charset="-122"/>
              <a:cs typeface="Arial" panose="020B0604020202020204" pitchFamily="34" charset="0"/>
            </a:endParaRPr>
          </a:p>
        </p:txBody>
      </p:sp>
    </p:spTree>
    <p:extLst>
      <p:ext uri="{BB962C8B-B14F-4D97-AF65-F5344CB8AC3E}">
        <p14:creationId xmlns:p14="http://schemas.microsoft.com/office/powerpoint/2010/main" val="906901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AB1E3F31-C5D4-43C6-9448-AD052116D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65" y="1730621"/>
            <a:ext cx="4025748" cy="328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文本框 21">
            <a:extLst>
              <a:ext uri="{FF2B5EF4-FFF2-40B4-BE49-F238E27FC236}">
                <a16:creationId xmlns:a16="http://schemas.microsoft.com/office/drawing/2014/main" id="{4165A6AB-FB39-403C-9A31-5E03D9EF669A}"/>
              </a:ext>
            </a:extLst>
          </p:cNvPr>
          <p:cNvSpPr txBox="1"/>
          <p:nvPr/>
        </p:nvSpPr>
        <p:spPr>
          <a:xfrm>
            <a:off x="341893" y="1199255"/>
            <a:ext cx="3234683" cy="584775"/>
          </a:xfrm>
          <a:prstGeom prst="rect">
            <a:avLst/>
          </a:prstGeom>
          <a:noFill/>
        </p:spPr>
        <p:txBody>
          <a:bodyPr wrap="square">
            <a:spAutoFit/>
          </a:bodyPr>
          <a:lstStyle/>
          <a:p>
            <a:pPr marL="457200" indent="-457200">
              <a:buClr>
                <a:srgbClr val="FF0080"/>
              </a:buClr>
              <a:buFont typeface="Wingdings" panose="05000000000000000000" pitchFamily="2" charset="2"/>
              <a:buChar char="l"/>
            </a:pPr>
            <a:r>
              <a:rPr lang="en-US" altLang="zh-CN" sz="32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Ca</a:t>
            </a:r>
            <a:r>
              <a:rPr lang="zh-CN" altLang="en-US" sz="32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 </a:t>
            </a:r>
            <a:r>
              <a:rPr lang="en-US" altLang="zh-CN" sz="32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abundance</a:t>
            </a:r>
            <a:endParaRPr lang="zh-CN" altLang="en-US" sz="3200" dirty="0">
              <a:solidFill>
                <a:srgbClr val="FF0080"/>
              </a:solidFill>
              <a:effectLst>
                <a:outerShdw blurRad="38100" dist="38100" dir="2700000" algn="tl">
                  <a:srgbClr val="000000">
                    <a:alpha val="43137"/>
                  </a:srgbClr>
                </a:outerShdw>
              </a:effectLst>
            </a:endParaRPr>
          </a:p>
        </p:txBody>
      </p:sp>
      <p:sp>
        <p:nvSpPr>
          <p:cNvPr id="23" name="文本框 22">
            <a:extLst>
              <a:ext uri="{FF2B5EF4-FFF2-40B4-BE49-F238E27FC236}">
                <a16:creationId xmlns:a16="http://schemas.microsoft.com/office/drawing/2014/main" id="{5F6292C8-6029-4FB1-BF60-DEB3B67ABA80}"/>
              </a:ext>
            </a:extLst>
          </p:cNvPr>
          <p:cNvSpPr txBox="1"/>
          <p:nvPr/>
        </p:nvSpPr>
        <p:spPr>
          <a:xfrm>
            <a:off x="341894" y="5216127"/>
            <a:ext cx="8467018" cy="1600438"/>
          </a:xfrm>
          <a:prstGeom prst="rect">
            <a:avLst/>
          </a:prstGeom>
          <a:noFill/>
        </p:spPr>
        <p:txBody>
          <a:bodyPr wrap="square">
            <a:spAutoFit/>
          </a:bodyPr>
          <a:lstStyle/>
          <a:p>
            <a:pPr marL="285750" indent="-285750" algn="just" fontAlgn="base">
              <a:lnSpc>
                <a:spcPct val="100000"/>
              </a:lnSpc>
              <a:spcBef>
                <a:spcPts val="600"/>
              </a:spcBef>
              <a:spcAft>
                <a:spcPct val="0"/>
              </a:spcAft>
              <a:buClr>
                <a:srgbClr val="FF0000"/>
              </a:buClr>
              <a:buFont typeface="Wingdings" panose="05000000000000000000" pitchFamily="2" charset="2"/>
              <a:buChar char="l"/>
              <a:defRPr/>
            </a:pPr>
            <a:r>
              <a:rPr lang="en-US" altLang="zh-CN" sz="2200" dirty="0">
                <a:ea typeface="幼圆" panose="02010509060101010101" pitchFamily="49" charset="-122"/>
                <a:cs typeface="Arial" panose="020B0604020202020204" pitchFamily="34" charset="0"/>
              </a:rPr>
              <a:t>Supernova burst of a 60 M</a:t>
            </a:r>
            <a:r>
              <a:rPr lang="en-US" altLang="zh-CN" sz="2200" baseline="-25000" dirty="0">
                <a:ea typeface="幼圆" panose="02010509060101010101" pitchFamily="49" charset="-122"/>
                <a:cs typeface="Arial" panose="020B0604020202020204" pitchFamily="34" charset="0"/>
              </a:rPr>
              <a:t>⊙</a:t>
            </a:r>
            <a:r>
              <a:rPr lang="en-US" altLang="zh-CN" sz="2200" dirty="0">
                <a:ea typeface="幼圆" panose="02010509060101010101" pitchFamily="49" charset="-122"/>
                <a:cs typeface="Arial" panose="020B0604020202020204" pitchFamily="34" charset="0"/>
              </a:rPr>
              <a:t> first star</a:t>
            </a:r>
          </a:p>
          <a:p>
            <a:pPr marL="285750" indent="-285750" algn="just" fontAlgn="base">
              <a:lnSpc>
                <a:spcPct val="100000"/>
              </a:lnSpc>
              <a:spcBef>
                <a:spcPts val="600"/>
              </a:spcBef>
              <a:spcAft>
                <a:spcPct val="0"/>
              </a:spcAft>
              <a:buClr>
                <a:srgbClr val="FF0000"/>
              </a:buClr>
              <a:buFont typeface="Wingdings" panose="05000000000000000000" pitchFamily="2" charset="2"/>
              <a:buChar char="l"/>
              <a:defRPr/>
            </a:pPr>
            <a:r>
              <a:rPr lang="en-US" altLang="zh-CN" sz="2200" dirty="0">
                <a:ea typeface="幼圆" panose="02010509060101010101" pitchFamily="49" charset="-122"/>
                <a:cs typeface="Arial" panose="020B0604020202020204" pitchFamily="34" charset="0"/>
              </a:rPr>
              <a:t>After explosion, the outer light elements being ejected and the inner heavy elements being fallen back onto the central black hole</a:t>
            </a:r>
          </a:p>
          <a:p>
            <a:pPr marL="285750" indent="-285750" algn="just" fontAlgn="base">
              <a:lnSpc>
                <a:spcPct val="100000"/>
              </a:lnSpc>
              <a:spcBef>
                <a:spcPts val="600"/>
              </a:spcBef>
              <a:spcAft>
                <a:spcPct val="0"/>
              </a:spcAft>
              <a:buClr>
                <a:srgbClr val="FF0000"/>
              </a:buClr>
              <a:buFont typeface="Wingdings" panose="05000000000000000000" pitchFamily="2" charset="2"/>
              <a:buChar char="l"/>
              <a:defRPr/>
            </a:pPr>
            <a:r>
              <a:rPr lang="en-US" altLang="zh-CN" sz="2200" dirty="0">
                <a:ea typeface="幼圆" panose="02010509060101010101" pitchFamily="49" charset="-122"/>
                <a:cs typeface="Arial" panose="020B0604020202020204" pitchFamily="34" charset="0"/>
              </a:rPr>
              <a:t>Ca was thought to be produced by</a:t>
            </a:r>
            <a:r>
              <a:rPr lang="zh-CN" altLang="en-US" sz="2200" dirty="0">
                <a:ea typeface="幼圆" panose="02010509060101010101" pitchFamily="49" charset="-122"/>
                <a:cs typeface="Arial" panose="020B0604020202020204" pitchFamily="34" charset="0"/>
              </a:rPr>
              <a:t> </a:t>
            </a:r>
            <a:r>
              <a:rPr lang="en-US" altLang="zh-CN" sz="2200" dirty="0">
                <a:ea typeface="幼圆" panose="02010509060101010101" pitchFamily="49" charset="-122"/>
                <a:cs typeface="Arial" panose="020B0604020202020204" pitchFamily="34" charset="0"/>
              </a:rPr>
              <a:t>HCNO breakout reactions</a:t>
            </a:r>
          </a:p>
        </p:txBody>
      </p:sp>
      <p:sp>
        <p:nvSpPr>
          <p:cNvPr id="25" name="文本框 24">
            <a:extLst>
              <a:ext uri="{FF2B5EF4-FFF2-40B4-BE49-F238E27FC236}">
                <a16:creationId xmlns:a16="http://schemas.microsoft.com/office/drawing/2014/main" id="{22385579-3B9B-4E29-B12D-5B196D0F92CA}"/>
              </a:ext>
            </a:extLst>
          </p:cNvPr>
          <p:cNvSpPr txBox="1"/>
          <p:nvPr/>
        </p:nvSpPr>
        <p:spPr>
          <a:xfrm>
            <a:off x="427359" y="113648"/>
            <a:ext cx="7495512" cy="769441"/>
          </a:xfrm>
          <a:prstGeom prst="rect">
            <a:avLst/>
          </a:prstGeom>
          <a:noFill/>
        </p:spPr>
        <p:txBody>
          <a:bodyPr wrap="square">
            <a:spAutoFit/>
          </a:bodyPr>
          <a:lstStyle/>
          <a:p>
            <a:pPr algn="l"/>
            <a:r>
              <a:rPr lang="en-US" altLang="zh-CN" sz="4400" b="1" i="0" dirty="0">
                <a:effectLst/>
              </a:rPr>
              <a:t>The oldest star in the universe</a:t>
            </a:r>
          </a:p>
        </p:txBody>
      </p:sp>
      <p:grpSp>
        <p:nvGrpSpPr>
          <p:cNvPr id="2" name="组合 1">
            <a:extLst>
              <a:ext uri="{FF2B5EF4-FFF2-40B4-BE49-F238E27FC236}">
                <a16:creationId xmlns:a16="http://schemas.microsoft.com/office/drawing/2014/main" id="{84EB0D84-6E06-4B9F-8D7A-2F78BE56CF74}"/>
              </a:ext>
            </a:extLst>
          </p:cNvPr>
          <p:cNvGrpSpPr/>
          <p:nvPr/>
        </p:nvGrpSpPr>
        <p:grpSpPr>
          <a:xfrm>
            <a:off x="4835547" y="1360519"/>
            <a:ext cx="4030470" cy="3367520"/>
            <a:chOff x="4835547" y="1360519"/>
            <a:chExt cx="4030470" cy="3367520"/>
          </a:xfrm>
        </p:grpSpPr>
        <p:pic>
          <p:nvPicPr>
            <p:cNvPr id="22" name="Picture 3">
              <a:extLst>
                <a:ext uri="{FF2B5EF4-FFF2-40B4-BE49-F238E27FC236}">
                  <a16:creationId xmlns:a16="http://schemas.microsoft.com/office/drawing/2014/main" id="{C2D0A330-AEF8-4987-AD85-CD4098C59F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862"/>
            <a:stretch/>
          </p:blipFill>
          <p:spPr bwMode="auto">
            <a:xfrm>
              <a:off x="4841632" y="1360519"/>
              <a:ext cx="4024385" cy="336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椭圆 6">
              <a:extLst>
                <a:ext uri="{FF2B5EF4-FFF2-40B4-BE49-F238E27FC236}">
                  <a16:creationId xmlns:a16="http://schemas.microsoft.com/office/drawing/2014/main" id="{DBA2C2B2-7C23-4625-B6CB-AC6560AC1DEE}"/>
                </a:ext>
              </a:extLst>
            </p:cNvPr>
            <p:cNvSpPr/>
            <p:nvPr/>
          </p:nvSpPr>
          <p:spPr>
            <a:xfrm>
              <a:off x="4841631" y="1730621"/>
              <a:ext cx="316965" cy="192793"/>
            </a:xfrm>
            <a:prstGeom prst="ellipse">
              <a:avLst/>
            </a:prstGeom>
            <a:noFill/>
            <a:ln w="25400">
              <a:solidFill>
                <a:srgbClr val="FF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7">
              <a:extLst>
                <a:ext uri="{FF2B5EF4-FFF2-40B4-BE49-F238E27FC236}">
                  <a16:creationId xmlns:a16="http://schemas.microsoft.com/office/drawing/2014/main" id="{446B3CC5-D9E2-48CE-9B94-BB5D2B787974}"/>
                </a:ext>
              </a:extLst>
            </p:cNvPr>
            <p:cNvSpPr/>
            <p:nvPr/>
          </p:nvSpPr>
          <p:spPr>
            <a:xfrm>
              <a:off x="4835547" y="2797287"/>
              <a:ext cx="316965" cy="192793"/>
            </a:xfrm>
            <a:prstGeom prst="ellipse">
              <a:avLst/>
            </a:prstGeom>
            <a:noFill/>
            <a:ln w="25400">
              <a:solidFill>
                <a:srgbClr val="FF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椭圆 8">
              <a:extLst>
                <a:ext uri="{FF2B5EF4-FFF2-40B4-BE49-F238E27FC236}">
                  <a16:creationId xmlns:a16="http://schemas.microsoft.com/office/drawing/2014/main" id="{149BCAD3-F9CA-4DA0-BE27-8CF2A93412E7}"/>
                </a:ext>
              </a:extLst>
            </p:cNvPr>
            <p:cNvSpPr/>
            <p:nvPr/>
          </p:nvSpPr>
          <p:spPr>
            <a:xfrm>
              <a:off x="4835547" y="2411502"/>
              <a:ext cx="316965" cy="192793"/>
            </a:xfrm>
            <a:prstGeom prst="ellipse">
              <a:avLst/>
            </a:prstGeom>
            <a:noFill/>
            <a:ln w="25400">
              <a:solidFill>
                <a:srgbClr val="FF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61848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F9A620DB-CEB8-45F6-83C3-3CECFEEC0E94}"/>
              </a:ext>
            </a:extLst>
          </p:cNvPr>
          <p:cNvSpPr/>
          <p:nvPr/>
        </p:nvSpPr>
        <p:spPr>
          <a:xfrm>
            <a:off x="517330" y="1673689"/>
            <a:ext cx="8339929" cy="1785104"/>
          </a:xfrm>
          <a:prstGeom prst="rect">
            <a:avLst/>
          </a:prstGeom>
        </p:spPr>
        <p:txBody>
          <a:bodyPr wrap="square">
            <a:spAutoFit/>
          </a:bodyPr>
          <a:lstStyle/>
          <a:p>
            <a:pPr algn="just"/>
            <a:r>
              <a:rPr lang="en-US" altLang="zh-CN" sz="2200" dirty="0">
                <a:solidFill>
                  <a:srgbClr val="000000"/>
                </a:solidFill>
                <a:cs typeface="Times New Roman" panose="02020603050405020304" pitchFamily="18" charset="0"/>
              </a:rPr>
              <a:t>First stars begin their lives with primordial composition and begin hydrogen burning via </a:t>
            </a:r>
            <a:r>
              <a:rPr lang="en-US" altLang="zh-CN" sz="2200" i="1" dirty="0">
                <a:solidFill>
                  <a:srgbClr val="000000"/>
                </a:solidFill>
                <a:cs typeface="Times New Roman" panose="02020603050405020304" pitchFamily="18" charset="0"/>
              </a:rPr>
              <a:t>pp </a:t>
            </a:r>
            <a:r>
              <a:rPr lang="en-US" altLang="zh-CN" sz="2200" dirty="0">
                <a:solidFill>
                  <a:srgbClr val="000000"/>
                </a:solidFill>
                <a:cs typeface="Times New Roman" panose="02020603050405020304" pitchFamily="18" charset="0"/>
              </a:rPr>
              <a:t>chains and contract until central temperature is high enough (</a:t>
            </a:r>
            <a:r>
              <a:rPr lang="en-US" altLang="zh-CN" sz="2200" dirty="0">
                <a:solidFill>
                  <a:srgbClr val="000000"/>
                </a:solidFill>
                <a:latin typeface="Times New Roman" panose="02020603050405020304" pitchFamily="18" charset="0"/>
                <a:cs typeface="Times New Roman" panose="02020603050405020304" pitchFamily="18" charset="0"/>
              </a:rPr>
              <a:t>~</a:t>
            </a:r>
            <a:r>
              <a:rPr lang="en-US" altLang="zh-CN" sz="2200" dirty="0">
                <a:solidFill>
                  <a:srgbClr val="000000"/>
                </a:solidFill>
                <a:cs typeface="Times New Roman" panose="02020603050405020304" pitchFamily="18" charset="0"/>
              </a:rPr>
              <a:t>0.1 GK) to ignite the 3</a:t>
            </a:r>
            <a:r>
              <a:rPr lang="en-US" altLang="zh-CN" sz="2200" dirty="0">
                <a:solidFill>
                  <a:srgbClr val="000000"/>
                </a:solidFill>
                <a:cs typeface="Times New Roman" panose="02020603050405020304" pitchFamily="18" charset="0"/>
                <a:sym typeface="Symbol" panose="05050102010706020507" pitchFamily="18" charset="2"/>
              </a:rPr>
              <a:t></a:t>
            </a:r>
            <a:r>
              <a:rPr lang="en-US" altLang="zh-CN" sz="2200" dirty="0">
                <a:solidFill>
                  <a:srgbClr val="000000"/>
                </a:solidFill>
                <a:cs typeface="Times New Roman" panose="02020603050405020304" pitchFamily="18" charset="0"/>
              </a:rPr>
              <a:t>-process. This bridges the mass 5 and mass 8 gaps, such that a small amount of </a:t>
            </a:r>
            <a:r>
              <a:rPr lang="en-US" altLang="zh-CN" sz="2200" dirty="0" err="1">
                <a:solidFill>
                  <a:srgbClr val="000000"/>
                </a:solidFill>
                <a:cs typeface="Times New Roman" panose="02020603050405020304" pitchFamily="18" charset="0"/>
              </a:rPr>
              <a:t>CNO</a:t>
            </a:r>
            <a:r>
              <a:rPr lang="en-US" altLang="zh-CN" sz="2200" dirty="0">
                <a:solidFill>
                  <a:srgbClr val="000000"/>
                </a:solidFill>
                <a:cs typeface="Times New Roman" panose="02020603050405020304" pitchFamily="18" charset="0"/>
              </a:rPr>
              <a:t> catalyst is formed, </a:t>
            </a:r>
            <a:r>
              <a:rPr lang="en-US" altLang="zh-CN" sz="2200" i="1" dirty="0">
                <a:solidFill>
                  <a:srgbClr val="000000"/>
                </a:solidFill>
                <a:cs typeface="Times New Roman" panose="02020603050405020304" pitchFamily="18" charset="0"/>
              </a:rPr>
              <a:t>X</a:t>
            </a:r>
            <a:r>
              <a:rPr lang="en-US" altLang="zh-CN" sz="2200" dirty="0">
                <a:solidFill>
                  <a:srgbClr val="000000"/>
                </a:solidFill>
                <a:cs typeface="Times New Roman" panose="02020603050405020304" pitchFamily="18" charset="0"/>
              </a:rPr>
              <a:t>(</a:t>
            </a:r>
            <a:r>
              <a:rPr lang="en-US" altLang="zh-CN" sz="2200" baseline="30000" dirty="0" err="1">
                <a:solidFill>
                  <a:srgbClr val="000000"/>
                </a:solidFill>
                <a:cs typeface="Times New Roman" panose="02020603050405020304" pitchFamily="18" charset="0"/>
              </a:rPr>
              <a:t>12</a:t>
            </a:r>
            <a:r>
              <a:rPr lang="en-US" altLang="zh-CN" sz="2200" dirty="0" err="1">
                <a:solidFill>
                  <a:srgbClr val="000000"/>
                </a:solidFill>
                <a:cs typeface="Times New Roman" panose="02020603050405020304" pitchFamily="18" charset="0"/>
              </a:rPr>
              <a:t>C</a:t>
            </a:r>
            <a:r>
              <a:rPr lang="en-US" altLang="zh-CN" sz="2200" dirty="0">
                <a:solidFill>
                  <a:srgbClr val="000000"/>
                </a:solidFill>
                <a:cs typeface="Times New Roman" panose="02020603050405020304" pitchFamily="18" charset="0"/>
              </a:rPr>
              <a:t>) </a:t>
            </a:r>
            <a:r>
              <a:rPr lang="en-US" altLang="zh-CN" sz="2200" dirty="0">
                <a:solidFill>
                  <a:srgbClr val="000000"/>
                </a:solidFill>
                <a:latin typeface="Times New Roman" panose="02020603050405020304" pitchFamily="18" charset="0"/>
                <a:cs typeface="Times New Roman" panose="02020603050405020304" pitchFamily="18" charset="0"/>
              </a:rPr>
              <a:t>~</a:t>
            </a:r>
            <a:r>
              <a:rPr lang="en-US" altLang="zh-CN" sz="2200" dirty="0">
                <a:solidFill>
                  <a:srgbClr val="000000"/>
                </a:solidFill>
                <a:cs typeface="Times New Roman" panose="02020603050405020304" pitchFamily="18" charset="0"/>
              </a:rPr>
              <a:t> 10</a:t>
            </a:r>
            <a:r>
              <a:rPr lang="en-US" altLang="zh-CN" sz="2200" baseline="30000" dirty="0">
                <a:solidFill>
                  <a:srgbClr val="000000"/>
                </a:solidFill>
                <a:cs typeface="Times New Roman" panose="02020603050405020304" pitchFamily="18" charset="0"/>
              </a:rPr>
              <a:t>-9</a:t>
            </a:r>
            <a:r>
              <a:rPr lang="en-US" altLang="zh-CN" sz="2200" dirty="0">
                <a:solidFill>
                  <a:srgbClr val="000000"/>
                </a:solidFill>
                <a:cs typeface="Times New Roman" panose="02020603050405020304" pitchFamily="18" charset="0"/>
              </a:rPr>
              <a:t>, which can kickstart the </a:t>
            </a:r>
            <a:r>
              <a:rPr lang="en-US" altLang="zh-CN" sz="2200" dirty="0" err="1">
                <a:solidFill>
                  <a:srgbClr val="000000"/>
                </a:solidFill>
                <a:cs typeface="Times New Roman" panose="02020603050405020304" pitchFamily="18" charset="0"/>
              </a:rPr>
              <a:t>CNO</a:t>
            </a:r>
            <a:r>
              <a:rPr lang="en-US" altLang="zh-CN" sz="2200" dirty="0">
                <a:solidFill>
                  <a:srgbClr val="000000"/>
                </a:solidFill>
                <a:cs typeface="Times New Roman" panose="02020603050405020304" pitchFamily="18" charset="0"/>
              </a:rPr>
              <a:t> cycle.</a:t>
            </a:r>
            <a:endParaRPr lang="zh-CN" altLang="en-US" sz="2200" dirty="0">
              <a:cs typeface="Times New Roman" panose="02020603050405020304" pitchFamily="18" charset="0"/>
            </a:endParaRPr>
          </a:p>
        </p:txBody>
      </p:sp>
      <p:sp>
        <p:nvSpPr>
          <p:cNvPr id="17" name="矩形 16">
            <a:extLst>
              <a:ext uri="{FF2B5EF4-FFF2-40B4-BE49-F238E27FC236}">
                <a16:creationId xmlns:a16="http://schemas.microsoft.com/office/drawing/2014/main" id="{1F12D00A-BF81-49B2-89D9-4E3DBCC63635}"/>
              </a:ext>
            </a:extLst>
          </p:cNvPr>
          <p:cNvSpPr/>
          <p:nvPr/>
        </p:nvSpPr>
        <p:spPr>
          <a:xfrm>
            <a:off x="3796496" y="6457890"/>
            <a:ext cx="5210588" cy="400110"/>
          </a:xfrm>
          <a:prstGeom prst="rect">
            <a:avLst/>
          </a:prstGeom>
        </p:spPr>
        <p:txBody>
          <a:bodyPr wrap="square">
            <a:spAutoFit/>
          </a:bodyPr>
          <a:lstStyle/>
          <a:p>
            <a:pPr algn="r">
              <a:lnSpc>
                <a:spcPct val="100000"/>
              </a:lnSpc>
              <a:spcBef>
                <a:spcPct val="0"/>
              </a:spcBef>
              <a:buNone/>
            </a:pPr>
            <a:r>
              <a:rPr lang="en-US" altLang="zh-CN" sz="2000" dirty="0">
                <a:solidFill>
                  <a:srgbClr val="0070C0"/>
                </a:solidFill>
                <a:ea typeface="幼圆" panose="02010509060101010101" pitchFamily="49" charset="-122"/>
                <a:cs typeface="Times New Roman" panose="02020603050405020304" pitchFamily="18" charset="0"/>
              </a:rPr>
              <a:t>R.J. </a:t>
            </a:r>
            <a:r>
              <a:rPr lang="en-US" altLang="zh-CN" sz="2000" dirty="0" err="1">
                <a:solidFill>
                  <a:srgbClr val="0070C0"/>
                </a:solidFill>
                <a:ea typeface="幼圆" panose="02010509060101010101" pitchFamily="49" charset="-122"/>
                <a:cs typeface="Times New Roman" panose="02020603050405020304" pitchFamily="18" charset="0"/>
              </a:rPr>
              <a:t>deBoer</a:t>
            </a:r>
            <a:r>
              <a:rPr lang="en-US" altLang="zh-CN" sz="2000" dirty="0">
                <a:solidFill>
                  <a:srgbClr val="0070C0"/>
                </a:solidFill>
                <a:ea typeface="幼圆" panose="02010509060101010101" pitchFamily="49" charset="-122"/>
                <a:cs typeface="Times New Roman" panose="02020603050405020304" pitchFamily="18" charset="0"/>
              </a:rPr>
              <a:t> </a:t>
            </a:r>
            <a:r>
              <a:rPr lang="en-US" altLang="zh-CN" sz="2000" i="1" dirty="0">
                <a:solidFill>
                  <a:srgbClr val="0070C0"/>
                </a:solidFill>
                <a:ea typeface="幼圆" panose="02010509060101010101" pitchFamily="49" charset="-122"/>
                <a:cs typeface="Times New Roman" panose="02020603050405020304" pitchFamily="18" charset="0"/>
              </a:rPr>
              <a:t>et al</a:t>
            </a:r>
            <a:r>
              <a:rPr lang="en-US" altLang="zh-CN" sz="2000" dirty="0">
                <a:solidFill>
                  <a:srgbClr val="0070C0"/>
                </a:solidFill>
                <a:ea typeface="幼圆" panose="02010509060101010101" pitchFamily="49" charset="-122"/>
                <a:cs typeface="Times New Roman" panose="02020603050405020304" pitchFamily="18" charset="0"/>
              </a:rPr>
              <a:t>., Phys. Rev. C 103(2021)055815</a:t>
            </a:r>
            <a:endParaRPr lang="en-US" altLang="zh-CN" sz="2000" baseline="30000" dirty="0">
              <a:solidFill>
                <a:srgbClr val="0070C0"/>
              </a:solidFill>
              <a:ea typeface="幼圆" panose="02010509060101010101" pitchFamily="49" charset="-122"/>
              <a:cs typeface="Times New Roman" panose="02020603050405020304" pitchFamily="18" charset="0"/>
            </a:endParaRPr>
          </a:p>
        </p:txBody>
      </p:sp>
      <p:sp>
        <p:nvSpPr>
          <p:cNvPr id="19" name="矩形 18">
            <a:extLst>
              <a:ext uri="{FF2B5EF4-FFF2-40B4-BE49-F238E27FC236}">
                <a16:creationId xmlns:a16="http://schemas.microsoft.com/office/drawing/2014/main" id="{91253845-E008-4C10-A382-5E3593CC3197}"/>
              </a:ext>
            </a:extLst>
          </p:cNvPr>
          <p:cNvSpPr/>
          <p:nvPr/>
        </p:nvSpPr>
        <p:spPr>
          <a:xfrm>
            <a:off x="433730" y="1170932"/>
            <a:ext cx="7284558" cy="584775"/>
          </a:xfrm>
          <a:prstGeom prst="rect">
            <a:avLst/>
          </a:prstGeom>
        </p:spPr>
        <p:txBody>
          <a:bodyPr wrap="none">
            <a:spAutoFit/>
          </a:bodyPr>
          <a:lstStyle/>
          <a:p>
            <a:pPr marL="457200" indent="-457200">
              <a:buFont typeface="Wingdings" panose="05000000000000000000" pitchFamily="2" charset="2"/>
              <a:buChar char="l"/>
            </a:pPr>
            <a:r>
              <a:rPr lang="en-US" altLang="zh-CN" sz="3200" b="1" dirty="0">
                <a:solidFill>
                  <a:srgbClr val="FF0080"/>
                </a:solidFill>
                <a:effectLst>
                  <a:outerShdw blurRad="38100" dist="38100" dir="2700000" algn="tl">
                    <a:srgbClr val="000000">
                      <a:alpha val="43137"/>
                    </a:srgbClr>
                  </a:outerShdw>
                </a:effectLst>
                <a:ea typeface="幼圆" panose="02010509060101010101" pitchFamily="49" charset="-122"/>
              </a:rPr>
              <a:t>Nucleosynthesis process @First stars</a:t>
            </a:r>
            <a:r>
              <a:rPr lang="zh-CN" altLang="en-US" sz="3200" b="1" dirty="0">
                <a:solidFill>
                  <a:srgbClr val="FF0080"/>
                </a:solidFill>
                <a:effectLst>
                  <a:outerShdw blurRad="38100" dist="38100" dir="2700000" algn="tl">
                    <a:srgbClr val="000000">
                      <a:alpha val="43137"/>
                    </a:srgbClr>
                  </a:outerShdw>
                </a:effectLst>
                <a:ea typeface="幼圆" panose="02010509060101010101" pitchFamily="49" charset="-122"/>
              </a:rPr>
              <a:t>：</a:t>
            </a:r>
          </a:p>
        </p:txBody>
      </p:sp>
      <p:pic>
        <p:nvPicPr>
          <p:cNvPr id="8" name="图片 7">
            <a:extLst>
              <a:ext uri="{FF2B5EF4-FFF2-40B4-BE49-F238E27FC236}">
                <a16:creationId xmlns:a16="http://schemas.microsoft.com/office/drawing/2014/main" id="{51A4C5C2-8CFF-418A-BC99-C3989FBF479A}"/>
              </a:ext>
            </a:extLst>
          </p:cNvPr>
          <p:cNvPicPr>
            <a:picLocks noChangeAspect="1"/>
          </p:cNvPicPr>
          <p:nvPr/>
        </p:nvPicPr>
        <p:blipFill>
          <a:blip r:embed="rId3"/>
          <a:stretch>
            <a:fillRect/>
          </a:stretch>
        </p:blipFill>
        <p:spPr>
          <a:xfrm>
            <a:off x="5222549" y="3464703"/>
            <a:ext cx="3718310" cy="2949591"/>
          </a:xfrm>
          <a:prstGeom prst="rect">
            <a:avLst/>
          </a:prstGeom>
          <a:ln w="38100">
            <a:solidFill>
              <a:srgbClr val="FFC000"/>
            </a:solidFill>
          </a:ln>
        </p:spPr>
      </p:pic>
      <p:sp>
        <p:nvSpPr>
          <p:cNvPr id="2" name="矩形 1">
            <a:extLst>
              <a:ext uri="{FF2B5EF4-FFF2-40B4-BE49-F238E27FC236}">
                <a16:creationId xmlns:a16="http://schemas.microsoft.com/office/drawing/2014/main" id="{02643BFA-59AA-4BBC-BF30-5599CA7CA48E}"/>
              </a:ext>
            </a:extLst>
          </p:cNvPr>
          <p:cNvSpPr/>
          <p:nvPr/>
        </p:nvSpPr>
        <p:spPr>
          <a:xfrm>
            <a:off x="5500307" y="5680877"/>
            <a:ext cx="1594732" cy="461665"/>
          </a:xfrm>
          <a:prstGeom prst="rect">
            <a:avLst/>
          </a:prstGeom>
        </p:spPr>
        <p:txBody>
          <a:bodyPr wrap="none">
            <a:spAutoFit/>
          </a:bodyPr>
          <a:lstStyle/>
          <a:p>
            <a:r>
              <a:rPr lang="en-US" altLang="zh-CN" sz="2400" b="1" dirty="0">
                <a:solidFill>
                  <a:srgbClr val="0070C0"/>
                </a:solidFill>
                <a:cs typeface="Times New Roman" panose="02020603050405020304" pitchFamily="18" charset="0"/>
              </a:rPr>
              <a:t>3</a:t>
            </a:r>
            <a:r>
              <a:rPr lang="en-US" altLang="zh-CN" sz="2400" b="1" dirty="0">
                <a:solidFill>
                  <a:srgbClr val="0070C0"/>
                </a:solidFill>
                <a:cs typeface="Times New Roman" panose="02020603050405020304" pitchFamily="18" charset="0"/>
                <a:sym typeface="Symbol" panose="05050102010706020507" pitchFamily="18" charset="2"/>
              </a:rPr>
              <a:t></a:t>
            </a:r>
            <a:r>
              <a:rPr lang="en-US" altLang="zh-CN" sz="2400" b="1" dirty="0">
                <a:solidFill>
                  <a:srgbClr val="0070C0"/>
                </a:solidFill>
                <a:cs typeface="Times New Roman" panose="02020603050405020304" pitchFamily="18" charset="0"/>
              </a:rPr>
              <a:t>-process</a:t>
            </a:r>
            <a:endParaRPr lang="zh-CN" altLang="en-US" sz="2400" b="1" dirty="0">
              <a:solidFill>
                <a:srgbClr val="0070C0"/>
              </a:solidFill>
            </a:endParaRPr>
          </a:p>
        </p:txBody>
      </p:sp>
      <p:pic>
        <p:nvPicPr>
          <p:cNvPr id="10" name="图片 12">
            <a:extLst>
              <a:ext uri="{FF2B5EF4-FFF2-40B4-BE49-F238E27FC236}">
                <a16:creationId xmlns:a16="http://schemas.microsoft.com/office/drawing/2014/main" id="{87B9C83C-E450-4877-8A54-CCA0CD9AC8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14" y="3464703"/>
            <a:ext cx="4770556" cy="2949591"/>
          </a:xfrm>
          <a:prstGeom prst="rect">
            <a:avLst/>
          </a:prstGeom>
          <a:noFill/>
          <a:ln w="38100">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DF6BBF48-3522-45DE-BBE3-FF4444A10739}"/>
              </a:ext>
            </a:extLst>
          </p:cNvPr>
          <p:cNvSpPr txBox="1"/>
          <p:nvPr/>
        </p:nvSpPr>
        <p:spPr>
          <a:xfrm>
            <a:off x="427359" y="113648"/>
            <a:ext cx="7495512" cy="769441"/>
          </a:xfrm>
          <a:prstGeom prst="rect">
            <a:avLst/>
          </a:prstGeom>
          <a:noFill/>
        </p:spPr>
        <p:txBody>
          <a:bodyPr wrap="square">
            <a:spAutoFit/>
          </a:bodyPr>
          <a:lstStyle/>
          <a:p>
            <a:pPr algn="l"/>
            <a:r>
              <a:rPr lang="en-US" altLang="zh-CN" sz="4400" b="1" i="0" dirty="0">
                <a:effectLst/>
              </a:rPr>
              <a:t>The oldest star in the universe</a:t>
            </a:r>
          </a:p>
        </p:txBody>
      </p:sp>
    </p:spTree>
    <p:extLst>
      <p:ext uri="{BB962C8B-B14F-4D97-AF65-F5344CB8AC3E}">
        <p14:creationId xmlns:p14="http://schemas.microsoft.com/office/powerpoint/2010/main" val="3439915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24">
            <a:extLst>
              <a:ext uri="{FF2B5EF4-FFF2-40B4-BE49-F238E27FC236}">
                <a16:creationId xmlns:a16="http://schemas.microsoft.com/office/drawing/2014/main" id="{3873B421-1135-4316-B9A1-154C97D1495E}"/>
              </a:ext>
            </a:extLst>
          </p:cNvPr>
          <p:cNvSpPr txBox="1"/>
          <p:nvPr/>
        </p:nvSpPr>
        <p:spPr>
          <a:xfrm>
            <a:off x="5307893" y="1130232"/>
            <a:ext cx="3777865" cy="1200329"/>
          </a:xfrm>
          <a:prstGeom prst="rect">
            <a:avLst/>
          </a:prstGeom>
          <a:noFill/>
        </p:spPr>
        <p:txBody>
          <a:bodyPr wrap="square">
            <a:spAutoFit/>
          </a:bodyPr>
          <a:lstStyle/>
          <a:p>
            <a:r>
              <a:rPr lang="en-US" altLang="zh-CN" sz="24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Competition</a:t>
            </a:r>
            <a:r>
              <a:rPr lang="en-US" altLang="zh-CN" sz="2400" b="1" dirty="0">
                <a:ea typeface="幼圆" panose="02010509060101010101" pitchFamily="49" charset="-122"/>
                <a:cs typeface="Times New Roman" panose="02020603050405020304" pitchFamily="18" charset="0"/>
              </a:rPr>
              <a:t> between</a:t>
            </a:r>
          </a:p>
          <a:p>
            <a:r>
              <a:rPr lang="en-US" altLang="zh-CN" sz="2400" b="1" dirty="0">
                <a:ea typeface="幼圆" panose="02010509060101010101" pitchFamily="49" charset="-122"/>
                <a:cs typeface="Times New Roman" panose="02020603050405020304" pitchFamily="18" charset="0"/>
              </a:rPr>
              <a:t>Breakout </a:t>
            </a:r>
            <a:r>
              <a:rPr lang="en-US" altLang="zh-CN" sz="2400" b="1" baseline="30000" dirty="0" err="1">
                <a:solidFill>
                  <a:srgbClr val="FF0080"/>
                </a:solidFill>
                <a:ea typeface="幼圆" panose="02010509060101010101" pitchFamily="49" charset="-122"/>
                <a:cs typeface="Times New Roman" panose="02020603050405020304" pitchFamily="18" charset="0"/>
              </a:rPr>
              <a:t>19</a:t>
            </a:r>
            <a:r>
              <a:rPr lang="en-US" altLang="zh-CN" sz="2400" b="1" dirty="0" err="1">
                <a:solidFill>
                  <a:srgbClr val="FF0080"/>
                </a:solidFill>
                <a:ea typeface="幼圆" panose="02010509060101010101" pitchFamily="49" charset="-122"/>
                <a:cs typeface="Times New Roman" panose="02020603050405020304" pitchFamily="18" charset="0"/>
              </a:rPr>
              <a:t>F</a:t>
            </a:r>
            <a:r>
              <a:rPr lang="en-US" altLang="zh-CN" sz="2400" b="1" dirty="0">
                <a:solidFill>
                  <a:srgbClr val="FF0080"/>
                </a:solidFill>
                <a:ea typeface="幼圆" panose="02010509060101010101" pitchFamily="49" charset="-122"/>
                <a:cs typeface="Times New Roman" panose="02020603050405020304" pitchFamily="18" charset="0"/>
              </a:rPr>
              <a:t>(p,</a:t>
            </a:r>
            <a:r>
              <a:rPr lang="en-US" altLang="zh-CN" sz="2400" b="1" dirty="0">
                <a:solidFill>
                  <a:srgbClr val="FF0080"/>
                </a:solidFill>
                <a:ea typeface="幼圆" panose="02010509060101010101" pitchFamily="49" charset="-122"/>
                <a:cs typeface="Times New Roman" panose="02020603050405020304" pitchFamily="18" charset="0"/>
                <a:sym typeface="Symbol" panose="05050102010706020507" pitchFamily="18" charset="2"/>
              </a:rPr>
              <a:t></a:t>
            </a:r>
            <a:r>
              <a:rPr lang="en-US" altLang="zh-CN" sz="2400" b="1" dirty="0">
                <a:solidFill>
                  <a:srgbClr val="FF0080"/>
                </a:solidFill>
                <a:ea typeface="幼圆" panose="02010509060101010101" pitchFamily="49" charset="-122"/>
                <a:cs typeface="Times New Roman" panose="02020603050405020304" pitchFamily="18" charset="0"/>
              </a:rPr>
              <a:t>)</a:t>
            </a:r>
            <a:r>
              <a:rPr lang="en-US" altLang="zh-CN" sz="2400" b="1" baseline="30000" dirty="0">
                <a:solidFill>
                  <a:srgbClr val="FF0080"/>
                </a:solidFill>
                <a:ea typeface="幼圆" panose="02010509060101010101" pitchFamily="49" charset="-122"/>
                <a:cs typeface="Times New Roman" panose="02020603050405020304" pitchFamily="18" charset="0"/>
              </a:rPr>
              <a:t>20</a:t>
            </a:r>
            <a:r>
              <a:rPr lang="en-US" altLang="zh-CN" sz="2400" b="1" dirty="0">
                <a:solidFill>
                  <a:srgbClr val="FF0080"/>
                </a:solidFill>
                <a:ea typeface="幼圆" panose="02010509060101010101" pitchFamily="49" charset="-122"/>
                <a:cs typeface="Times New Roman" panose="02020603050405020304" pitchFamily="18" charset="0"/>
              </a:rPr>
              <a:t>Ne</a:t>
            </a:r>
          </a:p>
          <a:p>
            <a:r>
              <a:rPr lang="en-US" altLang="zh-CN" sz="2400" b="1" dirty="0">
                <a:ea typeface="幼圆" panose="02010509060101010101" pitchFamily="49" charset="-122"/>
                <a:cs typeface="Times New Roman" panose="02020603050405020304" pitchFamily="18" charset="0"/>
              </a:rPr>
              <a:t>&amp; Recycling </a:t>
            </a:r>
            <a:r>
              <a:rPr lang="en-US" altLang="zh-CN" sz="2400" b="1" baseline="30000" dirty="0">
                <a:solidFill>
                  <a:srgbClr val="FF0080"/>
                </a:solidFill>
                <a:ea typeface="幼圆" panose="02010509060101010101" pitchFamily="49" charset="-122"/>
                <a:cs typeface="Times New Roman" panose="02020603050405020304" pitchFamily="18" charset="0"/>
              </a:rPr>
              <a:t>19</a:t>
            </a:r>
            <a:r>
              <a:rPr lang="en-US" altLang="zh-CN" sz="2400" b="1" dirty="0">
                <a:solidFill>
                  <a:srgbClr val="FF0080"/>
                </a:solidFill>
                <a:ea typeface="幼圆" panose="02010509060101010101" pitchFamily="49" charset="-122"/>
                <a:cs typeface="Times New Roman" panose="02020603050405020304" pitchFamily="18" charset="0"/>
              </a:rPr>
              <a:t>F(p,</a:t>
            </a:r>
            <a:r>
              <a:rPr lang="en-US" altLang="zh-CN" sz="2400" b="1" dirty="0">
                <a:solidFill>
                  <a:srgbClr val="FF0080"/>
                </a:solidFill>
                <a:ea typeface="幼圆" panose="02010509060101010101" pitchFamily="49" charset="-122"/>
                <a:cs typeface="Times New Roman" panose="02020603050405020304" pitchFamily="18" charset="0"/>
                <a:sym typeface="Symbol" panose="05050102010706020507" pitchFamily="18" charset="2"/>
              </a:rPr>
              <a:t></a:t>
            </a:r>
            <a:r>
              <a:rPr lang="en-US" altLang="zh-CN" sz="2400" b="1" dirty="0">
                <a:solidFill>
                  <a:srgbClr val="FF0080"/>
                </a:solidFill>
                <a:ea typeface="幼圆" panose="02010509060101010101" pitchFamily="49" charset="-122"/>
                <a:cs typeface="Times New Roman" panose="02020603050405020304" pitchFamily="18" charset="0"/>
              </a:rPr>
              <a:t>)</a:t>
            </a:r>
            <a:r>
              <a:rPr lang="en-US" altLang="zh-CN" sz="2400" b="1" baseline="30000" dirty="0">
                <a:solidFill>
                  <a:srgbClr val="FF0080"/>
                </a:solidFill>
                <a:ea typeface="幼圆" panose="02010509060101010101" pitchFamily="49" charset="-122"/>
                <a:cs typeface="Times New Roman" panose="02020603050405020304" pitchFamily="18" charset="0"/>
              </a:rPr>
              <a:t>16</a:t>
            </a:r>
            <a:r>
              <a:rPr lang="en-US" altLang="zh-CN" sz="2400" b="1" dirty="0">
                <a:solidFill>
                  <a:srgbClr val="FF0080"/>
                </a:solidFill>
                <a:ea typeface="幼圆" panose="02010509060101010101" pitchFamily="49" charset="-122"/>
                <a:cs typeface="Times New Roman" panose="02020603050405020304" pitchFamily="18" charset="0"/>
              </a:rPr>
              <a:t>O</a:t>
            </a:r>
          </a:p>
        </p:txBody>
      </p:sp>
      <p:sp>
        <p:nvSpPr>
          <p:cNvPr id="13" name="文本框 21">
            <a:extLst>
              <a:ext uri="{FF2B5EF4-FFF2-40B4-BE49-F238E27FC236}">
                <a16:creationId xmlns:a16="http://schemas.microsoft.com/office/drawing/2014/main" id="{FEC6FB1D-4100-40CB-8015-FD2165252ED2}"/>
              </a:ext>
            </a:extLst>
          </p:cNvPr>
          <p:cNvSpPr txBox="1"/>
          <p:nvPr/>
        </p:nvSpPr>
        <p:spPr>
          <a:xfrm>
            <a:off x="230590" y="1226434"/>
            <a:ext cx="4867043" cy="584775"/>
          </a:xfrm>
          <a:prstGeom prst="rect">
            <a:avLst/>
          </a:prstGeom>
          <a:noFill/>
        </p:spPr>
        <p:txBody>
          <a:bodyPr wrap="square">
            <a:spAutoFit/>
          </a:bodyPr>
          <a:lstStyle/>
          <a:p>
            <a:pPr marL="457200" indent="-457200">
              <a:buFont typeface="Wingdings" panose="05000000000000000000" pitchFamily="2" charset="2"/>
              <a:buChar char="l"/>
            </a:pPr>
            <a:r>
              <a:rPr lang="en-US" altLang="zh-CN" sz="32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Breakout from </a:t>
            </a:r>
            <a:r>
              <a:rPr lang="en-US" altLang="zh-CN" sz="3200" b="1" dirty="0" err="1">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CNO</a:t>
            </a:r>
            <a:r>
              <a:rPr lang="zh-CN" altLang="en-US" sz="32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 </a:t>
            </a:r>
            <a:r>
              <a:rPr lang="en-US" altLang="zh-CN" sz="32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cycle</a:t>
            </a:r>
            <a:endParaRPr lang="zh-CN" altLang="en-US" sz="3200" dirty="0">
              <a:solidFill>
                <a:srgbClr val="FF0080"/>
              </a:solidFill>
              <a:effectLst>
                <a:outerShdw blurRad="38100" dist="38100" dir="2700000" algn="tl">
                  <a:srgbClr val="000000">
                    <a:alpha val="43137"/>
                  </a:srgbClr>
                </a:outerShdw>
              </a:effectLst>
            </a:endParaRPr>
          </a:p>
        </p:txBody>
      </p:sp>
      <p:sp>
        <p:nvSpPr>
          <p:cNvPr id="22" name="矩形 21">
            <a:extLst>
              <a:ext uri="{FF2B5EF4-FFF2-40B4-BE49-F238E27FC236}">
                <a16:creationId xmlns:a16="http://schemas.microsoft.com/office/drawing/2014/main" id="{DF688F25-331E-44E9-92DE-7FD85A7EBD14}"/>
              </a:ext>
            </a:extLst>
          </p:cNvPr>
          <p:cNvSpPr/>
          <p:nvPr/>
        </p:nvSpPr>
        <p:spPr>
          <a:xfrm>
            <a:off x="2959428" y="6237360"/>
            <a:ext cx="6184572" cy="646331"/>
          </a:xfrm>
          <a:prstGeom prst="rect">
            <a:avLst/>
          </a:prstGeom>
        </p:spPr>
        <p:txBody>
          <a:bodyPr wrap="square">
            <a:spAutoFit/>
          </a:bodyPr>
          <a:lstStyle/>
          <a:p>
            <a:pPr algn="just">
              <a:spcBef>
                <a:spcPct val="0"/>
              </a:spcBef>
            </a:pPr>
            <a:r>
              <a:rPr lang="en-US" altLang="zh-CN" dirty="0">
                <a:solidFill>
                  <a:srgbClr val="0070C0"/>
                </a:solidFill>
                <a:ea typeface="幼圆" panose="02010509060101010101" pitchFamily="49" charset="-122"/>
                <a:cs typeface="Arial" panose="020B0604020202020204" pitchFamily="34" charset="0"/>
              </a:rPr>
              <a:t>O. Clarkson, F. Herwig, Mon. Not. R. Astron. Soc. 500(2021)2685</a:t>
            </a:r>
          </a:p>
          <a:p>
            <a:pPr algn="just">
              <a:spcBef>
                <a:spcPct val="0"/>
              </a:spcBef>
            </a:pPr>
            <a:r>
              <a:rPr lang="en-US" altLang="zh-CN" dirty="0">
                <a:solidFill>
                  <a:srgbClr val="0070C0"/>
                </a:solidFill>
                <a:ea typeface="幼圆" panose="02010509060101010101" pitchFamily="49" charset="-122"/>
                <a:cs typeface="Times New Roman" panose="02020603050405020304" pitchFamily="18" charset="0"/>
              </a:rPr>
              <a:t>R.J. </a:t>
            </a:r>
            <a:r>
              <a:rPr lang="en-US" altLang="zh-CN" dirty="0" err="1">
                <a:solidFill>
                  <a:srgbClr val="0070C0"/>
                </a:solidFill>
                <a:ea typeface="幼圆" panose="02010509060101010101" pitchFamily="49" charset="-122"/>
                <a:cs typeface="Times New Roman" panose="02020603050405020304" pitchFamily="18" charset="0"/>
              </a:rPr>
              <a:t>deBoer</a:t>
            </a:r>
            <a:r>
              <a:rPr lang="en-US" altLang="zh-CN" dirty="0">
                <a:solidFill>
                  <a:srgbClr val="0070C0"/>
                </a:solidFill>
                <a:ea typeface="幼圆" panose="02010509060101010101" pitchFamily="49" charset="-122"/>
                <a:cs typeface="Times New Roman" panose="02020603050405020304" pitchFamily="18" charset="0"/>
              </a:rPr>
              <a:t> </a:t>
            </a:r>
            <a:r>
              <a:rPr lang="en-US" altLang="zh-CN" i="1" dirty="0">
                <a:solidFill>
                  <a:srgbClr val="0070C0"/>
                </a:solidFill>
                <a:ea typeface="幼圆" panose="02010509060101010101" pitchFamily="49" charset="-122"/>
                <a:cs typeface="Times New Roman" panose="02020603050405020304" pitchFamily="18" charset="0"/>
              </a:rPr>
              <a:t>et al</a:t>
            </a:r>
            <a:r>
              <a:rPr lang="en-US" altLang="zh-CN" dirty="0">
                <a:solidFill>
                  <a:srgbClr val="0070C0"/>
                </a:solidFill>
                <a:ea typeface="幼圆" panose="02010509060101010101" pitchFamily="49" charset="-122"/>
                <a:cs typeface="Times New Roman" panose="02020603050405020304" pitchFamily="18" charset="0"/>
              </a:rPr>
              <a:t>., Phys. Rev. C 103(2021)055815</a:t>
            </a:r>
            <a:endParaRPr lang="en-US" altLang="zh-CN" baseline="30000" dirty="0">
              <a:solidFill>
                <a:srgbClr val="0070C0"/>
              </a:solidFill>
              <a:ea typeface="幼圆" panose="02010509060101010101" pitchFamily="49" charset="-122"/>
              <a:cs typeface="Times New Roman" panose="02020603050405020304" pitchFamily="18" charset="0"/>
            </a:endParaRPr>
          </a:p>
        </p:txBody>
      </p:sp>
      <p:sp>
        <p:nvSpPr>
          <p:cNvPr id="23" name="矩形 22">
            <a:extLst>
              <a:ext uri="{FF2B5EF4-FFF2-40B4-BE49-F238E27FC236}">
                <a16:creationId xmlns:a16="http://schemas.microsoft.com/office/drawing/2014/main" id="{AEE0B079-EA1B-4943-AD08-D14CBFB04E57}"/>
              </a:ext>
            </a:extLst>
          </p:cNvPr>
          <p:cNvSpPr/>
          <p:nvPr/>
        </p:nvSpPr>
        <p:spPr>
          <a:xfrm>
            <a:off x="354639" y="5083081"/>
            <a:ext cx="8434722" cy="1169551"/>
          </a:xfrm>
          <a:prstGeom prst="rect">
            <a:avLst/>
          </a:prstGeom>
        </p:spPr>
        <p:txBody>
          <a:bodyPr wrap="square">
            <a:spAutoFit/>
          </a:bodyPr>
          <a:lstStyle/>
          <a:p>
            <a:pPr lvl="0">
              <a:lnSpc>
                <a:spcPts val="2800"/>
              </a:lnSpc>
              <a:buClr>
                <a:srgbClr val="0033CC"/>
              </a:buClr>
              <a:defRPr/>
            </a:pPr>
            <a:r>
              <a:rPr lang="en-US" altLang="zh-CN" sz="2400" b="1" dirty="0">
                <a:solidFill>
                  <a:srgbClr val="FF0080"/>
                </a:solidFill>
                <a:ea typeface="幼圆" panose="02010509060101010101" pitchFamily="49" charset="-122"/>
                <a:cs typeface="Times New Roman" panose="02020603050405020304" pitchFamily="18" charset="0"/>
              </a:rPr>
              <a:t>Model calc.: </a:t>
            </a:r>
            <a:r>
              <a:rPr lang="en-US" altLang="zh-CN" sz="2400" dirty="0">
                <a:ea typeface="幼圆" panose="02010509060101010101" pitchFamily="49" charset="-122"/>
                <a:cs typeface="Times New Roman" panose="02020603050405020304" pitchFamily="18" charset="0"/>
              </a:rPr>
              <a:t>If reaction rate ratio of (p,</a:t>
            </a:r>
            <a:r>
              <a:rPr lang="en-US" altLang="zh-CN" sz="2400" dirty="0">
                <a:ea typeface="幼圆" panose="02010509060101010101" pitchFamily="49" charset="-122"/>
                <a:cs typeface="Times New Roman" panose="02020603050405020304" pitchFamily="18" charset="0"/>
                <a:sym typeface="Symbol" panose="05050102010706020507" pitchFamily="18" charset="2"/>
              </a:rPr>
              <a:t></a:t>
            </a:r>
            <a:r>
              <a:rPr lang="en-US" altLang="zh-CN" sz="2400" dirty="0">
                <a:ea typeface="幼圆" panose="02010509060101010101" pitchFamily="49" charset="-122"/>
                <a:cs typeface="Times New Roman" panose="02020603050405020304" pitchFamily="18" charset="0"/>
              </a:rPr>
              <a:t>)/(p,</a:t>
            </a:r>
            <a:r>
              <a:rPr lang="en-US" altLang="zh-CN" sz="2400" dirty="0">
                <a:ea typeface="幼圆" panose="02010509060101010101" pitchFamily="49" charset="-122"/>
                <a:cs typeface="Times New Roman" panose="02020603050405020304" pitchFamily="18" charset="0"/>
                <a:sym typeface="Symbol" panose="05050102010706020507" pitchFamily="18" charset="2"/>
              </a:rPr>
              <a:t></a:t>
            </a:r>
            <a:r>
              <a:rPr lang="en-US" altLang="zh-CN" sz="2400" dirty="0">
                <a:ea typeface="幼圆" panose="02010509060101010101" pitchFamily="49" charset="-122"/>
                <a:cs typeface="Times New Roman" panose="02020603050405020304" pitchFamily="18" charset="0"/>
              </a:rPr>
              <a:t>)</a:t>
            </a:r>
            <a:r>
              <a:rPr lang="zh-CN" altLang="en-US" sz="2400" dirty="0">
                <a:ea typeface="幼圆" panose="02010509060101010101" pitchFamily="49" charset="-122"/>
                <a:cs typeface="Times New Roman" panose="02020603050405020304" pitchFamily="18" charset="0"/>
              </a:rPr>
              <a:t> </a:t>
            </a:r>
            <a:r>
              <a:rPr lang="en-US" altLang="zh-CN" sz="2400" dirty="0">
                <a:ea typeface="幼圆" panose="02010509060101010101" pitchFamily="49" charset="-122"/>
                <a:cs typeface="Times New Roman" panose="02020603050405020304" pitchFamily="18" charset="0"/>
              </a:rPr>
              <a:t>could be enhanced by 7 times or more, then Ca problem can be solved! Two reactions need to be measured directly.</a:t>
            </a:r>
            <a:endParaRPr lang="zh-CN" altLang="en-US" sz="2400" dirty="0">
              <a:ea typeface="幼圆" panose="02010509060101010101" pitchFamily="49" charset="-122"/>
              <a:cs typeface="Times New Roman" panose="02020603050405020304" pitchFamily="18" charset="0"/>
            </a:endParaRPr>
          </a:p>
        </p:txBody>
      </p:sp>
      <p:pic>
        <p:nvPicPr>
          <p:cNvPr id="24" name="图片 23">
            <a:extLst>
              <a:ext uri="{FF2B5EF4-FFF2-40B4-BE49-F238E27FC236}">
                <a16:creationId xmlns:a16="http://schemas.microsoft.com/office/drawing/2014/main" id="{4E627EF9-FF64-4160-A7A3-C082839CB9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155" y="2021948"/>
            <a:ext cx="4710254" cy="2905328"/>
          </a:xfrm>
          <a:prstGeom prst="rect">
            <a:avLst/>
          </a:prstGeom>
        </p:spPr>
      </p:pic>
      <p:sp>
        <p:nvSpPr>
          <p:cNvPr id="32" name="文本框 31">
            <a:extLst>
              <a:ext uri="{FF2B5EF4-FFF2-40B4-BE49-F238E27FC236}">
                <a16:creationId xmlns:a16="http://schemas.microsoft.com/office/drawing/2014/main" id="{8A227E5C-9216-417C-925C-DC3295E63F74}"/>
              </a:ext>
            </a:extLst>
          </p:cNvPr>
          <p:cNvSpPr txBox="1"/>
          <p:nvPr/>
        </p:nvSpPr>
        <p:spPr>
          <a:xfrm>
            <a:off x="230590" y="164545"/>
            <a:ext cx="8913410" cy="769441"/>
          </a:xfrm>
          <a:prstGeom prst="rect">
            <a:avLst/>
          </a:prstGeom>
          <a:noFill/>
        </p:spPr>
        <p:txBody>
          <a:bodyPr wrap="square">
            <a:spAutoFit/>
          </a:bodyPr>
          <a:lstStyle/>
          <a:p>
            <a:pPr algn="l"/>
            <a:r>
              <a:rPr lang="en-US" altLang="zh-CN" sz="4400" b="1" i="0" dirty="0">
                <a:effectLst/>
              </a:rPr>
              <a:t>The oldest known star in the universe</a:t>
            </a:r>
          </a:p>
        </p:txBody>
      </p:sp>
      <p:pic>
        <p:nvPicPr>
          <p:cNvPr id="3" name="图片 2">
            <a:extLst>
              <a:ext uri="{FF2B5EF4-FFF2-40B4-BE49-F238E27FC236}">
                <a16:creationId xmlns:a16="http://schemas.microsoft.com/office/drawing/2014/main" id="{BB5AA48A-2D39-4D5A-90E5-4945476AC1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3298" y="2462208"/>
            <a:ext cx="3586855" cy="2172547"/>
          </a:xfrm>
          <a:prstGeom prst="rect">
            <a:avLst/>
          </a:prstGeom>
        </p:spPr>
      </p:pic>
      <p:sp>
        <p:nvSpPr>
          <p:cNvPr id="4" name="矩形 3">
            <a:extLst>
              <a:ext uri="{FF2B5EF4-FFF2-40B4-BE49-F238E27FC236}">
                <a16:creationId xmlns:a16="http://schemas.microsoft.com/office/drawing/2014/main" id="{423EFBDD-BC62-4B12-B9B7-11465A0852AC}"/>
              </a:ext>
            </a:extLst>
          </p:cNvPr>
          <p:cNvSpPr/>
          <p:nvPr/>
        </p:nvSpPr>
        <p:spPr>
          <a:xfrm>
            <a:off x="5737207" y="3648344"/>
            <a:ext cx="1045479" cy="369332"/>
          </a:xfrm>
          <a:prstGeom prst="rect">
            <a:avLst/>
          </a:prstGeom>
        </p:spPr>
        <p:txBody>
          <a:bodyPr wrap="none">
            <a:spAutoFit/>
          </a:bodyPr>
          <a:lstStyle/>
          <a:p>
            <a:r>
              <a:rPr lang="en-US" altLang="zh-CN" b="1" dirty="0">
                <a:solidFill>
                  <a:srgbClr val="FF0080"/>
                </a:solidFill>
                <a:ea typeface="幼圆" panose="02010509060101010101" pitchFamily="49" charset="-122"/>
                <a:cs typeface="Times New Roman" panose="02020603050405020304" pitchFamily="18" charset="0"/>
              </a:rPr>
              <a:t>3/10,000</a:t>
            </a:r>
            <a:endParaRPr lang="zh-CN" altLang="en-US" dirty="0">
              <a:solidFill>
                <a:srgbClr val="FF0080"/>
              </a:solidFill>
            </a:endParaRPr>
          </a:p>
        </p:txBody>
      </p:sp>
    </p:spTree>
    <p:extLst>
      <p:ext uri="{BB962C8B-B14F-4D97-AF65-F5344CB8AC3E}">
        <p14:creationId xmlns:p14="http://schemas.microsoft.com/office/powerpoint/2010/main" val="1591599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C8CA6840-6DDF-47F9-BB5C-94316381A02A}"/>
              </a:ext>
            </a:extLst>
          </p:cNvPr>
          <p:cNvSpPr txBox="1"/>
          <p:nvPr/>
        </p:nvSpPr>
        <p:spPr>
          <a:xfrm>
            <a:off x="230590" y="164545"/>
            <a:ext cx="8976112" cy="769441"/>
          </a:xfrm>
          <a:prstGeom prst="rect">
            <a:avLst/>
          </a:prstGeom>
          <a:noFill/>
        </p:spPr>
        <p:txBody>
          <a:bodyPr wrap="square">
            <a:spAutoFit/>
          </a:bodyPr>
          <a:lstStyle/>
          <a:p>
            <a:pPr lvl="0"/>
            <a:r>
              <a:rPr lang="en-US" altLang="zh-CN" sz="4400" b="1" dirty="0">
                <a:solidFill>
                  <a:prstClr val="black"/>
                </a:solidFill>
              </a:rPr>
              <a:t>I. Status of </a:t>
            </a:r>
            <a:r>
              <a:rPr lang="en-US" altLang="zh-CN" sz="4400" b="1" baseline="30000" dirty="0" err="1">
                <a:solidFill>
                  <a:prstClr val="black"/>
                </a:solidFill>
              </a:rPr>
              <a:t>19</a:t>
            </a:r>
            <a:r>
              <a:rPr lang="en-US" altLang="zh-CN" sz="4400" b="1" dirty="0" err="1">
                <a:solidFill>
                  <a:prstClr val="black"/>
                </a:solidFill>
              </a:rPr>
              <a:t>F</a:t>
            </a:r>
            <a:r>
              <a:rPr lang="en-US" altLang="zh-CN" sz="4400" b="1" dirty="0">
                <a:solidFill>
                  <a:prstClr val="black"/>
                </a:solidFill>
              </a:rPr>
              <a:t>(p,</a:t>
            </a:r>
            <a:r>
              <a:rPr lang="en-US" altLang="zh-CN" sz="4400" b="1" dirty="0">
                <a:solidFill>
                  <a:prstClr val="black"/>
                </a:solidFill>
                <a:sym typeface="Symbol" panose="05050102010706020507" pitchFamily="18" charset="2"/>
              </a:rPr>
              <a:t></a:t>
            </a:r>
            <a:r>
              <a:rPr lang="en-US" altLang="zh-CN" sz="4400" b="1" dirty="0">
                <a:solidFill>
                  <a:prstClr val="black"/>
                </a:solidFill>
              </a:rPr>
              <a:t>)</a:t>
            </a:r>
            <a:r>
              <a:rPr lang="en-US" altLang="zh-CN" sz="4400" b="1" baseline="30000" dirty="0" err="1">
                <a:solidFill>
                  <a:prstClr val="black"/>
                </a:solidFill>
              </a:rPr>
              <a:t>20</a:t>
            </a:r>
            <a:r>
              <a:rPr lang="en-US" altLang="zh-CN" sz="4400" b="1" dirty="0" err="1">
                <a:solidFill>
                  <a:prstClr val="black"/>
                </a:solidFill>
              </a:rPr>
              <a:t>Ne</a:t>
            </a:r>
            <a:r>
              <a:rPr lang="en-US" altLang="zh-CN" sz="4400" b="1" dirty="0">
                <a:solidFill>
                  <a:prstClr val="black"/>
                </a:solidFill>
              </a:rPr>
              <a:t> reaction</a:t>
            </a:r>
          </a:p>
        </p:txBody>
      </p:sp>
      <p:sp>
        <p:nvSpPr>
          <p:cNvPr id="8" name="矩形 7">
            <a:extLst>
              <a:ext uri="{FF2B5EF4-FFF2-40B4-BE49-F238E27FC236}">
                <a16:creationId xmlns:a16="http://schemas.microsoft.com/office/drawing/2014/main" id="{B546D2C4-1639-4EE6-BD3F-226D537999F0}"/>
              </a:ext>
            </a:extLst>
          </p:cNvPr>
          <p:cNvSpPr/>
          <p:nvPr/>
        </p:nvSpPr>
        <p:spPr>
          <a:xfrm>
            <a:off x="4016415" y="6428229"/>
            <a:ext cx="5039502" cy="400110"/>
          </a:xfrm>
          <a:prstGeom prst="rect">
            <a:avLst/>
          </a:prstGeom>
        </p:spPr>
        <p:txBody>
          <a:bodyPr wrap="square">
            <a:spAutoFit/>
          </a:bodyPr>
          <a:lstStyle/>
          <a:p>
            <a:pPr algn="r">
              <a:lnSpc>
                <a:spcPct val="100000"/>
              </a:lnSpc>
              <a:spcBef>
                <a:spcPct val="0"/>
              </a:spcBef>
              <a:buNone/>
            </a:pPr>
            <a:r>
              <a:rPr lang="en-US" altLang="zh-CN" sz="2000" dirty="0">
                <a:solidFill>
                  <a:srgbClr val="0070C0"/>
                </a:solidFill>
                <a:ea typeface="幼圆" panose="02010509060101010101" pitchFamily="49" charset="-122"/>
                <a:cs typeface="Times New Roman" panose="02020603050405020304" pitchFamily="18" charset="0"/>
              </a:rPr>
              <a:t>A. Couture </a:t>
            </a:r>
            <a:r>
              <a:rPr lang="en-US" altLang="zh-CN" sz="2000" i="1" dirty="0">
                <a:solidFill>
                  <a:srgbClr val="0070C0"/>
                </a:solidFill>
                <a:ea typeface="幼圆" panose="02010509060101010101" pitchFamily="49" charset="-122"/>
                <a:cs typeface="Times New Roman" panose="02020603050405020304" pitchFamily="18" charset="0"/>
              </a:rPr>
              <a:t>et al</a:t>
            </a:r>
            <a:r>
              <a:rPr lang="en-US" altLang="zh-CN" sz="2000" dirty="0">
                <a:solidFill>
                  <a:srgbClr val="0070C0"/>
                </a:solidFill>
                <a:ea typeface="幼圆" panose="02010509060101010101" pitchFamily="49" charset="-122"/>
                <a:cs typeface="Times New Roman" panose="02020603050405020304" pitchFamily="18" charset="0"/>
              </a:rPr>
              <a:t>., Phys. Rev. C 77(2008)015802</a:t>
            </a:r>
            <a:endParaRPr lang="en-US" altLang="zh-CN" sz="2000" baseline="30000" dirty="0">
              <a:solidFill>
                <a:srgbClr val="0070C0"/>
              </a:solidFill>
              <a:ea typeface="幼圆" panose="02010509060101010101" pitchFamily="49" charset="-122"/>
              <a:cs typeface="Times New Roman" panose="02020603050405020304" pitchFamily="18" charset="0"/>
            </a:endParaRPr>
          </a:p>
        </p:txBody>
      </p:sp>
      <p:pic>
        <p:nvPicPr>
          <p:cNvPr id="9" name="图片 8">
            <a:extLst>
              <a:ext uri="{FF2B5EF4-FFF2-40B4-BE49-F238E27FC236}">
                <a16:creationId xmlns:a16="http://schemas.microsoft.com/office/drawing/2014/main" id="{79FF1144-9CA0-4465-9FAF-94445199F5B3}"/>
              </a:ext>
            </a:extLst>
          </p:cNvPr>
          <p:cNvPicPr>
            <a:picLocks noChangeAspect="1"/>
          </p:cNvPicPr>
          <p:nvPr/>
        </p:nvPicPr>
        <p:blipFill>
          <a:blip r:embed="rId3"/>
          <a:stretch>
            <a:fillRect/>
          </a:stretch>
        </p:blipFill>
        <p:spPr>
          <a:xfrm>
            <a:off x="417232" y="1745099"/>
            <a:ext cx="4304070" cy="1256526"/>
          </a:xfrm>
          <a:prstGeom prst="rect">
            <a:avLst/>
          </a:prstGeom>
        </p:spPr>
      </p:pic>
      <p:pic>
        <p:nvPicPr>
          <p:cNvPr id="10" name="图片 9">
            <a:extLst>
              <a:ext uri="{FF2B5EF4-FFF2-40B4-BE49-F238E27FC236}">
                <a16:creationId xmlns:a16="http://schemas.microsoft.com/office/drawing/2014/main" id="{FAE039FB-5B59-4EEF-9973-2EB4DB1F8F71}"/>
              </a:ext>
            </a:extLst>
          </p:cNvPr>
          <p:cNvPicPr>
            <a:picLocks noChangeAspect="1"/>
          </p:cNvPicPr>
          <p:nvPr/>
        </p:nvPicPr>
        <p:blipFill rotWithShape="1">
          <a:blip r:embed="rId4"/>
          <a:srcRect l="19201" t="3981" r="4651" b="2219"/>
          <a:stretch/>
        </p:blipFill>
        <p:spPr>
          <a:xfrm>
            <a:off x="613763" y="3942566"/>
            <a:ext cx="2014023" cy="2580811"/>
          </a:xfrm>
          <a:prstGeom prst="rect">
            <a:avLst/>
          </a:prstGeom>
        </p:spPr>
      </p:pic>
      <p:sp>
        <p:nvSpPr>
          <p:cNvPr id="14" name="文本框 13">
            <a:extLst>
              <a:ext uri="{FF2B5EF4-FFF2-40B4-BE49-F238E27FC236}">
                <a16:creationId xmlns:a16="http://schemas.microsoft.com/office/drawing/2014/main" id="{03B90F8A-F0D7-4FD2-8352-49EC0ED22FBC}"/>
              </a:ext>
            </a:extLst>
          </p:cNvPr>
          <p:cNvSpPr txBox="1"/>
          <p:nvPr/>
        </p:nvSpPr>
        <p:spPr>
          <a:xfrm>
            <a:off x="376029" y="3547847"/>
            <a:ext cx="3043342" cy="461665"/>
          </a:xfrm>
          <a:prstGeom prst="rect">
            <a:avLst/>
          </a:prstGeom>
          <a:noFill/>
        </p:spPr>
        <p:txBody>
          <a:bodyPr wrap="square">
            <a:spAutoFit/>
          </a:bodyPr>
          <a:lstStyle/>
          <a:p>
            <a:r>
              <a:rPr lang="en-US" altLang="zh-CN" sz="2400" b="1" dirty="0" err="1">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HPGe</a:t>
            </a:r>
            <a:r>
              <a:rPr lang="en-US" altLang="zh-CN" sz="2400" b="1" dirty="0">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 + </a:t>
            </a:r>
            <a:r>
              <a:rPr lang="en-US" altLang="zh-CN" sz="2400" b="1" dirty="0" err="1">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NaI</a:t>
            </a:r>
            <a:endParaRPr lang="zh-CN" altLang="en-US" sz="2400" dirty="0">
              <a:effectLst>
                <a:outerShdw blurRad="38100" dist="38100" dir="2700000" algn="tl">
                  <a:srgbClr val="000000">
                    <a:alpha val="43137"/>
                  </a:srgbClr>
                </a:outerShdw>
              </a:effectLst>
            </a:endParaRPr>
          </a:p>
        </p:txBody>
      </p:sp>
      <p:sp>
        <p:nvSpPr>
          <p:cNvPr id="23" name="矩形 22">
            <a:extLst>
              <a:ext uri="{FF2B5EF4-FFF2-40B4-BE49-F238E27FC236}">
                <a16:creationId xmlns:a16="http://schemas.microsoft.com/office/drawing/2014/main" id="{C3A305A1-B851-4203-91F0-B53063D81570}"/>
              </a:ext>
            </a:extLst>
          </p:cNvPr>
          <p:cNvSpPr/>
          <p:nvPr/>
        </p:nvSpPr>
        <p:spPr>
          <a:xfrm>
            <a:off x="271526" y="1134567"/>
            <a:ext cx="4046301" cy="584775"/>
          </a:xfrm>
          <a:prstGeom prst="rect">
            <a:avLst/>
          </a:prstGeom>
        </p:spPr>
        <p:txBody>
          <a:bodyPr wrap="none">
            <a:spAutoFit/>
          </a:bodyPr>
          <a:lstStyle/>
          <a:p>
            <a:pPr marL="457200" indent="-457200">
              <a:buFont typeface="Wingdings" panose="05000000000000000000" pitchFamily="2" charset="2"/>
              <a:buChar char="l"/>
            </a:pPr>
            <a:r>
              <a:rPr lang="en-US" altLang="zh-CN" sz="3200" b="1" dirty="0">
                <a:solidFill>
                  <a:srgbClr val="FF0080"/>
                </a:solidFill>
                <a:effectLst>
                  <a:outerShdw blurRad="38100" dist="38100" dir="2700000" algn="tl">
                    <a:srgbClr val="000000">
                      <a:alpha val="43137"/>
                    </a:srgbClr>
                  </a:outerShdw>
                </a:effectLst>
                <a:ea typeface="幼圆" panose="02010509060101010101" pitchFamily="49" charset="-122"/>
                <a:cs typeface="Times New Roman" panose="02020603050405020304" pitchFamily="18" charset="0"/>
              </a:rPr>
              <a:t>@Notre Dame Univ.</a:t>
            </a:r>
            <a:endParaRPr lang="zh-CN" altLang="en-US" sz="3200" b="1" dirty="0">
              <a:solidFill>
                <a:srgbClr val="FF0080"/>
              </a:solidFill>
              <a:effectLst>
                <a:outerShdw blurRad="38100" dist="38100" dir="2700000" algn="tl">
                  <a:srgbClr val="000000">
                    <a:alpha val="43137"/>
                  </a:srgbClr>
                </a:outerShdw>
              </a:effectLst>
            </a:endParaRPr>
          </a:p>
        </p:txBody>
      </p:sp>
      <p:sp>
        <p:nvSpPr>
          <p:cNvPr id="24" name="矩形 23">
            <a:extLst>
              <a:ext uri="{FF2B5EF4-FFF2-40B4-BE49-F238E27FC236}">
                <a16:creationId xmlns:a16="http://schemas.microsoft.com/office/drawing/2014/main" id="{F9E2726D-A566-4C2C-B962-E89987B310DD}"/>
              </a:ext>
            </a:extLst>
          </p:cNvPr>
          <p:cNvSpPr/>
          <p:nvPr/>
        </p:nvSpPr>
        <p:spPr>
          <a:xfrm>
            <a:off x="376029" y="3130687"/>
            <a:ext cx="3953104" cy="461665"/>
          </a:xfrm>
          <a:prstGeom prst="rect">
            <a:avLst/>
          </a:prstGeom>
        </p:spPr>
        <p:txBody>
          <a:bodyPr wrap="square">
            <a:spAutoFit/>
          </a:bodyPr>
          <a:lstStyle/>
          <a:p>
            <a:pPr>
              <a:lnSpc>
                <a:spcPct val="100000"/>
              </a:lnSpc>
              <a:spcBef>
                <a:spcPct val="0"/>
              </a:spcBef>
              <a:buNone/>
            </a:pPr>
            <a:r>
              <a:rPr lang="en-US" altLang="zh-CN" sz="2400" b="1" dirty="0">
                <a:solidFill>
                  <a:srgbClr val="FF0080"/>
                </a:solidFill>
                <a:ea typeface="幼圆" panose="02010509060101010101" pitchFamily="49" charset="-122"/>
                <a:cs typeface="Times New Roman" panose="02020603050405020304" pitchFamily="18" charset="0"/>
              </a:rPr>
              <a:t>Proton beam current: 20 </a:t>
            </a:r>
            <a:r>
              <a:rPr lang="en-US" altLang="zh-CN" sz="2400" b="1" dirty="0" err="1">
                <a:solidFill>
                  <a:srgbClr val="FF0080"/>
                </a:solidFill>
                <a:ea typeface="幼圆" panose="02010509060101010101" pitchFamily="49" charset="-122"/>
                <a:cs typeface="Times New Roman" panose="02020603050405020304" pitchFamily="18" charset="0"/>
              </a:rPr>
              <a:t>uA</a:t>
            </a:r>
            <a:endParaRPr lang="en-US" altLang="zh-CN" sz="2400" b="1" baseline="30000" dirty="0">
              <a:solidFill>
                <a:srgbClr val="FF0080"/>
              </a:solidFill>
              <a:ea typeface="幼圆" panose="02010509060101010101" pitchFamily="49" charset="-122"/>
              <a:cs typeface="Times New Roman" panose="02020603050405020304" pitchFamily="18" charset="0"/>
            </a:endParaRPr>
          </a:p>
        </p:txBody>
      </p:sp>
      <p:pic>
        <p:nvPicPr>
          <p:cNvPr id="16" name="图片 15">
            <a:extLst>
              <a:ext uri="{FF2B5EF4-FFF2-40B4-BE49-F238E27FC236}">
                <a16:creationId xmlns:a16="http://schemas.microsoft.com/office/drawing/2014/main" id="{721A3D1D-B3E6-4F70-BC7E-6D47E48949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498" t="894" r="39259" b="68848"/>
          <a:stretch/>
        </p:blipFill>
        <p:spPr>
          <a:xfrm>
            <a:off x="4948174" y="1283179"/>
            <a:ext cx="4046301" cy="2385964"/>
          </a:xfrm>
          <a:prstGeom prst="rect">
            <a:avLst/>
          </a:prstGeom>
        </p:spPr>
      </p:pic>
      <p:grpSp>
        <p:nvGrpSpPr>
          <p:cNvPr id="17" name="组合 16">
            <a:extLst>
              <a:ext uri="{FF2B5EF4-FFF2-40B4-BE49-F238E27FC236}">
                <a16:creationId xmlns:a16="http://schemas.microsoft.com/office/drawing/2014/main" id="{FC56787C-8B9C-41B9-A9F4-596BB95B039F}"/>
              </a:ext>
            </a:extLst>
          </p:cNvPr>
          <p:cNvGrpSpPr/>
          <p:nvPr/>
        </p:nvGrpSpPr>
        <p:grpSpPr>
          <a:xfrm>
            <a:off x="5055079" y="3939985"/>
            <a:ext cx="3939396" cy="2359877"/>
            <a:chOff x="4618435" y="2553891"/>
            <a:chExt cx="4248638" cy="2843213"/>
          </a:xfrm>
        </p:grpSpPr>
        <p:pic>
          <p:nvPicPr>
            <p:cNvPr id="19" name="图片 18">
              <a:extLst>
                <a:ext uri="{FF2B5EF4-FFF2-40B4-BE49-F238E27FC236}">
                  <a16:creationId xmlns:a16="http://schemas.microsoft.com/office/drawing/2014/main" id="{1A17DF92-C13F-47A1-90C9-A51660698842}"/>
                </a:ext>
              </a:extLst>
            </p:cNvPr>
            <p:cNvPicPr>
              <a:picLocks noChangeAspect="1"/>
            </p:cNvPicPr>
            <p:nvPr/>
          </p:nvPicPr>
          <p:blipFill>
            <a:blip r:embed="rId6"/>
            <a:stretch>
              <a:fillRect/>
            </a:stretch>
          </p:blipFill>
          <p:spPr>
            <a:xfrm>
              <a:off x="4618435" y="2553891"/>
              <a:ext cx="4248638" cy="2843213"/>
            </a:xfrm>
            <a:prstGeom prst="rect">
              <a:avLst/>
            </a:prstGeom>
          </p:spPr>
        </p:pic>
        <p:sp>
          <p:nvSpPr>
            <p:cNvPr id="20" name="椭圆 19">
              <a:extLst>
                <a:ext uri="{FF2B5EF4-FFF2-40B4-BE49-F238E27FC236}">
                  <a16:creationId xmlns:a16="http://schemas.microsoft.com/office/drawing/2014/main" id="{F34EB395-8955-4C28-9E59-BDF9B23939A9}"/>
                </a:ext>
              </a:extLst>
            </p:cNvPr>
            <p:cNvSpPr/>
            <p:nvPr/>
          </p:nvSpPr>
          <p:spPr>
            <a:xfrm>
              <a:off x="7290198" y="3471461"/>
              <a:ext cx="621506" cy="303609"/>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54466644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2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67742</TotalTime>
  <Words>5968</Words>
  <Application>Microsoft Office PowerPoint</Application>
  <PresentationFormat>全屏显示(4:3)</PresentationFormat>
  <Paragraphs>378</Paragraphs>
  <Slides>47</Slides>
  <Notes>47</Notes>
  <HiddenSlides>0</HiddenSlides>
  <MMClips>0</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47</vt:i4>
      </vt:variant>
    </vt:vector>
  </HeadingPairs>
  <TitlesOfParts>
    <vt:vector size="65" baseType="lpstr">
      <vt:lpstr>Helvetica Neue</vt:lpstr>
      <vt:lpstr>Helvetica Neue Medium</vt:lpstr>
      <vt:lpstr>MS Mincho</vt:lpstr>
      <vt:lpstr>等线</vt:lpstr>
      <vt:lpstr>宋体</vt:lpstr>
      <vt:lpstr>微软雅黑</vt:lpstr>
      <vt:lpstr>幼圆</vt:lpstr>
      <vt:lpstr>Arial</vt:lpstr>
      <vt:lpstr>Britannic Bold</vt:lpstr>
      <vt:lpstr>Calibri</vt:lpstr>
      <vt:lpstr>Calibri Light</vt:lpstr>
      <vt:lpstr>Symbol</vt:lpstr>
      <vt:lpstr>Times New Roman</vt:lpstr>
      <vt:lpstr>Wingdings</vt:lpstr>
      <vt:lpstr>Office 主题</vt:lpstr>
      <vt:lpstr>2_Office 主题</vt:lpstr>
      <vt:lpstr>1_Office 主题</vt:lpstr>
      <vt:lpstr>3_Office 主题</vt:lpstr>
      <vt:lpstr>PowerPoint 演示文稿</vt:lpstr>
      <vt:lpstr>PowerPoint 演示文稿</vt:lpstr>
      <vt:lpstr>Today’s topic</vt:lpstr>
      <vt:lpstr>James Webb Space Telescope (JWST)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Kickoff on Dec. 12th, 2010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 very much for your attention!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Key reactions relevant to 19F</vt:lpstr>
      <vt:lpstr>PowerPoint 演示文稿</vt:lpstr>
      <vt:lpstr>PowerPoint 演示文稿</vt:lpstr>
      <vt:lpstr>PowerPoint 演示文稿</vt:lpstr>
    </vt:vector>
  </TitlesOfParts>
  <Company>home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Lgang</dc:creator>
  <cp:lastModifiedBy>admin</cp:lastModifiedBy>
  <cp:revision>2313</cp:revision>
  <dcterms:created xsi:type="dcterms:W3CDTF">2014-04-26T05:03:02Z</dcterms:created>
  <dcterms:modified xsi:type="dcterms:W3CDTF">2025-02-18T04:47:54Z</dcterms:modified>
</cp:coreProperties>
</file>