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62" r:id="rId2"/>
    <p:sldId id="611" r:id="rId3"/>
    <p:sldId id="263" r:id="rId4"/>
    <p:sldId id="256" r:id="rId5"/>
    <p:sldId id="278" r:id="rId6"/>
    <p:sldId id="608" r:id="rId7"/>
    <p:sldId id="279" r:id="rId8"/>
    <p:sldId id="280" r:id="rId9"/>
    <p:sldId id="257" r:id="rId10"/>
    <p:sldId id="258" r:id="rId11"/>
    <p:sldId id="376" r:id="rId12"/>
    <p:sldId id="377" r:id="rId13"/>
    <p:sldId id="378" r:id="rId14"/>
    <p:sldId id="259" r:id="rId15"/>
    <p:sldId id="379" r:id="rId16"/>
    <p:sldId id="605" r:id="rId17"/>
    <p:sldId id="604" r:id="rId18"/>
    <p:sldId id="607" r:id="rId19"/>
    <p:sldId id="414" r:id="rId20"/>
    <p:sldId id="606" r:id="rId21"/>
    <p:sldId id="609" r:id="rId22"/>
    <p:sldId id="610" r:id="rId23"/>
    <p:sldId id="271" r:id="rId24"/>
    <p:sldId id="275" r:id="rId25"/>
    <p:sldId id="277" r:id="rId26"/>
    <p:sldId id="266" r:id="rId27"/>
    <p:sldId id="272" r:id="rId28"/>
    <p:sldId id="273" r:id="rId29"/>
    <p:sldId id="374" r:id="rId30"/>
    <p:sldId id="375" r:id="rId31"/>
    <p:sldId id="282" r:id="rId32"/>
    <p:sldId id="260" r:id="rId33"/>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65"/>
    <p:restoredTop sz="94570"/>
  </p:normalViewPr>
  <p:slideViewPr>
    <p:cSldViewPr snapToGrid="0" snapToObjects="1">
      <p:cViewPr varScale="1">
        <p:scale>
          <a:sx n="102" d="100"/>
          <a:sy n="102" d="100"/>
        </p:scale>
        <p:origin x="184" y="312"/>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590204-EEC3-B348-A468-FAC8FF1A1AA9}" type="datetimeFigureOut">
              <a:rPr lang="it-IT" smtClean="0"/>
              <a:t>17/02/25</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52D96-29ED-8449-A0D0-5500A38F8A13}" type="slidenum">
              <a:rPr lang="it-IT" smtClean="0"/>
              <a:t>‹N›</a:t>
            </a:fld>
            <a:endParaRPr lang="it-IT"/>
          </a:p>
        </p:txBody>
      </p:sp>
    </p:spTree>
    <p:extLst>
      <p:ext uri="{BB962C8B-B14F-4D97-AF65-F5344CB8AC3E}">
        <p14:creationId xmlns:p14="http://schemas.microsoft.com/office/powerpoint/2010/main" val="1280072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B2397C1-E310-3D41-A5D1-BEC45E15FA1D}" type="slidenum">
              <a:rPr lang="it-IT" smtClean="0"/>
              <a:t>3</a:t>
            </a:fld>
            <a:endParaRPr lang="it-IT"/>
          </a:p>
        </p:txBody>
      </p:sp>
    </p:spTree>
    <p:extLst>
      <p:ext uri="{BB962C8B-B14F-4D97-AF65-F5344CB8AC3E}">
        <p14:creationId xmlns:p14="http://schemas.microsoft.com/office/powerpoint/2010/main" val="679802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8852D96-29ED-8449-A0D0-5500A38F8A13}" type="slidenum">
              <a:rPr lang="it-IT" smtClean="0"/>
              <a:t>17</a:t>
            </a:fld>
            <a:endParaRPr lang="it-IT"/>
          </a:p>
        </p:txBody>
      </p:sp>
    </p:spTree>
    <p:extLst>
      <p:ext uri="{BB962C8B-B14F-4D97-AF65-F5344CB8AC3E}">
        <p14:creationId xmlns:p14="http://schemas.microsoft.com/office/powerpoint/2010/main" val="64523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8852D96-29ED-8449-A0D0-5500A38F8A13}" type="slidenum">
              <a:rPr lang="it-IT" smtClean="0"/>
              <a:t>19</a:t>
            </a:fld>
            <a:endParaRPr lang="it-IT"/>
          </a:p>
        </p:txBody>
      </p:sp>
    </p:spTree>
    <p:extLst>
      <p:ext uri="{BB962C8B-B14F-4D97-AF65-F5344CB8AC3E}">
        <p14:creationId xmlns:p14="http://schemas.microsoft.com/office/powerpoint/2010/main" val="2928739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B37FD1-4961-5244-B8B6-0D408ADA64A3}" type="slidenum">
              <a:rPr lang="fr-FR"/>
              <a:pPr/>
              <a:t>23</a:t>
            </a:fld>
            <a:endParaRPr lang="fr-FR"/>
          </a:p>
        </p:txBody>
      </p:sp>
      <p:sp>
        <p:nvSpPr>
          <p:cNvPr id="641026" name="Rectangle 2"/>
          <p:cNvSpPr>
            <a:spLocks noGrp="1" noRot="1" noChangeAspect="1" noChangeArrowheads="1"/>
          </p:cNvSpPr>
          <p:nvPr>
            <p:ph type="sldImg"/>
          </p:nvPr>
        </p:nvSpPr>
        <p:spPr bwMode="auto">
          <a:xfrm>
            <a:off x="940561" y="697829"/>
            <a:ext cx="5130931" cy="348615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41027" name="Rectangle 3"/>
          <p:cNvSpPr>
            <a:spLocks noGrp="1" noChangeArrowheads="1"/>
          </p:cNvSpPr>
          <p:nvPr>
            <p:ph type="body" idx="1"/>
          </p:nvPr>
        </p:nvSpPr>
        <p:spPr bwMode="auto">
          <a:xfrm>
            <a:off x="700875" y="4416090"/>
            <a:ext cx="5608651" cy="4182481"/>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50160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9E572E14-8AEC-AC4E-B81F-2001DB3F0F62}" type="datetimeFigureOut">
              <a:rPr lang="it-IT" smtClean="0"/>
              <a:t>17/02/25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7CE62C-CD4E-BE4D-8F25-5FC0B555E0FC}" type="slidenum">
              <a:rPr lang="it-IT" smtClean="0"/>
              <a:t>‹N›</a:t>
            </a:fld>
            <a:endParaRPr lang="it-IT"/>
          </a:p>
        </p:txBody>
      </p:sp>
    </p:spTree>
    <p:extLst>
      <p:ext uri="{BB962C8B-B14F-4D97-AF65-F5344CB8AC3E}">
        <p14:creationId xmlns:p14="http://schemas.microsoft.com/office/powerpoint/2010/main" val="779326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9E572E14-8AEC-AC4E-B81F-2001DB3F0F62}" type="datetimeFigureOut">
              <a:rPr lang="it-IT" smtClean="0"/>
              <a:t>17/02/25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7CE62C-CD4E-BE4D-8F25-5FC0B555E0FC}" type="slidenum">
              <a:rPr lang="it-IT" smtClean="0"/>
              <a:t>‹N›</a:t>
            </a:fld>
            <a:endParaRPr lang="it-IT"/>
          </a:p>
        </p:txBody>
      </p:sp>
    </p:spTree>
    <p:extLst>
      <p:ext uri="{BB962C8B-B14F-4D97-AF65-F5344CB8AC3E}">
        <p14:creationId xmlns:p14="http://schemas.microsoft.com/office/powerpoint/2010/main" val="647965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9E572E14-8AEC-AC4E-B81F-2001DB3F0F62}" type="datetimeFigureOut">
              <a:rPr lang="it-IT" smtClean="0"/>
              <a:t>17/02/25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7CE62C-CD4E-BE4D-8F25-5FC0B555E0FC}" type="slidenum">
              <a:rPr lang="it-IT" smtClean="0"/>
              <a:t>‹N›</a:t>
            </a:fld>
            <a:endParaRPr lang="it-IT"/>
          </a:p>
        </p:txBody>
      </p:sp>
    </p:spTree>
    <p:extLst>
      <p:ext uri="{BB962C8B-B14F-4D97-AF65-F5344CB8AC3E}">
        <p14:creationId xmlns:p14="http://schemas.microsoft.com/office/powerpoint/2010/main" val="3647359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fld id="{8C1D76D6-FE6D-AE40-ACA2-D9D2E5C90559}" type="slidenum">
              <a:rPr lang="it-IT"/>
              <a:pPr/>
              <a:t>‹N›</a:t>
            </a:fld>
            <a:endParaRPr lang="it-IT"/>
          </a:p>
        </p:txBody>
      </p:sp>
    </p:spTree>
    <p:extLst>
      <p:ext uri="{BB962C8B-B14F-4D97-AF65-F5344CB8AC3E}">
        <p14:creationId xmlns:p14="http://schemas.microsoft.com/office/powerpoint/2010/main" val="1586874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9E572E14-8AEC-AC4E-B81F-2001DB3F0F62}" type="datetimeFigureOut">
              <a:rPr lang="it-IT" smtClean="0"/>
              <a:t>17/02/25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7CE62C-CD4E-BE4D-8F25-5FC0B555E0FC}" type="slidenum">
              <a:rPr lang="it-IT" smtClean="0"/>
              <a:t>‹N›</a:t>
            </a:fld>
            <a:endParaRPr lang="it-IT"/>
          </a:p>
        </p:txBody>
      </p:sp>
    </p:spTree>
    <p:extLst>
      <p:ext uri="{BB962C8B-B14F-4D97-AF65-F5344CB8AC3E}">
        <p14:creationId xmlns:p14="http://schemas.microsoft.com/office/powerpoint/2010/main" val="376840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9E572E14-8AEC-AC4E-B81F-2001DB3F0F62}" type="datetimeFigureOut">
              <a:rPr lang="it-IT" smtClean="0"/>
              <a:t>17/02/25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7CE62C-CD4E-BE4D-8F25-5FC0B555E0FC}" type="slidenum">
              <a:rPr lang="it-IT" smtClean="0"/>
              <a:t>‹N›</a:t>
            </a:fld>
            <a:endParaRPr lang="it-IT"/>
          </a:p>
        </p:txBody>
      </p:sp>
    </p:spTree>
    <p:extLst>
      <p:ext uri="{BB962C8B-B14F-4D97-AF65-F5344CB8AC3E}">
        <p14:creationId xmlns:p14="http://schemas.microsoft.com/office/powerpoint/2010/main" val="1041796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9E572E14-8AEC-AC4E-B81F-2001DB3F0F62}" type="datetimeFigureOut">
              <a:rPr lang="it-IT" smtClean="0"/>
              <a:t>17/02/25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17CE62C-CD4E-BE4D-8F25-5FC0B555E0FC}" type="slidenum">
              <a:rPr lang="it-IT" smtClean="0"/>
              <a:t>‹N›</a:t>
            </a:fld>
            <a:endParaRPr lang="it-IT"/>
          </a:p>
        </p:txBody>
      </p:sp>
    </p:spTree>
    <p:extLst>
      <p:ext uri="{BB962C8B-B14F-4D97-AF65-F5344CB8AC3E}">
        <p14:creationId xmlns:p14="http://schemas.microsoft.com/office/powerpoint/2010/main" val="446045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9E572E14-8AEC-AC4E-B81F-2001DB3F0F62}" type="datetimeFigureOut">
              <a:rPr lang="it-IT" smtClean="0"/>
              <a:t>17/02/25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17CE62C-CD4E-BE4D-8F25-5FC0B555E0FC}" type="slidenum">
              <a:rPr lang="it-IT" smtClean="0"/>
              <a:t>‹N›</a:t>
            </a:fld>
            <a:endParaRPr lang="it-IT"/>
          </a:p>
        </p:txBody>
      </p:sp>
    </p:spTree>
    <p:extLst>
      <p:ext uri="{BB962C8B-B14F-4D97-AF65-F5344CB8AC3E}">
        <p14:creationId xmlns:p14="http://schemas.microsoft.com/office/powerpoint/2010/main" val="628623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9E572E14-8AEC-AC4E-B81F-2001DB3F0F62}" type="datetimeFigureOut">
              <a:rPr lang="it-IT" smtClean="0"/>
              <a:t>17/02/25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17CE62C-CD4E-BE4D-8F25-5FC0B555E0FC}" type="slidenum">
              <a:rPr lang="it-IT" smtClean="0"/>
              <a:t>‹N›</a:t>
            </a:fld>
            <a:endParaRPr lang="it-IT"/>
          </a:p>
        </p:txBody>
      </p:sp>
    </p:spTree>
    <p:extLst>
      <p:ext uri="{BB962C8B-B14F-4D97-AF65-F5344CB8AC3E}">
        <p14:creationId xmlns:p14="http://schemas.microsoft.com/office/powerpoint/2010/main" val="3965884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E572E14-8AEC-AC4E-B81F-2001DB3F0F62}" type="datetimeFigureOut">
              <a:rPr lang="it-IT" smtClean="0"/>
              <a:t>17/02/25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17CE62C-CD4E-BE4D-8F25-5FC0B555E0FC}" type="slidenum">
              <a:rPr lang="it-IT" smtClean="0"/>
              <a:t>‹N›</a:t>
            </a:fld>
            <a:endParaRPr lang="it-IT"/>
          </a:p>
        </p:txBody>
      </p:sp>
    </p:spTree>
    <p:extLst>
      <p:ext uri="{BB962C8B-B14F-4D97-AF65-F5344CB8AC3E}">
        <p14:creationId xmlns:p14="http://schemas.microsoft.com/office/powerpoint/2010/main" val="1213274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9E572E14-8AEC-AC4E-B81F-2001DB3F0F62}" type="datetimeFigureOut">
              <a:rPr lang="it-IT" smtClean="0"/>
              <a:t>17/02/25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17CE62C-CD4E-BE4D-8F25-5FC0B555E0FC}" type="slidenum">
              <a:rPr lang="it-IT" smtClean="0"/>
              <a:t>‹N›</a:t>
            </a:fld>
            <a:endParaRPr lang="it-IT"/>
          </a:p>
        </p:txBody>
      </p:sp>
    </p:spTree>
    <p:extLst>
      <p:ext uri="{BB962C8B-B14F-4D97-AF65-F5344CB8AC3E}">
        <p14:creationId xmlns:p14="http://schemas.microsoft.com/office/powerpoint/2010/main" val="329625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9E572E14-8AEC-AC4E-B81F-2001DB3F0F62}" type="datetimeFigureOut">
              <a:rPr lang="it-IT" smtClean="0"/>
              <a:t>17/02/25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17CE62C-CD4E-BE4D-8F25-5FC0B555E0FC}" type="slidenum">
              <a:rPr lang="it-IT" smtClean="0"/>
              <a:t>‹N›</a:t>
            </a:fld>
            <a:endParaRPr lang="it-IT"/>
          </a:p>
        </p:txBody>
      </p:sp>
    </p:spTree>
    <p:extLst>
      <p:ext uri="{BB962C8B-B14F-4D97-AF65-F5344CB8AC3E}">
        <p14:creationId xmlns:p14="http://schemas.microsoft.com/office/powerpoint/2010/main" val="26766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72E14-8AEC-AC4E-B81F-2001DB3F0F62}" type="datetimeFigureOut">
              <a:rPr lang="it-IT" smtClean="0"/>
              <a:t>17/02/25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CE62C-CD4E-BE4D-8F25-5FC0B555E0FC}" type="slidenum">
              <a:rPr lang="it-IT" smtClean="0"/>
              <a:t>‹N›</a:t>
            </a:fld>
            <a:endParaRPr lang="it-IT"/>
          </a:p>
        </p:txBody>
      </p:sp>
    </p:spTree>
    <p:extLst>
      <p:ext uri="{BB962C8B-B14F-4D97-AF65-F5344CB8AC3E}">
        <p14:creationId xmlns:p14="http://schemas.microsoft.com/office/powerpoint/2010/main" val="4065512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4.tiff"/><Relationship Id="rId4" Type="http://schemas.openxmlformats.org/officeDocument/2006/relationships/image" Target="../media/image43.emf"/></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tiff"/><Relationship Id="rId18" Type="http://schemas.openxmlformats.org/officeDocument/2006/relationships/image" Target="../media/image61.jpe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tiff"/><Relationship Id="rId17" Type="http://schemas.openxmlformats.org/officeDocument/2006/relationships/image" Target="../media/image60.png"/><Relationship Id="rId2" Type="http://schemas.openxmlformats.org/officeDocument/2006/relationships/notesSlide" Target="../notesSlides/notesSlide3.xml"/><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jpe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tiff"/></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69.emf"/><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emf"/><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emf"/><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Immagine 16">
            <a:extLst>
              <a:ext uri="{FF2B5EF4-FFF2-40B4-BE49-F238E27FC236}">
                <a16:creationId xmlns:a16="http://schemas.microsoft.com/office/drawing/2014/main" id="{BBC98A19-FDE2-7E4F-AE68-E697B95FAF09}"/>
              </a:ext>
            </a:extLst>
          </p:cNvPr>
          <p:cNvPicPr>
            <a:picLocks noChangeAspect="1"/>
          </p:cNvPicPr>
          <p:nvPr/>
        </p:nvPicPr>
        <p:blipFill rotWithShape="1">
          <a:blip r:embed="rId2"/>
          <a:srcRect t="22264" b="8388"/>
          <a:stretch/>
        </p:blipFill>
        <p:spPr>
          <a:xfrm>
            <a:off x="5536407" y="10"/>
            <a:ext cx="3607593"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5" name="Immagine 4"/>
          <p:cNvPicPr>
            <a:picLocks noChangeAspect="1"/>
          </p:cNvPicPr>
          <p:nvPr/>
        </p:nvPicPr>
        <p:blipFill rotWithShape="1">
          <a:blip r:embed="rId3"/>
          <a:srcRect l="5703" r="11834" b="2"/>
          <a:stretch/>
        </p:blipFill>
        <p:spPr>
          <a:xfrm>
            <a:off x="3512439" y="-3619"/>
            <a:ext cx="2758363" cy="2505456"/>
          </a:xfrm>
          <a:custGeom>
            <a:avLst/>
            <a:gdLst/>
            <a:ahLst/>
            <a:cxnLst/>
            <a:rect l="l" t="t" r="r" b="b"/>
            <a:pathLst>
              <a:path w="3677817" h="2505456">
                <a:moveTo>
                  <a:pt x="1160926" y="0"/>
                </a:moveTo>
                <a:lnTo>
                  <a:pt x="3677817" y="0"/>
                </a:lnTo>
                <a:lnTo>
                  <a:pt x="2516891" y="2505456"/>
                </a:lnTo>
                <a:lnTo>
                  <a:pt x="0" y="2505456"/>
                </a:lnTo>
                <a:close/>
              </a:path>
            </a:pathLst>
          </a:custGeom>
        </p:spPr>
      </p:pic>
      <p:sp>
        <p:nvSpPr>
          <p:cNvPr id="73"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660091"/>
            <a:ext cx="534189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asellaDiTesto 14">
            <a:extLst>
              <a:ext uri="{FF2B5EF4-FFF2-40B4-BE49-F238E27FC236}">
                <a16:creationId xmlns:a16="http://schemas.microsoft.com/office/drawing/2014/main" id="{1DD91A25-FD65-9C44-A917-CF95C1EC2BA2}"/>
              </a:ext>
            </a:extLst>
          </p:cNvPr>
          <p:cNvSpPr txBox="1"/>
          <p:nvPr/>
        </p:nvSpPr>
        <p:spPr>
          <a:xfrm>
            <a:off x="-40254" y="2745656"/>
            <a:ext cx="5513601" cy="852985"/>
          </a:xfrm>
          <a:prstGeom prst="rect">
            <a:avLst/>
          </a:prstGeom>
        </p:spPr>
        <p:txBody>
          <a:bodyPr vert="horz" lIns="91440" tIns="45720" rIns="91440" bIns="45720" rtlCol="0" anchor="ctr">
            <a:noAutofit/>
          </a:bodyPr>
          <a:lstStyle/>
          <a:p>
            <a:pPr defTabSz="914400">
              <a:lnSpc>
                <a:spcPct val="90000"/>
              </a:lnSpc>
              <a:spcBef>
                <a:spcPct val="0"/>
              </a:spcBef>
              <a:spcAft>
                <a:spcPts val="600"/>
              </a:spcAft>
            </a:pPr>
            <a:r>
              <a:rPr lang="en-US" sz="2400" b="1" kern="1200" dirty="0">
                <a:solidFill>
                  <a:srgbClr val="FFC000"/>
                </a:solidFill>
                <a:latin typeface="+mj-lt"/>
                <a:ea typeface="+mj-ea"/>
                <a:cs typeface="+mj-cs"/>
              </a:rPr>
              <a:t>BBN and Indirect measurements: the neutron induced reactions</a:t>
            </a:r>
          </a:p>
        </p:txBody>
      </p:sp>
      <p:pic>
        <p:nvPicPr>
          <p:cNvPr id="4" name="Immagine 3"/>
          <p:cNvPicPr>
            <a:picLocks noChangeAspect="1"/>
          </p:cNvPicPr>
          <p:nvPr/>
        </p:nvPicPr>
        <p:blipFill rotWithShape="1">
          <a:blip r:embed="rId4" cstate="email">
            <a:extLst>
              <a:ext uri="{28A0092B-C50C-407E-A947-70E740481C1C}">
                <a14:useLocalDpi xmlns:a14="http://schemas.microsoft.com/office/drawing/2010/main"/>
              </a:ext>
            </a:extLst>
          </a:blip>
          <a:srcRect l="10583" r="5509" b="-5"/>
          <a:stretch/>
        </p:blipFill>
        <p:spPr>
          <a:xfrm>
            <a:off x="1701375" y="10"/>
            <a:ext cx="2545458"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14338" name="Text Box 26"/>
          <p:cNvSpPr txBox="1">
            <a:spLocks noChangeArrowheads="1"/>
          </p:cNvSpPr>
          <p:nvPr/>
        </p:nvSpPr>
        <p:spPr bwMode="auto">
          <a:xfrm>
            <a:off x="511791" y="3951027"/>
            <a:ext cx="3560147" cy="2130364"/>
          </a:xfrm>
          <a:prstGeom prst="rect">
            <a:avLst/>
          </a:prstGeom>
        </p:spPr>
        <p:txBody>
          <a:bodyPr vert="horz" lIns="91440" tIns="45720" rIns="91440" bIns="45720" rtlCol="0" anchor="ctr">
            <a:normAutofit/>
          </a:bodyPr>
          <a:lstStyle>
            <a:lvl1pPr eaLnBrk="0" hangingPunct="0">
              <a:defRPr sz="2400" b="1">
                <a:solidFill>
                  <a:schemeClr val="tx1"/>
                </a:solidFill>
                <a:latin typeface="Comic Sans MS" charset="0"/>
                <a:ea typeface="ヒラギノ角ゴ Pro W3" charset="0"/>
                <a:cs typeface="ヒラギノ角ゴ Pro W3" charset="0"/>
              </a:defRPr>
            </a:lvl1pPr>
            <a:lvl2pPr marL="37931725" indent="-37474525" eaLnBrk="0" hangingPunct="0">
              <a:defRPr sz="2400" b="1">
                <a:solidFill>
                  <a:schemeClr val="tx1"/>
                </a:solidFill>
                <a:latin typeface="Comic Sans MS" charset="0"/>
                <a:ea typeface="ヒラギノ角ゴ Pro W3" charset="0"/>
                <a:cs typeface="ヒラギノ角ゴ Pro W3" charset="0"/>
              </a:defRPr>
            </a:lvl2pPr>
            <a:lvl3pPr eaLnBrk="0" hangingPunct="0">
              <a:defRPr sz="2400" b="1">
                <a:solidFill>
                  <a:schemeClr val="tx1"/>
                </a:solidFill>
                <a:latin typeface="Comic Sans MS" charset="0"/>
                <a:ea typeface="ヒラギノ角ゴ Pro W3" charset="0"/>
                <a:cs typeface="ヒラギノ角ゴ Pro W3" charset="0"/>
              </a:defRPr>
            </a:lvl3pPr>
            <a:lvl4pPr eaLnBrk="0" hangingPunct="0">
              <a:defRPr sz="2400" b="1">
                <a:solidFill>
                  <a:schemeClr val="tx1"/>
                </a:solidFill>
                <a:latin typeface="Comic Sans MS" charset="0"/>
                <a:ea typeface="ヒラギノ角ゴ Pro W3" charset="0"/>
                <a:cs typeface="ヒラギノ角ゴ Pro W3" charset="0"/>
              </a:defRPr>
            </a:lvl4pPr>
            <a:lvl5pPr eaLnBrk="0" hangingPunct="0">
              <a:defRPr sz="2400" b="1">
                <a:solidFill>
                  <a:schemeClr val="tx1"/>
                </a:solidFill>
                <a:latin typeface="Comic Sans MS"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defTabSz="914400" eaLnBrk="1" hangingPunct="1">
              <a:lnSpc>
                <a:spcPct val="90000"/>
              </a:lnSpc>
              <a:spcBef>
                <a:spcPct val="50000"/>
              </a:spcBef>
            </a:pPr>
            <a:r>
              <a:rPr lang="en-US" sz="1700" b="0" dirty="0">
                <a:solidFill>
                  <a:srgbClr val="FFFFFF"/>
                </a:solidFill>
                <a:latin typeface="+mn-lt"/>
                <a:ea typeface="+mn-ea"/>
                <a:cs typeface="+mn-cs"/>
              </a:rPr>
              <a:t>Rosario Gianluca </a:t>
            </a:r>
            <a:r>
              <a:rPr lang="en-US" sz="1700" b="0" dirty="0" err="1">
                <a:solidFill>
                  <a:srgbClr val="FFFFFF"/>
                </a:solidFill>
                <a:latin typeface="+mn-lt"/>
                <a:ea typeface="+mn-ea"/>
                <a:cs typeface="+mn-cs"/>
              </a:rPr>
              <a:t>Pizzone</a:t>
            </a:r>
            <a:endParaRPr lang="en-US" sz="1700" b="0" dirty="0">
              <a:solidFill>
                <a:srgbClr val="FFFFFF"/>
              </a:solidFill>
              <a:latin typeface="+mn-lt"/>
              <a:ea typeface="+mn-ea"/>
              <a:cs typeface="+mn-cs"/>
            </a:endParaRPr>
          </a:p>
          <a:p>
            <a:pPr defTabSz="914400" eaLnBrk="1" hangingPunct="1">
              <a:lnSpc>
                <a:spcPct val="90000"/>
              </a:lnSpc>
              <a:spcBef>
                <a:spcPct val="50000"/>
              </a:spcBef>
            </a:pPr>
            <a:r>
              <a:rPr lang="en-US" sz="1700" b="0" dirty="0" err="1">
                <a:solidFill>
                  <a:srgbClr val="FFFFFF"/>
                </a:solidFill>
                <a:latin typeface="+mn-lt"/>
                <a:ea typeface="+mn-ea"/>
                <a:cs typeface="+mn-cs"/>
              </a:rPr>
              <a:t>Dipartimento</a:t>
            </a:r>
            <a:r>
              <a:rPr lang="en-US" sz="1700" b="0" dirty="0">
                <a:solidFill>
                  <a:srgbClr val="FFFFFF"/>
                </a:solidFill>
                <a:latin typeface="+mn-lt"/>
                <a:ea typeface="+mn-ea"/>
                <a:cs typeface="+mn-cs"/>
              </a:rPr>
              <a:t> di </a:t>
            </a:r>
            <a:r>
              <a:rPr lang="en-US" sz="1700" b="0" dirty="0" err="1">
                <a:solidFill>
                  <a:srgbClr val="FFFFFF"/>
                </a:solidFill>
                <a:latin typeface="+mn-lt"/>
                <a:ea typeface="+mn-ea"/>
                <a:cs typeface="+mn-cs"/>
              </a:rPr>
              <a:t>Fisica</a:t>
            </a:r>
            <a:r>
              <a:rPr lang="en-US" sz="1700" b="0" dirty="0">
                <a:solidFill>
                  <a:srgbClr val="FFFFFF"/>
                </a:solidFill>
                <a:latin typeface="+mn-lt"/>
                <a:ea typeface="+mn-ea"/>
                <a:cs typeface="+mn-cs"/>
              </a:rPr>
              <a:t> e </a:t>
            </a:r>
            <a:r>
              <a:rPr lang="en-US" sz="1700" b="0" dirty="0" err="1">
                <a:solidFill>
                  <a:srgbClr val="FFFFFF"/>
                </a:solidFill>
                <a:latin typeface="+mn-lt"/>
                <a:ea typeface="+mn-ea"/>
                <a:cs typeface="+mn-cs"/>
              </a:rPr>
              <a:t>Astronomia</a:t>
            </a:r>
            <a:r>
              <a:rPr lang="en-US" sz="1700" b="0" dirty="0">
                <a:solidFill>
                  <a:srgbClr val="FFFFFF"/>
                </a:solidFill>
                <a:latin typeface="+mn-lt"/>
                <a:ea typeface="+mn-ea"/>
                <a:cs typeface="+mn-cs"/>
              </a:rPr>
              <a:t>, </a:t>
            </a:r>
          </a:p>
          <a:p>
            <a:pPr defTabSz="914400" eaLnBrk="1" hangingPunct="1">
              <a:lnSpc>
                <a:spcPct val="90000"/>
              </a:lnSpc>
              <a:spcBef>
                <a:spcPct val="50000"/>
              </a:spcBef>
            </a:pPr>
            <a:r>
              <a:rPr lang="en-US" sz="1700" b="0" dirty="0">
                <a:solidFill>
                  <a:srgbClr val="FFFFFF"/>
                </a:solidFill>
                <a:latin typeface="+mn-lt"/>
                <a:ea typeface="+mn-ea"/>
                <a:cs typeface="+mn-cs"/>
              </a:rPr>
              <a:t>The University of Catania and </a:t>
            </a:r>
          </a:p>
          <a:p>
            <a:pPr defTabSz="914400" eaLnBrk="1" hangingPunct="1">
              <a:lnSpc>
                <a:spcPct val="90000"/>
              </a:lnSpc>
              <a:spcBef>
                <a:spcPct val="50000"/>
              </a:spcBef>
            </a:pPr>
            <a:r>
              <a:rPr lang="en-US" sz="1700" b="0" dirty="0">
                <a:solidFill>
                  <a:srgbClr val="FFFFFF"/>
                </a:solidFill>
                <a:latin typeface="+mn-lt"/>
                <a:ea typeface="+mn-ea"/>
                <a:cs typeface="+mn-cs"/>
              </a:rPr>
              <a:t>INFN – LNS Catania – Italy</a:t>
            </a:r>
          </a:p>
          <a:p>
            <a:pPr indent="-228600" defTabSz="914400" eaLnBrk="1" hangingPunct="1">
              <a:lnSpc>
                <a:spcPct val="90000"/>
              </a:lnSpc>
              <a:spcBef>
                <a:spcPct val="50000"/>
              </a:spcBef>
              <a:buFont typeface="Arial" panose="020B0604020202020204" pitchFamily="34" charset="0"/>
              <a:buChar char="•"/>
            </a:pPr>
            <a:endParaRPr lang="en-US" sz="1700" b="0" dirty="0">
              <a:solidFill>
                <a:srgbClr val="FFFFFF"/>
              </a:solidFill>
              <a:latin typeface="+mn-lt"/>
              <a:ea typeface="+mn-ea"/>
              <a:cs typeface="+mn-cs"/>
            </a:endParaRPr>
          </a:p>
        </p:txBody>
      </p:sp>
      <p:pic>
        <p:nvPicPr>
          <p:cNvPr id="20" name="Picture 3">
            <a:extLst>
              <a:ext uri="{FF2B5EF4-FFF2-40B4-BE49-F238E27FC236}">
                <a16:creationId xmlns:a16="http://schemas.microsoft.com/office/drawing/2014/main" id="{2255F87F-FD6B-414E-ADBB-AFC9C67CFE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288"/>
            <a:ext cx="1655763" cy="109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26" name="Picture 2" descr="Risultati Questionario rivolto ai laureati in Physics (II livello) Periodo  2016 - 2020">
            <a:extLst>
              <a:ext uri="{FF2B5EF4-FFF2-40B4-BE49-F238E27FC236}">
                <a16:creationId xmlns:a16="http://schemas.microsoft.com/office/drawing/2014/main" id="{78D1FFAF-E5F7-7AC4-7403-6C2FCFFB44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02" y="1789696"/>
            <a:ext cx="3212193" cy="7977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E74561A-8719-B1B1-A309-25A9269215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114" y="1797598"/>
            <a:ext cx="1615607" cy="797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0EB3067C-9F48-687E-6338-9448D47056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0264" y="2246631"/>
            <a:ext cx="3990394" cy="14963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osa Vedere a Trento e Dintorni: Esploriamo la Città del Famoso Concilio">
            <a:extLst>
              <a:ext uri="{FF2B5EF4-FFF2-40B4-BE49-F238E27FC236}">
                <a16:creationId xmlns:a16="http://schemas.microsoft.com/office/drawing/2014/main" id="{3E0200AB-21B2-8033-399E-9B218A23B9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4493" y="4236548"/>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59816"/>
      </p:ext>
    </p:extLst>
  </p:cSld>
  <p:clrMapOvr>
    <a:overrideClrMapping bg1="dk1" tx1="lt1" bg2="dk2" tx2="lt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9888901" y="-2480732"/>
            <a:ext cx="4289566" cy="4411132"/>
          </a:xfrm>
          <a:prstGeom prst="rect">
            <a:avLst/>
          </a:prstGeom>
        </p:spPr>
      </p:pic>
      <p:sp>
        <p:nvSpPr>
          <p:cNvPr id="3" name="CasellaDiTesto 2"/>
          <p:cNvSpPr txBox="1"/>
          <p:nvPr/>
        </p:nvSpPr>
        <p:spPr>
          <a:xfrm>
            <a:off x="127875" y="1930400"/>
            <a:ext cx="4444125" cy="2585323"/>
          </a:xfrm>
          <a:prstGeom prst="rect">
            <a:avLst/>
          </a:prstGeom>
          <a:noFill/>
        </p:spPr>
        <p:txBody>
          <a:bodyPr wrap="square" rtlCol="0">
            <a:spAutoFit/>
          </a:bodyPr>
          <a:lstStyle/>
          <a:p>
            <a:r>
              <a:rPr lang="it-IT" dirty="0"/>
              <a:t>The bulk of the </a:t>
            </a:r>
            <a:r>
              <a:rPr lang="it-IT" dirty="0" err="1"/>
              <a:t>q.f</a:t>
            </a:r>
            <a:r>
              <a:rPr lang="it-IT" dirty="0"/>
              <a:t>. </a:t>
            </a:r>
            <a:r>
              <a:rPr lang="it-IT" dirty="0" err="1"/>
              <a:t>region</a:t>
            </a:r>
            <a:r>
              <a:rPr lang="it-IT" dirty="0"/>
              <a:t> </a:t>
            </a:r>
            <a:r>
              <a:rPr lang="it-IT" dirty="0" err="1"/>
              <a:t>falls</a:t>
            </a:r>
            <a:r>
              <a:rPr lang="it-IT" dirty="0"/>
              <a:t> </a:t>
            </a:r>
            <a:r>
              <a:rPr lang="it-IT" dirty="0" err="1"/>
              <a:t>within</a:t>
            </a:r>
            <a:r>
              <a:rPr lang="it-IT" dirty="0"/>
              <a:t> the </a:t>
            </a:r>
            <a:r>
              <a:rPr lang="it-IT" dirty="0" err="1"/>
              <a:t>black</a:t>
            </a:r>
            <a:r>
              <a:rPr lang="it-IT" dirty="0"/>
              <a:t> </a:t>
            </a:r>
            <a:r>
              <a:rPr lang="it-IT" dirty="0" err="1"/>
              <a:t>kinematic</a:t>
            </a:r>
            <a:r>
              <a:rPr lang="it-IT" dirty="0"/>
              <a:t> locus (</a:t>
            </a:r>
            <a:r>
              <a:rPr lang="it-IT" dirty="0" err="1"/>
              <a:t>ps</a:t>
            </a:r>
            <a:r>
              <a:rPr lang="it-IT" dirty="0"/>
              <a:t>&lt;35 </a:t>
            </a:r>
            <a:r>
              <a:rPr lang="it-IT" dirty="0" err="1"/>
              <a:t>MeV</a:t>
            </a:r>
            <a:r>
              <a:rPr lang="it-IT" dirty="0"/>
              <a:t>/c). </a:t>
            </a:r>
            <a:r>
              <a:rPr lang="it-IT" dirty="0" err="1"/>
              <a:t>This</a:t>
            </a:r>
            <a:r>
              <a:rPr lang="it-IT" dirty="0"/>
              <a:t> </a:t>
            </a:r>
            <a:r>
              <a:rPr lang="it-IT" dirty="0" err="1"/>
              <a:t>corresponds</a:t>
            </a:r>
            <a:r>
              <a:rPr lang="it-IT" dirty="0"/>
              <a:t> to </a:t>
            </a:r>
            <a:r>
              <a:rPr lang="it-IT" dirty="0" err="1"/>
              <a:t>specific</a:t>
            </a:r>
            <a:r>
              <a:rPr lang="it-IT" dirty="0"/>
              <a:t> </a:t>
            </a:r>
            <a:r>
              <a:rPr lang="it-IT" dirty="0" err="1"/>
              <a:t>angular</a:t>
            </a:r>
            <a:r>
              <a:rPr lang="it-IT" dirty="0"/>
              <a:t> </a:t>
            </a:r>
            <a:r>
              <a:rPr lang="it-IT" dirty="0" err="1"/>
              <a:t>pairs</a:t>
            </a:r>
            <a:r>
              <a:rPr lang="it-IT" dirty="0"/>
              <a:t> (QF </a:t>
            </a:r>
            <a:r>
              <a:rPr lang="it-IT" dirty="0" err="1"/>
              <a:t>angles</a:t>
            </a:r>
            <a:r>
              <a:rPr lang="it-IT" dirty="0"/>
              <a:t>) </a:t>
            </a:r>
            <a:r>
              <a:rPr lang="it-IT" dirty="0" err="1"/>
              <a:t>where</a:t>
            </a:r>
            <a:r>
              <a:rPr lang="it-IT" dirty="0"/>
              <a:t> detectors are </a:t>
            </a:r>
            <a:r>
              <a:rPr lang="it-IT" dirty="0" err="1"/>
              <a:t>centered</a:t>
            </a:r>
            <a:r>
              <a:rPr lang="it-IT" dirty="0"/>
              <a:t>. </a:t>
            </a:r>
          </a:p>
          <a:p>
            <a:endParaRPr lang="it-IT" dirty="0"/>
          </a:p>
          <a:p>
            <a:r>
              <a:rPr lang="it-IT" dirty="0"/>
              <a:t>The </a:t>
            </a:r>
            <a:r>
              <a:rPr lang="it-IT" dirty="0" err="1"/>
              <a:t>reaction</a:t>
            </a:r>
            <a:r>
              <a:rPr lang="it-IT" dirty="0"/>
              <a:t> of </a:t>
            </a:r>
            <a:r>
              <a:rPr lang="it-IT" dirty="0" err="1"/>
              <a:t>interest</a:t>
            </a:r>
            <a:r>
              <a:rPr lang="it-IT" dirty="0"/>
              <a:t> can be </a:t>
            </a:r>
            <a:r>
              <a:rPr lang="it-IT" dirty="0" err="1"/>
              <a:t>identified</a:t>
            </a:r>
            <a:r>
              <a:rPr lang="it-IT" dirty="0"/>
              <a:t> and </a:t>
            </a:r>
            <a:r>
              <a:rPr lang="it-IT" dirty="0" err="1"/>
              <a:t>separated</a:t>
            </a:r>
            <a:r>
              <a:rPr lang="it-IT" dirty="0"/>
              <a:t> from the </a:t>
            </a:r>
            <a:r>
              <a:rPr lang="it-IT" dirty="0" err="1"/>
              <a:t>others</a:t>
            </a:r>
            <a:r>
              <a:rPr lang="it-IT" dirty="0"/>
              <a:t> </a:t>
            </a:r>
            <a:r>
              <a:rPr lang="it-IT" dirty="0" err="1"/>
              <a:t>after</a:t>
            </a:r>
            <a:endParaRPr lang="it-IT" dirty="0"/>
          </a:p>
          <a:p>
            <a:r>
              <a:rPr lang="it-IT" dirty="0" err="1"/>
              <a:t>Gating</a:t>
            </a:r>
            <a:r>
              <a:rPr lang="it-IT" dirty="0"/>
              <a:t> on </a:t>
            </a:r>
            <a:r>
              <a:rPr lang="it-IT" dirty="0" err="1"/>
              <a:t>proton</a:t>
            </a:r>
            <a:r>
              <a:rPr lang="it-IT" dirty="0"/>
              <a:t> and </a:t>
            </a:r>
            <a:r>
              <a:rPr lang="it-IT" dirty="0" err="1"/>
              <a:t>tritons</a:t>
            </a:r>
            <a:r>
              <a:rPr lang="it-IT" dirty="0"/>
              <a:t> </a:t>
            </a:r>
            <a:r>
              <a:rPr lang="it-IT" dirty="0" err="1"/>
              <a:t>as</a:t>
            </a:r>
            <a:r>
              <a:rPr lang="it-IT" dirty="0"/>
              <a:t> </a:t>
            </a:r>
            <a:r>
              <a:rPr lang="it-IT" dirty="0" err="1"/>
              <a:t>well</a:t>
            </a:r>
            <a:r>
              <a:rPr lang="it-IT" dirty="0"/>
              <a:t> </a:t>
            </a:r>
            <a:r>
              <a:rPr lang="it-IT" dirty="0" err="1"/>
              <a:t>as</a:t>
            </a:r>
            <a:r>
              <a:rPr lang="it-IT" dirty="0"/>
              <a:t> in the </a:t>
            </a:r>
            <a:r>
              <a:rPr lang="it-IT" dirty="0" err="1"/>
              <a:t>kinematic</a:t>
            </a:r>
            <a:r>
              <a:rPr lang="it-IT" dirty="0"/>
              <a:t> locus. </a:t>
            </a:r>
          </a:p>
        </p:txBody>
      </p:sp>
      <p:sp>
        <p:nvSpPr>
          <p:cNvPr id="5" name="CasellaDiTesto 4"/>
          <p:cNvSpPr txBox="1"/>
          <p:nvPr/>
        </p:nvSpPr>
        <p:spPr>
          <a:xfrm>
            <a:off x="312391" y="379592"/>
            <a:ext cx="5554134" cy="646331"/>
          </a:xfrm>
          <a:prstGeom prst="rect">
            <a:avLst/>
          </a:prstGeom>
          <a:noFill/>
        </p:spPr>
        <p:txBody>
          <a:bodyPr wrap="square" rtlCol="0">
            <a:spAutoFit/>
          </a:bodyPr>
          <a:lstStyle/>
          <a:p>
            <a:r>
              <a:rPr lang="it-IT" dirty="0" err="1"/>
              <a:t>Identification</a:t>
            </a:r>
            <a:r>
              <a:rPr lang="it-IT" dirty="0"/>
              <a:t> of t and </a:t>
            </a:r>
            <a:r>
              <a:rPr lang="it-IT" dirty="0" err="1"/>
              <a:t>p</a:t>
            </a:r>
            <a:r>
              <a:rPr lang="it-IT" dirty="0"/>
              <a:t> </a:t>
            </a:r>
            <a:r>
              <a:rPr lang="it-IT" dirty="0" err="1"/>
              <a:t>is</a:t>
            </a:r>
            <a:r>
              <a:rPr lang="it-IT" dirty="0"/>
              <a:t> made by </a:t>
            </a:r>
            <a:r>
              <a:rPr lang="it-IT" dirty="0" err="1"/>
              <a:t>means</a:t>
            </a:r>
            <a:r>
              <a:rPr lang="it-IT" dirty="0"/>
              <a:t> of DE/E </a:t>
            </a:r>
            <a:r>
              <a:rPr lang="it-IT" dirty="0" err="1"/>
              <a:t>technique</a:t>
            </a:r>
            <a:r>
              <a:rPr lang="it-IT" dirty="0"/>
              <a:t> </a:t>
            </a:r>
            <a:r>
              <a:rPr lang="it-IT" dirty="0" err="1"/>
              <a:t>using</a:t>
            </a:r>
            <a:r>
              <a:rPr lang="it-IT" dirty="0"/>
              <a:t> 35 </a:t>
            </a:r>
            <a:r>
              <a:rPr lang="it-IT" dirty="0">
                <a:latin typeface="Symbol" charset="2"/>
                <a:cs typeface="Symbol" charset="2"/>
              </a:rPr>
              <a:t>m</a:t>
            </a:r>
            <a:r>
              <a:rPr lang="it-IT" dirty="0"/>
              <a:t>m PSD </a:t>
            </a:r>
            <a:r>
              <a:rPr lang="it-IT" dirty="0" err="1"/>
              <a:t>as</a:t>
            </a:r>
            <a:r>
              <a:rPr lang="it-IT" dirty="0"/>
              <a:t> DE stage.</a:t>
            </a:r>
          </a:p>
        </p:txBody>
      </p:sp>
      <p:pic>
        <p:nvPicPr>
          <p:cNvPr id="6" name="Immagine 5">
            <a:extLst>
              <a:ext uri="{FF2B5EF4-FFF2-40B4-BE49-F238E27FC236}">
                <a16:creationId xmlns:a16="http://schemas.microsoft.com/office/drawing/2014/main" id="{D3521A59-BFC2-FC4E-9178-D50BDCCCB364}"/>
              </a:ext>
            </a:extLst>
          </p:cNvPr>
          <p:cNvPicPr>
            <a:picLocks noChangeAspect="1"/>
          </p:cNvPicPr>
          <p:nvPr/>
        </p:nvPicPr>
        <p:blipFill>
          <a:blip r:embed="rId3"/>
          <a:stretch>
            <a:fillRect/>
          </a:stretch>
        </p:blipFill>
        <p:spPr>
          <a:xfrm>
            <a:off x="5591503" y="406399"/>
            <a:ext cx="3424622" cy="1657075"/>
          </a:xfrm>
          <a:prstGeom prst="rect">
            <a:avLst/>
          </a:prstGeom>
        </p:spPr>
      </p:pic>
      <p:pic>
        <p:nvPicPr>
          <p:cNvPr id="7" name="Immagine 6">
            <a:extLst>
              <a:ext uri="{FF2B5EF4-FFF2-40B4-BE49-F238E27FC236}">
                <a16:creationId xmlns:a16="http://schemas.microsoft.com/office/drawing/2014/main" id="{BD1D4523-F2F8-D44F-AA75-EEC9132A70A0}"/>
              </a:ext>
            </a:extLst>
          </p:cNvPr>
          <p:cNvPicPr>
            <a:picLocks noChangeAspect="1"/>
          </p:cNvPicPr>
          <p:nvPr/>
        </p:nvPicPr>
        <p:blipFill>
          <a:blip r:embed="rId4"/>
          <a:stretch>
            <a:fillRect/>
          </a:stretch>
        </p:blipFill>
        <p:spPr>
          <a:xfrm>
            <a:off x="4152072" y="2153039"/>
            <a:ext cx="5076229" cy="2672790"/>
          </a:xfrm>
          <a:prstGeom prst="rect">
            <a:avLst/>
          </a:prstGeom>
        </p:spPr>
      </p:pic>
    </p:spTree>
    <p:extLst>
      <p:ext uri="{BB962C8B-B14F-4D97-AF65-F5344CB8AC3E}">
        <p14:creationId xmlns:p14="http://schemas.microsoft.com/office/powerpoint/2010/main" val="4143426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99C6DD-639C-EE4C-AE44-C6534B413488}"/>
              </a:ext>
            </a:extLst>
          </p:cNvPr>
          <p:cNvSpPr>
            <a:spLocks noGrp="1"/>
          </p:cNvSpPr>
          <p:nvPr>
            <p:ph type="title"/>
          </p:nvPr>
        </p:nvSpPr>
        <p:spPr>
          <a:xfrm>
            <a:off x="-678510" y="-385351"/>
            <a:ext cx="5603904" cy="1692794"/>
          </a:xfrm>
        </p:spPr>
        <p:txBody>
          <a:bodyPr>
            <a:normAutofit/>
          </a:bodyPr>
          <a:lstStyle/>
          <a:p>
            <a:r>
              <a:rPr lang="it-IT" sz="2400" dirty="0" err="1"/>
              <a:t>Separation</a:t>
            </a:r>
            <a:r>
              <a:rPr lang="it-IT" sz="2400" dirty="0"/>
              <a:t> of the 3-body </a:t>
            </a:r>
            <a:r>
              <a:rPr lang="it-IT" sz="2400" dirty="0" err="1"/>
              <a:t>process</a:t>
            </a:r>
            <a:endParaRPr lang="it-IT" sz="2400" dirty="0"/>
          </a:p>
        </p:txBody>
      </p:sp>
      <p:cxnSp>
        <p:nvCxnSpPr>
          <p:cNvPr id="71" name="Straight Arrow Connector 7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6146" name="Picture 2">
            <a:extLst>
              <a:ext uri="{FF2B5EF4-FFF2-40B4-BE49-F238E27FC236}">
                <a16:creationId xmlns:a16="http://schemas.microsoft.com/office/drawing/2014/main" id="{CD047779-FCA0-4D45-B722-24DB77EC31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523" r="20696"/>
          <a:stretch/>
        </p:blipFill>
        <p:spPr bwMode="auto">
          <a:xfrm>
            <a:off x="4409137" y="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1FB3FE13-69A3-784D-B373-48E2D002E003}"/>
              </a:ext>
            </a:extLst>
          </p:cNvPr>
          <p:cNvPicPr>
            <a:picLocks noChangeAspect="1"/>
          </p:cNvPicPr>
          <p:nvPr/>
        </p:nvPicPr>
        <p:blipFill>
          <a:blip r:embed="rId3"/>
          <a:stretch>
            <a:fillRect/>
          </a:stretch>
        </p:blipFill>
        <p:spPr>
          <a:xfrm>
            <a:off x="491490" y="4688585"/>
            <a:ext cx="3420414" cy="2210317"/>
          </a:xfrm>
          <a:prstGeom prst="rect">
            <a:avLst/>
          </a:prstGeom>
        </p:spPr>
      </p:pic>
      <p:sp>
        <p:nvSpPr>
          <p:cNvPr id="6" name="CasellaDiTesto 5">
            <a:extLst>
              <a:ext uri="{FF2B5EF4-FFF2-40B4-BE49-F238E27FC236}">
                <a16:creationId xmlns:a16="http://schemas.microsoft.com/office/drawing/2014/main" id="{CA3CE338-6223-3E4F-95E8-5A076F380FFB}"/>
              </a:ext>
            </a:extLst>
          </p:cNvPr>
          <p:cNvSpPr txBox="1"/>
          <p:nvPr/>
        </p:nvSpPr>
        <p:spPr>
          <a:xfrm>
            <a:off x="4572000" y="5883134"/>
            <a:ext cx="4130490"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it-IT" dirty="0" err="1"/>
              <a:t>Q-value</a:t>
            </a:r>
            <a:r>
              <a:rPr lang="it-IT" dirty="0"/>
              <a:t> </a:t>
            </a:r>
            <a:r>
              <a:rPr lang="it-IT" dirty="0" err="1"/>
              <a:t>spectrum</a:t>
            </a:r>
            <a:r>
              <a:rPr lang="it-IT" dirty="0"/>
              <a:t> </a:t>
            </a:r>
            <a:r>
              <a:rPr lang="it-IT" dirty="0" err="1"/>
              <a:t>tags</a:t>
            </a:r>
            <a:r>
              <a:rPr lang="it-IT" dirty="0"/>
              <a:t> the 3-body </a:t>
            </a:r>
            <a:r>
              <a:rPr lang="it-IT" dirty="0" err="1"/>
              <a:t>process</a:t>
            </a:r>
            <a:endParaRPr lang="it-IT" dirty="0"/>
          </a:p>
        </p:txBody>
      </p:sp>
      <p:pic>
        <p:nvPicPr>
          <p:cNvPr id="8" name="Immagine 7">
            <a:extLst>
              <a:ext uri="{FF2B5EF4-FFF2-40B4-BE49-F238E27FC236}">
                <a16:creationId xmlns:a16="http://schemas.microsoft.com/office/drawing/2014/main" id="{D0C10A07-0253-A14A-AB1A-47EFD228DF24}"/>
              </a:ext>
            </a:extLst>
          </p:cNvPr>
          <p:cNvPicPr>
            <a:picLocks noChangeAspect="1"/>
          </p:cNvPicPr>
          <p:nvPr/>
        </p:nvPicPr>
        <p:blipFill>
          <a:blip r:embed="rId4"/>
          <a:stretch>
            <a:fillRect/>
          </a:stretch>
        </p:blipFill>
        <p:spPr>
          <a:xfrm>
            <a:off x="6233534" y="-184822"/>
            <a:ext cx="3254149" cy="1944216"/>
          </a:xfrm>
          <a:prstGeom prst="rect">
            <a:avLst/>
          </a:prstGeom>
        </p:spPr>
      </p:pic>
      <p:pic>
        <p:nvPicPr>
          <p:cNvPr id="7" name="Immagine 6" descr="Immagine che contiene linea, diagramma, Diagramma, testo&#10;&#10;Descrizione generata automaticamente">
            <a:extLst>
              <a:ext uri="{FF2B5EF4-FFF2-40B4-BE49-F238E27FC236}">
                <a16:creationId xmlns:a16="http://schemas.microsoft.com/office/drawing/2014/main" id="{F0A45A43-36F3-7650-75DE-0DCCECADD9CC}"/>
              </a:ext>
            </a:extLst>
          </p:cNvPr>
          <p:cNvPicPr>
            <a:picLocks noChangeAspect="1"/>
          </p:cNvPicPr>
          <p:nvPr/>
        </p:nvPicPr>
        <p:blipFill>
          <a:blip r:embed="rId5"/>
          <a:stretch>
            <a:fillRect/>
          </a:stretch>
        </p:blipFill>
        <p:spPr>
          <a:xfrm>
            <a:off x="41873" y="754725"/>
            <a:ext cx="3878617" cy="3898943"/>
          </a:xfrm>
          <a:prstGeom prst="rect">
            <a:avLst/>
          </a:prstGeom>
        </p:spPr>
      </p:pic>
      <p:sp>
        <p:nvSpPr>
          <p:cNvPr id="10" name="CasellaDiTesto 9">
            <a:extLst>
              <a:ext uri="{FF2B5EF4-FFF2-40B4-BE49-F238E27FC236}">
                <a16:creationId xmlns:a16="http://schemas.microsoft.com/office/drawing/2014/main" id="{2084E8AD-B7A4-B47B-98A2-F5300D183175}"/>
              </a:ext>
            </a:extLst>
          </p:cNvPr>
          <p:cNvSpPr txBox="1"/>
          <p:nvPr/>
        </p:nvSpPr>
        <p:spPr>
          <a:xfrm>
            <a:off x="4259705" y="2426557"/>
            <a:ext cx="4585422"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it-IT" dirty="0" err="1"/>
              <a:t>Kinematc</a:t>
            </a:r>
            <a:r>
              <a:rPr lang="it-IT" dirty="0"/>
              <a:t> </a:t>
            </a:r>
            <a:r>
              <a:rPr lang="it-IT" dirty="0" err="1"/>
              <a:t>curves</a:t>
            </a:r>
            <a:r>
              <a:rPr lang="it-IT" dirty="0"/>
              <a:t> in agreement with </a:t>
            </a:r>
            <a:r>
              <a:rPr lang="it-IT" dirty="0" err="1"/>
              <a:t>simulation</a:t>
            </a:r>
            <a:r>
              <a:rPr lang="it-IT" dirty="0"/>
              <a:t> </a:t>
            </a:r>
          </a:p>
        </p:txBody>
      </p:sp>
    </p:spTree>
    <p:extLst>
      <p:ext uri="{BB962C8B-B14F-4D97-AF65-F5344CB8AC3E}">
        <p14:creationId xmlns:p14="http://schemas.microsoft.com/office/powerpoint/2010/main" val="675413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9C90071-EBF9-7D43-BE07-1FFDC65101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1" y="10"/>
            <a:ext cx="9143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olo 1">
            <a:extLst>
              <a:ext uri="{FF2B5EF4-FFF2-40B4-BE49-F238E27FC236}">
                <a16:creationId xmlns:a16="http://schemas.microsoft.com/office/drawing/2014/main" id="{594ABA1B-4116-B047-B79D-609F79671957}"/>
              </a:ext>
            </a:extLst>
          </p:cNvPr>
          <p:cNvSpPr>
            <a:spLocks noGrp="1"/>
          </p:cNvSpPr>
          <p:nvPr>
            <p:ph type="title"/>
          </p:nvPr>
        </p:nvSpPr>
        <p:spPr>
          <a:xfrm>
            <a:off x="532086" y="1913950"/>
            <a:ext cx="3153102" cy="1342754"/>
          </a:xfrm>
        </p:spPr>
        <p:txBody>
          <a:bodyPr>
            <a:normAutofit/>
          </a:bodyPr>
          <a:lstStyle/>
          <a:p>
            <a:r>
              <a:rPr lang="it-IT" sz="3100" dirty="0"/>
              <a:t>Data Analysis</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346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80C6F6-1225-AD42-AC5B-D94B2F92A96D}"/>
              </a:ext>
            </a:extLst>
          </p:cNvPr>
          <p:cNvSpPr>
            <a:spLocks noGrp="1"/>
          </p:cNvSpPr>
          <p:nvPr>
            <p:ph type="title"/>
          </p:nvPr>
        </p:nvSpPr>
        <p:spPr/>
        <p:txBody>
          <a:bodyPr/>
          <a:lstStyle/>
          <a:p>
            <a:r>
              <a:rPr lang="it-IT" dirty="0"/>
              <a:t>Quasi-free </a:t>
            </a:r>
            <a:r>
              <a:rPr lang="it-IT" dirty="0" err="1"/>
              <a:t>process</a:t>
            </a:r>
            <a:r>
              <a:rPr lang="it-IT" dirty="0"/>
              <a:t> </a:t>
            </a:r>
            <a:r>
              <a:rPr lang="it-IT" dirty="0" err="1"/>
              <a:t>separation</a:t>
            </a:r>
            <a:r>
              <a:rPr lang="it-IT" dirty="0"/>
              <a:t> 1</a:t>
            </a:r>
          </a:p>
        </p:txBody>
      </p:sp>
      <p:sp>
        <p:nvSpPr>
          <p:cNvPr id="6" name="CasellaDiTesto 5">
            <a:extLst>
              <a:ext uri="{FF2B5EF4-FFF2-40B4-BE49-F238E27FC236}">
                <a16:creationId xmlns:a16="http://schemas.microsoft.com/office/drawing/2014/main" id="{41A2854D-37FF-CB4B-A7C8-E72632EE5DD6}"/>
              </a:ext>
            </a:extLst>
          </p:cNvPr>
          <p:cNvSpPr txBox="1"/>
          <p:nvPr/>
        </p:nvSpPr>
        <p:spPr>
          <a:xfrm>
            <a:off x="29325" y="5807813"/>
            <a:ext cx="9114675" cy="646331"/>
          </a:xfrm>
          <a:prstGeom prst="rect">
            <a:avLst/>
          </a:prstGeom>
          <a:noFill/>
        </p:spPr>
        <p:txBody>
          <a:bodyPr wrap="none" rtlCol="0">
            <a:spAutoFit/>
          </a:bodyPr>
          <a:lstStyle/>
          <a:p>
            <a:pPr marL="285750" indent="-285750">
              <a:buFont typeface="Arial" charset="0"/>
              <a:buChar char="•"/>
            </a:pPr>
            <a:r>
              <a:rPr lang="it-IT" dirty="0"/>
              <a:t>Once </a:t>
            </a:r>
            <a:r>
              <a:rPr lang="it-IT" dirty="0" err="1"/>
              <a:t>p</a:t>
            </a:r>
            <a:r>
              <a:rPr lang="it-IT" baseline="-25000" dirty="0" err="1"/>
              <a:t>s</a:t>
            </a:r>
            <a:r>
              <a:rPr lang="it-IT" dirty="0"/>
              <a:t>&lt;25 </a:t>
            </a:r>
            <a:r>
              <a:rPr lang="it-IT" dirty="0" err="1"/>
              <a:t>MeV</a:t>
            </a:r>
            <a:r>
              <a:rPr lang="it-IT" dirty="0"/>
              <a:t>/c </a:t>
            </a:r>
            <a:r>
              <a:rPr lang="it-IT" dirty="0" err="1"/>
              <a:t>is</a:t>
            </a:r>
            <a:r>
              <a:rPr lang="it-IT" dirty="0"/>
              <a:t> </a:t>
            </a:r>
            <a:r>
              <a:rPr lang="it-IT" dirty="0" err="1"/>
              <a:t>selected</a:t>
            </a:r>
            <a:r>
              <a:rPr lang="it-IT" dirty="0"/>
              <a:t> the </a:t>
            </a:r>
            <a:r>
              <a:rPr lang="it-IT" dirty="0" err="1"/>
              <a:t>E</a:t>
            </a:r>
            <a:r>
              <a:rPr lang="it-IT" baseline="-25000" dirty="0" err="1"/>
              <a:t>cm</a:t>
            </a:r>
            <a:r>
              <a:rPr lang="it-IT" baseline="-25000" dirty="0"/>
              <a:t> </a:t>
            </a:r>
            <a:r>
              <a:rPr lang="it-IT" dirty="0" err="1"/>
              <a:t>region</a:t>
            </a:r>
            <a:r>
              <a:rPr lang="it-IT" dirty="0"/>
              <a:t> 0&lt;</a:t>
            </a:r>
            <a:r>
              <a:rPr lang="it-IT" dirty="0" err="1"/>
              <a:t>E</a:t>
            </a:r>
            <a:r>
              <a:rPr lang="it-IT" baseline="-25000" dirty="0" err="1"/>
              <a:t>cm</a:t>
            </a:r>
            <a:r>
              <a:rPr lang="it-IT" dirty="0"/>
              <a:t>&lt;1 </a:t>
            </a:r>
            <a:r>
              <a:rPr lang="it-IT" dirty="0" err="1"/>
              <a:t>MeV</a:t>
            </a:r>
            <a:r>
              <a:rPr lang="it-IT" dirty="0"/>
              <a:t> </a:t>
            </a:r>
            <a:r>
              <a:rPr lang="it-IT" dirty="0" err="1"/>
              <a:t>which</a:t>
            </a:r>
            <a:r>
              <a:rPr lang="it-IT" dirty="0"/>
              <a:t> </a:t>
            </a:r>
            <a:r>
              <a:rPr lang="it-IT" dirty="0" err="1"/>
              <a:t>is</a:t>
            </a:r>
            <a:r>
              <a:rPr lang="it-IT" dirty="0"/>
              <a:t> </a:t>
            </a:r>
            <a:r>
              <a:rPr lang="it-IT" dirty="0" err="1"/>
              <a:t>important</a:t>
            </a:r>
            <a:r>
              <a:rPr lang="it-IT" dirty="0"/>
              <a:t> for </a:t>
            </a:r>
            <a:r>
              <a:rPr lang="it-IT" dirty="0" err="1"/>
              <a:t>primordial</a:t>
            </a:r>
            <a:r>
              <a:rPr lang="it-IT" dirty="0"/>
              <a:t> </a:t>
            </a:r>
          </a:p>
          <a:p>
            <a:r>
              <a:rPr lang="it-IT" dirty="0" err="1"/>
              <a:t>nucleosynthesis</a:t>
            </a:r>
            <a:r>
              <a:rPr lang="it-IT" dirty="0"/>
              <a:t> </a:t>
            </a:r>
            <a:r>
              <a:rPr lang="it-IT" dirty="0" err="1"/>
              <a:t>will</a:t>
            </a:r>
            <a:r>
              <a:rPr lang="it-IT" dirty="0"/>
              <a:t> be </a:t>
            </a:r>
            <a:r>
              <a:rPr lang="it-IT" dirty="0" err="1"/>
              <a:t>explored</a:t>
            </a:r>
            <a:r>
              <a:rPr lang="it-IT" dirty="0"/>
              <a:t>. </a:t>
            </a:r>
          </a:p>
        </p:txBody>
      </p:sp>
      <p:sp>
        <p:nvSpPr>
          <p:cNvPr id="3" name="CasellaDiTesto 2">
            <a:extLst>
              <a:ext uri="{FF2B5EF4-FFF2-40B4-BE49-F238E27FC236}">
                <a16:creationId xmlns:a16="http://schemas.microsoft.com/office/drawing/2014/main" id="{5309FF0F-564F-E74B-9477-33915DD04E0E}"/>
              </a:ext>
            </a:extLst>
          </p:cNvPr>
          <p:cNvSpPr txBox="1"/>
          <p:nvPr/>
        </p:nvSpPr>
        <p:spPr>
          <a:xfrm>
            <a:off x="5173417" y="1623849"/>
            <a:ext cx="3823438" cy="1754326"/>
          </a:xfrm>
          <a:prstGeom prst="rect">
            <a:avLst/>
          </a:prstGeom>
          <a:noFill/>
        </p:spPr>
        <p:txBody>
          <a:bodyPr wrap="square" rtlCol="0">
            <a:spAutoFit/>
          </a:bodyPr>
          <a:lstStyle/>
          <a:p>
            <a:r>
              <a:rPr lang="it-IT" dirty="0"/>
              <a:t>The </a:t>
            </a:r>
            <a:r>
              <a:rPr lang="it-IT" dirty="0" err="1"/>
              <a:t>spectator</a:t>
            </a:r>
            <a:r>
              <a:rPr lang="it-IT" dirty="0"/>
              <a:t> </a:t>
            </a:r>
            <a:r>
              <a:rPr lang="it-IT" dirty="0" err="1"/>
              <a:t>momentum</a:t>
            </a:r>
            <a:r>
              <a:rPr lang="it-IT" dirty="0"/>
              <a:t> </a:t>
            </a:r>
            <a:r>
              <a:rPr lang="it-IT" dirty="0" err="1"/>
              <a:t>distribution</a:t>
            </a:r>
            <a:endParaRPr lang="it-IT" dirty="0"/>
          </a:p>
          <a:p>
            <a:r>
              <a:rPr lang="it-IT" dirty="0" err="1"/>
              <a:t>Is</a:t>
            </a:r>
            <a:r>
              <a:rPr lang="it-IT" dirty="0"/>
              <a:t> a </a:t>
            </a:r>
            <a:r>
              <a:rPr lang="it-IT" dirty="0" err="1"/>
              <a:t>powerful</a:t>
            </a:r>
            <a:r>
              <a:rPr lang="it-IT" dirty="0"/>
              <a:t> </a:t>
            </a:r>
            <a:r>
              <a:rPr lang="it-IT" dirty="0" err="1"/>
              <a:t>tool</a:t>
            </a:r>
            <a:r>
              <a:rPr lang="it-IT" dirty="0"/>
              <a:t> to separate QF</a:t>
            </a:r>
          </a:p>
          <a:p>
            <a:r>
              <a:rPr lang="it-IT" dirty="0" err="1"/>
              <a:t>Processes</a:t>
            </a:r>
            <a:r>
              <a:rPr lang="it-IT" dirty="0"/>
              <a:t> from </a:t>
            </a:r>
            <a:r>
              <a:rPr lang="it-IT" dirty="0" err="1"/>
              <a:t>others</a:t>
            </a:r>
            <a:r>
              <a:rPr lang="it-IT" dirty="0"/>
              <a:t> </a:t>
            </a:r>
            <a:r>
              <a:rPr lang="it-IT" dirty="0" err="1"/>
              <a:t>occurring</a:t>
            </a:r>
            <a:r>
              <a:rPr lang="it-IT" dirty="0"/>
              <a:t> in the target </a:t>
            </a:r>
          </a:p>
          <a:p>
            <a:r>
              <a:rPr lang="it-IT" dirty="0"/>
              <a:t>With </a:t>
            </a:r>
            <a:r>
              <a:rPr lang="it-IT" dirty="0" err="1"/>
              <a:t>similar</a:t>
            </a:r>
            <a:r>
              <a:rPr lang="it-IT" dirty="0"/>
              <a:t> </a:t>
            </a:r>
            <a:r>
              <a:rPr lang="it-IT" dirty="0" err="1"/>
              <a:t>ejectiles</a:t>
            </a:r>
            <a:r>
              <a:rPr lang="it-IT" dirty="0"/>
              <a:t> (and </a:t>
            </a:r>
            <a:r>
              <a:rPr lang="it-IT" dirty="0" err="1"/>
              <a:t>different</a:t>
            </a:r>
            <a:r>
              <a:rPr lang="it-IT" dirty="0"/>
              <a:t> </a:t>
            </a:r>
          </a:p>
          <a:p>
            <a:r>
              <a:rPr lang="it-IT" dirty="0" err="1"/>
              <a:t>Mechanism</a:t>
            </a:r>
            <a:r>
              <a:rPr lang="it-IT" dirty="0"/>
              <a:t>)</a:t>
            </a:r>
          </a:p>
        </p:txBody>
      </p:sp>
      <p:sp>
        <p:nvSpPr>
          <p:cNvPr id="4" name="CasellaDiTesto 3">
            <a:extLst>
              <a:ext uri="{FF2B5EF4-FFF2-40B4-BE49-F238E27FC236}">
                <a16:creationId xmlns:a16="http://schemas.microsoft.com/office/drawing/2014/main" id="{F9D18CE3-FBAD-A149-952F-413154B03AF0}"/>
              </a:ext>
            </a:extLst>
          </p:cNvPr>
          <p:cNvSpPr txBox="1"/>
          <p:nvPr/>
        </p:nvSpPr>
        <p:spPr>
          <a:xfrm>
            <a:off x="4920344" y="4099034"/>
            <a:ext cx="4223656" cy="369332"/>
          </a:xfrm>
          <a:prstGeom prst="rect">
            <a:avLst/>
          </a:prstGeom>
          <a:noFill/>
        </p:spPr>
        <p:txBody>
          <a:bodyPr wrap="square" rtlCol="0">
            <a:spAutoFit/>
          </a:bodyPr>
          <a:lstStyle/>
          <a:p>
            <a:r>
              <a:rPr lang="it-IT" dirty="0" err="1">
                <a:solidFill>
                  <a:srgbClr val="FF0000"/>
                </a:solidFill>
              </a:rPr>
              <a:t>Narrower</a:t>
            </a:r>
            <a:r>
              <a:rPr lang="it-IT" dirty="0">
                <a:solidFill>
                  <a:srgbClr val="FF0000"/>
                </a:solidFill>
              </a:rPr>
              <a:t> </a:t>
            </a:r>
            <a:r>
              <a:rPr lang="it-IT" dirty="0" err="1">
                <a:solidFill>
                  <a:srgbClr val="FF0000"/>
                </a:solidFill>
              </a:rPr>
              <a:t>than</a:t>
            </a:r>
            <a:r>
              <a:rPr lang="it-IT" dirty="0">
                <a:solidFill>
                  <a:srgbClr val="FF0000"/>
                </a:solidFill>
              </a:rPr>
              <a:t> </a:t>
            </a:r>
            <a:r>
              <a:rPr lang="it-IT" dirty="0" err="1">
                <a:solidFill>
                  <a:srgbClr val="FF0000"/>
                </a:solidFill>
              </a:rPr>
              <a:t>expected</a:t>
            </a:r>
            <a:r>
              <a:rPr lang="it-IT" dirty="0">
                <a:solidFill>
                  <a:srgbClr val="FF0000"/>
                </a:solidFill>
              </a:rPr>
              <a:t> </a:t>
            </a:r>
            <a:r>
              <a:rPr lang="it-IT" dirty="0" err="1">
                <a:solidFill>
                  <a:srgbClr val="FF0000"/>
                </a:solidFill>
              </a:rPr>
              <a:t>theoretically</a:t>
            </a:r>
            <a:r>
              <a:rPr lang="it-IT" dirty="0">
                <a:solidFill>
                  <a:srgbClr val="FF0000"/>
                </a:solidFill>
              </a:rPr>
              <a:t>?</a:t>
            </a:r>
          </a:p>
        </p:txBody>
      </p:sp>
      <p:pic>
        <p:nvPicPr>
          <p:cNvPr id="9" name="Immagine 8" descr="Immagine che contiene linea, diagramma, testo, Diagramma&#10;&#10;Descrizione generata automaticamente">
            <a:extLst>
              <a:ext uri="{FF2B5EF4-FFF2-40B4-BE49-F238E27FC236}">
                <a16:creationId xmlns:a16="http://schemas.microsoft.com/office/drawing/2014/main" id="{161A4C13-B881-62E5-73A3-DCCB515D811D}"/>
              </a:ext>
            </a:extLst>
          </p:cNvPr>
          <p:cNvPicPr>
            <a:picLocks noChangeAspect="1"/>
          </p:cNvPicPr>
          <p:nvPr/>
        </p:nvPicPr>
        <p:blipFill>
          <a:blip r:embed="rId2"/>
          <a:stretch>
            <a:fillRect/>
          </a:stretch>
        </p:blipFill>
        <p:spPr>
          <a:xfrm>
            <a:off x="147145" y="1341794"/>
            <a:ext cx="4851938" cy="3251200"/>
          </a:xfrm>
          <a:prstGeom prst="rect">
            <a:avLst/>
          </a:prstGeom>
        </p:spPr>
      </p:pic>
      <p:cxnSp>
        <p:nvCxnSpPr>
          <p:cNvPr id="8" name="Connettore 1 7">
            <a:extLst>
              <a:ext uri="{FF2B5EF4-FFF2-40B4-BE49-F238E27FC236}">
                <a16:creationId xmlns:a16="http://schemas.microsoft.com/office/drawing/2014/main" id="{DB438F04-8ABE-AA4C-988E-1409053DCAFE}"/>
              </a:ext>
            </a:extLst>
          </p:cNvPr>
          <p:cNvCxnSpPr>
            <a:cxnSpLocks/>
          </p:cNvCxnSpPr>
          <p:nvPr/>
        </p:nvCxnSpPr>
        <p:spPr>
          <a:xfrm>
            <a:off x="2025199" y="1623849"/>
            <a:ext cx="0" cy="257726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5031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FC235637-40B4-D04D-8ADF-F4FBD976C84F}"/>
              </a:ext>
            </a:extLst>
          </p:cNvPr>
          <p:cNvSpPr>
            <a:spLocks noGrp="1"/>
          </p:cNvSpPr>
          <p:nvPr>
            <p:ph type="title"/>
          </p:nvPr>
        </p:nvSpPr>
        <p:spPr>
          <a:xfrm>
            <a:off x="457200" y="168422"/>
            <a:ext cx="8229600" cy="1143000"/>
          </a:xfrm>
        </p:spPr>
        <p:txBody>
          <a:bodyPr/>
          <a:lstStyle/>
          <a:p>
            <a:r>
              <a:rPr lang="it-IT" dirty="0"/>
              <a:t>Quasi-free </a:t>
            </a:r>
            <a:r>
              <a:rPr lang="it-IT" dirty="0" err="1"/>
              <a:t>process</a:t>
            </a:r>
            <a:r>
              <a:rPr lang="it-IT" dirty="0"/>
              <a:t> </a:t>
            </a:r>
            <a:r>
              <a:rPr lang="it-IT" dirty="0" err="1"/>
              <a:t>separation</a:t>
            </a:r>
            <a:r>
              <a:rPr lang="it-IT" dirty="0"/>
              <a:t> 2</a:t>
            </a:r>
          </a:p>
        </p:txBody>
      </p:sp>
      <p:pic>
        <p:nvPicPr>
          <p:cNvPr id="2" name="Immagine 1">
            <a:extLst>
              <a:ext uri="{FF2B5EF4-FFF2-40B4-BE49-F238E27FC236}">
                <a16:creationId xmlns:a16="http://schemas.microsoft.com/office/drawing/2014/main" id="{CD05BDBD-43A2-9847-A48B-5F91717FAA92}"/>
              </a:ext>
            </a:extLst>
          </p:cNvPr>
          <p:cNvPicPr>
            <a:picLocks noChangeAspect="1"/>
          </p:cNvPicPr>
          <p:nvPr/>
        </p:nvPicPr>
        <p:blipFill>
          <a:blip r:embed="rId2"/>
          <a:stretch>
            <a:fillRect/>
          </a:stretch>
        </p:blipFill>
        <p:spPr>
          <a:xfrm>
            <a:off x="538764" y="2957141"/>
            <a:ext cx="6250919" cy="3699648"/>
          </a:xfrm>
          <a:prstGeom prst="rect">
            <a:avLst/>
          </a:prstGeom>
        </p:spPr>
      </p:pic>
      <p:sp>
        <p:nvSpPr>
          <p:cNvPr id="3" name="CasellaDiTesto 2">
            <a:extLst>
              <a:ext uri="{FF2B5EF4-FFF2-40B4-BE49-F238E27FC236}">
                <a16:creationId xmlns:a16="http://schemas.microsoft.com/office/drawing/2014/main" id="{FC25AD01-F14B-494F-8F01-6C865B2E03A9}"/>
              </a:ext>
            </a:extLst>
          </p:cNvPr>
          <p:cNvSpPr txBox="1"/>
          <p:nvPr/>
        </p:nvSpPr>
        <p:spPr>
          <a:xfrm>
            <a:off x="226066" y="1311422"/>
            <a:ext cx="8691867" cy="923330"/>
          </a:xfrm>
          <a:prstGeom prst="rect">
            <a:avLst/>
          </a:prstGeom>
          <a:noFill/>
        </p:spPr>
        <p:txBody>
          <a:bodyPr wrap="none" rtlCol="0">
            <a:spAutoFit/>
          </a:bodyPr>
          <a:lstStyle/>
          <a:p>
            <a:r>
              <a:rPr lang="it-IT" dirty="0" err="1"/>
              <a:t>This</a:t>
            </a:r>
            <a:r>
              <a:rPr lang="it-IT" dirty="0"/>
              <a:t> </a:t>
            </a:r>
            <a:r>
              <a:rPr lang="it-IT" dirty="0" err="1"/>
              <a:t>is</a:t>
            </a:r>
            <a:r>
              <a:rPr lang="it-IT" dirty="0"/>
              <a:t> </a:t>
            </a:r>
            <a:r>
              <a:rPr lang="it-IT" dirty="0" err="1"/>
              <a:t>something</a:t>
            </a:r>
            <a:r>
              <a:rPr lang="it-IT" dirty="0"/>
              <a:t> </a:t>
            </a:r>
            <a:r>
              <a:rPr lang="it-IT" dirty="0" err="1"/>
              <a:t>already</a:t>
            </a:r>
            <a:r>
              <a:rPr lang="it-IT" dirty="0"/>
              <a:t> </a:t>
            </a:r>
            <a:r>
              <a:rPr lang="it-IT" dirty="0" err="1"/>
              <a:t>observed</a:t>
            </a:r>
            <a:r>
              <a:rPr lang="it-IT" dirty="0"/>
              <a:t>: </a:t>
            </a:r>
            <a:r>
              <a:rPr lang="it-IT" dirty="0" err="1"/>
              <a:t>at</a:t>
            </a:r>
            <a:r>
              <a:rPr lang="it-IT" dirty="0"/>
              <a:t> </a:t>
            </a:r>
            <a:r>
              <a:rPr lang="it-IT" dirty="0" err="1"/>
              <a:t>low</a:t>
            </a:r>
            <a:r>
              <a:rPr lang="it-IT" dirty="0"/>
              <a:t> </a:t>
            </a:r>
            <a:r>
              <a:rPr lang="it-IT" dirty="0" err="1"/>
              <a:t>transferred</a:t>
            </a:r>
            <a:r>
              <a:rPr lang="it-IT" dirty="0"/>
              <a:t> </a:t>
            </a:r>
            <a:r>
              <a:rPr lang="it-IT" dirty="0" err="1"/>
              <a:t>momenta</a:t>
            </a:r>
            <a:r>
              <a:rPr lang="it-IT" dirty="0"/>
              <a:t> the </a:t>
            </a:r>
            <a:r>
              <a:rPr lang="it-IT" dirty="0" err="1"/>
              <a:t>spectator</a:t>
            </a:r>
            <a:r>
              <a:rPr lang="it-IT" dirty="0"/>
              <a:t> </a:t>
            </a:r>
            <a:r>
              <a:rPr lang="it-IT" dirty="0" err="1"/>
              <a:t>momentum</a:t>
            </a:r>
            <a:endParaRPr lang="it-IT" dirty="0"/>
          </a:p>
          <a:p>
            <a:r>
              <a:rPr lang="it-IT" dirty="0"/>
              <a:t>Distribution </a:t>
            </a:r>
            <a:r>
              <a:rPr lang="it-IT" dirty="0" err="1"/>
              <a:t>is</a:t>
            </a:r>
            <a:r>
              <a:rPr lang="it-IT" dirty="0"/>
              <a:t> </a:t>
            </a:r>
            <a:r>
              <a:rPr lang="it-IT" dirty="0" err="1"/>
              <a:t>distorted</a:t>
            </a:r>
            <a:r>
              <a:rPr lang="it-IT" dirty="0"/>
              <a:t> and </a:t>
            </a:r>
            <a:r>
              <a:rPr lang="it-IT" dirty="0" err="1"/>
              <a:t>narrower</a:t>
            </a:r>
            <a:r>
              <a:rPr lang="it-IT" dirty="0"/>
              <a:t>. </a:t>
            </a:r>
            <a:r>
              <a:rPr lang="it-IT" dirty="0" err="1"/>
              <a:t>This</a:t>
            </a:r>
            <a:r>
              <a:rPr lang="it-IT" dirty="0"/>
              <a:t> </a:t>
            </a:r>
            <a:r>
              <a:rPr lang="it-IT" dirty="0" err="1"/>
              <a:t>holds</a:t>
            </a:r>
            <a:r>
              <a:rPr lang="it-IT" dirty="0"/>
              <a:t> for d, </a:t>
            </a:r>
            <a:r>
              <a:rPr lang="it-IT" baseline="30000" dirty="0"/>
              <a:t>3</a:t>
            </a:r>
            <a:r>
              <a:rPr lang="it-IT" dirty="0"/>
              <a:t>He, </a:t>
            </a:r>
            <a:r>
              <a:rPr lang="it-IT" baseline="30000" dirty="0"/>
              <a:t>6</a:t>
            </a:r>
            <a:r>
              <a:rPr lang="it-IT" dirty="0"/>
              <a:t>Li and </a:t>
            </a:r>
            <a:r>
              <a:rPr lang="it-IT" baseline="30000" dirty="0"/>
              <a:t>9</a:t>
            </a:r>
            <a:r>
              <a:rPr lang="it-IT" dirty="0"/>
              <a:t>Be.</a:t>
            </a:r>
          </a:p>
          <a:p>
            <a:endParaRPr lang="it-IT" dirty="0"/>
          </a:p>
        </p:txBody>
      </p:sp>
      <p:pic>
        <p:nvPicPr>
          <p:cNvPr id="4" name="Immagine 3">
            <a:extLst>
              <a:ext uri="{FF2B5EF4-FFF2-40B4-BE49-F238E27FC236}">
                <a16:creationId xmlns:a16="http://schemas.microsoft.com/office/drawing/2014/main" id="{C6AEA1F4-FF85-964E-BE7E-8C059586B81F}"/>
              </a:ext>
            </a:extLst>
          </p:cNvPr>
          <p:cNvPicPr>
            <a:picLocks noChangeAspect="1"/>
          </p:cNvPicPr>
          <p:nvPr/>
        </p:nvPicPr>
        <p:blipFill>
          <a:blip r:embed="rId3"/>
          <a:stretch>
            <a:fillRect/>
          </a:stretch>
        </p:blipFill>
        <p:spPr>
          <a:xfrm>
            <a:off x="167126" y="2219472"/>
            <a:ext cx="3075753" cy="639342"/>
          </a:xfrm>
          <a:prstGeom prst="rect">
            <a:avLst/>
          </a:prstGeom>
        </p:spPr>
      </p:pic>
      <p:sp>
        <p:nvSpPr>
          <p:cNvPr id="5" name="CasellaDiTesto 4">
            <a:extLst>
              <a:ext uri="{FF2B5EF4-FFF2-40B4-BE49-F238E27FC236}">
                <a16:creationId xmlns:a16="http://schemas.microsoft.com/office/drawing/2014/main" id="{9680F946-2176-AF47-9535-D42772B00BD5}"/>
              </a:ext>
            </a:extLst>
          </p:cNvPr>
          <p:cNvSpPr txBox="1"/>
          <p:nvPr/>
        </p:nvSpPr>
        <p:spPr>
          <a:xfrm>
            <a:off x="3906073" y="2269756"/>
            <a:ext cx="2883610" cy="830997"/>
          </a:xfrm>
          <a:prstGeom prst="rect">
            <a:avLst/>
          </a:prstGeom>
          <a:noFill/>
        </p:spPr>
        <p:txBody>
          <a:bodyPr wrap="none" rtlCol="0">
            <a:spAutoFit/>
          </a:bodyPr>
          <a:lstStyle/>
          <a:p>
            <a:r>
              <a:rPr lang="it-IT" dirty="0"/>
              <a:t>A= </a:t>
            </a:r>
            <a:r>
              <a:rPr lang="it-IT" dirty="0" err="1"/>
              <a:t>projectile</a:t>
            </a:r>
            <a:r>
              <a:rPr lang="it-IT" dirty="0"/>
              <a:t>, B=</a:t>
            </a:r>
            <a:r>
              <a:rPr lang="it-IT" dirty="0" err="1"/>
              <a:t>c+C</a:t>
            </a:r>
            <a:r>
              <a:rPr lang="it-IT" dirty="0"/>
              <a:t> </a:t>
            </a:r>
            <a:r>
              <a:rPr lang="it-IT" dirty="0" err="1"/>
              <a:t>ejectiles</a:t>
            </a:r>
            <a:endParaRPr lang="it-IT" dirty="0"/>
          </a:p>
          <a:p>
            <a:endParaRPr lang="it-IT" dirty="0"/>
          </a:p>
          <a:p>
            <a:r>
              <a:rPr lang="it-IT" sz="1200" dirty="0"/>
              <a:t>Pizzone RG et al. PRC 80 025807 (2009)</a:t>
            </a:r>
          </a:p>
        </p:txBody>
      </p:sp>
      <p:pic>
        <p:nvPicPr>
          <p:cNvPr id="6" name="Immagine 5">
            <a:extLst>
              <a:ext uri="{FF2B5EF4-FFF2-40B4-BE49-F238E27FC236}">
                <a16:creationId xmlns:a16="http://schemas.microsoft.com/office/drawing/2014/main" id="{4321EBD4-D2E3-4648-9B8F-18373D144B02}"/>
              </a:ext>
            </a:extLst>
          </p:cNvPr>
          <p:cNvPicPr>
            <a:picLocks noChangeAspect="1"/>
          </p:cNvPicPr>
          <p:nvPr/>
        </p:nvPicPr>
        <p:blipFill>
          <a:blip r:embed="rId4"/>
          <a:stretch>
            <a:fillRect/>
          </a:stretch>
        </p:blipFill>
        <p:spPr>
          <a:xfrm>
            <a:off x="6610188" y="2752846"/>
            <a:ext cx="2542946" cy="3122437"/>
          </a:xfrm>
          <a:prstGeom prst="rect">
            <a:avLst/>
          </a:prstGeom>
        </p:spPr>
      </p:pic>
    </p:spTree>
    <p:extLst>
      <p:ext uri="{BB962C8B-B14F-4D97-AF65-F5344CB8AC3E}">
        <p14:creationId xmlns:p14="http://schemas.microsoft.com/office/powerpoint/2010/main" val="1049993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E733EC-BB25-994F-9605-E72F89F85603}"/>
              </a:ext>
            </a:extLst>
          </p:cNvPr>
          <p:cNvSpPr>
            <a:spLocks noGrp="1"/>
          </p:cNvSpPr>
          <p:nvPr>
            <p:ph type="title"/>
          </p:nvPr>
        </p:nvSpPr>
        <p:spPr>
          <a:xfrm>
            <a:off x="457200" y="-239586"/>
            <a:ext cx="8229600" cy="1143000"/>
          </a:xfrm>
        </p:spPr>
        <p:txBody>
          <a:bodyPr>
            <a:normAutofit/>
          </a:bodyPr>
          <a:lstStyle/>
          <a:p>
            <a:r>
              <a:rPr lang="it-IT" sz="2400" b="1" dirty="0">
                <a:solidFill>
                  <a:srgbClr val="FF0000"/>
                </a:solidFill>
              </a:rPr>
              <a:t>Cross </a:t>
            </a:r>
            <a:r>
              <a:rPr lang="it-IT" sz="2400" b="1" dirty="0" err="1">
                <a:solidFill>
                  <a:srgbClr val="FF0000"/>
                </a:solidFill>
              </a:rPr>
              <a:t>section</a:t>
            </a:r>
            <a:r>
              <a:rPr lang="it-IT" sz="2400" b="1" dirty="0">
                <a:solidFill>
                  <a:srgbClr val="FF0000"/>
                </a:solidFill>
              </a:rPr>
              <a:t> and </a:t>
            </a:r>
            <a:r>
              <a:rPr lang="it-IT" sz="2400" b="1" dirty="0" err="1">
                <a:solidFill>
                  <a:srgbClr val="FF0000"/>
                </a:solidFill>
              </a:rPr>
              <a:t>comparison</a:t>
            </a:r>
            <a:r>
              <a:rPr lang="it-IT" sz="2400" b="1" dirty="0">
                <a:solidFill>
                  <a:srgbClr val="FF0000"/>
                </a:solidFill>
              </a:rPr>
              <a:t> with </a:t>
            </a:r>
            <a:r>
              <a:rPr lang="it-IT" sz="2400" b="1" dirty="0" err="1">
                <a:solidFill>
                  <a:srgbClr val="FF0000"/>
                </a:solidFill>
              </a:rPr>
              <a:t>direct</a:t>
            </a:r>
            <a:r>
              <a:rPr lang="it-IT" sz="2400" b="1" dirty="0">
                <a:solidFill>
                  <a:srgbClr val="FF0000"/>
                </a:solidFill>
              </a:rPr>
              <a:t> data</a:t>
            </a:r>
          </a:p>
        </p:txBody>
      </p:sp>
      <p:sp>
        <p:nvSpPr>
          <p:cNvPr id="3" name="CasellaDiTesto 2">
            <a:extLst>
              <a:ext uri="{FF2B5EF4-FFF2-40B4-BE49-F238E27FC236}">
                <a16:creationId xmlns:a16="http://schemas.microsoft.com/office/drawing/2014/main" id="{069629A7-F2D3-D54F-AA5B-93EA2B173397}"/>
              </a:ext>
            </a:extLst>
          </p:cNvPr>
          <p:cNvSpPr txBox="1"/>
          <p:nvPr/>
        </p:nvSpPr>
        <p:spPr>
          <a:xfrm>
            <a:off x="457200" y="568694"/>
            <a:ext cx="8355044" cy="369332"/>
          </a:xfrm>
          <a:prstGeom prst="rect">
            <a:avLst/>
          </a:prstGeom>
          <a:noFill/>
        </p:spPr>
        <p:txBody>
          <a:bodyPr wrap="none" rtlCol="0">
            <a:spAutoFit/>
          </a:bodyPr>
          <a:lstStyle/>
          <a:p>
            <a:r>
              <a:rPr lang="it-IT" dirty="0" err="1"/>
              <a:t>After</a:t>
            </a:r>
            <a:r>
              <a:rPr lang="it-IT" dirty="0"/>
              <a:t> </a:t>
            </a:r>
            <a:r>
              <a:rPr lang="it-IT" dirty="0" err="1"/>
              <a:t>selection</a:t>
            </a:r>
            <a:r>
              <a:rPr lang="it-IT" dirty="0"/>
              <a:t> of QF data the </a:t>
            </a:r>
            <a:r>
              <a:rPr lang="it-IT" dirty="0" err="1"/>
              <a:t>binary</a:t>
            </a:r>
            <a:r>
              <a:rPr lang="it-IT" dirty="0"/>
              <a:t> cross </a:t>
            </a:r>
            <a:r>
              <a:rPr lang="it-IT" dirty="0" err="1"/>
              <a:t>section</a:t>
            </a:r>
            <a:r>
              <a:rPr lang="it-IT" dirty="0"/>
              <a:t> </a:t>
            </a:r>
            <a:r>
              <a:rPr lang="it-IT" dirty="0" err="1"/>
              <a:t>is</a:t>
            </a:r>
            <a:r>
              <a:rPr lang="it-IT" dirty="0"/>
              <a:t> </a:t>
            </a:r>
            <a:r>
              <a:rPr lang="it-IT" dirty="0" err="1"/>
              <a:t>extracted</a:t>
            </a:r>
            <a:r>
              <a:rPr lang="it-IT" dirty="0"/>
              <a:t> </a:t>
            </a:r>
            <a:r>
              <a:rPr lang="it-IT" dirty="0" err="1"/>
              <a:t>according</a:t>
            </a:r>
            <a:r>
              <a:rPr lang="it-IT" dirty="0"/>
              <a:t> to the formula</a:t>
            </a:r>
          </a:p>
        </p:txBody>
      </p:sp>
      <p:grpSp>
        <p:nvGrpSpPr>
          <p:cNvPr id="7" name="Gruppo 6">
            <a:extLst>
              <a:ext uri="{FF2B5EF4-FFF2-40B4-BE49-F238E27FC236}">
                <a16:creationId xmlns:a16="http://schemas.microsoft.com/office/drawing/2014/main" id="{361F2113-8D93-6040-B727-04A48493CE8D}"/>
              </a:ext>
            </a:extLst>
          </p:cNvPr>
          <p:cNvGrpSpPr/>
          <p:nvPr/>
        </p:nvGrpSpPr>
        <p:grpSpPr>
          <a:xfrm>
            <a:off x="5094185" y="1236392"/>
            <a:ext cx="4049815" cy="646331"/>
            <a:chOff x="2924504" y="2333484"/>
            <a:chExt cx="2810203" cy="469900"/>
          </a:xfrm>
        </p:grpSpPr>
        <p:pic>
          <p:nvPicPr>
            <p:cNvPr id="5" name="Immagine 4">
              <a:extLst>
                <a:ext uri="{FF2B5EF4-FFF2-40B4-BE49-F238E27FC236}">
                  <a16:creationId xmlns:a16="http://schemas.microsoft.com/office/drawing/2014/main" id="{6E355733-7642-C249-B8A9-94A5E4545E2A}"/>
                </a:ext>
              </a:extLst>
            </p:cNvPr>
            <p:cNvPicPr>
              <a:picLocks noChangeAspect="1"/>
            </p:cNvPicPr>
            <p:nvPr/>
          </p:nvPicPr>
          <p:blipFill>
            <a:blip r:embed="rId2"/>
            <a:stretch>
              <a:fillRect/>
            </a:stretch>
          </p:blipFill>
          <p:spPr>
            <a:xfrm>
              <a:off x="2924504" y="2333484"/>
              <a:ext cx="1066800" cy="469900"/>
            </a:xfrm>
            <a:prstGeom prst="rect">
              <a:avLst/>
            </a:prstGeom>
          </p:spPr>
        </p:pic>
        <p:pic>
          <p:nvPicPr>
            <p:cNvPr id="6" name="Immagine 5">
              <a:extLst>
                <a:ext uri="{FF2B5EF4-FFF2-40B4-BE49-F238E27FC236}">
                  <a16:creationId xmlns:a16="http://schemas.microsoft.com/office/drawing/2014/main" id="{5E7E8E3F-CE37-FC46-A438-0FFC64F92158}"/>
                </a:ext>
              </a:extLst>
            </p:cNvPr>
            <p:cNvPicPr>
              <a:picLocks noChangeAspect="1"/>
            </p:cNvPicPr>
            <p:nvPr/>
          </p:nvPicPr>
          <p:blipFill>
            <a:blip r:embed="rId3"/>
            <a:stretch>
              <a:fillRect/>
            </a:stretch>
          </p:blipFill>
          <p:spPr>
            <a:xfrm>
              <a:off x="3829707" y="2359349"/>
              <a:ext cx="1905000" cy="419100"/>
            </a:xfrm>
            <a:prstGeom prst="rect">
              <a:avLst/>
            </a:prstGeom>
          </p:spPr>
        </p:pic>
      </p:grpSp>
      <p:sp>
        <p:nvSpPr>
          <p:cNvPr id="8" name="CasellaDiTesto 7">
            <a:extLst>
              <a:ext uri="{FF2B5EF4-FFF2-40B4-BE49-F238E27FC236}">
                <a16:creationId xmlns:a16="http://schemas.microsoft.com/office/drawing/2014/main" id="{04F7A5EE-F213-744B-8800-B8BC2AD903CE}"/>
              </a:ext>
            </a:extLst>
          </p:cNvPr>
          <p:cNvSpPr txBox="1"/>
          <p:nvPr/>
        </p:nvSpPr>
        <p:spPr>
          <a:xfrm>
            <a:off x="193805" y="4312808"/>
            <a:ext cx="8522312" cy="923330"/>
          </a:xfrm>
          <a:prstGeom prst="rect">
            <a:avLst/>
          </a:prstGeom>
          <a:noFill/>
        </p:spPr>
        <p:txBody>
          <a:bodyPr wrap="square" rtlCol="0">
            <a:spAutoFit/>
          </a:bodyPr>
          <a:lstStyle/>
          <a:p>
            <a:r>
              <a:rPr lang="it-IT" b="1" dirty="0"/>
              <a:t>complete the </a:t>
            </a:r>
            <a:r>
              <a:rPr lang="it-IT" b="1" dirty="0" err="1"/>
              <a:t>analysis</a:t>
            </a:r>
            <a:r>
              <a:rPr lang="it-IT" b="1" dirty="0"/>
              <a:t> </a:t>
            </a:r>
            <a:r>
              <a:rPr lang="it-IT" b="1" dirty="0" err="1"/>
              <a:t>at</a:t>
            </a:r>
            <a:r>
              <a:rPr lang="it-IT" b="1" dirty="0"/>
              <a:t> </a:t>
            </a:r>
            <a:r>
              <a:rPr lang="it-IT" b="1" dirty="0" err="1"/>
              <a:t>higher</a:t>
            </a:r>
            <a:r>
              <a:rPr lang="it-IT" b="1" dirty="0"/>
              <a:t> energies E</a:t>
            </a:r>
            <a:r>
              <a:rPr lang="it-IT" b="1" baseline="-25000" dirty="0"/>
              <a:t>cm</a:t>
            </a:r>
            <a:r>
              <a:rPr lang="it-IT" b="1" dirty="0"/>
              <a:t>&gt;0.4 (complete </a:t>
            </a:r>
            <a:r>
              <a:rPr lang="it-IT" b="1" dirty="0" err="1"/>
              <a:t>analisys</a:t>
            </a:r>
            <a:r>
              <a:rPr lang="it-IT" b="1" dirty="0"/>
              <a:t> </a:t>
            </a:r>
            <a:r>
              <a:rPr lang="it-IT" b="1" dirty="0" err="1"/>
              <a:t>extends</a:t>
            </a:r>
            <a:r>
              <a:rPr lang="it-IT" b="1" dirty="0"/>
              <a:t> of 50% the energy range with </a:t>
            </a:r>
            <a:r>
              <a:rPr lang="it-IT" b="1" dirty="0" err="1"/>
              <a:t>respect</a:t>
            </a:r>
            <a:r>
              <a:rPr lang="it-IT" b="1" dirty="0"/>
              <a:t> to Pizzone et al. EPJA 2020. </a:t>
            </a:r>
          </a:p>
          <a:p>
            <a:endParaRPr lang="it-IT" b="1" dirty="0"/>
          </a:p>
        </p:txBody>
      </p:sp>
      <p:sp>
        <p:nvSpPr>
          <p:cNvPr id="9" name="CasellaDiTesto 8">
            <a:extLst>
              <a:ext uri="{FF2B5EF4-FFF2-40B4-BE49-F238E27FC236}">
                <a16:creationId xmlns:a16="http://schemas.microsoft.com/office/drawing/2014/main" id="{9199B20B-35D6-E44A-80FF-D8A8DA97D739}"/>
              </a:ext>
            </a:extLst>
          </p:cNvPr>
          <p:cNvSpPr txBox="1"/>
          <p:nvPr/>
        </p:nvSpPr>
        <p:spPr>
          <a:xfrm>
            <a:off x="5295953" y="3291004"/>
            <a:ext cx="3189078" cy="369332"/>
          </a:xfrm>
          <a:prstGeom prst="rect">
            <a:avLst/>
          </a:prstGeom>
          <a:noFill/>
        </p:spPr>
        <p:txBody>
          <a:bodyPr wrap="none" rtlCol="0">
            <a:spAutoFit/>
          </a:bodyPr>
          <a:lstStyle/>
          <a:p>
            <a:r>
              <a:rPr lang="it-IT" b="1" dirty="0">
                <a:solidFill>
                  <a:srgbClr val="FF0000"/>
                </a:solidFill>
              </a:rPr>
              <a:t>CONCLUSIONS &amp; PERSPECTIVES</a:t>
            </a:r>
          </a:p>
        </p:txBody>
      </p:sp>
      <p:sp>
        <p:nvSpPr>
          <p:cNvPr id="10" name="CasellaDiTesto 9">
            <a:extLst>
              <a:ext uri="{FF2B5EF4-FFF2-40B4-BE49-F238E27FC236}">
                <a16:creationId xmlns:a16="http://schemas.microsoft.com/office/drawing/2014/main" id="{4B947140-5BE1-6E40-A704-CAFF02252D38}"/>
              </a:ext>
            </a:extLst>
          </p:cNvPr>
          <p:cNvSpPr txBox="1"/>
          <p:nvPr/>
        </p:nvSpPr>
        <p:spPr>
          <a:xfrm>
            <a:off x="193805" y="3702324"/>
            <a:ext cx="8714565" cy="646331"/>
          </a:xfrm>
          <a:prstGeom prst="rect">
            <a:avLst/>
          </a:prstGeom>
          <a:noFill/>
        </p:spPr>
        <p:txBody>
          <a:bodyPr wrap="none" rtlCol="0">
            <a:spAutoFit/>
          </a:bodyPr>
          <a:lstStyle/>
          <a:p>
            <a:r>
              <a:rPr lang="it-IT" dirty="0"/>
              <a:t>-</a:t>
            </a:r>
            <a:r>
              <a:rPr lang="it-IT" dirty="0" err="1"/>
              <a:t>It</a:t>
            </a:r>
            <a:r>
              <a:rPr lang="it-IT" dirty="0"/>
              <a:t> </a:t>
            </a:r>
            <a:r>
              <a:rPr lang="it-IT" dirty="0" err="1"/>
              <a:t>was</a:t>
            </a:r>
            <a:r>
              <a:rPr lang="it-IT" dirty="0"/>
              <a:t> </a:t>
            </a:r>
            <a:r>
              <a:rPr lang="it-IT" dirty="0" err="1"/>
              <a:t>possible</a:t>
            </a:r>
            <a:r>
              <a:rPr lang="it-IT" dirty="0"/>
              <a:t> to </a:t>
            </a:r>
            <a:r>
              <a:rPr lang="it-IT" dirty="0" err="1"/>
              <a:t>apply</a:t>
            </a:r>
            <a:r>
              <a:rPr lang="it-IT" dirty="0"/>
              <a:t> THM to the </a:t>
            </a:r>
            <a:r>
              <a:rPr lang="it-IT" dirty="0" err="1"/>
              <a:t>reaction</a:t>
            </a:r>
            <a:r>
              <a:rPr lang="it-IT" dirty="0"/>
              <a:t> of </a:t>
            </a:r>
            <a:r>
              <a:rPr lang="it-IT" dirty="0" err="1"/>
              <a:t>interest</a:t>
            </a:r>
            <a:r>
              <a:rPr lang="it-IT" dirty="0"/>
              <a:t>. </a:t>
            </a:r>
            <a:r>
              <a:rPr lang="it-IT" dirty="0" err="1"/>
              <a:t>Good</a:t>
            </a:r>
            <a:r>
              <a:rPr lang="it-IT" dirty="0"/>
              <a:t> </a:t>
            </a:r>
            <a:r>
              <a:rPr lang="it-IT" dirty="0" err="1"/>
              <a:t>comparison</a:t>
            </a:r>
            <a:r>
              <a:rPr lang="it-IT" dirty="0"/>
              <a:t> with </a:t>
            </a:r>
            <a:r>
              <a:rPr lang="it-IT" dirty="0" err="1"/>
              <a:t>direct</a:t>
            </a:r>
            <a:r>
              <a:rPr lang="it-IT" dirty="0"/>
              <a:t> data</a:t>
            </a:r>
          </a:p>
          <a:p>
            <a:r>
              <a:rPr lang="it-IT" dirty="0"/>
              <a:t>-</a:t>
            </a:r>
            <a:r>
              <a:rPr lang="it-IT" dirty="0" err="1"/>
              <a:t>Measurement</a:t>
            </a:r>
            <a:r>
              <a:rPr lang="it-IT" dirty="0"/>
              <a:t> </a:t>
            </a:r>
            <a:r>
              <a:rPr lang="it-IT" dirty="0" err="1"/>
              <a:t>extended</a:t>
            </a:r>
            <a:r>
              <a:rPr lang="it-IT" dirty="0"/>
              <a:t> in the 0-400 </a:t>
            </a:r>
            <a:r>
              <a:rPr lang="it-IT" dirty="0" err="1"/>
              <a:t>keV</a:t>
            </a:r>
            <a:r>
              <a:rPr lang="it-IT" dirty="0"/>
              <a:t> </a:t>
            </a:r>
            <a:r>
              <a:rPr lang="it-IT" dirty="0" err="1"/>
              <a:t>energy</a:t>
            </a:r>
            <a:r>
              <a:rPr lang="it-IT" dirty="0"/>
              <a:t> </a:t>
            </a:r>
            <a:r>
              <a:rPr lang="it-IT" dirty="0" err="1"/>
              <a:t>range</a:t>
            </a:r>
            <a:r>
              <a:rPr lang="it-IT" dirty="0"/>
              <a:t> of </a:t>
            </a:r>
            <a:r>
              <a:rPr lang="it-IT" dirty="0" err="1"/>
              <a:t>interest</a:t>
            </a:r>
            <a:r>
              <a:rPr lang="it-IT" dirty="0"/>
              <a:t> for BBN </a:t>
            </a:r>
          </a:p>
        </p:txBody>
      </p:sp>
      <p:sp>
        <p:nvSpPr>
          <p:cNvPr id="11" name="CasellaDiTesto 10">
            <a:extLst>
              <a:ext uri="{FF2B5EF4-FFF2-40B4-BE49-F238E27FC236}">
                <a16:creationId xmlns:a16="http://schemas.microsoft.com/office/drawing/2014/main" id="{9D0818A7-CD03-D744-978F-F852F95286EF}"/>
              </a:ext>
            </a:extLst>
          </p:cNvPr>
          <p:cNvSpPr txBox="1"/>
          <p:nvPr/>
        </p:nvSpPr>
        <p:spPr>
          <a:xfrm>
            <a:off x="5196468" y="2263698"/>
            <a:ext cx="3825086" cy="646331"/>
          </a:xfrm>
          <a:prstGeom prst="rect">
            <a:avLst/>
          </a:prstGeom>
          <a:noFill/>
        </p:spPr>
        <p:txBody>
          <a:bodyPr wrap="none" rtlCol="0">
            <a:spAutoFit/>
          </a:bodyPr>
          <a:lstStyle/>
          <a:p>
            <a:r>
              <a:rPr lang="it-IT" dirty="0"/>
              <a:t>THM </a:t>
            </a:r>
            <a:r>
              <a:rPr lang="it-IT" dirty="0" err="1"/>
              <a:t>results</a:t>
            </a:r>
            <a:r>
              <a:rPr lang="it-IT" dirty="0"/>
              <a:t> are </a:t>
            </a:r>
            <a:r>
              <a:rPr lang="it-IT" dirty="0" err="1"/>
              <a:t>normalized</a:t>
            </a:r>
            <a:r>
              <a:rPr lang="it-IT" dirty="0"/>
              <a:t> in the high</a:t>
            </a:r>
          </a:p>
          <a:p>
            <a:r>
              <a:rPr lang="it-IT" dirty="0"/>
              <a:t>Energy </a:t>
            </a:r>
            <a:r>
              <a:rPr lang="it-IT" dirty="0" err="1"/>
              <a:t>range</a:t>
            </a:r>
            <a:r>
              <a:rPr lang="it-IT" dirty="0"/>
              <a:t> (</a:t>
            </a:r>
            <a:r>
              <a:rPr lang="it-IT" dirty="0" err="1"/>
              <a:t>above</a:t>
            </a:r>
            <a:r>
              <a:rPr lang="it-IT" dirty="0"/>
              <a:t> 300 </a:t>
            </a:r>
            <a:r>
              <a:rPr lang="it-IT" dirty="0" err="1"/>
              <a:t>keV</a:t>
            </a:r>
            <a:r>
              <a:rPr lang="it-IT" dirty="0"/>
              <a:t>)</a:t>
            </a:r>
          </a:p>
        </p:txBody>
      </p:sp>
      <p:pic>
        <p:nvPicPr>
          <p:cNvPr id="12" name="Immagine 11">
            <a:extLst>
              <a:ext uri="{FF2B5EF4-FFF2-40B4-BE49-F238E27FC236}">
                <a16:creationId xmlns:a16="http://schemas.microsoft.com/office/drawing/2014/main" id="{326F7C68-047A-C345-9D1F-919015CEA597}"/>
              </a:ext>
            </a:extLst>
          </p:cNvPr>
          <p:cNvPicPr>
            <a:picLocks noChangeAspect="1"/>
          </p:cNvPicPr>
          <p:nvPr/>
        </p:nvPicPr>
        <p:blipFill>
          <a:blip r:embed="rId4"/>
          <a:stretch>
            <a:fillRect/>
          </a:stretch>
        </p:blipFill>
        <p:spPr>
          <a:xfrm>
            <a:off x="47735" y="866351"/>
            <a:ext cx="4921005" cy="2966613"/>
          </a:xfrm>
          <a:prstGeom prst="rect">
            <a:avLst/>
          </a:prstGeom>
        </p:spPr>
      </p:pic>
      <p:pic>
        <p:nvPicPr>
          <p:cNvPr id="13" name="Immagine 12" descr="Immagine che contiene testo, schermata, Carattere, documento&#10;&#10;Descrizione generata automaticamente">
            <a:extLst>
              <a:ext uri="{FF2B5EF4-FFF2-40B4-BE49-F238E27FC236}">
                <a16:creationId xmlns:a16="http://schemas.microsoft.com/office/drawing/2014/main" id="{36D95D15-57C9-EE4B-8FD7-CE27DAD5F366}"/>
              </a:ext>
            </a:extLst>
          </p:cNvPr>
          <p:cNvPicPr>
            <a:picLocks noChangeAspect="1"/>
          </p:cNvPicPr>
          <p:nvPr/>
        </p:nvPicPr>
        <p:blipFill>
          <a:blip r:embed="rId5"/>
          <a:stretch>
            <a:fillRect/>
          </a:stretch>
        </p:blipFill>
        <p:spPr>
          <a:xfrm>
            <a:off x="1522341" y="4885764"/>
            <a:ext cx="6099318" cy="1871699"/>
          </a:xfrm>
          <a:prstGeom prst="rect">
            <a:avLst/>
          </a:prstGeom>
        </p:spPr>
      </p:pic>
    </p:spTree>
    <p:extLst>
      <p:ext uri="{BB962C8B-B14F-4D97-AF65-F5344CB8AC3E}">
        <p14:creationId xmlns:p14="http://schemas.microsoft.com/office/powerpoint/2010/main" val="3626772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DFC26A3-CD84-D991-BD1B-824D564B7787}"/>
              </a:ext>
            </a:extLst>
          </p:cNvPr>
          <p:cNvSpPr txBox="1"/>
          <p:nvPr/>
        </p:nvSpPr>
        <p:spPr>
          <a:xfrm>
            <a:off x="3207895" y="97436"/>
            <a:ext cx="3336041" cy="738664"/>
          </a:xfrm>
          <a:prstGeom prst="rect">
            <a:avLst/>
          </a:prstGeom>
          <a:noFill/>
        </p:spPr>
        <p:txBody>
          <a:bodyPr wrap="none" rtlCol="0">
            <a:spAutoFit/>
          </a:bodyPr>
          <a:lstStyle/>
          <a:p>
            <a:r>
              <a:rPr lang="it-IT" sz="2400" b="1" dirty="0"/>
              <a:t>Reaction rate </a:t>
            </a:r>
            <a:r>
              <a:rPr lang="it-IT" sz="2400" b="1" dirty="0" err="1"/>
              <a:t>calculation</a:t>
            </a:r>
            <a:endParaRPr lang="it-IT" sz="2400" b="1" dirty="0"/>
          </a:p>
          <a:p>
            <a:endParaRPr lang="it-IT" b="1" dirty="0"/>
          </a:p>
        </p:txBody>
      </p:sp>
      <p:pic>
        <p:nvPicPr>
          <p:cNvPr id="6" name="Immagine 5" descr="Immagine che contiene testo, linea, schermata, Diagramma&#10;&#10;Descrizione generata automaticamente">
            <a:extLst>
              <a:ext uri="{FF2B5EF4-FFF2-40B4-BE49-F238E27FC236}">
                <a16:creationId xmlns:a16="http://schemas.microsoft.com/office/drawing/2014/main" id="{FFF64CA5-51EC-6234-82EC-B2A4EB2AFA2F}"/>
              </a:ext>
            </a:extLst>
          </p:cNvPr>
          <p:cNvPicPr>
            <a:picLocks noChangeAspect="1"/>
          </p:cNvPicPr>
          <p:nvPr/>
        </p:nvPicPr>
        <p:blipFill>
          <a:blip r:embed="rId2"/>
          <a:stretch>
            <a:fillRect/>
          </a:stretch>
        </p:blipFill>
        <p:spPr>
          <a:xfrm>
            <a:off x="161660" y="452579"/>
            <a:ext cx="3046235" cy="3977512"/>
          </a:xfrm>
          <a:prstGeom prst="rect">
            <a:avLst/>
          </a:prstGeom>
        </p:spPr>
      </p:pic>
      <p:pic>
        <p:nvPicPr>
          <p:cNvPr id="8" name="Immagine 7" descr="Immagine che contiene testo, schermata, Carattere, ricevuta&#10;&#10;Descrizione generata automaticamente">
            <a:extLst>
              <a:ext uri="{FF2B5EF4-FFF2-40B4-BE49-F238E27FC236}">
                <a16:creationId xmlns:a16="http://schemas.microsoft.com/office/drawing/2014/main" id="{66BECDB3-4232-659F-2E51-2C892A6D16D9}"/>
              </a:ext>
            </a:extLst>
          </p:cNvPr>
          <p:cNvPicPr>
            <a:picLocks noChangeAspect="1"/>
          </p:cNvPicPr>
          <p:nvPr/>
        </p:nvPicPr>
        <p:blipFill>
          <a:blip r:embed="rId3"/>
          <a:stretch>
            <a:fillRect/>
          </a:stretch>
        </p:blipFill>
        <p:spPr>
          <a:xfrm>
            <a:off x="126959" y="4827602"/>
            <a:ext cx="6071960" cy="1900858"/>
          </a:xfrm>
          <a:prstGeom prst="rect">
            <a:avLst/>
          </a:prstGeom>
        </p:spPr>
      </p:pic>
      <p:sp>
        <p:nvSpPr>
          <p:cNvPr id="9" name="CasellaDiTesto 8">
            <a:extLst>
              <a:ext uri="{FF2B5EF4-FFF2-40B4-BE49-F238E27FC236}">
                <a16:creationId xmlns:a16="http://schemas.microsoft.com/office/drawing/2014/main" id="{0DE46CD8-0DAE-9AE2-428D-108D5CAA20F1}"/>
              </a:ext>
            </a:extLst>
          </p:cNvPr>
          <p:cNvSpPr txBox="1"/>
          <p:nvPr/>
        </p:nvSpPr>
        <p:spPr>
          <a:xfrm>
            <a:off x="3188574" y="471197"/>
            <a:ext cx="5278532" cy="3693319"/>
          </a:xfrm>
          <a:prstGeom prst="rect">
            <a:avLst/>
          </a:prstGeom>
          <a:noFill/>
        </p:spPr>
        <p:txBody>
          <a:bodyPr wrap="square" rtlCol="0">
            <a:spAutoFit/>
          </a:bodyPr>
          <a:lstStyle/>
          <a:p>
            <a:r>
              <a:rPr lang="it-IT" dirty="0"/>
              <a:t>Reaction rate </a:t>
            </a:r>
            <a:r>
              <a:rPr lang="it-IT" dirty="0" err="1"/>
              <a:t>compared</a:t>
            </a:r>
            <a:r>
              <a:rPr lang="it-IT" dirty="0"/>
              <a:t> with Brune et al. </a:t>
            </a:r>
          </a:p>
          <a:p>
            <a:r>
              <a:rPr lang="it-IT" dirty="0"/>
              <a:t>with </a:t>
            </a:r>
            <a:r>
              <a:rPr lang="it-IT" dirty="0" err="1"/>
              <a:t>relatively</a:t>
            </a:r>
            <a:r>
              <a:rPr lang="it-IT" dirty="0"/>
              <a:t> small </a:t>
            </a:r>
            <a:r>
              <a:rPr lang="it-IT" dirty="0" err="1"/>
              <a:t>changes</a:t>
            </a:r>
            <a:r>
              <a:rPr lang="it-IT" dirty="0"/>
              <a:t>;</a:t>
            </a:r>
          </a:p>
          <a:p>
            <a:endParaRPr lang="it-IT" dirty="0"/>
          </a:p>
          <a:p>
            <a:r>
              <a:rPr lang="it-IT" dirty="0" err="1"/>
              <a:t>Primordial</a:t>
            </a:r>
            <a:r>
              <a:rPr lang="it-IT" dirty="0"/>
              <a:t>  </a:t>
            </a:r>
            <a:r>
              <a:rPr lang="it-IT" dirty="0" err="1"/>
              <a:t>abundances</a:t>
            </a:r>
            <a:r>
              <a:rPr lang="it-IT" dirty="0"/>
              <a:t> </a:t>
            </a:r>
            <a:r>
              <a:rPr lang="it-IT" dirty="0" err="1"/>
              <a:t>calculated</a:t>
            </a:r>
            <a:r>
              <a:rPr lang="it-IT" dirty="0"/>
              <a:t> by PRIMAT </a:t>
            </a:r>
            <a:r>
              <a:rPr lang="it-IT" dirty="0">
                <a:sym typeface="Wingdings" pitchFamily="2" charset="2"/>
              </a:rPr>
              <a:t></a:t>
            </a:r>
          </a:p>
          <a:p>
            <a:r>
              <a:rPr lang="it-IT" dirty="0" err="1">
                <a:sym typeface="Wingdings" pitchFamily="2" charset="2"/>
              </a:rPr>
              <a:t>We</a:t>
            </a:r>
            <a:r>
              <a:rPr lang="it-IT" dirty="0">
                <a:sym typeface="Wingdings" pitchFamily="2" charset="2"/>
              </a:rPr>
              <a:t> are </a:t>
            </a:r>
            <a:r>
              <a:rPr lang="it-IT" dirty="0" err="1">
                <a:sym typeface="Wingdings" pitchFamily="2" charset="2"/>
              </a:rPr>
              <a:t>still</a:t>
            </a:r>
            <a:r>
              <a:rPr lang="it-IT" dirty="0">
                <a:sym typeface="Wingdings" pitchFamily="2" charset="2"/>
              </a:rPr>
              <a:t> far from </a:t>
            </a:r>
            <a:r>
              <a:rPr lang="it-IT" dirty="0" err="1">
                <a:sym typeface="Wingdings" pitchFamily="2" charset="2"/>
              </a:rPr>
              <a:t>primordial</a:t>
            </a:r>
            <a:r>
              <a:rPr lang="it-IT" dirty="0">
                <a:sym typeface="Wingdings" pitchFamily="2" charset="2"/>
              </a:rPr>
              <a:t> </a:t>
            </a:r>
            <a:r>
              <a:rPr lang="it-IT" dirty="0" err="1">
                <a:sym typeface="Wingdings" pitchFamily="2" charset="2"/>
              </a:rPr>
              <a:t>lithium</a:t>
            </a:r>
            <a:r>
              <a:rPr lang="it-IT" dirty="0">
                <a:sym typeface="Wingdings" pitchFamily="2" charset="2"/>
              </a:rPr>
              <a:t> </a:t>
            </a:r>
            <a:r>
              <a:rPr lang="it-IT" dirty="0" err="1">
                <a:sym typeface="Wingdings" pitchFamily="2" charset="2"/>
              </a:rPr>
              <a:t>problem</a:t>
            </a:r>
            <a:r>
              <a:rPr lang="it-IT" dirty="0">
                <a:sym typeface="Wingdings" pitchFamily="2" charset="2"/>
              </a:rPr>
              <a:t> </a:t>
            </a:r>
            <a:r>
              <a:rPr lang="it-IT" dirty="0" err="1">
                <a:sym typeface="Wingdings" pitchFamily="2" charset="2"/>
              </a:rPr>
              <a:t>solution</a:t>
            </a:r>
            <a:endParaRPr lang="it-IT" dirty="0">
              <a:sym typeface="Wingdings" pitchFamily="2" charset="2"/>
            </a:endParaRPr>
          </a:p>
          <a:p>
            <a:endParaRPr lang="it-IT" dirty="0">
              <a:sym typeface="Wingdings" pitchFamily="2" charset="2"/>
            </a:endParaRPr>
          </a:p>
          <a:p>
            <a:endParaRPr lang="it-IT" dirty="0">
              <a:sym typeface="Wingdings" pitchFamily="2" charset="2"/>
            </a:endParaRPr>
          </a:p>
          <a:p>
            <a:r>
              <a:rPr lang="it-IT" dirty="0">
                <a:sym typeface="Wingdings" pitchFamily="2" charset="2"/>
              </a:rPr>
              <a:t>THM </a:t>
            </a:r>
            <a:r>
              <a:rPr lang="it-IT" dirty="0" err="1">
                <a:sym typeface="Wingdings" pitchFamily="2" charset="2"/>
              </a:rPr>
              <a:t>again</a:t>
            </a:r>
            <a:r>
              <a:rPr lang="it-IT" dirty="0">
                <a:sym typeface="Wingdings" pitchFamily="2" charset="2"/>
              </a:rPr>
              <a:t> </a:t>
            </a:r>
            <a:r>
              <a:rPr lang="it-IT" dirty="0" err="1">
                <a:sym typeface="Wingdings" pitchFamily="2" charset="2"/>
              </a:rPr>
              <a:t>is</a:t>
            </a:r>
            <a:r>
              <a:rPr lang="it-IT" dirty="0">
                <a:sym typeface="Wingdings" pitchFamily="2" charset="2"/>
              </a:rPr>
              <a:t> </a:t>
            </a:r>
            <a:r>
              <a:rPr lang="it-IT" dirty="0" err="1">
                <a:sym typeface="Wingdings" pitchFamily="2" charset="2"/>
              </a:rPr>
              <a:t>very</a:t>
            </a:r>
            <a:r>
              <a:rPr lang="it-IT" dirty="0">
                <a:sym typeface="Wingdings" pitchFamily="2" charset="2"/>
              </a:rPr>
              <a:t> </a:t>
            </a:r>
            <a:r>
              <a:rPr lang="it-IT" dirty="0" err="1">
                <a:sym typeface="Wingdings" pitchFamily="2" charset="2"/>
              </a:rPr>
              <a:t>useful</a:t>
            </a:r>
            <a:r>
              <a:rPr lang="it-IT" dirty="0">
                <a:sym typeface="Wingdings" pitchFamily="2" charset="2"/>
              </a:rPr>
              <a:t> for </a:t>
            </a:r>
            <a:r>
              <a:rPr lang="it-IT" dirty="0" err="1">
                <a:sym typeface="Wingdings" pitchFamily="2" charset="2"/>
              </a:rPr>
              <a:t>n-induced</a:t>
            </a:r>
            <a:r>
              <a:rPr lang="it-IT" dirty="0">
                <a:sym typeface="Wingdings" pitchFamily="2" charset="2"/>
              </a:rPr>
              <a:t> reaction </a:t>
            </a:r>
          </a:p>
          <a:p>
            <a:r>
              <a:rPr lang="it-IT" dirty="0" err="1">
                <a:sym typeface="Wingdings" pitchFamily="2" charset="2"/>
              </a:rPr>
              <a:t>Potential</a:t>
            </a:r>
            <a:r>
              <a:rPr lang="it-IT" dirty="0">
                <a:sym typeface="Wingdings" pitchFamily="2" charset="2"/>
              </a:rPr>
              <a:t> </a:t>
            </a:r>
            <a:r>
              <a:rPr lang="it-IT" dirty="0" err="1">
                <a:sym typeface="Wingdings" pitchFamily="2" charset="2"/>
              </a:rPr>
              <a:t>applications</a:t>
            </a:r>
            <a:r>
              <a:rPr lang="it-IT" dirty="0">
                <a:sym typeface="Wingdings" pitchFamily="2" charset="2"/>
              </a:rPr>
              <a:t> to </a:t>
            </a:r>
            <a:r>
              <a:rPr lang="it-IT" dirty="0" err="1">
                <a:sym typeface="Wingdings" pitchFamily="2" charset="2"/>
              </a:rPr>
              <a:t>n</a:t>
            </a:r>
            <a:r>
              <a:rPr lang="it-IT" dirty="0">
                <a:sym typeface="Wingdings" pitchFamily="2" charset="2"/>
              </a:rPr>
              <a:t> interactions with </a:t>
            </a:r>
            <a:r>
              <a:rPr lang="it-IT" dirty="0" err="1">
                <a:sym typeface="Wingdings" pitchFamily="2" charset="2"/>
              </a:rPr>
              <a:t>unstable</a:t>
            </a:r>
            <a:r>
              <a:rPr lang="it-IT" dirty="0">
                <a:sym typeface="Wingdings" pitchFamily="2" charset="2"/>
              </a:rPr>
              <a:t> </a:t>
            </a:r>
            <a:r>
              <a:rPr lang="it-IT" dirty="0" err="1">
                <a:sym typeface="Wingdings" pitchFamily="2" charset="2"/>
              </a:rPr>
              <a:t>beams</a:t>
            </a:r>
            <a:endParaRPr lang="it-IT" dirty="0">
              <a:sym typeface="Wingdings" pitchFamily="2" charset="2"/>
            </a:endParaRPr>
          </a:p>
          <a:p>
            <a:r>
              <a:rPr lang="it-IT" dirty="0" err="1">
                <a:sym typeface="Wingdings" pitchFamily="2" charset="2"/>
              </a:rPr>
              <a:t>Which</a:t>
            </a:r>
            <a:r>
              <a:rPr lang="it-IT" dirty="0">
                <a:sym typeface="Wingdings" pitchFamily="2" charset="2"/>
              </a:rPr>
              <a:t> are </a:t>
            </a:r>
            <a:r>
              <a:rPr lang="it-IT" dirty="0" err="1">
                <a:sym typeface="Wingdings" pitchFamily="2" charset="2"/>
              </a:rPr>
              <a:t>crucial</a:t>
            </a:r>
            <a:r>
              <a:rPr lang="it-IT" dirty="0">
                <a:sym typeface="Wingdings" pitchFamily="2" charset="2"/>
              </a:rPr>
              <a:t> for </a:t>
            </a:r>
            <a:r>
              <a:rPr lang="it-IT" dirty="0" err="1">
                <a:sym typeface="Wingdings" pitchFamily="2" charset="2"/>
              </a:rPr>
              <a:t>many</a:t>
            </a:r>
            <a:r>
              <a:rPr lang="it-IT" dirty="0">
                <a:sym typeface="Wingdings" pitchFamily="2" charset="2"/>
              </a:rPr>
              <a:t> </a:t>
            </a:r>
            <a:r>
              <a:rPr lang="it-IT" dirty="0" err="1">
                <a:sym typeface="Wingdings" pitchFamily="2" charset="2"/>
              </a:rPr>
              <a:t>astrophysical</a:t>
            </a:r>
            <a:r>
              <a:rPr lang="it-IT" dirty="0">
                <a:sym typeface="Wingdings" pitchFamily="2" charset="2"/>
              </a:rPr>
              <a:t> </a:t>
            </a:r>
            <a:r>
              <a:rPr lang="it-IT" dirty="0" err="1">
                <a:sym typeface="Wingdings" pitchFamily="2" charset="2"/>
              </a:rPr>
              <a:t>scenarios</a:t>
            </a:r>
            <a:r>
              <a:rPr lang="it-IT" dirty="0">
                <a:sym typeface="Wingdings" pitchFamily="2" charset="2"/>
              </a:rPr>
              <a:t> e.g.</a:t>
            </a:r>
          </a:p>
          <a:p>
            <a:r>
              <a:rPr lang="it-IT" b="1" baseline="30000" dirty="0">
                <a:solidFill>
                  <a:srgbClr val="FF0000"/>
                </a:solidFill>
                <a:sym typeface="Wingdings" pitchFamily="2" charset="2"/>
              </a:rPr>
              <a:t>7</a:t>
            </a:r>
            <a:r>
              <a:rPr lang="it-IT" b="1" dirty="0">
                <a:solidFill>
                  <a:srgbClr val="FF0000"/>
                </a:solidFill>
                <a:sym typeface="Wingdings" pitchFamily="2" charset="2"/>
              </a:rPr>
              <a:t>Be+n, </a:t>
            </a:r>
            <a:r>
              <a:rPr lang="it-IT" b="1" baseline="30000" dirty="0">
                <a:solidFill>
                  <a:srgbClr val="FF0000"/>
                </a:solidFill>
                <a:sym typeface="Wingdings" pitchFamily="2" charset="2"/>
              </a:rPr>
              <a:t>26</a:t>
            </a:r>
            <a:r>
              <a:rPr lang="it-IT" b="1" dirty="0">
                <a:solidFill>
                  <a:srgbClr val="FF0000"/>
                </a:solidFill>
                <a:sym typeface="Wingdings" pitchFamily="2" charset="2"/>
              </a:rPr>
              <a:t>Al+n </a:t>
            </a:r>
            <a:r>
              <a:rPr lang="it-IT" b="1" dirty="0" err="1">
                <a:solidFill>
                  <a:srgbClr val="FF0000"/>
                </a:solidFill>
                <a:sym typeface="Wingdings" pitchFamily="2" charset="2"/>
              </a:rPr>
              <a:t>etc</a:t>
            </a:r>
            <a:r>
              <a:rPr lang="it-IT" b="1" dirty="0">
                <a:solidFill>
                  <a:srgbClr val="FF0000"/>
                </a:solidFill>
                <a:sym typeface="Wingdings" pitchFamily="2" charset="2"/>
              </a:rPr>
              <a:t> </a:t>
            </a:r>
            <a:endParaRPr lang="it-IT" b="1" dirty="0">
              <a:solidFill>
                <a:srgbClr val="FF0000"/>
              </a:solidFill>
            </a:endParaRPr>
          </a:p>
        </p:txBody>
      </p:sp>
      <p:pic>
        <p:nvPicPr>
          <p:cNvPr id="7" name="Immagine 6">
            <a:extLst>
              <a:ext uri="{FF2B5EF4-FFF2-40B4-BE49-F238E27FC236}">
                <a16:creationId xmlns:a16="http://schemas.microsoft.com/office/drawing/2014/main" id="{240A2D1E-8292-5D47-8FED-3030EC4CFD60}"/>
              </a:ext>
            </a:extLst>
          </p:cNvPr>
          <p:cNvPicPr>
            <a:picLocks noChangeAspect="1"/>
          </p:cNvPicPr>
          <p:nvPr/>
        </p:nvPicPr>
        <p:blipFill>
          <a:blip r:embed="rId4"/>
          <a:stretch>
            <a:fillRect/>
          </a:stretch>
        </p:blipFill>
        <p:spPr>
          <a:xfrm>
            <a:off x="6085890" y="3854193"/>
            <a:ext cx="3046235" cy="3003808"/>
          </a:xfrm>
          <a:prstGeom prst="rect">
            <a:avLst/>
          </a:prstGeom>
        </p:spPr>
      </p:pic>
    </p:spTree>
    <p:extLst>
      <p:ext uri="{BB962C8B-B14F-4D97-AF65-F5344CB8AC3E}">
        <p14:creationId xmlns:p14="http://schemas.microsoft.com/office/powerpoint/2010/main" val="121227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7F87BF-438E-8440-984A-31F679D970E1}"/>
              </a:ext>
            </a:extLst>
          </p:cNvPr>
          <p:cNvSpPr txBox="1">
            <a:spLocks noGrp="1"/>
          </p:cNvSpPr>
          <p:nvPr>
            <p:ph type="title"/>
          </p:nvPr>
        </p:nvSpPr>
        <p:spPr>
          <a:xfrm>
            <a:off x="459581" y="116632"/>
            <a:ext cx="8224838" cy="440763"/>
          </a:xfrm>
          <a:prstGeom prst="rect">
            <a:avLst/>
          </a:prstGeom>
          <a:noFill/>
        </p:spPr>
        <p:txBody>
          <a:bodyPr wrap="square" rtlCol="0">
            <a:spAutoFit/>
          </a:bodyPr>
          <a:lstStyle/>
          <a:p>
            <a:pPr algn="ctr"/>
            <a:r>
              <a:rPr lang="en-US" sz="2250" b="1" dirty="0">
                <a:solidFill>
                  <a:srgbClr val="008000"/>
                </a:solidFill>
              </a:rPr>
              <a:t>n-induced reactions &amp; RIB’s in 2 steps: the </a:t>
            </a:r>
            <a:r>
              <a:rPr lang="en-US" sz="2250" b="1" baseline="30000" dirty="0">
                <a:solidFill>
                  <a:srgbClr val="008000"/>
                </a:solidFill>
              </a:rPr>
              <a:t>7</a:t>
            </a:r>
            <a:r>
              <a:rPr lang="en-US" sz="2250" b="1" dirty="0">
                <a:solidFill>
                  <a:srgbClr val="008000"/>
                </a:solidFill>
              </a:rPr>
              <a:t>Be(n,α)</a:t>
            </a:r>
            <a:r>
              <a:rPr lang="en-US" sz="2250" b="1" baseline="30000" dirty="0">
                <a:solidFill>
                  <a:srgbClr val="008000"/>
                </a:solidFill>
              </a:rPr>
              <a:t>4</a:t>
            </a:r>
            <a:r>
              <a:rPr lang="en-US" sz="2250" b="1" dirty="0">
                <a:solidFill>
                  <a:srgbClr val="008000"/>
                </a:solidFill>
              </a:rPr>
              <a:t>He &amp; (</a:t>
            </a:r>
            <a:r>
              <a:rPr lang="en-US" sz="2250" b="1" dirty="0" err="1">
                <a:solidFill>
                  <a:srgbClr val="008000"/>
                </a:solidFill>
              </a:rPr>
              <a:t>n,p</a:t>
            </a:r>
            <a:r>
              <a:rPr lang="en-US" sz="2250" b="1" dirty="0">
                <a:solidFill>
                  <a:srgbClr val="008000"/>
                </a:solidFill>
              </a:rPr>
              <a:t>) case</a:t>
            </a:r>
          </a:p>
        </p:txBody>
      </p:sp>
      <p:pic>
        <p:nvPicPr>
          <p:cNvPr id="8" name="Immagine 7">
            <a:extLst>
              <a:ext uri="{FF2B5EF4-FFF2-40B4-BE49-F238E27FC236}">
                <a16:creationId xmlns:a16="http://schemas.microsoft.com/office/drawing/2014/main" id="{FC81F579-F376-B443-9C55-3F02096D3A51}"/>
              </a:ext>
            </a:extLst>
          </p:cNvPr>
          <p:cNvPicPr>
            <a:picLocks noChangeAspect="1"/>
          </p:cNvPicPr>
          <p:nvPr/>
        </p:nvPicPr>
        <p:blipFill>
          <a:blip r:embed="rId3"/>
          <a:stretch>
            <a:fillRect/>
          </a:stretch>
        </p:blipFill>
        <p:spPr>
          <a:xfrm>
            <a:off x="185395" y="5147341"/>
            <a:ext cx="4476226" cy="1214886"/>
          </a:xfrm>
          <a:prstGeom prst="rect">
            <a:avLst/>
          </a:prstGeom>
        </p:spPr>
      </p:pic>
      <p:pic>
        <p:nvPicPr>
          <p:cNvPr id="9" name="Immagine 8">
            <a:extLst>
              <a:ext uri="{FF2B5EF4-FFF2-40B4-BE49-F238E27FC236}">
                <a16:creationId xmlns:a16="http://schemas.microsoft.com/office/drawing/2014/main" id="{58AEB586-CD74-234F-8B7C-D8387234295E}"/>
              </a:ext>
            </a:extLst>
          </p:cNvPr>
          <p:cNvPicPr>
            <a:picLocks noChangeAspect="1"/>
          </p:cNvPicPr>
          <p:nvPr/>
        </p:nvPicPr>
        <p:blipFill>
          <a:blip r:embed="rId4"/>
          <a:stretch>
            <a:fillRect/>
          </a:stretch>
        </p:blipFill>
        <p:spPr>
          <a:xfrm>
            <a:off x="57148" y="647326"/>
            <a:ext cx="4903065" cy="4281513"/>
          </a:xfrm>
          <a:prstGeom prst="rect">
            <a:avLst/>
          </a:prstGeom>
        </p:spPr>
      </p:pic>
      <p:sp>
        <p:nvSpPr>
          <p:cNvPr id="2" name="CasellaDiTesto 1">
            <a:extLst>
              <a:ext uri="{FF2B5EF4-FFF2-40B4-BE49-F238E27FC236}">
                <a16:creationId xmlns:a16="http://schemas.microsoft.com/office/drawing/2014/main" id="{81C20ACE-301C-334C-9BE5-604829DAAD6E}"/>
              </a:ext>
            </a:extLst>
          </p:cNvPr>
          <p:cNvSpPr txBox="1"/>
          <p:nvPr/>
        </p:nvSpPr>
        <p:spPr>
          <a:xfrm>
            <a:off x="5668312" y="964389"/>
            <a:ext cx="3578352" cy="1754326"/>
          </a:xfrm>
          <a:prstGeom prst="rect">
            <a:avLst/>
          </a:prstGeom>
          <a:noFill/>
        </p:spPr>
        <p:txBody>
          <a:bodyPr wrap="none" rtlCol="0">
            <a:spAutoFit/>
          </a:bodyPr>
          <a:lstStyle/>
          <a:p>
            <a:r>
              <a:rPr lang="it-IT" dirty="0" err="1"/>
              <a:t>Simoultaneous</a:t>
            </a:r>
            <a:r>
              <a:rPr lang="it-IT" dirty="0"/>
              <a:t> </a:t>
            </a:r>
            <a:r>
              <a:rPr lang="it-IT" dirty="0" err="1"/>
              <a:t>measurement</a:t>
            </a:r>
            <a:r>
              <a:rPr lang="it-IT" dirty="0"/>
              <a:t> of:</a:t>
            </a:r>
          </a:p>
          <a:p>
            <a:endParaRPr lang="it-IT" dirty="0"/>
          </a:p>
          <a:p>
            <a:r>
              <a:rPr lang="it-IT" baseline="30000" dirty="0"/>
              <a:t>7</a:t>
            </a:r>
            <a:r>
              <a:rPr lang="it-IT" dirty="0"/>
              <a:t>Be(n,p</a:t>
            </a:r>
            <a:r>
              <a:rPr lang="it-IT" baseline="-25000" dirty="0"/>
              <a:t>0</a:t>
            </a:r>
            <a:r>
              <a:rPr lang="it-IT" dirty="0"/>
              <a:t>), </a:t>
            </a:r>
            <a:r>
              <a:rPr lang="it-IT" baseline="30000" dirty="0"/>
              <a:t>7</a:t>
            </a:r>
            <a:r>
              <a:rPr lang="it-IT" dirty="0"/>
              <a:t>Be(n,p</a:t>
            </a:r>
            <a:r>
              <a:rPr lang="it-IT" baseline="-25000" dirty="0"/>
              <a:t>1</a:t>
            </a:r>
            <a:r>
              <a:rPr lang="it-IT" dirty="0"/>
              <a:t>) and </a:t>
            </a:r>
            <a:r>
              <a:rPr lang="it-IT" baseline="30000" dirty="0"/>
              <a:t>7</a:t>
            </a:r>
            <a:r>
              <a:rPr lang="it-IT" dirty="0"/>
              <a:t>Be(</a:t>
            </a:r>
            <a:r>
              <a:rPr lang="it-IT" dirty="0" err="1"/>
              <a:t>n,a</a:t>
            </a:r>
            <a:r>
              <a:rPr lang="it-IT" dirty="0"/>
              <a:t>)</a:t>
            </a:r>
          </a:p>
          <a:p>
            <a:endParaRPr lang="it-IT" dirty="0"/>
          </a:p>
          <a:p>
            <a:endParaRPr lang="it-IT" dirty="0"/>
          </a:p>
          <a:p>
            <a:r>
              <a:rPr lang="it-IT" dirty="0" err="1"/>
              <a:t>Performed</a:t>
            </a:r>
            <a:r>
              <a:rPr lang="it-IT" dirty="0"/>
              <a:t> @ INFN-LNL &amp;CNS RIKEN</a:t>
            </a:r>
          </a:p>
        </p:txBody>
      </p:sp>
      <p:pic>
        <p:nvPicPr>
          <p:cNvPr id="7" name="Immagine 6">
            <a:extLst>
              <a:ext uri="{FF2B5EF4-FFF2-40B4-BE49-F238E27FC236}">
                <a16:creationId xmlns:a16="http://schemas.microsoft.com/office/drawing/2014/main" id="{10BD8E9A-572C-5145-BF4D-71A6F745062B}"/>
              </a:ext>
            </a:extLst>
          </p:cNvPr>
          <p:cNvPicPr>
            <a:picLocks noChangeAspect="1"/>
          </p:cNvPicPr>
          <p:nvPr/>
        </p:nvPicPr>
        <p:blipFill>
          <a:blip r:embed="rId5"/>
          <a:stretch>
            <a:fillRect/>
          </a:stretch>
        </p:blipFill>
        <p:spPr>
          <a:xfrm>
            <a:off x="4847016" y="5588673"/>
            <a:ext cx="4296984" cy="1269327"/>
          </a:xfrm>
          <a:prstGeom prst="rect">
            <a:avLst/>
          </a:prstGeom>
        </p:spPr>
      </p:pic>
      <p:sp>
        <p:nvSpPr>
          <p:cNvPr id="3" name="CasellaDiTesto 2">
            <a:extLst>
              <a:ext uri="{FF2B5EF4-FFF2-40B4-BE49-F238E27FC236}">
                <a16:creationId xmlns:a16="http://schemas.microsoft.com/office/drawing/2014/main" id="{D1DE6B86-0503-0C4C-B50A-5A2D470CE794}"/>
              </a:ext>
            </a:extLst>
          </p:cNvPr>
          <p:cNvSpPr txBox="1"/>
          <p:nvPr/>
        </p:nvSpPr>
        <p:spPr>
          <a:xfrm>
            <a:off x="5332651" y="3236814"/>
            <a:ext cx="3333541" cy="646331"/>
          </a:xfrm>
          <a:prstGeom prst="rect">
            <a:avLst/>
          </a:prstGeom>
          <a:noFill/>
        </p:spPr>
        <p:txBody>
          <a:bodyPr wrap="none" rtlCol="0">
            <a:spAutoFit/>
          </a:bodyPr>
          <a:lstStyle/>
          <a:p>
            <a:r>
              <a:rPr lang="it-IT" b="1" dirty="0">
                <a:solidFill>
                  <a:srgbClr val="FF0000"/>
                </a:solidFill>
              </a:rPr>
              <a:t>Lamia et al. APJ  2017&amp;2019 and </a:t>
            </a:r>
          </a:p>
          <a:p>
            <a:r>
              <a:rPr lang="it-IT" b="1" dirty="0" err="1">
                <a:solidFill>
                  <a:srgbClr val="FF0000"/>
                </a:solidFill>
              </a:rPr>
              <a:t>Hayakawa</a:t>
            </a:r>
            <a:r>
              <a:rPr lang="it-IT" b="1" dirty="0">
                <a:solidFill>
                  <a:srgbClr val="FF0000"/>
                </a:solidFill>
              </a:rPr>
              <a:t> et al. APJ  2021</a:t>
            </a:r>
          </a:p>
        </p:txBody>
      </p:sp>
    </p:spTree>
    <p:extLst>
      <p:ext uri="{BB962C8B-B14F-4D97-AF65-F5344CB8AC3E}">
        <p14:creationId xmlns:p14="http://schemas.microsoft.com/office/powerpoint/2010/main" val="1979732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diagramma, linea, Diagramma, testo&#10;&#10;Descrizione generata automaticamente">
            <a:extLst>
              <a:ext uri="{FF2B5EF4-FFF2-40B4-BE49-F238E27FC236}">
                <a16:creationId xmlns:a16="http://schemas.microsoft.com/office/drawing/2014/main" id="{C24A9EC0-F855-49D7-CCE1-B1217CF9A37D}"/>
              </a:ext>
            </a:extLst>
          </p:cNvPr>
          <p:cNvPicPr>
            <a:picLocks noGrp="1" noChangeAspect="1"/>
          </p:cNvPicPr>
          <p:nvPr>
            <p:ph idx="1"/>
          </p:nvPr>
        </p:nvPicPr>
        <p:blipFill>
          <a:blip r:embed="rId2"/>
          <a:stretch>
            <a:fillRect/>
          </a:stretch>
        </p:blipFill>
        <p:spPr>
          <a:xfrm>
            <a:off x="548633" y="1323063"/>
            <a:ext cx="7476624" cy="5245925"/>
          </a:xfrm>
        </p:spPr>
      </p:pic>
      <p:sp>
        <p:nvSpPr>
          <p:cNvPr id="6" name="Rettangolo 5">
            <a:extLst>
              <a:ext uri="{FF2B5EF4-FFF2-40B4-BE49-F238E27FC236}">
                <a16:creationId xmlns:a16="http://schemas.microsoft.com/office/drawing/2014/main" id="{8ED737F2-1FD0-025C-881E-E73F80BC6B8D}"/>
              </a:ext>
            </a:extLst>
          </p:cNvPr>
          <p:cNvSpPr/>
          <p:nvPr/>
        </p:nvSpPr>
        <p:spPr>
          <a:xfrm rot="439903">
            <a:off x="-109193" y="4365308"/>
            <a:ext cx="8792277" cy="923330"/>
          </a:xfrm>
          <a:prstGeom prst="rect">
            <a:avLst/>
          </a:prstGeom>
          <a:noFill/>
        </p:spPr>
        <p:txBody>
          <a:bodyPr wrap="square" lIns="91440" tIns="45720" rIns="91440" bIns="45720">
            <a:spAutoFit/>
          </a:bodyPr>
          <a:lstStyle/>
          <a:p>
            <a:pPr algn="ctr"/>
            <a:r>
              <a:rPr lang="it-IT"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Preliminary data</a:t>
            </a:r>
          </a:p>
        </p:txBody>
      </p:sp>
      <p:sp>
        <p:nvSpPr>
          <p:cNvPr id="7" name="CasellaDiTesto 6">
            <a:extLst>
              <a:ext uri="{FF2B5EF4-FFF2-40B4-BE49-F238E27FC236}">
                <a16:creationId xmlns:a16="http://schemas.microsoft.com/office/drawing/2014/main" id="{14D7C919-2CE0-0D56-445E-34F1F4A2EF80}"/>
              </a:ext>
            </a:extLst>
          </p:cNvPr>
          <p:cNvSpPr txBox="1"/>
          <p:nvPr/>
        </p:nvSpPr>
        <p:spPr>
          <a:xfrm>
            <a:off x="278779" y="166349"/>
            <a:ext cx="8597591" cy="1323439"/>
          </a:xfrm>
          <a:prstGeom prst="rect">
            <a:avLst/>
          </a:prstGeom>
          <a:noFill/>
        </p:spPr>
        <p:txBody>
          <a:bodyPr wrap="square" rtlCol="0">
            <a:spAutoFit/>
          </a:bodyPr>
          <a:lstStyle/>
          <a:p>
            <a:r>
              <a:rPr lang="it-IT" sz="2000" dirty="0" err="1"/>
              <a:t>Possible</a:t>
            </a:r>
            <a:r>
              <a:rPr lang="it-IT" sz="2000" dirty="0"/>
              <a:t> studies of </a:t>
            </a:r>
            <a:r>
              <a:rPr lang="it-IT" sz="2000" b="1" dirty="0">
                <a:solidFill>
                  <a:srgbClr val="FF0000"/>
                </a:solidFill>
              </a:rPr>
              <a:t>3H+d </a:t>
            </a:r>
            <a:r>
              <a:rPr lang="it-IT" sz="2000" b="1" dirty="0">
                <a:solidFill>
                  <a:srgbClr val="FF0000"/>
                </a:solidFill>
                <a:sym typeface="Wingdings" pitchFamily="2" charset="2"/>
              </a:rPr>
              <a:t> n,4He reaction </a:t>
            </a:r>
            <a:r>
              <a:rPr lang="it-IT" sz="2000" dirty="0">
                <a:sym typeface="Wingdings" pitchFamily="2" charset="2"/>
              </a:rPr>
              <a:t>with </a:t>
            </a:r>
            <a:r>
              <a:rPr lang="it-IT" sz="2000" dirty="0" err="1">
                <a:sym typeface="Wingdings" pitchFamily="2" charset="2"/>
              </a:rPr>
              <a:t>important</a:t>
            </a:r>
            <a:r>
              <a:rPr lang="it-IT" sz="2000" dirty="0">
                <a:sym typeface="Wingdings" pitchFamily="2" charset="2"/>
              </a:rPr>
              <a:t> impact </a:t>
            </a:r>
          </a:p>
          <a:p>
            <a:r>
              <a:rPr lang="it-IT" sz="2000" dirty="0">
                <a:sym typeface="Wingdings" pitchFamily="2" charset="2"/>
              </a:rPr>
              <a:t>on </a:t>
            </a:r>
            <a:r>
              <a:rPr lang="it-IT" sz="2000" dirty="0" err="1">
                <a:sym typeface="Wingdings" pitchFamily="2" charset="2"/>
              </a:rPr>
              <a:t>primordial</a:t>
            </a:r>
            <a:r>
              <a:rPr lang="it-IT" sz="2000" dirty="0">
                <a:sym typeface="Wingdings" pitchFamily="2" charset="2"/>
              </a:rPr>
              <a:t> CNO </a:t>
            </a:r>
            <a:r>
              <a:rPr lang="it-IT" sz="2000" dirty="0" err="1">
                <a:sym typeface="Wingdings" pitchFamily="2" charset="2"/>
              </a:rPr>
              <a:t>abundances</a:t>
            </a:r>
            <a:r>
              <a:rPr lang="it-IT" sz="2000" dirty="0">
                <a:sym typeface="Wingdings" pitchFamily="2" charset="2"/>
              </a:rPr>
              <a:t>. </a:t>
            </a:r>
            <a:r>
              <a:rPr lang="it-IT" sz="2000" b="1" dirty="0" err="1">
                <a:solidFill>
                  <a:srgbClr val="00B050"/>
                </a:solidFill>
                <a:sym typeface="Wingdings" pitchFamily="2" charset="2"/>
              </a:rPr>
              <a:t>Sensitivity</a:t>
            </a:r>
            <a:r>
              <a:rPr lang="it-IT" sz="2000" b="1" dirty="0">
                <a:solidFill>
                  <a:srgbClr val="00B050"/>
                </a:solidFill>
                <a:sym typeface="Wingdings" pitchFamily="2" charset="2"/>
              </a:rPr>
              <a:t> </a:t>
            </a:r>
            <a:r>
              <a:rPr lang="it-IT" sz="2000" b="1" dirty="0" err="1">
                <a:solidFill>
                  <a:srgbClr val="00B050"/>
                </a:solidFill>
                <a:sym typeface="Wingdings" pitchFamily="2" charset="2"/>
              </a:rPr>
              <a:t>study</a:t>
            </a:r>
            <a:r>
              <a:rPr lang="it-IT" sz="2000" b="1" dirty="0">
                <a:solidFill>
                  <a:srgbClr val="00B050"/>
                </a:solidFill>
                <a:sym typeface="Wingdings" pitchFamily="2" charset="2"/>
              </a:rPr>
              <a:t> on A&gt;9 </a:t>
            </a:r>
            <a:r>
              <a:rPr lang="it-IT" sz="2000" b="1" dirty="0" err="1">
                <a:solidFill>
                  <a:srgbClr val="00B050"/>
                </a:solidFill>
                <a:sym typeface="Wingdings" pitchFamily="2" charset="2"/>
              </a:rPr>
              <a:t>isotopes</a:t>
            </a:r>
            <a:r>
              <a:rPr lang="it-IT" sz="2000" b="1" dirty="0">
                <a:solidFill>
                  <a:srgbClr val="00B050"/>
                </a:solidFill>
                <a:sym typeface="Wingdings" pitchFamily="2" charset="2"/>
              </a:rPr>
              <a:t> in progress</a:t>
            </a:r>
          </a:p>
          <a:p>
            <a:endParaRPr lang="it-IT" sz="2000" dirty="0">
              <a:sym typeface="Wingdings" pitchFamily="2" charset="2"/>
            </a:endParaRPr>
          </a:p>
          <a:p>
            <a:r>
              <a:rPr lang="it-IT" sz="2000" dirty="0">
                <a:sym typeface="Wingdings" pitchFamily="2" charset="2"/>
              </a:rPr>
              <a:t>Future THM Applications</a:t>
            </a:r>
            <a:endParaRPr lang="it-IT" sz="2000" dirty="0"/>
          </a:p>
        </p:txBody>
      </p:sp>
    </p:spTree>
    <p:extLst>
      <p:ext uri="{BB962C8B-B14F-4D97-AF65-F5344CB8AC3E}">
        <p14:creationId xmlns:p14="http://schemas.microsoft.com/office/powerpoint/2010/main" val="944768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511029" y="1383664"/>
            <a:ext cx="8561534" cy="1257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400050" indent="-400050" algn="just">
              <a:spcBef>
                <a:spcPct val="50000"/>
              </a:spcBef>
              <a:defRPr/>
            </a:pPr>
            <a:r>
              <a:rPr lang="en-US" sz="1275" dirty="0">
                <a:latin typeface="+mj-lt"/>
                <a:cs typeface="Times New Roman" charset="0"/>
              </a:rPr>
              <a:t>	</a:t>
            </a:r>
            <a:r>
              <a:rPr lang="en-US" sz="1275" b="1" u="sng" dirty="0">
                <a:latin typeface="+mj-lt"/>
              </a:rPr>
              <a:t>@</a:t>
            </a:r>
            <a:r>
              <a:rPr lang="en-US" sz="1275" b="1" i="1" u="sng" dirty="0">
                <a:latin typeface="+mj-lt"/>
              </a:rPr>
              <a:t>Catania</a:t>
            </a:r>
            <a:r>
              <a:rPr lang="en-US" sz="1275" b="1" dirty="0">
                <a:latin typeface="+mj-lt"/>
              </a:rPr>
              <a:t> </a:t>
            </a:r>
            <a:r>
              <a:rPr lang="en-US" sz="1275" b="1" dirty="0">
                <a:latin typeface="+mj-lt"/>
                <a:cs typeface="Times New Roman" charset="0"/>
              </a:rPr>
              <a:t>A. </a:t>
            </a:r>
            <a:r>
              <a:rPr lang="en-US" sz="1275" b="1" dirty="0" err="1">
                <a:latin typeface="+mj-lt"/>
                <a:cs typeface="Times New Roman" charset="0"/>
              </a:rPr>
              <a:t>Bonasera</a:t>
            </a:r>
            <a:r>
              <a:rPr lang="en-US" sz="1275" b="1" dirty="0">
                <a:latin typeface="+mj-lt"/>
                <a:cs typeface="Times New Roman" charset="0"/>
              </a:rPr>
              <a:t>, </a:t>
            </a:r>
            <a:r>
              <a:rPr lang="en-GB" sz="1275" b="1" dirty="0">
                <a:latin typeface="+mj-lt"/>
                <a:cs typeface="Times New Roman" charset="0"/>
              </a:rPr>
              <a:t>S. Cherubini</a:t>
            </a:r>
            <a:r>
              <a:rPr lang="en-US" sz="1275" b="1" dirty="0">
                <a:latin typeface="+mj-lt"/>
                <a:cs typeface="Times New Roman" charset="0"/>
              </a:rPr>
              <a:t>, A. Di Pietro, P. </a:t>
            </a:r>
            <a:r>
              <a:rPr lang="en-US" sz="1275" b="1" dirty="0" err="1">
                <a:latin typeface="+mj-lt"/>
                <a:cs typeface="Times New Roman" charset="0"/>
              </a:rPr>
              <a:t>Figuera</a:t>
            </a:r>
            <a:r>
              <a:rPr lang="en-US" sz="1275" b="1" dirty="0">
                <a:latin typeface="+mj-lt"/>
                <a:cs typeface="Times New Roman" charset="0"/>
              </a:rPr>
              <a:t>, G.L. </a:t>
            </a:r>
            <a:r>
              <a:rPr lang="en-US" sz="1275" b="1" dirty="0" err="1">
                <a:latin typeface="+mj-lt"/>
                <a:cs typeface="Times New Roman" charset="0"/>
              </a:rPr>
              <a:t>Guardo</a:t>
            </a:r>
            <a:r>
              <a:rPr lang="en-US" sz="1275" b="1" dirty="0">
                <a:latin typeface="+mj-lt"/>
                <a:cs typeface="Times New Roman" charset="0"/>
              </a:rPr>
              <a:t>, M. </a:t>
            </a:r>
            <a:r>
              <a:rPr lang="en-US" sz="1275" b="1" dirty="0" err="1">
                <a:latin typeface="+mj-lt"/>
                <a:cs typeface="Times New Roman" charset="0"/>
              </a:rPr>
              <a:t>Gulino</a:t>
            </a:r>
            <a:r>
              <a:rPr lang="en-US" sz="1275" b="1" dirty="0">
                <a:latin typeface="+mj-lt"/>
                <a:cs typeface="Times New Roman" charset="0"/>
              </a:rPr>
              <a:t>, M. La </a:t>
            </a:r>
            <a:r>
              <a:rPr lang="en-US" sz="1275" b="1" dirty="0" err="1">
                <a:latin typeface="+mj-lt"/>
                <a:cs typeface="Times New Roman" charset="0"/>
              </a:rPr>
              <a:t>Cognata</a:t>
            </a:r>
            <a:r>
              <a:rPr lang="en-US" sz="1275" b="1" dirty="0">
                <a:latin typeface="+mj-lt"/>
                <a:cs typeface="Times New Roman" charset="0"/>
              </a:rPr>
              <a:t>, L. Lamia, D. </a:t>
            </a:r>
            <a:r>
              <a:rPr lang="en-US" sz="1275" b="1" dirty="0" err="1">
                <a:latin typeface="+mj-lt"/>
                <a:cs typeface="Times New Roman" charset="0"/>
              </a:rPr>
              <a:t>Lattuada</a:t>
            </a:r>
            <a:r>
              <a:rPr lang="en-US" sz="1275" b="1" dirty="0">
                <a:latin typeface="+mj-lt"/>
                <a:cs typeface="Times New Roman" charset="0"/>
              </a:rPr>
              <a:t>, A.A. Oliva, R.G. </a:t>
            </a:r>
            <a:r>
              <a:rPr lang="en-US" sz="1275" b="1" dirty="0" err="1">
                <a:latin typeface="+mj-lt"/>
                <a:cs typeface="Times New Roman" charset="0"/>
              </a:rPr>
              <a:t>Pizzone</a:t>
            </a:r>
            <a:r>
              <a:rPr lang="en-US" sz="1275" b="1" dirty="0">
                <a:latin typeface="+mj-lt"/>
                <a:cs typeface="Times New Roman" charset="0"/>
              </a:rPr>
              <a:t>, G.G. </a:t>
            </a:r>
            <a:r>
              <a:rPr lang="en-US" sz="1275" b="1" dirty="0" err="1">
                <a:latin typeface="+mj-lt"/>
                <a:cs typeface="Times New Roman" charset="0"/>
              </a:rPr>
              <a:t>Rapisarda</a:t>
            </a:r>
            <a:r>
              <a:rPr lang="en-US" sz="1275" b="1" dirty="0">
                <a:latin typeface="+mj-lt"/>
                <a:cs typeface="Times New Roman" charset="0"/>
              </a:rPr>
              <a:t>, S. Romano, D. </a:t>
            </a:r>
            <a:r>
              <a:rPr lang="en-US" sz="1275" b="1" dirty="0" err="1">
                <a:latin typeface="+mj-lt"/>
                <a:cs typeface="Times New Roman" charset="0"/>
              </a:rPr>
              <a:t>Santonocito</a:t>
            </a:r>
            <a:r>
              <a:rPr lang="en-US" sz="1275" b="1" dirty="0">
                <a:latin typeface="+mj-lt"/>
                <a:cs typeface="Times New Roman" charset="0"/>
              </a:rPr>
              <a:t>, M.L. </a:t>
            </a:r>
            <a:r>
              <a:rPr lang="en-US" sz="1275" b="1" dirty="0" err="1">
                <a:latin typeface="+mj-lt"/>
                <a:cs typeface="Times New Roman" charset="0"/>
              </a:rPr>
              <a:t>Sergi</a:t>
            </a:r>
            <a:r>
              <a:rPr lang="en-US" sz="1275" b="1" dirty="0">
                <a:latin typeface="+mj-lt"/>
                <a:cs typeface="Times New Roman" charset="0"/>
              </a:rPr>
              <a:t>, R. Spartà, A. </a:t>
            </a:r>
            <a:r>
              <a:rPr lang="en-US" sz="1275" b="1" dirty="0" err="1">
                <a:latin typeface="+mj-lt"/>
                <a:cs typeface="Times New Roman" charset="0"/>
              </a:rPr>
              <a:t>Tumino</a:t>
            </a:r>
            <a:r>
              <a:rPr lang="en-US" sz="1275" b="1" dirty="0">
                <a:latin typeface="+mj-lt"/>
                <a:cs typeface="Times New Roman" charset="0"/>
              </a:rPr>
              <a:t> </a:t>
            </a:r>
          </a:p>
          <a:p>
            <a:pPr marL="400050" indent="-400050" algn="just">
              <a:spcBef>
                <a:spcPct val="50000"/>
              </a:spcBef>
              <a:defRPr/>
            </a:pPr>
            <a:endParaRPr lang="en-US" sz="100" b="1" dirty="0">
              <a:latin typeface="+mj-lt"/>
              <a:cs typeface="Times New Roman" charset="0"/>
            </a:endParaRPr>
          </a:p>
          <a:p>
            <a:pPr marL="400050" indent="-400050" algn="just">
              <a:defRPr/>
            </a:pPr>
            <a:r>
              <a:rPr lang="en-US" sz="1275" b="1" dirty="0">
                <a:latin typeface="+mj-lt"/>
                <a:cs typeface="Times New Roman" charset="0"/>
              </a:rPr>
              <a:t>          @</a:t>
            </a:r>
            <a:r>
              <a:rPr lang="en-US" sz="1275" b="1" i="1" u="sng" dirty="0">
                <a:latin typeface="+mj-lt"/>
                <a:cs typeface="Times New Roman" charset="0"/>
              </a:rPr>
              <a:t>Perugia</a:t>
            </a:r>
            <a:r>
              <a:rPr lang="en-US" sz="1275" b="1" dirty="0">
                <a:latin typeface="+mj-lt"/>
                <a:cs typeface="Times New Roman" charset="0"/>
              </a:rPr>
              <a:t> M. </a:t>
            </a:r>
            <a:r>
              <a:rPr lang="en-US" sz="1275" b="1" dirty="0" err="1">
                <a:latin typeface="+mj-lt"/>
                <a:cs typeface="Times New Roman" charset="0"/>
              </a:rPr>
              <a:t>Busso</a:t>
            </a:r>
            <a:r>
              <a:rPr lang="en-US" sz="1275" b="1" dirty="0">
                <a:latin typeface="+mj-lt"/>
                <a:cs typeface="Times New Roman" charset="0"/>
              </a:rPr>
              <a:t>, S. </a:t>
            </a:r>
            <a:r>
              <a:rPr lang="en-US" sz="1275" b="1" dirty="0" err="1">
                <a:latin typeface="+mj-lt"/>
                <a:cs typeface="Times New Roman" charset="0"/>
              </a:rPr>
              <a:t>Palmerini</a:t>
            </a:r>
            <a:r>
              <a:rPr lang="en-US" sz="1275" b="1" dirty="0">
                <a:latin typeface="+mj-lt"/>
                <a:cs typeface="Times New Roman" charset="0"/>
              </a:rPr>
              <a:t>, M. </a:t>
            </a:r>
            <a:r>
              <a:rPr lang="en-US" sz="1275" b="1" dirty="0" err="1">
                <a:latin typeface="+mj-lt"/>
                <a:cs typeface="Times New Roman" charset="0"/>
              </a:rPr>
              <a:t>Limongi</a:t>
            </a:r>
            <a:r>
              <a:rPr lang="en-US" sz="1275" b="1" dirty="0">
                <a:latin typeface="+mj-lt"/>
                <a:cs typeface="Times New Roman" charset="0"/>
              </a:rPr>
              <a:t>, A. </a:t>
            </a:r>
            <a:r>
              <a:rPr lang="en-US" sz="1275" b="1" dirty="0" err="1">
                <a:latin typeface="+mj-lt"/>
                <a:cs typeface="Times New Roman" charset="0"/>
              </a:rPr>
              <a:t>Chieffi</a:t>
            </a:r>
            <a:r>
              <a:rPr lang="en-US" sz="1275" b="1" dirty="0">
                <a:latin typeface="+mj-lt"/>
                <a:cs typeface="Times New Roman" charset="0"/>
              </a:rPr>
              <a:t>, M.C. </a:t>
            </a:r>
            <a:r>
              <a:rPr lang="en-US" sz="1275" b="1" dirty="0" err="1">
                <a:latin typeface="+mj-lt"/>
                <a:cs typeface="Times New Roman" charset="0"/>
              </a:rPr>
              <a:t>Nucci</a:t>
            </a:r>
            <a:r>
              <a:rPr lang="en-US" sz="1275" b="1" dirty="0">
                <a:latin typeface="+mj-lt"/>
                <a:cs typeface="Times New Roman" charset="0"/>
              </a:rPr>
              <a:t>   @ </a:t>
            </a:r>
            <a:r>
              <a:rPr lang="en-US" sz="1275" b="1" i="1" u="sng" dirty="0" err="1">
                <a:latin typeface="+mj-lt"/>
                <a:cs typeface="Times New Roman" charset="0"/>
              </a:rPr>
              <a:t>Padova</a:t>
            </a:r>
            <a:r>
              <a:rPr lang="en-US" sz="1275" b="1" i="1" u="sng" dirty="0">
                <a:latin typeface="+mj-lt"/>
                <a:cs typeface="Times New Roman" charset="0"/>
              </a:rPr>
              <a:t> </a:t>
            </a:r>
            <a:r>
              <a:rPr lang="en-US" sz="1275" b="1" dirty="0">
                <a:latin typeface="+mj-lt"/>
                <a:cs typeface="Times New Roman" charset="0"/>
              </a:rPr>
              <a:t>M. </a:t>
            </a:r>
            <a:r>
              <a:rPr lang="en-US" sz="1275" b="1" dirty="0" err="1">
                <a:latin typeface="+mj-lt"/>
                <a:cs typeface="Times New Roman" charset="0"/>
              </a:rPr>
              <a:t>Mazzocco</a:t>
            </a:r>
            <a:r>
              <a:rPr lang="en-US" sz="1275" b="1" dirty="0">
                <a:latin typeface="+mj-lt"/>
                <a:cs typeface="Times New Roman" charset="0"/>
              </a:rPr>
              <a:t>   </a:t>
            </a:r>
            <a:r>
              <a:rPr lang="en-US" sz="1275" b="1" i="1" u="sng" dirty="0">
                <a:latin typeface="+mj-lt"/>
                <a:cs typeface="Times New Roman" charset="0"/>
              </a:rPr>
              <a:t>@Napoli </a:t>
            </a:r>
            <a:r>
              <a:rPr lang="en-US" sz="1275" b="1" dirty="0">
                <a:latin typeface="+mj-lt"/>
                <a:cs typeface="Times New Roman" charset="0"/>
              </a:rPr>
              <a:t> M. La </a:t>
            </a:r>
            <a:r>
              <a:rPr lang="en-US" sz="1275" b="1" dirty="0" err="1">
                <a:latin typeface="+mj-lt"/>
                <a:cs typeface="Times New Roman" charset="0"/>
              </a:rPr>
              <a:t>Commara</a:t>
            </a:r>
            <a:endParaRPr lang="en-US" sz="1275" b="1" dirty="0">
              <a:latin typeface="+mj-lt"/>
              <a:cs typeface="Times New Roman" charset="0"/>
            </a:endParaRPr>
          </a:p>
          <a:p>
            <a:pPr marL="400050" indent="-400050" algn="just">
              <a:spcBef>
                <a:spcPct val="50000"/>
              </a:spcBef>
              <a:defRPr/>
            </a:pPr>
            <a:endParaRPr lang="en-US" sz="1275" dirty="0">
              <a:latin typeface="+mj-lt"/>
              <a:cs typeface="Times New Roman" charset="0"/>
            </a:endParaRPr>
          </a:p>
          <a:p>
            <a:pPr marL="400050" indent="-400050" algn="just">
              <a:spcBef>
                <a:spcPct val="50000"/>
              </a:spcBef>
              <a:defRPr/>
            </a:pPr>
            <a:endParaRPr lang="en-US" sz="1275" dirty="0">
              <a:latin typeface="+mj-lt"/>
              <a:cs typeface="Times New Roman" charset="0"/>
            </a:endParaRPr>
          </a:p>
          <a:p>
            <a:pPr marL="400050" indent="-400050" algn="just">
              <a:spcBef>
                <a:spcPct val="50000"/>
              </a:spcBef>
              <a:defRPr/>
            </a:pPr>
            <a:endParaRPr lang="en-US" sz="1275" dirty="0">
              <a:latin typeface="+mj-lt"/>
              <a:cs typeface="Times New Roman" charset="0"/>
            </a:endParaRPr>
          </a:p>
          <a:p>
            <a:pPr marL="400050" indent="-400050" algn="ctr">
              <a:spcBef>
                <a:spcPct val="50000"/>
              </a:spcBef>
              <a:defRPr/>
            </a:pPr>
            <a:endParaRPr lang="en-GB" sz="1275" dirty="0">
              <a:latin typeface="+mj-lt"/>
              <a:cs typeface="Times New Roman" charset="0"/>
            </a:endParaRPr>
          </a:p>
          <a:p>
            <a:pPr marL="400050" indent="-400050" algn="ctr">
              <a:spcBef>
                <a:spcPct val="50000"/>
              </a:spcBef>
              <a:defRPr/>
            </a:pPr>
            <a:endParaRPr lang="en-GB" sz="1275" dirty="0">
              <a:latin typeface="+mj-lt"/>
              <a:cs typeface="Times New Roman" charset="0"/>
            </a:endParaRPr>
          </a:p>
        </p:txBody>
      </p:sp>
      <p:sp>
        <p:nvSpPr>
          <p:cNvPr id="6" name="Rectangle 9"/>
          <p:cNvSpPr txBox="1">
            <a:spLocks noChangeArrowheads="1"/>
          </p:cNvSpPr>
          <p:nvPr/>
        </p:nvSpPr>
        <p:spPr>
          <a:xfrm>
            <a:off x="511029" y="2651986"/>
            <a:ext cx="6687234" cy="3677562"/>
          </a:xfrm>
          <a:prstGeom prst="rect">
            <a:avLst/>
          </a:prstGeom>
          <a:solidFill>
            <a:schemeClr val="bg1"/>
          </a:solid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it-IT" sz="1200" dirty="0"/>
              <a:t>	</a:t>
            </a:r>
            <a:r>
              <a:rPr lang="it-IT" sz="1200" b="1" dirty="0"/>
              <a:t>	</a:t>
            </a:r>
            <a:r>
              <a:rPr lang="it-IT" sz="1200" b="1" u="sng" dirty="0"/>
              <a:t>International</a:t>
            </a:r>
            <a:r>
              <a:rPr lang="it-IT" sz="1200" b="1" dirty="0"/>
              <a:t> </a:t>
            </a:r>
            <a:r>
              <a:rPr lang="it-IT" sz="1200" b="1" u="sng" dirty="0" err="1"/>
              <a:t>Collaborations</a:t>
            </a:r>
            <a:endParaRPr lang="en-GB" sz="1200" b="1" u="sng" dirty="0"/>
          </a:p>
          <a:p>
            <a:pPr lvl="1">
              <a:defRPr/>
            </a:pPr>
            <a:r>
              <a:rPr lang="it-IT" sz="1200" dirty="0"/>
              <a:t>Notre Dame </a:t>
            </a:r>
            <a:r>
              <a:rPr lang="it-IT" sz="1200" dirty="0" err="1"/>
              <a:t>University</a:t>
            </a:r>
            <a:r>
              <a:rPr lang="it-IT" sz="1200" dirty="0"/>
              <a:t> USA: M. </a:t>
            </a:r>
            <a:r>
              <a:rPr lang="it-IT" sz="1200" dirty="0" err="1"/>
              <a:t>Wiescher</a:t>
            </a:r>
            <a:r>
              <a:rPr lang="it-IT" sz="1200" dirty="0"/>
              <a:t>, M. </a:t>
            </a:r>
            <a:r>
              <a:rPr lang="it-IT" sz="1200" dirty="0" err="1"/>
              <a:t>Couder</a:t>
            </a:r>
            <a:endParaRPr lang="en-GB" sz="1200" dirty="0"/>
          </a:p>
          <a:p>
            <a:pPr lvl="1">
              <a:defRPr/>
            </a:pPr>
            <a:r>
              <a:rPr lang="en-GB" sz="1200" dirty="0"/>
              <a:t>Cyclotron Institute, Texas A&amp;M, USA: R. </a:t>
            </a:r>
            <a:r>
              <a:rPr lang="en-GB" sz="1200" dirty="0" err="1"/>
              <a:t>Tribble</a:t>
            </a:r>
            <a:r>
              <a:rPr lang="en-GB" sz="1200" dirty="0"/>
              <a:t>, V. Goldberg</a:t>
            </a:r>
          </a:p>
          <a:p>
            <a:pPr lvl="1">
              <a:defRPr/>
            </a:pPr>
            <a:r>
              <a:rPr lang="it-IT" sz="1200" dirty="0"/>
              <a:t>Texas A&amp;M Commerce USA: C. </a:t>
            </a:r>
            <a:r>
              <a:rPr lang="it-IT" sz="1200" dirty="0" err="1"/>
              <a:t>Bertulani</a:t>
            </a:r>
            <a:endParaRPr lang="it-IT" sz="1200" dirty="0"/>
          </a:p>
          <a:p>
            <a:pPr lvl="1">
              <a:defRPr/>
            </a:pPr>
            <a:r>
              <a:rPr lang="it-IT" sz="1200" dirty="0"/>
              <a:t>Florida State </a:t>
            </a:r>
            <a:r>
              <a:rPr lang="it-IT" sz="1200" dirty="0" err="1"/>
              <a:t>University</a:t>
            </a:r>
            <a:r>
              <a:rPr lang="it-IT" sz="1200" dirty="0"/>
              <a:t> USA: I. </a:t>
            </a:r>
            <a:r>
              <a:rPr lang="it-IT" sz="1200" dirty="0" err="1"/>
              <a:t>Wiedenhofer</a:t>
            </a:r>
            <a:endParaRPr lang="it-IT" sz="1200" dirty="0"/>
          </a:p>
          <a:p>
            <a:pPr lvl="1">
              <a:defRPr/>
            </a:pPr>
            <a:r>
              <a:rPr lang="en-GB" sz="1200" dirty="0"/>
              <a:t>C.N.S. Riken, Wako, Japan: S. </a:t>
            </a:r>
            <a:r>
              <a:rPr lang="en-GB" sz="1200" dirty="0" err="1"/>
              <a:t>Kubono</a:t>
            </a:r>
            <a:r>
              <a:rPr lang="en-GB" sz="1200" dirty="0"/>
              <a:t>, H. Yamaguchi, S. Hayakawa</a:t>
            </a:r>
            <a:endParaRPr lang="it-IT" sz="1200" dirty="0"/>
          </a:p>
          <a:p>
            <a:pPr lvl="1">
              <a:defRPr/>
            </a:pPr>
            <a:r>
              <a:rPr lang="it-IT" sz="1200" dirty="0" err="1"/>
              <a:t>University</a:t>
            </a:r>
            <a:r>
              <a:rPr lang="it-IT" sz="1200" dirty="0"/>
              <a:t> of Taskent: B. </a:t>
            </a:r>
            <a:r>
              <a:rPr lang="it-IT" sz="1200" dirty="0" err="1"/>
              <a:t>Irgaziev</a:t>
            </a:r>
            <a:r>
              <a:rPr lang="it-IT" sz="1200" dirty="0"/>
              <a:t>, </a:t>
            </a:r>
          </a:p>
          <a:p>
            <a:pPr lvl="1">
              <a:defRPr/>
            </a:pPr>
            <a:r>
              <a:rPr lang="en-GB" sz="1200" dirty="0"/>
              <a:t>CIAE, Beijing, China: S. Zhou, C. Li, Q. Wen </a:t>
            </a:r>
            <a:endParaRPr lang="it-IT" sz="1200" dirty="0"/>
          </a:p>
          <a:p>
            <a:pPr lvl="1">
              <a:defRPr/>
            </a:pPr>
            <a:r>
              <a:rPr lang="en-GB" sz="1200" dirty="0"/>
              <a:t>Nuclear Physics Institute, ASCR, </a:t>
            </a:r>
            <a:r>
              <a:rPr lang="en-GB" sz="1200" dirty="0" err="1"/>
              <a:t>Rez</a:t>
            </a:r>
            <a:r>
              <a:rPr lang="en-GB" sz="1200" dirty="0"/>
              <a:t>, Czech Rep.: V. </a:t>
            </a:r>
            <a:r>
              <a:rPr lang="en-GB" sz="1200" dirty="0" err="1"/>
              <a:t>Kroha</a:t>
            </a:r>
            <a:r>
              <a:rPr lang="en-GB" sz="1200" dirty="0"/>
              <a:t>, V. </a:t>
            </a:r>
            <a:r>
              <a:rPr lang="en-GB" sz="1200" dirty="0" err="1"/>
              <a:t>Burjan</a:t>
            </a:r>
            <a:r>
              <a:rPr lang="en-GB" sz="1200" dirty="0"/>
              <a:t>, J. </a:t>
            </a:r>
            <a:r>
              <a:rPr lang="en-GB" sz="1200" dirty="0" err="1"/>
              <a:t>Mrazek</a:t>
            </a:r>
            <a:endParaRPr lang="it-IT" sz="1200" dirty="0"/>
          </a:p>
          <a:p>
            <a:pPr lvl="1">
              <a:defRPr/>
            </a:pPr>
            <a:r>
              <a:rPr lang="it-IT" sz="1200" dirty="0" err="1"/>
              <a:t>Nipne</a:t>
            </a:r>
            <a:r>
              <a:rPr lang="it-IT" sz="1200" dirty="0"/>
              <a:t> IFIN </a:t>
            </a:r>
            <a:r>
              <a:rPr lang="it-IT" sz="1200" dirty="0" err="1"/>
              <a:t>Bucharest</a:t>
            </a:r>
            <a:r>
              <a:rPr lang="it-IT" sz="1200" dirty="0"/>
              <a:t>: L. </a:t>
            </a:r>
            <a:r>
              <a:rPr lang="it-IT" sz="1200" dirty="0" err="1"/>
              <a:t>Trache</a:t>
            </a:r>
            <a:endParaRPr lang="it-IT" sz="1200" dirty="0"/>
          </a:p>
          <a:p>
            <a:pPr lvl="1">
              <a:defRPr/>
            </a:pPr>
            <a:r>
              <a:rPr lang="it-IT" sz="1200" dirty="0"/>
              <a:t>ELI-NP </a:t>
            </a:r>
            <a:r>
              <a:rPr lang="it-IT" sz="1200" dirty="0" err="1"/>
              <a:t>Bucharest</a:t>
            </a:r>
            <a:r>
              <a:rPr lang="it-IT" sz="1200" dirty="0"/>
              <a:t>: C. </a:t>
            </a:r>
            <a:r>
              <a:rPr lang="it-IT" sz="1200" dirty="0" err="1"/>
              <a:t>Matei</a:t>
            </a:r>
            <a:r>
              <a:rPr lang="it-IT" sz="1200" dirty="0"/>
              <a:t>, D. </a:t>
            </a:r>
            <a:r>
              <a:rPr lang="it-IT" sz="1200" dirty="0" err="1"/>
              <a:t>Balabanski</a:t>
            </a:r>
            <a:endParaRPr lang="it-IT" sz="1200" dirty="0"/>
          </a:p>
          <a:p>
            <a:pPr lvl="1">
              <a:defRPr/>
            </a:pPr>
            <a:r>
              <a:rPr lang="de-DE" sz="1200" dirty="0" err="1"/>
              <a:t>Atomki</a:t>
            </a:r>
            <a:r>
              <a:rPr lang="de-DE" sz="1200" dirty="0"/>
              <a:t>, Debrecen, </a:t>
            </a:r>
            <a:r>
              <a:rPr lang="de-DE" sz="1200" dirty="0" err="1"/>
              <a:t>Hungary</a:t>
            </a:r>
            <a:r>
              <a:rPr lang="de-DE" sz="1200" dirty="0"/>
              <a:t>: G. Kiss</a:t>
            </a:r>
            <a:endParaRPr lang="it-IT" sz="1200" dirty="0"/>
          </a:p>
          <a:p>
            <a:pPr lvl="1">
              <a:defRPr/>
            </a:pPr>
            <a:r>
              <a:rPr lang="en-GB" sz="1200" dirty="0"/>
              <a:t>CSNSM, </a:t>
            </a:r>
            <a:r>
              <a:rPr lang="en-GB" sz="1200" dirty="0" err="1"/>
              <a:t>Orsay</a:t>
            </a:r>
            <a:r>
              <a:rPr lang="it-IT" sz="1200" dirty="0"/>
              <a:t>, </a:t>
            </a:r>
            <a:r>
              <a:rPr lang="en-GB" sz="1200" dirty="0"/>
              <a:t>France : A. </a:t>
            </a:r>
            <a:r>
              <a:rPr lang="en-GB" sz="1200" dirty="0" err="1"/>
              <a:t>Coc</a:t>
            </a:r>
            <a:r>
              <a:rPr lang="en-GB" sz="1200" dirty="0"/>
              <a:t> , F. </a:t>
            </a:r>
            <a:r>
              <a:rPr lang="en-GB" sz="1200" dirty="0" err="1"/>
              <a:t>Hammache</a:t>
            </a:r>
            <a:r>
              <a:rPr lang="en-GB" sz="1200" dirty="0"/>
              <a:t>, N. De </a:t>
            </a:r>
            <a:r>
              <a:rPr lang="en-GB" sz="1200" dirty="0" err="1"/>
              <a:t>Sereville</a:t>
            </a:r>
            <a:endParaRPr lang="en-GB" sz="1200" dirty="0"/>
          </a:p>
          <a:p>
            <a:pPr lvl="1">
              <a:defRPr/>
            </a:pPr>
            <a:r>
              <a:rPr lang="it-IT" sz="1200" dirty="0" err="1"/>
              <a:t>University</a:t>
            </a:r>
            <a:r>
              <a:rPr lang="it-IT" sz="1200" dirty="0"/>
              <a:t> of Catalunya: J. Jose</a:t>
            </a:r>
          </a:p>
          <a:p>
            <a:pPr lvl="1">
              <a:defRPr/>
            </a:pPr>
            <a:r>
              <a:rPr lang="it-IT" sz="1200" dirty="0" err="1"/>
              <a:t>Rudjer</a:t>
            </a:r>
            <a:r>
              <a:rPr lang="it-IT" sz="1200" dirty="0"/>
              <a:t> </a:t>
            </a:r>
            <a:r>
              <a:rPr lang="it-IT" sz="1200" dirty="0" err="1"/>
              <a:t>Boskovic</a:t>
            </a:r>
            <a:r>
              <a:rPr lang="it-IT" sz="1200" dirty="0"/>
              <a:t> </a:t>
            </a:r>
            <a:r>
              <a:rPr lang="it-IT" sz="1200" dirty="0" err="1"/>
              <a:t>Institute</a:t>
            </a:r>
            <a:r>
              <a:rPr lang="it-IT" sz="1200" dirty="0"/>
              <a:t> </a:t>
            </a:r>
            <a:r>
              <a:rPr lang="it-IT" sz="1200" dirty="0" err="1"/>
              <a:t>Zagreb</a:t>
            </a:r>
            <a:r>
              <a:rPr lang="it-IT" sz="1200" dirty="0"/>
              <a:t> </a:t>
            </a:r>
            <a:r>
              <a:rPr lang="it-IT" sz="1200" dirty="0" err="1"/>
              <a:t>Croatia</a:t>
            </a:r>
            <a:r>
              <a:rPr lang="it-IT" sz="1200" dirty="0"/>
              <a:t>: N. </a:t>
            </a:r>
            <a:r>
              <a:rPr lang="it-IT" sz="1200" dirty="0" err="1"/>
              <a:t>Soic</a:t>
            </a:r>
            <a:r>
              <a:rPr lang="it-IT" sz="1200" dirty="0"/>
              <a:t>, M. </a:t>
            </a:r>
            <a:r>
              <a:rPr lang="it-IT" sz="1200" dirty="0" err="1"/>
              <a:t>Milin</a:t>
            </a:r>
            <a:endParaRPr lang="it-IT" sz="1200" dirty="0"/>
          </a:p>
          <a:p>
            <a:pPr lvl="1">
              <a:defRPr/>
            </a:pPr>
            <a:endParaRPr lang="it-IT" sz="1200" dirty="0"/>
          </a:p>
          <a:p>
            <a:pPr lvl="1">
              <a:defRPr/>
            </a:pPr>
            <a:endParaRPr lang="it-IT" sz="1200" dirty="0"/>
          </a:p>
          <a:p>
            <a:pPr lvl="1">
              <a:defRPr/>
            </a:pPr>
            <a:endParaRPr lang="it-IT" sz="1200" dirty="0"/>
          </a:p>
          <a:p>
            <a:pPr lvl="1">
              <a:defRPr/>
            </a:pPr>
            <a:endParaRPr lang="it-IT" sz="1200" dirty="0"/>
          </a:p>
          <a:p>
            <a:pPr lvl="1">
              <a:defRPr/>
            </a:pPr>
            <a:endParaRPr lang="it-IT" sz="1200" dirty="0"/>
          </a:p>
        </p:txBody>
      </p:sp>
      <p:pic>
        <p:nvPicPr>
          <p:cNvPr id="7"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5209" y="1526260"/>
            <a:ext cx="731640" cy="486054"/>
          </a:xfrm>
          <a:prstGeom prst="rect">
            <a:avLst/>
          </a:prstGeom>
          <a:noFill/>
          <a:ln w="1905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 name="Picture 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6115" y="3017663"/>
            <a:ext cx="425970" cy="270000"/>
          </a:xfrm>
          <a:prstGeom prst="rect">
            <a:avLst/>
          </a:prstGeom>
          <a:noFill/>
          <a:ln w="1905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 name="Picture 1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3243" y="3295765"/>
            <a:ext cx="425970" cy="270000"/>
          </a:xfrm>
          <a:prstGeom prst="rect">
            <a:avLst/>
          </a:prstGeom>
          <a:noFill/>
          <a:ln w="1905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 name="Picture 1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9704" y="3854522"/>
            <a:ext cx="419077" cy="270000"/>
          </a:xfrm>
          <a:prstGeom prst="rect">
            <a:avLst/>
          </a:prstGeom>
          <a:noFill/>
          <a:ln w="1905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1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3189" y="4138339"/>
            <a:ext cx="432089" cy="256500"/>
          </a:xfrm>
          <a:prstGeom prst="rect">
            <a:avLst/>
          </a:prstGeom>
          <a:noFill/>
          <a:ln w="1905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1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00844" y="4715796"/>
            <a:ext cx="429349" cy="287129"/>
          </a:xfrm>
          <a:prstGeom prst="rect">
            <a:avLst/>
          </a:prstGeom>
          <a:noFill/>
          <a:ln w="1905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 name="Picture 2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00843" y="5022688"/>
            <a:ext cx="437822" cy="270000"/>
          </a:xfrm>
          <a:prstGeom prst="rect">
            <a:avLst/>
          </a:prstGeom>
          <a:noFill/>
          <a:ln w="1905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 name="Immagine 2"/>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04630" y="5624609"/>
            <a:ext cx="419116" cy="270000"/>
          </a:xfrm>
          <a:prstGeom prst="rect">
            <a:avLst/>
          </a:prstGeom>
          <a:noFill/>
          <a:ln w="190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 descr="Risultati immagin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0844" y="4426033"/>
            <a:ext cx="429349" cy="270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9" name="Immagine 18">
            <a:extLst>
              <a:ext uri="{FF2B5EF4-FFF2-40B4-BE49-F238E27FC236}">
                <a16:creationId xmlns:a16="http://schemas.microsoft.com/office/drawing/2014/main" id="{ECB873C4-747E-864D-BA75-EF391EEED04D}"/>
              </a:ext>
            </a:extLst>
          </p:cNvPr>
          <p:cNvPicPr>
            <a:picLocks noChangeAspect="1"/>
          </p:cNvPicPr>
          <p:nvPr/>
        </p:nvPicPr>
        <p:blipFill>
          <a:blip r:embed="rId12"/>
          <a:stretch>
            <a:fillRect/>
          </a:stretch>
        </p:blipFill>
        <p:spPr>
          <a:xfrm>
            <a:off x="186102" y="3576106"/>
            <a:ext cx="444091" cy="264600"/>
          </a:xfrm>
          <a:prstGeom prst="rect">
            <a:avLst/>
          </a:prstGeom>
        </p:spPr>
      </p:pic>
      <p:pic>
        <p:nvPicPr>
          <p:cNvPr id="20" name="Immagine 19">
            <a:extLst>
              <a:ext uri="{FF2B5EF4-FFF2-40B4-BE49-F238E27FC236}">
                <a16:creationId xmlns:a16="http://schemas.microsoft.com/office/drawing/2014/main" id="{B7C49FAB-95CE-8A4A-AF80-AFCB669AFAE2}"/>
              </a:ext>
            </a:extLst>
          </p:cNvPr>
          <p:cNvPicPr>
            <a:picLocks noChangeAspect="1"/>
          </p:cNvPicPr>
          <p:nvPr/>
        </p:nvPicPr>
        <p:blipFill>
          <a:blip r:embed="rId13"/>
          <a:stretch>
            <a:fillRect/>
          </a:stretch>
        </p:blipFill>
        <p:spPr>
          <a:xfrm>
            <a:off x="6335126" y="89208"/>
            <a:ext cx="863137" cy="863137"/>
          </a:xfrm>
          <a:prstGeom prst="rect">
            <a:avLst/>
          </a:prstGeom>
        </p:spPr>
      </p:pic>
      <p:pic>
        <p:nvPicPr>
          <p:cNvPr id="21" name="Immagine 20">
            <a:extLst>
              <a:ext uri="{FF2B5EF4-FFF2-40B4-BE49-F238E27FC236}">
                <a16:creationId xmlns:a16="http://schemas.microsoft.com/office/drawing/2014/main" id="{8B6E3907-E7BD-C649-916E-7CE29784B935}"/>
              </a:ext>
            </a:extLst>
          </p:cNvPr>
          <p:cNvPicPr>
            <a:picLocks noChangeAspect="1"/>
          </p:cNvPicPr>
          <p:nvPr/>
        </p:nvPicPr>
        <p:blipFill rotWithShape="1">
          <a:blip r:embed="rId14"/>
          <a:srcRect l="26377" t="15027" r="21120" b="9833"/>
          <a:stretch/>
        </p:blipFill>
        <p:spPr>
          <a:xfrm>
            <a:off x="6841015" y="2720466"/>
            <a:ext cx="885825" cy="864394"/>
          </a:xfrm>
          <a:prstGeom prst="rect">
            <a:avLst/>
          </a:prstGeom>
        </p:spPr>
      </p:pic>
      <p:pic>
        <p:nvPicPr>
          <p:cNvPr id="15" name="Immagine 14"/>
          <p:cNvPicPr>
            <a:picLocks noChangeAspect="1"/>
          </p:cNvPicPr>
          <p:nvPr/>
        </p:nvPicPr>
        <p:blipFill>
          <a:blip r:embed="rId15"/>
          <a:stretch>
            <a:fillRect/>
          </a:stretch>
        </p:blipFill>
        <p:spPr>
          <a:xfrm>
            <a:off x="6831261" y="3989522"/>
            <a:ext cx="883328" cy="883328"/>
          </a:xfrm>
          <a:prstGeom prst="rect">
            <a:avLst/>
          </a:prstGeom>
        </p:spPr>
      </p:pic>
      <p:pic>
        <p:nvPicPr>
          <p:cNvPr id="16" name="Immagine 15"/>
          <p:cNvPicPr>
            <a:picLocks noChangeAspect="1"/>
          </p:cNvPicPr>
          <p:nvPr/>
        </p:nvPicPr>
        <p:blipFill>
          <a:blip r:embed="rId16"/>
          <a:stretch>
            <a:fillRect/>
          </a:stretch>
        </p:blipFill>
        <p:spPr>
          <a:xfrm>
            <a:off x="8060104" y="3989522"/>
            <a:ext cx="897794" cy="897794"/>
          </a:xfrm>
          <a:prstGeom prst="rect">
            <a:avLst/>
          </a:prstGeom>
        </p:spPr>
      </p:pic>
      <p:pic>
        <p:nvPicPr>
          <p:cNvPr id="23" name="Immagine 22"/>
          <p:cNvPicPr>
            <a:picLocks noChangeAspect="1"/>
          </p:cNvPicPr>
          <p:nvPr/>
        </p:nvPicPr>
        <p:blipFill>
          <a:blip r:embed="rId17"/>
          <a:stretch>
            <a:fillRect/>
          </a:stretch>
        </p:blipFill>
        <p:spPr>
          <a:xfrm>
            <a:off x="8018623" y="2685113"/>
            <a:ext cx="939275" cy="935100"/>
          </a:xfrm>
          <a:prstGeom prst="rect">
            <a:avLst/>
          </a:prstGeom>
        </p:spPr>
      </p:pic>
      <p:sp>
        <p:nvSpPr>
          <p:cNvPr id="26" name="Rectangle 5"/>
          <p:cNvSpPr txBox="1">
            <a:spLocks noChangeArrowheads="1"/>
          </p:cNvSpPr>
          <p:nvPr/>
        </p:nvSpPr>
        <p:spPr>
          <a:xfrm>
            <a:off x="1626078" y="888879"/>
            <a:ext cx="4473639" cy="462168"/>
          </a:xfrm>
          <a:prstGeom prst="rect">
            <a:avLst/>
          </a:prstGeom>
          <a:solidFill>
            <a:schemeClr val="bg1"/>
          </a:solid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400" b="1" dirty="0">
                <a:solidFill>
                  <a:srgbClr val="0000FF"/>
                </a:solidFill>
                <a:latin typeface="+mn-lt"/>
              </a:rPr>
              <a:t>The </a:t>
            </a:r>
            <a:r>
              <a:rPr lang="en-US" sz="2400" b="1" u="sng" dirty="0" err="1">
                <a:solidFill>
                  <a:srgbClr val="0000FF"/>
                </a:solidFill>
                <a:latin typeface="+mn-lt"/>
              </a:rPr>
              <a:t>AsFin</a:t>
            </a:r>
            <a:r>
              <a:rPr lang="en-US" sz="2400" b="1" u="sng" dirty="0">
                <a:solidFill>
                  <a:srgbClr val="0000FF"/>
                </a:solidFill>
                <a:latin typeface="+mn-lt"/>
              </a:rPr>
              <a:t> Group</a:t>
            </a:r>
            <a:endParaRPr lang="en-US" sz="2400" b="1" dirty="0">
              <a:solidFill>
                <a:srgbClr val="0000FF"/>
              </a:solidFill>
              <a:latin typeface="+mn-lt"/>
            </a:endParaRPr>
          </a:p>
        </p:txBody>
      </p:sp>
      <p:sp>
        <p:nvSpPr>
          <p:cNvPr id="27" name="CasellaDiTesto 26"/>
          <p:cNvSpPr txBox="1"/>
          <p:nvPr/>
        </p:nvSpPr>
        <p:spPr>
          <a:xfrm flipH="1">
            <a:off x="1626078" y="238125"/>
            <a:ext cx="4277422" cy="553998"/>
          </a:xfrm>
          <a:prstGeom prst="rect">
            <a:avLst/>
          </a:prstGeom>
          <a:noFill/>
          <a:ln>
            <a:solidFill>
              <a:srgbClr val="C00000"/>
            </a:solidFill>
          </a:ln>
        </p:spPr>
        <p:txBody>
          <a:bodyPr wrap="square" rtlCol="0">
            <a:spAutoFit/>
          </a:bodyPr>
          <a:lstStyle/>
          <a:p>
            <a:pPr fontAlgn="base">
              <a:spcBef>
                <a:spcPct val="0"/>
              </a:spcBef>
              <a:spcAft>
                <a:spcPct val="0"/>
              </a:spcAft>
            </a:pPr>
            <a:r>
              <a:rPr lang="en-GB" sz="3000" b="1" dirty="0">
                <a:solidFill>
                  <a:srgbClr val="FF0000"/>
                </a:solidFill>
                <a:latin typeface="+mj-lt"/>
              </a:rPr>
              <a:t>Thanks for your attention</a:t>
            </a:r>
          </a:p>
        </p:txBody>
      </p:sp>
      <p:pic>
        <p:nvPicPr>
          <p:cNvPr id="28" name="Picture 1" descr="C:\Documents and Settings\giuseppe\Desktop\Presentazioni\poster Mazurian\LOGO_INFN_NEWS_sito.jpg"/>
          <p:cNvPicPr>
            <a:picLocks noChangeAspect="1" noChangeArrowheads="1"/>
          </p:cNvPicPr>
          <p:nvPr/>
        </p:nvPicPr>
        <p:blipFill>
          <a:blip r:embed="rId18" cstate="print"/>
          <a:srcRect/>
          <a:stretch>
            <a:fillRect/>
          </a:stretch>
        </p:blipFill>
        <p:spPr bwMode="auto">
          <a:xfrm>
            <a:off x="7283928" y="141368"/>
            <a:ext cx="1601795" cy="888997"/>
          </a:xfrm>
          <a:prstGeom prst="rect">
            <a:avLst/>
          </a:prstGeom>
          <a:noFill/>
        </p:spPr>
      </p:pic>
      <p:pic>
        <p:nvPicPr>
          <p:cNvPr id="29" name="Immagine 28"/>
          <p:cNvPicPr>
            <a:picLocks noChangeAspect="1"/>
          </p:cNvPicPr>
          <p:nvPr/>
        </p:nvPicPr>
        <p:blipFill rotWithShape="1">
          <a:blip r:embed="rId19">
            <a:extLst>
              <a:ext uri="{28A0092B-C50C-407E-A947-70E740481C1C}">
                <a14:useLocalDpi xmlns:a14="http://schemas.microsoft.com/office/drawing/2010/main" val="0"/>
              </a:ext>
            </a:extLst>
          </a:blip>
          <a:srcRect t="6731" b="10737"/>
          <a:stretch/>
        </p:blipFill>
        <p:spPr>
          <a:xfrm>
            <a:off x="91803" y="92530"/>
            <a:ext cx="1197844" cy="980443"/>
          </a:xfrm>
          <a:prstGeom prst="rect">
            <a:avLst/>
          </a:prstGeom>
        </p:spPr>
      </p:pic>
      <p:pic>
        <p:nvPicPr>
          <p:cNvPr id="30" name="Immagine 29"/>
          <p:cNvPicPr>
            <a:picLocks noChangeAspect="1"/>
          </p:cNvPicPr>
          <p:nvPr/>
        </p:nvPicPr>
        <p:blipFill>
          <a:blip r:embed="rId20"/>
          <a:stretch>
            <a:fillRect/>
          </a:stretch>
        </p:blipFill>
        <p:spPr>
          <a:xfrm>
            <a:off x="193243" y="5317718"/>
            <a:ext cx="452615" cy="301625"/>
          </a:xfrm>
          <a:prstGeom prst="rect">
            <a:avLst/>
          </a:prstGeom>
        </p:spPr>
      </p:pic>
    </p:spTree>
    <p:extLst>
      <p:ext uri="{BB962C8B-B14F-4D97-AF65-F5344CB8AC3E}">
        <p14:creationId xmlns:p14="http://schemas.microsoft.com/office/powerpoint/2010/main" val="2489733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627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57" name="Picture 2056">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2059" name="Freeform: Shape 2058">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050" name="Picture 2" descr="Liotru: Storia e Leggende dell'Elefante di Catania, simbolo della città -  Santa Caterina da Siena B&amp;B a Catania">
            <a:extLst>
              <a:ext uri="{FF2B5EF4-FFF2-40B4-BE49-F238E27FC236}">
                <a16:creationId xmlns:a16="http://schemas.microsoft.com/office/drawing/2014/main" id="{D8E1C2DB-DE69-D942-B926-BB2FF9994F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18858" y="1398567"/>
            <a:ext cx="5421465" cy="406086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DBA32F9E-D911-0E42-96DF-198116BBE367}"/>
              </a:ext>
            </a:extLst>
          </p:cNvPr>
          <p:cNvSpPr txBox="1"/>
          <p:nvPr/>
        </p:nvSpPr>
        <p:spPr>
          <a:xfrm>
            <a:off x="2793304" y="300625"/>
            <a:ext cx="5695286" cy="923330"/>
          </a:xfrm>
          <a:prstGeom prst="rect">
            <a:avLst/>
          </a:prstGeom>
          <a:noFill/>
        </p:spPr>
        <p:txBody>
          <a:bodyPr wrap="square" rtlCol="0">
            <a:spAutoFit/>
          </a:bodyPr>
          <a:lstStyle/>
          <a:p>
            <a:r>
              <a:rPr lang="it-IT" dirty="0" err="1"/>
              <a:t>Elephant</a:t>
            </a:r>
            <a:r>
              <a:rPr lang="it-IT" dirty="0"/>
              <a:t> </a:t>
            </a:r>
            <a:r>
              <a:rPr lang="it-IT" dirty="0" err="1"/>
              <a:t>Theory</a:t>
            </a:r>
            <a:r>
              <a:rPr lang="it-IT" dirty="0"/>
              <a:t> by </a:t>
            </a:r>
            <a:r>
              <a:rPr lang="it-IT" dirty="0" err="1"/>
              <a:t>Xiaodong</a:t>
            </a:r>
            <a:r>
              <a:rPr lang="it-IT" dirty="0"/>
              <a:t>: </a:t>
            </a:r>
          </a:p>
          <a:p>
            <a:r>
              <a:rPr lang="it-IT" dirty="0"/>
              <a:t>in Catania, the </a:t>
            </a:r>
            <a:r>
              <a:rPr lang="it-IT" b="1" dirty="0">
                <a:solidFill>
                  <a:schemeClr val="accent2"/>
                </a:solidFill>
              </a:rPr>
              <a:t>LIOTRU</a:t>
            </a:r>
            <a:r>
              <a:rPr lang="it-IT" dirty="0"/>
              <a:t>, </a:t>
            </a:r>
            <a:r>
              <a:rPr lang="it-IT" dirty="0" err="1"/>
              <a:t>is</a:t>
            </a:r>
            <a:r>
              <a:rPr lang="it-IT" dirty="0"/>
              <a:t> with </a:t>
            </a:r>
          </a:p>
          <a:p>
            <a:r>
              <a:rPr lang="it-IT" dirty="0"/>
              <a:t>High-</a:t>
            </a:r>
            <a:r>
              <a:rPr lang="it-IT" dirty="0" err="1"/>
              <a:t>Aiming</a:t>
            </a:r>
            <a:r>
              <a:rPr lang="it-IT" dirty="0"/>
              <a:t>  </a:t>
            </a:r>
            <a:r>
              <a:rPr lang="it-IT" dirty="0" err="1"/>
              <a:t>trunk</a:t>
            </a:r>
            <a:endParaRPr lang="it-IT" dirty="0"/>
          </a:p>
        </p:txBody>
      </p:sp>
    </p:spTree>
    <p:extLst>
      <p:ext uri="{BB962C8B-B14F-4D97-AF65-F5344CB8AC3E}">
        <p14:creationId xmlns:p14="http://schemas.microsoft.com/office/powerpoint/2010/main" val="1534186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3B4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33" name="Picture 103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035" name="Freeform: Shape 103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26" name="Picture 2">
            <a:extLst>
              <a:ext uri="{FF2B5EF4-FFF2-40B4-BE49-F238E27FC236}">
                <a16:creationId xmlns:a16="http://schemas.microsoft.com/office/drawing/2014/main" id="{BD644067-9E89-E147-B31B-07C3C34AC4F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40910" y="-19342"/>
            <a:ext cx="2931090" cy="689668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4933FB4F-D153-3C49-8C59-9509F15D0D8E}"/>
              </a:ext>
            </a:extLst>
          </p:cNvPr>
          <p:cNvSpPr txBox="1"/>
          <p:nvPr/>
        </p:nvSpPr>
        <p:spPr>
          <a:xfrm>
            <a:off x="4468756" y="2798953"/>
            <a:ext cx="4778488" cy="1077218"/>
          </a:xfrm>
          <a:prstGeom prst="rect">
            <a:avLst/>
          </a:prstGeom>
          <a:solidFill>
            <a:schemeClr val="accent5">
              <a:lumMod val="20000"/>
              <a:lumOff val="80000"/>
              <a:alpha val="74000"/>
            </a:schemeClr>
          </a:solidFill>
        </p:spPr>
        <p:txBody>
          <a:bodyPr wrap="none" rtlCol="0">
            <a:spAutoFit/>
          </a:bodyPr>
          <a:lstStyle/>
          <a:p>
            <a:r>
              <a:rPr lang="it-IT" sz="3200" dirty="0" err="1"/>
              <a:t>Italian</a:t>
            </a:r>
            <a:r>
              <a:rPr lang="it-IT" sz="3200" dirty="0"/>
              <a:t> </a:t>
            </a:r>
            <a:r>
              <a:rPr lang="it-IT" sz="3200" dirty="0" err="1"/>
              <a:t>Nuclear</a:t>
            </a:r>
            <a:r>
              <a:rPr lang="it-IT" sz="3200" dirty="0"/>
              <a:t> </a:t>
            </a:r>
            <a:r>
              <a:rPr lang="it-IT" sz="3200" dirty="0" err="1"/>
              <a:t>Astrophysics</a:t>
            </a:r>
            <a:endParaRPr lang="it-IT" sz="3200" dirty="0"/>
          </a:p>
          <a:p>
            <a:r>
              <a:rPr lang="it-IT" sz="3200" dirty="0"/>
              <a:t>GROUPS meeting</a:t>
            </a:r>
          </a:p>
        </p:txBody>
      </p:sp>
    </p:spTree>
    <p:extLst>
      <p:ext uri="{BB962C8B-B14F-4D97-AF65-F5344CB8AC3E}">
        <p14:creationId xmlns:p14="http://schemas.microsoft.com/office/powerpoint/2010/main" val="2461436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422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845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Text Box 2" descr="Marbre blanc"/>
          <p:cNvSpPr txBox="1">
            <a:spLocks noChangeArrowheads="1"/>
          </p:cNvSpPr>
          <p:nvPr/>
        </p:nvSpPr>
        <p:spPr bwMode="auto">
          <a:xfrm>
            <a:off x="762000" y="228600"/>
            <a:ext cx="7620000" cy="608013"/>
          </a:xfrm>
          <a:prstGeom prst="rect">
            <a:avLst/>
          </a:prstGeom>
          <a:blipFill dpi="0" rotWithShape="0">
            <a:blip r:embed="rId3"/>
            <a:srcRect/>
            <a:tile tx="0" ty="0" sx="100000" sy="100000" flip="none" algn="tl"/>
          </a:blipFill>
          <a:ln w="28575">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sz="3200">
                <a:solidFill>
                  <a:srgbClr val="0000FF"/>
                </a:solidFill>
              </a:rPr>
              <a:t>Determination of primordial abundances</a:t>
            </a:r>
          </a:p>
        </p:txBody>
      </p:sp>
      <p:sp>
        <p:nvSpPr>
          <p:cNvPr id="640004" name="Text Box 4"/>
          <p:cNvSpPr txBox="1">
            <a:spLocks noChangeArrowheads="1"/>
          </p:cNvSpPr>
          <p:nvPr/>
        </p:nvSpPr>
        <p:spPr bwMode="auto">
          <a:xfrm>
            <a:off x="381000" y="1676400"/>
            <a:ext cx="8382000" cy="405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en-US" sz="2400">
                <a:solidFill>
                  <a:srgbClr val="0000FF"/>
                </a:solidFill>
                <a:latin typeface="Times New Roman" charset="0"/>
              </a:rPr>
              <a:t>Primordial abundances :</a:t>
            </a:r>
          </a:p>
          <a:p>
            <a:pPr lvl="1">
              <a:spcBef>
                <a:spcPct val="50000"/>
              </a:spcBef>
              <a:buFont typeface="Arial" charset="0"/>
              <a:buAutoNum type="arabicParenR"/>
            </a:pPr>
            <a:r>
              <a:rPr lang="en-US" sz="2400">
                <a:solidFill>
                  <a:srgbClr val="0000FF"/>
                </a:solidFill>
                <a:latin typeface="Times New Roman" charset="0"/>
              </a:rPr>
              <a:t>Observe a set of primitive objects born when the Universe was young</a:t>
            </a:r>
            <a:endParaRPr lang="en-US">
              <a:solidFill>
                <a:srgbClr val="0000FF"/>
              </a:solidFill>
              <a:latin typeface="Times New Roman" charset="0"/>
            </a:endParaRPr>
          </a:p>
          <a:p>
            <a:pPr lvl="2">
              <a:spcBef>
                <a:spcPct val="50000"/>
              </a:spcBef>
              <a:buFontTx/>
              <a:buChar char="•"/>
            </a:pPr>
            <a:r>
              <a:rPr lang="en-US">
                <a:solidFill>
                  <a:srgbClr val="0000CA"/>
                </a:solidFill>
                <a:latin typeface="Times New Roman" charset="0"/>
              </a:rPr>
              <a:t> </a:t>
            </a:r>
            <a:r>
              <a:rPr lang="en-US" b="1" baseline="30000">
                <a:solidFill>
                  <a:srgbClr val="FF241B"/>
                </a:solidFill>
                <a:latin typeface="Times New Roman" charset="0"/>
                <a:sym typeface="Symbol" charset="0"/>
              </a:rPr>
              <a:t>4</a:t>
            </a:r>
            <a:r>
              <a:rPr lang="en-US" b="1">
                <a:solidFill>
                  <a:srgbClr val="FF241B"/>
                </a:solidFill>
                <a:latin typeface="Times New Roman" charset="0"/>
                <a:sym typeface="Symbol" charset="0"/>
              </a:rPr>
              <a:t>He</a:t>
            </a:r>
            <a:r>
              <a:rPr lang="en-US">
                <a:latin typeface="Times New Roman" charset="0"/>
                <a:sym typeface="Symbol" charset="0"/>
              </a:rPr>
              <a:t> in H II (ionized H) regions of blue compact galaxies</a:t>
            </a:r>
          </a:p>
          <a:p>
            <a:pPr lvl="2">
              <a:spcBef>
                <a:spcPct val="50000"/>
              </a:spcBef>
              <a:buFont typeface="Times" charset="0"/>
              <a:buChar char="•"/>
            </a:pPr>
            <a:r>
              <a:rPr lang="en-US">
                <a:solidFill>
                  <a:srgbClr val="0000CA"/>
                </a:solidFill>
                <a:latin typeface="Times New Roman" charset="0"/>
              </a:rPr>
              <a:t> </a:t>
            </a:r>
            <a:r>
              <a:rPr lang="en-US" b="1" baseline="30000">
                <a:solidFill>
                  <a:srgbClr val="FF241B"/>
                </a:solidFill>
                <a:latin typeface="Times New Roman" charset="0"/>
                <a:sym typeface="Symbol" charset="0"/>
              </a:rPr>
              <a:t>3</a:t>
            </a:r>
            <a:r>
              <a:rPr lang="en-US" b="1">
                <a:solidFill>
                  <a:srgbClr val="FF241B"/>
                </a:solidFill>
                <a:latin typeface="Times New Roman" charset="0"/>
                <a:sym typeface="Symbol" charset="0"/>
              </a:rPr>
              <a:t>He</a:t>
            </a:r>
            <a:r>
              <a:rPr lang="en-US">
                <a:latin typeface="Times New Roman" charset="0"/>
                <a:sym typeface="Symbol" charset="0"/>
              </a:rPr>
              <a:t> in H II regions of </a:t>
            </a:r>
            <a:r>
              <a:rPr lang="en-US" i="1">
                <a:latin typeface="Times New Roman" charset="0"/>
                <a:sym typeface="Symbol" charset="0"/>
              </a:rPr>
              <a:t>our</a:t>
            </a:r>
            <a:r>
              <a:rPr lang="en-US">
                <a:latin typeface="Times New Roman" charset="0"/>
                <a:sym typeface="Symbol" charset="0"/>
              </a:rPr>
              <a:t> Galaxy</a:t>
            </a:r>
          </a:p>
          <a:p>
            <a:pPr lvl="2">
              <a:spcBef>
                <a:spcPct val="50000"/>
              </a:spcBef>
              <a:buClr>
                <a:srgbClr val="0000CA"/>
              </a:buClr>
              <a:buFont typeface="Times" charset="0"/>
              <a:buChar char="•"/>
            </a:pPr>
            <a:r>
              <a:rPr lang="en-US">
                <a:latin typeface="Times New Roman" charset="0"/>
              </a:rPr>
              <a:t> </a:t>
            </a:r>
            <a:r>
              <a:rPr lang="en-US" b="1">
                <a:solidFill>
                  <a:srgbClr val="FF3300"/>
                </a:solidFill>
                <a:latin typeface="Times New Roman" charset="0"/>
              </a:rPr>
              <a:t>D</a:t>
            </a:r>
            <a:r>
              <a:rPr lang="en-US">
                <a:latin typeface="Times New Roman" charset="0"/>
              </a:rPr>
              <a:t> in remote </a:t>
            </a:r>
            <a:r>
              <a:rPr lang="en-US">
                <a:solidFill>
                  <a:srgbClr val="FF0000"/>
                </a:solidFill>
                <a:latin typeface="Times New Roman" charset="0"/>
              </a:rPr>
              <a:t>cosmological clouds</a:t>
            </a:r>
            <a:r>
              <a:rPr lang="en-US">
                <a:latin typeface="Times New Roman" charset="0"/>
              </a:rPr>
              <a:t> (i.e. at high redshift) on the line of sight of quasars</a:t>
            </a:r>
            <a:endParaRPr lang="en-US">
              <a:latin typeface="Times New Roman" charset="0"/>
              <a:sym typeface="Symbol" charset="0"/>
            </a:endParaRPr>
          </a:p>
          <a:p>
            <a:pPr lvl="2">
              <a:spcBef>
                <a:spcPct val="50000"/>
              </a:spcBef>
              <a:buClr>
                <a:srgbClr val="0000CA"/>
              </a:buClr>
              <a:buFont typeface="Times" charset="0"/>
              <a:buChar char="•"/>
            </a:pPr>
            <a:r>
              <a:rPr lang="en-US" b="1" baseline="30000">
                <a:solidFill>
                  <a:srgbClr val="FF3300"/>
                </a:solidFill>
                <a:latin typeface="Times New Roman" charset="0"/>
              </a:rPr>
              <a:t>7</a:t>
            </a:r>
            <a:r>
              <a:rPr lang="en-US" b="1">
                <a:solidFill>
                  <a:srgbClr val="FF3300"/>
                </a:solidFill>
                <a:latin typeface="Times New Roman" charset="0"/>
              </a:rPr>
              <a:t>Li</a:t>
            </a:r>
            <a:r>
              <a:rPr lang="en-US">
                <a:latin typeface="Times New Roman" charset="0"/>
              </a:rPr>
              <a:t> at the surface of low metallicity stars in the halo of our Galaxy</a:t>
            </a:r>
          </a:p>
          <a:p>
            <a:pPr lvl="1">
              <a:spcBef>
                <a:spcPct val="50000"/>
              </a:spcBef>
              <a:buFont typeface="Arial" charset="0"/>
              <a:buAutoNum type="arabicParenR"/>
            </a:pPr>
            <a:r>
              <a:rPr lang="en-US" sz="2400">
                <a:solidFill>
                  <a:srgbClr val="0000FF"/>
                </a:solidFill>
                <a:latin typeface="Times New Roman" charset="0"/>
              </a:rPr>
              <a:t>Extrapolate to zero metallicity : Fe/H, O/H, Si/H,…. </a:t>
            </a:r>
            <a:r>
              <a:rPr lang="en-US" sz="2400">
                <a:solidFill>
                  <a:srgbClr val="0000FF"/>
                </a:solidFill>
                <a:latin typeface="Times New Roman" charset="0"/>
                <a:sym typeface="Symbol" charset="0"/>
              </a:rPr>
              <a:t> 0</a:t>
            </a:r>
            <a:endParaRPr lang="en-US">
              <a:solidFill>
                <a:srgbClr val="0000CA"/>
              </a:solidFill>
              <a:latin typeface="Times New Roman" charset="0"/>
            </a:endParaRPr>
          </a:p>
        </p:txBody>
      </p:sp>
    </p:spTree>
    <p:extLst>
      <p:ext uri="{BB962C8B-B14F-4D97-AF65-F5344CB8AC3E}">
        <p14:creationId xmlns:p14="http://schemas.microsoft.com/office/powerpoint/2010/main" val="2432870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363081" y="3573515"/>
            <a:ext cx="3888432" cy="2526208"/>
          </a:xfrm>
        </p:spPr>
        <p:txBody>
          <a:bodyPr>
            <a:normAutofit/>
          </a:bodyPr>
          <a:lstStyle/>
          <a:p>
            <a:r>
              <a:rPr lang="it-IT" sz="1800" b="1" dirty="0" err="1"/>
              <a:t>After</a:t>
            </a:r>
            <a:r>
              <a:rPr lang="it-IT" sz="1800" b="1" dirty="0"/>
              <a:t> WMAP /</a:t>
            </a:r>
            <a:r>
              <a:rPr lang="it-IT" sz="1800" b="1" dirty="0" err="1"/>
              <a:t>Planck</a:t>
            </a:r>
            <a:endParaRPr lang="it-IT" sz="1800" b="1" dirty="0"/>
          </a:p>
          <a:p>
            <a:pPr marL="0" indent="0">
              <a:buNone/>
            </a:pPr>
            <a:endParaRPr lang="it-IT" sz="1800" dirty="0"/>
          </a:p>
          <a:p>
            <a:pPr marL="0" indent="0">
              <a:buNone/>
            </a:pPr>
            <a:r>
              <a:rPr lang="it-IT" sz="1800" dirty="0"/>
              <a:t>From the CMB </a:t>
            </a:r>
            <a:r>
              <a:rPr lang="it-IT" sz="1800" dirty="0" err="1"/>
              <a:t>peaks</a:t>
            </a:r>
            <a:r>
              <a:rPr lang="it-IT" sz="1800" dirty="0"/>
              <a:t> information on the </a:t>
            </a:r>
            <a:r>
              <a:rPr lang="it-IT" sz="1800" dirty="0" err="1"/>
              <a:t>baryon</a:t>
            </a:r>
            <a:r>
              <a:rPr lang="it-IT" sz="1800" dirty="0"/>
              <a:t> </a:t>
            </a:r>
            <a:r>
              <a:rPr lang="it-IT" sz="1800" dirty="0" err="1"/>
              <a:t>density</a:t>
            </a:r>
            <a:r>
              <a:rPr lang="it-IT" sz="1800" dirty="0"/>
              <a:t>. </a:t>
            </a:r>
            <a:r>
              <a:rPr lang="it-IT" sz="1800" dirty="0" err="1"/>
              <a:t>This</a:t>
            </a:r>
            <a:r>
              <a:rPr lang="it-IT" sz="1800" dirty="0"/>
              <a:t> </a:t>
            </a:r>
            <a:r>
              <a:rPr lang="it-IT" sz="1800" dirty="0" err="1"/>
              <a:t>result</a:t>
            </a:r>
            <a:r>
              <a:rPr lang="it-IT" sz="1800" dirty="0"/>
              <a:t> </a:t>
            </a:r>
            <a:r>
              <a:rPr lang="it-IT" sz="1800" dirty="0" err="1"/>
              <a:t>is</a:t>
            </a:r>
            <a:r>
              <a:rPr lang="it-IT" sz="1800" dirty="0"/>
              <a:t> </a:t>
            </a:r>
            <a:r>
              <a:rPr lang="it-IT" sz="1800" dirty="0" err="1"/>
              <a:t>then</a:t>
            </a:r>
            <a:r>
              <a:rPr lang="it-IT" sz="1800" dirty="0"/>
              <a:t> </a:t>
            </a:r>
            <a:r>
              <a:rPr lang="it-IT" sz="1800" dirty="0" err="1"/>
              <a:t>compared</a:t>
            </a:r>
            <a:r>
              <a:rPr lang="it-IT" sz="1800" dirty="0"/>
              <a:t> to </a:t>
            </a:r>
            <a:r>
              <a:rPr lang="it-IT" sz="1800" dirty="0" err="1"/>
              <a:t>primordial</a:t>
            </a:r>
            <a:r>
              <a:rPr lang="it-IT" sz="1800" dirty="0"/>
              <a:t> </a:t>
            </a:r>
            <a:r>
              <a:rPr lang="it-IT" sz="1800" dirty="0" err="1"/>
              <a:t>abundances</a:t>
            </a:r>
            <a:r>
              <a:rPr lang="it-IT" sz="1800" dirty="0"/>
              <a:t> and </a:t>
            </a:r>
            <a:r>
              <a:rPr lang="it-IT" sz="1800" dirty="0" err="1"/>
              <a:t>agreement</a:t>
            </a:r>
            <a:r>
              <a:rPr lang="it-IT" sz="1800" dirty="0"/>
              <a:t> </a:t>
            </a:r>
            <a:r>
              <a:rPr lang="it-IT" sz="1800" dirty="0" err="1"/>
              <a:t>is</a:t>
            </a:r>
            <a:r>
              <a:rPr lang="it-IT" sz="1800" dirty="0"/>
              <a:t> </a:t>
            </a:r>
            <a:r>
              <a:rPr lang="it-IT" sz="1800" dirty="0" err="1"/>
              <a:t>found</a:t>
            </a:r>
            <a:r>
              <a:rPr lang="it-IT" sz="1800" dirty="0"/>
              <a:t> (</a:t>
            </a:r>
            <a:r>
              <a:rPr lang="it-IT" sz="1800" dirty="0" err="1"/>
              <a:t>except</a:t>
            </a:r>
            <a:r>
              <a:rPr lang="it-IT" sz="1800" dirty="0"/>
              <a:t> for Li).</a:t>
            </a:r>
          </a:p>
          <a:p>
            <a:pPr marL="0" indent="0">
              <a:buNone/>
            </a:pPr>
            <a:r>
              <a:rPr lang="it-IT" sz="1800" dirty="0"/>
              <a:t>A </a:t>
            </a:r>
            <a:r>
              <a:rPr lang="it-IT" sz="1800" dirty="0" err="1"/>
              <a:t>narrow</a:t>
            </a:r>
            <a:r>
              <a:rPr lang="it-IT" sz="1800" dirty="0"/>
              <a:t> </a:t>
            </a:r>
            <a:r>
              <a:rPr lang="it-IT" sz="1800" dirty="0" err="1"/>
              <a:t>range</a:t>
            </a:r>
            <a:r>
              <a:rPr lang="it-IT" sz="1800" dirty="0"/>
              <a:t> </a:t>
            </a:r>
            <a:r>
              <a:rPr lang="it-IT" sz="1800" dirty="0" err="1"/>
              <a:t>is</a:t>
            </a:r>
            <a:r>
              <a:rPr lang="it-IT" sz="1800" dirty="0"/>
              <a:t> </a:t>
            </a:r>
            <a:r>
              <a:rPr lang="it-IT" sz="1800" dirty="0" err="1"/>
              <a:t>found</a:t>
            </a:r>
            <a:r>
              <a:rPr lang="it-IT" sz="1800" dirty="0"/>
              <a:t> </a:t>
            </a:r>
          </a:p>
          <a:p>
            <a:pPr marL="0" indent="0">
              <a:buNone/>
            </a:pPr>
            <a:r>
              <a:rPr lang="it-IT" sz="1800" dirty="0"/>
              <a:t>5.9&lt;</a:t>
            </a:r>
            <a:r>
              <a:rPr lang="it-IT" sz="1800" dirty="0">
                <a:latin typeface="Symbol" charset="2"/>
                <a:cs typeface="Symbol" charset="2"/>
              </a:rPr>
              <a:t>h</a:t>
            </a:r>
            <a:r>
              <a:rPr lang="it-IT" sz="1800" baseline="-25000" dirty="0">
                <a:latin typeface="Symbol" charset="2"/>
                <a:cs typeface="Symbol" charset="2"/>
              </a:rPr>
              <a:t>10</a:t>
            </a:r>
            <a:r>
              <a:rPr lang="it-IT" sz="1800" dirty="0"/>
              <a:t>&lt;6.9</a:t>
            </a:r>
          </a:p>
        </p:txBody>
      </p:sp>
      <p:pic>
        <p:nvPicPr>
          <p:cNvPr id="3" name="Picture 14"/>
          <p:cNvPicPr>
            <a:picLocks noChangeAspect="1" noChangeArrowheads="1"/>
          </p:cNvPicPr>
          <p:nvPr/>
        </p:nvPicPr>
        <p:blipFill>
          <a:blip r:embed="rId2" cstate="email">
            <a:extLst>
              <a:ext uri="{28A0092B-C50C-407E-A947-70E740481C1C}">
                <a14:useLocalDpi xmlns:a14="http://schemas.microsoft.com/office/drawing/2010/main"/>
              </a:ext>
            </a:extLst>
          </a:blip>
          <a:srcRect l="5109" r="10216"/>
          <a:stretch>
            <a:fillRect/>
          </a:stretch>
        </p:blipFill>
        <p:spPr bwMode="auto">
          <a:xfrm>
            <a:off x="4139952" y="284398"/>
            <a:ext cx="4830537" cy="56980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Segnaposto contenuto 1">
            <a:extLst>
              <a:ext uri="{FF2B5EF4-FFF2-40B4-BE49-F238E27FC236}">
                <a16:creationId xmlns:a16="http://schemas.microsoft.com/office/drawing/2014/main" id="{39424DD2-4A88-1945-861D-9027C23291AC}"/>
              </a:ext>
            </a:extLst>
          </p:cNvPr>
          <p:cNvSpPr txBox="1">
            <a:spLocks/>
          </p:cNvSpPr>
          <p:nvPr/>
        </p:nvSpPr>
        <p:spPr>
          <a:xfrm>
            <a:off x="395536" y="116632"/>
            <a:ext cx="3888432" cy="58515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it-IT" sz="1800" b="1" dirty="0" err="1"/>
              <a:t>Before</a:t>
            </a:r>
            <a:r>
              <a:rPr lang="it-IT" sz="1800" b="1" dirty="0"/>
              <a:t> WMAP/</a:t>
            </a:r>
            <a:r>
              <a:rPr lang="it-IT" sz="1800" b="1" dirty="0" err="1"/>
              <a:t>Planck</a:t>
            </a:r>
            <a:endParaRPr lang="it-IT" sz="1800" b="1" dirty="0"/>
          </a:p>
          <a:p>
            <a:pPr marL="0" indent="0">
              <a:buFont typeface="Arial"/>
              <a:buNone/>
            </a:pPr>
            <a:endParaRPr lang="it-IT" sz="1800" dirty="0"/>
          </a:p>
          <a:p>
            <a:pPr marL="0" indent="0">
              <a:buFont typeface="Arial"/>
              <a:buNone/>
            </a:pPr>
            <a:r>
              <a:rPr lang="it-IT" sz="1800" dirty="0"/>
              <a:t>From </a:t>
            </a:r>
            <a:r>
              <a:rPr lang="it-IT" sz="1800" dirty="0" err="1"/>
              <a:t>primordial</a:t>
            </a:r>
            <a:r>
              <a:rPr lang="it-IT" sz="1800" dirty="0"/>
              <a:t> </a:t>
            </a:r>
            <a:r>
              <a:rPr lang="it-IT" sz="1800" dirty="0" err="1"/>
              <a:t>abundances</a:t>
            </a:r>
            <a:r>
              <a:rPr lang="it-IT" sz="1800" dirty="0"/>
              <a:t> </a:t>
            </a:r>
            <a:r>
              <a:rPr lang="it-IT" sz="1800" dirty="0" err="1"/>
              <a:t>hints</a:t>
            </a:r>
            <a:r>
              <a:rPr lang="it-IT" sz="1800" dirty="0"/>
              <a:t> on the </a:t>
            </a:r>
            <a:r>
              <a:rPr lang="it-IT" sz="1800" dirty="0" err="1"/>
              <a:t>baryon</a:t>
            </a:r>
            <a:r>
              <a:rPr lang="it-IT" sz="1800" dirty="0"/>
              <a:t>-to-</a:t>
            </a:r>
            <a:r>
              <a:rPr lang="it-IT" sz="1800" dirty="0" err="1"/>
              <a:t>photon</a:t>
            </a:r>
            <a:r>
              <a:rPr lang="it-IT" sz="1800" dirty="0"/>
              <a:t> ratio and the </a:t>
            </a:r>
            <a:r>
              <a:rPr lang="it-IT" sz="1800" dirty="0" err="1"/>
              <a:t>baryon</a:t>
            </a:r>
            <a:r>
              <a:rPr lang="it-IT" sz="1800" dirty="0"/>
              <a:t> </a:t>
            </a:r>
            <a:r>
              <a:rPr lang="it-IT" sz="1800" dirty="0" err="1"/>
              <a:t>density</a:t>
            </a:r>
            <a:r>
              <a:rPr lang="it-IT" sz="1800" dirty="0"/>
              <a:t>.</a:t>
            </a:r>
          </a:p>
          <a:p>
            <a:pPr marL="0" indent="0">
              <a:buFont typeface="Arial"/>
              <a:buNone/>
            </a:pPr>
            <a:r>
              <a:rPr lang="it-IT" sz="1800" dirty="0" err="1"/>
              <a:t>Hints</a:t>
            </a:r>
            <a:r>
              <a:rPr lang="it-IT" sz="1800" dirty="0"/>
              <a:t> on </a:t>
            </a:r>
            <a:r>
              <a:rPr lang="it-IT" sz="1800" dirty="0" err="1"/>
              <a:t>eta</a:t>
            </a:r>
            <a:r>
              <a:rPr lang="it-IT" sz="1800" dirty="0"/>
              <a:t> from </a:t>
            </a:r>
            <a:r>
              <a:rPr lang="it-IT" sz="1800" dirty="0" err="1"/>
              <a:t>coupled</a:t>
            </a:r>
            <a:r>
              <a:rPr lang="it-IT" sz="1800" dirty="0"/>
              <a:t> </a:t>
            </a:r>
            <a:r>
              <a:rPr lang="it-IT" sz="1800" dirty="0" err="1"/>
              <a:t>measurements</a:t>
            </a:r>
            <a:r>
              <a:rPr lang="it-IT" sz="1800" dirty="0"/>
              <a:t> of </a:t>
            </a:r>
            <a:r>
              <a:rPr lang="it-IT" sz="1800" dirty="0" err="1"/>
              <a:t>D,Li</a:t>
            </a:r>
            <a:r>
              <a:rPr lang="it-IT" sz="1800" dirty="0"/>
              <a:t> and He </a:t>
            </a:r>
            <a:r>
              <a:rPr lang="it-IT" sz="1800" dirty="0" err="1"/>
              <a:t>primordial</a:t>
            </a:r>
            <a:r>
              <a:rPr lang="it-IT" sz="1800" dirty="0"/>
              <a:t> </a:t>
            </a:r>
            <a:r>
              <a:rPr lang="it-IT" sz="1800" dirty="0" err="1"/>
              <a:t>abundances</a:t>
            </a:r>
            <a:r>
              <a:rPr lang="it-IT" sz="1800" dirty="0"/>
              <a:t> (</a:t>
            </a:r>
            <a:r>
              <a:rPr lang="it-IT" sz="1800" dirty="0" err="1"/>
              <a:t>yellow</a:t>
            </a:r>
            <a:r>
              <a:rPr lang="it-IT" sz="1800" dirty="0"/>
              <a:t> boxes 2</a:t>
            </a:r>
            <a:r>
              <a:rPr lang="it-IT" sz="1800" dirty="0">
                <a:latin typeface="Symbol" charset="2"/>
                <a:cs typeface="Symbol" charset="2"/>
              </a:rPr>
              <a:t>s</a:t>
            </a:r>
            <a:r>
              <a:rPr lang="it-IT" sz="1800" dirty="0"/>
              <a:t>)</a:t>
            </a:r>
          </a:p>
          <a:p>
            <a:pPr marL="0" indent="0">
              <a:buFont typeface="Arial"/>
              <a:buNone/>
            </a:pPr>
            <a:r>
              <a:rPr lang="it-IT" sz="1800" dirty="0"/>
              <a:t>A wide </a:t>
            </a:r>
            <a:r>
              <a:rPr lang="it-IT" sz="1800" dirty="0" err="1"/>
              <a:t>range</a:t>
            </a:r>
            <a:r>
              <a:rPr lang="it-IT" sz="1800" dirty="0"/>
              <a:t> </a:t>
            </a:r>
            <a:r>
              <a:rPr lang="it-IT" sz="1800" dirty="0" err="1"/>
              <a:t>was</a:t>
            </a:r>
            <a:r>
              <a:rPr lang="it-IT" sz="1800" dirty="0"/>
              <a:t> </a:t>
            </a:r>
            <a:r>
              <a:rPr lang="it-IT" sz="1800" dirty="0" err="1"/>
              <a:t>found</a:t>
            </a:r>
            <a:r>
              <a:rPr lang="it-IT" sz="1800" dirty="0"/>
              <a:t> </a:t>
            </a:r>
          </a:p>
          <a:p>
            <a:pPr marL="0" indent="0">
              <a:buFont typeface="Arial"/>
              <a:buNone/>
            </a:pPr>
            <a:r>
              <a:rPr lang="it-IT" sz="1800" dirty="0"/>
              <a:t>3&lt;</a:t>
            </a:r>
            <a:r>
              <a:rPr lang="it-IT" sz="1800" dirty="0">
                <a:latin typeface="Symbol" charset="2"/>
                <a:cs typeface="Symbol" charset="2"/>
              </a:rPr>
              <a:t>h</a:t>
            </a:r>
            <a:r>
              <a:rPr lang="it-IT" sz="1800" baseline="-25000" dirty="0">
                <a:latin typeface="Symbol" charset="2"/>
                <a:cs typeface="Symbol" charset="2"/>
              </a:rPr>
              <a:t>10</a:t>
            </a:r>
            <a:r>
              <a:rPr lang="it-IT" sz="1800" dirty="0"/>
              <a:t>&lt;7</a:t>
            </a:r>
          </a:p>
        </p:txBody>
      </p:sp>
      <p:sp>
        <p:nvSpPr>
          <p:cNvPr id="6" name="CasellaDiTesto 5">
            <a:extLst>
              <a:ext uri="{FF2B5EF4-FFF2-40B4-BE49-F238E27FC236}">
                <a16:creationId xmlns:a16="http://schemas.microsoft.com/office/drawing/2014/main" id="{0ECF7ADC-6C94-9242-8948-B0E1E6AC9C1B}"/>
              </a:ext>
            </a:extLst>
          </p:cNvPr>
          <p:cNvSpPr txBox="1"/>
          <p:nvPr/>
        </p:nvSpPr>
        <p:spPr>
          <a:xfrm>
            <a:off x="351929" y="6202593"/>
            <a:ext cx="8780919" cy="646331"/>
          </a:xfrm>
          <a:prstGeom prst="rect">
            <a:avLst/>
          </a:prstGeom>
          <a:noFill/>
        </p:spPr>
        <p:txBody>
          <a:bodyPr wrap="square">
            <a:spAutoFit/>
          </a:bodyPr>
          <a:lstStyle/>
          <a:p>
            <a:r>
              <a:rPr lang="it-IT" b="1" dirty="0">
                <a:solidFill>
                  <a:srgbClr val="FF0000"/>
                </a:solidFill>
              </a:rPr>
              <a:t>B</a:t>
            </a:r>
            <a:r>
              <a:rPr lang="it-IT" sz="1800" b="1" dirty="0">
                <a:solidFill>
                  <a:srgbClr val="FF0000"/>
                </a:solidFill>
              </a:rPr>
              <a:t>are </a:t>
            </a:r>
            <a:r>
              <a:rPr lang="it-IT" sz="1800" b="1" dirty="0" err="1">
                <a:solidFill>
                  <a:srgbClr val="FF0000"/>
                </a:solidFill>
              </a:rPr>
              <a:t>astrophysical</a:t>
            </a:r>
            <a:r>
              <a:rPr lang="it-IT" sz="1800" b="1" dirty="0">
                <a:solidFill>
                  <a:srgbClr val="FF0000"/>
                </a:solidFill>
              </a:rPr>
              <a:t> </a:t>
            </a:r>
            <a:r>
              <a:rPr lang="it-IT" sz="1800" b="1" dirty="0" err="1">
                <a:solidFill>
                  <a:srgbClr val="FF0000"/>
                </a:solidFill>
              </a:rPr>
              <a:t>S</a:t>
            </a:r>
            <a:r>
              <a:rPr lang="it-IT" sz="1800" b="1" dirty="0">
                <a:solidFill>
                  <a:srgbClr val="FF0000"/>
                </a:solidFill>
              </a:rPr>
              <a:t>(E) </a:t>
            </a:r>
            <a:r>
              <a:rPr lang="it-IT" sz="1800" b="1" dirty="0" err="1">
                <a:solidFill>
                  <a:srgbClr val="FF0000"/>
                </a:solidFill>
              </a:rPr>
              <a:t>factor</a:t>
            </a:r>
            <a:r>
              <a:rPr lang="it-IT" sz="1800" b="1" dirty="0">
                <a:solidFill>
                  <a:srgbClr val="FF0000"/>
                </a:solidFill>
              </a:rPr>
              <a:t> must be </a:t>
            </a:r>
            <a:r>
              <a:rPr lang="it-IT" sz="1800" b="1" dirty="0" err="1">
                <a:solidFill>
                  <a:srgbClr val="FF0000"/>
                </a:solidFill>
              </a:rPr>
              <a:t>known</a:t>
            </a:r>
            <a:r>
              <a:rPr lang="it-IT" sz="1800" b="1" dirty="0">
                <a:solidFill>
                  <a:srgbClr val="FF0000"/>
                </a:solidFill>
              </a:rPr>
              <a:t> in the </a:t>
            </a:r>
            <a:r>
              <a:rPr lang="it-IT" sz="1800" b="1" dirty="0" err="1">
                <a:solidFill>
                  <a:srgbClr val="FF0000"/>
                </a:solidFill>
              </a:rPr>
              <a:t>whole</a:t>
            </a:r>
            <a:r>
              <a:rPr lang="it-IT" sz="1800" b="1" dirty="0">
                <a:solidFill>
                  <a:srgbClr val="FF0000"/>
                </a:solidFill>
              </a:rPr>
              <a:t> </a:t>
            </a:r>
            <a:r>
              <a:rPr lang="it-IT" sz="1800" b="1" dirty="0" err="1">
                <a:solidFill>
                  <a:srgbClr val="FF0000"/>
                </a:solidFill>
              </a:rPr>
              <a:t>astrophysical</a:t>
            </a:r>
            <a:r>
              <a:rPr lang="it-IT" sz="1800" b="1" dirty="0">
                <a:solidFill>
                  <a:srgbClr val="FF0000"/>
                </a:solidFill>
              </a:rPr>
              <a:t> </a:t>
            </a:r>
            <a:r>
              <a:rPr lang="it-IT" sz="1800" b="1" dirty="0" err="1">
                <a:solidFill>
                  <a:srgbClr val="FF0000"/>
                </a:solidFill>
              </a:rPr>
              <a:t>range</a:t>
            </a:r>
            <a:r>
              <a:rPr lang="it-IT" sz="1800" b="1" dirty="0">
                <a:solidFill>
                  <a:srgbClr val="FF0000"/>
                </a:solidFill>
              </a:rPr>
              <a:t> and </a:t>
            </a:r>
            <a:r>
              <a:rPr lang="it-IT" sz="1800" b="1" dirty="0" err="1">
                <a:solidFill>
                  <a:srgbClr val="FF0000"/>
                </a:solidFill>
              </a:rPr>
              <a:t>then</a:t>
            </a:r>
            <a:r>
              <a:rPr lang="it-IT" sz="1800" b="1" dirty="0">
                <a:solidFill>
                  <a:srgbClr val="FF0000"/>
                </a:solidFill>
              </a:rPr>
              <a:t> </a:t>
            </a:r>
            <a:r>
              <a:rPr lang="it-IT" sz="1800" b="1" dirty="0" err="1">
                <a:solidFill>
                  <a:srgbClr val="FF0000"/>
                </a:solidFill>
              </a:rPr>
              <a:t>integrated</a:t>
            </a:r>
            <a:r>
              <a:rPr lang="it-IT" sz="1800" b="1" dirty="0">
                <a:solidFill>
                  <a:srgbClr val="FF0000"/>
                </a:solidFill>
              </a:rPr>
              <a:t> </a:t>
            </a:r>
            <a:r>
              <a:rPr lang="it-IT" sz="1800" b="1" dirty="0" err="1">
                <a:solidFill>
                  <a:srgbClr val="FF0000"/>
                </a:solidFill>
              </a:rPr>
              <a:t>numerically</a:t>
            </a:r>
            <a:r>
              <a:rPr lang="it-IT" sz="1800" b="1" dirty="0">
                <a:solidFill>
                  <a:srgbClr val="FF0000"/>
                </a:solidFill>
              </a:rPr>
              <a:t>.</a:t>
            </a:r>
            <a:endParaRPr lang="it-IT" b="1" dirty="0">
              <a:solidFill>
                <a:srgbClr val="FF0000"/>
              </a:solidFill>
            </a:endParaRPr>
          </a:p>
        </p:txBody>
      </p:sp>
    </p:spTree>
    <p:extLst>
      <p:ext uri="{BB962C8B-B14F-4D97-AF65-F5344CB8AC3E}">
        <p14:creationId xmlns:p14="http://schemas.microsoft.com/office/powerpoint/2010/main" val="1740302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1962150" y="233363"/>
            <a:ext cx="7002338" cy="554037"/>
          </a:xfrm>
          <a:prstGeom prst="rect">
            <a:avLst/>
          </a:prstGeom>
          <a:noFill/>
          <a:ln>
            <a:noFill/>
          </a:ln>
          <a:effectLst/>
          <a:extLst>
            <a:ext uri="{909E8E84-426E-40dd-AFC4-6F175D3DCCD1}">
              <a14:hiddenFill xmlns="" xmlns:a14="http://schemas.microsoft.com/office/drawing/2010/main">
                <a:solidFill>
                  <a:srgbClr val="FF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buClr>
                <a:srgbClr val="FF0000"/>
              </a:buClr>
              <a:buFont typeface="Wingdings" charset="0"/>
              <a:buNone/>
              <a:defRPr/>
            </a:pPr>
            <a:r>
              <a:rPr lang="it-IT" sz="3000" dirty="0" err="1">
                <a:solidFill>
                  <a:srgbClr val="FF6600"/>
                </a:solidFill>
                <a:cs typeface="+mn-cs"/>
              </a:rPr>
              <a:t>Why</a:t>
            </a:r>
            <a:r>
              <a:rPr lang="it-IT" sz="3000" dirty="0">
                <a:solidFill>
                  <a:srgbClr val="FF6600"/>
                </a:solidFill>
                <a:cs typeface="+mn-cs"/>
              </a:rPr>
              <a:t>  TH </a:t>
            </a:r>
            <a:r>
              <a:rPr lang="it-IT" sz="3000" dirty="0" err="1">
                <a:solidFill>
                  <a:srgbClr val="FF6600"/>
                </a:solidFill>
                <a:cs typeface="+mn-cs"/>
              </a:rPr>
              <a:t>measurements</a:t>
            </a:r>
            <a:r>
              <a:rPr lang="it-IT" sz="3000" dirty="0">
                <a:solidFill>
                  <a:srgbClr val="FF6600"/>
                </a:solidFill>
                <a:cs typeface="+mn-cs"/>
              </a:rPr>
              <a:t>?</a:t>
            </a:r>
            <a:r>
              <a:rPr lang="it-IT" sz="3000" dirty="0">
                <a:solidFill>
                  <a:srgbClr val="FF6600"/>
                </a:solidFill>
              </a:rPr>
              <a:t> </a:t>
            </a:r>
            <a:endParaRPr lang="it-IT" sz="3000" dirty="0">
              <a:solidFill>
                <a:srgbClr val="FF6600"/>
              </a:solidFill>
              <a:cs typeface="+mn-cs"/>
            </a:endParaRPr>
          </a:p>
        </p:txBody>
      </p:sp>
      <p:sp>
        <p:nvSpPr>
          <p:cNvPr id="15" name="CasellaDiTesto 14"/>
          <p:cNvSpPr txBox="1"/>
          <p:nvPr/>
        </p:nvSpPr>
        <p:spPr>
          <a:xfrm>
            <a:off x="251520" y="1103253"/>
            <a:ext cx="7704856" cy="4093428"/>
          </a:xfrm>
          <a:prstGeom prst="rect">
            <a:avLst/>
          </a:prstGeom>
          <a:noFill/>
        </p:spPr>
        <p:txBody>
          <a:bodyPr wrap="square">
            <a:spAutoFit/>
          </a:bodyPr>
          <a:lstStyle/>
          <a:p>
            <a:pPr marL="285750" indent="-285750">
              <a:buClr>
                <a:schemeClr val="accent6"/>
              </a:buClr>
              <a:buFont typeface="Wingdings" charset="2"/>
              <a:buChar char="Ø"/>
              <a:defRPr/>
            </a:pPr>
            <a:r>
              <a:rPr lang="en-US" sz="2000" dirty="0"/>
              <a:t> The direct measurements at low-energies have been performed and discussed by several groups in last 50 years. Several reliable data sets are available but…</a:t>
            </a:r>
          </a:p>
          <a:p>
            <a:pPr marL="285750" indent="-285750">
              <a:buClr>
                <a:schemeClr val="accent6"/>
              </a:buClr>
              <a:buFont typeface="Wingdings" charset="2"/>
              <a:buChar char="Ø"/>
              <a:defRPr/>
            </a:pPr>
            <a:endParaRPr lang="en-US" sz="2000" dirty="0"/>
          </a:p>
          <a:p>
            <a:pPr marL="285750" indent="-285750">
              <a:buClr>
                <a:schemeClr val="accent6"/>
              </a:buClr>
              <a:buFont typeface="Wingdings" charset="2"/>
              <a:buChar char="Ø"/>
              <a:defRPr/>
            </a:pPr>
            <a:r>
              <a:rPr lang="en-US" sz="2000" dirty="0"/>
              <a:t>Only extrapolations have been performed in correspondence of the energy window relevant for astrophysics in many cases (even if low energy experimental data are available extrapolations are required due to the presence of electron screening, </a:t>
            </a:r>
            <a:r>
              <a:rPr lang="en-US" sz="2000" dirty="0" err="1"/>
              <a:t>Assenbaum</a:t>
            </a:r>
            <a:r>
              <a:rPr lang="en-US" sz="2000" dirty="0"/>
              <a:t> 1987);</a:t>
            </a:r>
          </a:p>
          <a:p>
            <a:pPr>
              <a:buClr>
                <a:schemeClr val="accent6"/>
              </a:buClr>
              <a:defRPr/>
            </a:pPr>
            <a:endParaRPr lang="en-US" sz="2000" dirty="0"/>
          </a:p>
          <a:p>
            <a:pPr marL="285750" indent="-285750">
              <a:buClr>
                <a:schemeClr val="accent6"/>
              </a:buClr>
              <a:buFont typeface="Wingdings" charset="2"/>
              <a:buChar char="Ø"/>
              <a:defRPr/>
            </a:pPr>
            <a:r>
              <a:rPr lang="en-US" sz="2000" dirty="0"/>
              <a:t>Thus, the indirect THM approach has been adopted to measure the </a:t>
            </a:r>
            <a:r>
              <a:rPr lang="en-US" sz="2000" dirty="0">
                <a:solidFill>
                  <a:srgbClr val="FF6600"/>
                </a:solidFill>
              </a:rPr>
              <a:t>bare nucleus S(E)-factor</a:t>
            </a:r>
          </a:p>
        </p:txBody>
      </p:sp>
      <p:pic>
        <p:nvPicPr>
          <p:cNvPr id="14" name="Picture 15" descr="C:\asfin\trojanhors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95746" y="-22324"/>
            <a:ext cx="1275514" cy="119675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363352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0" fill="hold"/>
                                        <p:tgtEl>
                                          <p:spTgt spid="14"/>
                                        </p:tgtEl>
                                        <p:attrNameLst>
                                          <p:attrName>ppt_x</p:attrName>
                                        </p:attrNameLst>
                                      </p:cBhvr>
                                      <p:tavLst>
                                        <p:tav tm="0">
                                          <p:val>
                                            <p:strVal val="0-#ppt_w/2"/>
                                          </p:val>
                                        </p:tav>
                                        <p:tav tm="100000">
                                          <p:val>
                                            <p:strVal val="#ppt_x"/>
                                          </p:val>
                                        </p:tav>
                                      </p:tavLst>
                                    </p:anim>
                                    <p:anim calcmode="lin" valueType="num">
                                      <p:cBhvr additive="base">
                                        <p:cTn id="8" dur="5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descr="Marbre blanc"/>
          <p:cNvSpPr txBox="1">
            <a:spLocks noChangeArrowheads="1"/>
          </p:cNvSpPr>
          <p:nvPr/>
        </p:nvSpPr>
        <p:spPr bwMode="auto">
          <a:xfrm>
            <a:off x="179512" y="278929"/>
            <a:ext cx="8784976" cy="1077218"/>
          </a:xfrm>
          <a:prstGeom prst="rect">
            <a:avLst/>
          </a:prstGeom>
          <a:blipFill dpi="0" rotWithShape="0">
            <a:blip r:embed="rId2"/>
            <a:srcRect/>
            <a:tile tx="0" ty="0" sx="100000" sy="100000" flip="none" algn="tl"/>
          </a:blipFill>
          <a:ln w="28575">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pPr>
            <a:r>
              <a:rPr lang="en-US" sz="3200" dirty="0">
                <a:solidFill>
                  <a:srgbClr val="0000FF"/>
                </a:solidFill>
              </a:rPr>
              <a:t>Anisotropies of the Cosmic Microwave    				Background</a:t>
            </a:r>
            <a:endParaRPr lang="en-US" sz="2800" dirty="0">
              <a:solidFill>
                <a:srgbClr val="0000FF"/>
              </a:solidFill>
            </a:endParaRPr>
          </a:p>
        </p:txBody>
      </p:sp>
      <p:sp>
        <p:nvSpPr>
          <p:cNvPr id="5" name="Text Box 8"/>
          <p:cNvSpPr txBox="1">
            <a:spLocks noChangeArrowheads="1"/>
          </p:cNvSpPr>
          <p:nvPr/>
        </p:nvSpPr>
        <p:spPr bwMode="auto">
          <a:xfrm>
            <a:off x="4497760" y="1511417"/>
            <a:ext cx="4646240" cy="14855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lgn="ctr">
              <a:lnSpc>
                <a:spcPct val="80000"/>
              </a:lnSpc>
              <a:spcBef>
                <a:spcPct val="50000"/>
              </a:spcBef>
            </a:pPr>
            <a:r>
              <a:rPr lang="en-US" sz="2800" dirty="0"/>
              <a:t>At </a:t>
            </a:r>
            <a:r>
              <a:rPr lang="en-US" sz="2800" dirty="0">
                <a:solidFill>
                  <a:srgbClr val="0000FF"/>
                </a:solidFill>
              </a:rPr>
              <a:t>t</a:t>
            </a:r>
            <a:r>
              <a:rPr lang="en-US" sz="2800" dirty="0">
                <a:solidFill>
                  <a:srgbClr val="0000FF"/>
                </a:solidFill>
                <a:sym typeface="Symbol" charset="0"/>
              </a:rPr>
              <a:t></a:t>
            </a:r>
            <a:r>
              <a:rPr lang="en-US" sz="2800" dirty="0">
                <a:solidFill>
                  <a:srgbClr val="0000FF"/>
                </a:solidFill>
              </a:rPr>
              <a:t>0.38 My</a:t>
            </a:r>
            <a:r>
              <a:rPr lang="en-US" sz="2800" dirty="0"/>
              <a:t>, and </a:t>
            </a:r>
            <a:r>
              <a:rPr lang="en-US" sz="2800" dirty="0">
                <a:solidFill>
                  <a:srgbClr val="008000"/>
                </a:solidFill>
              </a:rPr>
              <a:t>T</a:t>
            </a:r>
            <a:r>
              <a:rPr lang="en-US" sz="2800" dirty="0">
                <a:solidFill>
                  <a:srgbClr val="008000"/>
                </a:solidFill>
                <a:sym typeface="Symbol" charset="0"/>
              </a:rPr>
              <a:t></a:t>
            </a:r>
            <a:r>
              <a:rPr lang="en-US" sz="2800" dirty="0">
                <a:solidFill>
                  <a:srgbClr val="008000"/>
                </a:solidFill>
              </a:rPr>
              <a:t>3000 K</a:t>
            </a:r>
            <a:r>
              <a:rPr lang="en-US" sz="2800" dirty="0">
                <a:solidFill>
                  <a:srgbClr val="00FF00"/>
                </a:solidFill>
              </a:rPr>
              <a:t> </a:t>
            </a:r>
            <a:r>
              <a:rPr lang="en-US" sz="2800" dirty="0"/>
              <a:t>:</a:t>
            </a:r>
            <a:r>
              <a:rPr lang="en-US" sz="2800" dirty="0">
                <a:solidFill>
                  <a:srgbClr val="00FF00"/>
                </a:solidFill>
              </a:rPr>
              <a:t> </a:t>
            </a:r>
            <a:r>
              <a:rPr lang="en-US" sz="2800" dirty="0"/>
              <a:t>recombination, the Universe becomes transparent             (presently </a:t>
            </a:r>
            <a:r>
              <a:rPr lang="en-US" sz="2800" dirty="0">
                <a:solidFill>
                  <a:srgbClr val="008000"/>
                </a:solidFill>
              </a:rPr>
              <a:t>2.725 K</a:t>
            </a:r>
            <a:r>
              <a:rPr lang="en-US" sz="2800" dirty="0"/>
              <a:t>)</a:t>
            </a:r>
            <a:endParaRPr lang="en-US" sz="3200" dirty="0">
              <a:cs typeface="ＭＳ Ｐゴシック" charset="0"/>
            </a:endParaRPr>
          </a:p>
        </p:txBody>
      </p:sp>
      <p:pic>
        <p:nvPicPr>
          <p:cNvPr id="6" name="Image 5" descr="Planck_CMB_Mollweide_4k.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3808" y="3717032"/>
            <a:ext cx="6300192" cy="3150096"/>
          </a:xfrm>
          <a:prstGeom prst="rect">
            <a:avLst/>
          </a:prstGeom>
        </p:spPr>
      </p:pic>
      <p:pic>
        <p:nvPicPr>
          <p:cNvPr id="3" name="Image 2" descr="Planck-CRUIS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4227" y="1308799"/>
            <a:ext cx="3469573" cy="2604006"/>
          </a:xfrm>
          <a:prstGeom prst="rect">
            <a:avLst/>
          </a:prstGeom>
        </p:spPr>
      </p:pic>
      <p:sp>
        <p:nvSpPr>
          <p:cNvPr id="2" name="ZoneTexte 1"/>
          <p:cNvSpPr txBox="1"/>
          <p:nvPr/>
        </p:nvSpPr>
        <p:spPr>
          <a:xfrm>
            <a:off x="179512" y="4913873"/>
            <a:ext cx="2520280" cy="1323439"/>
          </a:xfrm>
          <a:prstGeom prst="rect">
            <a:avLst/>
          </a:prstGeom>
          <a:noFill/>
        </p:spPr>
        <p:txBody>
          <a:bodyPr wrap="square" rtlCol="0">
            <a:spAutoFit/>
          </a:bodyPr>
          <a:lstStyle/>
          <a:p>
            <a:r>
              <a:rPr lang="fr-FR" dirty="0"/>
              <a:t>WMAP </a:t>
            </a:r>
            <a:r>
              <a:rPr lang="en-US" dirty="0">
                <a:solidFill>
                  <a:srgbClr val="0000FF"/>
                </a:solidFill>
                <a:latin typeface="Arial" charset="0"/>
                <a:sym typeface="Symbol" charset="0"/>
              </a:rPr>
              <a:t> </a:t>
            </a:r>
            <a:r>
              <a:rPr lang="en-US" i="1" dirty="0">
                <a:solidFill>
                  <a:schemeClr val="hlink"/>
                </a:solidFill>
              </a:rPr>
              <a:t>[Komatsu et al. 2011+….]</a:t>
            </a:r>
            <a:endParaRPr lang="en-US" sz="1200" dirty="0">
              <a:solidFill>
                <a:srgbClr val="0000FF"/>
              </a:solidFill>
              <a:latin typeface="Arial" charset="0"/>
              <a:sym typeface="Symbol" charset="0"/>
            </a:endParaRPr>
          </a:p>
          <a:p>
            <a:pPr lvl="0"/>
            <a:r>
              <a:rPr lang="fr-FR" dirty="0"/>
              <a:t>Planck </a:t>
            </a:r>
            <a:r>
              <a:rPr lang="en-US" i="1" dirty="0">
                <a:solidFill>
                  <a:schemeClr val="hlink"/>
                </a:solidFill>
              </a:rPr>
              <a:t>[Ade+ 2013+]</a:t>
            </a:r>
            <a:endParaRPr lang="en-US" sz="1200" dirty="0">
              <a:solidFill>
                <a:srgbClr val="0000FF"/>
              </a:solidFill>
              <a:latin typeface="Arial" charset="0"/>
              <a:sym typeface="Symbol" charset="0"/>
            </a:endParaRPr>
          </a:p>
          <a:p>
            <a:endParaRPr lang="fr-FR" dirty="0"/>
          </a:p>
        </p:txBody>
      </p:sp>
      <p:pic>
        <p:nvPicPr>
          <p:cNvPr id="7" name="Immagine 6"/>
          <p:cNvPicPr>
            <a:picLocks noChangeAspect="1"/>
          </p:cNvPicPr>
          <p:nvPr/>
        </p:nvPicPr>
        <p:blipFill>
          <a:blip r:embed="rId5"/>
          <a:stretch>
            <a:fillRect/>
          </a:stretch>
        </p:blipFill>
        <p:spPr>
          <a:xfrm>
            <a:off x="264227" y="3356992"/>
            <a:ext cx="2435565" cy="1656184"/>
          </a:xfrm>
          <a:prstGeom prst="rect">
            <a:avLst/>
          </a:prstGeom>
        </p:spPr>
      </p:pic>
    </p:spTree>
    <p:extLst>
      <p:ext uri="{BB962C8B-B14F-4D97-AF65-F5344CB8AC3E}">
        <p14:creationId xmlns:p14="http://schemas.microsoft.com/office/powerpoint/2010/main" val="1119527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512" y="116632"/>
            <a:ext cx="4256093" cy="461665"/>
          </a:xfrm>
          <a:prstGeom prst="rect">
            <a:avLst/>
          </a:prstGeom>
          <a:noFill/>
        </p:spPr>
        <p:txBody>
          <a:bodyPr wrap="none" rtlCol="0">
            <a:spAutoFit/>
          </a:bodyPr>
          <a:lstStyle/>
          <a:p>
            <a:r>
              <a:rPr lang="it-IT" dirty="0" err="1"/>
              <a:t>Observational</a:t>
            </a:r>
            <a:r>
              <a:rPr lang="it-IT" dirty="0"/>
              <a:t> status for Li</a:t>
            </a:r>
          </a:p>
        </p:txBody>
      </p:sp>
      <p:sp>
        <p:nvSpPr>
          <p:cNvPr id="4" name="Rettangolo 3"/>
          <p:cNvSpPr/>
          <p:nvPr/>
        </p:nvSpPr>
        <p:spPr>
          <a:xfrm>
            <a:off x="179512" y="692696"/>
            <a:ext cx="3528392" cy="2144176"/>
          </a:xfrm>
          <a:prstGeom prst="rect">
            <a:avLst/>
          </a:prstGeom>
        </p:spPr>
        <p:txBody>
          <a:bodyPr wrap="square">
            <a:spAutoFit/>
          </a:bodyPr>
          <a:lstStyle/>
          <a:p>
            <a:pPr algn="just"/>
            <a:r>
              <a:rPr lang="it-IT" baseline="30000" dirty="0" err="1">
                <a:solidFill>
                  <a:srgbClr val="0000FF"/>
                </a:solidFill>
              </a:rPr>
              <a:t>Different</a:t>
            </a:r>
            <a:r>
              <a:rPr lang="it-IT" baseline="30000" dirty="0">
                <a:solidFill>
                  <a:srgbClr val="0000FF"/>
                </a:solidFill>
              </a:rPr>
              <a:t> </a:t>
            </a:r>
            <a:r>
              <a:rPr lang="it-IT" baseline="30000" dirty="0" err="1">
                <a:solidFill>
                  <a:srgbClr val="0000FF"/>
                </a:solidFill>
              </a:rPr>
              <a:t>features</a:t>
            </a:r>
            <a:r>
              <a:rPr lang="it-IT" baseline="30000" dirty="0">
                <a:solidFill>
                  <a:srgbClr val="0000FF"/>
                </a:solidFill>
              </a:rPr>
              <a:t> can be </a:t>
            </a:r>
            <a:r>
              <a:rPr lang="it-IT" baseline="30000" dirty="0" err="1">
                <a:solidFill>
                  <a:srgbClr val="0000FF"/>
                </a:solidFill>
              </a:rPr>
              <a:t>extracted</a:t>
            </a:r>
            <a:r>
              <a:rPr lang="it-IT" baseline="30000" dirty="0">
                <a:solidFill>
                  <a:srgbClr val="0000FF"/>
                </a:solidFill>
              </a:rPr>
              <a:t> by </a:t>
            </a:r>
            <a:r>
              <a:rPr lang="it-IT" baseline="30000" dirty="0" err="1">
                <a:solidFill>
                  <a:srgbClr val="0000FF"/>
                </a:solidFill>
              </a:rPr>
              <a:t>studying</a:t>
            </a:r>
            <a:r>
              <a:rPr lang="it-IT" baseline="30000" dirty="0">
                <a:solidFill>
                  <a:srgbClr val="0000FF"/>
                </a:solidFill>
              </a:rPr>
              <a:t> the </a:t>
            </a:r>
            <a:r>
              <a:rPr lang="it-IT" baseline="30000" dirty="0" err="1">
                <a:solidFill>
                  <a:srgbClr val="0000FF"/>
                </a:solidFill>
              </a:rPr>
              <a:t>abundance.vs.metallicity</a:t>
            </a:r>
            <a:r>
              <a:rPr lang="it-IT" baseline="30000" dirty="0">
                <a:solidFill>
                  <a:srgbClr val="0000FF"/>
                </a:solidFill>
              </a:rPr>
              <a:t> </a:t>
            </a:r>
            <a:r>
              <a:rPr lang="it-IT" baseline="30000" dirty="0" err="1">
                <a:solidFill>
                  <a:srgbClr val="0000FF"/>
                </a:solidFill>
              </a:rPr>
              <a:t>scatter</a:t>
            </a:r>
            <a:r>
              <a:rPr lang="it-IT" baseline="30000" dirty="0">
                <a:solidFill>
                  <a:srgbClr val="0000FF"/>
                </a:solidFill>
              </a:rPr>
              <a:t> plot:</a:t>
            </a:r>
          </a:p>
          <a:p>
            <a:pPr algn="just"/>
            <a:endParaRPr lang="it-IT" baseline="30000" dirty="0"/>
          </a:p>
          <a:p>
            <a:pPr algn="just"/>
            <a:r>
              <a:rPr lang="it-IT" sz="2000" baseline="30000" dirty="0"/>
              <a:t>1)</a:t>
            </a:r>
            <a:r>
              <a:rPr lang="it-IT" sz="2000" baseline="30000" dirty="0" err="1"/>
              <a:t>at</a:t>
            </a:r>
            <a:r>
              <a:rPr lang="it-IT" sz="2000" baseline="30000" dirty="0"/>
              <a:t> </a:t>
            </a:r>
            <a:r>
              <a:rPr lang="it-IT" sz="2000" baseline="30000" dirty="0" err="1"/>
              <a:t>lower</a:t>
            </a:r>
            <a:r>
              <a:rPr lang="it-IT" sz="2000" baseline="30000" dirty="0"/>
              <a:t> </a:t>
            </a:r>
            <a:r>
              <a:rPr lang="it-IT" sz="2000" baseline="30000" dirty="0" err="1"/>
              <a:t>metallicity</a:t>
            </a:r>
            <a:r>
              <a:rPr lang="it-IT" sz="2000" baseline="30000" dirty="0"/>
              <a:t>, </a:t>
            </a:r>
            <a:r>
              <a:rPr lang="it-IT" sz="2000" baseline="30000" dirty="0" err="1"/>
              <a:t>lithium</a:t>
            </a:r>
            <a:r>
              <a:rPr lang="it-IT" sz="2000" baseline="30000" dirty="0"/>
              <a:t> </a:t>
            </a:r>
            <a:r>
              <a:rPr lang="it-IT" sz="2000" baseline="30000" dirty="0" err="1"/>
              <a:t>abundances</a:t>
            </a:r>
            <a:r>
              <a:rPr lang="it-IT" sz="2000" baseline="30000" dirty="0"/>
              <a:t> </a:t>
            </a:r>
            <a:r>
              <a:rPr lang="it-IT" sz="2000" baseline="30000" dirty="0" err="1"/>
              <a:t>exhibit</a:t>
            </a:r>
            <a:r>
              <a:rPr lang="it-IT" sz="2000" baseline="30000" dirty="0"/>
              <a:t> the so-</a:t>
            </a:r>
            <a:r>
              <a:rPr lang="it-IT" sz="2000" baseline="30000" dirty="0" err="1"/>
              <a:t>called</a:t>
            </a:r>
            <a:r>
              <a:rPr lang="it-IT" sz="2000" baseline="30000" dirty="0"/>
              <a:t> “Li-plateau” (</a:t>
            </a:r>
            <a:r>
              <a:rPr lang="it-IT" sz="2000" baseline="30000" dirty="0" err="1"/>
              <a:t>Spite</a:t>
            </a:r>
            <a:r>
              <a:rPr lang="it-IT" sz="2000" baseline="30000" dirty="0"/>
              <a:t> &amp; </a:t>
            </a:r>
            <a:r>
              <a:rPr lang="it-IT" sz="2000" baseline="30000" dirty="0" err="1"/>
              <a:t>Spite</a:t>
            </a:r>
            <a:r>
              <a:rPr lang="it-IT" sz="2000" baseline="30000" dirty="0"/>
              <a:t> A&amp;A, 1982) </a:t>
            </a:r>
            <a:r>
              <a:rPr lang="it-IT" sz="2000" baseline="30000" dirty="0">
                <a:sym typeface="Wingdings"/>
              </a:rPr>
              <a:t></a:t>
            </a:r>
            <a:r>
              <a:rPr lang="it-IT" sz="2000" baseline="30000" dirty="0" err="1"/>
              <a:t>Primordial</a:t>
            </a:r>
            <a:r>
              <a:rPr lang="it-IT" sz="2000" baseline="30000" dirty="0"/>
              <a:t> </a:t>
            </a:r>
            <a:r>
              <a:rPr lang="it-IT" sz="2000" baseline="30000" dirty="0" err="1"/>
              <a:t>Nucleosynthesis</a:t>
            </a:r>
            <a:r>
              <a:rPr lang="it-IT" sz="2000" baseline="30000" dirty="0"/>
              <a:t>;</a:t>
            </a:r>
          </a:p>
        </p:txBody>
      </p:sp>
      <p:pic>
        <p:nvPicPr>
          <p:cNvPr id="5" name="Immagine 4"/>
          <p:cNvPicPr>
            <a:picLocks noChangeAspect="1"/>
          </p:cNvPicPr>
          <p:nvPr/>
        </p:nvPicPr>
        <p:blipFill rotWithShape="1">
          <a:blip r:embed="rId2" cstate="email">
            <a:extLst>
              <a:ext uri="{28A0092B-C50C-407E-A947-70E740481C1C}">
                <a14:useLocalDpi xmlns:a14="http://schemas.microsoft.com/office/drawing/2010/main"/>
              </a:ext>
            </a:extLst>
          </a:blip>
          <a:srcRect t="8" b="66491"/>
          <a:stretch/>
        </p:blipFill>
        <p:spPr>
          <a:xfrm>
            <a:off x="4556184" y="0"/>
            <a:ext cx="4587816" cy="2757600"/>
          </a:xfrm>
          <a:prstGeom prst="rect">
            <a:avLst/>
          </a:prstGeom>
        </p:spPr>
      </p:pic>
      <p:pic>
        <p:nvPicPr>
          <p:cNvPr id="6" name="Immagine 5"/>
          <p:cNvPicPr>
            <a:picLocks noChangeAspect="1"/>
          </p:cNvPicPr>
          <p:nvPr/>
        </p:nvPicPr>
        <p:blipFill>
          <a:blip r:embed="rId3"/>
          <a:stretch>
            <a:fillRect/>
          </a:stretch>
        </p:blipFill>
        <p:spPr>
          <a:xfrm>
            <a:off x="5143128" y="3501008"/>
            <a:ext cx="4037384" cy="3240360"/>
          </a:xfrm>
          <a:prstGeom prst="rect">
            <a:avLst/>
          </a:prstGeom>
        </p:spPr>
      </p:pic>
      <p:sp>
        <p:nvSpPr>
          <p:cNvPr id="7" name="Rettangolo 6"/>
          <p:cNvSpPr/>
          <p:nvPr/>
        </p:nvSpPr>
        <p:spPr>
          <a:xfrm>
            <a:off x="179512" y="2919135"/>
            <a:ext cx="5436096" cy="1661993"/>
          </a:xfrm>
          <a:prstGeom prst="rect">
            <a:avLst/>
          </a:prstGeom>
        </p:spPr>
        <p:txBody>
          <a:bodyPr wrap="square">
            <a:spAutoFit/>
          </a:bodyPr>
          <a:lstStyle/>
          <a:p>
            <a:r>
              <a:rPr lang="it-IT" sz="1800" dirty="0" err="1"/>
              <a:t>Primordial</a:t>
            </a:r>
            <a:r>
              <a:rPr lang="it-IT" sz="1800" dirty="0"/>
              <a:t> </a:t>
            </a:r>
            <a:r>
              <a:rPr lang="it-IT" sz="1800" dirty="0" err="1"/>
              <a:t>Lithium</a:t>
            </a:r>
            <a:r>
              <a:rPr lang="it-IT" sz="1800" dirty="0"/>
              <a:t> (Li/H) </a:t>
            </a:r>
            <a:r>
              <a:rPr lang="it-IT" sz="1800" dirty="0" err="1"/>
              <a:t>Observed</a:t>
            </a:r>
            <a:r>
              <a:rPr lang="it-IT" sz="1800" dirty="0"/>
              <a:t> ∼1-2*10-</a:t>
            </a:r>
            <a:r>
              <a:rPr lang="it-IT" sz="1800" baseline="30000" dirty="0"/>
              <a:t>10</a:t>
            </a:r>
            <a:r>
              <a:rPr lang="it-IT" sz="1800" dirty="0"/>
              <a:t> (</a:t>
            </a:r>
            <a:r>
              <a:rPr lang="it-IT" sz="1800" dirty="0" err="1"/>
              <a:t>Fields</a:t>
            </a:r>
            <a:r>
              <a:rPr lang="it-IT" sz="1800" dirty="0"/>
              <a:t> et al., </a:t>
            </a:r>
            <a:r>
              <a:rPr lang="it-IT" sz="1800" dirty="0" err="1"/>
              <a:t>ApJ</a:t>
            </a:r>
            <a:r>
              <a:rPr lang="it-IT" sz="1800" dirty="0"/>
              <a:t>, 2005) </a:t>
            </a:r>
          </a:p>
          <a:p>
            <a:endParaRPr lang="it-IT" baseline="30000" dirty="0"/>
          </a:p>
          <a:p>
            <a:r>
              <a:rPr lang="it-IT" sz="1800" dirty="0" err="1"/>
              <a:t>Primordial</a:t>
            </a:r>
            <a:r>
              <a:rPr lang="it-IT" sz="1800" dirty="0"/>
              <a:t> </a:t>
            </a:r>
            <a:r>
              <a:rPr lang="it-IT" sz="1800" dirty="0" err="1"/>
              <a:t>Lithium</a:t>
            </a:r>
            <a:r>
              <a:rPr lang="it-IT" sz="1800" dirty="0"/>
              <a:t> (Li/H)WMAP ≈ 4.3*10</a:t>
            </a:r>
            <a:r>
              <a:rPr lang="it-IT" sz="1800" baseline="30000" dirty="0"/>
              <a:t>-</a:t>
            </a:r>
            <a:r>
              <a:rPr lang="it-IT" baseline="30000" dirty="0"/>
              <a:t>10</a:t>
            </a:r>
          </a:p>
          <a:p>
            <a:endParaRPr lang="it-IT" baseline="30000" dirty="0"/>
          </a:p>
          <a:p>
            <a:r>
              <a:rPr lang="it-IT" baseline="30000" dirty="0"/>
              <a:t>(</a:t>
            </a:r>
            <a:r>
              <a:rPr lang="it-IT" baseline="30000" dirty="0" err="1"/>
              <a:t>Cyburt</a:t>
            </a:r>
            <a:r>
              <a:rPr lang="it-IT" baseline="30000" dirty="0"/>
              <a:t> et al., PLB, 2005)</a:t>
            </a:r>
            <a:endParaRPr lang="it-IT" dirty="0"/>
          </a:p>
        </p:txBody>
      </p:sp>
      <p:pic>
        <p:nvPicPr>
          <p:cNvPr id="2" name="Immagin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5576" y="4509120"/>
            <a:ext cx="4106416" cy="2348384"/>
          </a:xfrm>
          <a:prstGeom prst="rect">
            <a:avLst/>
          </a:prstGeom>
        </p:spPr>
      </p:pic>
      <p:sp>
        <p:nvSpPr>
          <p:cNvPr id="8" name="CasellaDiTesto 7"/>
          <p:cNvSpPr txBox="1"/>
          <p:nvPr/>
        </p:nvSpPr>
        <p:spPr>
          <a:xfrm>
            <a:off x="8112572" y="2636912"/>
            <a:ext cx="635892" cy="261610"/>
          </a:xfrm>
          <a:prstGeom prst="rect">
            <a:avLst/>
          </a:prstGeom>
          <a:noFill/>
        </p:spPr>
        <p:txBody>
          <a:bodyPr wrap="none" rtlCol="0">
            <a:spAutoFit/>
          </a:bodyPr>
          <a:lstStyle/>
          <a:p>
            <a:r>
              <a:rPr lang="it-IT" sz="1100" dirty="0"/>
              <a:t>[Fe/H]</a:t>
            </a:r>
          </a:p>
        </p:txBody>
      </p:sp>
      <p:sp>
        <p:nvSpPr>
          <p:cNvPr id="9" name="CasellaDiTesto 8"/>
          <p:cNvSpPr txBox="1"/>
          <p:nvPr/>
        </p:nvSpPr>
        <p:spPr>
          <a:xfrm>
            <a:off x="5004048" y="2636912"/>
            <a:ext cx="364202" cy="261610"/>
          </a:xfrm>
          <a:prstGeom prst="rect">
            <a:avLst/>
          </a:prstGeom>
          <a:noFill/>
        </p:spPr>
        <p:txBody>
          <a:bodyPr wrap="none" rtlCol="0">
            <a:spAutoFit/>
          </a:bodyPr>
          <a:lstStyle/>
          <a:p>
            <a:r>
              <a:rPr lang="it-IT" sz="1100" dirty="0"/>
              <a:t>-4</a:t>
            </a:r>
          </a:p>
        </p:txBody>
      </p:sp>
      <p:sp>
        <p:nvSpPr>
          <p:cNvPr id="10" name="CasellaDiTesto 9"/>
          <p:cNvSpPr txBox="1"/>
          <p:nvPr/>
        </p:nvSpPr>
        <p:spPr>
          <a:xfrm>
            <a:off x="6152014" y="2636912"/>
            <a:ext cx="356864" cy="261610"/>
          </a:xfrm>
          <a:prstGeom prst="rect">
            <a:avLst/>
          </a:prstGeom>
          <a:noFill/>
        </p:spPr>
        <p:txBody>
          <a:bodyPr wrap="none" rtlCol="0">
            <a:spAutoFit/>
          </a:bodyPr>
          <a:lstStyle/>
          <a:p>
            <a:r>
              <a:rPr lang="it-IT" sz="1100" dirty="0"/>
              <a:t>-3</a:t>
            </a:r>
          </a:p>
        </p:txBody>
      </p:sp>
    </p:spTree>
    <p:extLst>
      <p:ext uri="{BB962C8B-B14F-4D97-AF65-F5344CB8AC3E}">
        <p14:creationId xmlns:p14="http://schemas.microsoft.com/office/powerpoint/2010/main" val="998275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051720" y="332656"/>
            <a:ext cx="4448303" cy="461665"/>
          </a:xfrm>
          <a:prstGeom prst="rect">
            <a:avLst/>
          </a:prstGeom>
          <a:noFill/>
        </p:spPr>
        <p:txBody>
          <a:bodyPr wrap="none" rtlCol="0">
            <a:spAutoFit/>
          </a:bodyPr>
          <a:lstStyle/>
          <a:p>
            <a:r>
              <a:rPr lang="it-IT" dirty="0"/>
              <a:t>For the </a:t>
            </a:r>
            <a:r>
              <a:rPr lang="it-IT" dirty="0" err="1"/>
              <a:t>other</a:t>
            </a:r>
            <a:r>
              <a:rPr lang="it-IT" dirty="0"/>
              <a:t> </a:t>
            </a:r>
            <a:r>
              <a:rPr lang="it-IT" dirty="0" err="1"/>
              <a:t>baryometers</a:t>
            </a:r>
            <a:r>
              <a:rPr lang="it-IT" dirty="0"/>
              <a:t>…</a:t>
            </a:r>
          </a:p>
        </p:txBody>
      </p:sp>
      <p:sp>
        <p:nvSpPr>
          <p:cNvPr id="4" name="CasellaDiTesto 3"/>
          <p:cNvSpPr txBox="1"/>
          <p:nvPr/>
        </p:nvSpPr>
        <p:spPr>
          <a:xfrm>
            <a:off x="323528" y="1268760"/>
            <a:ext cx="4392488" cy="4401204"/>
          </a:xfrm>
          <a:prstGeom prst="rect">
            <a:avLst/>
          </a:prstGeom>
          <a:noFill/>
        </p:spPr>
        <p:txBody>
          <a:bodyPr wrap="square" rtlCol="0">
            <a:spAutoFit/>
          </a:bodyPr>
          <a:lstStyle/>
          <a:p>
            <a:r>
              <a:rPr lang="it-IT" dirty="0">
                <a:solidFill>
                  <a:srgbClr val="FF0000"/>
                </a:solidFill>
              </a:rPr>
              <a:t>D</a:t>
            </a:r>
            <a:r>
              <a:rPr lang="it-IT" dirty="0"/>
              <a:t> from  QSO </a:t>
            </a:r>
            <a:r>
              <a:rPr lang="it-IT" dirty="0" err="1"/>
              <a:t>absorbers</a:t>
            </a:r>
            <a:r>
              <a:rPr lang="it-IT" dirty="0"/>
              <a:t>,‘</a:t>
            </a:r>
            <a:r>
              <a:rPr lang="it-IT" dirty="0" err="1"/>
              <a:t>damped</a:t>
            </a:r>
            <a:r>
              <a:rPr lang="it-IT" dirty="0"/>
              <a:t> </a:t>
            </a:r>
            <a:r>
              <a:rPr lang="it-IT" dirty="0" err="1"/>
              <a:t>Lyman</a:t>
            </a:r>
            <a:r>
              <a:rPr lang="it-IT" dirty="0"/>
              <a:t> </a:t>
            </a:r>
            <a:r>
              <a:rPr lang="it-IT" dirty="0" err="1"/>
              <a:t>alpha</a:t>
            </a:r>
            <a:r>
              <a:rPr lang="it-IT" dirty="0"/>
              <a:t> </a:t>
            </a:r>
            <a:r>
              <a:rPr lang="it-IT" dirty="0" err="1"/>
              <a:t>systems</a:t>
            </a:r>
            <a:r>
              <a:rPr lang="it-IT" dirty="0"/>
              <a:t>’</a:t>
            </a:r>
          </a:p>
          <a:p>
            <a:r>
              <a:rPr lang="it-IT" sz="2000" dirty="0"/>
              <a:t>WMAP </a:t>
            </a:r>
            <a:r>
              <a:rPr lang="it-IT" sz="2000" dirty="0" err="1"/>
              <a:t>value</a:t>
            </a:r>
            <a:r>
              <a:rPr lang="it-IT" sz="2000" dirty="0"/>
              <a:t> ≈ 2.55 x10</a:t>
            </a:r>
            <a:r>
              <a:rPr lang="it-IT" sz="2000" baseline="30000" dirty="0"/>
              <a:t>-5</a:t>
            </a:r>
          </a:p>
          <a:p>
            <a:r>
              <a:rPr lang="it-IT" sz="2000" dirty="0" err="1"/>
              <a:t>Obs</a:t>
            </a:r>
            <a:r>
              <a:rPr lang="it-IT" sz="2000" dirty="0"/>
              <a:t>. 2.82 (Pettini et al 2012)</a:t>
            </a:r>
            <a:endParaRPr lang="it-IT" sz="2000" baseline="30000" dirty="0"/>
          </a:p>
          <a:p>
            <a:endParaRPr lang="it-IT" dirty="0"/>
          </a:p>
          <a:p>
            <a:endParaRPr lang="it-IT" dirty="0"/>
          </a:p>
          <a:p>
            <a:r>
              <a:rPr lang="it-IT" baseline="30000" dirty="0">
                <a:solidFill>
                  <a:srgbClr val="FF0000"/>
                </a:solidFill>
              </a:rPr>
              <a:t>4</a:t>
            </a:r>
            <a:r>
              <a:rPr lang="it-IT" dirty="0">
                <a:solidFill>
                  <a:srgbClr val="FF0000"/>
                </a:solidFill>
              </a:rPr>
              <a:t>He in </a:t>
            </a:r>
            <a:r>
              <a:rPr lang="it-IT" dirty="0"/>
              <a:t>metal </a:t>
            </a:r>
            <a:r>
              <a:rPr lang="it-IT" dirty="0" err="1"/>
              <a:t>poor</a:t>
            </a:r>
            <a:r>
              <a:rPr lang="it-IT" dirty="0"/>
              <a:t> HII </a:t>
            </a:r>
            <a:r>
              <a:rPr lang="it-IT" dirty="0" err="1"/>
              <a:t>regions</a:t>
            </a:r>
            <a:endParaRPr lang="it-IT" dirty="0"/>
          </a:p>
          <a:p>
            <a:endParaRPr lang="it-IT" dirty="0"/>
          </a:p>
          <a:p>
            <a:r>
              <a:rPr lang="it-IT" sz="2000" dirty="0"/>
              <a:t>WMAP </a:t>
            </a:r>
            <a:r>
              <a:rPr lang="it-IT" sz="2000" dirty="0" err="1"/>
              <a:t>value</a:t>
            </a:r>
            <a:r>
              <a:rPr lang="it-IT" sz="2000" dirty="0"/>
              <a:t> ≈ 0.2485</a:t>
            </a:r>
          </a:p>
          <a:p>
            <a:r>
              <a:rPr lang="it-IT" sz="2000" dirty="0" err="1"/>
              <a:t>Obs</a:t>
            </a:r>
            <a:r>
              <a:rPr lang="it-IT" sz="2000" dirty="0"/>
              <a:t>. 0.2565 (</a:t>
            </a:r>
            <a:r>
              <a:rPr lang="it-IT" sz="2000" dirty="0" err="1"/>
              <a:t>Izotov</a:t>
            </a:r>
            <a:r>
              <a:rPr lang="it-IT" sz="2000" dirty="0"/>
              <a:t> et al.)</a:t>
            </a:r>
          </a:p>
        </p:txBody>
      </p:sp>
      <p:pic>
        <p:nvPicPr>
          <p:cNvPr id="5" name="Immagine 4"/>
          <p:cNvPicPr>
            <a:picLocks noChangeAspect="1"/>
          </p:cNvPicPr>
          <p:nvPr/>
        </p:nvPicPr>
        <p:blipFill>
          <a:blip r:embed="rId2"/>
          <a:stretch>
            <a:fillRect/>
          </a:stretch>
        </p:blipFill>
        <p:spPr>
          <a:xfrm>
            <a:off x="4644008" y="764704"/>
            <a:ext cx="4499992" cy="2592288"/>
          </a:xfrm>
          <a:prstGeom prst="rect">
            <a:avLst/>
          </a:prstGeom>
        </p:spPr>
      </p:pic>
      <p:sp>
        <p:nvSpPr>
          <p:cNvPr id="6" name="CasellaDiTesto 5"/>
          <p:cNvSpPr txBox="1"/>
          <p:nvPr/>
        </p:nvSpPr>
        <p:spPr>
          <a:xfrm>
            <a:off x="5912245" y="980728"/>
            <a:ext cx="1828107" cy="307777"/>
          </a:xfrm>
          <a:prstGeom prst="rect">
            <a:avLst/>
          </a:prstGeom>
          <a:noFill/>
        </p:spPr>
        <p:txBody>
          <a:bodyPr wrap="none" rtlCol="0">
            <a:spAutoFit/>
          </a:bodyPr>
          <a:lstStyle/>
          <a:p>
            <a:r>
              <a:rPr lang="it-IT" sz="1400" dirty="0"/>
              <a:t>Pettini et al. 2012 </a:t>
            </a:r>
          </a:p>
        </p:txBody>
      </p:sp>
      <p:pic>
        <p:nvPicPr>
          <p:cNvPr id="9" name="Immagin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2066" y="3573016"/>
            <a:ext cx="4291934" cy="2261829"/>
          </a:xfrm>
          <a:prstGeom prst="rect">
            <a:avLst/>
          </a:prstGeom>
        </p:spPr>
      </p:pic>
      <p:sp>
        <p:nvSpPr>
          <p:cNvPr id="10" name="CasellaDiTesto 9"/>
          <p:cNvSpPr txBox="1"/>
          <p:nvPr/>
        </p:nvSpPr>
        <p:spPr>
          <a:xfrm>
            <a:off x="6064645" y="3769295"/>
            <a:ext cx="1826141" cy="307777"/>
          </a:xfrm>
          <a:prstGeom prst="rect">
            <a:avLst/>
          </a:prstGeom>
          <a:noFill/>
        </p:spPr>
        <p:txBody>
          <a:bodyPr wrap="none" rtlCol="0">
            <a:spAutoFit/>
          </a:bodyPr>
          <a:lstStyle/>
          <a:p>
            <a:r>
              <a:rPr lang="it-IT" sz="1400" dirty="0" err="1"/>
              <a:t>Izotov</a:t>
            </a:r>
            <a:r>
              <a:rPr lang="it-IT" sz="1400" dirty="0"/>
              <a:t> et al. 2007 </a:t>
            </a:r>
          </a:p>
        </p:txBody>
      </p:sp>
      <p:sp>
        <p:nvSpPr>
          <p:cNvPr id="11" name="CasellaDiTesto 10"/>
          <p:cNvSpPr txBox="1"/>
          <p:nvPr/>
        </p:nvSpPr>
        <p:spPr>
          <a:xfrm>
            <a:off x="6064645" y="1133128"/>
            <a:ext cx="1828107" cy="307777"/>
          </a:xfrm>
          <a:prstGeom prst="rect">
            <a:avLst/>
          </a:prstGeom>
          <a:noFill/>
        </p:spPr>
        <p:txBody>
          <a:bodyPr wrap="none" rtlCol="0">
            <a:spAutoFit/>
          </a:bodyPr>
          <a:lstStyle/>
          <a:p>
            <a:r>
              <a:rPr lang="it-IT" sz="1400" dirty="0"/>
              <a:t>Pettini et al. 2012 </a:t>
            </a:r>
          </a:p>
        </p:txBody>
      </p:sp>
    </p:spTree>
    <p:extLst>
      <p:ext uri="{BB962C8B-B14F-4D97-AF65-F5344CB8AC3E}">
        <p14:creationId xmlns:p14="http://schemas.microsoft.com/office/powerpoint/2010/main" val="1878447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B295DDB-3626-6943-A14F-EBC21B9A93F3}"/>
              </a:ext>
            </a:extLst>
          </p:cNvPr>
          <p:cNvPicPr>
            <a:picLocks noChangeAspect="1"/>
          </p:cNvPicPr>
          <p:nvPr/>
        </p:nvPicPr>
        <p:blipFill>
          <a:blip r:embed="rId2"/>
          <a:stretch>
            <a:fillRect/>
          </a:stretch>
        </p:blipFill>
        <p:spPr>
          <a:xfrm>
            <a:off x="87869" y="1393963"/>
            <a:ext cx="4851120" cy="3525907"/>
          </a:xfrm>
          <a:prstGeom prst="rect">
            <a:avLst/>
          </a:prstGeom>
        </p:spPr>
      </p:pic>
      <p:pic>
        <p:nvPicPr>
          <p:cNvPr id="3" name="Immagine 2">
            <a:extLst>
              <a:ext uri="{FF2B5EF4-FFF2-40B4-BE49-F238E27FC236}">
                <a16:creationId xmlns:a16="http://schemas.microsoft.com/office/drawing/2014/main" id="{735BE0C9-84A4-4247-8D3A-DA70710501EE}"/>
              </a:ext>
            </a:extLst>
          </p:cNvPr>
          <p:cNvPicPr>
            <a:picLocks noChangeAspect="1"/>
          </p:cNvPicPr>
          <p:nvPr/>
        </p:nvPicPr>
        <p:blipFill>
          <a:blip r:embed="rId3"/>
          <a:stretch>
            <a:fillRect/>
          </a:stretch>
        </p:blipFill>
        <p:spPr>
          <a:xfrm>
            <a:off x="4736961" y="4710458"/>
            <a:ext cx="1220028" cy="1220028"/>
          </a:xfrm>
          <a:prstGeom prst="rect">
            <a:avLst/>
          </a:prstGeom>
        </p:spPr>
      </p:pic>
      <p:sp>
        <p:nvSpPr>
          <p:cNvPr id="4" name="CasellaDiTesto 3">
            <a:extLst>
              <a:ext uri="{FF2B5EF4-FFF2-40B4-BE49-F238E27FC236}">
                <a16:creationId xmlns:a16="http://schemas.microsoft.com/office/drawing/2014/main" id="{E0CFE93B-EF4B-8D46-BBE7-17CD7F280DC0}"/>
              </a:ext>
            </a:extLst>
          </p:cNvPr>
          <p:cNvSpPr txBox="1"/>
          <p:nvPr/>
        </p:nvSpPr>
        <p:spPr>
          <a:xfrm>
            <a:off x="5986161" y="5013913"/>
            <a:ext cx="2606804" cy="1200329"/>
          </a:xfrm>
          <a:prstGeom prst="rect">
            <a:avLst/>
          </a:prstGeom>
          <a:noFill/>
        </p:spPr>
        <p:txBody>
          <a:bodyPr wrap="none" rtlCol="0">
            <a:spAutoFit/>
          </a:bodyPr>
          <a:lstStyle/>
          <a:p>
            <a:pPr algn="ctr"/>
            <a:r>
              <a:rPr lang="en-US" b="1" baseline="30000" dirty="0">
                <a:latin typeface="Century Gothic" panose="020B0502020202020204" pitchFamily="34" charset="0"/>
              </a:rPr>
              <a:t>3</a:t>
            </a:r>
            <a:r>
              <a:rPr lang="en-US" b="1" dirty="0">
                <a:latin typeface="Century Gothic" panose="020B0502020202020204" pitchFamily="34" charset="0"/>
              </a:rPr>
              <a:t>He(</a:t>
            </a:r>
            <a:r>
              <a:rPr lang="en-US" b="1" dirty="0" err="1">
                <a:latin typeface="Symbol" pitchFamily="2" charset="2"/>
              </a:rPr>
              <a:t>a</a:t>
            </a:r>
            <a:r>
              <a:rPr lang="en-US" b="1" dirty="0" err="1">
                <a:latin typeface="Century Gothic" panose="020B0502020202020204" pitchFamily="34" charset="0"/>
              </a:rPr>
              <a:t>,</a:t>
            </a:r>
            <a:r>
              <a:rPr lang="en-US" b="1" dirty="0" err="1">
                <a:latin typeface="Symbol" pitchFamily="2" charset="2"/>
              </a:rPr>
              <a:t>g</a:t>
            </a:r>
            <a:r>
              <a:rPr lang="en-US" b="1" dirty="0">
                <a:latin typeface="Century Gothic" panose="020B0502020202020204" pitchFamily="34" charset="0"/>
              </a:rPr>
              <a:t>)</a:t>
            </a:r>
            <a:r>
              <a:rPr lang="en-US" b="1" baseline="30000" dirty="0">
                <a:latin typeface="Century Gothic" panose="020B0502020202020204" pitchFamily="34" charset="0"/>
              </a:rPr>
              <a:t>7</a:t>
            </a:r>
            <a:r>
              <a:rPr lang="en-US" b="1" dirty="0">
                <a:latin typeface="Century Gothic" panose="020B0502020202020204" pitchFamily="34" charset="0"/>
              </a:rPr>
              <a:t>Be</a:t>
            </a:r>
          </a:p>
          <a:p>
            <a:pPr algn="ctr"/>
            <a:r>
              <a:rPr lang="en-US" b="1" dirty="0">
                <a:latin typeface="Century Gothic" panose="020B0502020202020204" pitchFamily="34" charset="0"/>
              </a:rPr>
              <a:t>Kiss et al.</a:t>
            </a:r>
          </a:p>
          <a:p>
            <a:pPr algn="ctr"/>
            <a:r>
              <a:rPr lang="en-US" b="1" dirty="0">
                <a:latin typeface="Century Gothic" panose="020B0502020202020204" pitchFamily="34" charset="0"/>
              </a:rPr>
              <a:t>PLB 807 (2020) 135606</a:t>
            </a:r>
          </a:p>
          <a:p>
            <a:pPr algn="ctr"/>
            <a:r>
              <a:rPr lang="en-US" b="1" dirty="0">
                <a:latin typeface="Century Gothic" panose="020B0502020202020204" pitchFamily="34" charset="0"/>
              </a:rPr>
              <a:t> </a:t>
            </a:r>
          </a:p>
        </p:txBody>
      </p:sp>
      <p:sp>
        <p:nvSpPr>
          <p:cNvPr id="5" name="CasellaDiTesto 4">
            <a:extLst>
              <a:ext uri="{FF2B5EF4-FFF2-40B4-BE49-F238E27FC236}">
                <a16:creationId xmlns:a16="http://schemas.microsoft.com/office/drawing/2014/main" id="{DF03D14D-ACAA-7048-A2B0-80B5B94AC372}"/>
              </a:ext>
            </a:extLst>
          </p:cNvPr>
          <p:cNvSpPr txBox="1"/>
          <p:nvPr/>
        </p:nvSpPr>
        <p:spPr>
          <a:xfrm>
            <a:off x="0" y="857250"/>
            <a:ext cx="3770584" cy="369332"/>
          </a:xfrm>
          <a:prstGeom prst="rect">
            <a:avLst/>
          </a:prstGeom>
          <a:noFill/>
        </p:spPr>
        <p:txBody>
          <a:bodyPr wrap="none" rtlCol="0">
            <a:spAutoFit/>
          </a:bodyPr>
          <a:lstStyle/>
          <a:p>
            <a:r>
              <a:rPr lang="en-US" b="1" dirty="0">
                <a:latin typeface="Century Gothic" panose="020B0502020202020204" pitchFamily="34" charset="0"/>
              </a:rPr>
              <a:t>The </a:t>
            </a:r>
            <a:r>
              <a:rPr lang="en-US" b="1" baseline="30000" dirty="0">
                <a:latin typeface="Century Gothic" panose="020B0502020202020204" pitchFamily="34" charset="0"/>
              </a:rPr>
              <a:t>3</a:t>
            </a:r>
            <a:r>
              <a:rPr lang="en-US" b="1" dirty="0">
                <a:latin typeface="Century Gothic" panose="020B0502020202020204" pitchFamily="34" charset="0"/>
              </a:rPr>
              <a:t>He(</a:t>
            </a:r>
            <a:r>
              <a:rPr lang="en-US" b="1" dirty="0" err="1">
                <a:latin typeface="Symbol" pitchFamily="2" charset="2"/>
              </a:rPr>
              <a:t>a</a:t>
            </a:r>
            <a:r>
              <a:rPr lang="en-US" b="1" dirty="0" err="1">
                <a:latin typeface="Century Gothic" panose="020B0502020202020204" pitchFamily="34" charset="0"/>
              </a:rPr>
              <a:t>,</a:t>
            </a:r>
            <a:r>
              <a:rPr lang="en-US" b="1" dirty="0" err="1">
                <a:latin typeface="Symbol" pitchFamily="2" charset="2"/>
              </a:rPr>
              <a:t>g</a:t>
            </a:r>
            <a:r>
              <a:rPr lang="en-US" b="1" dirty="0">
                <a:latin typeface="Century Gothic" panose="020B0502020202020204" pitchFamily="34" charset="0"/>
              </a:rPr>
              <a:t>)</a:t>
            </a:r>
            <a:r>
              <a:rPr lang="en-US" b="1" baseline="30000" dirty="0">
                <a:latin typeface="Century Gothic" panose="020B0502020202020204" pitchFamily="34" charset="0"/>
              </a:rPr>
              <a:t>7</a:t>
            </a:r>
            <a:r>
              <a:rPr lang="en-US" b="1" dirty="0">
                <a:latin typeface="Century Gothic" panose="020B0502020202020204" pitchFamily="34" charset="0"/>
              </a:rPr>
              <a:t>Be S</a:t>
            </a:r>
            <a:r>
              <a:rPr lang="en-US" b="1" baseline="-25000" dirty="0">
                <a:latin typeface="Century Gothic" panose="020B0502020202020204" pitchFamily="34" charset="0"/>
              </a:rPr>
              <a:t>34</a:t>
            </a:r>
            <a:r>
              <a:rPr lang="en-US" b="1" dirty="0">
                <a:latin typeface="Century Gothic" panose="020B0502020202020204" pitchFamily="34" charset="0"/>
              </a:rPr>
              <a:t>(0) using ANC</a:t>
            </a:r>
          </a:p>
        </p:txBody>
      </p:sp>
      <p:sp>
        <p:nvSpPr>
          <p:cNvPr id="6" name="CasellaDiTesto 5">
            <a:extLst>
              <a:ext uri="{FF2B5EF4-FFF2-40B4-BE49-F238E27FC236}">
                <a16:creationId xmlns:a16="http://schemas.microsoft.com/office/drawing/2014/main" id="{059471CF-617D-7C4E-9F8F-21D66DEEEE2B}"/>
              </a:ext>
            </a:extLst>
          </p:cNvPr>
          <p:cNvSpPr txBox="1"/>
          <p:nvPr/>
        </p:nvSpPr>
        <p:spPr>
          <a:xfrm>
            <a:off x="216177" y="5013913"/>
            <a:ext cx="3704811" cy="923330"/>
          </a:xfrm>
          <a:prstGeom prst="rect">
            <a:avLst/>
          </a:prstGeom>
          <a:noFill/>
        </p:spPr>
        <p:txBody>
          <a:bodyPr wrap="square" rtlCol="0">
            <a:spAutoFit/>
          </a:bodyPr>
          <a:lstStyle/>
          <a:p>
            <a:pPr marL="214313" indent="-214313">
              <a:buFont typeface="Wingdings" pitchFamily="2" charset="2"/>
              <a:buChar char="§"/>
            </a:pPr>
            <a:r>
              <a:rPr lang="en-US" sz="1350" b="1" dirty="0">
                <a:solidFill>
                  <a:srgbClr val="FF0000"/>
                </a:solidFill>
              </a:rPr>
              <a:t>Lower S</a:t>
            </a:r>
            <a:r>
              <a:rPr lang="en-US" sz="1350" b="1" baseline="-25000" dirty="0">
                <a:solidFill>
                  <a:srgbClr val="FF0000"/>
                </a:solidFill>
              </a:rPr>
              <a:t>34</a:t>
            </a:r>
            <a:r>
              <a:rPr lang="en-US" sz="1350" b="1" dirty="0">
                <a:solidFill>
                  <a:srgbClr val="FF0000"/>
                </a:solidFill>
              </a:rPr>
              <a:t>(0) values favored, with a total uncertainty equal to 4.7%.</a:t>
            </a:r>
          </a:p>
          <a:p>
            <a:pPr marL="214313" indent="-214313">
              <a:buFont typeface="Wingdings" pitchFamily="2" charset="2"/>
              <a:buChar char="§"/>
            </a:pPr>
            <a:r>
              <a:rPr lang="en-US" sz="1350" b="1" dirty="0">
                <a:solidFill>
                  <a:srgbClr val="FF0000"/>
                </a:solidFill>
              </a:rPr>
              <a:t>More than 50% of the error budget is due to the non-peripherality of the transfer process</a:t>
            </a:r>
          </a:p>
        </p:txBody>
      </p:sp>
      <p:sp>
        <p:nvSpPr>
          <p:cNvPr id="7" name="CasellaDiTesto 6">
            <a:extLst>
              <a:ext uri="{FF2B5EF4-FFF2-40B4-BE49-F238E27FC236}">
                <a16:creationId xmlns:a16="http://schemas.microsoft.com/office/drawing/2014/main" id="{80981396-481F-D24D-860E-30F1A81B2FB9}"/>
              </a:ext>
            </a:extLst>
          </p:cNvPr>
          <p:cNvSpPr txBox="1"/>
          <p:nvPr/>
        </p:nvSpPr>
        <p:spPr>
          <a:xfrm>
            <a:off x="4938989" y="1096239"/>
            <a:ext cx="3961503" cy="4247317"/>
          </a:xfrm>
          <a:prstGeom prst="rect">
            <a:avLst/>
          </a:prstGeom>
          <a:noFill/>
        </p:spPr>
        <p:txBody>
          <a:bodyPr wrap="square" rtlCol="0">
            <a:spAutoFit/>
          </a:bodyPr>
          <a:lstStyle/>
          <a:p>
            <a:r>
              <a:rPr lang="en-US" sz="1350" u="sng" dirty="0"/>
              <a:t>The post-form DWBA calculation contains:</a:t>
            </a:r>
          </a:p>
          <a:p>
            <a:endParaRPr lang="en-US" sz="1350" dirty="0"/>
          </a:p>
          <a:p>
            <a:pPr marL="214313" indent="-214313">
              <a:buFont typeface="Wingdings" pitchFamily="2" charset="2"/>
              <a:buChar char="ü"/>
            </a:pPr>
            <a:r>
              <a:rPr lang="en-US" sz="1350" dirty="0"/>
              <a:t>s-wave ANC values for the </a:t>
            </a:r>
            <a:r>
              <a:rPr lang="en-US" sz="1350" dirty="0" err="1"/>
              <a:t>d+p</a:t>
            </a:r>
            <a:r>
              <a:rPr lang="en-US" sz="1350" dirty="0"/>
              <a:t> →</a:t>
            </a:r>
            <a:r>
              <a:rPr lang="en-US" sz="1350" baseline="30000" dirty="0"/>
              <a:t>3</a:t>
            </a:r>
            <a:r>
              <a:rPr lang="en-US" sz="1350" dirty="0"/>
              <a:t>He and the d+</a:t>
            </a:r>
            <a:r>
              <a:rPr lang="el-GR" sz="1350" dirty="0"/>
              <a:t>α→</a:t>
            </a:r>
            <a:r>
              <a:rPr lang="el-GR" sz="1350" baseline="30000" dirty="0"/>
              <a:t>6</a:t>
            </a:r>
            <a:r>
              <a:rPr lang="en-US" sz="1350" dirty="0"/>
              <a:t>Li channels</a:t>
            </a:r>
          </a:p>
          <a:p>
            <a:pPr marL="214313" indent="-214313">
              <a:buFont typeface="Wingdings" pitchFamily="2" charset="2"/>
              <a:buChar char="ü"/>
            </a:pPr>
            <a:r>
              <a:rPr lang="en-US" sz="1350" dirty="0"/>
              <a:t>Test of the dependence on the choice of the optical potentials</a:t>
            </a:r>
          </a:p>
          <a:p>
            <a:pPr marL="214313" indent="-214313">
              <a:buFont typeface="Wingdings" pitchFamily="2" charset="2"/>
              <a:buChar char="ü"/>
            </a:pPr>
            <a:r>
              <a:rPr lang="en-US" sz="1350" dirty="0"/>
              <a:t>Test of the peripheral nature of the reaction</a:t>
            </a:r>
          </a:p>
          <a:p>
            <a:pPr marL="214313" indent="-214313">
              <a:buFont typeface="Wingdings" pitchFamily="2" charset="2"/>
              <a:buChar char="ü"/>
            </a:pPr>
            <a:r>
              <a:rPr lang="en-US" sz="1350" dirty="0"/>
              <a:t>channels coupling effects (CCE)</a:t>
            </a:r>
          </a:p>
          <a:p>
            <a:endParaRPr lang="en-US" sz="1350" dirty="0"/>
          </a:p>
          <a:p>
            <a:endParaRPr lang="en-US" sz="1350" dirty="0"/>
          </a:p>
          <a:p>
            <a:r>
              <a:rPr lang="en-US" sz="1350" dirty="0"/>
              <a:t>Further improvements to be implemented:</a:t>
            </a:r>
          </a:p>
          <a:p>
            <a:endParaRPr lang="en-US" sz="1350" dirty="0"/>
          </a:p>
          <a:p>
            <a:pPr marL="214313" indent="-214313">
              <a:buFont typeface="Courier New" panose="02070309020205020404" pitchFamily="49" charset="0"/>
              <a:buChar char="o"/>
            </a:pPr>
            <a:r>
              <a:rPr lang="it-IT" sz="1350" dirty="0"/>
              <a:t>Test </a:t>
            </a:r>
            <a:r>
              <a:rPr lang="it-IT" sz="1350" dirty="0" err="1"/>
              <a:t>one-step</a:t>
            </a:r>
            <a:r>
              <a:rPr lang="it-IT" sz="1350" dirty="0"/>
              <a:t> </a:t>
            </a:r>
            <a:r>
              <a:rPr lang="it-IT" sz="1350" dirty="0" err="1"/>
              <a:t>process</a:t>
            </a:r>
            <a:r>
              <a:rPr lang="it-IT" sz="1350" dirty="0"/>
              <a:t> in </a:t>
            </a:r>
            <a:r>
              <a:rPr lang="it-IT" sz="1350" dirty="0" err="1"/>
              <a:t>modelling</a:t>
            </a:r>
            <a:r>
              <a:rPr lang="it-IT" sz="1350" dirty="0"/>
              <a:t> the transfer</a:t>
            </a:r>
          </a:p>
          <a:p>
            <a:pPr marL="214313" indent="-214313">
              <a:buFont typeface="Courier New" panose="02070309020205020404" pitchFamily="49" charset="0"/>
              <a:buChar char="o"/>
            </a:pPr>
            <a:r>
              <a:rPr lang="it-IT" sz="1350" dirty="0"/>
              <a:t>Test the </a:t>
            </a:r>
            <a:r>
              <a:rPr lang="it-IT" sz="1350" dirty="0" err="1"/>
              <a:t>coupling</a:t>
            </a:r>
            <a:r>
              <a:rPr lang="it-IT" sz="1350" dirty="0"/>
              <a:t> </a:t>
            </a:r>
            <a:r>
              <a:rPr lang="it-IT" sz="1350" dirty="0" err="1"/>
              <a:t>between</a:t>
            </a:r>
            <a:r>
              <a:rPr lang="it-IT" sz="1350" dirty="0"/>
              <a:t> </a:t>
            </a:r>
            <a:r>
              <a:rPr lang="it-IT" sz="1350" dirty="0" err="1"/>
              <a:t>ground</a:t>
            </a:r>
            <a:r>
              <a:rPr lang="it-IT" sz="1350" dirty="0"/>
              <a:t> and </a:t>
            </a:r>
            <a:r>
              <a:rPr lang="it-IT" sz="1350" dirty="0" err="1"/>
              <a:t>excited</a:t>
            </a:r>
            <a:r>
              <a:rPr lang="it-IT" sz="1350" dirty="0"/>
              <a:t> </a:t>
            </a:r>
            <a:r>
              <a:rPr lang="it-IT" sz="1350" dirty="0" err="1"/>
              <a:t>states</a:t>
            </a:r>
            <a:r>
              <a:rPr lang="it-IT" sz="1350" dirty="0"/>
              <a:t> of </a:t>
            </a:r>
            <a:r>
              <a:rPr lang="it-IT" sz="1350" baseline="30000" dirty="0"/>
              <a:t>6</a:t>
            </a:r>
            <a:r>
              <a:rPr lang="it-IT" sz="1350" dirty="0"/>
              <a:t>Li and </a:t>
            </a:r>
            <a:r>
              <a:rPr lang="it-IT" sz="1350" baseline="30000" dirty="0"/>
              <a:t>7</a:t>
            </a:r>
            <a:r>
              <a:rPr lang="it-IT" sz="1350" dirty="0"/>
              <a:t>Be</a:t>
            </a:r>
          </a:p>
          <a:p>
            <a:pPr marL="214313" indent="-214313">
              <a:buFont typeface="Courier New" panose="02070309020205020404" pitchFamily="49" charset="0"/>
              <a:buChar char="o"/>
            </a:pPr>
            <a:r>
              <a:rPr lang="it-IT" sz="1350" dirty="0" err="1"/>
              <a:t>Perform</a:t>
            </a:r>
            <a:r>
              <a:rPr lang="it-IT" sz="1350" dirty="0"/>
              <a:t> full </a:t>
            </a:r>
            <a:r>
              <a:rPr lang="it-IT" sz="1350" dirty="0" err="1"/>
              <a:t>coupled-channel</a:t>
            </a:r>
            <a:r>
              <a:rPr lang="it-IT" sz="1350" dirty="0"/>
              <a:t> </a:t>
            </a:r>
            <a:r>
              <a:rPr lang="it-IT" sz="1350" dirty="0" err="1"/>
              <a:t>analysis</a:t>
            </a:r>
            <a:r>
              <a:rPr lang="it-IT" sz="1350" dirty="0"/>
              <a:t> to derive the </a:t>
            </a:r>
            <a:r>
              <a:rPr lang="it-IT" sz="1350" baseline="30000" dirty="0"/>
              <a:t>3</a:t>
            </a:r>
            <a:r>
              <a:rPr lang="it-IT" sz="1350" dirty="0"/>
              <a:t>He+</a:t>
            </a:r>
            <a:r>
              <a:rPr lang="it-IT" sz="1350" baseline="30000" dirty="0"/>
              <a:t>4</a:t>
            </a:r>
            <a:r>
              <a:rPr lang="it-IT" sz="1350" dirty="0"/>
              <a:t>He and the </a:t>
            </a:r>
            <a:r>
              <a:rPr lang="it-IT" sz="1350" i="1" dirty="0"/>
              <a:t>p</a:t>
            </a:r>
            <a:r>
              <a:rPr lang="it-IT" sz="1350" dirty="0"/>
              <a:t>+</a:t>
            </a:r>
            <a:r>
              <a:rPr lang="it-IT" sz="1350" baseline="30000" dirty="0"/>
              <a:t>6</a:t>
            </a:r>
            <a:r>
              <a:rPr lang="it-IT" sz="1350" dirty="0"/>
              <a:t>Li </a:t>
            </a:r>
            <a:r>
              <a:rPr lang="it-IT" sz="1350" dirty="0" err="1"/>
              <a:t>ANCs</a:t>
            </a:r>
            <a:r>
              <a:rPr lang="it-IT" sz="1350" dirty="0"/>
              <a:t> </a:t>
            </a:r>
          </a:p>
          <a:p>
            <a:endParaRPr lang="en-US" sz="1350" dirty="0"/>
          </a:p>
          <a:p>
            <a:endParaRPr lang="en-US" sz="1350" dirty="0"/>
          </a:p>
          <a:p>
            <a:endParaRPr lang="en-US" sz="1350" dirty="0"/>
          </a:p>
        </p:txBody>
      </p:sp>
    </p:spTree>
    <p:extLst>
      <p:ext uri="{BB962C8B-B14F-4D97-AF65-F5344CB8AC3E}">
        <p14:creationId xmlns:p14="http://schemas.microsoft.com/office/powerpoint/2010/main" val="3012389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06952"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35252"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asellaDiTesto 3"/>
          <p:cNvSpPr txBox="1"/>
          <p:nvPr/>
        </p:nvSpPr>
        <p:spPr>
          <a:xfrm>
            <a:off x="241300" y="1048215"/>
            <a:ext cx="5086832" cy="5128747"/>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600" dirty="0"/>
              <a:t>Primordial nucleosynthesis is one of the pillars of the current </a:t>
            </a:r>
          </a:p>
          <a:p>
            <a:pPr indent="-228600" defTabSz="914400">
              <a:lnSpc>
                <a:spcPct val="90000"/>
              </a:lnSpc>
              <a:spcAft>
                <a:spcPts val="600"/>
              </a:spcAft>
              <a:buFont typeface="Arial" panose="020B0604020202020204" pitchFamily="34" charset="0"/>
              <a:buChar char="•"/>
            </a:pPr>
            <a:r>
              <a:rPr lang="en-US" sz="1600" dirty="0"/>
              <a:t>Cosmological models. </a:t>
            </a:r>
          </a:p>
          <a:p>
            <a:pPr indent="-228600" defTabSz="914400">
              <a:lnSpc>
                <a:spcPct val="90000"/>
              </a:lnSpc>
              <a:spcAft>
                <a:spcPts val="600"/>
              </a:spcAft>
              <a:buFont typeface="Arial" panose="020B0604020202020204" pitchFamily="34" charset="0"/>
              <a:buChar char="•"/>
            </a:pPr>
            <a:endParaRPr lang="en-US" sz="1600" dirty="0"/>
          </a:p>
          <a:p>
            <a:pPr indent="-228600" defTabSz="914400">
              <a:lnSpc>
                <a:spcPct val="90000"/>
              </a:lnSpc>
              <a:spcAft>
                <a:spcPts val="600"/>
              </a:spcAft>
              <a:buFont typeface="Arial" panose="020B0604020202020204" pitchFamily="34" charset="0"/>
              <a:buChar char="•"/>
            </a:pPr>
            <a:r>
              <a:rPr lang="en-US" sz="1600" dirty="0"/>
              <a:t>Main evidences of Standard Big Bang scenario:</a:t>
            </a:r>
          </a:p>
          <a:p>
            <a:pPr indent="-228600" defTabSz="914400">
              <a:lnSpc>
                <a:spcPct val="90000"/>
              </a:lnSpc>
              <a:spcAft>
                <a:spcPts val="600"/>
              </a:spcAft>
              <a:buFont typeface="Arial" panose="020B0604020202020204" pitchFamily="34" charset="0"/>
              <a:buChar char="•"/>
            </a:pPr>
            <a:endParaRPr lang="en-US" sz="1600" dirty="0"/>
          </a:p>
          <a:p>
            <a:pPr marL="342900" indent="-228600" defTabSz="914400">
              <a:lnSpc>
                <a:spcPct val="90000"/>
              </a:lnSpc>
              <a:spcAft>
                <a:spcPts val="600"/>
              </a:spcAft>
              <a:buFont typeface="Arial" panose="020B0604020202020204" pitchFamily="34" charset="0"/>
              <a:buChar char="•"/>
            </a:pPr>
            <a:r>
              <a:rPr lang="en-US" sz="1600" dirty="0"/>
              <a:t>Galactic expansion (Hubble Law) from SN measurements, </a:t>
            </a:r>
          </a:p>
          <a:p>
            <a:pPr marL="342900" indent="-228600" defTabSz="914400">
              <a:lnSpc>
                <a:spcPct val="90000"/>
              </a:lnSpc>
              <a:spcAft>
                <a:spcPts val="600"/>
              </a:spcAft>
              <a:buFont typeface="Arial" panose="020B0604020202020204" pitchFamily="34" charset="0"/>
              <a:buChar char="•"/>
            </a:pPr>
            <a:r>
              <a:rPr lang="en-US" sz="1600" dirty="0"/>
              <a:t>Cosmic Microwave Background radiation probes the universe  </a:t>
            </a:r>
          </a:p>
          <a:p>
            <a:pPr indent="-228600" defTabSz="914400">
              <a:lnSpc>
                <a:spcPct val="90000"/>
              </a:lnSpc>
              <a:spcAft>
                <a:spcPts val="600"/>
              </a:spcAft>
              <a:buFont typeface="Arial" panose="020B0604020202020204" pitchFamily="34" charset="0"/>
              <a:buChar char="•"/>
            </a:pPr>
            <a:r>
              <a:rPr lang="en-US" sz="1600" dirty="0"/>
              <a:t>   at time around 3x10</a:t>
            </a:r>
            <a:r>
              <a:rPr lang="en-US" sz="1600" baseline="30000" dirty="0"/>
              <a:t>5</a:t>
            </a:r>
            <a:r>
              <a:rPr lang="en-US" sz="1600" dirty="0"/>
              <a:t> years after BB</a:t>
            </a:r>
          </a:p>
          <a:p>
            <a:pPr marL="342900" indent="-228600" defTabSz="914400">
              <a:lnSpc>
                <a:spcPct val="90000"/>
              </a:lnSpc>
              <a:spcAft>
                <a:spcPts val="600"/>
              </a:spcAft>
              <a:buFont typeface="Arial" panose="020B0604020202020204" pitchFamily="34" charset="0"/>
              <a:buChar char="•"/>
            </a:pPr>
            <a:r>
              <a:rPr lang="en-US" sz="1600" b="1" dirty="0"/>
              <a:t>Primordial nucleosynthesis </a:t>
            </a:r>
            <a:r>
              <a:rPr lang="en-US" sz="1600" dirty="0"/>
              <a:t>probes the universe at around</a:t>
            </a:r>
          </a:p>
          <a:p>
            <a:pPr indent="-228600" defTabSz="914400">
              <a:lnSpc>
                <a:spcPct val="90000"/>
              </a:lnSpc>
              <a:spcAft>
                <a:spcPts val="600"/>
              </a:spcAft>
              <a:buFont typeface="Arial" panose="020B0604020202020204" pitchFamily="34" charset="0"/>
              <a:buChar char="•"/>
            </a:pPr>
            <a:r>
              <a:rPr lang="en-US" sz="1600" dirty="0"/>
              <a:t>   1-20 minutes after Big Bang!!</a:t>
            </a:r>
          </a:p>
          <a:p>
            <a:pPr indent="-228600" defTabSz="914400">
              <a:lnSpc>
                <a:spcPct val="90000"/>
              </a:lnSpc>
              <a:spcAft>
                <a:spcPts val="600"/>
              </a:spcAft>
              <a:buFont typeface="Arial" panose="020B0604020202020204" pitchFamily="34" charset="0"/>
              <a:buChar char="•"/>
            </a:pPr>
            <a:endParaRPr lang="en-US" sz="1600" dirty="0"/>
          </a:p>
          <a:p>
            <a:pPr defTabSz="914400">
              <a:lnSpc>
                <a:spcPct val="90000"/>
              </a:lnSpc>
              <a:spcAft>
                <a:spcPts val="600"/>
              </a:spcAft>
            </a:pPr>
            <a:endParaRPr lang="en-US" sz="1600" dirty="0"/>
          </a:p>
          <a:p>
            <a:pPr defTabSz="914400">
              <a:lnSpc>
                <a:spcPct val="90000"/>
              </a:lnSpc>
              <a:spcAft>
                <a:spcPts val="600"/>
              </a:spcAft>
            </a:pPr>
            <a:r>
              <a:rPr lang="en-US" sz="1600" dirty="0"/>
              <a:t>	</a:t>
            </a:r>
            <a:r>
              <a:rPr lang="en-US" sz="1600" u="sng" dirty="0"/>
              <a:t>The only in the radiation dominated era</a:t>
            </a:r>
          </a:p>
        </p:txBody>
      </p:sp>
      <p:pic>
        <p:nvPicPr>
          <p:cNvPr id="7" name="Immagine 6"/>
          <p:cNvPicPr>
            <a:picLocks noChangeAspect="1"/>
          </p:cNvPicPr>
          <p:nvPr/>
        </p:nvPicPr>
        <p:blipFill>
          <a:blip r:embed="rId3"/>
          <a:stretch>
            <a:fillRect/>
          </a:stretch>
        </p:blipFill>
        <p:spPr>
          <a:xfrm>
            <a:off x="5569432" y="0"/>
            <a:ext cx="3502631" cy="1751315"/>
          </a:xfrm>
          <a:prstGeom prst="rect">
            <a:avLst/>
          </a:prstGeom>
        </p:spPr>
      </p:pic>
      <p:pic>
        <p:nvPicPr>
          <p:cNvPr id="8" name="Immagine 7">
            <a:extLst>
              <a:ext uri="{FF2B5EF4-FFF2-40B4-BE49-F238E27FC236}">
                <a16:creationId xmlns:a16="http://schemas.microsoft.com/office/drawing/2014/main" id="{B3519012-4988-794B-AEB7-6963624A3B3A}"/>
              </a:ext>
            </a:extLst>
          </p:cNvPr>
          <p:cNvPicPr>
            <a:picLocks noChangeAspect="1"/>
          </p:cNvPicPr>
          <p:nvPr/>
        </p:nvPicPr>
        <p:blipFill>
          <a:blip r:embed="rId4"/>
          <a:stretch>
            <a:fillRect/>
          </a:stretch>
        </p:blipFill>
        <p:spPr>
          <a:xfrm>
            <a:off x="6325619" y="1895973"/>
            <a:ext cx="2746444" cy="2029255"/>
          </a:xfrm>
          <a:prstGeom prst="rect">
            <a:avLst/>
          </a:prstGeom>
        </p:spPr>
      </p:pic>
      <p:pic>
        <p:nvPicPr>
          <p:cNvPr id="6" name="Immagin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2741" y="4215162"/>
            <a:ext cx="1883213" cy="1872135"/>
          </a:xfrm>
          <a:prstGeom prst="rect">
            <a:avLst/>
          </a:prstGeom>
        </p:spPr>
      </p:pic>
    </p:spTree>
    <p:extLst>
      <p:ext uri="{BB962C8B-B14F-4D97-AF65-F5344CB8AC3E}">
        <p14:creationId xmlns:p14="http://schemas.microsoft.com/office/powerpoint/2010/main" val="206348506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630878D-011E-4A47-A138-4CD8ADD17DC5}"/>
              </a:ext>
            </a:extLst>
          </p:cNvPr>
          <p:cNvPicPr>
            <a:picLocks noChangeAspect="1"/>
          </p:cNvPicPr>
          <p:nvPr/>
        </p:nvPicPr>
        <p:blipFill>
          <a:blip r:embed="rId2"/>
          <a:stretch>
            <a:fillRect/>
          </a:stretch>
        </p:blipFill>
        <p:spPr>
          <a:xfrm>
            <a:off x="4970011" y="4677098"/>
            <a:ext cx="1220028" cy="1220028"/>
          </a:xfrm>
          <a:prstGeom prst="rect">
            <a:avLst/>
          </a:prstGeom>
        </p:spPr>
      </p:pic>
      <p:sp>
        <p:nvSpPr>
          <p:cNvPr id="3" name="CasellaDiTesto 2">
            <a:extLst>
              <a:ext uri="{FF2B5EF4-FFF2-40B4-BE49-F238E27FC236}">
                <a16:creationId xmlns:a16="http://schemas.microsoft.com/office/drawing/2014/main" id="{E3836F6F-4624-F048-A977-7862A073AA99}"/>
              </a:ext>
            </a:extLst>
          </p:cNvPr>
          <p:cNvSpPr txBox="1"/>
          <p:nvPr/>
        </p:nvSpPr>
        <p:spPr>
          <a:xfrm>
            <a:off x="6154225" y="4920412"/>
            <a:ext cx="2685351" cy="1477328"/>
          </a:xfrm>
          <a:prstGeom prst="rect">
            <a:avLst/>
          </a:prstGeom>
          <a:noFill/>
        </p:spPr>
        <p:txBody>
          <a:bodyPr wrap="none" rtlCol="0">
            <a:spAutoFit/>
          </a:bodyPr>
          <a:lstStyle/>
          <a:p>
            <a:pPr algn="ctr"/>
            <a:r>
              <a:rPr lang="en-US" b="1" baseline="30000" dirty="0">
                <a:latin typeface="Century Gothic" panose="020B0502020202020204" pitchFamily="34" charset="0"/>
              </a:rPr>
              <a:t>6</a:t>
            </a:r>
            <a:r>
              <a:rPr lang="en-US" b="1" dirty="0">
                <a:latin typeface="Century Gothic" panose="020B0502020202020204" pitchFamily="34" charset="0"/>
              </a:rPr>
              <a:t>Li(</a:t>
            </a:r>
            <a:r>
              <a:rPr lang="en-US" b="1" dirty="0" err="1">
                <a:latin typeface="Century Gothic" panose="020B0502020202020204" pitchFamily="34" charset="0"/>
              </a:rPr>
              <a:t>p,</a:t>
            </a:r>
            <a:r>
              <a:rPr lang="en-US" b="1" dirty="0" err="1">
                <a:latin typeface="Symbol" pitchFamily="2" charset="2"/>
              </a:rPr>
              <a:t>g</a:t>
            </a:r>
            <a:r>
              <a:rPr lang="en-US" b="1" dirty="0">
                <a:latin typeface="Century Gothic" panose="020B0502020202020204" pitchFamily="34" charset="0"/>
              </a:rPr>
              <a:t>)</a:t>
            </a:r>
            <a:r>
              <a:rPr lang="en-US" b="1" baseline="30000" dirty="0">
                <a:latin typeface="Century Gothic" panose="020B0502020202020204" pitchFamily="34" charset="0"/>
              </a:rPr>
              <a:t>7</a:t>
            </a:r>
            <a:r>
              <a:rPr lang="en-US" b="1" dirty="0">
                <a:latin typeface="Century Gothic" panose="020B0502020202020204" pitchFamily="34" charset="0"/>
              </a:rPr>
              <a:t>Be</a:t>
            </a:r>
          </a:p>
          <a:p>
            <a:pPr algn="ctr"/>
            <a:r>
              <a:rPr lang="en-US" b="1" dirty="0">
                <a:latin typeface="Century Gothic" panose="020B0502020202020204" pitchFamily="34" charset="0"/>
              </a:rPr>
              <a:t>Kiss et al.</a:t>
            </a:r>
          </a:p>
          <a:p>
            <a:pPr algn="ctr"/>
            <a:r>
              <a:rPr lang="en-US" b="1" dirty="0">
                <a:latin typeface="Century Gothic" panose="020B0502020202020204" pitchFamily="34" charset="0"/>
              </a:rPr>
              <a:t>PRC 104 (2021) 015807</a:t>
            </a:r>
          </a:p>
          <a:p>
            <a:pPr algn="ctr"/>
            <a:endParaRPr lang="en-US" b="1" dirty="0">
              <a:latin typeface="Century Gothic" panose="020B0502020202020204" pitchFamily="34" charset="0"/>
            </a:endParaRPr>
          </a:p>
          <a:p>
            <a:pPr algn="ctr"/>
            <a:endParaRPr lang="en-US" b="1" dirty="0">
              <a:latin typeface="Century Gothic" panose="020B0502020202020204" pitchFamily="34" charset="0"/>
            </a:endParaRPr>
          </a:p>
        </p:txBody>
      </p:sp>
      <p:pic>
        <p:nvPicPr>
          <p:cNvPr id="5" name="Immagine 4">
            <a:extLst>
              <a:ext uri="{FF2B5EF4-FFF2-40B4-BE49-F238E27FC236}">
                <a16:creationId xmlns:a16="http://schemas.microsoft.com/office/drawing/2014/main" id="{3EF72A39-83DB-5C42-8E40-5B9FC1FF4657}"/>
              </a:ext>
            </a:extLst>
          </p:cNvPr>
          <p:cNvPicPr>
            <a:picLocks noChangeAspect="1"/>
          </p:cNvPicPr>
          <p:nvPr/>
        </p:nvPicPr>
        <p:blipFill>
          <a:blip r:embed="rId3"/>
          <a:stretch>
            <a:fillRect/>
          </a:stretch>
        </p:blipFill>
        <p:spPr>
          <a:xfrm>
            <a:off x="173441" y="1282147"/>
            <a:ext cx="4101006" cy="2939912"/>
          </a:xfrm>
          <a:prstGeom prst="rect">
            <a:avLst/>
          </a:prstGeom>
        </p:spPr>
      </p:pic>
      <p:sp>
        <p:nvSpPr>
          <p:cNvPr id="6" name="CasellaDiTesto 5">
            <a:extLst>
              <a:ext uri="{FF2B5EF4-FFF2-40B4-BE49-F238E27FC236}">
                <a16:creationId xmlns:a16="http://schemas.microsoft.com/office/drawing/2014/main" id="{853030B0-0105-5B49-846A-F1B88CFFC9B1}"/>
              </a:ext>
            </a:extLst>
          </p:cNvPr>
          <p:cNvSpPr txBox="1"/>
          <p:nvPr/>
        </p:nvSpPr>
        <p:spPr>
          <a:xfrm>
            <a:off x="0" y="857250"/>
            <a:ext cx="3993401" cy="369332"/>
          </a:xfrm>
          <a:prstGeom prst="rect">
            <a:avLst/>
          </a:prstGeom>
          <a:noFill/>
        </p:spPr>
        <p:txBody>
          <a:bodyPr wrap="none" rtlCol="0">
            <a:spAutoFit/>
          </a:bodyPr>
          <a:lstStyle/>
          <a:p>
            <a:r>
              <a:rPr lang="en-US" b="1" dirty="0">
                <a:latin typeface="Century Gothic" panose="020B0502020202020204" pitchFamily="34" charset="0"/>
              </a:rPr>
              <a:t>The </a:t>
            </a:r>
            <a:r>
              <a:rPr lang="en-US" b="1" baseline="30000" dirty="0">
                <a:latin typeface="Century Gothic" panose="020B0502020202020204" pitchFamily="34" charset="0"/>
              </a:rPr>
              <a:t>6</a:t>
            </a:r>
            <a:r>
              <a:rPr lang="en-US" b="1" dirty="0">
                <a:latin typeface="Century Gothic" panose="020B0502020202020204" pitchFamily="34" charset="0"/>
              </a:rPr>
              <a:t>Li(</a:t>
            </a:r>
            <a:r>
              <a:rPr lang="en-US" b="1" dirty="0" err="1">
                <a:latin typeface="Century Gothic" panose="020B0502020202020204" pitchFamily="34" charset="0"/>
              </a:rPr>
              <a:t>p,</a:t>
            </a:r>
            <a:r>
              <a:rPr lang="en-US" b="1" dirty="0" err="1">
                <a:latin typeface="Symbol" pitchFamily="2" charset="2"/>
              </a:rPr>
              <a:t>g</a:t>
            </a:r>
            <a:r>
              <a:rPr lang="en-US" b="1" dirty="0">
                <a:latin typeface="Century Gothic" panose="020B0502020202020204" pitchFamily="34" charset="0"/>
              </a:rPr>
              <a:t>)</a:t>
            </a:r>
            <a:r>
              <a:rPr lang="en-US" b="1" baseline="30000" dirty="0">
                <a:latin typeface="Century Gothic" panose="020B0502020202020204" pitchFamily="34" charset="0"/>
              </a:rPr>
              <a:t>7</a:t>
            </a:r>
            <a:r>
              <a:rPr lang="en-US" b="1" dirty="0">
                <a:latin typeface="Century Gothic" panose="020B0502020202020204" pitchFamily="34" charset="0"/>
              </a:rPr>
              <a:t>Be astrophysical factor</a:t>
            </a:r>
          </a:p>
        </p:txBody>
      </p:sp>
      <p:sp>
        <p:nvSpPr>
          <p:cNvPr id="7" name="CasellaDiTesto 6">
            <a:extLst>
              <a:ext uri="{FF2B5EF4-FFF2-40B4-BE49-F238E27FC236}">
                <a16:creationId xmlns:a16="http://schemas.microsoft.com/office/drawing/2014/main" id="{26A5D7B7-A503-D54E-AE76-81B5F3B46191}"/>
              </a:ext>
            </a:extLst>
          </p:cNvPr>
          <p:cNvSpPr txBox="1"/>
          <p:nvPr/>
        </p:nvSpPr>
        <p:spPr>
          <a:xfrm>
            <a:off x="4537388" y="1030374"/>
            <a:ext cx="4196797" cy="4247317"/>
          </a:xfrm>
          <a:prstGeom prst="rect">
            <a:avLst/>
          </a:prstGeom>
          <a:noFill/>
        </p:spPr>
        <p:txBody>
          <a:bodyPr wrap="square" rtlCol="0">
            <a:spAutoFit/>
          </a:bodyPr>
          <a:lstStyle/>
          <a:p>
            <a:r>
              <a:rPr lang="en-US" sz="1350" dirty="0"/>
              <a:t>Two approaches:</a:t>
            </a:r>
          </a:p>
          <a:p>
            <a:endParaRPr lang="en-US" sz="1350" dirty="0"/>
          </a:p>
          <a:p>
            <a:pPr marL="257175" indent="-257175">
              <a:buAutoNum type="arabicPeriod"/>
            </a:pPr>
            <a:r>
              <a:rPr lang="en-US" sz="1350" dirty="0"/>
              <a:t>the weighted means of the ANCs from the analysis of the </a:t>
            </a:r>
            <a:r>
              <a:rPr lang="en-US" sz="1350" baseline="30000" dirty="0"/>
              <a:t>6</a:t>
            </a:r>
            <a:r>
              <a:rPr lang="en-US" sz="1350" dirty="0"/>
              <a:t>Li(</a:t>
            </a:r>
            <a:r>
              <a:rPr lang="en-US" sz="1350" baseline="30000" dirty="0"/>
              <a:t>3</a:t>
            </a:r>
            <a:r>
              <a:rPr lang="en-US" sz="1350" dirty="0"/>
              <a:t>He,d)7Be transfer were used to calculate the total astrophysical S factor for the </a:t>
            </a:r>
            <a:r>
              <a:rPr lang="en-US" sz="1350" baseline="30000" dirty="0"/>
              <a:t>6</a:t>
            </a:r>
            <a:r>
              <a:rPr lang="en-US" sz="1350" dirty="0"/>
              <a:t>Li(p,</a:t>
            </a:r>
            <a:r>
              <a:rPr lang="el-GR" sz="1350" dirty="0"/>
              <a:t>γ)</a:t>
            </a:r>
            <a:r>
              <a:rPr lang="el-GR" sz="1350" baseline="30000" dirty="0"/>
              <a:t>7</a:t>
            </a:r>
            <a:r>
              <a:rPr lang="en-US" sz="1350" dirty="0"/>
              <a:t>Be reaction </a:t>
            </a:r>
            <a:r>
              <a:rPr lang="en-US" sz="1350" b="1" dirty="0"/>
              <a:t>using the modified two-body potential method [</a:t>
            </a:r>
            <a:r>
              <a:rPr lang="en-US" sz="1350" b="1" dirty="0" err="1"/>
              <a:t>Igamov</a:t>
            </a:r>
            <a:r>
              <a:rPr lang="en-US" sz="1350" b="1" dirty="0"/>
              <a:t> and R. </a:t>
            </a:r>
            <a:r>
              <a:rPr lang="en-US" sz="1350" b="1" dirty="0" err="1"/>
              <a:t>Yarmukhamedov</a:t>
            </a:r>
            <a:r>
              <a:rPr lang="en-US" sz="1350" b="1" dirty="0"/>
              <a:t> (2019)]</a:t>
            </a:r>
            <a:r>
              <a:rPr lang="en-US" sz="1350" dirty="0"/>
              <a:t>.  In the calculation M1 and E2 are neglected as their contribution is lower than 1% at these energies</a:t>
            </a:r>
          </a:p>
          <a:p>
            <a:pPr marL="257175" indent="-257175">
              <a:buAutoNum type="arabicPeriod"/>
            </a:pPr>
            <a:endParaRPr lang="en-US" sz="1350" dirty="0"/>
          </a:p>
          <a:p>
            <a:pPr marL="257175" indent="-257175">
              <a:buFontTx/>
              <a:buAutoNum type="arabicPeriod"/>
            </a:pPr>
            <a:r>
              <a:rPr lang="en-US" sz="1350" dirty="0"/>
              <a:t>the ANCs for the </a:t>
            </a:r>
            <a:r>
              <a:rPr lang="en-US" sz="1350" baseline="30000" dirty="0"/>
              <a:t>6</a:t>
            </a:r>
            <a:r>
              <a:rPr lang="en-US" sz="1350" dirty="0"/>
              <a:t>Li+p→ </a:t>
            </a:r>
            <a:r>
              <a:rPr lang="en-US" sz="1350" baseline="30000" dirty="0"/>
              <a:t>7</a:t>
            </a:r>
            <a:r>
              <a:rPr lang="en-US" sz="1350" dirty="0"/>
              <a:t>Be(</a:t>
            </a:r>
            <a:r>
              <a:rPr lang="en-US" sz="1350" dirty="0" err="1"/>
              <a:t>g.s.</a:t>
            </a:r>
            <a:r>
              <a:rPr lang="en-US" sz="1350" dirty="0"/>
              <a:t>) and </a:t>
            </a:r>
            <a:r>
              <a:rPr lang="en-US" sz="1350" baseline="30000" dirty="0"/>
              <a:t>6</a:t>
            </a:r>
            <a:r>
              <a:rPr lang="en-US" sz="1350" dirty="0"/>
              <a:t>Li+p→ 7Be(0.429 MeV) channels were derived from the experimental total astrophysical S factor and the branching ratios of </a:t>
            </a:r>
            <a:r>
              <a:rPr lang="en-US" sz="1350" dirty="0" err="1"/>
              <a:t>Piatti</a:t>
            </a:r>
            <a:r>
              <a:rPr lang="en-US" sz="1350" dirty="0"/>
              <a:t> et al. (2020) and then (</a:t>
            </a:r>
            <a:r>
              <a:rPr lang="en-US" sz="1350" b="1" dirty="0"/>
              <a:t>after checking the actual agreement</a:t>
            </a:r>
            <a:r>
              <a:rPr lang="en-US" sz="1350" dirty="0"/>
              <a:t>), we also calculated the astrophysical factor of the </a:t>
            </a:r>
            <a:r>
              <a:rPr lang="en-US" sz="1350" baseline="30000" dirty="0"/>
              <a:t>6</a:t>
            </a:r>
            <a:r>
              <a:rPr lang="en-US" sz="1350" dirty="0"/>
              <a:t>Li(p,</a:t>
            </a:r>
            <a:r>
              <a:rPr lang="el-GR" sz="1350" dirty="0"/>
              <a:t>γ)7</a:t>
            </a:r>
            <a:r>
              <a:rPr lang="en-US" sz="1350" dirty="0"/>
              <a:t>Be reaction within the MTBPM</a:t>
            </a:r>
          </a:p>
          <a:p>
            <a:pPr marL="257175" indent="-257175">
              <a:buFontTx/>
              <a:buAutoNum type="arabicPeriod"/>
            </a:pPr>
            <a:endParaRPr lang="en-US" sz="1350" dirty="0"/>
          </a:p>
          <a:p>
            <a:endParaRPr lang="en-US" sz="1350" dirty="0"/>
          </a:p>
          <a:p>
            <a:endParaRPr lang="en-US" sz="1350" dirty="0"/>
          </a:p>
        </p:txBody>
      </p:sp>
      <p:sp>
        <p:nvSpPr>
          <p:cNvPr id="9" name="CasellaDiTesto 8">
            <a:extLst>
              <a:ext uri="{FF2B5EF4-FFF2-40B4-BE49-F238E27FC236}">
                <a16:creationId xmlns:a16="http://schemas.microsoft.com/office/drawing/2014/main" id="{48140F19-7C60-0045-BA65-67741FB442C2}"/>
              </a:ext>
            </a:extLst>
          </p:cNvPr>
          <p:cNvSpPr txBox="1"/>
          <p:nvPr/>
        </p:nvSpPr>
        <p:spPr>
          <a:xfrm>
            <a:off x="173440" y="4165884"/>
            <a:ext cx="4398560" cy="1754326"/>
          </a:xfrm>
          <a:prstGeom prst="rect">
            <a:avLst/>
          </a:prstGeom>
          <a:noFill/>
        </p:spPr>
        <p:txBody>
          <a:bodyPr wrap="square">
            <a:spAutoFit/>
          </a:bodyPr>
          <a:lstStyle/>
          <a:p>
            <a:r>
              <a:rPr lang="en-US" sz="1350" b="1" dirty="0">
                <a:solidFill>
                  <a:srgbClr val="00B050"/>
                </a:solidFill>
              </a:rPr>
              <a:t>Green line: </a:t>
            </a:r>
            <a:r>
              <a:rPr lang="en-US" sz="1350" dirty="0"/>
              <a:t>astrophysical S factor obtained by using the weighted average ANC values from the near-barrier proton transfer </a:t>
            </a:r>
            <a:r>
              <a:rPr lang="en-US" sz="1350" baseline="30000" dirty="0"/>
              <a:t>6</a:t>
            </a:r>
            <a:r>
              <a:rPr lang="en-US" sz="1350" dirty="0"/>
              <a:t>Li(</a:t>
            </a:r>
            <a:r>
              <a:rPr lang="en-US" sz="1350" baseline="30000" dirty="0"/>
              <a:t>3</a:t>
            </a:r>
            <a:r>
              <a:rPr lang="en-US" sz="1350" dirty="0"/>
              <a:t>He,d)</a:t>
            </a:r>
            <a:r>
              <a:rPr lang="en-US" sz="1350" baseline="30000" dirty="0"/>
              <a:t>7</a:t>
            </a:r>
            <a:r>
              <a:rPr lang="en-US" sz="1350" dirty="0"/>
              <a:t>Be reaction at </a:t>
            </a:r>
            <a:r>
              <a:rPr lang="en-US" sz="1350" dirty="0" err="1"/>
              <a:t>E</a:t>
            </a:r>
            <a:r>
              <a:rPr lang="en-US" sz="1350" baseline="-25000" dirty="0" err="1"/>
              <a:t>beam</a:t>
            </a:r>
            <a:r>
              <a:rPr lang="en-US" sz="1350" dirty="0"/>
              <a:t> = 3 and 5 MeV</a:t>
            </a:r>
          </a:p>
          <a:p>
            <a:r>
              <a:rPr lang="en-US" sz="1350" b="1" dirty="0"/>
              <a:t>Black line: </a:t>
            </a:r>
            <a:r>
              <a:rPr lang="en-US" sz="1350" dirty="0"/>
              <a:t>astrophysical S factor obtained from the analysis of the </a:t>
            </a:r>
            <a:r>
              <a:rPr lang="en-US" sz="1350" baseline="30000" dirty="0"/>
              <a:t>6</a:t>
            </a:r>
            <a:r>
              <a:rPr lang="en-US" sz="1350" dirty="0"/>
              <a:t>Li(</a:t>
            </a:r>
            <a:r>
              <a:rPr lang="en-US" sz="1350" dirty="0" err="1"/>
              <a:t>p,γ</a:t>
            </a:r>
            <a:r>
              <a:rPr lang="en-US" sz="1350" dirty="0"/>
              <a:t> )</a:t>
            </a:r>
            <a:r>
              <a:rPr lang="en-US" sz="1350" baseline="30000" dirty="0"/>
              <a:t>7</a:t>
            </a:r>
            <a:r>
              <a:rPr lang="en-US" sz="1350" dirty="0"/>
              <a:t>Be S-factor of </a:t>
            </a:r>
            <a:r>
              <a:rPr lang="en-US" sz="1350" dirty="0" err="1"/>
              <a:t>Piatti</a:t>
            </a:r>
            <a:r>
              <a:rPr lang="en-US" sz="1350" dirty="0"/>
              <a:t> et al. (2020)</a:t>
            </a:r>
          </a:p>
          <a:p>
            <a:endParaRPr lang="en-US" sz="1350" dirty="0"/>
          </a:p>
          <a:p>
            <a:r>
              <a:rPr lang="en-US" sz="1350" b="1" dirty="0">
                <a:solidFill>
                  <a:srgbClr val="FF0000"/>
                </a:solidFill>
              </a:rPr>
              <a:t>Our result strongly disfavors the resonant trend claimed by He et al. (2014)</a:t>
            </a:r>
          </a:p>
        </p:txBody>
      </p:sp>
    </p:spTree>
    <p:extLst>
      <p:ext uri="{BB962C8B-B14F-4D97-AF65-F5344CB8AC3E}">
        <p14:creationId xmlns:p14="http://schemas.microsoft.com/office/powerpoint/2010/main" val="179036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9BAA7364-C18F-F84A-8F82-08D3F6E5E5F6}" type="slidenum">
              <a:rPr lang="it-IT" smtClean="0"/>
              <a:pPr>
                <a:defRPr/>
              </a:pPr>
              <a:t>31</a:t>
            </a:fld>
            <a:endParaRPr lang="it-IT"/>
          </a:p>
        </p:txBody>
      </p:sp>
      <p:sp>
        <p:nvSpPr>
          <p:cNvPr id="5" name="Text Box 8"/>
          <p:cNvSpPr txBox="1">
            <a:spLocks noChangeArrowheads="1"/>
          </p:cNvSpPr>
          <p:nvPr/>
        </p:nvSpPr>
        <p:spPr bwMode="auto">
          <a:xfrm>
            <a:off x="134938" y="44624"/>
            <a:ext cx="9009062" cy="461665"/>
          </a:xfrm>
          <a:prstGeom prst="rect">
            <a:avLst/>
          </a:prstGeom>
          <a:noFill/>
          <a:ln>
            <a:noFill/>
          </a:ln>
          <a:effectLst/>
          <a:extLst>
            <a:ext uri="{909E8E84-426E-40dd-AFC4-6F175D3DCCD1}">
              <a14:hiddenFill xmlns="" xmlns:a14="http://schemas.microsoft.com/office/drawing/2010/main">
                <a:solidFill>
                  <a:srgbClr val="FF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buClr>
                <a:srgbClr val="FF0000"/>
              </a:buClr>
              <a:buFont typeface="Wingdings" charset="0"/>
              <a:buNone/>
              <a:defRPr/>
            </a:pPr>
            <a:r>
              <a:rPr lang="it-IT" dirty="0">
                <a:solidFill>
                  <a:srgbClr val="376092"/>
                </a:solidFill>
                <a:cs typeface="+mn-cs"/>
              </a:rPr>
              <a:t>The </a:t>
            </a:r>
            <a:r>
              <a:rPr lang="it-IT" baseline="30000" dirty="0">
                <a:solidFill>
                  <a:srgbClr val="376092"/>
                </a:solidFill>
                <a:cs typeface="+mn-cs"/>
              </a:rPr>
              <a:t>7</a:t>
            </a:r>
            <a:r>
              <a:rPr lang="it-IT" dirty="0">
                <a:solidFill>
                  <a:srgbClr val="376092"/>
                </a:solidFill>
                <a:cs typeface="+mn-cs"/>
              </a:rPr>
              <a:t>Li(</a:t>
            </a:r>
            <a:r>
              <a:rPr lang="it-IT" dirty="0" err="1">
                <a:solidFill>
                  <a:srgbClr val="376092"/>
                </a:solidFill>
                <a:cs typeface="+mn-cs"/>
              </a:rPr>
              <a:t>p</a:t>
            </a:r>
            <a:r>
              <a:rPr lang="it-IT" dirty="0">
                <a:solidFill>
                  <a:srgbClr val="376092"/>
                </a:solidFill>
                <a:cs typeface="+mn-cs"/>
              </a:rPr>
              <a:t>,α)</a:t>
            </a:r>
            <a:r>
              <a:rPr lang="it-IT" baseline="30000" dirty="0">
                <a:solidFill>
                  <a:srgbClr val="376092"/>
                </a:solidFill>
                <a:cs typeface="+mn-cs"/>
              </a:rPr>
              <a:t>4</a:t>
            </a:r>
            <a:r>
              <a:rPr lang="it-IT" dirty="0">
                <a:solidFill>
                  <a:srgbClr val="376092"/>
                </a:solidFill>
                <a:cs typeface="+mn-cs"/>
              </a:rPr>
              <a:t>He </a:t>
            </a:r>
            <a:r>
              <a:rPr lang="it-IT" dirty="0" err="1">
                <a:solidFill>
                  <a:srgbClr val="376092"/>
                </a:solidFill>
                <a:cs typeface="+mn-cs"/>
              </a:rPr>
              <a:t>reaction</a:t>
            </a:r>
            <a:r>
              <a:rPr lang="it-IT" dirty="0">
                <a:solidFill>
                  <a:srgbClr val="376092"/>
                </a:solidFill>
                <a:cs typeface="+mn-cs"/>
              </a:rPr>
              <a:t> rate</a:t>
            </a:r>
          </a:p>
        </p:txBody>
      </p:sp>
      <p:pic>
        <p:nvPicPr>
          <p:cNvPr id="6" name="Immagine 5"/>
          <p:cNvPicPr>
            <a:picLocks noChangeAspect="1"/>
          </p:cNvPicPr>
          <p:nvPr/>
        </p:nvPicPr>
        <p:blipFill>
          <a:blip r:embed="rId2"/>
          <a:stretch>
            <a:fillRect/>
          </a:stretch>
        </p:blipFill>
        <p:spPr>
          <a:xfrm>
            <a:off x="4283968" y="476672"/>
            <a:ext cx="4896544" cy="2952328"/>
          </a:xfrm>
          <a:prstGeom prst="rect">
            <a:avLst/>
          </a:prstGeom>
        </p:spPr>
      </p:pic>
      <p:sp>
        <p:nvSpPr>
          <p:cNvPr id="7" name="CasellaDiTesto 6"/>
          <p:cNvSpPr txBox="1"/>
          <p:nvPr/>
        </p:nvSpPr>
        <p:spPr>
          <a:xfrm>
            <a:off x="5148064" y="836712"/>
            <a:ext cx="2341406" cy="830997"/>
          </a:xfrm>
          <a:prstGeom prst="rect">
            <a:avLst/>
          </a:prstGeom>
          <a:noFill/>
        </p:spPr>
        <p:txBody>
          <a:bodyPr wrap="none" rtlCol="0">
            <a:spAutoFit/>
          </a:bodyPr>
          <a:lstStyle/>
          <a:p>
            <a:r>
              <a:rPr lang="it-IT" sz="1600" dirty="0" err="1">
                <a:solidFill>
                  <a:srgbClr val="FF0000"/>
                </a:solidFill>
              </a:rPr>
              <a:t>Red</a:t>
            </a:r>
            <a:r>
              <a:rPr lang="it-IT" sz="1600" dirty="0">
                <a:solidFill>
                  <a:srgbClr val="FF0000"/>
                </a:solidFill>
              </a:rPr>
              <a:t>: THM Data</a:t>
            </a:r>
          </a:p>
          <a:p>
            <a:r>
              <a:rPr lang="it-IT" sz="1600" dirty="0">
                <a:solidFill>
                  <a:srgbClr val="0000FF"/>
                </a:solidFill>
              </a:rPr>
              <a:t>Blue: Direct Data</a:t>
            </a:r>
          </a:p>
          <a:p>
            <a:r>
              <a:rPr lang="it-IT" sz="1600" dirty="0"/>
              <a:t>- </a:t>
            </a:r>
            <a:r>
              <a:rPr lang="it-IT" sz="1600" dirty="0" err="1"/>
              <a:t>Azure</a:t>
            </a:r>
            <a:r>
              <a:rPr lang="it-IT" sz="1600" dirty="0"/>
              <a:t> </a:t>
            </a:r>
            <a:r>
              <a:rPr lang="it-IT" sz="1600" dirty="0" err="1"/>
              <a:t>R</a:t>
            </a:r>
            <a:r>
              <a:rPr lang="it-IT" sz="1600" dirty="0"/>
              <a:t>-Matrix </a:t>
            </a:r>
            <a:r>
              <a:rPr lang="it-IT" sz="1600" dirty="0" err="1"/>
              <a:t>fit</a:t>
            </a:r>
            <a:endParaRPr lang="it-IT" sz="1600" dirty="0"/>
          </a:p>
        </p:txBody>
      </p:sp>
      <p:sp>
        <p:nvSpPr>
          <p:cNvPr id="9" name="CasellaDiTesto 8"/>
          <p:cNvSpPr txBox="1"/>
          <p:nvPr/>
        </p:nvSpPr>
        <p:spPr>
          <a:xfrm>
            <a:off x="134938" y="548582"/>
            <a:ext cx="4193576" cy="1200328"/>
          </a:xfrm>
          <a:prstGeom prst="rect">
            <a:avLst/>
          </a:prstGeom>
          <a:noFill/>
        </p:spPr>
        <p:txBody>
          <a:bodyPr wrap="none" rtlCol="0">
            <a:spAutoFit/>
          </a:bodyPr>
          <a:lstStyle/>
          <a:p>
            <a:r>
              <a:rPr lang="it-IT" dirty="0"/>
              <a:t>For the rate </a:t>
            </a:r>
            <a:r>
              <a:rPr lang="it-IT" dirty="0" err="1"/>
              <a:t>both</a:t>
            </a:r>
            <a:r>
              <a:rPr lang="it-IT" dirty="0"/>
              <a:t> </a:t>
            </a:r>
            <a:r>
              <a:rPr lang="it-IT" dirty="0" err="1"/>
              <a:t>direct</a:t>
            </a:r>
            <a:r>
              <a:rPr lang="it-IT" dirty="0"/>
              <a:t> </a:t>
            </a:r>
          </a:p>
          <a:p>
            <a:r>
              <a:rPr lang="it-IT" dirty="0"/>
              <a:t>And THM data </a:t>
            </a:r>
            <a:r>
              <a:rPr lang="it-IT" dirty="0" err="1"/>
              <a:t>were</a:t>
            </a:r>
            <a:r>
              <a:rPr lang="it-IT" dirty="0"/>
              <a:t> </a:t>
            </a:r>
            <a:r>
              <a:rPr lang="it-IT" dirty="0" err="1"/>
              <a:t>taken</a:t>
            </a:r>
            <a:endParaRPr lang="it-IT" dirty="0"/>
          </a:p>
          <a:p>
            <a:r>
              <a:rPr lang="it-IT" dirty="0" err="1"/>
              <a:t>into</a:t>
            </a:r>
            <a:r>
              <a:rPr lang="it-IT" dirty="0"/>
              <a:t> account</a:t>
            </a:r>
          </a:p>
        </p:txBody>
      </p:sp>
      <p:grpSp>
        <p:nvGrpSpPr>
          <p:cNvPr id="12" name="Gruppo 11"/>
          <p:cNvGrpSpPr/>
          <p:nvPr/>
        </p:nvGrpSpPr>
        <p:grpSpPr>
          <a:xfrm>
            <a:off x="1997895" y="1165652"/>
            <a:ext cx="2280133" cy="1695009"/>
            <a:chOff x="4139952" y="4379827"/>
            <a:chExt cx="2447962" cy="1785477"/>
          </a:xfrm>
        </p:grpSpPr>
        <p:pic>
          <p:nvPicPr>
            <p:cNvPr id="13" name="Immagin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4379827"/>
              <a:ext cx="2447962" cy="1785477"/>
            </a:xfrm>
            <a:prstGeom prst="rect">
              <a:avLst/>
            </a:prstGeom>
          </p:spPr>
        </p:pic>
        <p:sp>
          <p:nvSpPr>
            <p:cNvPr id="14" name="CasellaDiTesto 13"/>
            <p:cNvSpPr txBox="1"/>
            <p:nvPr/>
          </p:nvSpPr>
          <p:spPr>
            <a:xfrm rot="20493406" flipH="1">
              <a:off x="4234784" y="5571294"/>
              <a:ext cx="440432" cy="338554"/>
            </a:xfrm>
            <a:prstGeom prst="rect">
              <a:avLst/>
            </a:prstGeom>
            <a:solidFill>
              <a:schemeClr val="bg1"/>
            </a:solidFill>
          </p:spPr>
          <p:txBody>
            <a:bodyPr wrap="square" rtlCol="0">
              <a:spAutoFit/>
            </a:bodyPr>
            <a:lstStyle/>
            <a:p>
              <a:r>
                <a:rPr lang="it-IT" sz="1600" b="0" baseline="30000" dirty="0">
                  <a:latin typeface="+mn-lt"/>
                </a:rPr>
                <a:t>7</a:t>
              </a:r>
              <a:r>
                <a:rPr lang="it-IT" sz="1600" b="0" dirty="0">
                  <a:latin typeface="+mn-lt"/>
                </a:rPr>
                <a:t>Li</a:t>
              </a:r>
            </a:p>
          </p:txBody>
        </p:sp>
        <p:sp>
          <p:nvSpPr>
            <p:cNvPr id="15" name="CasellaDiTesto 14"/>
            <p:cNvSpPr txBox="1"/>
            <p:nvPr/>
          </p:nvSpPr>
          <p:spPr>
            <a:xfrm rot="1124851" flipH="1">
              <a:off x="4422462" y="4473759"/>
              <a:ext cx="611400" cy="338554"/>
            </a:xfrm>
            <a:prstGeom prst="rect">
              <a:avLst/>
            </a:prstGeom>
            <a:solidFill>
              <a:schemeClr val="bg1"/>
            </a:solidFill>
          </p:spPr>
          <p:txBody>
            <a:bodyPr wrap="square" rtlCol="0">
              <a:spAutoFit/>
            </a:bodyPr>
            <a:lstStyle/>
            <a:p>
              <a:r>
                <a:rPr lang="it-IT" sz="1600" b="0" dirty="0">
                  <a:latin typeface="+mn-lt"/>
                </a:rPr>
                <a:t>d</a:t>
              </a:r>
            </a:p>
          </p:txBody>
        </p:sp>
        <p:sp>
          <p:nvSpPr>
            <p:cNvPr id="16" name="CasellaDiTesto 15"/>
            <p:cNvSpPr txBox="1"/>
            <p:nvPr/>
          </p:nvSpPr>
          <p:spPr>
            <a:xfrm>
              <a:off x="5960558" y="4406240"/>
              <a:ext cx="263162" cy="338554"/>
            </a:xfrm>
            <a:prstGeom prst="rect">
              <a:avLst/>
            </a:prstGeom>
            <a:solidFill>
              <a:schemeClr val="bg1"/>
            </a:solidFill>
          </p:spPr>
          <p:txBody>
            <a:bodyPr wrap="square" rtlCol="0">
              <a:spAutoFit/>
            </a:bodyPr>
            <a:lstStyle/>
            <a:p>
              <a:r>
                <a:rPr lang="it-IT" sz="1600" b="0" dirty="0">
                  <a:latin typeface="+mj-lt"/>
                </a:rPr>
                <a:t>n</a:t>
              </a:r>
            </a:p>
          </p:txBody>
        </p:sp>
        <p:sp>
          <p:nvSpPr>
            <p:cNvPr id="17" name="CasellaDiTesto 16"/>
            <p:cNvSpPr txBox="1"/>
            <p:nvPr/>
          </p:nvSpPr>
          <p:spPr>
            <a:xfrm>
              <a:off x="4976174" y="5177642"/>
              <a:ext cx="263162" cy="338554"/>
            </a:xfrm>
            <a:prstGeom prst="rect">
              <a:avLst/>
            </a:prstGeom>
            <a:solidFill>
              <a:schemeClr val="bg1"/>
            </a:solidFill>
          </p:spPr>
          <p:txBody>
            <a:bodyPr wrap="square" rtlCol="0">
              <a:spAutoFit/>
            </a:bodyPr>
            <a:lstStyle/>
            <a:p>
              <a:r>
                <a:rPr lang="it-IT" sz="1600" b="0" dirty="0">
                  <a:latin typeface="+mj-lt"/>
                </a:rPr>
                <a:t>p</a:t>
              </a:r>
            </a:p>
          </p:txBody>
        </p:sp>
        <p:sp>
          <p:nvSpPr>
            <p:cNvPr id="18" name="CasellaDiTesto 17"/>
            <p:cNvSpPr txBox="1"/>
            <p:nvPr/>
          </p:nvSpPr>
          <p:spPr>
            <a:xfrm>
              <a:off x="6070457" y="4926518"/>
              <a:ext cx="263162" cy="338554"/>
            </a:xfrm>
            <a:prstGeom prst="rect">
              <a:avLst/>
            </a:prstGeom>
            <a:solidFill>
              <a:schemeClr val="bg1"/>
            </a:solidFill>
          </p:spPr>
          <p:txBody>
            <a:bodyPr wrap="square" rtlCol="0">
              <a:spAutoFit/>
            </a:bodyPr>
            <a:lstStyle/>
            <a:p>
              <a:r>
                <a:rPr lang="el-GR" sz="1600" b="0" dirty="0">
                  <a:latin typeface="+mj-lt"/>
                </a:rPr>
                <a:t>α</a:t>
              </a:r>
              <a:endParaRPr lang="it-IT" sz="1600" b="0" dirty="0">
                <a:latin typeface="+mj-lt"/>
              </a:endParaRPr>
            </a:p>
          </p:txBody>
        </p:sp>
        <p:sp>
          <p:nvSpPr>
            <p:cNvPr id="19" name="CasellaDiTesto 18"/>
            <p:cNvSpPr txBox="1"/>
            <p:nvPr/>
          </p:nvSpPr>
          <p:spPr>
            <a:xfrm>
              <a:off x="6023545" y="5538718"/>
              <a:ext cx="276647" cy="338554"/>
            </a:xfrm>
            <a:prstGeom prst="rect">
              <a:avLst/>
            </a:prstGeom>
            <a:solidFill>
              <a:schemeClr val="bg1"/>
            </a:solidFill>
          </p:spPr>
          <p:txBody>
            <a:bodyPr wrap="square" rtlCol="0">
              <a:spAutoFit/>
            </a:bodyPr>
            <a:lstStyle/>
            <a:p>
              <a:r>
                <a:rPr lang="el-GR" sz="1600" b="0" dirty="0">
                  <a:latin typeface="+mj-lt"/>
                </a:rPr>
                <a:t>α</a:t>
              </a:r>
              <a:endParaRPr lang="it-IT" sz="1600" b="0" dirty="0">
                <a:latin typeface="+mj-lt"/>
              </a:endParaRPr>
            </a:p>
          </p:txBody>
        </p:sp>
        <p:sp>
          <p:nvSpPr>
            <p:cNvPr id="20" name="CasellaDiTesto 19"/>
            <p:cNvSpPr txBox="1"/>
            <p:nvPr/>
          </p:nvSpPr>
          <p:spPr>
            <a:xfrm rot="1133494" flipH="1">
              <a:off x="5960683" y="5560498"/>
              <a:ext cx="366582" cy="338554"/>
            </a:xfrm>
            <a:prstGeom prst="rect">
              <a:avLst/>
            </a:prstGeom>
            <a:solidFill>
              <a:schemeClr val="bg1"/>
            </a:solidFill>
          </p:spPr>
          <p:txBody>
            <a:bodyPr wrap="square" rtlCol="0">
              <a:spAutoFit/>
            </a:bodyPr>
            <a:lstStyle/>
            <a:p>
              <a:r>
                <a:rPr lang="it-IT" sz="1600" b="0" dirty="0">
                  <a:latin typeface="+mn-lt"/>
                </a:rPr>
                <a:t>α</a:t>
              </a:r>
            </a:p>
          </p:txBody>
        </p:sp>
      </p:grpSp>
      <p:pic>
        <p:nvPicPr>
          <p:cNvPr id="21" name="Picture 10" descr="trojan-horse"/>
          <p:cNvPicPr>
            <a:picLocks noChangeAspect="1" noChangeArrowheads="1"/>
          </p:cNvPicPr>
          <p:nvPr/>
        </p:nvPicPr>
        <p:blipFill>
          <a:blip r:embed="rId4" cstate="print"/>
          <a:srcRect/>
          <a:stretch>
            <a:fillRect/>
          </a:stretch>
        </p:blipFill>
        <p:spPr bwMode="auto">
          <a:xfrm>
            <a:off x="2204916" y="1469766"/>
            <a:ext cx="302952" cy="321400"/>
          </a:xfrm>
          <a:prstGeom prst="rect">
            <a:avLst/>
          </a:prstGeom>
          <a:noFill/>
          <a:ln w="9525">
            <a:noFill/>
            <a:miter lim="800000"/>
            <a:headEnd/>
            <a:tailEnd/>
          </a:ln>
        </p:spPr>
      </p:pic>
      <p:pic>
        <p:nvPicPr>
          <p:cNvPr id="22" name="Immagine 21">
            <a:extLst>
              <a:ext uri="{FF2B5EF4-FFF2-40B4-BE49-F238E27FC236}">
                <a16:creationId xmlns:a16="http://schemas.microsoft.com/office/drawing/2014/main" id="{F5139FAF-D26C-4646-9A43-719F5DA919A4}"/>
              </a:ext>
            </a:extLst>
          </p:cNvPr>
          <p:cNvPicPr>
            <a:picLocks noChangeAspect="1"/>
          </p:cNvPicPr>
          <p:nvPr/>
        </p:nvPicPr>
        <p:blipFill>
          <a:blip r:embed="rId5"/>
          <a:stretch>
            <a:fillRect/>
          </a:stretch>
        </p:blipFill>
        <p:spPr>
          <a:xfrm>
            <a:off x="5324496" y="4172147"/>
            <a:ext cx="3657008" cy="2685853"/>
          </a:xfrm>
          <a:prstGeom prst="rect">
            <a:avLst/>
          </a:prstGeom>
        </p:spPr>
      </p:pic>
      <p:pic>
        <p:nvPicPr>
          <p:cNvPr id="23" name="Immagine 22">
            <a:extLst>
              <a:ext uri="{FF2B5EF4-FFF2-40B4-BE49-F238E27FC236}">
                <a16:creationId xmlns:a16="http://schemas.microsoft.com/office/drawing/2014/main" id="{0ED87F62-C9B9-3C4D-B08B-A9DA2400B2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842" y="2991854"/>
            <a:ext cx="1921214" cy="3866146"/>
          </a:xfrm>
          <a:prstGeom prst="rect">
            <a:avLst/>
          </a:prstGeom>
        </p:spPr>
      </p:pic>
      <p:pic>
        <p:nvPicPr>
          <p:cNvPr id="24" name="Picture 10" descr="trojan-horse">
            <a:extLst>
              <a:ext uri="{FF2B5EF4-FFF2-40B4-BE49-F238E27FC236}">
                <a16:creationId xmlns:a16="http://schemas.microsoft.com/office/drawing/2014/main" id="{9B907D05-D5E1-3A40-B599-D02636D1CE38}"/>
              </a:ext>
            </a:extLst>
          </p:cNvPr>
          <p:cNvPicPr>
            <a:picLocks noChangeAspect="1" noChangeArrowheads="1"/>
          </p:cNvPicPr>
          <p:nvPr/>
        </p:nvPicPr>
        <p:blipFill>
          <a:blip r:embed="rId4" cstate="print"/>
          <a:srcRect/>
          <a:stretch>
            <a:fillRect/>
          </a:stretch>
        </p:blipFill>
        <p:spPr bwMode="auto">
          <a:xfrm>
            <a:off x="509269" y="3223470"/>
            <a:ext cx="351021" cy="372396"/>
          </a:xfrm>
          <a:prstGeom prst="rect">
            <a:avLst/>
          </a:prstGeom>
          <a:noFill/>
          <a:ln w="9525">
            <a:noFill/>
            <a:miter lim="800000"/>
            <a:headEnd/>
            <a:tailEnd/>
          </a:ln>
        </p:spPr>
      </p:pic>
      <p:pic>
        <p:nvPicPr>
          <p:cNvPr id="25" name="Picture 12" descr="binocule">
            <a:extLst>
              <a:ext uri="{FF2B5EF4-FFF2-40B4-BE49-F238E27FC236}">
                <a16:creationId xmlns:a16="http://schemas.microsoft.com/office/drawing/2014/main" id="{8A483116-ABF1-F547-B858-C0B00AFEAF74}"/>
              </a:ext>
            </a:extLst>
          </p:cNvPr>
          <p:cNvPicPr>
            <a:picLocks noChangeAspect="1" noChangeArrowheads="1"/>
          </p:cNvPicPr>
          <p:nvPr/>
        </p:nvPicPr>
        <p:blipFill>
          <a:blip r:embed="rId7" cstate="print"/>
          <a:srcRect/>
          <a:stretch>
            <a:fillRect/>
          </a:stretch>
        </p:blipFill>
        <p:spPr bwMode="auto">
          <a:xfrm>
            <a:off x="1605080" y="3338099"/>
            <a:ext cx="214444" cy="143137"/>
          </a:xfrm>
          <a:prstGeom prst="rect">
            <a:avLst/>
          </a:prstGeom>
          <a:noFill/>
          <a:ln w="9525">
            <a:noFill/>
            <a:miter lim="800000"/>
            <a:headEnd/>
            <a:tailEnd/>
          </a:ln>
        </p:spPr>
      </p:pic>
      <p:pic>
        <p:nvPicPr>
          <p:cNvPr id="26" name="Picture 12" descr="binocule">
            <a:extLst>
              <a:ext uri="{FF2B5EF4-FFF2-40B4-BE49-F238E27FC236}">
                <a16:creationId xmlns:a16="http://schemas.microsoft.com/office/drawing/2014/main" id="{3CE148C3-2901-B749-A373-AADFE21E0185}"/>
              </a:ext>
            </a:extLst>
          </p:cNvPr>
          <p:cNvPicPr>
            <a:picLocks noChangeAspect="1" noChangeArrowheads="1"/>
          </p:cNvPicPr>
          <p:nvPr/>
        </p:nvPicPr>
        <p:blipFill>
          <a:blip r:embed="rId7" cstate="print"/>
          <a:srcRect/>
          <a:stretch>
            <a:fillRect/>
          </a:stretch>
        </p:blipFill>
        <p:spPr bwMode="auto">
          <a:xfrm>
            <a:off x="1712302" y="5165208"/>
            <a:ext cx="214444" cy="143137"/>
          </a:xfrm>
          <a:prstGeom prst="rect">
            <a:avLst/>
          </a:prstGeom>
          <a:noFill/>
          <a:ln w="9525">
            <a:noFill/>
            <a:miter lim="800000"/>
            <a:headEnd/>
            <a:tailEnd/>
          </a:ln>
        </p:spPr>
      </p:pic>
      <p:pic>
        <p:nvPicPr>
          <p:cNvPr id="27" name="Picture 10" descr="trojan-horse">
            <a:extLst>
              <a:ext uri="{FF2B5EF4-FFF2-40B4-BE49-F238E27FC236}">
                <a16:creationId xmlns:a16="http://schemas.microsoft.com/office/drawing/2014/main" id="{4C41AD7F-4FC1-A54E-B935-943F4C01A232}"/>
              </a:ext>
            </a:extLst>
          </p:cNvPr>
          <p:cNvPicPr>
            <a:picLocks noChangeAspect="1" noChangeArrowheads="1"/>
          </p:cNvPicPr>
          <p:nvPr/>
        </p:nvPicPr>
        <p:blipFill>
          <a:blip r:embed="rId4" cstate="print"/>
          <a:srcRect/>
          <a:stretch>
            <a:fillRect/>
          </a:stretch>
        </p:blipFill>
        <p:spPr bwMode="auto">
          <a:xfrm>
            <a:off x="722281" y="5122147"/>
            <a:ext cx="351021" cy="372396"/>
          </a:xfrm>
          <a:prstGeom prst="rect">
            <a:avLst/>
          </a:prstGeom>
          <a:noFill/>
          <a:ln w="9525">
            <a:noFill/>
            <a:miter lim="800000"/>
            <a:headEnd/>
            <a:tailEnd/>
          </a:ln>
        </p:spPr>
      </p:pic>
      <p:pic>
        <p:nvPicPr>
          <p:cNvPr id="28" name="Picture 12" descr="binocule">
            <a:extLst>
              <a:ext uri="{FF2B5EF4-FFF2-40B4-BE49-F238E27FC236}">
                <a16:creationId xmlns:a16="http://schemas.microsoft.com/office/drawing/2014/main" id="{73D6C95D-0A17-2644-A39E-E5123BECCDC1}"/>
              </a:ext>
            </a:extLst>
          </p:cNvPr>
          <p:cNvPicPr>
            <a:picLocks noChangeAspect="1" noChangeArrowheads="1"/>
          </p:cNvPicPr>
          <p:nvPr/>
        </p:nvPicPr>
        <p:blipFill>
          <a:blip r:embed="rId7" cstate="print"/>
          <a:srcRect/>
          <a:stretch>
            <a:fillRect/>
          </a:stretch>
        </p:blipFill>
        <p:spPr bwMode="auto">
          <a:xfrm>
            <a:off x="3834551" y="1303585"/>
            <a:ext cx="214444" cy="143137"/>
          </a:xfrm>
          <a:prstGeom prst="rect">
            <a:avLst/>
          </a:prstGeom>
          <a:noFill/>
          <a:ln w="9525">
            <a:noFill/>
            <a:miter lim="800000"/>
            <a:headEnd/>
            <a:tailEnd/>
          </a:ln>
        </p:spPr>
      </p:pic>
      <p:sp>
        <p:nvSpPr>
          <p:cNvPr id="29" name="CasellaDiTesto 28">
            <a:extLst>
              <a:ext uri="{FF2B5EF4-FFF2-40B4-BE49-F238E27FC236}">
                <a16:creationId xmlns:a16="http://schemas.microsoft.com/office/drawing/2014/main" id="{FE58A2E4-E7EE-EE4A-9AC2-8C4EEC2658DC}"/>
              </a:ext>
            </a:extLst>
          </p:cNvPr>
          <p:cNvSpPr txBox="1"/>
          <p:nvPr/>
        </p:nvSpPr>
        <p:spPr>
          <a:xfrm>
            <a:off x="2274849" y="4125095"/>
            <a:ext cx="4594302" cy="923330"/>
          </a:xfrm>
          <a:prstGeom prst="rect">
            <a:avLst/>
          </a:prstGeom>
          <a:noFill/>
        </p:spPr>
        <p:txBody>
          <a:bodyPr wrap="square">
            <a:spAutoFit/>
          </a:bodyPr>
          <a:lstStyle/>
          <a:p>
            <a:r>
              <a:rPr lang="it-IT" sz="1800" b="0" dirty="0">
                <a:solidFill>
                  <a:srgbClr val="FF0000"/>
                </a:solidFill>
                <a:latin typeface="+mn-lt"/>
              </a:rPr>
              <a:t>d(</a:t>
            </a:r>
            <a:r>
              <a:rPr lang="it-IT" sz="1800" b="0" dirty="0" err="1">
                <a:solidFill>
                  <a:srgbClr val="FF0000"/>
                </a:solidFill>
                <a:latin typeface="+mn-lt"/>
              </a:rPr>
              <a:t>d,n</a:t>
            </a:r>
            <a:r>
              <a:rPr lang="it-IT" sz="1800" b="0" dirty="0">
                <a:solidFill>
                  <a:srgbClr val="FF0000"/>
                </a:solidFill>
                <a:latin typeface="+mn-lt"/>
              </a:rPr>
              <a:t>)</a:t>
            </a:r>
            <a:r>
              <a:rPr lang="it-IT" sz="1800" b="0" baseline="30000" dirty="0">
                <a:solidFill>
                  <a:srgbClr val="FF0000"/>
                </a:solidFill>
                <a:latin typeface="+mn-lt"/>
              </a:rPr>
              <a:t>3</a:t>
            </a:r>
            <a:r>
              <a:rPr lang="it-IT" sz="1800" b="0" dirty="0">
                <a:solidFill>
                  <a:srgbClr val="FF0000"/>
                </a:solidFill>
                <a:latin typeface="+mn-lt"/>
              </a:rPr>
              <a:t>He</a:t>
            </a:r>
            <a:r>
              <a:rPr lang="it-IT" sz="1800" b="0" dirty="0">
                <a:latin typeface="+mn-lt"/>
              </a:rPr>
              <a:t> </a:t>
            </a:r>
            <a:r>
              <a:rPr lang="it-IT" sz="1800" b="0" baseline="30000" dirty="0">
                <a:latin typeface="+mn-lt"/>
              </a:rPr>
              <a:t>2</a:t>
            </a:r>
            <a:r>
              <a:rPr lang="it-IT" sz="1800" b="0" dirty="0">
                <a:latin typeface="+mn-lt"/>
              </a:rPr>
              <a:t>H(</a:t>
            </a:r>
            <a:r>
              <a:rPr lang="it-IT" sz="1800" b="0" baseline="30000" dirty="0">
                <a:latin typeface="+mn-lt"/>
              </a:rPr>
              <a:t>3</a:t>
            </a:r>
            <a:r>
              <a:rPr lang="it-IT" sz="1800" b="0" dirty="0">
                <a:latin typeface="+mn-lt"/>
              </a:rPr>
              <a:t>He,n</a:t>
            </a:r>
            <a:r>
              <a:rPr lang="it-IT" sz="1800" b="0" baseline="30000" dirty="0">
                <a:latin typeface="+mn-lt"/>
              </a:rPr>
              <a:t>3</a:t>
            </a:r>
            <a:r>
              <a:rPr lang="it-IT" sz="1800" b="0" dirty="0">
                <a:latin typeface="+mn-lt"/>
              </a:rPr>
              <a:t>He)H </a:t>
            </a:r>
          </a:p>
          <a:p>
            <a:r>
              <a:rPr lang="it-IT" sz="1800" b="0" dirty="0">
                <a:solidFill>
                  <a:srgbClr val="FF0000"/>
                </a:solidFill>
                <a:latin typeface="+mn-lt"/>
              </a:rPr>
              <a:t>d(</a:t>
            </a:r>
            <a:r>
              <a:rPr lang="it-IT" sz="1800" b="0" dirty="0" err="1">
                <a:solidFill>
                  <a:srgbClr val="FF0000"/>
                </a:solidFill>
                <a:latin typeface="+mn-lt"/>
              </a:rPr>
              <a:t>d,p</a:t>
            </a:r>
            <a:r>
              <a:rPr lang="it-IT" sz="1800" b="0" dirty="0">
                <a:solidFill>
                  <a:srgbClr val="FF0000"/>
                </a:solidFill>
                <a:latin typeface="+mn-lt"/>
              </a:rPr>
              <a:t>)t </a:t>
            </a:r>
            <a:r>
              <a:rPr lang="it-IT" sz="1800" b="0" dirty="0">
                <a:latin typeface="+mn-lt"/>
              </a:rPr>
              <a:t>     </a:t>
            </a:r>
            <a:r>
              <a:rPr lang="it-IT" sz="1800" b="0" baseline="30000" dirty="0">
                <a:latin typeface="+mn-lt"/>
              </a:rPr>
              <a:t>2</a:t>
            </a:r>
            <a:r>
              <a:rPr lang="it-IT" sz="1800" b="0" dirty="0">
                <a:latin typeface="+mn-lt"/>
              </a:rPr>
              <a:t>H(</a:t>
            </a:r>
            <a:r>
              <a:rPr lang="it-IT" sz="1800" b="0" baseline="30000" dirty="0">
                <a:latin typeface="+mn-lt"/>
              </a:rPr>
              <a:t>3</a:t>
            </a:r>
            <a:r>
              <a:rPr lang="it-IT" sz="1800" b="0" dirty="0">
                <a:latin typeface="+mn-lt"/>
              </a:rPr>
              <a:t>He,pt)H  </a:t>
            </a:r>
          </a:p>
          <a:p>
            <a:r>
              <a:rPr lang="it-IT" dirty="0" err="1"/>
              <a:t>Tumino</a:t>
            </a:r>
            <a:r>
              <a:rPr lang="it-IT" dirty="0"/>
              <a:t> et al. 2014 APJ</a:t>
            </a:r>
            <a:r>
              <a:rPr lang="it-IT" sz="1800" b="0" dirty="0">
                <a:latin typeface="+mn-lt"/>
              </a:rPr>
              <a:t>    </a:t>
            </a:r>
          </a:p>
        </p:txBody>
      </p:sp>
      <p:sp>
        <p:nvSpPr>
          <p:cNvPr id="30" name="CasellaDiTesto 29">
            <a:extLst>
              <a:ext uri="{FF2B5EF4-FFF2-40B4-BE49-F238E27FC236}">
                <a16:creationId xmlns:a16="http://schemas.microsoft.com/office/drawing/2014/main" id="{8347130B-1B39-0741-9166-C30C34E44557}"/>
              </a:ext>
            </a:extLst>
          </p:cNvPr>
          <p:cNvSpPr txBox="1"/>
          <p:nvPr/>
        </p:nvSpPr>
        <p:spPr>
          <a:xfrm>
            <a:off x="248626" y="2686268"/>
            <a:ext cx="4594302" cy="369332"/>
          </a:xfrm>
          <a:prstGeom prst="rect">
            <a:avLst/>
          </a:prstGeom>
          <a:noFill/>
        </p:spPr>
        <p:txBody>
          <a:bodyPr wrap="square">
            <a:spAutoFit/>
          </a:bodyPr>
          <a:lstStyle/>
          <a:p>
            <a:r>
              <a:rPr lang="it-IT" dirty="0"/>
              <a:t>Lattuada M, RGP et al. 2001 APJ</a:t>
            </a:r>
            <a:r>
              <a:rPr lang="it-IT" sz="1800" b="0" dirty="0">
                <a:latin typeface="+mn-lt"/>
              </a:rPr>
              <a:t>    </a:t>
            </a:r>
          </a:p>
        </p:txBody>
      </p:sp>
    </p:spTree>
    <p:extLst>
      <p:ext uri="{BB962C8B-B14F-4D97-AF65-F5344CB8AC3E}">
        <p14:creationId xmlns:p14="http://schemas.microsoft.com/office/powerpoint/2010/main" val="132994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8738"/>
            <a:ext cx="8229600" cy="1143000"/>
          </a:xfrm>
        </p:spPr>
        <p:txBody>
          <a:bodyPr/>
          <a:lstStyle/>
          <a:p>
            <a:r>
              <a:rPr lang="it-IT" dirty="0" err="1"/>
              <a:t>Available</a:t>
            </a:r>
            <a:r>
              <a:rPr lang="it-IT" dirty="0"/>
              <a:t> </a:t>
            </a:r>
            <a:r>
              <a:rPr lang="it-IT" dirty="0" err="1"/>
              <a:t>Measurements</a:t>
            </a:r>
            <a:endParaRPr lang="it-IT" dirty="0"/>
          </a:p>
        </p:txBody>
      </p:sp>
      <p:pic>
        <p:nvPicPr>
          <p:cNvPr id="4" name="Immagine 3"/>
          <p:cNvPicPr>
            <a:picLocks noChangeAspect="1"/>
          </p:cNvPicPr>
          <p:nvPr/>
        </p:nvPicPr>
        <p:blipFill>
          <a:blip r:embed="rId2"/>
          <a:stretch>
            <a:fillRect/>
          </a:stretch>
        </p:blipFill>
        <p:spPr>
          <a:xfrm>
            <a:off x="296333" y="1646767"/>
            <a:ext cx="3302000" cy="3060700"/>
          </a:xfrm>
          <a:prstGeom prst="rect">
            <a:avLst/>
          </a:prstGeom>
        </p:spPr>
      </p:pic>
      <p:sp>
        <p:nvSpPr>
          <p:cNvPr id="5" name="CasellaDiTesto 4"/>
          <p:cNvSpPr txBox="1"/>
          <p:nvPr/>
        </p:nvSpPr>
        <p:spPr>
          <a:xfrm>
            <a:off x="1261534" y="1805001"/>
            <a:ext cx="1762021" cy="307777"/>
          </a:xfrm>
          <a:prstGeom prst="rect">
            <a:avLst/>
          </a:prstGeom>
          <a:noFill/>
        </p:spPr>
        <p:txBody>
          <a:bodyPr wrap="none" rtlCol="0">
            <a:spAutoFit/>
          </a:bodyPr>
          <a:lstStyle/>
          <a:p>
            <a:r>
              <a:rPr lang="it-IT" sz="1400" dirty="0"/>
              <a:t>Brune et al. PRC 1999</a:t>
            </a:r>
          </a:p>
        </p:txBody>
      </p:sp>
      <p:pic>
        <p:nvPicPr>
          <p:cNvPr id="6" name="Immagine 5"/>
          <p:cNvPicPr>
            <a:picLocks noChangeAspect="1"/>
          </p:cNvPicPr>
          <p:nvPr/>
        </p:nvPicPr>
        <p:blipFill>
          <a:blip r:embed="rId3"/>
          <a:stretch>
            <a:fillRect/>
          </a:stretch>
        </p:blipFill>
        <p:spPr>
          <a:xfrm>
            <a:off x="5327649" y="884767"/>
            <a:ext cx="3263900" cy="2908300"/>
          </a:xfrm>
          <a:prstGeom prst="rect">
            <a:avLst/>
          </a:prstGeom>
        </p:spPr>
      </p:pic>
      <p:sp>
        <p:nvSpPr>
          <p:cNvPr id="7" name="CasellaDiTesto 6"/>
          <p:cNvSpPr txBox="1"/>
          <p:nvPr/>
        </p:nvSpPr>
        <p:spPr>
          <a:xfrm>
            <a:off x="296333" y="5156200"/>
            <a:ext cx="4796581" cy="369332"/>
          </a:xfrm>
          <a:prstGeom prst="rect">
            <a:avLst/>
          </a:prstGeom>
          <a:noFill/>
        </p:spPr>
        <p:txBody>
          <a:bodyPr wrap="none" rtlCol="0">
            <a:spAutoFit/>
          </a:bodyPr>
          <a:lstStyle/>
          <a:p>
            <a:r>
              <a:rPr lang="it-IT" dirty="0" err="1"/>
              <a:t>Most</a:t>
            </a:r>
            <a:r>
              <a:rPr lang="it-IT" dirty="0"/>
              <a:t> </a:t>
            </a:r>
            <a:r>
              <a:rPr lang="it-IT" dirty="0" err="1"/>
              <a:t>recent</a:t>
            </a:r>
            <a:r>
              <a:rPr lang="it-IT" dirty="0"/>
              <a:t> Brune et al. From </a:t>
            </a:r>
            <a:r>
              <a:rPr lang="it-IT" dirty="0" err="1"/>
              <a:t>p,n</a:t>
            </a:r>
            <a:r>
              <a:rPr lang="it-IT" dirty="0"/>
              <a:t> </a:t>
            </a:r>
            <a:r>
              <a:rPr lang="it-IT" dirty="0" err="1"/>
              <a:t>reaction</a:t>
            </a:r>
            <a:r>
              <a:rPr lang="it-IT" dirty="0"/>
              <a:t> on </a:t>
            </a:r>
            <a:r>
              <a:rPr lang="it-IT" baseline="30000" dirty="0"/>
              <a:t>3</a:t>
            </a:r>
            <a:r>
              <a:rPr lang="it-IT" dirty="0"/>
              <a:t>H</a:t>
            </a:r>
          </a:p>
        </p:txBody>
      </p:sp>
      <p:pic>
        <p:nvPicPr>
          <p:cNvPr id="8" name="Immagine 7"/>
          <p:cNvPicPr>
            <a:picLocks noChangeAspect="1"/>
          </p:cNvPicPr>
          <p:nvPr/>
        </p:nvPicPr>
        <p:blipFill>
          <a:blip r:embed="rId4"/>
          <a:stretch>
            <a:fillRect/>
          </a:stretch>
        </p:blipFill>
        <p:spPr>
          <a:xfrm>
            <a:off x="5461000" y="3729566"/>
            <a:ext cx="3225800" cy="3060700"/>
          </a:xfrm>
          <a:prstGeom prst="rect">
            <a:avLst/>
          </a:prstGeom>
        </p:spPr>
      </p:pic>
    </p:spTree>
    <p:extLst>
      <p:ext uri="{BB962C8B-B14F-4D97-AF65-F5344CB8AC3E}">
        <p14:creationId xmlns:p14="http://schemas.microsoft.com/office/powerpoint/2010/main" val="730567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232575" y="249156"/>
            <a:ext cx="8980869" cy="1754327"/>
          </a:xfrm>
          <a:prstGeom prst="rect">
            <a:avLst/>
          </a:prstGeom>
          <a:noFill/>
        </p:spPr>
        <p:txBody>
          <a:bodyPr wrap="none" rtlCol="0">
            <a:spAutoFit/>
          </a:bodyPr>
          <a:lstStyle/>
          <a:p>
            <a:r>
              <a:rPr lang="it-IT" b="1" baseline="30000" dirty="0">
                <a:solidFill>
                  <a:srgbClr val="FF0000"/>
                </a:solidFill>
              </a:rPr>
              <a:t>3</a:t>
            </a:r>
            <a:r>
              <a:rPr lang="it-IT" b="1" dirty="0">
                <a:solidFill>
                  <a:srgbClr val="FF0000"/>
                </a:solidFill>
              </a:rPr>
              <a:t>He(</a:t>
            </a:r>
            <a:r>
              <a:rPr lang="it-IT" b="1" dirty="0" err="1">
                <a:solidFill>
                  <a:srgbClr val="FF0000"/>
                </a:solidFill>
              </a:rPr>
              <a:t>n,p</a:t>
            </a:r>
            <a:r>
              <a:rPr lang="it-IT" b="1" dirty="0">
                <a:solidFill>
                  <a:srgbClr val="FF0000"/>
                </a:solidFill>
              </a:rPr>
              <a:t>)</a:t>
            </a:r>
            <a:r>
              <a:rPr lang="it-IT" b="1" baseline="30000" dirty="0">
                <a:solidFill>
                  <a:srgbClr val="FF0000"/>
                </a:solidFill>
              </a:rPr>
              <a:t>3</a:t>
            </a:r>
            <a:r>
              <a:rPr lang="it-IT" b="1" dirty="0">
                <a:solidFill>
                  <a:srgbClr val="FF0000"/>
                </a:solidFill>
              </a:rPr>
              <a:t>H </a:t>
            </a:r>
            <a:r>
              <a:rPr lang="it-IT" dirty="0" err="1"/>
              <a:t>is</a:t>
            </a:r>
            <a:r>
              <a:rPr lang="it-IT" dirty="0"/>
              <a:t> </a:t>
            </a:r>
            <a:r>
              <a:rPr lang="it-IT" dirty="0" err="1"/>
              <a:t>important</a:t>
            </a:r>
            <a:r>
              <a:rPr lang="it-IT" dirty="0"/>
              <a:t> for </a:t>
            </a:r>
            <a:r>
              <a:rPr lang="it-IT" dirty="0" err="1"/>
              <a:t>primordial</a:t>
            </a:r>
            <a:r>
              <a:rPr lang="it-IT" dirty="0"/>
              <a:t> </a:t>
            </a:r>
            <a:r>
              <a:rPr lang="it-IT" dirty="0" err="1"/>
              <a:t>nucleosynthesis</a:t>
            </a:r>
            <a:r>
              <a:rPr lang="it-IT" dirty="0"/>
              <a:t> and </a:t>
            </a:r>
            <a:r>
              <a:rPr lang="it-IT" dirty="0" err="1"/>
              <a:t>its</a:t>
            </a:r>
            <a:r>
              <a:rPr lang="it-IT" dirty="0"/>
              <a:t> </a:t>
            </a:r>
            <a:r>
              <a:rPr lang="it-IT" dirty="0" err="1"/>
              <a:t>study</a:t>
            </a:r>
            <a:r>
              <a:rPr lang="it-IT" dirty="0"/>
              <a:t> with THM </a:t>
            </a:r>
            <a:r>
              <a:rPr lang="it-IT" dirty="0" err="1"/>
              <a:t>is</a:t>
            </a:r>
            <a:r>
              <a:rPr lang="it-IT" dirty="0"/>
              <a:t> </a:t>
            </a:r>
            <a:r>
              <a:rPr lang="it-IT" dirty="0" err="1"/>
              <a:t>possible</a:t>
            </a:r>
            <a:r>
              <a:rPr lang="it-IT" dirty="0"/>
              <a:t> with</a:t>
            </a:r>
          </a:p>
          <a:p>
            <a:r>
              <a:rPr lang="it-IT" dirty="0" err="1"/>
              <a:t>application</a:t>
            </a:r>
            <a:r>
              <a:rPr lang="it-IT" dirty="0"/>
              <a:t> to  </a:t>
            </a:r>
            <a:r>
              <a:rPr lang="it-IT" baseline="30000" dirty="0"/>
              <a:t>3</a:t>
            </a:r>
            <a:r>
              <a:rPr lang="it-IT" dirty="0"/>
              <a:t>He(</a:t>
            </a:r>
            <a:r>
              <a:rPr lang="it-IT" dirty="0" err="1"/>
              <a:t>d,pt</a:t>
            </a:r>
            <a:r>
              <a:rPr lang="it-IT" dirty="0"/>
              <a:t>)p. The </a:t>
            </a:r>
            <a:r>
              <a:rPr lang="it-IT" dirty="0" err="1"/>
              <a:t>astrophysical</a:t>
            </a:r>
            <a:r>
              <a:rPr lang="it-IT" dirty="0"/>
              <a:t> </a:t>
            </a:r>
            <a:r>
              <a:rPr lang="it-IT" dirty="0" err="1"/>
              <a:t>range</a:t>
            </a:r>
            <a:r>
              <a:rPr lang="it-IT" dirty="0"/>
              <a:t> for </a:t>
            </a:r>
            <a:r>
              <a:rPr lang="it-IT" dirty="0" err="1"/>
              <a:t>this</a:t>
            </a:r>
            <a:r>
              <a:rPr lang="it-IT" dirty="0"/>
              <a:t> </a:t>
            </a:r>
            <a:r>
              <a:rPr lang="it-IT" dirty="0" err="1"/>
              <a:t>reaction</a:t>
            </a:r>
            <a:r>
              <a:rPr lang="it-IT" dirty="0"/>
              <a:t> </a:t>
            </a:r>
            <a:r>
              <a:rPr lang="it-IT" dirty="0" err="1"/>
              <a:t>is</a:t>
            </a:r>
            <a:r>
              <a:rPr lang="it-IT" dirty="0"/>
              <a:t>  0&lt;</a:t>
            </a:r>
            <a:r>
              <a:rPr lang="it-IT" dirty="0" err="1"/>
              <a:t>Ecm</a:t>
            </a:r>
            <a:r>
              <a:rPr lang="it-IT" dirty="0"/>
              <a:t>&lt;1 </a:t>
            </a:r>
            <a:r>
              <a:rPr lang="it-IT" dirty="0" err="1"/>
              <a:t>MeV</a:t>
            </a:r>
            <a:r>
              <a:rPr lang="it-IT" dirty="0"/>
              <a:t>.</a:t>
            </a:r>
          </a:p>
          <a:p>
            <a:r>
              <a:rPr lang="it-IT" dirty="0"/>
              <a:t>The </a:t>
            </a:r>
            <a:r>
              <a:rPr lang="it-IT" baseline="30000" dirty="0"/>
              <a:t>3</a:t>
            </a:r>
            <a:r>
              <a:rPr lang="it-IT" dirty="0"/>
              <a:t>He </a:t>
            </a:r>
            <a:r>
              <a:rPr lang="it-IT" dirty="0" err="1"/>
              <a:t>beam</a:t>
            </a:r>
            <a:r>
              <a:rPr lang="it-IT" dirty="0"/>
              <a:t> </a:t>
            </a:r>
            <a:r>
              <a:rPr lang="it-IT" dirty="0" err="1"/>
              <a:t>energy</a:t>
            </a:r>
            <a:r>
              <a:rPr lang="it-IT" dirty="0"/>
              <a:t> </a:t>
            </a:r>
            <a:r>
              <a:rPr lang="it-IT" dirty="0" err="1"/>
              <a:t>required</a:t>
            </a:r>
            <a:r>
              <a:rPr lang="it-IT" dirty="0"/>
              <a:t> </a:t>
            </a:r>
            <a:r>
              <a:rPr lang="it-IT" dirty="0" err="1"/>
              <a:t>is</a:t>
            </a:r>
            <a:r>
              <a:rPr lang="it-IT" dirty="0"/>
              <a:t> 8.5 </a:t>
            </a:r>
            <a:r>
              <a:rPr lang="it-IT" dirty="0" err="1"/>
              <a:t>MeV</a:t>
            </a:r>
            <a:r>
              <a:rPr lang="it-IT" dirty="0"/>
              <a:t>.</a:t>
            </a:r>
          </a:p>
          <a:p>
            <a:endParaRPr lang="it-IT" dirty="0"/>
          </a:p>
          <a:p>
            <a:r>
              <a:rPr lang="it-IT" dirty="0" err="1"/>
              <a:t>This</a:t>
            </a:r>
            <a:r>
              <a:rPr lang="it-IT" dirty="0"/>
              <a:t> </a:t>
            </a:r>
            <a:r>
              <a:rPr lang="it-IT" dirty="0" err="1"/>
              <a:t>reaction</a:t>
            </a:r>
            <a:r>
              <a:rPr lang="it-IT" dirty="0"/>
              <a:t> </a:t>
            </a:r>
            <a:r>
              <a:rPr lang="it-IT" dirty="0" err="1"/>
              <a:t>is</a:t>
            </a:r>
            <a:r>
              <a:rPr lang="it-IT" dirty="0"/>
              <a:t> </a:t>
            </a:r>
            <a:r>
              <a:rPr lang="it-IT" dirty="0" err="1"/>
              <a:t>responsible</a:t>
            </a:r>
            <a:r>
              <a:rPr lang="it-IT" dirty="0"/>
              <a:t> of the inter-</a:t>
            </a:r>
            <a:r>
              <a:rPr lang="it-IT" dirty="0" err="1"/>
              <a:t>conversion</a:t>
            </a:r>
            <a:r>
              <a:rPr lang="it-IT" dirty="0"/>
              <a:t> of A=3 </a:t>
            </a:r>
            <a:r>
              <a:rPr lang="it-IT" dirty="0" err="1"/>
              <a:t>elements</a:t>
            </a:r>
            <a:endParaRPr lang="it-IT" dirty="0"/>
          </a:p>
          <a:p>
            <a:endParaRPr lang="it-IT" dirty="0"/>
          </a:p>
        </p:txBody>
      </p:sp>
      <p:sp>
        <p:nvSpPr>
          <p:cNvPr id="10" name="Rettangolo 9"/>
          <p:cNvSpPr/>
          <p:nvPr/>
        </p:nvSpPr>
        <p:spPr>
          <a:xfrm>
            <a:off x="5300600" y="6087202"/>
            <a:ext cx="2916108" cy="369332"/>
          </a:xfrm>
          <a:prstGeom prst="rect">
            <a:avLst/>
          </a:prstGeom>
        </p:spPr>
        <p:txBody>
          <a:bodyPr wrap="none">
            <a:spAutoFit/>
          </a:bodyPr>
          <a:lstStyle/>
          <a:p>
            <a:r>
              <a:rPr lang="it-IT" dirty="0"/>
              <a:t>(Pizzone et al 2014 APJ 2014)</a:t>
            </a:r>
          </a:p>
        </p:txBody>
      </p:sp>
      <p:pic>
        <p:nvPicPr>
          <p:cNvPr id="3" name="Immagine 2"/>
          <p:cNvPicPr>
            <a:picLocks noChangeAspect="1"/>
          </p:cNvPicPr>
          <p:nvPr/>
        </p:nvPicPr>
        <p:blipFill>
          <a:blip r:embed="rId2"/>
          <a:stretch>
            <a:fillRect/>
          </a:stretch>
        </p:blipFill>
        <p:spPr>
          <a:xfrm>
            <a:off x="232574" y="1944478"/>
            <a:ext cx="3577425" cy="4346404"/>
          </a:xfrm>
          <a:prstGeom prst="rect">
            <a:avLst/>
          </a:prstGeom>
        </p:spPr>
      </p:pic>
      <p:pic>
        <p:nvPicPr>
          <p:cNvPr id="7" name="Immagine 6">
            <a:extLst>
              <a:ext uri="{FF2B5EF4-FFF2-40B4-BE49-F238E27FC236}">
                <a16:creationId xmlns:a16="http://schemas.microsoft.com/office/drawing/2014/main" id="{73477D14-7D98-8E4A-9F74-56BD5F86853B}"/>
              </a:ext>
            </a:extLst>
          </p:cNvPr>
          <p:cNvPicPr>
            <a:picLocks noChangeAspect="1"/>
          </p:cNvPicPr>
          <p:nvPr/>
        </p:nvPicPr>
        <p:blipFill>
          <a:blip r:embed="rId3"/>
          <a:stretch>
            <a:fillRect/>
          </a:stretch>
        </p:blipFill>
        <p:spPr>
          <a:xfrm>
            <a:off x="3809999" y="1633404"/>
            <a:ext cx="4536503" cy="4968552"/>
          </a:xfrm>
          <a:prstGeom prst="rect">
            <a:avLst/>
          </a:prstGeom>
        </p:spPr>
      </p:pic>
      <p:sp>
        <p:nvSpPr>
          <p:cNvPr id="8" name="Freccia destra 7">
            <a:extLst>
              <a:ext uri="{FF2B5EF4-FFF2-40B4-BE49-F238E27FC236}">
                <a16:creationId xmlns:a16="http://schemas.microsoft.com/office/drawing/2014/main" id="{41C4CE20-404E-6C40-AE68-7447ECF2B4F6}"/>
              </a:ext>
            </a:extLst>
          </p:cNvPr>
          <p:cNvSpPr/>
          <p:nvPr/>
        </p:nvSpPr>
        <p:spPr bwMode="auto">
          <a:xfrm rot="8888414">
            <a:off x="6145205" y="3492229"/>
            <a:ext cx="1928734" cy="15780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11" name="Freccia destra 10">
            <a:extLst>
              <a:ext uri="{FF2B5EF4-FFF2-40B4-BE49-F238E27FC236}">
                <a16:creationId xmlns:a16="http://schemas.microsoft.com/office/drawing/2014/main" id="{BFBB2197-A63C-814D-AD52-B4F773C647F5}"/>
              </a:ext>
            </a:extLst>
          </p:cNvPr>
          <p:cNvSpPr/>
          <p:nvPr/>
        </p:nvSpPr>
        <p:spPr bwMode="auto">
          <a:xfrm rot="2777672">
            <a:off x="5137809" y="4659299"/>
            <a:ext cx="887376" cy="135048"/>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12" name="Freccia destra 11">
            <a:extLst>
              <a:ext uri="{FF2B5EF4-FFF2-40B4-BE49-F238E27FC236}">
                <a16:creationId xmlns:a16="http://schemas.microsoft.com/office/drawing/2014/main" id="{55425821-B3B3-854F-BF9C-44F9C5A981CB}"/>
              </a:ext>
            </a:extLst>
          </p:cNvPr>
          <p:cNvSpPr/>
          <p:nvPr/>
        </p:nvSpPr>
        <p:spPr bwMode="auto">
          <a:xfrm>
            <a:off x="5290209" y="5158872"/>
            <a:ext cx="631231" cy="14401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13" name="Freccia destra 12">
            <a:extLst>
              <a:ext uri="{FF2B5EF4-FFF2-40B4-BE49-F238E27FC236}">
                <a16:creationId xmlns:a16="http://schemas.microsoft.com/office/drawing/2014/main" id="{B258E924-AAE1-474C-A0F6-00734FD0A43E}"/>
              </a:ext>
            </a:extLst>
          </p:cNvPr>
          <p:cNvSpPr/>
          <p:nvPr/>
        </p:nvSpPr>
        <p:spPr bwMode="auto">
          <a:xfrm>
            <a:off x="5273368" y="4006744"/>
            <a:ext cx="631231" cy="14401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14" name="Freccia destra 13">
            <a:extLst>
              <a:ext uri="{FF2B5EF4-FFF2-40B4-BE49-F238E27FC236}">
                <a16:creationId xmlns:a16="http://schemas.microsoft.com/office/drawing/2014/main" id="{9BAEE2BA-6D9D-AC48-83DD-94312A540578}"/>
              </a:ext>
            </a:extLst>
          </p:cNvPr>
          <p:cNvSpPr/>
          <p:nvPr/>
        </p:nvSpPr>
        <p:spPr bwMode="auto">
          <a:xfrm rot="16200000">
            <a:off x="4814178" y="4603031"/>
            <a:ext cx="631231" cy="14401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15" name="Freccia destra 14">
            <a:extLst>
              <a:ext uri="{FF2B5EF4-FFF2-40B4-BE49-F238E27FC236}">
                <a16:creationId xmlns:a16="http://schemas.microsoft.com/office/drawing/2014/main" id="{20A7CD72-36AE-7F4A-89F0-022D2FD9B6BF}"/>
              </a:ext>
            </a:extLst>
          </p:cNvPr>
          <p:cNvSpPr/>
          <p:nvPr/>
        </p:nvSpPr>
        <p:spPr bwMode="auto">
          <a:xfrm rot="3056512">
            <a:off x="7192475" y="2359401"/>
            <a:ext cx="913841" cy="18608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16" name="Freccia destra 15">
            <a:extLst>
              <a:ext uri="{FF2B5EF4-FFF2-40B4-BE49-F238E27FC236}">
                <a16:creationId xmlns:a16="http://schemas.microsoft.com/office/drawing/2014/main" id="{7E58E00E-E4E9-3C40-8A4F-E965A3DCE4DF}"/>
              </a:ext>
            </a:extLst>
          </p:cNvPr>
          <p:cNvSpPr/>
          <p:nvPr/>
        </p:nvSpPr>
        <p:spPr bwMode="auto">
          <a:xfrm rot="18917030">
            <a:off x="4863929" y="2873083"/>
            <a:ext cx="2428645" cy="230318"/>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17" name="Freccia destra 16">
            <a:extLst>
              <a:ext uri="{FF2B5EF4-FFF2-40B4-BE49-F238E27FC236}">
                <a16:creationId xmlns:a16="http://schemas.microsoft.com/office/drawing/2014/main" id="{EC7023BC-233F-4F40-A5D9-5DD152DC6385}"/>
              </a:ext>
            </a:extLst>
          </p:cNvPr>
          <p:cNvSpPr/>
          <p:nvPr/>
        </p:nvSpPr>
        <p:spPr bwMode="auto">
          <a:xfrm rot="2801070">
            <a:off x="7143760" y="2324484"/>
            <a:ext cx="976110" cy="220980"/>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Tree>
    <p:extLst>
      <p:ext uri="{BB962C8B-B14F-4D97-AF65-F5344CB8AC3E}">
        <p14:creationId xmlns:p14="http://schemas.microsoft.com/office/powerpoint/2010/main" val="3127498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4"/>
          <p:cNvSpPr txBox="1">
            <a:spLocks noChangeArrowheads="1"/>
          </p:cNvSpPr>
          <p:nvPr/>
        </p:nvSpPr>
        <p:spPr bwMode="auto">
          <a:xfrm>
            <a:off x="2286000" y="739775"/>
            <a:ext cx="5029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it-IT">
                <a:latin typeface="Times New Roman" charset="0"/>
              </a:rPr>
              <a:t>Trojan Horse Method (outlook)</a:t>
            </a:r>
            <a:endParaRPr lang="en-GB">
              <a:latin typeface="Times New Roman" charset="0"/>
            </a:endParaRPr>
          </a:p>
        </p:txBody>
      </p:sp>
      <p:grpSp>
        <p:nvGrpSpPr>
          <p:cNvPr id="2" name="Group 7"/>
          <p:cNvGrpSpPr>
            <a:grpSpLocks/>
          </p:cNvGrpSpPr>
          <p:nvPr/>
        </p:nvGrpSpPr>
        <p:grpSpPr bwMode="auto">
          <a:xfrm>
            <a:off x="228600" y="1289050"/>
            <a:ext cx="8839200" cy="4119563"/>
            <a:chOff x="144" y="812"/>
            <a:chExt cx="5568" cy="2595"/>
          </a:xfrm>
        </p:grpSpPr>
        <p:sp>
          <p:nvSpPr>
            <p:cNvPr id="16436" name="Text Box 5"/>
            <p:cNvSpPr txBox="1">
              <a:spLocks noChangeArrowheads="1"/>
            </p:cNvSpPr>
            <p:nvPr/>
          </p:nvSpPr>
          <p:spPr bwMode="auto">
            <a:xfrm>
              <a:off x="144" y="1057"/>
              <a:ext cx="2688" cy="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r>
                <a:rPr lang="it-IT" sz="2000" b="0"/>
                <a:t>Main  a</a:t>
              </a:r>
              <a:r>
                <a:rPr lang="en-GB" sz="2000" b="0"/>
                <a:t>pplication: </a:t>
              </a:r>
            </a:p>
            <a:p>
              <a:pPr eaLnBrk="1" hangingPunct="1">
                <a:spcBef>
                  <a:spcPct val="50000"/>
                </a:spcBef>
              </a:pPr>
              <a:r>
                <a:rPr lang="en-GB" sz="2000" b="0"/>
                <a:t>Charged particle bare nucleus cross section measurements at astrophysical energies</a:t>
              </a:r>
              <a:r>
                <a:rPr lang="en-GB" sz="2000" b="0">
                  <a:latin typeface="Times New Roman" charset="0"/>
                </a:rPr>
                <a:t>  </a:t>
              </a:r>
            </a:p>
          </p:txBody>
        </p:sp>
        <p:sp>
          <p:nvSpPr>
            <p:cNvPr id="16437" name="Text Box 6"/>
            <p:cNvSpPr txBox="1">
              <a:spLocks noChangeArrowheads="1"/>
            </p:cNvSpPr>
            <p:nvPr/>
          </p:nvSpPr>
          <p:spPr bwMode="auto">
            <a:xfrm>
              <a:off x="2976" y="812"/>
              <a:ext cx="2736" cy="2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r>
                <a:rPr lang="it-IT" sz="2000" b="0" dirty="0">
                  <a:cs typeface="Times New Roman" charset="0"/>
                </a:rPr>
                <a:t>Basic idea:</a:t>
              </a:r>
            </a:p>
            <a:p>
              <a:pPr eaLnBrk="1" hangingPunct="1">
                <a:spcBef>
                  <a:spcPct val="50000"/>
                </a:spcBef>
              </a:pPr>
              <a:r>
                <a:rPr lang="it-IT" sz="2000" b="0" dirty="0" err="1">
                  <a:cs typeface="Times New Roman" charset="0"/>
                </a:rPr>
                <a:t>It</a:t>
              </a:r>
              <a:r>
                <a:rPr lang="it-IT" sz="2000" b="0" dirty="0">
                  <a:cs typeface="Times New Roman" charset="0"/>
                </a:rPr>
                <a:t> </a:t>
              </a:r>
              <a:r>
                <a:rPr lang="it-IT" sz="2000" b="0" dirty="0" err="1">
                  <a:cs typeface="Times New Roman" charset="0"/>
                </a:rPr>
                <a:t>is</a:t>
              </a:r>
              <a:r>
                <a:rPr lang="it-IT" sz="2000" b="0" dirty="0">
                  <a:cs typeface="Times New Roman" charset="0"/>
                </a:rPr>
                <a:t> </a:t>
              </a:r>
              <a:r>
                <a:rPr lang="it-IT" sz="2000" b="0" dirty="0" err="1">
                  <a:cs typeface="Times New Roman" charset="0"/>
                </a:rPr>
                <a:t>possible</a:t>
              </a:r>
              <a:r>
                <a:rPr lang="it-IT" sz="2000" b="0" dirty="0">
                  <a:cs typeface="Times New Roman" charset="0"/>
                </a:rPr>
                <a:t> </a:t>
              </a:r>
              <a:r>
                <a:rPr lang="en-GB" sz="2000" b="0" dirty="0">
                  <a:cs typeface="Times New Roman" charset="0"/>
                </a:rPr>
                <a:t> </a:t>
              </a:r>
              <a:r>
                <a:rPr lang="it-IT" sz="2000" b="0" dirty="0">
                  <a:cs typeface="Times New Roman" charset="0"/>
                </a:rPr>
                <a:t>to </a:t>
              </a:r>
              <a:r>
                <a:rPr lang="en-GB" sz="2000" b="0" dirty="0">
                  <a:cs typeface="Times New Roman" charset="0"/>
                </a:rPr>
                <a:t>extract  the </a:t>
              </a:r>
              <a:r>
                <a:rPr lang="en-GB" sz="2000" b="0" dirty="0" err="1">
                  <a:cs typeface="Times New Roman" charset="0"/>
                </a:rPr>
                <a:t>astrophysically</a:t>
              </a:r>
              <a:r>
                <a:rPr lang="en-GB" sz="2000" b="0" dirty="0">
                  <a:cs typeface="Times New Roman" charset="0"/>
                </a:rPr>
                <a:t>  relevant two-body cross section</a:t>
              </a:r>
              <a:r>
                <a:rPr lang="en-GB" sz="2000" dirty="0">
                  <a:cs typeface="Times New Roman" charset="0"/>
                </a:rPr>
                <a:t>  </a:t>
              </a:r>
              <a:r>
                <a:rPr lang="en-GB" sz="2000" dirty="0">
                  <a:cs typeface="Times New Roman" charset="0"/>
                  <a:sym typeface="Symbol" charset="0"/>
                </a:rPr>
                <a:t></a:t>
              </a:r>
            </a:p>
            <a:p>
              <a:endParaRPr lang="it-IT" sz="2000" dirty="0">
                <a:cs typeface="Times New Roman" charset="0"/>
              </a:endParaRPr>
            </a:p>
            <a:p>
              <a:pPr algn="ctr"/>
              <a:r>
                <a:rPr lang="en-GB" sz="2000" dirty="0">
                  <a:cs typeface="Times New Roman" charset="0"/>
                </a:rPr>
                <a:t>B + x</a:t>
              </a:r>
              <a:r>
                <a:rPr lang="it-IT" sz="2000" dirty="0">
                  <a:cs typeface="Times New Roman" charset="0"/>
                </a:rPr>
                <a:t>  </a:t>
              </a:r>
              <a:r>
                <a:rPr lang="it-IT" sz="2000" dirty="0">
                  <a:cs typeface="Times New Roman" charset="0"/>
                  <a:sym typeface="Wingdings" charset="0"/>
                </a:rPr>
                <a:t></a:t>
              </a:r>
              <a:r>
                <a:rPr lang="it-IT" sz="2000" dirty="0">
                  <a:cs typeface="Times New Roman" charset="0"/>
                </a:rPr>
                <a:t> </a:t>
              </a:r>
              <a:r>
                <a:rPr lang="en-GB" sz="2000" dirty="0">
                  <a:cs typeface="Times New Roman" charset="0"/>
                </a:rPr>
                <a:t> C + D</a:t>
              </a:r>
              <a:endParaRPr lang="it-IT" sz="2000" b="0" dirty="0">
                <a:cs typeface="Times New Roman" charset="0"/>
              </a:endParaRPr>
            </a:p>
            <a:p>
              <a:endParaRPr lang="it-IT" sz="2000" b="0" dirty="0">
                <a:cs typeface="Times New Roman" charset="0"/>
              </a:endParaRPr>
            </a:p>
            <a:p>
              <a:r>
                <a:rPr lang="en-GB" sz="2000" b="0" dirty="0">
                  <a:cs typeface="Times New Roman" charset="0"/>
                </a:rPr>
                <a:t>from quasi- free contribution</a:t>
              </a:r>
              <a:r>
                <a:rPr lang="it-IT" sz="2000" b="0" dirty="0">
                  <a:cs typeface="Times New Roman" charset="0"/>
                </a:rPr>
                <a:t>  </a:t>
              </a:r>
            </a:p>
            <a:p>
              <a:r>
                <a:rPr lang="en-GB" sz="2000" b="0" dirty="0">
                  <a:cs typeface="Times New Roman" charset="0"/>
                </a:rPr>
                <a:t>of an appropriate three-body reaction</a:t>
              </a:r>
              <a:endParaRPr lang="it-IT" sz="2000" b="0" dirty="0">
                <a:cs typeface="Times New Roman" charset="0"/>
              </a:endParaRPr>
            </a:p>
            <a:p>
              <a:endParaRPr lang="en-GB" sz="2000" dirty="0">
                <a:cs typeface="Times New Roman" charset="0"/>
              </a:endParaRPr>
            </a:p>
            <a:p>
              <a:pPr algn="ctr">
                <a:lnSpc>
                  <a:spcPct val="110000"/>
                </a:lnSpc>
                <a:spcBef>
                  <a:spcPct val="50000"/>
                </a:spcBef>
              </a:pPr>
              <a:r>
                <a:rPr lang="en-GB" sz="2000" dirty="0">
                  <a:cs typeface="Times New Roman" charset="0"/>
                </a:rPr>
                <a:t>A + B  </a:t>
              </a:r>
              <a:r>
                <a:rPr lang="it-IT" sz="2000" dirty="0">
                  <a:cs typeface="Times New Roman" charset="0"/>
                  <a:sym typeface="Wingdings" charset="0"/>
                </a:rPr>
                <a:t></a:t>
              </a:r>
              <a:r>
                <a:rPr lang="en-GB" sz="2000" dirty="0">
                  <a:cs typeface="Times New Roman" charset="0"/>
                </a:rPr>
                <a:t>  C + D + S</a:t>
              </a:r>
            </a:p>
          </p:txBody>
        </p:sp>
      </p:grpSp>
      <p:sp>
        <p:nvSpPr>
          <p:cNvPr id="16387" name="Rectangle 10"/>
          <p:cNvSpPr>
            <a:spLocks noChangeArrowheads="1"/>
          </p:cNvSpPr>
          <p:nvPr/>
        </p:nvSpPr>
        <p:spPr bwMode="auto">
          <a:xfrm>
            <a:off x="3962400" y="2100263"/>
            <a:ext cx="502920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it-IT"/>
          </a:p>
        </p:txBody>
      </p:sp>
      <p:sp>
        <p:nvSpPr>
          <p:cNvPr id="16388" name="Rectangle 11"/>
          <p:cNvSpPr>
            <a:spLocks noChangeArrowheads="1"/>
          </p:cNvSpPr>
          <p:nvPr/>
        </p:nvSpPr>
        <p:spPr bwMode="auto">
          <a:xfrm>
            <a:off x="4479925" y="2233613"/>
            <a:ext cx="18415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GB" sz="4400" b="0">
              <a:solidFill>
                <a:schemeClr val="tx2"/>
              </a:solidFill>
              <a:latin typeface="Times New Roman" charset="0"/>
            </a:endParaRPr>
          </a:p>
        </p:txBody>
      </p:sp>
      <p:grpSp>
        <p:nvGrpSpPr>
          <p:cNvPr id="3" name="Group 57"/>
          <p:cNvGrpSpPr>
            <a:grpSpLocks/>
          </p:cNvGrpSpPr>
          <p:nvPr/>
        </p:nvGrpSpPr>
        <p:grpSpPr bwMode="auto">
          <a:xfrm>
            <a:off x="0" y="1125538"/>
            <a:ext cx="9085263" cy="4694237"/>
            <a:chOff x="0" y="754"/>
            <a:chExt cx="5723" cy="2957"/>
          </a:xfrm>
        </p:grpSpPr>
        <p:grpSp>
          <p:nvGrpSpPr>
            <p:cNvPr id="16390" name="Group 56"/>
            <p:cNvGrpSpPr>
              <a:grpSpLocks/>
            </p:cNvGrpSpPr>
            <p:nvPr/>
          </p:nvGrpSpPr>
          <p:grpSpPr bwMode="auto">
            <a:xfrm>
              <a:off x="152" y="1071"/>
              <a:ext cx="5571" cy="2640"/>
              <a:chOff x="152" y="1263"/>
              <a:chExt cx="5571" cy="2640"/>
            </a:xfrm>
          </p:grpSpPr>
          <p:sp>
            <p:nvSpPr>
              <p:cNvPr id="16392" name="Rectangle 9"/>
              <p:cNvSpPr>
                <a:spLocks noChangeArrowheads="1"/>
              </p:cNvSpPr>
              <p:nvPr/>
            </p:nvSpPr>
            <p:spPr bwMode="auto">
              <a:xfrm>
                <a:off x="152" y="2611"/>
                <a:ext cx="2325" cy="1052"/>
              </a:xfrm>
              <a:prstGeom prst="rect">
                <a:avLst/>
              </a:prstGeom>
              <a:solidFill>
                <a:srgbClr val="EAEAEA"/>
              </a:solidFill>
              <a:ln w="9525">
                <a:solidFill>
                  <a:schemeClr val="tx1"/>
                </a:solidFill>
                <a:miter lim="800000"/>
                <a:headEnd/>
                <a:tailEnd/>
              </a:ln>
            </p:spPr>
            <p:txBody>
              <a:bodyPr wrap="none" anchor="ctr"/>
              <a:lstStyle/>
              <a:p>
                <a:endParaRPr lang="it-IT"/>
              </a:p>
            </p:txBody>
          </p:sp>
          <p:grpSp>
            <p:nvGrpSpPr>
              <p:cNvPr id="16393" name="Group 12"/>
              <p:cNvGrpSpPr>
                <a:grpSpLocks/>
              </p:cNvGrpSpPr>
              <p:nvPr/>
            </p:nvGrpSpPr>
            <p:grpSpPr bwMode="auto">
              <a:xfrm>
                <a:off x="287" y="1485"/>
                <a:ext cx="2190" cy="978"/>
                <a:chOff x="2995" y="3086"/>
                <a:chExt cx="2237" cy="993"/>
              </a:xfrm>
            </p:grpSpPr>
            <p:sp>
              <p:nvSpPr>
                <p:cNvPr id="16426" name="Text Box 13"/>
                <p:cNvSpPr txBox="1">
                  <a:spLocks noChangeArrowheads="1"/>
                </p:cNvSpPr>
                <p:nvPr/>
              </p:nvSpPr>
              <p:spPr bwMode="auto">
                <a:xfrm>
                  <a:off x="3024" y="3086"/>
                  <a:ext cx="2208" cy="993"/>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p:txBody>
            </p:sp>
            <p:sp>
              <p:nvSpPr>
                <p:cNvPr id="16427" name="Text Box 14"/>
                <p:cNvSpPr txBox="1">
                  <a:spLocks noChangeArrowheads="1"/>
                </p:cNvSpPr>
                <p:nvPr/>
              </p:nvSpPr>
              <p:spPr bwMode="auto">
                <a:xfrm>
                  <a:off x="2995" y="3534"/>
                  <a:ext cx="634" cy="234"/>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B</a:t>
                  </a:r>
                </a:p>
              </p:txBody>
            </p:sp>
            <p:sp>
              <p:nvSpPr>
                <p:cNvPr id="16428" name="Text Box 15"/>
                <p:cNvSpPr txBox="1">
                  <a:spLocks noChangeArrowheads="1"/>
                </p:cNvSpPr>
                <p:nvPr/>
              </p:nvSpPr>
              <p:spPr bwMode="auto">
                <a:xfrm flipV="1">
                  <a:off x="3512" y="3099"/>
                  <a:ext cx="520" cy="216"/>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600"/>
                    <a:t>x</a:t>
                  </a:r>
                </a:p>
              </p:txBody>
            </p:sp>
            <p:sp>
              <p:nvSpPr>
                <p:cNvPr id="16429" name="Oval 16"/>
                <p:cNvSpPr>
                  <a:spLocks noChangeArrowheads="1"/>
                </p:cNvSpPr>
                <p:nvPr/>
              </p:nvSpPr>
              <p:spPr bwMode="auto">
                <a:xfrm flipV="1">
                  <a:off x="3859" y="3384"/>
                  <a:ext cx="229" cy="72"/>
                </a:xfrm>
                <a:prstGeom prst="ellipse">
                  <a:avLst/>
                </a:prstGeom>
                <a:solidFill>
                  <a:srgbClr val="EAEAEA"/>
                </a:solidFill>
                <a:ln w="9525">
                  <a:solidFill>
                    <a:schemeClr val="tx1"/>
                  </a:solidFill>
                  <a:round/>
                  <a:headEnd/>
                  <a:tailEnd/>
                </a:ln>
              </p:spPr>
              <p:txBody>
                <a:bodyPr rot="10800000" wrap="none" anchor="ctr"/>
                <a:lstStyle/>
                <a:p>
                  <a:pPr algn="ctr">
                    <a:spcBef>
                      <a:spcPct val="20000"/>
                    </a:spcBef>
                  </a:pPr>
                  <a:endParaRPr lang="en-GB" b="0"/>
                </a:p>
                <a:p>
                  <a:pPr algn="ctr">
                    <a:spcBef>
                      <a:spcPct val="20000"/>
                    </a:spcBef>
                  </a:pPr>
                  <a:endParaRPr lang="en-GB" b="0"/>
                </a:p>
              </p:txBody>
            </p:sp>
            <p:sp>
              <p:nvSpPr>
                <p:cNvPr id="16430" name="Text Box 17"/>
                <p:cNvSpPr txBox="1">
                  <a:spLocks noChangeArrowheads="1"/>
                </p:cNvSpPr>
                <p:nvPr/>
              </p:nvSpPr>
              <p:spPr bwMode="auto">
                <a:xfrm>
                  <a:off x="4840" y="3642"/>
                  <a:ext cx="344" cy="234"/>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D</a:t>
                  </a:r>
                </a:p>
              </p:txBody>
            </p:sp>
            <p:sp>
              <p:nvSpPr>
                <p:cNvPr id="16431" name="Text Box 18"/>
                <p:cNvSpPr txBox="1">
                  <a:spLocks noChangeArrowheads="1"/>
                </p:cNvSpPr>
                <p:nvPr/>
              </p:nvSpPr>
              <p:spPr bwMode="auto">
                <a:xfrm>
                  <a:off x="4840" y="3210"/>
                  <a:ext cx="344" cy="234"/>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a:t>C</a:t>
                  </a:r>
                </a:p>
              </p:txBody>
            </p:sp>
            <p:sp>
              <p:nvSpPr>
                <p:cNvPr id="16432" name="Line 19"/>
                <p:cNvSpPr>
                  <a:spLocks noChangeShapeType="1"/>
                </p:cNvSpPr>
                <p:nvPr/>
              </p:nvSpPr>
              <p:spPr bwMode="auto">
                <a:xfrm flipV="1">
                  <a:off x="3168" y="3420"/>
                  <a:ext cx="749"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6433" name="Line 20"/>
                <p:cNvSpPr>
                  <a:spLocks noChangeShapeType="1"/>
                </p:cNvSpPr>
                <p:nvPr/>
              </p:nvSpPr>
              <p:spPr bwMode="auto">
                <a:xfrm flipV="1">
                  <a:off x="4032" y="3312"/>
                  <a:ext cx="920" cy="10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6434" name="Line 21"/>
                <p:cNvSpPr>
                  <a:spLocks noChangeShapeType="1"/>
                </p:cNvSpPr>
                <p:nvPr/>
              </p:nvSpPr>
              <p:spPr bwMode="auto">
                <a:xfrm>
                  <a:off x="4032" y="3420"/>
                  <a:ext cx="979" cy="21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6435" name="Line 22"/>
                <p:cNvSpPr>
                  <a:spLocks noChangeShapeType="1"/>
                </p:cNvSpPr>
                <p:nvPr/>
              </p:nvSpPr>
              <p:spPr bwMode="auto">
                <a:xfrm>
                  <a:off x="3512" y="3132"/>
                  <a:ext cx="405" cy="25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grpSp>
          <p:sp>
            <p:nvSpPr>
              <p:cNvPr id="16394" name="Oval 23"/>
              <p:cNvSpPr>
                <a:spLocks noChangeArrowheads="1"/>
              </p:cNvSpPr>
              <p:nvPr/>
            </p:nvSpPr>
            <p:spPr bwMode="auto">
              <a:xfrm>
                <a:off x="1180" y="1769"/>
                <a:ext cx="202" cy="94"/>
              </a:xfrm>
              <a:prstGeom prst="ellipse">
                <a:avLst/>
              </a:prstGeom>
              <a:solidFill>
                <a:schemeClr val="tx1"/>
              </a:solidFill>
              <a:ln w="9525">
                <a:solidFill>
                  <a:schemeClr val="tx1"/>
                </a:solidFill>
                <a:round/>
                <a:headEnd/>
                <a:tailEnd/>
              </a:ln>
            </p:spPr>
            <p:txBody>
              <a:bodyPr wrap="none" anchor="ctr"/>
              <a:lstStyle/>
              <a:p>
                <a:pPr algn="ctr"/>
                <a:endParaRPr lang="en-GB" b="0">
                  <a:solidFill>
                    <a:srgbClr val="FFFF00"/>
                  </a:solidFill>
                  <a:latin typeface="Times New Roman" charset="0"/>
                </a:endParaRPr>
              </a:p>
            </p:txBody>
          </p:sp>
          <p:grpSp>
            <p:nvGrpSpPr>
              <p:cNvPr id="16395" name="Group 24"/>
              <p:cNvGrpSpPr>
                <a:grpSpLocks/>
              </p:cNvGrpSpPr>
              <p:nvPr/>
            </p:nvGrpSpPr>
            <p:grpSpPr bwMode="auto">
              <a:xfrm>
                <a:off x="473" y="2545"/>
                <a:ext cx="2215" cy="1358"/>
                <a:chOff x="473" y="2016"/>
                <a:chExt cx="2215" cy="1358"/>
              </a:xfrm>
            </p:grpSpPr>
            <p:grpSp>
              <p:nvGrpSpPr>
                <p:cNvPr id="16402" name="Group 25"/>
                <p:cNvGrpSpPr>
                  <a:grpSpLocks/>
                </p:cNvGrpSpPr>
                <p:nvPr/>
              </p:nvGrpSpPr>
              <p:grpSpPr bwMode="auto">
                <a:xfrm>
                  <a:off x="473" y="2016"/>
                  <a:ext cx="2215" cy="1358"/>
                  <a:chOff x="528" y="2022"/>
                  <a:chExt cx="2215" cy="1358"/>
                </a:xfrm>
              </p:grpSpPr>
              <p:sp>
                <p:nvSpPr>
                  <p:cNvPr id="24602" name="Text Box 26"/>
                  <p:cNvSpPr txBox="1">
                    <a:spLocks noChangeArrowheads="1"/>
                  </p:cNvSpPr>
                  <p:nvPr/>
                </p:nvSpPr>
                <p:spPr bwMode="auto">
                  <a:xfrm>
                    <a:off x="1415" y="2022"/>
                    <a:ext cx="1328" cy="327"/>
                  </a:xfrm>
                  <a:prstGeom prst="rect">
                    <a:avLst/>
                  </a:prstGeom>
                  <a:noFill/>
                  <a:ln w="9525">
                    <a:noFill/>
                    <a:miter lim="800000"/>
                    <a:headEnd/>
                    <a:tailEnd/>
                  </a:ln>
                  <a:effec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37931725" indent="-37474525" eaLnBrk="0" hangingPunct="0">
                      <a:defRPr sz="2400" b="1">
                        <a:solidFill>
                          <a:schemeClr val="tx1"/>
                        </a:solidFill>
                        <a:latin typeface="Comic Sans MS" charset="0"/>
                        <a:ea typeface="ヒラギノ角ゴ Pro W3" charset="0"/>
                        <a:cs typeface="ヒラギノ角ゴ Pro W3" charset="0"/>
                      </a:defRPr>
                    </a:lvl2pPr>
                    <a:lvl3pPr eaLnBrk="0" hangingPunct="0">
                      <a:defRPr sz="2400" b="1">
                        <a:solidFill>
                          <a:schemeClr val="tx1"/>
                        </a:solidFill>
                        <a:latin typeface="Comic Sans MS" charset="0"/>
                        <a:ea typeface="ヒラギノ角ゴ Pro W3" charset="0"/>
                        <a:cs typeface="ヒラギノ角ゴ Pro W3" charset="0"/>
                      </a:defRPr>
                    </a:lvl3pPr>
                    <a:lvl4pPr eaLnBrk="0" hangingPunct="0">
                      <a:defRPr sz="2400" b="1">
                        <a:solidFill>
                          <a:schemeClr val="tx1"/>
                        </a:solidFill>
                        <a:latin typeface="Comic Sans MS" charset="0"/>
                        <a:ea typeface="ヒラギノ角ゴ Pro W3" charset="0"/>
                        <a:cs typeface="ヒラギノ角ゴ Pro W3" charset="0"/>
                      </a:defRPr>
                    </a:lvl4pPr>
                    <a:lvl5pPr eaLnBrk="0" hangingPunct="0">
                      <a:defRPr sz="2400" b="1">
                        <a:solidFill>
                          <a:schemeClr val="tx1"/>
                        </a:solidFill>
                        <a:latin typeface="Comic Sans MS"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defRPr/>
                    </a:pPr>
                    <a:r>
                      <a:rPr lang="en-GB" sz="2800">
                        <a:solidFill>
                          <a:srgbClr val="FFFF00"/>
                        </a:solidFill>
                      </a:rPr>
                      <a:t> </a:t>
                    </a:r>
                    <a:endParaRPr lang="en-GB" sz="2000">
                      <a:solidFill>
                        <a:srgbClr val="FFFF00"/>
                      </a:solidFill>
                      <a:effectLst>
                        <a:outerShdw blurRad="38100" dist="38100" dir="2700000" algn="tl">
                          <a:srgbClr val="DDDDDD"/>
                        </a:outerShdw>
                      </a:effectLst>
                    </a:endParaRPr>
                  </a:p>
                </p:txBody>
              </p:sp>
              <p:grpSp>
                <p:nvGrpSpPr>
                  <p:cNvPr id="16406" name="Group 27"/>
                  <p:cNvGrpSpPr>
                    <a:grpSpLocks/>
                  </p:cNvGrpSpPr>
                  <p:nvPr/>
                </p:nvGrpSpPr>
                <p:grpSpPr bwMode="auto">
                  <a:xfrm>
                    <a:off x="528" y="2052"/>
                    <a:ext cx="2016" cy="1328"/>
                    <a:chOff x="528" y="2052"/>
                    <a:chExt cx="2016" cy="1328"/>
                  </a:xfrm>
                </p:grpSpPr>
                <p:sp>
                  <p:nvSpPr>
                    <p:cNvPr id="16407" name="Text Box 28"/>
                    <p:cNvSpPr txBox="1">
                      <a:spLocks noChangeArrowheads="1"/>
                    </p:cNvSpPr>
                    <p:nvPr/>
                  </p:nvSpPr>
                  <p:spPr bwMode="auto">
                    <a:xfrm>
                      <a:off x="528" y="2057"/>
                      <a:ext cx="2016" cy="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endParaRPr lang="en-GB" b="0">
                        <a:solidFill>
                          <a:srgbClr val="FFFF00"/>
                        </a:solidFill>
                        <a:latin typeface="Times New Roman" charset="0"/>
                      </a:endParaRPr>
                    </a:p>
                    <a:p>
                      <a:pPr eaLnBrk="1" hangingPunct="1">
                        <a:spcBef>
                          <a:spcPct val="50000"/>
                        </a:spcBef>
                      </a:pPr>
                      <a:endParaRPr lang="en-GB" b="0">
                        <a:solidFill>
                          <a:srgbClr val="FFFF00"/>
                        </a:solidFill>
                        <a:latin typeface="Times New Roman" charset="0"/>
                      </a:endParaRPr>
                    </a:p>
                    <a:p>
                      <a:pPr eaLnBrk="1" hangingPunct="1">
                        <a:spcBef>
                          <a:spcPct val="50000"/>
                        </a:spcBef>
                      </a:pPr>
                      <a:endParaRPr lang="en-GB" b="0">
                        <a:solidFill>
                          <a:srgbClr val="FFFF00"/>
                        </a:solidFill>
                        <a:latin typeface="Times New Roman" charset="0"/>
                      </a:endParaRPr>
                    </a:p>
                    <a:p>
                      <a:pPr eaLnBrk="1" hangingPunct="1">
                        <a:spcBef>
                          <a:spcPct val="50000"/>
                        </a:spcBef>
                      </a:pPr>
                      <a:endParaRPr lang="en-GB" b="0">
                        <a:solidFill>
                          <a:srgbClr val="FFFF00"/>
                        </a:solidFill>
                        <a:latin typeface="Times New Roman" charset="0"/>
                      </a:endParaRPr>
                    </a:p>
                  </p:txBody>
                </p:sp>
                <p:grpSp>
                  <p:nvGrpSpPr>
                    <p:cNvPr id="16408" name="Group 29"/>
                    <p:cNvGrpSpPr>
                      <a:grpSpLocks/>
                    </p:cNvGrpSpPr>
                    <p:nvPr/>
                  </p:nvGrpSpPr>
                  <p:grpSpPr bwMode="auto">
                    <a:xfrm>
                      <a:off x="576" y="2052"/>
                      <a:ext cx="1960" cy="995"/>
                      <a:chOff x="288" y="2736"/>
                      <a:chExt cx="1824" cy="1326"/>
                    </a:xfrm>
                  </p:grpSpPr>
                  <p:sp>
                    <p:nvSpPr>
                      <p:cNvPr id="16409" name="Text Box 30"/>
                      <p:cNvSpPr txBox="1">
                        <a:spLocks noChangeArrowheads="1"/>
                      </p:cNvSpPr>
                      <p:nvPr/>
                    </p:nvSpPr>
                    <p:spPr bwMode="auto">
                      <a:xfrm flipV="1">
                        <a:off x="720" y="3031"/>
                        <a:ext cx="432"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600"/>
                          <a:t>x</a:t>
                        </a:r>
                      </a:p>
                    </p:txBody>
                  </p:sp>
                  <p:grpSp>
                    <p:nvGrpSpPr>
                      <p:cNvPr id="16410" name="Group 31"/>
                      <p:cNvGrpSpPr>
                        <a:grpSpLocks/>
                      </p:cNvGrpSpPr>
                      <p:nvPr/>
                    </p:nvGrpSpPr>
                    <p:grpSpPr bwMode="auto">
                      <a:xfrm>
                        <a:off x="288" y="2736"/>
                        <a:ext cx="1824" cy="1326"/>
                        <a:chOff x="288" y="2736"/>
                        <a:chExt cx="1824" cy="1326"/>
                      </a:xfrm>
                    </p:grpSpPr>
                    <p:sp>
                      <p:nvSpPr>
                        <p:cNvPr id="16411" name="Oval 32"/>
                        <p:cNvSpPr>
                          <a:spLocks noChangeArrowheads="1"/>
                        </p:cNvSpPr>
                        <p:nvPr/>
                      </p:nvSpPr>
                      <p:spPr bwMode="auto">
                        <a:xfrm flipV="1">
                          <a:off x="1008" y="3408"/>
                          <a:ext cx="192" cy="96"/>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rot="10800000" wrap="none" anchor="ctr"/>
                        <a:lstStyle/>
                        <a:p>
                          <a:pPr algn="ctr">
                            <a:spcBef>
                              <a:spcPct val="20000"/>
                            </a:spcBef>
                          </a:pPr>
                          <a:endParaRPr lang="en-GB" b="0">
                            <a:solidFill>
                              <a:srgbClr val="FFFF00"/>
                            </a:solidFill>
                          </a:endParaRPr>
                        </a:p>
                        <a:p>
                          <a:pPr algn="ctr">
                            <a:spcBef>
                              <a:spcPct val="20000"/>
                            </a:spcBef>
                          </a:pPr>
                          <a:endParaRPr lang="en-GB" b="0">
                            <a:solidFill>
                              <a:srgbClr val="FFFF00"/>
                            </a:solidFill>
                          </a:endParaRPr>
                        </a:p>
                      </p:txBody>
                    </p:sp>
                    <p:grpSp>
                      <p:nvGrpSpPr>
                        <p:cNvPr id="16412" name="Group 33"/>
                        <p:cNvGrpSpPr>
                          <a:grpSpLocks/>
                        </p:cNvGrpSpPr>
                        <p:nvPr/>
                      </p:nvGrpSpPr>
                      <p:grpSpPr bwMode="auto">
                        <a:xfrm>
                          <a:off x="288" y="2736"/>
                          <a:ext cx="1824" cy="1326"/>
                          <a:chOff x="288" y="2736"/>
                          <a:chExt cx="1824" cy="1326"/>
                        </a:xfrm>
                      </p:grpSpPr>
                      <p:sp>
                        <p:nvSpPr>
                          <p:cNvPr id="16414" name="Text Box 34"/>
                          <p:cNvSpPr txBox="1">
                            <a:spLocks noChangeArrowheads="1"/>
                          </p:cNvSpPr>
                          <p:nvPr/>
                        </p:nvSpPr>
                        <p:spPr bwMode="auto">
                          <a:xfrm>
                            <a:off x="288" y="3465"/>
                            <a:ext cx="528"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solidFill>
                                  <a:srgbClr val="0033CC"/>
                                </a:solidFill>
                              </a:rPr>
                              <a:t>B</a:t>
                            </a:r>
                          </a:p>
                        </p:txBody>
                      </p:sp>
                      <p:sp>
                        <p:nvSpPr>
                          <p:cNvPr id="16415" name="Text Box 35"/>
                          <p:cNvSpPr txBox="1">
                            <a:spLocks noChangeArrowheads="1"/>
                          </p:cNvSpPr>
                          <p:nvPr/>
                        </p:nvSpPr>
                        <p:spPr bwMode="auto">
                          <a:xfrm>
                            <a:off x="1824" y="3754"/>
                            <a:ext cx="144"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it-IT" sz="1800">
                                <a:solidFill>
                                  <a:srgbClr val="0033CC"/>
                                </a:solidFill>
                              </a:rPr>
                              <a:t>D</a:t>
                            </a:r>
                            <a:endParaRPr lang="en-GB" sz="1800">
                              <a:solidFill>
                                <a:srgbClr val="0033CC"/>
                              </a:solidFill>
                            </a:endParaRPr>
                          </a:p>
                        </p:txBody>
                      </p:sp>
                      <p:sp>
                        <p:nvSpPr>
                          <p:cNvPr id="16416" name="Text Box 36"/>
                          <p:cNvSpPr txBox="1">
                            <a:spLocks noChangeArrowheads="1"/>
                          </p:cNvSpPr>
                          <p:nvPr/>
                        </p:nvSpPr>
                        <p:spPr bwMode="auto">
                          <a:xfrm>
                            <a:off x="1824" y="3178"/>
                            <a:ext cx="288"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a:solidFill>
                                  <a:srgbClr val="0033CC"/>
                                </a:solidFill>
                              </a:rPr>
                              <a:t>C</a:t>
                            </a:r>
                          </a:p>
                        </p:txBody>
                      </p:sp>
                      <p:sp>
                        <p:nvSpPr>
                          <p:cNvPr id="16417" name="Text Box 37"/>
                          <p:cNvSpPr txBox="1">
                            <a:spLocks noChangeArrowheads="1"/>
                          </p:cNvSpPr>
                          <p:nvPr/>
                        </p:nvSpPr>
                        <p:spPr bwMode="auto">
                          <a:xfrm>
                            <a:off x="336" y="2784"/>
                            <a:ext cx="250"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solidFill>
                                  <a:srgbClr val="0033CC"/>
                                </a:solidFill>
                              </a:rPr>
                              <a:t>A</a:t>
                            </a:r>
                          </a:p>
                        </p:txBody>
                      </p:sp>
                      <p:sp>
                        <p:nvSpPr>
                          <p:cNvPr id="16418" name="Text Box 38"/>
                          <p:cNvSpPr txBox="1">
                            <a:spLocks noChangeArrowheads="1"/>
                          </p:cNvSpPr>
                          <p:nvPr/>
                        </p:nvSpPr>
                        <p:spPr bwMode="auto">
                          <a:xfrm>
                            <a:off x="1680" y="2736"/>
                            <a:ext cx="384"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solidFill>
                                  <a:srgbClr val="0033CC"/>
                                </a:solidFill>
                              </a:rPr>
                              <a:t>S</a:t>
                            </a:r>
                          </a:p>
                        </p:txBody>
                      </p:sp>
                      <p:grpSp>
                        <p:nvGrpSpPr>
                          <p:cNvPr id="16419" name="Group 39"/>
                          <p:cNvGrpSpPr>
                            <a:grpSpLocks/>
                          </p:cNvGrpSpPr>
                          <p:nvPr/>
                        </p:nvGrpSpPr>
                        <p:grpSpPr bwMode="auto">
                          <a:xfrm>
                            <a:off x="432" y="3072"/>
                            <a:ext cx="1536" cy="672"/>
                            <a:chOff x="432" y="1920"/>
                            <a:chExt cx="1536" cy="672"/>
                          </a:xfrm>
                        </p:grpSpPr>
                        <p:sp>
                          <p:nvSpPr>
                            <p:cNvPr id="16420" name="Line 40"/>
                            <p:cNvSpPr>
                              <a:spLocks noChangeShapeType="1"/>
                            </p:cNvSpPr>
                            <p:nvPr/>
                          </p:nvSpPr>
                          <p:spPr bwMode="auto">
                            <a:xfrm>
                              <a:off x="576" y="1920"/>
                              <a:ext cx="43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6421" name="Line 41"/>
                            <p:cNvSpPr>
                              <a:spLocks noChangeShapeType="1"/>
                            </p:cNvSpPr>
                            <p:nvPr/>
                          </p:nvSpPr>
                          <p:spPr bwMode="auto">
                            <a:xfrm flipV="1">
                              <a:off x="432" y="2304"/>
                              <a:ext cx="624"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6422" name="Line 42"/>
                            <p:cNvSpPr>
                              <a:spLocks noChangeShapeType="1"/>
                            </p:cNvSpPr>
                            <p:nvPr/>
                          </p:nvSpPr>
                          <p:spPr bwMode="auto">
                            <a:xfrm flipV="1">
                              <a:off x="1200" y="1920"/>
                              <a:ext cx="576" cy="1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6423" name="Line 43"/>
                            <p:cNvSpPr>
                              <a:spLocks noChangeShapeType="1"/>
                            </p:cNvSpPr>
                            <p:nvPr/>
                          </p:nvSpPr>
                          <p:spPr bwMode="auto">
                            <a:xfrm flipV="1">
                              <a:off x="1152" y="2160"/>
                              <a:ext cx="768" cy="14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6424" name="Line 44"/>
                            <p:cNvSpPr>
                              <a:spLocks noChangeShapeType="1"/>
                            </p:cNvSpPr>
                            <p:nvPr/>
                          </p:nvSpPr>
                          <p:spPr bwMode="auto">
                            <a:xfrm>
                              <a:off x="1152" y="2304"/>
                              <a:ext cx="816" cy="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6425" name="Line 45"/>
                            <p:cNvSpPr>
                              <a:spLocks noChangeShapeType="1"/>
                            </p:cNvSpPr>
                            <p:nvPr/>
                          </p:nvSpPr>
                          <p:spPr bwMode="auto">
                            <a:xfrm>
                              <a:off x="1056" y="1920"/>
                              <a:ext cx="0" cy="33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grpSp>
                    </p:grpSp>
                    <p:sp>
                      <p:nvSpPr>
                        <p:cNvPr id="16413" name="Oval 46"/>
                        <p:cNvSpPr>
                          <a:spLocks noChangeArrowheads="1"/>
                        </p:cNvSpPr>
                        <p:nvPr/>
                      </p:nvSpPr>
                      <p:spPr bwMode="auto">
                        <a:xfrm flipV="1">
                          <a:off x="1008" y="3024"/>
                          <a:ext cx="192" cy="96"/>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a:p>
                      </p:txBody>
                    </p:sp>
                  </p:grpSp>
                </p:grpSp>
              </p:grpSp>
            </p:grpSp>
            <p:sp>
              <p:nvSpPr>
                <p:cNvPr id="16403" name="Oval 47"/>
                <p:cNvSpPr>
                  <a:spLocks noChangeArrowheads="1"/>
                </p:cNvSpPr>
                <p:nvPr/>
              </p:nvSpPr>
              <p:spPr bwMode="auto">
                <a:xfrm>
                  <a:off x="1330" y="2544"/>
                  <a:ext cx="206" cy="96"/>
                </a:xfrm>
                <a:prstGeom prst="ellipse">
                  <a:avLst/>
                </a:prstGeom>
                <a:solidFill>
                  <a:srgbClr val="CC3300"/>
                </a:solidFill>
                <a:ln w="9525">
                  <a:solidFill>
                    <a:schemeClr val="tx1"/>
                  </a:solidFill>
                  <a:round/>
                  <a:headEnd/>
                  <a:tailEnd/>
                </a:ln>
              </p:spPr>
              <p:txBody>
                <a:bodyPr wrap="none" anchor="ctr"/>
                <a:lstStyle/>
                <a:p>
                  <a:endParaRPr lang="it-IT"/>
                </a:p>
              </p:txBody>
            </p:sp>
            <p:sp>
              <p:nvSpPr>
                <p:cNvPr id="16404" name="Oval 48"/>
                <p:cNvSpPr>
                  <a:spLocks noChangeArrowheads="1"/>
                </p:cNvSpPr>
                <p:nvPr/>
              </p:nvSpPr>
              <p:spPr bwMode="auto">
                <a:xfrm>
                  <a:off x="1296" y="2256"/>
                  <a:ext cx="206" cy="96"/>
                </a:xfrm>
                <a:prstGeom prst="ellipse">
                  <a:avLst/>
                </a:prstGeom>
                <a:solidFill>
                  <a:schemeClr val="tx1"/>
                </a:solidFill>
                <a:ln w="9525">
                  <a:solidFill>
                    <a:schemeClr val="tx1"/>
                  </a:solidFill>
                  <a:round/>
                  <a:headEnd/>
                  <a:tailEnd/>
                </a:ln>
              </p:spPr>
              <p:txBody>
                <a:bodyPr wrap="none" anchor="ctr"/>
                <a:lstStyle/>
                <a:p>
                  <a:endParaRPr lang="it-IT"/>
                </a:p>
              </p:txBody>
            </p:sp>
          </p:grpSp>
          <p:sp>
            <p:nvSpPr>
              <p:cNvPr id="16396" name="AutoShape 49"/>
              <p:cNvSpPr>
                <a:spLocks noChangeArrowheads="1"/>
              </p:cNvSpPr>
              <p:nvPr/>
            </p:nvSpPr>
            <p:spPr bwMode="auto">
              <a:xfrm>
                <a:off x="1113" y="2290"/>
                <a:ext cx="336" cy="317"/>
              </a:xfrm>
              <a:prstGeom prst="upArrow">
                <a:avLst>
                  <a:gd name="adj1" fmla="val 50000"/>
                  <a:gd name="adj2" fmla="val 25000"/>
                </a:avLst>
              </a:prstGeom>
              <a:solidFill>
                <a:srgbClr val="CC6600"/>
              </a:solidFill>
              <a:ln w="9525">
                <a:solidFill>
                  <a:schemeClr val="tx1"/>
                </a:solidFill>
                <a:miter lim="800000"/>
                <a:headEnd/>
                <a:tailEnd/>
              </a:ln>
            </p:spPr>
            <p:txBody>
              <a:bodyPr wrap="none" anchor="ctr"/>
              <a:lstStyle/>
              <a:p>
                <a:pPr algn="ctr"/>
                <a:endParaRPr lang="en-GB" b="0">
                  <a:solidFill>
                    <a:srgbClr val="CC6600"/>
                  </a:solidFill>
                  <a:latin typeface="Times New Roman" charset="0"/>
                </a:endParaRPr>
              </a:p>
            </p:txBody>
          </p:sp>
          <p:sp>
            <p:nvSpPr>
              <p:cNvPr id="16397" name="Rectangle 50"/>
              <p:cNvSpPr>
                <a:spLocks noChangeArrowheads="1"/>
              </p:cNvSpPr>
              <p:nvPr/>
            </p:nvSpPr>
            <p:spPr bwMode="auto">
              <a:xfrm>
                <a:off x="152" y="1489"/>
                <a:ext cx="184" cy="986"/>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it-IT"/>
              </a:p>
            </p:txBody>
          </p:sp>
          <p:sp>
            <p:nvSpPr>
              <p:cNvPr id="16398" name="Rectangle 51"/>
              <p:cNvSpPr>
                <a:spLocks noChangeArrowheads="1"/>
              </p:cNvSpPr>
              <p:nvPr/>
            </p:nvSpPr>
            <p:spPr bwMode="auto">
              <a:xfrm>
                <a:off x="152" y="1329"/>
                <a:ext cx="2344" cy="169"/>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GB" b="0">
                  <a:solidFill>
                    <a:srgbClr val="EAEAEA"/>
                  </a:solidFill>
                  <a:latin typeface="Times New Roman" charset="0"/>
                </a:endParaRPr>
              </a:p>
            </p:txBody>
          </p:sp>
          <p:sp>
            <p:nvSpPr>
              <p:cNvPr id="16399" name="Text Box 52"/>
              <p:cNvSpPr txBox="1">
                <a:spLocks noChangeArrowheads="1"/>
              </p:cNvSpPr>
              <p:nvPr/>
            </p:nvSpPr>
            <p:spPr bwMode="auto">
              <a:xfrm>
                <a:off x="2562" y="1263"/>
                <a:ext cx="3016"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r>
                  <a:rPr lang="en-GB" sz="2000" b="0" dirty="0">
                    <a:cs typeface="Times New Roman" charset="0"/>
                  </a:rPr>
                  <a:t>-The A nucleus present a strong cluster structure: A = x </a:t>
                </a:r>
                <a:r>
                  <a:rPr lang="en-GB" sz="2000" b="0" dirty="0">
                    <a:cs typeface="Times New Roman" charset="0"/>
                    <a:sym typeface="Symbol" charset="0"/>
                  </a:rPr>
                  <a:t></a:t>
                </a:r>
                <a:r>
                  <a:rPr lang="en-GB" sz="2000" b="0" dirty="0">
                    <a:cs typeface="Times New Roman" charset="0"/>
                  </a:rPr>
                  <a:t> S clusters</a:t>
                </a:r>
              </a:p>
            </p:txBody>
          </p:sp>
          <p:sp>
            <p:nvSpPr>
              <p:cNvPr id="16400" name="Text Box 53"/>
              <p:cNvSpPr txBox="1">
                <a:spLocks noChangeArrowheads="1"/>
              </p:cNvSpPr>
              <p:nvPr/>
            </p:nvSpPr>
            <p:spPr bwMode="auto">
              <a:xfrm>
                <a:off x="2562" y="2837"/>
                <a:ext cx="3016" cy="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r>
                  <a:rPr lang="en-GB" sz="2000" b="0">
                    <a:cs typeface="Times New Roman" charset="0"/>
                  </a:rPr>
                  <a:t>-The S cluster acts as a spectator</a:t>
                </a:r>
              </a:p>
              <a:p>
                <a:pPr eaLnBrk="1" hangingPunct="1">
                  <a:spcBef>
                    <a:spcPct val="50000"/>
                  </a:spcBef>
                </a:pPr>
                <a:r>
                  <a:rPr lang="en-GB" sz="2000" b="0">
                    <a:cs typeface="Times New Roman" charset="0"/>
                  </a:rPr>
                  <a:t>(it doesn’ t take part to the reaction)</a:t>
                </a:r>
                <a:endParaRPr lang="en-GB" sz="2000" b="0">
                  <a:latin typeface="Times New Roman" charset="0"/>
                  <a:cs typeface="Times New Roman" charset="0"/>
                </a:endParaRPr>
              </a:p>
            </p:txBody>
          </p:sp>
          <p:sp>
            <p:nvSpPr>
              <p:cNvPr id="16401" name="Text Box 54"/>
              <p:cNvSpPr txBox="1">
                <a:spLocks noChangeArrowheads="1"/>
              </p:cNvSpPr>
              <p:nvPr/>
            </p:nvSpPr>
            <p:spPr bwMode="auto">
              <a:xfrm>
                <a:off x="2544" y="1811"/>
                <a:ext cx="3179" cy="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r>
                  <a:rPr lang="en-GB" sz="2000" b="0">
                    <a:cs typeface="Times New Roman" charset="0"/>
                  </a:rPr>
                  <a:t>-The x cluster</a:t>
                </a:r>
                <a:r>
                  <a:rPr lang="it-IT" sz="2000" b="0">
                    <a:cs typeface="Times New Roman" charset="0"/>
                  </a:rPr>
                  <a:t> (participant)</a:t>
                </a:r>
                <a:r>
                  <a:rPr lang="en-GB" sz="2000" b="0">
                    <a:cs typeface="Times New Roman" charset="0"/>
                  </a:rPr>
                  <a:t> interacts with the nucleus</a:t>
                </a:r>
                <a:r>
                  <a:rPr lang="it-IT" sz="2000" b="0">
                    <a:cs typeface="Times New Roman" charset="0"/>
                  </a:rPr>
                  <a:t> </a:t>
                </a:r>
                <a:r>
                  <a:rPr lang="en-GB" sz="2000" b="0">
                    <a:cs typeface="Times New Roman" charset="0"/>
                  </a:rPr>
                  <a:t>B  </a:t>
                </a:r>
              </a:p>
              <a:p>
                <a:pPr algn="ctr"/>
                <a:r>
                  <a:rPr lang="en-GB" sz="2000">
                    <a:cs typeface="Times New Roman" charset="0"/>
                  </a:rPr>
                  <a:t>B + x</a:t>
                </a:r>
                <a:r>
                  <a:rPr lang="it-IT" sz="2000">
                    <a:cs typeface="Times New Roman" charset="0"/>
                  </a:rPr>
                  <a:t>  </a:t>
                </a:r>
                <a:r>
                  <a:rPr lang="it-IT" sz="2000">
                    <a:cs typeface="Times New Roman" charset="0"/>
                    <a:sym typeface="Wingdings" charset="0"/>
                  </a:rPr>
                  <a:t></a:t>
                </a:r>
                <a:r>
                  <a:rPr lang="it-IT" sz="2000">
                    <a:cs typeface="Times New Roman" charset="0"/>
                  </a:rPr>
                  <a:t> </a:t>
                </a:r>
                <a:r>
                  <a:rPr lang="en-GB" sz="2000">
                    <a:cs typeface="Times New Roman" charset="0"/>
                  </a:rPr>
                  <a:t> C + D</a:t>
                </a:r>
              </a:p>
              <a:p>
                <a:pPr algn="ctr"/>
                <a:endParaRPr lang="en-GB" sz="2000" b="0">
                  <a:latin typeface="Times New Roman" charset="0"/>
                  <a:cs typeface="Times New Roman" charset="0"/>
                </a:endParaRPr>
              </a:p>
            </p:txBody>
          </p:sp>
        </p:grpSp>
        <p:sp>
          <p:nvSpPr>
            <p:cNvPr id="16391" name="Text Box 55"/>
            <p:cNvSpPr txBox="1">
              <a:spLocks noChangeArrowheads="1"/>
            </p:cNvSpPr>
            <p:nvPr/>
          </p:nvSpPr>
          <p:spPr bwMode="auto">
            <a:xfrm>
              <a:off x="0" y="754"/>
              <a:ext cx="2979"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a:lnSpc>
                  <a:spcPct val="110000"/>
                </a:lnSpc>
                <a:spcBef>
                  <a:spcPct val="50000"/>
                </a:spcBef>
              </a:pPr>
              <a:r>
                <a:rPr lang="en-GB" sz="2000" b="0"/>
                <a:t>Quasi-Free mechanis</a:t>
              </a:r>
              <a:r>
                <a:rPr lang="it-IT" sz="2000" b="0"/>
                <a:t>m</a:t>
              </a:r>
              <a:endParaRPr lang="en-GB" sz="2000" b="0">
                <a:latin typeface="Times New Roman" charset="0"/>
              </a:endParaRPr>
            </a:p>
          </p:txBody>
        </p:sp>
      </p:grpSp>
    </p:spTree>
    <p:custDataLst>
      <p:tags r:id="rId1"/>
    </p:custDataLst>
    <p:extLst>
      <p:ext uri="{BB962C8B-B14F-4D97-AF65-F5344CB8AC3E}">
        <p14:creationId xmlns:p14="http://schemas.microsoft.com/office/powerpoint/2010/main" val="302056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043608" y="116632"/>
            <a:ext cx="6876256" cy="3538854"/>
          </a:xfrm>
          <a:prstGeom prst="rect">
            <a:avLst/>
          </a:prstGeom>
        </p:spPr>
      </p:pic>
      <p:sp>
        <p:nvSpPr>
          <p:cNvPr id="5" name="CasellaDiTesto 4"/>
          <p:cNvSpPr txBox="1"/>
          <p:nvPr/>
        </p:nvSpPr>
        <p:spPr>
          <a:xfrm>
            <a:off x="6588224" y="1412776"/>
            <a:ext cx="2164174" cy="461665"/>
          </a:xfrm>
          <a:prstGeom prst="rect">
            <a:avLst/>
          </a:prstGeom>
          <a:noFill/>
        </p:spPr>
        <p:txBody>
          <a:bodyPr wrap="none" rtlCol="0">
            <a:spAutoFit/>
          </a:bodyPr>
          <a:lstStyle/>
          <a:p>
            <a:r>
              <a:rPr lang="it-IT" dirty="0"/>
              <a:t>Ulysses TRIP</a:t>
            </a:r>
          </a:p>
        </p:txBody>
      </p:sp>
      <p:sp>
        <p:nvSpPr>
          <p:cNvPr id="6" name="Ovale 5"/>
          <p:cNvSpPr/>
          <p:nvPr/>
        </p:nvSpPr>
        <p:spPr>
          <a:xfrm>
            <a:off x="6516216" y="1268760"/>
            <a:ext cx="216024" cy="21602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Ovale 7"/>
          <p:cNvSpPr/>
          <p:nvPr/>
        </p:nvSpPr>
        <p:spPr>
          <a:xfrm>
            <a:off x="6372200" y="1556792"/>
            <a:ext cx="216024" cy="21602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Ovale 8"/>
          <p:cNvSpPr/>
          <p:nvPr/>
        </p:nvSpPr>
        <p:spPr>
          <a:xfrm>
            <a:off x="6300192" y="1916832"/>
            <a:ext cx="216024" cy="21602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Ovale 9"/>
          <p:cNvSpPr/>
          <p:nvPr/>
        </p:nvSpPr>
        <p:spPr>
          <a:xfrm>
            <a:off x="7092280" y="620688"/>
            <a:ext cx="216024" cy="21602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Ovale 10"/>
          <p:cNvSpPr/>
          <p:nvPr/>
        </p:nvSpPr>
        <p:spPr>
          <a:xfrm>
            <a:off x="6948264" y="764704"/>
            <a:ext cx="216024" cy="21602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Ovale 11"/>
          <p:cNvSpPr/>
          <p:nvPr/>
        </p:nvSpPr>
        <p:spPr>
          <a:xfrm>
            <a:off x="6012160" y="188640"/>
            <a:ext cx="216024" cy="21602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Ovale 12"/>
          <p:cNvSpPr/>
          <p:nvPr/>
        </p:nvSpPr>
        <p:spPr>
          <a:xfrm>
            <a:off x="6444208" y="260648"/>
            <a:ext cx="216024" cy="21602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Ovale 13"/>
          <p:cNvSpPr/>
          <p:nvPr/>
        </p:nvSpPr>
        <p:spPr>
          <a:xfrm>
            <a:off x="6804248" y="332656"/>
            <a:ext cx="216024" cy="21602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Ovale 14"/>
          <p:cNvSpPr/>
          <p:nvPr/>
        </p:nvSpPr>
        <p:spPr>
          <a:xfrm>
            <a:off x="6516216" y="2132856"/>
            <a:ext cx="216024" cy="21602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Ovale 15"/>
          <p:cNvSpPr/>
          <p:nvPr/>
        </p:nvSpPr>
        <p:spPr>
          <a:xfrm>
            <a:off x="6660232" y="2420888"/>
            <a:ext cx="216024" cy="21602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Ovale 16"/>
          <p:cNvSpPr/>
          <p:nvPr/>
        </p:nvSpPr>
        <p:spPr>
          <a:xfrm>
            <a:off x="6732240" y="2780928"/>
            <a:ext cx="216024" cy="21602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Ovale 17"/>
          <p:cNvSpPr/>
          <p:nvPr/>
        </p:nvSpPr>
        <p:spPr>
          <a:xfrm>
            <a:off x="6732240" y="3140968"/>
            <a:ext cx="216024" cy="21602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Ovale 18"/>
          <p:cNvSpPr/>
          <p:nvPr/>
        </p:nvSpPr>
        <p:spPr>
          <a:xfrm>
            <a:off x="6732240" y="3429000"/>
            <a:ext cx="216024" cy="21602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Ovale 19"/>
          <p:cNvSpPr/>
          <p:nvPr/>
        </p:nvSpPr>
        <p:spPr>
          <a:xfrm>
            <a:off x="6804248" y="1124744"/>
            <a:ext cx="216024" cy="21602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21" name="Immagine 20"/>
          <p:cNvPicPr>
            <a:picLocks noChangeAspect="1"/>
          </p:cNvPicPr>
          <p:nvPr/>
        </p:nvPicPr>
        <p:blipFill>
          <a:blip r:embed="rId3"/>
          <a:stretch>
            <a:fillRect/>
          </a:stretch>
        </p:blipFill>
        <p:spPr>
          <a:xfrm>
            <a:off x="4860032" y="3789040"/>
            <a:ext cx="3807727" cy="2552714"/>
          </a:xfrm>
          <a:prstGeom prst="rect">
            <a:avLst/>
          </a:prstGeom>
        </p:spPr>
      </p:pic>
      <p:pic>
        <p:nvPicPr>
          <p:cNvPr id="22" name="Immagine 21"/>
          <p:cNvPicPr>
            <a:picLocks noChangeAspect="1"/>
          </p:cNvPicPr>
          <p:nvPr/>
        </p:nvPicPr>
        <p:blipFill rotWithShape="1">
          <a:blip r:embed="rId4"/>
          <a:srcRect b="7351"/>
          <a:stretch/>
        </p:blipFill>
        <p:spPr>
          <a:xfrm>
            <a:off x="395536" y="3861048"/>
            <a:ext cx="3969199" cy="2448271"/>
          </a:xfrm>
          <a:prstGeom prst="rect">
            <a:avLst/>
          </a:prstGeom>
        </p:spPr>
      </p:pic>
      <p:sp>
        <p:nvSpPr>
          <p:cNvPr id="23" name="Ovale 22"/>
          <p:cNvSpPr/>
          <p:nvPr/>
        </p:nvSpPr>
        <p:spPr>
          <a:xfrm>
            <a:off x="7164288" y="332656"/>
            <a:ext cx="216024" cy="21602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4" name="Freccia sinistra 23"/>
          <p:cNvSpPr/>
          <p:nvPr/>
        </p:nvSpPr>
        <p:spPr>
          <a:xfrm rot="1123755">
            <a:off x="6662578" y="2010689"/>
            <a:ext cx="1049663" cy="100317"/>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1891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138"/>
          <p:cNvGrpSpPr>
            <a:grpSpLocks/>
          </p:cNvGrpSpPr>
          <p:nvPr/>
        </p:nvGrpSpPr>
        <p:grpSpPr bwMode="auto">
          <a:xfrm>
            <a:off x="0" y="1050925"/>
            <a:ext cx="8674100" cy="1828800"/>
            <a:chOff x="0" y="662"/>
            <a:chExt cx="5464" cy="1152"/>
          </a:xfrm>
        </p:grpSpPr>
        <p:sp>
          <p:nvSpPr>
            <p:cNvPr id="17441" name="Rectangle 6"/>
            <p:cNvSpPr>
              <a:spLocks noChangeArrowheads="1"/>
            </p:cNvSpPr>
            <p:nvPr/>
          </p:nvSpPr>
          <p:spPr bwMode="auto">
            <a:xfrm>
              <a:off x="2822" y="843"/>
              <a:ext cx="116"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GB" sz="4400" b="0">
                <a:latin typeface="Times New Roman" charset="0"/>
              </a:endParaRPr>
            </a:p>
          </p:txBody>
        </p:sp>
        <p:grpSp>
          <p:nvGrpSpPr>
            <p:cNvPr id="17442" name="Group 7"/>
            <p:cNvGrpSpPr>
              <a:grpSpLocks/>
            </p:cNvGrpSpPr>
            <p:nvPr/>
          </p:nvGrpSpPr>
          <p:grpSpPr bwMode="auto">
            <a:xfrm>
              <a:off x="0" y="662"/>
              <a:ext cx="5464" cy="1152"/>
              <a:chOff x="152" y="1836"/>
              <a:chExt cx="5464" cy="1152"/>
            </a:xfrm>
          </p:grpSpPr>
          <p:sp>
            <p:nvSpPr>
              <p:cNvPr id="17443" name="Rectangle 8"/>
              <p:cNvSpPr>
                <a:spLocks noChangeArrowheads="1"/>
              </p:cNvSpPr>
              <p:nvPr/>
            </p:nvSpPr>
            <p:spPr bwMode="auto">
              <a:xfrm>
                <a:off x="152" y="2002"/>
                <a:ext cx="184" cy="986"/>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it-IT"/>
              </a:p>
            </p:txBody>
          </p:sp>
          <p:grpSp>
            <p:nvGrpSpPr>
              <p:cNvPr id="17444" name="Group 9"/>
              <p:cNvGrpSpPr>
                <a:grpSpLocks/>
              </p:cNvGrpSpPr>
              <p:nvPr/>
            </p:nvGrpSpPr>
            <p:grpSpPr bwMode="auto">
              <a:xfrm>
                <a:off x="152" y="1836"/>
                <a:ext cx="5464" cy="1152"/>
                <a:chOff x="152" y="1836"/>
                <a:chExt cx="5464" cy="1152"/>
              </a:xfrm>
            </p:grpSpPr>
            <p:grpSp>
              <p:nvGrpSpPr>
                <p:cNvPr id="17445" name="Group 10"/>
                <p:cNvGrpSpPr>
                  <a:grpSpLocks/>
                </p:cNvGrpSpPr>
                <p:nvPr/>
              </p:nvGrpSpPr>
              <p:grpSpPr bwMode="auto">
                <a:xfrm>
                  <a:off x="152" y="1836"/>
                  <a:ext cx="5464" cy="1152"/>
                  <a:chOff x="152" y="1836"/>
                  <a:chExt cx="5464" cy="1152"/>
                </a:xfrm>
              </p:grpSpPr>
              <p:grpSp>
                <p:nvGrpSpPr>
                  <p:cNvPr id="17447" name="Group 11"/>
                  <p:cNvGrpSpPr>
                    <a:grpSpLocks/>
                  </p:cNvGrpSpPr>
                  <p:nvPr/>
                </p:nvGrpSpPr>
                <p:grpSpPr bwMode="auto">
                  <a:xfrm>
                    <a:off x="287" y="1998"/>
                    <a:ext cx="2190" cy="978"/>
                    <a:chOff x="2995" y="3086"/>
                    <a:chExt cx="2237" cy="993"/>
                  </a:xfrm>
                </p:grpSpPr>
                <p:sp>
                  <p:nvSpPr>
                    <p:cNvPr id="17450" name="Text Box 12"/>
                    <p:cNvSpPr txBox="1">
                      <a:spLocks noChangeArrowheads="1"/>
                    </p:cNvSpPr>
                    <p:nvPr/>
                  </p:nvSpPr>
                  <p:spPr bwMode="auto">
                    <a:xfrm>
                      <a:off x="3024" y="3086"/>
                      <a:ext cx="2208" cy="993"/>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p:txBody>
                </p:sp>
                <p:sp>
                  <p:nvSpPr>
                    <p:cNvPr id="17451" name="Text Box 13"/>
                    <p:cNvSpPr txBox="1">
                      <a:spLocks noChangeArrowheads="1"/>
                    </p:cNvSpPr>
                    <p:nvPr/>
                  </p:nvSpPr>
                  <p:spPr bwMode="auto">
                    <a:xfrm>
                      <a:off x="2995" y="3534"/>
                      <a:ext cx="634" cy="234"/>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B</a:t>
                      </a:r>
                    </a:p>
                  </p:txBody>
                </p:sp>
                <p:sp>
                  <p:nvSpPr>
                    <p:cNvPr id="17452" name="Text Box 14"/>
                    <p:cNvSpPr txBox="1">
                      <a:spLocks noChangeArrowheads="1"/>
                    </p:cNvSpPr>
                    <p:nvPr/>
                  </p:nvSpPr>
                  <p:spPr bwMode="auto">
                    <a:xfrm flipV="1">
                      <a:off x="3512" y="3099"/>
                      <a:ext cx="520" cy="216"/>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600"/>
                        <a:t>x</a:t>
                      </a:r>
                    </a:p>
                  </p:txBody>
                </p:sp>
                <p:sp>
                  <p:nvSpPr>
                    <p:cNvPr id="17453" name="Oval 15"/>
                    <p:cNvSpPr>
                      <a:spLocks noChangeArrowheads="1"/>
                    </p:cNvSpPr>
                    <p:nvPr/>
                  </p:nvSpPr>
                  <p:spPr bwMode="auto">
                    <a:xfrm flipV="1">
                      <a:off x="3859" y="3384"/>
                      <a:ext cx="229" cy="72"/>
                    </a:xfrm>
                    <a:prstGeom prst="ellipse">
                      <a:avLst/>
                    </a:prstGeom>
                    <a:solidFill>
                      <a:srgbClr val="EAEAEA"/>
                    </a:solidFill>
                    <a:ln w="9525">
                      <a:solidFill>
                        <a:schemeClr val="tx1"/>
                      </a:solidFill>
                      <a:round/>
                      <a:headEnd/>
                      <a:tailEnd/>
                    </a:ln>
                  </p:spPr>
                  <p:txBody>
                    <a:bodyPr rot="10800000" wrap="none" anchor="ctr"/>
                    <a:lstStyle/>
                    <a:p>
                      <a:pPr algn="ctr">
                        <a:spcBef>
                          <a:spcPct val="20000"/>
                        </a:spcBef>
                      </a:pPr>
                      <a:endParaRPr lang="en-GB" b="0"/>
                    </a:p>
                    <a:p>
                      <a:pPr algn="ctr">
                        <a:spcBef>
                          <a:spcPct val="20000"/>
                        </a:spcBef>
                      </a:pPr>
                      <a:endParaRPr lang="en-GB" b="0"/>
                    </a:p>
                  </p:txBody>
                </p:sp>
                <p:sp>
                  <p:nvSpPr>
                    <p:cNvPr id="17454" name="Text Box 16"/>
                    <p:cNvSpPr txBox="1">
                      <a:spLocks noChangeArrowheads="1"/>
                    </p:cNvSpPr>
                    <p:nvPr/>
                  </p:nvSpPr>
                  <p:spPr bwMode="auto">
                    <a:xfrm>
                      <a:off x="4840" y="3642"/>
                      <a:ext cx="344" cy="234"/>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D</a:t>
                      </a:r>
                    </a:p>
                  </p:txBody>
                </p:sp>
                <p:sp>
                  <p:nvSpPr>
                    <p:cNvPr id="17455" name="Text Box 17"/>
                    <p:cNvSpPr txBox="1">
                      <a:spLocks noChangeArrowheads="1"/>
                    </p:cNvSpPr>
                    <p:nvPr/>
                  </p:nvSpPr>
                  <p:spPr bwMode="auto">
                    <a:xfrm>
                      <a:off x="4840" y="3210"/>
                      <a:ext cx="344" cy="234"/>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a:t>C</a:t>
                      </a:r>
                    </a:p>
                  </p:txBody>
                </p:sp>
                <p:sp>
                  <p:nvSpPr>
                    <p:cNvPr id="17456" name="Line 18"/>
                    <p:cNvSpPr>
                      <a:spLocks noChangeShapeType="1"/>
                    </p:cNvSpPr>
                    <p:nvPr/>
                  </p:nvSpPr>
                  <p:spPr bwMode="auto">
                    <a:xfrm flipV="1">
                      <a:off x="3168" y="3420"/>
                      <a:ext cx="749"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7457" name="Line 19"/>
                    <p:cNvSpPr>
                      <a:spLocks noChangeShapeType="1"/>
                    </p:cNvSpPr>
                    <p:nvPr/>
                  </p:nvSpPr>
                  <p:spPr bwMode="auto">
                    <a:xfrm flipV="1">
                      <a:off x="4032" y="3312"/>
                      <a:ext cx="920" cy="10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7458" name="Line 20"/>
                    <p:cNvSpPr>
                      <a:spLocks noChangeShapeType="1"/>
                    </p:cNvSpPr>
                    <p:nvPr/>
                  </p:nvSpPr>
                  <p:spPr bwMode="auto">
                    <a:xfrm>
                      <a:off x="4032" y="3420"/>
                      <a:ext cx="979" cy="21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7459" name="Line 21"/>
                    <p:cNvSpPr>
                      <a:spLocks noChangeShapeType="1"/>
                    </p:cNvSpPr>
                    <p:nvPr/>
                  </p:nvSpPr>
                  <p:spPr bwMode="auto">
                    <a:xfrm>
                      <a:off x="3512" y="3132"/>
                      <a:ext cx="405" cy="25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grpSp>
              <p:sp>
                <p:nvSpPr>
                  <p:cNvPr id="17448" name="Text Box 22"/>
                  <p:cNvSpPr txBox="1">
                    <a:spLocks noChangeArrowheads="1"/>
                  </p:cNvSpPr>
                  <p:nvPr/>
                </p:nvSpPr>
                <p:spPr bwMode="auto">
                  <a:xfrm>
                    <a:off x="2489" y="1836"/>
                    <a:ext cx="3127"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nSpc>
                        <a:spcPct val="110000"/>
                      </a:lnSpc>
                      <a:spcBef>
                        <a:spcPct val="50000"/>
                      </a:spcBef>
                    </a:pPr>
                    <a:r>
                      <a:rPr lang="en-GB" sz="2000" b="0">
                        <a:cs typeface="Times New Roman" charset="0"/>
                      </a:rPr>
                      <a:t>We</a:t>
                    </a:r>
                    <a:r>
                      <a:rPr lang="it-IT" sz="2000" b="0">
                        <a:cs typeface="Times New Roman" charset="0"/>
                      </a:rPr>
                      <a:t> can</a:t>
                    </a:r>
                    <a:r>
                      <a:rPr lang="en-GB" sz="2000" b="0">
                        <a:cs typeface="Times New Roman" charset="0"/>
                      </a:rPr>
                      <a:t> extract astrophysically relevant </a:t>
                    </a:r>
                  </a:p>
                  <a:p>
                    <a:pPr>
                      <a:lnSpc>
                        <a:spcPct val="110000"/>
                      </a:lnSpc>
                      <a:spcBef>
                        <a:spcPct val="50000"/>
                      </a:spcBef>
                    </a:pPr>
                    <a:r>
                      <a:rPr lang="en-GB" sz="2000" b="0">
                        <a:cs typeface="Times New Roman" charset="0"/>
                      </a:rPr>
                      <a:t>two-body cross section</a:t>
                    </a:r>
                    <a:r>
                      <a:rPr lang="en-GB" sz="2000">
                        <a:cs typeface="Times New Roman" charset="0"/>
                      </a:rPr>
                      <a:t>  </a:t>
                    </a:r>
                    <a:r>
                      <a:rPr lang="en-GB" sz="2000">
                        <a:cs typeface="Times New Roman" charset="0"/>
                        <a:sym typeface="Symbol" charset="0"/>
                      </a:rPr>
                      <a:t></a:t>
                    </a:r>
                  </a:p>
                  <a:p>
                    <a:pPr algn="ctr"/>
                    <a:r>
                      <a:rPr lang="en-GB" sz="2000" b="0">
                        <a:cs typeface="Times New Roman" charset="0"/>
                      </a:rPr>
                      <a:t> </a:t>
                    </a:r>
                  </a:p>
                  <a:p>
                    <a:pPr algn="ctr"/>
                    <a:r>
                      <a:rPr lang="en-GB" sz="2000">
                        <a:cs typeface="Times New Roman" charset="0"/>
                      </a:rPr>
                      <a:t>B + x</a:t>
                    </a:r>
                    <a:r>
                      <a:rPr lang="it-IT" sz="2000">
                        <a:cs typeface="Times New Roman" charset="0"/>
                      </a:rPr>
                      <a:t>  </a:t>
                    </a:r>
                    <a:r>
                      <a:rPr lang="it-IT" sz="2000">
                        <a:cs typeface="Times New Roman" charset="0"/>
                        <a:sym typeface="Wingdings" charset="0"/>
                      </a:rPr>
                      <a:t></a:t>
                    </a:r>
                    <a:r>
                      <a:rPr lang="it-IT" sz="2000">
                        <a:cs typeface="Times New Roman" charset="0"/>
                      </a:rPr>
                      <a:t> </a:t>
                    </a:r>
                    <a:r>
                      <a:rPr lang="en-GB" sz="2000">
                        <a:cs typeface="Times New Roman" charset="0"/>
                      </a:rPr>
                      <a:t> C + D</a:t>
                    </a:r>
                  </a:p>
                  <a:p>
                    <a:endParaRPr lang="en-GB" sz="2000">
                      <a:cs typeface="Times New Roman" charset="0"/>
                    </a:endParaRPr>
                  </a:p>
                </p:txBody>
              </p:sp>
              <p:sp>
                <p:nvSpPr>
                  <p:cNvPr id="17449" name="Rectangle 23"/>
                  <p:cNvSpPr>
                    <a:spLocks noChangeArrowheads="1"/>
                  </p:cNvSpPr>
                  <p:nvPr/>
                </p:nvSpPr>
                <p:spPr bwMode="auto">
                  <a:xfrm>
                    <a:off x="152" y="1842"/>
                    <a:ext cx="2344" cy="169"/>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GB" b="0">
                      <a:latin typeface="Times New Roman" charset="0"/>
                    </a:endParaRPr>
                  </a:p>
                </p:txBody>
              </p:sp>
            </p:grpSp>
            <p:sp>
              <p:nvSpPr>
                <p:cNvPr id="17446" name="Oval 24"/>
                <p:cNvSpPr>
                  <a:spLocks noChangeArrowheads="1"/>
                </p:cNvSpPr>
                <p:nvPr/>
              </p:nvSpPr>
              <p:spPr bwMode="auto">
                <a:xfrm>
                  <a:off x="1180" y="2282"/>
                  <a:ext cx="202" cy="94"/>
                </a:xfrm>
                <a:prstGeom prst="ellipse">
                  <a:avLst/>
                </a:prstGeom>
                <a:solidFill>
                  <a:schemeClr val="tx1"/>
                </a:solidFill>
                <a:ln w="9525">
                  <a:solidFill>
                    <a:schemeClr val="tx1"/>
                  </a:solidFill>
                  <a:round/>
                  <a:headEnd/>
                  <a:tailEnd/>
                </a:ln>
              </p:spPr>
              <p:txBody>
                <a:bodyPr wrap="none" anchor="ctr"/>
                <a:lstStyle/>
                <a:p>
                  <a:pPr algn="ctr"/>
                  <a:endParaRPr lang="en-GB" b="0">
                    <a:latin typeface="Times New Roman" charset="0"/>
                  </a:endParaRPr>
                </a:p>
              </p:txBody>
            </p:sp>
          </p:grpSp>
        </p:grpSp>
      </p:grpSp>
      <p:grpSp>
        <p:nvGrpSpPr>
          <p:cNvPr id="17410" name="Group 25"/>
          <p:cNvGrpSpPr>
            <a:grpSpLocks/>
          </p:cNvGrpSpPr>
          <p:nvPr/>
        </p:nvGrpSpPr>
        <p:grpSpPr bwMode="auto">
          <a:xfrm>
            <a:off x="241300" y="2955925"/>
            <a:ext cx="8902700" cy="2560638"/>
            <a:chOff x="152" y="2803"/>
            <a:chExt cx="5608" cy="1613"/>
          </a:xfrm>
        </p:grpSpPr>
        <p:sp>
          <p:nvSpPr>
            <p:cNvPr id="17412" name="Rectangle 26"/>
            <p:cNvSpPr>
              <a:spLocks noChangeArrowheads="1"/>
            </p:cNvSpPr>
            <p:nvPr/>
          </p:nvSpPr>
          <p:spPr bwMode="auto">
            <a:xfrm>
              <a:off x="152" y="3124"/>
              <a:ext cx="2325" cy="1052"/>
            </a:xfrm>
            <a:prstGeom prst="rect">
              <a:avLst/>
            </a:prstGeom>
            <a:solidFill>
              <a:srgbClr val="EAEAEA"/>
            </a:solidFill>
            <a:ln w="9525">
              <a:solidFill>
                <a:schemeClr val="tx1"/>
              </a:solidFill>
              <a:miter lim="800000"/>
              <a:headEnd/>
              <a:tailEnd/>
            </a:ln>
          </p:spPr>
          <p:txBody>
            <a:bodyPr wrap="none" anchor="ctr"/>
            <a:lstStyle/>
            <a:p>
              <a:endParaRPr lang="it-IT"/>
            </a:p>
          </p:txBody>
        </p:sp>
        <p:grpSp>
          <p:nvGrpSpPr>
            <p:cNvPr id="17413" name="Group 27"/>
            <p:cNvGrpSpPr>
              <a:grpSpLocks/>
            </p:cNvGrpSpPr>
            <p:nvPr/>
          </p:nvGrpSpPr>
          <p:grpSpPr bwMode="auto">
            <a:xfrm>
              <a:off x="473" y="2962"/>
              <a:ext cx="5287" cy="1454"/>
              <a:chOff x="473" y="2962"/>
              <a:chExt cx="5287" cy="1454"/>
            </a:xfrm>
          </p:grpSpPr>
          <p:grpSp>
            <p:nvGrpSpPr>
              <p:cNvPr id="17415" name="Group 28"/>
              <p:cNvGrpSpPr>
                <a:grpSpLocks/>
              </p:cNvGrpSpPr>
              <p:nvPr/>
            </p:nvGrpSpPr>
            <p:grpSpPr bwMode="auto">
              <a:xfrm>
                <a:off x="473" y="3058"/>
                <a:ext cx="2215" cy="1358"/>
                <a:chOff x="473" y="2016"/>
                <a:chExt cx="2215" cy="1358"/>
              </a:xfrm>
            </p:grpSpPr>
            <p:grpSp>
              <p:nvGrpSpPr>
                <p:cNvPr id="17417" name="Group 29"/>
                <p:cNvGrpSpPr>
                  <a:grpSpLocks/>
                </p:cNvGrpSpPr>
                <p:nvPr/>
              </p:nvGrpSpPr>
              <p:grpSpPr bwMode="auto">
                <a:xfrm>
                  <a:off x="473" y="2016"/>
                  <a:ext cx="2215" cy="1358"/>
                  <a:chOff x="528" y="2022"/>
                  <a:chExt cx="2215" cy="1358"/>
                </a:xfrm>
              </p:grpSpPr>
              <p:sp>
                <p:nvSpPr>
                  <p:cNvPr id="26654" name="Text Box 30"/>
                  <p:cNvSpPr txBox="1">
                    <a:spLocks noChangeArrowheads="1"/>
                  </p:cNvSpPr>
                  <p:nvPr/>
                </p:nvSpPr>
                <p:spPr bwMode="auto">
                  <a:xfrm>
                    <a:off x="1415" y="2022"/>
                    <a:ext cx="1328" cy="327"/>
                  </a:xfrm>
                  <a:prstGeom prst="rect">
                    <a:avLst/>
                  </a:prstGeom>
                  <a:noFill/>
                  <a:ln w="9525">
                    <a:noFill/>
                    <a:miter lim="800000"/>
                    <a:headEnd/>
                    <a:tailEnd/>
                  </a:ln>
                  <a:effec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37931725" indent="-37474525" eaLnBrk="0" hangingPunct="0">
                      <a:defRPr sz="2400" b="1">
                        <a:solidFill>
                          <a:schemeClr val="tx1"/>
                        </a:solidFill>
                        <a:latin typeface="Comic Sans MS" charset="0"/>
                        <a:ea typeface="ヒラギノ角ゴ Pro W3" charset="0"/>
                        <a:cs typeface="ヒラギノ角ゴ Pro W3" charset="0"/>
                      </a:defRPr>
                    </a:lvl2pPr>
                    <a:lvl3pPr eaLnBrk="0" hangingPunct="0">
                      <a:defRPr sz="2400" b="1">
                        <a:solidFill>
                          <a:schemeClr val="tx1"/>
                        </a:solidFill>
                        <a:latin typeface="Comic Sans MS" charset="0"/>
                        <a:ea typeface="ヒラギノ角ゴ Pro W3" charset="0"/>
                        <a:cs typeface="ヒラギノ角ゴ Pro W3" charset="0"/>
                      </a:defRPr>
                    </a:lvl3pPr>
                    <a:lvl4pPr eaLnBrk="0" hangingPunct="0">
                      <a:defRPr sz="2400" b="1">
                        <a:solidFill>
                          <a:schemeClr val="tx1"/>
                        </a:solidFill>
                        <a:latin typeface="Comic Sans MS" charset="0"/>
                        <a:ea typeface="ヒラギノ角ゴ Pro W3" charset="0"/>
                        <a:cs typeface="ヒラギノ角ゴ Pro W3" charset="0"/>
                      </a:defRPr>
                    </a:lvl4pPr>
                    <a:lvl5pPr eaLnBrk="0" hangingPunct="0">
                      <a:defRPr sz="2400" b="1">
                        <a:solidFill>
                          <a:schemeClr val="tx1"/>
                        </a:solidFill>
                        <a:latin typeface="Comic Sans MS"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defRPr/>
                    </a:pPr>
                    <a:r>
                      <a:rPr lang="en-GB" sz="2800"/>
                      <a:t> </a:t>
                    </a:r>
                    <a:endParaRPr lang="en-GB" sz="2000">
                      <a:effectLst>
                        <a:outerShdw blurRad="38100" dist="38100" dir="2700000" algn="tl">
                          <a:srgbClr val="DDDDDD"/>
                        </a:outerShdw>
                      </a:effectLst>
                    </a:endParaRPr>
                  </a:p>
                </p:txBody>
              </p:sp>
              <p:grpSp>
                <p:nvGrpSpPr>
                  <p:cNvPr id="17421" name="Group 31"/>
                  <p:cNvGrpSpPr>
                    <a:grpSpLocks/>
                  </p:cNvGrpSpPr>
                  <p:nvPr/>
                </p:nvGrpSpPr>
                <p:grpSpPr bwMode="auto">
                  <a:xfrm>
                    <a:off x="528" y="2052"/>
                    <a:ext cx="2016" cy="1328"/>
                    <a:chOff x="528" y="2052"/>
                    <a:chExt cx="2016" cy="1328"/>
                  </a:xfrm>
                </p:grpSpPr>
                <p:sp>
                  <p:nvSpPr>
                    <p:cNvPr id="17422" name="Text Box 32"/>
                    <p:cNvSpPr txBox="1">
                      <a:spLocks noChangeArrowheads="1"/>
                    </p:cNvSpPr>
                    <p:nvPr/>
                  </p:nvSpPr>
                  <p:spPr bwMode="auto">
                    <a:xfrm>
                      <a:off x="528" y="2057"/>
                      <a:ext cx="2016" cy="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p:txBody>
                </p:sp>
                <p:grpSp>
                  <p:nvGrpSpPr>
                    <p:cNvPr id="17423" name="Group 33"/>
                    <p:cNvGrpSpPr>
                      <a:grpSpLocks/>
                    </p:cNvGrpSpPr>
                    <p:nvPr/>
                  </p:nvGrpSpPr>
                  <p:grpSpPr bwMode="auto">
                    <a:xfrm>
                      <a:off x="576" y="2052"/>
                      <a:ext cx="1960" cy="995"/>
                      <a:chOff x="288" y="2736"/>
                      <a:chExt cx="1824" cy="1326"/>
                    </a:xfrm>
                  </p:grpSpPr>
                  <p:sp>
                    <p:nvSpPr>
                      <p:cNvPr id="17424" name="Text Box 34"/>
                      <p:cNvSpPr txBox="1">
                        <a:spLocks noChangeArrowheads="1"/>
                      </p:cNvSpPr>
                      <p:nvPr/>
                    </p:nvSpPr>
                    <p:spPr bwMode="auto">
                      <a:xfrm flipV="1">
                        <a:off x="720" y="3031"/>
                        <a:ext cx="432"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600"/>
                          <a:t>x</a:t>
                        </a:r>
                      </a:p>
                    </p:txBody>
                  </p:sp>
                  <p:grpSp>
                    <p:nvGrpSpPr>
                      <p:cNvPr id="17425" name="Group 35"/>
                      <p:cNvGrpSpPr>
                        <a:grpSpLocks/>
                      </p:cNvGrpSpPr>
                      <p:nvPr/>
                    </p:nvGrpSpPr>
                    <p:grpSpPr bwMode="auto">
                      <a:xfrm>
                        <a:off x="288" y="2736"/>
                        <a:ext cx="1824" cy="1326"/>
                        <a:chOff x="288" y="2736"/>
                        <a:chExt cx="1824" cy="1326"/>
                      </a:xfrm>
                    </p:grpSpPr>
                    <p:sp>
                      <p:nvSpPr>
                        <p:cNvPr id="17426" name="Oval 36"/>
                        <p:cNvSpPr>
                          <a:spLocks noChangeArrowheads="1"/>
                        </p:cNvSpPr>
                        <p:nvPr/>
                      </p:nvSpPr>
                      <p:spPr bwMode="auto">
                        <a:xfrm flipV="1">
                          <a:off x="1008" y="3408"/>
                          <a:ext cx="192" cy="96"/>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rot="10800000" wrap="none" anchor="ctr"/>
                        <a:lstStyle/>
                        <a:p>
                          <a:pPr algn="ctr">
                            <a:spcBef>
                              <a:spcPct val="20000"/>
                            </a:spcBef>
                          </a:pPr>
                          <a:endParaRPr lang="en-GB" b="0"/>
                        </a:p>
                        <a:p>
                          <a:pPr algn="ctr">
                            <a:spcBef>
                              <a:spcPct val="20000"/>
                            </a:spcBef>
                          </a:pPr>
                          <a:endParaRPr lang="en-GB" b="0"/>
                        </a:p>
                      </p:txBody>
                    </p:sp>
                    <p:grpSp>
                      <p:nvGrpSpPr>
                        <p:cNvPr id="17427" name="Group 37"/>
                        <p:cNvGrpSpPr>
                          <a:grpSpLocks/>
                        </p:cNvGrpSpPr>
                        <p:nvPr/>
                      </p:nvGrpSpPr>
                      <p:grpSpPr bwMode="auto">
                        <a:xfrm>
                          <a:off x="288" y="2736"/>
                          <a:ext cx="1824" cy="1326"/>
                          <a:chOff x="288" y="2736"/>
                          <a:chExt cx="1824" cy="1326"/>
                        </a:xfrm>
                      </p:grpSpPr>
                      <p:sp>
                        <p:nvSpPr>
                          <p:cNvPr id="17429" name="Text Box 38"/>
                          <p:cNvSpPr txBox="1">
                            <a:spLocks noChangeArrowheads="1"/>
                          </p:cNvSpPr>
                          <p:nvPr/>
                        </p:nvSpPr>
                        <p:spPr bwMode="auto">
                          <a:xfrm>
                            <a:off x="288" y="3465"/>
                            <a:ext cx="528"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B</a:t>
                            </a:r>
                          </a:p>
                        </p:txBody>
                      </p:sp>
                      <p:sp>
                        <p:nvSpPr>
                          <p:cNvPr id="17430" name="Text Box 39"/>
                          <p:cNvSpPr txBox="1">
                            <a:spLocks noChangeArrowheads="1"/>
                          </p:cNvSpPr>
                          <p:nvPr/>
                        </p:nvSpPr>
                        <p:spPr bwMode="auto">
                          <a:xfrm>
                            <a:off x="1824" y="3754"/>
                            <a:ext cx="144"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it-IT" sz="1800"/>
                              <a:t>D</a:t>
                            </a:r>
                            <a:endParaRPr lang="en-GB" sz="1800"/>
                          </a:p>
                        </p:txBody>
                      </p:sp>
                      <p:sp>
                        <p:nvSpPr>
                          <p:cNvPr id="17431" name="Text Box 40"/>
                          <p:cNvSpPr txBox="1">
                            <a:spLocks noChangeArrowheads="1"/>
                          </p:cNvSpPr>
                          <p:nvPr/>
                        </p:nvSpPr>
                        <p:spPr bwMode="auto">
                          <a:xfrm>
                            <a:off x="1824" y="3178"/>
                            <a:ext cx="288"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a:t>C</a:t>
                            </a:r>
                          </a:p>
                        </p:txBody>
                      </p:sp>
                      <p:sp>
                        <p:nvSpPr>
                          <p:cNvPr id="17432" name="Text Box 41"/>
                          <p:cNvSpPr txBox="1">
                            <a:spLocks noChangeArrowheads="1"/>
                          </p:cNvSpPr>
                          <p:nvPr/>
                        </p:nvSpPr>
                        <p:spPr bwMode="auto">
                          <a:xfrm>
                            <a:off x="336" y="2784"/>
                            <a:ext cx="250"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A</a:t>
                            </a:r>
                          </a:p>
                        </p:txBody>
                      </p:sp>
                      <p:sp>
                        <p:nvSpPr>
                          <p:cNvPr id="17433" name="Text Box 42"/>
                          <p:cNvSpPr txBox="1">
                            <a:spLocks noChangeArrowheads="1"/>
                          </p:cNvSpPr>
                          <p:nvPr/>
                        </p:nvSpPr>
                        <p:spPr bwMode="auto">
                          <a:xfrm>
                            <a:off x="1680" y="2736"/>
                            <a:ext cx="384"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S</a:t>
                            </a:r>
                          </a:p>
                        </p:txBody>
                      </p:sp>
                      <p:grpSp>
                        <p:nvGrpSpPr>
                          <p:cNvPr id="17434" name="Group 43"/>
                          <p:cNvGrpSpPr>
                            <a:grpSpLocks/>
                          </p:cNvGrpSpPr>
                          <p:nvPr/>
                        </p:nvGrpSpPr>
                        <p:grpSpPr bwMode="auto">
                          <a:xfrm>
                            <a:off x="432" y="3072"/>
                            <a:ext cx="1536" cy="672"/>
                            <a:chOff x="432" y="1920"/>
                            <a:chExt cx="1536" cy="672"/>
                          </a:xfrm>
                        </p:grpSpPr>
                        <p:sp>
                          <p:nvSpPr>
                            <p:cNvPr id="17435" name="Line 44"/>
                            <p:cNvSpPr>
                              <a:spLocks noChangeShapeType="1"/>
                            </p:cNvSpPr>
                            <p:nvPr/>
                          </p:nvSpPr>
                          <p:spPr bwMode="auto">
                            <a:xfrm>
                              <a:off x="576" y="1920"/>
                              <a:ext cx="43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7436" name="Line 45"/>
                            <p:cNvSpPr>
                              <a:spLocks noChangeShapeType="1"/>
                            </p:cNvSpPr>
                            <p:nvPr/>
                          </p:nvSpPr>
                          <p:spPr bwMode="auto">
                            <a:xfrm flipV="1">
                              <a:off x="432" y="2304"/>
                              <a:ext cx="624"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7437" name="Line 46"/>
                            <p:cNvSpPr>
                              <a:spLocks noChangeShapeType="1"/>
                            </p:cNvSpPr>
                            <p:nvPr/>
                          </p:nvSpPr>
                          <p:spPr bwMode="auto">
                            <a:xfrm flipV="1">
                              <a:off x="1200" y="1920"/>
                              <a:ext cx="576" cy="1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7438" name="Line 47"/>
                            <p:cNvSpPr>
                              <a:spLocks noChangeShapeType="1"/>
                            </p:cNvSpPr>
                            <p:nvPr/>
                          </p:nvSpPr>
                          <p:spPr bwMode="auto">
                            <a:xfrm flipV="1">
                              <a:off x="1152" y="2160"/>
                              <a:ext cx="768" cy="14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7439" name="Line 48"/>
                            <p:cNvSpPr>
                              <a:spLocks noChangeShapeType="1"/>
                            </p:cNvSpPr>
                            <p:nvPr/>
                          </p:nvSpPr>
                          <p:spPr bwMode="auto">
                            <a:xfrm>
                              <a:off x="1152" y="2304"/>
                              <a:ext cx="816" cy="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7440" name="Line 49"/>
                            <p:cNvSpPr>
                              <a:spLocks noChangeShapeType="1"/>
                            </p:cNvSpPr>
                            <p:nvPr/>
                          </p:nvSpPr>
                          <p:spPr bwMode="auto">
                            <a:xfrm>
                              <a:off x="1056" y="1920"/>
                              <a:ext cx="0" cy="33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grpSp>
                    </p:grpSp>
                    <p:sp>
                      <p:nvSpPr>
                        <p:cNvPr id="17428" name="Oval 50"/>
                        <p:cNvSpPr>
                          <a:spLocks noChangeArrowheads="1"/>
                        </p:cNvSpPr>
                        <p:nvPr/>
                      </p:nvSpPr>
                      <p:spPr bwMode="auto">
                        <a:xfrm flipV="1">
                          <a:off x="1008" y="3024"/>
                          <a:ext cx="192" cy="96"/>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a:p>
                      </p:txBody>
                    </p:sp>
                  </p:grpSp>
                </p:grpSp>
              </p:grpSp>
            </p:grpSp>
            <p:sp>
              <p:nvSpPr>
                <p:cNvPr id="17418" name="Oval 51"/>
                <p:cNvSpPr>
                  <a:spLocks noChangeArrowheads="1"/>
                </p:cNvSpPr>
                <p:nvPr/>
              </p:nvSpPr>
              <p:spPr bwMode="auto">
                <a:xfrm>
                  <a:off x="1330" y="2544"/>
                  <a:ext cx="206" cy="96"/>
                </a:xfrm>
                <a:prstGeom prst="ellipse">
                  <a:avLst/>
                </a:prstGeom>
                <a:solidFill>
                  <a:srgbClr val="CC3300"/>
                </a:solidFill>
                <a:ln w="9525">
                  <a:solidFill>
                    <a:schemeClr val="tx1"/>
                  </a:solidFill>
                  <a:round/>
                  <a:headEnd/>
                  <a:tailEnd/>
                </a:ln>
              </p:spPr>
              <p:txBody>
                <a:bodyPr wrap="none" anchor="ctr"/>
                <a:lstStyle/>
                <a:p>
                  <a:endParaRPr lang="it-IT"/>
                </a:p>
              </p:txBody>
            </p:sp>
            <p:sp>
              <p:nvSpPr>
                <p:cNvPr id="17419" name="Oval 52"/>
                <p:cNvSpPr>
                  <a:spLocks noChangeArrowheads="1"/>
                </p:cNvSpPr>
                <p:nvPr/>
              </p:nvSpPr>
              <p:spPr bwMode="auto">
                <a:xfrm>
                  <a:off x="1296" y="2256"/>
                  <a:ext cx="206" cy="96"/>
                </a:xfrm>
                <a:prstGeom prst="ellipse">
                  <a:avLst/>
                </a:prstGeom>
                <a:solidFill>
                  <a:schemeClr val="tx1"/>
                </a:solidFill>
                <a:ln w="9525">
                  <a:solidFill>
                    <a:schemeClr val="tx1"/>
                  </a:solidFill>
                  <a:round/>
                  <a:headEnd/>
                  <a:tailEnd/>
                </a:ln>
              </p:spPr>
              <p:txBody>
                <a:bodyPr wrap="none" anchor="ctr"/>
                <a:lstStyle/>
                <a:p>
                  <a:endParaRPr lang="it-IT"/>
                </a:p>
              </p:txBody>
            </p:sp>
          </p:grpSp>
          <p:sp>
            <p:nvSpPr>
              <p:cNvPr id="17416" name="Text Box 53"/>
              <p:cNvSpPr txBox="1">
                <a:spLocks noChangeArrowheads="1"/>
              </p:cNvSpPr>
              <p:nvPr/>
            </p:nvSpPr>
            <p:spPr bwMode="auto">
              <a:xfrm>
                <a:off x="2592" y="2962"/>
                <a:ext cx="3168" cy="1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r>
                  <a:rPr lang="en-GB" sz="2000" b="0">
                    <a:cs typeface="Times New Roman" charset="0"/>
                  </a:rPr>
                  <a:t>from quasi- free contribution</a:t>
                </a:r>
                <a:r>
                  <a:rPr lang="it-IT" sz="2000" b="0">
                    <a:cs typeface="Times New Roman" charset="0"/>
                  </a:rPr>
                  <a:t>  </a:t>
                </a:r>
                <a:r>
                  <a:rPr lang="en-GB" sz="2000" b="0">
                    <a:cs typeface="Times New Roman" charset="0"/>
                  </a:rPr>
                  <a:t>of an appropriate three-body reaction</a:t>
                </a:r>
                <a:endParaRPr lang="it-IT" sz="2000" b="0">
                  <a:cs typeface="Times New Roman" charset="0"/>
                </a:endParaRPr>
              </a:p>
              <a:p>
                <a:endParaRPr lang="en-GB" sz="2000">
                  <a:cs typeface="Times New Roman" charset="0"/>
                </a:endParaRPr>
              </a:p>
              <a:p>
                <a:pPr algn="ctr">
                  <a:lnSpc>
                    <a:spcPct val="110000"/>
                  </a:lnSpc>
                  <a:spcBef>
                    <a:spcPct val="50000"/>
                  </a:spcBef>
                </a:pPr>
                <a:r>
                  <a:rPr lang="en-GB" sz="2000">
                    <a:cs typeface="Times New Roman" charset="0"/>
                  </a:rPr>
                  <a:t>A + B  </a:t>
                </a:r>
                <a:r>
                  <a:rPr lang="it-IT" sz="2000">
                    <a:cs typeface="Times New Roman" charset="0"/>
                    <a:sym typeface="Wingdings" charset="0"/>
                  </a:rPr>
                  <a:t></a:t>
                </a:r>
                <a:r>
                  <a:rPr lang="en-GB" sz="2000">
                    <a:cs typeface="Times New Roman" charset="0"/>
                  </a:rPr>
                  <a:t>  C + D + S</a:t>
                </a:r>
                <a:r>
                  <a:rPr lang="en-GB" sz="1800">
                    <a:cs typeface="Times New Roman" charset="0"/>
                  </a:rPr>
                  <a:t>  </a:t>
                </a:r>
                <a:r>
                  <a:rPr lang="en-GB" sz="1800" b="0">
                    <a:cs typeface="Times New Roman" charset="0"/>
                  </a:rPr>
                  <a:t> </a:t>
                </a:r>
                <a:br>
                  <a:rPr lang="en-GB" sz="1800" b="0">
                    <a:cs typeface="Times New Roman" charset="0"/>
                  </a:rPr>
                </a:br>
                <a:endParaRPr lang="en-GB" sz="1800" b="0">
                  <a:latin typeface="Times New Roman" charset="0"/>
                  <a:cs typeface="Times New Roman" charset="0"/>
                </a:endParaRPr>
              </a:p>
            </p:txBody>
          </p:sp>
        </p:grpSp>
        <p:sp>
          <p:nvSpPr>
            <p:cNvPr id="17414" name="AutoShape 54"/>
            <p:cNvSpPr>
              <a:spLocks noChangeArrowheads="1"/>
            </p:cNvSpPr>
            <p:nvPr/>
          </p:nvSpPr>
          <p:spPr bwMode="auto">
            <a:xfrm>
              <a:off x="1113" y="2803"/>
              <a:ext cx="336" cy="317"/>
            </a:xfrm>
            <a:prstGeom prst="upArrow">
              <a:avLst>
                <a:gd name="adj1" fmla="val 50000"/>
                <a:gd name="adj2" fmla="val 25000"/>
              </a:avLst>
            </a:prstGeom>
            <a:solidFill>
              <a:srgbClr val="CC6600"/>
            </a:solidFill>
            <a:ln w="9525">
              <a:solidFill>
                <a:schemeClr val="tx1"/>
              </a:solidFill>
              <a:miter lim="800000"/>
              <a:headEnd/>
              <a:tailEnd/>
            </a:ln>
          </p:spPr>
          <p:txBody>
            <a:bodyPr wrap="none" anchor="ctr"/>
            <a:lstStyle/>
            <a:p>
              <a:pPr algn="ctr"/>
              <a:endParaRPr lang="en-GB" b="0">
                <a:latin typeface="Times New Roman" charset="0"/>
              </a:endParaRPr>
            </a:p>
          </p:txBody>
        </p:sp>
      </p:grpSp>
      <p:sp>
        <p:nvSpPr>
          <p:cNvPr id="17411" name="Rettangolo 51"/>
          <p:cNvSpPr>
            <a:spLocks noChangeArrowheads="1"/>
          </p:cNvSpPr>
          <p:nvPr/>
        </p:nvSpPr>
        <p:spPr bwMode="auto">
          <a:xfrm>
            <a:off x="2974975" y="5862638"/>
            <a:ext cx="3194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it-IT" b="0"/>
              <a:t> </a:t>
            </a:r>
            <a:r>
              <a:rPr lang="en-GB" b="0"/>
              <a:t>E</a:t>
            </a:r>
            <a:r>
              <a:rPr lang="en-GB" b="0" baseline="-25000"/>
              <a:t>A</a:t>
            </a:r>
            <a:r>
              <a:rPr lang="it-IT" b="0" baseline="-25000"/>
              <a:t>  </a:t>
            </a:r>
            <a:r>
              <a:rPr lang="en-GB" b="0"/>
              <a:t>&gt; </a:t>
            </a:r>
            <a:r>
              <a:rPr lang="it-IT" b="0"/>
              <a:t>(</a:t>
            </a:r>
            <a:r>
              <a:rPr lang="en-GB" b="0"/>
              <a:t>E</a:t>
            </a:r>
            <a:r>
              <a:rPr lang="it-IT" b="0" baseline="-25000"/>
              <a:t>AB</a:t>
            </a:r>
            <a:r>
              <a:rPr lang="it-IT" b="0"/>
              <a:t>)</a:t>
            </a:r>
            <a:r>
              <a:rPr lang="it-IT" b="0" baseline="-25000"/>
              <a:t>Coulomb Barrier</a:t>
            </a:r>
            <a:endParaRPr lang="it-IT"/>
          </a:p>
        </p:txBody>
      </p:sp>
    </p:spTree>
    <p:extLst>
      <p:ext uri="{BB962C8B-B14F-4D97-AF65-F5344CB8AC3E}">
        <p14:creationId xmlns:p14="http://schemas.microsoft.com/office/powerpoint/2010/main" val="11648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4"/>
          <p:cNvSpPr txBox="1">
            <a:spLocks noChangeArrowheads="1"/>
          </p:cNvSpPr>
          <p:nvPr/>
        </p:nvSpPr>
        <p:spPr bwMode="auto">
          <a:xfrm>
            <a:off x="0" y="-41275"/>
            <a:ext cx="9144000" cy="1066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3200">
                <a:solidFill>
                  <a:schemeClr val="bg1"/>
                </a:solidFill>
              </a:rPr>
              <a:t>Quasi-Free mechanism       Trojan Horse Method</a:t>
            </a:r>
            <a:endParaRPr lang="en-GB" sz="2800">
              <a:solidFill>
                <a:schemeClr val="bg1"/>
              </a:solidFill>
            </a:endParaRPr>
          </a:p>
        </p:txBody>
      </p:sp>
      <p:sp>
        <p:nvSpPr>
          <p:cNvPr id="18434" name="AutoShape 5"/>
          <p:cNvSpPr>
            <a:spLocks noChangeArrowheads="1"/>
          </p:cNvSpPr>
          <p:nvPr/>
        </p:nvSpPr>
        <p:spPr bwMode="auto">
          <a:xfrm>
            <a:off x="5148263" y="109538"/>
            <a:ext cx="762000" cy="366712"/>
          </a:xfrm>
          <a:prstGeom prst="rightArrow">
            <a:avLst>
              <a:gd name="adj1" fmla="val 50000"/>
              <a:gd name="adj2" fmla="val 51948"/>
            </a:avLst>
          </a:prstGeom>
          <a:solidFill>
            <a:srgbClr val="FF0000"/>
          </a:solidFill>
          <a:ln w="9525">
            <a:solidFill>
              <a:schemeClr val="tx1"/>
            </a:solidFill>
            <a:miter lim="800000"/>
            <a:headEnd/>
            <a:tailEnd/>
          </a:ln>
        </p:spPr>
        <p:txBody>
          <a:bodyPr wrap="none" anchor="ctr"/>
          <a:lstStyle/>
          <a:p>
            <a:endParaRPr lang="it-IT"/>
          </a:p>
        </p:txBody>
      </p:sp>
      <p:sp>
        <p:nvSpPr>
          <p:cNvPr id="18435" name="Text Box 6"/>
          <p:cNvSpPr txBox="1">
            <a:spLocks noChangeArrowheads="1"/>
          </p:cNvSpPr>
          <p:nvPr/>
        </p:nvSpPr>
        <p:spPr bwMode="auto">
          <a:xfrm>
            <a:off x="0" y="-100013"/>
            <a:ext cx="9144000" cy="561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a:lnSpc>
                <a:spcPct val="110000"/>
              </a:lnSpc>
              <a:spcBef>
                <a:spcPct val="50000"/>
              </a:spcBef>
            </a:pPr>
            <a:r>
              <a:rPr lang="en-GB" sz="2800">
                <a:solidFill>
                  <a:srgbClr val="CC3300"/>
                </a:solidFill>
                <a:cs typeface="Times New Roman" charset="0"/>
              </a:rPr>
              <a:t> </a:t>
            </a:r>
          </a:p>
        </p:txBody>
      </p:sp>
      <p:sp>
        <p:nvSpPr>
          <p:cNvPr id="18436" name="Text Box 7"/>
          <p:cNvSpPr txBox="1">
            <a:spLocks noChangeArrowheads="1"/>
          </p:cNvSpPr>
          <p:nvPr/>
        </p:nvSpPr>
        <p:spPr bwMode="auto">
          <a:xfrm>
            <a:off x="0" y="3673475"/>
            <a:ext cx="6008688" cy="173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nSpc>
                <a:spcPct val="110000"/>
              </a:lnSpc>
              <a:spcBef>
                <a:spcPct val="50000"/>
              </a:spcBef>
            </a:pPr>
            <a:r>
              <a:rPr lang="it-IT" sz="2000" b="0">
                <a:sym typeface="Symbol" charset="0"/>
              </a:rPr>
              <a:t>T</a:t>
            </a:r>
            <a:r>
              <a:rPr lang="en-GB" sz="2000" b="0">
                <a:sym typeface="Symbol" charset="0"/>
              </a:rPr>
              <a:t>he nucleus A can be brought into nuclear field </a:t>
            </a:r>
            <a:endParaRPr lang="it-IT" sz="2000" b="0">
              <a:sym typeface="Symbol" charset="0"/>
            </a:endParaRPr>
          </a:p>
          <a:p>
            <a:pPr>
              <a:lnSpc>
                <a:spcPct val="110000"/>
              </a:lnSpc>
              <a:spcBef>
                <a:spcPct val="50000"/>
              </a:spcBef>
            </a:pPr>
            <a:r>
              <a:rPr lang="en-GB" sz="2000" b="0">
                <a:sym typeface="Symbol" charset="0"/>
              </a:rPr>
              <a:t>of nucleus B  and the cluster x  induces the reaction</a:t>
            </a:r>
          </a:p>
          <a:p>
            <a:pPr>
              <a:lnSpc>
                <a:spcPct val="110000"/>
              </a:lnSpc>
              <a:spcBef>
                <a:spcPct val="50000"/>
              </a:spcBef>
            </a:pPr>
            <a:r>
              <a:rPr lang="en-GB" sz="2000" b="0">
                <a:sym typeface="Symbol" charset="0"/>
              </a:rPr>
              <a:t>                    </a:t>
            </a:r>
            <a:r>
              <a:rPr lang="en-GB" sz="2000" b="0"/>
              <a:t>B + x </a:t>
            </a:r>
            <a:r>
              <a:rPr lang="en-GB" sz="2000" b="0">
                <a:sym typeface="Symbol" charset="0"/>
              </a:rPr>
              <a:t> C + D</a:t>
            </a:r>
          </a:p>
        </p:txBody>
      </p:sp>
      <p:sp>
        <p:nvSpPr>
          <p:cNvPr id="27656" name="Text Box 8"/>
          <p:cNvSpPr txBox="1">
            <a:spLocks noChangeArrowheads="1"/>
          </p:cNvSpPr>
          <p:nvPr/>
        </p:nvSpPr>
        <p:spPr bwMode="auto">
          <a:xfrm>
            <a:off x="76200" y="5562600"/>
            <a:ext cx="5410200" cy="762000"/>
          </a:xfrm>
          <a:prstGeom prst="rect">
            <a:avLst/>
          </a:prstGeom>
          <a:solidFill>
            <a:schemeClr val="bg1"/>
          </a:solidFill>
          <a:ln w="9525">
            <a:noFill/>
            <a:miter lim="800000"/>
            <a:headEnd/>
            <a:tailEnd/>
          </a:ln>
          <a:effec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37931725" indent="-37474525" eaLnBrk="0" hangingPunct="0">
              <a:defRPr sz="2400" b="1">
                <a:solidFill>
                  <a:schemeClr val="tx1"/>
                </a:solidFill>
                <a:latin typeface="Comic Sans MS" charset="0"/>
                <a:ea typeface="ヒラギノ角ゴ Pro W3" charset="0"/>
                <a:cs typeface="ヒラギノ角ゴ Pro W3" charset="0"/>
              </a:defRPr>
            </a:lvl2pPr>
            <a:lvl3pPr eaLnBrk="0" hangingPunct="0">
              <a:defRPr sz="2400" b="1">
                <a:solidFill>
                  <a:schemeClr val="tx1"/>
                </a:solidFill>
                <a:latin typeface="Comic Sans MS" charset="0"/>
                <a:ea typeface="ヒラギノ角ゴ Pro W3" charset="0"/>
                <a:cs typeface="ヒラギノ角ゴ Pro W3" charset="0"/>
              </a:defRPr>
            </a:lvl3pPr>
            <a:lvl4pPr eaLnBrk="0" hangingPunct="0">
              <a:defRPr sz="2400" b="1">
                <a:solidFill>
                  <a:schemeClr val="tx1"/>
                </a:solidFill>
                <a:latin typeface="Comic Sans MS" charset="0"/>
                <a:ea typeface="ヒラギノ角ゴ Pro W3" charset="0"/>
                <a:cs typeface="ヒラギノ角ゴ Pro W3" charset="0"/>
              </a:defRPr>
            </a:lvl4pPr>
            <a:lvl5pPr eaLnBrk="0" hangingPunct="0">
              <a:defRPr sz="2400" b="1">
                <a:solidFill>
                  <a:schemeClr val="tx1"/>
                </a:solidFill>
                <a:latin typeface="Comic Sans MS"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a:lnSpc>
                <a:spcPct val="110000"/>
              </a:lnSpc>
              <a:spcBef>
                <a:spcPct val="50000"/>
              </a:spcBef>
              <a:defRPr/>
            </a:pPr>
            <a:r>
              <a:rPr lang="en-GB" sz="2000" b="0">
                <a:sym typeface="Symbol" charset="0"/>
              </a:rPr>
              <a:t>Coulomb effects and electron</a:t>
            </a:r>
            <a:r>
              <a:rPr lang="it-IT" sz="2000" b="0">
                <a:sym typeface="Symbol" charset="0"/>
              </a:rPr>
              <a:t> </a:t>
            </a:r>
            <a:r>
              <a:rPr lang="en-GB" sz="2000" b="0">
                <a:sym typeface="Symbol" charset="0"/>
              </a:rPr>
              <a:t>screening are</a:t>
            </a:r>
            <a:r>
              <a:rPr lang="it-IT" sz="2000" b="0">
                <a:sym typeface="Symbol" charset="0"/>
              </a:rPr>
              <a:t> </a:t>
            </a:r>
            <a:r>
              <a:rPr lang="en-GB" sz="2000" b="0">
                <a:sym typeface="Symbol" charset="0"/>
              </a:rPr>
              <a:t>negligible</a:t>
            </a:r>
            <a:r>
              <a:rPr lang="en-GB" sz="1800">
                <a:effectLst>
                  <a:outerShdw blurRad="38100" dist="38100" dir="2700000" algn="tl">
                    <a:srgbClr val="DDDDDD"/>
                  </a:outerShdw>
                </a:effectLst>
                <a:sym typeface="Symbol" charset="0"/>
              </a:rPr>
              <a:t>  </a:t>
            </a:r>
            <a:endParaRPr lang="en-GB" b="0">
              <a:effectLst>
                <a:outerShdw blurRad="38100" dist="38100" dir="2700000" algn="tl">
                  <a:srgbClr val="DDDDDD"/>
                </a:outerShdw>
              </a:effectLst>
              <a:latin typeface="Times New Roman" charset="0"/>
            </a:endParaRPr>
          </a:p>
        </p:txBody>
      </p:sp>
      <p:sp>
        <p:nvSpPr>
          <p:cNvPr id="18438" name="Text Box 9"/>
          <p:cNvSpPr txBox="1">
            <a:spLocks noChangeArrowheads="1"/>
          </p:cNvSpPr>
          <p:nvPr/>
        </p:nvSpPr>
        <p:spPr bwMode="auto">
          <a:xfrm>
            <a:off x="76200" y="1282700"/>
            <a:ext cx="7016750" cy="292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nSpc>
                <a:spcPct val="110000"/>
              </a:lnSpc>
              <a:spcBef>
                <a:spcPct val="50000"/>
              </a:spcBef>
            </a:pPr>
            <a:r>
              <a:rPr lang="en-GB" sz="2000" b="0"/>
              <a:t>The incoming energy E</a:t>
            </a:r>
            <a:r>
              <a:rPr lang="it-IT" sz="2000" b="0" baseline="-25000"/>
              <a:t>A</a:t>
            </a:r>
            <a:r>
              <a:rPr lang="en-GB" sz="2000" b="0"/>
              <a:t> of the incident particle is larger than the Coulomb barrier energy </a:t>
            </a:r>
            <a:r>
              <a:rPr lang="it-IT" sz="2000" b="0"/>
              <a:t> (</a:t>
            </a:r>
            <a:r>
              <a:rPr lang="en-GB" sz="2000" b="0"/>
              <a:t>E</a:t>
            </a:r>
            <a:r>
              <a:rPr lang="it-IT" sz="2000" b="0" baseline="-25000"/>
              <a:t>AB</a:t>
            </a:r>
            <a:r>
              <a:rPr lang="it-IT" sz="2000" b="0"/>
              <a:t>)</a:t>
            </a:r>
            <a:r>
              <a:rPr lang="it-IT" sz="2000" b="0" baseline="-25000"/>
              <a:t>Coul. Bar.</a:t>
            </a:r>
          </a:p>
          <a:p>
            <a:pPr>
              <a:lnSpc>
                <a:spcPct val="110000"/>
              </a:lnSpc>
              <a:spcBef>
                <a:spcPct val="50000"/>
              </a:spcBef>
            </a:pPr>
            <a:r>
              <a:rPr lang="en-GB" sz="2000" b="0" baseline="-25000"/>
              <a:t>   </a:t>
            </a:r>
          </a:p>
          <a:p>
            <a:pPr>
              <a:lnSpc>
                <a:spcPct val="110000"/>
              </a:lnSpc>
              <a:spcBef>
                <a:spcPct val="50000"/>
              </a:spcBef>
            </a:pPr>
            <a:r>
              <a:rPr lang="it-IT" sz="2000" b="0"/>
              <a:t>             </a:t>
            </a:r>
            <a:r>
              <a:rPr lang="en-GB" sz="2000" b="0"/>
              <a:t>E</a:t>
            </a:r>
            <a:r>
              <a:rPr lang="en-GB" sz="2000" b="0" baseline="-25000"/>
              <a:t>A</a:t>
            </a:r>
            <a:r>
              <a:rPr lang="it-IT" sz="2000" b="0" baseline="-25000"/>
              <a:t>  </a:t>
            </a:r>
            <a:r>
              <a:rPr lang="en-GB" sz="2000" b="0"/>
              <a:t>&gt; </a:t>
            </a:r>
            <a:r>
              <a:rPr lang="it-IT" sz="2000" b="0"/>
              <a:t>(</a:t>
            </a:r>
            <a:r>
              <a:rPr lang="en-GB" sz="2000" b="0"/>
              <a:t>E</a:t>
            </a:r>
            <a:r>
              <a:rPr lang="it-IT" sz="2000" b="0" baseline="-25000"/>
              <a:t>AB</a:t>
            </a:r>
            <a:r>
              <a:rPr lang="it-IT" sz="2000" b="0"/>
              <a:t>)</a:t>
            </a:r>
            <a:r>
              <a:rPr lang="it-IT" sz="2000" b="0" baseline="-25000"/>
              <a:t>Coulomb Barrier</a:t>
            </a:r>
          </a:p>
          <a:p>
            <a:pPr>
              <a:lnSpc>
                <a:spcPct val="110000"/>
              </a:lnSpc>
              <a:spcBef>
                <a:spcPct val="50000"/>
              </a:spcBef>
            </a:pPr>
            <a:endParaRPr lang="it-IT" sz="2000" b="0" baseline="-25000"/>
          </a:p>
          <a:p>
            <a:pPr eaLnBrk="1" hangingPunct="1"/>
            <a:r>
              <a:rPr lang="it-IT" sz="1600" b="0">
                <a:latin typeface="Arial" charset="0"/>
              </a:rPr>
              <a:t>(This means that B and x have a non-negligible probability to be very close)</a:t>
            </a:r>
          </a:p>
          <a:p>
            <a:pPr eaLnBrk="1" hangingPunct="1"/>
            <a:endParaRPr lang="en-GB" sz="1600" b="0">
              <a:latin typeface="Arial" charset="0"/>
            </a:endParaRPr>
          </a:p>
          <a:p>
            <a:pPr eaLnBrk="1" hangingPunct="1">
              <a:spcBef>
                <a:spcPct val="50000"/>
              </a:spcBef>
            </a:pPr>
            <a:endParaRPr lang="en-GB" b="0">
              <a:latin typeface="Times New Roman" charset="0"/>
            </a:endParaRPr>
          </a:p>
        </p:txBody>
      </p:sp>
      <p:grpSp>
        <p:nvGrpSpPr>
          <p:cNvPr id="18439" name="Group 13"/>
          <p:cNvGrpSpPr>
            <a:grpSpLocks/>
          </p:cNvGrpSpPr>
          <p:nvPr/>
        </p:nvGrpSpPr>
        <p:grpSpPr bwMode="auto">
          <a:xfrm>
            <a:off x="5435600" y="1485900"/>
            <a:ext cx="3911600" cy="2159000"/>
            <a:chOff x="473" y="2016"/>
            <a:chExt cx="2215" cy="1273"/>
          </a:xfrm>
        </p:grpSpPr>
        <p:grpSp>
          <p:nvGrpSpPr>
            <p:cNvPr id="18441" name="Group 14"/>
            <p:cNvGrpSpPr>
              <a:grpSpLocks/>
            </p:cNvGrpSpPr>
            <p:nvPr/>
          </p:nvGrpSpPr>
          <p:grpSpPr bwMode="auto">
            <a:xfrm>
              <a:off x="473" y="2016"/>
              <a:ext cx="2215" cy="1273"/>
              <a:chOff x="528" y="2022"/>
              <a:chExt cx="2215" cy="1273"/>
            </a:xfrm>
          </p:grpSpPr>
          <p:sp>
            <p:nvSpPr>
              <p:cNvPr id="27663" name="Text Box 15"/>
              <p:cNvSpPr txBox="1">
                <a:spLocks noChangeArrowheads="1"/>
              </p:cNvSpPr>
              <p:nvPr/>
            </p:nvSpPr>
            <p:spPr bwMode="auto">
              <a:xfrm>
                <a:off x="1415" y="2022"/>
                <a:ext cx="1328" cy="306"/>
              </a:xfrm>
              <a:prstGeom prst="rect">
                <a:avLst/>
              </a:prstGeom>
              <a:noFill/>
              <a:ln w="9525">
                <a:noFill/>
                <a:miter lim="800000"/>
                <a:headEnd/>
                <a:tailEnd/>
              </a:ln>
              <a:effec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37931725" indent="-37474525" eaLnBrk="0" hangingPunct="0">
                  <a:defRPr sz="2400" b="1">
                    <a:solidFill>
                      <a:schemeClr val="tx1"/>
                    </a:solidFill>
                    <a:latin typeface="Comic Sans MS" charset="0"/>
                    <a:ea typeface="ヒラギノ角ゴ Pro W3" charset="0"/>
                    <a:cs typeface="ヒラギノ角ゴ Pro W3" charset="0"/>
                  </a:defRPr>
                </a:lvl2pPr>
                <a:lvl3pPr eaLnBrk="0" hangingPunct="0">
                  <a:defRPr sz="2400" b="1">
                    <a:solidFill>
                      <a:schemeClr val="tx1"/>
                    </a:solidFill>
                    <a:latin typeface="Comic Sans MS" charset="0"/>
                    <a:ea typeface="ヒラギノ角ゴ Pro W3" charset="0"/>
                    <a:cs typeface="ヒラギノ角ゴ Pro W3" charset="0"/>
                  </a:defRPr>
                </a:lvl3pPr>
                <a:lvl4pPr eaLnBrk="0" hangingPunct="0">
                  <a:defRPr sz="2400" b="1">
                    <a:solidFill>
                      <a:schemeClr val="tx1"/>
                    </a:solidFill>
                    <a:latin typeface="Comic Sans MS" charset="0"/>
                    <a:ea typeface="ヒラギノ角ゴ Pro W3" charset="0"/>
                    <a:cs typeface="ヒラギノ角ゴ Pro W3" charset="0"/>
                  </a:defRPr>
                </a:lvl4pPr>
                <a:lvl5pPr eaLnBrk="0" hangingPunct="0">
                  <a:defRPr sz="2400" b="1">
                    <a:solidFill>
                      <a:schemeClr val="tx1"/>
                    </a:solidFill>
                    <a:latin typeface="Comic Sans MS"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defRPr/>
                </a:pPr>
                <a:r>
                  <a:rPr lang="en-GB" sz="2800"/>
                  <a:t> </a:t>
                </a:r>
                <a:endParaRPr lang="en-GB" sz="2000">
                  <a:effectLst>
                    <a:outerShdw blurRad="38100" dist="38100" dir="2700000" algn="tl">
                      <a:srgbClr val="DDDDDD"/>
                    </a:outerShdw>
                  </a:effectLst>
                </a:endParaRPr>
              </a:p>
            </p:txBody>
          </p:sp>
          <p:grpSp>
            <p:nvGrpSpPr>
              <p:cNvPr id="18445" name="Group 16"/>
              <p:cNvGrpSpPr>
                <a:grpSpLocks/>
              </p:cNvGrpSpPr>
              <p:nvPr/>
            </p:nvGrpSpPr>
            <p:grpSpPr bwMode="auto">
              <a:xfrm>
                <a:off x="528" y="2052"/>
                <a:ext cx="2016" cy="1243"/>
                <a:chOff x="528" y="2052"/>
                <a:chExt cx="2016" cy="1243"/>
              </a:xfrm>
            </p:grpSpPr>
            <p:sp>
              <p:nvSpPr>
                <p:cNvPr id="18446" name="Text Box 17"/>
                <p:cNvSpPr txBox="1">
                  <a:spLocks noChangeArrowheads="1"/>
                </p:cNvSpPr>
                <p:nvPr/>
              </p:nvSpPr>
              <p:spPr bwMode="auto">
                <a:xfrm>
                  <a:off x="528" y="2057"/>
                  <a:ext cx="2016" cy="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p:txBody>
            </p:sp>
            <p:grpSp>
              <p:nvGrpSpPr>
                <p:cNvPr id="18447" name="Group 18"/>
                <p:cNvGrpSpPr>
                  <a:grpSpLocks/>
                </p:cNvGrpSpPr>
                <p:nvPr/>
              </p:nvGrpSpPr>
              <p:grpSpPr bwMode="auto">
                <a:xfrm>
                  <a:off x="576" y="2052"/>
                  <a:ext cx="1960" cy="980"/>
                  <a:chOff x="288" y="2736"/>
                  <a:chExt cx="1824" cy="1306"/>
                </a:xfrm>
              </p:grpSpPr>
              <p:sp>
                <p:nvSpPr>
                  <p:cNvPr id="18448" name="Text Box 19"/>
                  <p:cNvSpPr txBox="1">
                    <a:spLocks noChangeArrowheads="1"/>
                  </p:cNvSpPr>
                  <p:nvPr/>
                </p:nvSpPr>
                <p:spPr bwMode="auto">
                  <a:xfrm flipV="1">
                    <a:off x="720" y="3050"/>
                    <a:ext cx="432" cy="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600"/>
                      <a:t>x</a:t>
                    </a:r>
                  </a:p>
                </p:txBody>
              </p:sp>
              <p:grpSp>
                <p:nvGrpSpPr>
                  <p:cNvPr id="18449" name="Group 20"/>
                  <p:cNvGrpSpPr>
                    <a:grpSpLocks/>
                  </p:cNvGrpSpPr>
                  <p:nvPr/>
                </p:nvGrpSpPr>
                <p:grpSpPr bwMode="auto">
                  <a:xfrm>
                    <a:off x="288" y="2736"/>
                    <a:ext cx="1824" cy="1306"/>
                    <a:chOff x="288" y="2736"/>
                    <a:chExt cx="1824" cy="1306"/>
                  </a:xfrm>
                </p:grpSpPr>
                <p:sp>
                  <p:nvSpPr>
                    <p:cNvPr id="18450" name="Oval 21"/>
                    <p:cNvSpPr>
                      <a:spLocks noChangeArrowheads="1"/>
                    </p:cNvSpPr>
                    <p:nvPr/>
                  </p:nvSpPr>
                  <p:spPr bwMode="auto">
                    <a:xfrm flipV="1">
                      <a:off x="1008" y="3408"/>
                      <a:ext cx="192" cy="96"/>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rot="10800000" wrap="none" anchor="ctr"/>
                    <a:lstStyle/>
                    <a:p>
                      <a:pPr algn="ctr">
                        <a:spcBef>
                          <a:spcPct val="20000"/>
                        </a:spcBef>
                      </a:pPr>
                      <a:endParaRPr lang="en-GB" b="0"/>
                    </a:p>
                    <a:p>
                      <a:pPr algn="ctr">
                        <a:spcBef>
                          <a:spcPct val="20000"/>
                        </a:spcBef>
                      </a:pPr>
                      <a:endParaRPr lang="en-GB" b="0"/>
                    </a:p>
                  </p:txBody>
                </p:sp>
                <p:grpSp>
                  <p:nvGrpSpPr>
                    <p:cNvPr id="18451" name="Group 22"/>
                    <p:cNvGrpSpPr>
                      <a:grpSpLocks/>
                    </p:cNvGrpSpPr>
                    <p:nvPr/>
                  </p:nvGrpSpPr>
                  <p:grpSpPr bwMode="auto">
                    <a:xfrm>
                      <a:off x="288" y="2736"/>
                      <a:ext cx="1824" cy="1306"/>
                      <a:chOff x="288" y="2736"/>
                      <a:chExt cx="1824" cy="1306"/>
                    </a:xfrm>
                  </p:grpSpPr>
                  <p:sp>
                    <p:nvSpPr>
                      <p:cNvPr id="18453" name="Text Box 23"/>
                      <p:cNvSpPr txBox="1">
                        <a:spLocks noChangeArrowheads="1"/>
                      </p:cNvSpPr>
                      <p:nvPr/>
                    </p:nvSpPr>
                    <p:spPr bwMode="auto">
                      <a:xfrm>
                        <a:off x="288" y="3464"/>
                        <a:ext cx="528"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B</a:t>
                        </a:r>
                      </a:p>
                    </p:txBody>
                  </p:sp>
                  <p:sp>
                    <p:nvSpPr>
                      <p:cNvPr id="18454" name="Text Box 24"/>
                      <p:cNvSpPr txBox="1">
                        <a:spLocks noChangeArrowheads="1"/>
                      </p:cNvSpPr>
                      <p:nvPr/>
                    </p:nvSpPr>
                    <p:spPr bwMode="auto">
                      <a:xfrm>
                        <a:off x="1824" y="3754"/>
                        <a:ext cx="14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it-IT" sz="1800"/>
                          <a:t>D</a:t>
                        </a:r>
                        <a:endParaRPr lang="en-GB" sz="1800"/>
                      </a:p>
                    </p:txBody>
                  </p:sp>
                  <p:sp>
                    <p:nvSpPr>
                      <p:cNvPr id="18455" name="Text Box 25"/>
                      <p:cNvSpPr txBox="1">
                        <a:spLocks noChangeArrowheads="1"/>
                      </p:cNvSpPr>
                      <p:nvPr/>
                    </p:nvSpPr>
                    <p:spPr bwMode="auto">
                      <a:xfrm>
                        <a:off x="1824" y="3178"/>
                        <a:ext cx="28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a:t>C</a:t>
                        </a:r>
                      </a:p>
                    </p:txBody>
                  </p:sp>
                  <p:sp>
                    <p:nvSpPr>
                      <p:cNvPr id="18456" name="Text Box 26"/>
                      <p:cNvSpPr txBox="1">
                        <a:spLocks noChangeArrowheads="1"/>
                      </p:cNvSpPr>
                      <p:nvPr/>
                    </p:nvSpPr>
                    <p:spPr bwMode="auto">
                      <a:xfrm>
                        <a:off x="336" y="2783"/>
                        <a:ext cx="250"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A</a:t>
                        </a:r>
                      </a:p>
                    </p:txBody>
                  </p:sp>
                  <p:sp>
                    <p:nvSpPr>
                      <p:cNvPr id="18457" name="Text Box 27"/>
                      <p:cNvSpPr txBox="1">
                        <a:spLocks noChangeArrowheads="1"/>
                      </p:cNvSpPr>
                      <p:nvPr/>
                    </p:nvSpPr>
                    <p:spPr bwMode="auto">
                      <a:xfrm>
                        <a:off x="1680" y="2736"/>
                        <a:ext cx="3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S</a:t>
                        </a:r>
                      </a:p>
                    </p:txBody>
                  </p:sp>
                  <p:grpSp>
                    <p:nvGrpSpPr>
                      <p:cNvPr id="18458" name="Group 28"/>
                      <p:cNvGrpSpPr>
                        <a:grpSpLocks/>
                      </p:cNvGrpSpPr>
                      <p:nvPr/>
                    </p:nvGrpSpPr>
                    <p:grpSpPr bwMode="auto">
                      <a:xfrm>
                        <a:off x="432" y="3072"/>
                        <a:ext cx="1536" cy="672"/>
                        <a:chOff x="432" y="1920"/>
                        <a:chExt cx="1536" cy="672"/>
                      </a:xfrm>
                    </p:grpSpPr>
                    <p:sp>
                      <p:nvSpPr>
                        <p:cNvPr id="18459" name="Line 29"/>
                        <p:cNvSpPr>
                          <a:spLocks noChangeShapeType="1"/>
                        </p:cNvSpPr>
                        <p:nvPr/>
                      </p:nvSpPr>
                      <p:spPr bwMode="auto">
                        <a:xfrm>
                          <a:off x="576" y="1920"/>
                          <a:ext cx="43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8460" name="Line 30"/>
                        <p:cNvSpPr>
                          <a:spLocks noChangeShapeType="1"/>
                        </p:cNvSpPr>
                        <p:nvPr/>
                      </p:nvSpPr>
                      <p:spPr bwMode="auto">
                        <a:xfrm flipV="1">
                          <a:off x="432" y="2304"/>
                          <a:ext cx="624"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8461" name="Line 31"/>
                        <p:cNvSpPr>
                          <a:spLocks noChangeShapeType="1"/>
                        </p:cNvSpPr>
                        <p:nvPr/>
                      </p:nvSpPr>
                      <p:spPr bwMode="auto">
                        <a:xfrm flipV="1">
                          <a:off x="1200" y="1920"/>
                          <a:ext cx="576" cy="1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8462" name="Line 32"/>
                        <p:cNvSpPr>
                          <a:spLocks noChangeShapeType="1"/>
                        </p:cNvSpPr>
                        <p:nvPr/>
                      </p:nvSpPr>
                      <p:spPr bwMode="auto">
                        <a:xfrm flipV="1">
                          <a:off x="1152" y="2160"/>
                          <a:ext cx="768" cy="14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8463" name="Line 33"/>
                        <p:cNvSpPr>
                          <a:spLocks noChangeShapeType="1"/>
                        </p:cNvSpPr>
                        <p:nvPr/>
                      </p:nvSpPr>
                      <p:spPr bwMode="auto">
                        <a:xfrm>
                          <a:off x="1152" y="2304"/>
                          <a:ext cx="816" cy="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8464" name="Line 34"/>
                        <p:cNvSpPr>
                          <a:spLocks noChangeShapeType="1"/>
                        </p:cNvSpPr>
                        <p:nvPr/>
                      </p:nvSpPr>
                      <p:spPr bwMode="auto">
                        <a:xfrm>
                          <a:off x="1056" y="1920"/>
                          <a:ext cx="0" cy="33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grpSp>
                </p:grpSp>
                <p:sp>
                  <p:nvSpPr>
                    <p:cNvPr id="18452" name="Oval 35"/>
                    <p:cNvSpPr>
                      <a:spLocks noChangeArrowheads="1"/>
                    </p:cNvSpPr>
                    <p:nvPr/>
                  </p:nvSpPr>
                  <p:spPr bwMode="auto">
                    <a:xfrm flipV="1">
                      <a:off x="1008" y="3024"/>
                      <a:ext cx="192" cy="96"/>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a:p>
                  </p:txBody>
                </p:sp>
              </p:grpSp>
            </p:grpSp>
          </p:grpSp>
        </p:grpSp>
        <p:sp>
          <p:nvSpPr>
            <p:cNvPr id="18442" name="Oval 36"/>
            <p:cNvSpPr>
              <a:spLocks noChangeArrowheads="1"/>
            </p:cNvSpPr>
            <p:nvPr/>
          </p:nvSpPr>
          <p:spPr bwMode="auto">
            <a:xfrm>
              <a:off x="1330" y="2544"/>
              <a:ext cx="206" cy="96"/>
            </a:xfrm>
            <a:prstGeom prst="ellipse">
              <a:avLst/>
            </a:prstGeom>
            <a:solidFill>
              <a:srgbClr val="CC3300"/>
            </a:solidFill>
            <a:ln w="9525">
              <a:solidFill>
                <a:schemeClr val="tx1"/>
              </a:solidFill>
              <a:round/>
              <a:headEnd/>
              <a:tailEnd/>
            </a:ln>
          </p:spPr>
          <p:txBody>
            <a:bodyPr wrap="none" anchor="ctr"/>
            <a:lstStyle/>
            <a:p>
              <a:endParaRPr lang="it-IT"/>
            </a:p>
          </p:txBody>
        </p:sp>
        <p:sp>
          <p:nvSpPr>
            <p:cNvPr id="18443" name="Oval 37"/>
            <p:cNvSpPr>
              <a:spLocks noChangeArrowheads="1"/>
            </p:cNvSpPr>
            <p:nvPr/>
          </p:nvSpPr>
          <p:spPr bwMode="auto">
            <a:xfrm>
              <a:off x="1296" y="2256"/>
              <a:ext cx="206" cy="96"/>
            </a:xfrm>
            <a:prstGeom prst="ellipse">
              <a:avLst/>
            </a:prstGeom>
            <a:solidFill>
              <a:schemeClr val="tx1"/>
            </a:solidFill>
            <a:ln w="9525">
              <a:solidFill>
                <a:schemeClr val="tx1"/>
              </a:solidFill>
              <a:round/>
              <a:headEnd/>
              <a:tailEnd/>
            </a:ln>
          </p:spPr>
          <p:txBody>
            <a:bodyPr wrap="none" anchor="ctr"/>
            <a:lstStyle/>
            <a:p>
              <a:endParaRPr lang="it-IT"/>
            </a:p>
          </p:txBody>
        </p:sp>
      </p:grpSp>
      <p:pic>
        <p:nvPicPr>
          <p:cNvPr id="18440" name="Picture 40" descr="trojanhors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88125" y="3644900"/>
            <a:ext cx="2298700" cy="2157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72270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1960" y="104464"/>
            <a:ext cx="5579239" cy="1143000"/>
          </a:xfrm>
        </p:spPr>
        <p:txBody>
          <a:bodyPr>
            <a:normAutofit fontScale="90000"/>
          </a:bodyPr>
          <a:lstStyle/>
          <a:p>
            <a:r>
              <a:rPr lang="it-IT" sz="2400" b="1" dirty="0"/>
              <a:t>          </a:t>
            </a:r>
            <a:r>
              <a:rPr lang="it-IT" sz="2400" b="1" dirty="0" err="1"/>
              <a:t>Required</a:t>
            </a:r>
            <a:r>
              <a:rPr lang="it-IT" sz="2400" b="1" dirty="0"/>
              <a:t> </a:t>
            </a:r>
            <a:r>
              <a:rPr lang="it-IT" sz="2400" b="1" baseline="30000" dirty="0"/>
              <a:t>3</a:t>
            </a:r>
            <a:r>
              <a:rPr lang="it-IT" sz="2400" b="1" dirty="0"/>
              <a:t>He </a:t>
            </a:r>
            <a:r>
              <a:rPr lang="it-IT" sz="2400" b="1" dirty="0" err="1"/>
              <a:t>E</a:t>
            </a:r>
            <a:r>
              <a:rPr lang="it-IT" sz="2400" b="1" baseline="-25000" dirty="0" err="1"/>
              <a:t>beam</a:t>
            </a:r>
            <a:r>
              <a:rPr lang="it-IT" sz="2400" b="1" dirty="0"/>
              <a:t>=9 </a:t>
            </a:r>
            <a:r>
              <a:rPr lang="it-IT" sz="2400" b="1" dirty="0" err="1"/>
              <a:t>MeV</a:t>
            </a:r>
            <a:r>
              <a:rPr lang="it-IT" sz="2400" b="1" dirty="0"/>
              <a:t> </a:t>
            </a:r>
            <a:r>
              <a:rPr lang="it-IT" sz="2400" b="1" dirty="0" err="1"/>
              <a:t>very</a:t>
            </a:r>
            <a:r>
              <a:rPr lang="it-IT" sz="2400" b="1" dirty="0"/>
              <a:t> </a:t>
            </a:r>
            <a:r>
              <a:rPr lang="it-IT" sz="2400" b="1" dirty="0" err="1"/>
              <a:t>well</a:t>
            </a:r>
            <a:r>
              <a:rPr lang="it-IT" sz="2400" b="1" dirty="0"/>
              <a:t> </a:t>
            </a:r>
            <a:r>
              <a:rPr lang="it-IT" sz="2400" b="1" dirty="0" err="1"/>
              <a:t>focused</a:t>
            </a:r>
            <a:r>
              <a:rPr lang="it-IT" sz="2400" b="1" dirty="0"/>
              <a:t> and a </a:t>
            </a:r>
            <a:br>
              <a:rPr lang="it-IT" sz="2400" b="1" dirty="0"/>
            </a:br>
            <a:r>
              <a:rPr lang="it-IT" sz="2400" b="1" dirty="0"/>
              <a:t>large </a:t>
            </a:r>
            <a:r>
              <a:rPr lang="it-IT" sz="2400" b="1" dirty="0" err="1"/>
              <a:t>scattering</a:t>
            </a:r>
            <a:r>
              <a:rPr lang="it-IT" sz="2400" b="1" dirty="0"/>
              <a:t> </a:t>
            </a:r>
            <a:r>
              <a:rPr lang="it-IT" sz="2400" b="1" dirty="0" err="1"/>
              <a:t>chamber</a:t>
            </a:r>
            <a:r>
              <a:rPr lang="it-IT" sz="2400" b="1" dirty="0">
                <a:sym typeface="Wingdings" pitchFamily="2" charset="2"/>
              </a:rPr>
              <a:t> Notre Dame</a:t>
            </a:r>
            <a:endParaRPr lang="it-IT" sz="2400" b="1" dirty="0"/>
          </a:p>
        </p:txBody>
      </p:sp>
      <p:sp>
        <p:nvSpPr>
          <p:cNvPr id="4" name="CasellaDiTesto 3"/>
          <p:cNvSpPr txBox="1"/>
          <p:nvPr/>
        </p:nvSpPr>
        <p:spPr>
          <a:xfrm>
            <a:off x="457200" y="1327862"/>
            <a:ext cx="8502071" cy="1200329"/>
          </a:xfrm>
          <a:prstGeom prst="rect">
            <a:avLst/>
          </a:prstGeom>
          <a:noFill/>
        </p:spPr>
        <p:txBody>
          <a:bodyPr wrap="none" rtlCol="0">
            <a:spAutoFit/>
          </a:bodyPr>
          <a:lstStyle/>
          <a:p>
            <a:r>
              <a:rPr lang="it-IT" baseline="30000" dirty="0"/>
              <a:t>3</a:t>
            </a:r>
            <a:r>
              <a:rPr lang="it-IT" dirty="0"/>
              <a:t>He+ d </a:t>
            </a:r>
            <a:r>
              <a:rPr lang="it-IT" dirty="0">
                <a:sym typeface="Wingdings"/>
              </a:rPr>
              <a:t> </a:t>
            </a:r>
            <a:r>
              <a:rPr lang="it-IT" dirty="0" err="1">
                <a:sym typeface="Wingdings"/>
              </a:rPr>
              <a:t>p+t+p</a:t>
            </a:r>
            <a:r>
              <a:rPr lang="it-IT" dirty="0">
                <a:sym typeface="Wingdings"/>
              </a:rPr>
              <a:t> to </a:t>
            </a:r>
            <a:r>
              <a:rPr lang="it-IT" dirty="0" err="1">
                <a:sym typeface="Wingdings"/>
              </a:rPr>
              <a:t>study</a:t>
            </a:r>
            <a:r>
              <a:rPr lang="it-IT" dirty="0">
                <a:sym typeface="Wingdings"/>
              </a:rPr>
              <a:t> </a:t>
            </a:r>
            <a:r>
              <a:rPr lang="it-IT" b="1" baseline="30000" dirty="0">
                <a:solidFill>
                  <a:srgbClr val="FF0000"/>
                </a:solidFill>
                <a:sym typeface="Wingdings"/>
              </a:rPr>
              <a:t>3</a:t>
            </a:r>
            <a:r>
              <a:rPr lang="it-IT" b="1" dirty="0">
                <a:solidFill>
                  <a:srgbClr val="FF0000"/>
                </a:solidFill>
                <a:sym typeface="Wingdings"/>
              </a:rPr>
              <a:t>He+n </a:t>
            </a:r>
            <a:r>
              <a:rPr lang="it-IT" b="1" dirty="0" err="1">
                <a:solidFill>
                  <a:srgbClr val="FF0000"/>
                </a:solidFill>
                <a:sym typeface="Wingdings"/>
              </a:rPr>
              <a:t>p</a:t>
            </a:r>
            <a:r>
              <a:rPr lang="it-IT" b="1" dirty="0">
                <a:solidFill>
                  <a:srgbClr val="FF0000"/>
                </a:solidFill>
                <a:sym typeface="Wingdings"/>
              </a:rPr>
              <a:t>+ </a:t>
            </a:r>
            <a:r>
              <a:rPr lang="it-IT" b="1" baseline="30000" dirty="0">
                <a:solidFill>
                  <a:srgbClr val="FF0000"/>
                </a:solidFill>
                <a:sym typeface="Wingdings"/>
              </a:rPr>
              <a:t>3</a:t>
            </a:r>
            <a:r>
              <a:rPr lang="it-IT" b="1" dirty="0">
                <a:solidFill>
                  <a:srgbClr val="FF0000"/>
                </a:solidFill>
                <a:sym typeface="Wingdings"/>
              </a:rPr>
              <a:t>H</a:t>
            </a:r>
          </a:p>
          <a:p>
            <a:endParaRPr lang="it-IT" dirty="0">
              <a:sym typeface="Wingdings"/>
            </a:endParaRPr>
          </a:p>
          <a:p>
            <a:r>
              <a:rPr lang="it-IT" dirty="0">
                <a:sym typeface="Wingdings"/>
              </a:rPr>
              <a:t>Quasi-free </a:t>
            </a:r>
            <a:r>
              <a:rPr lang="it-IT" dirty="0" err="1">
                <a:sym typeface="Wingdings"/>
              </a:rPr>
              <a:t>mechanism</a:t>
            </a:r>
            <a:r>
              <a:rPr lang="it-IT" dirty="0">
                <a:sym typeface="Wingdings"/>
              </a:rPr>
              <a:t> </a:t>
            </a:r>
            <a:r>
              <a:rPr lang="it-IT" dirty="0" err="1">
                <a:sym typeface="Wingdings"/>
              </a:rPr>
              <a:t>is</a:t>
            </a:r>
            <a:r>
              <a:rPr lang="it-IT" dirty="0">
                <a:sym typeface="Wingdings"/>
              </a:rPr>
              <a:t> </a:t>
            </a:r>
            <a:r>
              <a:rPr lang="it-IT" dirty="0" err="1">
                <a:sym typeface="Wingdings"/>
              </a:rPr>
              <a:t>dominant</a:t>
            </a:r>
            <a:r>
              <a:rPr lang="it-IT" dirty="0">
                <a:sym typeface="Wingdings"/>
              </a:rPr>
              <a:t> in the </a:t>
            </a:r>
            <a:r>
              <a:rPr lang="it-IT" dirty="0" err="1">
                <a:sym typeface="Wingdings"/>
              </a:rPr>
              <a:t>kinematic</a:t>
            </a:r>
            <a:r>
              <a:rPr lang="it-IT" dirty="0">
                <a:sym typeface="Wingdings"/>
              </a:rPr>
              <a:t> </a:t>
            </a:r>
            <a:r>
              <a:rPr lang="it-IT" dirty="0" err="1">
                <a:sym typeface="Wingdings"/>
              </a:rPr>
              <a:t>regions</a:t>
            </a:r>
            <a:r>
              <a:rPr lang="it-IT" dirty="0">
                <a:sym typeface="Wingdings"/>
              </a:rPr>
              <a:t> </a:t>
            </a:r>
            <a:r>
              <a:rPr lang="it-IT" dirty="0" err="1">
                <a:sym typeface="Wingdings"/>
              </a:rPr>
              <a:t>where</a:t>
            </a:r>
            <a:r>
              <a:rPr lang="it-IT" dirty="0">
                <a:sym typeface="Wingdings"/>
              </a:rPr>
              <a:t> </a:t>
            </a:r>
            <a:r>
              <a:rPr lang="it-IT" dirty="0" err="1">
                <a:sym typeface="Wingdings"/>
              </a:rPr>
              <a:t>spectator</a:t>
            </a:r>
            <a:r>
              <a:rPr lang="it-IT" dirty="0">
                <a:sym typeface="Wingdings"/>
              </a:rPr>
              <a:t> </a:t>
            </a:r>
            <a:r>
              <a:rPr lang="it-IT" dirty="0" err="1">
                <a:sym typeface="Wingdings"/>
              </a:rPr>
              <a:t>momentum</a:t>
            </a:r>
            <a:endParaRPr lang="it-IT" dirty="0">
              <a:sym typeface="Wingdings"/>
            </a:endParaRPr>
          </a:p>
          <a:p>
            <a:r>
              <a:rPr lang="it-IT" dirty="0" err="1">
                <a:sym typeface="Wingdings"/>
              </a:rPr>
              <a:t>p</a:t>
            </a:r>
            <a:r>
              <a:rPr lang="it-IT" baseline="-25000" dirty="0" err="1">
                <a:sym typeface="Wingdings"/>
              </a:rPr>
              <a:t>spectator</a:t>
            </a:r>
            <a:r>
              <a:rPr lang="it-IT" dirty="0">
                <a:sym typeface="Wingdings"/>
              </a:rPr>
              <a:t> </a:t>
            </a:r>
            <a:r>
              <a:rPr lang="it-IT" dirty="0" err="1">
                <a:sym typeface="Wingdings"/>
              </a:rPr>
              <a:t>is</a:t>
            </a:r>
            <a:r>
              <a:rPr lang="it-IT" dirty="0">
                <a:sym typeface="Wingdings"/>
              </a:rPr>
              <a:t> </a:t>
            </a:r>
            <a:r>
              <a:rPr lang="it-IT" dirty="0" err="1">
                <a:sym typeface="Wingdings"/>
              </a:rPr>
              <a:t>around</a:t>
            </a:r>
            <a:r>
              <a:rPr lang="it-IT" dirty="0">
                <a:sym typeface="Wingdings"/>
              </a:rPr>
              <a:t> zero.</a:t>
            </a:r>
            <a:endParaRPr lang="it-IT" dirty="0"/>
          </a:p>
        </p:txBody>
      </p:sp>
      <p:sp>
        <p:nvSpPr>
          <p:cNvPr id="20" name="CasellaDiTesto 19"/>
          <p:cNvSpPr txBox="1"/>
          <p:nvPr/>
        </p:nvSpPr>
        <p:spPr>
          <a:xfrm>
            <a:off x="2237230" y="2536658"/>
            <a:ext cx="1977224" cy="646331"/>
          </a:xfrm>
          <a:prstGeom prst="rect">
            <a:avLst/>
          </a:prstGeom>
          <a:noFill/>
        </p:spPr>
        <p:txBody>
          <a:bodyPr wrap="none" rtlCol="0">
            <a:spAutoFit/>
          </a:bodyPr>
          <a:lstStyle/>
          <a:p>
            <a:r>
              <a:rPr lang="it-IT" dirty="0" err="1">
                <a:latin typeface="Symbol" charset="2"/>
                <a:cs typeface="Symbol" charset="2"/>
              </a:rPr>
              <a:t>q</a:t>
            </a:r>
            <a:r>
              <a:rPr lang="it-IT" baseline="-25000" dirty="0" err="1"/>
              <a:t>p</a:t>
            </a:r>
            <a:r>
              <a:rPr lang="it-IT" dirty="0"/>
              <a:t>= 10-24 or 26-40</a:t>
            </a:r>
          </a:p>
          <a:p>
            <a:r>
              <a:rPr lang="it-IT" dirty="0" err="1">
                <a:latin typeface="Symbol" charset="2"/>
                <a:cs typeface="Symbol" charset="2"/>
              </a:rPr>
              <a:t>q</a:t>
            </a:r>
            <a:r>
              <a:rPr lang="it-IT" baseline="-25000" dirty="0" err="1"/>
              <a:t>t</a:t>
            </a:r>
            <a:r>
              <a:rPr lang="it-IT" dirty="0"/>
              <a:t>= 6 - 15</a:t>
            </a:r>
          </a:p>
        </p:txBody>
      </p:sp>
      <p:sp>
        <p:nvSpPr>
          <p:cNvPr id="26" name="CasellaDiTesto 25"/>
          <p:cNvSpPr txBox="1"/>
          <p:nvPr/>
        </p:nvSpPr>
        <p:spPr>
          <a:xfrm>
            <a:off x="715591" y="5928508"/>
            <a:ext cx="4138728" cy="646331"/>
          </a:xfrm>
          <a:prstGeom prst="rect">
            <a:avLst/>
          </a:prstGeom>
          <a:solidFill>
            <a:schemeClr val="bg1"/>
          </a:solidFill>
        </p:spPr>
        <p:txBody>
          <a:bodyPr wrap="square" rtlCol="0">
            <a:spAutoFit/>
          </a:bodyPr>
          <a:lstStyle/>
          <a:p>
            <a:r>
              <a:rPr lang="it-IT" dirty="0" err="1"/>
              <a:t>Detection</a:t>
            </a:r>
            <a:r>
              <a:rPr lang="it-IT" dirty="0"/>
              <a:t> </a:t>
            </a:r>
            <a:r>
              <a:rPr lang="it-IT" dirty="0" err="1"/>
              <a:t>apparatus</a:t>
            </a:r>
            <a:r>
              <a:rPr lang="it-IT" dirty="0"/>
              <a:t> </a:t>
            </a:r>
            <a:r>
              <a:rPr lang="it-IT" dirty="0" err="1"/>
              <a:t>formed</a:t>
            </a:r>
            <a:r>
              <a:rPr lang="it-IT" dirty="0"/>
              <a:t> by De-E (</a:t>
            </a:r>
            <a:r>
              <a:rPr lang="it-IT" dirty="0" err="1"/>
              <a:t>silicon</a:t>
            </a:r>
            <a:r>
              <a:rPr lang="it-IT" dirty="0"/>
              <a:t> PSD detectors).</a:t>
            </a:r>
          </a:p>
        </p:txBody>
      </p:sp>
      <p:pic>
        <p:nvPicPr>
          <p:cNvPr id="6" name="Immagine 5">
            <a:extLst>
              <a:ext uri="{FF2B5EF4-FFF2-40B4-BE49-F238E27FC236}">
                <a16:creationId xmlns:a16="http://schemas.microsoft.com/office/drawing/2014/main" id="{7BAB3BB3-0694-5040-A3C7-A564280234A6}"/>
              </a:ext>
            </a:extLst>
          </p:cNvPr>
          <p:cNvPicPr>
            <a:picLocks noChangeAspect="1"/>
          </p:cNvPicPr>
          <p:nvPr/>
        </p:nvPicPr>
        <p:blipFill>
          <a:blip r:embed="rId2"/>
          <a:stretch>
            <a:fillRect/>
          </a:stretch>
        </p:blipFill>
        <p:spPr>
          <a:xfrm>
            <a:off x="808140" y="3361267"/>
            <a:ext cx="3648246" cy="2179672"/>
          </a:xfrm>
          <a:prstGeom prst="rect">
            <a:avLst/>
          </a:prstGeom>
        </p:spPr>
      </p:pic>
      <p:pic>
        <p:nvPicPr>
          <p:cNvPr id="9" name="Immagine 8">
            <a:extLst>
              <a:ext uri="{FF2B5EF4-FFF2-40B4-BE49-F238E27FC236}">
                <a16:creationId xmlns:a16="http://schemas.microsoft.com/office/drawing/2014/main" id="{040AB481-FC1F-AD47-AA17-6BF3E3F36822}"/>
              </a:ext>
            </a:extLst>
          </p:cNvPr>
          <p:cNvPicPr>
            <a:picLocks noChangeAspect="1"/>
          </p:cNvPicPr>
          <p:nvPr/>
        </p:nvPicPr>
        <p:blipFill>
          <a:blip r:embed="rId3"/>
          <a:stretch>
            <a:fillRect/>
          </a:stretch>
        </p:blipFill>
        <p:spPr>
          <a:xfrm>
            <a:off x="5675586" y="2256503"/>
            <a:ext cx="3468414" cy="2178508"/>
          </a:xfrm>
          <a:prstGeom prst="rect">
            <a:avLst/>
          </a:prstGeom>
        </p:spPr>
      </p:pic>
      <p:pic>
        <p:nvPicPr>
          <p:cNvPr id="3074" name="Picture 2" descr="Nessuna descrizione della foto disponibile.">
            <a:extLst>
              <a:ext uri="{FF2B5EF4-FFF2-40B4-BE49-F238E27FC236}">
                <a16:creationId xmlns:a16="http://schemas.microsoft.com/office/drawing/2014/main" id="{E9445154-4D04-7B40-91DD-C359FFF204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386" y="4445492"/>
            <a:ext cx="3188137" cy="23911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otrebbe essere un'immagine raffigurante il seguente testo &quot;HOPE LBNL&quot;">
            <a:extLst>
              <a:ext uri="{FF2B5EF4-FFF2-40B4-BE49-F238E27FC236}">
                <a16:creationId xmlns:a16="http://schemas.microsoft.com/office/drawing/2014/main" id="{DB962C02-D279-A640-B308-E650C307D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7240" y="24065"/>
            <a:ext cx="2844799" cy="160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6831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7,6|1,1"/>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26663</TotalTime>
  <Words>2355</Words>
  <Application>Microsoft Macintosh PowerPoint</Application>
  <PresentationFormat>Presentazione su schermo (4:3)</PresentationFormat>
  <Paragraphs>312</Paragraphs>
  <Slides>32</Slides>
  <Notes>4</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32</vt:i4>
      </vt:variant>
    </vt:vector>
  </HeadingPairs>
  <TitlesOfParts>
    <vt:vector size="42" baseType="lpstr">
      <vt:lpstr>Arial</vt:lpstr>
      <vt:lpstr>Calibri</vt:lpstr>
      <vt:lpstr>Century Gothic</vt:lpstr>
      <vt:lpstr>Comic Sans MS</vt:lpstr>
      <vt:lpstr>Courier New</vt:lpstr>
      <vt:lpstr>Symbol</vt:lpstr>
      <vt:lpstr>Times</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Required 3He Ebeam=9 MeV very well focused and a  large scattering chamber Notre Dame</vt:lpstr>
      <vt:lpstr>Presentazione standard di PowerPoint</vt:lpstr>
      <vt:lpstr>Separation of the 3-body process</vt:lpstr>
      <vt:lpstr>Data Analysis</vt:lpstr>
      <vt:lpstr>Quasi-free process separation 1</vt:lpstr>
      <vt:lpstr>Quasi-free process separation 2</vt:lpstr>
      <vt:lpstr>Cross section and comparison with direct data</vt:lpstr>
      <vt:lpstr>Presentazione standard di PowerPoint</vt:lpstr>
      <vt:lpstr>n-induced reactions &amp; RIB’s in 2 steps: the 7Be(n,α)4He &amp; (n,p) case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Available Measurements</vt:lpstr>
    </vt:vector>
  </TitlesOfParts>
  <Company>INFN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Rosario Gianluca Pizzone</dc:creator>
  <cp:lastModifiedBy>Rosario Pizzone</cp:lastModifiedBy>
  <cp:revision>90</cp:revision>
  <dcterms:created xsi:type="dcterms:W3CDTF">2015-07-09T09:48:50Z</dcterms:created>
  <dcterms:modified xsi:type="dcterms:W3CDTF">2025-02-18T14:49:23Z</dcterms:modified>
</cp:coreProperties>
</file>