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0"/>
  </p:notesMasterIdLst>
  <p:sldIdLst>
    <p:sldId id="256" r:id="rId2"/>
    <p:sldId id="985" r:id="rId3"/>
    <p:sldId id="801" r:id="rId4"/>
    <p:sldId id="802" r:id="rId5"/>
    <p:sldId id="803" r:id="rId6"/>
    <p:sldId id="986" r:id="rId7"/>
    <p:sldId id="276" r:id="rId8"/>
    <p:sldId id="278" r:id="rId9"/>
    <p:sldId id="279" r:id="rId10"/>
    <p:sldId id="280" r:id="rId11"/>
    <p:sldId id="281" r:id="rId12"/>
    <p:sldId id="282" r:id="rId13"/>
    <p:sldId id="996" r:id="rId14"/>
    <p:sldId id="1001" r:id="rId15"/>
    <p:sldId id="833" r:id="rId16"/>
    <p:sldId id="277" r:id="rId17"/>
    <p:sldId id="283" r:id="rId18"/>
    <p:sldId id="625" r:id="rId19"/>
    <p:sldId id="974" r:id="rId20"/>
    <p:sldId id="973" r:id="rId21"/>
    <p:sldId id="975" r:id="rId22"/>
    <p:sldId id="976" r:id="rId23"/>
    <p:sldId id="977" r:id="rId24"/>
    <p:sldId id="626" r:id="rId25"/>
    <p:sldId id="978" r:id="rId26"/>
    <p:sldId id="981" r:id="rId27"/>
    <p:sldId id="984" r:id="rId28"/>
    <p:sldId id="918" r:id="rId29"/>
    <p:sldId id="840" r:id="rId30"/>
    <p:sldId id="852" r:id="rId31"/>
    <p:sldId id="804" r:id="rId32"/>
    <p:sldId id="997" r:id="rId33"/>
    <p:sldId id="941" r:id="rId34"/>
    <p:sldId id="944" r:id="rId35"/>
    <p:sldId id="946" r:id="rId36"/>
    <p:sldId id="950" r:id="rId37"/>
    <p:sldId id="951" r:id="rId38"/>
    <p:sldId id="952" r:id="rId39"/>
    <p:sldId id="628" r:id="rId40"/>
    <p:sldId id="957" r:id="rId41"/>
    <p:sldId id="958" r:id="rId42"/>
    <p:sldId id="963" r:id="rId43"/>
    <p:sldId id="884" r:id="rId44"/>
    <p:sldId id="797" r:id="rId45"/>
    <p:sldId id="998" r:id="rId46"/>
    <p:sldId id="982" r:id="rId47"/>
    <p:sldId id="796" r:id="rId48"/>
    <p:sldId id="807" r:id="rId49"/>
    <p:sldId id="798" r:id="rId50"/>
    <p:sldId id="999" r:id="rId51"/>
    <p:sldId id="987" r:id="rId52"/>
    <p:sldId id="988" r:id="rId53"/>
    <p:sldId id="330" r:id="rId54"/>
    <p:sldId id="844" r:id="rId55"/>
    <p:sldId id="1000" r:id="rId56"/>
    <p:sldId id="990" r:id="rId57"/>
    <p:sldId id="989" r:id="rId58"/>
    <p:sldId id="861" r:id="rId5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947"/>
    <p:restoredTop sz="96327"/>
  </p:normalViewPr>
  <p:slideViewPr>
    <p:cSldViewPr snapToGrid="0">
      <p:cViewPr>
        <p:scale>
          <a:sx n="90" d="100"/>
          <a:sy n="90" d="100"/>
        </p:scale>
        <p:origin x="832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BEB76D-760A-BC4F-9A4F-A2D700396BA2}" type="datetimeFigureOut">
              <a:rPr lang="it-IT" smtClean="0"/>
              <a:t>16/02/25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FFBA30-8700-4C4A-A45C-3B4343C22D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2229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4D285FD8-1105-4326-92FA-1D4A5B4874B0}" type="slidenum">
              <a:rPr lang="en-US" altLang="it-IT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</a:t>
            </a:fld>
            <a:endParaRPr lang="en-US" altLang="it-IT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1507552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029FA4-713C-F2DB-BF0F-AC67363B3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937458A2-3B8D-AAA8-9419-A9A446DB3F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4D285FD8-1105-4326-92FA-1D4A5B4874B0}" type="slidenum">
              <a:rPr lang="en-US" altLang="it-IT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32</a:t>
            </a:fld>
            <a:endParaRPr lang="en-US" altLang="it-IT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D857B125-B760-2C00-D44A-8009E9DA21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7BAD1F02-BCC5-BDEC-8647-3B221F46F8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41817520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20 years he has established the THM as a world</a:t>
            </a:r>
            <a:r>
              <a:rPr lang="en-US" baseline="0" dirty="0"/>
              <a:t> renowned approach in 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8568B-D292-4241-BD37-10BA9CB99B7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643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20 years he has established the THM as a world</a:t>
            </a:r>
            <a:r>
              <a:rPr lang="en-US" baseline="0" dirty="0"/>
              <a:t> renowned approach in 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8568B-D292-4241-BD37-10BA9CB99B7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378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CB986-A7A6-CE44-B275-3B2EE0E05FFA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9932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4D285FD8-1105-4326-92FA-1D4A5B4874B0}" type="slidenum">
              <a:rPr lang="en-US" altLang="it-IT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</a:t>
            </a:fld>
            <a:endParaRPr lang="en-US" altLang="it-IT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701191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4D285FD8-1105-4326-92FA-1D4A5B4874B0}" type="slidenum">
              <a:rPr lang="en-US" altLang="it-IT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5</a:t>
            </a:fld>
            <a:endParaRPr lang="en-US" altLang="it-IT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36775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4D285FD8-1105-4326-92FA-1D4A5B4874B0}" type="slidenum">
              <a:rPr lang="en-US" altLang="it-IT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6</a:t>
            </a:fld>
            <a:endParaRPr lang="en-US" altLang="it-IT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969931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31B00-6480-AE12-C96D-DB27E4FEE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8F26BF2E-DE1A-94A1-A667-3F40F6BE11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4D285FD8-1105-4326-92FA-1D4A5B4874B0}" type="slidenum">
              <a:rPr lang="en-US" altLang="it-IT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13</a:t>
            </a:fld>
            <a:endParaRPr lang="en-US" altLang="it-IT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8D727CDA-FA01-E85F-EFE6-9C0D3CAF76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4BC3EB98-F128-F666-EE1A-C40113D3FB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562201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1D11-4BCD-C562-6F46-04B8ABCCF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4190CA37-D358-A689-C060-412920FD0E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4D285FD8-1105-4326-92FA-1D4A5B4874B0}" type="slidenum">
              <a:rPr lang="en-US" altLang="it-IT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14</a:t>
            </a:fld>
            <a:endParaRPr lang="en-US" altLang="it-IT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1EC30D7A-CD2A-35AF-BE3E-A4DA420516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025B488F-442B-C181-341E-FDDB2BD501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762004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4D285FD8-1105-4326-92FA-1D4A5B4874B0}" type="slidenum">
              <a:rPr lang="en-US" altLang="it-IT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15</a:t>
            </a:fld>
            <a:endParaRPr lang="en-US" altLang="it-IT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102451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4D285FD8-1105-4326-92FA-1D4A5B4874B0}" type="slidenum">
              <a:rPr lang="en-US" altLang="it-IT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28</a:t>
            </a:fld>
            <a:endParaRPr lang="en-US" altLang="it-IT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969931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4D285FD8-1105-4326-92FA-1D4A5B4874B0}" type="slidenum">
              <a:rPr lang="en-US" altLang="it-IT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31</a:t>
            </a:fld>
            <a:endParaRPr lang="en-US" altLang="it-IT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188343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3BF7A0-97DF-F366-E86F-06D2753186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40BEECD-A169-F2F4-0438-A731A92531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3822836-8BB5-B3D4-9772-15C44F0E5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D0944-4B16-6C44-9B0A-16A3600BD585}" type="datetimeFigureOut">
              <a:rPr lang="it-IT" smtClean="0"/>
              <a:t>16/02/25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981F180-441E-747D-22B7-7CA912F41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5139B78-F209-70F7-EE76-7A1C1D8C5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F1E8A-67FD-314F-ABC2-DB13661068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232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887F7D-131C-93F9-2788-63A10DA39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26D4555-61A7-AD8F-BBD5-19D4263E7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022062C-E25B-D001-EA0E-A01FB3CDD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D0944-4B16-6C44-9B0A-16A3600BD585}" type="datetimeFigureOut">
              <a:rPr lang="it-IT" smtClean="0"/>
              <a:t>16/02/25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8CF4900-BC56-A268-04A1-D4B1DF908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72369BF-1B86-04F3-5C07-E6749A3A5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F1E8A-67FD-314F-ABC2-DB13661068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3319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FE1004F-1FFD-9A6E-4E05-2F83D5D3CD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190CD29-2D86-86AC-8F6C-5C4652629D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898F47F-73C6-A330-AA57-7914382D0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D0944-4B16-6C44-9B0A-16A3600BD585}" type="datetimeFigureOut">
              <a:rPr lang="it-IT" smtClean="0"/>
              <a:t>16/02/25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6F918E2-DE94-F8B3-BFB2-3BB8399E3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4FFDF2B-AC2C-AED1-60B6-1A3E8CA24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F1E8A-67FD-314F-ABC2-DB13661068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7015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767676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-10" dirty="0"/>
              <a:t>7/12/2024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767676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‹N›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4076462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14166C-F4D2-7E40-E058-D8D6B5A6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D3B1AE6-7700-5DF2-D173-123A4B6DD9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C2AA917-0DFA-8D7D-0980-1AB66D7CD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D0944-4B16-6C44-9B0A-16A3600BD585}" type="datetimeFigureOut">
              <a:rPr lang="it-IT" smtClean="0"/>
              <a:t>16/02/25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E7A1C4E-B94A-AB61-AF3B-F6EFDB15C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6B78870-85B6-DD64-1356-C9E896A55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F1E8A-67FD-314F-ABC2-DB13661068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6586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215285-14E1-A371-FB91-C2BC3223B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75BB30F-1D93-B718-634C-10AC8AE2C7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D454535-EF3C-D852-7091-D3027661D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D0944-4B16-6C44-9B0A-16A3600BD585}" type="datetimeFigureOut">
              <a:rPr lang="it-IT" smtClean="0"/>
              <a:t>16/02/25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6611EA6-250D-E9F7-2905-73B8D4A3F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C249B80-9C09-5A62-F72B-972595B96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F1E8A-67FD-314F-ABC2-DB13661068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9205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3FD1FB-2D5C-6501-6AEE-3264C3C68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880A29E-7F3F-D827-9670-20275F345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59F65DA-5590-2C5C-C0FD-ADA92357C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21EF91E-C11B-F6C9-5BB8-34B02BD24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D0944-4B16-6C44-9B0A-16A3600BD585}" type="datetimeFigureOut">
              <a:rPr lang="it-IT" smtClean="0"/>
              <a:t>16/02/25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610CA99-7F8B-3F73-A4A1-3734B4616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8D08DC7-C4CC-670C-C8BD-2ECFDD10B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F1E8A-67FD-314F-ABC2-DB13661068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8842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7F4BC4-1B42-8824-8E39-73FB7438B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5FD14A6-33EA-1E26-4CC6-9BB96C0304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72BC4AB-DE81-8B51-197E-9C3CA9FD0A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6D5E5DF-ACD9-A422-B9A6-D16CE57A02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05741F6-E84B-531E-5AC0-91FE91774C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DE61789-3325-0DF6-CD2A-96DA2EB5B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D0944-4B16-6C44-9B0A-16A3600BD585}" type="datetimeFigureOut">
              <a:rPr lang="it-IT" smtClean="0"/>
              <a:t>16/02/25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10EDFC9-D197-090B-0F5A-8D6109654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9592BF8-DF7D-7B93-2641-F1CC76B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F1E8A-67FD-314F-ABC2-DB13661068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050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5E7C83-737C-5DA6-3EFB-78B864C49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7C113B5-D510-7687-7099-3B523D085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D0944-4B16-6C44-9B0A-16A3600BD585}" type="datetimeFigureOut">
              <a:rPr lang="it-IT" smtClean="0"/>
              <a:t>16/02/25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F24DD5D-9A0A-815D-BA39-D30DD4045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91EE981-7F00-EBC4-AEAE-BAC4A4C92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F1E8A-67FD-314F-ABC2-DB13661068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4923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AF4A49B-0C5E-ADDB-0DA9-A513EE44C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D0944-4B16-6C44-9B0A-16A3600BD585}" type="datetimeFigureOut">
              <a:rPr lang="it-IT" smtClean="0"/>
              <a:t>16/02/25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86D27CC-B3F9-6BB5-14CF-80A0CFD95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D84C892-E64D-0407-2FF5-0293C0033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F1E8A-67FD-314F-ABC2-DB13661068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9802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720435-B0BF-F9F2-2082-E4DE8ABDB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2CE1AD9-F4EB-8445-5540-7776EE033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7E1F5B6-7E5D-CA75-8C40-F0EA6DBD3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0C230EA-97B0-E100-A90E-35035EAE7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D0944-4B16-6C44-9B0A-16A3600BD585}" type="datetimeFigureOut">
              <a:rPr lang="it-IT" smtClean="0"/>
              <a:t>16/02/25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77CF619-1A38-24AE-2660-E613BD06A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FABF538-A6CD-241E-41FA-B86648C7A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F1E8A-67FD-314F-ABC2-DB13661068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2161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E37268-DD29-5EF5-DFB8-19CC52306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51F52CF-3510-CE88-92B3-62EF9576C3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BF3BACC-0C84-097B-6E31-384906459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4B54B67-343A-59D0-BC3D-B6F6DAC00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D0944-4B16-6C44-9B0A-16A3600BD585}" type="datetimeFigureOut">
              <a:rPr lang="it-IT" smtClean="0"/>
              <a:t>16/02/25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DC569EC-570E-5E4A-F7A2-1B941AAFA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62C1104-067A-6075-B58C-6807C907C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F1E8A-67FD-314F-ABC2-DB13661068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3222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6CD1B29-CE68-AB6A-21C5-08C137A09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9060941-007E-720E-8165-C4F894ABB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1E7F1B4-1CC3-DDBC-7391-63806CA3A0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FD0944-4B16-6C44-9B0A-16A3600BD585}" type="datetimeFigureOut">
              <a:rPr lang="it-IT" smtClean="0"/>
              <a:t>16/02/25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3CF0444-97C1-80D0-13DB-72E2DE6B73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D0BF9A8-7CE5-7151-4DE9-140342874C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F1E8A-67FD-314F-ABC2-DB13661068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8619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tiff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Relationship Id="rId9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tiff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tiff"/><Relationship Id="rId5" Type="http://schemas.openxmlformats.org/officeDocument/2006/relationships/image" Target="../media/image50.tiff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tiff"/><Relationship Id="rId4" Type="http://schemas.openxmlformats.org/officeDocument/2006/relationships/image" Target="../media/image66.jpeg"/><Relationship Id="rId9" Type="http://schemas.openxmlformats.org/officeDocument/2006/relationships/image" Target="../media/image70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emf"/><Relationship Id="rId4" Type="http://schemas.openxmlformats.org/officeDocument/2006/relationships/image" Target="../media/image9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emf"/><Relationship Id="rId4" Type="http://schemas.openxmlformats.org/officeDocument/2006/relationships/image" Target="../media/image100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png"/><Relationship Id="rId4" Type="http://schemas.openxmlformats.org/officeDocument/2006/relationships/image" Target="../media/image99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Immagine che contiene interni, soffitto, pavimento, area&#10;&#10;Descrizione generata automaticamente">
            <a:extLst>
              <a:ext uri="{FF2B5EF4-FFF2-40B4-BE49-F238E27FC236}">
                <a16:creationId xmlns:a16="http://schemas.microsoft.com/office/drawing/2014/main" id="{38484492-E35B-D9B5-1F68-4C497AC397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0454" y="126800"/>
            <a:ext cx="4680043" cy="1174151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E36CEA4-112C-CF4E-BE8B-4C869ED29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7751" y="1421977"/>
            <a:ext cx="7997020" cy="3138103"/>
          </a:xfrm>
        </p:spPr>
        <p:txBody>
          <a:bodyPr>
            <a:normAutofit/>
          </a:bodyPr>
          <a:lstStyle/>
          <a:p>
            <a:r>
              <a:rPr lang="it-IT" sz="3600" i="1" dirty="0">
                <a:effectLst/>
                <a:latin typeface="+mn-lt"/>
              </a:rPr>
              <a:t>LUNA projects </a:t>
            </a:r>
            <a:r>
              <a:rPr lang="it-IT" sz="3600" i="1" dirty="0" err="1">
                <a:effectLst/>
                <a:latin typeface="+mn-lt"/>
              </a:rPr>
              <a:t>at</a:t>
            </a:r>
            <a:r>
              <a:rPr lang="it-IT" sz="3600" i="1" dirty="0">
                <a:effectLst/>
                <a:latin typeface="+mn-lt"/>
              </a:rPr>
              <a:t> Bellotti Ion </a:t>
            </a:r>
            <a:r>
              <a:rPr lang="it-IT" sz="3600" i="1" dirty="0" err="1">
                <a:effectLst/>
                <a:latin typeface="+mn-lt"/>
              </a:rPr>
              <a:t>Beam</a:t>
            </a:r>
            <a:r>
              <a:rPr lang="it-IT" sz="3600" i="1" dirty="0">
                <a:effectLst/>
                <a:latin typeface="+mn-lt"/>
              </a:rPr>
              <a:t> Facility, </a:t>
            </a:r>
            <a:r>
              <a:rPr lang="it-IT" sz="3600" i="1" dirty="0" err="1">
                <a:effectLst/>
                <a:latin typeface="+mn-lt"/>
              </a:rPr>
              <a:t>focusing</a:t>
            </a:r>
            <a:r>
              <a:rPr lang="it-IT" sz="3600" i="1" dirty="0">
                <a:effectLst/>
                <a:latin typeface="+mn-lt"/>
              </a:rPr>
              <a:t> on</a:t>
            </a:r>
            <a:br>
              <a:rPr lang="it-IT" sz="3600" dirty="0">
                <a:effectLst/>
                <a:latin typeface="+mn-lt"/>
              </a:rPr>
            </a:br>
            <a:r>
              <a:rPr lang="it-IT" sz="3600" i="1" dirty="0">
                <a:effectLst/>
                <a:latin typeface="+mn-lt"/>
              </a:rPr>
              <a:t>the status of 12C+12C </a:t>
            </a:r>
            <a:r>
              <a:rPr lang="it-IT" sz="3600" i="1" dirty="0" err="1">
                <a:effectLst/>
                <a:latin typeface="+mn-lt"/>
              </a:rPr>
              <a:t>measurement</a:t>
            </a:r>
            <a:br>
              <a:rPr lang="it-IT" sz="3600" i="0" dirty="0">
                <a:effectLst/>
                <a:latin typeface="Arial" panose="020B0604020202020204" pitchFamily="34" charset="0"/>
              </a:rPr>
            </a:br>
            <a:br>
              <a:rPr lang="it-IT" sz="3600" b="0" i="0" u="none" strike="noStrike" dirty="0">
                <a:effectLst/>
              </a:rPr>
            </a:br>
            <a:r>
              <a:rPr lang="it-IT" sz="2800" b="0" i="1" u="sng" strike="noStrike" dirty="0">
                <a:effectLst/>
              </a:rPr>
              <a:t>Trento 18-02-2025</a:t>
            </a:r>
            <a:endParaRPr lang="it-IT" sz="2800" i="1" u="sng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9988A91-569C-E34F-9A84-CEFCF57466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08324"/>
            <a:ext cx="9144000" cy="1655762"/>
          </a:xfrm>
        </p:spPr>
        <p:txBody>
          <a:bodyPr>
            <a:normAutofit fontScale="92500" lnSpcReduction="10000"/>
          </a:bodyPr>
          <a:lstStyle/>
          <a:p>
            <a:r>
              <a:rPr lang="en-US" sz="2800" u="sng" dirty="0">
                <a:solidFill>
                  <a:schemeClr val="tx1"/>
                </a:solidFill>
              </a:rPr>
              <a:t>Gianluca </a:t>
            </a:r>
            <a:r>
              <a:rPr lang="en-US" sz="2800" u="sng" dirty="0" err="1">
                <a:solidFill>
                  <a:schemeClr val="tx1"/>
                </a:solidFill>
              </a:rPr>
              <a:t>Imbriani</a:t>
            </a:r>
            <a:endParaRPr lang="en-US" sz="2800" u="sng" dirty="0">
              <a:solidFill>
                <a:schemeClr val="tx1"/>
              </a:solidFill>
            </a:endParaRPr>
          </a:p>
          <a:p>
            <a:endParaRPr lang="en-US" dirty="0"/>
          </a:p>
          <a:p>
            <a:r>
              <a:rPr lang="en-US" dirty="0"/>
              <a:t>Physics Department of University of Naples Federico II, </a:t>
            </a:r>
          </a:p>
          <a:p>
            <a:r>
              <a:rPr lang="en-US" dirty="0"/>
              <a:t>Italian National Institute of Nuclear Physics (INFN)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AC85051-305F-FB47-98B7-5760D5B307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927" y="2519429"/>
            <a:ext cx="2394146" cy="3204610"/>
          </a:xfrm>
          <a:prstGeom prst="rect">
            <a:avLst/>
          </a:prstGeom>
        </p:spPr>
      </p:pic>
      <p:pic>
        <p:nvPicPr>
          <p:cNvPr id="7" name="Picture 5" descr="http://www.ortobotanico.unina.it/images/LogoUnina_verde.gif">
            <a:extLst>
              <a:ext uri="{FF2B5EF4-FFF2-40B4-BE49-F238E27FC236}">
                <a16:creationId xmlns:a16="http://schemas.microsoft.com/office/drawing/2014/main" id="{EBEB5912-B7B1-8748-821D-D956657AA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3091" y="5385360"/>
            <a:ext cx="1296143" cy="12961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NFN">
            <a:extLst>
              <a:ext uri="{FF2B5EF4-FFF2-40B4-BE49-F238E27FC236}">
                <a16:creationId xmlns:a16="http://schemas.microsoft.com/office/drawing/2014/main" id="{ABE80D2B-7DCC-F246-8AF7-389295CEC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554" y="5792504"/>
            <a:ext cx="1993900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A7613DF-0B03-F447-3914-C264FEBCD72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20" y="118821"/>
            <a:ext cx="2436034" cy="1935205"/>
          </a:xfrm>
          <a:prstGeom prst="rect">
            <a:avLst/>
          </a:prstGeom>
        </p:spPr>
      </p:pic>
      <p:pic>
        <p:nvPicPr>
          <p:cNvPr id="14" name="Picture 4" descr="circe1.jpg">
            <a:extLst>
              <a:ext uri="{FF2B5EF4-FFF2-40B4-BE49-F238E27FC236}">
                <a16:creationId xmlns:a16="http://schemas.microsoft.com/office/drawing/2014/main" id="{E73D8F47-E688-40F6-C65D-F8912E6F2FD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50497" y="126800"/>
            <a:ext cx="2988487" cy="117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41291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6918" y="1199922"/>
            <a:ext cx="584200" cy="51200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205"/>
              </a:lnSpc>
            </a:pPr>
            <a:r>
              <a:rPr sz="3600" spc="-215" dirty="0">
                <a:solidFill>
                  <a:srgbClr val="C00000"/>
                </a:solidFill>
                <a:latin typeface="Arial"/>
                <a:cs typeface="Arial"/>
              </a:rPr>
              <a:t>Summary</a:t>
            </a:r>
            <a:r>
              <a:rPr sz="3600" spc="-3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spc="-105" dirty="0">
                <a:solidFill>
                  <a:srgbClr val="C00000"/>
                </a:solidFill>
                <a:latin typeface="Arial"/>
                <a:cs typeface="Arial"/>
              </a:rPr>
              <a:t>table</a:t>
            </a:r>
            <a:r>
              <a:rPr sz="3600" spc="-28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spc="-190" dirty="0">
                <a:solidFill>
                  <a:srgbClr val="C00000"/>
                </a:solidFill>
                <a:latin typeface="Arial"/>
                <a:cs typeface="Arial"/>
              </a:rPr>
              <a:t>(as</a:t>
            </a:r>
            <a:r>
              <a:rPr sz="3600" spc="-254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spc="-85" dirty="0">
                <a:solidFill>
                  <a:srgbClr val="C00000"/>
                </a:solidFill>
                <a:latin typeface="Arial"/>
                <a:cs typeface="Arial"/>
              </a:rPr>
              <a:t>of</a:t>
            </a:r>
            <a:r>
              <a:rPr sz="3600" spc="-26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spc="-80" dirty="0">
                <a:solidFill>
                  <a:srgbClr val="C00000"/>
                </a:solidFill>
                <a:latin typeface="Arial"/>
                <a:cs typeface="Arial"/>
              </a:rPr>
              <a:t>2020)</a:t>
            </a:r>
            <a:endParaRPr sz="3600" dirty="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680983" y="69105"/>
            <a:ext cx="8878380" cy="6627315"/>
            <a:chOff x="2680983" y="69105"/>
            <a:chExt cx="8878380" cy="6627315"/>
          </a:xfrm>
        </p:grpSpPr>
        <p:pic>
          <p:nvPicPr>
            <p:cNvPr id="4" name="object 4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0983" y="69105"/>
              <a:ext cx="8878380" cy="662731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036687" y="506501"/>
              <a:ext cx="1748789" cy="4681855"/>
            </a:xfrm>
            <a:custGeom>
              <a:avLst/>
              <a:gdLst/>
              <a:ahLst/>
              <a:cxnLst/>
              <a:rect l="l" t="t" r="r" b="b"/>
              <a:pathLst>
                <a:path w="1748790" h="4681855">
                  <a:moveTo>
                    <a:pt x="133350" y="156692"/>
                  </a:moveTo>
                  <a:lnTo>
                    <a:pt x="1589913" y="156692"/>
                  </a:lnTo>
                  <a:lnTo>
                    <a:pt x="1589913" y="0"/>
                  </a:lnTo>
                  <a:lnTo>
                    <a:pt x="133350" y="0"/>
                  </a:lnTo>
                  <a:lnTo>
                    <a:pt x="133350" y="156692"/>
                  </a:lnTo>
                  <a:close/>
                </a:path>
                <a:path w="1748790" h="4681855">
                  <a:moveTo>
                    <a:pt x="177800" y="1032992"/>
                  </a:moveTo>
                  <a:lnTo>
                    <a:pt x="1634363" y="1032992"/>
                  </a:lnTo>
                  <a:lnTo>
                    <a:pt x="1634363" y="876300"/>
                  </a:lnTo>
                  <a:lnTo>
                    <a:pt x="177800" y="876300"/>
                  </a:lnTo>
                  <a:lnTo>
                    <a:pt x="177800" y="1032992"/>
                  </a:lnTo>
                  <a:close/>
                </a:path>
                <a:path w="1748790" h="4681855">
                  <a:moveTo>
                    <a:pt x="25400" y="2389098"/>
                  </a:moveTo>
                  <a:lnTo>
                    <a:pt x="1748663" y="2389098"/>
                  </a:lnTo>
                  <a:lnTo>
                    <a:pt x="1748663" y="1930387"/>
                  </a:lnTo>
                  <a:lnTo>
                    <a:pt x="25400" y="1930387"/>
                  </a:lnTo>
                  <a:lnTo>
                    <a:pt x="25400" y="2389098"/>
                  </a:lnTo>
                  <a:close/>
                </a:path>
                <a:path w="1748790" h="4681855">
                  <a:moveTo>
                    <a:pt x="25400" y="3144748"/>
                  </a:moveTo>
                  <a:lnTo>
                    <a:pt x="1748663" y="3144748"/>
                  </a:lnTo>
                  <a:lnTo>
                    <a:pt x="1748663" y="2463787"/>
                  </a:lnTo>
                  <a:lnTo>
                    <a:pt x="25400" y="2463787"/>
                  </a:lnTo>
                  <a:lnTo>
                    <a:pt x="25400" y="3144748"/>
                  </a:lnTo>
                  <a:close/>
                </a:path>
                <a:path w="1748790" h="4681855">
                  <a:moveTo>
                    <a:pt x="25400" y="3900398"/>
                  </a:moveTo>
                  <a:lnTo>
                    <a:pt x="1748663" y="3900398"/>
                  </a:lnTo>
                  <a:lnTo>
                    <a:pt x="1748663" y="3506698"/>
                  </a:lnTo>
                  <a:lnTo>
                    <a:pt x="25400" y="3506698"/>
                  </a:lnTo>
                  <a:lnTo>
                    <a:pt x="25400" y="3900398"/>
                  </a:lnTo>
                  <a:close/>
                </a:path>
                <a:path w="1748790" h="4681855">
                  <a:moveTo>
                    <a:pt x="0" y="4681448"/>
                  </a:moveTo>
                  <a:lnTo>
                    <a:pt x="1723263" y="4681448"/>
                  </a:lnTo>
                  <a:lnTo>
                    <a:pt x="1723263" y="4287748"/>
                  </a:lnTo>
                  <a:lnTo>
                    <a:pt x="0" y="4287748"/>
                  </a:lnTo>
                  <a:lnTo>
                    <a:pt x="0" y="4681448"/>
                  </a:lnTo>
                  <a:close/>
                </a:path>
              </a:pathLst>
            </a:custGeom>
            <a:ln w="190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-10" dirty="0"/>
              <a:t>7/12/2024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39842AD-4A5D-EE16-7671-A3EC57E90BA5}"/>
              </a:ext>
            </a:extLst>
          </p:cNvPr>
          <p:cNvSpPr txBox="1"/>
          <p:nvPr/>
        </p:nvSpPr>
        <p:spPr>
          <a:xfrm>
            <a:off x="0" y="69105"/>
            <a:ext cx="213712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>
                <a:solidFill>
                  <a:srgbClr val="FF0000"/>
                </a:solidFill>
                <a:highlight>
                  <a:srgbClr val="FFFF00"/>
                </a:highlight>
              </a:rPr>
              <a:t>Total or </a:t>
            </a:r>
          </a:p>
          <a:p>
            <a:r>
              <a:rPr lang="it-IT" sz="4400" dirty="0" err="1">
                <a:solidFill>
                  <a:srgbClr val="FF0000"/>
                </a:solidFill>
                <a:highlight>
                  <a:srgbClr val="FFFF00"/>
                </a:highlight>
              </a:rPr>
              <a:t>partial</a:t>
            </a:r>
            <a:r>
              <a:rPr lang="it-IT" sz="44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it-IT" sz="4400" dirty="0" err="1">
                <a:solidFill>
                  <a:srgbClr val="FF0000"/>
                </a:solidFill>
                <a:highlight>
                  <a:srgbClr val="FFFF00"/>
                </a:highlight>
                <a:latin typeface="Symbol" pitchFamily="2" charset="2"/>
              </a:rPr>
              <a:t>s</a:t>
            </a:r>
            <a:endParaRPr lang="it-IT" sz="4400" dirty="0">
              <a:solidFill>
                <a:srgbClr val="FF0000"/>
              </a:solidFill>
              <a:highlight>
                <a:srgbClr val="FFFF00"/>
              </a:highlight>
              <a:latin typeface="Symbol" pitchFamily="2" charset="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6918" y="1199922"/>
            <a:ext cx="584200" cy="51200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205"/>
              </a:lnSpc>
            </a:pPr>
            <a:r>
              <a:rPr sz="3600" spc="-215" dirty="0">
                <a:solidFill>
                  <a:srgbClr val="C00000"/>
                </a:solidFill>
                <a:latin typeface="Arial"/>
                <a:cs typeface="Arial"/>
              </a:rPr>
              <a:t>Summary</a:t>
            </a:r>
            <a:r>
              <a:rPr sz="3600" spc="-3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spc="-105" dirty="0">
                <a:solidFill>
                  <a:srgbClr val="C00000"/>
                </a:solidFill>
                <a:latin typeface="Arial"/>
                <a:cs typeface="Arial"/>
              </a:rPr>
              <a:t>table</a:t>
            </a:r>
            <a:r>
              <a:rPr sz="3600" spc="-28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spc="-190" dirty="0">
                <a:solidFill>
                  <a:srgbClr val="C00000"/>
                </a:solidFill>
                <a:latin typeface="Arial"/>
                <a:cs typeface="Arial"/>
              </a:rPr>
              <a:t>(as</a:t>
            </a:r>
            <a:r>
              <a:rPr sz="3600" spc="-254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spc="-85" dirty="0">
                <a:solidFill>
                  <a:srgbClr val="C00000"/>
                </a:solidFill>
                <a:latin typeface="Arial"/>
                <a:cs typeface="Arial"/>
              </a:rPr>
              <a:t>of</a:t>
            </a:r>
            <a:r>
              <a:rPr sz="3600" spc="-26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spc="-80" dirty="0">
                <a:solidFill>
                  <a:srgbClr val="C00000"/>
                </a:solidFill>
                <a:latin typeface="Arial"/>
                <a:cs typeface="Arial"/>
              </a:rPr>
              <a:t>2020)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680983" y="69105"/>
            <a:ext cx="8878380" cy="6627315"/>
            <a:chOff x="2680983" y="69105"/>
            <a:chExt cx="8878380" cy="6627315"/>
          </a:xfrm>
        </p:grpSpPr>
        <p:pic>
          <p:nvPicPr>
            <p:cNvPr id="4" name="object 4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0983" y="69105"/>
              <a:ext cx="8878380" cy="662731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9759950" y="508000"/>
              <a:ext cx="1468755" cy="6015990"/>
            </a:xfrm>
            <a:custGeom>
              <a:avLst/>
              <a:gdLst/>
              <a:ahLst/>
              <a:cxnLst/>
              <a:rect l="l" t="t" r="r" b="b"/>
              <a:pathLst>
                <a:path w="1468754" h="6015990">
                  <a:moveTo>
                    <a:pt x="0" y="457200"/>
                  </a:moveTo>
                  <a:lnTo>
                    <a:pt x="1454150" y="457200"/>
                  </a:lnTo>
                  <a:lnTo>
                    <a:pt x="1454150" y="0"/>
                  </a:lnTo>
                  <a:lnTo>
                    <a:pt x="0" y="0"/>
                  </a:lnTo>
                  <a:lnTo>
                    <a:pt x="0" y="457200"/>
                  </a:lnTo>
                  <a:close/>
                </a:path>
                <a:path w="1468754" h="6015990">
                  <a:moveTo>
                    <a:pt x="105536" y="2241550"/>
                  </a:moveTo>
                  <a:lnTo>
                    <a:pt x="1377950" y="2241550"/>
                  </a:lnTo>
                  <a:lnTo>
                    <a:pt x="1377950" y="1981200"/>
                  </a:lnTo>
                  <a:lnTo>
                    <a:pt x="105536" y="1981200"/>
                  </a:lnTo>
                  <a:lnTo>
                    <a:pt x="105536" y="2241550"/>
                  </a:lnTo>
                  <a:close/>
                </a:path>
                <a:path w="1468754" h="6015990">
                  <a:moveTo>
                    <a:pt x="6350" y="3536950"/>
                  </a:moveTo>
                  <a:lnTo>
                    <a:pt x="1460500" y="3536950"/>
                  </a:lnTo>
                  <a:lnTo>
                    <a:pt x="1460500" y="2997200"/>
                  </a:lnTo>
                  <a:lnTo>
                    <a:pt x="6350" y="2997200"/>
                  </a:lnTo>
                  <a:lnTo>
                    <a:pt x="6350" y="3536950"/>
                  </a:lnTo>
                  <a:close/>
                </a:path>
                <a:path w="1468754" h="6015990">
                  <a:moveTo>
                    <a:pt x="14604" y="6015824"/>
                  </a:moveTo>
                  <a:lnTo>
                    <a:pt x="1468754" y="6015824"/>
                  </a:lnTo>
                  <a:lnTo>
                    <a:pt x="1468754" y="5711151"/>
                  </a:lnTo>
                  <a:lnTo>
                    <a:pt x="14604" y="5711151"/>
                  </a:lnTo>
                  <a:lnTo>
                    <a:pt x="14604" y="6015824"/>
                  </a:lnTo>
                  <a:close/>
                </a:path>
              </a:pathLst>
            </a:custGeom>
            <a:ln w="190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791" y="6385039"/>
            <a:ext cx="580148" cy="307124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D97F449-7C10-1800-FC53-3F56BD15D633}"/>
              </a:ext>
            </a:extLst>
          </p:cNvPr>
          <p:cNvSpPr txBox="1"/>
          <p:nvPr/>
        </p:nvSpPr>
        <p:spPr>
          <a:xfrm>
            <a:off x="0" y="69105"/>
            <a:ext cx="213712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>
                <a:solidFill>
                  <a:srgbClr val="FF0000"/>
                </a:solidFill>
                <a:highlight>
                  <a:srgbClr val="FFFF00"/>
                </a:highlight>
              </a:rPr>
              <a:t>Total or </a:t>
            </a:r>
          </a:p>
          <a:p>
            <a:r>
              <a:rPr lang="it-IT" sz="4400" dirty="0" err="1">
                <a:solidFill>
                  <a:srgbClr val="FF0000"/>
                </a:solidFill>
                <a:highlight>
                  <a:srgbClr val="FFFF00"/>
                </a:highlight>
              </a:rPr>
              <a:t>partial</a:t>
            </a:r>
            <a:r>
              <a:rPr lang="it-IT" sz="44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it-IT" sz="4400" dirty="0" err="1">
                <a:solidFill>
                  <a:srgbClr val="FF0000"/>
                </a:solidFill>
                <a:highlight>
                  <a:srgbClr val="FFFF00"/>
                </a:highlight>
                <a:latin typeface="Symbol" pitchFamily="2" charset="2"/>
              </a:rPr>
              <a:t>s</a:t>
            </a:r>
            <a:endParaRPr lang="it-IT" sz="4400" dirty="0">
              <a:solidFill>
                <a:srgbClr val="FF0000"/>
              </a:solidFill>
              <a:highlight>
                <a:srgbClr val="FFFF00"/>
              </a:highlight>
              <a:latin typeface="Symbol" pitchFamily="2" charset="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6918" y="1199922"/>
            <a:ext cx="584200" cy="51200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205"/>
              </a:lnSpc>
            </a:pPr>
            <a:r>
              <a:rPr sz="3600" spc="-215" dirty="0">
                <a:solidFill>
                  <a:srgbClr val="C00000"/>
                </a:solidFill>
                <a:latin typeface="Arial"/>
                <a:cs typeface="Arial"/>
              </a:rPr>
              <a:t>Summary</a:t>
            </a:r>
            <a:r>
              <a:rPr sz="3600" spc="-3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spc="-105" dirty="0">
                <a:solidFill>
                  <a:srgbClr val="C00000"/>
                </a:solidFill>
                <a:latin typeface="Arial"/>
                <a:cs typeface="Arial"/>
              </a:rPr>
              <a:t>table</a:t>
            </a:r>
            <a:r>
              <a:rPr sz="3600" spc="-28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spc="-190" dirty="0">
                <a:solidFill>
                  <a:srgbClr val="C00000"/>
                </a:solidFill>
                <a:latin typeface="Arial"/>
                <a:cs typeface="Arial"/>
              </a:rPr>
              <a:t>(as</a:t>
            </a:r>
            <a:r>
              <a:rPr sz="3600" spc="-254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spc="-85" dirty="0">
                <a:solidFill>
                  <a:srgbClr val="C00000"/>
                </a:solidFill>
                <a:latin typeface="Arial"/>
                <a:cs typeface="Arial"/>
              </a:rPr>
              <a:t>of</a:t>
            </a:r>
            <a:r>
              <a:rPr sz="3600" spc="-26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spc="-80" dirty="0">
                <a:solidFill>
                  <a:srgbClr val="C00000"/>
                </a:solidFill>
                <a:latin typeface="Arial"/>
                <a:cs typeface="Arial"/>
              </a:rPr>
              <a:t>2020)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680983" y="69105"/>
            <a:ext cx="8878380" cy="6627315"/>
            <a:chOff x="2680983" y="69105"/>
            <a:chExt cx="8878380" cy="6627315"/>
          </a:xfrm>
        </p:grpSpPr>
        <p:pic>
          <p:nvPicPr>
            <p:cNvPr id="4" name="object 4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0983" y="69105"/>
              <a:ext cx="8878380" cy="662731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390645" y="2471204"/>
              <a:ext cx="387985" cy="3361054"/>
            </a:xfrm>
            <a:custGeom>
              <a:avLst/>
              <a:gdLst/>
              <a:ahLst/>
              <a:cxnLst/>
              <a:rect l="l" t="t" r="r" b="b"/>
              <a:pathLst>
                <a:path w="387985" h="3361054">
                  <a:moveTo>
                    <a:pt x="129286" y="3360470"/>
                  </a:moveTo>
                  <a:lnTo>
                    <a:pt x="387667" y="3360470"/>
                  </a:lnTo>
                  <a:lnTo>
                    <a:pt x="387667" y="3218395"/>
                  </a:lnTo>
                  <a:lnTo>
                    <a:pt x="129286" y="3218395"/>
                  </a:lnTo>
                  <a:lnTo>
                    <a:pt x="129286" y="3360470"/>
                  </a:lnTo>
                  <a:close/>
                </a:path>
                <a:path w="387985" h="3361054">
                  <a:moveTo>
                    <a:pt x="0" y="2192108"/>
                  </a:moveTo>
                  <a:lnTo>
                    <a:pt x="258381" y="2192108"/>
                  </a:lnTo>
                  <a:lnTo>
                    <a:pt x="258381" y="2050034"/>
                  </a:lnTo>
                  <a:lnTo>
                    <a:pt x="0" y="2050034"/>
                  </a:lnTo>
                  <a:lnTo>
                    <a:pt x="0" y="2192108"/>
                  </a:lnTo>
                  <a:close/>
                </a:path>
                <a:path w="387985" h="3361054">
                  <a:moveTo>
                    <a:pt x="44703" y="142074"/>
                  </a:moveTo>
                  <a:lnTo>
                    <a:pt x="258406" y="142074"/>
                  </a:lnTo>
                  <a:lnTo>
                    <a:pt x="258406" y="0"/>
                  </a:lnTo>
                  <a:lnTo>
                    <a:pt x="44703" y="0"/>
                  </a:lnTo>
                  <a:lnTo>
                    <a:pt x="44703" y="142074"/>
                  </a:lnTo>
                  <a:close/>
                </a:path>
              </a:pathLst>
            </a:custGeom>
            <a:ln w="190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989193" y="2471204"/>
              <a:ext cx="907415" cy="142240"/>
            </a:xfrm>
            <a:custGeom>
              <a:avLst/>
              <a:gdLst/>
              <a:ahLst/>
              <a:cxnLst/>
              <a:rect l="l" t="t" r="r" b="b"/>
              <a:pathLst>
                <a:path w="907415" h="142239">
                  <a:moveTo>
                    <a:pt x="0" y="142074"/>
                  </a:moveTo>
                  <a:lnTo>
                    <a:pt x="906957" y="142074"/>
                  </a:lnTo>
                  <a:lnTo>
                    <a:pt x="906957" y="0"/>
                  </a:lnTo>
                  <a:lnTo>
                    <a:pt x="0" y="0"/>
                  </a:lnTo>
                  <a:lnTo>
                    <a:pt x="0" y="142074"/>
                  </a:lnTo>
                  <a:close/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938393" y="4533938"/>
              <a:ext cx="1561465" cy="142240"/>
            </a:xfrm>
            <a:custGeom>
              <a:avLst/>
              <a:gdLst/>
              <a:ahLst/>
              <a:cxnLst/>
              <a:rect l="l" t="t" r="r" b="b"/>
              <a:pathLst>
                <a:path w="1561465" h="142239">
                  <a:moveTo>
                    <a:pt x="0" y="142074"/>
                  </a:moveTo>
                  <a:lnTo>
                    <a:pt x="1560957" y="142074"/>
                  </a:lnTo>
                  <a:lnTo>
                    <a:pt x="1560957" y="0"/>
                  </a:lnTo>
                  <a:lnTo>
                    <a:pt x="0" y="0"/>
                  </a:lnTo>
                  <a:lnTo>
                    <a:pt x="0" y="142074"/>
                  </a:lnTo>
                  <a:close/>
                </a:path>
              </a:pathLst>
            </a:custGeom>
            <a:ln w="190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938393" y="5695950"/>
              <a:ext cx="1440815" cy="142240"/>
            </a:xfrm>
            <a:custGeom>
              <a:avLst/>
              <a:gdLst/>
              <a:ahLst/>
              <a:cxnLst/>
              <a:rect l="l" t="t" r="r" b="b"/>
              <a:pathLst>
                <a:path w="1440815" h="142239">
                  <a:moveTo>
                    <a:pt x="0" y="142074"/>
                  </a:moveTo>
                  <a:lnTo>
                    <a:pt x="1440307" y="142074"/>
                  </a:lnTo>
                  <a:lnTo>
                    <a:pt x="1440307" y="0"/>
                  </a:lnTo>
                  <a:lnTo>
                    <a:pt x="0" y="0"/>
                  </a:lnTo>
                  <a:lnTo>
                    <a:pt x="0" y="142074"/>
                  </a:lnTo>
                  <a:close/>
                </a:path>
              </a:pathLst>
            </a:custGeom>
            <a:ln w="19050">
              <a:solidFill>
                <a:srgbClr val="9F2B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757292" y="2462034"/>
              <a:ext cx="1072515" cy="2334260"/>
            </a:xfrm>
            <a:custGeom>
              <a:avLst/>
              <a:gdLst/>
              <a:ahLst/>
              <a:cxnLst/>
              <a:rect l="l" t="t" r="r" b="b"/>
              <a:pathLst>
                <a:path w="1072514" h="2334260">
                  <a:moveTo>
                    <a:pt x="0" y="274815"/>
                  </a:moveTo>
                  <a:lnTo>
                    <a:pt x="1072057" y="274815"/>
                  </a:lnTo>
                  <a:lnTo>
                    <a:pt x="1072057" y="0"/>
                  </a:lnTo>
                  <a:lnTo>
                    <a:pt x="0" y="0"/>
                  </a:lnTo>
                  <a:lnTo>
                    <a:pt x="0" y="274815"/>
                  </a:lnTo>
                  <a:close/>
                </a:path>
                <a:path w="1072514" h="2334260">
                  <a:moveTo>
                    <a:pt x="0" y="2333993"/>
                  </a:moveTo>
                  <a:lnTo>
                    <a:pt x="1072057" y="2333993"/>
                  </a:lnTo>
                  <a:lnTo>
                    <a:pt x="1072057" y="2059177"/>
                  </a:lnTo>
                  <a:lnTo>
                    <a:pt x="0" y="2059177"/>
                  </a:lnTo>
                  <a:lnTo>
                    <a:pt x="0" y="2333993"/>
                  </a:lnTo>
                  <a:close/>
                </a:path>
              </a:pathLst>
            </a:custGeom>
            <a:ln w="190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723511" y="5689600"/>
              <a:ext cx="1127125" cy="274955"/>
            </a:xfrm>
            <a:custGeom>
              <a:avLst/>
              <a:gdLst/>
              <a:ahLst/>
              <a:cxnLst/>
              <a:rect l="l" t="t" r="r" b="b"/>
              <a:pathLst>
                <a:path w="1127125" h="274954">
                  <a:moveTo>
                    <a:pt x="0" y="274815"/>
                  </a:moveTo>
                  <a:lnTo>
                    <a:pt x="1126743" y="274815"/>
                  </a:lnTo>
                  <a:lnTo>
                    <a:pt x="1126743" y="0"/>
                  </a:lnTo>
                  <a:lnTo>
                    <a:pt x="0" y="0"/>
                  </a:lnTo>
                  <a:lnTo>
                    <a:pt x="0" y="274815"/>
                  </a:lnTo>
                  <a:close/>
                </a:path>
              </a:pathLst>
            </a:custGeom>
            <a:ln w="1905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192651" y="4533938"/>
              <a:ext cx="258445" cy="142240"/>
            </a:xfrm>
            <a:custGeom>
              <a:avLst/>
              <a:gdLst/>
              <a:ahLst/>
              <a:cxnLst/>
              <a:rect l="l" t="t" r="r" b="b"/>
              <a:pathLst>
                <a:path w="258445" h="142239">
                  <a:moveTo>
                    <a:pt x="0" y="142074"/>
                  </a:moveTo>
                  <a:lnTo>
                    <a:pt x="258381" y="142074"/>
                  </a:lnTo>
                  <a:lnTo>
                    <a:pt x="258381" y="0"/>
                  </a:lnTo>
                  <a:lnTo>
                    <a:pt x="0" y="0"/>
                  </a:lnTo>
                  <a:lnTo>
                    <a:pt x="0" y="142074"/>
                  </a:lnTo>
                  <a:close/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-10" dirty="0"/>
              <a:t>7/12/2024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AEF4968-4A13-5283-0B96-BF8670516B18}"/>
              </a:ext>
            </a:extLst>
          </p:cNvPr>
          <p:cNvSpPr txBox="1"/>
          <p:nvPr/>
        </p:nvSpPr>
        <p:spPr>
          <a:xfrm>
            <a:off x="0" y="69105"/>
            <a:ext cx="254909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>
                <a:solidFill>
                  <a:srgbClr val="FF0000"/>
                </a:solidFill>
                <a:highlight>
                  <a:srgbClr val="FFFF00"/>
                </a:highlight>
              </a:rPr>
              <a:t>Minimum </a:t>
            </a:r>
          </a:p>
          <a:p>
            <a:r>
              <a:rPr lang="it-IT" sz="4400" dirty="0">
                <a:solidFill>
                  <a:srgbClr val="FF0000"/>
                </a:solidFill>
                <a:highlight>
                  <a:srgbClr val="FFFF00"/>
                </a:highlight>
              </a:rPr>
              <a:t>energy</a:t>
            </a:r>
            <a:endParaRPr lang="it-IT" sz="4400" dirty="0">
              <a:solidFill>
                <a:srgbClr val="FF0000"/>
              </a:solidFill>
              <a:highlight>
                <a:srgbClr val="FFFF00"/>
              </a:highlight>
              <a:latin typeface="Symbol" pitchFamily="2" charset="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5ED14-A811-FAB8-15F6-A1D60FE85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DD9DE9C6-5A1D-DD93-E4AA-41E0DE7B24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0137" y="935081"/>
            <a:ext cx="5283200" cy="1042193"/>
          </a:xfrm>
          <a:prstGeom prst="rect">
            <a:avLst/>
          </a:prstGeom>
        </p:spPr>
      </p:pic>
      <p:sp>
        <p:nvSpPr>
          <p:cNvPr id="28675" name="Text Box 180">
            <a:extLst>
              <a:ext uri="{FF2B5EF4-FFF2-40B4-BE49-F238E27FC236}">
                <a16:creationId xmlns:a16="http://schemas.microsoft.com/office/drawing/2014/main" id="{9D4B1B26-C666-A0A2-6A13-3800EA7E31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4981"/>
            <a:ext cx="12191999" cy="76944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The Becker </a:t>
            </a:r>
            <a:r>
              <a:rPr lang="it-IT" altLang="it-IT" sz="4400" dirty="0" err="1">
                <a:solidFill>
                  <a:schemeClr val="bg1"/>
                </a:solidFill>
                <a:latin typeface="+mn-lt"/>
              </a:rPr>
              <a:t>experiment</a:t>
            </a:r>
            <a:endParaRPr lang="it-IT" altLang="it-IT" sz="4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8676" name="Text Box 181">
            <a:extLst>
              <a:ext uri="{FF2B5EF4-FFF2-40B4-BE49-F238E27FC236}">
                <a16:creationId xmlns:a16="http://schemas.microsoft.com/office/drawing/2014/main" id="{08DFCBC7-1319-8EC6-8BB3-897BC747A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4713" y="57340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Immagine 4" descr="Immagine che contiene testo, diagramma, modello&#10;&#10;Il contenuto generato dall'IA potrebbe non essere corretto.">
            <a:extLst>
              <a:ext uri="{FF2B5EF4-FFF2-40B4-BE49-F238E27FC236}">
                <a16:creationId xmlns:a16="http://schemas.microsoft.com/office/drawing/2014/main" id="{CE584FEF-BB9E-A147-F0DB-2EFACE993E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053" y="1713618"/>
            <a:ext cx="4688847" cy="5131682"/>
          </a:xfrm>
          <a:prstGeom prst="rect">
            <a:avLst/>
          </a:prstGeom>
        </p:spPr>
      </p:pic>
      <p:pic>
        <p:nvPicPr>
          <p:cNvPr id="7" name="Immagine 6" descr="Immagine che contiene testo, diagramma, modello&#10;&#10;Il contenuto generato dall'IA potrebbe non essere corretto.">
            <a:extLst>
              <a:ext uri="{FF2B5EF4-FFF2-40B4-BE49-F238E27FC236}">
                <a16:creationId xmlns:a16="http://schemas.microsoft.com/office/drawing/2014/main" id="{43BD5037-E54F-2240-8880-56C6C0303CD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4700" y="1849745"/>
            <a:ext cx="4869768" cy="499555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7B4DB53-2A40-B617-A28B-7B757928CB1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350" y="875302"/>
            <a:ext cx="37211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177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0A980-6A35-86E5-3B03-ED2339196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180">
            <a:extLst>
              <a:ext uri="{FF2B5EF4-FFF2-40B4-BE49-F238E27FC236}">
                <a16:creationId xmlns:a16="http://schemas.microsoft.com/office/drawing/2014/main" id="{97F0CB69-324B-C6E0-863A-D1B402B991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4981"/>
            <a:ext cx="12191999" cy="76944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The </a:t>
            </a:r>
            <a:r>
              <a:rPr lang="it-IT" altLang="it-IT" sz="4400" baseline="30000" dirty="0">
                <a:solidFill>
                  <a:schemeClr val="bg1"/>
                </a:solidFill>
                <a:latin typeface="+mn-lt"/>
              </a:rPr>
              <a:t>12</a:t>
            </a: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C+</a:t>
            </a:r>
            <a:r>
              <a:rPr lang="it-IT" altLang="it-IT" sz="4400" baseline="30000" dirty="0">
                <a:solidFill>
                  <a:schemeClr val="bg1"/>
                </a:solidFill>
                <a:latin typeface="+mn-lt"/>
              </a:rPr>
              <a:t>12</a:t>
            </a: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C state of the art</a:t>
            </a:r>
          </a:p>
        </p:txBody>
      </p:sp>
      <p:sp>
        <p:nvSpPr>
          <p:cNvPr id="28676" name="Text Box 181">
            <a:extLst>
              <a:ext uri="{FF2B5EF4-FFF2-40B4-BE49-F238E27FC236}">
                <a16:creationId xmlns:a16="http://schemas.microsoft.com/office/drawing/2014/main" id="{030B7962-1244-613B-71A8-691EC88A8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4713" y="57340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BAC169F-B864-6322-7F14-6A7E6797940A}"/>
              </a:ext>
            </a:extLst>
          </p:cNvPr>
          <p:cNvSpPr txBox="1"/>
          <p:nvPr/>
        </p:nvSpPr>
        <p:spPr>
          <a:xfrm>
            <a:off x="50800" y="1188930"/>
            <a:ext cx="3965836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effectLst/>
                <a:latin typeface="Arial" panose="020B0604020202020204" pitchFamily="34" charset="0"/>
              </a:rPr>
              <a:t>Several</a:t>
            </a:r>
            <a:r>
              <a:rPr lang="it-IT" dirty="0">
                <a:effectLst/>
                <a:latin typeface="Arial" panose="020B0604020202020204" pitchFamily="34" charset="0"/>
              </a:rPr>
              <a:t> datasets and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effectLst/>
                <a:latin typeface="Arial" panose="020B0604020202020204" pitchFamily="34" charset="0"/>
              </a:rPr>
              <a:t>Direct </a:t>
            </a:r>
            <a:r>
              <a:rPr lang="it-IT" dirty="0" err="1">
                <a:effectLst/>
                <a:latin typeface="Arial" panose="020B0604020202020204" pitchFamily="34" charset="0"/>
              </a:rPr>
              <a:t>measurements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above</a:t>
            </a:r>
            <a:r>
              <a:rPr lang="it-IT" dirty="0">
                <a:effectLst/>
                <a:latin typeface="Arial" panose="020B0604020202020204" pitchFamily="34" charset="0"/>
              </a:rPr>
              <a:t> 2.1 MeV (large scattering, large </a:t>
            </a:r>
            <a:r>
              <a:rPr lang="it-IT" dirty="0" err="1">
                <a:effectLst/>
                <a:latin typeface="Arial" panose="020B0604020202020204" pitchFamily="34" charset="0"/>
              </a:rPr>
              <a:t>uncertainties</a:t>
            </a:r>
            <a:r>
              <a:rPr lang="it-IT" dirty="0">
                <a:effectLst/>
                <a:latin typeface="Arial" panose="020B0604020202020204" pitchFamily="34" charset="0"/>
              </a:rPr>
              <a:t>)</a:t>
            </a:r>
          </a:p>
          <a:p>
            <a:br>
              <a:rPr lang="it-IT" dirty="0">
                <a:effectLst/>
                <a:latin typeface="Arial" panose="020B0604020202020204" pitchFamily="34" charset="0"/>
              </a:rPr>
            </a:br>
            <a:endParaRPr lang="it-IT" dirty="0"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effectLst/>
                <a:latin typeface="Arial" panose="020B0604020202020204" pitchFamily="34" charset="0"/>
              </a:rPr>
              <a:t>Only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indirect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measurements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below</a:t>
            </a:r>
            <a:r>
              <a:rPr lang="it-IT" dirty="0">
                <a:effectLst/>
                <a:latin typeface="Arial" panose="020B0604020202020204" pitchFamily="34" charset="0"/>
              </a:rPr>
              <a:t> 2.1 MeV (</a:t>
            </a:r>
            <a:r>
              <a:rPr lang="it-IT" dirty="0" err="1">
                <a:effectLst/>
                <a:latin typeface="Arial" panose="020B0604020202020204" pitchFamily="34" charset="0"/>
              </a:rPr>
              <a:t>problems</a:t>
            </a:r>
            <a:r>
              <a:rPr lang="it-IT" dirty="0">
                <a:effectLst/>
                <a:latin typeface="Arial" panose="020B0604020202020204" pitchFamily="34" charset="0"/>
              </a:rPr>
              <a:t> with </a:t>
            </a:r>
            <a:r>
              <a:rPr lang="it-IT" dirty="0" err="1">
                <a:effectLst/>
                <a:latin typeface="Arial" panose="020B0604020202020204" pitchFamily="34" charset="0"/>
              </a:rPr>
              <a:t>normalization</a:t>
            </a:r>
            <a:r>
              <a:rPr lang="it-IT" dirty="0">
                <a:effectLst/>
                <a:latin typeface="Arial" panose="020B0604020202020204" pitchFamily="34" charset="0"/>
              </a:rPr>
              <a:t> and </a:t>
            </a:r>
            <a:r>
              <a:rPr lang="it-IT" dirty="0" err="1">
                <a:effectLst/>
                <a:latin typeface="Arial" panose="020B0604020202020204" pitchFamily="34" charset="0"/>
              </a:rPr>
              <a:t>other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discrepancies</a:t>
            </a:r>
            <a:r>
              <a:rPr lang="it-IT" dirty="0">
                <a:effectLst/>
                <a:latin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effectLst/>
                <a:latin typeface="Arial" panose="020B0604020202020204" pitchFamily="34" charset="0"/>
              </a:rPr>
              <a:t>Very</a:t>
            </a:r>
            <a:r>
              <a:rPr lang="it-IT" dirty="0">
                <a:effectLst/>
                <a:latin typeface="Arial" panose="020B0604020202020204" pitchFamily="34" charset="0"/>
              </a:rPr>
              <a:t> large </a:t>
            </a:r>
            <a:r>
              <a:rPr lang="it-IT" dirty="0" err="1">
                <a:effectLst/>
                <a:latin typeface="Arial" panose="020B0604020202020204" pitchFamily="34" charset="0"/>
              </a:rPr>
              <a:t>uncertainty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below</a:t>
            </a:r>
            <a:r>
              <a:rPr lang="it-IT" dirty="0">
                <a:effectLst/>
                <a:latin typeface="Arial" panose="020B0604020202020204" pitchFamily="34" charset="0"/>
              </a:rPr>
              <a:t> 2.5 MeV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effectLst/>
                <a:latin typeface="Arial" panose="020B0604020202020204" pitchFamily="34" charset="0"/>
              </a:rPr>
              <a:t>Presence</a:t>
            </a:r>
            <a:r>
              <a:rPr lang="it-IT" dirty="0">
                <a:effectLst/>
                <a:latin typeface="Arial" panose="020B0604020202020204" pitchFamily="34" charset="0"/>
              </a:rPr>
              <a:t> of </a:t>
            </a:r>
            <a:r>
              <a:rPr lang="it-IT" dirty="0" err="1">
                <a:effectLst/>
                <a:latin typeface="Arial" panose="020B0604020202020204" pitchFamily="34" charset="0"/>
              </a:rPr>
              <a:t>several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states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at</a:t>
            </a:r>
            <a:r>
              <a:rPr lang="it-IT" dirty="0">
                <a:effectLst/>
                <a:latin typeface="Arial" panose="020B0604020202020204" pitchFamily="34" charset="0"/>
              </a:rPr>
              <a:t> low energies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B5012497-B38D-2818-1931-0717B8C00988}"/>
              </a:ext>
            </a:extLst>
          </p:cNvPr>
          <p:cNvGrpSpPr/>
          <p:nvPr/>
        </p:nvGrpSpPr>
        <p:grpSpPr>
          <a:xfrm>
            <a:off x="5392358" y="979942"/>
            <a:ext cx="6748842" cy="4898116"/>
            <a:chOff x="4137804" y="752731"/>
            <a:chExt cx="6387907" cy="4373986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A0D2253A-8555-022D-E95C-1483238BE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37804" y="752731"/>
              <a:ext cx="6387907" cy="4373986"/>
            </a:xfrm>
            <a:prstGeom prst="rect">
              <a:avLst/>
            </a:prstGeom>
          </p:spPr>
        </p:pic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1EEA73D7-DDCB-B921-5BF0-FDD24E45E446}"/>
                </a:ext>
              </a:extLst>
            </p:cNvPr>
            <p:cNvSpPr/>
            <p:nvPr/>
          </p:nvSpPr>
          <p:spPr>
            <a:xfrm>
              <a:off x="6012904" y="897554"/>
              <a:ext cx="786594" cy="912423"/>
            </a:xfrm>
            <a:prstGeom prst="rect">
              <a:avLst/>
            </a:prstGeom>
            <a:solidFill>
              <a:srgbClr val="FF0000">
                <a:alpha val="7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it-IT" b="1" dirty="0"/>
                <a:t>Gamow </a:t>
              </a:r>
              <a:r>
                <a:rPr lang="it-IT" b="1" dirty="0" err="1"/>
                <a:t>peak</a:t>
              </a:r>
              <a:endParaRPr lang="it-IT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850723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180"/>
          <p:cNvSpPr txBox="1">
            <a:spLocks noChangeArrowheads="1"/>
          </p:cNvSpPr>
          <p:nvPr/>
        </p:nvSpPr>
        <p:spPr bwMode="auto">
          <a:xfrm>
            <a:off x="0" y="-4981"/>
            <a:ext cx="12191999" cy="76944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The </a:t>
            </a:r>
            <a:r>
              <a:rPr lang="it-IT" altLang="it-IT" sz="4400" baseline="30000" dirty="0">
                <a:solidFill>
                  <a:schemeClr val="bg1"/>
                </a:solidFill>
                <a:latin typeface="+mn-lt"/>
              </a:rPr>
              <a:t>12</a:t>
            </a: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C+</a:t>
            </a:r>
            <a:r>
              <a:rPr lang="it-IT" altLang="it-IT" sz="4400" baseline="30000" dirty="0">
                <a:solidFill>
                  <a:schemeClr val="bg1"/>
                </a:solidFill>
                <a:latin typeface="+mn-lt"/>
              </a:rPr>
              <a:t>12</a:t>
            </a: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C state of the art</a:t>
            </a:r>
          </a:p>
        </p:txBody>
      </p:sp>
      <p:sp>
        <p:nvSpPr>
          <p:cNvPr id="28676" name="Text Box 181"/>
          <p:cNvSpPr txBox="1">
            <a:spLocks noChangeArrowheads="1"/>
          </p:cNvSpPr>
          <p:nvPr/>
        </p:nvSpPr>
        <p:spPr bwMode="auto">
          <a:xfrm>
            <a:off x="5954713" y="57340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B7C2F84-4C80-4204-94F1-82EECF30A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117" y="829439"/>
            <a:ext cx="7896482" cy="458751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4011B7D-CE7F-19A9-89A3-60729E952912}"/>
              </a:ext>
            </a:extLst>
          </p:cNvPr>
          <p:cNvSpPr txBox="1"/>
          <p:nvPr/>
        </p:nvSpPr>
        <p:spPr>
          <a:xfrm>
            <a:off x="50800" y="1188930"/>
            <a:ext cx="3965836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effectLst/>
                <a:latin typeface="Arial" panose="020B0604020202020204" pitchFamily="34" charset="0"/>
              </a:rPr>
              <a:t>Several</a:t>
            </a:r>
            <a:r>
              <a:rPr lang="it-IT" dirty="0">
                <a:effectLst/>
                <a:latin typeface="Arial" panose="020B0604020202020204" pitchFamily="34" charset="0"/>
              </a:rPr>
              <a:t> datasets and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effectLst/>
                <a:latin typeface="Arial" panose="020B0604020202020204" pitchFamily="34" charset="0"/>
              </a:rPr>
              <a:t>Direct </a:t>
            </a:r>
            <a:r>
              <a:rPr lang="it-IT" dirty="0" err="1">
                <a:effectLst/>
                <a:latin typeface="Arial" panose="020B0604020202020204" pitchFamily="34" charset="0"/>
              </a:rPr>
              <a:t>measurements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above</a:t>
            </a:r>
            <a:r>
              <a:rPr lang="it-IT" dirty="0">
                <a:effectLst/>
                <a:latin typeface="Arial" panose="020B0604020202020204" pitchFamily="34" charset="0"/>
              </a:rPr>
              <a:t> 2.1 MeV (large scattering, large </a:t>
            </a:r>
            <a:r>
              <a:rPr lang="it-IT" dirty="0" err="1">
                <a:effectLst/>
                <a:latin typeface="Arial" panose="020B0604020202020204" pitchFamily="34" charset="0"/>
              </a:rPr>
              <a:t>uncertainties</a:t>
            </a:r>
            <a:r>
              <a:rPr lang="it-IT" dirty="0">
                <a:effectLst/>
                <a:latin typeface="Arial" panose="020B0604020202020204" pitchFamily="34" charset="0"/>
              </a:rPr>
              <a:t>)</a:t>
            </a:r>
          </a:p>
          <a:p>
            <a:br>
              <a:rPr lang="it-IT" dirty="0">
                <a:effectLst/>
                <a:latin typeface="Arial" panose="020B0604020202020204" pitchFamily="34" charset="0"/>
              </a:rPr>
            </a:br>
            <a:endParaRPr lang="it-IT" dirty="0"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effectLst/>
                <a:latin typeface="Arial" panose="020B0604020202020204" pitchFamily="34" charset="0"/>
              </a:rPr>
              <a:t>Only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indirect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measurements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below</a:t>
            </a:r>
            <a:r>
              <a:rPr lang="it-IT" dirty="0">
                <a:effectLst/>
                <a:latin typeface="Arial" panose="020B0604020202020204" pitchFamily="34" charset="0"/>
              </a:rPr>
              <a:t> 2.1 MeV (</a:t>
            </a:r>
            <a:r>
              <a:rPr lang="it-IT" dirty="0" err="1">
                <a:effectLst/>
                <a:latin typeface="Arial" panose="020B0604020202020204" pitchFamily="34" charset="0"/>
              </a:rPr>
              <a:t>problems</a:t>
            </a:r>
            <a:r>
              <a:rPr lang="it-IT" dirty="0">
                <a:effectLst/>
                <a:latin typeface="Arial" panose="020B0604020202020204" pitchFamily="34" charset="0"/>
              </a:rPr>
              <a:t> with </a:t>
            </a:r>
            <a:r>
              <a:rPr lang="it-IT" dirty="0" err="1">
                <a:effectLst/>
                <a:latin typeface="Arial" panose="020B0604020202020204" pitchFamily="34" charset="0"/>
              </a:rPr>
              <a:t>normalization</a:t>
            </a:r>
            <a:r>
              <a:rPr lang="it-IT" dirty="0">
                <a:effectLst/>
                <a:latin typeface="Arial" panose="020B0604020202020204" pitchFamily="34" charset="0"/>
              </a:rPr>
              <a:t> and </a:t>
            </a:r>
            <a:r>
              <a:rPr lang="it-IT" dirty="0" err="1">
                <a:effectLst/>
                <a:latin typeface="Arial" panose="020B0604020202020204" pitchFamily="34" charset="0"/>
              </a:rPr>
              <a:t>other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discrepancies</a:t>
            </a:r>
            <a:r>
              <a:rPr lang="it-IT" dirty="0">
                <a:effectLst/>
                <a:latin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effectLst/>
                <a:latin typeface="Arial" panose="020B0604020202020204" pitchFamily="34" charset="0"/>
              </a:rPr>
              <a:t>Very</a:t>
            </a:r>
            <a:r>
              <a:rPr lang="it-IT" dirty="0">
                <a:effectLst/>
                <a:latin typeface="Arial" panose="020B0604020202020204" pitchFamily="34" charset="0"/>
              </a:rPr>
              <a:t> large </a:t>
            </a:r>
            <a:r>
              <a:rPr lang="it-IT" dirty="0" err="1">
                <a:effectLst/>
                <a:latin typeface="Arial" panose="020B0604020202020204" pitchFamily="34" charset="0"/>
              </a:rPr>
              <a:t>uncertainty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below</a:t>
            </a:r>
            <a:r>
              <a:rPr lang="it-IT" dirty="0">
                <a:effectLst/>
                <a:latin typeface="Arial" panose="020B0604020202020204" pitchFamily="34" charset="0"/>
              </a:rPr>
              <a:t> 2.5 MeV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effectLst/>
                <a:latin typeface="Arial" panose="020B0604020202020204" pitchFamily="34" charset="0"/>
              </a:rPr>
              <a:t>Presence</a:t>
            </a:r>
            <a:r>
              <a:rPr lang="it-IT" dirty="0">
                <a:effectLst/>
                <a:latin typeface="Arial" panose="020B0604020202020204" pitchFamily="34" charset="0"/>
              </a:rPr>
              <a:t> of </a:t>
            </a:r>
            <a:r>
              <a:rPr lang="it-IT" dirty="0" err="1">
                <a:effectLst/>
                <a:latin typeface="Arial" panose="020B0604020202020204" pitchFamily="34" charset="0"/>
              </a:rPr>
              <a:t>several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states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at</a:t>
            </a:r>
            <a:r>
              <a:rPr lang="it-IT" dirty="0">
                <a:effectLst/>
                <a:latin typeface="Arial" panose="020B0604020202020204" pitchFamily="34" charset="0"/>
              </a:rPr>
              <a:t> low energies</a:t>
            </a:r>
          </a:p>
        </p:txBody>
      </p:sp>
    </p:spTree>
    <p:extLst>
      <p:ext uri="{BB962C8B-B14F-4D97-AF65-F5344CB8AC3E}">
        <p14:creationId xmlns:p14="http://schemas.microsoft.com/office/powerpoint/2010/main" val="2921365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6918" y="1199922"/>
            <a:ext cx="584200" cy="51200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205"/>
              </a:lnSpc>
            </a:pPr>
            <a:r>
              <a:rPr sz="3600" spc="-215" dirty="0">
                <a:solidFill>
                  <a:srgbClr val="C00000"/>
                </a:solidFill>
                <a:latin typeface="Arial"/>
                <a:cs typeface="Arial"/>
              </a:rPr>
              <a:t>Summary</a:t>
            </a:r>
            <a:r>
              <a:rPr sz="3600" spc="-3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spc="-105" dirty="0">
                <a:solidFill>
                  <a:srgbClr val="C00000"/>
                </a:solidFill>
                <a:latin typeface="Arial"/>
                <a:cs typeface="Arial"/>
              </a:rPr>
              <a:t>table</a:t>
            </a:r>
            <a:r>
              <a:rPr sz="3600" spc="-28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spc="-190" dirty="0">
                <a:solidFill>
                  <a:srgbClr val="C00000"/>
                </a:solidFill>
                <a:latin typeface="Arial"/>
                <a:cs typeface="Arial"/>
              </a:rPr>
              <a:t>(as</a:t>
            </a:r>
            <a:r>
              <a:rPr sz="3600" spc="-254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spc="-85" dirty="0">
                <a:solidFill>
                  <a:srgbClr val="C00000"/>
                </a:solidFill>
                <a:latin typeface="Arial"/>
                <a:cs typeface="Arial"/>
              </a:rPr>
              <a:t>of</a:t>
            </a:r>
            <a:r>
              <a:rPr sz="3600" spc="-26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spc="-80" dirty="0">
                <a:solidFill>
                  <a:srgbClr val="C00000"/>
                </a:solidFill>
                <a:latin typeface="Arial"/>
                <a:cs typeface="Arial"/>
              </a:rPr>
              <a:t>2020)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680983" y="69105"/>
            <a:ext cx="8878570" cy="6627495"/>
            <a:chOff x="2680983" y="69105"/>
            <a:chExt cx="8878570" cy="6627495"/>
          </a:xfrm>
        </p:grpSpPr>
        <p:pic>
          <p:nvPicPr>
            <p:cNvPr id="4" name="object 4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0983" y="69105"/>
              <a:ext cx="8878380" cy="662731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01796" y="2340864"/>
              <a:ext cx="5772911" cy="214274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60647" y="2321051"/>
              <a:ext cx="5867400" cy="2229612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3787266" y="2371217"/>
            <a:ext cx="5661660" cy="203136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79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20"/>
              </a:spcBef>
            </a:pPr>
            <a:r>
              <a:rPr sz="1800" b="1" spc="-40" dirty="0">
                <a:latin typeface="Arial"/>
                <a:cs typeface="Arial"/>
              </a:rPr>
              <a:t>Morales-</a:t>
            </a:r>
            <a:r>
              <a:rPr sz="1800" b="1" spc="-65" dirty="0">
                <a:latin typeface="Arial"/>
                <a:cs typeface="Arial"/>
              </a:rPr>
              <a:t>Gallegos</a:t>
            </a:r>
            <a:r>
              <a:rPr sz="1800" b="1" spc="-7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et</a:t>
            </a:r>
            <a:r>
              <a:rPr sz="1800" b="1" spc="-9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al.,</a:t>
            </a:r>
            <a:r>
              <a:rPr sz="1800" b="1" spc="-95" dirty="0">
                <a:latin typeface="Arial"/>
                <a:cs typeface="Arial"/>
              </a:rPr>
              <a:t> </a:t>
            </a:r>
            <a:r>
              <a:rPr sz="1800" b="1" spc="-105" dirty="0">
                <a:latin typeface="Arial"/>
                <a:cs typeface="Arial"/>
              </a:rPr>
              <a:t>Eur.</a:t>
            </a:r>
            <a:r>
              <a:rPr sz="1800" b="1" spc="-80" dirty="0">
                <a:latin typeface="Arial"/>
                <a:cs typeface="Arial"/>
              </a:rPr>
              <a:t> </a:t>
            </a:r>
            <a:r>
              <a:rPr sz="1800" b="1" spc="-85" dirty="0">
                <a:latin typeface="Arial"/>
                <a:cs typeface="Arial"/>
              </a:rPr>
              <a:t>Phys.</a:t>
            </a:r>
            <a:r>
              <a:rPr sz="1800" b="1" spc="-110" dirty="0">
                <a:latin typeface="Arial"/>
                <a:cs typeface="Arial"/>
              </a:rPr>
              <a:t> </a:t>
            </a:r>
            <a:r>
              <a:rPr sz="1800" b="1" spc="-180" dirty="0">
                <a:latin typeface="Arial"/>
                <a:cs typeface="Arial"/>
              </a:rPr>
              <a:t>J.</a:t>
            </a:r>
            <a:r>
              <a:rPr sz="1800" b="1" spc="-90" dirty="0">
                <a:latin typeface="Arial"/>
                <a:cs typeface="Arial"/>
              </a:rPr>
              <a:t> </a:t>
            </a:r>
            <a:r>
              <a:rPr sz="1800" b="1" spc="-195" dirty="0">
                <a:latin typeface="Arial"/>
                <a:cs typeface="Arial"/>
              </a:rPr>
              <a:t>A</a:t>
            </a:r>
            <a:r>
              <a:rPr sz="1800" b="1" spc="-9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(2024)</a:t>
            </a:r>
            <a:endParaRPr sz="1800">
              <a:latin typeface="Arial"/>
              <a:cs typeface="Arial"/>
            </a:endParaRPr>
          </a:p>
          <a:p>
            <a:pPr marL="91440">
              <a:lnSpc>
                <a:spcPct val="100000"/>
              </a:lnSpc>
            </a:pPr>
            <a:r>
              <a:rPr sz="1800" i="1" spc="-55" dirty="0">
                <a:latin typeface="Arial"/>
                <a:cs typeface="Arial"/>
              </a:rPr>
              <a:t>E</a:t>
            </a:r>
            <a:r>
              <a:rPr sz="1800" spc="-82" baseline="-20833" dirty="0">
                <a:latin typeface="Arial"/>
                <a:cs typeface="Arial"/>
              </a:rPr>
              <a:t>cm</a:t>
            </a:r>
            <a:r>
              <a:rPr sz="1800" spc="-55" dirty="0">
                <a:latin typeface="Arial"/>
                <a:cs typeface="Arial"/>
              </a:rPr>
              <a:t>=2.51-</a:t>
            </a:r>
            <a:r>
              <a:rPr sz="1800" spc="-30" dirty="0">
                <a:latin typeface="Arial"/>
                <a:cs typeface="Arial"/>
              </a:rPr>
              <a:t>4.36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MeV</a:t>
            </a:r>
            <a:endParaRPr sz="1800">
              <a:latin typeface="Arial"/>
              <a:cs typeface="Arial"/>
            </a:endParaRPr>
          </a:p>
          <a:p>
            <a:pPr marL="91440">
              <a:lnSpc>
                <a:spcPct val="100000"/>
              </a:lnSpc>
            </a:pPr>
            <a:r>
              <a:rPr sz="1800" i="1" spc="-35" dirty="0">
                <a:latin typeface="Arial"/>
                <a:cs typeface="Arial"/>
              </a:rPr>
              <a:t>I</a:t>
            </a:r>
            <a:r>
              <a:rPr sz="1800" spc="-52" baseline="-20833" dirty="0">
                <a:latin typeface="Arial"/>
                <a:cs typeface="Arial"/>
              </a:rPr>
              <a:t>beam</a:t>
            </a:r>
            <a:r>
              <a:rPr sz="1800" spc="-35" dirty="0">
                <a:latin typeface="Arial"/>
                <a:cs typeface="Arial"/>
              </a:rPr>
              <a:t>=10-</a:t>
            </a:r>
            <a:r>
              <a:rPr sz="1800" spc="-50" dirty="0">
                <a:latin typeface="Arial"/>
                <a:cs typeface="Arial"/>
              </a:rPr>
              <a:t>50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μA</a:t>
            </a:r>
            <a:endParaRPr sz="1800">
              <a:latin typeface="Arial"/>
              <a:cs typeface="Arial"/>
            </a:endParaRPr>
          </a:p>
          <a:p>
            <a:pPr marL="91440" marR="116839">
              <a:lnSpc>
                <a:spcPct val="100000"/>
              </a:lnSpc>
            </a:pPr>
            <a:r>
              <a:rPr sz="1800" u="sng" spc="-9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Target</a:t>
            </a:r>
            <a:r>
              <a:rPr sz="1800" spc="-90" dirty="0">
                <a:latin typeface="Arial"/>
                <a:cs typeface="Arial"/>
              </a:rPr>
              <a:t>: </a:t>
            </a:r>
            <a:r>
              <a:rPr sz="1800" spc="-40" dirty="0">
                <a:latin typeface="Arial"/>
                <a:cs typeface="Arial"/>
              </a:rPr>
              <a:t>1</a:t>
            </a:r>
            <a:r>
              <a:rPr sz="1800" spc="-10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mm</a:t>
            </a:r>
            <a:r>
              <a:rPr sz="1800" spc="-8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thick</a:t>
            </a:r>
            <a:r>
              <a:rPr sz="1800" spc="-90" dirty="0">
                <a:latin typeface="Arial"/>
                <a:cs typeface="Arial"/>
              </a:rPr>
              <a:t> </a:t>
            </a:r>
            <a:r>
              <a:rPr sz="1800" spc="-114" dirty="0">
                <a:latin typeface="Arial"/>
                <a:cs typeface="Arial"/>
              </a:rPr>
              <a:t>HOPG </a:t>
            </a:r>
            <a:r>
              <a:rPr sz="1800" spc="-60" dirty="0">
                <a:latin typeface="Arial"/>
                <a:cs typeface="Arial"/>
              </a:rPr>
              <a:t>(99.99%</a:t>
            </a:r>
            <a:r>
              <a:rPr sz="1800" spc="-95" dirty="0">
                <a:latin typeface="Arial"/>
                <a:cs typeface="Arial"/>
              </a:rPr>
              <a:t> </a:t>
            </a:r>
            <a:r>
              <a:rPr sz="1800" spc="-40" dirty="0">
                <a:latin typeface="Arial"/>
                <a:cs typeface="Arial"/>
              </a:rPr>
              <a:t>pure)</a:t>
            </a:r>
            <a:r>
              <a:rPr sz="1800" spc="-9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at</a:t>
            </a:r>
            <a:r>
              <a:rPr sz="1800" spc="-100" dirty="0">
                <a:latin typeface="Arial"/>
                <a:cs typeface="Arial"/>
              </a:rPr>
              <a:t> </a:t>
            </a:r>
            <a:r>
              <a:rPr sz="1800" spc="-40" dirty="0">
                <a:latin typeface="Arial"/>
                <a:cs typeface="Arial"/>
              </a:rPr>
              <a:t>high</a:t>
            </a:r>
            <a:r>
              <a:rPr sz="1800" spc="-120" dirty="0">
                <a:latin typeface="Arial"/>
                <a:cs typeface="Arial"/>
              </a:rPr>
              <a:t> </a:t>
            </a:r>
            <a:r>
              <a:rPr sz="1800" spc="-50" dirty="0">
                <a:latin typeface="Arial"/>
                <a:cs typeface="Arial"/>
              </a:rPr>
              <a:t>T </a:t>
            </a:r>
            <a:r>
              <a:rPr sz="1800" u="sng" spc="-5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Technique</a:t>
            </a:r>
            <a:r>
              <a:rPr sz="1800" spc="-55" dirty="0">
                <a:latin typeface="Arial"/>
                <a:cs typeface="Arial"/>
              </a:rPr>
              <a:t>:</a:t>
            </a:r>
            <a:r>
              <a:rPr sz="1800" spc="-120" dirty="0">
                <a:latin typeface="Arial"/>
                <a:cs typeface="Arial"/>
              </a:rPr>
              <a:t> </a:t>
            </a:r>
            <a:r>
              <a:rPr sz="1800" spc="-45" dirty="0">
                <a:latin typeface="Arial"/>
                <a:cs typeface="Arial"/>
              </a:rPr>
              <a:t>charged</a:t>
            </a:r>
            <a:r>
              <a:rPr sz="1800" spc="-8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particle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spectroscopy</a:t>
            </a:r>
            <a:r>
              <a:rPr sz="1800" spc="-8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with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i="1" spc="-204" dirty="0">
                <a:latin typeface="Arial"/>
                <a:cs typeface="Arial"/>
              </a:rPr>
              <a:t>ΔE-</a:t>
            </a:r>
            <a:r>
              <a:rPr sz="1800" i="1" spc="-325" dirty="0">
                <a:latin typeface="Arial"/>
                <a:cs typeface="Arial"/>
              </a:rPr>
              <a:t>E</a:t>
            </a:r>
            <a:r>
              <a:rPr sz="1800" i="1" spc="-5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PID </a:t>
            </a:r>
            <a:r>
              <a:rPr sz="1800" spc="-20" dirty="0">
                <a:latin typeface="Arial"/>
                <a:cs typeface="Arial"/>
              </a:rPr>
              <a:t>(ionization</a:t>
            </a:r>
            <a:r>
              <a:rPr sz="1800" spc="-140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chamber</a:t>
            </a:r>
            <a:r>
              <a:rPr sz="1800" spc="-90" dirty="0">
                <a:latin typeface="Arial"/>
                <a:cs typeface="Arial"/>
              </a:rPr>
              <a:t> </a:t>
            </a:r>
            <a:r>
              <a:rPr sz="1800" spc="-100" dirty="0">
                <a:latin typeface="Arial"/>
                <a:cs typeface="Arial"/>
              </a:rPr>
              <a:t>+</a:t>
            </a:r>
            <a:r>
              <a:rPr sz="1800" spc="-8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silicon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strip</a:t>
            </a:r>
            <a:r>
              <a:rPr sz="1800" spc="-8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detector)</a:t>
            </a:r>
            <a:endParaRPr sz="1800">
              <a:latin typeface="Arial"/>
              <a:cs typeface="Arial"/>
            </a:endParaRPr>
          </a:p>
          <a:p>
            <a:pPr marL="91440">
              <a:lnSpc>
                <a:spcPct val="100000"/>
              </a:lnSpc>
              <a:spcBef>
                <a:spcPts val="15"/>
              </a:spcBef>
            </a:pPr>
            <a:r>
              <a:rPr sz="1800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Detection</a:t>
            </a:r>
            <a:r>
              <a:rPr sz="1800" u="sng" spc="-10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of</a:t>
            </a:r>
            <a:r>
              <a:rPr sz="1800" u="sng" spc="-1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partial</a:t>
            </a:r>
            <a:r>
              <a:rPr sz="1800" u="sng" spc="-9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σ</a:t>
            </a:r>
            <a:r>
              <a:rPr sz="1800" spc="-95" dirty="0">
                <a:latin typeface="Arial"/>
                <a:cs typeface="Arial"/>
              </a:rPr>
              <a:t>: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spc="-60" dirty="0">
                <a:latin typeface="Arial"/>
                <a:cs typeface="Arial"/>
              </a:rPr>
              <a:t>p</a:t>
            </a:r>
            <a:r>
              <a:rPr sz="1800" spc="-89" baseline="-20833" dirty="0">
                <a:latin typeface="Arial"/>
                <a:cs typeface="Arial"/>
              </a:rPr>
              <a:t>0</a:t>
            </a:r>
            <a:r>
              <a:rPr sz="1800" spc="-60" dirty="0">
                <a:latin typeface="Arial"/>
                <a:cs typeface="Arial"/>
              </a:rPr>
              <a:t>,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-310" dirty="0">
                <a:latin typeface="Arial"/>
                <a:cs typeface="Arial"/>
              </a:rPr>
              <a:t>…,</a:t>
            </a:r>
            <a:r>
              <a:rPr sz="1800" spc="-80" dirty="0">
                <a:latin typeface="Arial"/>
                <a:cs typeface="Arial"/>
              </a:rPr>
              <a:t> </a:t>
            </a:r>
            <a:r>
              <a:rPr sz="1800" spc="-65" dirty="0">
                <a:latin typeface="Arial"/>
                <a:cs typeface="Arial"/>
              </a:rPr>
              <a:t>p</a:t>
            </a:r>
            <a:r>
              <a:rPr sz="1800" spc="-97" baseline="-20833" dirty="0">
                <a:latin typeface="Arial"/>
                <a:cs typeface="Arial"/>
              </a:rPr>
              <a:t>6</a:t>
            </a:r>
            <a:r>
              <a:rPr sz="1800" spc="-65" dirty="0">
                <a:latin typeface="Arial"/>
                <a:cs typeface="Arial"/>
              </a:rPr>
              <a:t>, </a:t>
            </a:r>
            <a:r>
              <a:rPr sz="1800" spc="-50" dirty="0">
                <a:latin typeface="Arial"/>
                <a:cs typeface="Arial"/>
              </a:rPr>
              <a:t>α</a:t>
            </a:r>
            <a:r>
              <a:rPr sz="1800" spc="-75" baseline="-20833" dirty="0">
                <a:latin typeface="Arial"/>
                <a:cs typeface="Arial"/>
              </a:rPr>
              <a:t>0</a:t>
            </a:r>
            <a:r>
              <a:rPr sz="1800" spc="-50" dirty="0">
                <a:latin typeface="Arial"/>
                <a:cs typeface="Arial"/>
              </a:rPr>
              <a:t>,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α</a:t>
            </a:r>
            <a:r>
              <a:rPr sz="1800" spc="-37" baseline="-20833" dirty="0">
                <a:latin typeface="Arial"/>
                <a:cs typeface="Arial"/>
              </a:rPr>
              <a:t>1</a:t>
            </a:r>
            <a:endParaRPr sz="1800" baseline="-20833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-10" dirty="0"/>
              <a:t>7/12/2024</a:t>
            </a:r>
          </a:p>
        </p:txBody>
      </p:sp>
    </p:spTree>
    <p:extLst>
      <p:ext uri="{BB962C8B-B14F-4D97-AF65-F5344CB8AC3E}">
        <p14:creationId xmlns:p14="http://schemas.microsoft.com/office/powerpoint/2010/main" val="31036687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649095" y="1706702"/>
            <a:ext cx="181673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35" dirty="0">
                <a:solidFill>
                  <a:srgbClr val="CE171E"/>
                </a:solidFill>
                <a:latin typeface="Arial"/>
                <a:cs typeface="Arial"/>
              </a:rPr>
              <a:t>Particle</a:t>
            </a:r>
            <a:r>
              <a:rPr sz="1800" b="1" spc="-65" dirty="0">
                <a:solidFill>
                  <a:srgbClr val="CE171E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CE171E"/>
                </a:solidFill>
                <a:latin typeface="Arial"/>
                <a:cs typeface="Arial"/>
              </a:rPr>
              <a:t>detection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23694" y="2255901"/>
            <a:ext cx="29159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82" baseline="25462" dirty="0">
                <a:latin typeface="Arial"/>
                <a:cs typeface="Arial"/>
              </a:rPr>
              <a:t>2</a:t>
            </a:r>
            <a:r>
              <a:rPr sz="1800" spc="-55" dirty="0">
                <a:latin typeface="Arial"/>
                <a:cs typeface="Arial"/>
              </a:rPr>
              <a:t>H(</a:t>
            </a:r>
            <a:r>
              <a:rPr sz="1800" spc="-82" baseline="25462" dirty="0">
                <a:latin typeface="Arial"/>
                <a:cs typeface="Arial"/>
              </a:rPr>
              <a:t>12</a:t>
            </a:r>
            <a:r>
              <a:rPr sz="1800" spc="-55" dirty="0">
                <a:latin typeface="Arial"/>
                <a:cs typeface="Arial"/>
              </a:rPr>
              <a:t>C,</a:t>
            </a:r>
            <a:r>
              <a:rPr sz="1800" spc="-82" baseline="25462" dirty="0">
                <a:latin typeface="Arial"/>
                <a:cs typeface="Arial"/>
              </a:rPr>
              <a:t>12</a:t>
            </a:r>
            <a:r>
              <a:rPr sz="1800" spc="-55" dirty="0">
                <a:latin typeface="Arial"/>
                <a:cs typeface="Arial"/>
              </a:rPr>
              <a:t>C)</a:t>
            </a:r>
            <a:r>
              <a:rPr sz="1800" spc="-82" baseline="25462" dirty="0">
                <a:latin typeface="Arial"/>
                <a:cs typeface="Arial"/>
              </a:rPr>
              <a:t>2</a:t>
            </a:r>
            <a:r>
              <a:rPr sz="1800" spc="-55" dirty="0">
                <a:latin typeface="Arial"/>
                <a:cs typeface="Arial"/>
              </a:rPr>
              <a:t>H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spc="-100" dirty="0">
                <a:latin typeface="Arial"/>
                <a:cs typeface="Arial"/>
              </a:rPr>
              <a:t>+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spc="-30" baseline="25462" dirty="0">
                <a:latin typeface="Arial"/>
                <a:cs typeface="Arial"/>
              </a:rPr>
              <a:t>2</a:t>
            </a:r>
            <a:r>
              <a:rPr sz="1800" spc="-20" dirty="0">
                <a:latin typeface="Arial"/>
                <a:cs typeface="Arial"/>
              </a:rPr>
              <a:t>H(</a:t>
            </a:r>
            <a:r>
              <a:rPr sz="1800" spc="-30" baseline="25462" dirty="0">
                <a:latin typeface="Arial"/>
                <a:cs typeface="Arial"/>
              </a:rPr>
              <a:t>12</a:t>
            </a:r>
            <a:r>
              <a:rPr sz="1800" spc="-20" dirty="0">
                <a:latin typeface="Arial"/>
                <a:cs typeface="Arial"/>
              </a:rPr>
              <a:t>C,pγ)</a:t>
            </a:r>
            <a:r>
              <a:rPr sz="1800" spc="-30" baseline="25462" dirty="0">
                <a:latin typeface="Arial"/>
                <a:cs typeface="Arial"/>
              </a:rPr>
              <a:t>13</a:t>
            </a:r>
            <a:r>
              <a:rPr sz="1800" spc="-20" dirty="0">
                <a:latin typeface="Arial"/>
                <a:cs typeface="Arial"/>
              </a:rPr>
              <a:t>C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5783" y="2687701"/>
            <a:ext cx="1646223" cy="175120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6280444" y="2971888"/>
            <a:ext cx="4333240" cy="2056130"/>
            <a:chOff x="6280444" y="2971888"/>
            <a:chExt cx="4333240" cy="2056130"/>
          </a:xfrm>
        </p:grpSpPr>
        <p:pic>
          <p:nvPicPr>
            <p:cNvPr id="7" name="object 7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0444" y="3148698"/>
              <a:ext cx="4332886" cy="187925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9899" y="2971888"/>
              <a:ext cx="2816732" cy="18329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7507478" y="3169666"/>
            <a:ext cx="67373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900" spc="-10" dirty="0">
                <a:solidFill>
                  <a:srgbClr val="CE171E"/>
                </a:solidFill>
                <a:latin typeface="Arial"/>
                <a:cs typeface="Arial"/>
              </a:rPr>
              <a:t>12</a:t>
            </a:r>
            <a:r>
              <a:rPr sz="2100" spc="-15" baseline="-15873" dirty="0">
                <a:solidFill>
                  <a:srgbClr val="CE171E"/>
                </a:solidFill>
                <a:latin typeface="Arial"/>
                <a:cs typeface="Arial"/>
              </a:rPr>
              <a:t>C+</a:t>
            </a:r>
            <a:r>
              <a:rPr sz="900" spc="-10" dirty="0">
                <a:solidFill>
                  <a:srgbClr val="CE171E"/>
                </a:solidFill>
                <a:latin typeface="Arial"/>
                <a:cs typeface="Arial"/>
              </a:rPr>
              <a:t>12</a:t>
            </a:r>
            <a:r>
              <a:rPr sz="2100" spc="-15" baseline="-15873" dirty="0">
                <a:solidFill>
                  <a:srgbClr val="CE171E"/>
                </a:solidFill>
                <a:latin typeface="Arial"/>
                <a:cs typeface="Arial"/>
              </a:rPr>
              <a:t>C</a:t>
            </a:r>
            <a:endParaRPr sz="2100" baseline="-15873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959219" y="3735615"/>
            <a:ext cx="1245235" cy="877569"/>
          </a:xfrm>
          <a:custGeom>
            <a:avLst/>
            <a:gdLst/>
            <a:ahLst/>
            <a:cxnLst/>
            <a:rect l="l" t="t" r="r" b="b"/>
            <a:pathLst>
              <a:path w="1245234" h="877570">
                <a:moveTo>
                  <a:pt x="93599" y="0"/>
                </a:moveTo>
                <a:lnTo>
                  <a:pt x="0" y="0"/>
                </a:lnTo>
                <a:lnTo>
                  <a:pt x="0" y="876896"/>
                </a:lnTo>
                <a:lnTo>
                  <a:pt x="93599" y="876896"/>
                </a:lnTo>
                <a:lnTo>
                  <a:pt x="93599" y="0"/>
                </a:lnTo>
                <a:close/>
              </a:path>
              <a:path w="1245234" h="877570">
                <a:moveTo>
                  <a:pt x="1244854" y="331927"/>
                </a:moveTo>
                <a:lnTo>
                  <a:pt x="1151255" y="331927"/>
                </a:lnTo>
                <a:lnTo>
                  <a:pt x="1151255" y="877023"/>
                </a:lnTo>
                <a:lnTo>
                  <a:pt x="1244854" y="877023"/>
                </a:lnTo>
                <a:lnTo>
                  <a:pt x="1244854" y="331927"/>
                </a:lnTo>
                <a:close/>
              </a:path>
            </a:pathLst>
          </a:custGeom>
          <a:solidFill>
            <a:srgbClr val="CE171E">
              <a:alpha val="2392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362568" y="3126105"/>
            <a:ext cx="212280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spc="-30" dirty="0">
                <a:solidFill>
                  <a:srgbClr val="0000FF"/>
                </a:solidFill>
                <a:latin typeface="Arial"/>
                <a:cs typeface="Arial"/>
              </a:rPr>
              <a:t>Beam-</a:t>
            </a:r>
            <a:r>
              <a:rPr sz="1400" spc="-10" dirty="0">
                <a:solidFill>
                  <a:srgbClr val="0000FF"/>
                </a:solidFill>
                <a:latin typeface="Arial"/>
                <a:cs typeface="Arial"/>
              </a:rPr>
              <a:t>Induced</a:t>
            </a:r>
            <a:r>
              <a:rPr sz="1400" spc="-4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0000FF"/>
                </a:solidFill>
                <a:latin typeface="Arial"/>
                <a:cs typeface="Arial"/>
              </a:rPr>
              <a:t>Background </a:t>
            </a:r>
            <a:r>
              <a:rPr sz="1400" spc="-20" dirty="0">
                <a:solidFill>
                  <a:srgbClr val="0000FF"/>
                </a:solidFill>
                <a:latin typeface="Arial"/>
                <a:cs typeface="Arial"/>
              </a:rPr>
              <a:t>Full</a:t>
            </a:r>
            <a:r>
              <a:rPr sz="1400" spc="-4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400" spc="-55" dirty="0">
                <a:solidFill>
                  <a:srgbClr val="0000FF"/>
                </a:solidFill>
                <a:latin typeface="Arial"/>
                <a:cs typeface="Arial"/>
              </a:rPr>
              <a:t>energy</a:t>
            </a:r>
            <a:r>
              <a:rPr sz="1400" spc="-9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0000FF"/>
                </a:solidFill>
                <a:latin typeface="Arial"/>
                <a:cs typeface="Arial"/>
              </a:rPr>
              <a:t>peak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7052564" y="3478657"/>
            <a:ext cx="2627630" cy="1134110"/>
            <a:chOff x="7052564" y="3478657"/>
            <a:chExt cx="2627630" cy="1134110"/>
          </a:xfrm>
        </p:grpSpPr>
        <p:sp>
          <p:nvSpPr>
            <p:cNvPr id="13" name="object 13"/>
            <p:cNvSpPr/>
            <p:nvPr/>
          </p:nvSpPr>
          <p:spPr>
            <a:xfrm>
              <a:off x="8844788" y="4003217"/>
              <a:ext cx="835660" cy="609600"/>
            </a:xfrm>
            <a:custGeom>
              <a:avLst/>
              <a:gdLst/>
              <a:ahLst/>
              <a:cxnLst/>
              <a:rect l="l" t="t" r="r" b="b"/>
              <a:pathLst>
                <a:path w="835659" h="609600">
                  <a:moveTo>
                    <a:pt x="144602" y="0"/>
                  </a:moveTo>
                  <a:lnTo>
                    <a:pt x="0" y="0"/>
                  </a:lnTo>
                  <a:lnTo>
                    <a:pt x="0" y="609295"/>
                  </a:lnTo>
                  <a:lnTo>
                    <a:pt x="144602" y="609295"/>
                  </a:lnTo>
                  <a:lnTo>
                    <a:pt x="144602" y="0"/>
                  </a:lnTo>
                  <a:close/>
                </a:path>
                <a:path w="835659" h="609600">
                  <a:moveTo>
                    <a:pt x="835406" y="0"/>
                  </a:moveTo>
                  <a:lnTo>
                    <a:pt x="741807" y="0"/>
                  </a:lnTo>
                  <a:lnTo>
                    <a:pt x="741807" y="609295"/>
                  </a:lnTo>
                  <a:lnTo>
                    <a:pt x="835406" y="609295"/>
                  </a:lnTo>
                  <a:lnTo>
                    <a:pt x="835406" y="0"/>
                  </a:lnTo>
                  <a:close/>
                </a:path>
              </a:pathLst>
            </a:custGeom>
            <a:solidFill>
              <a:srgbClr val="0000FF">
                <a:alpha val="2745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052564" y="3478656"/>
              <a:ext cx="1069340" cy="604520"/>
            </a:xfrm>
            <a:custGeom>
              <a:avLst/>
              <a:gdLst/>
              <a:ahLst/>
              <a:cxnLst/>
              <a:rect l="l" t="t" r="r" b="b"/>
              <a:pathLst>
                <a:path w="1069340" h="604520">
                  <a:moveTo>
                    <a:pt x="1068832" y="604012"/>
                  </a:moveTo>
                  <a:lnTo>
                    <a:pt x="1064793" y="552069"/>
                  </a:lnTo>
                  <a:lnTo>
                    <a:pt x="1062228" y="519049"/>
                  </a:lnTo>
                  <a:lnTo>
                    <a:pt x="1033602" y="536308"/>
                  </a:lnTo>
                  <a:lnTo>
                    <a:pt x="711454" y="1778"/>
                  </a:lnTo>
                  <a:lnTo>
                    <a:pt x="710603" y="2286"/>
                  </a:lnTo>
                  <a:lnTo>
                    <a:pt x="709422" y="0"/>
                  </a:lnTo>
                  <a:lnTo>
                    <a:pt x="65074" y="340271"/>
                  </a:lnTo>
                  <a:lnTo>
                    <a:pt x="49530" y="310769"/>
                  </a:lnTo>
                  <a:lnTo>
                    <a:pt x="0" y="379984"/>
                  </a:lnTo>
                  <a:lnTo>
                    <a:pt x="85090" y="378206"/>
                  </a:lnTo>
                  <a:lnTo>
                    <a:pt x="72631" y="354584"/>
                  </a:lnTo>
                  <a:lnTo>
                    <a:pt x="69507" y="348665"/>
                  </a:lnTo>
                  <a:lnTo>
                    <a:pt x="706577" y="12357"/>
                  </a:lnTo>
                  <a:lnTo>
                    <a:pt x="1025461" y="541223"/>
                  </a:lnTo>
                  <a:lnTo>
                    <a:pt x="996950" y="558419"/>
                  </a:lnTo>
                  <a:lnTo>
                    <a:pt x="1068832" y="604012"/>
                  </a:lnTo>
                  <a:close/>
                </a:path>
              </a:pathLst>
            </a:custGeom>
            <a:solidFill>
              <a:srgbClr val="CE17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994013" y="3570604"/>
              <a:ext cx="591185" cy="474980"/>
            </a:xfrm>
            <a:custGeom>
              <a:avLst/>
              <a:gdLst/>
              <a:ahLst/>
              <a:cxnLst/>
              <a:rect l="l" t="t" r="r" b="b"/>
              <a:pathLst>
                <a:path w="591184" h="474979">
                  <a:moveTo>
                    <a:pt x="591058" y="389763"/>
                  </a:moveTo>
                  <a:lnTo>
                    <a:pt x="560755" y="403720"/>
                  </a:lnTo>
                  <a:lnTo>
                    <a:pt x="375285" y="1028"/>
                  </a:lnTo>
                  <a:lnTo>
                    <a:pt x="371005" y="2984"/>
                  </a:lnTo>
                  <a:lnTo>
                    <a:pt x="367284" y="0"/>
                  </a:lnTo>
                  <a:lnTo>
                    <a:pt x="43395" y="411924"/>
                  </a:lnTo>
                  <a:lnTo>
                    <a:pt x="17145" y="391287"/>
                  </a:lnTo>
                  <a:lnTo>
                    <a:pt x="0" y="474853"/>
                  </a:lnTo>
                  <a:lnTo>
                    <a:pt x="77089" y="438404"/>
                  </a:lnTo>
                  <a:lnTo>
                    <a:pt x="63677" y="427863"/>
                  </a:lnTo>
                  <a:lnTo>
                    <a:pt x="50927" y="417855"/>
                  </a:lnTo>
                  <a:lnTo>
                    <a:pt x="369938" y="12128"/>
                  </a:lnTo>
                  <a:lnTo>
                    <a:pt x="552094" y="407708"/>
                  </a:lnTo>
                  <a:lnTo>
                    <a:pt x="521843" y="421640"/>
                  </a:lnTo>
                  <a:lnTo>
                    <a:pt x="588264" y="474853"/>
                  </a:lnTo>
                  <a:lnTo>
                    <a:pt x="590003" y="421640"/>
                  </a:lnTo>
                  <a:lnTo>
                    <a:pt x="590080" y="419227"/>
                  </a:lnTo>
                  <a:lnTo>
                    <a:pt x="591058" y="389763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2148967" y="5594400"/>
            <a:ext cx="78955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90" dirty="0">
                <a:latin typeface="Arial"/>
                <a:cs typeface="Arial"/>
              </a:rPr>
              <a:t>BIB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affects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mostly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measurements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based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on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particle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detection,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as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photon </a:t>
            </a:r>
            <a:r>
              <a:rPr sz="1800" dirty="0">
                <a:latin typeface="Arial"/>
                <a:cs typeface="Arial"/>
              </a:rPr>
              <a:t>detection</a:t>
            </a:r>
            <a:r>
              <a:rPr sz="1800" spc="-95" dirty="0">
                <a:latin typeface="Arial"/>
                <a:cs typeface="Arial"/>
              </a:rPr>
              <a:t> </a:t>
            </a:r>
            <a:r>
              <a:rPr sz="1800" spc="-15" dirty="0">
                <a:latin typeface="Arial"/>
                <a:cs typeface="Arial"/>
              </a:rPr>
              <a:t>measurements</a:t>
            </a:r>
            <a:r>
              <a:rPr sz="1800" spc="-95" dirty="0">
                <a:latin typeface="Arial"/>
                <a:cs typeface="Arial"/>
              </a:rPr>
              <a:t> </a:t>
            </a:r>
            <a:r>
              <a:rPr sz="1800" spc="50" dirty="0">
                <a:latin typeface="Arial"/>
                <a:cs typeface="Arial"/>
              </a:rPr>
              <a:t>it</a:t>
            </a:r>
            <a:r>
              <a:rPr sz="1800" spc="-110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only</a:t>
            </a:r>
            <a:r>
              <a:rPr sz="1800" spc="-130" dirty="0">
                <a:latin typeface="Arial"/>
                <a:cs typeface="Arial"/>
              </a:rPr>
              <a:t> </a:t>
            </a:r>
            <a:r>
              <a:rPr sz="1800" spc="-35" dirty="0">
                <a:latin typeface="Arial"/>
                <a:cs typeface="Arial"/>
              </a:rPr>
              <a:t>causes</a:t>
            </a:r>
            <a:r>
              <a:rPr sz="1800" spc="-120" dirty="0">
                <a:latin typeface="Arial"/>
                <a:cs typeface="Arial"/>
              </a:rPr>
              <a:t> </a:t>
            </a:r>
            <a:r>
              <a:rPr sz="1800" spc="-50" dirty="0">
                <a:latin typeface="Arial"/>
                <a:cs typeface="Arial"/>
              </a:rPr>
              <a:t>a</a:t>
            </a:r>
            <a:r>
              <a:rPr sz="1800" spc="-114" dirty="0">
                <a:latin typeface="Arial"/>
                <a:cs typeface="Arial"/>
              </a:rPr>
              <a:t> </a:t>
            </a:r>
            <a:r>
              <a:rPr sz="1800" spc="-30" dirty="0">
                <a:latin typeface="Arial"/>
                <a:cs typeface="Arial"/>
              </a:rPr>
              <a:t>moderate</a:t>
            </a:r>
            <a:r>
              <a:rPr sz="1800" spc="-95" dirty="0">
                <a:latin typeface="Arial"/>
                <a:cs typeface="Arial"/>
              </a:rPr>
              <a:t> </a:t>
            </a:r>
            <a:r>
              <a:rPr sz="1800" b="1" spc="-50" dirty="0">
                <a:latin typeface="Arial"/>
                <a:cs typeface="Arial"/>
              </a:rPr>
              <a:t>Compton</a:t>
            </a:r>
            <a:r>
              <a:rPr sz="1800" b="1" spc="-9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background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310884" y="1553905"/>
            <a:ext cx="1808480" cy="1154430"/>
          </a:xfrm>
          <a:prstGeom prst="rect">
            <a:avLst/>
          </a:prstGeom>
        </p:spPr>
        <p:txBody>
          <a:bodyPr vert="horz" wrap="square" lIns="0" tIns="1657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05"/>
              </a:spcBef>
            </a:pPr>
            <a:r>
              <a:rPr sz="1800" b="1" spc="-70" dirty="0">
                <a:solidFill>
                  <a:srgbClr val="CE171E"/>
                </a:solidFill>
                <a:latin typeface="Arial"/>
                <a:cs typeface="Arial"/>
              </a:rPr>
              <a:t>Photon</a:t>
            </a:r>
            <a:r>
              <a:rPr sz="1800" b="1" spc="-105" dirty="0">
                <a:solidFill>
                  <a:srgbClr val="CE171E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CE171E"/>
                </a:solidFill>
                <a:latin typeface="Arial"/>
                <a:cs typeface="Arial"/>
              </a:rPr>
              <a:t>detection</a:t>
            </a:r>
            <a:endParaRPr sz="18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1200"/>
              </a:spcBef>
            </a:pPr>
            <a:r>
              <a:rPr sz="1800" spc="-15" baseline="25462" dirty="0">
                <a:latin typeface="Arial"/>
                <a:cs typeface="Arial"/>
              </a:rPr>
              <a:t>2</a:t>
            </a:r>
            <a:r>
              <a:rPr sz="1800" spc="-10" dirty="0">
                <a:latin typeface="Arial"/>
                <a:cs typeface="Arial"/>
              </a:rPr>
              <a:t>H(</a:t>
            </a:r>
            <a:r>
              <a:rPr sz="1800" spc="-15" baseline="25462" dirty="0">
                <a:latin typeface="Arial"/>
                <a:cs typeface="Arial"/>
              </a:rPr>
              <a:t>12</a:t>
            </a:r>
            <a:r>
              <a:rPr sz="1800" spc="-10" dirty="0">
                <a:latin typeface="Arial"/>
                <a:cs typeface="Arial"/>
              </a:rPr>
              <a:t>C,pγ)</a:t>
            </a:r>
            <a:r>
              <a:rPr sz="1800" spc="-15" baseline="25462" dirty="0">
                <a:latin typeface="Arial"/>
                <a:cs typeface="Arial"/>
              </a:rPr>
              <a:t>13</a:t>
            </a:r>
            <a:r>
              <a:rPr sz="1800" spc="-10" dirty="0">
                <a:latin typeface="Arial"/>
                <a:cs typeface="Arial"/>
              </a:rPr>
              <a:t>C</a:t>
            </a:r>
            <a:endParaRPr sz="18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</a:pPr>
            <a:r>
              <a:rPr sz="1800" spc="-15" baseline="25462" dirty="0">
                <a:latin typeface="Arial"/>
                <a:cs typeface="Arial"/>
              </a:rPr>
              <a:t>1</a:t>
            </a:r>
            <a:r>
              <a:rPr sz="1800" spc="-10" dirty="0">
                <a:latin typeface="Arial"/>
                <a:cs typeface="Arial"/>
              </a:rPr>
              <a:t>H(</a:t>
            </a:r>
            <a:r>
              <a:rPr sz="1800" spc="-15" baseline="25462" dirty="0">
                <a:latin typeface="Arial"/>
                <a:cs typeface="Arial"/>
              </a:rPr>
              <a:t>12</a:t>
            </a:r>
            <a:r>
              <a:rPr sz="1800" spc="-10" dirty="0">
                <a:latin typeface="Arial"/>
                <a:cs typeface="Arial"/>
              </a:rPr>
              <a:t>C,γ)</a:t>
            </a:r>
            <a:r>
              <a:rPr sz="1800" spc="-15" baseline="25462" dirty="0">
                <a:latin typeface="Arial"/>
                <a:cs typeface="Arial"/>
              </a:rPr>
              <a:t>13</a:t>
            </a:r>
            <a:r>
              <a:rPr sz="1800" spc="-10" dirty="0">
                <a:latin typeface="Arial"/>
                <a:cs typeface="Arial"/>
              </a:rPr>
              <a:t>N</a:t>
            </a:r>
            <a:endParaRPr sz="18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139938" y="2133980"/>
            <a:ext cx="14370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>
              <a:lnSpc>
                <a:spcPct val="100000"/>
              </a:lnSpc>
              <a:spcBef>
                <a:spcPts val="100"/>
              </a:spcBef>
            </a:pPr>
            <a:r>
              <a:rPr sz="1800" spc="-85" dirty="0">
                <a:latin typeface="Arial"/>
                <a:cs typeface="Arial"/>
              </a:rPr>
              <a:t>(</a:t>
            </a:r>
            <a:r>
              <a:rPr sz="1800" i="1" spc="-85" dirty="0">
                <a:latin typeface="Arial"/>
                <a:cs typeface="Arial"/>
              </a:rPr>
              <a:t>E</a:t>
            </a:r>
            <a:r>
              <a:rPr sz="1800" spc="-127" baseline="-20833" dirty="0">
                <a:latin typeface="Arial"/>
                <a:cs typeface="Arial"/>
              </a:rPr>
              <a:t>γ</a:t>
            </a:r>
            <a:r>
              <a:rPr sz="1800" spc="-85" dirty="0">
                <a:latin typeface="Arial"/>
                <a:cs typeface="Arial"/>
              </a:rPr>
              <a:t>=3.09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spc="-90" dirty="0">
                <a:latin typeface="Arial"/>
                <a:cs typeface="Arial"/>
              </a:rPr>
              <a:t>MeV) </a:t>
            </a:r>
            <a:r>
              <a:rPr sz="1800" spc="-85" dirty="0">
                <a:latin typeface="Arial"/>
                <a:cs typeface="Arial"/>
              </a:rPr>
              <a:t>(</a:t>
            </a:r>
            <a:r>
              <a:rPr sz="1800" i="1" spc="-85" dirty="0">
                <a:latin typeface="Arial"/>
                <a:cs typeface="Arial"/>
              </a:rPr>
              <a:t>E</a:t>
            </a:r>
            <a:r>
              <a:rPr sz="1800" spc="-127" baseline="-20833" dirty="0">
                <a:latin typeface="Arial"/>
                <a:cs typeface="Arial"/>
              </a:rPr>
              <a:t>γ</a:t>
            </a:r>
            <a:r>
              <a:rPr sz="1800" spc="-85" dirty="0">
                <a:latin typeface="Arial"/>
                <a:cs typeface="Arial"/>
              </a:rPr>
              <a:t>=2.36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spc="-90" dirty="0">
                <a:latin typeface="Arial"/>
                <a:cs typeface="Arial"/>
              </a:rPr>
              <a:t>MeV)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742820" y="4476474"/>
            <a:ext cx="3324860" cy="6565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>
              <a:lnSpc>
                <a:spcPct val="115100"/>
              </a:lnSpc>
              <a:spcBef>
                <a:spcPts val="95"/>
              </a:spcBef>
            </a:pPr>
            <a:r>
              <a:rPr sz="1200" spc="-40" dirty="0">
                <a:latin typeface="Arial"/>
                <a:cs typeface="Arial"/>
              </a:rPr>
              <a:t>Beam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Induced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Background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65" dirty="0">
                <a:latin typeface="Arial"/>
                <a:cs typeface="Arial"/>
              </a:rPr>
              <a:t>(BIB)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due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to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b="1" spc="-15" baseline="24305" dirty="0">
                <a:latin typeface="Arial"/>
                <a:cs typeface="Arial"/>
              </a:rPr>
              <a:t>1</a:t>
            </a:r>
            <a:r>
              <a:rPr sz="1200" b="1" spc="-10" dirty="0">
                <a:latin typeface="Arial"/>
                <a:cs typeface="Arial"/>
              </a:rPr>
              <a:t>H</a:t>
            </a:r>
            <a:r>
              <a:rPr sz="1200" b="1" spc="-7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and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b="1" spc="-37" baseline="24305" dirty="0">
                <a:latin typeface="Arial"/>
                <a:cs typeface="Arial"/>
              </a:rPr>
              <a:t>2</a:t>
            </a:r>
            <a:r>
              <a:rPr sz="1200" b="1" spc="-25" dirty="0">
                <a:latin typeface="Arial"/>
                <a:cs typeface="Arial"/>
              </a:rPr>
              <a:t>H </a:t>
            </a:r>
            <a:r>
              <a:rPr sz="1200" dirty="0">
                <a:latin typeface="Arial"/>
                <a:cs typeface="Arial"/>
              </a:rPr>
              <a:t>in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the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target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was</a:t>
            </a:r>
            <a:r>
              <a:rPr sz="1200" spc="-70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a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strong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limitation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in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previous measurements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based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on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particle</a:t>
            </a:r>
            <a:r>
              <a:rPr sz="1200" b="1" spc="-10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detection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7" name="Text Box 180">
            <a:extLst>
              <a:ext uri="{FF2B5EF4-FFF2-40B4-BE49-F238E27FC236}">
                <a16:creationId xmlns:a16="http://schemas.microsoft.com/office/drawing/2014/main" id="{8F16A98C-3870-A064-6E9C-C2E2C0887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4981"/>
            <a:ext cx="12191999" cy="76944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4400" baseline="30000" dirty="0">
                <a:solidFill>
                  <a:schemeClr val="bg1"/>
                </a:solidFill>
                <a:latin typeface="+mn-lt"/>
              </a:rPr>
              <a:t>12</a:t>
            </a: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C+</a:t>
            </a:r>
            <a:r>
              <a:rPr lang="it-IT" altLang="it-IT" sz="4400" baseline="30000" dirty="0">
                <a:solidFill>
                  <a:schemeClr val="bg1"/>
                </a:solidFill>
                <a:latin typeface="+mn-lt"/>
              </a:rPr>
              <a:t>12</a:t>
            </a: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C background </a:t>
            </a:r>
            <a:r>
              <a:rPr lang="it-IT" altLang="it-IT" sz="4400" dirty="0" err="1">
                <a:solidFill>
                  <a:schemeClr val="bg1"/>
                </a:solidFill>
                <a:latin typeface="+mn-lt"/>
              </a:rPr>
              <a:t>issues</a:t>
            </a: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>
            <a:extLst>
              <a:ext uri="{FF2B5EF4-FFF2-40B4-BE49-F238E27FC236}">
                <a16:creationId xmlns:a16="http://schemas.microsoft.com/office/drawing/2014/main" id="{83458EDE-CAD3-4B4B-A841-E4F8E002D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12192000" cy="90872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4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C+</a:t>
            </a:r>
            <a:r>
              <a:rPr lang="en-US" sz="4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 @CIRCE laboratory first experiment: p detection</a:t>
            </a:r>
            <a:endParaRPr lang="it-IT" sz="4000" baseline="30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0175BB1E-7080-2B48-A33B-20F5CE2C2347}"/>
              </a:ext>
            </a:extLst>
          </p:cNvPr>
          <p:cNvSpPr/>
          <p:nvPr/>
        </p:nvSpPr>
        <p:spPr>
          <a:xfrm>
            <a:off x="135265" y="5395009"/>
            <a:ext cx="33344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>
                <a:latin typeface="Times" pitchFamily="2" charset="0"/>
              </a:rPr>
              <a:t>PHYSICAL REVIEW C 97, 065806 (2018)</a:t>
            </a:r>
            <a:endParaRPr lang="it-IT" sz="1400" dirty="0">
              <a:effectLst/>
              <a:latin typeface="Times" pitchFamily="2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BDFAD76-FF98-A59E-FAF2-8D53E600884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0" y="1089764"/>
            <a:ext cx="7772400" cy="545694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2911FC5-7E7A-8541-BE79-84791973F9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821" y="2240926"/>
            <a:ext cx="3979535" cy="2310698"/>
          </a:xfrm>
          <a:prstGeom prst="rect">
            <a:avLst/>
          </a:prstGeom>
          <a:ln w="41275">
            <a:solidFill>
              <a:schemeClr val="accent2"/>
            </a:solidFill>
          </a:ln>
        </p:spPr>
      </p:pic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370C12CD-D79E-25AE-151E-035A66F1E790}"/>
              </a:ext>
            </a:extLst>
          </p:cNvPr>
          <p:cNvCxnSpPr>
            <a:cxnSpLocks/>
          </p:cNvCxnSpPr>
          <p:nvPr/>
        </p:nvCxnSpPr>
        <p:spPr>
          <a:xfrm flipH="1" flipV="1">
            <a:off x="4840356" y="2214422"/>
            <a:ext cx="3558779" cy="315408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E83AEC6E-B98F-9436-416A-1363DC6C81CF}"/>
              </a:ext>
            </a:extLst>
          </p:cNvPr>
          <p:cNvCxnSpPr>
            <a:cxnSpLocks/>
          </p:cNvCxnSpPr>
          <p:nvPr/>
        </p:nvCxnSpPr>
        <p:spPr>
          <a:xfrm flipH="1" flipV="1">
            <a:off x="4840356" y="4564876"/>
            <a:ext cx="3558779" cy="81419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Rettangolo 3">
            <a:extLst>
              <a:ext uri="{FF2B5EF4-FFF2-40B4-BE49-F238E27FC236}">
                <a16:creationId xmlns:a16="http://schemas.microsoft.com/office/drawing/2014/main" id="{A763C69A-BF34-714E-BA9C-4E2E7A56C42B}"/>
              </a:ext>
            </a:extLst>
          </p:cNvPr>
          <p:cNvSpPr/>
          <p:nvPr/>
        </p:nvSpPr>
        <p:spPr>
          <a:xfrm>
            <a:off x="26778" y="5702786"/>
            <a:ext cx="61760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 err="1">
                <a:latin typeface="Times" pitchFamily="2" charset="0"/>
              </a:rPr>
              <a:t>J</a:t>
            </a:r>
            <a:r>
              <a:rPr lang="it-IT" sz="1400" dirty="0">
                <a:latin typeface="Times" pitchFamily="2" charset="0"/>
              </a:rPr>
              <a:t>. </a:t>
            </a:r>
            <a:r>
              <a:rPr lang="it-IT" sz="1400" dirty="0" err="1">
                <a:latin typeface="Times" pitchFamily="2" charset="0"/>
              </a:rPr>
              <a:t>Zickefoose</a:t>
            </a:r>
            <a:r>
              <a:rPr lang="it-IT" sz="1400" dirty="0">
                <a:latin typeface="Times" pitchFamily="2" charset="0"/>
              </a:rPr>
              <a:t>,</a:t>
            </a:r>
            <a:r>
              <a:rPr lang="it-IT" sz="1400" dirty="0">
                <a:solidFill>
                  <a:srgbClr val="0000FF"/>
                </a:solidFill>
                <a:latin typeface="Times" pitchFamily="2" charset="0"/>
              </a:rPr>
              <a:t> </a:t>
            </a:r>
            <a:r>
              <a:rPr lang="it-IT" sz="1400" dirty="0">
                <a:latin typeface="Times" pitchFamily="2" charset="0"/>
              </a:rPr>
              <a:t>A. Di Leva, </a:t>
            </a:r>
            <a:r>
              <a:rPr lang="it-IT" sz="1400" dirty="0" err="1">
                <a:latin typeface="Times" pitchFamily="2" charset="0"/>
              </a:rPr>
              <a:t>F</a:t>
            </a:r>
            <a:r>
              <a:rPr lang="it-IT" sz="1400" dirty="0">
                <a:latin typeface="Times" pitchFamily="2" charset="0"/>
              </a:rPr>
              <a:t>. </a:t>
            </a:r>
            <a:r>
              <a:rPr lang="it-IT" sz="1400" dirty="0" err="1">
                <a:latin typeface="Times" pitchFamily="2" charset="0"/>
              </a:rPr>
              <a:t>Strieder</a:t>
            </a:r>
            <a:r>
              <a:rPr lang="it-IT" sz="1400" dirty="0">
                <a:latin typeface="Times" pitchFamily="2" charset="0"/>
              </a:rPr>
              <a:t>,</a:t>
            </a:r>
            <a:r>
              <a:rPr lang="it-IT" sz="1400" dirty="0">
                <a:solidFill>
                  <a:srgbClr val="0000FF"/>
                </a:solidFill>
                <a:latin typeface="Times" pitchFamily="2" charset="0"/>
              </a:rPr>
              <a:t> </a:t>
            </a:r>
            <a:r>
              <a:rPr lang="it-IT" sz="1400" dirty="0">
                <a:latin typeface="Times" pitchFamily="2" charset="0"/>
              </a:rPr>
              <a:t>L. Gialanella,</a:t>
            </a:r>
            <a:r>
              <a:rPr lang="it-IT" sz="1400" dirty="0">
                <a:solidFill>
                  <a:srgbClr val="0000FF"/>
                </a:solidFill>
                <a:latin typeface="Times" pitchFamily="2" charset="0"/>
              </a:rPr>
              <a:t> </a:t>
            </a:r>
            <a:r>
              <a:rPr lang="it-IT" sz="1400" dirty="0">
                <a:latin typeface="Times" pitchFamily="2" charset="0"/>
              </a:rPr>
              <a:t>G. Imbriani,</a:t>
            </a:r>
            <a:r>
              <a:rPr lang="it-IT" sz="1400" dirty="0">
                <a:solidFill>
                  <a:srgbClr val="0000FF"/>
                </a:solidFill>
                <a:latin typeface="Times" pitchFamily="2" charset="0"/>
              </a:rPr>
              <a:t> </a:t>
            </a:r>
          </a:p>
          <a:p>
            <a:r>
              <a:rPr lang="it-IT" sz="1400" dirty="0">
                <a:latin typeface="Times" pitchFamily="2" charset="0"/>
              </a:rPr>
              <a:t>N. De Cesare,</a:t>
            </a:r>
            <a:r>
              <a:rPr lang="it-IT" sz="1400" i="1" dirty="0">
                <a:solidFill>
                  <a:srgbClr val="0000FF"/>
                </a:solidFill>
                <a:latin typeface="Helvetica" pitchFamily="2" charset="0"/>
              </a:rPr>
              <a:t> </a:t>
            </a:r>
            <a:r>
              <a:rPr lang="it-IT" sz="1400" dirty="0">
                <a:latin typeface="Times" pitchFamily="2" charset="0"/>
              </a:rPr>
              <a:t>C. </a:t>
            </a:r>
            <a:r>
              <a:rPr lang="it-IT" sz="1400" dirty="0" err="1">
                <a:latin typeface="Times" pitchFamily="2" charset="0"/>
              </a:rPr>
              <a:t>Rolfs</a:t>
            </a:r>
            <a:r>
              <a:rPr lang="it-IT" sz="1400" dirty="0">
                <a:latin typeface="Times" pitchFamily="2" charset="0"/>
              </a:rPr>
              <a:t>,</a:t>
            </a:r>
            <a:r>
              <a:rPr lang="it-IT" sz="1400" dirty="0">
                <a:solidFill>
                  <a:srgbClr val="0000FF"/>
                </a:solidFill>
                <a:latin typeface="Times" pitchFamily="2" charset="0"/>
              </a:rPr>
              <a:t> </a:t>
            </a:r>
            <a:r>
              <a:rPr lang="it-IT" sz="1400" dirty="0" err="1">
                <a:latin typeface="Times" pitchFamily="2" charset="0"/>
              </a:rPr>
              <a:t>J</a:t>
            </a:r>
            <a:r>
              <a:rPr lang="it-IT" sz="1400" dirty="0">
                <a:latin typeface="Times" pitchFamily="2" charset="0"/>
              </a:rPr>
              <a:t>. Schweitzer, T. Spillane,</a:t>
            </a:r>
            <a:r>
              <a:rPr lang="it-IT" sz="1400" dirty="0">
                <a:solidFill>
                  <a:srgbClr val="0000FF"/>
                </a:solidFill>
                <a:latin typeface="Times" pitchFamily="2" charset="0"/>
              </a:rPr>
              <a:t> </a:t>
            </a:r>
            <a:r>
              <a:rPr lang="it-IT" sz="1400" dirty="0">
                <a:latin typeface="Times" pitchFamily="2" charset="0"/>
              </a:rPr>
              <a:t>O. Straniero,</a:t>
            </a:r>
            <a:r>
              <a:rPr lang="it-IT" sz="1400" dirty="0">
                <a:solidFill>
                  <a:srgbClr val="0000FF"/>
                </a:solidFill>
                <a:latin typeface="Times" pitchFamily="2" charset="0"/>
              </a:rPr>
              <a:t> </a:t>
            </a:r>
            <a:r>
              <a:rPr lang="it-IT" sz="1400" dirty="0">
                <a:latin typeface="Times" pitchFamily="2" charset="0"/>
              </a:rPr>
              <a:t>and </a:t>
            </a:r>
            <a:r>
              <a:rPr lang="it-IT" sz="1400" dirty="0" err="1">
                <a:latin typeface="Times" pitchFamily="2" charset="0"/>
              </a:rPr>
              <a:t>F</a:t>
            </a:r>
            <a:r>
              <a:rPr lang="it-IT" sz="1400" dirty="0">
                <a:latin typeface="Times" pitchFamily="2" charset="0"/>
              </a:rPr>
              <a:t>. </a:t>
            </a:r>
            <a:r>
              <a:rPr lang="it-IT" sz="1400" dirty="0" err="1">
                <a:latin typeface="Times" pitchFamily="2" charset="0"/>
              </a:rPr>
              <a:t>Terrasi</a:t>
            </a:r>
            <a:endParaRPr lang="it-IT" sz="1400" dirty="0">
              <a:effectLst/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3624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FD29A-4AF5-DC86-F5D2-96648E7DD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D38EDD30-AB3E-3A19-D8CA-22696F438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12192000" cy="90872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4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C+</a:t>
            </a:r>
            <a:r>
              <a:rPr lang="en-US" sz="4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 @CIRCE laboratory first experiment: p detection</a:t>
            </a:r>
            <a:endParaRPr lang="it-IT" sz="4000" baseline="30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DAC827C5-D058-A73B-1144-857505C93C8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2615" y="931075"/>
            <a:ext cx="4892078" cy="317985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079BB6F7-0816-5D87-746C-481E74602DF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28911"/>
            <a:ext cx="5261113" cy="358417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9FA6FF8-D1A0-628B-CB68-74E24CE7634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6448" y="3934911"/>
            <a:ext cx="4892079" cy="292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656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39B9DC-9892-5EDB-FBAF-F851D52DB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Immagine che contiene interni, soffitto, pavimento, area&#10;&#10;Descrizione generata automaticamente">
            <a:extLst>
              <a:ext uri="{FF2B5EF4-FFF2-40B4-BE49-F238E27FC236}">
                <a16:creationId xmlns:a16="http://schemas.microsoft.com/office/drawing/2014/main" id="{51981F7E-700C-0AF2-322C-CE9C96C519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0454" y="126800"/>
            <a:ext cx="4680043" cy="1174151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2A4D2AF-4E82-99CB-2008-2BD0F8B767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3651" y="1421977"/>
            <a:ext cx="7997020" cy="3138103"/>
          </a:xfrm>
        </p:spPr>
        <p:txBody>
          <a:bodyPr>
            <a:normAutofit/>
          </a:bodyPr>
          <a:lstStyle/>
          <a:p>
            <a:r>
              <a:rPr lang="it-IT" sz="3600" i="1" dirty="0">
                <a:effectLst/>
                <a:latin typeface="+mn-lt"/>
              </a:rPr>
              <a:t>LUNA projects </a:t>
            </a:r>
            <a:r>
              <a:rPr lang="it-IT" sz="3600" i="1" dirty="0" err="1">
                <a:effectLst/>
                <a:latin typeface="+mn-lt"/>
              </a:rPr>
              <a:t>at</a:t>
            </a:r>
            <a:r>
              <a:rPr lang="it-IT" sz="3600" i="1" dirty="0">
                <a:effectLst/>
                <a:latin typeface="+mn-lt"/>
              </a:rPr>
              <a:t> Bellotti Ion </a:t>
            </a:r>
            <a:r>
              <a:rPr lang="it-IT" sz="3600" i="1" dirty="0" err="1">
                <a:effectLst/>
                <a:latin typeface="+mn-lt"/>
              </a:rPr>
              <a:t>Beam</a:t>
            </a:r>
            <a:r>
              <a:rPr lang="it-IT" sz="3600" i="1" dirty="0">
                <a:effectLst/>
                <a:latin typeface="+mn-lt"/>
              </a:rPr>
              <a:t> Facility, </a:t>
            </a:r>
            <a:r>
              <a:rPr lang="it-IT" sz="3600" i="1" dirty="0" err="1">
                <a:effectLst/>
                <a:latin typeface="+mn-lt"/>
              </a:rPr>
              <a:t>focusing</a:t>
            </a:r>
            <a:r>
              <a:rPr lang="it-IT" sz="3600" i="1" dirty="0">
                <a:effectLst/>
                <a:latin typeface="+mn-lt"/>
              </a:rPr>
              <a:t> on</a:t>
            </a:r>
            <a:br>
              <a:rPr lang="it-IT" sz="3600" dirty="0">
                <a:effectLst/>
                <a:latin typeface="+mn-lt"/>
              </a:rPr>
            </a:br>
            <a:r>
              <a:rPr lang="it-IT" sz="3600" i="1" dirty="0">
                <a:effectLst/>
                <a:latin typeface="+mn-lt"/>
              </a:rPr>
              <a:t>the status of 12C+12C </a:t>
            </a:r>
            <a:r>
              <a:rPr lang="it-IT" sz="3600" i="1" dirty="0" err="1">
                <a:effectLst/>
                <a:latin typeface="+mn-lt"/>
              </a:rPr>
              <a:t>measurement</a:t>
            </a:r>
            <a:r>
              <a:rPr lang="it-IT" sz="3600" i="1" dirty="0">
                <a:effectLst/>
                <a:latin typeface="+mn-lt"/>
              </a:rPr>
              <a:t>…. And I </a:t>
            </a:r>
            <a:r>
              <a:rPr lang="it-IT" sz="3600" i="1" dirty="0" err="1">
                <a:effectLst/>
                <a:latin typeface="+mn-lt"/>
              </a:rPr>
              <a:t>add</a:t>
            </a:r>
            <a:r>
              <a:rPr lang="it-IT" sz="3600" i="1" dirty="0">
                <a:effectLst/>
                <a:latin typeface="+mn-lt"/>
              </a:rPr>
              <a:t> </a:t>
            </a:r>
            <a:r>
              <a:rPr lang="it-IT" sz="3600" i="1" dirty="0" err="1">
                <a:effectLst/>
                <a:latin typeface="+mn-lt"/>
              </a:rPr>
              <a:t>also</a:t>
            </a:r>
            <a:r>
              <a:rPr lang="it-IT" sz="3600" i="1" dirty="0">
                <a:effectLst/>
                <a:latin typeface="+mn-lt"/>
              </a:rPr>
              <a:t> </a:t>
            </a:r>
            <a:r>
              <a:rPr lang="it-IT" sz="3600" i="1" dirty="0" err="1">
                <a:effectLst/>
                <a:latin typeface="+mn-lt"/>
              </a:rPr>
              <a:t>Gastly</a:t>
            </a:r>
            <a:r>
              <a:rPr lang="it-IT" sz="3600" i="1" dirty="0">
                <a:effectLst/>
                <a:latin typeface="+mn-lt"/>
              </a:rPr>
              <a:t> </a:t>
            </a:r>
            <a:r>
              <a:rPr lang="it-IT" sz="3600" i="1" dirty="0" err="1">
                <a:effectLst/>
                <a:latin typeface="+mn-lt"/>
              </a:rPr>
              <a:t>experiment</a:t>
            </a:r>
            <a:r>
              <a:rPr lang="it-IT" sz="3600" i="1" dirty="0">
                <a:effectLst/>
                <a:latin typeface="+mn-lt"/>
              </a:rPr>
              <a:t> </a:t>
            </a:r>
            <a:r>
              <a:rPr lang="it-IT" sz="3600" i="1" dirty="0" err="1">
                <a:effectLst/>
                <a:latin typeface="+mn-lt"/>
              </a:rPr>
              <a:t>at</a:t>
            </a:r>
            <a:r>
              <a:rPr lang="it-IT" sz="3600" i="1" dirty="0">
                <a:effectLst/>
                <a:latin typeface="+mn-lt"/>
              </a:rPr>
              <a:t> CIRCE</a:t>
            </a:r>
            <a:br>
              <a:rPr lang="it-IT" sz="3600" i="0" dirty="0">
                <a:effectLst/>
                <a:latin typeface="Arial" panose="020B0604020202020204" pitchFamily="34" charset="0"/>
              </a:rPr>
            </a:br>
            <a:br>
              <a:rPr lang="it-IT" sz="3600" b="0" i="0" u="none" strike="noStrike" dirty="0">
                <a:effectLst/>
              </a:rPr>
            </a:br>
            <a:r>
              <a:rPr lang="it-IT" sz="2800" b="0" i="1" u="sng" strike="noStrike" dirty="0">
                <a:effectLst/>
              </a:rPr>
              <a:t>Trento 18-02-2025</a:t>
            </a:r>
            <a:endParaRPr lang="it-IT" sz="2800" i="1" u="sng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B9F8EB9-6F6D-5470-6D0E-57DBFB1403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08324"/>
            <a:ext cx="9144000" cy="1655762"/>
          </a:xfrm>
        </p:spPr>
        <p:txBody>
          <a:bodyPr>
            <a:normAutofit fontScale="92500" lnSpcReduction="10000"/>
          </a:bodyPr>
          <a:lstStyle/>
          <a:p>
            <a:r>
              <a:rPr lang="en-US" sz="2800" u="sng" dirty="0">
                <a:solidFill>
                  <a:schemeClr val="tx1"/>
                </a:solidFill>
              </a:rPr>
              <a:t>Gianluca </a:t>
            </a:r>
            <a:r>
              <a:rPr lang="en-US" sz="2800" u="sng" dirty="0" err="1">
                <a:solidFill>
                  <a:schemeClr val="tx1"/>
                </a:solidFill>
              </a:rPr>
              <a:t>Imbriani</a:t>
            </a:r>
            <a:endParaRPr lang="en-US" sz="2800" u="sng" dirty="0">
              <a:solidFill>
                <a:schemeClr val="tx1"/>
              </a:solidFill>
            </a:endParaRPr>
          </a:p>
          <a:p>
            <a:endParaRPr lang="en-US" dirty="0"/>
          </a:p>
          <a:p>
            <a:r>
              <a:rPr lang="en-US" dirty="0"/>
              <a:t>Physics Department of University of Naples Federico II, </a:t>
            </a:r>
          </a:p>
          <a:p>
            <a:r>
              <a:rPr lang="en-US" dirty="0"/>
              <a:t>Italian National Institute of Nuclear Physics (INFN)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04070F9-7B35-889D-52B1-C6EF5F5B66A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927" y="2519429"/>
            <a:ext cx="2394146" cy="3204610"/>
          </a:xfrm>
          <a:prstGeom prst="rect">
            <a:avLst/>
          </a:prstGeom>
        </p:spPr>
      </p:pic>
      <p:pic>
        <p:nvPicPr>
          <p:cNvPr id="7" name="Picture 5" descr="http://www.ortobotanico.unina.it/images/LogoUnina_verde.gif">
            <a:extLst>
              <a:ext uri="{FF2B5EF4-FFF2-40B4-BE49-F238E27FC236}">
                <a16:creationId xmlns:a16="http://schemas.microsoft.com/office/drawing/2014/main" id="{DD5FCA8C-27FD-F62A-34A6-B34B045C0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3091" y="5385360"/>
            <a:ext cx="1296143" cy="12961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NFN">
            <a:extLst>
              <a:ext uri="{FF2B5EF4-FFF2-40B4-BE49-F238E27FC236}">
                <a16:creationId xmlns:a16="http://schemas.microsoft.com/office/drawing/2014/main" id="{EAC3A6A2-8965-D8C8-183F-0F3A0352C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554" y="5792504"/>
            <a:ext cx="1993900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6D72000-B40B-BF37-0E62-A457B61B9D8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20" y="118821"/>
            <a:ext cx="2436034" cy="193520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876F163-FC0F-3840-D32D-B5B049760B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8808" y="3618448"/>
            <a:ext cx="2789076" cy="148750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A3422ED-59DD-2B89-A05C-3F5FB338DBD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8229" y="0"/>
            <a:ext cx="2336751" cy="2519429"/>
          </a:xfrm>
          <a:prstGeom prst="rect">
            <a:avLst/>
          </a:prstGeom>
        </p:spPr>
      </p:pic>
      <p:pic>
        <p:nvPicPr>
          <p:cNvPr id="14" name="Picture 4" descr="circe1.jpg">
            <a:extLst>
              <a:ext uri="{FF2B5EF4-FFF2-40B4-BE49-F238E27FC236}">
                <a16:creationId xmlns:a16="http://schemas.microsoft.com/office/drawing/2014/main" id="{B5187E1E-66D4-2A2A-C0ED-3D013F11BAD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50497" y="126800"/>
            <a:ext cx="2988487" cy="117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71364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A5F06-8F66-92E3-7B38-FE7C2CFF7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E0AEA94C-506A-E7BA-31B4-DE08A449AC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7418" y="2597228"/>
            <a:ext cx="5398240" cy="3801769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6B158035-E2C1-9B64-753F-90BF6FCDF19F}"/>
              </a:ext>
            </a:extLst>
          </p:cNvPr>
          <p:cNvSpPr/>
          <p:nvPr/>
        </p:nvSpPr>
        <p:spPr>
          <a:xfrm>
            <a:off x="26778" y="5702786"/>
            <a:ext cx="61760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 err="1">
                <a:latin typeface="Times" pitchFamily="2" charset="0"/>
              </a:rPr>
              <a:t>J</a:t>
            </a:r>
            <a:r>
              <a:rPr lang="it-IT" sz="1400" dirty="0">
                <a:latin typeface="Times" pitchFamily="2" charset="0"/>
              </a:rPr>
              <a:t>. </a:t>
            </a:r>
            <a:r>
              <a:rPr lang="it-IT" sz="1400" dirty="0" err="1">
                <a:latin typeface="Times" pitchFamily="2" charset="0"/>
              </a:rPr>
              <a:t>Zickefoose</a:t>
            </a:r>
            <a:r>
              <a:rPr lang="it-IT" sz="1400" dirty="0">
                <a:latin typeface="Times" pitchFamily="2" charset="0"/>
              </a:rPr>
              <a:t>,</a:t>
            </a:r>
            <a:r>
              <a:rPr lang="it-IT" sz="1400" dirty="0">
                <a:solidFill>
                  <a:srgbClr val="0000FF"/>
                </a:solidFill>
                <a:latin typeface="Times" pitchFamily="2" charset="0"/>
              </a:rPr>
              <a:t> </a:t>
            </a:r>
            <a:r>
              <a:rPr lang="it-IT" sz="1400" dirty="0">
                <a:latin typeface="Times" pitchFamily="2" charset="0"/>
              </a:rPr>
              <a:t>A. Di Leva, </a:t>
            </a:r>
            <a:r>
              <a:rPr lang="it-IT" sz="1400" dirty="0" err="1">
                <a:latin typeface="Times" pitchFamily="2" charset="0"/>
              </a:rPr>
              <a:t>F</a:t>
            </a:r>
            <a:r>
              <a:rPr lang="it-IT" sz="1400" dirty="0">
                <a:latin typeface="Times" pitchFamily="2" charset="0"/>
              </a:rPr>
              <a:t>. </a:t>
            </a:r>
            <a:r>
              <a:rPr lang="it-IT" sz="1400" dirty="0" err="1">
                <a:latin typeface="Times" pitchFamily="2" charset="0"/>
              </a:rPr>
              <a:t>Strieder</a:t>
            </a:r>
            <a:r>
              <a:rPr lang="it-IT" sz="1400" dirty="0">
                <a:latin typeface="Times" pitchFamily="2" charset="0"/>
              </a:rPr>
              <a:t>,</a:t>
            </a:r>
            <a:r>
              <a:rPr lang="it-IT" sz="1400" dirty="0">
                <a:solidFill>
                  <a:srgbClr val="0000FF"/>
                </a:solidFill>
                <a:latin typeface="Times" pitchFamily="2" charset="0"/>
              </a:rPr>
              <a:t> </a:t>
            </a:r>
            <a:r>
              <a:rPr lang="it-IT" sz="1400" dirty="0">
                <a:latin typeface="Times" pitchFamily="2" charset="0"/>
              </a:rPr>
              <a:t>L. Gialanella,</a:t>
            </a:r>
            <a:r>
              <a:rPr lang="it-IT" sz="1400" dirty="0">
                <a:solidFill>
                  <a:srgbClr val="0000FF"/>
                </a:solidFill>
                <a:latin typeface="Times" pitchFamily="2" charset="0"/>
              </a:rPr>
              <a:t> </a:t>
            </a:r>
            <a:r>
              <a:rPr lang="it-IT" sz="1400" dirty="0">
                <a:latin typeface="Times" pitchFamily="2" charset="0"/>
              </a:rPr>
              <a:t>G. Imbriani,</a:t>
            </a:r>
            <a:r>
              <a:rPr lang="it-IT" sz="1400" dirty="0">
                <a:solidFill>
                  <a:srgbClr val="0000FF"/>
                </a:solidFill>
                <a:latin typeface="Times" pitchFamily="2" charset="0"/>
              </a:rPr>
              <a:t> </a:t>
            </a:r>
          </a:p>
          <a:p>
            <a:r>
              <a:rPr lang="it-IT" sz="1400" dirty="0">
                <a:latin typeface="Times" pitchFamily="2" charset="0"/>
              </a:rPr>
              <a:t>N. De Cesare,</a:t>
            </a:r>
            <a:r>
              <a:rPr lang="it-IT" sz="1400" i="1" dirty="0">
                <a:solidFill>
                  <a:srgbClr val="0000FF"/>
                </a:solidFill>
                <a:latin typeface="Helvetica" pitchFamily="2" charset="0"/>
              </a:rPr>
              <a:t> </a:t>
            </a:r>
            <a:r>
              <a:rPr lang="it-IT" sz="1400" dirty="0">
                <a:latin typeface="Times" pitchFamily="2" charset="0"/>
              </a:rPr>
              <a:t>C. </a:t>
            </a:r>
            <a:r>
              <a:rPr lang="it-IT" sz="1400" dirty="0" err="1">
                <a:latin typeface="Times" pitchFamily="2" charset="0"/>
              </a:rPr>
              <a:t>Rolfs</a:t>
            </a:r>
            <a:r>
              <a:rPr lang="it-IT" sz="1400" dirty="0">
                <a:latin typeface="Times" pitchFamily="2" charset="0"/>
              </a:rPr>
              <a:t>,</a:t>
            </a:r>
            <a:r>
              <a:rPr lang="it-IT" sz="1400" dirty="0">
                <a:solidFill>
                  <a:srgbClr val="0000FF"/>
                </a:solidFill>
                <a:latin typeface="Times" pitchFamily="2" charset="0"/>
              </a:rPr>
              <a:t> </a:t>
            </a:r>
            <a:r>
              <a:rPr lang="it-IT" sz="1400" dirty="0" err="1">
                <a:latin typeface="Times" pitchFamily="2" charset="0"/>
              </a:rPr>
              <a:t>J</a:t>
            </a:r>
            <a:r>
              <a:rPr lang="it-IT" sz="1400" dirty="0">
                <a:latin typeface="Times" pitchFamily="2" charset="0"/>
              </a:rPr>
              <a:t>. Schweitzer, T. Spillane,</a:t>
            </a:r>
            <a:r>
              <a:rPr lang="it-IT" sz="1400" dirty="0">
                <a:solidFill>
                  <a:srgbClr val="0000FF"/>
                </a:solidFill>
                <a:latin typeface="Times" pitchFamily="2" charset="0"/>
              </a:rPr>
              <a:t> </a:t>
            </a:r>
            <a:r>
              <a:rPr lang="it-IT" sz="1400" dirty="0">
                <a:latin typeface="Times" pitchFamily="2" charset="0"/>
              </a:rPr>
              <a:t>O. Straniero,</a:t>
            </a:r>
            <a:r>
              <a:rPr lang="it-IT" sz="1400" dirty="0">
                <a:solidFill>
                  <a:srgbClr val="0000FF"/>
                </a:solidFill>
                <a:latin typeface="Times" pitchFamily="2" charset="0"/>
              </a:rPr>
              <a:t> </a:t>
            </a:r>
            <a:r>
              <a:rPr lang="it-IT" sz="1400" dirty="0">
                <a:latin typeface="Times" pitchFamily="2" charset="0"/>
              </a:rPr>
              <a:t>and </a:t>
            </a:r>
            <a:r>
              <a:rPr lang="it-IT" sz="1400" dirty="0" err="1">
                <a:latin typeface="Times" pitchFamily="2" charset="0"/>
              </a:rPr>
              <a:t>F</a:t>
            </a:r>
            <a:r>
              <a:rPr lang="it-IT" sz="1400" dirty="0">
                <a:latin typeface="Times" pitchFamily="2" charset="0"/>
              </a:rPr>
              <a:t>. </a:t>
            </a:r>
            <a:r>
              <a:rPr lang="it-IT" sz="1400" dirty="0" err="1">
                <a:latin typeface="Times" pitchFamily="2" charset="0"/>
              </a:rPr>
              <a:t>Terrasi</a:t>
            </a:r>
            <a:endParaRPr lang="it-IT" sz="1400" dirty="0">
              <a:effectLst/>
              <a:latin typeface="Times" pitchFamily="2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37D06995-3460-7B3D-22B1-0D4C91C5C273}"/>
              </a:ext>
            </a:extLst>
          </p:cNvPr>
          <p:cNvSpPr/>
          <p:nvPr/>
        </p:nvSpPr>
        <p:spPr>
          <a:xfrm>
            <a:off x="135265" y="5395009"/>
            <a:ext cx="33344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>
                <a:latin typeface="Times" pitchFamily="2" charset="0"/>
              </a:rPr>
              <a:t>PHYSICAL REVIEW C 97, 065806 (2018)</a:t>
            </a:r>
            <a:endParaRPr lang="it-IT" sz="1400" dirty="0">
              <a:effectLst/>
              <a:latin typeface="Times" pitchFamily="2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3627E75-E70E-3C36-AADA-F0FD1721E07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760" y="985778"/>
            <a:ext cx="5398240" cy="4024396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4BFDB60-AB12-F3A8-3DCB-AFF9770DC3EA}"/>
              </a:ext>
            </a:extLst>
          </p:cNvPr>
          <p:cNvSpPr txBox="1"/>
          <p:nvPr/>
        </p:nvSpPr>
        <p:spPr>
          <a:xfrm>
            <a:off x="4665922" y="1216497"/>
            <a:ext cx="13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 = 2.6 </a:t>
            </a:r>
            <a:r>
              <a:rPr lang="it-IT" dirty="0" err="1"/>
              <a:t>MeV</a:t>
            </a:r>
            <a:endParaRPr lang="it-IT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675E0924-AC3E-2FEB-D2EB-AEE2FC3FC4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12192000" cy="90872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4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C+</a:t>
            </a:r>
            <a:r>
              <a:rPr lang="en-US" sz="4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 @CIRCE laboratory first experiment: p detection</a:t>
            </a:r>
            <a:endParaRPr lang="it-IT" sz="4000" baseline="30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57956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FBFDF-57E1-FA86-90B0-9A6A21900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319AA5FC-0DF6-D58D-4D49-08184D05C9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12192000" cy="90872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4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C+</a:t>
            </a:r>
            <a:r>
              <a:rPr lang="en-US" sz="4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 @CIRCE laboratory first experiment: p detection</a:t>
            </a:r>
            <a:endParaRPr lang="it-IT" sz="4000" baseline="30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ABE22CE-13D9-D082-AB37-0727D2813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416" y="828904"/>
            <a:ext cx="10144453" cy="5516621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0D77F7DD-ECFB-3400-A1DC-8E6D25BE6934}"/>
              </a:ext>
            </a:extLst>
          </p:cNvPr>
          <p:cNvSpPr/>
          <p:nvPr/>
        </p:nvSpPr>
        <p:spPr>
          <a:xfrm>
            <a:off x="0" y="6334780"/>
            <a:ext cx="61760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 err="1">
                <a:latin typeface="Times" pitchFamily="2" charset="0"/>
              </a:rPr>
              <a:t>J</a:t>
            </a:r>
            <a:r>
              <a:rPr lang="it-IT" sz="1400" dirty="0">
                <a:latin typeface="Times" pitchFamily="2" charset="0"/>
              </a:rPr>
              <a:t>. </a:t>
            </a:r>
            <a:r>
              <a:rPr lang="it-IT" sz="1400" dirty="0" err="1">
                <a:latin typeface="Times" pitchFamily="2" charset="0"/>
              </a:rPr>
              <a:t>Zickefoose</a:t>
            </a:r>
            <a:r>
              <a:rPr lang="it-IT" sz="1400" dirty="0">
                <a:latin typeface="Times" pitchFamily="2" charset="0"/>
              </a:rPr>
              <a:t>,</a:t>
            </a:r>
            <a:r>
              <a:rPr lang="it-IT" sz="1400" dirty="0">
                <a:solidFill>
                  <a:srgbClr val="0000FF"/>
                </a:solidFill>
                <a:latin typeface="Times" pitchFamily="2" charset="0"/>
              </a:rPr>
              <a:t> </a:t>
            </a:r>
            <a:r>
              <a:rPr lang="it-IT" sz="1400" dirty="0">
                <a:latin typeface="Times" pitchFamily="2" charset="0"/>
              </a:rPr>
              <a:t>A. Di Leva, </a:t>
            </a:r>
            <a:r>
              <a:rPr lang="it-IT" sz="1400" dirty="0" err="1">
                <a:latin typeface="Times" pitchFamily="2" charset="0"/>
              </a:rPr>
              <a:t>F</a:t>
            </a:r>
            <a:r>
              <a:rPr lang="it-IT" sz="1400" dirty="0">
                <a:latin typeface="Times" pitchFamily="2" charset="0"/>
              </a:rPr>
              <a:t>. </a:t>
            </a:r>
            <a:r>
              <a:rPr lang="it-IT" sz="1400" dirty="0" err="1">
                <a:latin typeface="Times" pitchFamily="2" charset="0"/>
              </a:rPr>
              <a:t>Strieder</a:t>
            </a:r>
            <a:r>
              <a:rPr lang="it-IT" sz="1400" dirty="0">
                <a:latin typeface="Times" pitchFamily="2" charset="0"/>
              </a:rPr>
              <a:t>,</a:t>
            </a:r>
            <a:r>
              <a:rPr lang="it-IT" sz="1400" dirty="0">
                <a:solidFill>
                  <a:srgbClr val="0000FF"/>
                </a:solidFill>
                <a:latin typeface="Times" pitchFamily="2" charset="0"/>
              </a:rPr>
              <a:t> </a:t>
            </a:r>
            <a:r>
              <a:rPr lang="it-IT" sz="1400" dirty="0">
                <a:latin typeface="Times" pitchFamily="2" charset="0"/>
              </a:rPr>
              <a:t>L. Gialanella,</a:t>
            </a:r>
            <a:r>
              <a:rPr lang="it-IT" sz="1400" dirty="0">
                <a:solidFill>
                  <a:srgbClr val="0000FF"/>
                </a:solidFill>
                <a:latin typeface="Times" pitchFamily="2" charset="0"/>
              </a:rPr>
              <a:t> </a:t>
            </a:r>
            <a:r>
              <a:rPr lang="it-IT" sz="1400" dirty="0">
                <a:latin typeface="Times" pitchFamily="2" charset="0"/>
              </a:rPr>
              <a:t>G. Imbriani,</a:t>
            </a:r>
            <a:r>
              <a:rPr lang="it-IT" sz="1400" dirty="0">
                <a:solidFill>
                  <a:srgbClr val="0000FF"/>
                </a:solidFill>
                <a:latin typeface="Times" pitchFamily="2" charset="0"/>
              </a:rPr>
              <a:t> </a:t>
            </a:r>
          </a:p>
          <a:p>
            <a:r>
              <a:rPr lang="it-IT" sz="1400" dirty="0">
                <a:latin typeface="Times" pitchFamily="2" charset="0"/>
              </a:rPr>
              <a:t>N. De Cesare,</a:t>
            </a:r>
            <a:r>
              <a:rPr lang="it-IT" sz="1400" i="1" dirty="0">
                <a:solidFill>
                  <a:srgbClr val="0000FF"/>
                </a:solidFill>
                <a:latin typeface="Helvetica" pitchFamily="2" charset="0"/>
              </a:rPr>
              <a:t> </a:t>
            </a:r>
            <a:r>
              <a:rPr lang="it-IT" sz="1400" dirty="0">
                <a:latin typeface="Times" pitchFamily="2" charset="0"/>
              </a:rPr>
              <a:t>C. </a:t>
            </a:r>
            <a:r>
              <a:rPr lang="it-IT" sz="1400" dirty="0" err="1">
                <a:latin typeface="Times" pitchFamily="2" charset="0"/>
              </a:rPr>
              <a:t>Rolfs</a:t>
            </a:r>
            <a:r>
              <a:rPr lang="it-IT" sz="1400" dirty="0">
                <a:latin typeface="Times" pitchFamily="2" charset="0"/>
              </a:rPr>
              <a:t>,</a:t>
            </a:r>
            <a:r>
              <a:rPr lang="it-IT" sz="1400" dirty="0">
                <a:solidFill>
                  <a:srgbClr val="0000FF"/>
                </a:solidFill>
                <a:latin typeface="Times" pitchFamily="2" charset="0"/>
              </a:rPr>
              <a:t> </a:t>
            </a:r>
            <a:r>
              <a:rPr lang="it-IT" sz="1400" dirty="0" err="1">
                <a:latin typeface="Times" pitchFamily="2" charset="0"/>
              </a:rPr>
              <a:t>J</a:t>
            </a:r>
            <a:r>
              <a:rPr lang="it-IT" sz="1400" dirty="0">
                <a:latin typeface="Times" pitchFamily="2" charset="0"/>
              </a:rPr>
              <a:t>. Schweitzer, T. Spillane,</a:t>
            </a:r>
            <a:r>
              <a:rPr lang="it-IT" sz="1400" dirty="0">
                <a:solidFill>
                  <a:srgbClr val="0000FF"/>
                </a:solidFill>
                <a:latin typeface="Times" pitchFamily="2" charset="0"/>
              </a:rPr>
              <a:t> </a:t>
            </a:r>
            <a:r>
              <a:rPr lang="it-IT" sz="1400" dirty="0">
                <a:latin typeface="Times" pitchFamily="2" charset="0"/>
              </a:rPr>
              <a:t>O. Straniero,</a:t>
            </a:r>
            <a:r>
              <a:rPr lang="it-IT" sz="1400" dirty="0">
                <a:solidFill>
                  <a:srgbClr val="0000FF"/>
                </a:solidFill>
                <a:latin typeface="Times" pitchFamily="2" charset="0"/>
              </a:rPr>
              <a:t> </a:t>
            </a:r>
            <a:r>
              <a:rPr lang="it-IT" sz="1400" dirty="0">
                <a:latin typeface="Times" pitchFamily="2" charset="0"/>
              </a:rPr>
              <a:t>and </a:t>
            </a:r>
            <a:r>
              <a:rPr lang="it-IT" sz="1400" dirty="0" err="1">
                <a:latin typeface="Times" pitchFamily="2" charset="0"/>
              </a:rPr>
              <a:t>F</a:t>
            </a:r>
            <a:r>
              <a:rPr lang="it-IT" sz="1400" dirty="0">
                <a:latin typeface="Times" pitchFamily="2" charset="0"/>
              </a:rPr>
              <a:t>. </a:t>
            </a:r>
            <a:r>
              <a:rPr lang="it-IT" sz="1400" dirty="0" err="1">
                <a:latin typeface="Times" pitchFamily="2" charset="0"/>
              </a:rPr>
              <a:t>Terrasi</a:t>
            </a:r>
            <a:endParaRPr lang="it-IT" sz="1400" dirty="0">
              <a:effectLst/>
              <a:latin typeface="Times" pitchFamily="2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44DA1DFB-D68F-F389-0A13-F9990D83B196}"/>
              </a:ext>
            </a:extLst>
          </p:cNvPr>
          <p:cNvSpPr/>
          <p:nvPr/>
        </p:nvSpPr>
        <p:spPr>
          <a:xfrm>
            <a:off x="201253" y="6027003"/>
            <a:ext cx="33344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>
                <a:latin typeface="Times" pitchFamily="2" charset="0"/>
              </a:rPr>
              <a:t>PHYSICAL REVIEW C 97, 065806 (2018)</a:t>
            </a:r>
            <a:endParaRPr lang="it-IT" sz="1400" dirty="0">
              <a:effectLst/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5224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92454A-9B56-00C9-ACAF-69F2B1D2A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04D3B714-8620-489C-C01C-2910309D6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12192000" cy="111318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4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C+</a:t>
            </a:r>
            <a:r>
              <a:rPr lang="en-US" sz="4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 @CIRCE laboratory second experiment: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double stage detector</a:t>
            </a:r>
            <a:endParaRPr lang="it-IT" sz="4000" baseline="30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" name="Immagine 2" descr="Immagine che contiene testo, schermata, diagramma&#10;&#10;Descrizione generata automaticamente">
            <a:extLst>
              <a:ext uri="{FF2B5EF4-FFF2-40B4-BE49-F238E27FC236}">
                <a16:creationId xmlns:a16="http://schemas.microsoft.com/office/drawing/2014/main" id="{1EDBA509-4389-231B-02A6-AB62F893E72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416" y="1113182"/>
            <a:ext cx="10416210" cy="576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4729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74E2C7-BCCF-8C57-8001-4D72ED26D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BDB34B4C-48FC-C72A-A58B-265AE4200A9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0356" y="1497707"/>
            <a:ext cx="7123045" cy="5456940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80CBD4F9-7014-8EC1-2386-A4EA5BD9B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12192000" cy="111318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4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C+</a:t>
            </a:r>
            <a:r>
              <a:rPr lang="en-US" sz="4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 @CIRCE laboratory second experiment: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double stage detector</a:t>
            </a:r>
            <a:endParaRPr lang="it-IT" sz="4000" baseline="30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" name="Immagine 5" descr="Immagine che contiene testo, schermata&#10;&#10;Descrizione generata automaticamente">
            <a:extLst>
              <a:ext uri="{FF2B5EF4-FFF2-40B4-BE49-F238E27FC236}">
                <a16:creationId xmlns:a16="http://schemas.microsoft.com/office/drawing/2014/main" id="{7DD9DC85-A1CD-A83F-6960-88BD01CF6FA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47897"/>
            <a:ext cx="5791200" cy="3416390"/>
          </a:xfrm>
          <a:prstGeom prst="rect">
            <a:avLst/>
          </a:prstGeom>
        </p:spPr>
      </p:pic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6F18E2C7-D337-670C-DE45-8D75D54589F3}"/>
              </a:ext>
            </a:extLst>
          </p:cNvPr>
          <p:cNvCxnSpPr>
            <a:cxnSpLocks/>
          </p:cNvCxnSpPr>
          <p:nvPr/>
        </p:nvCxnSpPr>
        <p:spPr>
          <a:xfrm flipH="1" flipV="1">
            <a:off x="5791200" y="1596452"/>
            <a:ext cx="3032004" cy="4220019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447F1EE8-7F30-AC15-4CF6-2C95FDADFF23}"/>
              </a:ext>
            </a:extLst>
          </p:cNvPr>
          <p:cNvCxnSpPr>
            <a:cxnSpLocks/>
          </p:cNvCxnSpPr>
          <p:nvPr/>
        </p:nvCxnSpPr>
        <p:spPr>
          <a:xfrm flipH="1" flipV="1">
            <a:off x="5791200" y="5012842"/>
            <a:ext cx="3032004" cy="81419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69857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C21E7B6-AF74-9B43-BCB0-80A016A6E6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759264" y="2718005"/>
            <a:ext cx="4178310" cy="2659782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5E425E72-5F9E-054E-94A8-28281ED77B7C}"/>
              </a:ext>
            </a:extLst>
          </p:cNvPr>
          <p:cNvSpPr/>
          <p:nvPr/>
        </p:nvSpPr>
        <p:spPr>
          <a:xfrm>
            <a:off x="0" y="1147286"/>
            <a:ext cx="39206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Helvetica" pitchFamily="2" charset="0"/>
              </a:rPr>
              <a:t>GASTLY detectors</a:t>
            </a:r>
          </a:p>
          <a:p>
            <a:r>
              <a:rPr lang="it-IT" dirty="0" err="1">
                <a:solidFill>
                  <a:srgbClr val="CA211E"/>
                </a:solidFill>
                <a:latin typeface="Helvetica" pitchFamily="2" charset="0"/>
              </a:rPr>
              <a:t>GA</a:t>
            </a:r>
            <a:r>
              <a:rPr lang="it-IT" dirty="0" err="1">
                <a:latin typeface="Helvetica" pitchFamily="2" charset="0"/>
              </a:rPr>
              <a:t>s-</a:t>
            </a:r>
            <a:r>
              <a:rPr lang="it-IT" dirty="0" err="1">
                <a:solidFill>
                  <a:srgbClr val="CA211E"/>
                </a:solidFill>
                <a:latin typeface="Helvetica" pitchFamily="2" charset="0"/>
              </a:rPr>
              <a:t>S</a:t>
            </a:r>
            <a:r>
              <a:rPr lang="it-IT" dirty="0" err="1">
                <a:latin typeface="Helvetica" pitchFamily="2" charset="0"/>
              </a:rPr>
              <a:t>ilicon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CA211E"/>
                </a:solidFill>
                <a:latin typeface="Helvetica" pitchFamily="2" charset="0"/>
              </a:rPr>
              <a:t>T</a:t>
            </a:r>
            <a:r>
              <a:rPr lang="it-IT" dirty="0" err="1">
                <a:latin typeface="Helvetica" pitchFamily="2" charset="0"/>
              </a:rPr>
              <a:t>wo-</a:t>
            </a:r>
            <a:r>
              <a:rPr lang="it-IT" dirty="0" err="1">
                <a:solidFill>
                  <a:srgbClr val="CA211E"/>
                </a:solidFill>
                <a:latin typeface="Helvetica" pitchFamily="2" charset="0"/>
              </a:rPr>
              <a:t>L</a:t>
            </a:r>
            <a:r>
              <a:rPr lang="it-IT" dirty="0" err="1">
                <a:latin typeface="Helvetica" pitchFamily="2" charset="0"/>
              </a:rPr>
              <a:t>ayer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s</a:t>
            </a:r>
            <a:r>
              <a:rPr lang="it-IT" dirty="0" err="1">
                <a:solidFill>
                  <a:srgbClr val="CA211E"/>
                </a:solidFill>
                <a:latin typeface="Helvetica" pitchFamily="2" charset="0"/>
              </a:rPr>
              <a:t>Y</a:t>
            </a:r>
            <a:r>
              <a:rPr lang="it-IT" dirty="0" err="1">
                <a:latin typeface="Helvetica" pitchFamily="2" charset="0"/>
              </a:rPr>
              <a:t>stem</a:t>
            </a:r>
            <a:endParaRPr lang="it-IT" dirty="0">
              <a:effectLst/>
              <a:latin typeface="Helvetica" pitchFamily="2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B160587-7126-9546-8DCA-5AABA3D128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8789" y="2147694"/>
            <a:ext cx="6274335" cy="3883007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6CC10E0E-C9FF-B54D-BCEB-7AC51A86D502}"/>
              </a:ext>
            </a:extLst>
          </p:cNvPr>
          <p:cNvSpPr/>
          <p:nvPr/>
        </p:nvSpPr>
        <p:spPr>
          <a:xfrm>
            <a:off x="9641306" y="2316562"/>
            <a:ext cx="1889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>
                <a:latin typeface="Helvetica" pitchFamily="2" charset="0"/>
              </a:rPr>
              <a:t>Elab</a:t>
            </a:r>
            <a:r>
              <a:rPr lang="it-IT" dirty="0">
                <a:latin typeface="Helvetica" pitchFamily="2" charset="0"/>
              </a:rPr>
              <a:t> = 8.6 </a:t>
            </a:r>
            <a:r>
              <a:rPr lang="it-IT" dirty="0" err="1">
                <a:latin typeface="Helvetica" pitchFamily="2" charset="0"/>
              </a:rPr>
              <a:t>MeV</a:t>
            </a:r>
            <a:endParaRPr lang="it-IT" dirty="0">
              <a:latin typeface="Helvetica" pitchFamily="2" charset="0"/>
            </a:endParaRPr>
          </a:p>
          <a:p>
            <a:r>
              <a:rPr lang="it-IT" dirty="0">
                <a:latin typeface="Helvetica" pitchFamily="2" charset="0"/>
              </a:rPr>
              <a:t>Detector </a:t>
            </a:r>
            <a:r>
              <a:rPr lang="it-IT" dirty="0" err="1">
                <a:latin typeface="Helvetica" pitchFamily="2" charset="0"/>
              </a:rPr>
              <a:t>at</a:t>
            </a:r>
            <a:r>
              <a:rPr lang="it-IT" dirty="0">
                <a:latin typeface="Helvetica" pitchFamily="2" charset="0"/>
              </a:rPr>
              <a:t> 121°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1D2D3E0-7E45-8342-A380-1D446DD84D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8821" y="1989850"/>
            <a:ext cx="3024510" cy="4427217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BBB9E931-3BFF-1044-AB79-EA7EFCB67EC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265" y="1254552"/>
            <a:ext cx="2184400" cy="43180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BAD8DEE1-F3C9-A541-9870-EC929EC49AB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07442"/>
            <a:ext cx="7797800" cy="5334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CC1AD73-65F0-D253-F9B7-4F84C56D49C9}"/>
              </a:ext>
            </a:extLst>
          </p:cNvPr>
          <p:cNvSpPr txBox="1"/>
          <p:nvPr/>
        </p:nvSpPr>
        <p:spPr>
          <a:xfrm>
            <a:off x="6616105" y="1555572"/>
            <a:ext cx="58541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i="1" dirty="0">
                <a:solidFill>
                  <a:srgbClr val="1B1B1B"/>
                </a:solidFill>
                <a:effectLst/>
                <a:latin typeface="Helvetica" pitchFamily="2" charset="0"/>
              </a:rPr>
              <a:t>L. Morales-Gallegos et al.</a:t>
            </a:r>
            <a:endParaRPr lang="it-IT" dirty="0">
              <a:solidFill>
                <a:srgbClr val="1B1B1B"/>
              </a:solidFill>
              <a:effectLst/>
              <a:latin typeface="Helvetica" pitchFamily="2" charset="0"/>
            </a:endParaRPr>
          </a:p>
          <a:p>
            <a:r>
              <a:rPr lang="it-IT" i="1" dirty="0" err="1">
                <a:solidFill>
                  <a:srgbClr val="1B1B1B"/>
                </a:solidFill>
                <a:effectLst/>
                <a:latin typeface="Helvetica" pitchFamily="2" charset="0"/>
              </a:rPr>
              <a:t>Eropean</a:t>
            </a:r>
            <a:r>
              <a:rPr lang="it-IT" i="1" dirty="0">
                <a:solidFill>
                  <a:srgbClr val="1B1B1B"/>
                </a:solidFill>
                <a:effectLst/>
                <a:latin typeface="Helvetica" pitchFamily="2" charset="0"/>
              </a:rPr>
              <a:t> </a:t>
            </a:r>
            <a:r>
              <a:rPr lang="it-IT" i="1" dirty="0" err="1">
                <a:solidFill>
                  <a:srgbClr val="1B1B1B"/>
                </a:solidFill>
                <a:effectLst/>
                <a:latin typeface="Helvetica" pitchFamily="2" charset="0"/>
              </a:rPr>
              <a:t>Phisical</a:t>
            </a:r>
            <a:r>
              <a:rPr lang="it-IT" i="1" dirty="0">
                <a:solidFill>
                  <a:srgbClr val="1B1B1B"/>
                </a:solidFill>
                <a:effectLst/>
                <a:latin typeface="Helvetica" pitchFamily="2" charset="0"/>
              </a:rPr>
              <a:t> Journal A 58:65 (2022)</a:t>
            </a:r>
            <a:endParaRPr lang="it-IT" dirty="0">
              <a:solidFill>
                <a:srgbClr val="1B1B1B"/>
              </a:solidFill>
              <a:effectLst/>
              <a:latin typeface="Helvetica" pitchFamily="2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DE9685B-BC8F-519E-098A-A719122ED3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12192000" cy="111318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4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C+</a:t>
            </a:r>
            <a:r>
              <a:rPr lang="en-US" sz="4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 @CIRCE laboratory second experiment: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double stage detector</a:t>
            </a:r>
            <a:endParaRPr lang="it-IT" sz="4000" baseline="30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97496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56856-62E8-E052-7252-F557DC563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E0EF0619-E3E7-1E9B-76B1-521FEA49C5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12192000" cy="111318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4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C+</a:t>
            </a:r>
            <a:r>
              <a:rPr lang="en-US" sz="4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 @CIRCE laboratory second experiment: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results</a:t>
            </a:r>
            <a:endParaRPr lang="it-IT" sz="4000" baseline="30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A6479F5-0DE8-EA15-C948-8DF56A1F265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04144"/>
            <a:ext cx="6206443" cy="555385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9BF5E37-9A69-2332-A15A-98B58804240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0950" y="1783829"/>
            <a:ext cx="5986289" cy="477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1923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F04EE-B4B4-7A52-A92E-860CD1163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80">
            <a:extLst>
              <a:ext uri="{FF2B5EF4-FFF2-40B4-BE49-F238E27FC236}">
                <a16:creationId xmlns:a16="http://schemas.microsoft.com/office/drawing/2014/main" id="{EEBA3CCB-D680-770D-5E4B-8CEF69C6B7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4981"/>
            <a:ext cx="12191999" cy="76944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The </a:t>
            </a:r>
            <a:r>
              <a:rPr lang="it-IT" altLang="it-IT" sz="4400" baseline="30000" dirty="0">
                <a:solidFill>
                  <a:schemeClr val="bg1"/>
                </a:solidFill>
                <a:latin typeface="+mn-lt"/>
              </a:rPr>
              <a:t>12</a:t>
            </a: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C+</a:t>
            </a:r>
            <a:r>
              <a:rPr lang="it-IT" altLang="it-IT" sz="4400" baseline="30000" dirty="0">
                <a:solidFill>
                  <a:schemeClr val="bg1"/>
                </a:solidFill>
                <a:latin typeface="+mn-lt"/>
              </a:rPr>
              <a:t>12</a:t>
            </a: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C NEW state of the art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F48919F4-C9A8-ABA5-58DA-B6BEFD232A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5331" y="965331"/>
            <a:ext cx="3239145" cy="437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617BB0F-36F0-6E8A-F32B-C08230E82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050" y="764460"/>
            <a:ext cx="8820949" cy="479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036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6B135-C5E3-1089-6F1E-85894F078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80">
            <a:extLst>
              <a:ext uri="{FF2B5EF4-FFF2-40B4-BE49-F238E27FC236}">
                <a16:creationId xmlns:a16="http://schemas.microsoft.com/office/drawing/2014/main" id="{C589F51E-1918-8223-4FF4-07654CB734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4981"/>
            <a:ext cx="12191999" cy="76944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The </a:t>
            </a:r>
            <a:r>
              <a:rPr lang="it-IT" altLang="it-IT" sz="4400" baseline="30000" dirty="0">
                <a:solidFill>
                  <a:schemeClr val="bg1"/>
                </a:solidFill>
                <a:latin typeface="+mn-lt"/>
              </a:rPr>
              <a:t>12</a:t>
            </a: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C+</a:t>
            </a:r>
            <a:r>
              <a:rPr lang="it-IT" altLang="it-IT" sz="4400" baseline="30000" dirty="0">
                <a:solidFill>
                  <a:schemeClr val="bg1"/>
                </a:solidFill>
                <a:latin typeface="+mn-lt"/>
              </a:rPr>
              <a:t>12</a:t>
            </a: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C NEW state of the art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F41CD74B-D1F9-B17B-7267-BF43E2B737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5331" y="965331"/>
            <a:ext cx="3239145" cy="437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36B1C3A-8D99-4347-629D-DB103B247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4475" y="764460"/>
            <a:ext cx="8757524" cy="529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2738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 Box 181"/>
          <p:cNvSpPr txBox="1">
            <a:spLocks noChangeArrowheads="1"/>
          </p:cNvSpPr>
          <p:nvPr/>
        </p:nvSpPr>
        <p:spPr bwMode="auto">
          <a:xfrm>
            <a:off x="5954713" y="57340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27709" y="710821"/>
            <a:ext cx="5298448" cy="586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baseline="30000" dirty="0">
                <a:solidFill>
                  <a:srgbClr val="0070C0"/>
                </a:solidFill>
              </a:rPr>
              <a:t>12</a:t>
            </a:r>
            <a:r>
              <a:rPr lang="en-US" sz="2400" b="1" dirty="0">
                <a:solidFill>
                  <a:srgbClr val="0070C0"/>
                </a:solidFill>
              </a:rPr>
              <a:t>C+</a:t>
            </a:r>
            <a:r>
              <a:rPr lang="en-US" sz="2400" b="1" baseline="30000" dirty="0">
                <a:solidFill>
                  <a:srgbClr val="0070C0"/>
                </a:solidFill>
              </a:rPr>
              <a:t>12</a:t>
            </a:r>
            <a:r>
              <a:rPr lang="en-US" sz="2400" b="1" dirty="0">
                <a:solidFill>
                  <a:srgbClr val="0070C0"/>
                </a:solidFill>
              </a:rPr>
              <a:t>C</a:t>
            </a:r>
            <a:r>
              <a:rPr lang="en-US" sz="2400" b="1" dirty="0">
                <a:solidFill>
                  <a:srgbClr val="0070C0"/>
                </a:solidFill>
                <a:sym typeface="Wingdings" panose="05000000000000000000" pitchFamily="2" charset="2"/>
              </a:rPr>
              <a:t> </a:t>
            </a:r>
            <a:r>
              <a:rPr lang="en-US" sz="2400" b="1" baseline="30000" dirty="0">
                <a:solidFill>
                  <a:srgbClr val="0070C0"/>
                </a:solidFill>
                <a:sym typeface="Wingdings" panose="05000000000000000000" pitchFamily="2" charset="2"/>
              </a:rPr>
              <a:t>20</a:t>
            </a:r>
            <a:r>
              <a:rPr lang="en-US" sz="2400" b="1" dirty="0">
                <a:solidFill>
                  <a:srgbClr val="0070C0"/>
                </a:solidFill>
                <a:sym typeface="Wingdings" panose="05000000000000000000" pitchFamily="2" charset="2"/>
              </a:rPr>
              <a:t>Ne </a:t>
            </a:r>
            <a:r>
              <a:rPr lang="en-US" sz="2400" b="1" dirty="0">
                <a:solidFill>
                  <a:srgbClr val="0070C0"/>
                </a:solidFill>
                <a:latin typeface="Symbol" pitchFamily="2" charset="2"/>
                <a:sym typeface="Wingdings" panose="05000000000000000000" pitchFamily="2" charset="2"/>
              </a:rPr>
              <a:t>+  a</a:t>
            </a:r>
            <a:r>
              <a:rPr lang="en-US" sz="2400" b="1" dirty="0">
                <a:solidFill>
                  <a:srgbClr val="0070C0"/>
                </a:solidFill>
                <a:sym typeface="Wingdings" panose="05000000000000000000" pitchFamily="2" charset="2"/>
              </a:rPr>
              <a:t>           Q = 4.62 MeV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1E41D084-8A66-C047-904D-9D93476F3B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45357" y="8010"/>
            <a:ext cx="5062329" cy="684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16C7EC33-3574-5698-165F-DAAFD84A4370}"/>
              </a:ext>
            </a:extLst>
          </p:cNvPr>
          <p:cNvCxnSpPr/>
          <p:nvPr/>
        </p:nvCxnSpPr>
        <p:spPr>
          <a:xfrm>
            <a:off x="8070573" y="3008243"/>
            <a:ext cx="360000" cy="1060174"/>
          </a:xfrm>
          <a:prstGeom prst="straightConnector1">
            <a:avLst/>
          </a:prstGeom>
          <a:ln w="34925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5F4D33C8-0238-2ECD-BFCC-6C7026074F05}"/>
              </a:ext>
            </a:extLst>
          </p:cNvPr>
          <p:cNvCxnSpPr>
            <a:cxnSpLocks/>
          </p:cNvCxnSpPr>
          <p:nvPr/>
        </p:nvCxnSpPr>
        <p:spPr>
          <a:xfrm>
            <a:off x="8916521" y="4094921"/>
            <a:ext cx="0" cy="583096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Tabella 14">
            <a:extLst>
              <a:ext uri="{FF2B5EF4-FFF2-40B4-BE49-F238E27FC236}">
                <a16:creationId xmlns:a16="http://schemas.microsoft.com/office/drawing/2014/main" id="{C6D89A4E-B4C2-C1A6-573B-4273BDC4162B}"/>
              </a:ext>
            </a:extLst>
          </p:cNvPr>
          <p:cNvGraphicFramePr>
            <a:graphicFrameLocks noGrp="1"/>
          </p:cNvGraphicFramePr>
          <p:nvPr/>
        </p:nvGraphicFramePr>
        <p:xfrm>
          <a:off x="384314" y="1395606"/>
          <a:ext cx="6014244" cy="22135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8035">
                  <a:extLst>
                    <a:ext uri="{9D8B030D-6E8A-4147-A177-3AD203B41FA5}">
                      <a16:colId xmlns:a16="http://schemas.microsoft.com/office/drawing/2014/main" val="878284255"/>
                    </a:ext>
                  </a:extLst>
                </a:gridCol>
                <a:gridCol w="741539">
                  <a:extLst>
                    <a:ext uri="{9D8B030D-6E8A-4147-A177-3AD203B41FA5}">
                      <a16:colId xmlns:a16="http://schemas.microsoft.com/office/drawing/2014/main" val="2780416136"/>
                    </a:ext>
                  </a:extLst>
                </a:gridCol>
                <a:gridCol w="1359168">
                  <a:extLst>
                    <a:ext uri="{9D8B030D-6E8A-4147-A177-3AD203B41FA5}">
                      <a16:colId xmlns:a16="http://schemas.microsoft.com/office/drawing/2014/main" val="993587619"/>
                    </a:ext>
                  </a:extLst>
                </a:gridCol>
                <a:gridCol w="10226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4441">
                  <a:extLst>
                    <a:ext uri="{9D8B030D-6E8A-4147-A177-3AD203B41FA5}">
                      <a16:colId xmlns:a16="http://schemas.microsoft.com/office/drawing/2014/main" val="2468345070"/>
                    </a:ext>
                  </a:extLst>
                </a:gridCol>
                <a:gridCol w="1628449">
                  <a:extLst>
                    <a:ext uri="{9D8B030D-6E8A-4147-A177-3AD203B41FA5}">
                      <a16:colId xmlns:a16="http://schemas.microsoft.com/office/drawing/2014/main" val="3448199283"/>
                    </a:ext>
                  </a:extLst>
                </a:gridCol>
              </a:tblGrid>
              <a:tr h="696245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Symbol" pitchFamily="2" charset="2"/>
                        </a:rPr>
                        <a:t>g</a:t>
                      </a:r>
                      <a:r>
                        <a:rPr lang="en-US" sz="1800" dirty="0">
                          <a:effectLst/>
                        </a:rPr>
                        <a:t>-rays and </a:t>
                      </a:r>
                      <a:r>
                        <a:rPr lang="en-US" sz="1800" dirty="0">
                          <a:effectLst/>
                          <a:latin typeface="Symbol" pitchFamily="2" charset="2"/>
                        </a:rPr>
                        <a:t>a</a:t>
                      </a:r>
                      <a:r>
                        <a:rPr lang="en-US" sz="1800" dirty="0">
                          <a:effectLst/>
                        </a:rPr>
                        <a:t> particles energies for excited states for</a:t>
                      </a:r>
                      <a:endParaRPr lang="it-IT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aseline="30000" dirty="0">
                          <a:effectLst/>
                        </a:rPr>
                        <a:t>12</a:t>
                      </a:r>
                      <a:r>
                        <a:rPr lang="en-US" sz="1800" dirty="0">
                          <a:effectLst/>
                        </a:rPr>
                        <a:t>C(</a:t>
                      </a:r>
                      <a:r>
                        <a:rPr lang="en-US" sz="1800" baseline="30000" dirty="0">
                          <a:effectLst/>
                        </a:rPr>
                        <a:t>12</a:t>
                      </a:r>
                      <a:r>
                        <a:rPr lang="en-US" sz="1800" dirty="0">
                          <a:effectLst/>
                        </a:rPr>
                        <a:t>C, </a:t>
                      </a:r>
                      <a:r>
                        <a:rPr lang="en-GB" sz="1800" dirty="0">
                          <a:effectLst/>
                        </a:rPr>
                        <a:t>α</a:t>
                      </a:r>
                      <a:r>
                        <a:rPr lang="en-US" sz="1800" dirty="0">
                          <a:effectLst/>
                        </a:rPr>
                        <a:t>)</a:t>
                      </a:r>
                      <a:r>
                        <a:rPr lang="en-US" sz="1800" baseline="30000" dirty="0">
                          <a:effectLst/>
                        </a:rPr>
                        <a:t>20</a:t>
                      </a:r>
                      <a:r>
                        <a:rPr lang="en-US" sz="1800" dirty="0">
                          <a:effectLst/>
                        </a:rPr>
                        <a:t>Ne (Q =  4.617 MeV)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85797"/>
                  </a:ext>
                </a:extLst>
              </a:tr>
              <a:tr h="5659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E</a:t>
                      </a:r>
                      <a:r>
                        <a:rPr lang="en-US" sz="1800" baseline="-25000" dirty="0">
                          <a:effectLst/>
                        </a:rPr>
                        <a:t>X</a:t>
                      </a:r>
                      <a:endParaRPr lang="it-IT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(MeV)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</a:rPr>
                        <a:t>J</a:t>
                      </a:r>
                      <a:r>
                        <a:rPr lang="en-US" sz="1800" b="1" baseline="30000" dirty="0" err="1">
                          <a:effectLst/>
                        </a:rPr>
                        <a:t>p</a:t>
                      </a:r>
                      <a:endParaRPr lang="it-IT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Main </a:t>
                      </a:r>
                      <a:r>
                        <a:rPr lang="en-US" sz="1800" b="1" dirty="0">
                          <a:effectLst/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1800" b="1" dirty="0">
                          <a:effectLst/>
                        </a:rPr>
                        <a:t> transitions</a:t>
                      </a:r>
                      <a:endParaRPr lang="it-IT" sz="18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(MeV)</a:t>
                      </a:r>
                      <a:endParaRPr lang="it-IT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ID</a:t>
                      </a:r>
                      <a:endParaRPr lang="it-IT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  <a:latin typeface="+mn-lt"/>
                          <a:cs typeface="Symbol" charset="2"/>
                        </a:rPr>
                        <a:t>E</a:t>
                      </a:r>
                      <a:r>
                        <a:rPr lang="en-US" sz="1800" b="1" baseline="-25000" dirty="0" err="1">
                          <a:effectLst/>
                          <a:latin typeface="Symbol" charset="2"/>
                          <a:cs typeface="Symbol" charset="2"/>
                        </a:rPr>
                        <a:t>a</a:t>
                      </a:r>
                      <a:r>
                        <a:rPr lang="en-US" sz="1800" b="1" baseline="-25000" dirty="0">
                          <a:effectLst/>
                          <a:latin typeface="Symbol" charset="2"/>
                          <a:cs typeface="Symbol" charset="2"/>
                        </a:rPr>
                        <a:t>-</a:t>
                      </a:r>
                      <a:r>
                        <a:rPr lang="en-US" sz="1800" b="1" baseline="-25000" dirty="0">
                          <a:effectLst/>
                          <a:latin typeface="+mn-lt"/>
                          <a:ea typeface="Source Sans Pro" panose="020F0502020204030204" pitchFamily="34" charset="0"/>
                          <a:cs typeface="Symbol" charset="2"/>
                        </a:rPr>
                        <a:t>max</a:t>
                      </a:r>
                      <a:r>
                        <a:rPr lang="en-US" sz="1800" b="1" dirty="0">
                          <a:effectLst/>
                        </a:rPr>
                        <a:t> (MeV)</a:t>
                      </a:r>
                      <a:endParaRPr lang="it-IT" sz="18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(E</a:t>
                      </a:r>
                      <a:r>
                        <a:rPr lang="en-US" sz="1800" b="1" baseline="30000" dirty="0">
                          <a:effectLst/>
                        </a:rPr>
                        <a:t>CM</a:t>
                      </a:r>
                      <a:r>
                        <a:rPr lang="en-US" sz="1800" b="1" dirty="0">
                          <a:effectLst/>
                        </a:rPr>
                        <a:t> = 2 MeV)</a:t>
                      </a:r>
                      <a:endParaRPr lang="it-IT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62717384"/>
                  </a:ext>
                </a:extLst>
              </a:tr>
              <a:tr h="2737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0.0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</a:t>
                      </a:r>
                      <a:r>
                        <a:rPr lang="en-US" sz="1800" baseline="30000" dirty="0">
                          <a:effectLst/>
                        </a:rPr>
                        <a:t>+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Symbol" pitchFamily="2" charset="2"/>
                        </a:rPr>
                        <a:t>a</a:t>
                      </a:r>
                      <a:r>
                        <a:rPr lang="en-US" sz="1800" baseline="-25000" dirty="0">
                          <a:effectLst/>
                        </a:rPr>
                        <a:t>0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8.6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92679630"/>
                  </a:ext>
                </a:extLst>
              </a:tr>
              <a:tr h="5659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1.63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r>
                        <a:rPr lang="en-US" sz="1800" baseline="30000">
                          <a:effectLst/>
                        </a:rPr>
                        <a:t>+</a:t>
                      </a:r>
                      <a:endParaRPr lang="it-IT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i="1" dirty="0">
                          <a:effectLst/>
                        </a:rPr>
                        <a:t>1.63 </a:t>
                      </a:r>
                      <a:r>
                        <a:rPr lang="en-US" sz="1800" i="1" dirty="0">
                          <a:effectLst/>
                          <a:sym typeface="Symbol" pitchFamily="2" charset="2"/>
                        </a:rPr>
                        <a:t></a:t>
                      </a:r>
                      <a:r>
                        <a:rPr lang="en-US" sz="1800" i="1" dirty="0">
                          <a:effectLst/>
                        </a:rPr>
                        <a:t> 0</a:t>
                      </a:r>
                      <a:endParaRPr lang="it-IT" sz="1800" i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1.63</a:t>
                      </a:r>
                      <a:endParaRPr lang="it-IT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Symbol" pitchFamily="2" charset="2"/>
                        </a:rPr>
                        <a:t>a</a:t>
                      </a:r>
                      <a:r>
                        <a:rPr lang="en-US" sz="1800" baseline="-25000" dirty="0">
                          <a:effectLst/>
                        </a:rPr>
                        <a:t>1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6.8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80914795"/>
                  </a:ext>
                </a:extLst>
              </a:tr>
            </a:tbl>
          </a:graphicData>
        </a:graphic>
      </p:graphicFrame>
      <p:sp>
        <p:nvSpPr>
          <p:cNvPr id="2" name="Text Box 180">
            <a:extLst>
              <a:ext uri="{FF2B5EF4-FFF2-40B4-BE49-F238E27FC236}">
                <a16:creationId xmlns:a16="http://schemas.microsoft.com/office/drawing/2014/main" id="{FB5868F5-1724-51AB-F91E-1BA9F94BA9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67" y="-4981"/>
            <a:ext cx="6985967" cy="6717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3600" dirty="0">
                <a:solidFill>
                  <a:schemeClr val="bg1"/>
                </a:solidFill>
                <a:latin typeface="+mn-lt"/>
              </a:rPr>
              <a:t>The </a:t>
            </a:r>
            <a:r>
              <a:rPr lang="it-IT" altLang="it-IT" sz="3600" baseline="30000" dirty="0">
                <a:solidFill>
                  <a:schemeClr val="bg1"/>
                </a:solidFill>
                <a:latin typeface="+mn-lt"/>
              </a:rPr>
              <a:t>12</a:t>
            </a:r>
            <a:r>
              <a:rPr lang="it-IT" altLang="it-IT" sz="3600" dirty="0">
                <a:solidFill>
                  <a:schemeClr val="bg1"/>
                </a:solidFill>
                <a:latin typeface="+mn-lt"/>
              </a:rPr>
              <a:t>C+</a:t>
            </a:r>
            <a:r>
              <a:rPr lang="it-IT" altLang="it-IT" sz="3600" baseline="30000" dirty="0">
                <a:solidFill>
                  <a:schemeClr val="bg1"/>
                </a:solidFill>
                <a:latin typeface="+mn-lt"/>
              </a:rPr>
              <a:t>12</a:t>
            </a:r>
            <a:r>
              <a:rPr lang="it-IT" altLang="it-IT" sz="3600" dirty="0">
                <a:solidFill>
                  <a:schemeClr val="bg1"/>
                </a:solidFill>
                <a:latin typeface="+mn-lt"/>
              </a:rPr>
              <a:t>C study via </a:t>
            </a:r>
            <a:r>
              <a:rPr lang="it-IT" altLang="it-IT" sz="3600" dirty="0">
                <a:solidFill>
                  <a:schemeClr val="bg1"/>
                </a:solidFill>
                <a:latin typeface="Symbol" pitchFamily="2" charset="2"/>
              </a:rPr>
              <a:t>g</a:t>
            </a:r>
            <a:r>
              <a:rPr lang="it-IT" altLang="it-IT" sz="3600" dirty="0">
                <a:solidFill>
                  <a:schemeClr val="bg1"/>
                </a:solidFill>
                <a:latin typeface="+mn-lt"/>
              </a:rPr>
              <a:t> </a:t>
            </a:r>
            <a:r>
              <a:rPr lang="it-IT" altLang="it-IT" sz="3600" dirty="0" err="1">
                <a:solidFill>
                  <a:schemeClr val="bg1"/>
                </a:solidFill>
                <a:latin typeface="+mn-lt"/>
              </a:rPr>
              <a:t>detection</a:t>
            </a:r>
            <a:endParaRPr lang="it-IT" altLang="it-IT" sz="3600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A766A064-8146-A5CC-DFEF-B46FE7B8084F}"/>
              </a:ext>
            </a:extLst>
          </p:cNvPr>
          <p:cNvCxnSpPr>
            <a:cxnSpLocks/>
          </p:cNvCxnSpPr>
          <p:nvPr/>
        </p:nvCxnSpPr>
        <p:spPr>
          <a:xfrm>
            <a:off x="8070573" y="2996668"/>
            <a:ext cx="1457740" cy="609600"/>
          </a:xfrm>
          <a:prstGeom prst="straightConnector1">
            <a:avLst/>
          </a:prstGeom>
          <a:ln w="38100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55F7529D-3B5B-ECC2-4C03-A365E3C2F0C4}"/>
              </a:ext>
            </a:extLst>
          </p:cNvPr>
          <p:cNvCxnSpPr>
            <a:cxnSpLocks/>
          </p:cNvCxnSpPr>
          <p:nvPr/>
        </p:nvCxnSpPr>
        <p:spPr>
          <a:xfrm>
            <a:off x="10135712" y="3638543"/>
            <a:ext cx="0" cy="197141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150EEEF-8684-2C02-F6F3-84BC3A0782EB}"/>
              </a:ext>
            </a:extLst>
          </p:cNvPr>
          <p:cNvSpPr txBox="1"/>
          <p:nvPr/>
        </p:nvSpPr>
        <p:spPr>
          <a:xfrm>
            <a:off x="9051402" y="4152796"/>
            <a:ext cx="1798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rgbClr val="0432FF"/>
                </a:solidFill>
              </a:rPr>
              <a:t>E</a:t>
            </a:r>
            <a:r>
              <a:rPr lang="it-IT" sz="2400" b="1" baseline="-25000" dirty="0" err="1">
                <a:solidFill>
                  <a:srgbClr val="0432FF"/>
                </a:solidFill>
                <a:latin typeface="Symbol" pitchFamily="2" charset="2"/>
              </a:rPr>
              <a:t>g</a:t>
            </a:r>
            <a:r>
              <a:rPr lang="it-IT" sz="2400" b="1" dirty="0">
                <a:solidFill>
                  <a:srgbClr val="0432FF"/>
                </a:solidFill>
              </a:rPr>
              <a:t>=1.63 MeV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582F5BC-9EE4-A90F-885F-3A3B67C59B8D}"/>
              </a:ext>
            </a:extLst>
          </p:cNvPr>
          <p:cNvSpPr txBox="1"/>
          <p:nvPr/>
        </p:nvSpPr>
        <p:spPr>
          <a:xfrm>
            <a:off x="10181971" y="3189532"/>
            <a:ext cx="1798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rgbClr val="00B050"/>
                </a:solidFill>
              </a:rPr>
              <a:t>E</a:t>
            </a:r>
            <a:r>
              <a:rPr lang="it-IT" sz="2400" b="1" baseline="-25000" dirty="0" err="1">
                <a:solidFill>
                  <a:srgbClr val="00B050"/>
                </a:solidFill>
                <a:latin typeface="Symbol" pitchFamily="2" charset="2"/>
              </a:rPr>
              <a:t>g</a:t>
            </a:r>
            <a:r>
              <a:rPr lang="it-IT" sz="2400" b="1" dirty="0">
                <a:solidFill>
                  <a:srgbClr val="00B050"/>
                </a:solidFill>
              </a:rPr>
              <a:t>=0.44 MeV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F9F9CBA3-ACA8-B218-C6BF-ED88F472DDD8}"/>
              </a:ext>
            </a:extLst>
          </p:cNvPr>
          <p:cNvSpPr/>
          <p:nvPr/>
        </p:nvSpPr>
        <p:spPr>
          <a:xfrm>
            <a:off x="278605" y="3680166"/>
            <a:ext cx="52984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b="1" baseline="30000" dirty="0">
              <a:solidFill>
                <a:srgbClr val="00B050"/>
              </a:solidFill>
            </a:endParaRPr>
          </a:p>
          <a:p>
            <a:r>
              <a:rPr lang="en-US" sz="2400" b="1" baseline="30000" dirty="0">
                <a:solidFill>
                  <a:srgbClr val="00B050"/>
                </a:solidFill>
              </a:rPr>
              <a:t>12</a:t>
            </a:r>
            <a:r>
              <a:rPr lang="en-US" sz="2400" b="1" dirty="0">
                <a:solidFill>
                  <a:srgbClr val="00B050"/>
                </a:solidFill>
              </a:rPr>
              <a:t>C+</a:t>
            </a:r>
            <a:r>
              <a:rPr lang="en-US" sz="2400" b="1" baseline="30000" dirty="0">
                <a:solidFill>
                  <a:srgbClr val="00B050"/>
                </a:solidFill>
              </a:rPr>
              <a:t>12</a:t>
            </a:r>
            <a:r>
              <a:rPr lang="en-US" sz="2400" b="1" dirty="0">
                <a:solidFill>
                  <a:srgbClr val="00B050"/>
                </a:solidFill>
              </a:rPr>
              <a:t>C</a:t>
            </a:r>
            <a:r>
              <a:rPr lang="en-US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 </a:t>
            </a:r>
            <a:r>
              <a:rPr lang="en-US" sz="2400" b="1" baseline="30000" dirty="0">
                <a:solidFill>
                  <a:srgbClr val="00B050"/>
                </a:solidFill>
                <a:sym typeface="Wingdings" panose="05000000000000000000" pitchFamily="2" charset="2"/>
              </a:rPr>
              <a:t>23</a:t>
            </a:r>
            <a:r>
              <a:rPr lang="en-US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Na +  p           Q = 2.24 MeV </a:t>
            </a:r>
            <a:endParaRPr lang="en-US" sz="2400" b="1" baseline="30000" dirty="0">
              <a:solidFill>
                <a:srgbClr val="00B050"/>
              </a:solidFill>
            </a:endParaRPr>
          </a:p>
        </p:txBody>
      </p:sp>
      <p:graphicFrame>
        <p:nvGraphicFramePr>
          <p:cNvPr id="19" name="Tabella 18">
            <a:extLst>
              <a:ext uri="{FF2B5EF4-FFF2-40B4-BE49-F238E27FC236}">
                <a16:creationId xmlns:a16="http://schemas.microsoft.com/office/drawing/2014/main" id="{D6A343E2-34B4-1F4E-8480-33C0AAA8B563}"/>
              </a:ext>
            </a:extLst>
          </p:cNvPr>
          <p:cNvGraphicFramePr>
            <a:graphicFrameLocks noGrp="1"/>
          </p:cNvGraphicFramePr>
          <p:nvPr/>
        </p:nvGraphicFramePr>
        <p:xfrm>
          <a:off x="313330" y="4489396"/>
          <a:ext cx="5906044" cy="2226879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798115">
                  <a:extLst>
                    <a:ext uri="{9D8B030D-6E8A-4147-A177-3AD203B41FA5}">
                      <a16:colId xmlns:a16="http://schemas.microsoft.com/office/drawing/2014/main" val="878284255"/>
                    </a:ext>
                  </a:extLst>
                </a:gridCol>
                <a:gridCol w="680444">
                  <a:extLst>
                    <a:ext uri="{9D8B030D-6E8A-4147-A177-3AD203B41FA5}">
                      <a16:colId xmlns:a16="http://schemas.microsoft.com/office/drawing/2014/main" val="2780416136"/>
                    </a:ext>
                  </a:extLst>
                </a:gridCol>
                <a:gridCol w="1333993">
                  <a:extLst>
                    <a:ext uri="{9D8B030D-6E8A-4147-A177-3AD203B41FA5}">
                      <a16:colId xmlns:a16="http://schemas.microsoft.com/office/drawing/2014/main" val="993587619"/>
                    </a:ext>
                  </a:extLst>
                </a:gridCol>
                <a:gridCol w="12107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0414">
                  <a:extLst>
                    <a:ext uri="{9D8B030D-6E8A-4147-A177-3AD203B41FA5}">
                      <a16:colId xmlns:a16="http://schemas.microsoft.com/office/drawing/2014/main" val="2468345070"/>
                    </a:ext>
                  </a:extLst>
                </a:gridCol>
                <a:gridCol w="1452305">
                  <a:extLst>
                    <a:ext uri="{9D8B030D-6E8A-4147-A177-3AD203B41FA5}">
                      <a16:colId xmlns:a16="http://schemas.microsoft.com/office/drawing/2014/main" val="3448199283"/>
                    </a:ext>
                  </a:extLst>
                </a:gridCol>
              </a:tblGrid>
              <a:tr h="709545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g-rays and p particles energies for excited states for</a:t>
                      </a:r>
                      <a:endParaRPr lang="it-IT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aseline="30000" dirty="0">
                          <a:effectLst/>
                        </a:rPr>
                        <a:t>12</a:t>
                      </a:r>
                      <a:r>
                        <a:rPr lang="en-US" sz="1800" dirty="0">
                          <a:effectLst/>
                        </a:rPr>
                        <a:t>C(</a:t>
                      </a:r>
                      <a:r>
                        <a:rPr lang="en-US" sz="1800" baseline="30000" dirty="0">
                          <a:effectLst/>
                        </a:rPr>
                        <a:t>12</a:t>
                      </a:r>
                      <a:r>
                        <a:rPr lang="en-US" sz="1800" dirty="0">
                          <a:effectLst/>
                        </a:rPr>
                        <a:t>C, p)</a:t>
                      </a:r>
                      <a:r>
                        <a:rPr lang="en-US" sz="1800" baseline="30000" dirty="0">
                          <a:effectLst/>
                        </a:rPr>
                        <a:t>23</a:t>
                      </a:r>
                      <a:r>
                        <a:rPr lang="en-US" sz="1800" dirty="0">
                          <a:effectLst/>
                        </a:rPr>
                        <a:t>Na (Q =  2.241 MeV)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85797"/>
                  </a:ext>
                </a:extLst>
              </a:tr>
              <a:tr h="5411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E</a:t>
                      </a:r>
                      <a:r>
                        <a:rPr lang="en-US" sz="1800" baseline="-25000" dirty="0">
                          <a:effectLst/>
                        </a:rPr>
                        <a:t>X</a:t>
                      </a:r>
                      <a:endParaRPr lang="it-IT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(MeV)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</a:rPr>
                        <a:t>J</a:t>
                      </a:r>
                      <a:r>
                        <a:rPr lang="en-US" sz="1800" b="1" baseline="30000" dirty="0" err="1">
                          <a:effectLst/>
                        </a:rPr>
                        <a:t>p</a:t>
                      </a:r>
                      <a:endParaRPr lang="it-IT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Main g transitions</a:t>
                      </a:r>
                      <a:endParaRPr lang="it-IT" sz="18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(MeV)</a:t>
                      </a:r>
                      <a:endParaRPr lang="it-IT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ID</a:t>
                      </a:r>
                      <a:endParaRPr lang="it-IT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E</a:t>
                      </a:r>
                      <a:r>
                        <a:rPr lang="en-US" sz="1800" b="1" baseline="-25000" dirty="0">
                          <a:effectLst/>
                        </a:rPr>
                        <a:t>p-max</a:t>
                      </a:r>
                      <a:r>
                        <a:rPr lang="en-US" sz="1800" b="1" dirty="0">
                          <a:effectLst/>
                        </a:rPr>
                        <a:t> (MeV)</a:t>
                      </a:r>
                      <a:endParaRPr lang="it-IT" sz="18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(E</a:t>
                      </a:r>
                      <a:r>
                        <a:rPr lang="en-US" sz="1800" b="1" baseline="30000" dirty="0">
                          <a:effectLst/>
                        </a:rPr>
                        <a:t>CM</a:t>
                      </a:r>
                      <a:r>
                        <a:rPr lang="en-US" sz="1800" b="1" dirty="0">
                          <a:effectLst/>
                        </a:rPr>
                        <a:t> = 2 MeV)</a:t>
                      </a:r>
                      <a:endParaRPr lang="it-IT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62717384"/>
                  </a:ext>
                </a:extLst>
              </a:tr>
              <a:tr h="2617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0.0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3/2</a:t>
                      </a:r>
                      <a:r>
                        <a:rPr lang="en-US" sz="1800" baseline="30000" dirty="0">
                          <a:effectLst/>
                        </a:rPr>
                        <a:t>+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</a:t>
                      </a:r>
                      <a:r>
                        <a:rPr lang="en-US" sz="1800" baseline="-25000" dirty="0">
                          <a:effectLst/>
                        </a:rPr>
                        <a:t>0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5.3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92679630"/>
                  </a:ext>
                </a:extLst>
              </a:tr>
              <a:tr h="5411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0.44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5/2</a:t>
                      </a:r>
                      <a:r>
                        <a:rPr lang="en-US" sz="1800" baseline="30000" dirty="0">
                          <a:effectLst/>
                        </a:rPr>
                        <a:t>+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0.44 </a:t>
                      </a:r>
                      <a:r>
                        <a:rPr lang="en-US" sz="1800" dirty="0">
                          <a:effectLst/>
                          <a:sym typeface="Symbol" pitchFamily="2" charset="2"/>
                        </a:rPr>
                        <a:t></a:t>
                      </a:r>
                      <a:r>
                        <a:rPr lang="en-US" sz="1800" dirty="0">
                          <a:effectLst/>
                        </a:rPr>
                        <a:t> 0</a:t>
                      </a:r>
                      <a:endParaRPr lang="it-IT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0.44</a:t>
                      </a:r>
                      <a:endParaRPr lang="it-IT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</a:t>
                      </a:r>
                      <a:r>
                        <a:rPr lang="en-US" sz="1800" baseline="-25000" dirty="0">
                          <a:effectLst/>
                        </a:rPr>
                        <a:t>1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4.8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80914795"/>
                  </a:ext>
                </a:extLst>
              </a:tr>
            </a:tbl>
          </a:graphicData>
        </a:graphic>
      </p:graphicFrame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CFAB4765-1F0A-BEA9-B6AA-10CEC856F3C9}"/>
              </a:ext>
            </a:extLst>
          </p:cNvPr>
          <p:cNvCxnSpPr>
            <a:cxnSpLocks/>
          </p:cNvCxnSpPr>
          <p:nvPr/>
        </p:nvCxnSpPr>
        <p:spPr>
          <a:xfrm>
            <a:off x="8070573" y="3010402"/>
            <a:ext cx="360000" cy="1686856"/>
          </a:xfrm>
          <a:prstGeom prst="straightConnector1">
            <a:avLst/>
          </a:prstGeom>
          <a:ln w="34925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F7829FEE-6BFA-7BFF-7117-D4A3F8D6C735}"/>
              </a:ext>
            </a:extLst>
          </p:cNvPr>
          <p:cNvCxnSpPr>
            <a:cxnSpLocks/>
          </p:cNvCxnSpPr>
          <p:nvPr/>
        </p:nvCxnSpPr>
        <p:spPr>
          <a:xfrm>
            <a:off x="8070573" y="2996668"/>
            <a:ext cx="1457740" cy="803247"/>
          </a:xfrm>
          <a:prstGeom prst="straightConnector1">
            <a:avLst/>
          </a:prstGeom>
          <a:ln w="38100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0352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>
            <a:extLst>
              <a:ext uri="{FF2B5EF4-FFF2-40B4-BE49-F238E27FC236}">
                <a16:creationId xmlns:a16="http://schemas.microsoft.com/office/drawing/2014/main" id="{83458EDE-CAD3-4B4B-A841-E4F8E002D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12192000" cy="90872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Measuring </a:t>
            </a:r>
            <a:r>
              <a:rPr lang="en-US" sz="4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C+</a:t>
            </a:r>
            <a:r>
              <a:rPr lang="en-US" sz="4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 in laboratory: 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2" charset="2"/>
              </a:rPr>
              <a:t>g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-rays detection</a:t>
            </a:r>
            <a:endParaRPr lang="it-IT" sz="4000" baseline="30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6A8C89B-F0FA-5F4F-98F7-E73A1FE7DB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8463" y="917153"/>
            <a:ext cx="5753538" cy="4322382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3ED44773-0E06-DF02-CE00-0C5D513FE301}"/>
              </a:ext>
            </a:extLst>
          </p:cNvPr>
          <p:cNvSpPr/>
          <p:nvPr/>
        </p:nvSpPr>
        <p:spPr>
          <a:xfrm>
            <a:off x="6438462" y="917153"/>
            <a:ext cx="4087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Spillane et al., PRL 98, 122501 (2007)</a:t>
            </a:r>
            <a:endParaRPr lang="it-IT" dirty="0">
              <a:solidFill>
                <a:schemeClr val="bg1"/>
              </a:solidFill>
              <a:effectLst/>
              <a:latin typeface="Helvetica" pitchFamily="2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BFFCADC-BF89-4361-D1D8-F21EA7F605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600" y="2515850"/>
            <a:ext cx="4831533" cy="3862764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D80B630-0D8E-1EC6-51CA-BEEB53B2267A}"/>
              </a:ext>
            </a:extLst>
          </p:cNvPr>
          <p:cNvSpPr txBox="1"/>
          <p:nvPr/>
        </p:nvSpPr>
        <p:spPr>
          <a:xfrm>
            <a:off x="1806508" y="1966957"/>
            <a:ext cx="40881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effectLst/>
                <a:latin typeface="Arial" panose="020B0604020202020204" pitchFamily="34" charset="0"/>
              </a:rPr>
              <a:t>Kettner</a:t>
            </a:r>
            <a:endParaRPr lang="it-IT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450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 Box 181"/>
          <p:cNvSpPr txBox="1">
            <a:spLocks noChangeArrowheads="1"/>
          </p:cNvSpPr>
          <p:nvPr/>
        </p:nvSpPr>
        <p:spPr bwMode="auto">
          <a:xfrm>
            <a:off x="5954713" y="57340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27708" y="1069637"/>
            <a:ext cx="6033391" cy="2318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aseline="30000" dirty="0">
                <a:solidFill>
                  <a:srgbClr val="FF0000"/>
                </a:solidFill>
                <a:highlight>
                  <a:srgbClr val="FFFF00"/>
                </a:highlight>
              </a:rPr>
              <a:t>12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</a:rPr>
              <a:t>C+</a:t>
            </a:r>
            <a:r>
              <a:rPr lang="en-US" sz="2800" baseline="30000" dirty="0">
                <a:solidFill>
                  <a:srgbClr val="FF0000"/>
                </a:solidFill>
                <a:highlight>
                  <a:srgbClr val="FFFF00"/>
                </a:highlight>
              </a:rPr>
              <a:t>12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</a:rPr>
              <a:t>C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 </a:t>
            </a:r>
            <a:r>
              <a:rPr lang="en-US" sz="2800" baseline="30000" dirty="0">
                <a:solidFill>
                  <a:srgbClr val="FF000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20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Ne +  a           Q = 4.62 MeV</a:t>
            </a:r>
          </a:p>
          <a:p>
            <a:r>
              <a:rPr lang="en-US" sz="2800" baseline="30000" dirty="0">
                <a:solidFill>
                  <a:srgbClr val="FF0000"/>
                </a:solidFill>
                <a:highlight>
                  <a:srgbClr val="FFFF00"/>
                </a:highlight>
              </a:rPr>
              <a:t>12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</a:rPr>
              <a:t>C+</a:t>
            </a:r>
            <a:r>
              <a:rPr lang="en-US" sz="2800" baseline="30000" dirty="0">
                <a:solidFill>
                  <a:srgbClr val="FF0000"/>
                </a:solidFill>
                <a:highlight>
                  <a:srgbClr val="FFFF00"/>
                </a:highlight>
              </a:rPr>
              <a:t>12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</a:rPr>
              <a:t>C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 </a:t>
            </a:r>
            <a:r>
              <a:rPr lang="en-US" sz="2800" baseline="30000" dirty="0">
                <a:solidFill>
                  <a:srgbClr val="FF000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23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Na +  p           Q = 2.24 MeV </a:t>
            </a:r>
          </a:p>
          <a:p>
            <a:endParaRPr lang="en-US" sz="2800" baseline="30000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r>
              <a:rPr lang="en-US" sz="2800" baseline="30000" dirty="0">
                <a:solidFill>
                  <a:srgbClr val="000000"/>
                </a:solidFill>
              </a:rPr>
              <a:t>12</a:t>
            </a:r>
            <a:r>
              <a:rPr lang="en-US" sz="2800" dirty="0">
                <a:solidFill>
                  <a:srgbClr val="000000"/>
                </a:solidFill>
              </a:rPr>
              <a:t>C+</a:t>
            </a:r>
            <a:r>
              <a:rPr lang="en-US" sz="2800" baseline="30000" dirty="0">
                <a:solidFill>
                  <a:srgbClr val="000000"/>
                </a:solidFill>
              </a:rPr>
              <a:t>12</a:t>
            </a:r>
            <a:r>
              <a:rPr lang="en-US" sz="2800" dirty="0">
                <a:solidFill>
                  <a:srgbClr val="000000"/>
                </a:solidFill>
              </a:rPr>
              <a:t>C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en-US" sz="2800" baseline="30000" dirty="0">
                <a:solidFill>
                  <a:srgbClr val="000000"/>
                </a:solidFill>
                <a:sym typeface="Wingdings" panose="05000000000000000000" pitchFamily="2" charset="2"/>
              </a:rPr>
              <a:t>24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Mg +  </a:t>
            </a:r>
            <a:r>
              <a:rPr lang="en-US" sz="2800" dirty="0">
                <a:solidFill>
                  <a:srgbClr val="000000"/>
                </a:solidFill>
                <a:latin typeface="Symbol" pitchFamily="2" charset="2"/>
                <a:sym typeface="Wingdings" panose="05000000000000000000" pitchFamily="2" charset="2"/>
              </a:rPr>
              <a:t>g 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         Q = 13.93 MeV  </a:t>
            </a:r>
          </a:p>
          <a:p>
            <a:r>
              <a:rPr lang="en-US" sz="2800" baseline="30000" dirty="0">
                <a:solidFill>
                  <a:srgbClr val="000000"/>
                </a:solidFill>
              </a:rPr>
              <a:t>12</a:t>
            </a:r>
            <a:r>
              <a:rPr lang="en-US" sz="2800" dirty="0">
                <a:solidFill>
                  <a:srgbClr val="000000"/>
                </a:solidFill>
              </a:rPr>
              <a:t>C+</a:t>
            </a:r>
            <a:r>
              <a:rPr lang="en-US" sz="2800" baseline="30000" dirty="0">
                <a:solidFill>
                  <a:srgbClr val="000000"/>
                </a:solidFill>
              </a:rPr>
              <a:t>12</a:t>
            </a:r>
            <a:r>
              <a:rPr lang="en-US" sz="2800" dirty="0">
                <a:solidFill>
                  <a:srgbClr val="000000"/>
                </a:solidFill>
              </a:rPr>
              <a:t>C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en-US" sz="2800" baseline="30000" dirty="0">
                <a:solidFill>
                  <a:srgbClr val="000000"/>
                </a:solidFill>
                <a:sym typeface="Wingdings" panose="05000000000000000000" pitchFamily="2" charset="2"/>
              </a:rPr>
              <a:t>23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Mg +  n           Q = -2.62 MeV  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1E41D084-8A66-C047-904D-9D93476F3B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45357" y="8010"/>
            <a:ext cx="5062329" cy="684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80">
            <a:extLst>
              <a:ext uri="{FF2B5EF4-FFF2-40B4-BE49-F238E27FC236}">
                <a16:creationId xmlns:a16="http://schemas.microsoft.com/office/drawing/2014/main" id="{B3D351FF-6856-A75C-C513-7F245E5A7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67" y="-4981"/>
            <a:ext cx="6985967" cy="6717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3600" dirty="0">
                <a:solidFill>
                  <a:schemeClr val="bg1"/>
                </a:solidFill>
                <a:latin typeface="+mn-lt"/>
              </a:rPr>
              <a:t>The </a:t>
            </a:r>
            <a:r>
              <a:rPr lang="it-IT" altLang="it-IT" sz="3600" baseline="30000" dirty="0">
                <a:solidFill>
                  <a:schemeClr val="bg1"/>
                </a:solidFill>
                <a:latin typeface="+mn-lt"/>
              </a:rPr>
              <a:t>12</a:t>
            </a:r>
            <a:r>
              <a:rPr lang="it-IT" altLang="it-IT" sz="3600" dirty="0">
                <a:solidFill>
                  <a:schemeClr val="bg1"/>
                </a:solidFill>
                <a:latin typeface="+mn-lt"/>
              </a:rPr>
              <a:t>C+</a:t>
            </a:r>
            <a:r>
              <a:rPr lang="it-IT" altLang="it-IT" sz="3600" baseline="30000" dirty="0">
                <a:solidFill>
                  <a:schemeClr val="bg1"/>
                </a:solidFill>
                <a:latin typeface="+mn-lt"/>
              </a:rPr>
              <a:t>12</a:t>
            </a:r>
            <a:r>
              <a:rPr lang="it-IT" altLang="it-IT" sz="3600" dirty="0">
                <a:solidFill>
                  <a:schemeClr val="bg1"/>
                </a:solidFill>
                <a:latin typeface="+mn-lt"/>
              </a:rPr>
              <a:t>C reactions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1941C8B-90AD-8085-4253-65FBF909606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5928" y="3634560"/>
            <a:ext cx="4162306" cy="322344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13F14BC-74E3-6AF5-54BD-DDCAAEB61AB9}"/>
              </a:ext>
            </a:extLst>
          </p:cNvPr>
          <p:cNvSpPr txBox="1"/>
          <p:nvPr/>
        </p:nvSpPr>
        <p:spPr>
          <a:xfrm>
            <a:off x="1645928" y="3422319"/>
            <a:ext cx="41482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 err="1">
                <a:effectLst/>
                <a:latin typeface="Arial" panose="020B0604020202020204" pitchFamily="34" charset="0"/>
              </a:rPr>
              <a:t>Iliadis</a:t>
            </a:r>
            <a:r>
              <a:rPr lang="it-IT" sz="1400" dirty="0">
                <a:effectLst/>
                <a:latin typeface="Arial" panose="020B0604020202020204" pitchFamily="34" charset="0"/>
              </a:rPr>
              <a:t>, C., </a:t>
            </a:r>
            <a:r>
              <a:rPr lang="it-IT" sz="1400" dirty="0" err="1">
                <a:effectLst/>
                <a:latin typeface="Arial" panose="020B0604020202020204" pitchFamily="34" charset="0"/>
              </a:rPr>
              <a:t>Nuclear</a:t>
            </a:r>
            <a:r>
              <a:rPr lang="it-IT" sz="1400" dirty="0">
                <a:effectLst/>
                <a:latin typeface="Arial" panose="020B0604020202020204" pitchFamily="34" charset="0"/>
              </a:rPr>
              <a:t> </a:t>
            </a:r>
            <a:r>
              <a:rPr lang="it-IT" sz="1400" dirty="0" err="1">
                <a:effectLst/>
                <a:latin typeface="Arial" panose="020B0604020202020204" pitchFamily="34" charset="0"/>
              </a:rPr>
              <a:t>Physics</a:t>
            </a:r>
            <a:r>
              <a:rPr lang="it-IT" sz="1400" dirty="0">
                <a:effectLst/>
                <a:latin typeface="Arial" panose="020B0604020202020204" pitchFamily="34" charset="0"/>
              </a:rPr>
              <a:t> of Stars, </a:t>
            </a:r>
            <a:r>
              <a:rPr lang="it-IT" sz="1400" i="1" dirty="0">
                <a:effectLst/>
                <a:latin typeface="Arial" panose="020B0604020202020204" pitchFamily="34" charset="0"/>
              </a:rPr>
              <a:t>Wiley, </a:t>
            </a:r>
            <a:r>
              <a:rPr lang="it-IT" sz="1400" b="1" dirty="0">
                <a:effectLst/>
                <a:latin typeface="Arial" panose="020B0604020202020204" pitchFamily="34" charset="0"/>
              </a:rPr>
              <a:t>2015</a:t>
            </a:r>
            <a:endParaRPr lang="it-IT" sz="140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537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>
            <a:extLst>
              <a:ext uri="{FF2B5EF4-FFF2-40B4-BE49-F238E27FC236}">
                <a16:creationId xmlns:a16="http://schemas.microsoft.com/office/drawing/2014/main" id="{83458EDE-CAD3-4B4B-A841-E4F8E002D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12192000" cy="90872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Measuring </a:t>
            </a:r>
            <a:r>
              <a:rPr lang="en-US" sz="4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C+</a:t>
            </a:r>
            <a:r>
              <a:rPr lang="en-US" sz="4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 in laboratory: 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2" charset="2"/>
              </a:rPr>
              <a:t>g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-rays detection</a:t>
            </a:r>
            <a:endParaRPr lang="it-IT" sz="4000" baseline="30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6A8C89B-F0FA-5F4F-98F7-E73A1FE7DB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8463" y="917153"/>
            <a:ext cx="5753538" cy="4322382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3ED44773-0E06-DF02-CE00-0C5D513FE301}"/>
              </a:ext>
            </a:extLst>
          </p:cNvPr>
          <p:cNvSpPr/>
          <p:nvPr/>
        </p:nvSpPr>
        <p:spPr>
          <a:xfrm>
            <a:off x="6438462" y="917153"/>
            <a:ext cx="4087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Spillane et al., PRL 98, 122501 (2007)</a:t>
            </a:r>
            <a:endParaRPr lang="it-IT" dirty="0">
              <a:solidFill>
                <a:schemeClr val="bg1"/>
              </a:solidFill>
              <a:effectLst/>
              <a:latin typeface="Helvetica" pitchFamily="2" charset="0"/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070AEFB4-925D-2EDC-13E8-DA2A7CD51257}"/>
              </a:ext>
            </a:extLst>
          </p:cNvPr>
          <p:cNvGrpSpPr>
            <a:grpSpLocks noChangeAspect="1"/>
          </p:cNvGrpSpPr>
          <p:nvPr/>
        </p:nvGrpSpPr>
        <p:grpSpPr>
          <a:xfrm>
            <a:off x="53433" y="2654346"/>
            <a:ext cx="5139053" cy="3762782"/>
            <a:chOff x="0" y="1941585"/>
            <a:chExt cx="6519553" cy="4773576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314769BD-498B-C547-BF62-BF15D9F67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941585"/>
              <a:ext cx="6519553" cy="4773576"/>
            </a:xfrm>
            <a:prstGeom prst="rect">
              <a:avLst/>
            </a:prstGeom>
          </p:spPr>
        </p:pic>
        <p:sp>
          <p:nvSpPr>
            <p:cNvPr id="5" name="Cornice 4">
              <a:extLst>
                <a:ext uri="{FF2B5EF4-FFF2-40B4-BE49-F238E27FC236}">
                  <a16:creationId xmlns:a16="http://schemas.microsoft.com/office/drawing/2014/main" id="{C4404FE0-C495-D6B8-D757-05A6306DE850}"/>
                </a:ext>
              </a:extLst>
            </p:cNvPr>
            <p:cNvSpPr/>
            <p:nvPr/>
          </p:nvSpPr>
          <p:spPr>
            <a:xfrm>
              <a:off x="3733800" y="4381500"/>
              <a:ext cx="977900" cy="406400"/>
            </a:xfrm>
            <a:prstGeom prst="frame">
              <a:avLst>
                <a:gd name="adj1" fmla="val 6440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6" name="Cornice 5">
              <a:extLst>
                <a:ext uri="{FF2B5EF4-FFF2-40B4-BE49-F238E27FC236}">
                  <a16:creationId xmlns:a16="http://schemas.microsoft.com/office/drawing/2014/main" id="{B4335B6A-0F5B-941A-91E3-240435B57604}"/>
                </a:ext>
              </a:extLst>
            </p:cNvPr>
            <p:cNvSpPr/>
            <p:nvPr/>
          </p:nvSpPr>
          <p:spPr>
            <a:xfrm>
              <a:off x="5116920" y="4523792"/>
              <a:ext cx="1075690" cy="406400"/>
            </a:xfrm>
            <a:prstGeom prst="frame">
              <a:avLst>
                <a:gd name="adj1" fmla="val 6440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8" name="Cornice 7">
              <a:extLst>
                <a:ext uri="{FF2B5EF4-FFF2-40B4-BE49-F238E27FC236}">
                  <a16:creationId xmlns:a16="http://schemas.microsoft.com/office/drawing/2014/main" id="{15BA0450-10AC-99E1-AB92-5C9FCEE6C6D0}"/>
                </a:ext>
              </a:extLst>
            </p:cNvPr>
            <p:cNvSpPr/>
            <p:nvPr/>
          </p:nvSpPr>
          <p:spPr>
            <a:xfrm>
              <a:off x="4563699" y="4923725"/>
              <a:ext cx="667919" cy="335868"/>
            </a:xfrm>
            <a:prstGeom prst="frame">
              <a:avLst>
                <a:gd name="adj1" fmla="val 644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9" name="Cornice 8">
              <a:extLst>
                <a:ext uri="{FF2B5EF4-FFF2-40B4-BE49-F238E27FC236}">
                  <a16:creationId xmlns:a16="http://schemas.microsoft.com/office/drawing/2014/main" id="{74DC0710-AA02-2431-DAA1-753405598E75}"/>
                </a:ext>
              </a:extLst>
            </p:cNvPr>
            <p:cNvSpPr/>
            <p:nvPr/>
          </p:nvSpPr>
          <p:spPr>
            <a:xfrm>
              <a:off x="3207460" y="4344178"/>
              <a:ext cx="450140" cy="338963"/>
            </a:xfrm>
            <a:prstGeom prst="frame">
              <a:avLst>
                <a:gd name="adj1" fmla="val 644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10" name="Cornice 9">
              <a:extLst>
                <a:ext uri="{FF2B5EF4-FFF2-40B4-BE49-F238E27FC236}">
                  <a16:creationId xmlns:a16="http://schemas.microsoft.com/office/drawing/2014/main" id="{5B66D5DA-902E-37ED-4751-F702FBC04B5C}"/>
                </a:ext>
              </a:extLst>
            </p:cNvPr>
            <p:cNvSpPr/>
            <p:nvPr/>
          </p:nvSpPr>
          <p:spPr>
            <a:xfrm>
              <a:off x="1514263" y="4158891"/>
              <a:ext cx="450140" cy="338963"/>
            </a:xfrm>
            <a:prstGeom prst="frame">
              <a:avLst>
                <a:gd name="adj1" fmla="val 644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D80B630-0D8E-1EC6-51CA-BEEB53B2267A}"/>
              </a:ext>
            </a:extLst>
          </p:cNvPr>
          <p:cNvSpPr txBox="1"/>
          <p:nvPr/>
        </p:nvSpPr>
        <p:spPr>
          <a:xfrm>
            <a:off x="336935" y="1787396"/>
            <a:ext cx="66027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effectLst/>
                <a:latin typeface="Arial" panose="020B0604020202020204" pitchFamily="34" charset="0"/>
              </a:rPr>
              <a:t>Figures</a:t>
            </a:r>
            <a:r>
              <a:rPr lang="it-IT" dirty="0">
                <a:effectLst/>
                <a:latin typeface="Arial" panose="020B0604020202020204" pitchFamily="34" charset="0"/>
              </a:rPr>
              <a:t> from </a:t>
            </a:r>
            <a:r>
              <a:rPr lang="it-IT" dirty="0" err="1">
                <a:effectLst/>
                <a:latin typeface="Arial" panose="020B0604020202020204" pitchFamily="34" charset="0"/>
              </a:rPr>
              <a:t>Spillane’s</a:t>
            </a:r>
            <a:r>
              <a:rPr lang="it-IT" dirty="0">
                <a:effectLst/>
                <a:latin typeface="Arial" panose="020B0604020202020204" pitchFamily="34" charset="0"/>
              </a:rPr>
              <a:t> PhD </a:t>
            </a:r>
            <a:r>
              <a:rPr lang="it-IT" dirty="0" err="1">
                <a:effectLst/>
                <a:latin typeface="Arial" panose="020B0604020202020204" pitchFamily="34" charset="0"/>
              </a:rPr>
              <a:t>thesis</a:t>
            </a:r>
            <a:r>
              <a:rPr lang="it-IT" dirty="0">
                <a:effectLst/>
                <a:latin typeface="Arial" panose="020B0604020202020204" pitchFamily="34" charset="0"/>
              </a:rPr>
              <a:t> Spillane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4A92A4A-ADD2-CD57-2443-D0868F7B4494}"/>
              </a:ext>
            </a:extLst>
          </p:cNvPr>
          <p:cNvSpPr txBox="1"/>
          <p:nvPr/>
        </p:nvSpPr>
        <p:spPr>
          <a:xfrm>
            <a:off x="5071134" y="5598657"/>
            <a:ext cx="74496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 err="1">
                <a:effectLst/>
                <a:latin typeface="Arial" panose="020B0604020202020204" pitchFamily="34" charset="0"/>
              </a:rPr>
              <a:t>initial</a:t>
            </a:r>
            <a:r>
              <a:rPr lang="it-IT" sz="2400" dirty="0">
                <a:effectLst/>
                <a:latin typeface="Arial" panose="020B0604020202020204" pitchFamily="34" charset="0"/>
              </a:rPr>
              <a:t> </a:t>
            </a:r>
            <a:r>
              <a:rPr lang="it-IT" sz="2400" dirty="0" err="1">
                <a:effectLst/>
                <a:latin typeface="Arial" panose="020B0604020202020204" pitchFamily="34" charset="0"/>
              </a:rPr>
              <a:t>heating</a:t>
            </a:r>
            <a:r>
              <a:rPr lang="it-IT" sz="2400" dirty="0">
                <a:effectLst/>
                <a:latin typeface="Arial" panose="020B0604020202020204" pitchFamily="34" charset="0"/>
              </a:rPr>
              <a:t> of the target by </a:t>
            </a:r>
            <a:r>
              <a:rPr lang="it-IT" sz="2400" dirty="0" err="1">
                <a:effectLst/>
                <a:latin typeface="Arial" panose="020B0604020202020204" pitchFamily="34" charset="0"/>
              </a:rPr>
              <a:t>means</a:t>
            </a:r>
            <a:r>
              <a:rPr lang="it-IT" sz="2400" dirty="0">
                <a:effectLst/>
                <a:latin typeface="Arial" panose="020B0604020202020204" pitchFamily="34" charset="0"/>
              </a:rPr>
              <a:t> of the </a:t>
            </a:r>
            <a:r>
              <a:rPr lang="it-IT" sz="2400" dirty="0" err="1">
                <a:effectLst/>
                <a:latin typeface="Arial" panose="020B0604020202020204" pitchFamily="34" charset="0"/>
              </a:rPr>
              <a:t>beam</a:t>
            </a:r>
            <a:r>
              <a:rPr lang="it-IT" sz="2400" dirty="0">
                <a:effectLst/>
                <a:latin typeface="Arial" panose="020B0604020202020204" pitchFamily="34" charset="0"/>
              </a:rPr>
              <a:t> </a:t>
            </a:r>
            <a:r>
              <a:rPr lang="it-IT" sz="2400" dirty="0" err="1">
                <a:effectLst/>
                <a:latin typeface="Arial" panose="020B0604020202020204" pitchFamily="34" charset="0"/>
              </a:rPr>
              <a:t>itself</a:t>
            </a:r>
            <a:r>
              <a:rPr lang="it-IT" sz="2400" dirty="0">
                <a:effectLst/>
                <a:latin typeface="Arial" panose="020B0604020202020204" pitchFamily="34" charset="0"/>
              </a:rPr>
              <a:t>:</a:t>
            </a:r>
            <a:r>
              <a:rPr lang="it-IT" sz="2400" dirty="0">
                <a:latin typeface="Arial" panose="020B0604020202020204" pitchFamily="34" charset="0"/>
              </a:rPr>
              <a:t> </a:t>
            </a:r>
            <a:r>
              <a:rPr lang="it-IT" sz="2400" dirty="0" err="1">
                <a:effectLst/>
                <a:latin typeface="Arial" panose="020B0604020202020204" pitchFamily="34" charset="0"/>
              </a:rPr>
              <a:t>desorption</a:t>
            </a:r>
            <a:r>
              <a:rPr lang="it-IT" sz="2400" dirty="0">
                <a:effectLst/>
                <a:latin typeface="Arial" panose="020B0604020202020204" pitchFamily="34" charset="0"/>
              </a:rPr>
              <a:t> of H and </a:t>
            </a:r>
            <a:r>
              <a:rPr lang="it-IT" sz="2400" baseline="30000" dirty="0">
                <a:effectLst/>
                <a:latin typeface="Arial" panose="020B0604020202020204" pitchFamily="34" charset="0"/>
              </a:rPr>
              <a:t>2</a:t>
            </a:r>
            <a:r>
              <a:rPr lang="it-IT" sz="2400" dirty="0">
                <a:effectLst/>
                <a:latin typeface="Arial" panose="020B0604020202020204" pitchFamily="34" charset="0"/>
              </a:rPr>
              <a:t>H </a:t>
            </a:r>
            <a:r>
              <a:rPr lang="it-IT" sz="2400" dirty="0" err="1">
                <a:effectLst/>
                <a:latin typeface="Arial" panose="020B0604020202020204" pitchFamily="34" charset="0"/>
              </a:rPr>
              <a:t>is</a:t>
            </a:r>
            <a:r>
              <a:rPr lang="it-IT" sz="2400" dirty="0">
                <a:effectLst/>
                <a:latin typeface="Arial" panose="020B0604020202020204" pitchFamily="34" charset="0"/>
              </a:rPr>
              <a:t> </a:t>
            </a:r>
            <a:r>
              <a:rPr lang="it-IT" sz="2400" dirty="0" err="1">
                <a:effectLst/>
                <a:latin typeface="Arial" panose="020B0604020202020204" pitchFamily="34" charset="0"/>
              </a:rPr>
              <a:t>sufficient</a:t>
            </a:r>
            <a:r>
              <a:rPr lang="it-IT" sz="2400" dirty="0">
                <a:effectLst/>
                <a:latin typeface="Arial" panose="020B0604020202020204" pitchFamily="34" charset="0"/>
              </a:rPr>
              <a:t> for the </a:t>
            </a:r>
            <a:r>
              <a:rPr lang="it-IT" sz="2400" dirty="0" err="1">
                <a:effectLst/>
                <a:latin typeface="Arial" panose="020B0604020202020204" pitchFamily="34" charset="0"/>
              </a:rPr>
              <a:t>measurement</a:t>
            </a:r>
            <a:r>
              <a:rPr lang="it-IT" sz="2400" dirty="0">
                <a:effectLst/>
                <a:latin typeface="Arial" panose="020B0604020202020204" pitchFamily="34" charset="0"/>
              </a:rPr>
              <a:t> </a:t>
            </a:r>
            <a:r>
              <a:rPr lang="it-IT" sz="2400" dirty="0" err="1">
                <a:effectLst/>
                <a:latin typeface="Arial" panose="020B0604020202020204" pitchFamily="34" charset="0"/>
              </a:rPr>
              <a:t>based</a:t>
            </a:r>
            <a:r>
              <a:rPr lang="it-IT" sz="2400" dirty="0">
                <a:effectLst/>
                <a:latin typeface="Arial" panose="020B0604020202020204" pitchFamily="34" charset="0"/>
              </a:rPr>
              <a:t> on </a:t>
            </a:r>
            <a:r>
              <a:rPr lang="it-IT" sz="2400" dirty="0" err="1">
                <a:effectLst/>
                <a:latin typeface="Arial" panose="020B0604020202020204" pitchFamily="34" charset="0"/>
              </a:rPr>
              <a:t>photon</a:t>
            </a:r>
            <a:r>
              <a:rPr lang="it-IT" sz="2400" dirty="0">
                <a:latin typeface="Arial" panose="020B0604020202020204" pitchFamily="34" charset="0"/>
              </a:rPr>
              <a:t> </a:t>
            </a:r>
            <a:r>
              <a:rPr lang="it-IT" sz="2400" dirty="0" err="1">
                <a:effectLst/>
                <a:latin typeface="Arial" panose="020B0604020202020204" pitchFamily="34" charset="0"/>
              </a:rPr>
              <a:t>detection</a:t>
            </a:r>
            <a:endParaRPr lang="it-IT" sz="240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097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87A107A0-6ECC-7893-03C0-4BC44B3AF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29" y="666750"/>
            <a:ext cx="6134100" cy="4811611"/>
          </a:xfrm>
          <a:prstGeom prst="rect">
            <a:avLst/>
          </a:prstGeom>
        </p:spPr>
      </p:pic>
      <p:sp>
        <p:nvSpPr>
          <p:cNvPr id="28675" name="Text Box 180"/>
          <p:cNvSpPr txBox="1">
            <a:spLocks noChangeArrowheads="1"/>
          </p:cNvSpPr>
          <p:nvPr/>
        </p:nvSpPr>
        <p:spPr bwMode="auto">
          <a:xfrm>
            <a:off x="-14771" y="257"/>
            <a:ext cx="12307267" cy="76944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The </a:t>
            </a:r>
            <a:r>
              <a:rPr lang="it-IT" altLang="it-IT" sz="4400" baseline="30000" dirty="0">
                <a:solidFill>
                  <a:schemeClr val="bg1"/>
                </a:solidFill>
                <a:latin typeface="+mn-lt"/>
              </a:rPr>
              <a:t>12</a:t>
            </a: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C+</a:t>
            </a:r>
            <a:r>
              <a:rPr lang="it-IT" altLang="it-IT" sz="4400" baseline="30000" dirty="0">
                <a:solidFill>
                  <a:schemeClr val="bg1"/>
                </a:solidFill>
                <a:latin typeface="+mn-lt"/>
              </a:rPr>
              <a:t>12</a:t>
            </a: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C </a:t>
            </a:r>
            <a:r>
              <a:rPr lang="it-IT" altLang="it-IT" sz="4400" dirty="0" err="1">
                <a:solidFill>
                  <a:schemeClr val="bg1"/>
                </a:solidFill>
                <a:latin typeface="+mn-lt"/>
              </a:rPr>
              <a:t>expected</a:t>
            </a: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 </a:t>
            </a:r>
            <a:r>
              <a:rPr lang="it-IT" altLang="it-IT" sz="4400" dirty="0" err="1">
                <a:solidFill>
                  <a:schemeClr val="bg1"/>
                </a:solidFill>
                <a:latin typeface="+mn-lt"/>
              </a:rPr>
              <a:t>count</a:t>
            </a: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 rate</a:t>
            </a:r>
          </a:p>
        </p:txBody>
      </p:sp>
      <p:sp>
        <p:nvSpPr>
          <p:cNvPr id="28676" name="Text Box 181"/>
          <p:cNvSpPr txBox="1">
            <a:spLocks noChangeArrowheads="1"/>
          </p:cNvSpPr>
          <p:nvPr/>
        </p:nvSpPr>
        <p:spPr bwMode="auto">
          <a:xfrm>
            <a:off x="5954713" y="57340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2ADE2B04-8297-97C6-5ACB-AF4CC3F2BB24}"/>
              </a:ext>
            </a:extLst>
          </p:cNvPr>
          <p:cNvSpPr/>
          <p:nvPr/>
        </p:nvSpPr>
        <p:spPr>
          <a:xfrm>
            <a:off x="34097" y="5923181"/>
            <a:ext cx="2059745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 descr="Immagine che contiene tavolo&#10;&#10;Descrizione generata automaticamente">
            <a:extLst>
              <a:ext uri="{FF2B5EF4-FFF2-40B4-BE49-F238E27FC236}">
                <a16:creationId xmlns:a16="http://schemas.microsoft.com/office/drawing/2014/main" id="{635883DE-0193-1A02-AB27-906BEDF2D7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8396" y="1770414"/>
            <a:ext cx="6134100" cy="2172482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795EE2B-3CD5-2552-E2C4-A01E849B672D}"/>
              </a:ext>
            </a:extLst>
          </p:cNvPr>
          <p:cNvSpPr txBox="1"/>
          <p:nvPr/>
        </p:nvSpPr>
        <p:spPr>
          <a:xfrm>
            <a:off x="7264400" y="763005"/>
            <a:ext cx="3862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Reaction per day with 200 </a:t>
            </a:r>
            <a:r>
              <a:rPr lang="it-IT" sz="2400" dirty="0" err="1">
                <a:solidFill>
                  <a:srgbClr val="FF0000"/>
                </a:solidFill>
                <a:latin typeface="Symbol" pitchFamily="2" charset="2"/>
              </a:rPr>
              <a:t>m</a:t>
            </a:r>
            <a:r>
              <a:rPr lang="it-IT" sz="2400" dirty="0" err="1">
                <a:solidFill>
                  <a:srgbClr val="FF0000"/>
                </a:solidFill>
              </a:rPr>
              <a:t>A</a:t>
            </a: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4FE7146-5F17-6588-E863-21A20B22F98C}"/>
              </a:ext>
            </a:extLst>
          </p:cNvPr>
          <p:cNvSpPr txBox="1"/>
          <p:nvPr/>
        </p:nvSpPr>
        <p:spPr>
          <a:xfrm>
            <a:off x="3421063" y="1010307"/>
            <a:ext cx="20145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aseline="30000" dirty="0">
                <a:solidFill>
                  <a:srgbClr val="FF0000"/>
                </a:solidFill>
                <a:effectLst/>
                <a:highlight>
                  <a:srgbClr val="FFFF00"/>
                </a:highlight>
              </a:rPr>
              <a:t>12</a:t>
            </a:r>
            <a:r>
              <a:rPr lang="en-US" sz="2400" dirty="0">
                <a:solidFill>
                  <a:srgbClr val="FF0000"/>
                </a:solidFill>
                <a:effectLst/>
                <a:highlight>
                  <a:srgbClr val="FFFF00"/>
                </a:highlight>
              </a:rPr>
              <a:t>C(</a:t>
            </a:r>
            <a:r>
              <a:rPr lang="en-US" sz="2400" baseline="30000" dirty="0">
                <a:solidFill>
                  <a:srgbClr val="FF0000"/>
                </a:solidFill>
                <a:effectLst/>
                <a:highlight>
                  <a:srgbClr val="FFFF00"/>
                </a:highlight>
              </a:rPr>
              <a:t>12</a:t>
            </a:r>
            <a:r>
              <a:rPr lang="en-US" sz="2400" dirty="0">
                <a:solidFill>
                  <a:srgbClr val="FF0000"/>
                </a:solidFill>
                <a:effectLst/>
                <a:highlight>
                  <a:srgbClr val="FFFF00"/>
                </a:highlight>
              </a:rPr>
              <a:t>C, p)</a:t>
            </a:r>
            <a:r>
              <a:rPr lang="en-US" sz="2400" baseline="30000" dirty="0">
                <a:solidFill>
                  <a:srgbClr val="FF0000"/>
                </a:solidFill>
                <a:effectLst/>
                <a:highlight>
                  <a:srgbClr val="FFFF00"/>
                </a:highlight>
              </a:rPr>
              <a:t>23</a:t>
            </a:r>
            <a:r>
              <a:rPr lang="en-US" sz="2400" dirty="0">
                <a:solidFill>
                  <a:srgbClr val="FF0000"/>
                </a:solidFill>
                <a:effectLst/>
                <a:highlight>
                  <a:srgbClr val="FFFF00"/>
                </a:highlight>
              </a:rPr>
              <a:t>Na </a:t>
            </a:r>
            <a:endParaRPr lang="it-IT" sz="24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A5564D4-2E30-9A9E-1233-8F133F8633E7}"/>
              </a:ext>
            </a:extLst>
          </p:cNvPr>
          <p:cNvSpPr txBox="1"/>
          <p:nvPr/>
        </p:nvSpPr>
        <p:spPr>
          <a:xfrm rot="16200000">
            <a:off x="3268663" y="3633091"/>
            <a:ext cx="20145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aseline="30000" dirty="0">
                <a:solidFill>
                  <a:srgbClr val="FF0000"/>
                </a:solidFill>
                <a:effectLst/>
              </a:rPr>
              <a:t>Spillane lowest data</a:t>
            </a:r>
            <a:endParaRPr lang="it-IT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1635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690D8A-862C-404E-0299-F5237DC51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348DBF14-54EE-24DD-E89A-320DC970B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29" y="666750"/>
            <a:ext cx="6134100" cy="4811611"/>
          </a:xfrm>
          <a:prstGeom prst="rect">
            <a:avLst/>
          </a:prstGeom>
        </p:spPr>
      </p:pic>
      <p:sp>
        <p:nvSpPr>
          <p:cNvPr id="28675" name="Text Box 180">
            <a:extLst>
              <a:ext uri="{FF2B5EF4-FFF2-40B4-BE49-F238E27FC236}">
                <a16:creationId xmlns:a16="http://schemas.microsoft.com/office/drawing/2014/main" id="{2FA0E582-735E-0988-B756-4717660FED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771" y="257"/>
            <a:ext cx="12307267" cy="76944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The </a:t>
            </a:r>
            <a:r>
              <a:rPr lang="it-IT" altLang="it-IT" sz="4400" baseline="30000" dirty="0">
                <a:solidFill>
                  <a:schemeClr val="bg1"/>
                </a:solidFill>
                <a:latin typeface="+mn-lt"/>
              </a:rPr>
              <a:t>12</a:t>
            </a: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C+</a:t>
            </a:r>
            <a:r>
              <a:rPr lang="it-IT" altLang="it-IT" sz="4400" baseline="30000" dirty="0">
                <a:solidFill>
                  <a:schemeClr val="bg1"/>
                </a:solidFill>
                <a:latin typeface="+mn-lt"/>
              </a:rPr>
              <a:t>12</a:t>
            </a: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C </a:t>
            </a:r>
            <a:r>
              <a:rPr lang="it-IT" altLang="it-IT" sz="4400" dirty="0" err="1">
                <a:solidFill>
                  <a:schemeClr val="bg1"/>
                </a:solidFill>
                <a:latin typeface="+mn-lt"/>
              </a:rPr>
              <a:t>expected</a:t>
            </a: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 </a:t>
            </a:r>
            <a:r>
              <a:rPr lang="it-IT" altLang="it-IT" sz="4400" dirty="0" err="1">
                <a:solidFill>
                  <a:schemeClr val="bg1"/>
                </a:solidFill>
                <a:latin typeface="+mn-lt"/>
              </a:rPr>
              <a:t>count</a:t>
            </a: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 rate</a:t>
            </a:r>
          </a:p>
        </p:txBody>
      </p:sp>
      <p:sp>
        <p:nvSpPr>
          <p:cNvPr id="28676" name="Text Box 181">
            <a:extLst>
              <a:ext uri="{FF2B5EF4-FFF2-40B4-BE49-F238E27FC236}">
                <a16:creationId xmlns:a16="http://schemas.microsoft.com/office/drawing/2014/main" id="{CAD2F458-FF87-D8E1-B3A1-396BBAF672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4713" y="57340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60821DF8-877E-5B51-457A-40075165F367}"/>
              </a:ext>
            </a:extLst>
          </p:cNvPr>
          <p:cNvSpPr/>
          <p:nvPr/>
        </p:nvSpPr>
        <p:spPr>
          <a:xfrm>
            <a:off x="34097" y="5923181"/>
            <a:ext cx="2059745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 descr="Immagine che contiene tavolo&#10;&#10;Descrizione generata automaticamente">
            <a:extLst>
              <a:ext uri="{FF2B5EF4-FFF2-40B4-BE49-F238E27FC236}">
                <a16:creationId xmlns:a16="http://schemas.microsoft.com/office/drawing/2014/main" id="{EEB3EF74-B53A-73D1-4DB5-36E7B132D4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8396" y="1770414"/>
            <a:ext cx="6134100" cy="2172482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63ECF2A-BC6D-ECC8-3529-DC02595BB454}"/>
              </a:ext>
            </a:extLst>
          </p:cNvPr>
          <p:cNvSpPr txBox="1"/>
          <p:nvPr/>
        </p:nvSpPr>
        <p:spPr>
          <a:xfrm>
            <a:off x="7264400" y="763005"/>
            <a:ext cx="3862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Reaction per day with 200 </a:t>
            </a:r>
            <a:r>
              <a:rPr lang="it-IT" sz="2400" dirty="0" err="1">
                <a:solidFill>
                  <a:srgbClr val="FF0000"/>
                </a:solidFill>
                <a:latin typeface="Symbol" pitchFamily="2" charset="2"/>
              </a:rPr>
              <a:t>m</a:t>
            </a:r>
            <a:r>
              <a:rPr lang="it-IT" sz="2400" dirty="0" err="1">
                <a:solidFill>
                  <a:srgbClr val="FF0000"/>
                </a:solidFill>
              </a:rPr>
              <a:t>A</a:t>
            </a: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2B65014-16E4-84C5-A2F0-E83D8AA86F23}"/>
              </a:ext>
            </a:extLst>
          </p:cNvPr>
          <p:cNvSpPr txBox="1"/>
          <p:nvPr/>
        </p:nvSpPr>
        <p:spPr>
          <a:xfrm>
            <a:off x="3421063" y="1010307"/>
            <a:ext cx="20145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aseline="30000" dirty="0">
                <a:solidFill>
                  <a:srgbClr val="FF0000"/>
                </a:solidFill>
                <a:effectLst/>
                <a:highlight>
                  <a:srgbClr val="FFFF00"/>
                </a:highlight>
              </a:rPr>
              <a:t>12</a:t>
            </a:r>
            <a:r>
              <a:rPr lang="en-US" sz="2400" dirty="0">
                <a:solidFill>
                  <a:srgbClr val="FF0000"/>
                </a:solidFill>
                <a:effectLst/>
                <a:highlight>
                  <a:srgbClr val="FFFF00"/>
                </a:highlight>
              </a:rPr>
              <a:t>C(</a:t>
            </a:r>
            <a:r>
              <a:rPr lang="en-US" sz="2400" baseline="30000" dirty="0">
                <a:solidFill>
                  <a:srgbClr val="FF0000"/>
                </a:solidFill>
                <a:effectLst/>
                <a:highlight>
                  <a:srgbClr val="FFFF00"/>
                </a:highlight>
              </a:rPr>
              <a:t>12</a:t>
            </a:r>
            <a:r>
              <a:rPr lang="en-US" sz="2400" dirty="0">
                <a:solidFill>
                  <a:srgbClr val="FF0000"/>
                </a:solidFill>
                <a:effectLst/>
                <a:highlight>
                  <a:srgbClr val="FFFF00"/>
                </a:highlight>
              </a:rPr>
              <a:t>C, p)</a:t>
            </a:r>
            <a:r>
              <a:rPr lang="en-US" sz="2400" baseline="30000" dirty="0">
                <a:solidFill>
                  <a:srgbClr val="FF0000"/>
                </a:solidFill>
                <a:effectLst/>
                <a:highlight>
                  <a:srgbClr val="FFFF00"/>
                </a:highlight>
              </a:rPr>
              <a:t>23</a:t>
            </a:r>
            <a:r>
              <a:rPr lang="en-US" sz="2400" dirty="0">
                <a:solidFill>
                  <a:srgbClr val="FF0000"/>
                </a:solidFill>
                <a:effectLst/>
                <a:highlight>
                  <a:srgbClr val="FFFF00"/>
                </a:highlight>
              </a:rPr>
              <a:t>Na </a:t>
            </a:r>
            <a:endParaRPr lang="it-IT" sz="24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C69D639-6667-1FC4-D216-09E18CD2AA16}"/>
              </a:ext>
            </a:extLst>
          </p:cNvPr>
          <p:cNvSpPr txBox="1"/>
          <p:nvPr/>
        </p:nvSpPr>
        <p:spPr>
          <a:xfrm rot="16200000">
            <a:off x="3268663" y="3633091"/>
            <a:ext cx="20145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aseline="30000" dirty="0">
                <a:solidFill>
                  <a:srgbClr val="FF0000"/>
                </a:solidFill>
                <a:effectLst/>
              </a:rPr>
              <a:t>Spillane lowest data</a:t>
            </a:r>
            <a:endParaRPr lang="it-IT" sz="2400" dirty="0">
              <a:solidFill>
                <a:srgbClr val="FF0000"/>
              </a:solidFill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1783933A-84FA-4A78-32D3-37519CD0B7E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1942" y="3809358"/>
            <a:ext cx="4687287" cy="2934984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38B17271-25C5-A138-12D0-D017556E83F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7219" y="3809358"/>
            <a:ext cx="4687287" cy="306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6679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>
            <a:extLst>
              <a:ext uri="{FF2B5EF4-FFF2-40B4-BE49-F238E27FC236}">
                <a16:creationId xmlns:a16="http://schemas.microsoft.com/office/drawing/2014/main" id="{296F026C-AACD-10FC-6D7F-4005E01D074D}"/>
              </a:ext>
            </a:extLst>
          </p:cNvPr>
          <p:cNvGrpSpPr/>
          <p:nvPr/>
        </p:nvGrpSpPr>
        <p:grpSpPr>
          <a:xfrm>
            <a:off x="4364458" y="1693656"/>
            <a:ext cx="7792886" cy="5176702"/>
            <a:chOff x="4055533" y="1681299"/>
            <a:chExt cx="7792886" cy="5176702"/>
          </a:xfrm>
        </p:grpSpPr>
        <p:pic>
          <p:nvPicPr>
            <p:cNvPr id="2" name="Picture 1" descr="Picture1.jp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5533" y="1681299"/>
              <a:ext cx="7792886" cy="5176702"/>
            </a:xfrm>
            <a:prstGeom prst="rect">
              <a:avLst/>
            </a:prstGeom>
          </p:spPr>
        </p:pic>
        <p:sp>
          <p:nvSpPr>
            <p:cNvPr id="5" name="Text Box 8"/>
            <p:cNvSpPr txBox="1">
              <a:spLocks noChangeArrowheads="1"/>
            </p:cNvSpPr>
            <p:nvPr/>
          </p:nvSpPr>
          <p:spPr bwMode="auto">
            <a:xfrm>
              <a:off x="6964049" y="2071871"/>
              <a:ext cx="56778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baseline="30000" dirty="0"/>
                <a:t>40</a:t>
              </a:r>
              <a:r>
                <a:rPr lang="it-IT" dirty="0"/>
                <a:t>K  </a:t>
              </a:r>
            </a:p>
          </p:txBody>
        </p:sp>
        <p:sp>
          <p:nvSpPr>
            <p:cNvPr id="6" name="Text Box 42"/>
            <p:cNvSpPr txBox="1">
              <a:spLocks noChangeArrowheads="1"/>
            </p:cNvSpPr>
            <p:nvPr/>
          </p:nvSpPr>
          <p:spPr bwMode="auto">
            <a:xfrm>
              <a:off x="7434644" y="2227821"/>
              <a:ext cx="59824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baseline="30000" dirty="0">
                  <a:solidFill>
                    <a:srgbClr val="C00000"/>
                  </a:solidFill>
                </a:rPr>
                <a:t>214</a:t>
              </a:r>
              <a:r>
                <a:rPr lang="it-IT" dirty="0">
                  <a:solidFill>
                    <a:srgbClr val="C00000"/>
                  </a:solidFill>
                </a:rPr>
                <a:t>Bi</a:t>
              </a:r>
            </a:p>
          </p:txBody>
        </p:sp>
        <p:sp>
          <p:nvSpPr>
            <p:cNvPr id="7" name="Text Box 43"/>
            <p:cNvSpPr txBox="1">
              <a:spLocks noChangeArrowheads="1"/>
            </p:cNvSpPr>
            <p:nvPr/>
          </p:nvSpPr>
          <p:spPr bwMode="auto">
            <a:xfrm>
              <a:off x="8481581" y="2157649"/>
              <a:ext cx="6543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baseline="30000" dirty="0">
                  <a:solidFill>
                    <a:srgbClr val="00B050"/>
                  </a:solidFill>
                </a:rPr>
                <a:t>232</a:t>
              </a:r>
              <a:r>
                <a:rPr lang="it-IT" dirty="0">
                  <a:solidFill>
                    <a:srgbClr val="00B050"/>
                  </a:solidFill>
                </a:rPr>
                <a:t>Th</a:t>
              </a:r>
            </a:p>
          </p:txBody>
        </p:sp>
        <p:sp>
          <p:nvSpPr>
            <p:cNvPr id="9" name="Text Box 42"/>
            <p:cNvSpPr txBox="1">
              <a:spLocks noChangeArrowheads="1"/>
            </p:cNvSpPr>
            <p:nvPr/>
          </p:nvSpPr>
          <p:spPr bwMode="auto">
            <a:xfrm>
              <a:off x="5886655" y="2227821"/>
              <a:ext cx="59824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baseline="30000" dirty="0">
                  <a:solidFill>
                    <a:srgbClr val="C00000"/>
                  </a:solidFill>
                </a:rPr>
                <a:t>214</a:t>
              </a:r>
              <a:r>
                <a:rPr lang="it-IT" dirty="0">
                  <a:solidFill>
                    <a:srgbClr val="C00000"/>
                  </a:solidFill>
                </a:rPr>
                <a:t>Bi</a:t>
              </a:r>
            </a:p>
          </p:txBody>
        </p:sp>
        <p:sp>
          <p:nvSpPr>
            <p:cNvPr id="10" name="Text Box 42"/>
            <p:cNvSpPr txBox="1">
              <a:spLocks noChangeArrowheads="1"/>
            </p:cNvSpPr>
            <p:nvPr/>
          </p:nvSpPr>
          <p:spPr bwMode="auto">
            <a:xfrm>
              <a:off x="5458787" y="2007100"/>
              <a:ext cx="58541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baseline="30000" dirty="0">
                  <a:solidFill>
                    <a:srgbClr val="00B0F0"/>
                  </a:solidFill>
                </a:rPr>
                <a:t>208</a:t>
              </a:r>
              <a:r>
                <a:rPr lang="it-IT" dirty="0">
                  <a:solidFill>
                    <a:srgbClr val="00B0F0"/>
                  </a:solidFill>
                </a:rPr>
                <a:t>Tl</a:t>
              </a:r>
            </a:p>
          </p:txBody>
        </p:sp>
        <p:sp>
          <p:nvSpPr>
            <p:cNvPr id="11" name="Text Box 42"/>
            <p:cNvSpPr txBox="1">
              <a:spLocks noChangeArrowheads="1"/>
            </p:cNvSpPr>
            <p:nvPr/>
          </p:nvSpPr>
          <p:spPr bwMode="auto">
            <a:xfrm>
              <a:off x="4860414" y="2227821"/>
              <a:ext cx="66075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baseline="30000" dirty="0">
                  <a:solidFill>
                    <a:srgbClr val="FF66CC"/>
                  </a:solidFill>
                </a:rPr>
                <a:t>214</a:t>
              </a:r>
              <a:r>
                <a:rPr lang="it-IT" dirty="0">
                  <a:solidFill>
                    <a:srgbClr val="FF66CC"/>
                  </a:solidFill>
                </a:rPr>
                <a:t>Pb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344652" y="2335870"/>
              <a:ext cx="159729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="1" dirty="0"/>
                <a:t>Background</a:t>
              </a:r>
            </a:p>
            <a:p>
              <a:r>
                <a:rPr lang="it-IT" b="1" dirty="0">
                  <a:latin typeface="Symbol" pitchFamily="18" charset="2"/>
                </a:rPr>
                <a:t>g</a:t>
              </a:r>
              <a:r>
                <a:rPr lang="it-IT" b="1" dirty="0"/>
                <a:t>-ray spectrum</a:t>
              </a:r>
              <a:endParaRPr lang="it-IT" dirty="0"/>
            </a:p>
          </p:txBody>
        </p:sp>
        <p:sp>
          <p:nvSpPr>
            <p:cNvPr id="13" name="Right Brace 12"/>
            <p:cNvSpPr/>
            <p:nvPr/>
          </p:nvSpPr>
          <p:spPr>
            <a:xfrm rot="-5400000">
              <a:off x="9773665" y="3261937"/>
              <a:ext cx="288032" cy="2520282"/>
            </a:xfrm>
            <a:prstGeom prst="rightBrac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9241125" y="4008730"/>
              <a:ext cx="13521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="1" dirty="0"/>
                <a:t>Cosmic rays </a:t>
              </a:r>
              <a:endParaRPr lang="it-IT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14875" y="795568"/>
            <a:ext cx="121327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b="1" dirty="0"/>
              <a:t>Environmental radioactivity (</a:t>
            </a:r>
            <a:r>
              <a:rPr lang="it-IT" b="1" dirty="0">
                <a:latin typeface="Symbol" pitchFamily="18" charset="2"/>
              </a:rPr>
              <a:t>g</a:t>
            </a:r>
            <a:r>
              <a:rPr lang="it-IT" b="1" dirty="0"/>
              <a:t>-rays of low energy)</a:t>
            </a:r>
            <a:r>
              <a:rPr lang="it-IT" dirty="0"/>
              <a:t>:</a:t>
            </a:r>
          </a:p>
          <a:p>
            <a:pPr marL="442913" lvl="1" indent="-263525">
              <a:buFont typeface="+mj-lt"/>
              <a:buAutoNum type="alphaLcParenR"/>
            </a:pPr>
            <a:r>
              <a:rPr lang="en-GB" dirty="0"/>
              <a:t>natural radioactive series </a:t>
            </a:r>
            <a:r>
              <a:rPr lang="en-GB" b="1" baseline="30000" dirty="0"/>
              <a:t>226</a:t>
            </a:r>
            <a:r>
              <a:rPr lang="en-GB" b="1" dirty="0"/>
              <a:t>Ra, </a:t>
            </a:r>
            <a:r>
              <a:rPr lang="en-GB" b="1" baseline="30000" dirty="0">
                <a:solidFill>
                  <a:schemeClr val="accent2">
                    <a:lumMod val="75000"/>
                  </a:schemeClr>
                </a:solidFill>
              </a:rPr>
              <a:t>214</a:t>
            </a:r>
            <a:r>
              <a:rPr lang="en-GB" b="1" dirty="0">
                <a:solidFill>
                  <a:schemeClr val="accent2">
                    <a:lumMod val="75000"/>
                  </a:schemeClr>
                </a:solidFill>
              </a:rPr>
              <a:t>Bi</a:t>
            </a:r>
            <a:r>
              <a:rPr lang="en-GB" b="1" dirty="0"/>
              <a:t>, </a:t>
            </a:r>
            <a:r>
              <a:rPr lang="en-GB" b="1" baseline="30000" dirty="0"/>
              <a:t>214</a:t>
            </a:r>
            <a:r>
              <a:rPr lang="en-GB" b="1" dirty="0"/>
              <a:t>Pb </a:t>
            </a:r>
            <a:r>
              <a:rPr lang="en-GB" dirty="0"/>
              <a:t>(from </a:t>
            </a:r>
            <a:r>
              <a:rPr lang="en-GB" b="1" baseline="30000" dirty="0"/>
              <a:t>238</a:t>
            </a:r>
            <a:r>
              <a:rPr lang="en-GB" b="1" dirty="0"/>
              <a:t>U</a:t>
            </a:r>
            <a:r>
              <a:rPr lang="en-GB" dirty="0"/>
              <a:t>) and </a:t>
            </a:r>
            <a:r>
              <a:rPr lang="en-GB" b="1" baseline="30000" dirty="0"/>
              <a:t>224</a:t>
            </a:r>
            <a:r>
              <a:rPr lang="en-GB" b="1" dirty="0"/>
              <a:t>Ra, </a:t>
            </a:r>
            <a:r>
              <a:rPr lang="en-GB" b="1" baseline="30000" dirty="0"/>
              <a:t>208</a:t>
            </a:r>
            <a:r>
              <a:rPr lang="en-GB" b="1" dirty="0"/>
              <a:t>Tl, </a:t>
            </a:r>
            <a:r>
              <a:rPr lang="en-GB" b="1" baseline="30000" dirty="0"/>
              <a:t>212</a:t>
            </a:r>
            <a:r>
              <a:rPr lang="en-GB" b="1" dirty="0"/>
              <a:t>Pb</a:t>
            </a:r>
            <a:r>
              <a:rPr lang="en-GB" dirty="0"/>
              <a:t> (from </a:t>
            </a:r>
            <a:r>
              <a:rPr lang="en-GB" b="1" baseline="30000" dirty="0">
                <a:solidFill>
                  <a:srgbClr val="00B050"/>
                </a:solidFill>
              </a:rPr>
              <a:t>232</a:t>
            </a:r>
            <a:r>
              <a:rPr lang="en-GB" b="1" dirty="0">
                <a:solidFill>
                  <a:srgbClr val="00B050"/>
                </a:solidFill>
              </a:rPr>
              <a:t>Th</a:t>
            </a:r>
            <a:r>
              <a:rPr lang="en-GB" dirty="0"/>
              <a:t>)</a:t>
            </a:r>
            <a:r>
              <a:rPr lang="it-IT" dirty="0"/>
              <a:t>;</a:t>
            </a:r>
          </a:p>
          <a:p>
            <a:pPr marL="442913" lvl="1" indent="-263525">
              <a:buFont typeface="+mj-lt"/>
              <a:buAutoNum type="alphaLcParenR"/>
            </a:pPr>
            <a:r>
              <a:rPr lang="en-GB" dirty="0"/>
              <a:t>radon (</a:t>
            </a:r>
            <a:r>
              <a:rPr lang="en-GB" b="1" baseline="30000" dirty="0"/>
              <a:t>222</a:t>
            </a:r>
            <a:r>
              <a:rPr lang="en-GB" b="1" dirty="0"/>
              <a:t>Rn -</a:t>
            </a:r>
            <a:r>
              <a:rPr lang="en-GB" b="1" baseline="30000" dirty="0"/>
              <a:t> 220</a:t>
            </a:r>
            <a:r>
              <a:rPr lang="en-GB" b="1" dirty="0"/>
              <a:t>Rn</a:t>
            </a:r>
            <a:r>
              <a:rPr lang="en-GB" dirty="0"/>
              <a:t>) a short-lived radioactive gas  (from </a:t>
            </a:r>
            <a:r>
              <a:rPr lang="en-GB" b="1" baseline="30000" dirty="0"/>
              <a:t>238</a:t>
            </a:r>
            <a:r>
              <a:rPr lang="en-GB" b="1" dirty="0"/>
              <a:t>U</a:t>
            </a:r>
            <a:r>
              <a:rPr lang="en-GB" dirty="0"/>
              <a:t> and </a:t>
            </a:r>
            <a:r>
              <a:rPr lang="en-GB" b="1" baseline="30000" dirty="0">
                <a:solidFill>
                  <a:srgbClr val="00B050"/>
                </a:solidFill>
              </a:rPr>
              <a:t>232</a:t>
            </a:r>
            <a:r>
              <a:rPr lang="en-GB" b="1" dirty="0">
                <a:solidFill>
                  <a:srgbClr val="00B050"/>
                </a:solidFill>
              </a:rPr>
              <a:t>Th</a:t>
            </a:r>
            <a:r>
              <a:rPr lang="en-GB" dirty="0"/>
              <a:t> respectively); </a:t>
            </a:r>
          </a:p>
          <a:p>
            <a:pPr marL="442913" lvl="1" indent="-263525">
              <a:buFont typeface="+mj-lt"/>
              <a:buAutoNum type="alphaLcParenR"/>
            </a:pPr>
            <a:r>
              <a:rPr lang="en-GB" dirty="0"/>
              <a:t>long-lived natural </a:t>
            </a:r>
            <a:r>
              <a:rPr lang="en-GB" dirty="0" err="1"/>
              <a:t>radionuclides</a:t>
            </a:r>
            <a:r>
              <a:rPr lang="en-GB" dirty="0"/>
              <a:t> such as </a:t>
            </a:r>
            <a:r>
              <a:rPr lang="en-GB" b="1" baseline="30000" dirty="0"/>
              <a:t>40</a:t>
            </a:r>
            <a:r>
              <a:rPr lang="en-GB" b="1" dirty="0"/>
              <a:t>K, </a:t>
            </a:r>
            <a:r>
              <a:rPr lang="en-GB" b="1" baseline="30000" dirty="0"/>
              <a:t>87</a:t>
            </a:r>
            <a:r>
              <a:rPr lang="en-GB" b="1" dirty="0"/>
              <a:t>Rb, </a:t>
            </a:r>
            <a:r>
              <a:rPr lang="en-GB" b="1" baseline="30000" dirty="0"/>
              <a:t>115</a:t>
            </a:r>
            <a:r>
              <a:rPr lang="en-GB" b="1" dirty="0"/>
              <a:t>In, </a:t>
            </a:r>
            <a:r>
              <a:rPr lang="en-GB" b="1" baseline="30000" dirty="0"/>
              <a:t>133</a:t>
            </a:r>
            <a:r>
              <a:rPr lang="en-GB" b="1" dirty="0"/>
              <a:t>La, </a:t>
            </a:r>
            <a:r>
              <a:rPr lang="en-GB" b="1" baseline="30000" dirty="0"/>
              <a:t>142</a:t>
            </a:r>
            <a:r>
              <a:rPr lang="en-GB" b="1" dirty="0"/>
              <a:t>Ce</a:t>
            </a:r>
            <a:r>
              <a:rPr lang="en-GB" dirty="0"/>
              <a:t>, etc.</a:t>
            </a:r>
          </a:p>
          <a:p>
            <a:pPr marL="342900" indent="-342900">
              <a:buFont typeface="+mj-lt"/>
              <a:buAutoNum type="arabicPeriod"/>
            </a:pPr>
            <a:r>
              <a:rPr lang="it-IT" b="1" dirty="0"/>
              <a:t>Cosmic rays (</a:t>
            </a:r>
            <a:r>
              <a:rPr lang="it-IT" b="1" dirty="0">
                <a:latin typeface="Symbol" pitchFamily="18" charset="2"/>
              </a:rPr>
              <a:t>g</a:t>
            </a:r>
            <a:r>
              <a:rPr lang="it-IT" b="1" dirty="0"/>
              <a:t>-rays of high energy).</a:t>
            </a: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" y="-1"/>
            <a:ext cx="12192000" cy="87337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it-IT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charset="2"/>
                <a:cs typeface="Symbol" charset="2"/>
              </a:rPr>
              <a:t>g</a:t>
            </a:r>
            <a:r>
              <a:rPr lang="it-IT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-</a:t>
            </a:r>
            <a:r>
              <a:rPr lang="it-IT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ray</a:t>
            </a:r>
            <a:r>
              <a:rPr lang="it-IT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it-IT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natural</a:t>
            </a:r>
            <a:r>
              <a:rPr lang="it-IT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background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205C7D2-0AC4-C442-AB8F-30B9BF9C0A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412" y="2625191"/>
            <a:ext cx="4068055" cy="141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6491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8566748E-C8F4-4346-849C-538D69E0C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12192000" cy="87337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it-IT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Why </a:t>
            </a:r>
            <a:r>
              <a:rPr lang="it-IT" sz="440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going</a:t>
            </a:r>
            <a:r>
              <a:rPr lang="it-IT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underground:	</a:t>
            </a:r>
            <a:r>
              <a:rPr lang="it-IT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charset="2"/>
                <a:cs typeface="Symbol" charset="2"/>
              </a:rPr>
              <a:t>g</a:t>
            </a:r>
            <a:r>
              <a:rPr lang="it-IT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-background</a:t>
            </a:r>
            <a:endParaRPr lang="it-IT" sz="4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6F56C23-F72D-5B42-9D47-DB59637A2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9584" y="855698"/>
            <a:ext cx="9144000" cy="4771205"/>
          </a:xfrm>
          <a:prstGeom prst="rect">
            <a:avLst/>
          </a:prstGeom>
        </p:spPr>
      </p:pic>
      <p:graphicFrame>
        <p:nvGraphicFramePr>
          <p:cNvPr id="8" name="Group 51">
            <a:extLst>
              <a:ext uri="{FF2B5EF4-FFF2-40B4-BE49-F238E27FC236}">
                <a16:creationId xmlns:a16="http://schemas.microsoft.com/office/drawing/2014/main" id="{44BD3D14-4612-A54E-97D0-AA1B53EFE50B}"/>
              </a:ext>
            </a:extLst>
          </p:cNvPr>
          <p:cNvGraphicFramePr>
            <a:graphicFrameLocks noGrp="1"/>
          </p:cNvGraphicFramePr>
          <p:nvPr/>
        </p:nvGraphicFramePr>
        <p:xfrm>
          <a:off x="8907728" y="1889210"/>
          <a:ext cx="2664296" cy="1774444"/>
        </p:xfrm>
        <a:graphic>
          <a:graphicData uri="http://schemas.openxmlformats.org/drawingml/2006/table">
            <a:tbl>
              <a:tblPr/>
              <a:tblGrid>
                <a:gridCol w="2664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9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E&gt;3.5MeV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Counts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/</a:t>
                      </a:r>
                      <a:r>
                        <a:rPr kumimoji="0" lang="it-IT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keV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/hours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9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4CEB"/>
                          </a:solidFill>
                          <a:effectLst/>
                          <a:latin typeface="Arial" charset="0"/>
                        </a:rPr>
                        <a:t>0.33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9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0.00024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Text Box 15">
            <a:extLst>
              <a:ext uri="{FF2B5EF4-FFF2-40B4-BE49-F238E27FC236}">
                <a16:creationId xmlns:a16="http://schemas.microsoft.com/office/drawing/2014/main" id="{C02F4B96-E1D7-324F-8E02-D880EC50F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3192" y="1097122"/>
            <a:ext cx="37234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dirty="0">
                <a:solidFill>
                  <a:srgbClr val="FF0000"/>
                </a:solidFill>
              </a:rPr>
              <a:t>Gran </a:t>
            </a:r>
            <a:r>
              <a:rPr lang="en-US" sz="2000" dirty="0" err="1">
                <a:solidFill>
                  <a:srgbClr val="FF0000"/>
                </a:solidFill>
              </a:rPr>
              <a:t>Sasso</a:t>
            </a:r>
            <a:r>
              <a:rPr lang="en-US" sz="2000" dirty="0">
                <a:solidFill>
                  <a:srgbClr val="FF0000"/>
                </a:solidFill>
              </a:rPr>
              <a:t> shielding: 3800 m </a:t>
            </a:r>
            <a:r>
              <a:rPr lang="en-US" sz="2000" dirty="0" err="1">
                <a:solidFill>
                  <a:srgbClr val="FF0000"/>
                </a:solidFill>
              </a:rPr>
              <a:t>w.e</a:t>
            </a:r>
            <a:r>
              <a:rPr lang="en-US" sz="2000" dirty="0">
                <a:solidFill>
                  <a:srgbClr val="FF0000"/>
                </a:solidFill>
              </a:rPr>
              <a:t>.</a:t>
            </a:r>
          </a:p>
        </p:txBody>
      </p:sp>
      <p:cxnSp>
        <p:nvCxnSpPr>
          <p:cNvPr id="10" name="Straight Arrow Connector 4">
            <a:extLst>
              <a:ext uri="{FF2B5EF4-FFF2-40B4-BE49-F238E27FC236}">
                <a16:creationId xmlns:a16="http://schemas.microsoft.com/office/drawing/2014/main" id="{39E41778-AE00-E24E-BB61-21993E67864A}"/>
              </a:ext>
            </a:extLst>
          </p:cNvPr>
          <p:cNvCxnSpPr/>
          <p:nvPr/>
        </p:nvCxnSpPr>
        <p:spPr>
          <a:xfrm>
            <a:off x="4383974" y="4705522"/>
            <a:ext cx="3659659" cy="0"/>
          </a:xfrm>
          <a:prstGeom prst="straightConnector1">
            <a:avLst/>
          </a:prstGeom>
          <a:ln w="34925"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ectangle 5">
            <a:extLst>
              <a:ext uri="{FF2B5EF4-FFF2-40B4-BE49-F238E27FC236}">
                <a16:creationId xmlns:a16="http://schemas.microsoft.com/office/drawing/2014/main" id="{41C22E38-8137-054C-BFC5-1110B05B518B}"/>
              </a:ext>
            </a:extLst>
          </p:cNvPr>
          <p:cNvSpPr/>
          <p:nvPr/>
        </p:nvSpPr>
        <p:spPr>
          <a:xfrm>
            <a:off x="4299216" y="4137655"/>
            <a:ext cx="38884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Environmental radioactivity</a:t>
            </a:r>
            <a:endParaRPr lang="it-IT" sz="2000" dirty="0"/>
          </a:p>
        </p:txBody>
      </p:sp>
      <p:cxnSp>
        <p:nvCxnSpPr>
          <p:cNvPr id="12" name="Straight Arrow Connector 16">
            <a:extLst>
              <a:ext uri="{FF2B5EF4-FFF2-40B4-BE49-F238E27FC236}">
                <a16:creationId xmlns:a16="http://schemas.microsoft.com/office/drawing/2014/main" id="{1CB52085-E820-1840-A44C-C8811AB45706}"/>
              </a:ext>
            </a:extLst>
          </p:cNvPr>
          <p:cNvCxnSpPr/>
          <p:nvPr/>
        </p:nvCxnSpPr>
        <p:spPr>
          <a:xfrm>
            <a:off x="8187648" y="4697522"/>
            <a:ext cx="3534924" cy="0"/>
          </a:xfrm>
          <a:prstGeom prst="straightConnector1">
            <a:avLst/>
          </a:prstGeom>
          <a:ln w="31750">
            <a:solidFill>
              <a:srgbClr val="008000"/>
            </a:solidFill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6">
            <a:extLst>
              <a:ext uri="{FF2B5EF4-FFF2-40B4-BE49-F238E27FC236}">
                <a16:creationId xmlns:a16="http://schemas.microsoft.com/office/drawing/2014/main" id="{009D58CC-E54B-C54B-92C9-9CD01E37B064}"/>
              </a:ext>
            </a:extLst>
          </p:cNvPr>
          <p:cNvSpPr/>
          <p:nvPr/>
        </p:nvSpPr>
        <p:spPr>
          <a:xfrm>
            <a:off x="9339776" y="3977442"/>
            <a:ext cx="14157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8000"/>
                </a:solidFill>
              </a:rPr>
              <a:t>cosmic rays</a:t>
            </a:r>
            <a:endParaRPr lang="it-IT" sz="2000" dirty="0">
              <a:solidFill>
                <a:srgbClr val="008000"/>
              </a:solidFill>
            </a:endParaRPr>
          </a:p>
        </p:txBody>
      </p:sp>
      <p:graphicFrame>
        <p:nvGraphicFramePr>
          <p:cNvPr id="14" name="Group 16">
            <a:extLst>
              <a:ext uri="{FF2B5EF4-FFF2-40B4-BE49-F238E27FC236}">
                <a16:creationId xmlns:a16="http://schemas.microsoft.com/office/drawing/2014/main" id="{6FF2ED8C-5F29-8C4D-9397-C5394C1AB1B6}"/>
              </a:ext>
            </a:extLst>
          </p:cNvPr>
          <p:cNvGraphicFramePr>
            <a:graphicFrameLocks noGrp="1"/>
          </p:cNvGraphicFramePr>
          <p:nvPr/>
        </p:nvGraphicFramePr>
        <p:xfrm>
          <a:off x="63064" y="5626903"/>
          <a:ext cx="3965575" cy="1158240"/>
        </p:xfrm>
        <a:graphic>
          <a:graphicData uri="http://schemas.openxmlformats.org/drawingml/2006/table">
            <a:tbl>
              <a:tblPr/>
              <a:tblGrid>
                <a:gridCol w="19827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2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19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Radiation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LNGS/out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8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muons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neutrons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-3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5" name="Google Shape;292;p13">
            <a:extLst>
              <a:ext uri="{FF2B5EF4-FFF2-40B4-BE49-F238E27FC236}">
                <a16:creationId xmlns:a16="http://schemas.microsoft.com/office/drawing/2014/main" id="{1F364002-751C-114D-AAC9-48AE607FBD3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64" y="934621"/>
            <a:ext cx="2992819" cy="418994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1">
            <a:extLst>
              <a:ext uri="{FF2B5EF4-FFF2-40B4-BE49-F238E27FC236}">
                <a16:creationId xmlns:a16="http://schemas.microsoft.com/office/drawing/2014/main" id="{A057F99C-0E78-98FC-6A90-090F39AD0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2416" y="5709807"/>
            <a:ext cx="636375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GB" dirty="0"/>
              <a:t>Therefore, the advantage of an underground environment is evident for high Q-value reactions such as </a:t>
            </a:r>
            <a:r>
              <a:rPr lang="en-GB" b="1" baseline="30000" dirty="0"/>
              <a:t>14</a:t>
            </a:r>
            <a:r>
              <a:rPr lang="en-GB" b="1" dirty="0"/>
              <a:t>N(p,</a:t>
            </a:r>
            <a:r>
              <a:rPr lang="en-GB" b="1" dirty="0">
                <a:sym typeface="Symbol" pitchFamily="18" charset="2"/>
              </a:rPr>
              <a:t></a:t>
            </a:r>
            <a:r>
              <a:rPr lang="en-GB" b="1" dirty="0"/>
              <a:t>)</a:t>
            </a:r>
            <a:r>
              <a:rPr lang="en-GB" b="1" baseline="30000" dirty="0"/>
              <a:t>15</a:t>
            </a:r>
            <a:r>
              <a:rPr lang="en-GB" b="1" dirty="0"/>
              <a:t>O, </a:t>
            </a:r>
            <a:r>
              <a:rPr lang="en-GB" b="1" baseline="30000" dirty="0"/>
              <a:t>15</a:t>
            </a:r>
            <a:r>
              <a:rPr lang="en-GB" b="1" dirty="0"/>
              <a:t>N(p,</a:t>
            </a:r>
            <a:r>
              <a:rPr lang="en-GB" b="1" dirty="0">
                <a:sym typeface="Symbol" pitchFamily="18" charset="2"/>
              </a:rPr>
              <a:t></a:t>
            </a:r>
            <a:r>
              <a:rPr lang="en-GB" b="1" dirty="0"/>
              <a:t>)</a:t>
            </a:r>
            <a:r>
              <a:rPr lang="en-GB" b="1" baseline="30000" dirty="0"/>
              <a:t>16</a:t>
            </a:r>
            <a:r>
              <a:rPr lang="en-GB" b="1" dirty="0"/>
              <a:t>O, </a:t>
            </a:r>
            <a:r>
              <a:rPr lang="en-GB" b="1" baseline="30000" dirty="0"/>
              <a:t>17</a:t>
            </a:r>
            <a:r>
              <a:rPr lang="en-GB" b="1" dirty="0"/>
              <a:t>O(p,</a:t>
            </a:r>
            <a:r>
              <a:rPr lang="en-GB" b="1" dirty="0">
                <a:sym typeface="Symbol" pitchFamily="18" charset="2"/>
              </a:rPr>
              <a:t></a:t>
            </a:r>
            <a:r>
              <a:rPr lang="en-GB" b="1" dirty="0"/>
              <a:t>)</a:t>
            </a:r>
            <a:r>
              <a:rPr lang="en-GB" b="1" baseline="30000" dirty="0"/>
              <a:t>18</a:t>
            </a:r>
            <a:r>
              <a:rPr lang="en-GB" b="1" dirty="0"/>
              <a:t>F, </a:t>
            </a:r>
            <a:r>
              <a:rPr lang="en-GB" b="1" baseline="30000" dirty="0"/>
              <a:t>25</a:t>
            </a:r>
            <a:r>
              <a:rPr lang="en-GB" b="1" dirty="0"/>
              <a:t>Mg(p,</a:t>
            </a:r>
            <a:r>
              <a:rPr lang="en-GB" b="1" dirty="0">
                <a:sym typeface="Symbol" pitchFamily="18" charset="2"/>
              </a:rPr>
              <a:t></a:t>
            </a:r>
            <a:r>
              <a:rPr lang="en-GB" b="1" dirty="0"/>
              <a:t>)</a:t>
            </a:r>
            <a:r>
              <a:rPr lang="en-GB" b="1" baseline="30000" dirty="0"/>
              <a:t>26</a:t>
            </a:r>
            <a:r>
              <a:rPr lang="en-GB" b="1" dirty="0"/>
              <a:t>Al</a:t>
            </a:r>
            <a:r>
              <a:rPr lang="en-GB" dirty="0"/>
              <a:t>......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795108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ck-shield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275" y="1006178"/>
            <a:ext cx="7411453" cy="4967821"/>
          </a:xfrm>
          <a:prstGeom prst="rect">
            <a:avLst/>
          </a:prstGeom>
        </p:spPr>
      </p:pic>
      <p:pic>
        <p:nvPicPr>
          <p:cNvPr id="40550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8498" y="1700736"/>
            <a:ext cx="3627517" cy="4818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 rot="5400000">
            <a:off x="2392969" y="3375939"/>
            <a:ext cx="1152128" cy="1588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276414" y="3158107"/>
            <a:ext cx="1500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3 orders of </a:t>
            </a:r>
          </a:p>
          <a:p>
            <a:r>
              <a:rPr lang="it-IT" dirty="0"/>
              <a:t>magnitude!!!!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ED2A46FE-259C-6F44-B591-114476342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65"/>
            <a:ext cx="12192000" cy="87337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it-IT" sz="4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Why </a:t>
            </a:r>
            <a:r>
              <a:rPr lang="it-IT" sz="440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going</a:t>
            </a:r>
            <a:r>
              <a:rPr lang="it-IT" sz="4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underground:  </a:t>
            </a:r>
            <a:r>
              <a:rPr lang="it-IT" sz="4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charset="2"/>
                <a:cs typeface="Symbol" charset="2"/>
              </a:rPr>
              <a:t>g</a:t>
            </a:r>
            <a:r>
              <a:rPr lang="it-IT" sz="4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-background</a:t>
            </a:r>
            <a:endParaRPr lang="it-IT" sz="44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pic>
        <p:nvPicPr>
          <p:cNvPr id="13" name="Google Shape;251;p10">
            <a:extLst>
              <a:ext uri="{FF2B5EF4-FFF2-40B4-BE49-F238E27FC236}">
                <a16:creationId xmlns:a16="http://schemas.microsoft.com/office/drawing/2014/main" id="{94162073-C608-CE39-DD71-6270C69A2434}"/>
              </a:ext>
            </a:extLst>
          </p:cNvPr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4856" y="884001"/>
            <a:ext cx="3071377" cy="23128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93DD442-94A2-C942-F7D2-1E1554C56479}"/>
              </a:ext>
            </a:extLst>
          </p:cNvPr>
          <p:cNvSpPr txBox="1"/>
          <p:nvPr/>
        </p:nvSpPr>
        <p:spPr>
          <a:xfrm>
            <a:off x="5074871" y="5673236"/>
            <a:ext cx="341362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25 cm of lead + radon box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26A1C0E-02E9-9F9D-67AB-CA03EC56CB36}"/>
              </a:ext>
            </a:extLst>
          </p:cNvPr>
          <p:cNvSpPr txBox="1"/>
          <p:nvPr/>
        </p:nvSpPr>
        <p:spPr>
          <a:xfrm>
            <a:off x="2400301" y="1291411"/>
            <a:ext cx="2463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Eur. </a:t>
            </a:r>
            <a:r>
              <a:rPr lang="it-IT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Phys</a:t>
            </a:r>
            <a:r>
              <a:rPr lang="it-IT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it-IT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J</a:t>
            </a:r>
            <a:r>
              <a:rPr lang="it-IT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A 39(2009)</a:t>
            </a:r>
            <a:r>
              <a:rPr lang="it-IT" dirty="0">
                <a:effectLst/>
              </a:rPr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8221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mountain, outdoor, sky, nature&#10;&#10;Description automatically generated">
            <a:extLst>
              <a:ext uri="{FF2B5EF4-FFF2-40B4-BE49-F238E27FC236}">
                <a16:creationId xmlns:a16="http://schemas.microsoft.com/office/drawing/2014/main" id="{79F1E7C3-B003-468B-917E-90B6C61BDC5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0826" y="1192475"/>
            <a:ext cx="6614860" cy="4966867"/>
          </a:xfrm>
          <a:prstGeom prst="rect">
            <a:avLst/>
          </a:prstGeom>
        </p:spPr>
      </p:pic>
      <p:pic>
        <p:nvPicPr>
          <p:cNvPr id="8" name="Immagine 4">
            <a:extLst>
              <a:ext uri="{FF2B5EF4-FFF2-40B4-BE49-F238E27FC236}">
                <a16:creationId xmlns:a16="http://schemas.microsoft.com/office/drawing/2014/main" id="{7D5DDBF3-8C65-4600-8C4B-780DF16A17E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62829" y="1323764"/>
            <a:ext cx="4563977" cy="481104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CasellaDiTesto 11">
            <a:extLst>
              <a:ext uri="{FF2B5EF4-FFF2-40B4-BE49-F238E27FC236}">
                <a16:creationId xmlns:a16="http://schemas.microsoft.com/office/drawing/2014/main" id="{07DBBEE1-41F7-4E5E-B376-535457D34E25}"/>
              </a:ext>
            </a:extLst>
          </p:cNvPr>
          <p:cNvSpPr txBox="1"/>
          <p:nvPr/>
        </p:nvSpPr>
        <p:spPr>
          <a:xfrm>
            <a:off x="3688491" y="1138151"/>
            <a:ext cx="5094771" cy="415263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  <a:prstDash val="solid"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200" b="1" i="0" u="none" strike="noStrike" kern="1200" cap="none" dirty="0">
                <a:ln>
                  <a:noFill/>
                </a:ln>
                <a:solidFill>
                  <a:srgbClr val="003D73"/>
                </a:solidFill>
                <a:latin typeface="Liberation Sans" pitchFamily="18"/>
                <a:ea typeface="Droid Sans Fallback" pitchFamily="2"/>
                <a:cs typeface="FreeSans" pitchFamily="2"/>
              </a:rPr>
              <a:t>Laboratori Nazionali del Gran Sasso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56154CF4-52B4-47CF-899F-E15AB3F6238E}"/>
              </a:ext>
            </a:extLst>
          </p:cNvPr>
          <p:cNvSpPr/>
          <p:nvPr/>
        </p:nvSpPr>
        <p:spPr>
          <a:xfrm>
            <a:off x="8156199" y="3236912"/>
            <a:ext cx="431800" cy="529563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A9039E22-3FFC-7F92-4376-3058ACC701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12192000" cy="87337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LNGS laboratory</a:t>
            </a:r>
          </a:p>
        </p:txBody>
      </p:sp>
    </p:spTree>
    <p:extLst>
      <p:ext uri="{BB962C8B-B14F-4D97-AF65-F5344CB8AC3E}">
        <p14:creationId xmlns:p14="http://schemas.microsoft.com/office/powerpoint/2010/main" val="678642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EFE569-482C-4D6D-ABCF-E09B05BBA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799" y="6627447"/>
            <a:ext cx="2743200" cy="244482"/>
          </a:xfrm>
        </p:spPr>
        <p:txBody>
          <a:bodyPr/>
          <a:lstStyle/>
          <a:p>
            <a:fld id="{8293B64A-36DB-F34F-8B06-66649E6C8FA5}" type="slidenum">
              <a:rPr lang="en-US" sz="1600" smtClean="0">
                <a:solidFill>
                  <a:schemeClr val="bg1"/>
                </a:solidFill>
              </a:rPr>
              <a:t>37</a:t>
            </a:fld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20" name="Immagine 4">
            <a:extLst>
              <a:ext uri="{FF2B5EF4-FFF2-40B4-BE49-F238E27FC236}">
                <a16:creationId xmlns:a16="http://schemas.microsoft.com/office/drawing/2014/main" id="{11396678-770E-43E8-8D63-E7ECF9551C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31607" y="1103408"/>
            <a:ext cx="5177651" cy="5213898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Connettore diritto 5">
            <a:extLst>
              <a:ext uri="{FF2B5EF4-FFF2-40B4-BE49-F238E27FC236}">
                <a16:creationId xmlns:a16="http://schemas.microsoft.com/office/drawing/2014/main" id="{6AC12DAA-5A28-42CF-AF3C-710565F34FF7}"/>
              </a:ext>
            </a:extLst>
          </p:cNvPr>
          <p:cNvSpPr/>
          <p:nvPr/>
        </p:nvSpPr>
        <p:spPr>
          <a:xfrm flipH="1">
            <a:off x="5974257" y="1516827"/>
            <a:ext cx="14331" cy="2508933"/>
          </a:xfrm>
          <a:prstGeom prst="line">
            <a:avLst/>
          </a:prstGeom>
          <a:noFill/>
          <a:ln w="36720">
            <a:solidFill>
              <a:srgbClr val="FF0000"/>
            </a:solidFill>
            <a:prstDash val="solid"/>
            <a:headEnd type="arrow"/>
            <a:tailEnd type="arrow"/>
          </a:ln>
        </p:spPr>
        <p:txBody>
          <a:bodyPr wrap="none" lIns="108000" tIns="63000" rIns="108000" bIns="63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22" name="CasellaDiTesto 6">
            <a:extLst>
              <a:ext uri="{FF2B5EF4-FFF2-40B4-BE49-F238E27FC236}">
                <a16:creationId xmlns:a16="http://schemas.microsoft.com/office/drawing/2014/main" id="{170DEC71-ED6D-4C47-A420-6785F9C34134}"/>
              </a:ext>
            </a:extLst>
          </p:cNvPr>
          <p:cNvSpPr txBox="1"/>
          <p:nvPr/>
        </p:nvSpPr>
        <p:spPr>
          <a:xfrm>
            <a:off x="4415498" y="2145793"/>
            <a:ext cx="1648080" cy="6400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800" b="1" i="0" u="none" strike="noStrike" kern="1200" cap="none" dirty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" pitchFamily="34"/>
                <a:cs typeface="Arial" pitchFamily="34"/>
              </a:rPr>
              <a:t>~</a:t>
            </a:r>
            <a:r>
              <a:rPr lang="it-IT" sz="1800" b="1" i="0" u="none" strike="noStrike" kern="1200" cap="none" dirty="0">
                <a:ln>
                  <a:noFill/>
                </a:ln>
                <a:solidFill>
                  <a:srgbClr val="FF0000"/>
                </a:solidFill>
                <a:latin typeface="Arial" pitchFamily="18"/>
                <a:ea typeface="Arial" pitchFamily="34"/>
                <a:cs typeface="Arial" pitchFamily="34"/>
              </a:rPr>
              <a:t> </a:t>
            </a:r>
            <a:r>
              <a:rPr lang="it-IT" sz="1800" b="1" i="0" u="none" strike="noStrike" kern="1200" cap="none" dirty="0">
                <a:ln>
                  <a:noFill/>
                </a:ln>
                <a:solidFill>
                  <a:srgbClr val="FF0000"/>
                </a:solidFill>
                <a:latin typeface="Liberation Sans" pitchFamily="18"/>
                <a:ea typeface="Droid Sans Fallback" pitchFamily="2"/>
                <a:cs typeface="FreeSans" pitchFamily="2"/>
              </a:rPr>
              <a:t>1400 m</a:t>
            </a: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800" b="1" i="0" u="none" strike="noStrike" kern="1200" cap="none" dirty="0">
                <a:ln>
                  <a:noFill/>
                </a:ln>
                <a:solidFill>
                  <a:srgbClr val="FF0000"/>
                </a:solidFill>
                <a:latin typeface="Liberation Sans" pitchFamily="18"/>
                <a:ea typeface="Droid Sans Fallback" pitchFamily="2"/>
                <a:cs typeface="FreeSans" pitchFamily="2"/>
              </a:rPr>
              <a:t>(3800 </a:t>
            </a:r>
            <a:r>
              <a:rPr lang="it-IT" sz="1800" b="1" i="0" u="none" strike="noStrike" kern="1200" cap="none" dirty="0" err="1">
                <a:ln>
                  <a:noFill/>
                </a:ln>
                <a:solidFill>
                  <a:srgbClr val="FF0000"/>
                </a:solidFill>
                <a:latin typeface="Liberation Sans" pitchFamily="18"/>
                <a:ea typeface="Droid Sans Fallback" pitchFamily="2"/>
                <a:cs typeface="FreeSans" pitchFamily="2"/>
              </a:rPr>
              <a:t>m.w.e</a:t>
            </a:r>
            <a:r>
              <a:rPr lang="it-IT" sz="1800" b="1" i="0" u="none" strike="noStrike" kern="1200" cap="none" dirty="0">
                <a:ln>
                  <a:noFill/>
                </a:ln>
                <a:solidFill>
                  <a:srgbClr val="FF0000"/>
                </a:solidFill>
                <a:latin typeface="Liberation Sans" pitchFamily="18"/>
                <a:ea typeface="Droid Sans Fallback" pitchFamily="2"/>
                <a:cs typeface="FreeSans" pitchFamily="2"/>
              </a:rPr>
              <a:t>.)</a:t>
            </a:r>
          </a:p>
        </p:txBody>
      </p:sp>
      <p:pic>
        <p:nvPicPr>
          <p:cNvPr id="27" name="Immagine 11">
            <a:extLst>
              <a:ext uri="{FF2B5EF4-FFF2-40B4-BE49-F238E27FC236}">
                <a16:creationId xmlns:a16="http://schemas.microsoft.com/office/drawing/2014/main" id="{B2AEF813-C62F-411B-8B0F-AB2EE2B098B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0899" y="3661658"/>
            <a:ext cx="3984518" cy="2655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Immagine 12">
            <a:extLst>
              <a:ext uri="{FF2B5EF4-FFF2-40B4-BE49-F238E27FC236}">
                <a16:creationId xmlns:a16="http://schemas.microsoft.com/office/drawing/2014/main" id="{8F4B8D8D-FBF5-4993-9F5B-99FE8646D31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0038" y="1081002"/>
            <a:ext cx="3965379" cy="2478281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CasellaDiTesto 13">
            <a:extLst>
              <a:ext uri="{FF2B5EF4-FFF2-40B4-BE49-F238E27FC236}">
                <a16:creationId xmlns:a16="http://schemas.microsoft.com/office/drawing/2014/main" id="{ACBF50A8-5992-4982-ADD2-2AA1C38008AE}"/>
              </a:ext>
            </a:extLst>
          </p:cNvPr>
          <p:cNvSpPr txBox="1"/>
          <p:nvPr/>
        </p:nvSpPr>
        <p:spPr>
          <a:xfrm>
            <a:off x="7950164" y="1086310"/>
            <a:ext cx="4046400" cy="680784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  <a:prstDash val="solid"/>
          </a:ln>
          <a:effectLst>
            <a:outerShdw dist="76200" dir="2700000" algn="tl">
              <a:srgbClr val="808080"/>
            </a:outerShdw>
          </a:effectLst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algn="l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000" b="0" i="0" u="none" strike="noStrike" kern="1200" cap="none" dirty="0" err="1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rPr>
              <a:t>Cosmic</a:t>
            </a:r>
            <a:r>
              <a:rPr lang="it-IT" sz="2000" b="0" i="0" u="none" strike="noStrike" kern="1200" cap="none" dirty="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rPr>
              <a:t> </a:t>
            </a:r>
            <a:r>
              <a:rPr lang="it-IT" sz="2000" b="0" i="0" u="none" strike="noStrike" kern="1200" cap="none" dirty="0" err="1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rPr>
              <a:t>ray</a:t>
            </a:r>
            <a:r>
              <a:rPr lang="it-IT" sz="2000" b="0" i="0" u="none" strike="noStrike" kern="1200" cap="none" dirty="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rPr>
              <a:t> </a:t>
            </a:r>
            <a:r>
              <a:rPr lang="it-IT" sz="2000" b="0" i="0" u="none" strike="noStrike" kern="1200" cap="none" dirty="0" err="1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rPr>
              <a:t>attenuation</a:t>
            </a:r>
            <a:r>
              <a:rPr lang="it-IT" sz="2000" b="0" i="0" u="none" strike="noStrike" kern="1200" cap="none" dirty="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rPr>
              <a:t>: </a:t>
            </a:r>
            <a:r>
              <a:rPr lang="it-IT" sz="2000" b="0" i="0" u="none" strike="noStrike" kern="1200" cap="none" dirty="0">
                <a:ln>
                  <a:noFill/>
                </a:ln>
                <a:latin typeface="Liberation Sans" pitchFamily="34"/>
                <a:ea typeface="Liberation Sans" pitchFamily="34"/>
                <a:cs typeface="Liberation Sans" pitchFamily="34"/>
              </a:rPr>
              <a:t>μ</a:t>
            </a:r>
            <a:r>
              <a:rPr lang="it-IT" sz="2000" b="0" i="0" u="none" strike="noStrike" kern="1200" cap="none" dirty="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rPr>
              <a:t> → 10</a:t>
            </a:r>
            <a:r>
              <a:rPr lang="it-IT" sz="2000" b="0" i="0" u="none" strike="noStrike" kern="1200" cap="none" baseline="33000" dirty="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rPr>
              <a:t>-6</a:t>
            </a:r>
          </a:p>
          <a:p>
            <a:pPr marL="0" marR="0" lvl="0" indent="0" algn="l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000" b="0" i="0" u="none" strike="noStrike" kern="1200" cap="none" dirty="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rPr>
              <a:t>						n → 10</a:t>
            </a:r>
            <a:r>
              <a:rPr lang="it-IT" sz="2000" b="0" i="0" u="none" strike="noStrike" kern="1200" cap="none" baseline="33000" dirty="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rPr>
              <a:t>-3</a:t>
            </a:r>
          </a:p>
        </p:txBody>
      </p:sp>
      <p:sp>
        <p:nvSpPr>
          <p:cNvPr id="30" name="Rectangle 3">
            <a:extLst>
              <a:ext uri="{FF2B5EF4-FFF2-40B4-BE49-F238E27FC236}">
                <a16:creationId xmlns:a16="http://schemas.microsoft.com/office/drawing/2014/main" id="{CFD0313A-82CF-0DBD-9C97-6A64520FA7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12192000" cy="87337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LNGS laboratory</a:t>
            </a:r>
          </a:p>
        </p:txBody>
      </p:sp>
    </p:spTree>
    <p:extLst>
      <p:ext uri="{BB962C8B-B14F-4D97-AF65-F5344CB8AC3E}">
        <p14:creationId xmlns:p14="http://schemas.microsoft.com/office/powerpoint/2010/main" val="10031279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C2858484-AF6F-0B47-BE82-CCFCDEBCABC6}"/>
              </a:ext>
            </a:extLst>
          </p:cNvPr>
          <p:cNvGrpSpPr/>
          <p:nvPr/>
        </p:nvGrpSpPr>
        <p:grpSpPr>
          <a:xfrm>
            <a:off x="4361972" y="732893"/>
            <a:ext cx="7384832" cy="6163207"/>
            <a:chOff x="4146072" y="694793"/>
            <a:chExt cx="7384832" cy="6163207"/>
          </a:xfrm>
        </p:grpSpPr>
        <p:pic>
          <p:nvPicPr>
            <p:cNvPr id="146" name="Picture 5" descr="lngs_halls">
              <a:extLst>
                <a:ext uri="{FF2B5EF4-FFF2-40B4-BE49-F238E27FC236}">
                  <a16:creationId xmlns:a16="http://schemas.microsoft.com/office/drawing/2014/main" id="{9820A8BF-1B77-9D41-9755-F7A58DC027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146072" y="831036"/>
              <a:ext cx="7152565" cy="5366562"/>
            </a:xfrm>
            <a:prstGeom prst="rect">
              <a:avLst/>
            </a:prstGeom>
            <a:noFill/>
          </p:spPr>
        </p:pic>
        <p:sp>
          <p:nvSpPr>
            <p:cNvPr id="147" name="Oval 6">
              <a:extLst>
                <a:ext uri="{FF2B5EF4-FFF2-40B4-BE49-F238E27FC236}">
                  <a16:creationId xmlns:a16="http://schemas.microsoft.com/office/drawing/2014/main" id="{26668AE5-E76E-2746-8FA5-4AA8959A4CF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647945" y="3693998"/>
              <a:ext cx="177975" cy="17806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48" name="Text Box 8">
              <a:extLst>
                <a:ext uri="{FF2B5EF4-FFF2-40B4-BE49-F238E27FC236}">
                  <a16:creationId xmlns:a16="http://schemas.microsoft.com/office/drawing/2014/main" id="{53B072B0-38A8-ED43-9FBF-C7B7A5ED7BF3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238709" y="3766653"/>
              <a:ext cx="1737142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sz="2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LUNA-50 kV </a:t>
              </a:r>
            </a:p>
            <a:p>
              <a:r>
                <a:rPr lang="it-IT" sz="2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– 1992/00</a:t>
              </a:r>
            </a:p>
          </p:txBody>
        </p:sp>
        <p:sp>
          <p:nvSpPr>
            <p:cNvPr id="149" name="Text Box 9">
              <a:extLst>
                <a:ext uri="{FF2B5EF4-FFF2-40B4-BE49-F238E27FC236}">
                  <a16:creationId xmlns:a16="http://schemas.microsoft.com/office/drawing/2014/main" id="{F9FDB38A-2C43-AB42-B595-A13FF45C4D8E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608138" y="4596194"/>
              <a:ext cx="1892634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sz="2400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LUNA-400 kV </a:t>
              </a:r>
            </a:p>
            <a:p>
              <a:r>
                <a:rPr lang="it-IT" sz="2400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– 2000/</a:t>
              </a:r>
            </a:p>
          </p:txBody>
        </p:sp>
        <p:sp>
          <p:nvSpPr>
            <p:cNvPr id="150" name="Text Box 10">
              <a:extLst>
                <a:ext uri="{FF2B5EF4-FFF2-40B4-BE49-F238E27FC236}">
                  <a16:creationId xmlns:a16="http://schemas.microsoft.com/office/drawing/2014/main" id="{0BB1B674-2F00-F541-8A84-EDC7E7431F2E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9844775" y="694793"/>
              <a:ext cx="1070565" cy="5844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LNGS</a:t>
              </a:r>
              <a:endParaRPr lang="it-IT" sz="3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pic>
          <p:nvPicPr>
            <p:cNvPr id="151" name="Picture 28" descr="LUNA tot">
              <a:extLst>
                <a:ext uri="{FF2B5EF4-FFF2-40B4-BE49-F238E27FC236}">
                  <a16:creationId xmlns:a16="http://schemas.microsoft.com/office/drawing/2014/main" id="{C5E4878F-AE5D-244F-A985-0D0D04036B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0193" y="4724573"/>
              <a:ext cx="2886607" cy="2133427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</p:pic>
        <p:cxnSp>
          <p:nvCxnSpPr>
            <p:cNvPr id="152" name="Straight Connector 19">
              <a:extLst>
                <a:ext uri="{FF2B5EF4-FFF2-40B4-BE49-F238E27FC236}">
                  <a16:creationId xmlns:a16="http://schemas.microsoft.com/office/drawing/2014/main" id="{E8FFA60F-7D01-5F47-932C-BDED56F1F7ED}"/>
                </a:ext>
              </a:extLst>
            </p:cNvPr>
            <p:cNvCxnSpPr>
              <a:cxnSpLocks/>
            </p:cNvCxnSpPr>
            <p:nvPr/>
          </p:nvCxnSpPr>
          <p:spPr>
            <a:xfrm>
              <a:off x="6174916" y="4450226"/>
              <a:ext cx="2093440" cy="229597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20">
              <a:extLst>
                <a:ext uri="{FF2B5EF4-FFF2-40B4-BE49-F238E27FC236}">
                  <a16:creationId xmlns:a16="http://schemas.microsoft.com/office/drawing/2014/main" id="{B20C885B-DEEC-7B4A-A0EE-CF5D57FABBBA}"/>
                </a:ext>
              </a:extLst>
            </p:cNvPr>
            <p:cNvCxnSpPr>
              <a:cxnSpLocks/>
              <a:stCxn id="157" idx="5"/>
            </p:cNvCxnSpPr>
            <p:nvPr/>
          </p:nvCxnSpPr>
          <p:spPr>
            <a:xfrm>
              <a:off x="6249403" y="4513180"/>
              <a:ext cx="2017352" cy="19891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6" name="Immagine 155">
              <a:extLst>
                <a:ext uri="{FF2B5EF4-FFF2-40B4-BE49-F238E27FC236}">
                  <a16:creationId xmlns:a16="http://schemas.microsoft.com/office/drawing/2014/main" id="{BE02D905-7CEF-7044-8025-7F50E8B4B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4776" y="4450226"/>
              <a:ext cx="1406128" cy="1054596"/>
            </a:xfrm>
            <a:prstGeom prst="rect">
              <a:avLst/>
            </a:prstGeom>
          </p:spPr>
        </p:pic>
        <p:sp>
          <p:nvSpPr>
            <p:cNvPr id="157" name="Oval 7">
              <a:extLst>
                <a:ext uri="{FF2B5EF4-FFF2-40B4-BE49-F238E27FC236}">
                  <a16:creationId xmlns:a16="http://schemas.microsoft.com/office/drawing/2014/main" id="{971BAB91-10BA-7343-844F-9E324624F4B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098652" y="4361195"/>
              <a:ext cx="176616" cy="17806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pic>
          <p:nvPicPr>
            <p:cNvPr id="159" name="Immagine 158">
              <a:extLst>
                <a:ext uri="{FF2B5EF4-FFF2-40B4-BE49-F238E27FC236}">
                  <a16:creationId xmlns:a16="http://schemas.microsoft.com/office/drawing/2014/main" id="{222B3468-0549-D34B-8C73-607FF251FA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64389" y="868435"/>
              <a:ext cx="1870933" cy="1491853"/>
            </a:xfrm>
            <a:prstGeom prst="rect">
              <a:avLst/>
            </a:prstGeom>
            <a:ln w="73025">
              <a:solidFill>
                <a:srgbClr val="FFFF00"/>
              </a:solidFill>
            </a:ln>
          </p:spPr>
        </p:pic>
        <p:cxnSp>
          <p:nvCxnSpPr>
            <p:cNvPr id="160" name="Straight Connector 19">
              <a:extLst>
                <a:ext uri="{FF2B5EF4-FFF2-40B4-BE49-F238E27FC236}">
                  <a16:creationId xmlns:a16="http://schemas.microsoft.com/office/drawing/2014/main" id="{702FD6E9-A612-604B-BA05-BAAB33C5D872}"/>
                </a:ext>
              </a:extLst>
            </p:cNvPr>
            <p:cNvCxnSpPr>
              <a:cxnSpLocks/>
              <a:stCxn id="147" idx="7"/>
            </p:cNvCxnSpPr>
            <p:nvPr/>
          </p:nvCxnSpPr>
          <p:spPr>
            <a:xfrm flipV="1">
              <a:off x="5799856" y="2407775"/>
              <a:ext cx="979234" cy="131230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20">
              <a:extLst>
                <a:ext uri="{FF2B5EF4-FFF2-40B4-BE49-F238E27FC236}">
                  <a16:creationId xmlns:a16="http://schemas.microsoft.com/office/drawing/2014/main" id="{B673E85B-72DC-974E-8D4C-17A2063013C8}"/>
                </a:ext>
              </a:extLst>
            </p:cNvPr>
            <p:cNvCxnSpPr>
              <a:cxnSpLocks/>
              <a:stCxn id="147" idx="1"/>
            </p:cNvCxnSpPr>
            <p:nvPr/>
          </p:nvCxnSpPr>
          <p:spPr>
            <a:xfrm flipH="1" flipV="1">
              <a:off x="4821303" y="2407775"/>
              <a:ext cx="852706" cy="131230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Oval 7">
              <a:extLst>
                <a:ext uri="{FF2B5EF4-FFF2-40B4-BE49-F238E27FC236}">
                  <a16:creationId xmlns:a16="http://schemas.microsoft.com/office/drawing/2014/main" id="{66602A47-7900-7F42-9A1B-F83C0A01849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448202" y="3138819"/>
              <a:ext cx="176616" cy="178062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cxnSp>
          <p:nvCxnSpPr>
            <p:cNvPr id="174" name="Straight Connector 19">
              <a:extLst>
                <a:ext uri="{FF2B5EF4-FFF2-40B4-BE49-F238E27FC236}">
                  <a16:creationId xmlns:a16="http://schemas.microsoft.com/office/drawing/2014/main" id="{3C853074-BE59-A345-B3C9-40995DAECFE8}"/>
                </a:ext>
              </a:extLst>
            </p:cNvPr>
            <p:cNvCxnSpPr>
              <a:cxnSpLocks/>
              <a:stCxn id="173" idx="5"/>
            </p:cNvCxnSpPr>
            <p:nvPr/>
          </p:nvCxnSpPr>
          <p:spPr>
            <a:xfrm>
              <a:off x="6598953" y="3290804"/>
              <a:ext cx="917848" cy="122519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20">
              <a:extLst>
                <a:ext uri="{FF2B5EF4-FFF2-40B4-BE49-F238E27FC236}">
                  <a16:creationId xmlns:a16="http://schemas.microsoft.com/office/drawing/2014/main" id="{8911BFF8-DA8C-7148-B292-5D95F13F88B3}"/>
                </a:ext>
              </a:extLst>
            </p:cNvPr>
            <p:cNvCxnSpPr>
              <a:cxnSpLocks/>
              <a:stCxn id="173" idx="7"/>
            </p:cNvCxnSpPr>
            <p:nvPr/>
          </p:nvCxnSpPr>
          <p:spPr>
            <a:xfrm flipV="1">
              <a:off x="6598953" y="1628021"/>
              <a:ext cx="917848" cy="1536875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7" name="Text Box 9">
              <a:extLst>
                <a:ext uri="{FF2B5EF4-FFF2-40B4-BE49-F238E27FC236}">
                  <a16:creationId xmlns:a16="http://schemas.microsoft.com/office/drawing/2014/main" id="{DFB0A8C0-11A4-8043-AAAF-4DC5F1DD434E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7294319" y="1166356"/>
              <a:ext cx="244406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sz="2400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LUNA-MV – 2022/</a:t>
              </a:r>
            </a:p>
          </p:txBody>
        </p:sp>
      </p:grpSp>
      <p:pic>
        <p:nvPicPr>
          <p:cNvPr id="27" name="Immagine 26">
            <a:extLst>
              <a:ext uri="{FF2B5EF4-FFF2-40B4-BE49-F238E27FC236}">
                <a16:creationId xmlns:a16="http://schemas.microsoft.com/office/drawing/2014/main" id="{1E972DED-B6FA-DBA4-6E48-C42829964D4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68" y="565552"/>
            <a:ext cx="4398605" cy="6292449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F757EB65-7CC3-AAA6-3456-97B5B9BFB06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1666" y="797988"/>
            <a:ext cx="2254344" cy="856647"/>
          </a:xfrm>
          <a:prstGeom prst="rect">
            <a:avLst/>
          </a:prstGeom>
        </p:spPr>
      </p:pic>
      <p:pic>
        <p:nvPicPr>
          <p:cNvPr id="29" name="Picture 2" descr="INFN">
            <a:extLst>
              <a:ext uri="{FF2B5EF4-FFF2-40B4-BE49-F238E27FC236}">
                <a16:creationId xmlns:a16="http://schemas.microsoft.com/office/drawing/2014/main" id="{D8B2A652-A5F1-9F15-A5C2-3B3F7AE5E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0217" y="5342592"/>
            <a:ext cx="1993900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E4A4C693-D1D5-F64E-B57E-089DA7B15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12192000" cy="87337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4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LUNA: a long story of discoveries </a:t>
            </a:r>
          </a:p>
        </p:txBody>
      </p:sp>
      <p:pic>
        <p:nvPicPr>
          <p:cNvPr id="3" name="Immagine 2" descr="Immagine che contiene interni, soffitto, pavimento, area&#10;&#10;Descrizione generata automaticamente">
            <a:extLst>
              <a:ext uri="{FF2B5EF4-FFF2-40B4-BE49-F238E27FC236}">
                <a16:creationId xmlns:a16="http://schemas.microsoft.com/office/drawing/2014/main" id="{4A2542E2-B86C-1269-5864-3A6A1E97D75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30"/>
          <a:stretch/>
        </p:blipFill>
        <p:spPr>
          <a:xfrm>
            <a:off x="7732701" y="1789043"/>
            <a:ext cx="4398605" cy="1639957"/>
          </a:xfrm>
          <a:prstGeom prst="rect">
            <a:avLst/>
          </a:prstGeom>
          <a:ln w="1016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4663505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loan-zoom_Page_06">
            <a:extLst>
              <a:ext uri="{FF2B5EF4-FFF2-40B4-BE49-F238E27FC236}">
                <a16:creationId xmlns:a16="http://schemas.microsoft.com/office/drawing/2014/main" id="{C19A048C-A291-9045-9566-E825FAE35C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7937"/>
            <a:ext cx="5341721" cy="690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D503BD4-2099-D84B-AF96-2E9311DC8C26}"/>
              </a:ext>
            </a:extLst>
          </p:cNvPr>
          <p:cNvSpPr txBox="1">
            <a:spLocks/>
          </p:cNvSpPr>
          <p:nvPr/>
        </p:nvSpPr>
        <p:spPr bwMode="auto">
          <a:xfrm>
            <a:off x="3161622" y="76200"/>
            <a:ext cx="624363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800" kern="0" dirty="0">
                <a:solidFill>
                  <a:srgbClr val="FFFFFF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rPr>
              <a:t>Nuclear </a:t>
            </a:r>
            <a:r>
              <a:rPr lang="en-US" sz="4800" kern="0" dirty="0">
                <a:solidFill>
                  <a:srgbClr val="C00000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rPr>
              <a:t>Burning in Stars</a:t>
            </a:r>
          </a:p>
        </p:txBody>
      </p:sp>
      <p:sp>
        <p:nvSpPr>
          <p:cNvPr id="7" name="Text Box 21">
            <a:extLst>
              <a:ext uri="{FF2B5EF4-FFF2-40B4-BE49-F238E27FC236}">
                <a16:creationId xmlns:a16="http://schemas.microsoft.com/office/drawing/2014/main" id="{7A0164CE-80EC-4B47-82F2-3F9F95AC2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0529" y="5698501"/>
            <a:ext cx="1255431" cy="473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log (</a:t>
            </a:r>
            <a:r>
              <a:rPr lang="en-US" sz="2000" b="0" dirty="0" err="1">
                <a:solidFill>
                  <a:schemeClr val="bg1"/>
                </a:solidFill>
                <a:sym typeface="Symbol" pitchFamily="-111" charset="2"/>
              </a:rPr>
              <a:t></a:t>
            </a:r>
            <a:r>
              <a:rPr lang="en-US" b="0" baseline="-25000" dirty="0" err="1">
                <a:solidFill>
                  <a:schemeClr val="bg1"/>
                </a:solidFill>
                <a:sym typeface="Symbol" pitchFamily="-111" charset="2"/>
              </a:rPr>
              <a:t>c</a:t>
            </a:r>
            <a:r>
              <a:rPr lang="en-US" b="0" dirty="0">
                <a:solidFill>
                  <a:schemeClr val="bg1"/>
                </a:solidFill>
                <a:sym typeface="Symbol" pitchFamily="-111" charset="2"/>
              </a:rPr>
              <a:t>)</a:t>
            </a:r>
            <a:r>
              <a:rPr lang="en-US" b="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" name="Text Box 22">
            <a:extLst>
              <a:ext uri="{FF2B5EF4-FFF2-40B4-BE49-F238E27FC236}">
                <a16:creationId xmlns:a16="http://schemas.microsoft.com/office/drawing/2014/main" id="{E097A119-1265-334F-915F-C299BC2A6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3743" y="2060490"/>
            <a:ext cx="986679" cy="327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O-ignition</a:t>
            </a:r>
          </a:p>
        </p:txBody>
      </p:sp>
      <p:sp>
        <p:nvSpPr>
          <p:cNvPr id="9" name="Text Box 24">
            <a:extLst>
              <a:ext uri="{FF2B5EF4-FFF2-40B4-BE49-F238E27FC236}">
                <a16:creationId xmlns:a16="http://schemas.microsoft.com/office/drawing/2014/main" id="{3C6066AD-B851-A645-83F9-AA08CA28C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4164" y="1787639"/>
            <a:ext cx="1005473" cy="329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Si-ignition</a:t>
            </a:r>
          </a:p>
        </p:txBody>
      </p:sp>
      <p:sp>
        <p:nvSpPr>
          <p:cNvPr id="10" name="Freeform 25">
            <a:extLst>
              <a:ext uri="{FF2B5EF4-FFF2-40B4-BE49-F238E27FC236}">
                <a16:creationId xmlns:a16="http://schemas.microsoft.com/office/drawing/2014/main" id="{C05295D1-2726-5B46-8E7E-5721FF0669B0}"/>
              </a:ext>
            </a:extLst>
          </p:cNvPr>
          <p:cNvSpPr>
            <a:spLocks/>
          </p:cNvSpPr>
          <p:nvPr/>
        </p:nvSpPr>
        <p:spPr bwMode="auto">
          <a:xfrm>
            <a:off x="3998753" y="2517137"/>
            <a:ext cx="390913" cy="162953"/>
          </a:xfrm>
          <a:custGeom>
            <a:avLst/>
            <a:gdLst>
              <a:gd name="T0" fmla="*/ 30 w 208"/>
              <a:gd name="T1" fmla="*/ 77 h 86"/>
              <a:gd name="T2" fmla="*/ 12 w 208"/>
              <a:gd name="T3" fmla="*/ 65 h 86"/>
              <a:gd name="T4" fmla="*/ 0 w 208"/>
              <a:gd name="T5" fmla="*/ 30 h 86"/>
              <a:gd name="T6" fmla="*/ 53 w 208"/>
              <a:gd name="T7" fmla="*/ 0 h 86"/>
              <a:gd name="T8" fmla="*/ 208 w 208"/>
              <a:gd name="T9" fmla="*/ 18 h 86"/>
              <a:gd name="T10" fmla="*/ 30 w 208"/>
              <a:gd name="T11" fmla="*/ 77 h 8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8"/>
              <a:gd name="T19" fmla="*/ 0 h 86"/>
              <a:gd name="T20" fmla="*/ 208 w 208"/>
              <a:gd name="T21" fmla="*/ 86 h 8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8" h="86">
                <a:moveTo>
                  <a:pt x="30" y="77"/>
                </a:moveTo>
                <a:cubicBezTo>
                  <a:pt x="24" y="73"/>
                  <a:pt x="16" y="71"/>
                  <a:pt x="12" y="65"/>
                </a:cubicBezTo>
                <a:cubicBezTo>
                  <a:pt x="5" y="55"/>
                  <a:pt x="0" y="30"/>
                  <a:pt x="0" y="30"/>
                </a:cubicBezTo>
                <a:cubicBezTo>
                  <a:pt x="15" y="7"/>
                  <a:pt x="28" y="8"/>
                  <a:pt x="53" y="0"/>
                </a:cubicBezTo>
                <a:cubicBezTo>
                  <a:pt x="106" y="11"/>
                  <a:pt x="153" y="14"/>
                  <a:pt x="208" y="18"/>
                </a:cubicBezTo>
                <a:cubicBezTo>
                  <a:pt x="191" y="86"/>
                  <a:pt x="80" y="77"/>
                  <a:pt x="30" y="7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6">
            <a:extLst>
              <a:ext uri="{FF2B5EF4-FFF2-40B4-BE49-F238E27FC236}">
                <a16:creationId xmlns:a16="http://schemas.microsoft.com/office/drawing/2014/main" id="{B0D8F58F-B7B2-CE48-AA6C-7395DC3FE291}"/>
              </a:ext>
            </a:extLst>
          </p:cNvPr>
          <p:cNvSpPr>
            <a:spLocks/>
          </p:cNvSpPr>
          <p:nvPr/>
        </p:nvSpPr>
        <p:spPr bwMode="auto">
          <a:xfrm>
            <a:off x="4382148" y="2145756"/>
            <a:ext cx="364601" cy="270957"/>
          </a:xfrm>
          <a:custGeom>
            <a:avLst/>
            <a:gdLst>
              <a:gd name="T0" fmla="*/ 27 w 194"/>
              <a:gd name="T1" fmla="*/ 0 h 143"/>
              <a:gd name="T2" fmla="*/ 170 w 194"/>
              <a:gd name="T3" fmla="*/ 95 h 143"/>
              <a:gd name="T4" fmla="*/ 194 w 194"/>
              <a:gd name="T5" fmla="*/ 89 h 143"/>
              <a:gd name="T6" fmla="*/ 134 w 194"/>
              <a:gd name="T7" fmla="*/ 0 h 143"/>
              <a:gd name="T8" fmla="*/ 27 w 194"/>
              <a:gd name="T9" fmla="*/ 0 h 1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4"/>
              <a:gd name="T16" fmla="*/ 0 h 143"/>
              <a:gd name="T17" fmla="*/ 194 w 194"/>
              <a:gd name="T18" fmla="*/ 143 h 1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4" h="143">
                <a:moveTo>
                  <a:pt x="27" y="0"/>
                </a:moveTo>
                <a:cubicBezTo>
                  <a:pt x="35" y="143"/>
                  <a:pt x="0" y="108"/>
                  <a:pt x="170" y="95"/>
                </a:cubicBezTo>
                <a:cubicBezTo>
                  <a:pt x="178" y="94"/>
                  <a:pt x="186" y="91"/>
                  <a:pt x="194" y="89"/>
                </a:cubicBezTo>
                <a:cubicBezTo>
                  <a:pt x="187" y="23"/>
                  <a:pt x="192" y="19"/>
                  <a:pt x="134" y="0"/>
                </a:cubicBezTo>
                <a:cubicBezTo>
                  <a:pt x="30" y="6"/>
                  <a:pt x="57" y="30"/>
                  <a:pt x="27" y="0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29" descr="betelgeuse">
            <a:extLst>
              <a:ext uri="{FF2B5EF4-FFF2-40B4-BE49-F238E27FC236}">
                <a16:creationId xmlns:a16="http://schemas.microsoft.com/office/drawing/2014/main" id="{F37BC93D-96AE-BA41-B854-25118223E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576" y="3250540"/>
            <a:ext cx="1248071" cy="11026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36">
            <a:extLst>
              <a:ext uri="{FF2B5EF4-FFF2-40B4-BE49-F238E27FC236}">
                <a16:creationId xmlns:a16="http://schemas.microsoft.com/office/drawing/2014/main" id="{7698741D-D04F-734A-930B-EBB2D05BAD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0572" y="2455200"/>
            <a:ext cx="1278181" cy="10794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 Box 27">
            <a:extLst>
              <a:ext uri="{FF2B5EF4-FFF2-40B4-BE49-F238E27FC236}">
                <a16:creationId xmlns:a16="http://schemas.microsoft.com/office/drawing/2014/main" id="{700E929C-75A8-5148-B87A-1F5851976115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5732" y="3292140"/>
            <a:ext cx="1265725" cy="469847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log (</a:t>
            </a:r>
            <a:r>
              <a:rPr lang="en-US" sz="2000" b="0" dirty="0" err="1">
                <a:solidFill>
                  <a:schemeClr val="bg1"/>
                </a:solidFill>
                <a:sym typeface="Symbol" pitchFamily="-111" charset="2"/>
              </a:rPr>
              <a:t>T</a:t>
            </a:r>
            <a:r>
              <a:rPr lang="en-US" b="0" baseline="-25000" dirty="0" err="1">
                <a:solidFill>
                  <a:schemeClr val="bg1"/>
                </a:solidFill>
                <a:sym typeface="Symbol" pitchFamily="-111" charset="2"/>
              </a:rPr>
              <a:t>c</a:t>
            </a:r>
            <a:r>
              <a:rPr lang="en-US" b="0" dirty="0">
                <a:solidFill>
                  <a:schemeClr val="bg1"/>
                </a:solidFill>
                <a:sym typeface="Symbol" pitchFamily="-111" charset="2"/>
              </a:rPr>
              <a:t>)</a:t>
            </a:r>
            <a:r>
              <a:rPr lang="en-US" b="0" dirty="0"/>
              <a:t> </a:t>
            </a:r>
          </a:p>
        </p:txBody>
      </p:sp>
      <p:sp>
        <p:nvSpPr>
          <p:cNvPr id="15" name="Rectangle 28">
            <a:extLst>
              <a:ext uri="{FF2B5EF4-FFF2-40B4-BE49-F238E27FC236}">
                <a16:creationId xmlns:a16="http://schemas.microsoft.com/office/drawing/2014/main" id="{F18CE433-EEA0-894D-9E73-403E68FF9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887" y="1518578"/>
            <a:ext cx="4085790" cy="4035918"/>
          </a:xfrm>
          <a:prstGeom prst="rect">
            <a:avLst/>
          </a:prstGeom>
          <a:noFill/>
          <a:ln w="19050">
            <a:solidFill>
              <a:srgbClr val="EAEAEA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pic>
        <p:nvPicPr>
          <p:cNvPr id="16" name="Picture 30" descr="star">
            <a:extLst>
              <a:ext uri="{FF2B5EF4-FFF2-40B4-BE49-F238E27FC236}">
                <a16:creationId xmlns:a16="http://schemas.microsoft.com/office/drawing/2014/main" id="{6C2E0AF7-7A50-CA43-B34E-F0644D512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16202A"/>
              </a:clrFrom>
              <a:clrTo>
                <a:srgbClr val="16202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3891" y="4220559"/>
            <a:ext cx="992317" cy="10004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 Box 34">
            <a:extLst>
              <a:ext uri="{FF2B5EF4-FFF2-40B4-BE49-F238E27FC236}">
                <a16:creationId xmlns:a16="http://schemas.microsoft.com/office/drawing/2014/main" id="{DE12E889-8581-DC4D-84E4-E6F0D6116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5155" y="5039111"/>
            <a:ext cx="975403" cy="327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H-ignition</a:t>
            </a:r>
          </a:p>
        </p:txBody>
      </p:sp>
      <p:sp>
        <p:nvSpPr>
          <p:cNvPr id="18" name="Text Box 35">
            <a:extLst>
              <a:ext uri="{FF2B5EF4-FFF2-40B4-BE49-F238E27FC236}">
                <a16:creationId xmlns:a16="http://schemas.microsoft.com/office/drawing/2014/main" id="{7EE6C6DC-2E79-9D4E-8852-272F8CB9C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7472" y="3856758"/>
            <a:ext cx="1075010" cy="327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He-ignition</a:t>
            </a:r>
          </a:p>
        </p:txBody>
      </p:sp>
      <p:sp>
        <p:nvSpPr>
          <p:cNvPr id="19" name="Text Box 36">
            <a:extLst>
              <a:ext uri="{FF2B5EF4-FFF2-40B4-BE49-F238E27FC236}">
                <a16:creationId xmlns:a16="http://schemas.microsoft.com/office/drawing/2014/main" id="{EF3AB4F7-56C5-3040-8EA2-0567464C8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2057" y="2788092"/>
            <a:ext cx="975403" cy="327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C-ignition</a:t>
            </a:r>
          </a:p>
        </p:txBody>
      </p:sp>
      <p:sp>
        <p:nvSpPr>
          <p:cNvPr id="20" name="Text Box 37">
            <a:extLst>
              <a:ext uri="{FF2B5EF4-FFF2-40B4-BE49-F238E27FC236}">
                <a16:creationId xmlns:a16="http://schemas.microsoft.com/office/drawing/2014/main" id="{CF2A44AF-C635-5342-A755-E17715D2EA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255" y="5402912"/>
            <a:ext cx="300702" cy="291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00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21" name="Text Box 38">
            <a:extLst>
              <a:ext uri="{FF2B5EF4-FFF2-40B4-BE49-F238E27FC236}">
                <a16:creationId xmlns:a16="http://schemas.microsoft.com/office/drawing/2014/main" id="{79C61AEF-3439-524A-B84F-B8B24F688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255" y="4129609"/>
            <a:ext cx="300702" cy="291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00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22" name="Text Box 39">
            <a:extLst>
              <a:ext uri="{FF2B5EF4-FFF2-40B4-BE49-F238E27FC236}">
                <a16:creationId xmlns:a16="http://schemas.microsoft.com/office/drawing/2014/main" id="{5BCB98C2-93D9-D742-B6C2-EAAF22873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044" y="1401101"/>
            <a:ext cx="383395" cy="291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00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23" name="Text Box 40">
            <a:extLst>
              <a:ext uri="{FF2B5EF4-FFF2-40B4-BE49-F238E27FC236}">
                <a16:creationId xmlns:a16="http://schemas.microsoft.com/office/drawing/2014/main" id="{F901CD3A-F3BC-DB4E-BCDE-B15B9441E8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255" y="2765355"/>
            <a:ext cx="300702" cy="291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00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24" name="Text Box 41">
            <a:extLst>
              <a:ext uri="{FF2B5EF4-FFF2-40B4-BE49-F238E27FC236}">
                <a16:creationId xmlns:a16="http://schemas.microsoft.com/office/drawing/2014/main" id="{A0DE0F4F-20B9-0C47-9A1F-216CF7DA7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5308" y="5584813"/>
            <a:ext cx="300702" cy="291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00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25" name="Text Box 42">
            <a:extLst>
              <a:ext uri="{FF2B5EF4-FFF2-40B4-BE49-F238E27FC236}">
                <a16:creationId xmlns:a16="http://schemas.microsoft.com/office/drawing/2014/main" id="{03BCF737-FCC2-C348-BF90-38C524B5C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8889" y="5584813"/>
            <a:ext cx="300702" cy="291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00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6" name="Text Box 43">
            <a:extLst>
              <a:ext uri="{FF2B5EF4-FFF2-40B4-BE49-F238E27FC236}">
                <a16:creationId xmlns:a16="http://schemas.microsoft.com/office/drawing/2014/main" id="{F502C866-D4F4-F240-B581-F5A5899BA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204" y="5584813"/>
            <a:ext cx="300702" cy="291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0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7" name="Text Box 44">
            <a:extLst>
              <a:ext uri="{FF2B5EF4-FFF2-40B4-BE49-F238E27FC236}">
                <a16:creationId xmlns:a16="http://schemas.microsoft.com/office/drawing/2014/main" id="{7C868484-9B00-3543-BD44-ACDE54416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2259" y="5584813"/>
            <a:ext cx="300702" cy="291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00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28" name="Text Box 45">
            <a:extLst>
              <a:ext uri="{FF2B5EF4-FFF2-40B4-BE49-F238E27FC236}">
                <a16:creationId xmlns:a16="http://schemas.microsoft.com/office/drawing/2014/main" id="{A18B3226-0E57-7E43-AD02-DD24A0CA8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3944" y="5584813"/>
            <a:ext cx="383395" cy="291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00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29" name="Text Box 46">
            <a:extLst>
              <a:ext uri="{FF2B5EF4-FFF2-40B4-BE49-F238E27FC236}">
                <a16:creationId xmlns:a16="http://schemas.microsoft.com/office/drawing/2014/main" id="{115CDBBD-414B-1445-ACA0-721AD188B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8889" y="5584813"/>
            <a:ext cx="300702" cy="291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00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0" name="Text Box 47">
            <a:extLst>
              <a:ext uri="{FF2B5EF4-FFF2-40B4-BE49-F238E27FC236}">
                <a16:creationId xmlns:a16="http://schemas.microsoft.com/office/drawing/2014/main" id="{32E9BA9B-1D8C-584B-90EE-6A5F3760C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0574" y="5584813"/>
            <a:ext cx="300702" cy="291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000">
                <a:solidFill>
                  <a:schemeClr val="bg1"/>
                </a:solidFill>
              </a:rPr>
              <a:t>6</a:t>
            </a:r>
          </a:p>
        </p:txBody>
      </p:sp>
      <p:pic>
        <p:nvPicPr>
          <p:cNvPr id="31" name="Picture 51" descr="chandra-silicon">
            <a:extLst>
              <a:ext uri="{FF2B5EF4-FFF2-40B4-BE49-F238E27FC236}">
                <a16:creationId xmlns:a16="http://schemas.microsoft.com/office/drawing/2014/main" id="{8022FDF7-4E7A-DB47-8B76-5DD9BD6B9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5829" y="1354465"/>
            <a:ext cx="1353160" cy="114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Freeform 33">
            <a:extLst>
              <a:ext uri="{FF2B5EF4-FFF2-40B4-BE49-F238E27FC236}">
                <a16:creationId xmlns:a16="http://schemas.microsoft.com/office/drawing/2014/main" id="{A5B23E77-2E1F-4D4C-93B1-7222941C967D}"/>
              </a:ext>
            </a:extLst>
          </p:cNvPr>
          <p:cNvSpPr>
            <a:spLocks/>
          </p:cNvSpPr>
          <p:nvPr/>
        </p:nvSpPr>
        <p:spPr bwMode="auto">
          <a:xfrm>
            <a:off x="1025560" y="1891854"/>
            <a:ext cx="3822676" cy="3658854"/>
          </a:xfrm>
          <a:custGeom>
            <a:avLst/>
            <a:gdLst>
              <a:gd name="T0" fmla="*/ 0 w 1668"/>
              <a:gd name="T1" fmla="*/ 2314 h 1610"/>
              <a:gd name="T2" fmla="*/ 246 w 1668"/>
              <a:gd name="T3" fmla="*/ 2015 h 1610"/>
              <a:gd name="T4" fmla="*/ 361 w 1668"/>
              <a:gd name="T5" fmla="*/ 1840 h 1610"/>
              <a:gd name="T6" fmla="*/ 411 w 1668"/>
              <a:gd name="T7" fmla="*/ 1761 h 1610"/>
              <a:gd name="T8" fmla="*/ 624 w 1668"/>
              <a:gd name="T9" fmla="*/ 1559 h 1610"/>
              <a:gd name="T10" fmla="*/ 828 w 1668"/>
              <a:gd name="T11" fmla="*/ 1386 h 1610"/>
              <a:gd name="T12" fmla="*/ 917 w 1668"/>
              <a:gd name="T13" fmla="*/ 1253 h 1610"/>
              <a:gd name="T14" fmla="*/ 963 w 1668"/>
              <a:gd name="T15" fmla="*/ 1160 h 1610"/>
              <a:gd name="T16" fmla="*/ 1124 w 1668"/>
              <a:gd name="T17" fmla="*/ 960 h 1610"/>
              <a:gd name="T18" fmla="*/ 1267 w 1668"/>
              <a:gd name="T19" fmla="*/ 842 h 1610"/>
              <a:gd name="T20" fmla="*/ 1428 w 1668"/>
              <a:gd name="T21" fmla="*/ 738 h 1610"/>
              <a:gd name="T22" fmla="*/ 1443 w 1668"/>
              <a:gd name="T23" fmla="*/ 679 h 1610"/>
              <a:gd name="T24" fmla="*/ 1517 w 1668"/>
              <a:gd name="T25" fmla="*/ 656 h 1610"/>
              <a:gd name="T26" fmla="*/ 1571 w 1668"/>
              <a:gd name="T27" fmla="*/ 676 h 1610"/>
              <a:gd name="T28" fmla="*/ 1628 w 1668"/>
              <a:gd name="T29" fmla="*/ 632 h 1610"/>
              <a:gd name="T30" fmla="*/ 1685 w 1668"/>
              <a:gd name="T31" fmla="*/ 607 h 1610"/>
              <a:gd name="T32" fmla="*/ 1782 w 1668"/>
              <a:gd name="T33" fmla="*/ 592 h 1610"/>
              <a:gd name="T34" fmla="*/ 1863 w 1668"/>
              <a:gd name="T35" fmla="*/ 548 h 1610"/>
              <a:gd name="T36" fmla="*/ 1882 w 1668"/>
              <a:gd name="T37" fmla="*/ 483 h 1610"/>
              <a:gd name="T38" fmla="*/ 1863 w 1668"/>
              <a:gd name="T39" fmla="*/ 445 h 1610"/>
              <a:gd name="T40" fmla="*/ 1815 w 1668"/>
              <a:gd name="T41" fmla="*/ 455 h 1610"/>
              <a:gd name="T42" fmla="*/ 1896 w 1668"/>
              <a:gd name="T43" fmla="*/ 471 h 1610"/>
              <a:gd name="T44" fmla="*/ 1924 w 1668"/>
              <a:gd name="T45" fmla="*/ 410 h 1610"/>
              <a:gd name="T46" fmla="*/ 1896 w 1668"/>
              <a:gd name="T47" fmla="*/ 373 h 1610"/>
              <a:gd name="T48" fmla="*/ 1896 w 1668"/>
              <a:gd name="T49" fmla="*/ 327 h 1610"/>
              <a:gd name="T50" fmla="*/ 1950 w 1668"/>
              <a:gd name="T51" fmla="*/ 320 h 1610"/>
              <a:gd name="T52" fmla="*/ 1971 w 1668"/>
              <a:gd name="T53" fmla="*/ 375 h 1610"/>
              <a:gd name="T54" fmla="*/ 2017 w 1668"/>
              <a:gd name="T55" fmla="*/ 338 h 1610"/>
              <a:gd name="T56" fmla="*/ 2078 w 1668"/>
              <a:gd name="T57" fmla="*/ 320 h 1610"/>
              <a:gd name="T58" fmla="*/ 2156 w 1668"/>
              <a:gd name="T59" fmla="*/ 247 h 1610"/>
              <a:gd name="T60" fmla="*/ 2195 w 1668"/>
              <a:gd name="T61" fmla="*/ 190 h 1610"/>
              <a:gd name="T62" fmla="*/ 2146 w 1668"/>
              <a:gd name="T63" fmla="*/ 166 h 1610"/>
              <a:gd name="T64" fmla="*/ 2085 w 1668"/>
              <a:gd name="T65" fmla="*/ 193 h 1610"/>
              <a:gd name="T66" fmla="*/ 2034 w 1668"/>
              <a:gd name="T67" fmla="*/ 158 h 1610"/>
              <a:gd name="T68" fmla="*/ 2093 w 1668"/>
              <a:gd name="T69" fmla="*/ 149 h 1610"/>
              <a:gd name="T70" fmla="*/ 2149 w 1668"/>
              <a:gd name="T71" fmla="*/ 138 h 1610"/>
              <a:gd name="T72" fmla="*/ 2221 w 1668"/>
              <a:gd name="T73" fmla="*/ 100 h 1610"/>
              <a:gd name="T74" fmla="*/ 2332 w 1668"/>
              <a:gd name="T75" fmla="*/ 79 h 1610"/>
              <a:gd name="T76" fmla="*/ 2417 w 1668"/>
              <a:gd name="T77" fmla="*/ 23 h 1610"/>
              <a:gd name="T78" fmla="*/ 2480 w 1668"/>
              <a:gd name="T79" fmla="*/ 0 h 161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668"/>
              <a:gd name="T121" fmla="*/ 0 h 1610"/>
              <a:gd name="T122" fmla="*/ 1668 w 1668"/>
              <a:gd name="T123" fmla="*/ 1610 h 1610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668" h="1610">
                <a:moveTo>
                  <a:pt x="22" y="1610"/>
                </a:moveTo>
                <a:lnTo>
                  <a:pt x="0" y="1608"/>
                </a:lnTo>
                <a:cubicBezTo>
                  <a:pt x="14" y="1586"/>
                  <a:pt x="76" y="1512"/>
                  <a:pt x="104" y="1478"/>
                </a:cubicBezTo>
                <a:cubicBezTo>
                  <a:pt x="132" y="1444"/>
                  <a:pt x="148" y="1425"/>
                  <a:pt x="166" y="1401"/>
                </a:cubicBezTo>
                <a:cubicBezTo>
                  <a:pt x="184" y="1377"/>
                  <a:pt x="196" y="1354"/>
                  <a:pt x="209" y="1334"/>
                </a:cubicBezTo>
                <a:cubicBezTo>
                  <a:pt x="222" y="1314"/>
                  <a:pt x="237" y="1291"/>
                  <a:pt x="243" y="1279"/>
                </a:cubicBezTo>
                <a:cubicBezTo>
                  <a:pt x="249" y="1267"/>
                  <a:pt x="238" y="1273"/>
                  <a:pt x="243" y="1264"/>
                </a:cubicBezTo>
                <a:cubicBezTo>
                  <a:pt x="248" y="1255"/>
                  <a:pt x="258" y="1245"/>
                  <a:pt x="276" y="1224"/>
                </a:cubicBezTo>
                <a:cubicBezTo>
                  <a:pt x="294" y="1203"/>
                  <a:pt x="327" y="1163"/>
                  <a:pt x="351" y="1140"/>
                </a:cubicBezTo>
                <a:cubicBezTo>
                  <a:pt x="375" y="1117"/>
                  <a:pt x="397" y="1103"/>
                  <a:pt x="420" y="1084"/>
                </a:cubicBezTo>
                <a:cubicBezTo>
                  <a:pt x="443" y="1065"/>
                  <a:pt x="467" y="1049"/>
                  <a:pt x="490" y="1029"/>
                </a:cubicBezTo>
                <a:cubicBezTo>
                  <a:pt x="513" y="1009"/>
                  <a:pt x="537" y="987"/>
                  <a:pt x="557" y="964"/>
                </a:cubicBezTo>
                <a:cubicBezTo>
                  <a:pt x="577" y="941"/>
                  <a:pt x="600" y="903"/>
                  <a:pt x="610" y="888"/>
                </a:cubicBezTo>
                <a:cubicBezTo>
                  <a:pt x="620" y="873"/>
                  <a:pt x="617" y="877"/>
                  <a:pt x="617" y="871"/>
                </a:cubicBezTo>
                <a:cubicBezTo>
                  <a:pt x="617" y="865"/>
                  <a:pt x="607" y="860"/>
                  <a:pt x="612" y="849"/>
                </a:cubicBezTo>
                <a:cubicBezTo>
                  <a:pt x="617" y="838"/>
                  <a:pt x="630" y="829"/>
                  <a:pt x="648" y="806"/>
                </a:cubicBezTo>
                <a:cubicBezTo>
                  <a:pt x="666" y="783"/>
                  <a:pt x="702" y="735"/>
                  <a:pt x="720" y="712"/>
                </a:cubicBezTo>
                <a:cubicBezTo>
                  <a:pt x="738" y="689"/>
                  <a:pt x="739" y="684"/>
                  <a:pt x="756" y="667"/>
                </a:cubicBezTo>
                <a:cubicBezTo>
                  <a:pt x="773" y="650"/>
                  <a:pt x="808" y="621"/>
                  <a:pt x="824" y="607"/>
                </a:cubicBezTo>
                <a:cubicBezTo>
                  <a:pt x="840" y="593"/>
                  <a:pt x="835" y="598"/>
                  <a:pt x="852" y="585"/>
                </a:cubicBezTo>
                <a:cubicBezTo>
                  <a:pt x="869" y="572"/>
                  <a:pt x="909" y="544"/>
                  <a:pt x="927" y="532"/>
                </a:cubicBezTo>
                <a:cubicBezTo>
                  <a:pt x="945" y="520"/>
                  <a:pt x="953" y="519"/>
                  <a:pt x="960" y="513"/>
                </a:cubicBezTo>
                <a:cubicBezTo>
                  <a:pt x="967" y="507"/>
                  <a:pt x="966" y="501"/>
                  <a:pt x="968" y="494"/>
                </a:cubicBezTo>
                <a:cubicBezTo>
                  <a:pt x="970" y="487"/>
                  <a:pt x="966" y="478"/>
                  <a:pt x="970" y="472"/>
                </a:cubicBezTo>
                <a:cubicBezTo>
                  <a:pt x="974" y="466"/>
                  <a:pt x="981" y="459"/>
                  <a:pt x="989" y="456"/>
                </a:cubicBezTo>
                <a:cubicBezTo>
                  <a:pt x="997" y="453"/>
                  <a:pt x="1012" y="454"/>
                  <a:pt x="1020" y="456"/>
                </a:cubicBezTo>
                <a:cubicBezTo>
                  <a:pt x="1028" y="458"/>
                  <a:pt x="1034" y="468"/>
                  <a:pt x="1040" y="470"/>
                </a:cubicBezTo>
                <a:cubicBezTo>
                  <a:pt x="1046" y="472"/>
                  <a:pt x="1051" y="473"/>
                  <a:pt x="1056" y="470"/>
                </a:cubicBezTo>
                <a:cubicBezTo>
                  <a:pt x="1061" y="467"/>
                  <a:pt x="1067" y="458"/>
                  <a:pt x="1073" y="453"/>
                </a:cubicBezTo>
                <a:cubicBezTo>
                  <a:pt x="1079" y="448"/>
                  <a:pt x="1088" y="443"/>
                  <a:pt x="1095" y="439"/>
                </a:cubicBezTo>
                <a:cubicBezTo>
                  <a:pt x="1102" y="435"/>
                  <a:pt x="1108" y="432"/>
                  <a:pt x="1114" y="429"/>
                </a:cubicBezTo>
                <a:cubicBezTo>
                  <a:pt x="1120" y="426"/>
                  <a:pt x="1123" y="423"/>
                  <a:pt x="1133" y="422"/>
                </a:cubicBezTo>
                <a:cubicBezTo>
                  <a:pt x="1143" y="421"/>
                  <a:pt x="1161" y="424"/>
                  <a:pt x="1172" y="422"/>
                </a:cubicBezTo>
                <a:cubicBezTo>
                  <a:pt x="1183" y="420"/>
                  <a:pt x="1190" y="416"/>
                  <a:pt x="1198" y="412"/>
                </a:cubicBezTo>
                <a:cubicBezTo>
                  <a:pt x="1206" y="408"/>
                  <a:pt x="1213" y="403"/>
                  <a:pt x="1222" y="398"/>
                </a:cubicBezTo>
                <a:cubicBezTo>
                  <a:pt x="1231" y="393"/>
                  <a:pt x="1246" y="387"/>
                  <a:pt x="1253" y="381"/>
                </a:cubicBezTo>
                <a:cubicBezTo>
                  <a:pt x="1260" y="375"/>
                  <a:pt x="1263" y="369"/>
                  <a:pt x="1265" y="362"/>
                </a:cubicBezTo>
                <a:cubicBezTo>
                  <a:pt x="1267" y="355"/>
                  <a:pt x="1265" y="343"/>
                  <a:pt x="1265" y="336"/>
                </a:cubicBezTo>
                <a:cubicBezTo>
                  <a:pt x="1265" y="329"/>
                  <a:pt x="1267" y="323"/>
                  <a:pt x="1265" y="319"/>
                </a:cubicBezTo>
                <a:cubicBezTo>
                  <a:pt x="1263" y="315"/>
                  <a:pt x="1258" y="311"/>
                  <a:pt x="1253" y="309"/>
                </a:cubicBezTo>
                <a:cubicBezTo>
                  <a:pt x="1248" y="307"/>
                  <a:pt x="1241" y="308"/>
                  <a:pt x="1236" y="309"/>
                </a:cubicBezTo>
                <a:cubicBezTo>
                  <a:pt x="1231" y="310"/>
                  <a:pt x="1218" y="313"/>
                  <a:pt x="1220" y="316"/>
                </a:cubicBezTo>
                <a:cubicBezTo>
                  <a:pt x="1222" y="319"/>
                  <a:pt x="1237" y="326"/>
                  <a:pt x="1246" y="328"/>
                </a:cubicBezTo>
                <a:cubicBezTo>
                  <a:pt x="1255" y="330"/>
                  <a:pt x="1267" y="330"/>
                  <a:pt x="1275" y="328"/>
                </a:cubicBezTo>
                <a:cubicBezTo>
                  <a:pt x="1283" y="326"/>
                  <a:pt x="1291" y="321"/>
                  <a:pt x="1294" y="314"/>
                </a:cubicBezTo>
                <a:cubicBezTo>
                  <a:pt x="1297" y="307"/>
                  <a:pt x="1294" y="292"/>
                  <a:pt x="1294" y="285"/>
                </a:cubicBezTo>
                <a:cubicBezTo>
                  <a:pt x="1294" y="278"/>
                  <a:pt x="1297" y="275"/>
                  <a:pt x="1294" y="271"/>
                </a:cubicBezTo>
                <a:cubicBezTo>
                  <a:pt x="1291" y="267"/>
                  <a:pt x="1281" y="261"/>
                  <a:pt x="1275" y="259"/>
                </a:cubicBezTo>
                <a:cubicBezTo>
                  <a:pt x="1269" y="257"/>
                  <a:pt x="1260" y="264"/>
                  <a:pt x="1260" y="259"/>
                </a:cubicBezTo>
                <a:cubicBezTo>
                  <a:pt x="1260" y="254"/>
                  <a:pt x="1269" y="234"/>
                  <a:pt x="1275" y="228"/>
                </a:cubicBezTo>
                <a:cubicBezTo>
                  <a:pt x="1281" y="222"/>
                  <a:pt x="1290" y="224"/>
                  <a:pt x="1296" y="223"/>
                </a:cubicBezTo>
                <a:cubicBezTo>
                  <a:pt x="1302" y="222"/>
                  <a:pt x="1309" y="219"/>
                  <a:pt x="1311" y="223"/>
                </a:cubicBezTo>
                <a:cubicBezTo>
                  <a:pt x="1313" y="227"/>
                  <a:pt x="1306" y="243"/>
                  <a:pt x="1308" y="249"/>
                </a:cubicBezTo>
                <a:cubicBezTo>
                  <a:pt x="1310" y="255"/>
                  <a:pt x="1320" y="262"/>
                  <a:pt x="1325" y="261"/>
                </a:cubicBezTo>
                <a:cubicBezTo>
                  <a:pt x="1330" y="260"/>
                  <a:pt x="1335" y="248"/>
                  <a:pt x="1340" y="244"/>
                </a:cubicBezTo>
                <a:cubicBezTo>
                  <a:pt x="1345" y="240"/>
                  <a:pt x="1351" y="235"/>
                  <a:pt x="1356" y="235"/>
                </a:cubicBezTo>
                <a:cubicBezTo>
                  <a:pt x="1361" y="235"/>
                  <a:pt x="1366" y="246"/>
                  <a:pt x="1373" y="244"/>
                </a:cubicBezTo>
                <a:cubicBezTo>
                  <a:pt x="1380" y="242"/>
                  <a:pt x="1388" y="231"/>
                  <a:pt x="1397" y="223"/>
                </a:cubicBezTo>
                <a:cubicBezTo>
                  <a:pt x="1406" y="215"/>
                  <a:pt x="1417" y="204"/>
                  <a:pt x="1426" y="196"/>
                </a:cubicBezTo>
                <a:cubicBezTo>
                  <a:pt x="1435" y="188"/>
                  <a:pt x="1442" y="180"/>
                  <a:pt x="1450" y="172"/>
                </a:cubicBezTo>
                <a:cubicBezTo>
                  <a:pt x="1458" y="164"/>
                  <a:pt x="1470" y="155"/>
                  <a:pt x="1474" y="148"/>
                </a:cubicBezTo>
                <a:cubicBezTo>
                  <a:pt x="1478" y="141"/>
                  <a:pt x="1478" y="137"/>
                  <a:pt x="1476" y="132"/>
                </a:cubicBezTo>
                <a:cubicBezTo>
                  <a:pt x="1474" y="127"/>
                  <a:pt x="1465" y="118"/>
                  <a:pt x="1460" y="115"/>
                </a:cubicBezTo>
                <a:cubicBezTo>
                  <a:pt x="1455" y="112"/>
                  <a:pt x="1450" y="115"/>
                  <a:pt x="1443" y="115"/>
                </a:cubicBezTo>
                <a:cubicBezTo>
                  <a:pt x="1436" y="115"/>
                  <a:pt x="1423" y="114"/>
                  <a:pt x="1416" y="117"/>
                </a:cubicBezTo>
                <a:cubicBezTo>
                  <a:pt x="1409" y="120"/>
                  <a:pt x="1408" y="133"/>
                  <a:pt x="1402" y="134"/>
                </a:cubicBezTo>
                <a:cubicBezTo>
                  <a:pt x="1396" y="135"/>
                  <a:pt x="1384" y="126"/>
                  <a:pt x="1378" y="122"/>
                </a:cubicBezTo>
                <a:cubicBezTo>
                  <a:pt x="1372" y="118"/>
                  <a:pt x="1366" y="113"/>
                  <a:pt x="1368" y="110"/>
                </a:cubicBezTo>
                <a:cubicBezTo>
                  <a:pt x="1370" y="107"/>
                  <a:pt x="1382" y="104"/>
                  <a:pt x="1388" y="103"/>
                </a:cubicBezTo>
                <a:cubicBezTo>
                  <a:pt x="1394" y="102"/>
                  <a:pt x="1400" y="103"/>
                  <a:pt x="1407" y="103"/>
                </a:cubicBezTo>
                <a:cubicBezTo>
                  <a:pt x="1414" y="103"/>
                  <a:pt x="1422" y="104"/>
                  <a:pt x="1428" y="103"/>
                </a:cubicBezTo>
                <a:cubicBezTo>
                  <a:pt x="1434" y="102"/>
                  <a:pt x="1439" y="100"/>
                  <a:pt x="1445" y="96"/>
                </a:cubicBezTo>
                <a:cubicBezTo>
                  <a:pt x="1451" y="92"/>
                  <a:pt x="1459" y="85"/>
                  <a:pt x="1467" y="81"/>
                </a:cubicBezTo>
                <a:cubicBezTo>
                  <a:pt x="1475" y="77"/>
                  <a:pt x="1484" y="72"/>
                  <a:pt x="1493" y="69"/>
                </a:cubicBezTo>
                <a:cubicBezTo>
                  <a:pt x="1502" y="66"/>
                  <a:pt x="1508" y="66"/>
                  <a:pt x="1520" y="64"/>
                </a:cubicBezTo>
                <a:cubicBezTo>
                  <a:pt x="1532" y="62"/>
                  <a:pt x="1553" y="60"/>
                  <a:pt x="1568" y="55"/>
                </a:cubicBezTo>
                <a:cubicBezTo>
                  <a:pt x="1583" y="50"/>
                  <a:pt x="1604" y="39"/>
                  <a:pt x="1613" y="33"/>
                </a:cubicBezTo>
                <a:cubicBezTo>
                  <a:pt x="1622" y="27"/>
                  <a:pt x="1619" y="19"/>
                  <a:pt x="1625" y="16"/>
                </a:cubicBezTo>
                <a:cubicBezTo>
                  <a:pt x="1631" y="13"/>
                  <a:pt x="1642" y="17"/>
                  <a:pt x="1649" y="14"/>
                </a:cubicBezTo>
                <a:cubicBezTo>
                  <a:pt x="1656" y="11"/>
                  <a:pt x="1667" y="6"/>
                  <a:pt x="1668" y="0"/>
                </a:cubicBezTo>
              </a:path>
            </a:pathLst>
          </a:custGeom>
          <a:noFill/>
          <a:ln w="28575" cmpd="sng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Text Box 23">
            <a:extLst>
              <a:ext uri="{FF2B5EF4-FFF2-40B4-BE49-F238E27FC236}">
                <a16:creationId xmlns:a16="http://schemas.microsoft.com/office/drawing/2014/main" id="{1432D453-AA8C-024E-8CD6-B1320AB30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2900" y="2424291"/>
            <a:ext cx="1075010" cy="327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Ne-ignition</a:t>
            </a:r>
          </a:p>
        </p:txBody>
      </p:sp>
      <p:pic>
        <p:nvPicPr>
          <p:cNvPr id="34" name="Picture 2" descr="http://images.nationalgeographic.com/wpf/media-live/photos/000/089/cache/white-dwarfs_8996_600x450.jpg">
            <a:extLst>
              <a:ext uri="{FF2B5EF4-FFF2-40B4-BE49-F238E27FC236}">
                <a16:creationId xmlns:a16="http://schemas.microsoft.com/office/drawing/2014/main" id="{A4FBF004-323B-444D-86B8-FF511D9CE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8650" y="3792742"/>
            <a:ext cx="763785" cy="5728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Freeform 1">
            <a:extLst>
              <a:ext uri="{FF2B5EF4-FFF2-40B4-BE49-F238E27FC236}">
                <a16:creationId xmlns:a16="http://schemas.microsoft.com/office/drawing/2014/main" id="{D179D4E6-AF20-4F4B-8B71-2A65362F3E10}"/>
              </a:ext>
            </a:extLst>
          </p:cNvPr>
          <p:cNvSpPr/>
          <p:nvPr/>
        </p:nvSpPr>
        <p:spPr>
          <a:xfrm>
            <a:off x="2652956" y="3447479"/>
            <a:ext cx="1430593" cy="593579"/>
          </a:xfrm>
          <a:custGeom>
            <a:avLst/>
            <a:gdLst>
              <a:gd name="connsiteX0" fmla="*/ 0 w 1430593"/>
              <a:gd name="connsiteY0" fmla="*/ 114256 h 593579"/>
              <a:gd name="connsiteX1" fmla="*/ 117987 w 1430593"/>
              <a:gd name="connsiteY1" fmla="*/ 40515 h 593579"/>
              <a:gd name="connsiteX2" fmla="*/ 287593 w 1430593"/>
              <a:gd name="connsiteY2" fmla="*/ 11018 h 593579"/>
              <a:gd name="connsiteX3" fmla="*/ 589935 w 1430593"/>
              <a:gd name="connsiteY3" fmla="*/ 11018 h 593579"/>
              <a:gd name="connsiteX4" fmla="*/ 958645 w 1430593"/>
              <a:gd name="connsiteY4" fmla="*/ 143753 h 593579"/>
              <a:gd name="connsiteX5" fmla="*/ 1283109 w 1430593"/>
              <a:gd name="connsiteY5" fmla="*/ 387102 h 593579"/>
              <a:gd name="connsiteX6" fmla="*/ 1430593 w 1430593"/>
              <a:gd name="connsiteY6" fmla="*/ 593579 h 593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30593" h="593579">
                <a:moveTo>
                  <a:pt x="0" y="114256"/>
                </a:moveTo>
                <a:cubicBezTo>
                  <a:pt x="35027" y="85988"/>
                  <a:pt x="70055" y="57721"/>
                  <a:pt x="117987" y="40515"/>
                </a:cubicBezTo>
                <a:cubicBezTo>
                  <a:pt x="165919" y="23309"/>
                  <a:pt x="208935" y="15934"/>
                  <a:pt x="287593" y="11018"/>
                </a:cubicBezTo>
                <a:cubicBezTo>
                  <a:pt x="366251" y="6102"/>
                  <a:pt x="478093" y="-11104"/>
                  <a:pt x="589935" y="11018"/>
                </a:cubicBezTo>
                <a:cubicBezTo>
                  <a:pt x="701777" y="33140"/>
                  <a:pt x="843116" y="81072"/>
                  <a:pt x="958645" y="143753"/>
                </a:cubicBezTo>
                <a:cubicBezTo>
                  <a:pt x="1074174" y="206434"/>
                  <a:pt x="1204451" y="312131"/>
                  <a:pt x="1283109" y="387102"/>
                </a:cubicBezTo>
                <a:cubicBezTo>
                  <a:pt x="1361767" y="462073"/>
                  <a:pt x="1408470" y="560395"/>
                  <a:pt x="1430593" y="593579"/>
                </a:cubicBezTo>
              </a:path>
            </a:pathLst>
          </a:custGeom>
          <a:noFill/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2" descr="http://mcdonaldobservatory.org/sites/default/files/images/news/gallery/binary2.2_3.jpg">
            <a:extLst>
              <a:ext uri="{FF2B5EF4-FFF2-40B4-BE49-F238E27FC236}">
                <a16:creationId xmlns:a16="http://schemas.microsoft.com/office/drawing/2014/main" id="{C03CBCC3-074E-F942-ADBC-AC190FF32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1634" y="1562096"/>
            <a:ext cx="786660" cy="629200"/>
          </a:xfrm>
          <a:prstGeom prst="ellipse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4">
            <a:extLst>
              <a:ext uri="{FF2B5EF4-FFF2-40B4-BE49-F238E27FC236}">
                <a16:creationId xmlns:a16="http://schemas.microsoft.com/office/drawing/2014/main" id="{AF56130E-BE6E-734B-B2F9-0C7D542624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2318" y="1492771"/>
            <a:ext cx="6809536" cy="37856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CC0000"/>
                </a:solidFill>
                <a:sym typeface="Symbol" charset="0"/>
              </a:rPr>
              <a:t>    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ym typeface="Symbol" charset="0"/>
              </a:rPr>
              <a:t>           </a:t>
            </a:r>
            <a:r>
              <a:rPr lang="en-US" sz="2400" baseline="30000" dirty="0">
                <a:sym typeface="Symbol" charset="0"/>
              </a:rPr>
              <a:t>56</a:t>
            </a:r>
            <a:r>
              <a:rPr lang="en-US" sz="2400" dirty="0">
                <a:sym typeface="Symbol" charset="0"/>
              </a:rPr>
              <a:t>Fe		Neon, Oxygen, Silicon</a:t>
            </a:r>
          </a:p>
          <a:p>
            <a:pPr>
              <a:defRPr/>
            </a:pPr>
            <a:r>
              <a:rPr lang="en-US" sz="2400" dirty="0">
                <a:sym typeface="Symbol" charset="0"/>
              </a:rPr>
              <a:t> 					Burning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rgbClr val="CC0000"/>
              </a:solidFill>
              <a:sym typeface="Symbo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CC0000"/>
                </a:solidFill>
                <a:sym typeface="Symbol" charset="0"/>
              </a:rPr>
              <a:t>2 </a:t>
            </a:r>
            <a:r>
              <a:rPr lang="en-US" sz="2400" baseline="30000" dirty="0">
                <a:solidFill>
                  <a:srgbClr val="CC0000"/>
                </a:solidFill>
                <a:sym typeface="Symbol" charset="0"/>
              </a:rPr>
              <a:t>12</a:t>
            </a:r>
            <a:r>
              <a:rPr lang="en-US" sz="2400" dirty="0">
                <a:solidFill>
                  <a:srgbClr val="CC0000"/>
                </a:solidFill>
                <a:sym typeface="Symbol" charset="0"/>
              </a:rPr>
              <a:t>C   </a:t>
            </a:r>
            <a:r>
              <a:rPr lang="en-US" sz="2400" baseline="30000" dirty="0">
                <a:solidFill>
                  <a:srgbClr val="CC0000"/>
                </a:solidFill>
                <a:sym typeface="Symbol" charset="0"/>
              </a:rPr>
              <a:t>24</a:t>
            </a:r>
            <a:r>
              <a:rPr lang="en-US" sz="2400" dirty="0">
                <a:solidFill>
                  <a:srgbClr val="CC0000"/>
                </a:solidFill>
                <a:sym typeface="Symbol" charset="0"/>
              </a:rPr>
              <a:t>Mg		Carbon Burning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rgbClr val="FF9900"/>
              </a:solidFill>
              <a:sym typeface="Symbo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FF9900"/>
                </a:solidFill>
                <a:sym typeface="Symbol" charset="0"/>
              </a:rPr>
              <a:t>3 </a:t>
            </a:r>
            <a:r>
              <a:rPr lang="en-US" sz="2400" baseline="30000" dirty="0">
                <a:solidFill>
                  <a:srgbClr val="FF9900"/>
                </a:solidFill>
                <a:sym typeface="Symbol" charset="0"/>
              </a:rPr>
              <a:t>4</a:t>
            </a:r>
            <a:r>
              <a:rPr lang="en-US" sz="2400" dirty="0">
                <a:solidFill>
                  <a:srgbClr val="FF9900"/>
                </a:solidFill>
                <a:sym typeface="Symbol" charset="0"/>
              </a:rPr>
              <a:t>He  </a:t>
            </a:r>
            <a:r>
              <a:rPr lang="en-US" sz="2400" baseline="30000" dirty="0">
                <a:solidFill>
                  <a:srgbClr val="FF9900"/>
                </a:solidFill>
                <a:sym typeface="Symbol" charset="0"/>
              </a:rPr>
              <a:t>12</a:t>
            </a:r>
            <a:r>
              <a:rPr lang="en-US" sz="2400" dirty="0">
                <a:solidFill>
                  <a:srgbClr val="FF9900"/>
                </a:solidFill>
                <a:sym typeface="Symbol" charset="0"/>
              </a:rPr>
              <a:t>C + 8MeV	Helium Burning</a:t>
            </a:r>
            <a:endParaRPr lang="en-US" sz="2400" dirty="0">
              <a:solidFill>
                <a:srgbClr val="0000CC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rgbClr val="0000CC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CC"/>
                </a:solidFill>
              </a:rPr>
              <a:t>4 </a:t>
            </a:r>
            <a:r>
              <a:rPr lang="en-US" sz="2400" baseline="30000" dirty="0">
                <a:solidFill>
                  <a:srgbClr val="0000CC"/>
                </a:solidFill>
              </a:rPr>
              <a:t>1</a:t>
            </a:r>
            <a:r>
              <a:rPr lang="en-US" sz="2400" dirty="0">
                <a:solidFill>
                  <a:srgbClr val="0000CC"/>
                </a:solidFill>
              </a:rPr>
              <a:t>H   </a:t>
            </a:r>
            <a:r>
              <a:rPr lang="en-US" sz="2400" dirty="0">
                <a:solidFill>
                  <a:srgbClr val="0000CC"/>
                </a:solidFill>
                <a:sym typeface="Symbol" charset="0"/>
              </a:rPr>
              <a:t> </a:t>
            </a:r>
            <a:r>
              <a:rPr lang="en-US" sz="2400" baseline="30000" dirty="0">
                <a:solidFill>
                  <a:srgbClr val="0000CC"/>
                </a:solidFill>
                <a:sym typeface="Symbol" charset="0"/>
              </a:rPr>
              <a:t>4</a:t>
            </a:r>
            <a:r>
              <a:rPr lang="en-US" sz="2400" dirty="0">
                <a:solidFill>
                  <a:srgbClr val="0000CC"/>
                </a:solidFill>
                <a:sym typeface="Symbol" charset="0"/>
              </a:rPr>
              <a:t>He + 26MeV	Hydrogen Burning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400" dirty="0">
              <a:sym typeface="Symbol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480051C8-888E-A646-8F87-34A42BC08CD7}"/>
              </a:ext>
            </a:extLst>
          </p:cNvPr>
          <p:cNvSpPr/>
          <p:nvPr/>
        </p:nvSpPr>
        <p:spPr>
          <a:xfrm>
            <a:off x="5417128" y="2894201"/>
            <a:ext cx="5945139" cy="145899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14B9A73-E414-9640-A821-6837A0A805EF}"/>
              </a:ext>
            </a:extLst>
          </p:cNvPr>
          <p:cNvSpPr txBox="1"/>
          <p:nvPr/>
        </p:nvSpPr>
        <p:spPr>
          <a:xfrm rot="19307122">
            <a:off x="6715311" y="3162033"/>
            <a:ext cx="28948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400" dirty="0">
                <a:solidFill>
                  <a:srgbClr val="00B050"/>
                </a:solidFill>
              </a:rPr>
              <a:t>LUNA MV</a:t>
            </a:r>
          </a:p>
        </p:txBody>
      </p:sp>
    </p:spTree>
    <p:extLst>
      <p:ext uri="{BB962C8B-B14F-4D97-AF65-F5344CB8AC3E}">
        <p14:creationId xmlns:p14="http://schemas.microsoft.com/office/powerpoint/2010/main" val="1274620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 Box 181"/>
          <p:cNvSpPr txBox="1">
            <a:spLocks noChangeArrowheads="1"/>
          </p:cNvSpPr>
          <p:nvPr/>
        </p:nvSpPr>
        <p:spPr bwMode="auto">
          <a:xfrm>
            <a:off x="5954713" y="57340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27709" y="1069637"/>
            <a:ext cx="5298448" cy="586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aseline="30000" dirty="0">
                <a:solidFill>
                  <a:srgbClr val="0070C0"/>
                </a:solidFill>
              </a:rPr>
              <a:t>12</a:t>
            </a:r>
            <a:r>
              <a:rPr lang="en-US" sz="2400" dirty="0">
                <a:solidFill>
                  <a:srgbClr val="0070C0"/>
                </a:solidFill>
              </a:rPr>
              <a:t>C+</a:t>
            </a:r>
            <a:r>
              <a:rPr lang="en-US" sz="2400" baseline="30000" dirty="0">
                <a:solidFill>
                  <a:srgbClr val="0070C0"/>
                </a:solidFill>
              </a:rPr>
              <a:t>12</a:t>
            </a:r>
            <a:r>
              <a:rPr lang="en-US" sz="2400" dirty="0">
                <a:solidFill>
                  <a:srgbClr val="0070C0"/>
                </a:solidFill>
              </a:rPr>
              <a:t>C</a:t>
            </a:r>
            <a:r>
              <a:rPr lang="en-US" sz="2400" dirty="0">
                <a:solidFill>
                  <a:srgbClr val="0070C0"/>
                </a:solidFill>
                <a:sym typeface="Wingdings" panose="05000000000000000000" pitchFamily="2" charset="2"/>
              </a:rPr>
              <a:t> </a:t>
            </a:r>
            <a:r>
              <a:rPr lang="en-US" sz="2400" baseline="30000" dirty="0">
                <a:solidFill>
                  <a:srgbClr val="0070C0"/>
                </a:solidFill>
                <a:sym typeface="Wingdings" panose="05000000000000000000" pitchFamily="2" charset="2"/>
              </a:rPr>
              <a:t>20</a:t>
            </a:r>
            <a:r>
              <a:rPr lang="en-US" sz="2400" dirty="0">
                <a:solidFill>
                  <a:srgbClr val="0070C0"/>
                </a:solidFill>
                <a:sym typeface="Wingdings" panose="05000000000000000000" pitchFamily="2" charset="2"/>
              </a:rPr>
              <a:t>Ne +  a           Q = 4.62 MeV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1E41D084-8A66-C047-904D-9D93476F3B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45357" y="8010"/>
            <a:ext cx="5062329" cy="684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16C7EC33-3574-5698-165F-DAAFD84A4370}"/>
              </a:ext>
            </a:extLst>
          </p:cNvPr>
          <p:cNvCxnSpPr/>
          <p:nvPr/>
        </p:nvCxnSpPr>
        <p:spPr>
          <a:xfrm>
            <a:off x="8070573" y="3008243"/>
            <a:ext cx="360000" cy="1060174"/>
          </a:xfrm>
          <a:prstGeom prst="straightConnector1">
            <a:avLst/>
          </a:prstGeom>
          <a:ln w="254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083E7087-6641-74E8-5ACE-3B89251981E6}"/>
              </a:ext>
            </a:extLst>
          </p:cNvPr>
          <p:cNvCxnSpPr>
            <a:cxnSpLocks/>
          </p:cNvCxnSpPr>
          <p:nvPr/>
        </p:nvCxnSpPr>
        <p:spPr>
          <a:xfrm>
            <a:off x="8070573" y="3047999"/>
            <a:ext cx="360000" cy="1603514"/>
          </a:xfrm>
          <a:prstGeom prst="straightConnector1">
            <a:avLst/>
          </a:prstGeom>
          <a:ln w="254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43928FCA-5BC0-4ACB-CDD1-979EDD31DA54}"/>
              </a:ext>
            </a:extLst>
          </p:cNvPr>
          <p:cNvCxnSpPr>
            <a:cxnSpLocks/>
          </p:cNvCxnSpPr>
          <p:nvPr/>
        </p:nvCxnSpPr>
        <p:spPr>
          <a:xfrm>
            <a:off x="8059511" y="3008231"/>
            <a:ext cx="371062" cy="168969"/>
          </a:xfrm>
          <a:prstGeom prst="straightConnector1">
            <a:avLst/>
          </a:prstGeom>
          <a:ln w="254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5F4D33C8-0238-2ECD-BFCC-6C7026074F05}"/>
              </a:ext>
            </a:extLst>
          </p:cNvPr>
          <p:cNvCxnSpPr>
            <a:cxnSpLocks/>
          </p:cNvCxnSpPr>
          <p:nvPr/>
        </p:nvCxnSpPr>
        <p:spPr>
          <a:xfrm>
            <a:off x="8916521" y="4094921"/>
            <a:ext cx="0" cy="583096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A8CEF230-2A2B-7864-F5B2-3E0B9A22DAD6}"/>
              </a:ext>
            </a:extLst>
          </p:cNvPr>
          <p:cNvCxnSpPr>
            <a:cxnSpLocks/>
          </p:cNvCxnSpPr>
          <p:nvPr/>
        </p:nvCxnSpPr>
        <p:spPr>
          <a:xfrm>
            <a:off x="8777373" y="3136668"/>
            <a:ext cx="0" cy="1514845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Tabella 14">
            <a:extLst>
              <a:ext uri="{FF2B5EF4-FFF2-40B4-BE49-F238E27FC236}">
                <a16:creationId xmlns:a16="http://schemas.microsoft.com/office/drawing/2014/main" id="{C6D89A4E-B4C2-C1A6-573B-4273BDC4162B}"/>
              </a:ext>
            </a:extLst>
          </p:cNvPr>
          <p:cNvGraphicFramePr>
            <a:graphicFrameLocks noGrp="1"/>
          </p:cNvGraphicFramePr>
          <p:nvPr/>
        </p:nvGraphicFramePr>
        <p:xfrm>
          <a:off x="384314" y="1754422"/>
          <a:ext cx="6014244" cy="46587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8035">
                  <a:extLst>
                    <a:ext uri="{9D8B030D-6E8A-4147-A177-3AD203B41FA5}">
                      <a16:colId xmlns:a16="http://schemas.microsoft.com/office/drawing/2014/main" val="878284255"/>
                    </a:ext>
                  </a:extLst>
                </a:gridCol>
                <a:gridCol w="741539">
                  <a:extLst>
                    <a:ext uri="{9D8B030D-6E8A-4147-A177-3AD203B41FA5}">
                      <a16:colId xmlns:a16="http://schemas.microsoft.com/office/drawing/2014/main" val="2780416136"/>
                    </a:ext>
                  </a:extLst>
                </a:gridCol>
                <a:gridCol w="1359168">
                  <a:extLst>
                    <a:ext uri="{9D8B030D-6E8A-4147-A177-3AD203B41FA5}">
                      <a16:colId xmlns:a16="http://schemas.microsoft.com/office/drawing/2014/main" val="993587619"/>
                    </a:ext>
                  </a:extLst>
                </a:gridCol>
                <a:gridCol w="10226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4441">
                  <a:extLst>
                    <a:ext uri="{9D8B030D-6E8A-4147-A177-3AD203B41FA5}">
                      <a16:colId xmlns:a16="http://schemas.microsoft.com/office/drawing/2014/main" val="2468345070"/>
                    </a:ext>
                  </a:extLst>
                </a:gridCol>
                <a:gridCol w="1628449">
                  <a:extLst>
                    <a:ext uri="{9D8B030D-6E8A-4147-A177-3AD203B41FA5}">
                      <a16:colId xmlns:a16="http://schemas.microsoft.com/office/drawing/2014/main" val="3448199283"/>
                    </a:ext>
                  </a:extLst>
                </a:gridCol>
              </a:tblGrid>
              <a:tr h="696245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Symbol" pitchFamily="2" charset="2"/>
                        </a:rPr>
                        <a:t>g</a:t>
                      </a:r>
                      <a:r>
                        <a:rPr lang="en-US" sz="1800" dirty="0">
                          <a:effectLst/>
                        </a:rPr>
                        <a:t>-rays and </a:t>
                      </a:r>
                      <a:r>
                        <a:rPr lang="en-US" sz="1800" dirty="0">
                          <a:effectLst/>
                          <a:latin typeface="Symbol" pitchFamily="2" charset="2"/>
                        </a:rPr>
                        <a:t>a</a:t>
                      </a:r>
                      <a:r>
                        <a:rPr lang="en-US" sz="1800" dirty="0">
                          <a:effectLst/>
                        </a:rPr>
                        <a:t> particles energies for excited states for</a:t>
                      </a:r>
                      <a:endParaRPr lang="it-IT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aseline="30000" dirty="0">
                          <a:effectLst/>
                        </a:rPr>
                        <a:t>12</a:t>
                      </a:r>
                      <a:r>
                        <a:rPr lang="en-US" sz="1800" dirty="0">
                          <a:effectLst/>
                        </a:rPr>
                        <a:t>C(</a:t>
                      </a:r>
                      <a:r>
                        <a:rPr lang="en-US" sz="1800" baseline="30000" dirty="0">
                          <a:effectLst/>
                        </a:rPr>
                        <a:t>12</a:t>
                      </a:r>
                      <a:r>
                        <a:rPr lang="en-US" sz="1800" dirty="0">
                          <a:effectLst/>
                        </a:rPr>
                        <a:t>C, </a:t>
                      </a:r>
                      <a:r>
                        <a:rPr lang="en-GB" sz="1800" dirty="0">
                          <a:effectLst/>
                        </a:rPr>
                        <a:t>α</a:t>
                      </a:r>
                      <a:r>
                        <a:rPr lang="en-US" sz="1800" dirty="0">
                          <a:effectLst/>
                        </a:rPr>
                        <a:t>)</a:t>
                      </a:r>
                      <a:r>
                        <a:rPr lang="en-US" sz="1800" baseline="30000" dirty="0">
                          <a:effectLst/>
                        </a:rPr>
                        <a:t>20</a:t>
                      </a:r>
                      <a:r>
                        <a:rPr lang="en-US" sz="1800" dirty="0">
                          <a:effectLst/>
                        </a:rPr>
                        <a:t>Ne (Q =  4.617 MeV)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85797"/>
                  </a:ext>
                </a:extLst>
              </a:tr>
              <a:tr h="5659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E</a:t>
                      </a:r>
                      <a:r>
                        <a:rPr lang="en-US" sz="1800" baseline="-25000" dirty="0">
                          <a:effectLst/>
                        </a:rPr>
                        <a:t>X</a:t>
                      </a:r>
                      <a:endParaRPr lang="it-IT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(MeV)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</a:rPr>
                        <a:t>J</a:t>
                      </a:r>
                      <a:r>
                        <a:rPr lang="en-US" sz="1800" b="1" baseline="30000" dirty="0" err="1">
                          <a:effectLst/>
                        </a:rPr>
                        <a:t>p</a:t>
                      </a:r>
                      <a:endParaRPr lang="it-IT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Main </a:t>
                      </a:r>
                      <a:r>
                        <a:rPr lang="en-US" sz="1800" b="1" dirty="0">
                          <a:effectLst/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1800" b="1" dirty="0">
                          <a:effectLst/>
                        </a:rPr>
                        <a:t> transitions</a:t>
                      </a:r>
                      <a:endParaRPr lang="it-IT" sz="18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(MeV)</a:t>
                      </a:r>
                      <a:endParaRPr lang="it-IT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ID</a:t>
                      </a:r>
                      <a:endParaRPr lang="it-IT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  <a:latin typeface="+mn-lt"/>
                          <a:cs typeface="Symbol" charset="2"/>
                        </a:rPr>
                        <a:t>E</a:t>
                      </a:r>
                      <a:r>
                        <a:rPr lang="en-US" sz="1800" b="1" baseline="-25000" dirty="0" err="1">
                          <a:effectLst/>
                          <a:latin typeface="Symbol" charset="2"/>
                          <a:cs typeface="Symbol" charset="2"/>
                        </a:rPr>
                        <a:t>a</a:t>
                      </a:r>
                      <a:r>
                        <a:rPr lang="en-US" sz="1800" b="1" baseline="-25000" dirty="0">
                          <a:effectLst/>
                          <a:latin typeface="Symbol" charset="2"/>
                          <a:cs typeface="Symbol" charset="2"/>
                        </a:rPr>
                        <a:t>-</a:t>
                      </a:r>
                      <a:r>
                        <a:rPr lang="en-US" sz="1800" b="1" baseline="-25000" dirty="0">
                          <a:effectLst/>
                          <a:latin typeface="+mn-lt"/>
                          <a:ea typeface="Source Sans Pro" panose="020F0502020204030204" pitchFamily="34" charset="0"/>
                          <a:cs typeface="Symbol" charset="2"/>
                        </a:rPr>
                        <a:t>max</a:t>
                      </a:r>
                      <a:r>
                        <a:rPr lang="en-US" sz="1800" b="1" dirty="0">
                          <a:effectLst/>
                        </a:rPr>
                        <a:t> (MeV)</a:t>
                      </a:r>
                      <a:endParaRPr lang="it-IT" sz="18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(E</a:t>
                      </a:r>
                      <a:r>
                        <a:rPr lang="en-US" sz="1800" b="1" baseline="30000" dirty="0">
                          <a:effectLst/>
                        </a:rPr>
                        <a:t>CM</a:t>
                      </a:r>
                      <a:r>
                        <a:rPr lang="en-US" sz="1800" b="1" dirty="0">
                          <a:effectLst/>
                        </a:rPr>
                        <a:t> = 2 MeV)</a:t>
                      </a:r>
                      <a:endParaRPr lang="it-IT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62717384"/>
                  </a:ext>
                </a:extLst>
              </a:tr>
              <a:tr h="2737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0.0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</a:t>
                      </a:r>
                      <a:r>
                        <a:rPr lang="en-US" sz="1800" baseline="30000" dirty="0">
                          <a:effectLst/>
                        </a:rPr>
                        <a:t>+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Symbol" pitchFamily="2" charset="2"/>
                        </a:rPr>
                        <a:t>a</a:t>
                      </a:r>
                      <a:r>
                        <a:rPr lang="en-US" sz="1800" baseline="-25000" dirty="0">
                          <a:effectLst/>
                        </a:rPr>
                        <a:t>0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8.6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92679630"/>
                  </a:ext>
                </a:extLst>
              </a:tr>
              <a:tr h="5659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1.63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r>
                        <a:rPr lang="en-US" sz="1800" baseline="30000">
                          <a:effectLst/>
                        </a:rPr>
                        <a:t>+</a:t>
                      </a:r>
                      <a:endParaRPr lang="it-IT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i="1" dirty="0">
                          <a:effectLst/>
                        </a:rPr>
                        <a:t>1.63 </a:t>
                      </a:r>
                      <a:r>
                        <a:rPr lang="en-US" sz="1800" i="1" dirty="0">
                          <a:effectLst/>
                          <a:sym typeface="Symbol" pitchFamily="2" charset="2"/>
                        </a:rPr>
                        <a:t></a:t>
                      </a:r>
                      <a:r>
                        <a:rPr lang="en-US" sz="1800" i="1" dirty="0">
                          <a:effectLst/>
                        </a:rPr>
                        <a:t> 0</a:t>
                      </a:r>
                      <a:endParaRPr lang="it-IT" sz="1800" i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1.63</a:t>
                      </a:r>
                      <a:endParaRPr lang="it-IT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Symbol" pitchFamily="2" charset="2"/>
                        </a:rPr>
                        <a:t>a</a:t>
                      </a:r>
                      <a:r>
                        <a:rPr lang="en-US" sz="1800" baseline="-25000" dirty="0">
                          <a:effectLst/>
                        </a:rPr>
                        <a:t>1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6.8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80914795"/>
                  </a:ext>
                </a:extLst>
              </a:tr>
              <a:tr h="5659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4.24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</a:t>
                      </a:r>
                      <a:r>
                        <a:rPr lang="en-US" sz="1800" baseline="30000">
                          <a:effectLst/>
                        </a:rPr>
                        <a:t>+</a:t>
                      </a:r>
                      <a:endParaRPr lang="it-IT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i="1" dirty="0">
                          <a:effectLst/>
                        </a:rPr>
                        <a:t>4.24 </a:t>
                      </a:r>
                      <a:r>
                        <a:rPr lang="en-US" sz="1800" b="0" i="1" dirty="0">
                          <a:effectLst/>
                          <a:sym typeface="Symbol" pitchFamily="2" charset="2"/>
                        </a:rPr>
                        <a:t></a:t>
                      </a:r>
                      <a:r>
                        <a:rPr lang="en-US" sz="1800" b="0" i="1" dirty="0">
                          <a:effectLst/>
                        </a:rPr>
                        <a:t> 1.63</a:t>
                      </a:r>
                      <a:endParaRPr lang="it-IT" sz="1800" b="0" i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2.61</a:t>
                      </a:r>
                      <a:endParaRPr lang="it-IT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Symbol" pitchFamily="2" charset="2"/>
                        </a:rPr>
                        <a:t>a</a:t>
                      </a:r>
                      <a:r>
                        <a:rPr lang="en-US" sz="1800" baseline="-25000" dirty="0">
                          <a:effectLst/>
                        </a:rPr>
                        <a:t>2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3.9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74708980"/>
                  </a:ext>
                </a:extLst>
              </a:tr>
              <a:tr h="5659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4.96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r>
                        <a:rPr lang="en-US" sz="1800" baseline="30000">
                          <a:effectLst/>
                        </a:rPr>
                        <a:t>-</a:t>
                      </a:r>
                      <a:endParaRPr lang="it-IT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i="1" dirty="0">
                          <a:effectLst/>
                        </a:rPr>
                        <a:t>4.96 </a:t>
                      </a:r>
                      <a:r>
                        <a:rPr lang="en-US" sz="1800" i="1" dirty="0">
                          <a:effectLst/>
                          <a:sym typeface="Symbol" pitchFamily="2" charset="2"/>
                        </a:rPr>
                        <a:t></a:t>
                      </a:r>
                      <a:r>
                        <a:rPr lang="en-US" sz="1800" i="1" dirty="0">
                          <a:effectLst/>
                        </a:rPr>
                        <a:t> 1.63</a:t>
                      </a:r>
                      <a:endParaRPr lang="it-IT" sz="1800" i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3.33</a:t>
                      </a:r>
                      <a:endParaRPr lang="it-IT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Symbol" pitchFamily="2" charset="2"/>
                        </a:rPr>
                        <a:t>a</a:t>
                      </a:r>
                      <a:r>
                        <a:rPr lang="en-US" sz="1800" baseline="-25000" dirty="0">
                          <a:effectLst/>
                        </a:rPr>
                        <a:t>3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3.1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5905830"/>
                  </a:ext>
                </a:extLst>
              </a:tr>
              <a:tr h="5659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5.62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</a:t>
                      </a:r>
                      <a:r>
                        <a:rPr lang="en-US" sz="1800" baseline="30000">
                          <a:effectLst/>
                        </a:rPr>
                        <a:t>-</a:t>
                      </a:r>
                      <a:endParaRPr lang="it-IT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i="1" dirty="0">
                          <a:effectLst/>
                        </a:rPr>
                        <a:t>5.62 </a:t>
                      </a:r>
                      <a:r>
                        <a:rPr lang="en-US" sz="1800" i="1" dirty="0">
                          <a:effectLst/>
                          <a:sym typeface="Symbol" pitchFamily="2" charset="2"/>
                        </a:rPr>
                        <a:t></a:t>
                      </a:r>
                      <a:r>
                        <a:rPr lang="en-US" sz="1800" i="1" dirty="0">
                          <a:effectLst/>
                        </a:rPr>
                        <a:t> 1.63</a:t>
                      </a:r>
                      <a:endParaRPr lang="it-IT" sz="1800" i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3.98</a:t>
                      </a:r>
                      <a:endParaRPr lang="it-IT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Symbol" pitchFamily="2" charset="2"/>
                        </a:rPr>
                        <a:t>a</a:t>
                      </a:r>
                      <a:r>
                        <a:rPr lang="en-US" sz="1800" baseline="-25000" dirty="0">
                          <a:effectLst/>
                        </a:rPr>
                        <a:t>4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2.2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30737030"/>
                  </a:ext>
                </a:extLst>
              </a:tr>
              <a:tr h="5672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5.78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r>
                        <a:rPr lang="en-US" sz="1800" baseline="30000">
                          <a:effectLst/>
                        </a:rPr>
                        <a:t>-</a:t>
                      </a:r>
                      <a:endParaRPr lang="it-IT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i="1" dirty="0">
                          <a:effectLst/>
                        </a:rPr>
                        <a:t>5.78 </a:t>
                      </a:r>
                      <a:r>
                        <a:rPr lang="en-US" sz="1800" i="1" dirty="0">
                          <a:effectLst/>
                          <a:sym typeface="Symbol" pitchFamily="2" charset="2"/>
                        </a:rPr>
                        <a:t></a:t>
                      </a:r>
                      <a:r>
                        <a:rPr lang="en-US" sz="1800" i="1" dirty="0">
                          <a:effectLst/>
                        </a:rPr>
                        <a:t> 1.63</a:t>
                      </a:r>
                      <a:endParaRPr lang="it-IT" sz="1800" i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4.15</a:t>
                      </a:r>
                      <a:endParaRPr lang="it-IT" sz="1800" b="1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i="1" dirty="0">
                          <a:effectLst/>
                        </a:rPr>
                        <a:t>5.78 </a:t>
                      </a:r>
                      <a:r>
                        <a:rPr lang="en-US" sz="1800" i="1" dirty="0">
                          <a:effectLst/>
                          <a:sym typeface="Symbol" pitchFamily="2" charset="2"/>
                        </a:rPr>
                        <a:t></a:t>
                      </a:r>
                      <a:r>
                        <a:rPr lang="en-US" sz="1800" i="1" dirty="0">
                          <a:effectLst/>
                        </a:rPr>
                        <a:t> 0</a:t>
                      </a:r>
                      <a:endParaRPr lang="it-IT" sz="1800" i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5.78</a:t>
                      </a:r>
                      <a:endParaRPr lang="it-IT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Symbol" pitchFamily="2" charset="2"/>
                        </a:rPr>
                        <a:t>a</a:t>
                      </a:r>
                      <a:r>
                        <a:rPr lang="en-US" sz="1800" baseline="-25000" dirty="0">
                          <a:effectLst/>
                        </a:rPr>
                        <a:t>5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2.0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80641565"/>
                  </a:ext>
                </a:extLst>
              </a:tr>
            </a:tbl>
          </a:graphicData>
        </a:graphic>
      </p:graphicFrame>
      <p:sp>
        <p:nvSpPr>
          <p:cNvPr id="2" name="Text Box 180">
            <a:extLst>
              <a:ext uri="{FF2B5EF4-FFF2-40B4-BE49-F238E27FC236}">
                <a16:creationId xmlns:a16="http://schemas.microsoft.com/office/drawing/2014/main" id="{FB5868F5-1724-51AB-F91E-1BA9F94BA9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67" y="-4981"/>
            <a:ext cx="6985967" cy="6717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3600" dirty="0">
                <a:solidFill>
                  <a:schemeClr val="bg1"/>
                </a:solidFill>
                <a:latin typeface="+mn-lt"/>
              </a:rPr>
              <a:t>The </a:t>
            </a:r>
            <a:r>
              <a:rPr lang="it-IT" altLang="it-IT" sz="3600" baseline="30000" dirty="0">
                <a:solidFill>
                  <a:schemeClr val="bg1"/>
                </a:solidFill>
                <a:latin typeface="+mn-lt"/>
              </a:rPr>
              <a:t>12</a:t>
            </a:r>
            <a:r>
              <a:rPr lang="it-IT" altLang="it-IT" sz="3600" dirty="0">
                <a:solidFill>
                  <a:schemeClr val="bg1"/>
                </a:solidFill>
                <a:latin typeface="+mn-lt"/>
              </a:rPr>
              <a:t>C+</a:t>
            </a:r>
            <a:r>
              <a:rPr lang="it-IT" altLang="it-IT" sz="3600" baseline="30000" dirty="0">
                <a:solidFill>
                  <a:schemeClr val="bg1"/>
                </a:solidFill>
                <a:latin typeface="+mn-lt"/>
              </a:rPr>
              <a:t>12</a:t>
            </a:r>
            <a:r>
              <a:rPr lang="it-IT" altLang="it-IT" sz="3600" dirty="0">
                <a:solidFill>
                  <a:schemeClr val="bg1"/>
                </a:solidFill>
                <a:latin typeface="+mn-lt"/>
              </a:rPr>
              <a:t>C reactions</a:t>
            </a:r>
          </a:p>
        </p:txBody>
      </p:sp>
    </p:spTree>
    <p:extLst>
      <p:ext uri="{BB962C8B-B14F-4D97-AF65-F5344CB8AC3E}">
        <p14:creationId xmlns:p14="http://schemas.microsoft.com/office/powerpoint/2010/main" val="4059793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icture 5" descr="lngs_halls">
            <a:extLst>
              <a:ext uri="{FF2B5EF4-FFF2-40B4-BE49-F238E27FC236}">
                <a16:creationId xmlns:a16="http://schemas.microsoft.com/office/drawing/2014/main" id="{9820A8BF-1B77-9D41-9755-F7A58DC02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206" y="873372"/>
            <a:ext cx="7976325" cy="5984628"/>
          </a:xfrm>
          <a:prstGeom prst="rect">
            <a:avLst/>
          </a:prstGeom>
          <a:noFill/>
        </p:spPr>
      </p:pic>
      <p:pic>
        <p:nvPicPr>
          <p:cNvPr id="29" name="Picture 2" descr="INFN">
            <a:extLst>
              <a:ext uri="{FF2B5EF4-FFF2-40B4-BE49-F238E27FC236}">
                <a16:creationId xmlns:a16="http://schemas.microsoft.com/office/drawing/2014/main" id="{D8B2A652-A5F1-9F15-A5C2-3B3F7AE5E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8002" y="628988"/>
            <a:ext cx="1993900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" name="Text Box 10">
            <a:extLst>
              <a:ext uri="{FF2B5EF4-FFF2-40B4-BE49-F238E27FC236}">
                <a16:creationId xmlns:a16="http://schemas.microsoft.com/office/drawing/2014/main" id="{0BB1B674-2F00-F541-8A84-EDC7E7431F2E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04607" y="1257845"/>
            <a:ext cx="1070565" cy="584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LNGS</a:t>
            </a:r>
            <a:endParaRPr lang="it-IT" sz="3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3" name="Oval 7">
            <a:extLst>
              <a:ext uri="{FF2B5EF4-FFF2-40B4-BE49-F238E27FC236}">
                <a16:creationId xmlns:a16="http://schemas.microsoft.com/office/drawing/2014/main" id="{66602A47-7900-7F42-9A1B-F83C0A0184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73118" y="3339969"/>
            <a:ext cx="176616" cy="178062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cxnSp>
        <p:nvCxnSpPr>
          <p:cNvPr id="174" name="Straight Connector 19">
            <a:extLst>
              <a:ext uri="{FF2B5EF4-FFF2-40B4-BE49-F238E27FC236}">
                <a16:creationId xmlns:a16="http://schemas.microsoft.com/office/drawing/2014/main" id="{3C853074-BE59-A345-B3C9-40995DAECFE8}"/>
              </a:ext>
            </a:extLst>
          </p:cNvPr>
          <p:cNvCxnSpPr>
            <a:cxnSpLocks/>
            <a:stCxn id="173" idx="5"/>
          </p:cNvCxnSpPr>
          <p:nvPr/>
        </p:nvCxnSpPr>
        <p:spPr>
          <a:xfrm>
            <a:off x="2923869" y="3491954"/>
            <a:ext cx="2605392" cy="93088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20">
            <a:extLst>
              <a:ext uri="{FF2B5EF4-FFF2-40B4-BE49-F238E27FC236}">
                <a16:creationId xmlns:a16="http://schemas.microsoft.com/office/drawing/2014/main" id="{8911BFF8-DA8C-7148-B292-5D95F13F88B3}"/>
              </a:ext>
            </a:extLst>
          </p:cNvPr>
          <p:cNvCxnSpPr>
            <a:cxnSpLocks/>
            <a:stCxn id="173" idx="7"/>
          </p:cNvCxnSpPr>
          <p:nvPr/>
        </p:nvCxnSpPr>
        <p:spPr>
          <a:xfrm flipV="1">
            <a:off x="2923869" y="1456720"/>
            <a:ext cx="2669013" cy="190932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3">
            <a:extLst>
              <a:ext uri="{FF2B5EF4-FFF2-40B4-BE49-F238E27FC236}">
                <a16:creationId xmlns:a16="http://schemas.microsoft.com/office/drawing/2014/main" id="{D596EB2C-CCCD-1CA8-23BA-872ACD6ED1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12192000" cy="87337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it-IT" sz="4400" dirty="0">
                <a:solidFill>
                  <a:schemeClr val="bg1"/>
                </a:solidFill>
                <a:latin typeface="+mj-lt"/>
              </a:rPr>
              <a:t>Bellotti Ion </a:t>
            </a:r>
            <a:r>
              <a:rPr lang="it-IT" sz="4400" dirty="0" err="1">
                <a:solidFill>
                  <a:schemeClr val="bg1"/>
                </a:solidFill>
                <a:latin typeface="+mj-lt"/>
              </a:rPr>
              <a:t>Beam</a:t>
            </a:r>
            <a:r>
              <a:rPr lang="it-IT" sz="4400" dirty="0">
                <a:solidFill>
                  <a:schemeClr val="bg1"/>
                </a:solidFill>
                <a:latin typeface="+mj-lt"/>
              </a:rPr>
              <a:t> Facility </a:t>
            </a:r>
            <a:endParaRPr lang="it-IT" sz="44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grpSp>
        <p:nvGrpSpPr>
          <p:cNvPr id="4" name="object 3">
            <a:extLst>
              <a:ext uri="{FF2B5EF4-FFF2-40B4-BE49-F238E27FC236}">
                <a16:creationId xmlns:a16="http://schemas.microsoft.com/office/drawing/2014/main" id="{28C2DAA0-D8B5-5EC0-04E5-FE1C7AF4EF87}"/>
              </a:ext>
            </a:extLst>
          </p:cNvPr>
          <p:cNvGrpSpPr>
            <a:grpSpLocks noChangeAspect="1"/>
          </p:cNvGrpSpPr>
          <p:nvPr/>
        </p:nvGrpSpPr>
        <p:grpSpPr>
          <a:xfrm>
            <a:off x="5503396" y="1456720"/>
            <a:ext cx="6250371" cy="3077180"/>
            <a:chOff x="665987" y="1342885"/>
            <a:chExt cx="10706735" cy="5271135"/>
          </a:xfrm>
        </p:grpSpPr>
        <p:pic>
          <p:nvPicPr>
            <p:cNvPr id="5" name="object 4">
              <a:extLst>
                <a:ext uri="{FF2B5EF4-FFF2-40B4-BE49-F238E27FC236}">
                  <a16:creationId xmlns:a16="http://schemas.microsoft.com/office/drawing/2014/main" id="{4E8CCC50-2D4F-9B33-CD75-148AA9923B05}"/>
                </a:ext>
              </a:extLst>
            </p:cNvPr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9442" y="1342885"/>
              <a:ext cx="10553065" cy="5080888"/>
            </a:xfrm>
            <a:prstGeom prst="rect">
              <a:avLst/>
            </a:prstGeom>
          </p:spPr>
        </p:pic>
        <p:pic>
          <p:nvPicPr>
            <p:cNvPr id="6" name="object 5">
              <a:extLst>
                <a:ext uri="{FF2B5EF4-FFF2-40B4-BE49-F238E27FC236}">
                  <a16:creationId xmlns:a16="http://schemas.microsoft.com/office/drawing/2014/main" id="{8EC8ACF9-68A3-E569-0224-8E6A1D3B118C}"/>
                </a:ext>
              </a:extLst>
            </p:cNvPr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5987" y="4335779"/>
              <a:ext cx="5072634" cy="2277618"/>
            </a:xfrm>
            <a:prstGeom prst="rect">
              <a:avLst/>
            </a:prstGeom>
          </p:spPr>
        </p:pic>
      </p:grpSp>
      <p:sp>
        <p:nvSpPr>
          <p:cNvPr id="12" name="object 6">
            <a:extLst>
              <a:ext uri="{FF2B5EF4-FFF2-40B4-BE49-F238E27FC236}">
                <a16:creationId xmlns:a16="http://schemas.microsoft.com/office/drawing/2014/main" id="{72371DD2-8C3B-ECC2-EF9C-5A09B96688AC}"/>
              </a:ext>
            </a:extLst>
          </p:cNvPr>
          <p:cNvSpPr txBox="1"/>
          <p:nvPr/>
        </p:nvSpPr>
        <p:spPr>
          <a:xfrm>
            <a:off x="3625669" y="4716005"/>
            <a:ext cx="4634230" cy="2083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24560">
              <a:lnSpc>
                <a:spcPct val="150000"/>
              </a:lnSpc>
              <a:spcBef>
                <a:spcPts val="100"/>
              </a:spcBef>
            </a:pPr>
            <a:r>
              <a:rPr sz="1800" b="1" spc="-25" dirty="0">
                <a:solidFill>
                  <a:schemeClr val="bg1"/>
                </a:solidFill>
                <a:latin typeface="Arial"/>
                <a:cs typeface="Arial"/>
              </a:rPr>
              <a:t>Inline</a:t>
            </a:r>
            <a:r>
              <a:rPr sz="1800" b="1" spc="-10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b="1" spc="-45" dirty="0">
                <a:solidFill>
                  <a:schemeClr val="bg1"/>
                </a:solidFill>
                <a:latin typeface="Arial"/>
                <a:cs typeface="Arial"/>
              </a:rPr>
              <a:t>Cockcroft</a:t>
            </a:r>
            <a:r>
              <a:rPr sz="1800" b="1" spc="-8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b="1" spc="-45" dirty="0">
                <a:solidFill>
                  <a:schemeClr val="bg1"/>
                </a:solidFill>
                <a:latin typeface="Arial"/>
                <a:cs typeface="Arial"/>
              </a:rPr>
              <a:t>Walton</a:t>
            </a:r>
            <a:r>
              <a:rPr sz="1800" b="1" spc="-9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chemeClr val="bg1"/>
                </a:solidFill>
                <a:latin typeface="Arial"/>
                <a:cs typeface="Arial"/>
              </a:rPr>
              <a:t>accelerator </a:t>
            </a:r>
            <a:r>
              <a:rPr sz="1800" b="1" spc="-125" dirty="0">
                <a:solidFill>
                  <a:schemeClr val="bg1"/>
                </a:solidFill>
                <a:latin typeface="Arial"/>
                <a:cs typeface="Arial"/>
              </a:rPr>
              <a:t>TERMINAL</a:t>
            </a:r>
            <a:r>
              <a:rPr sz="1800" b="1" spc="-114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b="1" spc="-180" dirty="0">
                <a:solidFill>
                  <a:schemeClr val="bg1"/>
                </a:solidFill>
                <a:latin typeface="Arial"/>
                <a:cs typeface="Arial"/>
              </a:rPr>
              <a:t>VOLTAGE:</a:t>
            </a:r>
            <a:r>
              <a:rPr sz="1800" b="1" spc="-14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chemeClr val="bg1"/>
                </a:solidFill>
                <a:latin typeface="Arial"/>
                <a:cs typeface="Arial"/>
              </a:rPr>
              <a:t>0.2</a:t>
            </a:r>
            <a:r>
              <a:rPr sz="1800" b="1" spc="-12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b="1" spc="-180" dirty="0">
                <a:solidFill>
                  <a:schemeClr val="bg1"/>
                </a:solidFill>
                <a:latin typeface="Arial"/>
                <a:cs typeface="Arial"/>
              </a:rPr>
              <a:t>–</a:t>
            </a:r>
            <a:r>
              <a:rPr sz="1800" b="1" spc="-114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chemeClr val="bg1"/>
                </a:solidFill>
                <a:latin typeface="Arial"/>
                <a:cs typeface="Arial"/>
              </a:rPr>
              <a:t>3.5</a:t>
            </a:r>
            <a:r>
              <a:rPr sz="1800" b="1" spc="-12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chemeClr val="bg1"/>
                </a:solidFill>
                <a:latin typeface="Arial"/>
                <a:cs typeface="Arial"/>
              </a:rPr>
              <a:t>MV</a:t>
            </a:r>
            <a:endParaRPr sz="18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1800" b="1" spc="-60" dirty="0">
                <a:solidFill>
                  <a:schemeClr val="bg1"/>
                </a:solidFill>
                <a:latin typeface="Arial"/>
                <a:cs typeface="Arial"/>
              </a:rPr>
              <a:t>Beam</a:t>
            </a:r>
            <a:r>
              <a:rPr sz="1800" b="1" spc="-13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b="1" spc="-85" dirty="0">
                <a:solidFill>
                  <a:schemeClr val="bg1"/>
                </a:solidFill>
                <a:latin typeface="Arial"/>
                <a:cs typeface="Arial"/>
              </a:rPr>
              <a:t>energy</a:t>
            </a:r>
            <a:r>
              <a:rPr sz="1800" b="1" spc="-10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b="1" spc="-45" dirty="0">
                <a:solidFill>
                  <a:schemeClr val="bg1"/>
                </a:solidFill>
                <a:latin typeface="Arial"/>
                <a:cs typeface="Arial"/>
              </a:rPr>
              <a:t>reproducibility:</a:t>
            </a:r>
            <a:r>
              <a:rPr sz="1800" b="1" spc="-6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spc="-55" dirty="0">
                <a:solidFill>
                  <a:schemeClr val="bg1"/>
                </a:solidFill>
                <a:latin typeface="Arial"/>
                <a:cs typeface="Arial"/>
              </a:rPr>
              <a:t>0.01%</a:t>
            </a:r>
            <a:r>
              <a:rPr sz="1800" spc="-1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spc="-204" dirty="0">
                <a:solidFill>
                  <a:schemeClr val="bg1"/>
                </a:solidFill>
                <a:latin typeface="Arial"/>
                <a:cs typeface="Arial"/>
              </a:rPr>
              <a:t>TV</a:t>
            </a:r>
            <a:r>
              <a:rPr sz="1800" spc="-12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chemeClr val="bg1"/>
                </a:solidFill>
                <a:latin typeface="Arial"/>
                <a:cs typeface="Arial"/>
              </a:rPr>
              <a:t>or</a:t>
            </a:r>
            <a:r>
              <a:rPr sz="1800" spc="-12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chemeClr val="bg1"/>
                </a:solidFill>
                <a:latin typeface="Arial"/>
                <a:cs typeface="Arial"/>
              </a:rPr>
              <a:t>50V</a:t>
            </a:r>
            <a:endParaRPr sz="18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1800" b="1" spc="-65" dirty="0">
                <a:solidFill>
                  <a:schemeClr val="bg1"/>
                </a:solidFill>
                <a:latin typeface="Arial"/>
                <a:cs typeface="Arial"/>
              </a:rPr>
              <a:t>Beam</a:t>
            </a:r>
            <a:r>
              <a:rPr sz="1800" b="1" spc="-13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b="1" spc="-75" dirty="0">
                <a:solidFill>
                  <a:schemeClr val="bg1"/>
                </a:solidFill>
                <a:latin typeface="Arial"/>
                <a:cs typeface="Arial"/>
              </a:rPr>
              <a:t>energy</a:t>
            </a:r>
            <a:r>
              <a:rPr sz="1800" b="1" spc="-1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b="1" spc="-40" dirty="0">
                <a:solidFill>
                  <a:schemeClr val="bg1"/>
                </a:solidFill>
                <a:latin typeface="Arial"/>
                <a:cs typeface="Arial"/>
              </a:rPr>
              <a:t>stability:</a:t>
            </a:r>
            <a:r>
              <a:rPr sz="1800" b="1" spc="-1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spc="-55" dirty="0">
                <a:solidFill>
                  <a:schemeClr val="bg1"/>
                </a:solidFill>
                <a:latin typeface="Arial"/>
                <a:cs typeface="Arial"/>
              </a:rPr>
              <a:t>0.001%</a:t>
            </a:r>
            <a:r>
              <a:rPr sz="1800" spc="-114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spc="-204" dirty="0">
                <a:solidFill>
                  <a:schemeClr val="bg1"/>
                </a:solidFill>
                <a:latin typeface="Arial"/>
                <a:cs typeface="Arial"/>
              </a:rPr>
              <a:t>TV</a:t>
            </a:r>
            <a:r>
              <a:rPr sz="1800" spc="-12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spc="110" dirty="0">
                <a:solidFill>
                  <a:schemeClr val="bg1"/>
                </a:solidFill>
                <a:latin typeface="Arial"/>
                <a:cs typeface="Arial"/>
              </a:rPr>
              <a:t>/</a:t>
            </a:r>
            <a:r>
              <a:rPr sz="1800" spc="-10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spc="-50" dirty="0">
                <a:solidFill>
                  <a:schemeClr val="bg1"/>
                </a:solidFill>
                <a:latin typeface="Arial"/>
                <a:cs typeface="Arial"/>
              </a:rPr>
              <a:t>h</a:t>
            </a:r>
            <a:endParaRPr sz="18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1800" b="1" spc="-60" dirty="0">
                <a:solidFill>
                  <a:schemeClr val="bg1"/>
                </a:solidFill>
                <a:latin typeface="Arial"/>
                <a:cs typeface="Arial"/>
              </a:rPr>
              <a:t>Beam</a:t>
            </a:r>
            <a:r>
              <a:rPr sz="1800" b="1" spc="-13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b="1" spc="-45" dirty="0">
                <a:solidFill>
                  <a:schemeClr val="bg1"/>
                </a:solidFill>
                <a:latin typeface="Arial"/>
                <a:cs typeface="Arial"/>
              </a:rPr>
              <a:t>current</a:t>
            </a:r>
            <a:r>
              <a:rPr sz="1800" b="1" spc="-10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b="1" spc="-35" dirty="0">
                <a:solidFill>
                  <a:schemeClr val="bg1"/>
                </a:solidFill>
                <a:latin typeface="Arial"/>
                <a:cs typeface="Arial"/>
              </a:rPr>
              <a:t>stability:</a:t>
            </a:r>
            <a:r>
              <a:rPr sz="1800" b="1" spc="-1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spc="-100" dirty="0">
                <a:solidFill>
                  <a:schemeClr val="bg1"/>
                </a:solidFill>
                <a:latin typeface="Arial"/>
                <a:cs typeface="Arial"/>
              </a:rPr>
              <a:t>&lt;</a:t>
            </a:r>
            <a:r>
              <a:rPr sz="1800" spc="-114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spc="-90" dirty="0">
                <a:solidFill>
                  <a:schemeClr val="bg1"/>
                </a:solidFill>
                <a:latin typeface="Arial"/>
                <a:cs typeface="Arial"/>
              </a:rPr>
              <a:t>5%</a:t>
            </a:r>
            <a:r>
              <a:rPr sz="1800" spc="-1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spc="110" dirty="0">
                <a:solidFill>
                  <a:schemeClr val="bg1"/>
                </a:solidFill>
                <a:latin typeface="Arial"/>
                <a:cs typeface="Arial"/>
              </a:rPr>
              <a:t>/</a:t>
            </a:r>
            <a:r>
              <a:rPr sz="1800" spc="-1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spc="-50" dirty="0">
                <a:solidFill>
                  <a:schemeClr val="bg1"/>
                </a:solidFill>
                <a:latin typeface="Arial"/>
                <a:cs typeface="Arial"/>
              </a:rPr>
              <a:t>h</a:t>
            </a:r>
            <a:endParaRPr sz="1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5" name="object 8">
            <a:extLst>
              <a:ext uri="{FF2B5EF4-FFF2-40B4-BE49-F238E27FC236}">
                <a16:creationId xmlns:a16="http://schemas.microsoft.com/office/drawing/2014/main" id="{EDBCFB1C-0A1B-6ED7-8443-FB1762B8FD4C}"/>
              </a:ext>
            </a:extLst>
          </p:cNvPr>
          <p:cNvSpPr txBox="1"/>
          <p:nvPr/>
        </p:nvSpPr>
        <p:spPr>
          <a:xfrm>
            <a:off x="8703309" y="4763595"/>
            <a:ext cx="2677795" cy="1854200"/>
          </a:xfrm>
          <a:prstGeom prst="rect">
            <a:avLst/>
          </a:prstGeom>
        </p:spPr>
        <p:txBody>
          <a:bodyPr vert="horz" wrap="square" lIns="0" tIns="1644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95"/>
              </a:spcBef>
            </a:pPr>
            <a:r>
              <a:rPr sz="2000" b="1" dirty="0">
                <a:solidFill>
                  <a:srgbClr val="C00000"/>
                </a:solidFill>
                <a:latin typeface="Arial"/>
                <a:cs typeface="Arial"/>
              </a:rPr>
              <a:t>H</a:t>
            </a:r>
            <a:r>
              <a:rPr sz="1950" b="1" baseline="25641" dirty="0">
                <a:solidFill>
                  <a:srgbClr val="C00000"/>
                </a:solidFill>
                <a:latin typeface="Arial"/>
                <a:cs typeface="Arial"/>
              </a:rPr>
              <a:t>+</a:t>
            </a:r>
            <a:r>
              <a:rPr sz="1950" b="1" spc="89" baseline="2564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spc="-35" dirty="0">
                <a:solidFill>
                  <a:srgbClr val="C00000"/>
                </a:solidFill>
                <a:latin typeface="Arial"/>
                <a:cs typeface="Arial"/>
              </a:rPr>
              <a:t>beam:</a:t>
            </a:r>
            <a:r>
              <a:rPr sz="2000" b="1" spc="-16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spc="-55" dirty="0">
                <a:latin typeface="Arial"/>
                <a:cs typeface="Arial"/>
              </a:rPr>
              <a:t>500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-</a:t>
            </a:r>
            <a:r>
              <a:rPr sz="2000" spc="-140" dirty="0">
                <a:latin typeface="Arial"/>
                <a:cs typeface="Arial"/>
              </a:rPr>
              <a:t> </a:t>
            </a:r>
            <a:r>
              <a:rPr sz="2000" spc="-55" dirty="0">
                <a:latin typeface="Arial"/>
                <a:cs typeface="Arial"/>
              </a:rPr>
              <a:t>1000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µA</a:t>
            </a:r>
            <a:endParaRPr sz="2000" dirty="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1200"/>
              </a:spcBef>
            </a:pPr>
            <a:r>
              <a:rPr sz="2000" b="1" dirty="0">
                <a:solidFill>
                  <a:srgbClr val="C00000"/>
                </a:solidFill>
                <a:latin typeface="Arial"/>
                <a:cs typeface="Arial"/>
              </a:rPr>
              <a:t>He</a:t>
            </a:r>
            <a:r>
              <a:rPr sz="1950" b="1" baseline="25641" dirty="0">
                <a:solidFill>
                  <a:srgbClr val="C00000"/>
                </a:solidFill>
                <a:latin typeface="Arial"/>
                <a:cs typeface="Arial"/>
              </a:rPr>
              <a:t>+</a:t>
            </a:r>
            <a:r>
              <a:rPr sz="1950" b="1" spc="67" baseline="2564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spc="-35" dirty="0">
                <a:solidFill>
                  <a:srgbClr val="C00000"/>
                </a:solidFill>
                <a:latin typeface="Arial"/>
                <a:cs typeface="Arial"/>
              </a:rPr>
              <a:t>beam:</a:t>
            </a:r>
            <a:r>
              <a:rPr sz="2000" b="1" spc="-14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spc="-55" dirty="0">
                <a:latin typeface="Arial"/>
                <a:cs typeface="Arial"/>
              </a:rPr>
              <a:t>300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-</a:t>
            </a:r>
            <a:r>
              <a:rPr sz="2000" spc="-145" dirty="0">
                <a:latin typeface="Arial"/>
                <a:cs typeface="Arial"/>
              </a:rPr>
              <a:t> </a:t>
            </a:r>
            <a:r>
              <a:rPr sz="2000" spc="-55" dirty="0">
                <a:latin typeface="Arial"/>
                <a:cs typeface="Arial"/>
              </a:rPr>
              <a:t>500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µA</a:t>
            </a:r>
            <a:endParaRPr sz="2000" dirty="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1200"/>
              </a:spcBef>
            </a:pPr>
            <a:r>
              <a:rPr sz="2000" b="1" dirty="0">
                <a:solidFill>
                  <a:srgbClr val="C00000"/>
                </a:solidFill>
                <a:latin typeface="Arial"/>
                <a:cs typeface="Arial"/>
              </a:rPr>
              <a:t>C</a:t>
            </a:r>
            <a:r>
              <a:rPr sz="1950" b="1" baseline="25641" dirty="0">
                <a:solidFill>
                  <a:srgbClr val="C00000"/>
                </a:solidFill>
                <a:latin typeface="Arial"/>
                <a:cs typeface="Arial"/>
              </a:rPr>
              <a:t>+</a:t>
            </a:r>
            <a:r>
              <a:rPr sz="1950" b="1" spc="44" baseline="2564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spc="-35" dirty="0">
                <a:solidFill>
                  <a:srgbClr val="C00000"/>
                </a:solidFill>
                <a:latin typeface="Arial"/>
                <a:cs typeface="Arial"/>
              </a:rPr>
              <a:t>beam:</a:t>
            </a:r>
            <a:r>
              <a:rPr sz="2000" b="1" spc="-16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spc="-55" dirty="0">
                <a:latin typeface="Arial"/>
                <a:cs typeface="Arial"/>
              </a:rPr>
              <a:t>100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-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spc="-55" dirty="0">
                <a:latin typeface="Arial"/>
                <a:cs typeface="Arial"/>
              </a:rPr>
              <a:t>150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µA</a:t>
            </a:r>
            <a:endParaRPr sz="2000" dirty="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1200"/>
              </a:spcBef>
            </a:pPr>
            <a:r>
              <a:rPr sz="2000" b="1" spc="-10" dirty="0">
                <a:solidFill>
                  <a:srgbClr val="C00000"/>
                </a:solidFill>
                <a:latin typeface="Arial"/>
                <a:cs typeface="Arial"/>
              </a:rPr>
              <a:t>C</a:t>
            </a:r>
            <a:r>
              <a:rPr sz="1950" b="1" spc="-15" baseline="25641" dirty="0">
                <a:solidFill>
                  <a:srgbClr val="C00000"/>
                </a:solidFill>
                <a:latin typeface="Arial"/>
                <a:cs typeface="Arial"/>
              </a:rPr>
              <a:t>++</a:t>
            </a:r>
            <a:r>
              <a:rPr sz="1950" b="1" spc="-37" baseline="2564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spc="-30" dirty="0">
                <a:solidFill>
                  <a:srgbClr val="C00000"/>
                </a:solidFill>
                <a:latin typeface="Arial"/>
                <a:cs typeface="Arial"/>
              </a:rPr>
              <a:t>beam:</a:t>
            </a:r>
            <a:r>
              <a:rPr sz="2000" b="1" spc="-17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spc="-55" dirty="0">
                <a:latin typeface="Arial"/>
                <a:cs typeface="Arial"/>
              </a:rPr>
              <a:t>50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pµA</a:t>
            </a:r>
            <a:endParaRPr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48308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2A15AD2C-4034-6155-855A-B58AC807E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845414" y="747308"/>
            <a:ext cx="5444704" cy="3315652"/>
          </a:xfrm>
          <a:prstGeom prst="rect">
            <a:avLst/>
          </a:prstGeom>
          <a:ln w="0">
            <a:noFill/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B393CAD-57D3-F3ED-C066-603D184EC9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450225" y="767050"/>
            <a:ext cx="4794421" cy="3327267"/>
          </a:xfrm>
          <a:prstGeom prst="rect">
            <a:avLst/>
          </a:prstGeom>
          <a:ln w="0">
            <a:noFill/>
          </a:ln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9E04DD73-AF83-17DC-BC74-C9A20A33FC64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450226" y="4062960"/>
            <a:ext cx="4794423" cy="2661948"/>
          </a:xfrm>
          <a:prstGeom prst="rect">
            <a:avLst/>
          </a:prstGeom>
          <a:ln w="0">
            <a:noFill/>
          </a:ln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454E9C3F-1AB0-9AE2-0953-717BAEB18FC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45411" y="3848638"/>
            <a:ext cx="5444705" cy="2908830"/>
          </a:xfrm>
          <a:prstGeom prst="rect">
            <a:avLst/>
          </a:prstGeom>
          <a:ln w="0">
            <a:noFill/>
          </a:ln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589331A7-5327-5551-6C86-3B1889BA9A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12192000" cy="87337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it-IT" sz="4400" dirty="0">
                <a:solidFill>
                  <a:schemeClr val="bg1"/>
                </a:solidFill>
                <a:latin typeface="+mj-lt"/>
              </a:rPr>
              <a:t>Bellotti Ion </a:t>
            </a:r>
            <a:r>
              <a:rPr lang="it-IT" sz="4400" dirty="0" err="1">
                <a:solidFill>
                  <a:schemeClr val="bg1"/>
                </a:solidFill>
                <a:latin typeface="+mj-lt"/>
              </a:rPr>
              <a:t>Beam</a:t>
            </a:r>
            <a:r>
              <a:rPr lang="it-IT" sz="4400" dirty="0">
                <a:solidFill>
                  <a:schemeClr val="bg1"/>
                </a:solidFill>
                <a:latin typeface="+mj-lt"/>
              </a:rPr>
              <a:t> Facility </a:t>
            </a:r>
            <a:endParaRPr lang="it-IT" sz="44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724794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AACF906-52A5-2000-A740-99F13AC548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304" y="10132"/>
            <a:ext cx="11439195" cy="6351041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D65B9CCB-1D4E-FDB5-876E-43E50E2C5F9C}"/>
              </a:ext>
            </a:extLst>
          </p:cNvPr>
          <p:cNvSpPr/>
          <p:nvPr/>
        </p:nvSpPr>
        <p:spPr>
          <a:xfrm>
            <a:off x="421501" y="4006698"/>
            <a:ext cx="4375786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467D4CF-F7A2-027F-0B80-94C90745E39A}"/>
              </a:ext>
            </a:extLst>
          </p:cNvPr>
          <p:cNvSpPr txBox="1"/>
          <p:nvPr/>
        </p:nvSpPr>
        <p:spPr>
          <a:xfrm>
            <a:off x="305178" y="3827643"/>
            <a:ext cx="485589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/>
              <a:t>Avalaible</a:t>
            </a:r>
            <a:r>
              <a:rPr lang="it-IT" sz="2400" dirty="0"/>
              <a:t> </a:t>
            </a:r>
            <a:r>
              <a:rPr lang="it-IT" sz="2400" dirty="0" err="1"/>
              <a:t>beams</a:t>
            </a:r>
            <a:r>
              <a:rPr lang="it-IT" sz="2400" dirty="0"/>
              <a:t>:</a:t>
            </a:r>
          </a:p>
          <a:p>
            <a:r>
              <a:rPr lang="it-IT" sz="2400" dirty="0"/>
              <a:t>H, He, C</a:t>
            </a:r>
            <a:r>
              <a:rPr lang="it-IT" sz="2400" baseline="30000" dirty="0"/>
              <a:t>+</a:t>
            </a:r>
            <a:r>
              <a:rPr lang="it-IT" sz="2400" dirty="0"/>
              <a:t> and C</a:t>
            </a:r>
            <a:r>
              <a:rPr lang="it-IT" sz="2400" baseline="30000" dirty="0"/>
              <a:t>++</a:t>
            </a:r>
          </a:p>
          <a:p>
            <a:r>
              <a:rPr lang="it-IT" sz="2400" dirty="0"/>
              <a:t>Competitors: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JUNA, China -&gt; 400 kV machine, </a:t>
            </a:r>
            <a:r>
              <a:rPr lang="it-IT" sz="2400" dirty="0" err="1"/>
              <a:t>available</a:t>
            </a:r>
            <a:r>
              <a:rPr lang="it-IT" sz="2400" dirty="0"/>
              <a:t> </a:t>
            </a:r>
            <a:r>
              <a:rPr lang="it-IT" sz="2400" dirty="0" err="1"/>
              <a:t>beams</a:t>
            </a:r>
            <a:r>
              <a:rPr lang="it-IT" sz="2400" dirty="0"/>
              <a:t>: H, He</a:t>
            </a:r>
            <a:r>
              <a:rPr lang="it-IT" sz="2400" baseline="30000" dirty="0"/>
              <a:t>+</a:t>
            </a:r>
            <a:r>
              <a:rPr lang="it-IT" sz="2400" dirty="0"/>
              <a:t> and He</a:t>
            </a:r>
            <a:r>
              <a:rPr lang="it-IT" sz="2400" baseline="30000" dirty="0"/>
              <a:t>++</a:t>
            </a:r>
            <a:r>
              <a:rPr lang="it-IT" sz="2400" dirty="0"/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CASPAR, USA -&gt; 1 MV machine, </a:t>
            </a:r>
            <a:r>
              <a:rPr lang="it-IT" sz="2400" dirty="0" err="1"/>
              <a:t>available</a:t>
            </a:r>
            <a:r>
              <a:rPr lang="it-IT" sz="2400" dirty="0"/>
              <a:t> </a:t>
            </a:r>
            <a:r>
              <a:rPr lang="it-IT" sz="2400" dirty="0" err="1"/>
              <a:t>beams</a:t>
            </a:r>
            <a:r>
              <a:rPr lang="it-IT" sz="2400" dirty="0"/>
              <a:t>: H and He</a:t>
            </a:r>
            <a:r>
              <a:rPr lang="it-IT" sz="2400" baseline="30000" dirty="0"/>
              <a:t>+</a:t>
            </a:r>
            <a:endParaRPr lang="it-IT" sz="24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FF266A3-2B9C-7A5A-F2FF-CAFEA6D2CA8D}"/>
              </a:ext>
            </a:extLst>
          </p:cNvPr>
          <p:cNvSpPr txBox="1"/>
          <p:nvPr/>
        </p:nvSpPr>
        <p:spPr>
          <a:xfrm>
            <a:off x="2468878" y="6410291"/>
            <a:ext cx="93704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it-IT" sz="2400" dirty="0">
                <a:solidFill>
                  <a:srgbClr val="FF0000"/>
                </a:solidFill>
                <a:highlight>
                  <a:srgbClr val="FFFF00"/>
                </a:highlight>
              </a:rPr>
              <a:t>LNGS </a:t>
            </a:r>
            <a:r>
              <a:rPr lang="it-IT" sz="2400" dirty="0" err="1">
                <a:solidFill>
                  <a:srgbClr val="FF0000"/>
                </a:solidFill>
                <a:highlight>
                  <a:srgbClr val="FFFF00"/>
                </a:highlight>
              </a:rPr>
              <a:t>is</a:t>
            </a:r>
            <a:r>
              <a:rPr lang="it-IT" sz="24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it-IT" sz="2400" dirty="0" err="1">
                <a:solidFill>
                  <a:srgbClr val="FF0000"/>
                </a:solidFill>
                <a:highlight>
                  <a:srgbClr val="FFFF00"/>
                </a:highlight>
              </a:rPr>
              <a:t>still</a:t>
            </a:r>
            <a:r>
              <a:rPr lang="it-IT" sz="2400" dirty="0">
                <a:solidFill>
                  <a:srgbClr val="FF0000"/>
                </a:solidFill>
                <a:highlight>
                  <a:srgbClr val="FFFF00"/>
                </a:highlight>
              </a:rPr>
              <a:t> the </a:t>
            </a:r>
            <a:r>
              <a:rPr lang="it-IT" sz="2400" dirty="0" err="1">
                <a:solidFill>
                  <a:srgbClr val="FF0000"/>
                </a:solidFill>
                <a:highlight>
                  <a:srgbClr val="FFFF00"/>
                </a:highlight>
              </a:rPr>
              <a:t>unique</a:t>
            </a:r>
            <a:r>
              <a:rPr lang="it-IT" sz="2400" dirty="0">
                <a:solidFill>
                  <a:srgbClr val="FF0000"/>
                </a:solidFill>
                <a:highlight>
                  <a:srgbClr val="FFFF00"/>
                </a:highlight>
              </a:rPr>
              <a:t> place </a:t>
            </a:r>
            <a:r>
              <a:rPr lang="it-IT" sz="2400" dirty="0" err="1">
                <a:solidFill>
                  <a:srgbClr val="FF0000"/>
                </a:solidFill>
                <a:highlight>
                  <a:srgbClr val="FFFF00"/>
                </a:highlight>
              </a:rPr>
              <a:t>where</a:t>
            </a:r>
            <a:r>
              <a:rPr lang="it-IT" sz="2400" dirty="0">
                <a:solidFill>
                  <a:srgbClr val="FF0000"/>
                </a:solidFill>
                <a:highlight>
                  <a:srgbClr val="FFFF00"/>
                </a:highlight>
              </a:rPr>
              <a:t> to </a:t>
            </a:r>
            <a:r>
              <a:rPr lang="it-IT" sz="2400" dirty="0" err="1">
                <a:solidFill>
                  <a:srgbClr val="FF0000"/>
                </a:solidFill>
                <a:highlight>
                  <a:srgbClr val="FFFF00"/>
                </a:highlight>
              </a:rPr>
              <a:t>find</a:t>
            </a:r>
            <a:r>
              <a:rPr lang="it-IT" sz="2400" dirty="0">
                <a:solidFill>
                  <a:srgbClr val="FF0000"/>
                </a:solidFill>
                <a:highlight>
                  <a:srgbClr val="FFFF00"/>
                </a:highlight>
              </a:rPr>
              <a:t> an underground carbon </a:t>
            </a:r>
            <a:r>
              <a:rPr lang="it-IT" sz="2400" dirty="0" err="1">
                <a:solidFill>
                  <a:srgbClr val="FF0000"/>
                </a:solidFill>
                <a:highlight>
                  <a:srgbClr val="FFFF00"/>
                </a:highlight>
              </a:rPr>
              <a:t>beam</a:t>
            </a:r>
            <a:r>
              <a:rPr lang="it-IT" sz="2400" dirty="0">
                <a:solidFill>
                  <a:srgbClr val="FF0000"/>
                </a:solidFill>
                <a:highlight>
                  <a:srgbClr val="FFFF00"/>
                </a:highligh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968831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B743A8F3-6838-4847-ABB6-CBAB5C2A2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12192000" cy="87337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it-IT" sz="4400" dirty="0">
                <a:solidFill>
                  <a:schemeClr val="bg1"/>
                </a:solidFill>
                <a:latin typeface="+mj-lt"/>
              </a:rPr>
              <a:t>First LUNA</a:t>
            </a:r>
            <a:r>
              <a:rPr lang="it-IT" sz="4000" dirty="0">
                <a:solidFill>
                  <a:schemeClr val="bg1"/>
                </a:solidFill>
                <a:latin typeface="+mj-lt"/>
              </a:rPr>
              <a:t> MV </a:t>
            </a:r>
            <a:r>
              <a:rPr lang="it-IT" sz="4000" dirty="0" err="1">
                <a:solidFill>
                  <a:schemeClr val="bg1"/>
                </a:solidFill>
                <a:latin typeface="+mj-lt"/>
              </a:rPr>
              <a:t>scientific</a:t>
            </a:r>
            <a:r>
              <a:rPr lang="it-IT" sz="4000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sz="4000" dirty="0" err="1">
                <a:solidFill>
                  <a:schemeClr val="bg1"/>
                </a:solidFill>
                <a:latin typeface="+mj-lt"/>
              </a:rPr>
              <a:t>proposal</a:t>
            </a:r>
            <a:endParaRPr lang="it-IT" sz="4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3C15149-7D81-FBC0-AF89-05C0F2021D79}"/>
              </a:ext>
            </a:extLst>
          </p:cNvPr>
          <p:cNvSpPr txBox="1">
            <a:spLocks/>
          </p:cNvSpPr>
          <p:nvPr/>
        </p:nvSpPr>
        <p:spPr>
          <a:xfrm>
            <a:off x="144515" y="840032"/>
            <a:ext cx="11902969" cy="601796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CNO Hydrogen burning, Age of Globular Clusters and C production in AGB:</a:t>
            </a:r>
            <a:endParaRPr lang="en-US" u="sng" baseline="30000" dirty="0">
              <a:solidFill>
                <a:srgbClr val="FF0000"/>
              </a:solidFill>
            </a:endParaRPr>
          </a:p>
          <a:p>
            <a:pPr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u="sng" baseline="30000" dirty="0">
                <a:solidFill>
                  <a:srgbClr val="FF0000"/>
                </a:solidFill>
              </a:rPr>
              <a:t>14</a:t>
            </a:r>
            <a:r>
              <a:rPr lang="en-US" u="sng" dirty="0">
                <a:solidFill>
                  <a:srgbClr val="FF0000"/>
                </a:solidFill>
              </a:rPr>
              <a:t>N(</a:t>
            </a:r>
            <a:r>
              <a:rPr lang="en-US" u="sng" dirty="0" err="1">
                <a:solidFill>
                  <a:srgbClr val="FF0000"/>
                </a:solidFill>
              </a:rPr>
              <a:t>p,</a:t>
            </a:r>
            <a:r>
              <a:rPr lang="en-US" u="sng" dirty="0" err="1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u="sng" dirty="0">
                <a:solidFill>
                  <a:srgbClr val="FF0000"/>
                </a:solidFill>
              </a:rPr>
              <a:t>)</a:t>
            </a:r>
            <a:r>
              <a:rPr lang="en-US" u="sng" baseline="30000" dirty="0">
                <a:solidFill>
                  <a:srgbClr val="FF0000"/>
                </a:solidFill>
              </a:rPr>
              <a:t>15</a:t>
            </a:r>
            <a:r>
              <a:rPr lang="en-US" u="sng" dirty="0">
                <a:solidFill>
                  <a:srgbClr val="FF0000"/>
                </a:solidFill>
              </a:rPr>
              <a:t>O</a:t>
            </a:r>
            <a:r>
              <a:rPr lang="en-US" dirty="0">
                <a:solidFill>
                  <a:srgbClr val="FF0000"/>
                </a:solidFill>
              </a:rPr>
              <a:t>	</a:t>
            </a:r>
            <a:r>
              <a:rPr lang="en-US" sz="2800" i="1" dirty="0"/>
              <a:t> </a:t>
            </a:r>
            <a:r>
              <a:rPr lang="en-US" i="1" dirty="0"/>
              <a:t>also for final scientific commissioning the MV accelerator</a:t>
            </a:r>
          </a:p>
          <a:p>
            <a:pPr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i="1" dirty="0">
                <a:highlight>
                  <a:srgbClr val="FFFF00"/>
                </a:highlight>
              </a:rPr>
              <a:t>First experiment, data acquisition finished</a:t>
            </a:r>
            <a:endParaRPr lang="en-US" u="sng" dirty="0">
              <a:highlight>
                <a:srgbClr val="FFFF00"/>
              </a:highlight>
            </a:endParaRPr>
          </a:p>
          <a:p>
            <a:pPr>
              <a:lnSpc>
                <a:spcPct val="100000"/>
              </a:lnSpc>
            </a:pPr>
            <a:r>
              <a:rPr lang="en-US" dirty="0"/>
              <a:t>C burning:</a:t>
            </a:r>
            <a:endParaRPr lang="en-US" u="sng" baseline="30000" dirty="0">
              <a:solidFill>
                <a:srgbClr val="FF0000"/>
              </a:solidFill>
            </a:endParaRPr>
          </a:p>
          <a:p>
            <a:pPr algn="ctr">
              <a:lnSpc>
                <a:spcPct val="100000"/>
              </a:lnSpc>
              <a:buNone/>
            </a:pPr>
            <a:r>
              <a:rPr lang="en-US" u="sng" baseline="30000" dirty="0">
                <a:solidFill>
                  <a:srgbClr val="FF0000"/>
                </a:solidFill>
              </a:rPr>
              <a:t>12</a:t>
            </a:r>
            <a:r>
              <a:rPr lang="en-US" u="sng" dirty="0">
                <a:solidFill>
                  <a:srgbClr val="FF0000"/>
                </a:solidFill>
              </a:rPr>
              <a:t>C+</a:t>
            </a:r>
            <a:r>
              <a:rPr lang="en-US" u="sng" baseline="30000" dirty="0">
                <a:solidFill>
                  <a:srgbClr val="FF0000"/>
                </a:solidFill>
              </a:rPr>
              <a:t>12</a:t>
            </a:r>
            <a:r>
              <a:rPr lang="en-US" u="sng" dirty="0">
                <a:solidFill>
                  <a:srgbClr val="FF0000"/>
                </a:solidFill>
              </a:rPr>
              <a:t>C fusion</a:t>
            </a:r>
            <a:r>
              <a:rPr lang="en-US" dirty="0">
                <a:solidFill>
                  <a:srgbClr val="FF0000"/>
                </a:solidFill>
              </a:rPr>
              <a:t>	    </a:t>
            </a:r>
            <a:r>
              <a:rPr lang="en-US" b="1" dirty="0">
                <a:solidFill>
                  <a:srgbClr val="FF0000"/>
                </a:solidFill>
              </a:rPr>
              <a:t>Pillar processes </a:t>
            </a:r>
          </a:p>
          <a:p>
            <a:pPr algn="ctr">
              <a:lnSpc>
                <a:spcPct val="100000"/>
              </a:lnSpc>
              <a:buNone/>
            </a:pPr>
            <a:r>
              <a:rPr lang="en-US" i="1" dirty="0"/>
              <a:t>detections of both particles and </a:t>
            </a:r>
            <a:r>
              <a:rPr lang="en-US" i="1" dirty="0">
                <a:latin typeface="Symbol" pitchFamily="2" charset="2"/>
              </a:rPr>
              <a:t>g-</a:t>
            </a:r>
            <a:r>
              <a:rPr lang="en-US" i="1" dirty="0"/>
              <a:t>rays</a:t>
            </a:r>
          </a:p>
          <a:p>
            <a:pPr algn="ctr">
              <a:lnSpc>
                <a:spcPct val="100000"/>
              </a:lnSpc>
              <a:buNone/>
            </a:pPr>
            <a:r>
              <a:rPr lang="en-US" i="1" dirty="0">
                <a:highlight>
                  <a:srgbClr val="FFFF00"/>
                </a:highlight>
                <a:latin typeface="Symbol" pitchFamily="2" charset="2"/>
              </a:rPr>
              <a:t>g</a:t>
            </a:r>
            <a:r>
              <a:rPr lang="en-US" i="1" dirty="0">
                <a:highlight>
                  <a:srgbClr val="FFFF00"/>
                </a:highlight>
              </a:rPr>
              <a:t>-experiment ready to start by spring of 2025</a:t>
            </a:r>
            <a:endParaRPr lang="en-US" dirty="0">
              <a:highlight>
                <a:srgbClr val="FFFF00"/>
              </a:highlight>
            </a:endParaRPr>
          </a:p>
          <a:p>
            <a:pPr>
              <a:lnSpc>
                <a:spcPct val="100000"/>
              </a:lnSpc>
            </a:pPr>
            <a:r>
              <a:rPr lang="en-US" dirty="0"/>
              <a:t>Main neutron source:</a:t>
            </a:r>
          </a:p>
          <a:p>
            <a:pPr algn="ctr">
              <a:lnSpc>
                <a:spcPct val="100000"/>
              </a:lnSpc>
              <a:buNone/>
            </a:pPr>
            <a:r>
              <a:rPr lang="en-US" u="sng" baseline="30000" dirty="0">
                <a:solidFill>
                  <a:srgbClr val="FF0000"/>
                </a:solidFill>
              </a:rPr>
              <a:t>22</a:t>
            </a:r>
            <a:r>
              <a:rPr lang="en-US" u="sng" dirty="0">
                <a:solidFill>
                  <a:srgbClr val="FF0000"/>
                </a:solidFill>
              </a:rPr>
              <a:t>Ne(</a:t>
            </a:r>
            <a:r>
              <a:rPr lang="en-US" u="sng" dirty="0" err="1">
                <a:solidFill>
                  <a:srgbClr val="FF0000"/>
                </a:solidFill>
                <a:latin typeface="Symbol" pitchFamily="18" charset="2"/>
              </a:rPr>
              <a:t>a</a:t>
            </a:r>
            <a:r>
              <a:rPr lang="en-US" u="sng" dirty="0" err="1">
                <a:solidFill>
                  <a:srgbClr val="FF0000"/>
                </a:solidFill>
              </a:rPr>
              <a:t>,n</a:t>
            </a:r>
            <a:r>
              <a:rPr lang="en-US" u="sng" dirty="0">
                <a:solidFill>
                  <a:srgbClr val="FF0000"/>
                </a:solidFill>
              </a:rPr>
              <a:t>)</a:t>
            </a:r>
            <a:r>
              <a:rPr lang="en-US" u="sng" baseline="30000" dirty="0">
                <a:solidFill>
                  <a:srgbClr val="FF0000"/>
                </a:solidFill>
              </a:rPr>
              <a:t>25</a:t>
            </a:r>
            <a:r>
              <a:rPr lang="en-US" u="sng" dirty="0">
                <a:solidFill>
                  <a:srgbClr val="FF0000"/>
                </a:solidFill>
              </a:rPr>
              <a:t>Mg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pPr algn="ctr">
              <a:lnSpc>
                <a:spcPct val="100000"/>
              </a:lnSpc>
              <a:buNone/>
            </a:pPr>
            <a:r>
              <a:rPr lang="en-US" i="1" dirty="0">
                <a:highlight>
                  <a:srgbClr val="FFFF00"/>
                </a:highlight>
              </a:rPr>
              <a:t>Data taking already started</a:t>
            </a:r>
            <a:endParaRPr lang="en-US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1464861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80">
            <a:extLst>
              <a:ext uri="{FF2B5EF4-FFF2-40B4-BE49-F238E27FC236}">
                <a16:creationId xmlns:a16="http://schemas.microsoft.com/office/drawing/2014/main" id="{4A76D54C-1F1D-7A32-4238-C9C8724FF4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771" y="257"/>
            <a:ext cx="12307267" cy="76944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The </a:t>
            </a:r>
            <a:r>
              <a:rPr lang="it-IT" altLang="it-IT" sz="4400" baseline="30000" dirty="0">
                <a:solidFill>
                  <a:schemeClr val="bg1"/>
                </a:solidFill>
                <a:latin typeface="+mn-lt"/>
              </a:rPr>
              <a:t>12</a:t>
            </a: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C+</a:t>
            </a:r>
            <a:r>
              <a:rPr lang="it-IT" altLang="it-IT" sz="4400" baseline="30000" dirty="0">
                <a:solidFill>
                  <a:schemeClr val="bg1"/>
                </a:solidFill>
                <a:latin typeface="+mn-lt"/>
              </a:rPr>
              <a:t>12</a:t>
            </a: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C setup </a:t>
            </a:r>
            <a:r>
              <a:rPr lang="it-IT" altLang="it-IT" sz="4400" dirty="0" err="1">
                <a:solidFill>
                  <a:schemeClr val="bg1"/>
                </a:solidFill>
                <a:latin typeface="+mn-lt"/>
              </a:rPr>
              <a:t>at</a:t>
            </a: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 LUNA-MV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F9E0CDC-7198-FB28-D7C5-40243B480F8D}"/>
              </a:ext>
            </a:extLst>
          </p:cNvPr>
          <p:cNvSpPr txBox="1"/>
          <p:nvPr/>
        </p:nvSpPr>
        <p:spPr>
          <a:xfrm>
            <a:off x="138169" y="1045025"/>
            <a:ext cx="440525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25 cm thick lead shielding, under production;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An 150% HPGe;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16 NaI detector as further active shielding/anti-Compton;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Work ongoin on targets characterization in collaboration with LNL</a:t>
            </a:r>
          </a:p>
        </p:txBody>
      </p:sp>
      <p:grpSp>
        <p:nvGrpSpPr>
          <p:cNvPr id="2" name="object 2">
            <a:extLst>
              <a:ext uri="{FF2B5EF4-FFF2-40B4-BE49-F238E27FC236}">
                <a16:creationId xmlns:a16="http://schemas.microsoft.com/office/drawing/2014/main" id="{CA955172-3CE9-99E9-47F5-EE1FEED5BC49}"/>
              </a:ext>
            </a:extLst>
          </p:cNvPr>
          <p:cNvGrpSpPr/>
          <p:nvPr/>
        </p:nvGrpSpPr>
        <p:grpSpPr>
          <a:xfrm>
            <a:off x="4543425" y="1045025"/>
            <a:ext cx="7508240" cy="5415915"/>
            <a:chOff x="4677153" y="1303018"/>
            <a:chExt cx="7508240" cy="5415915"/>
          </a:xfrm>
        </p:grpSpPr>
        <p:pic>
          <p:nvPicPr>
            <p:cNvPr id="8" name="object 3">
              <a:extLst>
                <a:ext uri="{FF2B5EF4-FFF2-40B4-BE49-F238E27FC236}">
                  <a16:creationId xmlns:a16="http://schemas.microsoft.com/office/drawing/2014/main" id="{BFE0D54D-A965-59B2-E034-7141186F3D8C}"/>
                </a:ext>
              </a:extLst>
            </p:cNvPr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7153" y="1303018"/>
              <a:ext cx="7507990" cy="5415537"/>
            </a:xfrm>
            <a:prstGeom prst="rect">
              <a:avLst/>
            </a:prstGeom>
          </p:spPr>
        </p:pic>
        <p:pic>
          <p:nvPicPr>
            <p:cNvPr id="9" name="object 4">
              <a:extLst>
                <a:ext uri="{FF2B5EF4-FFF2-40B4-BE49-F238E27FC236}">
                  <a16:creationId xmlns:a16="http://schemas.microsoft.com/office/drawing/2014/main" id="{1C284C3A-3D17-C107-8927-A485174F3982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91555" y="1386928"/>
              <a:ext cx="5740781" cy="4843018"/>
            </a:xfrm>
            <a:prstGeom prst="rect">
              <a:avLst/>
            </a:prstGeom>
          </p:spPr>
        </p:pic>
        <p:sp>
          <p:nvSpPr>
            <p:cNvPr id="10" name="object 5">
              <a:extLst>
                <a:ext uri="{FF2B5EF4-FFF2-40B4-BE49-F238E27FC236}">
                  <a16:creationId xmlns:a16="http://schemas.microsoft.com/office/drawing/2014/main" id="{08590AB4-A110-2C17-65BC-F4F6DA75E90D}"/>
                </a:ext>
              </a:extLst>
            </p:cNvPr>
            <p:cNvSpPr/>
            <p:nvPr/>
          </p:nvSpPr>
          <p:spPr>
            <a:xfrm>
              <a:off x="6959980" y="2916300"/>
              <a:ext cx="1289685" cy="258445"/>
            </a:xfrm>
            <a:custGeom>
              <a:avLst/>
              <a:gdLst/>
              <a:ahLst/>
              <a:cxnLst/>
              <a:rect l="l" t="t" r="r" b="b"/>
              <a:pathLst>
                <a:path w="1289684" h="258444">
                  <a:moveTo>
                    <a:pt x="1115567" y="56641"/>
                  </a:moveTo>
                  <a:lnTo>
                    <a:pt x="0" y="201675"/>
                  </a:lnTo>
                  <a:lnTo>
                    <a:pt x="7366" y="258318"/>
                  </a:lnTo>
                  <a:lnTo>
                    <a:pt x="1122933" y="113283"/>
                  </a:lnTo>
                  <a:lnTo>
                    <a:pt x="1115567" y="56641"/>
                  </a:lnTo>
                  <a:close/>
                </a:path>
                <a:path w="1289684" h="258444">
                  <a:moveTo>
                    <a:pt x="1260766" y="52959"/>
                  </a:moveTo>
                  <a:lnTo>
                    <a:pt x="1143889" y="52959"/>
                  </a:lnTo>
                  <a:lnTo>
                    <a:pt x="1151254" y="109600"/>
                  </a:lnTo>
                  <a:lnTo>
                    <a:pt x="1122933" y="113283"/>
                  </a:lnTo>
                  <a:lnTo>
                    <a:pt x="1130300" y="169925"/>
                  </a:lnTo>
                  <a:lnTo>
                    <a:pt x="1289303" y="62864"/>
                  </a:lnTo>
                  <a:lnTo>
                    <a:pt x="1260766" y="52959"/>
                  </a:lnTo>
                  <a:close/>
                </a:path>
                <a:path w="1289684" h="258444">
                  <a:moveTo>
                    <a:pt x="1143889" y="52959"/>
                  </a:moveTo>
                  <a:lnTo>
                    <a:pt x="1115567" y="56641"/>
                  </a:lnTo>
                  <a:lnTo>
                    <a:pt x="1122933" y="113283"/>
                  </a:lnTo>
                  <a:lnTo>
                    <a:pt x="1151254" y="109600"/>
                  </a:lnTo>
                  <a:lnTo>
                    <a:pt x="1143889" y="52959"/>
                  </a:lnTo>
                  <a:close/>
                </a:path>
                <a:path w="1289684" h="258444">
                  <a:moveTo>
                    <a:pt x="1108202" y="0"/>
                  </a:moveTo>
                  <a:lnTo>
                    <a:pt x="1115567" y="56641"/>
                  </a:lnTo>
                  <a:lnTo>
                    <a:pt x="1143889" y="52959"/>
                  </a:lnTo>
                  <a:lnTo>
                    <a:pt x="1260766" y="52959"/>
                  </a:lnTo>
                  <a:lnTo>
                    <a:pt x="110820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885477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3EFE0-8FFC-2B74-80E8-C62E42A2A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80">
            <a:extLst>
              <a:ext uri="{FF2B5EF4-FFF2-40B4-BE49-F238E27FC236}">
                <a16:creationId xmlns:a16="http://schemas.microsoft.com/office/drawing/2014/main" id="{AC9FD1EC-426B-77EE-9264-7D63868BF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771" y="257"/>
            <a:ext cx="12307267" cy="76944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The </a:t>
            </a:r>
            <a:r>
              <a:rPr lang="it-IT" altLang="it-IT" sz="4400" baseline="30000" dirty="0">
                <a:solidFill>
                  <a:schemeClr val="bg1"/>
                </a:solidFill>
                <a:latin typeface="+mn-lt"/>
              </a:rPr>
              <a:t>12</a:t>
            </a: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C+</a:t>
            </a:r>
            <a:r>
              <a:rPr lang="it-IT" altLang="it-IT" sz="4400" baseline="30000" dirty="0">
                <a:solidFill>
                  <a:schemeClr val="bg1"/>
                </a:solidFill>
                <a:latin typeface="+mn-lt"/>
              </a:rPr>
              <a:t>12</a:t>
            </a: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C setup </a:t>
            </a:r>
            <a:r>
              <a:rPr lang="it-IT" altLang="it-IT" sz="4400" dirty="0" err="1">
                <a:solidFill>
                  <a:schemeClr val="bg1"/>
                </a:solidFill>
                <a:latin typeface="+mn-lt"/>
              </a:rPr>
              <a:t>at</a:t>
            </a: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 LUNA-MV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2CEEE88-EB1B-09CC-4141-A24A36AB7BC9}"/>
              </a:ext>
            </a:extLst>
          </p:cNvPr>
          <p:cNvSpPr txBox="1"/>
          <p:nvPr/>
        </p:nvSpPr>
        <p:spPr>
          <a:xfrm>
            <a:off x="138169" y="1045025"/>
            <a:ext cx="440525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25 cm thick lead shielding, under production;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An 150% HPGe;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16 NaI detector as further active shielding/anti-Compton;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Work ongoin on targets characterization in collaboration with LNL</a:t>
            </a:r>
          </a:p>
        </p:txBody>
      </p:sp>
      <p:grpSp>
        <p:nvGrpSpPr>
          <p:cNvPr id="2" name="object 2">
            <a:extLst>
              <a:ext uri="{FF2B5EF4-FFF2-40B4-BE49-F238E27FC236}">
                <a16:creationId xmlns:a16="http://schemas.microsoft.com/office/drawing/2014/main" id="{53438588-DAD9-75EB-730B-430EE6C7B54D}"/>
              </a:ext>
            </a:extLst>
          </p:cNvPr>
          <p:cNvGrpSpPr/>
          <p:nvPr/>
        </p:nvGrpSpPr>
        <p:grpSpPr>
          <a:xfrm>
            <a:off x="4543425" y="1045025"/>
            <a:ext cx="7508240" cy="5415915"/>
            <a:chOff x="4677153" y="1303018"/>
            <a:chExt cx="7508240" cy="5415915"/>
          </a:xfrm>
        </p:grpSpPr>
        <p:pic>
          <p:nvPicPr>
            <p:cNvPr id="8" name="object 3">
              <a:extLst>
                <a:ext uri="{FF2B5EF4-FFF2-40B4-BE49-F238E27FC236}">
                  <a16:creationId xmlns:a16="http://schemas.microsoft.com/office/drawing/2014/main" id="{23F5628B-F14D-7A9B-F858-A8D2243C57EB}"/>
                </a:ext>
              </a:extLst>
            </p:cNvPr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7153" y="1303018"/>
              <a:ext cx="7507990" cy="5415537"/>
            </a:xfrm>
            <a:prstGeom prst="rect">
              <a:avLst/>
            </a:prstGeom>
          </p:spPr>
        </p:pic>
        <p:pic>
          <p:nvPicPr>
            <p:cNvPr id="9" name="object 4">
              <a:extLst>
                <a:ext uri="{FF2B5EF4-FFF2-40B4-BE49-F238E27FC236}">
                  <a16:creationId xmlns:a16="http://schemas.microsoft.com/office/drawing/2014/main" id="{58B5F9EC-019D-56F7-CA16-87C3EA4E0FA6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91555" y="1386928"/>
              <a:ext cx="5740781" cy="4843018"/>
            </a:xfrm>
            <a:prstGeom prst="rect">
              <a:avLst/>
            </a:prstGeom>
          </p:spPr>
        </p:pic>
        <p:sp>
          <p:nvSpPr>
            <p:cNvPr id="10" name="object 5">
              <a:extLst>
                <a:ext uri="{FF2B5EF4-FFF2-40B4-BE49-F238E27FC236}">
                  <a16:creationId xmlns:a16="http://schemas.microsoft.com/office/drawing/2014/main" id="{A1547E2C-0B01-761A-FCC7-2F4D28EEA327}"/>
                </a:ext>
              </a:extLst>
            </p:cNvPr>
            <p:cNvSpPr/>
            <p:nvPr/>
          </p:nvSpPr>
          <p:spPr>
            <a:xfrm>
              <a:off x="6959980" y="2916300"/>
              <a:ext cx="1289685" cy="258445"/>
            </a:xfrm>
            <a:custGeom>
              <a:avLst/>
              <a:gdLst/>
              <a:ahLst/>
              <a:cxnLst/>
              <a:rect l="l" t="t" r="r" b="b"/>
              <a:pathLst>
                <a:path w="1289684" h="258444">
                  <a:moveTo>
                    <a:pt x="1115567" y="56641"/>
                  </a:moveTo>
                  <a:lnTo>
                    <a:pt x="0" y="201675"/>
                  </a:lnTo>
                  <a:lnTo>
                    <a:pt x="7366" y="258318"/>
                  </a:lnTo>
                  <a:lnTo>
                    <a:pt x="1122933" y="113283"/>
                  </a:lnTo>
                  <a:lnTo>
                    <a:pt x="1115567" y="56641"/>
                  </a:lnTo>
                  <a:close/>
                </a:path>
                <a:path w="1289684" h="258444">
                  <a:moveTo>
                    <a:pt x="1260766" y="52959"/>
                  </a:moveTo>
                  <a:lnTo>
                    <a:pt x="1143889" y="52959"/>
                  </a:lnTo>
                  <a:lnTo>
                    <a:pt x="1151254" y="109600"/>
                  </a:lnTo>
                  <a:lnTo>
                    <a:pt x="1122933" y="113283"/>
                  </a:lnTo>
                  <a:lnTo>
                    <a:pt x="1130300" y="169925"/>
                  </a:lnTo>
                  <a:lnTo>
                    <a:pt x="1289303" y="62864"/>
                  </a:lnTo>
                  <a:lnTo>
                    <a:pt x="1260766" y="52959"/>
                  </a:lnTo>
                  <a:close/>
                </a:path>
                <a:path w="1289684" h="258444">
                  <a:moveTo>
                    <a:pt x="1143889" y="52959"/>
                  </a:moveTo>
                  <a:lnTo>
                    <a:pt x="1115567" y="56641"/>
                  </a:lnTo>
                  <a:lnTo>
                    <a:pt x="1122933" y="113283"/>
                  </a:lnTo>
                  <a:lnTo>
                    <a:pt x="1151254" y="109600"/>
                  </a:lnTo>
                  <a:lnTo>
                    <a:pt x="1143889" y="52959"/>
                  </a:lnTo>
                  <a:close/>
                </a:path>
                <a:path w="1289684" h="258444">
                  <a:moveTo>
                    <a:pt x="1108202" y="0"/>
                  </a:moveTo>
                  <a:lnTo>
                    <a:pt x="1115567" y="56641"/>
                  </a:lnTo>
                  <a:lnTo>
                    <a:pt x="1143889" y="52959"/>
                  </a:lnTo>
                  <a:lnTo>
                    <a:pt x="1260766" y="52959"/>
                  </a:lnTo>
                  <a:lnTo>
                    <a:pt x="110820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" name="object 4">
            <a:extLst>
              <a:ext uri="{FF2B5EF4-FFF2-40B4-BE49-F238E27FC236}">
                <a16:creationId xmlns:a16="http://schemas.microsoft.com/office/drawing/2014/main" id="{0505C2A6-4AD2-E0E9-08F4-E1C534526507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2125" y="1128935"/>
            <a:ext cx="6101715" cy="504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8225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C132B-AFAD-2AF0-F778-9D96D782C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80">
            <a:extLst>
              <a:ext uri="{FF2B5EF4-FFF2-40B4-BE49-F238E27FC236}">
                <a16:creationId xmlns:a16="http://schemas.microsoft.com/office/drawing/2014/main" id="{8E4B63C8-834D-15E1-F364-984DDF1BA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771" y="257"/>
            <a:ext cx="12307267" cy="76944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Status of </a:t>
            </a:r>
            <a:r>
              <a:rPr lang="it-IT" altLang="it-IT" sz="4400" baseline="30000" dirty="0">
                <a:solidFill>
                  <a:schemeClr val="bg1"/>
                </a:solidFill>
                <a:latin typeface="+mn-lt"/>
              </a:rPr>
              <a:t>12</a:t>
            </a: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C+</a:t>
            </a:r>
            <a:r>
              <a:rPr lang="it-IT" altLang="it-IT" sz="4400" baseline="30000" dirty="0">
                <a:solidFill>
                  <a:schemeClr val="bg1"/>
                </a:solidFill>
                <a:latin typeface="+mn-lt"/>
              </a:rPr>
              <a:t>12</a:t>
            </a: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C project: HPGePD2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77043E7-269F-4AF0-4A40-8879A08A0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769698"/>
            <a:ext cx="10558076" cy="5511800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732E373A-E8BB-151E-C536-CBF5758EF9BB}"/>
              </a:ext>
            </a:extLst>
          </p:cNvPr>
          <p:cNvSpPr/>
          <p:nvPr/>
        </p:nvSpPr>
        <p:spPr>
          <a:xfrm>
            <a:off x="1519624" y="2201393"/>
            <a:ext cx="190500" cy="3531277"/>
          </a:xfrm>
          <a:prstGeom prst="rect">
            <a:avLst/>
          </a:prstGeom>
          <a:solidFill>
            <a:schemeClr val="accent1"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093BAE54-432D-0072-F3EC-E0DB190A4F46}"/>
              </a:ext>
            </a:extLst>
          </p:cNvPr>
          <p:cNvSpPr/>
          <p:nvPr/>
        </p:nvSpPr>
        <p:spPr>
          <a:xfrm>
            <a:off x="3078563" y="2201393"/>
            <a:ext cx="190500" cy="3531277"/>
          </a:xfrm>
          <a:prstGeom prst="rect">
            <a:avLst/>
          </a:prstGeom>
          <a:solidFill>
            <a:schemeClr val="accent1"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object 3">
            <a:extLst>
              <a:ext uri="{FF2B5EF4-FFF2-40B4-BE49-F238E27FC236}">
                <a16:creationId xmlns:a16="http://schemas.microsoft.com/office/drawing/2014/main" id="{F202B3FA-2B3E-E987-E292-0234E78D33AE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8800" y="576502"/>
            <a:ext cx="2743200" cy="299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2710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3B09FCE-0546-028A-ADE3-3B0C6FF38F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919" y="1129748"/>
            <a:ext cx="8269357" cy="459850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EBA4771-DC95-A898-A9B1-7CD9971380D2}"/>
              </a:ext>
            </a:extLst>
          </p:cNvPr>
          <p:cNvSpPr txBox="1"/>
          <p:nvPr/>
        </p:nvSpPr>
        <p:spPr>
          <a:xfrm>
            <a:off x="8080315" y="4430772"/>
            <a:ext cx="4111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u="sng" dirty="0">
                <a:solidFill>
                  <a:srgbClr val="FF0000"/>
                </a:solidFill>
              </a:rPr>
              <a:t>More </a:t>
            </a:r>
            <a:r>
              <a:rPr lang="it-IT" sz="2000" b="1" u="sng" dirty="0" err="1">
                <a:solidFill>
                  <a:srgbClr val="FF0000"/>
                </a:solidFill>
              </a:rPr>
              <a:t>than</a:t>
            </a:r>
            <a:r>
              <a:rPr lang="it-IT" sz="2000" b="1" u="sng" dirty="0">
                <a:solidFill>
                  <a:srgbClr val="FF0000"/>
                </a:solidFill>
              </a:rPr>
              <a:t> 4 </a:t>
            </a:r>
            <a:r>
              <a:rPr lang="it-IT" sz="2000" b="1" u="sng" dirty="0" err="1">
                <a:solidFill>
                  <a:srgbClr val="FF0000"/>
                </a:solidFill>
              </a:rPr>
              <a:t>OoM</a:t>
            </a:r>
            <a:r>
              <a:rPr lang="it-IT" sz="2000" b="1" u="sng" dirty="0">
                <a:solidFill>
                  <a:srgbClr val="FF0000"/>
                </a:solidFill>
              </a:rPr>
              <a:t> </a:t>
            </a:r>
            <a:r>
              <a:rPr lang="it-IT" sz="2000" b="1" u="sng" dirty="0" err="1">
                <a:solidFill>
                  <a:srgbClr val="FF0000"/>
                </a:solidFill>
              </a:rPr>
              <a:t>less</a:t>
            </a:r>
            <a:r>
              <a:rPr lang="it-IT" sz="2000" b="1" u="sng" dirty="0">
                <a:solidFill>
                  <a:srgbClr val="FF0000"/>
                </a:solidFill>
              </a:rPr>
              <a:t> background </a:t>
            </a:r>
            <a:r>
              <a:rPr lang="it-IT" sz="2000" b="1" u="sng" dirty="0" err="1">
                <a:solidFill>
                  <a:srgbClr val="FF0000"/>
                </a:solidFill>
              </a:rPr>
              <a:t>compared</a:t>
            </a:r>
            <a:r>
              <a:rPr lang="it-IT" sz="2000" b="1" u="sng" dirty="0">
                <a:solidFill>
                  <a:srgbClr val="FF0000"/>
                </a:solidFill>
              </a:rPr>
              <a:t> with Spillane et al.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71A538F2-3988-BF74-6B46-BD29077ECCFE}"/>
              </a:ext>
            </a:extLst>
          </p:cNvPr>
          <p:cNvSpPr/>
          <p:nvPr/>
        </p:nvSpPr>
        <p:spPr>
          <a:xfrm>
            <a:off x="1663700" y="1845793"/>
            <a:ext cx="190500" cy="3531277"/>
          </a:xfrm>
          <a:prstGeom prst="rect">
            <a:avLst/>
          </a:prstGeom>
          <a:solidFill>
            <a:schemeClr val="accent1"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8BB1A641-91A7-2C22-BF2D-50701FE3370A}"/>
              </a:ext>
            </a:extLst>
          </p:cNvPr>
          <p:cNvSpPr/>
          <p:nvPr/>
        </p:nvSpPr>
        <p:spPr>
          <a:xfrm>
            <a:off x="4336291" y="1858493"/>
            <a:ext cx="190500" cy="3531277"/>
          </a:xfrm>
          <a:prstGeom prst="rect">
            <a:avLst/>
          </a:prstGeom>
          <a:solidFill>
            <a:schemeClr val="accent1"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D807B1D8-73F5-14D6-2B16-4B7393888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12192000" cy="90872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Underground shielding </a:t>
            </a:r>
            <a:endParaRPr lang="it-IT" sz="4000" baseline="30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FC8B432-76C9-AE9F-920C-5C8DEF82350A}"/>
              </a:ext>
            </a:extLst>
          </p:cNvPr>
          <p:cNvSpPr txBox="1"/>
          <p:nvPr/>
        </p:nvSpPr>
        <p:spPr>
          <a:xfrm>
            <a:off x="79513" y="5901213"/>
            <a:ext cx="119465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Massive shielding very effective underground: </a:t>
            </a:r>
          </a:p>
          <a:p>
            <a:r>
              <a:rPr lang="en-US" sz="2800" dirty="0"/>
              <a:t>we will detect the structures below </a:t>
            </a:r>
            <a:r>
              <a:rPr lang="en-US" sz="2800" dirty="0" err="1"/>
              <a:t>E</a:t>
            </a:r>
            <a:r>
              <a:rPr lang="en-US" sz="2800" baseline="-25000" dirty="0" err="1"/>
              <a:t>cm</a:t>
            </a:r>
            <a:r>
              <a:rPr lang="en-US" sz="2800" dirty="0"/>
              <a:t> = 2.5 MeV and presence of hindrance !!!!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A086332-775C-CBE6-9826-E38E5FE980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8631" y="1106574"/>
            <a:ext cx="3837450" cy="306024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72D9748-BB13-BFBC-1205-05C021FCC2C9}"/>
              </a:ext>
            </a:extLst>
          </p:cNvPr>
          <p:cNvSpPr txBox="1"/>
          <p:nvPr/>
        </p:nvSpPr>
        <p:spPr>
          <a:xfrm>
            <a:off x="8554887" y="856031"/>
            <a:ext cx="62148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u="sng" dirty="0"/>
              <a:t>Spillane et al. PRL 2009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196998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E3A7C30-663C-E343-A6A0-8F61B55EE5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1931" y="1384361"/>
            <a:ext cx="9077802" cy="3514588"/>
          </a:xfrm>
          <a:prstGeom prst="rect">
            <a:avLst/>
          </a:prstGeom>
        </p:spPr>
      </p:pic>
      <p:pic>
        <p:nvPicPr>
          <p:cNvPr id="4" name="Immagine 3" descr="Immagine che contiene tavolo&#10;&#10;Descrizione generata automaticamente">
            <a:extLst>
              <a:ext uri="{FF2B5EF4-FFF2-40B4-BE49-F238E27FC236}">
                <a16:creationId xmlns:a16="http://schemas.microsoft.com/office/drawing/2014/main" id="{8C700868-CDF3-CA4A-9664-AD1371A2E7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2832" y="5432410"/>
            <a:ext cx="6096000" cy="122626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AA108C6-DE91-1A4B-6FF6-E04A61FEEC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323"/>
          <a:stretch/>
        </p:blipFill>
        <p:spPr>
          <a:xfrm>
            <a:off x="1560831" y="993994"/>
            <a:ext cx="8726170" cy="43154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C596D8C9-9617-9488-9594-3A526614D607}"/>
              </a:ext>
            </a:extLst>
          </p:cNvPr>
          <p:cNvSpPr txBox="1"/>
          <p:nvPr/>
        </p:nvSpPr>
        <p:spPr>
          <a:xfrm>
            <a:off x="3580460" y="4942031"/>
            <a:ext cx="3862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Reaction per day with 200 </a:t>
            </a:r>
            <a:r>
              <a:rPr lang="it-IT" sz="2400" dirty="0" err="1">
                <a:solidFill>
                  <a:srgbClr val="FF0000"/>
                </a:solidFill>
                <a:latin typeface="Symbol" pitchFamily="2" charset="2"/>
              </a:rPr>
              <a:t>m</a:t>
            </a:r>
            <a:r>
              <a:rPr lang="it-IT" sz="2400" dirty="0" err="1">
                <a:solidFill>
                  <a:srgbClr val="FF0000"/>
                </a:solidFill>
              </a:rPr>
              <a:t>A</a:t>
            </a: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A372833-85ED-A5F2-541D-7A019F1019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12192000" cy="90872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Measuring </a:t>
            </a:r>
            <a:r>
              <a:rPr lang="en-US" sz="4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C+</a:t>
            </a:r>
            <a:r>
              <a:rPr lang="en-US" sz="4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 in laboratory: 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2" charset="2"/>
              </a:rPr>
              <a:t>g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-rays detection @LNGS</a:t>
            </a:r>
            <a:endParaRPr lang="it-IT" sz="4000" baseline="30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38543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E3A7C30-663C-E343-A6A0-8F61B55EE5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7307" y="908720"/>
            <a:ext cx="8309143" cy="3554635"/>
          </a:xfrm>
          <a:prstGeom prst="rect">
            <a:avLst/>
          </a:prstGeom>
        </p:spPr>
      </p:pic>
      <p:pic>
        <p:nvPicPr>
          <p:cNvPr id="5" name="Immagine 4" descr="Immagine che contiene tavolo&#10;&#10;Descrizione generata automaticamente">
            <a:extLst>
              <a:ext uri="{FF2B5EF4-FFF2-40B4-BE49-F238E27FC236}">
                <a16:creationId xmlns:a16="http://schemas.microsoft.com/office/drawing/2014/main" id="{727F7DC6-1065-7532-D1E2-A49A6A404C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6606" y="5117574"/>
            <a:ext cx="7759845" cy="439848"/>
          </a:xfrm>
          <a:prstGeom prst="rect">
            <a:avLst/>
          </a:prstGeom>
        </p:spPr>
      </p:pic>
      <p:pic>
        <p:nvPicPr>
          <p:cNvPr id="6" name="Immagine 5" descr="Immagine che contiene tavolo&#10;&#10;Descrizione generata automaticamente">
            <a:extLst>
              <a:ext uri="{FF2B5EF4-FFF2-40B4-BE49-F238E27FC236}">
                <a16:creationId xmlns:a16="http://schemas.microsoft.com/office/drawing/2014/main" id="{D78FD6BC-70E3-CE0E-2398-94E7BF39AF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6606" y="5481931"/>
            <a:ext cx="7759851" cy="1120867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CA741753-1E61-A502-CAA6-1FEA3BEE5BA1}"/>
              </a:ext>
            </a:extLst>
          </p:cNvPr>
          <p:cNvSpPr txBox="1"/>
          <p:nvPr/>
        </p:nvSpPr>
        <p:spPr>
          <a:xfrm>
            <a:off x="3669912" y="4513448"/>
            <a:ext cx="3862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Reaction per day with 200 </a:t>
            </a:r>
            <a:r>
              <a:rPr lang="it-IT" sz="2400" dirty="0" err="1">
                <a:solidFill>
                  <a:srgbClr val="FF0000"/>
                </a:solidFill>
                <a:latin typeface="Symbol" pitchFamily="2" charset="2"/>
              </a:rPr>
              <a:t>m</a:t>
            </a:r>
            <a:r>
              <a:rPr lang="it-IT" sz="2400" dirty="0" err="1">
                <a:solidFill>
                  <a:srgbClr val="FF0000"/>
                </a:solidFill>
              </a:rPr>
              <a:t>A</a:t>
            </a: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481017-0C20-C902-7919-B08997CE5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12192000" cy="90872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Measuring </a:t>
            </a:r>
            <a:r>
              <a:rPr lang="en-US" sz="4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C+</a:t>
            </a:r>
            <a:r>
              <a:rPr lang="en-US" sz="4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 in laboratory: 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2" charset="2"/>
              </a:rPr>
              <a:t>g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-rays detection @LNGS</a:t>
            </a:r>
            <a:endParaRPr lang="it-IT" sz="4000" baseline="30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8808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 Box 181"/>
          <p:cNvSpPr txBox="1">
            <a:spLocks noChangeArrowheads="1"/>
          </p:cNvSpPr>
          <p:nvPr/>
        </p:nvSpPr>
        <p:spPr bwMode="auto">
          <a:xfrm>
            <a:off x="5954713" y="57340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43881" y="439255"/>
            <a:ext cx="52984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baseline="30000" dirty="0">
              <a:solidFill>
                <a:srgbClr val="0070C0"/>
              </a:solidFill>
            </a:endParaRPr>
          </a:p>
          <a:p>
            <a:r>
              <a:rPr lang="en-US" sz="2400" baseline="30000" dirty="0">
                <a:solidFill>
                  <a:srgbClr val="0070C0"/>
                </a:solidFill>
              </a:rPr>
              <a:t>12</a:t>
            </a:r>
            <a:r>
              <a:rPr lang="en-US" sz="2400" dirty="0">
                <a:solidFill>
                  <a:srgbClr val="0070C0"/>
                </a:solidFill>
              </a:rPr>
              <a:t>C+</a:t>
            </a:r>
            <a:r>
              <a:rPr lang="en-US" sz="2400" baseline="30000" dirty="0">
                <a:solidFill>
                  <a:srgbClr val="0070C0"/>
                </a:solidFill>
              </a:rPr>
              <a:t>12</a:t>
            </a:r>
            <a:r>
              <a:rPr lang="en-US" sz="2400" dirty="0">
                <a:solidFill>
                  <a:srgbClr val="0070C0"/>
                </a:solidFill>
              </a:rPr>
              <a:t>C</a:t>
            </a:r>
            <a:r>
              <a:rPr lang="en-US" sz="2400" dirty="0">
                <a:solidFill>
                  <a:srgbClr val="0070C0"/>
                </a:solidFill>
                <a:sym typeface="Wingdings" panose="05000000000000000000" pitchFamily="2" charset="2"/>
              </a:rPr>
              <a:t> </a:t>
            </a:r>
            <a:r>
              <a:rPr lang="en-US" sz="2400" baseline="30000" dirty="0">
                <a:solidFill>
                  <a:srgbClr val="0070C0"/>
                </a:solidFill>
                <a:sym typeface="Wingdings" panose="05000000000000000000" pitchFamily="2" charset="2"/>
              </a:rPr>
              <a:t>23</a:t>
            </a:r>
            <a:r>
              <a:rPr lang="en-US" sz="2400" dirty="0">
                <a:solidFill>
                  <a:srgbClr val="0070C0"/>
                </a:solidFill>
                <a:sym typeface="Wingdings" panose="05000000000000000000" pitchFamily="2" charset="2"/>
              </a:rPr>
              <a:t>Na +  p           Q = 2.24 MeV </a:t>
            </a:r>
            <a:endParaRPr lang="en-US" sz="2400" baseline="30000" dirty="0">
              <a:solidFill>
                <a:srgbClr val="0070C0"/>
              </a:solidFill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1E41D084-8A66-C047-904D-9D93476F3B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45357" y="-3565"/>
            <a:ext cx="5062329" cy="684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16C7EC33-3574-5698-165F-DAAFD84A4370}"/>
              </a:ext>
            </a:extLst>
          </p:cNvPr>
          <p:cNvCxnSpPr>
            <a:cxnSpLocks/>
          </p:cNvCxnSpPr>
          <p:nvPr/>
        </p:nvCxnSpPr>
        <p:spPr>
          <a:xfrm>
            <a:off x="8070573" y="3008243"/>
            <a:ext cx="1457740" cy="609600"/>
          </a:xfrm>
          <a:prstGeom prst="straightConnector1">
            <a:avLst/>
          </a:prstGeom>
          <a:ln w="254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083E7087-6641-74E8-5ACE-3B89251981E6}"/>
              </a:ext>
            </a:extLst>
          </p:cNvPr>
          <p:cNvCxnSpPr>
            <a:cxnSpLocks/>
          </p:cNvCxnSpPr>
          <p:nvPr/>
        </p:nvCxnSpPr>
        <p:spPr>
          <a:xfrm>
            <a:off x="8070573" y="3047999"/>
            <a:ext cx="1457740" cy="762003"/>
          </a:xfrm>
          <a:prstGeom prst="straightConnector1">
            <a:avLst/>
          </a:prstGeom>
          <a:ln w="254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43928FCA-5BC0-4ACB-CDD1-979EDD31DA54}"/>
              </a:ext>
            </a:extLst>
          </p:cNvPr>
          <p:cNvCxnSpPr>
            <a:cxnSpLocks/>
          </p:cNvCxnSpPr>
          <p:nvPr/>
        </p:nvCxnSpPr>
        <p:spPr>
          <a:xfrm>
            <a:off x="8059511" y="3008231"/>
            <a:ext cx="1468802" cy="48925"/>
          </a:xfrm>
          <a:prstGeom prst="straightConnector1">
            <a:avLst/>
          </a:prstGeom>
          <a:ln w="254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35AD43F0-222B-F72A-C457-4A354F6F88AF}"/>
              </a:ext>
            </a:extLst>
          </p:cNvPr>
          <p:cNvCxnSpPr>
            <a:cxnSpLocks/>
          </p:cNvCxnSpPr>
          <p:nvPr/>
        </p:nvCxnSpPr>
        <p:spPr>
          <a:xfrm>
            <a:off x="10135712" y="3617843"/>
            <a:ext cx="0" cy="238540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11834AD8-F702-176B-5A25-B414BB9B3986}"/>
              </a:ext>
            </a:extLst>
          </p:cNvPr>
          <p:cNvCxnSpPr>
            <a:cxnSpLocks/>
          </p:cNvCxnSpPr>
          <p:nvPr/>
        </p:nvCxnSpPr>
        <p:spPr>
          <a:xfrm>
            <a:off x="9983312" y="3057156"/>
            <a:ext cx="0" cy="706461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Tabella 16">
            <a:extLst>
              <a:ext uri="{FF2B5EF4-FFF2-40B4-BE49-F238E27FC236}">
                <a16:creationId xmlns:a16="http://schemas.microsoft.com/office/drawing/2014/main" id="{A71368FB-0E3D-4C98-2AAA-A6DAB64936D1}"/>
              </a:ext>
            </a:extLst>
          </p:cNvPr>
          <p:cNvGraphicFramePr>
            <a:graphicFrameLocks noGrp="1"/>
          </p:cNvGraphicFramePr>
          <p:nvPr/>
        </p:nvGraphicFramePr>
        <p:xfrm>
          <a:off x="243881" y="1248485"/>
          <a:ext cx="5906044" cy="55999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8115">
                  <a:extLst>
                    <a:ext uri="{9D8B030D-6E8A-4147-A177-3AD203B41FA5}">
                      <a16:colId xmlns:a16="http://schemas.microsoft.com/office/drawing/2014/main" val="878284255"/>
                    </a:ext>
                  </a:extLst>
                </a:gridCol>
                <a:gridCol w="680444">
                  <a:extLst>
                    <a:ext uri="{9D8B030D-6E8A-4147-A177-3AD203B41FA5}">
                      <a16:colId xmlns:a16="http://schemas.microsoft.com/office/drawing/2014/main" val="2780416136"/>
                    </a:ext>
                  </a:extLst>
                </a:gridCol>
                <a:gridCol w="1333993">
                  <a:extLst>
                    <a:ext uri="{9D8B030D-6E8A-4147-A177-3AD203B41FA5}">
                      <a16:colId xmlns:a16="http://schemas.microsoft.com/office/drawing/2014/main" val="993587619"/>
                    </a:ext>
                  </a:extLst>
                </a:gridCol>
                <a:gridCol w="12107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0414">
                  <a:extLst>
                    <a:ext uri="{9D8B030D-6E8A-4147-A177-3AD203B41FA5}">
                      <a16:colId xmlns:a16="http://schemas.microsoft.com/office/drawing/2014/main" val="2468345070"/>
                    </a:ext>
                  </a:extLst>
                </a:gridCol>
                <a:gridCol w="1452305">
                  <a:extLst>
                    <a:ext uri="{9D8B030D-6E8A-4147-A177-3AD203B41FA5}">
                      <a16:colId xmlns:a16="http://schemas.microsoft.com/office/drawing/2014/main" val="3448199283"/>
                    </a:ext>
                  </a:extLst>
                </a:gridCol>
              </a:tblGrid>
              <a:tr h="709545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Symbol" pitchFamily="2" charset="2"/>
                        </a:rPr>
                        <a:t>g</a:t>
                      </a:r>
                      <a:r>
                        <a:rPr lang="en-US" sz="1800" dirty="0">
                          <a:effectLst/>
                        </a:rPr>
                        <a:t>-rays and p particles energies for excited states for</a:t>
                      </a:r>
                      <a:endParaRPr lang="it-IT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aseline="30000" dirty="0">
                          <a:effectLst/>
                        </a:rPr>
                        <a:t>12</a:t>
                      </a:r>
                      <a:r>
                        <a:rPr lang="en-US" sz="1800" dirty="0">
                          <a:effectLst/>
                        </a:rPr>
                        <a:t>C(</a:t>
                      </a:r>
                      <a:r>
                        <a:rPr lang="en-US" sz="1800" baseline="30000" dirty="0">
                          <a:effectLst/>
                        </a:rPr>
                        <a:t>12</a:t>
                      </a:r>
                      <a:r>
                        <a:rPr lang="en-US" sz="1800" dirty="0">
                          <a:effectLst/>
                        </a:rPr>
                        <a:t>C, p)</a:t>
                      </a:r>
                      <a:r>
                        <a:rPr lang="en-US" sz="1800" baseline="30000" dirty="0">
                          <a:effectLst/>
                        </a:rPr>
                        <a:t>23</a:t>
                      </a:r>
                      <a:r>
                        <a:rPr lang="en-US" sz="1800" dirty="0">
                          <a:effectLst/>
                        </a:rPr>
                        <a:t>Na (Q =  2.241 MeV)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85797"/>
                  </a:ext>
                </a:extLst>
              </a:tr>
              <a:tr h="5411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E</a:t>
                      </a:r>
                      <a:r>
                        <a:rPr lang="en-US" sz="1800" baseline="-25000" dirty="0">
                          <a:effectLst/>
                        </a:rPr>
                        <a:t>X</a:t>
                      </a:r>
                      <a:endParaRPr lang="it-IT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(MeV)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</a:rPr>
                        <a:t>J</a:t>
                      </a:r>
                      <a:r>
                        <a:rPr lang="en-US" sz="1800" b="1" baseline="30000" dirty="0" err="1">
                          <a:effectLst/>
                        </a:rPr>
                        <a:t>p</a:t>
                      </a:r>
                      <a:endParaRPr lang="it-IT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Main </a:t>
                      </a:r>
                      <a:r>
                        <a:rPr lang="en-US" sz="1800" b="1" dirty="0">
                          <a:effectLst/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1800" b="1" dirty="0">
                          <a:effectLst/>
                        </a:rPr>
                        <a:t> transitions</a:t>
                      </a:r>
                      <a:endParaRPr lang="it-IT" sz="18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(MeV)</a:t>
                      </a:r>
                      <a:endParaRPr lang="it-IT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ID</a:t>
                      </a:r>
                      <a:endParaRPr lang="it-IT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  <a:cs typeface="Symbol" charset="2"/>
                        </a:rPr>
                        <a:t>E</a:t>
                      </a:r>
                      <a:r>
                        <a:rPr lang="en-US" sz="1800" b="1" baseline="-25000" dirty="0">
                          <a:effectLst/>
                          <a:latin typeface="+mn-lt"/>
                          <a:cs typeface="Symbol" charset="2"/>
                        </a:rPr>
                        <a:t>p-</a:t>
                      </a:r>
                      <a:r>
                        <a:rPr lang="en-US" sz="1800" b="1" baseline="-25000" dirty="0">
                          <a:effectLst/>
                          <a:latin typeface="+mn-lt"/>
                          <a:ea typeface="Source Sans Pro" panose="020F0502020204030204" pitchFamily="34" charset="0"/>
                          <a:cs typeface="Symbol" charset="2"/>
                        </a:rPr>
                        <a:t>max</a:t>
                      </a:r>
                      <a:r>
                        <a:rPr lang="en-US" sz="1800" b="1" dirty="0">
                          <a:effectLst/>
                        </a:rPr>
                        <a:t> (MeV)</a:t>
                      </a:r>
                      <a:endParaRPr lang="it-IT" sz="18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(E</a:t>
                      </a:r>
                      <a:r>
                        <a:rPr lang="en-US" sz="1800" b="1" baseline="30000" dirty="0">
                          <a:effectLst/>
                        </a:rPr>
                        <a:t>CM</a:t>
                      </a:r>
                      <a:r>
                        <a:rPr lang="en-US" sz="1800" b="1" dirty="0">
                          <a:effectLst/>
                        </a:rPr>
                        <a:t> = 2 MeV)</a:t>
                      </a:r>
                      <a:endParaRPr lang="it-IT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62717384"/>
                  </a:ext>
                </a:extLst>
              </a:tr>
              <a:tr h="2617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0.0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3/2</a:t>
                      </a:r>
                      <a:r>
                        <a:rPr lang="en-US" sz="1800" baseline="30000" dirty="0">
                          <a:effectLst/>
                        </a:rPr>
                        <a:t>+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</a:t>
                      </a:r>
                      <a:r>
                        <a:rPr lang="en-US" sz="1800" baseline="-25000" dirty="0">
                          <a:effectLst/>
                        </a:rPr>
                        <a:t>0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5.3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92679630"/>
                  </a:ext>
                </a:extLst>
              </a:tr>
              <a:tr h="5411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0.44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5/2</a:t>
                      </a:r>
                      <a:r>
                        <a:rPr lang="en-US" sz="1800" baseline="30000" dirty="0">
                          <a:effectLst/>
                        </a:rPr>
                        <a:t>+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0.44 </a:t>
                      </a:r>
                      <a:r>
                        <a:rPr lang="en-US" sz="1800" dirty="0">
                          <a:effectLst/>
                          <a:sym typeface="Symbol" pitchFamily="2" charset="2"/>
                        </a:rPr>
                        <a:t></a:t>
                      </a:r>
                      <a:r>
                        <a:rPr lang="en-US" sz="1800" dirty="0">
                          <a:effectLst/>
                        </a:rPr>
                        <a:t> 0</a:t>
                      </a:r>
                      <a:endParaRPr lang="it-IT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0.44</a:t>
                      </a:r>
                      <a:endParaRPr lang="it-IT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</a:t>
                      </a:r>
                      <a:r>
                        <a:rPr lang="en-US" sz="1800" baseline="-25000" dirty="0">
                          <a:effectLst/>
                        </a:rPr>
                        <a:t>1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4.8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80914795"/>
                  </a:ext>
                </a:extLst>
              </a:tr>
              <a:tr h="5411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2.07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7/2</a:t>
                      </a:r>
                      <a:r>
                        <a:rPr lang="en-US" sz="1800" baseline="30000" dirty="0">
                          <a:effectLst/>
                        </a:rPr>
                        <a:t>+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2.07 </a:t>
                      </a:r>
                      <a:r>
                        <a:rPr lang="en-US" sz="1800" dirty="0">
                          <a:effectLst/>
                          <a:sym typeface="Symbol" pitchFamily="2" charset="2"/>
                        </a:rPr>
                        <a:t></a:t>
                      </a:r>
                      <a:r>
                        <a:rPr lang="en-US" sz="1800" dirty="0">
                          <a:effectLst/>
                        </a:rPr>
                        <a:t> 0.44</a:t>
                      </a:r>
                      <a:endParaRPr lang="it-IT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1.63 (91%)</a:t>
                      </a:r>
                      <a:endParaRPr lang="it-IT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2.07 </a:t>
                      </a:r>
                      <a:r>
                        <a:rPr lang="en-US" sz="1800" dirty="0">
                          <a:effectLst/>
                          <a:sym typeface="Symbol" pitchFamily="2" charset="2"/>
                        </a:rPr>
                        <a:t></a:t>
                      </a:r>
                      <a:r>
                        <a:rPr lang="en-US" sz="1800" dirty="0">
                          <a:effectLst/>
                        </a:rPr>
                        <a:t> 0</a:t>
                      </a:r>
                      <a:endParaRPr lang="it-IT" sz="1800" dirty="0"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2.07 (9%)</a:t>
                      </a:r>
                      <a:endParaRPr lang="it-IT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</a:t>
                      </a:r>
                      <a:r>
                        <a:rPr lang="en-US" sz="1800" baseline="-25000" dirty="0">
                          <a:effectLst/>
                        </a:rPr>
                        <a:t>2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74708980"/>
                  </a:ext>
                </a:extLst>
              </a:tr>
              <a:tr h="5423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2.39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>
                          <a:effectLst/>
                          <a:latin typeface="+mn-lt"/>
                          <a:ea typeface="+mn-ea"/>
                        </a:rPr>
                        <a:t>1/2</a:t>
                      </a:r>
                      <a:r>
                        <a:rPr lang="en-US" sz="1800" baseline="30000" dirty="0">
                          <a:effectLst/>
                        </a:rPr>
                        <a:t>+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2.39 </a:t>
                      </a:r>
                      <a:r>
                        <a:rPr lang="en-US" sz="1800" dirty="0">
                          <a:effectLst/>
                          <a:sym typeface="Symbol" pitchFamily="2" charset="2"/>
                        </a:rPr>
                        <a:t></a:t>
                      </a:r>
                      <a:r>
                        <a:rPr lang="en-US" sz="1800" dirty="0">
                          <a:effectLst/>
                        </a:rPr>
                        <a:t> 0.44</a:t>
                      </a:r>
                      <a:endParaRPr lang="it-IT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1.95</a:t>
                      </a:r>
                      <a:endParaRPr lang="it-IT" sz="1800" b="1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2.39 </a:t>
                      </a:r>
                      <a:r>
                        <a:rPr lang="en-US" sz="1800" dirty="0">
                          <a:effectLst/>
                          <a:sym typeface="Symbol" pitchFamily="2" charset="2"/>
                        </a:rPr>
                        <a:t></a:t>
                      </a:r>
                      <a:r>
                        <a:rPr lang="en-US" sz="1800" dirty="0">
                          <a:effectLst/>
                        </a:rPr>
                        <a:t> 0</a:t>
                      </a:r>
                      <a:endParaRPr lang="it-IT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2.39</a:t>
                      </a:r>
                      <a:endParaRPr lang="it-IT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</a:t>
                      </a:r>
                      <a:r>
                        <a:rPr lang="en-US" sz="1800" baseline="-25000" dirty="0">
                          <a:effectLst/>
                        </a:rPr>
                        <a:t>3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2.6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5905830"/>
                  </a:ext>
                </a:extLst>
              </a:tr>
              <a:tr h="5411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2.64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>
                          <a:effectLst/>
                          <a:latin typeface="+mn-lt"/>
                          <a:ea typeface="+mn-ea"/>
                        </a:rPr>
                        <a:t>1/2</a:t>
                      </a:r>
                      <a:r>
                        <a:rPr lang="en-US" sz="1800" baseline="30000" dirty="0">
                          <a:effectLst/>
                        </a:rPr>
                        <a:t>-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2.64 </a:t>
                      </a:r>
                      <a:r>
                        <a:rPr lang="en-US" sz="1800" dirty="0">
                          <a:effectLst/>
                          <a:sym typeface="Symbol" pitchFamily="2" charset="2"/>
                        </a:rPr>
                        <a:t></a:t>
                      </a:r>
                      <a:r>
                        <a:rPr lang="en-US" sz="1800" dirty="0">
                          <a:effectLst/>
                        </a:rPr>
                        <a:t> 0</a:t>
                      </a:r>
                      <a:endParaRPr lang="it-IT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2.64</a:t>
                      </a:r>
                      <a:endParaRPr lang="it-IT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</a:t>
                      </a:r>
                      <a:r>
                        <a:rPr lang="en-US" sz="1800" baseline="-25000" dirty="0">
                          <a:effectLst/>
                        </a:rPr>
                        <a:t>4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2.3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30737030"/>
                  </a:ext>
                </a:extLst>
              </a:tr>
              <a:tr h="5423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2.70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9/2</a:t>
                      </a:r>
                      <a:r>
                        <a:rPr lang="en-US" sz="1800" baseline="30000" dirty="0">
                          <a:effectLst/>
                        </a:rPr>
                        <a:t>+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2.70 </a:t>
                      </a:r>
                      <a:r>
                        <a:rPr lang="en-US" sz="1800" dirty="0">
                          <a:effectLst/>
                          <a:sym typeface="Symbol" pitchFamily="2" charset="2"/>
                        </a:rPr>
                        <a:t></a:t>
                      </a:r>
                      <a:r>
                        <a:rPr lang="en-US" sz="1800" dirty="0">
                          <a:effectLst/>
                        </a:rPr>
                        <a:t> 2.07</a:t>
                      </a:r>
                      <a:endParaRPr lang="it-IT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0.62</a:t>
                      </a:r>
                      <a:endParaRPr lang="it-IT" sz="1800" b="1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2.70 </a:t>
                      </a:r>
                      <a:r>
                        <a:rPr lang="en-US" sz="1800" dirty="0">
                          <a:effectLst/>
                          <a:sym typeface="Symbol" pitchFamily="2" charset="2"/>
                        </a:rPr>
                        <a:t></a:t>
                      </a:r>
                      <a:r>
                        <a:rPr lang="en-US" sz="1800" dirty="0">
                          <a:effectLst/>
                        </a:rPr>
                        <a:t> 0.44</a:t>
                      </a:r>
                      <a:endParaRPr lang="it-IT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2.26</a:t>
                      </a:r>
                      <a:endParaRPr lang="it-IT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</a:t>
                      </a:r>
                      <a:r>
                        <a:rPr lang="en-US" sz="1800" baseline="-25000" dirty="0">
                          <a:effectLst/>
                        </a:rPr>
                        <a:t>5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2.3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80641565"/>
                  </a:ext>
                </a:extLst>
              </a:tr>
              <a:tr h="5423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2.98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3/2</a:t>
                      </a:r>
                      <a:r>
                        <a:rPr lang="en-US" sz="1800" baseline="30000" dirty="0">
                          <a:effectLst/>
                        </a:rPr>
                        <a:t>+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2.98 </a:t>
                      </a:r>
                      <a:r>
                        <a:rPr lang="en-US" sz="1800" dirty="0">
                          <a:effectLst/>
                          <a:sym typeface="Symbol" pitchFamily="2" charset="2"/>
                        </a:rPr>
                        <a:t></a:t>
                      </a:r>
                      <a:r>
                        <a:rPr lang="en-US" sz="1800" dirty="0">
                          <a:effectLst/>
                        </a:rPr>
                        <a:t> 0.44</a:t>
                      </a:r>
                      <a:endParaRPr lang="it-IT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2.54</a:t>
                      </a:r>
                      <a:endParaRPr lang="it-IT" sz="1800" b="1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2.98 </a:t>
                      </a:r>
                      <a:r>
                        <a:rPr lang="en-US" sz="1800" dirty="0">
                          <a:effectLst/>
                          <a:sym typeface="Symbol" pitchFamily="2" charset="2"/>
                        </a:rPr>
                        <a:t></a:t>
                      </a:r>
                      <a:r>
                        <a:rPr lang="en-US" sz="1800" dirty="0">
                          <a:effectLst/>
                        </a:rPr>
                        <a:t> 0</a:t>
                      </a:r>
                      <a:endParaRPr lang="it-IT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2.98</a:t>
                      </a:r>
                      <a:endParaRPr lang="it-IT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</a:t>
                      </a:r>
                      <a:r>
                        <a:rPr lang="en-US" sz="1800" baseline="-25000" dirty="0">
                          <a:effectLst/>
                        </a:rPr>
                        <a:t>6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1.9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Text Box 180">
            <a:extLst>
              <a:ext uri="{FF2B5EF4-FFF2-40B4-BE49-F238E27FC236}">
                <a16:creationId xmlns:a16="http://schemas.microsoft.com/office/drawing/2014/main" id="{008E409A-C25D-A6FD-6032-FB34871C3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67" y="-4981"/>
            <a:ext cx="6985967" cy="6463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3600" dirty="0">
                <a:solidFill>
                  <a:schemeClr val="bg1"/>
                </a:solidFill>
                <a:latin typeface="+mn-lt"/>
              </a:rPr>
              <a:t>The </a:t>
            </a:r>
            <a:r>
              <a:rPr lang="it-IT" altLang="it-IT" sz="3600" baseline="30000" dirty="0">
                <a:solidFill>
                  <a:schemeClr val="bg1"/>
                </a:solidFill>
                <a:latin typeface="+mn-lt"/>
              </a:rPr>
              <a:t>12</a:t>
            </a:r>
            <a:r>
              <a:rPr lang="it-IT" altLang="it-IT" sz="3600" dirty="0">
                <a:solidFill>
                  <a:schemeClr val="bg1"/>
                </a:solidFill>
                <a:latin typeface="+mn-lt"/>
              </a:rPr>
              <a:t>C+</a:t>
            </a:r>
            <a:r>
              <a:rPr lang="it-IT" altLang="it-IT" sz="3600" baseline="30000" dirty="0">
                <a:solidFill>
                  <a:schemeClr val="bg1"/>
                </a:solidFill>
                <a:latin typeface="+mn-lt"/>
              </a:rPr>
              <a:t>12</a:t>
            </a:r>
            <a:r>
              <a:rPr lang="it-IT" altLang="it-IT" sz="3600" dirty="0">
                <a:solidFill>
                  <a:schemeClr val="bg1"/>
                </a:solidFill>
                <a:latin typeface="+mn-lt"/>
              </a:rPr>
              <a:t>C reactions </a:t>
            </a:r>
          </a:p>
        </p:txBody>
      </p:sp>
    </p:spTree>
    <p:extLst>
      <p:ext uri="{BB962C8B-B14F-4D97-AF65-F5344CB8AC3E}">
        <p14:creationId xmlns:p14="http://schemas.microsoft.com/office/powerpoint/2010/main" val="8288290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B4768-3E5B-4B22-CAE2-17B499976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02E2687-31D8-BE4F-995E-E9554B0766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7307" y="908720"/>
            <a:ext cx="8309143" cy="3554635"/>
          </a:xfrm>
          <a:prstGeom prst="rect">
            <a:avLst/>
          </a:prstGeom>
        </p:spPr>
      </p:pic>
      <p:pic>
        <p:nvPicPr>
          <p:cNvPr id="5" name="Immagine 4" descr="Immagine che contiene tavolo&#10;&#10;Descrizione generata automaticamente">
            <a:extLst>
              <a:ext uri="{FF2B5EF4-FFF2-40B4-BE49-F238E27FC236}">
                <a16:creationId xmlns:a16="http://schemas.microsoft.com/office/drawing/2014/main" id="{D54158D6-96DB-1E67-B4D5-FB5E734431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6606" y="5117574"/>
            <a:ext cx="7759845" cy="439848"/>
          </a:xfrm>
          <a:prstGeom prst="rect">
            <a:avLst/>
          </a:prstGeom>
        </p:spPr>
      </p:pic>
      <p:pic>
        <p:nvPicPr>
          <p:cNvPr id="6" name="Immagine 5" descr="Immagine che contiene tavolo&#10;&#10;Descrizione generata automaticamente">
            <a:extLst>
              <a:ext uri="{FF2B5EF4-FFF2-40B4-BE49-F238E27FC236}">
                <a16:creationId xmlns:a16="http://schemas.microsoft.com/office/drawing/2014/main" id="{45A71BF8-2B2B-9631-5F20-8CF977A2CF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6606" y="5481931"/>
            <a:ext cx="7759851" cy="1120867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FC4A91C-8025-A31E-809C-BFDA2CFB2CEC}"/>
              </a:ext>
            </a:extLst>
          </p:cNvPr>
          <p:cNvSpPr txBox="1"/>
          <p:nvPr/>
        </p:nvSpPr>
        <p:spPr>
          <a:xfrm>
            <a:off x="3669912" y="4513448"/>
            <a:ext cx="3862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Reaction per day with 200 </a:t>
            </a:r>
            <a:r>
              <a:rPr lang="it-IT" sz="2400" dirty="0" err="1">
                <a:solidFill>
                  <a:srgbClr val="FF0000"/>
                </a:solidFill>
                <a:latin typeface="Symbol" pitchFamily="2" charset="2"/>
              </a:rPr>
              <a:t>m</a:t>
            </a:r>
            <a:r>
              <a:rPr lang="it-IT" sz="2400" dirty="0" err="1">
                <a:solidFill>
                  <a:srgbClr val="FF0000"/>
                </a:solidFill>
              </a:rPr>
              <a:t>A</a:t>
            </a: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9374BA-3DB3-BF68-BC98-F1516816DB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12192000" cy="90872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Measuring </a:t>
            </a:r>
            <a:r>
              <a:rPr lang="en-US" sz="4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C+</a:t>
            </a:r>
            <a:r>
              <a:rPr lang="en-US" sz="4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 in laboratory: 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2" charset="2"/>
              </a:rPr>
              <a:t>g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-rays detection @LNGS</a:t>
            </a:r>
            <a:endParaRPr lang="it-IT" sz="4000" baseline="30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0F7029C-E753-35E5-7D92-CBC74F90AE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3088" y="985038"/>
            <a:ext cx="7558087" cy="592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33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A59DB-40B7-A32F-5C6B-E5DEE1C3C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80">
            <a:extLst>
              <a:ext uri="{FF2B5EF4-FFF2-40B4-BE49-F238E27FC236}">
                <a16:creationId xmlns:a16="http://schemas.microsoft.com/office/drawing/2014/main" id="{CA0695ED-994D-B159-DC23-AD6E93BF2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771" y="257"/>
            <a:ext cx="12307267" cy="76944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Status of </a:t>
            </a:r>
            <a:r>
              <a:rPr lang="it-IT" altLang="it-IT" sz="4400" baseline="30000" dirty="0">
                <a:solidFill>
                  <a:schemeClr val="bg1"/>
                </a:solidFill>
                <a:latin typeface="+mn-lt"/>
              </a:rPr>
              <a:t>12</a:t>
            </a: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C+</a:t>
            </a:r>
            <a:r>
              <a:rPr lang="it-IT" altLang="it-IT" sz="4400" baseline="30000" dirty="0">
                <a:solidFill>
                  <a:schemeClr val="bg1"/>
                </a:solidFill>
                <a:latin typeface="+mn-lt"/>
              </a:rPr>
              <a:t>12</a:t>
            </a: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C project: </a:t>
            </a:r>
            <a:r>
              <a:rPr lang="it-IT" altLang="it-IT" sz="4400" dirty="0" err="1">
                <a:solidFill>
                  <a:schemeClr val="bg1"/>
                </a:solidFill>
                <a:latin typeface="+mn-lt"/>
              </a:rPr>
              <a:t>NaI</a:t>
            </a: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 </a:t>
            </a:r>
            <a:r>
              <a:rPr lang="it-IT" altLang="it-IT" sz="4400" dirty="0" err="1">
                <a:solidFill>
                  <a:schemeClr val="bg1"/>
                </a:solidFill>
                <a:latin typeface="+mn-lt"/>
              </a:rPr>
              <a:t>Prototype</a:t>
            </a:r>
            <a:endParaRPr lang="it-IT" altLang="it-IT" sz="4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object 4">
            <a:extLst>
              <a:ext uri="{FF2B5EF4-FFF2-40B4-BE49-F238E27FC236}">
                <a16:creationId xmlns:a16="http://schemas.microsoft.com/office/drawing/2014/main" id="{E9649CF1-8E65-1546-7D10-B35783207530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4349" y="863726"/>
            <a:ext cx="3077648" cy="2280793"/>
          </a:xfrm>
          <a:prstGeom prst="rect">
            <a:avLst/>
          </a:prstGeom>
        </p:spPr>
      </p:pic>
      <p:sp>
        <p:nvSpPr>
          <p:cNvPr id="7" name="object 5">
            <a:extLst>
              <a:ext uri="{FF2B5EF4-FFF2-40B4-BE49-F238E27FC236}">
                <a16:creationId xmlns:a16="http://schemas.microsoft.com/office/drawing/2014/main" id="{FB980390-6671-EC4C-D635-A959CE1F2753}"/>
              </a:ext>
            </a:extLst>
          </p:cNvPr>
          <p:cNvSpPr/>
          <p:nvPr/>
        </p:nvSpPr>
        <p:spPr>
          <a:xfrm>
            <a:off x="8429523" y="859027"/>
            <a:ext cx="3098165" cy="2290445"/>
          </a:xfrm>
          <a:custGeom>
            <a:avLst/>
            <a:gdLst/>
            <a:ahLst/>
            <a:cxnLst/>
            <a:rect l="l" t="t" r="r" b="b"/>
            <a:pathLst>
              <a:path w="3098165" h="2290445">
                <a:moveTo>
                  <a:pt x="0" y="2290318"/>
                </a:moveTo>
                <a:lnTo>
                  <a:pt x="3098164" y="2290318"/>
                </a:lnTo>
                <a:lnTo>
                  <a:pt x="3098164" y="0"/>
                </a:lnTo>
                <a:lnTo>
                  <a:pt x="0" y="0"/>
                </a:lnTo>
                <a:lnTo>
                  <a:pt x="0" y="2290318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6">
            <a:extLst>
              <a:ext uri="{FF2B5EF4-FFF2-40B4-BE49-F238E27FC236}">
                <a16:creationId xmlns:a16="http://schemas.microsoft.com/office/drawing/2014/main" id="{2A3B4D53-5248-C93E-1CBE-DFFD8C6D9D52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4119" y="863853"/>
            <a:ext cx="3110229" cy="2216150"/>
          </a:xfrm>
          <a:prstGeom prst="rect">
            <a:avLst/>
          </a:prstGeom>
        </p:spPr>
      </p:pic>
      <p:sp>
        <p:nvSpPr>
          <p:cNvPr id="13" name="object 7">
            <a:extLst>
              <a:ext uri="{FF2B5EF4-FFF2-40B4-BE49-F238E27FC236}">
                <a16:creationId xmlns:a16="http://schemas.microsoft.com/office/drawing/2014/main" id="{3B36E1DE-965D-AE93-B704-E75B1A6BEF0F}"/>
              </a:ext>
            </a:extLst>
          </p:cNvPr>
          <p:cNvSpPr/>
          <p:nvPr/>
        </p:nvSpPr>
        <p:spPr>
          <a:xfrm>
            <a:off x="5298903" y="859027"/>
            <a:ext cx="3119755" cy="2290445"/>
          </a:xfrm>
          <a:custGeom>
            <a:avLst/>
            <a:gdLst/>
            <a:ahLst/>
            <a:cxnLst/>
            <a:rect l="l" t="t" r="r" b="b"/>
            <a:pathLst>
              <a:path w="3119754" h="2290445">
                <a:moveTo>
                  <a:pt x="0" y="2290318"/>
                </a:moveTo>
                <a:lnTo>
                  <a:pt x="3119754" y="2290318"/>
                </a:lnTo>
                <a:lnTo>
                  <a:pt x="3119754" y="0"/>
                </a:lnTo>
                <a:lnTo>
                  <a:pt x="0" y="0"/>
                </a:lnTo>
                <a:lnTo>
                  <a:pt x="0" y="2290318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8">
            <a:extLst>
              <a:ext uri="{FF2B5EF4-FFF2-40B4-BE49-F238E27FC236}">
                <a16:creationId xmlns:a16="http://schemas.microsoft.com/office/drawing/2014/main" id="{86B65DA3-701A-58F5-60AE-DC669AE6BD0D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55927"/>
            <a:ext cx="4738370" cy="3604641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4CDFD342-8E40-AA6E-07BE-BE2B859D55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5708" y="3429000"/>
            <a:ext cx="65659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1543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24402-A118-31F5-FCE1-B491C3657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80">
            <a:extLst>
              <a:ext uri="{FF2B5EF4-FFF2-40B4-BE49-F238E27FC236}">
                <a16:creationId xmlns:a16="http://schemas.microsoft.com/office/drawing/2014/main" id="{47859E47-8C90-6038-DE89-9D45836A0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771" y="257"/>
            <a:ext cx="12307267" cy="76944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Status of </a:t>
            </a:r>
            <a:r>
              <a:rPr lang="it-IT" altLang="it-IT" sz="4400" baseline="30000" dirty="0">
                <a:solidFill>
                  <a:schemeClr val="bg1"/>
                </a:solidFill>
                <a:latin typeface="+mn-lt"/>
              </a:rPr>
              <a:t>12</a:t>
            </a: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C+</a:t>
            </a:r>
            <a:r>
              <a:rPr lang="it-IT" altLang="it-IT" sz="4400" baseline="30000" dirty="0">
                <a:solidFill>
                  <a:schemeClr val="bg1"/>
                </a:solidFill>
                <a:latin typeface="+mn-lt"/>
              </a:rPr>
              <a:t>12</a:t>
            </a: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C project: </a:t>
            </a:r>
            <a:r>
              <a:rPr lang="it-IT" altLang="it-IT" sz="4400" dirty="0" err="1">
                <a:solidFill>
                  <a:schemeClr val="bg1"/>
                </a:solidFill>
                <a:latin typeface="+mn-lt"/>
              </a:rPr>
              <a:t>NaI</a:t>
            </a: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 </a:t>
            </a:r>
            <a:r>
              <a:rPr lang="it-IT" altLang="it-IT" sz="4400" dirty="0" err="1">
                <a:solidFill>
                  <a:schemeClr val="bg1"/>
                </a:solidFill>
                <a:latin typeface="+mn-lt"/>
              </a:rPr>
              <a:t>Prototype</a:t>
            </a:r>
            <a:endParaRPr lang="it-IT" altLang="it-IT" sz="440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2" name="object 3">
            <a:extLst>
              <a:ext uri="{FF2B5EF4-FFF2-40B4-BE49-F238E27FC236}">
                <a16:creationId xmlns:a16="http://schemas.microsoft.com/office/drawing/2014/main" id="{5E789632-807F-4D9A-E9DA-DFD81F029B72}"/>
              </a:ext>
            </a:extLst>
          </p:cNvPr>
          <p:cNvGrpSpPr/>
          <p:nvPr/>
        </p:nvGrpSpPr>
        <p:grpSpPr>
          <a:xfrm>
            <a:off x="891544" y="1425765"/>
            <a:ext cx="11152505" cy="5277485"/>
            <a:chOff x="891544" y="1425765"/>
            <a:chExt cx="11152505" cy="5277485"/>
          </a:xfrm>
        </p:grpSpPr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DA73DF01-D798-63D7-51B5-2E1B67A3938C}"/>
                </a:ext>
              </a:extLst>
            </p:cNvPr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1544" y="1478536"/>
              <a:ext cx="10074522" cy="4976235"/>
            </a:xfrm>
            <a:prstGeom prst="rect">
              <a:avLst/>
            </a:prstGeom>
          </p:spPr>
        </p:pic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A88C2231-C9F8-B586-5B4B-F971AEE525BE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46159" y="1435226"/>
              <a:ext cx="3088640" cy="2280793"/>
            </a:xfrm>
            <a:prstGeom prst="rect">
              <a:avLst/>
            </a:prstGeom>
          </p:spPr>
        </p:pic>
        <p:sp>
          <p:nvSpPr>
            <p:cNvPr id="7" name="object 6">
              <a:extLst>
                <a:ext uri="{FF2B5EF4-FFF2-40B4-BE49-F238E27FC236}">
                  <a16:creationId xmlns:a16="http://schemas.microsoft.com/office/drawing/2014/main" id="{63380E58-CDFC-92EC-2E90-1E9F96939AF8}"/>
                </a:ext>
              </a:extLst>
            </p:cNvPr>
            <p:cNvSpPr/>
            <p:nvPr/>
          </p:nvSpPr>
          <p:spPr>
            <a:xfrm>
              <a:off x="8641333" y="1430527"/>
              <a:ext cx="3098165" cy="2290445"/>
            </a:xfrm>
            <a:custGeom>
              <a:avLst/>
              <a:gdLst/>
              <a:ahLst/>
              <a:cxnLst/>
              <a:rect l="l" t="t" r="r" b="b"/>
              <a:pathLst>
                <a:path w="3098165" h="2290445">
                  <a:moveTo>
                    <a:pt x="0" y="2290318"/>
                  </a:moveTo>
                  <a:lnTo>
                    <a:pt x="3098164" y="2290318"/>
                  </a:lnTo>
                  <a:lnTo>
                    <a:pt x="3098164" y="0"/>
                  </a:lnTo>
                  <a:lnTo>
                    <a:pt x="0" y="0"/>
                  </a:lnTo>
                  <a:lnTo>
                    <a:pt x="0" y="2290318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7">
              <a:extLst>
                <a:ext uri="{FF2B5EF4-FFF2-40B4-BE49-F238E27FC236}">
                  <a16:creationId xmlns:a16="http://schemas.microsoft.com/office/drawing/2014/main" id="{87BBEA6C-9811-F6D8-993E-990A0EE74349}"/>
                </a:ext>
              </a:extLst>
            </p:cNvPr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5930" y="1435353"/>
              <a:ext cx="3110229" cy="2216150"/>
            </a:xfrm>
            <a:prstGeom prst="rect">
              <a:avLst/>
            </a:prstGeom>
          </p:spPr>
        </p:pic>
        <p:sp>
          <p:nvSpPr>
            <p:cNvPr id="9" name="object 8">
              <a:extLst>
                <a:ext uri="{FF2B5EF4-FFF2-40B4-BE49-F238E27FC236}">
                  <a16:creationId xmlns:a16="http://schemas.microsoft.com/office/drawing/2014/main" id="{F067D300-B809-73EC-1BB6-E48EBD8BC516}"/>
                </a:ext>
              </a:extLst>
            </p:cNvPr>
            <p:cNvSpPr/>
            <p:nvPr/>
          </p:nvSpPr>
          <p:spPr>
            <a:xfrm>
              <a:off x="5531104" y="1430527"/>
              <a:ext cx="3119755" cy="2290445"/>
            </a:xfrm>
            <a:custGeom>
              <a:avLst/>
              <a:gdLst/>
              <a:ahLst/>
              <a:cxnLst/>
              <a:rect l="l" t="t" r="r" b="b"/>
              <a:pathLst>
                <a:path w="3119754" h="2290445">
                  <a:moveTo>
                    <a:pt x="0" y="2290318"/>
                  </a:moveTo>
                  <a:lnTo>
                    <a:pt x="3119754" y="2290318"/>
                  </a:lnTo>
                  <a:lnTo>
                    <a:pt x="3119754" y="0"/>
                  </a:lnTo>
                  <a:lnTo>
                    <a:pt x="0" y="0"/>
                  </a:lnTo>
                  <a:lnTo>
                    <a:pt x="0" y="2290318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9">
              <a:extLst>
                <a:ext uri="{FF2B5EF4-FFF2-40B4-BE49-F238E27FC236}">
                  <a16:creationId xmlns:a16="http://schemas.microsoft.com/office/drawing/2014/main" id="{D4175A74-DE7C-32F6-6B39-B71C89082A4A}"/>
                </a:ext>
              </a:extLst>
            </p:cNvPr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87190" y="6403459"/>
              <a:ext cx="656572" cy="2995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18593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790826" y="1681226"/>
            <a:ext cx="2368550" cy="2368550"/>
            <a:chOff x="1790826" y="1681226"/>
            <a:chExt cx="2368550" cy="2368550"/>
          </a:xfrm>
        </p:grpSpPr>
        <p:sp>
          <p:nvSpPr>
            <p:cNvPr id="4" name="object 4"/>
            <p:cNvSpPr/>
            <p:nvPr/>
          </p:nvSpPr>
          <p:spPr>
            <a:xfrm>
              <a:off x="1800351" y="1690751"/>
              <a:ext cx="2349500" cy="2349500"/>
            </a:xfrm>
            <a:custGeom>
              <a:avLst/>
              <a:gdLst/>
              <a:ahLst/>
              <a:cxnLst/>
              <a:rect l="l" t="t" r="r" b="b"/>
              <a:pathLst>
                <a:path w="2349500" h="2349500">
                  <a:moveTo>
                    <a:pt x="1174750" y="0"/>
                  </a:moveTo>
                  <a:lnTo>
                    <a:pt x="1126323" y="979"/>
                  </a:lnTo>
                  <a:lnTo>
                    <a:pt x="1078395" y="3893"/>
                  </a:lnTo>
                  <a:lnTo>
                    <a:pt x="1031004" y="8704"/>
                  </a:lnTo>
                  <a:lnTo>
                    <a:pt x="984188" y="15374"/>
                  </a:lnTo>
                  <a:lnTo>
                    <a:pt x="937983" y="23864"/>
                  </a:lnTo>
                  <a:lnTo>
                    <a:pt x="892428" y="34138"/>
                  </a:lnTo>
                  <a:lnTo>
                    <a:pt x="847561" y="46158"/>
                  </a:lnTo>
                  <a:lnTo>
                    <a:pt x="803420" y="59885"/>
                  </a:lnTo>
                  <a:lnTo>
                    <a:pt x="760041" y="75282"/>
                  </a:lnTo>
                  <a:lnTo>
                    <a:pt x="717464" y="92311"/>
                  </a:lnTo>
                  <a:lnTo>
                    <a:pt x="675726" y="110934"/>
                  </a:lnTo>
                  <a:lnTo>
                    <a:pt x="634864" y="131114"/>
                  </a:lnTo>
                  <a:lnTo>
                    <a:pt x="594916" y="152813"/>
                  </a:lnTo>
                  <a:lnTo>
                    <a:pt x="555921" y="175993"/>
                  </a:lnTo>
                  <a:lnTo>
                    <a:pt x="517915" y="200616"/>
                  </a:lnTo>
                  <a:lnTo>
                    <a:pt x="480937" y="226645"/>
                  </a:lnTo>
                  <a:lnTo>
                    <a:pt x="445025" y="254041"/>
                  </a:lnTo>
                  <a:lnTo>
                    <a:pt x="410216" y="282767"/>
                  </a:lnTo>
                  <a:lnTo>
                    <a:pt x="376548" y="312786"/>
                  </a:lnTo>
                  <a:lnTo>
                    <a:pt x="344058" y="344058"/>
                  </a:lnTo>
                  <a:lnTo>
                    <a:pt x="312786" y="376548"/>
                  </a:lnTo>
                  <a:lnTo>
                    <a:pt x="282767" y="410216"/>
                  </a:lnTo>
                  <a:lnTo>
                    <a:pt x="254041" y="445025"/>
                  </a:lnTo>
                  <a:lnTo>
                    <a:pt x="226645" y="480937"/>
                  </a:lnTo>
                  <a:lnTo>
                    <a:pt x="200616" y="517915"/>
                  </a:lnTo>
                  <a:lnTo>
                    <a:pt x="175993" y="555921"/>
                  </a:lnTo>
                  <a:lnTo>
                    <a:pt x="152813" y="594916"/>
                  </a:lnTo>
                  <a:lnTo>
                    <a:pt x="131114" y="634864"/>
                  </a:lnTo>
                  <a:lnTo>
                    <a:pt x="110934" y="675726"/>
                  </a:lnTo>
                  <a:lnTo>
                    <a:pt x="92311" y="717464"/>
                  </a:lnTo>
                  <a:lnTo>
                    <a:pt x="75282" y="760041"/>
                  </a:lnTo>
                  <a:lnTo>
                    <a:pt x="59885" y="803420"/>
                  </a:lnTo>
                  <a:lnTo>
                    <a:pt x="46158" y="847561"/>
                  </a:lnTo>
                  <a:lnTo>
                    <a:pt x="34138" y="892428"/>
                  </a:lnTo>
                  <a:lnTo>
                    <a:pt x="23864" y="937983"/>
                  </a:lnTo>
                  <a:lnTo>
                    <a:pt x="15374" y="984188"/>
                  </a:lnTo>
                  <a:lnTo>
                    <a:pt x="8704" y="1031004"/>
                  </a:lnTo>
                  <a:lnTo>
                    <a:pt x="3893" y="1078395"/>
                  </a:lnTo>
                  <a:lnTo>
                    <a:pt x="979" y="1126323"/>
                  </a:lnTo>
                  <a:lnTo>
                    <a:pt x="0" y="1174750"/>
                  </a:lnTo>
                  <a:lnTo>
                    <a:pt x="979" y="1223167"/>
                  </a:lnTo>
                  <a:lnTo>
                    <a:pt x="3893" y="1271085"/>
                  </a:lnTo>
                  <a:lnTo>
                    <a:pt x="8704" y="1318468"/>
                  </a:lnTo>
                  <a:lnTo>
                    <a:pt x="15374" y="1365277"/>
                  </a:lnTo>
                  <a:lnTo>
                    <a:pt x="23864" y="1411474"/>
                  </a:lnTo>
                  <a:lnTo>
                    <a:pt x="34138" y="1457022"/>
                  </a:lnTo>
                  <a:lnTo>
                    <a:pt x="46158" y="1501882"/>
                  </a:lnTo>
                  <a:lnTo>
                    <a:pt x="59885" y="1546017"/>
                  </a:lnTo>
                  <a:lnTo>
                    <a:pt x="75282" y="1589390"/>
                  </a:lnTo>
                  <a:lnTo>
                    <a:pt x="92311" y="1631961"/>
                  </a:lnTo>
                  <a:lnTo>
                    <a:pt x="110934" y="1673695"/>
                  </a:lnTo>
                  <a:lnTo>
                    <a:pt x="131114" y="1714552"/>
                  </a:lnTo>
                  <a:lnTo>
                    <a:pt x="152813" y="1754495"/>
                  </a:lnTo>
                  <a:lnTo>
                    <a:pt x="175993" y="1793486"/>
                  </a:lnTo>
                  <a:lnTo>
                    <a:pt x="200616" y="1831488"/>
                  </a:lnTo>
                  <a:lnTo>
                    <a:pt x="226645" y="1868462"/>
                  </a:lnTo>
                  <a:lnTo>
                    <a:pt x="254041" y="1904371"/>
                  </a:lnTo>
                  <a:lnTo>
                    <a:pt x="282767" y="1939177"/>
                  </a:lnTo>
                  <a:lnTo>
                    <a:pt x="312786" y="1972843"/>
                  </a:lnTo>
                  <a:lnTo>
                    <a:pt x="344058" y="2005330"/>
                  </a:lnTo>
                  <a:lnTo>
                    <a:pt x="376548" y="2036600"/>
                  </a:lnTo>
                  <a:lnTo>
                    <a:pt x="410216" y="2066616"/>
                  </a:lnTo>
                  <a:lnTo>
                    <a:pt x="445025" y="2095341"/>
                  </a:lnTo>
                  <a:lnTo>
                    <a:pt x="480937" y="2122735"/>
                  </a:lnTo>
                  <a:lnTo>
                    <a:pt x="517915" y="2148763"/>
                  </a:lnTo>
                  <a:lnTo>
                    <a:pt x="555921" y="2173385"/>
                  </a:lnTo>
                  <a:lnTo>
                    <a:pt x="594916" y="2196563"/>
                  </a:lnTo>
                  <a:lnTo>
                    <a:pt x="634864" y="2218261"/>
                  </a:lnTo>
                  <a:lnTo>
                    <a:pt x="675726" y="2238441"/>
                  </a:lnTo>
                  <a:lnTo>
                    <a:pt x="717464" y="2257063"/>
                  </a:lnTo>
                  <a:lnTo>
                    <a:pt x="760041" y="2274092"/>
                  </a:lnTo>
                  <a:lnTo>
                    <a:pt x="803420" y="2289488"/>
                  </a:lnTo>
                  <a:lnTo>
                    <a:pt x="847561" y="2303215"/>
                  </a:lnTo>
                  <a:lnTo>
                    <a:pt x="892428" y="2315234"/>
                  </a:lnTo>
                  <a:lnTo>
                    <a:pt x="937983" y="2325508"/>
                  </a:lnTo>
                  <a:lnTo>
                    <a:pt x="984188" y="2333998"/>
                  </a:lnTo>
                  <a:lnTo>
                    <a:pt x="1031004" y="2340668"/>
                  </a:lnTo>
                  <a:lnTo>
                    <a:pt x="1078395" y="2345479"/>
                  </a:lnTo>
                  <a:lnTo>
                    <a:pt x="1126323" y="2348393"/>
                  </a:lnTo>
                  <a:lnTo>
                    <a:pt x="1174750" y="2349373"/>
                  </a:lnTo>
                  <a:lnTo>
                    <a:pt x="1223167" y="2348393"/>
                  </a:lnTo>
                  <a:lnTo>
                    <a:pt x="1271086" y="2345479"/>
                  </a:lnTo>
                  <a:lnTo>
                    <a:pt x="1318470" y="2340668"/>
                  </a:lnTo>
                  <a:lnTo>
                    <a:pt x="1365280" y="2333998"/>
                  </a:lnTo>
                  <a:lnTo>
                    <a:pt x="1411479" y="2325508"/>
                  </a:lnTo>
                  <a:lnTo>
                    <a:pt x="1457029" y="2315234"/>
                  </a:lnTo>
                  <a:lnTo>
                    <a:pt x="1501892" y="2303215"/>
                  </a:lnTo>
                  <a:lnTo>
                    <a:pt x="1546030" y="2289488"/>
                  </a:lnTo>
                  <a:lnTo>
                    <a:pt x="1589406" y="2274092"/>
                  </a:lnTo>
                  <a:lnTo>
                    <a:pt x="1631981" y="2257063"/>
                  </a:lnTo>
                  <a:lnTo>
                    <a:pt x="1673718" y="2238441"/>
                  </a:lnTo>
                  <a:lnTo>
                    <a:pt x="1714579" y="2218261"/>
                  </a:lnTo>
                  <a:lnTo>
                    <a:pt x="1754526" y="2196563"/>
                  </a:lnTo>
                  <a:lnTo>
                    <a:pt x="1793522" y="2173385"/>
                  </a:lnTo>
                  <a:lnTo>
                    <a:pt x="1831528" y="2148763"/>
                  </a:lnTo>
                  <a:lnTo>
                    <a:pt x="1868507" y="2122735"/>
                  </a:lnTo>
                  <a:lnTo>
                    <a:pt x="1904421" y="2095341"/>
                  </a:lnTo>
                  <a:lnTo>
                    <a:pt x="1939231" y="2066616"/>
                  </a:lnTo>
                  <a:lnTo>
                    <a:pt x="1972901" y="2036600"/>
                  </a:lnTo>
                  <a:lnTo>
                    <a:pt x="2005393" y="2005329"/>
                  </a:lnTo>
                  <a:lnTo>
                    <a:pt x="2036668" y="1972843"/>
                  </a:lnTo>
                  <a:lnTo>
                    <a:pt x="2066689" y="1939177"/>
                  </a:lnTo>
                  <a:lnTo>
                    <a:pt x="2095418" y="1904371"/>
                  </a:lnTo>
                  <a:lnTo>
                    <a:pt x="2122818" y="1868462"/>
                  </a:lnTo>
                  <a:lnTo>
                    <a:pt x="2148849" y="1831488"/>
                  </a:lnTo>
                  <a:lnTo>
                    <a:pt x="2173476" y="1793486"/>
                  </a:lnTo>
                  <a:lnTo>
                    <a:pt x="2196659" y="1754495"/>
                  </a:lnTo>
                  <a:lnTo>
                    <a:pt x="2218361" y="1714552"/>
                  </a:lnTo>
                  <a:lnTo>
                    <a:pt x="2238544" y="1673695"/>
                  </a:lnTo>
                  <a:lnTo>
                    <a:pt x="2257171" y="1631961"/>
                  </a:lnTo>
                  <a:lnTo>
                    <a:pt x="2274203" y="1589390"/>
                  </a:lnTo>
                  <a:lnTo>
                    <a:pt x="2289602" y="1546017"/>
                  </a:lnTo>
                  <a:lnTo>
                    <a:pt x="2303332" y="1501882"/>
                  </a:lnTo>
                  <a:lnTo>
                    <a:pt x="2315354" y="1457022"/>
                  </a:lnTo>
                  <a:lnTo>
                    <a:pt x="2325629" y="1411474"/>
                  </a:lnTo>
                  <a:lnTo>
                    <a:pt x="2334122" y="1365277"/>
                  </a:lnTo>
                  <a:lnTo>
                    <a:pt x="2340793" y="1318468"/>
                  </a:lnTo>
                  <a:lnTo>
                    <a:pt x="2345605" y="1271085"/>
                  </a:lnTo>
                  <a:lnTo>
                    <a:pt x="2348519" y="1223167"/>
                  </a:lnTo>
                  <a:lnTo>
                    <a:pt x="2349500" y="1174750"/>
                  </a:lnTo>
                  <a:lnTo>
                    <a:pt x="2348519" y="1126323"/>
                  </a:lnTo>
                  <a:lnTo>
                    <a:pt x="2345605" y="1078395"/>
                  </a:lnTo>
                  <a:lnTo>
                    <a:pt x="2340793" y="1031004"/>
                  </a:lnTo>
                  <a:lnTo>
                    <a:pt x="2334122" y="984188"/>
                  </a:lnTo>
                  <a:lnTo>
                    <a:pt x="2325629" y="937983"/>
                  </a:lnTo>
                  <a:lnTo>
                    <a:pt x="2315354" y="892428"/>
                  </a:lnTo>
                  <a:lnTo>
                    <a:pt x="2303332" y="847561"/>
                  </a:lnTo>
                  <a:lnTo>
                    <a:pt x="2289602" y="803420"/>
                  </a:lnTo>
                  <a:lnTo>
                    <a:pt x="2274203" y="760041"/>
                  </a:lnTo>
                  <a:lnTo>
                    <a:pt x="2257171" y="717464"/>
                  </a:lnTo>
                  <a:lnTo>
                    <a:pt x="2238544" y="675726"/>
                  </a:lnTo>
                  <a:lnTo>
                    <a:pt x="2218361" y="634864"/>
                  </a:lnTo>
                  <a:lnTo>
                    <a:pt x="2196659" y="594916"/>
                  </a:lnTo>
                  <a:lnTo>
                    <a:pt x="2173476" y="555921"/>
                  </a:lnTo>
                  <a:lnTo>
                    <a:pt x="2148849" y="517915"/>
                  </a:lnTo>
                  <a:lnTo>
                    <a:pt x="2122818" y="480937"/>
                  </a:lnTo>
                  <a:lnTo>
                    <a:pt x="2095418" y="445025"/>
                  </a:lnTo>
                  <a:lnTo>
                    <a:pt x="2066689" y="410216"/>
                  </a:lnTo>
                  <a:lnTo>
                    <a:pt x="2036668" y="376548"/>
                  </a:lnTo>
                  <a:lnTo>
                    <a:pt x="2005393" y="344058"/>
                  </a:lnTo>
                  <a:lnTo>
                    <a:pt x="1972901" y="312786"/>
                  </a:lnTo>
                  <a:lnTo>
                    <a:pt x="1939231" y="282767"/>
                  </a:lnTo>
                  <a:lnTo>
                    <a:pt x="1904421" y="254041"/>
                  </a:lnTo>
                  <a:lnTo>
                    <a:pt x="1868507" y="226645"/>
                  </a:lnTo>
                  <a:lnTo>
                    <a:pt x="1831528" y="200616"/>
                  </a:lnTo>
                  <a:lnTo>
                    <a:pt x="1793522" y="175993"/>
                  </a:lnTo>
                  <a:lnTo>
                    <a:pt x="1754526" y="152813"/>
                  </a:lnTo>
                  <a:lnTo>
                    <a:pt x="1714579" y="131114"/>
                  </a:lnTo>
                  <a:lnTo>
                    <a:pt x="1673718" y="110934"/>
                  </a:lnTo>
                  <a:lnTo>
                    <a:pt x="1631981" y="92311"/>
                  </a:lnTo>
                  <a:lnTo>
                    <a:pt x="1589406" y="75282"/>
                  </a:lnTo>
                  <a:lnTo>
                    <a:pt x="1546030" y="59885"/>
                  </a:lnTo>
                  <a:lnTo>
                    <a:pt x="1501892" y="46158"/>
                  </a:lnTo>
                  <a:lnTo>
                    <a:pt x="1457029" y="34138"/>
                  </a:lnTo>
                  <a:lnTo>
                    <a:pt x="1411479" y="23864"/>
                  </a:lnTo>
                  <a:lnTo>
                    <a:pt x="1365280" y="15374"/>
                  </a:lnTo>
                  <a:lnTo>
                    <a:pt x="1318470" y="8704"/>
                  </a:lnTo>
                  <a:lnTo>
                    <a:pt x="1271086" y="3893"/>
                  </a:lnTo>
                  <a:lnTo>
                    <a:pt x="1223167" y="979"/>
                  </a:lnTo>
                  <a:lnTo>
                    <a:pt x="1174750" y="0"/>
                  </a:lnTo>
                  <a:close/>
                </a:path>
              </a:pathLst>
            </a:custGeom>
            <a:solidFill>
              <a:srgbClr val="155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800351" y="1690751"/>
              <a:ext cx="2349500" cy="2349500"/>
            </a:xfrm>
            <a:custGeom>
              <a:avLst/>
              <a:gdLst/>
              <a:ahLst/>
              <a:cxnLst/>
              <a:rect l="l" t="t" r="r" b="b"/>
              <a:pathLst>
                <a:path w="2349500" h="2349500">
                  <a:moveTo>
                    <a:pt x="0" y="1174750"/>
                  </a:moveTo>
                  <a:lnTo>
                    <a:pt x="979" y="1126323"/>
                  </a:lnTo>
                  <a:lnTo>
                    <a:pt x="3893" y="1078395"/>
                  </a:lnTo>
                  <a:lnTo>
                    <a:pt x="8704" y="1031004"/>
                  </a:lnTo>
                  <a:lnTo>
                    <a:pt x="15374" y="984188"/>
                  </a:lnTo>
                  <a:lnTo>
                    <a:pt x="23864" y="937983"/>
                  </a:lnTo>
                  <a:lnTo>
                    <a:pt x="34138" y="892428"/>
                  </a:lnTo>
                  <a:lnTo>
                    <a:pt x="46158" y="847561"/>
                  </a:lnTo>
                  <a:lnTo>
                    <a:pt x="59885" y="803420"/>
                  </a:lnTo>
                  <a:lnTo>
                    <a:pt x="75282" y="760041"/>
                  </a:lnTo>
                  <a:lnTo>
                    <a:pt x="92311" y="717464"/>
                  </a:lnTo>
                  <a:lnTo>
                    <a:pt x="110934" y="675726"/>
                  </a:lnTo>
                  <a:lnTo>
                    <a:pt x="131114" y="634864"/>
                  </a:lnTo>
                  <a:lnTo>
                    <a:pt x="152813" y="594916"/>
                  </a:lnTo>
                  <a:lnTo>
                    <a:pt x="175993" y="555921"/>
                  </a:lnTo>
                  <a:lnTo>
                    <a:pt x="200616" y="517915"/>
                  </a:lnTo>
                  <a:lnTo>
                    <a:pt x="226645" y="480937"/>
                  </a:lnTo>
                  <a:lnTo>
                    <a:pt x="254041" y="445025"/>
                  </a:lnTo>
                  <a:lnTo>
                    <a:pt x="282767" y="410216"/>
                  </a:lnTo>
                  <a:lnTo>
                    <a:pt x="312786" y="376548"/>
                  </a:lnTo>
                  <a:lnTo>
                    <a:pt x="344058" y="344058"/>
                  </a:lnTo>
                  <a:lnTo>
                    <a:pt x="376548" y="312786"/>
                  </a:lnTo>
                  <a:lnTo>
                    <a:pt x="410216" y="282767"/>
                  </a:lnTo>
                  <a:lnTo>
                    <a:pt x="445025" y="254041"/>
                  </a:lnTo>
                  <a:lnTo>
                    <a:pt x="480937" y="226645"/>
                  </a:lnTo>
                  <a:lnTo>
                    <a:pt x="517915" y="200616"/>
                  </a:lnTo>
                  <a:lnTo>
                    <a:pt x="555921" y="175993"/>
                  </a:lnTo>
                  <a:lnTo>
                    <a:pt x="594916" y="152813"/>
                  </a:lnTo>
                  <a:lnTo>
                    <a:pt x="634864" y="131114"/>
                  </a:lnTo>
                  <a:lnTo>
                    <a:pt x="675726" y="110934"/>
                  </a:lnTo>
                  <a:lnTo>
                    <a:pt x="717464" y="92311"/>
                  </a:lnTo>
                  <a:lnTo>
                    <a:pt x="760041" y="75282"/>
                  </a:lnTo>
                  <a:lnTo>
                    <a:pt x="803420" y="59885"/>
                  </a:lnTo>
                  <a:lnTo>
                    <a:pt x="847561" y="46158"/>
                  </a:lnTo>
                  <a:lnTo>
                    <a:pt x="892428" y="34138"/>
                  </a:lnTo>
                  <a:lnTo>
                    <a:pt x="937983" y="23864"/>
                  </a:lnTo>
                  <a:lnTo>
                    <a:pt x="984188" y="15374"/>
                  </a:lnTo>
                  <a:lnTo>
                    <a:pt x="1031004" y="8704"/>
                  </a:lnTo>
                  <a:lnTo>
                    <a:pt x="1078395" y="3893"/>
                  </a:lnTo>
                  <a:lnTo>
                    <a:pt x="1126323" y="979"/>
                  </a:lnTo>
                  <a:lnTo>
                    <a:pt x="1174750" y="0"/>
                  </a:lnTo>
                  <a:lnTo>
                    <a:pt x="1223167" y="979"/>
                  </a:lnTo>
                  <a:lnTo>
                    <a:pt x="1271086" y="3893"/>
                  </a:lnTo>
                  <a:lnTo>
                    <a:pt x="1318470" y="8704"/>
                  </a:lnTo>
                  <a:lnTo>
                    <a:pt x="1365280" y="15374"/>
                  </a:lnTo>
                  <a:lnTo>
                    <a:pt x="1411479" y="23864"/>
                  </a:lnTo>
                  <a:lnTo>
                    <a:pt x="1457029" y="34138"/>
                  </a:lnTo>
                  <a:lnTo>
                    <a:pt x="1501892" y="46158"/>
                  </a:lnTo>
                  <a:lnTo>
                    <a:pt x="1546030" y="59885"/>
                  </a:lnTo>
                  <a:lnTo>
                    <a:pt x="1589406" y="75282"/>
                  </a:lnTo>
                  <a:lnTo>
                    <a:pt x="1631981" y="92311"/>
                  </a:lnTo>
                  <a:lnTo>
                    <a:pt x="1673718" y="110934"/>
                  </a:lnTo>
                  <a:lnTo>
                    <a:pt x="1714579" y="131114"/>
                  </a:lnTo>
                  <a:lnTo>
                    <a:pt x="1754526" y="152813"/>
                  </a:lnTo>
                  <a:lnTo>
                    <a:pt x="1793522" y="175993"/>
                  </a:lnTo>
                  <a:lnTo>
                    <a:pt x="1831528" y="200616"/>
                  </a:lnTo>
                  <a:lnTo>
                    <a:pt x="1868507" y="226645"/>
                  </a:lnTo>
                  <a:lnTo>
                    <a:pt x="1904421" y="254041"/>
                  </a:lnTo>
                  <a:lnTo>
                    <a:pt x="1939231" y="282767"/>
                  </a:lnTo>
                  <a:lnTo>
                    <a:pt x="1972901" y="312786"/>
                  </a:lnTo>
                  <a:lnTo>
                    <a:pt x="2005393" y="344058"/>
                  </a:lnTo>
                  <a:lnTo>
                    <a:pt x="2036668" y="376548"/>
                  </a:lnTo>
                  <a:lnTo>
                    <a:pt x="2066689" y="410216"/>
                  </a:lnTo>
                  <a:lnTo>
                    <a:pt x="2095418" y="445025"/>
                  </a:lnTo>
                  <a:lnTo>
                    <a:pt x="2122818" y="480937"/>
                  </a:lnTo>
                  <a:lnTo>
                    <a:pt x="2148849" y="517915"/>
                  </a:lnTo>
                  <a:lnTo>
                    <a:pt x="2173476" y="555921"/>
                  </a:lnTo>
                  <a:lnTo>
                    <a:pt x="2196659" y="594916"/>
                  </a:lnTo>
                  <a:lnTo>
                    <a:pt x="2218361" y="634864"/>
                  </a:lnTo>
                  <a:lnTo>
                    <a:pt x="2238544" y="675726"/>
                  </a:lnTo>
                  <a:lnTo>
                    <a:pt x="2257171" y="717464"/>
                  </a:lnTo>
                  <a:lnTo>
                    <a:pt x="2274203" y="760041"/>
                  </a:lnTo>
                  <a:lnTo>
                    <a:pt x="2289602" y="803420"/>
                  </a:lnTo>
                  <a:lnTo>
                    <a:pt x="2303332" y="847561"/>
                  </a:lnTo>
                  <a:lnTo>
                    <a:pt x="2315354" y="892428"/>
                  </a:lnTo>
                  <a:lnTo>
                    <a:pt x="2325629" y="937983"/>
                  </a:lnTo>
                  <a:lnTo>
                    <a:pt x="2334122" y="984188"/>
                  </a:lnTo>
                  <a:lnTo>
                    <a:pt x="2340793" y="1031004"/>
                  </a:lnTo>
                  <a:lnTo>
                    <a:pt x="2345605" y="1078395"/>
                  </a:lnTo>
                  <a:lnTo>
                    <a:pt x="2348519" y="1126323"/>
                  </a:lnTo>
                  <a:lnTo>
                    <a:pt x="2349500" y="1174750"/>
                  </a:lnTo>
                  <a:lnTo>
                    <a:pt x="2348519" y="1223167"/>
                  </a:lnTo>
                  <a:lnTo>
                    <a:pt x="2345605" y="1271085"/>
                  </a:lnTo>
                  <a:lnTo>
                    <a:pt x="2340793" y="1318468"/>
                  </a:lnTo>
                  <a:lnTo>
                    <a:pt x="2334122" y="1365277"/>
                  </a:lnTo>
                  <a:lnTo>
                    <a:pt x="2325629" y="1411474"/>
                  </a:lnTo>
                  <a:lnTo>
                    <a:pt x="2315354" y="1457022"/>
                  </a:lnTo>
                  <a:lnTo>
                    <a:pt x="2303332" y="1501882"/>
                  </a:lnTo>
                  <a:lnTo>
                    <a:pt x="2289602" y="1546017"/>
                  </a:lnTo>
                  <a:lnTo>
                    <a:pt x="2274203" y="1589390"/>
                  </a:lnTo>
                  <a:lnTo>
                    <a:pt x="2257171" y="1631961"/>
                  </a:lnTo>
                  <a:lnTo>
                    <a:pt x="2238544" y="1673695"/>
                  </a:lnTo>
                  <a:lnTo>
                    <a:pt x="2218361" y="1714552"/>
                  </a:lnTo>
                  <a:lnTo>
                    <a:pt x="2196659" y="1754495"/>
                  </a:lnTo>
                  <a:lnTo>
                    <a:pt x="2173476" y="1793486"/>
                  </a:lnTo>
                  <a:lnTo>
                    <a:pt x="2148849" y="1831488"/>
                  </a:lnTo>
                  <a:lnTo>
                    <a:pt x="2122818" y="1868462"/>
                  </a:lnTo>
                  <a:lnTo>
                    <a:pt x="2095418" y="1904371"/>
                  </a:lnTo>
                  <a:lnTo>
                    <a:pt x="2066689" y="1939177"/>
                  </a:lnTo>
                  <a:lnTo>
                    <a:pt x="2036668" y="1972843"/>
                  </a:lnTo>
                  <a:lnTo>
                    <a:pt x="2005393" y="2005329"/>
                  </a:lnTo>
                  <a:lnTo>
                    <a:pt x="1972901" y="2036600"/>
                  </a:lnTo>
                  <a:lnTo>
                    <a:pt x="1939231" y="2066616"/>
                  </a:lnTo>
                  <a:lnTo>
                    <a:pt x="1904421" y="2095341"/>
                  </a:lnTo>
                  <a:lnTo>
                    <a:pt x="1868507" y="2122735"/>
                  </a:lnTo>
                  <a:lnTo>
                    <a:pt x="1831528" y="2148763"/>
                  </a:lnTo>
                  <a:lnTo>
                    <a:pt x="1793522" y="2173385"/>
                  </a:lnTo>
                  <a:lnTo>
                    <a:pt x="1754526" y="2196563"/>
                  </a:lnTo>
                  <a:lnTo>
                    <a:pt x="1714579" y="2218261"/>
                  </a:lnTo>
                  <a:lnTo>
                    <a:pt x="1673718" y="2238441"/>
                  </a:lnTo>
                  <a:lnTo>
                    <a:pt x="1631981" y="2257063"/>
                  </a:lnTo>
                  <a:lnTo>
                    <a:pt x="1589406" y="2274092"/>
                  </a:lnTo>
                  <a:lnTo>
                    <a:pt x="1546030" y="2289488"/>
                  </a:lnTo>
                  <a:lnTo>
                    <a:pt x="1501892" y="2303215"/>
                  </a:lnTo>
                  <a:lnTo>
                    <a:pt x="1457029" y="2315234"/>
                  </a:lnTo>
                  <a:lnTo>
                    <a:pt x="1411479" y="2325508"/>
                  </a:lnTo>
                  <a:lnTo>
                    <a:pt x="1365280" y="2333998"/>
                  </a:lnTo>
                  <a:lnTo>
                    <a:pt x="1318470" y="2340668"/>
                  </a:lnTo>
                  <a:lnTo>
                    <a:pt x="1271086" y="2345479"/>
                  </a:lnTo>
                  <a:lnTo>
                    <a:pt x="1223167" y="2348393"/>
                  </a:lnTo>
                  <a:lnTo>
                    <a:pt x="1174750" y="2349373"/>
                  </a:lnTo>
                  <a:lnTo>
                    <a:pt x="1126323" y="2348393"/>
                  </a:lnTo>
                  <a:lnTo>
                    <a:pt x="1078395" y="2345479"/>
                  </a:lnTo>
                  <a:lnTo>
                    <a:pt x="1031004" y="2340668"/>
                  </a:lnTo>
                  <a:lnTo>
                    <a:pt x="984188" y="2333998"/>
                  </a:lnTo>
                  <a:lnTo>
                    <a:pt x="937983" y="2325508"/>
                  </a:lnTo>
                  <a:lnTo>
                    <a:pt x="892428" y="2315234"/>
                  </a:lnTo>
                  <a:lnTo>
                    <a:pt x="847561" y="2303215"/>
                  </a:lnTo>
                  <a:lnTo>
                    <a:pt x="803420" y="2289488"/>
                  </a:lnTo>
                  <a:lnTo>
                    <a:pt x="760041" y="2274092"/>
                  </a:lnTo>
                  <a:lnTo>
                    <a:pt x="717464" y="2257063"/>
                  </a:lnTo>
                  <a:lnTo>
                    <a:pt x="675726" y="2238441"/>
                  </a:lnTo>
                  <a:lnTo>
                    <a:pt x="634864" y="2218261"/>
                  </a:lnTo>
                  <a:lnTo>
                    <a:pt x="594916" y="2196563"/>
                  </a:lnTo>
                  <a:lnTo>
                    <a:pt x="555921" y="2173385"/>
                  </a:lnTo>
                  <a:lnTo>
                    <a:pt x="517915" y="2148763"/>
                  </a:lnTo>
                  <a:lnTo>
                    <a:pt x="480937" y="2122735"/>
                  </a:lnTo>
                  <a:lnTo>
                    <a:pt x="445025" y="2095341"/>
                  </a:lnTo>
                  <a:lnTo>
                    <a:pt x="410216" y="2066616"/>
                  </a:lnTo>
                  <a:lnTo>
                    <a:pt x="376548" y="2036600"/>
                  </a:lnTo>
                  <a:lnTo>
                    <a:pt x="344058" y="2005330"/>
                  </a:lnTo>
                  <a:lnTo>
                    <a:pt x="312786" y="1972843"/>
                  </a:lnTo>
                  <a:lnTo>
                    <a:pt x="282767" y="1939177"/>
                  </a:lnTo>
                  <a:lnTo>
                    <a:pt x="254041" y="1904371"/>
                  </a:lnTo>
                  <a:lnTo>
                    <a:pt x="226645" y="1868462"/>
                  </a:lnTo>
                  <a:lnTo>
                    <a:pt x="200616" y="1831488"/>
                  </a:lnTo>
                  <a:lnTo>
                    <a:pt x="175993" y="1793486"/>
                  </a:lnTo>
                  <a:lnTo>
                    <a:pt x="152813" y="1754495"/>
                  </a:lnTo>
                  <a:lnTo>
                    <a:pt x="131114" y="1714552"/>
                  </a:lnTo>
                  <a:lnTo>
                    <a:pt x="110934" y="1673695"/>
                  </a:lnTo>
                  <a:lnTo>
                    <a:pt x="92311" y="1631961"/>
                  </a:lnTo>
                  <a:lnTo>
                    <a:pt x="75282" y="1589390"/>
                  </a:lnTo>
                  <a:lnTo>
                    <a:pt x="59885" y="1546017"/>
                  </a:lnTo>
                  <a:lnTo>
                    <a:pt x="46158" y="1501882"/>
                  </a:lnTo>
                  <a:lnTo>
                    <a:pt x="34138" y="1457022"/>
                  </a:lnTo>
                  <a:lnTo>
                    <a:pt x="23864" y="1411474"/>
                  </a:lnTo>
                  <a:lnTo>
                    <a:pt x="15374" y="1365277"/>
                  </a:lnTo>
                  <a:lnTo>
                    <a:pt x="8704" y="1318468"/>
                  </a:lnTo>
                  <a:lnTo>
                    <a:pt x="3893" y="1271085"/>
                  </a:lnTo>
                  <a:lnTo>
                    <a:pt x="979" y="1223167"/>
                  </a:lnTo>
                  <a:lnTo>
                    <a:pt x="0" y="1174750"/>
                  </a:lnTo>
                  <a:close/>
                </a:path>
              </a:pathLst>
            </a:custGeom>
            <a:ln w="19050">
              <a:solidFill>
                <a:srgbClr val="042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800351" y="1690751"/>
              <a:ext cx="2349500" cy="2349500"/>
            </a:xfrm>
            <a:custGeom>
              <a:avLst/>
              <a:gdLst/>
              <a:ahLst/>
              <a:cxnLst/>
              <a:rect l="l" t="t" r="r" b="b"/>
              <a:pathLst>
                <a:path w="2349500" h="2349500">
                  <a:moveTo>
                    <a:pt x="1174750" y="0"/>
                  </a:moveTo>
                  <a:lnTo>
                    <a:pt x="1174750" y="2349373"/>
                  </a:lnTo>
                </a:path>
                <a:path w="2349500" h="2349500">
                  <a:moveTo>
                    <a:pt x="0" y="1174623"/>
                  </a:moveTo>
                  <a:lnTo>
                    <a:pt x="2349500" y="1174750"/>
                  </a:lnTo>
                </a:path>
                <a:path w="2349500" h="2349500">
                  <a:moveTo>
                    <a:pt x="344043" y="344043"/>
                  </a:moveTo>
                  <a:lnTo>
                    <a:pt x="2005330" y="2005330"/>
                  </a:lnTo>
                </a:path>
                <a:path w="2349500" h="2349500">
                  <a:moveTo>
                    <a:pt x="344043" y="2005330"/>
                  </a:moveTo>
                  <a:lnTo>
                    <a:pt x="2005330" y="344043"/>
                  </a:lnTo>
                </a:path>
              </a:pathLst>
            </a:custGeom>
            <a:ln w="19050">
              <a:solidFill>
                <a:srgbClr val="0D28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583433" y="2473833"/>
              <a:ext cx="783590" cy="783590"/>
            </a:xfrm>
            <a:custGeom>
              <a:avLst/>
              <a:gdLst/>
              <a:ahLst/>
              <a:cxnLst/>
              <a:rect l="l" t="t" r="r" b="b"/>
              <a:pathLst>
                <a:path w="783589" h="783589">
                  <a:moveTo>
                    <a:pt x="391668" y="0"/>
                  </a:moveTo>
                  <a:lnTo>
                    <a:pt x="342544" y="3052"/>
                  </a:lnTo>
                  <a:lnTo>
                    <a:pt x="295239" y="11963"/>
                  </a:lnTo>
                  <a:lnTo>
                    <a:pt x="250121" y="26367"/>
                  </a:lnTo>
                  <a:lnTo>
                    <a:pt x="207556" y="45896"/>
                  </a:lnTo>
                  <a:lnTo>
                    <a:pt x="167913" y="70182"/>
                  </a:lnTo>
                  <a:lnTo>
                    <a:pt x="131558" y="98858"/>
                  </a:lnTo>
                  <a:lnTo>
                    <a:pt x="98858" y="131558"/>
                  </a:lnTo>
                  <a:lnTo>
                    <a:pt x="70182" y="167913"/>
                  </a:lnTo>
                  <a:lnTo>
                    <a:pt x="45896" y="207556"/>
                  </a:lnTo>
                  <a:lnTo>
                    <a:pt x="26367" y="250121"/>
                  </a:lnTo>
                  <a:lnTo>
                    <a:pt x="11963" y="295239"/>
                  </a:lnTo>
                  <a:lnTo>
                    <a:pt x="3052" y="342544"/>
                  </a:lnTo>
                  <a:lnTo>
                    <a:pt x="0" y="391667"/>
                  </a:lnTo>
                  <a:lnTo>
                    <a:pt x="3052" y="440764"/>
                  </a:lnTo>
                  <a:lnTo>
                    <a:pt x="11963" y="488046"/>
                  </a:lnTo>
                  <a:lnTo>
                    <a:pt x="26367" y="533145"/>
                  </a:lnTo>
                  <a:lnTo>
                    <a:pt x="45896" y="575694"/>
                  </a:lnTo>
                  <a:lnTo>
                    <a:pt x="70182" y="615325"/>
                  </a:lnTo>
                  <a:lnTo>
                    <a:pt x="98858" y="651670"/>
                  </a:lnTo>
                  <a:lnTo>
                    <a:pt x="131558" y="684362"/>
                  </a:lnTo>
                  <a:lnTo>
                    <a:pt x="167913" y="713033"/>
                  </a:lnTo>
                  <a:lnTo>
                    <a:pt x="207556" y="737316"/>
                  </a:lnTo>
                  <a:lnTo>
                    <a:pt x="250121" y="756843"/>
                  </a:lnTo>
                  <a:lnTo>
                    <a:pt x="295239" y="771245"/>
                  </a:lnTo>
                  <a:lnTo>
                    <a:pt x="342544" y="780156"/>
                  </a:lnTo>
                  <a:lnTo>
                    <a:pt x="391668" y="783208"/>
                  </a:lnTo>
                  <a:lnTo>
                    <a:pt x="440789" y="780156"/>
                  </a:lnTo>
                  <a:lnTo>
                    <a:pt x="488088" y="771245"/>
                  </a:lnTo>
                  <a:lnTo>
                    <a:pt x="533197" y="756843"/>
                  </a:lnTo>
                  <a:lnTo>
                    <a:pt x="575750" y="737316"/>
                  </a:lnTo>
                  <a:lnTo>
                    <a:pt x="615380" y="713033"/>
                  </a:lnTo>
                  <a:lnTo>
                    <a:pt x="651721" y="684362"/>
                  </a:lnTo>
                  <a:lnTo>
                    <a:pt x="684406" y="651670"/>
                  </a:lnTo>
                  <a:lnTo>
                    <a:pt x="713068" y="615325"/>
                  </a:lnTo>
                  <a:lnTo>
                    <a:pt x="737341" y="575694"/>
                  </a:lnTo>
                  <a:lnTo>
                    <a:pt x="756858" y="533145"/>
                  </a:lnTo>
                  <a:lnTo>
                    <a:pt x="771253" y="488046"/>
                  </a:lnTo>
                  <a:lnTo>
                    <a:pt x="780158" y="440764"/>
                  </a:lnTo>
                  <a:lnTo>
                    <a:pt x="783208" y="391667"/>
                  </a:lnTo>
                  <a:lnTo>
                    <a:pt x="780158" y="342544"/>
                  </a:lnTo>
                  <a:lnTo>
                    <a:pt x="771253" y="295239"/>
                  </a:lnTo>
                  <a:lnTo>
                    <a:pt x="756858" y="250121"/>
                  </a:lnTo>
                  <a:lnTo>
                    <a:pt x="737341" y="207556"/>
                  </a:lnTo>
                  <a:lnTo>
                    <a:pt x="713068" y="167913"/>
                  </a:lnTo>
                  <a:lnTo>
                    <a:pt x="684406" y="131558"/>
                  </a:lnTo>
                  <a:lnTo>
                    <a:pt x="651721" y="98858"/>
                  </a:lnTo>
                  <a:lnTo>
                    <a:pt x="615380" y="70182"/>
                  </a:lnTo>
                  <a:lnTo>
                    <a:pt x="575750" y="45896"/>
                  </a:lnTo>
                  <a:lnTo>
                    <a:pt x="533197" y="26367"/>
                  </a:lnTo>
                  <a:lnTo>
                    <a:pt x="488088" y="11963"/>
                  </a:lnTo>
                  <a:lnTo>
                    <a:pt x="440789" y="3052"/>
                  </a:lnTo>
                  <a:lnTo>
                    <a:pt x="3916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583433" y="2473833"/>
              <a:ext cx="783590" cy="783590"/>
            </a:xfrm>
            <a:custGeom>
              <a:avLst/>
              <a:gdLst/>
              <a:ahLst/>
              <a:cxnLst/>
              <a:rect l="l" t="t" r="r" b="b"/>
              <a:pathLst>
                <a:path w="783589" h="783589">
                  <a:moveTo>
                    <a:pt x="0" y="391667"/>
                  </a:moveTo>
                  <a:lnTo>
                    <a:pt x="3052" y="342544"/>
                  </a:lnTo>
                  <a:lnTo>
                    <a:pt x="11963" y="295239"/>
                  </a:lnTo>
                  <a:lnTo>
                    <a:pt x="26367" y="250121"/>
                  </a:lnTo>
                  <a:lnTo>
                    <a:pt x="45896" y="207556"/>
                  </a:lnTo>
                  <a:lnTo>
                    <a:pt x="70182" y="167913"/>
                  </a:lnTo>
                  <a:lnTo>
                    <a:pt x="98858" y="131558"/>
                  </a:lnTo>
                  <a:lnTo>
                    <a:pt x="131558" y="98858"/>
                  </a:lnTo>
                  <a:lnTo>
                    <a:pt x="167913" y="70182"/>
                  </a:lnTo>
                  <a:lnTo>
                    <a:pt x="207556" y="45896"/>
                  </a:lnTo>
                  <a:lnTo>
                    <a:pt x="250121" y="26367"/>
                  </a:lnTo>
                  <a:lnTo>
                    <a:pt x="295239" y="11963"/>
                  </a:lnTo>
                  <a:lnTo>
                    <a:pt x="342544" y="3052"/>
                  </a:lnTo>
                  <a:lnTo>
                    <a:pt x="391668" y="0"/>
                  </a:lnTo>
                  <a:lnTo>
                    <a:pt x="440789" y="3052"/>
                  </a:lnTo>
                  <a:lnTo>
                    <a:pt x="488088" y="11963"/>
                  </a:lnTo>
                  <a:lnTo>
                    <a:pt x="533197" y="26367"/>
                  </a:lnTo>
                  <a:lnTo>
                    <a:pt x="575750" y="45896"/>
                  </a:lnTo>
                  <a:lnTo>
                    <a:pt x="615380" y="70182"/>
                  </a:lnTo>
                  <a:lnTo>
                    <a:pt x="651721" y="98858"/>
                  </a:lnTo>
                  <a:lnTo>
                    <a:pt x="684406" y="131558"/>
                  </a:lnTo>
                  <a:lnTo>
                    <a:pt x="713068" y="167913"/>
                  </a:lnTo>
                  <a:lnTo>
                    <a:pt x="737341" y="207556"/>
                  </a:lnTo>
                  <a:lnTo>
                    <a:pt x="756858" y="250121"/>
                  </a:lnTo>
                  <a:lnTo>
                    <a:pt x="771253" y="295239"/>
                  </a:lnTo>
                  <a:lnTo>
                    <a:pt x="780158" y="342544"/>
                  </a:lnTo>
                  <a:lnTo>
                    <a:pt x="783208" y="391667"/>
                  </a:lnTo>
                  <a:lnTo>
                    <a:pt x="780158" y="440764"/>
                  </a:lnTo>
                  <a:lnTo>
                    <a:pt x="771253" y="488046"/>
                  </a:lnTo>
                  <a:lnTo>
                    <a:pt x="756858" y="533145"/>
                  </a:lnTo>
                  <a:lnTo>
                    <a:pt x="737341" y="575694"/>
                  </a:lnTo>
                  <a:lnTo>
                    <a:pt x="713068" y="615325"/>
                  </a:lnTo>
                  <a:lnTo>
                    <a:pt x="684406" y="651670"/>
                  </a:lnTo>
                  <a:lnTo>
                    <a:pt x="651721" y="684362"/>
                  </a:lnTo>
                  <a:lnTo>
                    <a:pt x="615380" y="713033"/>
                  </a:lnTo>
                  <a:lnTo>
                    <a:pt x="575750" y="737316"/>
                  </a:lnTo>
                  <a:lnTo>
                    <a:pt x="533197" y="756843"/>
                  </a:lnTo>
                  <a:lnTo>
                    <a:pt x="488088" y="771245"/>
                  </a:lnTo>
                  <a:lnTo>
                    <a:pt x="440789" y="780156"/>
                  </a:lnTo>
                  <a:lnTo>
                    <a:pt x="391668" y="783208"/>
                  </a:lnTo>
                  <a:lnTo>
                    <a:pt x="342544" y="780156"/>
                  </a:lnTo>
                  <a:lnTo>
                    <a:pt x="295239" y="771245"/>
                  </a:lnTo>
                  <a:lnTo>
                    <a:pt x="250121" y="756843"/>
                  </a:lnTo>
                  <a:lnTo>
                    <a:pt x="207556" y="737316"/>
                  </a:lnTo>
                  <a:lnTo>
                    <a:pt x="167913" y="713033"/>
                  </a:lnTo>
                  <a:lnTo>
                    <a:pt x="131558" y="684362"/>
                  </a:lnTo>
                  <a:lnTo>
                    <a:pt x="98858" y="651670"/>
                  </a:lnTo>
                  <a:lnTo>
                    <a:pt x="70182" y="615325"/>
                  </a:lnTo>
                  <a:lnTo>
                    <a:pt x="45896" y="575694"/>
                  </a:lnTo>
                  <a:lnTo>
                    <a:pt x="26367" y="533145"/>
                  </a:lnTo>
                  <a:lnTo>
                    <a:pt x="11963" y="488046"/>
                  </a:lnTo>
                  <a:lnTo>
                    <a:pt x="3052" y="440764"/>
                  </a:lnTo>
                  <a:lnTo>
                    <a:pt x="0" y="391667"/>
                  </a:lnTo>
                  <a:close/>
                </a:path>
              </a:pathLst>
            </a:custGeom>
            <a:ln w="19050">
              <a:solidFill>
                <a:srgbClr val="042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615056" y="2504567"/>
              <a:ext cx="720090" cy="720090"/>
            </a:xfrm>
            <a:custGeom>
              <a:avLst/>
              <a:gdLst/>
              <a:ahLst/>
              <a:cxnLst/>
              <a:rect l="l" t="t" r="r" b="b"/>
              <a:pathLst>
                <a:path w="720089" h="720089">
                  <a:moveTo>
                    <a:pt x="360044" y="0"/>
                  </a:moveTo>
                  <a:lnTo>
                    <a:pt x="311181" y="3286"/>
                  </a:lnTo>
                  <a:lnTo>
                    <a:pt x="264318" y="12858"/>
                  </a:lnTo>
                  <a:lnTo>
                    <a:pt x="219884" y="28289"/>
                  </a:lnTo>
                  <a:lnTo>
                    <a:pt x="178307" y="49148"/>
                  </a:lnTo>
                  <a:lnTo>
                    <a:pt x="140017" y="75009"/>
                  </a:lnTo>
                  <a:lnTo>
                    <a:pt x="105441" y="105441"/>
                  </a:lnTo>
                  <a:lnTo>
                    <a:pt x="75009" y="140017"/>
                  </a:lnTo>
                  <a:lnTo>
                    <a:pt x="49149" y="178307"/>
                  </a:lnTo>
                  <a:lnTo>
                    <a:pt x="28289" y="219884"/>
                  </a:lnTo>
                  <a:lnTo>
                    <a:pt x="12858" y="264318"/>
                  </a:lnTo>
                  <a:lnTo>
                    <a:pt x="3286" y="311181"/>
                  </a:lnTo>
                  <a:lnTo>
                    <a:pt x="0" y="360045"/>
                  </a:lnTo>
                  <a:lnTo>
                    <a:pt x="3286" y="408879"/>
                  </a:lnTo>
                  <a:lnTo>
                    <a:pt x="12858" y="455717"/>
                  </a:lnTo>
                  <a:lnTo>
                    <a:pt x="28289" y="500131"/>
                  </a:lnTo>
                  <a:lnTo>
                    <a:pt x="49149" y="541692"/>
                  </a:lnTo>
                  <a:lnTo>
                    <a:pt x="75009" y="579970"/>
                  </a:lnTo>
                  <a:lnTo>
                    <a:pt x="105441" y="614537"/>
                  </a:lnTo>
                  <a:lnTo>
                    <a:pt x="140017" y="644962"/>
                  </a:lnTo>
                  <a:lnTo>
                    <a:pt x="178307" y="670818"/>
                  </a:lnTo>
                  <a:lnTo>
                    <a:pt x="219884" y="691675"/>
                  </a:lnTo>
                  <a:lnTo>
                    <a:pt x="264318" y="707104"/>
                  </a:lnTo>
                  <a:lnTo>
                    <a:pt x="311181" y="716676"/>
                  </a:lnTo>
                  <a:lnTo>
                    <a:pt x="360044" y="719963"/>
                  </a:lnTo>
                  <a:lnTo>
                    <a:pt x="408879" y="716676"/>
                  </a:lnTo>
                  <a:lnTo>
                    <a:pt x="455717" y="707104"/>
                  </a:lnTo>
                  <a:lnTo>
                    <a:pt x="500131" y="691675"/>
                  </a:lnTo>
                  <a:lnTo>
                    <a:pt x="541692" y="670818"/>
                  </a:lnTo>
                  <a:lnTo>
                    <a:pt x="579970" y="644962"/>
                  </a:lnTo>
                  <a:lnTo>
                    <a:pt x="614537" y="614537"/>
                  </a:lnTo>
                  <a:lnTo>
                    <a:pt x="644962" y="579970"/>
                  </a:lnTo>
                  <a:lnTo>
                    <a:pt x="670818" y="541692"/>
                  </a:lnTo>
                  <a:lnTo>
                    <a:pt x="691675" y="500131"/>
                  </a:lnTo>
                  <a:lnTo>
                    <a:pt x="707104" y="455717"/>
                  </a:lnTo>
                  <a:lnTo>
                    <a:pt x="716676" y="408879"/>
                  </a:lnTo>
                  <a:lnTo>
                    <a:pt x="719963" y="360045"/>
                  </a:lnTo>
                  <a:lnTo>
                    <a:pt x="716676" y="311181"/>
                  </a:lnTo>
                  <a:lnTo>
                    <a:pt x="707104" y="264318"/>
                  </a:lnTo>
                  <a:lnTo>
                    <a:pt x="691675" y="219884"/>
                  </a:lnTo>
                  <a:lnTo>
                    <a:pt x="670818" y="178308"/>
                  </a:lnTo>
                  <a:lnTo>
                    <a:pt x="644962" y="140017"/>
                  </a:lnTo>
                  <a:lnTo>
                    <a:pt x="614537" y="105441"/>
                  </a:lnTo>
                  <a:lnTo>
                    <a:pt x="579970" y="75009"/>
                  </a:lnTo>
                  <a:lnTo>
                    <a:pt x="541692" y="49149"/>
                  </a:lnTo>
                  <a:lnTo>
                    <a:pt x="500131" y="28289"/>
                  </a:lnTo>
                  <a:lnTo>
                    <a:pt x="455717" y="12858"/>
                  </a:lnTo>
                  <a:lnTo>
                    <a:pt x="408879" y="3286"/>
                  </a:lnTo>
                  <a:lnTo>
                    <a:pt x="360044" y="0"/>
                  </a:lnTo>
                  <a:close/>
                </a:path>
              </a:pathLst>
            </a:custGeom>
            <a:solidFill>
              <a:srgbClr val="F1AA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615056" y="2504567"/>
              <a:ext cx="720090" cy="720090"/>
            </a:xfrm>
            <a:custGeom>
              <a:avLst/>
              <a:gdLst/>
              <a:ahLst/>
              <a:cxnLst/>
              <a:rect l="l" t="t" r="r" b="b"/>
              <a:pathLst>
                <a:path w="720089" h="720089">
                  <a:moveTo>
                    <a:pt x="0" y="360045"/>
                  </a:moveTo>
                  <a:lnTo>
                    <a:pt x="3286" y="311181"/>
                  </a:lnTo>
                  <a:lnTo>
                    <a:pt x="12858" y="264318"/>
                  </a:lnTo>
                  <a:lnTo>
                    <a:pt x="28289" y="219884"/>
                  </a:lnTo>
                  <a:lnTo>
                    <a:pt x="49149" y="178307"/>
                  </a:lnTo>
                  <a:lnTo>
                    <a:pt x="75009" y="140017"/>
                  </a:lnTo>
                  <a:lnTo>
                    <a:pt x="105441" y="105441"/>
                  </a:lnTo>
                  <a:lnTo>
                    <a:pt x="140017" y="75009"/>
                  </a:lnTo>
                  <a:lnTo>
                    <a:pt x="178307" y="49148"/>
                  </a:lnTo>
                  <a:lnTo>
                    <a:pt x="219884" y="28289"/>
                  </a:lnTo>
                  <a:lnTo>
                    <a:pt x="264318" y="12858"/>
                  </a:lnTo>
                  <a:lnTo>
                    <a:pt x="311181" y="3286"/>
                  </a:lnTo>
                  <a:lnTo>
                    <a:pt x="360044" y="0"/>
                  </a:lnTo>
                  <a:lnTo>
                    <a:pt x="408879" y="3286"/>
                  </a:lnTo>
                  <a:lnTo>
                    <a:pt x="455717" y="12858"/>
                  </a:lnTo>
                  <a:lnTo>
                    <a:pt x="500131" y="28289"/>
                  </a:lnTo>
                  <a:lnTo>
                    <a:pt x="541692" y="49149"/>
                  </a:lnTo>
                  <a:lnTo>
                    <a:pt x="579970" y="75009"/>
                  </a:lnTo>
                  <a:lnTo>
                    <a:pt x="614537" y="105441"/>
                  </a:lnTo>
                  <a:lnTo>
                    <a:pt x="644962" y="140017"/>
                  </a:lnTo>
                  <a:lnTo>
                    <a:pt x="670818" y="178308"/>
                  </a:lnTo>
                  <a:lnTo>
                    <a:pt x="691675" y="219884"/>
                  </a:lnTo>
                  <a:lnTo>
                    <a:pt x="707104" y="264318"/>
                  </a:lnTo>
                  <a:lnTo>
                    <a:pt x="716676" y="311181"/>
                  </a:lnTo>
                  <a:lnTo>
                    <a:pt x="719963" y="360045"/>
                  </a:lnTo>
                  <a:lnTo>
                    <a:pt x="716676" y="408879"/>
                  </a:lnTo>
                  <a:lnTo>
                    <a:pt x="707104" y="455717"/>
                  </a:lnTo>
                  <a:lnTo>
                    <a:pt x="691675" y="500131"/>
                  </a:lnTo>
                  <a:lnTo>
                    <a:pt x="670818" y="541692"/>
                  </a:lnTo>
                  <a:lnTo>
                    <a:pt x="644962" y="579970"/>
                  </a:lnTo>
                  <a:lnTo>
                    <a:pt x="614537" y="614537"/>
                  </a:lnTo>
                  <a:lnTo>
                    <a:pt x="579970" y="644962"/>
                  </a:lnTo>
                  <a:lnTo>
                    <a:pt x="541692" y="670818"/>
                  </a:lnTo>
                  <a:lnTo>
                    <a:pt x="500131" y="691675"/>
                  </a:lnTo>
                  <a:lnTo>
                    <a:pt x="455717" y="707104"/>
                  </a:lnTo>
                  <a:lnTo>
                    <a:pt x="408879" y="716676"/>
                  </a:lnTo>
                  <a:lnTo>
                    <a:pt x="360044" y="719963"/>
                  </a:lnTo>
                  <a:lnTo>
                    <a:pt x="311181" y="716676"/>
                  </a:lnTo>
                  <a:lnTo>
                    <a:pt x="264318" y="707104"/>
                  </a:lnTo>
                  <a:lnTo>
                    <a:pt x="219884" y="691675"/>
                  </a:lnTo>
                  <a:lnTo>
                    <a:pt x="178307" y="670818"/>
                  </a:lnTo>
                  <a:lnTo>
                    <a:pt x="140017" y="644962"/>
                  </a:lnTo>
                  <a:lnTo>
                    <a:pt x="105441" y="614537"/>
                  </a:lnTo>
                  <a:lnTo>
                    <a:pt x="75009" y="579970"/>
                  </a:lnTo>
                  <a:lnTo>
                    <a:pt x="49149" y="541692"/>
                  </a:lnTo>
                  <a:lnTo>
                    <a:pt x="28289" y="500131"/>
                  </a:lnTo>
                  <a:lnTo>
                    <a:pt x="12858" y="455717"/>
                  </a:lnTo>
                  <a:lnTo>
                    <a:pt x="3286" y="408879"/>
                  </a:lnTo>
                  <a:lnTo>
                    <a:pt x="0" y="360045"/>
                  </a:lnTo>
                  <a:close/>
                </a:path>
              </a:pathLst>
            </a:custGeom>
            <a:ln w="19050">
              <a:solidFill>
                <a:srgbClr val="C04F1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669031" y="2558542"/>
              <a:ext cx="612140" cy="612140"/>
            </a:xfrm>
            <a:custGeom>
              <a:avLst/>
              <a:gdLst/>
              <a:ahLst/>
              <a:cxnLst/>
              <a:rect l="l" t="t" r="r" b="b"/>
              <a:pathLst>
                <a:path w="612139" h="612139">
                  <a:moveTo>
                    <a:pt x="306069" y="0"/>
                  </a:moveTo>
                  <a:lnTo>
                    <a:pt x="256424" y="4005"/>
                  </a:lnTo>
                  <a:lnTo>
                    <a:pt x="209328" y="15603"/>
                  </a:lnTo>
                  <a:lnTo>
                    <a:pt x="165413" y="34163"/>
                  </a:lnTo>
                  <a:lnTo>
                    <a:pt x="125309" y="59053"/>
                  </a:lnTo>
                  <a:lnTo>
                    <a:pt x="89646" y="89646"/>
                  </a:lnTo>
                  <a:lnTo>
                    <a:pt x="59053" y="125309"/>
                  </a:lnTo>
                  <a:lnTo>
                    <a:pt x="34163" y="165413"/>
                  </a:lnTo>
                  <a:lnTo>
                    <a:pt x="15603" y="209328"/>
                  </a:lnTo>
                  <a:lnTo>
                    <a:pt x="4005" y="256424"/>
                  </a:lnTo>
                  <a:lnTo>
                    <a:pt x="0" y="306070"/>
                  </a:lnTo>
                  <a:lnTo>
                    <a:pt x="4005" y="355681"/>
                  </a:lnTo>
                  <a:lnTo>
                    <a:pt x="15603" y="402749"/>
                  </a:lnTo>
                  <a:lnTo>
                    <a:pt x="34163" y="446642"/>
                  </a:lnTo>
                  <a:lnTo>
                    <a:pt x="59053" y="486731"/>
                  </a:lnTo>
                  <a:lnTo>
                    <a:pt x="89646" y="522382"/>
                  </a:lnTo>
                  <a:lnTo>
                    <a:pt x="125309" y="552967"/>
                  </a:lnTo>
                  <a:lnTo>
                    <a:pt x="165413" y="577853"/>
                  </a:lnTo>
                  <a:lnTo>
                    <a:pt x="209328" y="596410"/>
                  </a:lnTo>
                  <a:lnTo>
                    <a:pt x="256424" y="608007"/>
                  </a:lnTo>
                  <a:lnTo>
                    <a:pt x="306069" y="612013"/>
                  </a:lnTo>
                  <a:lnTo>
                    <a:pt x="355681" y="608007"/>
                  </a:lnTo>
                  <a:lnTo>
                    <a:pt x="402749" y="596410"/>
                  </a:lnTo>
                  <a:lnTo>
                    <a:pt x="446642" y="577853"/>
                  </a:lnTo>
                  <a:lnTo>
                    <a:pt x="486731" y="552967"/>
                  </a:lnTo>
                  <a:lnTo>
                    <a:pt x="522382" y="522382"/>
                  </a:lnTo>
                  <a:lnTo>
                    <a:pt x="552967" y="486731"/>
                  </a:lnTo>
                  <a:lnTo>
                    <a:pt x="577853" y="446642"/>
                  </a:lnTo>
                  <a:lnTo>
                    <a:pt x="596410" y="402749"/>
                  </a:lnTo>
                  <a:lnTo>
                    <a:pt x="608007" y="355681"/>
                  </a:lnTo>
                  <a:lnTo>
                    <a:pt x="612013" y="306070"/>
                  </a:lnTo>
                  <a:lnTo>
                    <a:pt x="608007" y="256424"/>
                  </a:lnTo>
                  <a:lnTo>
                    <a:pt x="596410" y="209328"/>
                  </a:lnTo>
                  <a:lnTo>
                    <a:pt x="577853" y="165413"/>
                  </a:lnTo>
                  <a:lnTo>
                    <a:pt x="552967" y="125309"/>
                  </a:lnTo>
                  <a:lnTo>
                    <a:pt x="522382" y="89646"/>
                  </a:lnTo>
                  <a:lnTo>
                    <a:pt x="486731" y="59053"/>
                  </a:lnTo>
                  <a:lnTo>
                    <a:pt x="446642" y="34163"/>
                  </a:lnTo>
                  <a:lnTo>
                    <a:pt x="402749" y="15603"/>
                  </a:lnTo>
                  <a:lnTo>
                    <a:pt x="355681" y="4005"/>
                  </a:lnTo>
                  <a:lnTo>
                    <a:pt x="306069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669031" y="2558542"/>
              <a:ext cx="612140" cy="612140"/>
            </a:xfrm>
            <a:custGeom>
              <a:avLst/>
              <a:gdLst/>
              <a:ahLst/>
              <a:cxnLst/>
              <a:rect l="l" t="t" r="r" b="b"/>
              <a:pathLst>
                <a:path w="612139" h="612139">
                  <a:moveTo>
                    <a:pt x="0" y="306070"/>
                  </a:moveTo>
                  <a:lnTo>
                    <a:pt x="4005" y="256424"/>
                  </a:lnTo>
                  <a:lnTo>
                    <a:pt x="15603" y="209328"/>
                  </a:lnTo>
                  <a:lnTo>
                    <a:pt x="34163" y="165413"/>
                  </a:lnTo>
                  <a:lnTo>
                    <a:pt x="59053" y="125309"/>
                  </a:lnTo>
                  <a:lnTo>
                    <a:pt x="89646" y="89646"/>
                  </a:lnTo>
                  <a:lnTo>
                    <a:pt x="125309" y="59053"/>
                  </a:lnTo>
                  <a:lnTo>
                    <a:pt x="165413" y="34163"/>
                  </a:lnTo>
                  <a:lnTo>
                    <a:pt x="209328" y="15603"/>
                  </a:lnTo>
                  <a:lnTo>
                    <a:pt x="256424" y="4005"/>
                  </a:lnTo>
                  <a:lnTo>
                    <a:pt x="306069" y="0"/>
                  </a:lnTo>
                  <a:lnTo>
                    <a:pt x="355681" y="4005"/>
                  </a:lnTo>
                  <a:lnTo>
                    <a:pt x="402749" y="15603"/>
                  </a:lnTo>
                  <a:lnTo>
                    <a:pt x="446642" y="34163"/>
                  </a:lnTo>
                  <a:lnTo>
                    <a:pt x="486731" y="59053"/>
                  </a:lnTo>
                  <a:lnTo>
                    <a:pt x="522382" y="89646"/>
                  </a:lnTo>
                  <a:lnTo>
                    <a:pt x="552967" y="125309"/>
                  </a:lnTo>
                  <a:lnTo>
                    <a:pt x="577853" y="165413"/>
                  </a:lnTo>
                  <a:lnTo>
                    <a:pt x="596410" y="209328"/>
                  </a:lnTo>
                  <a:lnTo>
                    <a:pt x="608007" y="256424"/>
                  </a:lnTo>
                  <a:lnTo>
                    <a:pt x="612013" y="306070"/>
                  </a:lnTo>
                  <a:lnTo>
                    <a:pt x="608007" y="355681"/>
                  </a:lnTo>
                  <a:lnTo>
                    <a:pt x="596410" y="402749"/>
                  </a:lnTo>
                  <a:lnTo>
                    <a:pt x="577853" y="446642"/>
                  </a:lnTo>
                  <a:lnTo>
                    <a:pt x="552967" y="486731"/>
                  </a:lnTo>
                  <a:lnTo>
                    <a:pt x="522382" y="522382"/>
                  </a:lnTo>
                  <a:lnTo>
                    <a:pt x="486731" y="552967"/>
                  </a:lnTo>
                  <a:lnTo>
                    <a:pt x="446642" y="577853"/>
                  </a:lnTo>
                  <a:lnTo>
                    <a:pt x="402749" y="596410"/>
                  </a:lnTo>
                  <a:lnTo>
                    <a:pt x="355681" y="608007"/>
                  </a:lnTo>
                  <a:lnTo>
                    <a:pt x="306069" y="612013"/>
                  </a:lnTo>
                  <a:lnTo>
                    <a:pt x="256424" y="608007"/>
                  </a:lnTo>
                  <a:lnTo>
                    <a:pt x="209328" y="596410"/>
                  </a:lnTo>
                  <a:lnTo>
                    <a:pt x="165413" y="577853"/>
                  </a:lnTo>
                  <a:lnTo>
                    <a:pt x="125309" y="552967"/>
                  </a:lnTo>
                  <a:lnTo>
                    <a:pt x="89646" y="522382"/>
                  </a:lnTo>
                  <a:lnTo>
                    <a:pt x="59053" y="486731"/>
                  </a:lnTo>
                  <a:lnTo>
                    <a:pt x="34163" y="446642"/>
                  </a:lnTo>
                  <a:lnTo>
                    <a:pt x="15603" y="402749"/>
                  </a:lnTo>
                  <a:lnTo>
                    <a:pt x="4005" y="355681"/>
                  </a:lnTo>
                  <a:lnTo>
                    <a:pt x="0" y="306070"/>
                  </a:lnTo>
                  <a:close/>
                </a:path>
              </a:pathLst>
            </a:custGeom>
            <a:ln w="19050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816351" y="2710561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41" y="8097"/>
                  </a:lnTo>
                  <a:lnTo>
                    <a:pt x="64958" y="30642"/>
                  </a:lnTo>
                  <a:lnTo>
                    <a:pt x="30605" y="65013"/>
                  </a:lnTo>
                  <a:lnTo>
                    <a:pt x="8085" y="108590"/>
                  </a:lnTo>
                  <a:lnTo>
                    <a:pt x="0" y="158750"/>
                  </a:lnTo>
                  <a:lnTo>
                    <a:pt x="8085" y="208909"/>
                  </a:lnTo>
                  <a:lnTo>
                    <a:pt x="30605" y="252486"/>
                  </a:lnTo>
                  <a:lnTo>
                    <a:pt x="64958" y="286857"/>
                  </a:lnTo>
                  <a:lnTo>
                    <a:pt x="108541" y="309402"/>
                  </a:lnTo>
                  <a:lnTo>
                    <a:pt x="158750" y="317500"/>
                  </a:lnTo>
                  <a:lnTo>
                    <a:pt x="208909" y="309402"/>
                  </a:lnTo>
                  <a:lnTo>
                    <a:pt x="252486" y="286857"/>
                  </a:lnTo>
                  <a:lnTo>
                    <a:pt x="286857" y="252486"/>
                  </a:lnTo>
                  <a:lnTo>
                    <a:pt x="309402" y="208909"/>
                  </a:lnTo>
                  <a:lnTo>
                    <a:pt x="317500" y="158750"/>
                  </a:lnTo>
                  <a:lnTo>
                    <a:pt x="309402" y="108590"/>
                  </a:lnTo>
                  <a:lnTo>
                    <a:pt x="286857" y="65013"/>
                  </a:lnTo>
                  <a:lnTo>
                    <a:pt x="252486" y="30642"/>
                  </a:lnTo>
                  <a:lnTo>
                    <a:pt x="208909" y="8097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816351" y="2710561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0" y="158750"/>
                  </a:moveTo>
                  <a:lnTo>
                    <a:pt x="8085" y="108590"/>
                  </a:lnTo>
                  <a:lnTo>
                    <a:pt x="30605" y="65013"/>
                  </a:lnTo>
                  <a:lnTo>
                    <a:pt x="64958" y="30642"/>
                  </a:lnTo>
                  <a:lnTo>
                    <a:pt x="108541" y="8097"/>
                  </a:lnTo>
                  <a:lnTo>
                    <a:pt x="158750" y="0"/>
                  </a:lnTo>
                  <a:lnTo>
                    <a:pt x="208909" y="8097"/>
                  </a:lnTo>
                  <a:lnTo>
                    <a:pt x="252486" y="30642"/>
                  </a:lnTo>
                  <a:lnTo>
                    <a:pt x="286857" y="65013"/>
                  </a:lnTo>
                  <a:lnTo>
                    <a:pt x="309402" y="108590"/>
                  </a:lnTo>
                  <a:lnTo>
                    <a:pt x="317500" y="158750"/>
                  </a:lnTo>
                  <a:lnTo>
                    <a:pt x="309402" y="208909"/>
                  </a:lnTo>
                  <a:lnTo>
                    <a:pt x="286857" y="252486"/>
                  </a:lnTo>
                  <a:lnTo>
                    <a:pt x="252486" y="286857"/>
                  </a:lnTo>
                  <a:lnTo>
                    <a:pt x="208909" y="309402"/>
                  </a:lnTo>
                  <a:lnTo>
                    <a:pt x="158750" y="317500"/>
                  </a:lnTo>
                  <a:lnTo>
                    <a:pt x="108541" y="309402"/>
                  </a:lnTo>
                  <a:lnTo>
                    <a:pt x="64958" y="286857"/>
                  </a:lnTo>
                  <a:lnTo>
                    <a:pt x="30605" y="252486"/>
                  </a:lnTo>
                  <a:lnTo>
                    <a:pt x="8085" y="208909"/>
                  </a:lnTo>
                  <a:lnTo>
                    <a:pt x="0" y="158750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6764655" y="1681098"/>
            <a:ext cx="2063750" cy="2368550"/>
            <a:chOff x="6764655" y="1681098"/>
            <a:chExt cx="2063750" cy="2368550"/>
          </a:xfrm>
        </p:grpSpPr>
        <p:sp>
          <p:nvSpPr>
            <p:cNvPr id="16" name="object 16"/>
            <p:cNvSpPr/>
            <p:nvPr/>
          </p:nvSpPr>
          <p:spPr>
            <a:xfrm>
              <a:off x="6774180" y="3256279"/>
              <a:ext cx="7620" cy="784225"/>
            </a:xfrm>
            <a:custGeom>
              <a:avLst/>
              <a:gdLst/>
              <a:ahLst/>
              <a:cxnLst/>
              <a:rect l="l" t="t" r="r" b="b"/>
              <a:pathLst>
                <a:path w="7620" h="784225">
                  <a:moveTo>
                    <a:pt x="0" y="783844"/>
                  </a:moveTo>
                  <a:lnTo>
                    <a:pt x="7620" y="783844"/>
                  </a:lnTo>
                  <a:lnTo>
                    <a:pt x="7620" y="0"/>
                  </a:lnTo>
                  <a:lnTo>
                    <a:pt x="0" y="0"/>
                  </a:lnTo>
                  <a:lnTo>
                    <a:pt x="0" y="783844"/>
                  </a:lnTo>
                  <a:close/>
                </a:path>
              </a:pathLst>
            </a:custGeom>
            <a:solidFill>
              <a:srgbClr val="155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774180" y="1690623"/>
              <a:ext cx="2044700" cy="2349500"/>
            </a:xfrm>
            <a:custGeom>
              <a:avLst/>
              <a:gdLst/>
              <a:ahLst/>
              <a:cxnLst/>
              <a:rect l="l" t="t" r="r" b="b"/>
              <a:pathLst>
                <a:path w="2044700" h="2349500">
                  <a:moveTo>
                    <a:pt x="0" y="2349500"/>
                  </a:moveTo>
                  <a:lnTo>
                    <a:pt x="2044700" y="2349500"/>
                  </a:lnTo>
                  <a:lnTo>
                    <a:pt x="2044700" y="0"/>
                  </a:lnTo>
                  <a:lnTo>
                    <a:pt x="0" y="0"/>
                  </a:lnTo>
                  <a:lnTo>
                    <a:pt x="0" y="2349500"/>
                  </a:lnTo>
                  <a:close/>
                </a:path>
              </a:pathLst>
            </a:custGeom>
            <a:ln w="19050">
              <a:solidFill>
                <a:srgbClr val="042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7012940" y="1690623"/>
            <a:ext cx="1806575" cy="781685"/>
          </a:xfrm>
          <a:prstGeom prst="rect">
            <a:avLst/>
          </a:prstGeom>
          <a:solidFill>
            <a:srgbClr val="155F82"/>
          </a:solidFill>
          <a:ln w="19685">
            <a:solidFill>
              <a:srgbClr val="042333"/>
            </a:solidFill>
          </a:ln>
        </p:spPr>
        <p:txBody>
          <a:bodyPr vert="horz" wrap="square" lIns="0" tIns="7112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60"/>
              </a:spcBef>
            </a:pPr>
            <a:endParaRPr sz="1800" dirty="0">
              <a:latin typeface="Times New Roman"/>
              <a:cs typeface="Times New Roman"/>
            </a:endParaRPr>
          </a:p>
          <a:p>
            <a:pPr marR="229235" algn="ctr">
              <a:lnSpc>
                <a:spcPct val="100000"/>
              </a:lnSpc>
            </a:pP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NaI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012940" y="3256279"/>
            <a:ext cx="1806575" cy="784225"/>
          </a:xfrm>
          <a:prstGeom prst="rect">
            <a:avLst/>
          </a:prstGeom>
          <a:solidFill>
            <a:srgbClr val="155F82"/>
          </a:solidFill>
          <a:ln w="19685">
            <a:solidFill>
              <a:srgbClr val="042333"/>
            </a:solidFill>
          </a:ln>
        </p:spPr>
        <p:txBody>
          <a:bodyPr vert="horz" wrap="square" lIns="0" tIns="139700" rIns="0" bIns="0" rtlCol="0">
            <a:spAutoFit/>
          </a:bodyPr>
          <a:lstStyle/>
          <a:p>
            <a:pPr marR="229235" algn="ctr">
              <a:lnSpc>
                <a:spcPct val="100000"/>
              </a:lnSpc>
              <a:spcBef>
                <a:spcPts val="1100"/>
              </a:spcBef>
            </a:pP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NaI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8809990" y="1681098"/>
            <a:ext cx="1304290" cy="2368550"/>
            <a:chOff x="8809990" y="1681098"/>
            <a:chExt cx="1304290" cy="2368550"/>
          </a:xfrm>
        </p:grpSpPr>
        <p:sp>
          <p:nvSpPr>
            <p:cNvPr id="21" name="object 21"/>
            <p:cNvSpPr/>
            <p:nvPr/>
          </p:nvSpPr>
          <p:spPr>
            <a:xfrm>
              <a:off x="10104628" y="1690623"/>
              <a:ext cx="635" cy="2349500"/>
            </a:xfrm>
            <a:custGeom>
              <a:avLst/>
              <a:gdLst/>
              <a:ahLst/>
              <a:cxnLst/>
              <a:rect l="l" t="t" r="r" b="b"/>
              <a:pathLst>
                <a:path w="634" h="2349500">
                  <a:moveTo>
                    <a:pt x="127" y="1565656"/>
                  </a:moveTo>
                  <a:lnTo>
                    <a:pt x="0" y="1565656"/>
                  </a:lnTo>
                  <a:lnTo>
                    <a:pt x="0" y="2349500"/>
                  </a:lnTo>
                  <a:lnTo>
                    <a:pt x="127" y="2349500"/>
                  </a:lnTo>
                  <a:lnTo>
                    <a:pt x="127" y="1565656"/>
                  </a:lnTo>
                  <a:close/>
                </a:path>
                <a:path w="634" h="2349500">
                  <a:moveTo>
                    <a:pt x="127" y="0"/>
                  </a:moveTo>
                  <a:lnTo>
                    <a:pt x="0" y="0"/>
                  </a:lnTo>
                  <a:lnTo>
                    <a:pt x="0" y="781621"/>
                  </a:lnTo>
                  <a:lnTo>
                    <a:pt x="127" y="781621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155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819515" y="1690623"/>
              <a:ext cx="1285240" cy="2349500"/>
            </a:xfrm>
            <a:custGeom>
              <a:avLst/>
              <a:gdLst/>
              <a:ahLst/>
              <a:cxnLst/>
              <a:rect l="l" t="t" r="r" b="b"/>
              <a:pathLst>
                <a:path w="1285240" h="2349500">
                  <a:moveTo>
                    <a:pt x="0" y="2349500"/>
                  </a:moveTo>
                  <a:lnTo>
                    <a:pt x="1285240" y="2349500"/>
                  </a:lnTo>
                  <a:lnTo>
                    <a:pt x="1285240" y="0"/>
                  </a:lnTo>
                  <a:lnTo>
                    <a:pt x="0" y="0"/>
                  </a:lnTo>
                  <a:lnTo>
                    <a:pt x="0" y="2349500"/>
                  </a:lnTo>
                  <a:close/>
                </a:path>
              </a:pathLst>
            </a:custGeom>
            <a:ln w="19050">
              <a:solidFill>
                <a:srgbClr val="042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8829040" y="1700148"/>
            <a:ext cx="1031240" cy="762635"/>
          </a:xfrm>
          <a:prstGeom prst="rect">
            <a:avLst/>
          </a:prstGeom>
          <a:solidFill>
            <a:srgbClr val="155F82"/>
          </a:solidFill>
        </p:spPr>
        <p:txBody>
          <a:bodyPr vert="horz" wrap="square" lIns="0" tIns="6159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84"/>
              </a:spcBef>
            </a:pPr>
            <a:endParaRPr sz="1800">
              <a:latin typeface="Times New Roman"/>
              <a:cs typeface="Times New Roman"/>
            </a:endParaRPr>
          </a:p>
          <a:p>
            <a:pPr marL="462280">
              <a:lnSpc>
                <a:spcPct val="100000"/>
              </a:lnSpc>
            </a:pP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NaI</a:t>
            </a:r>
            <a:endParaRPr sz="18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819197" y="3256279"/>
            <a:ext cx="1050925" cy="784225"/>
          </a:xfrm>
          <a:prstGeom prst="rect">
            <a:avLst/>
          </a:prstGeom>
          <a:solidFill>
            <a:srgbClr val="155F82"/>
          </a:solidFill>
          <a:ln w="19050">
            <a:solidFill>
              <a:srgbClr val="042333"/>
            </a:solidFill>
          </a:ln>
        </p:spPr>
        <p:txBody>
          <a:bodyPr vert="horz" wrap="square" lIns="0" tIns="139700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1100"/>
              </a:spcBef>
            </a:pP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NaI</a:t>
            </a:r>
            <a:endParaRPr sz="18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454020" y="4151121"/>
            <a:ext cx="103314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latin typeface="Arial"/>
                <a:cs typeface="Arial"/>
              </a:rPr>
              <a:t>Front</a:t>
            </a:r>
            <a:r>
              <a:rPr sz="1800" spc="-14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view</a:t>
            </a:r>
            <a:endParaRPr sz="18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110473" y="4151121"/>
            <a:ext cx="11969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5" dirty="0">
                <a:latin typeface="Arial"/>
                <a:cs typeface="Arial"/>
              </a:rPr>
              <a:t>Lateral</a:t>
            </a:r>
            <a:r>
              <a:rPr sz="1800" spc="-90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view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6772275" y="2462720"/>
            <a:ext cx="3342004" cy="803275"/>
            <a:chOff x="6772275" y="2462720"/>
            <a:chExt cx="3342004" cy="803275"/>
          </a:xfrm>
        </p:grpSpPr>
        <p:sp>
          <p:nvSpPr>
            <p:cNvPr id="28" name="object 28"/>
            <p:cNvSpPr/>
            <p:nvPr/>
          </p:nvSpPr>
          <p:spPr>
            <a:xfrm>
              <a:off x="6781800" y="2472245"/>
              <a:ext cx="3322954" cy="784225"/>
            </a:xfrm>
            <a:custGeom>
              <a:avLst/>
              <a:gdLst/>
              <a:ahLst/>
              <a:cxnLst/>
              <a:rect l="l" t="t" r="r" b="b"/>
              <a:pathLst>
                <a:path w="3322954" h="784225">
                  <a:moveTo>
                    <a:pt x="3322828" y="0"/>
                  </a:moveTo>
                  <a:lnTo>
                    <a:pt x="0" y="0"/>
                  </a:lnTo>
                  <a:lnTo>
                    <a:pt x="0" y="784034"/>
                  </a:lnTo>
                  <a:lnTo>
                    <a:pt x="3322828" y="784034"/>
                  </a:lnTo>
                  <a:lnTo>
                    <a:pt x="33228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781800" y="2472245"/>
              <a:ext cx="3322954" cy="784225"/>
            </a:xfrm>
            <a:custGeom>
              <a:avLst/>
              <a:gdLst/>
              <a:ahLst/>
              <a:cxnLst/>
              <a:rect l="l" t="t" r="r" b="b"/>
              <a:pathLst>
                <a:path w="3322954" h="784225">
                  <a:moveTo>
                    <a:pt x="0" y="784034"/>
                  </a:moveTo>
                  <a:lnTo>
                    <a:pt x="3322828" y="784034"/>
                  </a:lnTo>
                  <a:lnTo>
                    <a:pt x="3322828" y="0"/>
                  </a:lnTo>
                  <a:lnTo>
                    <a:pt x="0" y="0"/>
                  </a:lnTo>
                  <a:lnTo>
                    <a:pt x="0" y="784034"/>
                  </a:lnTo>
                  <a:close/>
                </a:path>
              </a:pathLst>
            </a:custGeom>
            <a:ln w="19050">
              <a:solidFill>
                <a:srgbClr val="042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818879" y="2504528"/>
              <a:ext cx="1285240" cy="720090"/>
            </a:xfrm>
            <a:custGeom>
              <a:avLst/>
              <a:gdLst/>
              <a:ahLst/>
              <a:cxnLst/>
              <a:rect l="l" t="t" r="r" b="b"/>
              <a:pathLst>
                <a:path w="1285240" h="720089">
                  <a:moveTo>
                    <a:pt x="0" y="720001"/>
                  </a:moveTo>
                  <a:lnTo>
                    <a:pt x="1285240" y="720001"/>
                  </a:lnTo>
                  <a:lnTo>
                    <a:pt x="1285240" y="0"/>
                  </a:lnTo>
                  <a:lnTo>
                    <a:pt x="0" y="0"/>
                  </a:lnTo>
                  <a:lnTo>
                    <a:pt x="0" y="720001"/>
                  </a:lnTo>
                  <a:close/>
                </a:path>
              </a:pathLst>
            </a:custGeom>
            <a:ln w="19050">
              <a:solidFill>
                <a:srgbClr val="C04F1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8829040" y="2481802"/>
            <a:ext cx="1266190" cy="679450"/>
          </a:xfrm>
          <a:prstGeom prst="rect">
            <a:avLst/>
          </a:prstGeom>
          <a:solidFill>
            <a:srgbClr val="F1AA84"/>
          </a:solidFill>
        </p:spPr>
        <p:txBody>
          <a:bodyPr vert="horz" wrap="square" lIns="0" tIns="90805" rIns="0" bIns="0" rtlCol="0">
            <a:spAutoFit/>
          </a:bodyPr>
          <a:lstStyle/>
          <a:p>
            <a:pPr marL="344170">
              <a:lnSpc>
                <a:spcPct val="100000"/>
              </a:lnSpc>
              <a:spcBef>
                <a:spcPts val="715"/>
              </a:spcBef>
            </a:pP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HPGe</a:t>
            </a:r>
            <a:endParaRPr sz="1800">
              <a:latin typeface="Arial"/>
              <a:cs typeface="Arial"/>
            </a:endParaRPr>
          </a:p>
          <a:p>
            <a:pPr marL="214629">
              <a:lnSpc>
                <a:spcPct val="100000"/>
              </a:lnSpc>
            </a:pP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detector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6129654" y="2549029"/>
            <a:ext cx="2593975" cy="631190"/>
            <a:chOff x="6129654" y="2549029"/>
            <a:chExt cx="2593975" cy="631190"/>
          </a:xfrm>
        </p:grpSpPr>
        <p:sp>
          <p:nvSpPr>
            <p:cNvPr id="33" name="object 33"/>
            <p:cNvSpPr/>
            <p:nvPr/>
          </p:nvSpPr>
          <p:spPr>
            <a:xfrm>
              <a:off x="6139179" y="2558554"/>
              <a:ext cx="2574925" cy="612140"/>
            </a:xfrm>
            <a:custGeom>
              <a:avLst/>
              <a:gdLst/>
              <a:ahLst/>
              <a:cxnLst/>
              <a:rect l="l" t="t" r="r" b="b"/>
              <a:pathLst>
                <a:path w="2574925" h="612139">
                  <a:moveTo>
                    <a:pt x="2574798" y="0"/>
                  </a:moveTo>
                  <a:lnTo>
                    <a:pt x="0" y="0"/>
                  </a:lnTo>
                  <a:lnTo>
                    <a:pt x="0" y="612000"/>
                  </a:lnTo>
                  <a:lnTo>
                    <a:pt x="2574798" y="612000"/>
                  </a:lnTo>
                  <a:lnTo>
                    <a:pt x="2574798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139179" y="2558554"/>
              <a:ext cx="2574925" cy="612140"/>
            </a:xfrm>
            <a:custGeom>
              <a:avLst/>
              <a:gdLst/>
              <a:ahLst/>
              <a:cxnLst/>
              <a:rect l="l" t="t" r="r" b="b"/>
              <a:pathLst>
                <a:path w="2574925" h="612139">
                  <a:moveTo>
                    <a:pt x="0" y="612000"/>
                  </a:moveTo>
                  <a:lnTo>
                    <a:pt x="2574798" y="612000"/>
                  </a:lnTo>
                  <a:lnTo>
                    <a:pt x="2574798" y="0"/>
                  </a:lnTo>
                  <a:lnTo>
                    <a:pt x="0" y="0"/>
                  </a:lnTo>
                  <a:lnTo>
                    <a:pt x="0" y="612000"/>
                  </a:lnTo>
                  <a:close/>
                </a:path>
              </a:pathLst>
            </a:custGeom>
            <a:ln w="19050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6148704" y="2559811"/>
            <a:ext cx="26606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96520" algn="ctr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C00000"/>
                </a:solidFill>
                <a:latin typeface="Arial"/>
                <a:cs typeface="Arial"/>
              </a:rPr>
              <a:t>Beam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5828029" y="1681213"/>
            <a:ext cx="2973705" cy="1499235"/>
            <a:chOff x="5828029" y="1681213"/>
            <a:chExt cx="2973705" cy="1499235"/>
          </a:xfrm>
        </p:grpSpPr>
        <p:sp>
          <p:nvSpPr>
            <p:cNvPr id="37" name="object 37"/>
            <p:cNvSpPr/>
            <p:nvPr/>
          </p:nvSpPr>
          <p:spPr>
            <a:xfrm>
              <a:off x="8705976" y="2558554"/>
              <a:ext cx="85725" cy="612140"/>
            </a:xfrm>
            <a:custGeom>
              <a:avLst/>
              <a:gdLst/>
              <a:ahLst/>
              <a:cxnLst/>
              <a:rect l="l" t="t" r="r" b="b"/>
              <a:pathLst>
                <a:path w="85725" h="612139">
                  <a:moveTo>
                    <a:pt x="85634" y="0"/>
                  </a:moveTo>
                  <a:lnTo>
                    <a:pt x="0" y="0"/>
                  </a:lnTo>
                  <a:lnTo>
                    <a:pt x="0" y="612000"/>
                  </a:lnTo>
                  <a:lnTo>
                    <a:pt x="85634" y="612000"/>
                  </a:lnTo>
                  <a:lnTo>
                    <a:pt x="85634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8705976" y="2558554"/>
              <a:ext cx="85725" cy="612140"/>
            </a:xfrm>
            <a:custGeom>
              <a:avLst/>
              <a:gdLst/>
              <a:ahLst/>
              <a:cxnLst/>
              <a:rect l="l" t="t" r="r" b="b"/>
              <a:pathLst>
                <a:path w="85725" h="612139">
                  <a:moveTo>
                    <a:pt x="0" y="612000"/>
                  </a:moveTo>
                  <a:lnTo>
                    <a:pt x="85634" y="612000"/>
                  </a:lnTo>
                  <a:lnTo>
                    <a:pt x="85634" y="0"/>
                  </a:lnTo>
                  <a:lnTo>
                    <a:pt x="0" y="0"/>
                  </a:lnTo>
                  <a:lnTo>
                    <a:pt x="0" y="612000"/>
                  </a:lnTo>
                  <a:close/>
                </a:path>
              </a:pathLst>
            </a:custGeom>
            <a:ln w="19049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8660256" y="2710561"/>
              <a:ext cx="45720" cy="317500"/>
            </a:xfrm>
            <a:custGeom>
              <a:avLst/>
              <a:gdLst/>
              <a:ahLst/>
              <a:cxnLst/>
              <a:rect l="l" t="t" r="r" b="b"/>
              <a:pathLst>
                <a:path w="45720" h="317500">
                  <a:moveTo>
                    <a:pt x="45718" y="0"/>
                  </a:moveTo>
                  <a:lnTo>
                    <a:pt x="0" y="0"/>
                  </a:lnTo>
                  <a:lnTo>
                    <a:pt x="0" y="317500"/>
                  </a:lnTo>
                  <a:lnTo>
                    <a:pt x="45718" y="317500"/>
                  </a:lnTo>
                  <a:lnTo>
                    <a:pt x="4571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8660256" y="2710561"/>
              <a:ext cx="45720" cy="317500"/>
            </a:xfrm>
            <a:custGeom>
              <a:avLst/>
              <a:gdLst/>
              <a:ahLst/>
              <a:cxnLst/>
              <a:rect l="l" t="t" r="r" b="b"/>
              <a:pathLst>
                <a:path w="45720" h="317500">
                  <a:moveTo>
                    <a:pt x="0" y="317500"/>
                  </a:moveTo>
                  <a:lnTo>
                    <a:pt x="45718" y="317500"/>
                  </a:lnTo>
                  <a:lnTo>
                    <a:pt x="45718" y="0"/>
                  </a:lnTo>
                  <a:lnTo>
                    <a:pt x="0" y="0"/>
                  </a:lnTo>
                  <a:lnTo>
                    <a:pt x="0" y="317500"/>
                  </a:lnTo>
                  <a:close/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828029" y="2827400"/>
              <a:ext cx="2755900" cy="76200"/>
            </a:xfrm>
            <a:custGeom>
              <a:avLst/>
              <a:gdLst/>
              <a:ahLst/>
              <a:cxnLst/>
              <a:rect l="l" t="t" r="r" b="b"/>
              <a:pathLst>
                <a:path w="2755900" h="76200">
                  <a:moveTo>
                    <a:pt x="2679700" y="0"/>
                  </a:moveTo>
                  <a:lnTo>
                    <a:pt x="2679700" y="76200"/>
                  </a:lnTo>
                  <a:lnTo>
                    <a:pt x="2736850" y="47625"/>
                  </a:lnTo>
                  <a:lnTo>
                    <a:pt x="2692400" y="47625"/>
                  </a:lnTo>
                  <a:lnTo>
                    <a:pt x="2692400" y="28575"/>
                  </a:lnTo>
                  <a:lnTo>
                    <a:pt x="2736850" y="28575"/>
                  </a:lnTo>
                  <a:lnTo>
                    <a:pt x="2679700" y="0"/>
                  </a:lnTo>
                  <a:close/>
                </a:path>
                <a:path w="2755900" h="76200">
                  <a:moveTo>
                    <a:pt x="2679700" y="28575"/>
                  </a:moveTo>
                  <a:lnTo>
                    <a:pt x="0" y="28575"/>
                  </a:lnTo>
                  <a:lnTo>
                    <a:pt x="0" y="47625"/>
                  </a:lnTo>
                  <a:lnTo>
                    <a:pt x="2679700" y="47625"/>
                  </a:lnTo>
                  <a:lnTo>
                    <a:pt x="2679700" y="28575"/>
                  </a:lnTo>
                  <a:close/>
                </a:path>
                <a:path w="2755900" h="76200">
                  <a:moveTo>
                    <a:pt x="2736850" y="28575"/>
                  </a:moveTo>
                  <a:lnTo>
                    <a:pt x="2692400" y="28575"/>
                  </a:lnTo>
                  <a:lnTo>
                    <a:pt x="2692400" y="47625"/>
                  </a:lnTo>
                  <a:lnTo>
                    <a:pt x="2736850" y="47625"/>
                  </a:lnTo>
                  <a:lnTo>
                    <a:pt x="2755900" y="38100"/>
                  </a:lnTo>
                  <a:lnTo>
                    <a:pt x="2736850" y="28575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774179" y="1690738"/>
              <a:ext cx="234950" cy="781685"/>
            </a:xfrm>
            <a:custGeom>
              <a:avLst/>
              <a:gdLst/>
              <a:ahLst/>
              <a:cxnLst/>
              <a:rect l="l" t="t" r="r" b="b"/>
              <a:pathLst>
                <a:path w="234950" h="781685">
                  <a:moveTo>
                    <a:pt x="234950" y="0"/>
                  </a:moveTo>
                  <a:lnTo>
                    <a:pt x="0" y="0"/>
                  </a:lnTo>
                  <a:lnTo>
                    <a:pt x="0" y="781570"/>
                  </a:lnTo>
                  <a:lnTo>
                    <a:pt x="234950" y="781570"/>
                  </a:lnTo>
                  <a:lnTo>
                    <a:pt x="234950" y="0"/>
                  </a:lnTo>
                  <a:close/>
                </a:path>
              </a:pathLst>
            </a:custGeom>
            <a:solidFill>
              <a:srgbClr val="A6C9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774179" y="1690738"/>
              <a:ext cx="234950" cy="781685"/>
            </a:xfrm>
            <a:custGeom>
              <a:avLst/>
              <a:gdLst/>
              <a:ahLst/>
              <a:cxnLst/>
              <a:rect l="l" t="t" r="r" b="b"/>
              <a:pathLst>
                <a:path w="234950" h="781685">
                  <a:moveTo>
                    <a:pt x="0" y="781570"/>
                  </a:moveTo>
                  <a:lnTo>
                    <a:pt x="234950" y="781570"/>
                  </a:lnTo>
                  <a:lnTo>
                    <a:pt x="234950" y="0"/>
                  </a:lnTo>
                  <a:lnTo>
                    <a:pt x="0" y="0"/>
                  </a:lnTo>
                  <a:lnTo>
                    <a:pt x="0" y="781570"/>
                  </a:lnTo>
                  <a:close/>
                </a:path>
              </a:pathLst>
            </a:custGeom>
            <a:ln w="19050">
              <a:solidFill>
                <a:srgbClr val="042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6793786" y="1917245"/>
            <a:ext cx="196850" cy="330200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100" spc="-55" dirty="0">
                <a:solidFill>
                  <a:srgbClr val="FFFFFF"/>
                </a:solidFill>
                <a:latin typeface="Arial"/>
                <a:cs typeface="Arial"/>
              </a:rPr>
              <a:t>SiPM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6772275" y="3244354"/>
            <a:ext cx="254000" cy="805815"/>
            <a:chOff x="6772275" y="3244354"/>
            <a:chExt cx="254000" cy="805815"/>
          </a:xfrm>
        </p:grpSpPr>
        <p:sp>
          <p:nvSpPr>
            <p:cNvPr id="46" name="object 46"/>
            <p:cNvSpPr/>
            <p:nvPr/>
          </p:nvSpPr>
          <p:spPr>
            <a:xfrm>
              <a:off x="6781800" y="3253879"/>
              <a:ext cx="234950" cy="786765"/>
            </a:xfrm>
            <a:custGeom>
              <a:avLst/>
              <a:gdLst/>
              <a:ahLst/>
              <a:cxnLst/>
              <a:rect l="l" t="t" r="r" b="b"/>
              <a:pathLst>
                <a:path w="234950" h="786764">
                  <a:moveTo>
                    <a:pt x="234950" y="0"/>
                  </a:moveTo>
                  <a:lnTo>
                    <a:pt x="0" y="0"/>
                  </a:lnTo>
                  <a:lnTo>
                    <a:pt x="0" y="786371"/>
                  </a:lnTo>
                  <a:lnTo>
                    <a:pt x="234950" y="786371"/>
                  </a:lnTo>
                  <a:lnTo>
                    <a:pt x="234950" y="0"/>
                  </a:lnTo>
                  <a:close/>
                </a:path>
              </a:pathLst>
            </a:custGeom>
            <a:solidFill>
              <a:srgbClr val="A6C9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6781800" y="3253879"/>
              <a:ext cx="234950" cy="786765"/>
            </a:xfrm>
            <a:custGeom>
              <a:avLst/>
              <a:gdLst/>
              <a:ahLst/>
              <a:cxnLst/>
              <a:rect l="l" t="t" r="r" b="b"/>
              <a:pathLst>
                <a:path w="234950" h="786764">
                  <a:moveTo>
                    <a:pt x="0" y="786371"/>
                  </a:moveTo>
                  <a:lnTo>
                    <a:pt x="234950" y="786371"/>
                  </a:lnTo>
                  <a:lnTo>
                    <a:pt x="234950" y="0"/>
                  </a:lnTo>
                  <a:lnTo>
                    <a:pt x="0" y="0"/>
                  </a:lnTo>
                  <a:lnTo>
                    <a:pt x="0" y="786371"/>
                  </a:lnTo>
                  <a:close/>
                </a:path>
              </a:pathLst>
            </a:custGeom>
            <a:ln w="19049">
              <a:solidFill>
                <a:srgbClr val="042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6801406" y="3483917"/>
            <a:ext cx="196850" cy="330200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100" spc="-55" dirty="0">
                <a:solidFill>
                  <a:srgbClr val="FFFFFF"/>
                </a:solidFill>
                <a:latin typeface="Arial"/>
                <a:cs typeface="Arial"/>
              </a:rPr>
              <a:t>SiPM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9860153" y="1683880"/>
            <a:ext cx="254000" cy="798195"/>
            <a:chOff x="9860153" y="1683880"/>
            <a:chExt cx="254000" cy="798195"/>
          </a:xfrm>
        </p:grpSpPr>
        <p:sp>
          <p:nvSpPr>
            <p:cNvPr id="50" name="object 50"/>
            <p:cNvSpPr/>
            <p:nvPr/>
          </p:nvSpPr>
          <p:spPr>
            <a:xfrm>
              <a:off x="9869678" y="1693405"/>
              <a:ext cx="234950" cy="779145"/>
            </a:xfrm>
            <a:custGeom>
              <a:avLst/>
              <a:gdLst/>
              <a:ahLst/>
              <a:cxnLst/>
              <a:rect l="l" t="t" r="r" b="b"/>
              <a:pathLst>
                <a:path w="234950" h="779144">
                  <a:moveTo>
                    <a:pt x="234950" y="0"/>
                  </a:moveTo>
                  <a:lnTo>
                    <a:pt x="0" y="0"/>
                  </a:lnTo>
                  <a:lnTo>
                    <a:pt x="0" y="778903"/>
                  </a:lnTo>
                  <a:lnTo>
                    <a:pt x="234950" y="778903"/>
                  </a:lnTo>
                  <a:lnTo>
                    <a:pt x="234950" y="0"/>
                  </a:lnTo>
                  <a:close/>
                </a:path>
              </a:pathLst>
            </a:custGeom>
            <a:solidFill>
              <a:srgbClr val="A6C9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869678" y="1693405"/>
              <a:ext cx="234950" cy="779145"/>
            </a:xfrm>
            <a:custGeom>
              <a:avLst/>
              <a:gdLst/>
              <a:ahLst/>
              <a:cxnLst/>
              <a:rect l="l" t="t" r="r" b="b"/>
              <a:pathLst>
                <a:path w="234950" h="779144">
                  <a:moveTo>
                    <a:pt x="0" y="778903"/>
                  </a:moveTo>
                  <a:lnTo>
                    <a:pt x="234950" y="778903"/>
                  </a:lnTo>
                  <a:lnTo>
                    <a:pt x="234950" y="0"/>
                  </a:lnTo>
                  <a:lnTo>
                    <a:pt x="0" y="0"/>
                  </a:lnTo>
                  <a:lnTo>
                    <a:pt x="0" y="778903"/>
                  </a:lnTo>
                  <a:close/>
                </a:path>
              </a:pathLst>
            </a:custGeom>
            <a:ln w="19049">
              <a:solidFill>
                <a:srgbClr val="042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9889919" y="1919150"/>
            <a:ext cx="196850" cy="330200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100" spc="-55" dirty="0">
                <a:solidFill>
                  <a:srgbClr val="FFFFFF"/>
                </a:solidFill>
                <a:latin typeface="Arial"/>
                <a:cs typeface="Arial"/>
              </a:rPr>
              <a:t>SiPM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9860153" y="3244278"/>
            <a:ext cx="254000" cy="800735"/>
            <a:chOff x="9860153" y="3244278"/>
            <a:chExt cx="254000" cy="800735"/>
          </a:xfrm>
        </p:grpSpPr>
        <p:sp>
          <p:nvSpPr>
            <p:cNvPr id="54" name="object 54"/>
            <p:cNvSpPr/>
            <p:nvPr/>
          </p:nvSpPr>
          <p:spPr>
            <a:xfrm>
              <a:off x="9869678" y="3253803"/>
              <a:ext cx="234950" cy="781685"/>
            </a:xfrm>
            <a:custGeom>
              <a:avLst/>
              <a:gdLst/>
              <a:ahLst/>
              <a:cxnLst/>
              <a:rect l="l" t="t" r="r" b="b"/>
              <a:pathLst>
                <a:path w="234950" h="781685">
                  <a:moveTo>
                    <a:pt x="234950" y="0"/>
                  </a:moveTo>
                  <a:lnTo>
                    <a:pt x="0" y="0"/>
                  </a:lnTo>
                  <a:lnTo>
                    <a:pt x="0" y="781367"/>
                  </a:lnTo>
                  <a:lnTo>
                    <a:pt x="234950" y="781367"/>
                  </a:lnTo>
                  <a:lnTo>
                    <a:pt x="234950" y="0"/>
                  </a:lnTo>
                  <a:close/>
                </a:path>
              </a:pathLst>
            </a:custGeom>
            <a:solidFill>
              <a:srgbClr val="A6C9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9869678" y="3253803"/>
              <a:ext cx="234950" cy="781685"/>
            </a:xfrm>
            <a:custGeom>
              <a:avLst/>
              <a:gdLst/>
              <a:ahLst/>
              <a:cxnLst/>
              <a:rect l="l" t="t" r="r" b="b"/>
              <a:pathLst>
                <a:path w="234950" h="781685">
                  <a:moveTo>
                    <a:pt x="0" y="781367"/>
                  </a:moveTo>
                  <a:lnTo>
                    <a:pt x="234950" y="781367"/>
                  </a:lnTo>
                  <a:lnTo>
                    <a:pt x="234950" y="0"/>
                  </a:lnTo>
                  <a:lnTo>
                    <a:pt x="0" y="0"/>
                  </a:lnTo>
                  <a:lnTo>
                    <a:pt x="0" y="781367"/>
                  </a:lnTo>
                  <a:close/>
                </a:path>
              </a:pathLst>
            </a:custGeom>
            <a:ln w="19049">
              <a:solidFill>
                <a:srgbClr val="042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6" name="object 56"/>
          <p:cNvSpPr txBox="1"/>
          <p:nvPr/>
        </p:nvSpPr>
        <p:spPr>
          <a:xfrm>
            <a:off x="9889919" y="3480615"/>
            <a:ext cx="196850" cy="330200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100" spc="-55" dirty="0">
                <a:solidFill>
                  <a:srgbClr val="FFFFFF"/>
                </a:solidFill>
                <a:latin typeface="Arial"/>
                <a:cs typeface="Arial"/>
              </a:rPr>
              <a:t>SiPM</a:t>
            </a:r>
            <a:endParaRPr sz="11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0104755" y="2558554"/>
            <a:ext cx="403860" cy="612140"/>
          </a:xfrm>
          <a:prstGeom prst="rect">
            <a:avLst/>
          </a:prstGeom>
          <a:solidFill>
            <a:srgbClr val="D9D9D9"/>
          </a:solidFill>
          <a:ln w="19050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35"/>
              </a:spcBef>
            </a:pPr>
            <a:endParaRPr sz="600">
              <a:latin typeface="Times New Roman"/>
              <a:cs typeface="Times New Roman"/>
            </a:endParaRPr>
          </a:p>
          <a:p>
            <a:pPr marL="107314">
              <a:lnSpc>
                <a:spcPct val="100000"/>
              </a:lnSpc>
            </a:pPr>
            <a:r>
              <a:rPr sz="600" spc="-20" dirty="0">
                <a:latin typeface="Arial"/>
                <a:cs typeface="Arial"/>
              </a:rPr>
              <a:t>HPGe</a:t>
            </a:r>
            <a:endParaRPr sz="600">
              <a:latin typeface="Arial"/>
              <a:cs typeface="Arial"/>
            </a:endParaRPr>
          </a:p>
          <a:p>
            <a:pPr marL="122555">
              <a:lnSpc>
                <a:spcPct val="100000"/>
              </a:lnSpc>
            </a:pPr>
            <a:r>
              <a:rPr sz="600" spc="-20" dirty="0">
                <a:latin typeface="Arial"/>
                <a:cs typeface="Arial"/>
              </a:rPr>
              <a:t>base</a:t>
            </a:r>
            <a:endParaRPr sz="600">
              <a:latin typeface="Arial"/>
              <a:cs typeface="Arial"/>
            </a:endParaRPr>
          </a:p>
        </p:txBody>
      </p:sp>
      <p:sp>
        <p:nvSpPr>
          <p:cNvPr id="63" name="Text Box 180">
            <a:extLst>
              <a:ext uri="{FF2B5EF4-FFF2-40B4-BE49-F238E27FC236}">
                <a16:creationId xmlns:a16="http://schemas.microsoft.com/office/drawing/2014/main" id="{4C41FEEC-A12F-2EB7-3DB1-9217CAE56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771" y="257"/>
            <a:ext cx="12307267" cy="76944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Status of </a:t>
            </a:r>
            <a:r>
              <a:rPr lang="it-IT" altLang="it-IT" sz="4400" baseline="30000" dirty="0">
                <a:solidFill>
                  <a:schemeClr val="bg1"/>
                </a:solidFill>
                <a:latin typeface="+mn-lt"/>
              </a:rPr>
              <a:t>12</a:t>
            </a: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C+</a:t>
            </a:r>
            <a:r>
              <a:rPr lang="it-IT" altLang="it-IT" sz="4400" baseline="30000" dirty="0">
                <a:solidFill>
                  <a:schemeClr val="bg1"/>
                </a:solidFill>
                <a:latin typeface="+mn-lt"/>
              </a:rPr>
              <a:t>12</a:t>
            </a: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C project: </a:t>
            </a:r>
            <a:r>
              <a:rPr lang="it-IT" altLang="it-IT" sz="4400" dirty="0" err="1">
                <a:solidFill>
                  <a:schemeClr val="bg1"/>
                </a:solidFill>
                <a:latin typeface="+mn-lt"/>
              </a:rPr>
              <a:t>NaI</a:t>
            </a: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 </a:t>
            </a:r>
            <a:r>
              <a:rPr lang="it-IT" altLang="it-IT" sz="4400" dirty="0" err="1">
                <a:solidFill>
                  <a:schemeClr val="bg1"/>
                </a:solidFill>
                <a:latin typeface="+mn-lt"/>
              </a:rPr>
              <a:t>final</a:t>
            </a: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 design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80">
            <a:extLst>
              <a:ext uri="{FF2B5EF4-FFF2-40B4-BE49-F238E27FC236}">
                <a16:creationId xmlns:a16="http://schemas.microsoft.com/office/drawing/2014/main" id="{BE244521-50CF-FC23-E72A-3BE802D2E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771" y="257"/>
            <a:ext cx="12307267" cy="76944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4400" dirty="0" err="1">
                <a:solidFill>
                  <a:schemeClr val="bg1"/>
                </a:solidFill>
                <a:latin typeface="+mn-lt"/>
              </a:rPr>
              <a:t>Expected</a:t>
            </a: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 setup </a:t>
            </a:r>
            <a:r>
              <a:rPr lang="it-IT" altLang="it-IT" sz="4400" dirty="0" err="1">
                <a:solidFill>
                  <a:schemeClr val="bg1"/>
                </a:solidFill>
                <a:latin typeface="+mn-lt"/>
              </a:rPr>
              <a:t>efficiency</a:t>
            </a: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 and </a:t>
            </a:r>
            <a:r>
              <a:rPr lang="it-IT" altLang="it-IT" sz="4400" dirty="0" err="1">
                <a:solidFill>
                  <a:schemeClr val="bg1"/>
                </a:solidFill>
                <a:latin typeface="+mn-lt"/>
              </a:rPr>
              <a:t>sensitivity</a:t>
            </a: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2453C9C-11FB-1004-6EE9-15D26A6C9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" y="1192668"/>
            <a:ext cx="12167145" cy="518802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CEE3B62-775E-D9E0-D6A1-B84D12975BBC}"/>
              </a:ext>
            </a:extLst>
          </p:cNvPr>
          <p:cNvSpPr txBox="1"/>
          <p:nvPr/>
        </p:nvSpPr>
        <p:spPr>
          <a:xfrm>
            <a:off x="9965801" y="4977112"/>
            <a:ext cx="52770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2661063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FDCB8-4E6F-8F64-BBA3-6FA542BC2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80">
            <a:extLst>
              <a:ext uri="{FF2B5EF4-FFF2-40B4-BE49-F238E27FC236}">
                <a16:creationId xmlns:a16="http://schemas.microsoft.com/office/drawing/2014/main" id="{7D4ACDC7-44C3-5C3E-AE16-7AF3ACF061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771" y="257"/>
            <a:ext cx="12307267" cy="76944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4400" dirty="0" err="1">
                <a:solidFill>
                  <a:schemeClr val="bg1"/>
                </a:solidFill>
                <a:latin typeface="+mn-lt"/>
              </a:rPr>
              <a:t>Expected</a:t>
            </a: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 setup </a:t>
            </a:r>
            <a:r>
              <a:rPr lang="it-IT" altLang="it-IT" sz="4400" dirty="0" err="1">
                <a:solidFill>
                  <a:schemeClr val="bg1"/>
                </a:solidFill>
                <a:latin typeface="+mn-lt"/>
              </a:rPr>
              <a:t>efficiency</a:t>
            </a: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 and </a:t>
            </a:r>
            <a:r>
              <a:rPr lang="it-IT" altLang="it-IT" sz="4400" dirty="0" err="1">
                <a:solidFill>
                  <a:schemeClr val="bg1"/>
                </a:solidFill>
                <a:latin typeface="+mn-lt"/>
              </a:rPr>
              <a:t>sensitivity</a:t>
            </a: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2912702-D69A-4144-6F87-ECD5A6B93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" y="1192668"/>
            <a:ext cx="12167145" cy="518802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7FA1D47-014C-82D5-7A38-EE453116001F}"/>
              </a:ext>
            </a:extLst>
          </p:cNvPr>
          <p:cNvSpPr txBox="1"/>
          <p:nvPr/>
        </p:nvSpPr>
        <p:spPr>
          <a:xfrm>
            <a:off x="9965801" y="4977112"/>
            <a:ext cx="52770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725CF3F-E7BA-B314-A519-4A8FB1F9F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5209" y="641110"/>
            <a:ext cx="7574446" cy="5941424"/>
          </a:xfrm>
          <a:prstGeom prst="rect">
            <a:avLst/>
          </a:prstGeom>
        </p:spPr>
      </p:pic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9F06C37D-59BC-1A67-ED48-B75084194336}"/>
              </a:ext>
            </a:extLst>
          </p:cNvPr>
          <p:cNvCxnSpPr/>
          <p:nvPr/>
        </p:nvCxnSpPr>
        <p:spPr>
          <a:xfrm>
            <a:off x="3657600" y="4919960"/>
            <a:ext cx="6308201" cy="0"/>
          </a:xfrm>
          <a:prstGeom prst="line">
            <a:avLst/>
          </a:prstGeom>
          <a:ln w="508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32750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D5BB4-4F87-1BFF-ACE3-103699EE0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 Box 180">
            <a:extLst>
              <a:ext uri="{FF2B5EF4-FFF2-40B4-BE49-F238E27FC236}">
                <a16:creationId xmlns:a16="http://schemas.microsoft.com/office/drawing/2014/main" id="{15005870-FE18-3C22-28DF-5B6543FCA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771" y="257"/>
            <a:ext cx="12307267" cy="76944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Status of </a:t>
            </a:r>
            <a:r>
              <a:rPr lang="it-IT" altLang="it-IT" sz="4400" baseline="30000" dirty="0">
                <a:solidFill>
                  <a:schemeClr val="bg1"/>
                </a:solidFill>
                <a:latin typeface="+mn-lt"/>
              </a:rPr>
              <a:t>12</a:t>
            </a: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C+</a:t>
            </a:r>
            <a:r>
              <a:rPr lang="it-IT" altLang="it-IT" sz="4400" baseline="30000" dirty="0">
                <a:solidFill>
                  <a:schemeClr val="bg1"/>
                </a:solidFill>
                <a:latin typeface="+mn-lt"/>
              </a:rPr>
              <a:t>12</a:t>
            </a: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C project: target </a:t>
            </a:r>
            <a:r>
              <a:rPr lang="it-IT" altLang="it-IT" sz="4400" dirty="0" err="1">
                <a:solidFill>
                  <a:schemeClr val="bg1"/>
                </a:solidFill>
                <a:latin typeface="+mn-lt"/>
              </a:rPr>
              <a:t>tests</a:t>
            </a: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 @LNGS</a:t>
            </a:r>
          </a:p>
        </p:txBody>
      </p:sp>
      <p:pic>
        <p:nvPicPr>
          <p:cNvPr id="3" name="Immagine 2" descr="Immagine che contiene interno, macchina, ingegneria, uomo&#10;&#10;Il contenuto generato dall'IA potrebbe non essere corretto.">
            <a:extLst>
              <a:ext uri="{FF2B5EF4-FFF2-40B4-BE49-F238E27FC236}">
                <a16:creationId xmlns:a16="http://schemas.microsoft.com/office/drawing/2014/main" id="{A68132B7-34CC-E481-635E-9277E02C8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9697"/>
            <a:ext cx="4566034" cy="6088045"/>
          </a:xfrm>
          <a:prstGeom prst="rect">
            <a:avLst/>
          </a:prstGeom>
        </p:spPr>
      </p:pic>
      <p:pic>
        <p:nvPicPr>
          <p:cNvPr id="5" name="Immagine 4" descr="Immagine che contiene macchina, ingegneria, interno, Laboratorio&#10;&#10;Il contenuto generato dall'IA potrebbe non essere corretto.">
            <a:extLst>
              <a:ext uri="{FF2B5EF4-FFF2-40B4-BE49-F238E27FC236}">
                <a16:creationId xmlns:a16="http://schemas.microsoft.com/office/drawing/2014/main" id="{8EF27438-5CFE-B028-B1B7-3FFC6753E9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6287" y="769697"/>
            <a:ext cx="3224213" cy="429895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EB1B533-FF1B-8F64-8640-F19A7C367EF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468" y="2458219"/>
            <a:ext cx="4376769" cy="4227561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08F5B00-775B-D84D-8D24-2B47A5FDD90E}"/>
              </a:ext>
            </a:extLst>
          </p:cNvPr>
          <p:cNvSpPr txBox="1"/>
          <p:nvPr/>
        </p:nvSpPr>
        <p:spPr>
          <a:xfrm>
            <a:off x="8249544" y="1949676"/>
            <a:ext cx="3510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spc="-75" dirty="0">
                <a:latin typeface="Arial"/>
                <a:cs typeface="Arial"/>
              </a:rPr>
              <a:t>1</a:t>
            </a:r>
            <a:r>
              <a:rPr lang="it-IT" sz="1800" spc="-145" dirty="0">
                <a:latin typeface="Arial"/>
                <a:cs typeface="Arial"/>
              </a:rPr>
              <a:t> </a:t>
            </a:r>
            <a:r>
              <a:rPr lang="it-IT" sz="1800" dirty="0">
                <a:latin typeface="Arial"/>
                <a:cs typeface="Arial"/>
              </a:rPr>
              <a:t>mm</a:t>
            </a:r>
            <a:r>
              <a:rPr lang="it-IT" sz="1800" spc="-140" dirty="0">
                <a:latin typeface="Arial"/>
                <a:cs typeface="Arial"/>
              </a:rPr>
              <a:t> </a:t>
            </a:r>
            <a:r>
              <a:rPr lang="it-IT" sz="1800" dirty="0" err="1">
                <a:latin typeface="Arial"/>
                <a:cs typeface="Arial"/>
              </a:rPr>
              <a:t>thick</a:t>
            </a:r>
            <a:r>
              <a:rPr lang="it-IT" sz="1800" spc="-155" dirty="0">
                <a:latin typeface="Arial"/>
                <a:cs typeface="Arial"/>
              </a:rPr>
              <a:t> </a:t>
            </a:r>
            <a:r>
              <a:rPr lang="it-IT" sz="1800" spc="-235" dirty="0">
                <a:latin typeface="Arial"/>
                <a:cs typeface="Arial"/>
              </a:rPr>
              <a:t>AXF</a:t>
            </a:r>
            <a:r>
              <a:rPr lang="it-IT" sz="1800" spc="-145" dirty="0">
                <a:latin typeface="Arial"/>
                <a:cs typeface="Arial"/>
              </a:rPr>
              <a:t> </a:t>
            </a:r>
            <a:r>
              <a:rPr lang="it-IT" sz="1800" spc="-20" dirty="0">
                <a:latin typeface="Arial"/>
                <a:cs typeface="Arial"/>
              </a:rPr>
              <a:t>or</a:t>
            </a:r>
            <a:r>
              <a:rPr lang="it-IT" sz="1800" spc="-150" dirty="0">
                <a:latin typeface="Arial"/>
                <a:cs typeface="Arial"/>
              </a:rPr>
              <a:t> </a:t>
            </a:r>
            <a:r>
              <a:rPr lang="it-IT" sz="1800" spc="-185" dirty="0">
                <a:latin typeface="Arial"/>
                <a:cs typeface="Arial"/>
              </a:rPr>
              <a:t>ZDF</a:t>
            </a:r>
            <a:r>
              <a:rPr lang="it-IT" sz="1800" spc="-125" dirty="0">
                <a:latin typeface="Arial"/>
                <a:cs typeface="Arial"/>
              </a:rPr>
              <a:t> </a:t>
            </a:r>
            <a:r>
              <a:rPr lang="it-IT" sz="1800" spc="-45" dirty="0" err="1">
                <a:latin typeface="Arial"/>
                <a:cs typeface="Arial"/>
              </a:rPr>
              <a:t>graphite</a:t>
            </a:r>
            <a:r>
              <a:rPr lang="it-IT" sz="1800" spc="-155" dirty="0">
                <a:latin typeface="Arial"/>
                <a:cs typeface="Arial"/>
              </a:rPr>
              <a:t> </a:t>
            </a:r>
            <a:r>
              <a:rPr lang="it-IT" sz="1800" spc="-25" dirty="0">
                <a:latin typeface="Arial"/>
                <a:cs typeface="Arial"/>
              </a:rPr>
              <a:t>by </a:t>
            </a:r>
            <a:r>
              <a:rPr lang="it-IT" sz="1800" spc="-65" dirty="0" err="1">
                <a:latin typeface="Arial"/>
                <a:cs typeface="Arial"/>
              </a:rPr>
              <a:t>Entegris</a:t>
            </a:r>
            <a:r>
              <a:rPr lang="it-IT" sz="1800" spc="-140" dirty="0">
                <a:latin typeface="Arial"/>
                <a:cs typeface="Arial"/>
              </a:rPr>
              <a:t> </a:t>
            </a:r>
            <a:r>
              <a:rPr lang="it-IT" sz="1800" spc="-150" dirty="0">
                <a:latin typeface="Arial"/>
                <a:cs typeface="Arial"/>
              </a:rPr>
              <a:t>POCO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72239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5CCBF-FA9D-FD93-39E3-D6D129A6C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macchina, ingegneria, interno, industria&#10;&#10;Il contenuto generato dall'IA potrebbe non essere corretto.">
            <a:extLst>
              <a:ext uri="{FF2B5EF4-FFF2-40B4-BE49-F238E27FC236}">
                <a16:creationId xmlns:a16="http://schemas.microsoft.com/office/drawing/2014/main" id="{BB465310-99F2-6E12-A0C1-6B63B9DD731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9786" y="639364"/>
            <a:ext cx="8291514" cy="6218636"/>
          </a:xfrm>
          <a:prstGeom prst="rect">
            <a:avLst/>
          </a:prstGeom>
        </p:spPr>
      </p:pic>
      <p:sp>
        <p:nvSpPr>
          <p:cNvPr id="63" name="Text Box 180">
            <a:extLst>
              <a:ext uri="{FF2B5EF4-FFF2-40B4-BE49-F238E27FC236}">
                <a16:creationId xmlns:a16="http://schemas.microsoft.com/office/drawing/2014/main" id="{8F99520B-A5EA-6C90-1FBF-975614DC3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771" y="257"/>
            <a:ext cx="12307267" cy="76944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Status of </a:t>
            </a:r>
            <a:r>
              <a:rPr lang="it-IT" altLang="it-IT" sz="4400" baseline="30000" dirty="0">
                <a:solidFill>
                  <a:schemeClr val="bg1"/>
                </a:solidFill>
                <a:latin typeface="+mn-lt"/>
              </a:rPr>
              <a:t>12</a:t>
            </a: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C+</a:t>
            </a:r>
            <a:r>
              <a:rPr lang="it-IT" altLang="it-IT" sz="4400" baseline="30000" dirty="0">
                <a:solidFill>
                  <a:schemeClr val="bg1"/>
                </a:solidFill>
                <a:latin typeface="+mn-lt"/>
              </a:rPr>
              <a:t>12</a:t>
            </a: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C project: status of the </a:t>
            </a:r>
            <a:r>
              <a:rPr lang="it-IT" altLang="it-IT" sz="4400" dirty="0" err="1">
                <a:solidFill>
                  <a:schemeClr val="bg1"/>
                </a:solidFill>
                <a:latin typeface="+mn-lt"/>
              </a:rPr>
              <a:t>beam</a:t>
            </a: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 line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500C113-0D82-2A8A-3737-8B52D0356022}"/>
              </a:ext>
            </a:extLst>
          </p:cNvPr>
          <p:cNvSpPr txBox="1"/>
          <p:nvPr/>
        </p:nvSpPr>
        <p:spPr>
          <a:xfrm>
            <a:off x="3609970" y="885826"/>
            <a:ext cx="5513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chemeClr val="bg1"/>
                </a:solidFill>
              </a:rPr>
              <a:t>Beamtime</a:t>
            </a:r>
            <a:r>
              <a:rPr lang="it-IT" sz="2400" b="1" dirty="0">
                <a:solidFill>
                  <a:schemeClr val="bg1"/>
                </a:solidFill>
              </a:rPr>
              <a:t> </a:t>
            </a:r>
            <a:r>
              <a:rPr lang="it-IT" sz="2400" b="1" dirty="0" err="1">
                <a:solidFill>
                  <a:schemeClr val="bg1"/>
                </a:solidFill>
              </a:rPr>
              <a:t>will</a:t>
            </a:r>
            <a:r>
              <a:rPr lang="it-IT" sz="2400" b="1" dirty="0">
                <a:solidFill>
                  <a:schemeClr val="bg1"/>
                </a:solidFill>
              </a:rPr>
              <a:t> start in a </a:t>
            </a:r>
            <a:r>
              <a:rPr lang="it-IT" sz="2400" b="1" dirty="0" err="1">
                <a:solidFill>
                  <a:schemeClr val="bg1"/>
                </a:solidFill>
              </a:rPr>
              <a:t>couple</a:t>
            </a:r>
            <a:r>
              <a:rPr lang="it-IT" sz="2400" b="1" dirty="0">
                <a:solidFill>
                  <a:schemeClr val="bg1"/>
                </a:solidFill>
              </a:rPr>
              <a:t> of </a:t>
            </a:r>
            <a:r>
              <a:rPr lang="it-IT" sz="2400" b="1" dirty="0" err="1">
                <a:solidFill>
                  <a:schemeClr val="bg1"/>
                </a:solidFill>
              </a:rPr>
              <a:t>months</a:t>
            </a:r>
            <a:endParaRPr lang="it-IT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968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6BFCB9BF-19A7-0341-A595-E49D67EA5DF4}"/>
              </a:ext>
            </a:extLst>
          </p:cNvPr>
          <p:cNvSpPr/>
          <p:nvPr/>
        </p:nvSpPr>
        <p:spPr>
          <a:xfrm>
            <a:off x="139850" y="877474"/>
            <a:ext cx="615618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333333"/>
                </a:solidFill>
              </a:rPr>
              <a:t>Laboratori Nazionali del Gran Sasso, INFN, ASSERGI, </a:t>
            </a:r>
            <a:r>
              <a:rPr lang="it-IT" sz="1600" b="1" dirty="0" err="1">
                <a:solidFill>
                  <a:srgbClr val="333333"/>
                </a:solidFill>
              </a:rPr>
              <a:t>Italy</a:t>
            </a:r>
            <a:r>
              <a:rPr lang="it-IT" sz="1600" b="1" dirty="0">
                <a:solidFill>
                  <a:srgbClr val="333333"/>
                </a:solidFill>
              </a:rPr>
              <a:t>/*GSSI, L'AQUILA, </a:t>
            </a:r>
            <a:r>
              <a:rPr lang="it-IT" sz="1600" b="1" dirty="0" err="1">
                <a:solidFill>
                  <a:srgbClr val="333333"/>
                </a:solidFill>
              </a:rPr>
              <a:t>Italy</a:t>
            </a:r>
            <a:endParaRPr lang="it-IT" sz="1600" b="1" dirty="0">
              <a:solidFill>
                <a:srgbClr val="333333"/>
              </a:solidFill>
            </a:endParaRPr>
          </a:p>
          <a:p>
            <a:r>
              <a:rPr lang="it-IT" sz="1600" i="1" u="sng" dirty="0">
                <a:solidFill>
                  <a:srgbClr val="333333"/>
                </a:solidFill>
              </a:rPr>
              <a:t>T. </a:t>
            </a:r>
            <a:r>
              <a:rPr lang="it-IT" sz="1600" i="1" u="sng" dirty="0" err="1">
                <a:solidFill>
                  <a:srgbClr val="333333"/>
                </a:solidFill>
              </a:rPr>
              <a:t>Chillery</a:t>
            </a:r>
            <a:r>
              <a:rPr lang="it-IT" sz="1600" i="1" u="sng" dirty="0">
                <a:solidFill>
                  <a:srgbClr val="333333"/>
                </a:solidFill>
              </a:rPr>
              <a:t>, A. Compagnucci, </a:t>
            </a:r>
            <a:r>
              <a:rPr lang="it-IT" sz="1600" i="1" u="sng" dirty="0" err="1">
                <a:solidFill>
                  <a:srgbClr val="333333"/>
                </a:solidFill>
              </a:rPr>
              <a:t>F</a:t>
            </a:r>
            <a:r>
              <a:rPr lang="it-IT" sz="1600" i="1" u="sng" dirty="0">
                <a:solidFill>
                  <a:srgbClr val="333333"/>
                </a:solidFill>
              </a:rPr>
              <a:t>. Ferraro, </a:t>
            </a:r>
            <a:r>
              <a:rPr lang="it-IT" sz="1600" i="1" u="sng" dirty="0" err="1">
                <a:solidFill>
                  <a:srgbClr val="333333"/>
                </a:solidFill>
              </a:rPr>
              <a:t>R</a:t>
            </a:r>
            <a:r>
              <a:rPr lang="it-IT" sz="1600" i="1" u="sng" dirty="0">
                <a:solidFill>
                  <a:srgbClr val="333333"/>
                </a:solidFill>
              </a:rPr>
              <a:t>. </a:t>
            </a:r>
            <a:r>
              <a:rPr lang="it-IT" sz="1600" i="1" u="sng" dirty="0" err="1">
                <a:solidFill>
                  <a:srgbClr val="333333"/>
                </a:solidFill>
              </a:rPr>
              <a:t>Gesué</a:t>
            </a:r>
            <a:r>
              <a:rPr lang="it-IT" sz="1600" i="1" u="sng" dirty="0">
                <a:solidFill>
                  <a:srgbClr val="333333"/>
                </a:solidFill>
              </a:rPr>
              <a:t>, and  M. Junker</a:t>
            </a:r>
          </a:p>
          <a:p>
            <a:r>
              <a:rPr lang="it-IT" sz="1600" b="1" dirty="0">
                <a:solidFill>
                  <a:srgbClr val="333333"/>
                </a:solidFill>
              </a:rPr>
              <a:t>Università degli Studi di Bari and INFN, BARI, </a:t>
            </a:r>
            <a:r>
              <a:rPr lang="it-IT" sz="1600" b="1" dirty="0" err="1">
                <a:solidFill>
                  <a:srgbClr val="333333"/>
                </a:solidFill>
              </a:rPr>
              <a:t>Italy</a:t>
            </a:r>
            <a:endParaRPr lang="it-IT" sz="1600" b="1" dirty="0">
              <a:solidFill>
                <a:srgbClr val="333333"/>
              </a:solidFill>
            </a:endParaRPr>
          </a:p>
          <a:p>
            <a:r>
              <a:rPr lang="it-IT" sz="1600" i="1" u="sng" dirty="0">
                <a:solidFill>
                  <a:srgbClr val="333333"/>
                </a:solidFill>
              </a:rPr>
              <a:t>G.F. Ciani V. </a:t>
            </a:r>
            <a:r>
              <a:rPr lang="it-IT" sz="1600" i="1" u="sng" dirty="0" err="1">
                <a:solidFill>
                  <a:srgbClr val="333333"/>
                </a:solidFill>
              </a:rPr>
              <a:t>Paticchio</a:t>
            </a:r>
            <a:r>
              <a:rPr lang="it-IT" sz="1600" i="1" u="sng" dirty="0">
                <a:solidFill>
                  <a:srgbClr val="333333"/>
                </a:solidFill>
              </a:rPr>
              <a:t>, L. </a:t>
            </a:r>
            <a:r>
              <a:rPr lang="it-IT" sz="1600" i="1" u="sng" dirty="0" err="1">
                <a:solidFill>
                  <a:srgbClr val="333333"/>
                </a:solidFill>
              </a:rPr>
              <a:t>Schiavulli</a:t>
            </a:r>
            <a:r>
              <a:rPr lang="it-IT" sz="1600" i="1" u="sng" dirty="0">
                <a:solidFill>
                  <a:srgbClr val="333333"/>
                </a:solidFill>
              </a:rPr>
              <a:t> </a:t>
            </a:r>
          </a:p>
          <a:p>
            <a:r>
              <a:rPr lang="it-IT" sz="1600" b="1" dirty="0">
                <a:solidFill>
                  <a:srgbClr val="333333"/>
                </a:solidFill>
              </a:rPr>
              <a:t>Università degli Studi di Genova and INFN, GENOVA, </a:t>
            </a:r>
            <a:r>
              <a:rPr lang="it-IT" sz="1600" b="1" dirty="0" err="1">
                <a:solidFill>
                  <a:srgbClr val="333333"/>
                </a:solidFill>
              </a:rPr>
              <a:t>Italy</a:t>
            </a:r>
            <a:endParaRPr lang="it-IT" sz="1600" b="1" dirty="0">
              <a:solidFill>
                <a:srgbClr val="333333"/>
              </a:solidFill>
            </a:endParaRPr>
          </a:p>
          <a:p>
            <a:r>
              <a:rPr lang="it-IT" sz="1600" i="1" u="sng" dirty="0">
                <a:solidFill>
                  <a:srgbClr val="333333"/>
                </a:solidFill>
              </a:rPr>
              <a:t>P. </a:t>
            </a:r>
            <a:r>
              <a:rPr lang="it-IT" sz="1600" i="1" u="sng" dirty="0" err="1">
                <a:solidFill>
                  <a:srgbClr val="333333"/>
                </a:solidFill>
              </a:rPr>
              <a:t>Corvisiero</a:t>
            </a:r>
            <a:r>
              <a:rPr lang="it-IT" sz="1600" i="1" u="sng" dirty="0">
                <a:solidFill>
                  <a:srgbClr val="333333"/>
                </a:solidFill>
              </a:rPr>
              <a:t>, P. Prati, S. </a:t>
            </a:r>
            <a:r>
              <a:rPr lang="it-IT" sz="1600" i="1" u="sng" dirty="0" err="1">
                <a:solidFill>
                  <a:srgbClr val="333333"/>
                </a:solidFill>
              </a:rPr>
              <a:t>Zavatarelli</a:t>
            </a:r>
            <a:endParaRPr lang="it-IT" sz="1600" i="1" u="sng" dirty="0">
              <a:solidFill>
                <a:srgbClr val="333333"/>
              </a:solidFill>
            </a:endParaRPr>
          </a:p>
          <a:p>
            <a:r>
              <a:rPr lang="it-IT" sz="1600" b="1" dirty="0">
                <a:solidFill>
                  <a:srgbClr val="333333"/>
                </a:solidFill>
              </a:rPr>
              <a:t>Università degli Studi di Milano and INFN, MILANO, </a:t>
            </a:r>
            <a:r>
              <a:rPr lang="it-IT" sz="1600" b="1" dirty="0" err="1">
                <a:solidFill>
                  <a:srgbClr val="333333"/>
                </a:solidFill>
              </a:rPr>
              <a:t>Italy</a:t>
            </a:r>
            <a:endParaRPr lang="it-IT" sz="1600" b="1" dirty="0">
              <a:solidFill>
                <a:srgbClr val="333333"/>
              </a:solidFill>
            </a:endParaRPr>
          </a:p>
          <a:p>
            <a:r>
              <a:rPr lang="it-IT" sz="1600" i="1" u="sng" dirty="0" err="1">
                <a:solidFill>
                  <a:srgbClr val="333333"/>
                </a:solidFill>
              </a:rPr>
              <a:t>R</a:t>
            </a:r>
            <a:r>
              <a:rPr lang="it-IT" sz="1600" i="1" u="sng" dirty="0">
                <a:solidFill>
                  <a:srgbClr val="333333"/>
                </a:solidFill>
              </a:rPr>
              <a:t>. </a:t>
            </a:r>
            <a:r>
              <a:rPr lang="it-IT" sz="1600" i="1" u="sng" dirty="0" err="1">
                <a:solidFill>
                  <a:srgbClr val="333333"/>
                </a:solidFill>
              </a:rPr>
              <a:t>Depalo</a:t>
            </a:r>
            <a:r>
              <a:rPr lang="it-IT" sz="1600" i="1" u="sng" dirty="0">
                <a:solidFill>
                  <a:srgbClr val="333333"/>
                </a:solidFill>
              </a:rPr>
              <a:t>, A. Guglielmetti, </a:t>
            </a:r>
          </a:p>
          <a:p>
            <a:r>
              <a:rPr lang="it-IT" sz="1600" b="1" dirty="0">
                <a:solidFill>
                  <a:srgbClr val="333333"/>
                </a:solidFill>
              </a:rPr>
              <a:t>Università degli Studi di Napoli ”Federico II” and INFN, NAPOLI, </a:t>
            </a:r>
            <a:r>
              <a:rPr lang="it-IT" sz="1600" b="1" dirty="0" err="1">
                <a:solidFill>
                  <a:srgbClr val="333333"/>
                </a:solidFill>
              </a:rPr>
              <a:t>Italy</a:t>
            </a:r>
            <a:endParaRPr lang="it-IT" sz="1600" b="1" dirty="0">
              <a:solidFill>
                <a:srgbClr val="333333"/>
              </a:solidFill>
            </a:endParaRPr>
          </a:p>
          <a:p>
            <a:r>
              <a:rPr lang="it-IT" sz="1600" i="1" u="sng" dirty="0">
                <a:solidFill>
                  <a:srgbClr val="333333"/>
                </a:solidFill>
              </a:rPr>
              <a:t>C. </a:t>
            </a:r>
            <a:r>
              <a:rPr lang="it-IT" sz="1600" i="1" u="sng" dirty="0" err="1">
                <a:solidFill>
                  <a:srgbClr val="333333"/>
                </a:solidFill>
              </a:rPr>
              <a:t>Annana</a:t>
            </a:r>
            <a:r>
              <a:rPr lang="it-IT" sz="1600" i="1" u="sng" dirty="0">
                <a:solidFill>
                  <a:srgbClr val="333333"/>
                </a:solidFill>
              </a:rPr>
              <a:t>, A. Best, A. Di Leva, G. Imbriani, D. Mercogliano, D. </a:t>
            </a:r>
            <a:r>
              <a:rPr lang="it-IT" sz="1600" i="1" u="sng" dirty="0" err="1">
                <a:solidFill>
                  <a:srgbClr val="333333"/>
                </a:solidFill>
              </a:rPr>
              <a:t>Rapagnani</a:t>
            </a:r>
            <a:endParaRPr lang="it-IT" sz="1600" i="1" u="sng" dirty="0">
              <a:solidFill>
                <a:srgbClr val="333333"/>
              </a:solidFill>
            </a:endParaRPr>
          </a:p>
          <a:p>
            <a:r>
              <a:rPr lang="it-IT" sz="1600" b="1" dirty="0">
                <a:solidFill>
                  <a:srgbClr val="333333"/>
                </a:solidFill>
              </a:rPr>
              <a:t>Università degli Studi di Padova and INFN, PADOVA, </a:t>
            </a:r>
            <a:r>
              <a:rPr lang="it-IT" sz="1600" b="1" dirty="0" err="1">
                <a:solidFill>
                  <a:srgbClr val="333333"/>
                </a:solidFill>
              </a:rPr>
              <a:t>Italy</a:t>
            </a:r>
            <a:endParaRPr lang="it-IT" sz="1600" b="1" dirty="0">
              <a:solidFill>
                <a:srgbClr val="333333"/>
              </a:solidFill>
            </a:endParaRPr>
          </a:p>
          <a:p>
            <a:r>
              <a:rPr lang="it-IT" sz="1600" i="1" u="sng" dirty="0">
                <a:solidFill>
                  <a:srgbClr val="333333"/>
                </a:solidFill>
              </a:rPr>
              <a:t>C. </a:t>
            </a:r>
            <a:r>
              <a:rPr lang="it-IT" sz="1600" i="1" u="sng" dirty="0" err="1">
                <a:solidFill>
                  <a:srgbClr val="333333"/>
                </a:solidFill>
              </a:rPr>
              <a:t>Broggini</a:t>
            </a:r>
            <a:r>
              <a:rPr lang="it-IT" sz="1600" i="1" u="sng" dirty="0">
                <a:solidFill>
                  <a:srgbClr val="333333"/>
                </a:solidFill>
              </a:rPr>
              <a:t>, A. </a:t>
            </a:r>
            <a:r>
              <a:rPr lang="it-IT" sz="1600" i="1" u="sng" dirty="0" err="1">
                <a:solidFill>
                  <a:srgbClr val="333333"/>
                </a:solidFill>
              </a:rPr>
              <a:t>Caciolli</a:t>
            </a:r>
            <a:r>
              <a:rPr lang="it-IT" sz="1600" i="1" u="sng" dirty="0">
                <a:solidFill>
                  <a:srgbClr val="333333"/>
                </a:solidFill>
              </a:rPr>
              <a:t>, P. Marigo, </a:t>
            </a:r>
            <a:r>
              <a:rPr lang="it-IT" sz="1600" i="1" u="sng" dirty="0" err="1">
                <a:solidFill>
                  <a:srgbClr val="333333"/>
                </a:solidFill>
              </a:rPr>
              <a:t>R</a:t>
            </a:r>
            <a:r>
              <a:rPr lang="it-IT" sz="1600" i="1" u="sng" dirty="0">
                <a:solidFill>
                  <a:srgbClr val="333333"/>
                </a:solidFill>
              </a:rPr>
              <a:t>. Menegazzo, D. Piatti, </a:t>
            </a:r>
            <a:r>
              <a:rPr lang="it-IT" sz="1600" i="1" u="sng" dirty="0" err="1">
                <a:solidFill>
                  <a:srgbClr val="333333"/>
                </a:solidFill>
              </a:rPr>
              <a:t>J</a:t>
            </a:r>
            <a:r>
              <a:rPr lang="it-IT" sz="1600" i="1" u="sng" dirty="0">
                <a:solidFill>
                  <a:srgbClr val="333333"/>
                </a:solidFill>
              </a:rPr>
              <a:t>. </a:t>
            </a:r>
            <a:r>
              <a:rPr lang="it-IT" sz="1600" i="1" u="sng" dirty="0" err="1">
                <a:solidFill>
                  <a:srgbClr val="333333"/>
                </a:solidFill>
              </a:rPr>
              <a:t>Skowronski</a:t>
            </a:r>
            <a:r>
              <a:rPr lang="it-IT" sz="1600" i="1" u="sng" dirty="0">
                <a:solidFill>
                  <a:srgbClr val="333333"/>
                </a:solidFill>
              </a:rPr>
              <a:t>, K. </a:t>
            </a:r>
            <a:r>
              <a:rPr lang="it-IT" sz="1600" i="1" u="sng" dirty="0" err="1">
                <a:solidFill>
                  <a:srgbClr val="333333"/>
                </a:solidFill>
              </a:rPr>
              <a:t>Stöckel</a:t>
            </a:r>
            <a:endParaRPr lang="it-IT" sz="1600" i="1" u="sng" dirty="0">
              <a:solidFill>
                <a:srgbClr val="333333"/>
              </a:solidFill>
            </a:endParaRPr>
          </a:p>
          <a:p>
            <a:r>
              <a:rPr lang="it-IT" sz="1600" b="1" dirty="0">
                <a:solidFill>
                  <a:srgbClr val="333333"/>
                </a:solidFill>
              </a:rPr>
              <a:t>INFN Roma, ROMA, </a:t>
            </a:r>
            <a:r>
              <a:rPr lang="it-IT" sz="1600" b="1" dirty="0" err="1">
                <a:solidFill>
                  <a:srgbClr val="333333"/>
                </a:solidFill>
              </a:rPr>
              <a:t>Italy</a:t>
            </a:r>
            <a:endParaRPr lang="it-IT" sz="1600" b="1" dirty="0">
              <a:solidFill>
                <a:srgbClr val="333333"/>
              </a:solidFill>
            </a:endParaRPr>
          </a:p>
          <a:p>
            <a:r>
              <a:rPr lang="it-IT" sz="1600" i="1" u="sng" dirty="0">
                <a:solidFill>
                  <a:srgbClr val="333333"/>
                </a:solidFill>
              </a:rPr>
              <a:t>C. </a:t>
            </a:r>
            <a:r>
              <a:rPr lang="it-IT" sz="1600" i="1" u="sng" dirty="0" err="1">
                <a:solidFill>
                  <a:srgbClr val="333333"/>
                </a:solidFill>
              </a:rPr>
              <a:t>Gustavino</a:t>
            </a:r>
            <a:r>
              <a:rPr lang="it-IT" sz="1600" i="1" u="sng" dirty="0">
                <a:solidFill>
                  <a:srgbClr val="333333"/>
                </a:solidFill>
              </a:rPr>
              <a:t>, A. Formicola</a:t>
            </a:r>
          </a:p>
          <a:p>
            <a:r>
              <a:rPr lang="it-IT" sz="1600" b="1" dirty="0">
                <a:solidFill>
                  <a:srgbClr val="333333"/>
                </a:solidFill>
              </a:rPr>
              <a:t>Osservatorio Astronomico di </a:t>
            </a:r>
            <a:r>
              <a:rPr lang="it-IT" sz="1600" b="1" dirty="0" err="1">
                <a:solidFill>
                  <a:srgbClr val="333333"/>
                </a:solidFill>
              </a:rPr>
              <a:t>Collurania</a:t>
            </a:r>
            <a:r>
              <a:rPr lang="it-IT" sz="1600" b="1" dirty="0">
                <a:solidFill>
                  <a:srgbClr val="333333"/>
                </a:solidFill>
              </a:rPr>
              <a:t>, TERAMO and INFN LNGS, </a:t>
            </a:r>
            <a:r>
              <a:rPr lang="it-IT" sz="1600" b="1" dirty="0" err="1">
                <a:solidFill>
                  <a:srgbClr val="333333"/>
                </a:solidFill>
              </a:rPr>
              <a:t>Italy</a:t>
            </a:r>
            <a:endParaRPr lang="it-IT" sz="1600" b="1" dirty="0">
              <a:solidFill>
                <a:srgbClr val="333333"/>
              </a:solidFill>
            </a:endParaRPr>
          </a:p>
          <a:p>
            <a:r>
              <a:rPr lang="it-IT" sz="1600" i="1" u="sng" dirty="0">
                <a:solidFill>
                  <a:srgbClr val="333333"/>
                </a:solidFill>
              </a:rPr>
              <a:t>O. Straniero</a:t>
            </a:r>
          </a:p>
          <a:p>
            <a:r>
              <a:rPr lang="it-IT" sz="1600" b="1" dirty="0">
                <a:solidFill>
                  <a:srgbClr val="333333"/>
                </a:solidFill>
              </a:rPr>
              <a:t>Università di Torino and INFN, TORINO, </a:t>
            </a:r>
            <a:r>
              <a:rPr lang="it-IT" sz="1600" b="1" dirty="0" err="1">
                <a:solidFill>
                  <a:srgbClr val="333333"/>
                </a:solidFill>
              </a:rPr>
              <a:t>Italy</a:t>
            </a:r>
            <a:endParaRPr lang="it-IT" sz="1600" b="1" dirty="0">
              <a:solidFill>
                <a:srgbClr val="333333"/>
              </a:solidFill>
            </a:endParaRPr>
          </a:p>
          <a:p>
            <a:r>
              <a:rPr lang="it-IT" sz="1600" i="1" u="sng" dirty="0" err="1">
                <a:solidFill>
                  <a:srgbClr val="333333"/>
                </a:solidFill>
              </a:rPr>
              <a:t>F</a:t>
            </a:r>
            <a:r>
              <a:rPr lang="it-IT" sz="1600" i="1" u="sng" dirty="0">
                <a:solidFill>
                  <a:srgbClr val="333333"/>
                </a:solidFill>
              </a:rPr>
              <a:t>. Cavanna, G. </a:t>
            </a:r>
            <a:r>
              <a:rPr lang="it-IT" sz="1600" i="1" u="sng" dirty="0" err="1">
                <a:solidFill>
                  <a:srgbClr val="333333"/>
                </a:solidFill>
              </a:rPr>
              <a:t>Gervino</a:t>
            </a:r>
            <a:r>
              <a:rPr lang="it-IT" sz="1600" i="1" u="sng" dirty="0">
                <a:solidFill>
                  <a:srgbClr val="333333"/>
                </a:solidFill>
              </a:rPr>
              <a:t>, P. </a:t>
            </a:r>
            <a:r>
              <a:rPr lang="it-IT" sz="1600" i="1" u="sng" dirty="0" err="1">
                <a:solidFill>
                  <a:srgbClr val="333333"/>
                </a:solidFill>
              </a:rPr>
              <a:t>Colombetti</a:t>
            </a:r>
            <a:endParaRPr lang="it-IT" sz="1600" i="1" u="sng" dirty="0">
              <a:solidFill>
                <a:srgbClr val="333333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77937784-975D-1846-BEA9-143E32BDAF83}"/>
              </a:ext>
            </a:extLst>
          </p:cNvPr>
          <p:cNvSpPr/>
          <p:nvPr/>
        </p:nvSpPr>
        <p:spPr>
          <a:xfrm>
            <a:off x="6511962" y="779302"/>
            <a:ext cx="554018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>
                <a:solidFill>
                  <a:srgbClr val="333333"/>
                </a:solidFill>
              </a:rPr>
              <a:t>Konkoly</a:t>
            </a:r>
            <a:r>
              <a:rPr lang="it-IT" b="1" dirty="0">
                <a:solidFill>
                  <a:srgbClr val="333333"/>
                </a:solidFill>
              </a:rPr>
              <a:t> </a:t>
            </a:r>
            <a:r>
              <a:rPr lang="it-IT" b="1" dirty="0" err="1">
                <a:solidFill>
                  <a:srgbClr val="333333"/>
                </a:solidFill>
              </a:rPr>
              <a:t>Observatory</a:t>
            </a:r>
            <a:r>
              <a:rPr lang="it-IT" b="1" dirty="0">
                <a:solidFill>
                  <a:srgbClr val="333333"/>
                </a:solidFill>
              </a:rPr>
              <a:t>, </a:t>
            </a:r>
            <a:r>
              <a:rPr lang="it-IT" b="1" dirty="0" err="1">
                <a:solidFill>
                  <a:srgbClr val="333333"/>
                </a:solidFill>
              </a:rPr>
              <a:t>Hungarian</a:t>
            </a:r>
            <a:r>
              <a:rPr lang="it-IT" b="1" dirty="0">
                <a:solidFill>
                  <a:srgbClr val="333333"/>
                </a:solidFill>
              </a:rPr>
              <a:t> Academy of </a:t>
            </a:r>
            <a:r>
              <a:rPr lang="it-IT" b="1" dirty="0" err="1">
                <a:solidFill>
                  <a:srgbClr val="333333"/>
                </a:solidFill>
              </a:rPr>
              <a:t>Sciences</a:t>
            </a:r>
            <a:r>
              <a:rPr lang="it-IT" b="1" dirty="0">
                <a:solidFill>
                  <a:srgbClr val="333333"/>
                </a:solidFill>
              </a:rPr>
              <a:t>, BUDAPEST, </a:t>
            </a:r>
            <a:r>
              <a:rPr lang="it-IT" b="1" dirty="0" err="1">
                <a:solidFill>
                  <a:srgbClr val="333333"/>
                </a:solidFill>
              </a:rPr>
              <a:t>Hungary</a:t>
            </a:r>
            <a:endParaRPr lang="it-IT" b="1" dirty="0">
              <a:solidFill>
                <a:srgbClr val="333333"/>
              </a:solidFill>
            </a:endParaRPr>
          </a:p>
          <a:p>
            <a:r>
              <a:rPr lang="it-IT" i="1" u="sng" dirty="0">
                <a:solidFill>
                  <a:srgbClr val="333333"/>
                </a:solidFill>
              </a:rPr>
              <a:t>M. </a:t>
            </a:r>
            <a:r>
              <a:rPr lang="it-IT" i="1" u="sng" dirty="0" err="1">
                <a:solidFill>
                  <a:srgbClr val="333333"/>
                </a:solidFill>
              </a:rPr>
              <a:t>Lugaro</a:t>
            </a:r>
            <a:endParaRPr lang="it-IT" i="1" u="sng" dirty="0">
              <a:solidFill>
                <a:srgbClr val="333333"/>
              </a:solidFill>
            </a:endParaRPr>
          </a:p>
          <a:p>
            <a:r>
              <a:rPr lang="it-IT" b="1" dirty="0" err="1">
                <a:solidFill>
                  <a:srgbClr val="333333"/>
                </a:solidFill>
              </a:rPr>
              <a:t>Institute</a:t>
            </a:r>
            <a:r>
              <a:rPr lang="it-IT" b="1" dirty="0">
                <a:solidFill>
                  <a:srgbClr val="333333"/>
                </a:solidFill>
              </a:rPr>
              <a:t> of </a:t>
            </a:r>
            <a:r>
              <a:rPr lang="it-IT" b="1" dirty="0" err="1">
                <a:solidFill>
                  <a:srgbClr val="333333"/>
                </a:solidFill>
              </a:rPr>
              <a:t>Nuclear</a:t>
            </a:r>
            <a:r>
              <a:rPr lang="it-IT" b="1" dirty="0">
                <a:solidFill>
                  <a:srgbClr val="333333"/>
                </a:solidFill>
              </a:rPr>
              <a:t> </a:t>
            </a:r>
            <a:r>
              <a:rPr lang="it-IT" b="1" dirty="0" err="1">
                <a:solidFill>
                  <a:srgbClr val="333333"/>
                </a:solidFill>
              </a:rPr>
              <a:t>Research</a:t>
            </a:r>
            <a:r>
              <a:rPr lang="it-IT" b="1" dirty="0">
                <a:solidFill>
                  <a:srgbClr val="333333"/>
                </a:solidFill>
              </a:rPr>
              <a:t> (ATOMKI), DEBRECEN, </a:t>
            </a:r>
            <a:r>
              <a:rPr lang="it-IT" b="1" dirty="0" err="1">
                <a:solidFill>
                  <a:srgbClr val="333333"/>
                </a:solidFill>
              </a:rPr>
              <a:t>Hungary</a:t>
            </a:r>
            <a:endParaRPr lang="it-IT" b="1" dirty="0">
              <a:solidFill>
                <a:srgbClr val="333333"/>
              </a:solidFill>
            </a:endParaRPr>
          </a:p>
          <a:p>
            <a:r>
              <a:rPr lang="it-IT" i="1" u="sng" dirty="0">
                <a:solidFill>
                  <a:srgbClr val="333333"/>
                </a:solidFill>
              </a:rPr>
              <a:t>L. </a:t>
            </a:r>
            <a:r>
              <a:rPr lang="it-IT" i="1" u="sng" dirty="0" err="1">
                <a:solidFill>
                  <a:srgbClr val="333333"/>
                </a:solidFill>
              </a:rPr>
              <a:t>Csedreki</a:t>
            </a:r>
            <a:r>
              <a:rPr lang="it-IT" i="1" u="sng" dirty="0">
                <a:solidFill>
                  <a:srgbClr val="333333"/>
                </a:solidFill>
              </a:rPr>
              <a:t>, </a:t>
            </a:r>
            <a:r>
              <a:rPr lang="it-IT" i="1" u="sng" dirty="0" err="1">
                <a:solidFill>
                  <a:srgbClr val="333333"/>
                </a:solidFill>
              </a:rPr>
              <a:t>Z</a:t>
            </a:r>
            <a:r>
              <a:rPr lang="it-IT" i="1" u="sng" dirty="0">
                <a:solidFill>
                  <a:srgbClr val="333333"/>
                </a:solidFill>
              </a:rPr>
              <a:t>. </a:t>
            </a:r>
            <a:r>
              <a:rPr lang="it-IT" i="1" u="sng" dirty="0" err="1">
                <a:solidFill>
                  <a:srgbClr val="333333"/>
                </a:solidFill>
              </a:rPr>
              <a:t>Elekes</a:t>
            </a:r>
            <a:r>
              <a:rPr lang="it-IT" i="1" u="sng" dirty="0">
                <a:solidFill>
                  <a:srgbClr val="333333"/>
                </a:solidFill>
              </a:rPr>
              <a:t>, </a:t>
            </a:r>
            <a:r>
              <a:rPr lang="it-IT" i="1" u="sng" dirty="0" err="1">
                <a:solidFill>
                  <a:srgbClr val="333333"/>
                </a:solidFill>
              </a:rPr>
              <a:t>Zs</a:t>
            </a:r>
            <a:r>
              <a:rPr lang="it-IT" i="1" u="sng" dirty="0">
                <a:solidFill>
                  <a:srgbClr val="333333"/>
                </a:solidFill>
              </a:rPr>
              <a:t>. </a:t>
            </a:r>
            <a:r>
              <a:rPr lang="it-IT" i="1" u="sng" dirty="0" err="1">
                <a:solidFill>
                  <a:srgbClr val="333333"/>
                </a:solidFill>
              </a:rPr>
              <a:t>Fülöp</a:t>
            </a:r>
            <a:r>
              <a:rPr lang="it-IT" i="1" u="sng" dirty="0">
                <a:solidFill>
                  <a:srgbClr val="333333"/>
                </a:solidFill>
              </a:rPr>
              <a:t>, </a:t>
            </a:r>
            <a:r>
              <a:rPr lang="it-IT" i="1" u="sng" dirty="0" err="1">
                <a:solidFill>
                  <a:srgbClr val="333333"/>
                </a:solidFill>
              </a:rPr>
              <a:t>Gy</a:t>
            </a:r>
            <a:r>
              <a:rPr lang="it-IT" i="1" u="sng" dirty="0">
                <a:solidFill>
                  <a:srgbClr val="333333"/>
                </a:solidFill>
              </a:rPr>
              <a:t>. </a:t>
            </a:r>
            <a:r>
              <a:rPr lang="it-IT" i="1" u="sng" dirty="0" err="1">
                <a:solidFill>
                  <a:srgbClr val="333333"/>
                </a:solidFill>
              </a:rPr>
              <a:t>Gyürky</a:t>
            </a:r>
            <a:r>
              <a:rPr lang="it-IT" i="1" u="sng" dirty="0">
                <a:solidFill>
                  <a:srgbClr val="333333"/>
                </a:solidFill>
              </a:rPr>
              <a:t>, T. </a:t>
            </a:r>
            <a:r>
              <a:rPr lang="it-IT" i="1" u="sng" dirty="0" err="1">
                <a:solidFill>
                  <a:srgbClr val="333333"/>
                </a:solidFill>
              </a:rPr>
              <a:t>Szücs</a:t>
            </a:r>
            <a:endParaRPr lang="it-IT" i="1" u="sng" dirty="0">
              <a:solidFill>
                <a:srgbClr val="333333"/>
              </a:solidFill>
            </a:endParaRPr>
          </a:p>
          <a:p>
            <a:r>
              <a:rPr lang="it-IT" b="1" dirty="0" err="1">
                <a:solidFill>
                  <a:srgbClr val="333333"/>
                </a:solidFill>
              </a:rPr>
              <a:t>Helmholtz-Zentrum</a:t>
            </a:r>
            <a:r>
              <a:rPr lang="it-IT" b="1" dirty="0">
                <a:solidFill>
                  <a:srgbClr val="333333"/>
                </a:solidFill>
              </a:rPr>
              <a:t> Dresden-</a:t>
            </a:r>
            <a:r>
              <a:rPr lang="it-IT" b="1" dirty="0" err="1">
                <a:solidFill>
                  <a:srgbClr val="333333"/>
                </a:solidFill>
              </a:rPr>
              <a:t>Rossendorf</a:t>
            </a:r>
            <a:r>
              <a:rPr lang="it-IT" b="1" dirty="0">
                <a:solidFill>
                  <a:srgbClr val="333333"/>
                </a:solidFill>
              </a:rPr>
              <a:t>, DRESDEN, Germany</a:t>
            </a:r>
          </a:p>
          <a:p>
            <a:r>
              <a:rPr lang="it-IT" dirty="0">
                <a:solidFill>
                  <a:srgbClr val="333333"/>
                </a:solidFill>
              </a:rPr>
              <a:t> </a:t>
            </a:r>
            <a:r>
              <a:rPr lang="it-IT" i="1" u="sng" dirty="0">
                <a:solidFill>
                  <a:srgbClr val="333333"/>
                </a:solidFill>
              </a:rPr>
              <a:t>A. </a:t>
            </a:r>
            <a:r>
              <a:rPr lang="it-IT" i="1" u="sng" dirty="0" err="1">
                <a:solidFill>
                  <a:srgbClr val="333333"/>
                </a:solidFill>
              </a:rPr>
              <a:t>Boeltzig</a:t>
            </a:r>
            <a:r>
              <a:rPr lang="it-IT" i="1" u="sng" dirty="0">
                <a:solidFill>
                  <a:srgbClr val="333333"/>
                </a:solidFill>
              </a:rPr>
              <a:t>, D. </a:t>
            </a:r>
            <a:r>
              <a:rPr lang="it-IT" i="1" u="sng" dirty="0" err="1">
                <a:solidFill>
                  <a:srgbClr val="333333"/>
                </a:solidFill>
              </a:rPr>
              <a:t>Bemmerer</a:t>
            </a:r>
            <a:r>
              <a:rPr lang="it-IT" i="1" u="sng" dirty="0">
                <a:solidFill>
                  <a:srgbClr val="333333"/>
                </a:solidFill>
              </a:rPr>
              <a:t>, </a:t>
            </a:r>
            <a:r>
              <a:rPr lang="it-IT" sz="1800" i="1" u="sng" dirty="0">
                <a:solidFill>
                  <a:srgbClr val="333333"/>
                </a:solidFill>
              </a:rPr>
              <a:t>E. Masha,</a:t>
            </a:r>
            <a:r>
              <a:rPr lang="it-IT" i="1" u="sng" dirty="0">
                <a:solidFill>
                  <a:srgbClr val="333333"/>
                </a:solidFill>
              </a:rPr>
              <a:t>, M. </a:t>
            </a:r>
            <a:r>
              <a:rPr lang="it-IT" i="1" u="sng" dirty="0" err="1">
                <a:solidFill>
                  <a:srgbClr val="333333"/>
                </a:solidFill>
              </a:rPr>
              <a:t>Takács</a:t>
            </a:r>
            <a:endParaRPr lang="it-IT" i="1" u="sng" dirty="0">
              <a:solidFill>
                <a:srgbClr val="333333"/>
              </a:solidFill>
            </a:endParaRPr>
          </a:p>
          <a:p>
            <a:r>
              <a:rPr lang="it-IT" b="1" dirty="0" err="1">
                <a:solidFill>
                  <a:srgbClr val="333333"/>
                </a:solidFill>
              </a:rPr>
              <a:t>University</a:t>
            </a:r>
            <a:r>
              <a:rPr lang="it-IT" b="1" dirty="0">
                <a:solidFill>
                  <a:srgbClr val="333333"/>
                </a:solidFill>
              </a:rPr>
              <a:t> of </a:t>
            </a:r>
            <a:r>
              <a:rPr lang="it-IT" b="1" dirty="0" err="1">
                <a:solidFill>
                  <a:srgbClr val="333333"/>
                </a:solidFill>
              </a:rPr>
              <a:t>Edinburgh</a:t>
            </a:r>
            <a:r>
              <a:rPr lang="it-IT" b="1" dirty="0">
                <a:solidFill>
                  <a:srgbClr val="333333"/>
                </a:solidFill>
              </a:rPr>
              <a:t>, EDINBURGH, </a:t>
            </a:r>
            <a:r>
              <a:rPr lang="it-IT" b="1" dirty="0" err="1">
                <a:solidFill>
                  <a:srgbClr val="333333"/>
                </a:solidFill>
              </a:rPr>
              <a:t>United</a:t>
            </a:r>
            <a:r>
              <a:rPr lang="it-IT" b="1" dirty="0">
                <a:solidFill>
                  <a:srgbClr val="333333"/>
                </a:solidFill>
              </a:rPr>
              <a:t> Kingdom</a:t>
            </a:r>
          </a:p>
          <a:p>
            <a:r>
              <a:rPr lang="it-IT" i="1" u="sng" dirty="0">
                <a:solidFill>
                  <a:srgbClr val="333333"/>
                </a:solidFill>
              </a:rPr>
              <a:t>M. Aliotta, L. Barbieri, C.G. Bruno, T. </a:t>
            </a:r>
            <a:r>
              <a:rPr lang="it-IT" i="1" u="sng" dirty="0" err="1">
                <a:solidFill>
                  <a:srgbClr val="333333"/>
                </a:solidFill>
              </a:rPr>
              <a:t>Chillery</a:t>
            </a:r>
            <a:r>
              <a:rPr lang="it-IT" i="1" u="sng" dirty="0">
                <a:solidFill>
                  <a:srgbClr val="333333"/>
                </a:solidFill>
              </a:rPr>
              <a:t>, T. </a:t>
            </a:r>
            <a:r>
              <a:rPr lang="it-IT" i="1" u="sng" dirty="0" err="1">
                <a:solidFill>
                  <a:srgbClr val="333333"/>
                </a:solidFill>
              </a:rPr>
              <a:t>Davinson</a:t>
            </a:r>
            <a:endParaRPr lang="it-IT" i="1" u="sng" dirty="0">
              <a:solidFill>
                <a:srgbClr val="333333"/>
              </a:solidFill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A959EE38-8195-2246-A8EA-ECFD5282C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0085"/>
            <a:ext cx="12192000" cy="87337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it-IT" sz="4400" dirty="0">
                <a:solidFill>
                  <a:schemeClr val="bg1"/>
                </a:solidFill>
                <a:latin typeface="+mj-lt"/>
              </a:rPr>
              <a:t>LUNA </a:t>
            </a:r>
            <a:r>
              <a:rPr lang="it-IT" sz="4400" dirty="0" err="1">
                <a:solidFill>
                  <a:schemeClr val="bg1"/>
                </a:solidFill>
                <a:latin typeface="+mj-lt"/>
              </a:rPr>
              <a:t>collaboration</a:t>
            </a:r>
            <a:endParaRPr lang="en-US" sz="4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Content Placeholder 14" descr="A group of people standing on steps&#10;&#10;Description automatically generated">
            <a:extLst>
              <a:ext uri="{FF2B5EF4-FFF2-40B4-BE49-F238E27FC236}">
                <a16:creationId xmlns:a16="http://schemas.microsoft.com/office/drawing/2014/main" id="{BEF17A85-C074-81D5-110B-9F4801CEC4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4826" y="3851669"/>
            <a:ext cx="5405427" cy="303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173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 Box 181"/>
          <p:cNvSpPr txBox="1">
            <a:spLocks noChangeArrowheads="1"/>
          </p:cNvSpPr>
          <p:nvPr/>
        </p:nvSpPr>
        <p:spPr bwMode="auto">
          <a:xfrm>
            <a:off x="5954713" y="57340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27709" y="710821"/>
            <a:ext cx="5298448" cy="586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baseline="30000" dirty="0">
                <a:solidFill>
                  <a:srgbClr val="0070C0"/>
                </a:solidFill>
              </a:rPr>
              <a:t>12</a:t>
            </a:r>
            <a:r>
              <a:rPr lang="en-US" sz="2400" b="1" dirty="0">
                <a:solidFill>
                  <a:srgbClr val="0070C0"/>
                </a:solidFill>
              </a:rPr>
              <a:t>C+</a:t>
            </a:r>
            <a:r>
              <a:rPr lang="en-US" sz="2400" b="1" baseline="30000" dirty="0">
                <a:solidFill>
                  <a:srgbClr val="0070C0"/>
                </a:solidFill>
              </a:rPr>
              <a:t>12</a:t>
            </a:r>
            <a:r>
              <a:rPr lang="en-US" sz="2400" b="1" dirty="0">
                <a:solidFill>
                  <a:srgbClr val="0070C0"/>
                </a:solidFill>
              </a:rPr>
              <a:t>C</a:t>
            </a:r>
            <a:r>
              <a:rPr lang="en-US" sz="2400" b="1" dirty="0">
                <a:solidFill>
                  <a:srgbClr val="0070C0"/>
                </a:solidFill>
                <a:sym typeface="Wingdings" panose="05000000000000000000" pitchFamily="2" charset="2"/>
              </a:rPr>
              <a:t> </a:t>
            </a:r>
            <a:r>
              <a:rPr lang="en-US" sz="2400" b="1" baseline="30000" dirty="0">
                <a:solidFill>
                  <a:srgbClr val="0070C0"/>
                </a:solidFill>
                <a:sym typeface="Wingdings" panose="05000000000000000000" pitchFamily="2" charset="2"/>
              </a:rPr>
              <a:t>20</a:t>
            </a:r>
            <a:r>
              <a:rPr lang="en-US" sz="2400" b="1" dirty="0">
                <a:solidFill>
                  <a:srgbClr val="0070C0"/>
                </a:solidFill>
                <a:sym typeface="Wingdings" panose="05000000000000000000" pitchFamily="2" charset="2"/>
              </a:rPr>
              <a:t>Ne </a:t>
            </a:r>
            <a:r>
              <a:rPr lang="en-US" sz="2400" b="1" dirty="0">
                <a:solidFill>
                  <a:srgbClr val="0070C0"/>
                </a:solidFill>
                <a:latin typeface="Symbol" pitchFamily="2" charset="2"/>
                <a:sym typeface="Wingdings" panose="05000000000000000000" pitchFamily="2" charset="2"/>
              </a:rPr>
              <a:t>+  a</a:t>
            </a:r>
            <a:r>
              <a:rPr lang="en-US" sz="2400" b="1" dirty="0">
                <a:solidFill>
                  <a:srgbClr val="0070C0"/>
                </a:solidFill>
                <a:sym typeface="Wingdings" panose="05000000000000000000" pitchFamily="2" charset="2"/>
              </a:rPr>
              <a:t>           Q = 4.62 MeV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1E41D084-8A66-C047-904D-9D93476F3B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45357" y="8010"/>
            <a:ext cx="5062329" cy="684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16C7EC33-3574-5698-165F-DAAFD84A4370}"/>
              </a:ext>
            </a:extLst>
          </p:cNvPr>
          <p:cNvCxnSpPr/>
          <p:nvPr/>
        </p:nvCxnSpPr>
        <p:spPr>
          <a:xfrm>
            <a:off x="8070573" y="3008243"/>
            <a:ext cx="360000" cy="1060174"/>
          </a:xfrm>
          <a:prstGeom prst="straightConnector1">
            <a:avLst/>
          </a:prstGeom>
          <a:ln w="34925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5F4D33C8-0238-2ECD-BFCC-6C7026074F05}"/>
              </a:ext>
            </a:extLst>
          </p:cNvPr>
          <p:cNvCxnSpPr>
            <a:cxnSpLocks/>
          </p:cNvCxnSpPr>
          <p:nvPr/>
        </p:nvCxnSpPr>
        <p:spPr>
          <a:xfrm>
            <a:off x="8916521" y="4094921"/>
            <a:ext cx="0" cy="583096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Tabella 14">
            <a:extLst>
              <a:ext uri="{FF2B5EF4-FFF2-40B4-BE49-F238E27FC236}">
                <a16:creationId xmlns:a16="http://schemas.microsoft.com/office/drawing/2014/main" id="{C6D89A4E-B4C2-C1A6-573B-4273BDC4162B}"/>
              </a:ext>
            </a:extLst>
          </p:cNvPr>
          <p:cNvGraphicFramePr>
            <a:graphicFrameLocks noGrp="1"/>
          </p:cNvGraphicFramePr>
          <p:nvPr/>
        </p:nvGraphicFramePr>
        <p:xfrm>
          <a:off x="384314" y="1395606"/>
          <a:ext cx="6014244" cy="22135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8035">
                  <a:extLst>
                    <a:ext uri="{9D8B030D-6E8A-4147-A177-3AD203B41FA5}">
                      <a16:colId xmlns:a16="http://schemas.microsoft.com/office/drawing/2014/main" val="878284255"/>
                    </a:ext>
                  </a:extLst>
                </a:gridCol>
                <a:gridCol w="741539">
                  <a:extLst>
                    <a:ext uri="{9D8B030D-6E8A-4147-A177-3AD203B41FA5}">
                      <a16:colId xmlns:a16="http://schemas.microsoft.com/office/drawing/2014/main" val="2780416136"/>
                    </a:ext>
                  </a:extLst>
                </a:gridCol>
                <a:gridCol w="1359168">
                  <a:extLst>
                    <a:ext uri="{9D8B030D-6E8A-4147-A177-3AD203B41FA5}">
                      <a16:colId xmlns:a16="http://schemas.microsoft.com/office/drawing/2014/main" val="993587619"/>
                    </a:ext>
                  </a:extLst>
                </a:gridCol>
                <a:gridCol w="10226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4441">
                  <a:extLst>
                    <a:ext uri="{9D8B030D-6E8A-4147-A177-3AD203B41FA5}">
                      <a16:colId xmlns:a16="http://schemas.microsoft.com/office/drawing/2014/main" val="2468345070"/>
                    </a:ext>
                  </a:extLst>
                </a:gridCol>
                <a:gridCol w="1628449">
                  <a:extLst>
                    <a:ext uri="{9D8B030D-6E8A-4147-A177-3AD203B41FA5}">
                      <a16:colId xmlns:a16="http://schemas.microsoft.com/office/drawing/2014/main" val="3448199283"/>
                    </a:ext>
                  </a:extLst>
                </a:gridCol>
              </a:tblGrid>
              <a:tr h="696245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Symbol" pitchFamily="2" charset="2"/>
                        </a:rPr>
                        <a:t>g</a:t>
                      </a:r>
                      <a:r>
                        <a:rPr lang="en-US" sz="1800" dirty="0">
                          <a:effectLst/>
                        </a:rPr>
                        <a:t>-rays and </a:t>
                      </a:r>
                      <a:r>
                        <a:rPr lang="en-US" sz="1800" dirty="0">
                          <a:effectLst/>
                          <a:latin typeface="Symbol" pitchFamily="2" charset="2"/>
                        </a:rPr>
                        <a:t>a</a:t>
                      </a:r>
                      <a:r>
                        <a:rPr lang="en-US" sz="1800" dirty="0">
                          <a:effectLst/>
                        </a:rPr>
                        <a:t> particles energies for excited states for</a:t>
                      </a:r>
                      <a:endParaRPr lang="it-IT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aseline="30000" dirty="0">
                          <a:effectLst/>
                        </a:rPr>
                        <a:t>12</a:t>
                      </a:r>
                      <a:r>
                        <a:rPr lang="en-US" sz="1800" dirty="0">
                          <a:effectLst/>
                        </a:rPr>
                        <a:t>C(</a:t>
                      </a:r>
                      <a:r>
                        <a:rPr lang="en-US" sz="1800" baseline="30000" dirty="0">
                          <a:effectLst/>
                        </a:rPr>
                        <a:t>12</a:t>
                      </a:r>
                      <a:r>
                        <a:rPr lang="en-US" sz="1800" dirty="0">
                          <a:effectLst/>
                        </a:rPr>
                        <a:t>C, </a:t>
                      </a:r>
                      <a:r>
                        <a:rPr lang="en-GB" sz="1800" dirty="0">
                          <a:effectLst/>
                        </a:rPr>
                        <a:t>α</a:t>
                      </a:r>
                      <a:r>
                        <a:rPr lang="en-US" sz="1800" dirty="0">
                          <a:effectLst/>
                        </a:rPr>
                        <a:t>)</a:t>
                      </a:r>
                      <a:r>
                        <a:rPr lang="en-US" sz="1800" baseline="30000" dirty="0">
                          <a:effectLst/>
                        </a:rPr>
                        <a:t>20</a:t>
                      </a:r>
                      <a:r>
                        <a:rPr lang="en-US" sz="1800" dirty="0">
                          <a:effectLst/>
                        </a:rPr>
                        <a:t>Ne (Q =  4.617 MeV)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85797"/>
                  </a:ext>
                </a:extLst>
              </a:tr>
              <a:tr h="5659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E</a:t>
                      </a:r>
                      <a:r>
                        <a:rPr lang="en-US" sz="1800" baseline="-25000" dirty="0">
                          <a:effectLst/>
                        </a:rPr>
                        <a:t>X</a:t>
                      </a:r>
                      <a:endParaRPr lang="it-IT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(MeV)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</a:rPr>
                        <a:t>J</a:t>
                      </a:r>
                      <a:r>
                        <a:rPr lang="en-US" sz="1800" b="1" baseline="30000" dirty="0" err="1">
                          <a:effectLst/>
                        </a:rPr>
                        <a:t>p</a:t>
                      </a:r>
                      <a:endParaRPr lang="it-IT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Main </a:t>
                      </a:r>
                      <a:r>
                        <a:rPr lang="en-US" sz="1800" b="1" dirty="0">
                          <a:effectLst/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1800" b="1" dirty="0">
                          <a:effectLst/>
                        </a:rPr>
                        <a:t> transitions</a:t>
                      </a:r>
                      <a:endParaRPr lang="it-IT" sz="18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(MeV)</a:t>
                      </a:r>
                      <a:endParaRPr lang="it-IT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ID</a:t>
                      </a:r>
                      <a:endParaRPr lang="it-IT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  <a:latin typeface="+mn-lt"/>
                          <a:cs typeface="Symbol" charset="2"/>
                        </a:rPr>
                        <a:t>E</a:t>
                      </a:r>
                      <a:r>
                        <a:rPr lang="en-US" sz="1800" b="1" baseline="-25000" dirty="0" err="1">
                          <a:effectLst/>
                          <a:latin typeface="Symbol" charset="2"/>
                          <a:cs typeface="Symbol" charset="2"/>
                        </a:rPr>
                        <a:t>a</a:t>
                      </a:r>
                      <a:r>
                        <a:rPr lang="en-US" sz="1800" b="1" baseline="-25000" dirty="0">
                          <a:effectLst/>
                          <a:latin typeface="Symbol" charset="2"/>
                          <a:cs typeface="Symbol" charset="2"/>
                        </a:rPr>
                        <a:t>-</a:t>
                      </a:r>
                      <a:r>
                        <a:rPr lang="en-US" sz="1800" b="1" baseline="-25000" dirty="0">
                          <a:effectLst/>
                          <a:latin typeface="+mn-lt"/>
                          <a:ea typeface="Source Sans Pro" panose="020F0502020204030204" pitchFamily="34" charset="0"/>
                          <a:cs typeface="Symbol" charset="2"/>
                        </a:rPr>
                        <a:t>max</a:t>
                      </a:r>
                      <a:r>
                        <a:rPr lang="en-US" sz="1800" b="1" dirty="0">
                          <a:effectLst/>
                        </a:rPr>
                        <a:t> (MeV)</a:t>
                      </a:r>
                      <a:endParaRPr lang="it-IT" sz="18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(E</a:t>
                      </a:r>
                      <a:r>
                        <a:rPr lang="en-US" sz="1800" b="1" baseline="30000" dirty="0">
                          <a:effectLst/>
                        </a:rPr>
                        <a:t>CM</a:t>
                      </a:r>
                      <a:r>
                        <a:rPr lang="en-US" sz="1800" b="1" dirty="0">
                          <a:effectLst/>
                        </a:rPr>
                        <a:t> = 2 MeV)</a:t>
                      </a:r>
                      <a:endParaRPr lang="it-IT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62717384"/>
                  </a:ext>
                </a:extLst>
              </a:tr>
              <a:tr h="2737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0.0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</a:t>
                      </a:r>
                      <a:r>
                        <a:rPr lang="en-US" sz="1800" baseline="30000" dirty="0">
                          <a:effectLst/>
                        </a:rPr>
                        <a:t>+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Symbol" pitchFamily="2" charset="2"/>
                        </a:rPr>
                        <a:t>a</a:t>
                      </a:r>
                      <a:r>
                        <a:rPr lang="en-US" sz="1800" baseline="-25000" dirty="0">
                          <a:effectLst/>
                        </a:rPr>
                        <a:t>0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8.6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92679630"/>
                  </a:ext>
                </a:extLst>
              </a:tr>
              <a:tr h="5659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1.63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r>
                        <a:rPr lang="en-US" sz="1800" baseline="30000">
                          <a:effectLst/>
                        </a:rPr>
                        <a:t>+</a:t>
                      </a:r>
                      <a:endParaRPr lang="it-IT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i="1" dirty="0">
                          <a:effectLst/>
                        </a:rPr>
                        <a:t>1.63 </a:t>
                      </a:r>
                      <a:r>
                        <a:rPr lang="en-US" sz="1800" i="1" dirty="0">
                          <a:effectLst/>
                          <a:sym typeface="Symbol" pitchFamily="2" charset="2"/>
                        </a:rPr>
                        <a:t></a:t>
                      </a:r>
                      <a:r>
                        <a:rPr lang="en-US" sz="1800" i="1" dirty="0">
                          <a:effectLst/>
                        </a:rPr>
                        <a:t> 0</a:t>
                      </a:r>
                      <a:endParaRPr lang="it-IT" sz="1800" i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1.63</a:t>
                      </a:r>
                      <a:endParaRPr lang="it-IT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Symbol" pitchFamily="2" charset="2"/>
                        </a:rPr>
                        <a:t>a</a:t>
                      </a:r>
                      <a:r>
                        <a:rPr lang="en-US" sz="1800" baseline="-25000" dirty="0">
                          <a:effectLst/>
                        </a:rPr>
                        <a:t>1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6.8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80914795"/>
                  </a:ext>
                </a:extLst>
              </a:tr>
            </a:tbl>
          </a:graphicData>
        </a:graphic>
      </p:graphicFrame>
      <p:sp>
        <p:nvSpPr>
          <p:cNvPr id="2" name="Text Box 180">
            <a:extLst>
              <a:ext uri="{FF2B5EF4-FFF2-40B4-BE49-F238E27FC236}">
                <a16:creationId xmlns:a16="http://schemas.microsoft.com/office/drawing/2014/main" id="{FB5868F5-1724-51AB-F91E-1BA9F94BA9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67" y="-4981"/>
            <a:ext cx="6985967" cy="6717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3600" dirty="0">
                <a:solidFill>
                  <a:schemeClr val="bg1"/>
                </a:solidFill>
                <a:latin typeface="+mn-lt"/>
              </a:rPr>
              <a:t>The </a:t>
            </a:r>
            <a:r>
              <a:rPr lang="it-IT" altLang="it-IT" sz="3600" baseline="30000" dirty="0">
                <a:solidFill>
                  <a:schemeClr val="bg1"/>
                </a:solidFill>
                <a:latin typeface="+mn-lt"/>
              </a:rPr>
              <a:t>12</a:t>
            </a:r>
            <a:r>
              <a:rPr lang="it-IT" altLang="it-IT" sz="3600" dirty="0">
                <a:solidFill>
                  <a:schemeClr val="bg1"/>
                </a:solidFill>
                <a:latin typeface="+mn-lt"/>
              </a:rPr>
              <a:t>C+</a:t>
            </a:r>
            <a:r>
              <a:rPr lang="it-IT" altLang="it-IT" sz="3600" baseline="30000" dirty="0">
                <a:solidFill>
                  <a:schemeClr val="bg1"/>
                </a:solidFill>
                <a:latin typeface="+mn-lt"/>
              </a:rPr>
              <a:t>12</a:t>
            </a:r>
            <a:r>
              <a:rPr lang="it-IT" altLang="it-IT" sz="3600" dirty="0">
                <a:solidFill>
                  <a:schemeClr val="bg1"/>
                </a:solidFill>
                <a:latin typeface="+mn-lt"/>
              </a:rPr>
              <a:t>C study via </a:t>
            </a:r>
            <a:r>
              <a:rPr lang="it-IT" altLang="it-IT" sz="3600" dirty="0">
                <a:solidFill>
                  <a:schemeClr val="bg1"/>
                </a:solidFill>
                <a:latin typeface="Symbol" pitchFamily="2" charset="2"/>
              </a:rPr>
              <a:t>g</a:t>
            </a:r>
            <a:r>
              <a:rPr lang="it-IT" altLang="it-IT" sz="3600" dirty="0">
                <a:solidFill>
                  <a:schemeClr val="bg1"/>
                </a:solidFill>
                <a:latin typeface="+mn-lt"/>
              </a:rPr>
              <a:t> </a:t>
            </a:r>
            <a:r>
              <a:rPr lang="it-IT" altLang="it-IT" sz="3600" dirty="0" err="1">
                <a:solidFill>
                  <a:schemeClr val="bg1"/>
                </a:solidFill>
                <a:latin typeface="+mn-lt"/>
              </a:rPr>
              <a:t>detection</a:t>
            </a:r>
            <a:endParaRPr lang="it-IT" altLang="it-IT" sz="3600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A766A064-8146-A5CC-DFEF-B46FE7B8084F}"/>
              </a:ext>
            </a:extLst>
          </p:cNvPr>
          <p:cNvCxnSpPr>
            <a:cxnSpLocks/>
          </p:cNvCxnSpPr>
          <p:nvPr/>
        </p:nvCxnSpPr>
        <p:spPr>
          <a:xfrm>
            <a:off x="8070573" y="2996668"/>
            <a:ext cx="1457740" cy="609600"/>
          </a:xfrm>
          <a:prstGeom prst="straightConnector1">
            <a:avLst/>
          </a:prstGeom>
          <a:ln w="38100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55F7529D-3B5B-ECC2-4C03-A365E3C2F0C4}"/>
              </a:ext>
            </a:extLst>
          </p:cNvPr>
          <p:cNvCxnSpPr>
            <a:cxnSpLocks/>
          </p:cNvCxnSpPr>
          <p:nvPr/>
        </p:nvCxnSpPr>
        <p:spPr>
          <a:xfrm>
            <a:off x="10135712" y="3638543"/>
            <a:ext cx="0" cy="197141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150EEEF-8684-2C02-F6F3-84BC3A0782EB}"/>
              </a:ext>
            </a:extLst>
          </p:cNvPr>
          <p:cNvSpPr txBox="1"/>
          <p:nvPr/>
        </p:nvSpPr>
        <p:spPr>
          <a:xfrm>
            <a:off x="9051402" y="4152796"/>
            <a:ext cx="1798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rgbClr val="0432FF"/>
                </a:solidFill>
              </a:rPr>
              <a:t>E</a:t>
            </a:r>
            <a:r>
              <a:rPr lang="it-IT" sz="2400" b="1" baseline="-25000" dirty="0" err="1">
                <a:solidFill>
                  <a:srgbClr val="0432FF"/>
                </a:solidFill>
                <a:latin typeface="Symbol" pitchFamily="2" charset="2"/>
              </a:rPr>
              <a:t>g</a:t>
            </a:r>
            <a:r>
              <a:rPr lang="it-IT" sz="2400" b="1" dirty="0">
                <a:solidFill>
                  <a:srgbClr val="0432FF"/>
                </a:solidFill>
              </a:rPr>
              <a:t>=1.63 MeV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582F5BC-9EE4-A90F-885F-3A3B67C59B8D}"/>
              </a:ext>
            </a:extLst>
          </p:cNvPr>
          <p:cNvSpPr txBox="1"/>
          <p:nvPr/>
        </p:nvSpPr>
        <p:spPr>
          <a:xfrm>
            <a:off x="10181971" y="3189532"/>
            <a:ext cx="1798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rgbClr val="00B050"/>
                </a:solidFill>
              </a:rPr>
              <a:t>E</a:t>
            </a:r>
            <a:r>
              <a:rPr lang="it-IT" sz="2400" b="1" baseline="-25000" dirty="0" err="1">
                <a:solidFill>
                  <a:srgbClr val="00B050"/>
                </a:solidFill>
                <a:latin typeface="Symbol" pitchFamily="2" charset="2"/>
              </a:rPr>
              <a:t>g</a:t>
            </a:r>
            <a:r>
              <a:rPr lang="it-IT" sz="2400" b="1" dirty="0">
                <a:solidFill>
                  <a:srgbClr val="00B050"/>
                </a:solidFill>
              </a:rPr>
              <a:t>=0.44 MeV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F9F9CBA3-ACA8-B218-C6BF-ED88F472DDD8}"/>
              </a:ext>
            </a:extLst>
          </p:cNvPr>
          <p:cNvSpPr/>
          <p:nvPr/>
        </p:nvSpPr>
        <p:spPr>
          <a:xfrm>
            <a:off x="278605" y="3680166"/>
            <a:ext cx="52984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b="1" baseline="30000" dirty="0">
              <a:solidFill>
                <a:srgbClr val="00B050"/>
              </a:solidFill>
            </a:endParaRPr>
          </a:p>
          <a:p>
            <a:r>
              <a:rPr lang="en-US" sz="2400" b="1" baseline="30000" dirty="0">
                <a:solidFill>
                  <a:srgbClr val="00B050"/>
                </a:solidFill>
              </a:rPr>
              <a:t>12</a:t>
            </a:r>
            <a:r>
              <a:rPr lang="en-US" sz="2400" b="1" dirty="0">
                <a:solidFill>
                  <a:srgbClr val="00B050"/>
                </a:solidFill>
              </a:rPr>
              <a:t>C+</a:t>
            </a:r>
            <a:r>
              <a:rPr lang="en-US" sz="2400" b="1" baseline="30000" dirty="0">
                <a:solidFill>
                  <a:srgbClr val="00B050"/>
                </a:solidFill>
              </a:rPr>
              <a:t>12</a:t>
            </a:r>
            <a:r>
              <a:rPr lang="en-US" sz="2400" b="1" dirty="0">
                <a:solidFill>
                  <a:srgbClr val="00B050"/>
                </a:solidFill>
              </a:rPr>
              <a:t>C</a:t>
            </a:r>
            <a:r>
              <a:rPr lang="en-US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 </a:t>
            </a:r>
            <a:r>
              <a:rPr lang="en-US" sz="2400" b="1" baseline="30000" dirty="0">
                <a:solidFill>
                  <a:srgbClr val="00B050"/>
                </a:solidFill>
                <a:sym typeface="Wingdings" panose="05000000000000000000" pitchFamily="2" charset="2"/>
              </a:rPr>
              <a:t>23</a:t>
            </a:r>
            <a:r>
              <a:rPr lang="en-US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Na +  p           Q = 2.24 MeV </a:t>
            </a:r>
            <a:endParaRPr lang="en-US" sz="2400" b="1" baseline="30000" dirty="0">
              <a:solidFill>
                <a:srgbClr val="00B050"/>
              </a:solidFill>
            </a:endParaRPr>
          </a:p>
        </p:txBody>
      </p:sp>
      <p:graphicFrame>
        <p:nvGraphicFramePr>
          <p:cNvPr id="19" name="Tabella 18">
            <a:extLst>
              <a:ext uri="{FF2B5EF4-FFF2-40B4-BE49-F238E27FC236}">
                <a16:creationId xmlns:a16="http://schemas.microsoft.com/office/drawing/2014/main" id="{D6A343E2-34B4-1F4E-8480-33C0AAA8B563}"/>
              </a:ext>
            </a:extLst>
          </p:cNvPr>
          <p:cNvGraphicFramePr>
            <a:graphicFrameLocks noGrp="1"/>
          </p:cNvGraphicFramePr>
          <p:nvPr/>
        </p:nvGraphicFramePr>
        <p:xfrm>
          <a:off x="313330" y="4489396"/>
          <a:ext cx="5906044" cy="2226879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798115">
                  <a:extLst>
                    <a:ext uri="{9D8B030D-6E8A-4147-A177-3AD203B41FA5}">
                      <a16:colId xmlns:a16="http://schemas.microsoft.com/office/drawing/2014/main" val="878284255"/>
                    </a:ext>
                  </a:extLst>
                </a:gridCol>
                <a:gridCol w="680444">
                  <a:extLst>
                    <a:ext uri="{9D8B030D-6E8A-4147-A177-3AD203B41FA5}">
                      <a16:colId xmlns:a16="http://schemas.microsoft.com/office/drawing/2014/main" val="2780416136"/>
                    </a:ext>
                  </a:extLst>
                </a:gridCol>
                <a:gridCol w="1333993">
                  <a:extLst>
                    <a:ext uri="{9D8B030D-6E8A-4147-A177-3AD203B41FA5}">
                      <a16:colId xmlns:a16="http://schemas.microsoft.com/office/drawing/2014/main" val="993587619"/>
                    </a:ext>
                  </a:extLst>
                </a:gridCol>
                <a:gridCol w="12107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0414">
                  <a:extLst>
                    <a:ext uri="{9D8B030D-6E8A-4147-A177-3AD203B41FA5}">
                      <a16:colId xmlns:a16="http://schemas.microsoft.com/office/drawing/2014/main" val="2468345070"/>
                    </a:ext>
                  </a:extLst>
                </a:gridCol>
                <a:gridCol w="1452305">
                  <a:extLst>
                    <a:ext uri="{9D8B030D-6E8A-4147-A177-3AD203B41FA5}">
                      <a16:colId xmlns:a16="http://schemas.microsoft.com/office/drawing/2014/main" val="3448199283"/>
                    </a:ext>
                  </a:extLst>
                </a:gridCol>
              </a:tblGrid>
              <a:tr h="709545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Symbol" pitchFamily="2" charset="2"/>
                        </a:rPr>
                        <a:t>g</a:t>
                      </a:r>
                      <a:r>
                        <a:rPr lang="en-US" sz="1800" dirty="0">
                          <a:effectLst/>
                        </a:rPr>
                        <a:t>-rays and p particles energies for excited states for</a:t>
                      </a:r>
                      <a:endParaRPr lang="it-IT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aseline="30000" dirty="0">
                          <a:effectLst/>
                        </a:rPr>
                        <a:t>12</a:t>
                      </a:r>
                      <a:r>
                        <a:rPr lang="en-US" sz="1800" dirty="0">
                          <a:effectLst/>
                        </a:rPr>
                        <a:t>C(</a:t>
                      </a:r>
                      <a:r>
                        <a:rPr lang="en-US" sz="1800" baseline="30000" dirty="0">
                          <a:effectLst/>
                        </a:rPr>
                        <a:t>12</a:t>
                      </a:r>
                      <a:r>
                        <a:rPr lang="en-US" sz="1800" dirty="0">
                          <a:effectLst/>
                        </a:rPr>
                        <a:t>C, p)</a:t>
                      </a:r>
                      <a:r>
                        <a:rPr lang="en-US" sz="1800" baseline="30000" dirty="0">
                          <a:effectLst/>
                        </a:rPr>
                        <a:t>23</a:t>
                      </a:r>
                      <a:r>
                        <a:rPr lang="en-US" sz="1800" dirty="0">
                          <a:effectLst/>
                        </a:rPr>
                        <a:t>Na (Q =  2.241 MeV)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85797"/>
                  </a:ext>
                </a:extLst>
              </a:tr>
              <a:tr h="5411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E</a:t>
                      </a:r>
                      <a:r>
                        <a:rPr lang="en-US" sz="1800" baseline="-25000" dirty="0">
                          <a:effectLst/>
                        </a:rPr>
                        <a:t>X</a:t>
                      </a:r>
                      <a:endParaRPr lang="it-IT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(MeV)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</a:rPr>
                        <a:t>J</a:t>
                      </a:r>
                      <a:r>
                        <a:rPr lang="en-US" sz="1800" b="1" baseline="30000" dirty="0" err="1">
                          <a:effectLst/>
                        </a:rPr>
                        <a:t>p</a:t>
                      </a:r>
                      <a:endParaRPr lang="it-IT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Main g transitions</a:t>
                      </a:r>
                      <a:endParaRPr lang="it-IT" sz="18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(MeV)</a:t>
                      </a:r>
                      <a:endParaRPr lang="it-IT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ID</a:t>
                      </a:r>
                      <a:endParaRPr lang="it-IT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E</a:t>
                      </a:r>
                      <a:r>
                        <a:rPr lang="en-US" sz="1800" b="1" baseline="-25000" dirty="0">
                          <a:effectLst/>
                        </a:rPr>
                        <a:t>p-max</a:t>
                      </a:r>
                      <a:r>
                        <a:rPr lang="en-US" sz="1800" b="1" dirty="0">
                          <a:effectLst/>
                        </a:rPr>
                        <a:t> (MeV)</a:t>
                      </a:r>
                      <a:endParaRPr lang="it-IT" sz="18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(E</a:t>
                      </a:r>
                      <a:r>
                        <a:rPr lang="en-US" sz="1800" b="1" baseline="30000" dirty="0">
                          <a:effectLst/>
                        </a:rPr>
                        <a:t>CM</a:t>
                      </a:r>
                      <a:r>
                        <a:rPr lang="en-US" sz="1800" b="1" dirty="0">
                          <a:effectLst/>
                        </a:rPr>
                        <a:t> = 2 MeV)</a:t>
                      </a:r>
                      <a:endParaRPr lang="it-IT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62717384"/>
                  </a:ext>
                </a:extLst>
              </a:tr>
              <a:tr h="2617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0.0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3/2</a:t>
                      </a:r>
                      <a:r>
                        <a:rPr lang="en-US" sz="1800" baseline="30000" dirty="0">
                          <a:effectLst/>
                        </a:rPr>
                        <a:t>+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</a:t>
                      </a:r>
                      <a:r>
                        <a:rPr lang="en-US" sz="1800" baseline="-25000" dirty="0">
                          <a:effectLst/>
                        </a:rPr>
                        <a:t>0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5.3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92679630"/>
                  </a:ext>
                </a:extLst>
              </a:tr>
              <a:tr h="5411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0.44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5/2</a:t>
                      </a:r>
                      <a:r>
                        <a:rPr lang="en-US" sz="1800" baseline="30000" dirty="0">
                          <a:effectLst/>
                        </a:rPr>
                        <a:t>+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0.44 </a:t>
                      </a:r>
                      <a:r>
                        <a:rPr lang="en-US" sz="1800" dirty="0">
                          <a:effectLst/>
                          <a:sym typeface="Symbol" pitchFamily="2" charset="2"/>
                        </a:rPr>
                        <a:t></a:t>
                      </a:r>
                      <a:r>
                        <a:rPr lang="en-US" sz="1800" dirty="0">
                          <a:effectLst/>
                        </a:rPr>
                        <a:t> 0</a:t>
                      </a:r>
                      <a:endParaRPr lang="it-IT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0.44</a:t>
                      </a:r>
                      <a:endParaRPr lang="it-IT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</a:t>
                      </a:r>
                      <a:r>
                        <a:rPr lang="en-US" sz="1800" baseline="-25000" dirty="0">
                          <a:effectLst/>
                        </a:rPr>
                        <a:t>1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4.8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80914795"/>
                  </a:ext>
                </a:extLst>
              </a:tr>
            </a:tbl>
          </a:graphicData>
        </a:graphic>
      </p:graphicFrame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CFAB4765-1F0A-BEA9-B6AA-10CEC856F3C9}"/>
              </a:ext>
            </a:extLst>
          </p:cNvPr>
          <p:cNvCxnSpPr>
            <a:cxnSpLocks/>
          </p:cNvCxnSpPr>
          <p:nvPr/>
        </p:nvCxnSpPr>
        <p:spPr>
          <a:xfrm>
            <a:off x="8070573" y="3010402"/>
            <a:ext cx="360000" cy="1686856"/>
          </a:xfrm>
          <a:prstGeom prst="straightConnector1">
            <a:avLst/>
          </a:prstGeom>
          <a:ln w="34925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F7829FEE-6BFA-7BFF-7117-D4A3F8D6C735}"/>
              </a:ext>
            </a:extLst>
          </p:cNvPr>
          <p:cNvCxnSpPr>
            <a:cxnSpLocks/>
          </p:cNvCxnSpPr>
          <p:nvPr/>
        </p:nvCxnSpPr>
        <p:spPr>
          <a:xfrm>
            <a:off x="8070573" y="2996668"/>
            <a:ext cx="1457740" cy="803247"/>
          </a:xfrm>
          <a:prstGeom prst="straightConnector1">
            <a:avLst/>
          </a:prstGeom>
          <a:ln w="38100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6266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6918" y="1199922"/>
            <a:ext cx="584200" cy="51200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205"/>
              </a:lnSpc>
            </a:pPr>
            <a:r>
              <a:rPr sz="3600" spc="-215" dirty="0">
                <a:solidFill>
                  <a:srgbClr val="C00000"/>
                </a:solidFill>
                <a:latin typeface="Arial"/>
                <a:cs typeface="Arial"/>
              </a:rPr>
              <a:t>Summary</a:t>
            </a:r>
            <a:r>
              <a:rPr sz="3600" spc="-3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spc="-105" dirty="0">
                <a:solidFill>
                  <a:srgbClr val="C00000"/>
                </a:solidFill>
                <a:latin typeface="Arial"/>
                <a:cs typeface="Arial"/>
              </a:rPr>
              <a:t>table</a:t>
            </a:r>
            <a:r>
              <a:rPr sz="3600" spc="-28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spc="-190" dirty="0">
                <a:solidFill>
                  <a:srgbClr val="C00000"/>
                </a:solidFill>
                <a:latin typeface="Arial"/>
                <a:cs typeface="Arial"/>
              </a:rPr>
              <a:t>(as</a:t>
            </a:r>
            <a:r>
              <a:rPr sz="3600" spc="-254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spc="-85" dirty="0">
                <a:solidFill>
                  <a:srgbClr val="C00000"/>
                </a:solidFill>
                <a:latin typeface="Arial"/>
                <a:cs typeface="Arial"/>
              </a:rPr>
              <a:t>of</a:t>
            </a:r>
            <a:r>
              <a:rPr sz="3600" spc="-26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spc="-80" dirty="0">
                <a:solidFill>
                  <a:srgbClr val="C00000"/>
                </a:solidFill>
                <a:latin typeface="Arial"/>
                <a:cs typeface="Arial"/>
              </a:rPr>
              <a:t>2020)</a:t>
            </a:r>
            <a:endParaRPr sz="3600" dirty="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0983" y="69105"/>
            <a:ext cx="8878380" cy="662731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6918" y="1199922"/>
            <a:ext cx="584200" cy="51200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205"/>
              </a:lnSpc>
            </a:pPr>
            <a:r>
              <a:rPr sz="3600" spc="-215" dirty="0">
                <a:solidFill>
                  <a:srgbClr val="C00000"/>
                </a:solidFill>
                <a:latin typeface="Arial"/>
                <a:cs typeface="Arial"/>
              </a:rPr>
              <a:t>Summary</a:t>
            </a:r>
            <a:r>
              <a:rPr sz="3600" spc="-3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spc="-105" dirty="0">
                <a:solidFill>
                  <a:srgbClr val="C00000"/>
                </a:solidFill>
                <a:latin typeface="Arial"/>
                <a:cs typeface="Arial"/>
              </a:rPr>
              <a:t>table</a:t>
            </a:r>
            <a:r>
              <a:rPr sz="3600" spc="-28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spc="-190" dirty="0">
                <a:solidFill>
                  <a:srgbClr val="C00000"/>
                </a:solidFill>
                <a:latin typeface="Arial"/>
                <a:cs typeface="Arial"/>
              </a:rPr>
              <a:t>(as</a:t>
            </a:r>
            <a:r>
              <a:rPr sz="3600" spc="-254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spc="-85" dirty="0">
                <a:solidFill>
                  <a:srgbClr val="C00000"/>
                </a:solidFill>
                <a:latin typeface="Arial"/>
                <a:cs typeface="Arial"/>
              </a:rPr>
              <a:t>of</a:t>
            </a:r>
            <a:r>
              <a:rPr sz="3600" spc="-26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spc="-80" dirty="0">
                <a:solidFill>
                  <a:srgbClr val="C00000"/>
                </a:solidFill>
                <a:latin typeface="Arial"/>
                <a:cs typeface="Arial"/>
              </a:rPr>
              <a:t>2020)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680983" y="69105"/>
            <a:ext cx="8878380" cy="6627315"/>
            <a:chOff x="2680983" y="69105"/>
            <a:chExt cx="8878380" cy="6627315"/>
          </a:xfrm>
        </p:grpSpPr>
        <p:pic>
          <p:nvPicPr>
            <p:cNvPr id="4" name="object 4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0983" y="69105"/>
              <a:ext cx="8878380" cy="662731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640961" y="483908"/>
              <a:ext cx="1257300" cy="5467350"/>
            </a:xfrm>
            <a:custGeom>
              <a:avLst/>
              <a:gdLst/>
              <a:ahLst/>
              <a:cxnLst/>
              <a:rect l="l" t="t" r="r" b="b"/>
              <a:pathLst>
                <a:path w="1257300" h="5467350">
                  <a:moveTo>
                    <a:pt x="104775" y="2130894"/>
                  </a:moveTo>
                  <a:lnTo>
                    <a:pt x="648842" y="2130894"/>
                  </a:lnTo>
                  <a:lnTo>
                    <a:pt x="648842" y="1976119"/>
                  </a:lnTo>
                  <a:lnTo>
                    <a:pt x="104775" y="1976119"/>
                  </a:lnTo>
                  <a:lnTo>
                    <a:pt x="104775" y="2130894"/>
                  </a:lnTo>
                  <a:close/>
                </a:path>
                <a:path w="1257300" h="5467350">
                  <a:moveTo>
                    <a:pt x="627252" y="2904324"/>
                  </a:moveTo>
                  <a:lnTo>
                    <a:pt x="1256918" y="2904324"/>
                  </a:lnTo>
                  <a:lnTo>
                    <a:pt x="1256918" y="2623807"/>
                  </a:lnTo>
                  <a:lnTo>
                    <a:pt x="627252" y="2623807"/>
                  </a:lnTo>
                  <a:lnTo>
                    <a:pt x="627252" y="2904324"/>
                  </a:lnTo>
                  <a:close/>
                </a:path>
                <a:path w="1257300" h="5467350">
                  <a:moveTo>
                    <a:pt x="0" y="4828374"/>
                  </a:moveTo>
                  <a:lnTo>
                    <a:pt x="929297" y="4828374"/>
                  </a:lnTo>
                  <a:lnTo>
                    <a:pt x="929297" y="4673600"/>
                  </a:lnTo>
                  <a:lnTo>
                    <a:pt x="0" y="4673600"/>
                  </a:lnTo>
                  <a:lnTo>
                    <a:pt x="0" y="4828374"/>
                  </a:lnTo>
                  <a:close/>
                </a:path>
                <a:path w="1257300" h="5467350">
                  <a:moveTo>
                    <a:pt x="81914" y="5467311"/>
                  </a:moveTo>
                  <a:lnTo>
                    <a:pt x="1195959" y="5467311"/>
                  </a:lnTo>
                  <a:lnTo>
                    <a:pt x="1195959" y="5186794"/>
                  </a:lnTo>
                  <a:lnTo>
                    <a:pt x="81914" y="5186794"/>
                  </a:lnTo>
                  <a:lnTo>
                    <a:pt x="81914" y="5467311"/>
                  </a:lnTo>
                  <a:close/>
                </a:path>
                <a:path w="1257300" h="5467350">
                  <a:moveTo>
                    <a:pt x="7619" y="154774"/>
                  </a:moveTo>
                  <a:lnTo>
                    <a:pt x="551688" y="154774"/>
                  </a:lnTo>
                  <a:lnTo>
                    <a:pt x="551688" y="0"/>
                  </a:lnTo>
                  <a:lnTo>
                    <a:pt x="7619" y="0"/>
                  </a:lnTo>
                  <a:lnTo>
                    <a:pt x="7619" y="154774"/>
                  </a:lnTo>
                  <a:close/>
                </a:path>
                <a:path w="1257300" h="5467350">
                  <a:moveTo>
                    <a:pt x="657225" y="2265514"/>
                  </a:moveTo>
                  <a:lnTo>
                    <a:pt x="1005459" y="2265514"/>
                  </a:lnTo>
                  <a:lnTo>
                    <a:pt x="1005459" y="2110740"/>
                  </a:lnTo>
                  <a:lnTo>
                    <a:pt x="657225" y="2110740"/>
                  </a:lnTo>
                  <a:lnTo>
                    <a:pt x="657225" y="2265514"/>
                  </a:lnTo>
                  <a:close/>
                </a:path>
                <a:path w="1257300" h="5467350">
                  <a:moveTo>
                    <a:pt x="27559" y="3789006"/>
                  </a:moveTo>
                  <a:lnTo>
                    <a:pt x="1256919" y="3789006"/>
                  </a:lnTo>
                  <a:lnTo>
                    <a:pt x="1256919" y="3508489"/>
                  </a:lnTo>
                  <a:lnTo>
                    <a:pt x="27559" y="3508489"/>
                  </a:lnTo>
                  <a:lnTo>
                    <a:pt x="27559" y="3789006"/>
                  </a:lnTo>
                  <a:close/>
                </a:path>
              </a:pathLst>
            </a:custGeom>
            <a:ln w="190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-10" dirty="0"/>
              <a:t>7/12/2024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885E904-F557-D98E-A1CA-655E054F6650}"/>
              </a:ext>
            </a:extLst>
          </p:cNvPr>
          <p:cNvSpPr txBox="1"/>
          <p:nvPr/>
        </p:nvSpPr>
        <p:spPr>
          <a:xfrm>
            <a:off x="0" y="69105"/>
            <a:ext cx="22084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>
                <a:solidFill>
                  <a:srgbClr val="FF0000"/>
                </a:solidFill>
                <a:highlight>
                  <a:srgbClr val="FFFF00"/>
                </a:highlight>
              </a:rPr>
              <a:t>TARGETS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6918" y="1199922"/>
            <a:ext cx="584200" cy="51200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205"/>
              </a:lnSpc>
            </a:pPr>
            <a:r>
              <a:rPr sz="3600" spc="-215" dirty="0">
                <a:solidFill>
                  <a:srgbClr val="C00000"/>
                </a:solidFill>
                <a:latin typeface="Arial"/>
                <a:cs typeface="Arial"/>
              </a:rPr>
              <a:t>Summary</a:t>
            </a:r>
            <a:r>
              <a:rPr sz="3600" spc="-3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spc="-105" dirty="0">
                <a:solidFill>
                  <a:srgbClr val="C00000"/>
                </a:solidFill>
                <a:latin typeface="Arial"/>
                <a:cs typeface="Arial"/>
              </a:rPr>
              <a:t>table</a:t>
            </a:r>
            <a:r>
              <a:rPr sz="3600" spc="-28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spc="-190" dirty="0">
                <a:solidFill>
                  <a:srgbClr val="C00000"/>
                </a:solidFill>
                <a:latin typeface="Arial"/>
                <a:cs typeface="Arial"/>
              </a:rPr>
              <a:t>(as</a:t>
            </a:r>
            <a:r>
              <a:rPr sz="3600" spc="-254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spc="-85" dirty="0">
                <a:solidFill>
                  <a:srgbClr val="C00000"/>
                </a:solidFill>
                <a:latin typeface="Arial"/>
                <a:cs typeface="Arial"/>
              </a:rPr>
              <a:t>of</a:t>
            </a:r>
            <a:r>
              <a:rPr sz="3600" spc="-26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spc="-80" dirty="0">
                <a:solidFill>
                  <a:srgbClr val="C00000"/>
                </a:solidFill>
                <a:latin typeface="Arial"/>
                <a:cs typeface="Arial"/>
              </a:rPr>
              <a:t>2020)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680983" y="69105"/>
            <a:ext cx="8878380" cy="6627315"/>
            <a:chOff x="2680983" y="69105"/>
            <a:chExt cx="8878380" cy="6627315"/>
          </a:xfrm>
        </p:grpSpPr>
        <p:pic>
          <p:nvPicPr>
            <p:cNvPr id="4" name="object 4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0983" y="69105"/>
              <a:ext cx="8878380" cy="662731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954268" y="500532"/>
              <a:ext cx="2094864" cy="5598795"/>
            </a:xfrm>
            <a:custGeom>
              <a:avLst/>
              <a:gdLst/>
              <a:ahLst/>
              <a:cxnLst/>
              <a:rect l="l" t="t" r="r" b="b"/>
              <a:pathLst>
                <a:path w="2094865" h="5598795">
                  <a:moveTo>
                    <a:pt x="60325" y="134467"/>
                  </a:moveTo>
                  <a:lnTo>
                    <a:pt x="973607" y="134467"/>
                  </a:lnTo>
                  <a:lnTo>
                    <a:pt x="973607" y="0"/>
                  </a:lnTo>
                  <a:lnTo>
                    <a:pt x="60325" y="0"/>
                  </a:lnTo>
                  <a:lnTo>
                    <a:pt x="60325" y="134467"/>
                  </a:lnTo>
                  <a:close/>
                </a:path>
                <a:path w="2094865" h="5598795">
                  <a:moveTo>
                    <a:pt x="261112" y="404342"/>
                  </a:moveTo>
                  <a:lnTo>
                    <a:pt x="941882" y="404342"/>
                  </a:lnTo>
                  <a:lnTo>
                    <a:pt x="941882" y="247650"/>
                  </a:lnTo>
                  <a:lnTo>
                    <a:pt x="261112" y="247650"/>
                  </a:lnTo>
                  <a:lnTo>
                    <a:pt x="261112" y="404342"/>
                  </a:lnTo>
                  <a:close/>
                </a:path>
                <a:path w="2094865" h="5598795">
                  <a:moveTo>
                    <a:pt x="73025" y="674217"/>
                  </a:moveTo>
                  <a:lnTo>
                    <a:pt x="1097432" y="674217"/>
                  </a:lnTo>
                  <a:lnTo>
                    <a:pt x="1097432" y="517525"/>
                  </a:lnTo>
                  <a:lnTo>
                    <a:pt x="73025" y="517525"/>
                  </a:lnTo>
                  <a:lnTo>
                    <a:pt x="73025" y="674217"/>
                  </a:lnTo>
                  <a:close/>
                </a:path>
                <a:path w="2094865" h="5598795">
                  <a:moveTo>
                    <a:pt x="1631950" y="788517"/>
                  </a:moveTo>
                  <a:lnTo>
                    <a:pt x="2068982" y="788517"/>
                  </a:lnTo>
                  <a:lnTo>
                    <a:pt x="2068982" y="631825"/>
                  </a:lnTo>
                  <a:lnTo>
                    <a:pt x="1631950" y="631825"/>
                  </a:lnTo>
                  <a:lnTo>
                    <a:pt x="1631950" y="788517"/>
                  </a:lnTo>
                  <a:close/>
                </a:path>
                <a:path w="2094865" h="5598795">
                  <a:moveTo>
                    <a:pt x="15875" y="918692"/>
                  </a:moveTo>
                  <a:lnTo>
                    <a:pt x="1191475" y="918692"/>
                  </a:lnTo>
                  <a:lnTo>
                    <a:pt x="1191475" y="762000"/>
                  </a:lnTo>
                  <a:lnTo>
                    <a:pt x="15875" y="762000"/>
                  </a:lnTo>
                  <a:lnTo>
                    <a:pt x="15875" y="918692"/>
                  </a:lnTo>
                  <a:close/>
                </a:path>
                <a:path w="2094865" h="5598795">
                  <a:moveTo>
                    <a:pt x="42545" y="2652242"/>
                  </a:moveTo>
                  <a:lnTo>
                    <a:pt x="894207" y="2652242"/>
                  </a:lnTo>
                  <a:lnTo>
                    <a:pt x="894207" y="2495550"/>
                  </a:lnTo>
                  <a:lnTo>
                    <a:pt x="42545" y="2495550"/>
                  </a:lnTo>
                  <a:lnTo>
                    <a:pt x="42545" y="2652242"/>
                  </a:lnTo>
                  <a:close/>
                </a:path>
                <a:path w="2094865" h="5598795">
                  <a:moveTo>
                    <a:pt x="1097407" y="2652242"/>
                  </a:moveTo>
                  <a:lnTo>
                    <a:pt x="1805432" y="2652242"/>
                  </a:lnTo>
                  <a:lnTo>
                    <a:pt x="1805432" y="2495550"/>
                  </a:lnTo>
                  <a:lnTo>
                    <a:pt x="1097407" y="2495550"/>
                  </a:lnTo>
                  <a:lnTo>
                    <a:pt x="1097407" y="2652242"/>
                  </a:lnTo>
                  <a:close/>
                </a:path>
                <a:path w="2094865" h="5598795">
                  <a:moveTo>
                    <a:pt x="1059307" y="3160242"/>
                  </a:moveTo>
                  <a:lnTo>
                    <a:pt x="1665732" y="3160242"/>
                  </a:lnTo>
                  <a:lnTo>
                    <a:pt x="1665732" y="3003550"/>
                  </a:lnTo>
                  <a:lnTo>
                    <a:pt x="1059307" y="3003550"/>
                  </a:lnTo>
                  <a:lnTo>
                    <a:pt x="1059307" y="3160242"/>
                  </a:lnTo>
                  <a:close/>
                </a:path>
                <a:path w="2094865" h="5598795">
                  <a:moveTo>
                    <a:pt x="871092" y="3668242"/>
                  </a:moveTo>
                  <a:lnTo>
                    <a:pt x="2046693" y="3668242"/>
                  </a:lnTo>
                  <a:lnTo>
                    <a:pt x="2046693" y="3511550"/>
                  </a:lnTo>
                  <a:lnTo>
                    <a:pt x="871092" y="3511550"/>
                  </a:lnTo>
                  <a:lnTo>
                    <a:pt x="871092" y="3668242"/>
                  </a:lnTo>
                  <a:close/>
                </a:path>
                <a:path w="2094865" h="5598795">
                  <a:moveTo>
                    <a:pt x="99568" y="4827117"/>
                  </a:moveTo>
                  <a:lnTo>
                    <a:pt x="1097368" y="4827117"/>
                  </a:lnTo>
                  <a:lnTo>
                    <a:pt x="1097368" y="4670425"/>
                  </a:lnTo>
                  <a:lnTo>
                    <a:pt x="99568" y="4670425"/>
                  </a:lnTo>
                  <a:lnTo>
                    <a:pt x="99568" y="4827117"/>
                  </a:lnTo>
                  <a:close/>
                </a:path>
                <a:path w="2094865" h="5598795">
                  <a:moveTo>
                    <a:pt x="0" y="5489575"/>
                  </a:moveTo>
                  <a:lnTo>
                    <a:pt x="997800" y="5489575"/>
                  </a:lnTo>
                  <a:lnTo>
                    <a:pt x="997800" y="5332882"/>
                  </a:lnTo>
                  <a:lnTo>
                    <a:pt x="0" y="5332882"/>
                  </a:lnTo>
                  <a:lnTo>
                    <a:pt x="0" y="5489575"/>
                  </a:lnTo>
                  <a:close/>
                </a:path>
                <a:path w="2094865" h="5598795">
                  <a:moveTo>
                    <a:pt x="1002918" y="5598248"/>
                  </a:moveTo>
                  <a:lnTo>
                    <a:pt x="2094357" y="5598248"/>
                  </a:lnTo>
                  <a:lnTo>
                    <a:pt x="2094357" y="5441556"/>
                  </a:lnTo>
                  <a:lnTo>
                    <a:pt x="1002918" y="5441556"/>
                  </a:lnTo>
                  <a:lnTo>
                    <a:pt x="1002918" y="5598248"/>
                  </a:lnTo>
                  <a:close/>
                </a:path>
              </a:pathLst>
            </a:custGeom>
            <a:ln w="190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769ED9E-3B0B-E89D-7014-A49F291000FC}"/>
              </a:ext>
            </a:extLst>
          </p:cNvPr>
          <p:cNvSpPr txBox="1"/>
          <p:nvPr/>
        </p:nvSpPr>
        <p:spPr>
          <a:xfrm>
            <a:off x="0" y="69105"/>
            <a:ext cx="25262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>
                <a:solidFill>
                  <a:srgbClr val="FF0000"/>
                </a:solidFill>
                <a:highlight>
                  <a:srgbClr val="FFFF00"/>
                </a:highlight>
              </a:rPr>
              <a:t>Technique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31596</TotalTime>
  <Words>2690</Words>
  <Application>Microsoft Macintosh PowerPoint</Application>
  <PresentationFormat>Widescreen</PresentationFormat>
  <Paragraphs>534</Paragraphs>
  <Slides>58</Slides>
  <Notes>13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58</vt:i4>
      </vt:variant>
    </vt:vector>
  </HeadingPairs>
  <TitlesOfParts>
    <vt:vector size="69" baseType="lpstr">
      <vt:lpstr>Arial</vt:lpstr>
      <vt:lpstr>Calibri</vt:lpstr>
      <vt:lpstr>Calibri Light</vt:lpstr>
      <vt:lpstr>Comic Sans MS</vt:lpstr>
      <vt:lpstr>Helvetica</vt:lpstr>
      <vt:lpstr>Liberation Sans</vt:lpstr>
      <vt:lpstr>Symbol</vt:lpstr>
      <vt:lpstr>Times</vt:lpstr>
      <vt:lpstr>Times New Roman</vt:lpstr>
      <vt:lpstr>Wingdings</vt:lpstr>
      <vt:lpstr>Tema di Office</vt:lpstr>
      <vt:lpstr>LUNA projects at Bellotti Ion Beam Facility, focusing on the status of 12C+12C measurement  Trento 18-02-2025</vt:lpstr>
      <vt:lpstr>LUNA projects at Bellotti Ion Beam Facility, focusing on the status of 12C+12C measurement…. And I add also Gastly experiment at CIRCE  Trento 18-02-2025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GIANLUCA IMBRIANI</dc:creator>
  <cp:lastModifiedBy>GIANLUCA IMBRIANI</cp:lastModifiedBy>
  <cp:revision>28</cp:revision>
  <cp:lastPrinted>2024-11-15T08:28:53Z</cp:lastPrinted>
  <dcterms:created xsi:type="dcterms:W3CDTF">2023-04-23T08:53:12Z</dcterms:created>
  <dcterms:modified xsi:type="dcterms:W3CDTF">2025-02-18T16:39:26Z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ad0b24d-6422-44b0-b3de-abb3a9e8c81a_Enabled">
    <vt:lpwstr>true</vt:lpwstr>
  </property>
  <property fmtid="{D5CDD505-2E9C-101B-9397-08002B2CF9AE}" pid="3" name="MSIP_Label_2ad0b24d-6422-44b0-b3de-abb3a9e8c81a_SetDate">
    <vt:lpwstr>2023-04-23T08:53:39Z</vt:lpwstr>
  </property>
  <property fmtid="{D5CDD505-2E9C-101B-9397-08002B2CF9AE}" pid="4" name="MSIP_Label_2ad0b24d-6422-44b0-b3de-abb3a9e8c81a_Method">
    <vt:lpwstr>Standard</vt:lpwstr>
  </property>
  <property fmtid="{D5CDD505-2E9C-101B-9397-08002B2CF9AE}" pid="5" name="MSIP_Label_2ad0b24d-6422-44b0-b3de-abb3a9e8c81a_Name">
    <vt:lpwstr>defa4170-0d19-0005-0004-bc88714345d2</vt:lpwstr>
  </property>
  <property fmtid="{D5CDD505-2E9C-101B-9397-08002B2CF9AE}" pid="6" name="MSIP_Label_2ad0b24d-6422-44b0-b3de-abb3a9e8c81a_SiteId">
    <vt:lpwstr>2fcfe26a-bb62-46b0-b1e3-28f9da0c45fd</vt:lpwstr>
  </property>
  <property fmtid="{D5CDD505-2E9C-101B-9397-08002B2CF9AE}" pid="7" name="MSIP_Label_2ad0b24d-6422-44b0-b3de-abb3a9e8c81a_ActionId">
    <vt:lpwstr>40e03a33-112a-4354-8ac3-cd8a8cb7728b</vt:lpwstr>
  </property>
  <property fmtid="{D5CDD505-2E9C-101B-9397-08002B2CF9AE}" pid="8" name="MSIP_Label_2ad0b24d-6422-44b0-b3de-abb3a9e8c81a_ContentBits">
    <vt:lpwstr>0</vt:lpwstr>
  </property>
</Properties>
</file>