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256" r:id="rId2"/>
    <p:sldId id="269" r:id="rId3"/>
    <p:sldId id="270" r:id="rId4"/>
    <p:sldId id="258" r:id="rId5"/>
    <p:sldId id="273" r:id="rId6"/>
    <p:sldId id="259" r:id="rId7"/>
    <p:sldId id="261" r:id="rId8"/>
    <p:sldId id="267" r:id="rId9"/>
    <p:sldId id="260" r:id="rId10"/>
    <p:sldId id="274" r:id="rId11"/>
    <p:sldId id="264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5300F"/>
    <a:srgbClr val="101010"/>
    <a:srgbClr val="EF3A14"/>
    <a:srgbClr val="E0E0E0"/>
    <a:srgbClr val="0A0D56"/>
    <a:srgbClr val="182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DF8A8-CB51-403F-9A62-8FAEACD71E23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EBBC6-87E5-4CDE-9CB6-EC4C06A10F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78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EBBC6-87E5-4CDE-9CB6-EC4C06A10FE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8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EBBC6-87E5-4CDE-9CB6-EC4C06A10FE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72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EBBC6-87E5-4CDE-9CB6-EC4C06A10FE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21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EBBC6-87E5-4CDE-9CB6-EC4C06A10FE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48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it-IT"/>
              <a:t>February 18th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it-IT"/>
              <a:t>Federica Ercolano       ECT  KRINA2025  WS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41BFB0-A2C7-47A1-A117-6C20857C7A97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90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45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09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2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77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94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72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60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74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75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71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/>
              <a:t>February 18th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/>
              <a:t>Federica Ercolano       ECT  KRINA2025  WS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241BFB0-A2C7-47A1-A117-6C20857C7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52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2FAF086-4B35-45D3-4515-F8283AED88D7}"/>
              </a:ext>
            </a:extLst>
          </p:cNvPr>
          <p:cNvSpPr/>
          <p:nvPr/>
        </p:nvSpPr>
        <p:spPr>
          <a:xfrm>
            <a:off x="4416885" y="4707709"/>
            <a:ext cx="29962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>
                <a:ln w="0"/>
                <a:solidFill>
                  <a:srgbClr val="0A0D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800" b="1" dirty="0">
                <a:ln w="0"/>
                <a:solidFill>
                  <a:srgbClr val="0A0D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ederica Ercolano</a:t>
            </a:r>
            <a:endParaRPr lang="it-IT" sz="2800" b="1" cap="none" spc="0" dirty="0">
              <a:ln w="0"/>
              <a:solidFill>
                <a:srgbClr val="0A0D56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8AFBB4D-7623-19B0-6BD9-C4B05CF28DBA}"/>
              </a:ext>
            </a:extLst>
          </p:cNvPr>
          <p:cNvSpPr/>
          <p:nvPr/>
        </p:nvSpPr>
        <p:spPr>
          <a:xfrm>
            <a:off x="3446344" y="5136352"/>
            <a:ext cx="4956806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dirty="0">
                <a:solidFill>
                  <a:srgbClr val="0A0D56"/>
                </a:solidFill>
                <a:latin typeface="Times New Roman"/>
                <a:cs typeface="Times New Roman"/>
              </a:rPr>
              <a:t>University of </a:t>
            </a:r>
            <a:r>
              <a:rPr lang="it-IT" sz="2400" b="1" dirty="0" err="1">
                <a:solidFill>
                  <a:srgbClr val="0A0D56"/>
                </a:solidFill>
                <a:latin typeface="Times New Roman"/>
                <a:cs typeface="Times New Roman"/>
              </a:rPr>
              <a:t>Naples</a:t>
            </a:r>
            <a:r>
              <a:rPr lang="it-IT" sz="2400" b="1" dirty="0">
                <a:solidFill>
                  <a:srgbClr val="0A0D56"/>
                </a:solidFill>
                <a:latin typeface="Times New Roman"/>
                <a:cs typeface="Times New Roman"/>
              </a:rPr>
              <a:t> "Federico II"</a:t>
            </a:r>
            <a:r>
              <a:rPr lang="it-IT" sz="2200" b="1" dirty="0">
                <a:solidFill>
                  <a:srgbClr val="0A0D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2200" b="1" dirty="0">
                <a:solidFill>
                  <a:srgbClr val="0A0D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b="1" cap="none" spc="0" dirty="0">
                <a:ln w="0"/>
                <a:solidFill>
                  <a:srgbClr val="0A0D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INFN</a:t>
            </a:r>
            <a:r>
              <a:rPr lang="it-IT" sz="2200" b="1" dirty="0">
                <a:ln w="0"/>
                <a:solidFill>
                  <a:srgbClr val="0A0D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2200" b="1" cap="none" spc="0" dirty="0" err="1">
                <a:ln w="0"/>
                <a:solidFill>
                  <a:srgbClr val="0A0D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Naples</a:t>
            </a:r>
            <a:r>
              <a:rPr lang="it-IT" sz="2200" b="1" dirty="0">
                <a:ln w="0"/>
                <a:solidFill>
                  <a:srgbClr val="0A0D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b="1" cap="none" spc="0" dirty="0" err="1">
                <a:ln w="0"/>
                <a:solidFill>
                  <a:srgbClr val="0A0D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it-IT" sz="2200" b="1" cap="none" spc="0" dirty="0">
                <a:ln w="0"/>
                <a:solidFill>
                  <a:srgbClr val="0A0D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200" b="1" cap="none" spc="0" dirty="0">
              <a:ln w="0"/>
              <a:solidFill>
                <a:srgbClr val="0A0D56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C1C60C8-DACC-A64F-0C46-CC658F545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01" y="314949"/>
            <a:ext cx="2966636" cy="1054804"/>
          </a:xfrm>
          <a:prstGeom prst="rect">
            <a:avLst/>
          </a:prstGeom>
        </p:spPr>
      </p:pic>
      <p:pic>
        <p:nvPicPr>
          <p:cNvPr id="8" name="Immagine 7" descr="Immagine che contiene Carattere, logo, testo, Elementi grafici&#10;&#10;Descrizione generata automaticamente">
            <a:extLst>
              <a:ext uri="{FF2B5EF4-FFF2-40B4-BE49-F238E27FC236}">
                <a16:creationId xmlns:a16="http://schemas.microsoft.com/office/drawing/2014/main" id="{FD306F18-EA9B-10FA-A977-AC0A10377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06" y="314949"/>
            <a:ext cx="1724025" cy="1075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9FA7DD45-8DC4-659B-4290-A87B39D9FB76}"/>
                  </a:ext>
                </a:extLst>
              </p:cNvPr>
              <p:cNvSpPr/>
              <p:nvPr/>
            </p:nvSpPr>
            <p:spPr>
              <a:xfrm>
                <a:off x="1924610" y="1516513"/>
                <a:ext cx="8185996" cy="22100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400" b="1" cap="none" spc="0" dirty="0">
                    <a:ln w="0"/>
                    <a:solidFill>
                      <a:srgbClr val="A5300F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Feasibility study of </a:t>
                </a:r>
                <a:r>
                  <a:rPr lang="el-GR" sz="4400" b="1" cap="none" spc="0" dirty="0">
                    <a:ln w="0"/>
                    <a:solidFill>
                      <a:srgbClr val="A5300F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4400" b="1" cap="none" spc="0" dirty="0">
                    <a:ln w="0"/>
                    <a:solidFill>
                      <a:srgbClr val="A5300F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scattering on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4400" b="1" i="1" cap="none" spc="0" smtClean="0">
                            <a:ln w="0"/>
                            <a:solidFill>
                              <a:srgbClr val="A5300F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4400" b="1" i="0" cap="none" spc="0" smtClean="0">
                            <a:ln w="0"/>
                            <a:solidFill>
                              <a:srgbClr val="A5300F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𝟐𝟒</m:t>
                        </m:r>
                      </m:sup>
                      <m:e>
                        <m:r>
                          <a:rPr lang="it-IT" sz="4400" b="1" i="0" cap="none" spc="0" smtClean="0">
                            <a:ln w="0"/>
                            <a:solidFill>
                              <a:srgbClr val="A5300F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𝐌𝐠</m:t>
                        </m:r>
                      </m:e>
                    </m:sPre>
                  </m:oMath>
                </a14:m>
                <a:r>
                  <a:rPr lang="en-US" sz="4400" b="1" cap="none" spc="0" dirty="0">
                    <a:ln w="0"/>
                    <a:solidFill>
                      <a:srgbClr val="A5300F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energy range of astrophysical interest</a:t>
                </a:r>
                <a:endParaRPr lang="it-IT" sz="4400" b="1" cap="none" spc="0" dirty="0">
                  <a:ln w="0"/>
                  <a:solidFill>
                    <a:srgbClr val="A5300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9FA7DD45-8DC4-659B-4290-A87B39D9F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10" y="1516513"/>
                <a:ext cx="8185996" cy="2210029"/>
              </a:xfrm>
              <a:prstGeom prst="rect">
                <a:avLst/>
              </a:prstGeom>
              <a:blipFill>
                <a:blip r:embed="rId5"/>
                <a:stretch>
                  <a:fillRect l="-298" t="-5801" r="-1713" b="-138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>
            <a:extLst>
              <a:ext uri="{FF2B5EF4-FFF2-40B4-BE49-F238E27FC236}">
                <a16:creationId xmlns:a16="http://schemas.microsoft.com/office/drawing/2014/main" id="{AB45C018-57A0-993A-21B6-11DB497F927C}"/>
              </a:ext>
            </a:extLst>
          </p:cNvPr>
          <p:cNvSpPr/>
          <p:nvPr/>
        </p:nvSpPr>
        <p:spPr>
          <a:xfrm>
            <a:off x="3616506" y="3726542"/>
            <a:ext cx="51601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it-IT" altLang="it-IT" sz="3200" b="0" i="0" u="none" strike="noStrike" cap="none" spc="0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ECT* KRINA2025 Workshop</a:t>
            </a:r>
            <a:endParaRPr lang="it-IT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921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71102-4344-CCCE-FABB-DB9D9CE63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FF409252-B6AE-3685-EBB4-FA7E7BA8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10</a:t>
            </a:fld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1CE47C9-B2A7-32D8-3002-90FC5122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8171430-DE3E-6D09-982C-22647201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olo 1">
                <a:extLst>
                  <a:ext uri="{FF2B5EF4-FFF2-40B4-BE49-F238E27FC236}">
                    <a16:creationId xmlns:a16="http://schemas.microsoft.com/office/drawing/2014/main" id="{20A7DC97-302E-2C82-8EF4-62A6A05D12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910" y="269047"/>
                <a:ext cx="9171562" cy="734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it-IT" sz="2800" b="1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scattering on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2800" b="1" i="1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2800" b="1" i="0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sup>
                      <m:e>
                        <m:r>
                          <a:rPr lang="it-IT" sz="2800" b="1" i="0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</a:rPr>
                          <m:t>𝐌𝐠</m:t>
                        </m:r>
                      </m:e>
                    </m:sPre>
                  </m:oMath>
                </a14:m>
                <a:r>
                  <a:rPr lang="it-IT" sz="2800" b="1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800" b="1" dirty="0" err="1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sz="2800" b="1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Oslo </a:t>
                </a:r>
                <a:r>
                  <a:rPr lang="it-IT" sz="2800" b="1" dirty="0" err="1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Cyclotron</a:t>
                </a:r>
                <a:r>
                  <a:rPr lang="it-IT" sz="2800" b="1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800" b="1" dirty="0" err="1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Laboratory</a:t>
                </a:r>
                <a:r>
                  <a:rPr lang="it-IT" sz="2800" b="1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(OCL) </a:t>
                </a:r>
              </a:p>
            </p:txBody>
          </p:sp>
        </mc:Choice>
        <mc:Fallback xmlns="">
          <p:sp>
            <p:nvSpPr>
              <p:cNvPr id="10" name="Titolo 1">
                <a:extLst>
                  <a:ext uri="{FF2B5EF4-FFF2-40B4-BE49-F238E27FC236}">
                    <a16:creationId xmlns:a16="http://schemas.microsoft.com/office/drawing/2014/main" id="{20A7DC97-302E-2C82-8EF4-62A6A05D1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10" y="269047"/>
                <a:ext cx="9171562" cy="734101"/>
              </a:xfrm>
              <a:prstGeom prst="rect">
                <a:avLst/>
              </a:prstGeom>
              <a:blipFill>
                <a:blip r:embed="rId2"/>
                <a:stretch>
                  <a:fillRect l="-1396" r="-1130" b="-66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 descr="Immagine che contiene oro, arte&#10;&#10;Il contenuto generato dall'IA potrebbe non essere corretto.">
            <a:extLst>
              <a:ext uri="{FF2B5EF4-FFF2-40B4-BE49-F238E27FC236}">
                <a16:creationId xmlns:a16="http://schemas.microsoft.com/office/drawing/2014/main" id="{2C9C0804-C045-8757-4418-22AA0A272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9" y="1447801"/>
            <a:ext cx="4592758" cy="370722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AED579-4313-AF8A-C8CE-7223BDE38BDF}"/>
              </a:ext>
            </a:extLst>
          </p:cNvPr>
          <p:cNvSpPr txBox="1"/>
          <p:nvPr/>
        </p:nvSpPr>
        <p:spPr>
          <a:xfrm>
            <a:off x="6271704" y="1252213"/>
            <a:ext cx="5212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hOdoscope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Correlations and Analysis of Reactions)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6FED6C6-5464-4B0E-B820-81E0DCEAD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06" y="2135954"/>
            <a:ext cx="2637490" cy="2812593"/>
          </a:xfrm>
          <a:prstGeom prst="rect">
            <a:avLst/>
          </a:prstGeom>
        </p:spPr>
      </p:pic>
      <p:pic>
        <p:nvPicPr>
          <p:cNvPr id="11" name="Immagine 10" descr="Immagine che contiene libro, interno&#10;&#10;Descrizione generata automaticamente">
            <a:extLst>
              <a:ext uri="{FF2B5EF4-FFF2-40B4-BE49-F238E27FC236}">
                <a16:creationId xmlns:a16="http://schemas.microsoft.com/office/drawing/2014/main" id="{F4601C6E-CA2F-BDAF-04E4-802750A39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15" y="2071949"/>
            <a:ext cx="3338332" cy="294060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EC4726-3EE1-4A4D-406D-B10EE7AA94C6}"/>
              </a:ext>
            </a:extLst>
          </p:cNvPr>
          <p:cNvSpPr txBox="1"/>
          <p:nvPr/>
        </p:nvSpPr>
        <p:spPr>
          <a:xfrm>
            <a:off x="7623851" y="5184429"/>
            <a:ext cx="4196674" cy="532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400" b="1" dirty="0" err="1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Dell’Aquila</a:t>
            </a:r>
            <a:r>
              <a:rPr lang="en-US" sz="14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Nuclear Inst. and Methods in Physics Research, A 877 (2018)</a:t>
            </a:r>
            <a:r>
              <a:rPr lang="en-US" sz="1400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400" dirty="0">
              <a:solidFill>
                <a:srgbClr val="A53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DF630BF-F2A6-43AB-DFCF-8C0A0788513D}"/>
              </a:ext>
            </a:extLst>
          </p:cNvPr>
          <p:cNvSpPr txBox="1"/>
          <p:nvPr/>
        </p:nvSpPr>
        <p:spPr>
          <a:xfrm>
            <a:off x="889036" y="5169817"/>
            <a:ext cx="4381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OCL set-up 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geometry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Geant4.</a:t>
            </a:r>
          </a:p>
        </p:txBody>
      </p:sp>
    </p:spTree>
    <p:extLst>
      <p:ext uri="{BB962C8B-B14F-4D97-AF65-F5344CB8AC3E}">
        <p14:creationId xmlns:p14="http://schemas.microsoft.com/office/powerpoint/2010/main" val="87354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0E9BAE-3ACE-6815-0D2C-85C37EAB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7772E3-A36A-D6AD-7C65-B99E692E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AD562B-FD1D-D595-E3E7-1A50B0AE9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11</a:t>
            </a:fld>
            <a:endParaRPr lang="it-IT"/>
          </a:p>
        </p:txBody>
      </p:sp>
      <p:pic>
        <p:nvPicPr>
          <p:cNvPr id="7" name="Immagine 6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AB66C70E-6A54-5B7C-6C3B-A33D067E3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5806" r="8751" b="4048"/>
          <a:stretch/>
        </p:blipFill>
        <p:spPr>
          <a:xfrm>
            <a:off x="3410028" y="1016229"/>
            <a:ext cx="8340943" cy="4114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4439396-6F69-9654-9939-771769C989A0}"/>
                  </a:ext>
                </a:extLst>
              </p:cNvPr>
              <p:cNvSpPr txBox="1"/>
              <p:nvPr/>
            </p:nvSpPr>
            <p:spPr>
              <a:xfrm>
                <a:off x="452309" y="1342209"/>
                <a:ext cx="2510547" cy="70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1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19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sz="19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Mg</m:t>
                        </m:r>
                        <m:r>
                          <a:rPr lang="it-IT" sz="19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it-IT" sz="19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a:rPr lang="it-IT" sz="19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1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19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it-IT" sz="19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sz="19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Pre>
                          <m:sPrePr>
                            <m:ctrlPr>
                              <a:rPr lang="it-IT" sz="1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it-IT" sz="19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it-IT" sz="19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Mg</m:t>
                            </m:r>
                          </m:e>
                        </m:sPre>
                      </m:e>
                    </m:sPre>
                  </m:oMath>
                </a14:m>
                <a:r>
                  <a:rPr lang="en-US" sz="1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1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9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30.3 MeV;</a:t>
                </a:r>
                <a:endParaRPr lang="it-IT" sz="19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4439396-6F69-9654-9939-771769C98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09" y="1342209"/>
                <a:ext cx="2510547" cy="706988"/>
              </a:xfrm>
              <a:prstGeom prst="rect">
                <a:avLst/>
              </a:prstGeom>
              <a:blipFill>
                <a:blip r:embed="rId3"/>
                <a:stretch>
                  <a:fillRect l="-1699" b="-146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B7D7246C-FAAB-6D20-453B-02DC85A46230}"/>
              </a:ext>
            </a:extLst>
          </p:cNvPr>
          <p:cNvSpPr txBox="1"/>
          <p:nvPr/>
        </p:nvSpPr>
        <p:spPr>
          <a:xfrm>
            <a:off x="498679" y="3766450"/>
            <a:ext cx="27354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 from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Galanina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L. I.,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Bulletin of the Russian Academy of Sciences: Physics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75 (2011).</a:t>
            </a:r>
            <a:endParaRPr lang="it-IT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AE55A0D6-C349-3C28-7B94-412942DFDF94}"/>
                  </a:ext>
                </a:extLst>
              </p:cNvPr>
              <p:cNvSpPr txBox="1"/>
              <p:nvPr/>
            </p:nvSpPr>
            <p:spPr>
              <a:xfrm>
                <a:off x="4019336" y="5130989"/>
                <a:ext cx="7657949" cy="856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Differential cross-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section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Mg</m:t>
                        </m:r>
                        <m: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it-IT" sz="1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Pre>
                          <m:sPrePr>
                            <m:ctrlPr>
                              <a:rPr lang="it-IT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it-IT" sz="1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Mg</m:t>
                            </m:r>
                          </m:e>
                        </m:sPre>
                      </m:e>
                    </m:sPre>
                    <m:r>
                      <a:rPr lang="it-IT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reaction with the 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formation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nucleus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:r>
                  <a:rPr lang="it-IT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 state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 from 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Galanina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al. in red.  CHUCK3 output in green.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AE55A0D6-C349-3C28-7B94-412942DFD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336" y="5130989"/>
                <a:ext cx="7657949" cy="856132"/>
              </a:xfrm>
              <a:prstGeom prst="rect">
                <a:avLst/>
              </a:prstGeom>
              <a:blipFill>
                <a:blip r:embed="rId4"/>
                <a:stretch>
                  <a:fillRect l="-398" b="-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5670931-BE74-7FBD-9C87-B906B97C1B26}"/>
                  </a:ext>
                </a:extLst>
              </p:cNvPr>
              <p:cNvSpPr txBox="1"/>
              <p:nvPr/>
            </p:nvSpPr>
            <p:spPr>
              <a:xfrm>
                <a:off x="441029" y="2192485"/>
                <a:ext cx="3025130" cy="414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it-IT" sz="19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</a:t>
                </a:r>
                <a:r>
                  <a:rPr lang="it-IT" sz="1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19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sz="19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Mg</m:t>
                        </m:r>
                        <m:r>
                          <a:rPr lang="it-IT" sz="19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sPre>
                  </m:oMath>
                </a14:m>
                <a:r>
                  <a:rPr lang="it-IT" sz="1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5670931-BE74-7FBD-9C87-B906B97C1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29" y="2192485"/>
                <a:ext cx="3025130" cy="414601"/>
              </a:xfrm>
              <a:prstGeom prst="rect">
                <a:avLst/>
              </a:prstGeom>
              <a:blipFill>
                <a:blip r:embed="rId5"/>
                <a:stretch>
                  <a:fillRect l="-1408" t="-2941" b="-220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A3EF219-2A92-8686-C36C-2EBFA6F21495}"/>
                  </a:ext>
                </a:extLst>
              </p:cNvPr>
              <p:cNvSpPr txBox="1"/>
              <p:nvPr/>
            </p:nvSpPr>
            <p:spPr>
              <a:xfrm>
                <a:off x="798768" y="2947629"/>
                <a:ext cx="2197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1.368 MeV;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A3EF219-2A92-8686-C36C-2EBFA6F21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68" y="2947629"/>
                <a:ext cx="2197443" cy="369332"/>
              </a:xfrm>
              <a:prstGeom prst="rect">
                <a:avLst/>
              </a:prstGeom>
              <a:blipFill>
                <a:blip r:embed="rId6"/>
                <a:stretch>
                  <a:fillRect l="-2216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7D09380-81F9-F9AD-7DED-06F0FE3FA67F}"/>
                  </a:ext>
                </a:extLst>
              </p:cNvPr>
              <p:cNvSpPr txBox="1"/>
              <p:nvPr/>
            </p:nvSpPr>
            <p:spPr>
              <a:xfrm>
                <a:off x="798768" y="3299395"/>
                <a:ext cx="1848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 MeV;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7D09380-81F9-F9AD-7DED-06F0FE3FA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68" y="3299395"/>
                <a:ext cx="1848255" cy="369332"/>
              </a:xfrm>
              <a:prstGeom prst="rect">
                <a:avLst/>
              </a:prstGeom>
              <a:blipFill>
                <a:blip r:embed="rId7"/>
                <a:stretch>
                  <a:fillRect l="-2640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5FCC838-58A0-9F68-1CDF-772BD4D2DC4F}"/>
                  </a:ext>
                </a:extLst>
              </p:cNvPr>
              <p:cNvSpPr txBox="1"/>
              <p:nvPr/>
            </p:nvSpPr>
            <p:spPr>
              <a:xfrm>
                <a:off x="790217" y="2614059"/>
                <a:ext cx="1848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g.s</a:t>
                </a:r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.);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5FCC838-58A0-9F68-1CDF-772BD4D2D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17" y="2614059"/>
                <a:ext cx="1848255" cy="369332"/>
              </a:xfrm>
              <a:prstGeom prst="rect">
                <a:avLst/>
              </a:prstGeom>
              <a:blipFill>
                <a:blip r:embed="rId8"/>
                <a:stretch>
                  <a:fillRect l="-2970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2E76FA-4006-5BCA-1113-619516111FCB}"/>
              </a:ext>
            </a:extLst>
          </p:cNvPr>
          <p:cNvSpPr txBox="1"/>
          <p:nvPr/>
        </p:nvSpPr>
        <p:spPr>
          <a:xfrm>
            <a:off x="386361" y="395004"/>
            <a:ext cx="95482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 err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</a:t>
            </a:r>
            <a:r>
              <a:rPr lang="it-IT" sz="2800" b="1" dirty="0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study - CHUCK3 </a:t>
            </a:r>
            <a:r>
              <a:rPr lang="it-IT" sz="2800" b="1" dirty="0" err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calculations</a:t>
            </a:r>
            <a:r>
              <a:rPr lang="it-IT" sz="2800" b="1" dirty="0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dirty="0">
              <a:solidFill>
                <a:srgbClr val="101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7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092CAF-5D1A-7362-A59A-40EADADF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95A8-3328-4FD0-B1B4-13FF21AF00E9}" type="slidenum">
              <a:rPr lang="it-IT" smtClean="0"/>
              <a:t>12</a:t>
            </a:fld>
            <a:endParaRPr lang="it-IT"/>
          </a:p>
        </p:txBody>
      </p:sp>
      <p:pic>
        <p:nvPicPr>
          <p:cNvPr id="9" name="Immagine 8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5342DED6-3EBA-65CA-ED67-C6C50BB16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8" y="733296"/>
            <a:ext cx="5852172" cy="4050800"/>
          </a:xfrm>
          <a:prstGeom prst="rect">
            <a:avLst/>
          </a:prstGeom>
        </p:spPr>
      </p:pic>
      <p:pic>
        <p:nvPicPr>
          <p:cNvPr id="11" name="Immagine 10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534450BE-C643-BDE2-AFA2-96B3FBC7F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451" y="703325"/>
            <a:ext cx="5852172" cy="40508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A959342-51E2-200A-D299-C2AF41D1B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E6EE93B-A6E8-3A65-3E5F-D1533DA5CB97}"/>
                  </a:ext>
                </a:extLst>
              </p:cNvPr>
              <p:cNvSpPr txBox="1"/>
              <p:nvPr/>
            </p:nvSpPr>
            <p:spPr>
              <a:xfrm>
                <a:off x="710931" y="4773581"/>
                <a:ext cx="5190515" cy="8478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Differential cross-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section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Mg</m:t>
                        </m:r>
                        <m: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it-IT" sz="1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Pre>
                          <m:sPrePr>
                            <m:ctrlPr>
                              <a:rPr lang="it-IT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it-IT" sz="1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Mg</m:t>
                            </m:r>
                          </m:e>
                        </m:sPre>
                      </m:e>
                    </m:sPre>
                    <m:r>
                      <a:rPr lang="it-IT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reaction with the 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formation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nucleus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:r>
                  <a:rPr lang="it-IT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 state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calculated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CHUCK3.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E6EE93B-A6E8-3A65-3E5F-D1533DA5C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31" y="4773581"/>
                <a:ext cx="5190515" cy="847894"/>
              </a:xfrm>
              <a:prstGeom prst="rect">
                <a:avLst/>
              </a:prstGeom>
              <a:blipFill>
                <a:blip r:embed="rId4"/>
                <a:stretch>
                  <a:fillRect l="-705" b="-93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B054A504-421D-7F30-3A7D-2EBEC47F0CCE}"/>
                  </a:ext>
                </a:extLst>
              </p:cNvPr>
              <p:cNvSpPr txBox="1"/>
              <p:nvPr/>
            </p:nvSpPr>
            <p:spPr>
              <a:xfrm>
                <a:off x="6563103" y="4745887"/>
                <a:ext cx="5190515" cy="856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Differential cross-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section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Mg</m:t>
                        </m:r>
                        <m: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it-IT" sz="1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Pre>
                          <m:sPrePr>
                            <m:ctrlPr>
                              <a:rPr lang="it-IT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it-IT" sz="1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Mg</m:t>
                            </m:r>
                          </m:e>
                        </m:sPre>
                      </m:e>
                    </m:sPre>
                    <m:r>
                      <a:rPr lang="it-IT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reaction with the 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formation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nucleus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it-IT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 </a:t>
                </a:r>
                <a:r>
                  <a:rPr lang="it-IT" sz="16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it-IT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MeV 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calculated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CHUCK3.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B054A504-421D-7F30-3A7D-2EBEC47F0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103" y="4745887"/>
                <a:ext cx="5190515" cy="856132"/>
              </a:xfrm>
              <a:prstGeom prst="rect">
                <a:avLst/>
              </a:prstGeom>
              <a:blipFill>
                <a:blip r:embed="rId5"/>
                <a:stretch>
                  <a:fillRect l="-705" b="-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C9F2A27-F3D9-6805-2314-7663F718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70F0C14-EA50-4B4F-9806-4EEF25E6578A}"/>
              </a:ext>
            </a:extLst>
          </p:cNvPr>
          <p:cNvSpPr txBox="1"/>
          <p:nvPr/>
        </p:nvSpPr>
        <p:spPr>
          <a:xfrm>
            <a:off x="386361" y="395004"/>
            <a:ext cx="95482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 err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</a:t>
            </a:r>
            <a:r>
              <a:rPr lang="it-IT" sz="2800" b="1" dirty="0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study - CHUCK3 </a:t>
            </a:r>
            <a:r>
              <a:rPr lang="it-IT" sz="2800" b="1" dirty="0" err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calculations</a:t>
            </a:r>
            <a:r>
              <a:rPr lang="it-IT" sz="2800" b="1" dirty="0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dirty="0">
              <a:solidFill>
                <a:srgbClr val="101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2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D13203-029C-D948-2378-1B04AA52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95A8-3328-4FD0-B1B4-13FF21AF00E9}" type="slidenum">
              <a:rPr lang="it-IT" smtClean="0"/>
              <a:t>13</a:t>
            </a:fld>
            <a:endParaRPr lang="it-IT"/>
          </a:p>
        </p:txBody>
      </p:sp>
      <p:sp>
        <p:nvSpPr>
          <p:cNvPr id="15" name="Segnaposto data 14">
            <a:extLst>
              <a:ext uri="{FF2B5EF4-FFF2-40B4-BE49-F238E27FC236}">
                <a16:creationId xmlns:a16="http://schemas.microsoft.com/office/drawing/2014/main" id="{DDBF55CB-0273-C62F-3C63-2E34BE1C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pic>
        <p:nvPicPr>
          <p:cNvPr id="18" name="Immagine 17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A0E785F3-6F75-5B65-4B89-89BE043FB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t="9730" r="8023"/>
          <a:stretch/>
        </p:blipFill>
        <p:spPr>
          <a:xfrm>
            <a:off x="1065492" y="1628881"/>
            <a:ext cx="4813155" cy="332588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E0B54E4-5759-33B4-1CDB-83351B50F24F}"/>
              </a:ext>
            </a:extLst>
          </p:cNvPr>
          <p:cNvSpPr txBox="1"/>
          <p:nvPr/>
        </p:nvSpPr>
        <p:spPr>
          <a:xfrm>
            <a:off x="1454210" y="4936731"/>
            <a:ext cx="4641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cross-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ratio 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inelastic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it-IT" sz="1600" dirty="0">
              <a:solidFill>
                <a:srgbClr val="000000"/>
              </a:solidFill>
            </a:endParaRPr>
          </a:p>
        </p:txBody>
      </p:sp>
      <p:pic>
        <p:nvPicPr>
          <p:cNvPr id="22" name="Immagine 21" descr="Immagine che contiene testo, linea, Diagramma, Carattere&#10;&#10;Descrizione generata automaticamente">
            <a:extLst>
              <a:ext uri="{FF2B5EF4-FFF2-40B4-BE49-F238E27FC236}">
                <a16:creationId xmlns:a16="http://schemas.microsoft.com/office/drawing/2014/main" id="{B4C8FD23-5818-A497-AB35-BA4BFB4EA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 t="9250" r="7461"/>
          <a:stretch/>
        </p:blipFill>
        <p:spPr>
          <a:xfrm>
            <a:off x="6575338" y="704850"/>
            <a:ext cx="4154023" cy="2870424"/>
          </a:xfrm>
          <a:prstGeom prst="rect">
            <a:avLst/>
          </a:prstGeom>
        </p:spPr>
      </p:pic>
      <p:pic>
        <p:nvPicPr>
          <p:cNvPr id="24" name="Immagine 23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E68082A2-77D3-A555-461B-D2BA05BAC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t="9249" r="9095"/>
          <a:stretch/>
        </p:blipFill>
        <p:spPr>
          <a:xfrm>
            <a:off x="6622141" y="3566778"/>
            <a:ext cx="4092240" cy="2870424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1E894AF-5B1E-790F-AE33-27FE20151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9096A9-0294-B158-E36F-146C1D26F0C3}"/>
              </a:ext>
            </a:extLst>
          </p:cNvPr>
          <p:cNvSpPr txBox="1"/>
          <p:nvPr/>
        </p:nvSpPr>
        <p:spPr>
          <a:xfrm>
            <a:off x="386361" y="395004"/>
            <a:ext cx="95482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 err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</a:t>
            </a:r>
            <a:r>
              <a:rPr lang="it-IT" sz="2800" b="1" dirty="0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study - CHUCK3 </a:t>
            </a:r>
            <a:r>
              <a:rPr lang="it-IT" sz="2800" b="1" dirty="0" err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calculations</a:t>
            </a:r>
            <a:r>
              <a:rPr lang="it-IT" sz="2800" b="1" dirty="0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dirty="0">
              <a:solidFill>
                <a:srgbClr val="101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42DE196-6856-6829-60E8-BF7C39D34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01" y="314949"/>
            <a:ext cx="2966636" cy="1054804"/>
          </a:xfrm>
          <a:prstGeom prst="rect">
            <a:avLst/>
          </a:prstGeom>
        </p:spPr>
      </p:pic>
      <p:pic>
        <p:nvPicPr>
          <p:cNvPr id="8" name="Immagine 7" descr="Immagine che contiene Carattere, logo, testo, Elementi grafici&#10;&#10;Descrizione generata automaticamente">
            <a:extLst>
              <a:ext uri="{FF2B5EF4-FFF2-40B4-BE49-F238E27FC236}">
                <a16:creationId xmlns:a16="http://schemas.microsoft.com/office/drawing/2014/main" id="{B90EDA5E-F1C3-C6AC-45D9-255FD8030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06" y="314949"/>
            <a:ext cx="1724025" cy="107527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FAE394FE-F225-C557-5F82-62ECB115CADF}"/>
              </a:ext>
            </a:extLst>
          </p:cNvPr>
          <p:cNvSpPr/>
          <p:nvPr/>
        </p:nvSpPr>
        <p:spPr>
          <a:xfrm>
            <a:off x="2003002" y="2800564"/>
            <a:ext cx="81859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none" spc="0" dirty="0">
                <a:ln w="0"/>
                <a:solidFill>
                  <a:srgbClr val="A5300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it-IT" sz="4400" b="1" cap="none" spc="0" dirty="0" err="1">
                <a:ln w="0"/>
                <a:solidFill>
                  <a:srgbClr val="A5300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it-IT" sz="4400" b="1" cap="none" spc="0" dirty="0">
                <a:ln w="0"/>
                <a:solidFill>
                  <a:srgbClr val="A5300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it-IT" sz="4400" b="1" cap="none" spc="0" dirty="0" err="1">
                <a:ln w="0"/>
                <a:solidFill>
                  <a:srgbClr val="A5300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endParaRPr lang="it-IT" sz="4400" b="1" cap="none" spc="0" dirty="0">
              <a:ln w="0"/>
              <a:solidFill>
                <a:srgbClr val="A5300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CAA717C-8F41-0660-EC8F-56DDEC2B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A6A68EF-686D-90BE-5020-30305F19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50E932-EFE4-6BA7-3FB7-4AE0BE22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58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BE95B-2C93-B966-3D27-1E33DB1F7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BE796D-B092-BEEE-5849-AF7061FD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9926DD-9FDA-8273-A437-1223B7D0E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9A9861-3735-E2E8-E586-CEBE48A6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2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5550F32-8D09-0ACC-35A6-EED1232DCAB9}"/>
                  </a:ext>
                </a:extLst>
              </p:cNvPr>
              <p:cNvSpPr txBox="1"/>
              <p:nvPr/>
            </p:nvSpPr>
            <p:spPr>
              <a:xfrm>
                <a:off x="489518" y="353484"/>
                <a:ext cx="8840012" cy="578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2800" b="1" i="1" dirty="0" smtClean="0">
                            <a:solidFill>
                              <a:srgbClr val="A530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28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it-IT" sz="28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  <m:r>
                      <a:rPr lang="it-IT" sz="2800" b="1" i="0" smtClean="0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800" b="1" i="1" dirty="0" smtClean="0">
                            <a:solidFill>
                              <a:srgbClr val="A530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28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it-IT" sz="28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it-IT" sz="2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sPre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experimental studies</a:t>
                </a:r>
                <a:endParaRPr lang="it-IT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5550F32-8D09-0ACC-35A6-EED1232DC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18" y="353484"/>
                <a:ext cx="8840012" cy="578172"/>
              </a:xfrm>
              <a:prstGeom prst="rect">
                <a:avLst/>
              </a:prstGeom>
              <a:blipFill>
                <a:blip r:embed="rId3"/>
                <a:stretch>
                  <a:fillRect t="-4211" b="-263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42741D11-1BFB-A0E9-9877-51B19DCB5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9" r="21688"/>
          <a:stretch/>
        </p:blipFill>
        <p:spPr>
          <a:xfrm>
            <a:off x="741647" y="1478378"/>
            <a:ext cx="5566388" cy="4188563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8F178B3-04F1-6C55-31C3-006823A79FAA}"/>
              </a:ext>
            </a:extLst>
          </p:cNvPr>
          <p:cNvSpPr txBox="1"/>
          <p:nvPr/>
        </p:nvSpPr>
        <p:spPr>
          <a:xfrm>
            <a:off x="6460448" y="3104208"/>
            <a:ext cx="4717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indirect measurements below 2.1 MeV.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6C1BA61-DE2F-8245-83FF-8845191314BB}"/>
              </a:ext>
            </a:extLst>
          </p:cNvPr>
          <p:cNvSpPr txBox="1"/>
          <p:nvPr/>
        </p:nvSpPr>
        <p:spPr>
          <a:xfrm>
            <a:off x="6497702" y="1911044"/>
            <a:ext cx="3679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datasets and models;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D44A967-C5B0-981C-C9C9-90366629DFBD}"/>
              </a:ext>
            </a:extLst>
          </p:cNvPr>
          <p:cNvSpPr txBox="1"/>
          <p:nvPr/>
        </p:nvSpPr>
        <p:spPr>
          <a:xfrm>
            <a:off x="6478947" y="2398706"/>
            <a:ext cx="3976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measurements above 2.1 MeV (large scattering, large uncertainties);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9935768-A321-4498-579E-234AAFC75F06}"/>
                  </a:ext>
                </a:extLst>
              </p:cNvPr>
              <p:cNvSpPr txBox="1"/>
              <p:nvPr/>
            </p:nvSpPr>
            <p:spPr>
              <a:xfrm>
                <a:off x="542034" y="1069487"/>
                <a:ext cx="9423952" cy="397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  <m:r>
                      <a:rPr lang="it-IT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it-IT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fusion reaction is a trigger and driving force of the carbon burning in massive stars.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9935768-A321-4498-579E-234AAFC75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34" y="1069487"/>
                <a:ext cx="9423952" cy="397545"/>
              </a:xfrm>
              <a:prstGeom prst="rect">
                <a:avLst/>
              </a:prstGeom>
              <a:blipFill>
                <a:blip r:embed="rId5"/>
                <a:stretch>
                  <a:fillRect l="-582" t="-3030" b="-196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001D24E-C4C5-AEEF-5A29-335B0DC9F187}"/>
              </a:ext>
            </a:extLst>
          </p:cNvPr>
          <p:cNvSpPr txBox="1"/>
          <p:nvPr/>
        </p:nvSpPr>
        <p:spPr>
          <a:xfrm>
            <a:off x="6717781" y="4159875"/>
            <a:ext cx="4181780" cy="400110"/>
          </a:xfrm>
          <a:prstGeom prst="rect">
            <a:avLst/>
          </a:prstGeom>
          <a:noFill/>
          <a:ln w="38100">
            <a:solidFill>
              <a:srgbClr val="E0E0E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large uncertainty below 2.5 MeV</a:t>
            </a:r>
            <a:endParaRPr lang="it-I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9F0996BB-BAEC-6978-95ED-D423F0B8C0A9}"/>
              </a:ext>
            </a:extLst>
          </p:cNvPr>
          <p:cNvSpPr/>
          <p:nvPr/>
        </p:nvSpPr>
        <p:spPr>
          <a:xfrm>
            <a:off x="8666922" y="3584216"/>
            <a:ext cx="304205" cy="460094"/>
          </a:xfrm>
          <a:prstGeom prst="downArrow">
            <a:avLst/>
          </a:prstGeom>
          <a:solidFill>
            <a:srgbClr val="E0E0E0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C4E631-C812-1704-12F4-4DBEEC0E0CAC}"/>
              </a:ext>
            </a:extLst>
          </p:cNvPr>
          <p:cNvSpPr txBox="1"/>
          <p:nvPr/>
        </p:nvSpPr>
        <p:spPr>
          <a:xfrm>
            <a:off x="6057088" y="5618362"/>
            <a:ext cx="529117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500" b="1" dirty="0" err="1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Courtesy</a:t>
            </a:r>
            <a:r>
              <a:rPr lang="it-IT" sz="15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 Federico Ferraro, INFN - LNGS </a:t>
            </a:r>
          </a:p>
        </p:txBody>
      </p:sp>
    </p:spTree>
    <p:extLst>
      <p:ext uri="{BB962C8B-B14F-4D97-AF65-F5344CB8AC3E}">
        <p14:creationId xmlns:p14="http://schemas.microsoft.com/office/powerpoint/2010/main" val="372225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D4F71-65E7-70E7-42E5-66E780188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0067C5-486C-24A8-A582-F628E389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3</a:t>
            </a:fld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0096AC2-C89D-8EAC-377A-BD41F1A6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7FF82F-893A-46F5-B5DA-DD435111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EBB1F102-49F5-B0A8-0EAD-FF028033F5E4}"/>
                  </a:ext>
                </a:extLst>
              </p:cNvPr>
              <p:cNvSpPr txBox="1"/>
              <p:nvPr/>
            </p:nvSpPr>
            <p:spPr>
              <a:xfrm>
                <a:off x="450185" y="300307"/>
                <a:ext cx="11125730" cy="647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3200" b="1" i="1" dirty="0" smtClean="0">
                            <a:solidFill>
                              <a:srgbClr val="A530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  <m:r>
                      <a:rPr lang="it-IT" sz="3200" b="1" i="0" smtClean="0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3200" b="1" i="1" dirty="0" smtClean="0">
                            <a:solidFill>
                              <a:srgbClr val="A530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sPre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fusion reaction 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EBB1F102-49F5-B0A8-0EAD-FF028033F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85" y="300307"/>
                <a:ext cx="11125730" cy="647613"/>
              </a:xfrm>
              <a:prstGeom prst="rect">
                <a:avLst/>
              </a:prstGeom>
              <a:blipFill>
                <a:blip r:embed="rId2"/>
                <a:stretch>
                  <a:fillRect t="-943" b="-254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>
            <a:extLst>
              <a:ext uri="{FF2B5EF4-FFF2-40B4-BE49-F238E27FC236}">
                <a16:creationId xmlns:a16="http://schemas.microsoft.com/office/drawing/2014/main" id="{A6FA7A5C-DA19-C040-13DA-90E8B1196127}"/>
              </a:ext>
            </a:extLst>
          </p:cNvPr>
          <p:cNvSpPr/>
          <p:nvPr/>
        </p:nvSpPr>
        <p:spPr>
          <a:xfrm>
            <a:off x="6444575" y="1782017"/>
            <a:ext cx="1177047" cy="448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847A10B-082F-F635-42BA-6CBA03214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085" y="1034531"/>
            <a:ext cx="3792077" cy="512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4867A9A-817E-C302-7332-DC308B34C250}"/>
              </a:ext>
            </a:extLst>
          </p:cNvPr>
          <p:cNvSpPr txBox="1"/>
          <p:nvPr/>
        </p:nvSpPr>
        <p:spPr>
          <a:xfrm>
            <a:off x="5041360" y="1308672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description of deep sub-barrier resonances is challenging and demanding;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02CB2E1-2514-D2B6-7608-3CEA066880C4}"/>
              </a:ext>
            </a:extLst>
          </p:cNvPr>
          <p:cNvSpPr txBox="1"/>
          <p:nvPr/>
        </p:nvSpPr>
        <p:spPr>
          <a:xfrm>
            <a:off x="5038381" y="1988337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primary reaction channels involve the rearrangement of many nucleons and the strong channel coupling;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B4A31BF-BF6A-9DBA-A5EB-CC5289B9ACF7}"/>
              </a:ext>
            </a:extLst>
          </p:cNvPr>
          <p:cNvSpPr txBox="1"/>
          <p:nvPr/>
        </p:nvSpPr>
        <p:spPr>
          <a:xfrm>
            <a:off x="5038381" y="265229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models usually adopt phenomenological potentials to mimic such complex reaction dynamics. 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45DA6266-BA87-ED7F-7553-B54D769C71C7}"/>
                  </a:ext>
                </a:extLst>
              </p:cNvPr>
              <p:cNvSpPr txBox="1"/>
              <p:nvPr/>
            </p:nvSpPr>
            <p:spPr>
              <a:xfrm>
                <a:off x="5739180" y="3650443"/>
                <a:ext cx="4995152" cy="1505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Plausible description of the resonances in the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  <m:r>
                      <a:rPr lang="it-IT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it-IT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system by a full-microscopic nuclear model;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method to confirm the theoretical predictions.</a:t>
                </a:r>
                <a:endParaRPr lang="it-IT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45DA6266-BA87-ED7F-7553-B54D769C7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180" y="3650443"/>
                <a:ext cx="4995152" cy="1505540"/>
              </a:xfrm>
              <a:prstGeom prst="rect">
                <a:avLst/>
              </a:prstGeom>
              <a:blipFill>
                <a:blip r:embed="rId4"/>
                <a:stretch>
                  <a:fillRect l="-732" t="-2429" r="-122" b="-56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9275149-DAD7-90DF-1FFB-3CA60683BE83}"/>
              </a:ext>
            </a:extLst>
          </p:cNvPr>
          <p:cNvSpPr txBox="1"/>
          <p:nvPr/>
        </p:nvSpPr>
        <p:spPr>
          <a:xfrm>
            <a:off x="6658372" y="5155983"/>
            <a:ext cx="4226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it-IT" sz="1600" b="1" i="0" dirty="0" err="1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Yasutaka</a:t>
            </a:r>
            <a:r>
              <a:rPr lang="it-IT" sz="16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it-IT" sz="1600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M. Kimura</a:t>
            </a:r>
            <a:r>
              <a:rPr lang="it-IT" sz="16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1600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600" b="1" i="1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PLB</a:t>
            </a:r>
            <a:r>
              <a:rPr lang="it-IT" sz="1600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823 (2021)</a:t>
            </a:r>
            <a:endParaRPr lang="it-IT" sz="1600" b="1" dirty="0">
              <a:solidFill>
                <a:srgbClr val="A53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7D97B67-E063-41AD-144E-EB56F5C7A28B}"/>
              </a:ext>
            </a:extLst>
          </p:cNvPr>
          <p:cNvSpPr/>
          <p:nvPr/>
        </p:nvSpPr>
        <p:spPr>
          <a:xfrm>
            <a:off x="5612859" y="3559376"/>
            <a:ext cx="5422887" cy="2111850"/>
          </a:xfrm>
          <a:prstGeom prst="rect">
            <a:avLst/>
          </a:prstGeom>
          <a:noFill/>
          <a:ln w="38100">
            <a:solidFill>
              <a:srgbClr val="A530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4865621-B9A9-CA25-2173-FB2AD3EF1792}"/>
              </a:ext>
            </a:extLst>
          </p:cNvPr>
          <p:cNvCxnSpPr>
            <a:cxnSpLocks/>
          </p:cNvCxnSpPr>
          <p:nvPr/>
        </p:nvCxnSpPr>
        <p:spPr>
          <a:xfrm>
            <a:off x="1582201" y="3231978"/>
            <a:ext cx="353400" cy="885847"/>
          </a:xfrm>
          <a:prstGeom prst="straightConnector1">
            <a:avLst/>
          </a:prstGeom>
          <a:ln w="254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9BA7F43-CFA0-96B1-6830-9DE49FEF5B55}"/>
              </a:ext>
            </a:extLst>
          </p:cNvPr>
          <p:cNvCxnSpPr>
            <a:cxnSpLocks/>
          </p:cNvCxnSpPr>
          <p:nvPr/>
        </p:nvCxnSpPr>
        <p:spPr>
          <a:xfrm>
            <a:off x="1570999" y="3241491"/>
            <a:ext cx="344472" cy="1301123"/>
          </a:xfrm>
          <a:prstGeom prst="straightConnector1">
            <a:avLst/>
          </a:prstGeom>
          <a:ln w="254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96D590E-9F1D-7C14-A4B3-F4963799A6C8}"/>
              </a:ext>
            </a:extLst>
          </p:cNvPr>
          <p:cNvCxnSpPr>
            <a:cxnSpLocks/>
          </p:cNvCxnSpPr>
          <p:nvPr/>
        </p:nvCxnSpPr>
        <p:spPr>
          <a:xfrm>
            <a:off x="1571139" y="3251796"/>
            <a:ext cx="372126" cy="95725"/>
          </a:xfrm>
          <a:prstGeom prst="straightConnector1">
            <a:avLst/>
          </a:prstGeom>
          <a:ln w="254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A8C2A7A-A9D1-8DE9-9872-5DE36CD106CD}"/>
              </a:ext>
            </a:extLst>
          </p:cNvPr>
          <p:cNvCxnSpPr>
            <a:cxnSpLocks/>
          </p:cNvCxnSpPr>
          <p:nvPr/>
        </p:nvCxnSpPr>
        <p:spPr>
          <a:xfrm>
            <a:off x="2300474" y="4118766"/>
            <a:ext cx="0" cy="424051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8D498A5-F8E0-7C99-3B88-87EC0873F1FD}"/>
              </a:ext>
            </a:extLst>
          </p:cNvPr>
          <p:cNvCxnSpPr>
            <a:cxnSpLocks/>
          </p:cNvCxnSpPr>
          <p:nvPr/>
        </p:nvCxnSpPr>
        <p:spPr>
          <a:xfrm>
            <a:off x="2209965" y="3370131"/>
            <a:ext cx="0" cy="1172686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43939C5C-AB1C-D215-051B-755C09C1EBBF}"/>
              </a:ext>
            </a:extLst>
          </p:cNvPr>
          <p:cNvCxnSpPr>
            <a:cxnSpLocks/>
          </p:cNvCxnSpPr>
          <p:nvPr/>
        </p:nvCxnSpPr>
        <p:spPr>
          <a:xfrm>
            <a:off x="1578663" y="3255548"/>
            <a:ext cx="1184089" cy="513285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DEBA6F68-4AF4-D830-51D7-298439AAF714}"/>
              </a:ext>
            </a:extLst>
          </p:cNvPr>
          <p:cNvCxnSpPr>
            <a:cxnSpLocks/>
          </p:cNvCxnSpPr>
          <p:nvPr/>
        </p:nvCxnSpPr>
        <p:spPr>
          <a:xfrm>
            <a:off x="1582073" y="3256485"/>
            <a:ext cx="1180679" cy="616517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48528E65-C70E-4A84-5214-57E38B324C65}"/>
              </a:ext>
            </a:extLst>
          </p:cNvPr>
          <p:cNvCxnSpPr>
            <a:cxnSpLocks/>
          </p:cNvCxnSpPr>
          <p:nvPr/>
        </p:nvCxnSpPr>
        <p:spPr>
          <a:xfrm>
            <a:off x="1570999" y="3244683"/>
            <a:ext cx="1191753" cy="89201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762087BA-E494-B468-E84F-0EA34986DE5C}"/>
              </a:ext>
            </a:extLst>
          </p:cNvPr>
          <p:cNvCxnSpPr>
            <a:cxnSpLocks/>
          </p:cNvCxnSpPr>
          <p:nvPr/>
        </p:nvCxnSpPr>
        <p:spPr>
          <a:xfrm>
            <a:off x="3164257" y="3783818"/>
            <a:ext cx="0" cy="108234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6D983E19-3D37-BC46-190C-AB9B1DD0315D}"/>
              </a:ext>
            </a:extLst>
          </p:cNvPr>
          <p:cNvCxnSpPr>
            <a:cxnSpLocks/>
          </p:cNvCxnSpPr>
          <p:nvPr/>
        </p:nvCxnSpPr>
        <p:spPr>
          <a:xfrm>
            <a:off x="3059482" y="3321670"/>
            <a:ext cx="0" cy="560857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0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diagramma, linea, Carattere&#10;&#10;Il contenuto generato dall'IA potrebbe non essere corretto.">
            <a:extLst>
              <a:ext uri="{FF2B5EF4-FFF2-40B4-BE49-F238E27FC236}">
                <a16:creationId xmlns:a16="http://schemas.microsoft.com/office/drawing/2014/main" id="{617A8497-15F7-812F-6EE4-4C20131B6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18"/>
          <a:stretch/>
        </p:blipFill>
        <p:spPr>
          <a:xfrm>
            <a:off x="6057900" y="1729938"/>
            <a:ext cx="5011918" cy="365210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980819-35F3-BBC2-82A1-0BD766A1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4</a:t>
            </a:fld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6D9089C-DA6D-3C83-9FD0-2C8B89A0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92B93D-90FE-BD07-4B18-17EE7321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05A2E1D-FBD0-BD0C-28D1-2854484CFF1B}"/>
              </a:ext>
            </a:extLst>
          </p:cNvPr>
          <p:cNvSpPr/>
          <p:nvPr/>
        </p:nvSpPr>
        <p:spPr>
          <a:xfrm>
            <a:off x="7008778" y="2004318"/>
            <a:ext cx="1177047" cy="448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58E2195-EED8-9965-8843-5E288593AD53}"/>
                  </a:ext>
                </a:extLst>
              </p:cNvPr>
              <p:cNvSpPr txBox="1"/>
              <p:nvPr/>
            </p:nvSpPr>
            <p:spPr>
              <a:xfrm>
                <a:off x="450185" y="300307"/>
                <a:ext cx="11125730" cy="647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3200" b="1" i="1" dirty="0" smtClean="0">
                            <a:solidFill>
                              <a:srgbClr val="A530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  <m:r>
                      <a:rPr lang="it-IT" sz="3200" b="1" i="0" smtClean="0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3200" b="1" i="1" dirty="0" smtClean="0">
                            <a:solidFill>
                              <a:srgbClr val="A530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sPre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it-IT" sz="3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fusion reaction rate </a:t>
                </a:r>
                <a:r>
                  <a:rPr lang="en-US" sz="3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a microscopic nuclear model</a:t>
                </a:r>
                <a:endParaRPr lang="it-IT" sz="3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58E2195-EED8-9965-8843-5E288593A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85" y="300307"/>
                <a:ext cx="11125730" cy="647613"/>
              </a:xfrm>
              <a:prstGeom prst="rect">
                <a:avLst/>
              </a:prstGeom>
              <a:blipFill>
                <a:blip r:embed="rId3"/>
                <a:stretch>
                  <a:fillRect t="-5660" r="-329" b="-273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1250B8D-31FA-DE3B-BD20-522EC0352239}"/>
              </a:ext>
            </a:extLst>
          </p:cNvPr>
          <p:cNvSpPr txBox="1"/>
          <p:nvPr/>
        </p:nvSpPr>
        <p:spPr>
          <a:xfrm>
            <a:off x="6248947" y="940173"/>
            <a:ext cx="52888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it-IT" sz="1600" b="1" i="0" dirty="0" err="1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Yasutaka</a:t>
            </a:r>
            <a:r>
              <a:rPr lang="it-IT" sz="16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it-IT" sz="1600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M. Kimura</a:t>
            </a:r>
            <a:r>
              <a:rPr lang="it-IT" sz="16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1600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600" b="1" i="1" dirty="0" err="1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it-IT" sz="1600" b="1" i="1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dirty="0" err="1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it-IT" sz="1600" b="1" i="1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it-IT" sz="1600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823 (2021)</a:t>
            </a:r>
            <a:endParaRPr lang="it-IT" sz="1600" b="1" dirty="0">
              <a:solidFill>
                <a:srgbClr val="A53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96B3CE86-0F3D-14AE-A5FB-D4ADF79C6F6C}"/>
                  </a:ext>
                </a:extLst>
              </p:cNvPr>
              <p:cNvSpPr txBox="1"/>
              <p:nvPr/>
            </p:nvSpPr>
            <p:spPr>
              <a:xfrm>
                <a:off x="547258" y="1322843"/>
                <a:ext cx="4881992" cy="951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ntisymmetrized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molecular dynamics (AMD) to </a:t>
                </a:r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investigate the (cluster-like) </a:t>
                </a:r>
                <a:r>
                  <a:rPr lang="it-IT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resonances</a:t>
                </a:r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energy </a:t>
                </a:r>
                <a:r>
                  <a:rPr lang="it-IT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region</a:t>
                </a:r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sub>
                    </m:sSub>
                    <m:r>
                      <a:rPr lang="it-IT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m:rPr>
                        <m:nor/>
                      </m:rPr>
                      <a:rPr lang="it-IT" kern="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17 </m:t>
                    </m:r>
                    <m:r>
                      <m:rPr>
                        <m:sty m:val="p"/>
                      </m:rPr>
                      <a:rPr lang="it-IT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Mg</m:t>
                        </m:r>
                      </m:e>
                    </m:sPre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endParaRPr lang="it-IT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96B3CE86-0F3D-14AE-A5FB-D4ADF79C6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58" y="1322843"/>
                <a:ext cx="4881992" cy="951543"/>
              </a:xfrm>
              <a:prstGeom prst="rect">
                <a:avLst/>
              </a:prstGeom>
              <a:blipFill>
                <a:blip r:embed="rId4"/>
                <a:stretch>
                  <a:fillRect l="-874" t="-3205" r="-874"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4066FAA-2548-1FBD-D06C-4835F2DD3210}"/>
              </a:ext>
            </a:extLst>
          </p:cNvPr>
          <p:cNvSpPr txBox="1"/>
          <p:nvPr/>
        </p:nvSpPr>
        <p:spPr>
          <a:xfrm>
            <a:off x="6519153" y="5424359"/>
            <a:ext cx="48155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Calculated and observed modified astrophysical S∗-factors.</a:t>
            </a:r>
            <a:endParaRPr lang="it-IT" sz="1500" dirty="0">
              <a:solidFill>
                <a:srgbClr val="1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 descr="Immagine che contiene testo, Carattere, schermata, numero&#10;&#10;Il contenuto generato dall'IA potrebbe non essere corretto.">
            <a:extLst>
              <a:ext uri="{FF2B5EF4-FFF2-40B4-BE49-F238E27FC236}">
                <a16:creationId xmlns:a16="http://schemas.microsoft.com/office/drawing/2014/main" id="{8A97A5FC-DC26-6798-3A2C-4C58E12CD9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34" y="2506475"/>
            <a:ext cx="1995306" cy="2578297"/>
          </a:xfrm>
          <a:prstGeom prst="rect">
            <a:avLst/>
          </a:prstGeom>
          <a:ln>
            <a:noFill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D28A146-26D5-9875-3750-67C77FB2295E}"/>
              </a:ext>
            </a:extLst>
          </p:cNvPr>
          <p:cNvSpPr txBox="1"/>
          <p:nvPr/>
        </p:nvSpPr>
        <p:spPr>
          <a:xfrm>
            <a:off x="1238249" y="5036377"/>
            <a:ext cx="380047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Calculated resonance energies in MeV and </a:t>
            </a:r>
            <a:r>
              <a:rPr lang="en-US" sz="1500" dirty="0" err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isoscalar</a:t>
            </a:r>
            <a:r>
              <a:rPr lang="en-US" sz="1500" dirty="0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transition matrix elements in Weisskopf unit.</a:t>
            </a:r>
            <a:endParaRPr lang="it-IT" sz="1500" dirty="0">
              <a:solidFill>
                <a:srgbClr val="1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7007EB9-15A9-865A-7E73-9A8D216DDD0C}"/>
              </a:ext>
            </a:extLst>
          </p:cNvPr>
          <p:cNvCxnSpPr>
            <a:cxnSpLocks/>
          </p:cNvCxnSpPr>
          <p:nvPr/>
        </p:nvCxnSpPr>
        <p:spPr>
          <a:xfrm>
            <a:off x="1997959" y="3429000"/>
            <a:ext cx="266696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876E6EC-C5C7-6BA6-C676-313D42753998}"/>
              </a:ext>
            </a:extLst>
          </p:cNvPr>
          <p:cNvCxnSpPr>
            <a:cxnSpLocks/>
          </p:cNvCxnSpPr>
          <p:nvPr/>
        </p:nvCxnSpPr>
        <p:spPr>
          <a:xfrm>
            <a:off x="1997959" y="3638550"/>
            <a:ext cx="266696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24A703AA-8955-9BE7-EACA-D4FE93C6ACD3}"/>
              </a:ext>
            </a:extLst>
          </p:cNvPr>
          <p:cNvCxnSpPr>
            <a:cxnSpLocks/>
          </p:cNvCxnSpPr>
          <p:nvPr/>
        </p:nvCxnSpPr>
        <p:spPr>
          <a:xfrm>
            <a:off x="1997959" y="3905250"/>
            <a:ext cx="266696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89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D81DE-67EE-8DDA-8C24-5332D5D8D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B01EFE-41E1-87F6-87BF-A0CB2C58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5</a:t>
            </a:fld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C62A17D-B806-61CC-2EDF-3A5E7A1A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455BF7-000A-CBFA-731A-5876BDE2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783684D-9CFE-B57A-6816-5A3EADE1F9C6}"/>
                  </a:ext>
                </a:extLst>
              </p:cNvPr>
              <p:cNvSpPr txBox="1"/>
              <p:nvPr/>
            </p:nvSpPr>
            <p:spPr>
              <a:xfrm>
                <a:off x="450185" y="300307"/>
                <a:ext cx="11125730" cy="647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3200" b="1" i="1" dirty="0" smtClean="0">
                            <a:solidFill>
                              <a:srgbClr val="A530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  <m:r>
                      <a:rPr lang="it-IT" sz="3200" b="1" i="0" smtClean="0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3200" b="1" i="1" dirty="0" smtClean="0">
                            <a:solidFill>
                              <a:srgbClr val="A530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sPre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it-IT" sz="3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monopole</a:t>
                </a:r>
                <a:r>
                  <a:rPr lang="it-IT" sz="3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</a:t>
                </a:r>
                <a:r>
                  <a:rPr lang="it-IT" sz="3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it-IT" sz="3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novel</a:t>
                </a:r>
                <a:r>
                  <a:rPr lang="it-IT" sz="3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probe for </a:t>
                </a:r>
                <a:r>
                  <a:rPr lang="it-IT" sz="3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resonances</a:t>
                </a:r>
                <a:endParaRPr lang="it-IT" sz="3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783684D-9CFE-B57A-6816-5A3EADE1F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85" y="300307"/>
                <a:ext cx="11125730" cy="647613"/>
              </a:xfrm>
              <a:prstGeom prst="rect">
                <a:avLst/>
              </a:prstGeom>
              <a:blipFill>
                <a:blip r:embed="rId2"/>
                <a:stretch>
                  <a:fillRect t="-5660" b="-273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CACC982-095A-EB36-0629-50041FE4B614}"/>
              </a:ext>
            </a:extLst>
          </p:cNvPr>
          <p:cNvSpPr txBox="1"/>
          <p:nvPr/>
        </p:nvSpPr>
        <p:spPr>
          <a:xfrm>
            <a:off x="579749" y="1363678"/>
            <a:ext cx="4582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monopole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(quadrupole)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transitions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g.s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to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resonances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with cluster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considerably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A986F6E-C1A4-84FF-5DA3-16BA8A6EC85F}"/>
              </a:ext>
            </a:extLst>
          </p:cNvPr>
          <p:cNvSpPr txBox="1"/>
          <p:nvPr/>
        </p:nvSpPr>
        <p:spPr>
          <a:xfrm>
            <a:off x="1367195" y="2350902"/>
            <a:ext cx="37953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700" i="1" dirty="0" err="1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700" i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700" i="1" dirty="0" err="1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es-ES" sz="1700" i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700" i="1" dirty="0" err="1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s-ES" sz="1700" i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700" i="1" dirty="0" err="1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explained</a:t>
            </a:r>
            <a:r>
              <a:rPr lang="es-ES" sz="1700" i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700" i="1" dirty="0" err="1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es-ES" sz="1700" i="1" dirty="0">
              <a:solidFill>
                <a:srgbClr val="A53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700" i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s-ES" sz="1700" i="1" dirty="0" err="1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Yamada</a:t>
            </a:r>
            <a:r>
              <a:rPr lang="es-ES" sz="1700" i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PTP120, 1139 (2008).</a:t>
            </a:r>
            <a:endParaRPr lang="it-IT" sz="1700" i="1" dirty="0">
              <a:solidFill>
                <a:srgbClr val="A53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magine 17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8604EEE6-4C80-BFB7-073F-37FDA19B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"/>
          <a:stretch/>
        </p:blipFill>
        <p:spPr>
          <a:xfrm>
            <a:off x="5969691" y="2479374"/>
            <a:ext cx="5218456" cy="3385072"/>
          </a:xfrm>
          <a:prstGeom prst="rect">
            <a:avLst/>
          </a:prstGeom>
        </p:spPr>
      </p:pic>
      <p:pic>
        <p:nvPicPr>
          <p:cNvPr id="1026" name="Picture 2" descr="Chemistry something | Baamboozle - Baamboozle | The Most Fun Classroom ...">
            <a:extLst>
              <a:ext uri="{FF2B5EF4-FFF2-40B4-BE49-F238E27FC236}">
                <a16:creationId xmlns:a16="http://schemas.microsoft.com/office/drawing/2014/main" id="{A56E8B81-A037-F667-1945-D711C19F0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303" y="3281705"/>
            <a:ext cx="567759" cy="5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A9FF38BD-17C1-1A1A-9DD6-B8C07E95E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5" t="19837" r="7806" b="54730"/>
          <a:stretch/>
        </p:blipFill>
        <p:spPr>
          <a:xfrm flipH="1">
            <a:off x="4000378" y="5531157"/>
            <a:ext cx="309911" cy="23501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3FDEF13-C890-1138-E81B-5F774C6E764F}"/>
              </a:ext>
            </a:extLst>
          </p:cNvPr>
          <p:cNvSpPr txBox="1"/>
          <p:nvPr/>
        </p:nvSpPr>
        <p:spPr>
          <a:xfrm>
            <a:off x="6248947" y="940173"/>
            <a:ext cx="52888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it-IT" sz="1600" b="1" i="0" dirty="0" err="1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Yasutaka</a:t>
            </a:r>
            <a:r>
              <a:rPr lang="it-IT" sz="16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it-IT" sz="1600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M. Kimura</a:t>
            </a:r>
            <a:r>
              <a:rPr lang="it-IT" sz="16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1600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600" b="1" i="1" dirty="0" err="1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it-IT" sz="1600" b="1" i="1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dirty="0" err="1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it-IT" sz="1600" b="1" i="1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it-IT" sz="1600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823 (2021)</a:t>
            </a:r>
            <a:endParaRPr lang="it-IT" sz="1600" b="1" dirty="0">
              <a:solidFill>
                <a:srgbClr val="A53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8ECB99AF-BF88-73EA-D303-28C0A95ECC93}"/>
                  </a:ext>
                </a:extLst>
              </p:cNvPr>
              <p:cNvSpPr txBox="1"/>
              <p:nvPr/>
            </p:nvSpPr>
            <p:spPr>
              <a:xfrm>
                <a:off x="579749" y="3338852"/>
                <a:ext cx="4382777" cy="674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most promising and feasible reaction may be the α-inelastic scattering on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Mg</m:t>
                        </m:r>
                      </m:e>
                    </m:sPre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it-IT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8ECB99AF-BF88-73EA-D303-28C0A95EC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49" y="3338852"/>
                <a:ext cx="4382777" cy="674544"/>
              </a:xfrm>
              <a:prstGeom prst="rect">
                <a:avLst/>
              </a:prstGeom>
              <a:blipFill>
                <a:blip r:embed="rId6"/>
                <a:stretch>
                  <a:fillRect l="-834" t="-5455" r="-1391" b="-127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B6C14549-1779-1489-B8DD-C4FCD2824FCD}"/>
              </a:ext>
            </a:extLst>
          </p:cNvPr>
          <p:cNvCxnSpPr>
            <a:cxnSpLocks/>
          </p:cNvCxnSpPr>
          <p:nvPr/>
        </p:nvCxnSpPr>
        <p:spPr>
          <a:xfrm>
            <a:off x="10010362" y="3471280"/>
            <a:ext cx="419513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E335128C-493B-7DC1-38D4-3EB121FFCD27}"/>
              </a:ext>
            </a:extLst>
          </p:cNvPr>
          <p:cNvCxnSpPr>
            <a:cxnSpLocks/>
          </p:cNvCxnSpPr>
          <p:nvPr/>
        </p:nvCxnSpPr>
        <p:spPr>
          <a:xfrm flipH="1">
            <a:off x="10029825" y="3604630"/>
            <a:ext cx="371475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FB5F3366-A1B6-ACF5-7073-56E2FFCE12FB}"/>
                  </a:ext>
                </a:extLst>
              </p:cNvPr>
              <p:cNvSpPr txBox="1"/>
              <p:nvPr/>
            </p:nvSpPr>
            <p:spPr>
              <a:xfrm>
                <a:off x="10226744" y="2926525"/>
                <a:ext cx="901148" cy="411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it-IT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FB5F3366-A1B6-ACF5-7073-56E2FFCE1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744" y="2926525"/>
                <a:ext cx="901148" cy="4116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2" descr="Chemistry something | Baamboozle - Baamboozle | The Most Fun Classroom ...">
            <a:extLst>
              <a:ext uri="{FF2B5EF4-FFF2-40B4-BE49-F238E27FC236}">
                <a16:creationId xmlns:a16="http://schemas.microsoft.com/office/drawing/2014/main" id="{4E564CD3-11D5-904C-5051-6D30952C4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228" y="3291230"/>
            <a:ext cx="567759" cy="5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B0EB4A91-AF6E-1634-F189-3293E72BFC2F}"/>
                  </a:ext>
                </a:extLst>
              </p:cNvPr>
              <p:cNvSpPr txBox="1"/>
              <p:nvPr/>
            </p:nvSpPr>
            <p:spPr>
              <a:xfrm>
                <a:off x="9255194" y="2936050"/>
                <a:ext cx="901148" cy="411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it-IT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B0EB4A91-AF6E-1634-F189-3293E72BF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194" y="2936050"/>
                <a:ext cx="901148" cy="4116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e 40">
            <a:extLst>
              <a:ext uri="{FF2B5EF4-FFF2-40B4-BE49-F238E27FC236}">
                <a16:creationId xmlns:a16="http://schemas.microsoft.com/office/drawing/2014/main" id="{0518A414-ECD6-E76D-D3CB-96A9BB2EC735}"/>
              </a:ext>
            </a:extLst>
          </p:cNvPr>
          <p:cNvSpPr/>
          <p:nvPr/>
        </p:nvSpPr>
        <p:spPr>
          <a:xfrm rot="20677270">
            <a:off x="5350775" y="3225836"/>
            <a:ext cx="1148710" cy="419067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Chemistry something | Baamboozle - Baamboozle | The Most Fun Classroom ...">
            <a:extLst>
              <a:ext uri="{FF2B5EF4-FFF2-40B4-BE49-F238E27FC236}">
                <a16:creationId xmlns:a16="http://schemas.microsoft.com/office/drawing/2014/main" id="{0BFFD2A1-F166-171E-3328-1F172313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88" y="3047080"/>
            <a:ext cx="551815" cy="5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hemistry something | Baamboozle - Baamboozle | The Most Fun Classroom ...">
            <a:extLst>
              <a:ext uri="{FF2B5EF4-FFF2-40B4-BE49-F238E27FC236}">
                <a16:creationId xmlns:a16="http://schemas.microsoft.com/office/drawing/2014/main" id="{DF46C009-0859-551A-9929-44A9924A9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30" y="3207762"/>
            <a:ext cx="551815" cy="5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910CE255-D07F-1DB1-D073-1F5056ECE33D}"/>
              </a:ext>
            </a:extLst>
          </p:cNvPr>
          <p:cNvCxnSpPr>
            <a:cxnSpLocks/>
          </p:cNvCxnSpPr>
          <p:nvPr/>
        </p:nvCxnSpPr>
        <p:spPr>
          <a:xfrm flipV="1">
            <a:off x="5807339" y="3197778"/>
            <a:ext cx="117791" cy="6333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0E9A2C06-E38F-FC33-BAA9-FF507C43681B}"/>
              </a:ext>
            </a:extLst>
          </p:cNvPr>
          <p:cNvCxnSpPr>
            <a:cxnSpLocks/>
          </p:cNvCxnSpPr>
          <p:nvPr/>
        </p:nvCxnSpPr>
        <p:spPr>
          <a:xfrm flipH="1">
            <a:off x="5940359" y="3600178"/>
            <a:ext cx="130898" cy="3722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ccia a destra 50">
            <a:extLst>
              <a:ext uri="{FF2B5EF4-FFF2-40B4-BE49-F238E27FC236}">
                <a16:creationId xmlns:a16="http://schemas.microsoft.com/office/drawing/2014/main" id="{6A963579-5B4A-AE6E-EC53-63503A3C740D}"/>
              </a:ext>
            </a:extLst>
          </p:cNvPr>
          <p:cNvSpPr/>
          <p:nvPr/>
        </p:nvSpPr>
        <p:spPr>
          <a:xfrm rot="16200000" flipV="1">
            <a:off x="5387908" y="4426200"/>
            <a:ext cx="1143000" cy="212203"/>
          </a:xfrm>
          <a:prstGeom prst="rightArrow">
            <a:avLst/>
          </a:prstGeom>
          <a:solidFill>
            <a:srgbClr val="FFC000"/>
          </a:solidFill>
          <a:ln>
            <a:solidFill>
              <a:srgbClr val="A530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90CB117A-D3E1-DE10-4C8F-05B469FE5E4C}"/>
                  </a:ext>
                </a:extLst>
              </p:cNvPr>
              <p:cNvSpPr txBox="1"/>
              <p:nvPr/>
            </p:nvSpPr>
            <p:spPr>
              <a:xfrm>
                <a:off x="4813872" y="5333118"/>
                <a:ext cx="894065" cy="681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it-IT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Mg</m:t>
                          </m:r>
                        </m:e>
                      </m:sPre>
                    </m:oMath>
                  </m:oMathPara>
                </a14:m>
                <a:endParaRPr lang="it-IT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it-IT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g.s</a:t>
                </a:r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90CB117A-D3E1-DE10-4C8F-05B469FE5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872" y="5333118"/>
                <a:ext cx="894065" cy="681597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7F7B7EF2-66AA-6433-D6E0-E2B1EAB81867}"/>
              </a:ext>
            </a:extLst>
          </p:cNvPr>
          <p:cNvSpPr txBox="1"/>
          <p:nvPr/>
        </p:nvSpPr>
        <p:spPr>
          <a:xfrm>
            <a:off x="3726760" y="5217692"/>
            <a:ext cx="8742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it-IT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3363FF7C-1D7C-7097-2D58-4CD898E8C70A}"/>
              </a:ext>
            </a:extLst>
          </p:cNvPr>
          <p:cNvCxnSpPr>
            <a:cxnSpLocks/>
          </p:cNvCxnSpPr>
          <p:nvPr/>
        </p:nvCxnSpPr>
        <p:spPr>
          <a:xfrm>
            <a:off x="4504912" y="5671555"/>
            <a:ext cx="419513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Segno di moltiplicazione 55">
            <a:extLst>
              <a:ext uri="{FF2B5EF4-FFF2-40B4-BE49-F238E27FC236}">
                <a16:creationId xmlns:a16="http://schemas.microsoft.com/office/drawing/2014/main" id="{33ECD7FA-BA1F-562C-003B-2E69261B46AD}"/>
              </a:ext>
            </a:extLst>
          </p:cNvPr>
          <p:cNvSpPr/>
          <p:nvPr/>
        </p:nvSpPr>
        <p:spPr>
          <a:xfrm>
            <a:off x="8730884" y="3248793"/>
            <a:ext cx="590988" cy="634436"/>
          </a:xfrm>
          <a:prstGeom prst="mathMultiply">
            <a:avLst/>
          </a:prstGeom>
          <a:solidFill>
            <a:srgbClr val="FFC000"/>
          </a:solidFill>
          <a:ln>
            <a:solidFill>
              <a:srgbClr val="A530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C5F0213E-3895-3FB6-C021-3242803F7BA1}"/>
                  </a:ext>
                </a:extLst>
              </p:cNvPr>
              <p:cNvSpPr txBox="1"/>
              <p:nvPr/>
            </p:nvSpPr>
            <p:spPr>
              <a:xfrm>
                <a:off x="3921968" y="4391547"/>
                <a:ext cx="2113640" cy="404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it-IT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sup>
                        <m:e>
                          <m:r>
                            <a:rPr lang="it-IT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𝐌𝐠</m:t>
                          </m:r>
                        </m:e>
                      </m:sPre>
                      <m:d>
                        <m:dPr>
                          <m:ctrlPr>
                            <a:rPr lang="it-IT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𝛂</m:t>
                          </m:r>
                          <m:r>
                            <a:rPr lang="it-IT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𝛂</m:t>
                              </m:r>
                            </m:e>
                            <m:sup>
                              <m:r>
                                <a:rPr lang="it-IT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Pre>
                        <m:sPrePr>
                          <m:ctrlPr>
                            <a:rPr lang="it-IT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it-IT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sup>
                        <m:e>
                          <m:sSup>
                            <m:sSupPr>
                              <m:ctrlPr>
                                <a:rPr lang="it-IT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𝐌𝐠</m:t>
                              </m:r>
                            </m:e>
                            <m:sup>
                              <m:r>
                                <a:rPr lang="it-IT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it-IT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C5F0213E-3895-3FB6-C021-3242803F7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968" y="4391547"/>
                <a:ext cx="2113640" cy="404598"/>
              </a:xfrm>
              <a:prstGeom prst="rect">
                <a:avLst/>
              </a:prstGeom>
              <a:blipFill>
                <a:blip r:embed="rId10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Chemistry something | Baamboozle - Baamboozle | The Most Fun Classroom ...">
            <a:extLst>
              <a:ext uri="{FF2B5EF4-FFF2-40B4-BE49-F238E27FC236}">
                <a16:creationId xmlns:a16="http://schemas.microsoft.com/office/drawing/2014/main" id="{0222AC51-E048-486C-C5D5-9D5CEF11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52" y="5234929"/>
            <a:ext cx="870945" cy="87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7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schermat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428986DF-BBF5-9E20-C5CD-91720AAC0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5" y="1457506"/>
            <a:ext cx="6510242" cy="4218636"/>
          </a:xfrm>
          <a:prstGeom prst="rect">
            <a:avLst/>
          </a:prstGeom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3C1D8917-2543-4D50-DBF0-B6DF39862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6</a:t>
            </a:fld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97B372C-0C54-7DFA-1C09-7F65E7E4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738DE68-22D9-A9A4-55AC-735133D4D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9D5F25D-75EB-09F0-A952-EBB4BD0ADCAB}"/>
                  </a:ext>
                </a:extLst>
              </p:cNvPr>
              <p:cNvSpPr txBox="1"/>
              <p:nvPr/>
            </p:nvSpPr>
            <p:spPr>
              <a:xfrm>
                <a:off x="450185" y="300307"/>
                <a:ext cx="11125730" cy="647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3200" b="1" i="1" dirty="0" smtClean="0">
                            <a:solidFill>
                              <a:srgbClr val="A530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  <m:r>
                      <a:rPr lang="it-IT" sz="3200" b="1" i="0" smtClean="0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3200" b="1" i="1" dirty="0" smtClean="0">
                            <a:solidFill>
                              <a:srgbClr val="A530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it-IT" sz="32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sPre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it-IT" sz="3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monopole</a:t>
                </a:r>
                <a:r>
                  <a:rPr lang="it-IT" sz="3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</a:t>
                </a:r>
                <a:r>
                  <a:rPr lang="it-IT" sz="3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it-IT" sz="3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novel</a:t>
                </a:r>
                <a:r>
                  <a:rPr lang="it-IT" sz="3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probe for </a:t>
                </a:r>
                <a:r>
                  <a:rPr lang="it-IT" sz="3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resonances</a:t>
                </a:r>
                <a:endParaRPr lang="it-IT" sz="3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9D5F25D-75EB-09F0-A952-EBB4BD0AD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85" y="300307"/>
                <a:ext cx="11125730" cy="647613"/>
              </a:xfrm>
              <a:prstGeom prst="rect">
                <a:avLst/>
              </a:prstGeom>
              <a:blipFill>
                <a:blip r:embed="rId4"/>
                <a:stretch>
                  <a:fillRect t="-5660" b="-273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69AC5E4-F0E4-C93D-0720-63238FAB4DB4}"/>
              </a:ext>
            </a:extLst>
          </p:cNvPr>
          <p:cNvSpPr txBox="1"/>
          <p:nvPr/>
        </p:nvSpPr>
        <p:spPr>
          <a:xfrm>
            <a:off x="5988533" y="957419"/>
            <a:ext cx="5356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b="1" i="0" dirty="0" err="1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Adsley</a:t>
            </a:r>
            <a:r>
              <a:rPr lang="en-US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b="1" i="1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Letters</a:t>
            </a:r>
            <a:r>
              <a:rPr lang="en-US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129.10 (2022</a:t>
            </a:r>
            <a:r>
              <a:rPr lang="en-US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b="1" dirty="0">
              <a:solidFill>
                <a:srgbClr val="A53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56B42DD3-B8A4-3BA3-AA4D-865A334B76A8}"/>
                  </a:ext>
                </a:extLst>
              </p:cNvPr>
              <p:cNvSpPr txBox="1"/>
              <p:nvPr/>
            </p:nvSpPr>
            <p:spPr>
              <a:xfrm>
                <a:off x="6692875" y="2923897"/>
                <a:ext cx="4256512" cy="1284967"/>
              </a:xfrm>
              <a:prstGeom prst="rect">
                <a:avLst/>
              </a:prstGeom>
              <a:noFill/>
              <a:ln w="28575">
                <a:solidFill>
                  <a:srgbClr val="A5300F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Possible analogy between the 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Hoyle-state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sup>
                      <m:e>
                        <m:r>
                          <a:rPr lang="it-IT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the driver of 3α fusion and 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candidate C+C cluster states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it-IT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  <m:e>
                        <m:r>
                          <a:rPr lang="it-IT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𝐌𝐠</m:t>
                        </m:r>
                      </m:e>
                    </m:sPre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drivers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it-IT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fusion.</a:t>
                </a:r>
                <a:endParaRPr lang="it-IT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56B42DD3-B8A4-3BA3-AA4D-865A334B7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875" y="2923897"/>
                <a:ext cx="4256512" cy="1284967"/>
              </a:xfrm>
              <a:prstGeom prst="rect">
                <a:avLst/>
              </a:prstGeom>
              <a:blipFill>
                <a:blip r:embed="rId5"/>
                <a:stretch>
                  <a:fillRect l="-711" t="-1860" b="-3721"/>
                </a:stretch>
              </a:blipFill>
              <a:ln w="28575">
                <a:solidFill>
                  <a:srgbClr val="A5300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A942D275-062A-93C3-7DDF-EF9038EC7891}"/>
                  </a:ext>
                </a:extLst>
              </p:cNvPr>
              <p:cNvSpPr txBox="1"/>
              <p:nvPr/>
            </p:nvSpPr>
            <p:spPr>
              <a:xfrm>
                <a:off x="6629287" y="2251631"/>
                <a:ext cx="176483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superbursts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it-IT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0.4)</a:t>
                </a: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A942D275-062A-93C3-7DDF-EF9038EC7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287" y="2251631"/>
                <a:ext cx="1764835" cy="307777"/>
              </a:xfrm>
              <a:prstGeom prst="rect">
                <a:avLst/>
              </a:prstGeom>
              <a:blipFill>
                <a:blip r:embed="rId6"/>
                <a:stretch>
                  <a:fillRect l="-1034" t="-1961" b="-196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0AC4DF57-04D3-1CC0-8E79-8812FCF10241}"/>
                  </a:ext>
                </a:extLst>
              </p:cNvPr>
              <p:cNvSpPr txBox="1"/>
              <p:nvPr/>
            </p:nvSpPr>
            <p:spPr>
              <a:xfrm>
                <a:off x="6810903" y="2037065"/>
                <a:ext cx="36427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massive stars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0.6)</a:t>
                </a:r>
                <a:endParaRPr lang="it-IT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0AC4DF57-04D3-1CC0-8E79-8812FCF10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903" y="2037065"/>
                <a:ext cx="3642784" cy="307777"/>
              </a:xfrm>
              <a:prstGeom prst="rect">
                <a:avLst/>
              </a:prstGeom>
              <a:blipFill>
                <a:blip r:embed="rId7"/>
                <a:stretch>
                  <a:fillRect l="-502" t="-3922" b="-196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CCAAA5DD-6BCA-FAED-4EA1-ED5E004446FA}"/>
                  </a:ext>
                </a:extLst>
              </p:cNvPr>
              <p:cNvSpPr txBox="1"/>
              <p:nvPr/>
            </p:nvSpPr>
            <p:spPr>
              <a:xfrm>
                <a:off x="7120466" y="1812677"/>
                <a:ext cx="302365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type 1a supernovae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1.8)</a:t>
                </a:r>
                <a:endParaRPr lang="it-IT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CCAAA5DD-6BCA-FAED-4EA1-ED5E00444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466" y="1812677"/>
                <a:ext cx="3023659" cy="307777"/>
              </a:xfrm>
              <a:prstGeom prst="rect">
                <a:avLst/>
              </a:prstGeom>
              <a:blipFill>
                <a:blip r:embed="rId8"/>
                <a:stretch>
                  <a:fillRect l="-605" t="-1961" b="-196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egnaposto contenuto 6">
            <a:extLst>
              <a:ext uri="{FF2B5EF4-FFF2-40B4-BE49-F238E27FC236}">
                <a16:creationId xmlns:a16="http://schemas.microsoft.com/office/drawing/2014/main" id="{20EE619D-63AF-79D5-6B16-C71480ACED6E}"/>
              </a:ext>
            </a:extLst>
          </p:cNvPr>
          <p:cNvSpPr txBox="1">
            <a:spLocks/>
          </p:cNvSpPr>
          <p:nvPr/>
        </p:nvSpPr>
        <p:spPr>
          <a:xfrm>
            <a:off x="6621272" y="4449113"/>
            <a:ext cx="4572113" cy="9787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it-IT" sz="16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Energetics</a:t>
            </a:r>
            <a:r>
              <a:rPr lang="it-IT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are crucial in driving the system towards a particular cluster configuration  Ikeda diagrams (</a:t>
            </a:r>
            <a:r>
              <a:rPr lang="it-IT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1968</a:t>
            </a:r>
            <a:r>
              <a:rPr lang="it-IT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 clusters are expected to emerge close or slightly below the cluster separation energy.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3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35A1C-A283-02A2-0C88-A51B99B79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549A4E55-C7E7-4FAC-26A5-354714AE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7</a:t>
            </a:fld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CBEC375-0850-9286-A4F0-F3778732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02DA9D5-6B4E-0989-79E1-7C6B75754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p:pic>
        <p:nvPicPr>
          <p:cNvPr id="3" name="Immagine 2" descr="Immagine che contiene testo, diagramma, cerchio, schermata&#10;&#10;Il contenuto generato dall'IA potrebbe non essere corretto.">
            <a:extLst>
              <a:ext uri="{FF2B5EF4-FFF2-40B4-BE49-F238E27FC236}">
                <a16:creationId xmlns:a16="http://schemas.microsoft.com/office/drawing/2014/main" id="{706A29BB-9C49-ED11-3E7E-142A107E9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1" y="1633971"/>
            <a:ext cx="4993704" cy="3620784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3B1BA0F-CEB0-04B7-D9DE-FDD10539C56D}"/>
              </a:ext>
            </a:extLst>
          </p:cNvPr>
          <p:cNvSpPr txBox="1">
            <a:spLocks/>
          </p:cNvSpPr>
          <p:nvPr/>
        </p:nvSpPr>
        <p:spPr>
          <a:xfrm>
            <a:off x="478276" y="235316"/>
            <a:ext cx="9171562" cy="73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97FB6458-F25C-848D-F5C2-B926A6424E02}"/>
                  </a:ext>
                </a:extLst>
              </p:cNvPr>
              <p:cNvSpPr txBox="1"/>
              <p:nvPr/>
            </p:nvSpPr>
            <p:spPr>
              <a:xfrm>
                <a:off x="471353" y="330678"/>
                <a:ext cx="11090541" cy="578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2800" b="1" i="1" dirty="0" smtClean="0">
                            <a:solidFill>
                              <a:srgbClr val="A530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28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it-IT" sz="28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  <m:r>
                      <a:rPr lang="it-IT" sz="2800" b="1" i="0" smtClean="0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800" b="1" i="1" dirty="0" smtClean="0">
                            <a:solidFill>
                              <a:srgbClr val="A530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28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it-IT" sz="28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it-IT" sz="2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sPre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Extending the Hoyle-State Paradigm to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it-IT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  <m:r>
                      <a:rPr lang="it-IT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it-IT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it-IT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</m:oMath>
                </a14:m>
                <a:r>
                  <a:rPr lang="it-IT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fusion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97FB6458-F25C-848D-F5C2-B926A6424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53" y="330678"/>
                <a:ext cx="11090541" cy="578172"/>
              </a:xfrm>
              <a:prstGeom prst="rect">
                <a:avLst/>
              </a:prstGeom>
              <a:blipFill>
                <a:blip r:embed="rId3"/>
                <a:stretch>
                  <a:fillRect t="-3158" b="-263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46898F-2BD8-5209-61E5-9BB9640E61B3}"/>
              </a:ext>
            </a:extLst>
          </p:cNvPr>
          <p:cNvSpPr txBox="1"/>
          <p:nvPr/>
        </p:nvSpPr>
        <p:spPr>
          <a:xfrm>
            <a:off x="5921374" y="908850"/>
            <a:ext cx="5356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b="1" i="0" dirty="0" err="1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Adsley</a:t>
            </a:r>
            <a:r>
              <a:rPr lang="en-US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b="1" i="1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Letters</a:t>
            </a:r>
            <a:r>
              <a:rPr lang="en-US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129.10 (2022</a:t>
            </a:r>
            <a:r>
              <a:rPr lang="en-US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b="1" dirty="0">
              <a:solidFill>
                <a:srgbClr val="A53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72E41FB-A5C2-551A-2F9F-3F3DB5C119E8}"/>
              </a:ext>
            </a:extLst>
          </p:cNvPr>
          <p:cNvSpPr txBox="1"/>
          <p:nvPr/>
        </p:nvSpPr>
        <p:spPr>
          <a:xfrm>
            <a:off x="631272" y="5283352"/>
            <a:ext cx="55472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Set-up </a:t>
            </a:r>
            <a:r>
              <a:rPr lang="it-IT" sz="1600" dirty="0" err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sz="1600" dirty="0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sz="1600" dirty="0" err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it-IT" sz="1600" dirty="0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1600" dirty="0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iThemba</a:t>
            </a:r>
            <a:r>
              <a:rPr lang="it-IT" sz="1600" dirty="0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LABS, Cape Town.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1D7B97D-CC8F-055B-19B0-E5AD01FE59CF}"/>
              </a:ext>
            </a:extLst>
          </p:cNvPr>
          <p:cNvSpPr txBox="1"/>
          <p:nvPr/>
        </p:nvSpPr>
        <p:spPr>
          <a:xfrm>
            <a:off x="6438900" y="1747355"/>
            <a:ext cx="3990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200-MeV beam of α particles;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7C637F5B-FA96-05D8-09DF-DFD93D61E9DB}"/>
                  </a:ext>
                </a:extLst>
              </p:cNvPr>
              <p:cNvSpPr txBox="1"/>
              <p:nvPr/>
            </p:nvSpPr>
            <p:spPr>
              <a:xfrm>
                <a:off x="6438900" y="2116687"/>
                <a:ext cx="2869406" cy="397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enriched</a:t>
                </a:r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Mg</m:t>
                        </m:r>
                      </m:e>
                    </m:sPre>
                  </m:oMath>
                </a14:m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foil</a:t>
                </a:r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7C637F5B-FA96-05D8-09DF-DFD93D61E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900" y="2116687"/>
                <a:ext cx="2869406" cy="397545"/>
              </a:xfrm>
              <a:prstGeom prst="rect">
                <a:avLst/>
              </a:prstGeom>
              <a:blipFill>
                <a:blip r:embed="rId4"/>
                <a:stretch>
                  <a:fillRect l="-1274" t="-3077" b="-2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6782ABA-1A33-9378-E25D-CA351187AFDA}"/>
              </a:ext>
            </a:extLst>
          </p:cNvPr>
          <p:cNvSpPr txBox="1"/>
          <p:nvPr/>
        </p:nvSpPr>
        <p:spPr>
          <a:xfrm>
            <a:off x="6438900" y="2511028"/>
            <a:ext cx="3842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K600 Q2D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spectrometer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9D3A1CF-A3D5-B08A-223E-5126B63C35B6}"/>
              </a:ext>
            </a:extLst>
          </p:cNvPr>
          <p:cNvSpPr txBox="1"/>
          <p:nvPr/>
        </p:nvSpPr>
        <p:spPr>
          <a:xfrm>
            <a:off x="6438900" y="4188137"/>
            <a:ext cx="42167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Coincidence</a:t>
            </a:r>
            <a:r>
              <a:rPr lang="it-IT" dirty="0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Array for K600 </a:t>
            </a:r>
            <a:r>
              <a:rPr lang="it-IT" dirty="0" err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it-IT" dirty="0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(CAKE)  of double-</a:t>
            </a:r>
            <a:r>
              <a:rPr lang="it-IT" dirty="0" err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sided</a:t>
            </a:r>
            <a:r>
              <a:rPr lang="it-IT" dirty="0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silicon strip detectors.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31CCEA9-3673-6DB6-48AA-5A4A056EC826}"/>
              </a:ext>
            </a:extLst>
          </p:cNvPr>
          <p:cNvSpPr txBox="1"/>
          <p:nvPr/>
        </p:nvSpPr>
        <p:spPr>
          <a:xfrm>
            <a:off x="6438900" y="3264807"/>
            <a:ext cx="38421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Inelastically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scattered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focal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 the K600;</a:t>
            </a:r>
          </a:p>
        </p:txBody>
      </p:sp>
    </p:spTree>
    <p:extLst>
      <p:ext uri="{BB962C8B-B14F-4D97-AF65-F5344CB8AC3E}">
        <p14:creationId xmlns:p14="http://schemas.microsoft.com/office/powerpoint/2010/main" val="120128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11CCC-58EC-653C-67EE-9A0CC8798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3DEF6D0-E497-07CA-E289-B4CE6CD3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8</a:t>
            </a:fld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2492CE3-1ACD-A0FC-B0C7-856A27452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EA850C-4DAF-9687-6AD4-F14C7339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p:pic>
        <p:nvPicPr>
          <p:cNvPr id="5" name="Immagine 4" descr="Immagine che contiene testo, Carattere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0B0CE220-AA24-9AE0-4152-291D49341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3" y="1620372"/>
            <a:ext cx="6668256" cy="33135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68E116A-A2FE-1B59-406E-200E04EB4C70}"/>
                  </a:ext>
                </a:extLst>
              </p:cNvPr>
              <p:cNvSpPr txBox="1"/>
              <p:nvPr/>
            </p:nvSpPr>
            <p:spPr>
              <a:xfrm>
                <a:off x="471353" y="330678"/>
                <a:ext cx="11090541" cy="578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2800" b="1" i="1" dirty="0" smtClean="0">
                            <a:solidFill>
                              <a:srgbClr val="A530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28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it-IT" sz="28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  <m:r>
                      <a:rPr lang="it-IT" sz="2800" b="1" i="0" smtClean="0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800" b="1" i="1" dirty="0" smtClean="0">
                            <a:solidFill>
                              <a:srgbClr val="A530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28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it-IT" sz="28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it-IT" sz="2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sPre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Extending the Hoyle-State Paradigm to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it-IT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  <m:r>
                      <a:rPr lang="it-IT" sz="2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it-IT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it-IT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</m:oMath>
                </a14:m>
                <a:r>
                  <a:rPr lang="it-IT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fusion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68E116A-A2FE-1B59-406E-200E04EB4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53" y="330678"/>
                <a:ext cx="11090541" cy="578172"/>
              </a:xfrm>
              <a:prstGeom prst="rect">
                <a:avLst/>
              </a:prstGeom>
              <a:blipFill>
                <a:blip r:embed="rId3"/>
                <a:stretch>
                  <a:fillRect t="-3158" b="-263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BF4BA8A-9EBE-6393-930F-ADC5440E7F67}"/>
              </a:ext>
            </a:extLst>
          </p:cNvPr>
          <p:cNvSpPr txBox="1"/>
          <p:nvPr/>
        </p:nvSpPr>
        <p:spPr>
          <a:xfrm>
            <a:off x="5921374" y="908850"/>
            <a:ext cx="5356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b="1" i="0" dirty="0" err="1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Adsley</a:t>
            </a:r>
            <a:r>
              <a:rPr lang="en-US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b="1" i="1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Letters</a:t>
            </a:r>
            <a:r>
              <a:rPr lang="en-US" b="1" i="0" dirty="0">
                <a:solidFill>
                  <a:srgbClr val="A530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129.10 (2022</a:t>
            </a:r>
            <a:r>
              <a:rPr lang="en-US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b="1" dirty="0">
              <a:solidFill>
                <a:srgbClr val="A53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32586B6F-1739-799F-DB33-75CE01CDF50E}"/>
                  </a:ext>
                </a:extLst>
              </p:cNvPr>
              <p:cNvSpPr txBox="1"/>
              <p:nvPr/>
            </p:nvSpPr>
            <p:spPr>
              <a:xfrm>
                <a:off x="901148" y="4933950"/>
                <a:ext cx="6096000" cy="545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400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Excitation-energy </a:t>
                </a:r>
                <a:r>
                  <a:rPr lang="it-IT" sz="1400" dirty="0" err="1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spectra</a:t>
                </a:r>
                <a:r>
                  <a:rPr lang="it-IT" sz="1400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it-IT" sz="1400" dirty="0" err="1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</a:t>
                </a:r>
                <a:r>
                  <a:rPr lang="it-IT" sz="1400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400" dirty="0" err="1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excited</a:t>
                </a:r>
                <a:r>
                  <a:rPr lang="it-IT" sz="1400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400" i="1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1400" b="0" i="0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sz="1400" b="0" i="0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</a:rPr>
                          <m:t>Mg</m:t>
                        </m:r>
                      </m:e>
                    </m:sPre>
                    <m:d>
                      <m:dPr>
                        <m:ctrlPr>
                          <a:rPr lang="it-IT" sz="1400" i="1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400" b="0" i="0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it-IT" sz="1400" b="0" i="0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1400" i="1" smtClean="0">
                                <a:solidFill>
                                  <a:srgbClr val="1010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1400" b="0" i="0" smtClean="0">
                                <a:solidFill>
                                  <a:srgbClr val="10101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it-IT" sz="1400" b="0" i="0" smtClean="0">
                                <a:solidFill>
                                  <a:srgbClr val="10101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Pre>
                      <m:sPrePr>
                        <m:ctrlPr>
                          <a:rPr lang="it-IT" sz="1400" i="1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1400" b="0" i="0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  <m:e>
                        <m:sSup>
                          <m:sSupPr>
                            <m:ctrlPr>
                              <a:rPr lang="it-IT" sz="1400" i="1" smtClean="0">
                                <a:solidFill>
                                  <a:srgbClr val="1010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1400" b="0" i="0" smtClean="0">
                                <a:solidFill>
                                  <a:srgbClr val="101010"/>
                                </a:solidFill>
                                <a:latin typeface="Cambria Math" panose="02040503050406030204" pitchFamily="18" charset="0"/>
                              </a:rPr>
                              <m:t>Mg</m:t>
                            </m:r>
                          </m:e>
                          <m:sup>
                            <m:r>
                              <a:rPr lang="it-IT" sz="1400" b="0" i="0" smtClean="0">
                                <a:solidFill>
                                  <a:srgbClr val="10101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sPre>
                  </m:oMath>
                </a14:m>
                <a:r>
                  <a:rPr lang="it-IT" sz="1400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reaction </a:t>
                </a:r>
                <a:r>
                  <a:rPr lang="it-IT" sz="1400" dirty="0" err="1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sz="1400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0-degree. </a:t>
                </a:r>
                <a:r>
                  <a:rPr lang="it-IT" sz="1400" dirty="0" err="1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Superimposed</a:t>
                </a:r>
                <a:r>
                  <a:rPr lang="it-IT" sz="1400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</a:t>
                </a:r>
                <a:r>
                  <a:rPr lang="it-IT" sz="1400" dirty="0" err="1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coincidence</a:t>
                </a:r>
                <a:r>
                  <a:rPr lang="it-IT" sz="1400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 for </a:t>
                </a:r>
                <a:r>
                  <a:rPr lang="it-IT" sz="1400" dirty="0" err="1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</a:t>
                </a:r>
                <a:r>
                  <a:rPr lang="it-IT" sz="1400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breakup </a:t>
                </a:r>
                <a:r>
                  <a:rPr lang="it-IT" sz="1400" dirty="0" err="1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channels</a:t>
                </a:r>
                <a:r>
                  <a:rPr lang="it-IT" sz="1400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32586B6F-1739-799F-DB33-75CE01CDF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48" y="4933950"/>
                <a:ext cx="6096000" cy="545149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DC5567BD-0A77-3708-2064-9096D402DABF}"/>
                  </a:ext>
                </a:extLst>
              </p:cNvPr>
              <p:cNvSpPr txBox="1"/>
              <p:nvPr/>
            </p:nvSpPr>
            <p:spPr>
              <a:xfrm>
                <a:off x="7139609" y="1967895"/>
                <a:ext cx="432310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dirty="0" err="1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four</a:t>
                </a:r>
                <a:r>
                  <a:rPr lang="it-IT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it-IT" i="0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sup>
                    </m:sSup>
                    <m:r>
                      <a:rPr lang="it-IT" b="0" i="0" smtClean="0">
                        <a:solidFill>
                          <a:srgbClr val="10101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b="0" i="0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it-IT" b="0" i="0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 of  </a:t>
                </a:r>
                <a:r>
                  <a:rPr lang="it-IT" dirty="0" err="1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importance</a:t>
                </a:r>
                <a:r>
                  <a:rPr lang="it-IT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:r>
                  <a:rPr lang="it-IT" dirty="0" err="1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present</a:t>
                </a:r>
                <a:r>
                  <a:rPr lang="it-IT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work (</a:t>
                </a:r>
                <a:r>
                  <a:rPr lang="it-IT" dirty="0" err="1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marked</a:t>
                </a:r>
                <a:r>
                  <a:rPr lang="it-IT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black </a:t>
                </a:r>
                <a:r>
                  <a:rPr lang="it-IT" dirty="0" err="1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diamonds</a:t>
                </a:r>
                <a:r>
                  <a:rPr lang="it-IT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are:</a:t>
                </a:r>
              </a:p>
              <a:p>
                <a:r>
                  <a:rPr lang="it-IT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sub>
                    </m:sSub>
                    <m:r>
                      <a:rPr lang="it-IT" b="0" i="0" smtClean="0">
                        <a:solidFill>
                          <a:srgbClr val="10101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=13.78, 13.88, 15.31, 15.75 </m:t>
                    </m:r>
                    <m:r>
                      <m:rPr>
                        <m:sty m:val="p"/>
                      </m:rPr>
                      <a:rPr lang="it-IT" b="0" i="0" smtClean="0">
                        <a:solidFill>
                          <a:srgbClr val="10101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  <m:r>
                      <a:rPr lang="it-IT" b="0" i="0" smtClean="0">
                        <a:solidFill>
                          <a:srgbClr val="10101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it-IT" dirty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DC5567BD-0A77-3708-2064-9096D402D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609" y="1967895"/>
                <a:ext cx="4323108" cy="1200329"/>
              </a:xfrm>
              <a:prstGeom prst="rect">
                <a:avLst/>
              </a:prstGeom>
              <a:blipFill>
                <a:blip r:embed="rId5"/>
                <a:stretch>
                  <a:fillRect l="-846" t="-3046" r="-12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9E2BA51E-099E-80E0-CD8B-D2FD101928FF}"/>
                  </a:ext>
                </a:extLst>
              </p:cNvPr>
              <p:cNvSpPr txBox="1"/>
              <p:nvPr/>
            </p:nvSpPr>
            <p:spPr>
              <a:xfrm>
                <a:off x="7139609" y="3315291"/>
                <a:ext cx="4422285" cy="1230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Despite comprehensive data on resonance scattering measurements of α particles from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en-US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 is no evidence for population of these four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it-IT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sup>
                    </m:sSup>
                    <m:r>
                      <a:rPr lang="it-IT">
                        <a:solidFill>
                          <a:srgbClr val="10101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it-IT" i="1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it-IT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states.</a:t>
                </a:r>
                <a:endParaRPr lang="it-IT" dirty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9E2BA51E-099E-80E0-CD8B-D2FD10192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609" y="3315291"/>
                <a:ext cx="4422285" cy="1230273"/>
              </a:xfrm>
              <a:prstGeom prst="rect">
                <a:avLst/>
              </a:prstGeom>
              <a:blipFill>
                <a:blip r:embed="rId6"/>
                <a:stretch>
                  <a:fillRect l="-826" t="-2970" b="-69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47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C695D-9E90-65D3-3B68-BC5668ABF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64337E4-FB30-46C9-4C78-A39371BB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BFB0-A2C7-47A1-A117-6C20857C7A97}" type="slidenum">
              <a:rPr lang="it-IT" smtClean="0"/>
              <a:t>9</a:t>
            </a:fld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F621FF3-7D4C-9F43-2B23-1FE9A822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February 18th 2025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0309BF1-3431-BF15-72CB-A7D90ACB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Federica Ercolano       ECT  KRINA2025  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olo 1">
                <a:extLst>
                  <a:ext uri="{FF2B5EF4-FFF2-40B4-BE49-F238E27FC236}">
                    <a16:creationId xmlns:a16="http://schemas.microsoft.com/office/drawing/2014/main" id="{341537C9-6D56-F474-0944-2C93674935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910" y="249591"/>
                <a:ext cx="9171562" cy="734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it-IT" sz="2800" b="1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scattering on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2800" b="1" i="1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2800" b="1" i="0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sup>
                      <m:e>
                        <m:r>
                          <a:rPr lang="it-IT" sz="2800" b="1" i="0" smtClean="0">
                            <a:solidFill>
                              <a:srgbClr val="101010"/>
                            </a:solidFill>
                            <a:latin typeface="Cambria Math" panose="02040503050406030204" pitchFamily="18" charset="0"/>
                          </a:rPr>
                          <m:t>𝐌𝐠</m:t>
                        </m:r>
                      </m:e>
                    </m:sPre>
                  </m:oMath>
                </a14:m>
                <a:r>
                  <a:rPr lang="it-IT" sz="2800" b="1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800" b="1" dirty="0" err="1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sz="2800" b="1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Oslo </a:t>
                </a:r>
                <a:r>
                  <a:rPr lang="it-IT" sz="2800" b="1" dirty="0" err="1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Cyclotron</a:t>
                </a:r>
                <a:r>
                  <a:rPr lang="it-IT" sz="2800" b="1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800" b="1" dirty="0" err="1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Laboratory</a:t>
                </a:r>
                <a:r>
                  <a:rPr lang="it-IT" sz="2800" b="1" dirty="0">
                    <a:solidFill>
                      <a:srgbClr val="1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(OCL) </a:t>
                </a:r>
              </a:p>
            </p:txBody>
          </p:sp>
        </mc:Choice>
        <mc:Fallback xmlns="">
          <p:sp>
            <p:nvSpPr>
              <p:cNvPr id="10" name="Titolo 1">
                <a:extLst>
                  <a:ext uri="{FF2B5EF4-FFF2-40B4-BE49-F238E27FC236}">
                    <a16:creationId xmlns:a16="http://schemas.microsoft.com/office/drawing/2014/main" id="{341537C9-6D56-F474-0944-2C9367493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10" y="249591"/>
                <a:ext cx="9171562" cy="734101"/>
              </a:xfrm>
              <a:prstGeom prst="rect">
                <a:avLst/>
              </a:prstGeom>
              <a:blipFill>
                <a:blip r:embed="rId3"/>
                <a:stretch>
                  <a:fillRect l="-1396" r="-1130" b="-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D3A5DB-4CE2-C385-F552-E924F41DFF67}"/>
              </a:ext>
            </a:extLst>
          </p:cNvPr>
          <p:cNvSpPr txBox="1"/>
          <p:nvPr/>
        </p:nvSpPr>
        <p:spPr>
          <a:xfrm>
            <a:off x="419910" y="1026708"/>
            <a:ext cx="3990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30-MeV beam of α particles;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 descr="Immagine che contiene interno, origami, arte&#10;&#10;Il contenuto generato dall'IA potrebbe non essere corretto.">
            <a:extLst>
              <a:ext uri="{FF2B5EF4-FFF2-40B4-BE49-F238E27FC236}">
                <a16:creationId xmlns:a16="http://schemas.microsoft.com/office/drawing/2014/main" id="{2283A6EC-D850-ABA9-887C-6BDD25E1D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49" y="1607100"/>
            <a:ext cx="3732407" cy="2799305"/>
          </a:xfrm>
          <a:prstGeom prst="rect">
            <a:avLst/>
          </a:prstGeom>
        </p:spPr>
      </p:pic>
      <p:pic>
        <p:nvPicPr>
          <p:cNvPr id="9" name="Immagine 8" descr="Immagine che contiene arte, schermata&#10;&#10;Il contenuto generato dall'IA potrebbe non essere corretto.">
            <a:extLst>
              <a:ext uri="{FF2B5EF4-FFF2-40B4-BE49-F238E27FC236}">
                <a16:creationId xmlns:a16="http://schemas.microsoft.com/office/drawing/2014/main" id="{0AD84262-9AA3-4D0E-4348-4CCB9C988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7"/>
          <a:stretch/>
        </p:blipFill>
        <p:spPr>
          <a:xfrm>
            <a:off x="6308035" y="1611486"/>
            <a:ext cx="4219592" cy="281485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00C15F2-45D6-4871-6EBF-1AD2B0E16813}"/>
              </a:ext>
            </a:extLst>
          </p:cNvPr>
          <p:cNvSpPr txBox="1"/>
          <p:nvPr/>
        </p:nvSpPr>
        <p:spPr>
          <a:xfrm>
            <a:off x="7134259" y="5311344"/>
            <a:ext cx="3451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it-IT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Zeiser</a:t>
            </a:r>
            <a:r>
              <a:rPr lang="it-I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/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Inst. and Methods in Physics Research, A 985 (2021)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egnaposto contenuto 2">
                <a:extLst>
                  <a:ext uri="{FF2B5EF4-FFF2-40B4-BE49-F238E27FC236}">
                    <a16:creationId xmlns:a16="http://schemas.microsoft.com/office/drawing/2014/main" id="{2BCF3383-D12B-93AF-4481-097297CD01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3283" y="4430510"/>
                <a:ext cx="3732408" cy="10824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SiRi</a:t>
                </a:r>
                <a:r>
                  <a:rPr lang="it-IT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particle-telescope</a:t>
                </a:r>
                <a:r>
                  <a:rPr lang="it-IT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system: 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trapezoidal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ΔE-E silicon detectors. 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Thin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ΔE front detector segmented into 8 annular strips</a:t>
                </a:r>
                <a14:m>
                  <m:oMath xmlns:m="http://schemas.openxmlformats.org/officeDocument/2006/math">
                    <m:r>
                      <a:rPr lang="it-IT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t-IT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it-IT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𝜗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𝐿𝐴𝐵</m:t>
                        </m:r>
                      </m:sub>
                    </m:sSub>
                    <m:r>
                      <a:rPr lang="it-IT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=40</m:t>
                    </m:r>
                    <m:r>
                      <a:rPr lang="it-IT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°−54°)</m:t>
                    </m:r>
                  </m:oMath>
                </a14:m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Segnaposto contenuto 2">
                <a:extLst>
                  <a:ext uri="{FF2B5EF4-FFF2-40B4-BE49-F238E27FC236}">
                    <a16:creationId xmlns:a16="http://schemas.microsoft.com/office/drawing/2014/main" id="{2BCF3383-D12B-93AF-4481-097297CD0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83" y="4430510"/>
                <a:ext cx="3732408" cy="1082439"/>
              </a:xfrm>
              <a:prstGeom prst="rect">
                <a:avLst/>
              </a:prstGeom>
              <a:blipFill>
                <a:blip r:embed="rId6"/>
                <a:stretch>
                  <a:fillRect l="-1144" t="-56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DD0BDBF-57FE-08B5-EDBF-33D5F3732AA7}"/>
              </a:ext>
            </a:extLst>
          </p:cNvPr>
          <p:cNvSpPr txBox="1"/>
          <p:nvPr/>
        </p:nvSpPr>
        <p:spPr>
          <a:xfrm>
            <a:off x="1605866" y="5400265"/>
            <a:ext cx="37324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400" b="1" i="1" dirty="0" err="1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Guttormsen</a:t>
            </a:r>
            <a:r>
              <a:rPr lang="en-US" sz="1400" b="1" i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/ Nuclear Instruments and Methods in Physics Research A 648 (2011)</a:t>
            </a:r>
            <a:r>
              <a:rPr lang="it-IT" sz="1400" b="1" i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egnaposto contenuto 2">
                <a:extLst>
                  <a:ext uri="{FF2B5EF4-FFF2-40B4-BE49-F238E27FC236}">
                    <a16:creationId xmlns:a16="http://schemas.microsoft.com/office/drawing/2014/main" id="{38D82A1C-A154-E991-5916-BB5C0B0E7D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1503" y="4433435"/>
                <a:ext cx="4392656" cy="8002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Oslo </a:t>
                </a:r>
                <a:r>
                  <a:rPr lang="it-IT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SCintillator</a:t>
                </a:r>
                <a:r>
                  <a:rPr lang="it-IT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ARray</a:t>
                </a:r>
                <a:r>
                  <a:rPr lang="it-IT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OSCAR):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LaBr</m:t>
                        </m:r>
                      </m:e>
                      <m:sub>
                        <m:r>
                          <a:rPr lang="it-IT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it-IT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it-IT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Ce</m:t>
                    </m:r>
                    <m:r>
                      <a:rPr lang="it-IT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scintillating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crystal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coupled to photomultiplier tubes</a:t>
                </a:r>
                <a:r>
                  <a:rPr lang="it-IT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it-IT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Segnaposto contenuto 2">
                <a:extLst>
                  <a:ext uri="{FF2B5EF4-FFF2-40B4-BE49-F238E27FC236}">
                    <a16:creationId xmlns:a16="http://schemas.microsoft.com/office/drawing/2014/main" id="{38D82A1C-A154-E991-5916-BB5C0B0E7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503" y="4433435"/>
                <a:ext cx="4392656" cy="800264"/>
              </a:xfrm>
              <a:prstGeom prst="rect">
                <a:avLst/>
              </a:prstGeom>
              <a:blipFill>
                <a:blip r:embed="rId7"/>
                <a:stretch>
                  <a:fillRect l="-972" t="-6818" b="-6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681767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Personalizzato 17">
      <a:dk1>
        <a:srgbClr val="BF2709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0</TotalTime>
  <Words>1085</Words>
  <Application>Microsoft Office PowerPoint</Application>
  <PresentationFormat>Widescreen</PresentationFormat>
  <Paragraphs>126</Paragraphs>
  <Slides>14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Aptos</vt:lpstr>
      <vt:lpstr>Arial</vt:lpstr>
      <vt:lpstr>Cambria Math</vt:lpstr>
      <vt:lpstr>Corbel</vt:lpstr>
      <vt:lpstr>Times New Roman</vt:lpstr>
      <vt:lpstr>Wingdings</vt:lpstr>
      <vt:lpstr>Base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Federica Ercolano</dc:creator>
  <cp:lastModifiedBy>Federica Ercolano</cp:lastModifiedBy>
  <cp:revision>58</cp:revision>
  <dcterms:created xsi:type="dcterms:W3CDTF">2025-02-11T10:12:05Z</dcterms:created>
  <dcterms:modified xsi:type="dcterms:W3CDTF">2025-02-17T21:57:25Z</dcterms:modified>
</cp:coreProperties>
</file>