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</p:sldMasterIdLst>
  <p:notesMasterIdLst>
    <p:notesMasterId r:id="rId26"/>
  </p:notesMasterIdLst>
  <p:sldIdLst>
    <p:sldId id="393" r:id="rId2"/>
    <p:sldId id="447" r:id="rId3"/>
    <p:sldId id="403" r:id="rId4"/>
    <p:sldId id="452" r:id="rId5"/>
    <p:sldId id="456" r:id="rId6"/>
    <p:sldId id="457" r:id="rId7"/>
    <p:sldId id="432" r:id="rId8"/>
    <p:sldId id="433" r:id="rId9"/>
    <p:sldId id="446" r:id="rId10"/>
    <p:sldId id="455" r:id="rId11"/>
    <p:sldId id="462" r:id="rId12"/>
    <p:sldId id="437" r:id="rId13"/>
    <p:sldId id="454" r:id="rId14"/>
    <p:sldId id="434" r:id="rId15"/>
    <p:sldId id="443" r:id="rId16"/>
    <p:sldId id="461" r:id="rId17"/>
    <p:sldId id="442" r:id="rId18"/>
    <p:sldId id="450" r:id="rId19"/>
    <p:sldId id="444" r:id="rId20"/>
    <p:sldId id="431" r:id="rId21"/>
    <p:sldId id="453" r:id="rId22"/>
    <p:sldId id="458" r:id="rId23"/>
    <p:sldId id="430" r:id="rId24"/>
    <p:sldId id="43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F65"/>
    <a:srgbClr val="0A0AFF"/>
    <a:srgbClr val="FFFFFF"/>
    <a:srgbClr val="C8C8C8"/>
    <a:srgbClr val="08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46"/>
    <p:restoredTop sz="94830"/>
  </p:normalViewPr>
  <p:slideViewPr>
    <p:cSldViewPr snapToGrid="0" snapToObjects="1">
      <p:cViewPr varScale="1">
        <p:scale>
          <a:sx n="100" d="100"/>
          <a:sy n="100" d="100"/>
        </p:scale>
        <p:origin x="192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9C4D-0E7E-F045-86FA-89A9AB39AD35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A095-B208-6141-B7B8-0A8C2813C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00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79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56598-557A-7491-C80B-DC35E5471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6C1C70-55C7-BA09-AB54-9B1CB4115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8024196-2DEA-C34B-F605-6A60E3204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D7C137-C7B5-B155-A37A-FB6760092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89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EF5EF-820F-CBA3-971C-45F23718B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514C8EE-7320-B6A9-AEAC-8D2D3F3A0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DFCB385-DAB7-24D5-2F80-9CDB46BB8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7D2BA0-395F-32EE-7E41-1DFC6D6EF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98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65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5B25E-5F2F-3EB1-B853-BB6BB219B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B5DCC9-948F-48F5-2457-754A980BE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8AEAB6-362C-A2ED-D9FB-6F69247F3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9E1C01-24D7-77FA-42EA-11BB69505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0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505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098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4F15-80BA-36D5-3D6D-4208E14FA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1D9B5D4-D629-7216-BFC7-C68800C90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E5C473A-D670-9A7D-CB88-7BDD6CAA2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CC8444-229D-C851-28AD-A34B6CBB1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903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41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190C8-2A5D-2FAC-F01E-E7C0EA578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38BCD4-F97A-6026-0DF2-64C997E43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2DC87EE-0211-5622-FB6F-79B42DDFD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8E74F3-34BF-67C4-DC7C-0D7FEA92A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01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40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251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34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D69E1-2B3A-1921-B01E-2763DD0A8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1A617BC-CD8D-289E-B948-4A06F2F8E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5D6A73-2751-AEAA-3F49-D95DC34EA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14CF45-AF6C-A90D-E617-355E14C95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950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159D7-18D5-6B92-EF0B-F1A834EB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077E5E-B111-5B1A-DEAB-D2ABC3A44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1A0FE2D-094F-97CB-BAF5-769FCE46E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392136-BBC8-394E-D71F-7A69B5126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319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221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42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888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45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090D3-6040-62A5-F293-6747A8A6C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6172854-69AE-9419-9B3B-0F960D350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7285636-99D0-9C92-22C0-624FFE18E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4EDAE7-F6F5-6D6B-C8CD-39DD80C3C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940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A5297-1F5C-90EA-D7E8-29D6933A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B22B4EA-0754-BE9C-F721-091F6EC4D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65233F-929F-AF91-2805-B6B99DDB0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03BB13-2D01-5EA3-3AD0-8F66F563B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67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061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630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49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4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3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3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9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92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5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7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58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6E32DA07-FB3D-B84C-B46F-D57698AB6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3868" y="1754093"/>
            <a:ext cx="11244263" cy="1155479"/>
          </a:xfrm>
        </p:spPr>
        <p:txBody>
          <a:bodyPr anchor="t">
            <a:noAutofit/>
          </a:bodyPr>
          <a:lstStyle/>
          <a:p>
            <a:r>
              <a:rPr lang="it-IT" altLang="it-IT" sz="32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200" b="1" dirty="0" err="1">
                <a:solidFill>
                  <a:srgbClr val="EFDF65"/>
                </a:solidFill>
                <a:latin typeface="LM Roman 9" pitchFamily="2" charset="77"/>
              </a:rPr>
              <a:t>Role</a:t>
            </a:r>
            <a:r>
              <a:rPr lang="it-IT" altLang="it-IT" sz="3200" b="1" dirty="0">
                <a:solidFill>
                  <a:srgbClr val="EFDF65"/>
                </a:solidFill>
                <a:latin typeface="LM Roman 9" pitchFamily="2" charset="77"/>
              </a:rPr>
              <a:t> of Carbon-</a:t>
            </a:r>
            <a:r>
              <a:rPr lang="it-IT" altLang="it-IT" sz="3200" b="1" dirty="0" err="1">
                <a:solidFill>
                  <a:srgbClr val="EFDF65"/>
                </a:solidFill>
                <a:latin typeface="LM Roman 9" pitchFamily="2" charset="77"/>
              </a:rPr>
              <a:t>Oxygen</a:t>
            </a:r>
            <a:r>
              <a:rPr lang="it-IT" altLang="it-IT" sz="3200" b="1" dirty="0">
                <a:solidFill>
                  <a:srgbClr val="EFDF65"/>
                </a:solidFill>
                <a:latin typeface="LM Roman 9" pitchFamily="2" charset="77"/>
              </a:rPr>
              <a:t> Shell Interactions in the </a:t>
            </a:r>
            <a:r>
              <a:rPr lang="it-IT" altLang="it-IT" sz="32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200" b="1" dirty="0">
                <a:solidFill>
                  <a:srgbClr val="EFDF65"/>
                </a:solidFill>
                <a:latin typeface="LM Roman 9" pitchFamily="2" charset="77"/>
              </a:rPr>
              <a:t> and </a:t>
            </a:r>
            <a:r>
              <a:rPr lang="it-IT" altLang="it-IT" sz="3200" b="1" dirty="0" err="1">
                <a:solidFill>
                  <a:srgbClr val="EFDF65"/>
                </a:solidFill>
                <a:latin typeface="LM Roman 9" pitchFamily="2" charset="77"/>
              </a:rPr>
              <a:t>Final</a:t>
            </a:r>
            <a:r>
              <a:rPr lang="it-IT" altLang="it-IT" sz="3200" b="1" dirty="0">
                <a:solidFill>
                  <a:srgbClr val="EFDF65"/>
                </a:solidFill>
                <a:latin typeface="LM Roman 9" pitchFamily="2" charset="77"/>
              </a:rPr>
              <a:t> Fate of Massive Stars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0E10C7EF-3974-204B-B8BB-0985D7B90B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3868" y="427957"/>
            <a:ext cx="11244263" cy="682535"/>
          </a:xfrm>
        </p:spPr>
        <p:txBody>
          <a:bodyPr>
            <a:noAutofit/>
          </a:bodyPr>
          <a:lstStyle/>
          <a:p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Key Reaction In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Nuclear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Astrophysics</a:t>
            </a:r>
            <a:endParaRPr lang="it-IT" altLang="it-IT" sz="36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562CE6C-774A-BC4A-A611-DA20EE09E2C1}"/>
              </a:ext>
            </a:extLst>
          </p:cNvPr>
          <p:cNvSpPr txBox="1">
            <a:spLocks noChangeArrowheads="1"/>
          </p:cNvSpPr>
          <p:nvPr/>
        </p:nvSpPr>
        <p:spPr>
          <a:xfrm>
            <a:off x="473867" y="3012668"/>
            <a:ext cx="11244263" cy="2019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Lorenzo Roberti,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Konkoly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Observatory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 HUN-REN CSFK, Budapest,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Hungary</a:t>
            </a:r>
            <a:endParaRPr lang="it-IT" altLang="it-IT" sz="20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(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soon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joining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the INFN – Laboratori Nazionali del Sud, Catania,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Italy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!)</a:t>
            </a:r>
          </a:p>
          <a:p>
            <a:endParaRPr lang="it-IT" altLang="it-IT" sz="8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Main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collaborators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:</a:t>
            </a:r>
          </a:p>
          <a:p>
            <a:pPr algn="l"/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Marco Pignatari, </a:t>
            </a:r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Konkoly</a:t>
            </a:r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Observatory</a:t>
            </a:r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 HUN-REN CSFK	Maria Lugaro, </a:t>
            </a:r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Konkoly</a:t>
            </a:r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18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Observatory</a:t>
            </a:r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 HUN-REN CSFK</a:t>
            </a:r>
          </a:p>
          <a:p>
            <a:pPr algn="l"/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Marco Limongi, INAF – OAR				Alessandro Chieffi, INAF – IAPS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AE88550-D7CF-8D45-A8B7-D03C3BF11E37}"/>
              </a:ext>
            </a:extLst>
          </p:cNvPr>
          <p:cNvSpPr txBox="1">
            <a:spLocks noChangeArrowheads="1"/>
          </p:cNvSpPr>
          <p:nvPr/>
        </p:nvSpPr>
        <p:spPr>
          <a:xfrm>
            <a:off x="1927413" y="4846547"/>
            <a:ext cx="5508813" cy="365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altLang="it-IT" sz="16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7A666B7-20C9-AF4B-A81D-3E2388BCB411}"/>
              </a:ext>
            </a:extLst>
          </p:cNvPr>
          <p:cNvSpPr txBox="1">
            <a:spLocks noChangeArrowheads="1"/>
          </p:cNvSpPr>
          <p:nvPr/>
        </p:nvSpPr>
        <p:spPr>
          <a:xfrm>
            <a:off x="8318500" y="1253541"/>
            <a:ext cx="2969610" cy="428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Trento,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February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18, 2025</a:t>
            </a:r>
          </a:p>
        </p:txBody>
      </p:sp>
      <p:pic>
        <p:nvPicPr>
          <p:cNvPr id="2" name="Picture 1" descr="A picture containing font, logo, graphics, symbol&#10;&#10;Description automatically generated">
            <a:extLst>
              <a:ext uri="{FF2B5EF4-FFF2-40B4-BE49-F238E27FC236}">
                <a16:creationId xmlns:a16="http://schemas.microsoft.com/office/drawing/2014/main" id="{3395564B-70D7-9583-CD3E-7A466EBFB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68" y="5423919"/>
            <a:ext cx="1526099" cy="1036239"/>
          </a:xfrm>
          <a:prstGeom prst="rect">
            <a:avLst/>
          </a:prstGeom>
        </p:spPr>
      </p:pic>
      <p:pic>
        <p:nvPicPr>
          <p:cNvPr id="3" name="Picture 2" descr="A picture containing font, text, logo, design&#10;&#10;Description automatically generated">
            <a:extLst>
              <a:ext uri="{FF2B5EF4-FFF2-40B4-BE49-F238E27FC236}">
                <a16:creationId xmlns:a16="http://schemas.microsoft.com/office/drawing/2014/main" id="{1740C3A6-F109-50B0-A971-D8C10BEA3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540" y="5314954"/>
            <a:ext cx="1271955" cy="1271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B570C-91E7-5889-AAC4-3B4D559C9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9094" y="5571382"/>
            <a:ext cx="1899037" cy="741311"/>
          </a:xfrm>
          <a:prstGeom prst="rect">
            <a:avLst/>
          </a:prstGeom>
        </p:spPr>
      </p:pic>
      <p:pic>
        <p:nvPicPr>
          <p:cNvPr id="7" name="Immagine 12">
            <a:extLst>
              <a:ext uri="{FF2B5EF4-FFF2-40B4-BE49-F238E27FC236}">
                <a16:creationId xmlns:a16="http://schemas.microsoft.com/office/drawing/2014/main" id="{747A285F-322F-B7A3-0D3C-412ACDC61AF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993223" y="5309024"/>
            <a:ext cx="1899037" cy="12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blue and grey letter on a black background&#10;&#10;Description automatically generated">
            <a:extLst>
              <a:ext uri="{FF2B5EF4-FFF2-40B4-BE49-F238E27FC236}">
                <a16:creationId xmlns:a16="http://schemas.microsoft.com/office/drawing/2014/main" id="{C2BEB5EF-5847-4DFC-DE72-A4513B539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409" y="5764236"/>
            <a:ext cx="1358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175BE-9E91-89BA-FF31-62544CAD9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7143B9D-16C9-4859-437A-016DB2E9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E1DCDB-B15E-77B9-AC46-8EFBEB80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8642FC-9A45-F805-B2CD-332D78D78C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2208" y="1560058"/>
            <a:ext cx="4791592" cy="479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B5C05-CBD3-9545-C8B9-DECA1C4C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201" y="1560058"/>
            <a:ext cx="4791592" cy="47915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468B59-8BF8-8638-9839-0C247056F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9A9D3-CA41-CB6E-2225-6F786955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6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296BAA-46D1-35BD-C8D3-B33F61907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0678F0-0E10-EC15-6522-46BBD215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21F265-1688-0D8F-D9BE-575E8091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DA4222-3707-272A-8B0D-36FBF02A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2208" y="1560058"/>
            <a:ext cx="4791592" cy="479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4A915C-69B9-1127-E528-17F38007D4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201" y="1560058"/>
            <a:ext cx="4791592" cy="47915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4D08EC-3F2C-FE49-A2FE-418175CF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A47A04-E811-5513-0B5F-2C39FD47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10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C08A3B-7942-7F71-4B08-725A362D89BE}"/>
                  </a:ext>
                </a:extLst>
              </p:cNvPr>
              <p:cNvSpPr txBox="1"/>
              <p:nvPr/>
            </p:nvSpPr>
            <p:spPr>
              <a:xfrm>
                <a:off x="8400218" y="1856921"/>
                <a:ext cx="1581982" cy="43710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spcBef>
                    <a:spcPts val="4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shock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3/4</m:t>
                          </m:r>
                        </m:sup>
                      </m:sSup>
                    </m:oMath>
                  </m:oMathPara>
                </a14:m>
                <a:endParaRPr lang="en-US" b="0" i="0" baseline="3000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C08A3B-7942-7F71-4B08-725A362D8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218" y="1856921"/>
                <a:ext cx="1581982" cy="437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02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336F3F0A-E4D2-3E76-B849-675E46E4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176" y="6202245"/>
            <a:ext cx="3105589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solidFill>
                  <a:schemeClr val="bg1"/>
                </a:solidFill>
                <a:latin typeface="LM Roman 8" pitchFamily="2" charset="77"/>
              </a:rPr>
              <a:t>Ritter et al., 2018, MNRAS 474, L1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D93571-5282-1085-A42E-E6ED2F018F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912" r="1025" b="27252"/>
          <a:stretch/>
        </p:blipFill>
        <p:spPr>
          <a:xfrm>
            <a:off x="1341166" y="1502779"/>
            <a:ext cx="9509665" cy="41228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55D9ED-F09D-B874-917D-FDA9F4DA3389}"/>
              </a:ext>
            </a:extLst>
          </p:cNvPr>
          <p:cNvSpPr/>
          <p:nvPr/>
        </p:nvSpPr>
        <p:spPr>
          <a:xfrm>
            <a:off x="1887583" y="1596984"/>
            <a:ext cx="77070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A6492-FD83-1B9A-A61E-C58BD587D80B}"/>
              </a:ext>
            </a:extLst>
          </p:cNvPr>
          <p:cNvSpPr/>
          <p:nvPr/>
        </p:nvSpPr>
        <p:spPr>
          <a:xfrm>
            <a:off x="2655049" y="1502779"/>
            <a:ext cx="7938928" cy="3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9BF6BA-E258-C627-284E-6FB7E282E4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3390" r="1011"/>
          <a:stretch/>
        </p:blipFill>
        <p:spPr>
          <a:xfrm>
            <a:off x="1343107" y="5212130"/>
            <a:ext cx="9511200" cy="9789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04BD1-3FF5-415E-5A62-D5F7F490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270" t="724" r="5801" b="89713"/>
          <a:stretch/>
        </p:blipFill>
        <p:spPr>
          <a:xfrm>
            <a:off x="2852247" y="4451857"/>
            <a:ext cx="1304069" cy="7414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FD1ADE-2C91-4F4A-0EBD-5369DC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98EF1E-EC34-A55F-35BE-D7E46367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19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3CDD2-45A3-9A71-0431-8C269A8B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1793B27-7AAE-D87B-4174-35C3FAB8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FEAB8E-41D1-E5DE-E328-51D91413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7CC215-7E46-6D92-8C90-024D2665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58F46-3070-B016-5414-0ABBAF53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CEEE3-D22B-D437-C268-0203D0296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90" y="1690688"/>
            <a:ext cx="11604820" cy="4351808"/>
          </a:xfrm>
          <a:prstGeom prst="rect">
            <a:avLst/>
          </a:prstGeom>
        </p:spPr>
      </p:pic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457CB26B-CAC1-C6AD-8FD9-CCBABB375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42496"/>
            <a:ext cx="3105589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solidFill>
                  <a:schemeClr val="bg1"/>
                </a:solidFill>
                <a:latin typeface="LM Roman 8" pitchFamily="2" charset="77"/>
              </a:rPr>
              <a:t>Roberti et al., in </a:t>
            </a:r>
            <a:r>
              <a:rPr lang="it-IT" sz="1600" dirty="0" err="1">
                <a:solidFill>
                  <a:schemeClr val="bg1"/>
                </a:solidFill>
                <a:latin typeface="LM Roman 8" pitchFamily="2" charset="77"/>
              </a:rPr>
              <a:t>preparation</a:t>
            </a:r>
            <a:endParaRPr lang="it-IT" sz="1600" dirty="0">
              <a:solidFill>
                <a:schemeClr val="bg1"/>
              </a:solidFill>
              <a:latin typeface="LM Roman 8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384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16D298A7-0299-6392-2791-91DC751EB3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2683" y="1774775"/>
                <a:ext cx="572375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The </a:t>
                </a:r>
                <a:r>
                  <a:rPr lang="el-GR" b="1" u="sng" dirty="0">
                    <a:solidFill>
                      <a:schemeClr val="bg1"/>
                    </a:solidFill>
                    <a:latin typeface="LM Roman 8" pitchFamily="2" charset="77"/>
                  </a:rPr>
                  <a:t>γ-</a:t>
                </a:r>
                <a:r>
                  <a:rPr lang="en-GB" b="1" u="sng" dirty="0">
                    <a:solidFill>
                      <a:schemeClr val="bg1"/>
                    </a:solidFill>
                    <a:latin typeface="LM Roman 8" pitchFamily="2" charset="77"/>
                  </a:rPr>
                  <a:t>process</a:t>
                </a:r>
                <a:r>
                  <a:rPr lang="en-GB" b="1" dirty="0">
                    <a:solidFill>
                      <a:schemeClr val="bg1"/>
                    </a:solidFill>
                    <a:latin typeface="LM Roman 8" pitchFamily="2" charset="77"/>
                  </a:rPr>
                  <a:t>: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 a sequence of photodisintegrations (</a:t>
                </a:r>
                <a:r>
                  <a:rPr lang="el-GR" dirty="0">
                    <a:solidFill>
                      <a:schemeClr val="bg1"/>
                    </a:solidFill>
                    <a:latin typeface="LM Roman 8" pitchFamily="2" charset="77"/>
                  </a:rPr>
                  <a:t>γ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,n), (</a:t>
                </a:r>
                <a:r>
                  <a:rPr lang="el-GR" dirty="0">
                    <a:solidFill>
                      <a:schemeClr val="bg1"/>
                    </a:solidFill>
                    <a:latin typeface="LM Roman 8" pitchFamily="2" charset="77"/>
                  </a:rPr>
                  <a:t>γ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p), and (</a:t>
                </a:r>
                <a:r>
                  <a:rPr lang="el-GR" dirty="0">
                    <a:solidFill>
                      <a:schemeClr val="bg1"/>
                    </a:solidFill>
                    <a:latin typeface="LM Roman 8" pitchFamily="2" charset="77"/>
                  </a:rPr>
                  <a:t>γ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) in O/Ne rich layers in CCSN explosions from massive star progenitors (e.g., </a:t>
                </a:r>
                <a:r>
                  <a:rPr lang="en-GB" dirty="0" err="1">
                    <a:solidFill>
                      <a:schemeClr val="bg1"/>
                    </a:solidFill>
                    <a:latin typeface="LM Roman 8" pitchFamily="2" charset="77"/>
                  </a:rPr>
                  <a:t>Woosley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 &amp; Howard, 1978; </a:t>
                </a:r>
                <a:r>
                  <a:rPr lang="en-GB" dirty="0" err="1">
                    <a:solidFill>
                      <a:schemeClr val="bg1"/>
                    </a:solidFill>
                    <a:latin typeface="LM Roman 8" pitchFamily="2" charset="77"/>
                  </a:rPr>
                  <a:t>Rayet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 et al., 1995);</a:t>
                </a:r>
              </a:p>
              <a:p>
                <a:pPr>
                  <a:lnSpc>
                    <a:spcPct val="120000"/>
                  </a:lnSpc>
                </a:pP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Production of </a:t>
                </a:r>
                <a:r>
                  <a:rPr lang="it-IT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p</a:t>
                </a:r>
                <a:r>
                  <a:rPr lang="it-IT" b="1" u="sng" dirty="0">
                    <a:solidFill>
                      <a:schemeClr val="bg1"/>
                    </a:solidFill>
                    <a:latin typeface="LM Roman 8" pitchFamily="2" charset="77"/>
                  </a:rPr>
                  <a:t>-nuclei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: 35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neutron-deficient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isotopes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elements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heavier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than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Fe;</a:t>
                </a:r>
              </a:p>
              <a:p>
                <a:pPr>
                  <a:lnSpc>
                    <a:spcPct val="120000"/>
                  </a:lnSpc>
                </a:pPr>
                <a:r>
                  <a:rPr lang="it-IT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Underproduction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typical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el-GR" dirty="0">
                    <a:solidFill>
                      <a:schemeClr val="bg1"/>
                    </a:solidFill>
                    <a:latin typeface="LM Roman 8" pitchFamily="2" charset="77"/>
                  </a:rPr>
                  <a:t>γ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-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process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yields from massive stars (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factor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2-4)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compared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to the solar system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abundances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. </a:t>
                </a:r>
                <a:r>
                  <a:rPr lang="it-IT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Larger</a:t>
                </a:r>
                <a:r>
                  <a:rPr lang="it-IT" b="1" u="sng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underproduction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92,94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Mo and </a:t>
                </a: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96,98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Ru yields (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order of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magnitude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).</a:t>
                </a:r>
              </a:p>
            </p:txBody>
          </p:sp>
        </mc:Choice>
        <mc:Fallback xmlns="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16D298A7-0299-6392-2791-91DC751E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683" y="1774775"/>
                <a:ext cx="5723759" cy="4351338"/>
              </a:xfrm>
              <a:prstGeom prst="rect">
                <a:avLst/>
              </a:prstGeom>
              <a:blipFill>
                <a:blip r:embed="rId4"/>
                <a:stretch>
                  <a:fillRect l="-887" t="-581" r="-222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Nucleosynthesis: the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-process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AD3427-D7D9-8D16-F2ED-0114F1D3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58" y="1652797"/>
            <a:ext cx="5723759" cy="44693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FC5C0-E922-F3D6-01E9-1FB150F2FDE4}"/>
              </a:ext>
            </a:extLst>
          </p:cNvPr>
          <p:cNvSpPr txBox="1"/>
          <p:nvPr/>
        </p:nvSpPr>
        <p:spPr>
          <a:xfrm>
            <a:off x="265558" y="6122161"/>
            <a:ext cx="5830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Clayton, D.D. (1968) Principles of Stellar Evolution and Nucleosynthesis. University of Chicago Press, Chicago.</a:t>
            </a:r>
            <a:endParaRPr lang="en-HU" sz="1000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9D2CCA-1312-B8B1-2F03-AEEE41B7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84C94-414E-D71F-D3A2-6F235404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3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Nucleosynthesis: the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-process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225C0-1E75-D45A-875E-06EBABDC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50E45-0CB3-7190-9CF3-DE8CD4A1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14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B53F5F-6B16-6C8A-7B4F-BB6986398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56" y="1327150"/>
            <a:ext cx="5029200" cy="5029200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83632EB3-6F13-327E-2C8A-130C14E46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125" y="1327202"/>
            <a:ext cx="4466675" cy="50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0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1FE82-55A3-91E2-CF2B-DF376A4C6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73CD632B-BB81-A9D0-F7C3-4DE8CAA78E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Nucleosynthesis: the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-process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73CD632B-BB81-A9D0-F7C3-4DE8CAA78E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7DB11A-1E77-6D4F-F7E2-56210070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8EED6-5232-7EF1-4A2D-743295010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A7AA0-4F96-DFDB-19A7-C1629E54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C4F5A5-EC6B-6F7B-24C7-14D64752C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56" y="1327150"/>
            <a:ext cx="5029200" cy="5029200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BB27735D-69F4-CABB-4761-500731904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125" y="1327202"/>
            <a:ext cx="4466675" cy="5032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6A3A3F3A-BD34-58F7-7156-DB0477D135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01952" y="2946959"/>
                <a:ext cx="3087388" cy="1789581"/>
              </a:xfrm>
              <a:prstGeom prst="rect">
                <a:avLst/>
              </a:prstGeom>
              <a:solidFill>
                <a:srgbClr val="FFFFFF"/>
              </a:solidFill>
              <a:ln w="63500">
                <a:solidFill>
                  <a:srgbClr val="FF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000" dirty="0">
                    <a:solidFill>
                      <a:srgbClr val="FF0000"/>
                    </a:solidFill>
                    <a:latin typeface="LM Roman 8" pitchFamily="2" charset="77"/>
                  </a:rPr>
                  <a:t>Dominant effect on yields of nuclei with A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110</m:t>
                    </m:r>
                  </m:oMath>
                </a14:m>
                <a:r>
                  <a:rPr lang="en-GB" sz="2000" dirty="0">
                    <a:solidFill>
                      <a:srgbClr val="FF0000"/>
                    </a:solidFill>
                    <a:latin typeface="LM Roman 8" pitchFamily="2" charset="77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FF0000"/>
                    </a:solidFill>
                    <a:latin typeface="LM Roman 8" pitchFamily="2" charset="77"/>
                  </a:rPr>
                  <a:t>Production of neutron richer isotopes (colder </a:t>
                </a:r>
                <a:r>
                  <a:rPr lang="el-GR" sz="2000" dirty="0">
                    <a:solidFill>
                      <a:srgbClr val="FF0000"/>
                    </a:solidFill>
                    <a:latin typeface="LM Roman 8" pitchFamily="2" charset="77"/>
                  </a:rPr>
                  <a:t>γ-</a:t>
                </a:r>
                <a:r>
                  <a:rPr lang="en-GB" sz="2000" dirty="0">
                    <a:solidFill>
                      <a:srgbClr val="FF0000"/>
                    </a:solidFill>
                    <a:latin typeface="LM Roman 8" pitchFamily="2" charset="77"/>
                  </a:rPr>
                  <a:t>process).</a:t>
                </a:r>
              </a:p>
            </p:txBody>
          </p:sp>
        </mc:Choice>
        <mc:Fallback xmlns="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6A3A3F3A-BD34-58F7-7156-DB0477D1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952" y="2946959"/>
                <a:ext cx="3087388" cy="1789581"/>
              </a:xfrm>
              <a:prstGeom prst="rect">
                <a:avLst/>
              </a:prstGeom>
              <a:blipFill>
                <a:blip r:embed="rId7"/>
                <a:stretch>
                  <a:fillRect l="-803" t="-2041"/>
                </a:stretch>
              </a:blipFill>
              <a:ln w="635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294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21836-45E2-A4E6-CECC-88813127B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82" y="1549445"/>
            <a:ext cx="11847436" cy="4442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Nucleosynthesis: the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-process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6BAB5F-C292-62CA-EBC2-F71981CFFFBE}"/>
              </a:ext>
            </a:extLst>
          </p:cNvPr>
          <p:cNvCxnSpPr/>
          <p:nvPr/>
        </p:nvCxnSpPr>
        <p:spPr>
          <a:xfrm>
            <a:off x="4572000" y="5116050"/>
            <a:ext cx="35814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5">
            <a:extLst>
              <a:ext uri="{FF2B5EF4-FFF2-40B4-BE49-F238E27FC236}">
                <a16:creationId xmlns:a16="http://schemas.microsoft.com/office/drawing/2014/main" id="{54E35EF2-6D5B-C541-7FDC-2A186AC0FE2B}"/>
              </a:ext>
            </a:extLst>
          </p:cNvPr>
          <p:cNvSpPr txBox="1">
            <a:spLocks/>
          </p:cNvSpPr>
          <p:nvPr/>
        </p:nvSpPr>
        <p:spPr>
          <a:xfrm>
            <a:off x="5101490" y="4635205"/>
            <a:ext cx="2870951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latin typeface="LM Roman 10" pitchFamily="2" charset="77"/>
              </a:rPr>
              <a:t>Increasing</a:t>
            </a:r>
            <a:r>
              <a:rPr lang="it-IT" sz="1600" b="1" dirty="0">
                <a:latin typeface="LM Roman 10" pitchFamily="2" charset="77"/>
              </a:rPr>
              <a:t> </a:t>
            </a:r>
            <a:r>
              <a:rPr lang="it-IT" sz="1600" b="1" dirty="0" err="1">
                <a:latin typeface="LM Roman 10" pitchFamily="2" charset="77"/>
              </a:rPr>
              <a:t>explosion</a:t>
            </a:r>
            <a:r>
              <a:rPr lang="it-IT" sz="1600" b="1" dirty="0">
                <a:latin typeface="LM Roman 10" pitchFamily="2" charset="77"/>
              </a:rPr>
              <a:t> energy</a:t>
            </a:r>
            <a:endParaRPr lang="en-GB" sz="1600" b="1" dirty="0"/>
          </a:p>
        </p:txBody>
      </p:sp>
      <p:sp>
        <p:nvSpPr>
          <p:cNvPr id="15" name="Titolo 5">
            <a:extLst>
              <a:ext uri="{FF2B5EF4-FFF2-40B4-BE49-F238E27FC236}">
                <a16:creationId xmlns:a16="http://schemas.microsoft.com/office/drawing/2014/main" id="{0EAB40E6-8856-85EA-FBA6-66F001B257F3}"/>
              </a:ext>
            </a:extLst>
          </p:cNvPr>
          <p:cNvSpPr txBox="1">
            <a:spLocks/>
          </p:cNvSpPr>
          <p:nvPr/>
        </p:nvSpPr>
        <p:spPr>
          <a:xfrm>
            <a:off x="381000" y="5857218"/>
            <a:ext cx="3003884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LM Roman 10" pitchFamily="2" charset="77"/>
              </a:rPr>
              <a:t>Roberti et al., 2024, A&amp;A, 686, L8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83084D-8302-DE88-5E56-B0D29C1E65BB}"/>
              </a:ext>
            </a:extLst>
          </p:cNvPr>
          <p:cNvSpPr/>
          <p:nvPr/>
        </p:nvSpPr>
        <p:spPr>
          <a:xfrm>
            <a:off x="6096000" y="1581410"/>
            <a:ext cx="1122947" cy="3435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C2139-A0FC-A1A4-3B0B-98F6B16A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C5ED4-2F8B-3289-C123-02BE7117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50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CCAA1-BC17-0AF6-5B29-11B0287A5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5C95D2-7E68-5EAF-DF2C-2BFD0F911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82" y="1549445"/>
            <a:ext cx="11847436" cy="4442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F9CB9A3E-DD71-B37C-644D-23766AF18AD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Nucleosynthesis: the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-process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F9CB9A3E-DD71-B37C-644D-23766AF18A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003C5D-0CB4-EEE7-A8E3-7CE99AAF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A35FB7-017F-5D17-C91B-86C0BC71719E}"/>
              </a:ext>
            </a:extLst>
          </p:cNvPr>
          <p:cNvCxnSpPr/>
          <p:nvPr/>
        </p:nvCxnSpPr>
        <p:spPr>
          <a:xfrm>
            <a:off x="4572000" y="5116050"/>
            <a:ext cx="35814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5">
            <a:extLst>
              <a:ext uri="{FF2B5EF4-FFF2-40B4-BE49-F238E27FC236}">
                <a16:creationId xmlns:a16="http://schemas.microsoft.com/office/drawing/2014/main" id="{F683D7E7-BFE2-E11F-7F37-900D2262921A}"/>
              </a:ext>
            </a:extLst>
          </p:cNvPr>
          <p:cNvSpPr txBox="1">
            <a:spLocks/>
          </p:cNvSpPr>
          <p:nvPr/>
        </p:nvSpPr>
        <p:spPr>
          <a:xfrm>
            <a:off x="5101490" y="4635205"/>
            <a:ext cx="2870951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latin typeface="LM Roman 10" pitchFamily="2" charset="77"/>
              </a:rPr>
              <a:t>Increasing</a:t>
            </a:r>
            <a:r>
              <a:rPr lang="it-IT" sz="1600" b="1" dirty="0">
                <a:latin typeface="LM Roman 10" pitchFamily="2" charset="77"/>
              </a:rPr>
              <a:t> </a:t>
            </a:r>
            <a:r>
              <a:rPr lang="it-IT" sz="1600" b="1" dirty="0" err="1">
                <a:latin typeface="LM Roman 10" pitchFamily="2" charset="77"/>
              </a:rPr>
              <a:t>explosion</a:t>
            </a:r>
            <a:r>
              <a:rPr lang="it-IT" sz="1600" b="1" dirty="0">
                <a:latin typeface="LM Roman 10" pitchFamily="2" charset="77"/>
              </a:rPr>
              <a:t> energy</a:t>
            </a:r>
            <a:endParaRPr lang="en-GB" sz="1600" b="1" dirty="0"/>
          </a:p>
        </p:txBody>
      </p:sp>
      <p:sp>
        <p:nvSpPr>
          <p:cNvPr id="15" name="Titolo 5">
            <a:extLst>
              <a:ext uri="{FF2B5EF4-FFF2-40B4-BE49-F238E27FC236}">
                <a16:creationId xmlns:a16="http://schemas.microsoft.com/office/drawing/2014/main" id="{A00AE42D-F884-9BF9-A7C7-9C144218743F}"/>
              </a:ext>
            </a:extLst>
          </p:cNvPr>
          <p:cNvSpPr txBox="1">
            <a:spLocks/>
          </p:cNvSpPr>
          <p:nvPr/>
        </p:nvSpPr>
        <p:spPr>
          <a:xfrm>
            <a:off x="381000" y="5857218"/>
            <a:ext cx="3003884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LM Roman 10" pitchFamily="2" charset="77"/>
              </a:rPr>
              <a:t>Roberti et al., 2024, A&amp;A, 686, L8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7B9C63-D0E0-9708-6AAD-79C25D90CCA8}"/>
              </a:ext>
            </a:extLst>
          </p:cNvPr>
          <p:cNvSpPr/>
          <p:nvPr/>
        </p:nvSpPr>
        <p:spPr>
          <a:xfrm>
            <a:off x="6096000" y="1581410"/>
            <a:ext cx="1122947" cy="3435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B308A6-B70A-8691-340C-52A8D0648B7B}"/>
                  </a:ext>
                </a:extLst>
              </p:cNvPr>
              <p:cNvSpPr txBox="1"/>
              <p:nvPr/>
            </p:nvSpPr>
            <p:spPr>
              <a:xfrm>
                <a:off x="8285918" y="133472"/>
                <a:ext cx="3733800" cy="134427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ts val="4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35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it-IT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</m:oMath>
                  </m:oMathPara>
                </a14:m>
                <a:endParaRPr lang="en-US" b="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4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sSub>
                              <m:sSubPr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LM Roman 8" pitchFamily="2" charset="77"/>
                  </a:rPr>
                  <a:t>  </a:t>
                </a:r>
                <a:r>
                  <a:rPr lang="it-IT" sz="1400" dirty="0">
                    <a:solidFill>
                      <a:srgbClr val="FF0000"/>
                    </a:solidFill>
                    <a:latin typeface="LM Roman 8" pitchFamily="2" charset="77"/>
                  </a:rPr>
                  <a:t>for 3 </a:t>
                </a:r>
                <a:r>
                  <a:rPr lang="it-IT" sz="1400" dirty="0" err="1">
                    <a:solidFill>
                      <a:srgbClr val="FF0000"/>
                    </a:solidFill>
                    <a:latin typeface="LM Roman 8" pitchFamily="2" charset="77"/>
                  </a:rPr>
                  <a:t>most</a:t>
                </a:r>
                <a:r>
                  <a:rPr lang="it-IT" sz="1400" dirty="0">
                    <a:solidFill>
                      <a:srgbClr val="FF0000"/>
                    </a:solidFill>
                    <a:latin typeface="LM Roman 8" pitchFamily="2" charset="77"/>
                  </a:rPr>
                  <a:t> </a:t>
                </a:r>
                <a:r>
                  <a:rPr lang="it-IT" sz="1400" dirty="0" err="1">
                    <a:solidFill>
                      <a:srgbClr val="FF0000"/>
                    </a:solidFill>
                    <a:latin typeface="LM Roman 8" pitchFamily="2" charset="77"/>
                  </a:rPr>
                  <a:t>produced</a:t>
                </a:r>
                <a:r>
                  <a:rPr lang="it-IT" sz="1400" dirty="0">
                    <a:solidFill>
                      <a:srgbClr val="FF0000"/>
                    </a:solidFill>
                    <a:latin typeface="LM Roman 8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1400" dirty="0">
                    <a:solidFill>
                      <a:srgbClr val="FF0000"/>
                    </a:solidFill>
                    <a:latin typeface="LM Roman 8" pitchFamily="2" charset="77"/>
                  </a:rPr>
                  <a:t>-</a:t>
                </a:r>
                <a:r>
                  <a:rPr lang="it-IT" sz="1400" dirty="0" err="1">
                    <a:solidFill>
                      <a:srgbClr val="FF0000"/>
                    </a:solidFill>
                    <a:latin typeface="LM Roman 8" pitchFamily="2" charset="77"/>
                  </a:rPr>
                  <a:t>only</a:t>
                </a:r>
                <a:r>
                  <a:rPr lang="it-IT" sz="1400" dirty="0">
                    <a:solidFill>
                      <a:srgbClr val="FF0000"/>
                    </a:solidFill>
                    <a:latin typeface="LM Roman 8" pitchFamily="2" charset="77"/>
                  </a:rPr>
                  <a:t> nuclei</a:t>
                </a:r>
                <a:endParaRPr lang="en-GB" sz="1400" dirty="0">
                  <a:solidFill>
                    <a:srgbClr val="FF0000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B308A6-B70A-8691-340C-52A8D0648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918" y="133472"/>
                <a:ext cx="3733800" cy="1344279"/>
              </a:xfrm>
              <a:prstGeom prst="rect">
                <a:avLst/>
              </a:prstGeom>
              <a:blipFill>
                <a:blip r:embed="rId6"/>
                <a:stretch>
                  <a:fillRect t="-22018" b="-16514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4C197-12E4-E540-6914-AD7310EA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F9F57-5728-92A7-648F-058CDCFB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6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829B782E-84B5-8DC3-19CF-D88ECFD135C7}"/>
              </a:ext>
            </a:extLst>
          </p:cNvPr>
          <p:cNvSpPr txBox="1">
            <a:spLocks/>
          </p:cNvSpPr>
          <p:nvPr/>
        </p:nvSpPr>
        <p:spPr>
          <a:xfrm>
            <a:off x="381000" y="5857218"/>
            <a:ext cx="3003884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LM Roman 10" pitchFamily="2" charset="77"/>
              </a:rPr>
              <a:t>Roberti et al., 2024, A&amp;A, 686, L8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F21836-45E2-A4E6-CECC-88813127B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82" y="1549445"/>
            <a:ext cx="11847436" cy="4442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Nucleosynthesis: the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-process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581E4F-CB50-ECF0-CE60-E2C6FC9D436A}"/>
              </a:ext>
            </a:extLst>
          </p:cNvPr>
          <p:cNvSpPr/>
          <p:nvPr/>
        </p:nvSpPr>
        <p:spPr>
          <a:xfrm>
            <a:off x="1260669" y="2070848"/>
            <a:ext cx="3969158" cy="148768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7" name="Titolo 5">
            <a:extLst>
              <a:ext uri="{FF2B5EF4-FFF2-40B4-BE49-F238E27FC236}">
                <a16:creationId xmlns:a16="http://schemas.microsoft.com/office/drawing/2014/main" id="{618BFEA3-81D9-061E-8D07-A6FF0FB232BC}"/>
              </a:ext>
            </a:extLst>
          </p:cNvPr>
          <p:cNvSpPr txBox="1">
            <a:spLocks/>
          </p:cNvSpPr>
          <p:nvPr/>
        </p:nvSpPr>
        <p:spPr>
          <a:xfrm>
            <a:off x="1512554" y="3380889"/>
            <a:ext cx="1764778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FF0000"/>
                </a:solidFill>
                <a:latin typeface="LM Roman 10" pitchFamily="2" charset="77"/>
              </a:rPr>
              <a:t>C-O merger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6BAB5F-C292-62CA-EBC2-F71981CFFFBE}"/>
              </a:ext>
            </a:extLst>
          </p:cNvPr>
          <p:cNvCxnSpPr/>
          <p:nvPr/>
        </p:nvCxnSpPr>
        <p:spPr>
          <a:xfrm>
            <a:off x="4572000" y="5116050"/>
            <a:ext cx="35814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5">
            <a:extLst>
              <a:ext uri="{FF2B5EF4-FFF2-40B4-BE49-F238E27FC236}">
                <a16:creationId xmlns:a16="http://schemas.microsoft.com/office/drawing/2014/main" id="{54E35EF2-6D5B-C541-7FDC-2A186AC0FE2B}"/>
              </a:ext>
            </a:extLst>
          </p:cNvPr>
          <p:cNvSpPr txBox="1">
            <a:spLocks/>
          </p:cNvSpPr>
          <p:nvPr/>
        </p:nvSpPr>
        <p:spPr>
          <a:xfrm>
            <a:off x="5101490" y="4635205"/>
            <a:ext cx="2870951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latin typeface="LM Roman 10" pitchFamily="2" charset="77"/>
              </a:rPr>
              <a:t>Increasing</a:t>
            </a:r>
            <a:r>
              <a:rPr lang="it-IT" sz="1600" b="1" dirty="0">
                <a:latin typeface="LM Roman 10" pitchFamily="2" charset="77"/>
              </a:rPr>
              <a:t> </a:t>
            </a:r>
            <a:r>
              <a:rPr lang="it-IT" sz="1600" b="1" dirty="0" err="1">
                <a:latin typeface="LM Roman 10" pitchFamily="2" charset="77"/>
              </a:rPr>
              <a:t>explosion</a:t>
            </a:r>
            <a:r>
              <a:rPr lang="it-IT" sz="1600" b="1" dirty="0">
                <a:latin typeface="LM Roman 10" pitchFamily="2" charset="77"/>
              </a:rPr>
              <a:t> energy</a:t>
            </a:r>
            <a:endParaRPr lang="en-GB" sz="1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83084D-8302-DE88-5E56-B0D29C1E65BB}"/>
              </a:ext>
            </a:extLst>
          </p:cNvPr>
          <p:cNvSpPr/>
          <p:nvPr/>
        </p:nvSpPr>
        <p:spPr>
          <a:xfrm>
            <a:off x="6096000" y="1581410"/>
            <a:ext cx="1122947" cy="3435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C714-30F4-CC61-B347-1555B09A8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9C8D68-A64A-A415-D446-52221A6A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59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Carbon-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oxygen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shell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mergers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massive stars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4682C12B-ADEF-384A-9B55-183BF5C373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443" y="1562101"/>
                <a:ext cx="11187113" cy="45973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Ingestion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of some C (and Ne) in the 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during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late stages of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evolution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Formation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of an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extended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both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mass and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radius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) mixed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convective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zone;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Peculiar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and impact on the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explodability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Intrinsically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3D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occurrence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: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studied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by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hydro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simulations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(e.g., Andrassy+20, Rizzuti+24);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Found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several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1D stellar models with M</a:t>
                </a:r>
                <a:r>
                  <a:rPr lang="it-IT" sz="3500" baseline="-25000" dirty="0">
                    <a:solidFill>
                      <a:schemeClr val="bg1"/>
                    </a:solidFill>
                    <a:latin typeface="LM Roman 8" pitchFamily="2" charset="77"/>
                  </a:rPr>
                  <a:t>ini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25 M</a:t>
                </a:r>
                <a14:m>
                  <m:oMath xmlns:m="http://schemas.openxmlformats.org/officeDocument/2006/math">
                    <m:r>
                      <a:rPr lang="it-IT" sz="250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(e.g., Rauscher+02, Ritter+18, Roberti+24).</a:t>
                </a:r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4682C12B-ADEF-384A-9B55-183BF5C373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443" y="1562101"/>
                <a:ext cx="11187113" cy="4597399"/>
              </a:xfrm>
              <a:blipFill>
                <a:blip r:embed="rId4"/>
                <a:stretch>
                  <a:fillRect l="-1474" t="-3857" r="-340" b="-192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E3E834-D0B5-E6B0-C3B3-9F249BE1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6F7F7B-0549-60B5-E0F7-C067FB25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117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Do stars with a C-O merger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explode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?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A206AA6-1A2A-E013-79F9-9385A4295C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14147" y="2304899"/>
                <a:ext cx="5111165" cy="314156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Large 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𝛿𝜚</m:t>
                    </m:r>
                    <m:r>
                      <a:rPr lang="en-US" sz="3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3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Si/O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interface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help the CCSN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(Wang+22; Boccioli+23).</a:t>
                </a:r>
              </a:p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Massive stars with C-O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mergers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naturally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meet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this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condition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(Marco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Loddo’s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master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thesis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– </a:t>
                </a:r>
                <a:r>
                  <a:rPr lang="it-IT" sz="3500" b="1" u="sng" dirty="0">
                    <a:solidFill>
                      <a:schemeClr val="bg1"/>
                    </a:solidFill>
                    <a:latin typeface="LM Roman 8" pitchFamily="2" charset="77"/>
                  </a:rPr>
                  <a:t>PRELIMINARY RESULTS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).</a:t>
                </a:r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A206AA6-1A2A-E013-79F9-9385A4295C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4147" y="2304899"/>
                <a:ext cx="5111165" cy="3141568"/>
              </a:xfrm>
              <a:blipFill>
                <a:blip r:embed="rId4"/>
                <a:stretch>
                  <a:fillRect l="-2723" t="-5645" b="-5645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diagram of a scatter plot&#10;&#10;AI-generated content may be incorrect.">
            <a:extLst>
              <a:ext uri="{FF2B5EF4-FFF2-40B4-BE49-F238E27FC236}">
                <a16:creationId xmlns:a16="http://schemas.microsoft.com/office/drawing/2014/main" id="{F7B2EF5E-3055-EA3E-020B-2D909A518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5" y="1409343"/>
            <a:ext cx="6165850" cy="49326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C7A2E1-2418-376F-A8DF-EDE3717E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CDE84-9168-8E39-D39C-F99C5DFB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417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984C63-AD7B-65B3-12D0-3604188C9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F980AE6-6831-185D-43BD-BA0A7EDF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93A5445-B2CC-0FD2-2E03-002C20676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690688"/>
            <a:ext cx="11615738" cy="44561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Carbon-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oxygen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(C-O) shell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mergers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in massive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have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crucial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impact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ejecta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composition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CCSNe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Indications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from 3D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modeling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seem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confirm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their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existence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Large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density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jump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Si/O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interface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because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extended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mixed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convective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region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easier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In progress, stay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tuned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Production site for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-nuclei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component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Questions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frequency? Trend with mass/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metallicity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physics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THANK YOU!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>
              <a:lnSpc>
                <a:spcPct val="120000"/>
              </a:lnSpc>
            </a:pPr>
            <a:endParaRPr lang="it-IT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E4ED43-E291-7050-18CD-1C232915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866B7-843F-B034-8F8F-D594131B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6F116-DFD8-C41B-5853-D0027C5D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01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FB06DC-20E6-AD77-4F46-BC018C807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C9267F9-498B-2705-1AD4-CA06D785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F6077EA-C201-C71C-9F0D-2E83784B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690688"/>
            <a:ext cx="11615738" cy="44561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Carbon-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oxygen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(C-O) shell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mergers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in massive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have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crucial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impact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ejecta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composition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CCSNe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Indications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from 3D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modeling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seem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confirm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their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existence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Large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density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jump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Si/O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interface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because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extended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mixed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convective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region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easier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In progress, stay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tuned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!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Production site for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-nuclei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component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Questions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frequency? Trend with mass/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metallicity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physics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THANK YOU!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>
              <a:lnSpc>
                <a:spcPct val="120000"/>
              </a:lnSpc>
            </a:pPr>
            <a:endParaRPr lang="it-IT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C9598D-78D0-FB9C-E35C-565C54A0F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BB28DA-EB83-758C-5C36-26CBA459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12CC5-40F9-027F-41CB-88C6E74C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53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Carbon-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oxygen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shell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mergers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A206AA6-1A2A-E013-79F9-9385A4295C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14147" y="2304899"/>
                <a:ext cx="5111165" cy="31415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Low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35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left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by 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may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favor C-O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mergers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, by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decreasing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entropy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barrier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interface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(Roberti+24).</a:t>
                </a:r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A206AA6-1A2A-E013-79F9-9385A4295C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4147" y="2304899"/>
                <a:ext cx="5111165" cy="3141568"/>
              </a:xfrm>
              <a:blipFill>
                <a:blip r:embed="rId4"/>
                <a:stretch>
                  <a:fillRect l="-3465" t="-4435" r="-396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58CCFDB-1926-5D93-1818-1FE039C35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8" y="1395016"/>
            <a:ext cx="6615112" cy="4961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D226C0-0C39-88E6-DFB9-8FEA9CD57D90}"/>
              </a:ext>
            </a:extLst>
          </p:cNvPr>
          <p:cNvSpPr txBox="1"/>
          <p:nvPr/>
        </p:nvSpPr>
        <p:spPr>
          <a:xfrm>
            <a:off x="6781800" y="6035397"/>
            <a:ext cx="332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latin typeface="LM Roman 10" pitchFamily="2" charset="77"/>
              </a:rPr>
              <a:t>Roberti et al., 2024, </a:t>
            </a:r>
            <a:r>
              <a:rPr lang="it-IT" sz="1800" dirty="0" err="1">
                <a:solidFill>
                  <a:schemeClr val="bg1"/>
                </a:solidFill>
                <a:latin typeface="LM Roman 10" pitchFamily="2" charset="77"/>
              </a:rPr>
              <a:t>ApJS</a:t>
            </a:r>
            <a:r>
              <a:rPr lang="it-IT" sz="1800" dirty="0">
                <a:solidFill>
                  <a:schemeClr val="bg1"/>
                </a:solidFill>
                <a:latin typeface="LM Roman 10" pitchFamily="2" charset="77"/>
              </a:rPr>
              <a:t>, 270, 28</a:t>
            </a:r>
            <a:endParaRPr lang="en-H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59837F-D936-305F-4C95-0DD94C822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59A3C-8523-73ED-0C40-56931144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550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Nucleosynthesis: the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it-IT" sz="3600" b="1" dirty="0">
                    <a:solidFill>
                      <a:srgbClr val="EFDF65"/>
                    </a:solidFill>
                    <a:latin typeface="LM Roman 10" pitchFamily="2" charset="77"/>
                  </a:rPr>
                  <a:t>-process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ECD90607-1AF7-B0CD-7C20-4913EE6B54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11001876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35 stable proton-rich nuclei: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74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Se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78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Kr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84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Sr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92,94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Mo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96,98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Ru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102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Pd,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106,108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Cd,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112,114,</a:t>
                </a:r>
                <a:r>
                  <a:rPr lang="en-GB" baseline="30000" dirty="0">
                    <a:solidFill>
                      <a:srgbClr val="0070C0"/>
                    </a:solidFill>
                    <a:latin typeface="LM Roman 8" pitchFamily="2" charset="77"/>
                  </a:rPr>
                  <a:t>115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Sn, </a:t>
                </a:r>
                <a:r>
                  <a:rPr lang="en-GB" baseline="30000" dirty="0">
                    <a:solidFill>
                      <a:srgbClr val="0070C0"/>
                    </a:solidFill>
                    <a:latin typeface="LM Roman 8" pitchFamily="2" charset="77"/>
                  </a:rPr>
                  <a:t>113</a:t>
                </a:r>
                <a:r>
                  <a:rPr lang="en-GB" dirty="0">
                    <a:solidFill>
                      <a:srgbClr val="0070C0"/>
                    </a:solidFill>
                    <a:latin typeface="LM Roman 8" pitchFamily="2" charset="77"/>
                  </a:rPr>
                  <a:t>In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120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Te,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124,126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Xe,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130,132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Ba,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136,138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Ce, </a:t>
                </a:r>
                <a:r>
                  <a:rPr lang="en-GB" baseline="30000" dirty="0">
                    <a:solidFill>
                      <a:srgbClr val="FF60FD"/>
                    </a:solidFill>
                    <a:latin typeface="LM Roman 8" pitchFamily="2" charset="77"/>
                  </a:rPr>
                  <a:t>138</a:t>
                </a:r>
                <a:r>
                  <a:rPr lang="en-GB" dirty="0">
                    <a:solidFill>
                      <a:srgbClr val="FF60FD"/>
                    </a:solidFill>
                    <a:latin typeface="LM Roman 8" pitchFamily="2" charset="77"/>
                  </a:rPr>
                  <a:t>La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144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Sm, </a:t>
                </a:r>
                <a:r>
                  <a:rPr lang="en-GB" baseline="30000" dirty="0">
                    <a:solidFill>
                      <a:srgbClr val="00B050"/>
                    </a:solidFill>
                    <a:latin typeface="LM Roman 8" pitchFamily="2" charset="77"/>
                  </a:rPr>
                  <a:t>152</a:t>
                </a:r>
                <a:r>
                  <a:rPr lang="en-GB" dirty="0">
                    <a:solidFill>
                      <a:srgbClr val="00B050"/>
                    </a:solidFill>
                    <a:latin typeface="LM Roman 8" pitchFamily="2" charset="77"/>
                  </a:rPr>
                  <a:t>Gd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156,158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Dy,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162,</a:t>
                </a:r>
                <a:r>
                  <a:rPr lang="en-GB" baseline="30000" dirty="0">
                    <a:solidFill>
                      <a:srgbClr val="00B050"/>
                    </a:solidFill>
                    <a:latin typeface="LM Roman 8" pitchFamily="2" charset="77"/>
                  </a:rPr>
                  <a:t>164</a:t>
                </a:r>
                <a:r>
                  <a:rPr lang="en-GB" dirty="0">
                    <a:solidFill>
                      <a:srgbClr val="00B050"/>
                    </a:solidFill>
                    <a:latin typeface="LM Roman 8" pitchFamily="2" charset="77"/>
                  </a:rPr>
                  <a:t>Er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168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Yb,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174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Hf, </a:t>
                </a:r>
                <a:r>
                  <a:rPr lang="en-GB" baseline="30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180</a:t>
                </a:r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Ta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180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W,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184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Os,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190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Pt and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196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Hg.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Different explosive contributions (e.g.,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- &amp;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p-process, </a:t>
                </a:r>
                <a:r>
                  <a:rPr lang="en-GB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Woosley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&amp; Hoffman 1992, Froehlich et al. 2006, </a:t>
                </a:r>
                <a:r>
                  <a:rPr lang="en-GB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Arcones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&amp; Montes 2011);</a:t>
                </a:r>
              </a:p>
              <a:p>
                <a:r>
                  <a:rPr lang="en-GB" dirty="0">
                    <a:solidFill>
                      <a:srgbClr val="0070C0"/>
                    </a:solidFill>
                    <a:latin typeface="LM Roman 8" pitchFamily="2" charset="77"/>
                  </a:rPr>
                  <a:t>r-process contribution (</a:t>
                </a:r>
                <a:r>
                  <a:rPr lang="en-GB" dirty="0" err="1">
                    <a:solidFill>
                      <a:srgbClr val="0070C0"/>
                    </a:solidFill>
                    <a:latin typeface="LM Roman 8" pitchFamily="2" charset="77"/>
                  </a:rPr>
                  <a:t>Dillmann</a:t>
                </a:r>
                <a:r>
                  <a:rPr lang="en-GB" dirty="0">
                    <a:solidFill>
                      <a:srgbClr val="0070C0"/>
                    </a:solidFill>
                    <a:latin typeface="LM Roman 8" pitchFamily="2" charset="77"/>
                  </a:rPr>
                  <a:t> et al. 2008);</a:t>
                </a:r>
              </a:p>
              <a:p>
                <a:r>
                  <a:rPr lang="en-GB" dirty="0">
                    <a:solidFill>
                      <a:srgbClr val="FF60FD"/>
                    </a:solidFill>
                    <a:latin typeface="LM Roman 8" pitchFamily="2" charset="77"/>
                  </a:rPr>
                  <a:t>neutrino capture (</a:t>
                </a:r>
                <a:r>
                  <a:rPr lang="en-GB" dirty="0" err="1">
                    <a:solidFill>
                      <a:srgbClr val="FF60FD"/>
                    </a:solidFill>
                    <a:latin typeface="LM Roman 8" pitchFamily="2" charset="77"/>
                  </a:rPr>
                  <a:t>Goriely</a:t>
                </a:r>
                <a:r>
                  <a:rPr lang="en-GB" dirty="0">
                    <a:solidFill>
                      <a:srgbClr val="FF60FD"/>
                    </a:solidFill>
                    <a:latin typeface="LM Roman 8" pitchFamily="2" charset="77"/>
                  </a:rPr>
                  <a:t> et al. 2001);</a:t>
                </a:r>
              </a:p>
              <a:p>
                <a:r>
                  <a:rPr lang="en-GB" dirty="0">
                    <a:solidFill>
                      <a:srgbClr val="00B050"/>
                    </a:solidFill>
                    <a:latin typeface="LM Roman 8" pitchFamily="2" charset="77"/>
                  </a:rPr>
                  <a:t>s-process contribution (</a:t>
                </a:r>
                <a:r>
                  <a:rPr lang="en-GB" dirty="0" err="1">
                    <a:solidFill>
                      <a:srgbClr val="00B050"/>
                    </a:solidFill>
                    <a:latin typeface="LM Roman 8" pitchFamily="2" charset="77"/>
                  </a:rPr>
                  <a:t>Bisterzo</a:t>
                </a:r>
                <a:r>
                  <a:rPr lang="en-GB" dirty="0">
                    <a:solidFill>
                      <a:srgbClr val="00B050"/>
                    </a:solidFill>
                    <a:latin typeface="LM Roman 8" pitchFamily="2" charset="77"/>
                  </a:rPr>
                  <a:t> et al. 2011);</a:t>
                </a:r>
              </a:p>
              <a:p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s-process and neutrino capture (</a:t>
                </a:r>
                <a:r>
                  <a:rPr lang="en-GB" dirty="0" err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Bisterzo</a:t>
                </a:r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et al. 2011, </a:t>
                </a:r>
                <a:r>
                  <a:rPr lang="en-GB" dirty="0" err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Arnould</a:t>
                </a:r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&amp; </a:t>
                </a:r>
                <a:r>
                  <a:rPr lang="en-GB" dirty="0" err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Goriely</a:t>
                </a:r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2003).</a:t>
                </a:r>
              </a:p>
              <a:p>
                <a:endParaRPr lang="en-GB" dirty="0">
                  <a:solidFill>
                    <a:srgbClr val="00B050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ECD90607-1AF7-B0CD-7C20-4913EE6B54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11001876" cy="4351338"/>
              </a:xfrm>
              <a:blipFill>
                <a:blip r:embed="rId5"/>
                <a:stretch>
                  <a:fillRect l="-1038" t="-2035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BFE9B-6A11-7C9B-3557-8E4AF5D5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1B088-9261-67A6-2496-0D84ABEF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4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Carbon-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oxygen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shell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mergers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pic>
        <p:nvPicPr>
          <p:cNvPr id="5" name="out">
            <a:hlinkClick r:id="" action="ppaction://media"/>
            <a:extLst>
              <a:ext uri="{FF2B5EF4-FFF2-40B4-BE49-F238E27FC236}">
                <a16:creationId xmlns:a16="http://schemas.microsoft.com/office/drawing/2014/main" id="{6AB21875-AFBA-2AB8-E795-072F126AC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650" y="1330325"/>
            <a:ext cx="6667500" cy="5000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CFA58B-AC73-E321-2E18-A253CF17E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695" y="2152536"/>
            <a:ext cx="4866655" cy="34070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5627F3-1E77-0F1D-B9C5-A1D0CA05D4AC}"/>
              </a:ext>
            </a:extLst>
          </p:cNvPr>
          <p:cNvSpPr/>
          <p:nvPr/>
        </p:nvSpPr>
        <p:spPr>
          <a:xfrm>
            <a:off x="10464800" y="2320018"/>
            <a:ext cx="1136650" cy="264432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44B0A-C312-A6D8-82B0-C238C8C455D8}"/>
              </a:ext>
            </a:extLst>
          </p:cNvPr>
          <p:cNvSpPr txBox="1"/>
          <p:nvPr/>
        </p:nvSpPr>
        <p:spPr>
          <a:xfrm>
            <a:off x="7816850" y="300355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04CB6-6282-5855-8453-0CA311D96DE7}"/>
              </a:ext>
            </a:extLst>
          </p:cNvPr>
          <p:cNvSpPr txBox="1"/>
          <p:nvPr/>
        </p:nvSpPr>
        <p:spPr>
          <a:xfrm>
            <a:off x="8045450" y="3919537"/>
            <a:ext cx="46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06E276-1E3A-19BC-7236-D8C0E9D18506}"/>
              </a:ext>
            </a:extLst>
          </p:cNvPr>
          <p:cNvSpPr txBox="1"/>
          <p:nvPr/>
        </p:nvSpPr>
        <p:spPr>
          <a:xfrm>
            <a:off x="8801100" y="4402137"/>
            <a:ext cx="66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chemeClr val="bg1"/>
                </a:solidFill>
              </a:rPr>
              <a:t>C/O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B6A4E-9EC5-7842-442E-77EE6D2174BF}"/>
              </a:ext>
            </a:extLst>
          </p:cNvPr>
          <p:cNvSpPr txBox="1"/>
          <p:nvPr/>
        </p:nvSpPr>
        <p:spPr>
          <a:xfrm>
            <a:off x="9779000" y="4402137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chemeClr val="bg1"/>
                </a:solidFill>
              </a:rPr>
              <a:t>O/Ne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0B456A-AE9A-8026-6BA9-6CB32C248FEF}"/>
              </a:ext>
            </a:extLst>
          </p:cNvPr>
          <p:cNvSpPr txBox="1"/>
          <p:nvPr/>
        </p:nvSpPr>
        <p:spPr>
          <a:xfrm>
            <a:off x="10179050" y="4673060"/>
            <a:ext cx="8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chemeClr val="bg1"/>
                </a:solidFill>
              </a:rPr>
              <a:t>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49360E-D5FB-DC95-974C-97D7608DBDE7}"/>
              </a:ext>
            </a:extLst>
          </p:cNvPr>
          <p:cNvSpPr txBox="1"/>
          <p:nvPr/>
        </p:nvSpPr>
        <p:spPr>
          <a:xfrm>
            <a:off x="11172205" y="4620133"/>
            <a:ext cx="358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chemeClr val="bg1"/>
                </a:solidFill>
              </a:rPr>
              <a:t>Fe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D74CC0-EA66-7E19-0A6B-90A9D3211CC7}"/>
              </a:ext>
            </a:extLst>
          </p:cNvPr>
          <p:cNvSpPr txBox="1"/>
          <p:nvPr/>
        </p:nvSpPr>
        <p:spPr>
          <a:xfrm>
            <a:off x="9134475" y="3003549"/>
            <a:ext cx="173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rgbClr val="C00000"/>
                </a:solidFill>
              </a:rPr>
              <a:t>Convective envelope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C82286-55FE-D5B0-D95F-F5BDFA002355}"/>
              </a:ext>
            </a:extLst>
          </p:cNvPr>
          <p:cNvSpPr txBox="1"/>
          <p:nvPr/>
        </p:nvSpPr>
        <p:spPr>
          <a:xfrm>
            <a:off x="8005762" y="4411450"/>
            <a:ext cx="60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rgbClr val="C00000"/>
                </a:solidFill>
              </a:rPr>
              <a:t>Conv. core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49B0FB-8593-A562-6209-6DD44C51ECD4}"/>
              </a:ext>
            </a:extLst>
          </p:cNvPr>
          <p:cNvSpPr txBox="1"/>
          <p:nvPr/>
        </p:nvSpPr>
        <p:spPr>
          <a:xfrm>
            <a:off x="9402762" y="3823437"/>
            <a:ext cx="106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rgbClr val="C00000"/>
                </a:solidFill>
              </a:rPr>
              <a:t>Conv. shell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5FD48C-BC69-344F-40CA-B1DA1E6F70CC}"/>
              </a:ext>
            </a:extLst>
          </p:cNvPr>
          <p:cNvSpPr txBox="1"/>
          <p:nvPr/>
        </p:nvSpPr>
        <p:spPr>
          <a:xfrm>
            <a:off x="10807390" y="4294599"/>
            <a:ext cx="1079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rgbClr val="C00000"/>
                </a:solidFill>
              </a:rPr>
              <a:t>C-O merger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2F31AC-3C08-8E54-E732-CA9631A1C409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6748758" y="3440515"/>
            <a:ext cx="3806529" cy="101133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C2DC45C-3ED9-F2BC-4D25-F4CD2EB6596F}"/>
              </a:ext>
            </a:extLst>
          </p:cNvPr>
          <p:cNvSpPr/>
          <p:nvPr/>
        </p:nvSpPr>
        <p:spPr>
          <a:xfrm>
            <a:off x="10555287" y="3946184"/>
            <a:ext cx="1252142" cy="10113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Titolo 5">
            <a:extLst>
              <a:ext uri="{FF2B5EF4-FFF2-40B4-BE49-F238E27FC236}">
                <a16:creationId xmlns:a16="http://schemas.microsoft.com/office/drawing/2014/main" id="{C121A374-7327-D885-B1D0-A3EBB81A2DE4}"/>
              </a:ext>
            </a:extLst>
          </p:cNvPr>
          <p:cNvSpPr txBox="1">
            <a:spLocks/>
          </p:cNvSpPr>
          <p:nvPr/>
        </p:nvSpPr>
        <p:spPr>
          <a:xfrm>
            <a:off x="8258213" y="5583693"/>
            <a:ext cx="3272147" cy="576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LM Roman 10" pitchFamily="2" charset="77"/>
              </a:rPr>
              <a:t>(See M. </a:t>
            </a:r>
            <a:r>
              <a:rPr lang="it-IT" sz="1800" dirty="0" err="1">
                <a:solidFill>
                  <a:schemeClr val="bg1"/>
                </a:solidFill>
                <a:latin typeface="LM Roman 10" pitchFamily="2" charset="77"/>
              </a:rPr>
              <a:t>Limongi’s</a:t>
            </a:r>
            <a:r>
              <a:rPr lang="it-IT" sz="1800" dirty="0">
                <a:solidFill>
                  <a:schemeClr val="bg1"/>
                </a:solidFill>
                <a:latin typeface="LM Roman 10" pitchFamily="2" charset="77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LM Roman 10" pitchFamily="2" charset="77"/>
              </a:rPr>
              <a:t>presentation</a:t>
            </a:r>
            <a:r>
              <a:rPr lang="it-IT" sz="1800" dirty="0">
                <a:solidFill>
                  <a:schemeClr val="bg1"/>
                </a:solidFill>
                <a:latin typeface="LM Roman 10" pitchFamily="2" charset="77"/>
              </a:rPr>
              <a:t>)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9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Nuclear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reactions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during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 C-O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FEB8A-F6E9-960E-63F6-87DB999D0D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4750" y="1435100"/>
            <a:ext cx="9842500" cy="49212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8DCFF6-B105-4130-1E84-A26412F0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0124E-5B67-A71C-29CE-172A0AAC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949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5E1FF-0598-B46D-8B4E-83A410893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A90E5745-9F85-35B8-7008-40B8F53B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Nuclear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reactions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during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 C-O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091A98-F1ED-0ED3-0866-54AC4687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38F84-8D48-91F3-96FC-93345BA5B5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4750" y="1435100"/>
            <a:ext cx="9842500" cy="49212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D8C382-2DF6-3670-6949-5DE00157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7E499-97D0-DCB2-5594-31A5FB8E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35A28-80A3-3ADD-1385-351CDF4DE7DB}"/>
              </a:ext>
            </a:extLst>
          </p:cNvPr>
          <p:cNvSpPr txBox="1"/>
          <p:nvPr/>
        </p:nvSpPr>
        <p:spPr>
          <a:xfrm>
            <a:off x="8534400" y="4974896"/>
            <a:ext cx="2044700" cy="46070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en-US" sz="3200" b="0" i="0" baseline="30000" dirty="0">
                <a:solidFill>
                  <a:srgbClr val="FF0000"/>
                </a:solidFill>
                <a:latin typeface="Cambria Math" panose="02040503050406030204" pitchFamily="18" charset="0"/>
              </a:rPr>
              <a:t>O shell burning</a:t>
            </a:r>
          </a:p>
        </p:txBody>
      </p:sp>
    </p:spTree>
    <p:extLst>
      <p:ext uri="{BB962C8B-B14F-4D97-AF65-F5344CB8AC3E}">
        <p14:creationId xmlns:p14="http://schemas.microsoft.com/office/powerpoint/2010/main" val="1534747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33C1E3-FD0B-C99B-0205-D4A5FBE15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0A52032-CCDB-18B8-8942-4512C791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Nuclear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reactions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during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 C-O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F82B44-B2BD-3060-2EA4-43DC9BE4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4F93C-F130-04E0-D8F5-345FBBA156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4750" y="1435100"/>
            <a:ext cx="9842500" cy="49212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28A099-5549-6DFF-FBD0-221A5BEE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D42CB-5D84-D057-10DF-A0D1BEA8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319D3-D32A-2772-9FC6-3A0DB2D2CB50}"/>
              </a:ext>
            </a:extLst>
          </p:cNvPr>
          <p:cNvSpPr txBox="1"/>
          <p:nvPr/>
        </p:nvSpPr>
        <p:spPr>
          <a:xfrm>
            <a:off x="2616200" y="1817688"/>
            <a:ext cx="2286000" cy="46070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en-US" sz="3200" b="0" i="0" baseline="30000" dirty="0">
                <a:solidFill>
                  <a:srgbClr val="FF0000"/>
                </a:solidFill>
                <a:latin typeface="Cambria Math" panose="02040503050406030204" pitchFamily="18" charset="0"/>
              </a:rPr>
              <a:t>C-O shell merger</a:t>
            </a:r>
          </a:p>
        </p:txBody>
      </p:sp>
    </p:spTree>
    <p:extLst>
      <p:ext uri="{BB962C8B-B14F-4D97-AF65-F5344CB8AC3E}">
        <p14:creationId xmlns:p14="http://schemas.microsoft.com/office/powerpoint/2010/main" val="306829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a C-O shell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336F3F0A-E4D2-3E76-B849-675E46E4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2106614"/>
            <a:ext cx="11187113" cy="3833810"/>
          </a:xfrm>
        </p:spPr>
        <p:txBody>
          <a:bodyPr>
            <a:normAutofit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products and production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Cl, K, Sc);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Efficient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photodisintegration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production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𝜸-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nuclei.</a:t>
            </a: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3034D6-00DD-AAC7-7B9C-93B8D6B9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6FBA-1CB6-747E-4CE3-1193CADF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82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D9339-1AE4-6ABB-C9C1-16582C224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95" y="1690688"/>
            <a:ext cx="11764210" cy="44115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C226C9-4B91-269D-0985-7AB5EC551331}"/>
              </a:ext>
            </a:extLst>
          </p:cNvPr>
          <p:cNvSpPr/>
          <p:nvPr/>
        </p:nvSpPr>
        <p:spPr>
          <a:xfrm>
            <a:off x="9224211" y="2021305"/>
            <a:ext cx="1283368" cy="3529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E2AC62-8BA7-2953-6751-8DFD547F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D9574-32CA-BC82-CEE6-247A3D7F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04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9D9339-1AE4-6ABB-C9C1-16582C224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95" y="1690688"/>
            <a:ext cx="11764210" cy="4411579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: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odd-Z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element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production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226C9-4B91-269D-0985-7AB5EC551331}"/>
              </a:ext>
            </a:extLst>
          </p:cNvPr>
          <p:cNvSpPr/>
          <p:nvPr/>
        </p:nvSpPr>
        <p:spPr>
          <a:xfrm>
            <a:off x="9224211" y="2021305"/>
            <a:ext cx="1283368" cy="3529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B76039F-0966-86D0-C4F1-3CD4D501CE21}"/>
              </a:ext>
            </a:extLst>
          </p:cNvPr>
          <p:cNvSpPr/>
          <p:nvPr/>
        </p:nvSpPr>
        <p:spPr>
          <a:xfrm>
            <a:off x="2207153" y="2310064"/>
            <a:ext cx="1975826" cy="1260834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BE05CEC2-F620-FC68-6BB9-2F4F5986DEBF}"/>
              </a:ext>
            </a:extLst>
          </p:cNvPr>
          <p:cNvSpPr txBox="1">
            <a:spLocks/>
          </p:cNvSpPr>
          <p:nvPr/>
        </p:nvSpPr>
        <p:spPr>
          <a:xfrm>
            <a:off x="4347291" y="2571722"/>
            <a:ext cx="2807488" cy="673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LM Roman 10" pitchFamily="2" charset="77"/>
              </a:rPr>
              <a:t>Odd-</a:t>
            </a:r>
            <a:r>
              <a:rPr lang="it-IT" sz="1600" b="1" dirty="0" err="1">
                <a:solidFill>
                  <a:srgbClr val="00B050"/>
                </a:solidFill>
                <a:latin typeface="LM Roman 10" pitchFamily="2" charset="77"/>
              </a:rPr>
              <a:t>Z</a:t>
            </a:r>
            <a:r>
              <a:rPr lang="it-IT" sz="1600" b="1" dirty="0">
                <a:solidFill>
                  <a:srgbClr val="00B050"/>
                </a:solidFill>
                <a:latin typeface="LM Roman 10" pitchFamily="2" charset="77"/>
              </a:rPr>
              <a:t> </a:t>
            </a:r>
            <a:r>
              <a:rPr lang="it-IT" sz="1600" b="1" dirty="0" err="1">
                <a:solidFill>
                  <a:srgbClr val="00B050"/>
                </a:solidFill>
                <a:latin typeface="LM Roman 10" pitchFamily="2" charset="77"/>
              </a:rPr>
              <a:t>elements</a:t>
            </a:r>
            <a:r>
              <a:rPr lang="it-IT" sz="1600" b="1" dirty="0">
                <a:solidFill>
                  <a:srgbClr val="00B050"/>
                </a:solidFill>
                <a:latin typeface="LM Roman 10" pitchFamily="2" charset="77"/>
              </a:rPr>
              <a:t> and O-</a:t>
            </a:r>
            <a:r>
              <a:rPr lang="it-IT" sz="1600" b="1" dirty="0" err="1">
                <a:solidFill>
                  <a:srgbClr val="00B050"/>
                </a:solidFill>
                <a:latin typeface="LM Roman 10" pitchFamily="2" charset="77"/>
              </a:rPr>
              <a:t>burning</a:t>
            </a:r>
            <a:r>
              <a:rPr lang="it-IT" sz="1600" b="1" dirty="0">
                <a:solidFill>
                  <a:srgbClr val="00B050"/>
                </a:solidFill>
                <a:latin typeface="LM Roman 10" pitchFamily="2" charset="77"/>
              </a:rPr>
              <a:t> products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EAF41-9922-047A-E5C1-F596A49A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FAD16-9C20-0C78-ED5A-30F9D975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308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10838</TotalTime>
  <Words>1114</Words>
  <Application>Microsoft Macintosh PowerPoint</Application>
  <PresentationFormat>Widescreen</PresentationFormat>
  <Paragraphs>190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LM Roman 10</vt:lpstr>
      <vt:lpstr>LM Roman 8</vt:lpstr>
      <vt:lpstr>LM Roman 9</vt:lpstr>
      <vt:lpstr>Office 2013 - 2022 Theme</vt:lpstr>
      <vt:lpstr>The Role of Carbon-Oxygen Shell Interactions in the Nucleosynthesis and Final Fate of Massive Stars</vt:lpstr>
      <vt:lpstr>Carbon-oxygen shell mergers in massive stars</vt:lpstr>
      <vt:lpstr>Carbon-oxygen shell mergers in massive stars</vt:lpstr>
      <vt:lpstr>Nuclear reactions during a C-O merger</vt:lpstr>
      <vt:lpstr>Nuclear reactions during a C-O merger</vt:lpstr>
      <vt:lpstr>Nuclear reactions during a C-O merger</vt:lpstr>
      <vt:lpstr>Nucleosynthesis in a C-O shell merger</vt:lpstr>
      <vt:lpstr>Nucleosynthesis: odd-Z element production</vt:lpstr>
      <vt:lpstr>Nucleosynthesis: odd-Z element production</vt:lpstr>
      <vt:lpstr>Nucleosynthesis: odd-Z element production</vt:lpstr>
      <vt:lpstr>Nucleosynthesis: odd-Z element production</vt:lpstr>
      <vt:lpstr>Nucleosynthesis: odd-Z element production</vt:lpstr>
      <vt:lpstr>Nucleosynthesis: odd-Z element production</vt:lpstr>
      <vt:lpstr>Nucleosynthesis: the γ-process</vt:lpstr>
      <vt:lpstr>Nucleosynthesis: the γ-process</vt:lpstr>
      <vt:lpstr>Nucleosynthesis: the γ-process</vt:lpstr>
      <vt:lpstr>Nucleosynthesis: the γ-process</vt:lpstr>
      <vt:lpstr>Nucleosynthesis: the γ-process</vt:lpstr>
      <vt:lpstr>Nucleosynthesis: the γ-process</vt:lpstr>
      <vt:lpstr>Do stars with a C-O merger explode?</vt:lpstr>
      <vt:lpstr>Summary and conclusions</vt:lpstr>
      <vt:lpstr>Summary and conclusions</vt:lpstr>
      <vt:lpstr>Carbon-oxygen shell mergers in massive stars</vt:lpstr>
      <vt:lpstr>Nucleosynthesis: the γ-process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Roberti</dc:creator>
  <cp:lastModifiedBy>Lorenzo Roberti</cp:lastModifiedBy>
  <cp:revision>353</cp:revision>
  <dcterms:created xsi:type="dcterms:W3CDTF">2020-02-26T13:20:10Z</dcterms:created>
  <dcterms:modified xsi:type="dcterms:W3CDTF">2025-02-18T08:40:53Z</dcterms:modified>
</cp:coreProperties>
</file>