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8" r:id="rId2"/>
    <p:sldId id="307" r:id="rId3"/>
    <p:sldId id="869" r:id="rId4"/>
    <p:sldId id="870" r:id="rId5"/>
    <p:sldId id="1029" r:id="rId6"/>
    <p:sldId id="1030" r:id="rId7"/>
    <p:sldId id="1032" r:id="rId8"/>
    <p:sldId id="1033" r:id="rId9"/>
    <p:sldId id="1034" r:id="rId10"/>
    <p:sldId id="1035" r:id="rId11"/>
    <p:sldId id="1036" r:id="rId12"/>
    <p:sldId id="1037" r:id="rId13"/>
    <p:sldId id="401" r:id="rId14"/>
    <p:sldId id="402" r:id="rId15"/>
    <p:sldId id="259" r:id="rId16"/>
    <p:sldId id="395" r:id="rId17"/>
    <p:sldId id="319" r:id="rId18"/>
    <p:sldId id="1122" r:id="rId19"/>
    <p:sldId id="1123" r:id="rId20"/>
    <p:sldId id="316" r:id="rId21"/>
    <p:sldId id="299" r:id="rId22"/>
    <p:sldId id="1124" r:id="rId23"/>
    <p:sldId id="1118" r:id="rId24"/>
    <p:sldId id="1053" r:id="rId25"/>
    <p:sldId id="1125" r:id="rId26"/>
    <p:sldId id="1126" r:id="rId27"/>
    <p:sldId id="1132" r:id="rId28"/>
    <p:sldId id="10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F00"/>
    <a:srgbClr val="586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53"/>
    <p:restoredTop sz="94496"/>
  </p:normalViewPr>
  <p:slideViewPr>
    <p:cSldViewPr snapToGrid="0">
      <p:cViewPr varScale="1">
        <p:scale>
          <a:sx n="89" d="100"/>
          <a:sy n="89" d="100"/>
        </p:scale>
        <p:origin x="18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C1D9C-F200-D642-A391-81D13EC24068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16B3A-8081-E544-98B1-F228FCBBB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6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BBN very</a:t>
            </a:r>
            <a:r>
              <a:rPr lang="en-US" baseline="0" dirty="0"/>
              <a:t> successful theory </a:t>
            </a:r>
            <a:r>
              <a:rPr lang="mr-IN" baseline="0" dirty="0"/>
              <a:t>–</a:t>
            </a:r>
            <a:r>
              <a:rPr lang="en-US" baseline="0" dirty="0"/>
              <a:t> only one free parameter: baryonic matter density.  Very precise predictions</a:t>
            </a:r>
          </a:p>
          <a:p>
            <a:r>
              <a:rPr lang="en-US" baseline="0" dirty="0"/>
              <a:t>Precise observations of primordial abundances also possible</a:t>
            </a:r>
          </a:p>
          <a:p>
            <a:r>
              <a:rPr lang="en-US" baseline="0" dirty="0"/>
              <a:t>agreement between predicted and observed abundances generally good </a:t>
            </a:r>
            <a:r>
              <a:rPr lang="en-US" baseline="0" dirty="0">
                <a:sym typeface="Wingdings"/>
              </a:rPr>
              <a:t> success story for BBN and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A5591-A0F8-BE44-AD0B-8FD295C9D2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36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61147-B031-344A-B2E4-715DA9786C4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1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ECC7-30E5-7E47-9EA2-45BE1B8F04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2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ECC7-30E5-7E47-9EA2-45BE1B8F04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1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F9415DC-BE19-C911-57B6-FA9B2960B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9101E-70F7-5940-B92D-331E7BA3D77E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3D6A7477-9BA0-9E26-A8D7-C65144093E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5A1DA3B-DF24-4F67-D2CB-EACA77B5E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E53A1-1709-3D2C-E4B7-6D89669C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E37583-305C-4F08-77BC-5E4EF8B441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3B14DE-0D17-2C41-A056-C53AC69CC57A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92E508E8-AD09-B898-9D9F-C6F29E583D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46C83178-D5DA-67E8-526B-8AD0658D2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66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653FD-E899-1AE7-5DEB-A01C13520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DF99994-81F5-24D4-AA6B-D6BDB73D42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3B14DE-0D17-2C41-A056-C53AC69CC57A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4B0EEC83-04FF-DA76-437E-0553F56DB5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1BF68AC7-D909-9F2F-4E46-A3F82E712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006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16B3A-8081-E544-98B1-F228FCBBBB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2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66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70D01-8F5C-806B-E7DF-950016E9B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9B5E7-ADC3-28BB-A339-3AFC7B205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A3C40-A6EA-2F28-8195-5D6443C8C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453B8-C200-7988-334B-BDEB6230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18F1E-A938-764C-FDA9-A9CEE6765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5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0E6D-95BB-0F2F-D011-EA143792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189F7-7A8B-7A33-14C1-EC3207C5E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541B8-BE62-B9C9-A99C-70E3F062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BCD5-DAA3-92FF-E12F-DBC34A1D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9809C-9C8C-A454-9B3A-DDD8458C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0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C068EF-8CA2-36E2-F048-14EB20B1F2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7FF84-545E-4ADD-B29E-AE5E5417E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7F8CD-573C-492D-A327-71D3DF613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279A9-A0BD-B922-285A-DB4FFB5B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96EE9-C931-885C-085B-A5834557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4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496E-35C4-01A5-BDB5-D65873173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81B1F-DF66-4DC1-651F-F114A9895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80C32-8C35-DCCC-962D-EAEDFF97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99C91-0E4D-FF1B-DA17-0D45744F7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1D35-5F09-F1B0-5BA0-D7BAC7CC8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03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78C2C-3C6B-7F3C-7073-7EB65412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4ACA8-4448-A3B4-D7C0-1B73A7781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B2C5-B53D-5CD4-4533-A8A1FE76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41D02-16CE-DB91-8FA4-38E4769F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0DCF7-0776-A872-5E55-797E7952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54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C86AA-DB26-4A45-1F4C-F9FF2BC8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D9158-CA2C-B87F-903E-A6B7FC09F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9CB9A-543B-8735-84D3-14A6BB097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ACDF8-80E0-D114-EFDB-6FB91915A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8AEFA-5077-2772-1AE2-F308DF33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1232C-A42C-AE89-8F36-CC4ED2095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7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023A8-0B00-96C5-E1E8-E28A753C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BFAF2-956A-6E20-ABEF-DFB848DE8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DF4AB-3BE8-94F4-E076-3A9DED57F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ADA5B-6530-C5CD-CC88-068976FD6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18FE4-EB50-B830-76E4-AEC556B13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C3F1DA-FB7D-6BA1-E166-4AFD8416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9C600C-DDEB-0ABC-3A0D-B5A5E2CF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4BDA3-7E7E-AD46-3683-AD5694B29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6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0DA9-9546-DB0D-A0FD-1AD236F52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89114-A33B-B7B6-A84C-318DF05D8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F171E-3A44-4796-FCC5-0DF92FE9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B49B-B07A-6D36-41E8-AE7261DB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7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C01F6-BE94-8E6D-CF2C-1D5868F35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9142C3-D8E9-E8BF-B22E-A18744C3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76D6D-9320-133A-9442-D65C97CF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24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F5A22-7171-8987-4F0C-763A9A22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C50F3-C4E3-6514-5612-4F9C1C911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F4AFB-68D5-B579-5B19-DF8218CB3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DB814-77B3-BD32-CB49-33FAC719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13F3D-F319-EF61-A0AD-6CE88E0E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8B418-62B6-5833-02E8-62DCF4DD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2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310E-2FB1-2B3E-D862-2D0E0169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25A7C2-45AA-B79E-E68D-22128C1F9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46A7D-DB58-8B98-A718-F9792412F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F2539-27BD-FC16-BE15-068DC4A1E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DFA05-C091-368C-C29D-4A9B26E8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BB6C5-DEB0-5B9B-F1ED-CEB247FF5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79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C8E60-EFD3-88F6-5B7B-9D8F91C5A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36EE9-4704-7DFC-A6CE-B3848E672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F2DF5-05A6-90CF-3CDC-CD6FD15A5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 Aliotta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51E85-1510-2F32-37A3-C01585FBA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NUCLEAR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1C06-52F3-79DD-BE42-9EBE19C33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E59B9-2EB2-194F-A4E9-2EF6DCDE0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0.png"/><Relationship Id="rId7" Type="http://schemas.openxmlformats.org/officeDocument/2006/relationships/image" Target="../media/image16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12.jpg"/><Relationship Id="rId4" Type="http://schemas.openxmlformats.org/officeDocument/2006/relationships/image" Target="../media/image31.jpg"/><Relationship Id="rId9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4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.jpeg"/><Relationship Id="rId10" Type="http://schemas.openxmlformats.org/officeDocument/2006/relationships/image" Target="../media/image55.jpeg"/><Relationship Id="rId4" Type="http://schemas.openxmlformats.org/officeDocument/2006/relationships/image" Target="../media/image13.jp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.jpe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5.jpeg"/><Relationship Id="rId7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puzzle pieces&#10;&#10;Description automatically generated">
            <a:extLst>
              <a:ext uri="{FF2B5EF4-FFF2-40B4-BE49-F238E27FC236}">
                <a16:creationId xmlns:a16="http://schemas.microsoft.com/office/drawing/2014/main" id="{2152FBA2-A767-1AAE-B73E-5CF00E78A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108" y="1128797"/>
            <a:ext cx="1057150" cy="863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4F0748-B779-2F8F-18D0-5987C65F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76" y="215454"/>
            <a:ext cx="11061448" cy="1596419"/>
          </a:xfrm>
        </p:spPr>
        <p:txBody>
          <a:bodyPr>
            <a:normAutofit fontScale="90000"/>
          </a:bodyPr>
          <a:lstStyle/>
          <a:p>
            <a:pPr algn="ctr">
              <a:lnSpc>
                <a:spcPts val="4200"/>
              </a:lnSpc>
            </a:pPr>
            <a:r>
              <a:rPr lang="en-US" sz="3300" b="1" dirty="0">
                <a:solidFill>
                  <a:srgbClr val="8A0F00"/>
                </a:solidFill>
                <a:latin typeface="+mn-lt"/>
              </a:rPr>
              <a:t>NU</a:t>
            </a:r>
            <a:r>
              <a:rPr lang="en-US" sz="3300" dirty="0">
                <a:latin typeface="+mn-lt"/>
              </a:rPr>
              <a:t>clear </a:t>
            </a:r>
            <a:r>
              <a:rPr lang="en-US" sz="3300" b="1" dirty="0">
                <a:solidFill>
                  <a:srgbClr val="8A0F00"/>
                </a:solidFill>
                <a:latin typeface="+mn-lt"/>
              </a:rPr>
              <a:t>CL</a:t>
            </a:r>
            <a:r>
              <a:rPr lang="en-US" sz="3300" dirty="0">
                <a:latin typeface="+mn-lt"/>
              </a:rPr>
              <a:t>ustering </a:t>
            </a:r>
            <a:r>
              <a:rPr lang="en-US" sz="3300" b="1" dirty="0">
                <a:solidFill>
                  <a:srgbClr val="8A0F00"/>
                </a:solidFill>
                <a:latin typeface="+mn-lt"/>
              </a:rPr>
              <a:t>E</a:t>
            </a:r>
            <a:r>
              <a:rPr lang="en-US" sz="3300" dirty="0">
                <a:latin typeface="+mn-lt"/>
              </a:rPr>
              <a:t>ffects in </a:t>
            </a:r>
            <a:r>
              <a:rPr lang="en-US" sz="3300" b="1" dirty="0">
                <a:solidFill>
                  <a:srgbClr val="8A0F00"/>
                </a:solidFill>
                <a:latin typeface="+mn-lt"/>
              </a:rPr>
              <a:t>A</a:t>
            </a:r>
            <a:r>
              <a:rPr lang="en-US" sz="3300" dirty="0">
                <a:latin typeface="+mn-lt"/>
              </a:rPr>
              <a:t>strophysical </a:t>
            </a:r>
            <a:r>
              <a:rPr lang="en-US" sz="3300" b="1" dirty="0">
                <a:solidFill>
                  <a:srgbClr val="8A0F00"/>
                </a:solidFill>
                <a:latin typeface="+mn-lt"/>
              </a:rPr>
              <a:t>R</a:t>
            </a:r>
            <a:r>
              <a:rPr lang="en-US" sz="3300" dirty="0">
                <a:latin typeface="+mn-lt"/>
              </a:rPr>
              <a:t>eactions</a:t>
            </a:r>
            <a:br>
              <a:rPr lang="en-US" sz="3300" dirty="0">
                <a:latin typeface="+mn-lt"/>
              </a:rPr>
            </a:br>
            <a:r>
              <a:rPr lang="en-US" sz="3300" b="1" dirty="0">
                <a:solidFill>
                  <a:srgbClr val="8A0F00"/>
                </a:solidFill>
                <a:latin typeface="+mn-lt"/>
              </a:rPr>
              <a:t>NUCLEAR</a:t>
            </a:r>
            <a:br>
              <a:rPr lang="en-US" sz="3600" dirty="0">
                <a:latin typeface="+mn-lt"/>
              </a:rPr>
            </a:br>
            <a:r>
              <a:rPr lang="en-US" sz="2700" dirty="0">
                <a:latin typeface="+mn-lt"/>
              </a:rPr>
              <a:t>Nucleosynthesis in First Stars and Other Puzzles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EBB5D4-B8C6-4711-004D-9D2A9EB27537}"/>
              </a:ext>
            </a:extLst>
          </p:cNvPr>
          <p:cNvSpPr txBox="1"/>
          <p:nvPr/>
        </p:nvSpPr>
        <p:spPr>
          <a:xfrm>
            <a:off x="3099076" y="5700340"/>
            <a:ext cx="6270756" cy="589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586F9F"/>
                </a:solidFill>
              </a:rPr>
              <a:t>Marialuisa Aliotta – University of Edinburgh, UK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B1F311-8A08-D1F2-5F39-9A7012ECF301}"/>
              </a:ext>
            </a:extLst>
          </p:cNvPr>
          <p:cNvGrpSpPr/>
          <p:nvPr/>
        </p:nvGrpSpPr>
        <p:grpSpPr>
          <a:xfrm>
            <a:off x="412750" y="796996"/>
            <a:ext cx="11486898" cy="5543264"/>
            <a:chOff x="412750" y="796996"/>
            <a:chExt cx="11486898" cy="554326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632D19-8F34-87B5-5614-23D7DFD88EFC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796996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2F8BA11-F533-4EAC-EABE-D606A6B75BE2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6340260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4">
            <a:extLst>
              <a:ext uri="{FF2B5EF4-FFF2-40B4-BE49-F238E27FC236}">
                <a16:creationId xmlns:a16="http://schemas.microsoft.com/office/drawing/2014/main" id="{B3895AB1-112C-CE01-2E76-C1302FE05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53" y="2049929"/>
            <a:ext cx="7106691" cy="369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s | ERC">
            <a:extLst>
              <a:ext uri="{FF2B5EF4-FFF2-40B4-BE49-F238E27FC236}">
                <a16:creationId xmlns:a16="http://schemas.microsoft.com/office/drawing/2014/main" id="{AF38C6CC-58C3-3FAC-A410-DF3FA780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5" y="931690"/>
            <a:ext cx="1596420" cy="159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guide to understanding and using our brand">
            <a:extLst>
              <a:ext uri="{FF2B5EF4-FFF2-40B4-BE49-F238E27FC236}">
                <a16:creationId xmlns:a16="http://schemas.microsoft.com/office/drawing/2014/main" id="{2884A97C-7168-2319-F67E-28339BEB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0" y="2662803"/>
            <a:ext cx="1596420" cy="17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651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803AF3-C3D6-E83E-54F9-714C9926EC9A}"/>
              </a:ext>
            </a:extLst>
          </p:cNvPr>
          <p:cNvGrpSpPr/>
          <p:nvPr/>
        </p:nvGrpSpPr>
        <p:grpSpPr>
          <a:xfrm>
            <a:off x="157767" y="1456140"/>
            <a:ext cx="4487536" cy="3408843"/>
            <a:chOff x="471034" y="322846"/>
            <a:chExt cx="5234662" cy="4007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7DE14A-C97D-17D6-27C5-82F994AA7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034" y="652130"/>
              <a:ext cx="5229679" cy="36780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6719F1-9300-19E3-A705-BA042A216F73}"/>
                </a:ext>
              </a:extLst>
            </p:cNvPr>
            <p:cNvSpPr txBox="1"/>
            <p:nvPr/>
          </p:nvSpPr>
          <p:spPr>
            <a:xfrm>
              <a:off x="4436418" y="322846"/>
              <a:ext cx="1269278" cy="32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8A0F00"/>
                  </a:solidFill>
                </a:rPr>
                <a:t>cococube.com</a:t>
              </a:r>
              <a:endParaRPr lang="en-US" sz="1200" dirty="0">
                <a:solidFill>
                  <a:srgbClr val="8A0F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4E971B8-8DA3-9FBD-D5C8-65A7ACF9D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136" y="1032481"/>
            <a:ext cx="3477214" cy="3918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2E1E42-985E-17F1-BC8B-1899E333844F}"/>
              </a:ext>
            </a:extLst>
          </p:cNvPr>
          <p:cNvSpPr txBox="1"/>
          <p:nvPr/>
        </p:nvSpPr>
        <p:spPr>
          <a:xfrm>
            <a:off x="8361448" y="950481"/>
            <a:ext cx="3782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1327-2326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one of the most metal poor stars observed </a:t>
            </a:r>
          </a:p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[Fe/H]= -5.4 (1/250000 of solar Fe value)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BAA4C4-6F2B-8E17-EC12-92DC92903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633" y="2151263"/>
            <a:ext cx="1409700" cy="1320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4B3AB2-2364-6619-2FEF-10279120C72C}"/>
              </a:ext>
            </a:extLst>
          </p:cNvPr>
          <p:cNvSpPr txBox="1"/>
          <p:nvPr/>
        </p:nvSpPr>
        <p:spPr>
          <a:xfrm>
            <a:off x="103082" y="533827"/>
            <a:ext cx="538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stars are difficult to observe today…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BE761-11C4-8016-5AB7-1B5B99B6B68C}"/>
              </a:ext>
            </a:extLst>
          </p:cNvPr>
          <p:cNvSpPr txBox="1"/>
          <p:nvPr/>
        </p:nvSpPr>
        <p:spPr>
          <a:xfrm>
            <a:off x="232997" y="5472089"/>
            <a:ext cx="495336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 but their imprints remain visible </a:t>
            </a:r>
          </a:p>
          <a:p>
            <a:pPr algn="ctr">
              <a:lnSpc>
                <a:spcPct val="11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the composition of second-generation stars</a:t>
            </a: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3C2756D1-7B48-26B6-8A8C-5E343F602D24}"/>
              </a:ext>
            </a:extLst>
          </p:cNvPr>
          <p:cNvSpPr txBox="1"/>
          <p:nvPr/>
        </p:nvSpPr>
        <p:spPr>
          <a:xfrm>
            <a:off x="1547664" y="-10539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ttangolo 3">
            <a:extLst>
              <a:ext uri="{FF2B5EF4-FFF2-40B4-BE49-F238E27FC236}">
                <a16:creationId xmlns:a16="http://schemas.microsoft.com/office/drawing/2014/main" id="{7AFD0E8D-4F82-9FBB-64BA-32C08D30C233}"/>
              </a:ext>
            </a:extLst>
          </p:cNvPr>
          <p:cNvSpPr/>
          <p:nvPr/>
        </p:nvSpPr>
        <p:spPr>
          <a:xfrm>
            <a:off x="0" y="-19831"/>
            <a:ext cx="118762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asellaDiTesto 6">
            <a:extLst>
              <a:ext uri="{FF2B5EF4-FFF2-40B4-BE49-F238E27FC236}">
                <a16:creationId xmlns:a16="http://schemas.microsoft.com/office/drawing/2014/main" id="{6C40DE41-2E7D-8CEB-9819-C7409EF01826}"/>
              </a:ext>
            </a:extLst>
          </p:cNvPr>
          <p:cNvSpPr txBox="1"/>
          <p:nvPr/>
        </p:nvSpPr>
        <p:spPr>
          <a:xfrm>
            <a:off x="58365" y="-10539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Aliotta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1F297-36F0-624A-C3F0-8F3A03863C12}"/>
              </a:ext>
            </a:extLst>
          </p:cNvPr>
          <p:cNvSpPr txBox="1"/>
          <p:nvPr/>
        </p:nvSpPr>
        <p:spPr>
          <a:xfrm>
            <a:off x="1600200" y="1605"/>
            <a:ext cx="7193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Stars and Their Imprints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DB4590-AC6C-9133-BBF8-21CBC5B18B73}"/>
              </a:ext>
            </a:extLst>
          </p:cNvPr>
          <p:cNvGrpSpPr/>
          <p:nvPr/>
        </p:nvGrpSpPr>
        <p:grpSpPr>
          <a:xfrm>
            <a:off x="7129458" y="3686391"/>
            <a:ext cx="4828350" cy="3128740"/>
            <a:chOff x="7129458" y="3686391"/>
            <a:chExt cx="4828350" cy="31287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795A82D-8AD7-6EE5-9739-91645C8A3905}"/>
                </a:ext>
              </a:extLst>
            </p:cNvPr>
            <p:cNvGrpSpPr/>
            <p:nvPr/>
          </p:nvGrpSpPr>
          <p:grpSpPr>
            <a:xfrm>
              <a:off x="7129458" y="3686391"/>
              <a:ext cx="4828350" cy="3128740"/>
              <a:chOff x="106271" y="941230"/>
              <a:chExt cx="5963864" cy="388703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FCAF8FB-23DD-0123-6D7E-83C7961DA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271" y="941230"/>
                <a:ext cx="5963864" cy="3887036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E50A9C3-DF6C-BF63-5318-BB6EFCFCCD6E}"/>
                  </a:ext>
                </a:extLst>
              </p:cNvPr>
              <p:cNvSpPr/>
              <p:nvPr/>
            </p:nvSpPr>
            <p:spPr>
              <a:xfrm>
                <a:off x="827449" y="1554227"/>
                <a:ext cx="720350" cy="1346745"/>
              </a:xfrm>
              <a:prstGeom prst="ellipse">
                <a:avLst/>
              </a:prstGeom>
              <a:solidFill>
                <a:srgbClr val="DAE3F3">
                  <a:alpha val="21961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E23E85E-2074-4423-1182-1BEBC4EA4DBF}"/>
                  </a:ext>
                </a:extLst>
              </p:cNvPr>
              <p:cNvSpPr/>
              <p:nvPr/>
            </p:nvSpPr>
            <p:spPr>
              <a:xfrm>
                <a:off x="5388864" y="3029766"/>
                <a:ext cx="562767" cy="64421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21961"/>
                </a:schemeClr>
              </a:solidFill>
              <a:ln w="19050">
                <a:solidFill>
                  <a:srgbClr val="8A0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13B9CF-018D-26D1-FF41-C5A51BDA893D}"/>
                </a:ext>
              </a:extLst>
            </p:cNvPr>
            <p:cNvSpPr/>
            <p:nvPr/>
          </p:nvSpPr>
          <p:spPr>
            <a:xfrm>
              <a:off x="9282391" y="5519888"/>
              <a:ext cx="455617" cy="51853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21961"/>
              </a:schemeClr>
            </a:solidFill>
            <a:ln w="19050">
              <a:solidFill>
                <a:srgbClr val="8A0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F4B21F-E2A5-15B5-47D4-F044E1268169}"/>
              </a:ext>
            </a:extLst>
          </p:cNvPr>
          <p:cNvSpPr txBox="1"/>
          <p:nvPr/>
        </p:nvSpPr>
        <p:spPr>
          <a:xfrm rot="20585668">
            <a:off x="7557850" y="4850537"/>
            <a:ext cx="4320929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Where do CNO, Ca and Sr come from?</a:t>
            </a:r>
          </a:p>
        </p:txBody>
      </p:sp>
      <p:sp>
        <p:nvSpPr>
          <p:cNvPr id="21" name="Rettangolo 5">
            <a:extLst>
              <a:ext uri="{FF2B5EF4-FFF2-40B4-BE49-F238E27FC236}">
                <a16:creationId xmlns:a16="http://schemas.microsoft.com/office/drawing/2014/main" id="{59E386F4-753D-A58B-A69B-63225CFA8502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67C44-F894-6CD9-ADDA-EC74193544C2}"/>
              </a:ext>
            </a:extLst>
          </p:cNvPr>
          <p:cNvSpPr txBox="1"/>
          <p:nvPr/>
        </p:nvSpPr>
        <p:spPr>
          <a:xfrm rot="16200000">
            <a:off x="10089249" y="4426767"/>
            <a:ext cx="3830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 err="1">
                <a:solidFill>
                  <a:srgbClr val="8A0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Frebel</a:t>
            </a:r>
            <a:r>
              <a:rPr lang="en-GB" sz="1400" b="0" i="0" u="none" strike="noStrike" dirty="0">
                <a:solidFill>
                  <a:srgbClr val="8A0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0" i="1" u="none" strike="noStrike" dirty="0">
                <a:solidFill>
                  <a:srgbClr val="8A0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GB" sz="1400" b="0" i="0" u="none" strike="noStrike" dirty="0">
                <a:solidFill>
                  <a:srgbClr val="8A0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400" b="0" i="1" u="none" strike="noStrike" dirty="0">
                <a:solidFill>
                  <a:srgbClr val="8A0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en-GB" sz="1400" b="0" i="0" u="none" strike="noStrike" dirty="0">
                <a:solidFill>
                  <a:srgbClr val="8A0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400" b="1" i="0" u="none" strike="noStrike" dirty="0">
                <a:solidFill>
                  <a:srgbClr val="8A0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434</a:t>
            </a:r>
            <a:r>
              <a:rPr lang="en-GB" sz="1400" b="0" i="0" u="none" strike="noStrike" dirty="0">
                <a:solidFill>
                  <a:srgbClr val="8A0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871–873 (2005)</a:t>
            </a:r>
            <a:endParaRPr lang="en-US" sz="1400" dirty="0">
              <a:solidFill>
                <a:srgbClr val="8A0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2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3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01AFD9-B71C-2364-0F3A-6D3515832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36" y="423059"/>
            <a:ext cx="6205413" cy="219621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045AF94-95F9-6BBD-9194-B20AFD8075FD}"/>
              </a:ext>
            </a:extLst>
          </p:cNvPr>
          <p:cNvGrpSpPr/>
          <p:nvPr/>
        </p:nvGrpSpPr>
        <p:grpSpPr>
          <a:xfrm>
            <a:off x="461032" y="2681500"/>
            <a:ext cx="4441705" cy="3659893"/>
            <a:chOff x="405689" y="2785964"/>
            <a:chExt cx="4999120" cy="362667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AF9A740-BE7D-18D1-79C1-5D2F4CAB5C0B}"/>
                </a:ext>
              </a:extLst>
            </p:cNvPr>
            <p:cNvGrpSpPr/>
            <p:nvPr/>
          </p:nvGrpSpPr>
          <p:grpSpPr>
            <a:xfrm>
              <a:off x="405689" y="2785964"/>
              <a:ext cx="4999120" cy="3626672"/>
              <a:chOff x="399527" y="2359348"/>
              <a:chExt cx="4999120" cy="362667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DCAEEEF-A19A-C3B4-EC63-485A15C80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7941" y="2359348"/>
                <a:ext cx="4750706" cy="3359085"/>
              </a:xfrm>
              <a:prstGeom prst="rect">
                <a:avLst/>
              </a:prstGeom>
            </p:spPr>
          </p:pic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8057386-F852-1C0A-4032-3A5445CB69FD}"/>
                  </a:ext>
                </a:extLst>
              </p:cNvPr>
              <p:cNvCxnSpPr/>
              <p:nvPr/>
            </p:nvCxnSpPr>
            <p:spPr>
              <a:xfrm flipV="1">
                <a:off x="534670" y="4091140"/>
                <a:ext cx="0" cy="156943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787BA89-5D35-CE3A-71A9-44949D39A32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377950" y="4995380"/>
                <a:ext cx="0" cy="156943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84A0AEA-E05A-4522-81DE-292170832D49}"/>
                  </a:ext>
                </a:extLst>
              </p:cNvPr>
              <p:cNvSpPr txBox="1"/>
              <p:nvPr/>
            </p:nvSpPr>
            <p:spPr>
              <a:xfrm>
                <a:off x="2281218" y="5616688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5170E1C-73C9-9A77-C3FD-77AB602D53B4}"/>
                  </a:ext>
                </a:extLst>
              </p:cNvPr>
              <p:cNvSpPr txBox="1"/>
              <p:nvPr/>
            </p:nvSpPr>
            <p:spPr>
              <a:xfrm>
                <a:off x="399527" y="3589767"/>
                <a:ext cx="292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Z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CA44665-46B8-93E7-A36B-53CB79C4EDAD}"/>
                </a:ext>
              </a:extLst>
            </p:cNvPr>
            <p:cNvSpPr/>
            <p:nvPr/>
          </p:nvSpPr>
          <p:spPr>
            <a:xfrm>
              <a:off x="3770142" y="4734708"/>
              <a:ext cx="1634667" cy="1353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79AE820-BB40-4C5E-83DB-E070BCF87CF0}"/>
              </a:ext>
            </a:extLst>
          </p:cNvPr>
          <p:cNvSpPr txBox="1"/>
          <p:nvPr/>
        </p:nvSpPr>
        <p:spPr>
          <a:xfrm>
            <a:off x="5144432" y="3787798"/>
            <a:ext cx="678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He(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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Symbol" pitchFamily="2" charset="2"/>
                <a:cs typeface="Calibri Light" panose="020F0302020204030204" pitchFamily="34" charset="0"/>
              </a:rPr>
              <a:t>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e,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Symbol" pitchFamily="2" charset="2"/>
                <a:cs typeface="Calibri Light" panose="020F0302020204030204" pitchFamily="34" charset="0"/>
              </a:rPr>
              <a:t>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)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7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Li(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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,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Symbol" pitchFamily="2" charset="2"/>
                <a:cs typeface="Calibri Light" panose="020F0302020204030204" pitchFamily="34" charset="0"/>
              </a:rPr>
              <a:t>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)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11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B(a,p)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14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C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 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 		         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11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B(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cs typeface="Calibri Light" panose="020F0302020204030204" pitchFamily="34" charset="0"/>
              </a:rPr>
              <a:t>α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 Light" panose="020F0302020204030204" pitchFamily="34" charset="0"/>
              </a:rPr>
              <a:t>,n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)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14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N  	possible neutron source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2A432E2-B0F3-2265-7B02-2BEB992FEE11}"/>
              </a:ext>
            </a:extLst>
          </p:cNvPr>
          <p:cNvGrpSpPr/>
          <p:nvPr/>
        </p:nvGrpSpPr>
        <p:grpSpPr>
          <a:xfrm>
            <a:off x="5825876" y="2630459"/>
            <a:ext cx="6369392" cy="974373"/>
            <a:chOff x="5825876" y="2630459"/>
            <a:chExt cx="6369392" cy="97437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058515E-08F3-314C-2D70-8194D2E860E4}"/>
                </a:ext>
              </a:extLst>
            </p:cNvPr>
            <p:cNvSpPr txBox="1"/>
            <p:nvPr/>
          </p:nvSpPr>
          <p:spPr>
            <a:xfrm>
              <a:off x="5825876" y="2681502"/>
              <a:ext cx="27655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4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He(d,</a:t>
              </a:r>
              <a:r>
                <a:rPr lang="en-GB" dirty="0">
                  <a:solidFill>
                    <a:schemeClr val="accent2"/>
                  </a:solidFill>
                  <a:latin typeface="Symbol" pitchFamily="2" charset="2"/>
                  <a:cs typeface="Calibri Light" panose="020F0302020204030204" pitchFamily="34" charset="0"/>
                </a:rPr>
                <a:t>g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)</a:t>
              </a:r>
              <a:r>
                <a:rPr lang="en-US" baseline="30000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6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Li(</a:t>
              </a:r>
              <a:r>
                <a:rPr lang="el-GR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α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,</a:t>
              </a:r>
              <a:r>
                <a:rPr lang="en-GB" dirty="0">
                  <a:solidFill>
                    <a:schemeClr val="accent2"/>
                  </a:solidFill>
                  <a:latin typeface="Symbol" pitchFamily="2" charset="2"/>
                  <a:cs typeface="Calibri Light" panose="020F0302020204030204" pitchFamily="34" charset="0"/>
                </a:rPr>
                <a:t>g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)</a:t>
              </a:r>
              <a:r>
                <a:rPr lang="en-US" baseline="30000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10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B(</a:t>
              </a:r>
              <a:r>
                <a:rPr lang="el-GR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α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,d)</a:t>
              </a:r>
              <a:r>
                <a:rPr lang="en-US" baseline="30000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12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C</a:t>
              </a:r>
            </a:p>
            <a:p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	            </a:t>
              </a:r>
              <a:r>
                <a:rPr lang="en-US" baseline="30000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10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B(</a:t>
              </a:r>
              <a:r>
                <a:rPr lang="el-GR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α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,p)</a:t>
              </a:r>
              <a:r>
                <a:rPr lang="en-US" baseline="30000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13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C</a:t>
              </a:r>
              <a:endParaRPr lang="en-US" baseline="30000" dirty="0">
                <a:solidFill>
                  <a:schemeClr val="accent2"/>
                </a:solidFill>
                <a:cs typeface="Calibri Light" panose="020F0302020204030204" pitchFamily="34" charset="0"/>
              </a:endParaRPr>
            </a:p>
            <a:p>
              <a:r>
                <a:rPr lang="en-US" baseline="30000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	                 10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B(</a:t>
              </a:r>
              <a:r>
                <a:rPr lang="el-GR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α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,n)</a:t>
              </a:r>
              <a:r>
                <a:rPr lang="en-US" baseline="30000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13</a:t>
              </a:r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N </a:t>
              </a:r>
              <a:endParaRPr lang="de-DE" dirty="0">
                <a:solidFill>
                  <a:schemeClr val="accent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BBAA9F-53CB-10B5-50E2-D62F06C42FF4}"/>
                </a:ext>
              </a:extLst>
            </p:cNvPr>
            <p:cNvSpPr txBox="1"/>
            <p:nvPr/>
          </p:nvSpPr>
          <p:spPr>
            <a:xfrm>
              <a:off x="8659341" y="2630459"/>
              <a:ext cx="3516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deuterons as catalyst isotope</a:t>
              </a:r>
              <a:endParaRPr lang="de-DE" dirty="0">
                <a:solidFill>
                  <a:schemeClr val="accent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1D8C4BC-A422-C2C2-25CF-473A0FD76314}"/>
                </a:ext>
              </a:extLst>
            </p:cNvPr>
            <p:cNvSpPr txBox="1"/>
            <p:nvPr/>
          </p:nvSpPr>
          <p:spPr>
            <a:xfrm>
              <a:off x="8678796" y="3214681"/>
              <a:ext cx="3516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cs typeface="Calibri Light" panose="020F0302020204030204" pitchFamily="34" charset="0"/>
                </a:rPr>
                <a:t>possible neutron source</a:t>
              </a:r>
              <a:endParaRPr lang="de-DE" dirty="0">
                <a:solidFill>
                  <a:schemeClr val="accent2"/>
                </a:solidFill>
                <a:cs typeface="Calibri Light" panose="020F030202020403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87210FC-AC5B-7E1E-E131-18B6E5A1B1C6}"/>
              </a:ext>
            </a:extLst>
          </p:cNvPr>
          <p:cNvSpPr txBox="1"/>
          <p:nvPr/>
        </p:nvSpPr>
        <p:spPr>
          <a:xfrm>
            <a:off x="5533292" y="4709190"/>
            <a:ext cx="6077602" cy="989373"/>
          </a:xfrm>
          <a:prstGeom prst="rect">
            <a:avLst/>
          </a:prstGeom>
          <a:noFill/>
          <a:ln>
            <a:solidFill>
              <a:srgbClr val="8A0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8A0F00"/>
                </a:solidFill>
              </a:rPr>
              <a:t>NOTE: 	3</a:t>
            </a:r>
            <a:r>
              <a:rPr lang="en-US" dirty="0">
                <a:solidFill>
                  <a:srgbClr val="8A0F00"/>
                </a:solidFill>
                <a:latin typeface="Symbol" pitchFamily="2" charset="2"/>
              </a:rPr>
              <a:t>a</a:t>
            </a:r>
            <a:r>
              <a:rPr lang="en-US" dirty="0">
                <a:solidFill>
                  <a:srgbClr val="8A0F00"/>
                </a:solidFill>
              </a:rPr>
              <a:t> process forms C but completely by-passes Li;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8A0F00"/>
                </a:solidFill>
              </a:rPr>
              <a:t>	</a:t>
            </a:r>
            <a:r>
              <a:rPr lang="en-US" dirty="0"/>
              <a:t>instead, proposed reaction sequences would also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8A0F00"/>
                </a:solidFill>
              </a:rPr>
              <a:t>	alter Li abundances </a:t>
            </a:r>
            <a:r>
              <a:rPr lang="en-US" dirty="0">
                <a:solidFill>
                  <a:srgbClr val="8A0F00"/>
                </a:solidFill>
                <a:sym typeface="Wingdings" pitchFamily="2" charset="2"/>
              </a:rPr>
              <a:t> solution to </a:t>
            </a:r>
            <a:r>
              <a:rPr lang="en-US" dirty="0" err="1">
                <a:solidFill>
                  <a:srgbClr val="8A0F00"/>
                </a:solidFill>
                <a:sym typeface="Wingdings" pitchFamily="2" charset="2"/>
              </a:rPr>
              <a:t>CLiP</a:t>
            </a:r>
            <a:r>
              <a:rPr lang="en-US" dirty="0">
                <a:solidFill>
                  <a:srgbClr val="8A0F00"/>
                </a:solidFill>
                <a:sym typeface="Wingdings" pitchFamily="2" charset="2"/>
              </a:rPr>
              <a:t>?</a:t>
            </a:r>
            <a:endParaRPr lang="en-US" dirty="0">
              <a:solidFill>
                <a:srgbClr val="8A0F00"/>
              </a:solidFill>
            </a:endParaRPr>
          </a:p>
        </p:txBody>
      </p:sp>
      <p:pic>
        <p:nvPicPr>
          <p:cNvPr id="45" name="Content Placeholder 3">
            <a:extLst>
              <a:ext uri="{FF2B5EF4-FFF2-40B4-BE49-F238E27FC236}">
                <a16:creationId xmlns:a16="http://schemas.microsoft.com/office/drawing/2014/main" id="{5235522A-F96F-CA0D-9AB9-2C2EF35244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3" r="6123" b="8975"/>
          <a:stretch/>
        </p:blipFill>
        <p:spPr bwMode="auto">
          <a:xfrm>
            <a:off x="8793804" y="795393"/>
            <a:ext cx="2687854" cy="156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52AB57B-D809-7C0E-D7DB-F7374E5F1804}"/>
              </a:ext>
            </a:extLst>
          </p:cNvPr>
          <p:cNvSpPr txBox="1"/>
          <p:nvPr/>
        </p:nvSpPr>
        <p:spPr>
          <a:xfrm>
            <a:off x="4112551" y="5988373"/>
            <a:ext cx="7515263" cy="461665"/>
          </a:xfrm>
          <a:prstGeom prst="rect">
            <a:avLst/>
          </a:prstGeom>
          <a:solidFill>
            <a:schemeClr val="bg1"/>
          </a:solidFill>
          <a:ln>
            <a:solidFill>
              <a:srgbClr val="8A0F00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requirement: strong enhancement of (</a:t>
            </a:r>
            <a:r>
              <a:rPr lang="en-US" sz="2400" dirty="0">
                <a:latin typeface="Symbol" pitchFamily="2" charset="2"/>
              </a:rPr>
              <a:t>a,g</a:t>
            </a:r>
            <a:r>
              <a:rPr lang="en-US" sz="2400" dirty="0"/>
              <a:t>) reaction rates</a:t>
            </a:r>
          </a:p>
        </p:txBody>
      </p:sp>
      <p:sp>
        <p:nvSpPr>
          <p:cNvPr id="48" name="CasellaDiTesto 7">
            <a:extLst>
              <a:ext uri="{FF2B5EF4-FFF2-40B4-BE49-F238E27FC236}">
                <a16:creationId xmlns:a16="http://schemas.microsoft.com/office/drawing/2014/main" id="{FFDFEF6F-FDDD-1CB0-2E85-5B3E956BA61B}"/>
              </a:ext>
            </a:extLst>
          </p:cNvPr>
          <p:cNvSpPr txBox="1"/>
          <p:nvPr/>
        </p:nvSpPr>
        <p:spPr>
          <a:xfrm>
            <a:off x="1547664" y="-10539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Rettangolo 3">
            <a:extLst>
              <a:ext uri="{FF2B5EF4-FFF2-40B4-BE49-F238E27FC236}">
                <a16:creationId xmlns:a16="http://schemas.microsoft.com/office/drawing/2014/main" id="{FA3D36DA-CCD9-DAAA-92AE-BFE11F92D155}"/>
              </a:ext>
            </a:extLst>
          </p:cNvPr>
          <p:cNvSpPr/>
          <p:nvPr/>
        </p:nvSpPr>
        <p:spPr>
          <a:xfrm>
            <a:off x="0" y="-19831"/>
            <a:ext cx="118762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asellaDiTesto 6">
            <a:extLst>
              <a:ext uri="{FF2B5EF4-FFF2-40B4-BE49-F238E27FC236}">
                <a16:creationId xmlns:a16="http://schemas.microsoft.com/office/drawing/2014/main" id="{8E9A292C-BC52-B05F-DC45-0E18A310B3A7}"/>
              </a:ext>
            </a:extLst>
          </p:cNvPr>
          <p:cNvSpPr txBox="1"/>
          <p:nvPr/>
        </p:nvSpPr>
        <p:spPr>
          <a:xfrm>
            <a:off x="58365" y="-10539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 Aliotta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1" name="Rettangolo 5">
            <a:extLst>
              <a:ext uri="{FF2B5EF4-FFF2-40B4-BE49-F238E27FC236}">
                <a16:creationId xmlns:a16="http://schemas.microsoft.com/office/drawing/2014/main" id="{35865365-A59D-C7A1-5010-1BBEAEFED5AA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844F27-B609-400C-E091-DAE638EB17D5}"/>
              </a:ext>
            </a:extLst>
          </p:cNvPr>
          <p:cNvSpPr txBox="1"/>
          <p:nvPr/>
        </p:nvSpPr>
        <p:spPr>
          <a:xfrm>
            <a:off x="1600200" y="1605"/>
            <a:ext cx="7193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Nuclear Clustering: A Possible Solution?</a:t>
            </a:r>
          </a:p>
        </p:txBody>
      </p:sp>
      <p:sp>
        <p:nvSpPr>
          <p:cNvPr id="55" name="Bent Arrow 54">
            <a:extLst>
              <a:ext uri="{FF2B5EF4-FFF2-40B4-BE49-F238E27FC236}">
                <a16:creationId xmlns:a16="http://schemas.microsoft.com/office/drawing/2014/main" id="{AAEBB6C5-F729-1B89-4771-8D101D833D71}"/>
              </a:ext>
            </a:extLst>
          </p:cNvPr>
          <p:cNvSpPr/>
          <p:nvPr/>
        </p:nvSpPr>
        <p:spPr>
          <a:xfrm>
            <a:off x="1245990" y="3156315"/>
            <a:ext cx="2003048" cy="1804791"/>
          </a:xfrm>
          <a:prstGeom prst="bentArrow">
            <a:avLst>
              <a:gd name="adj1" fmla="val 7983"/>
              <a:gd name="adj2" fmla="val 12868"/>
              <a:gd name="adj3" fmla="val 18670"/>
              <a:gd name="adj4" fmla="val 64050"/>
            </a:avLst>
          </a:prstGeom>
          <a:solidFill>
            <a:schemeClr val="tx1">
              <a:alpha val="4658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178" name="Picture 2" descr="Idiom of the day: Kill two birds with one stone — Steemit">
            <a:extLst>
              <a:ext uri="{FF2B5EF4-FFF2-40B4-BE49-F238E27FC236}">
                <a16:creationId xmlns:a16="http://schemas.microsoft.com/office/drawing/2014/main" id="{1F7D1FC4-7580-44D7-F135-FB2C799A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30" y="4551727"/>
            <a:ext cx="18859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3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 animBg="1"/>
      <p:bldP spid="47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F5CF3AA-6391-AC43-EE16-066A028F73D8}"/>
              </a:ext>
            </a:extLst>
          </p:cNvPr>
          <p:cNvGrpSpPr/>
          <p:nvPr/>
        </p:nvGrpSpPr>
        <p:grpSpPr>
          <a:xfrm>
            <a:off x="6396607" y="1087712"/>
            <a:ext cx="5334000" cy="4940195"/>
            <a:chOff x="390397" y="1328081"/>
            <a:chExt cx="5334000" cy="49401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389299-F74E-9723-FB12-CA3D97E5A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397" y="1328081"/>
              <a:ext cx="5334000" cy="15367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A13D6C-FAA3-96AF-7BA3-406FBC5A5365}"/>
                </a:ext>
              </a:extLst>
            </p:cNvPr>
            <p:cNvGrpSpPr/>
            <p:nvPr/>
          </p:nvGrpSpPr>
          <p:grpSpPr>
            <a:xfrm>
              <a:off x="588524" y="2848243"/>
              <a:ext cx="4737750" cy="3420033"/>
              <a:chOff x="445742" y="1673325"/>
              <a:chExt cx="4737750" cy="342003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2681623-A6A2-6931-21FF-32737CB5B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5742" y="1673325"/>
                <a:ext cx="4737750" cy="3420033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8F7FB76-8124-9896-E4C0-CEE65E5961BA}"/>
                  </a:ext>
                </a:extLst>
              </p:cNvPr>
              <p:cNvSpPr/>
              <p:nvPr/>
            </p:nvSpPr>
            <p:spPr>
              <a:xfrm>
                <a:off x="1096815" y="1956470"/>
                <a:ext cx="2217885" cy="97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921293-CFD0-200C-EBA9-F3ACE393E602}"/>
              </a:ext>
            </a:extLst>
          </p:cNvPr>
          <p:cNvGrpSpPr/>
          <p:nvPr/>
        </p:nvGrpSpPr>
        <p:grpSpPr>
          <a:xfrm>
            <a:off x="455367" y="2194563"/>
            <a:ext cx="5179153" cy="4052410"/>
            <a:chOff x="5775755" y="1378977"/>
            <a:chExt cx="6081460" cy="47823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76F006-95C4-95AD-C8B8-9752FB8B0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5755" y="1378977"/>
              <a:ext cx="6081460" cy="478239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E44793-1ED6-6ED6-4B5D-8B71557A37C7}"/>
                </a:ext>
              </a:extLst>
            </p:cNvPr>
            <p:cNvSpPr/>
            <p:nvPr/>
          </p:nvSpPr>
          <p:spPr>
            <a:xfrm>
              <a:off x="7390770" y="2403134"/>
              <a:ext cx="687690" cy="340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C0B442-7F4E-525E-9187-4375B97C97D3}"/>
                </a:ext>
              </a:extLst>
            </p:cNvPr>
            <p:cNvSpPr/>
            <p:nvPr/>
          </p:nvSpPr>
          <p:spPr>
            <a:xfrm>
              <a:off x="7734614" y="3681541"/>
              <a:ext cx="875985" cy="340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4DD8BA-0545-6868-1C1A-14A4854A1ABF}"/>
                </a:ext>
              </a:extLst>
            </p:cNvPr>
            <p:cNvSpPr/>
            <p:nvPr/>
          </p:nvSpPr>
          <p:spPr>
            <a:xfrm>
              <a:off x="7123755" y="5056022"/>
              <a:ext cx="875985" cy="340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18F1251-D99B-87D5-F3E1-89F8F2DA231B}"/>
              </a:ext>
            </a:extLst>
          </p:cNvPr>
          <p:cNvSpPr txBox="1"/>
          <p:nvPr/>
        </p:nvSpPr>
        <p:spPr>
          <a:xfrm>
            <a:off x="4067209" y="6223375"/>
            <a:ext cx="4391523" cy="369332"/>
          </a:xfrm>
          <a:prstGeom prst="rect">
            <a:avLst/>
          </a:prstGeom>
          <a:noFill/>
          <a:ln w="12700">
            <a:solidFill>
              <a:srgbClr val="8A0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measurements UNDERGROUND needed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D4E25B-DAE0-45AE-7F6C-F2D79DF01B79}"/>
              </a:ext>
            </a:extLst>
          </p:cNvPr>
          <p:cNvGrpSpPr/>
          <p:nvPr/>
        </p:nvGrpSpPr>
        <p:grpSpPr>
          <a:xfrm>
            <a:off x="1140869" y="2461846"/>
            <a:ext cx="1141690" cy="3151068"/>
            <a:chOff x="3321016" y="1617889"/>
            <a:chExt cx="1486526" cy="41142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D85D91-EFD1-D921-F3D2-31ED9384AFE9}"/>
                </a:ext>
              </a:extLst>
            </p:cNvPr>
            <p:cNvSpPr/>
            <p:nvPr/>
          </p:nvSpPr>
          <p:spPr>
            <a:xfrm>
              <a:off x="3321016" y="1617889"/>
              <a:ext cx="1435168" cy="4114276"/>
            </a:xfrm>
            <a:prstGeom prst="rect">
              <a:avLst/>
            </a:prstGeom>
            <a:gradFill flip="none" rotWithShape="1">
              <a:gsLst>
                <a:gs pos="94000">
                  <a:schemeClr val="accent6">
                    <a:lumMod val="40000"/>
                    <a:lumOff val="60000"/>
                    <a:alpha val="25092"/>
                  </a:schemeClr>
                </a:gs>
                <a:gs pos="83000">
                  <a:schemeClr val="accent6">
                    <a:lumMod val="60000"/>
                    <a:lumOff val="40000"/>
                    <a:alpha val="50278"/>
                  </a:schemeClr>
                </a:gs>
                <a:gs pos="41000">
                  <a:schemeClr val="accent6">
                    <a:lumMod val="100000"/>
                    <a:alpha val="50294"/>
                  </a:schemeClr>
                </a:gs>
                <a:gs pos="15000">
                  <a:schemeClr val="accent6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43499E-6FFF-39DB-AA37-67F071F8FFD2}"/>
                </a:ext>
              </a:extLst>
            </p:cNvPr>
            <p:cNvSpPr txBox="1"/>
            <p:nvPr/>
          </p:nvSpPr>
          <p:spPr>
            <a:xfrm>
              <a:off x="3372372" y="2226387"/>
              <a:ext cx="1435170" cy="964456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8A0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data</a:t>
              </a:r>
            </a:p>
            <a:p>
              <a:pPr algn="ctr"/>
              <a:r>
                <a:rPr lang="en-US" sz="1400" b="1" dirty="0">
                  <a:solidFill>
                    <a:srgbClr val="8A0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 relevant energies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8C6B2E-1E83-0742-D0AC-CC58EF37C276}"/>
              </a:ext>
            </a:extLst>
          </p:cNvPr>
          <p:cNvGrpSpPr/>
          <p:nvPr/>
        </p:nvGrpSpPr>
        <p:grpSpPr>
          <a:xfrm>
            <a:off x="272971" y="449959"/>
            <a:ext cx="5714398" cy="1781405"/>
            <a:chOff x="272971" y="871993"/>
            <a:chExt cx="5714398" cy="178140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4158F9-E9FE-D7A1-0BFE-0F75DE503635}"/>
                </a:ext>
              </a:extLst>
            </p:cNvPr>
            <p:cNvGrpSpPr/>
            <p:nvPr/>
          </p:nvGrpSpPr>
          <p:grpSpPr>
            <a:xfrm>
              <a:off x="272971" y="871993"/>
              <a:ext cx="5714398" cy="1781405"/>
              <a:chOff x="6168281" y="1484272"/>
              <a:chExt cx="5714398" cy="1781405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1B52FDA-D4ED-172B-9A3E-AA015B4C4BF5}"/>
                  </a:ext>
                </a:extLst>
              </p:cNvPr>
              <p:cNvGrpSpPr/>
              <p:nvPr/>
            </p:nvGrpSpPr>
            <p:grpSpPr>
              <a:xfrm>
                <a:off x="6393363" y="1926849"/>
                <a:ext cx="5297341" cy="1338828"/>
                <a:chOff x="241689" y="4620475"/>
                <a:chExt cx="4976525" cy="1201273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CA754DB-665D-608C-7F7C-D2DA9055004A}"/>
                    </a:ext>
                  </a:extLst>
                </p:cNvPr>
                <p:cNvSpPr txBox="1"/>
                <p:nvPr/>
              </p:nvSpPr>
              <p:spPr>
                <a:xfrm>
                  <a:off x="241689" y="4620475"/>
                  <a:ext cx="4976525" cy="1201273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d +  </a:t>
                  </a:r>
                  <a:r>
                    <a:rPr lang="en-US" dirty="0">
                      <a:latin typeface="Symbol" pitchFamily="2" charset="2"/>
                      <a:cs typeface="Calibri" panose="020F0502020204030204" pitchFamily="34" charset="0"/>
                    </a:rPr>
                    <a:t>a</a:t>
                  </a:r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   </a:t>
                  </a:r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itchFamily="2" charset="2"/>
                    </a:rPr>
                    <a:t>  </a:t>
                  </a:r>
                  <a:r>
                    <a:rPr lang="en-US" baseline="30000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6</a:t>
                  </a:r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Li    +    </a:t>
                  </a:r>
                  <a:r>
                    <a:rPr lang="en-US" dirty="0">
                      <a:latin typeface="Symbol" pitchFamily="2" charset="2"/>
                      <a:cs typeface="Calibri" panose="020F0502020204030204" pitchFamily="34" charset="0"/>
                    </a:rPr>
                    <a:t>a</a:t>
                  </a:r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       </a:t>
                  </a:r>
                  <a:r>
                    <a:rPr lang="en-US" baseline="30000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10</a:t>
                  </a:r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B     +   </a:t>
                  </a:r>
                  <a:r>
                    <a:rPr lang="en-US" dirty="0">
                      <a:latin typeface="Symbol" pitchFamily="2" charset="2"/>
                      <a:cs typeface="Calibri" panose="020F0502020204030204" pitchFamily="34" charset="0"/>
                      <a:sym typeface="Wingdings" panose="05000000000000000000" pitchFamily="2" charset="2"/>
                    </a:rPr>
                    <a:t> a   </a:t>
                  </a:r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  </a:t>
                  </a:r>
                  <a:r>
                    <a:rPr lang="en-US" baseline="30000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14</a:t>
                  </a:r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N</a:t>
                  </a:r>
                </a:p>
                <a:p>
                  <a:endPara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             </a:t>
                  </a:r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       </a:t>
                  </a:r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</a:t>
                  </a:r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⊕ d</a:t>
                  </a:r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                  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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 ⊕ </a:t>
                  </a:r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d 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⊕ 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ymbol" pitchFamily="2" charset="2"/>
                      <a:cs typeface="Calibri" panose="020F0502020204030204" pitchFamily="34" charset="0"/>
                    </a:rPr>
                    <a:t>a</a:t>
                  </a:r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                 </a:t>
                  </a:r>
                  <a:r>
                    <a:rPr lang="en-US" sz="1600" baseline="30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12</a:t>
                  </a:r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C  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⊕  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d</a:t>
                  </a:r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  <a:sym typeface="Wingdings" panose="05000000000000000000" pitchFamily="2" charset="2"/>
                    </a:rPr>
                    <a:t> </a:t>
                  </a:r>
                  <a:endParaRPr 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F81794AD-D12C-F4AC-A0A2-6FCE5835FD44}"/>
                    </a:ext>
                  </a:extLst>
                </p:cNvPr>
                <p:cNvGrpSpPr/>
                <p:nvPr/>
              </p:nvGrpSpPr>
              <p:grpSpPr>
                <a:xfrm>
                  <a:off x="418454" y="4933179"/>
                  <a:ext cx="4688730" cy="645642"/>
                  <a:chOff x="2175304" y="4079281"/>
                  <a:chExt cx="5033874" cy="723851"/>
                </a:xfrm>
              </p:grpSpPr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8D1B3007-E508-4E9F-2C2C-0AC8584C82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37709" y="4126099"/>
                    <a:ext cx="893418" cy="66521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06D050EA-047F-B68C-D10B-E0F03764BD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75304" y="4169523"/>
                    <a:ext cx="219571" cy="605306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EDC8AD20-A25E-D2D4-5948-1EA3CD15C6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96863" y="4079281"/>
                    <a:ext cx="638102" cy="652604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7E0A9F15-7E39-CADF-34ED-0DE2D09453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15424" y="4120299"/>
                    <a:ext cx="293754" cy="682833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027D99AA-6D3D-72E7-790E-34FBDC6A05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91731" y="4159566"/>
                    <a:ext cx="656729" cy="629151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</p:pic>
            </p:grp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762B3604-ABD2-BED4-BA30-0A129356B3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0527" y="4906477"/>
                  <a:ext cx="205629" cy="191442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EACA1A-DFFE-44A3-6AF2-4783ECDFB347}"/>
                  </a:ext>
                </a:extLst>
              </p:cNvPr>
              <p:cNvSpPr txBox="1"/>
              <p:nvPr/>
            </p:nvSpPr>
            <p:spPr>
              <a:xfrm>
                <a:off x="6168281" y="1484272"/>
                <a:ext cx="57143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proposed reactions involve strong </a:t>
                </a:r>
                <a:r>
                  <a:rPr lang="en-US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cluster configurations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5B1160F-B7B5-F2A3-044F-75736C8B3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6661" y="1645043"/>
              <a:ext cx="218885" cy="21336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1C67555-AABC-CBC0-3699-A96E55B0C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509" y="1645040"/>
              <a:ext cx="218885" cy="21336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2BDBAF4-E117-54F9-6DE1-15992B424184}"/>
              </a:ext>
            </a:extLst>
          </p:cNvPr>
          <p:cNvSpPr txBox="1"/>
          <p:nvPr/>
        </p:nvSpPr>
        <p:spPr>
          <a:xfrm>
            <a:off x="6306867" y="483687"/>
            <a:ext cx="528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tantalizing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evidence for broad cluster resonances </a:t>
            </a:r>
          </a:p>
        </p:txBody>
      </p:sp>
      <p:sp>
        <p:nvSpPr>
          <p:cNvPr id="36" name="CasellaDiTesto 7">
            <a:extLst>
              <a:ext uri="{FF2B5EF4-FFF2-40B4-BE49-F238E27FC236}">
                <a16:creationId xmlns:a16="http://schemas.microsoft.com/office/drawing/2014/main" id="{018C0E7C-6646-59E4-DE71-9A9E84B38AAC}"/>
              </a:ext>
            </a:extLst>
          </p:cNvPr>
          <p:cNvSpPr txBox="1"/>
          <p:nvPr/>
        </p:nvSpPr>
        <p:spPr>
          <a:xfrm>
            <a:off x="1547664" y="-10539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ttangolo 3">
            <a:extLst>
              <a:ext uri="{FF2B5EF4-FFF2-40B4-BE49-F238E27FC236}">
                <a16:creationId xmlns:a16="http://schemas.microsoft.com/office/drawing/2014/main" id="{DE5D6BEA-8C83-6BFC-594D-8F026007A24A}"/>
              </a:ext>
            </a:extLst>
          </p:cNvPr>
          <p:cNvSpPr/>
          <p:nvPr/>
        </p:nvSpPr>
        <p:spPr>
          <a:xfrm>
            <a:off x="0" y="-19831"/>
            <a:ext cx="118762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asellaDiTesto 6">
            <a:extLst>
              <a:ext uri="{FF2B5EF4-FFF2-40B4-BE49-F238E27FC236}">
                <a16:creationId xmlns:a16="http://schemas.microsoft.com/office/drawing/2014/main" id="{3518E9F0-ABEB-E53A-57D5-F1EA172F8C74}"/>
              </a:ext>
            </a:extLst>
          </p:cNvPr>
          <p:cNvSpPr txBox="1"/>
          <p:nvPr/>
        </p:nvSpPr>
        <p:spPr>
          <a:xfrm>
            <a:off x="58365" y="-10539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Aliotta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ttangolo 5">
            <a:extLst>
              <a:ext uri="{FF2B5EF4-FFF2-40B4-BE49-F238E27FC236}">
                <a16:creationId xmlns:a16="http://schemas.microsoft.com/office/drawing/2014/main" id="{CAF1B5F9-84F3-1E21-F294-C524FE0A0B6D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D72FB-3148-72E0-C4CB-9217C599F855}"/>
              </a:ext>
            </a:extLst>
          </p:cNvPr>
          <p:cNvSpPr txBox="1"/>
          <p:nvPr/>
        </p:nvSpPr>
        <p:spPr>
          <a:xfrm>
            <a:off x="1600200" y="1605"/>
            <a:ext cx="7193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</a:t>
            </a:r>
          </a:p>
        </p:txBody>
      </p:sp>
    </p:spTree>
    <p:extLst>
      <p:ext uri="{BB962C8B-B14F-4D97-AF65-F5344CB8AC3E}">
        <p14:creationId xmlns:p14="http://schemas.microsoft.com/office/powerpoint/2010/main" val="409004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071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Skype meeting | 17 July 2014</a:t>
            </a: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12192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Electron Screening</a:t>
            </a:r>
          </a:p>
        </p:txBody>
      </p:sp>
    </p:spTree>
    <p:extLst>
      <p:ext uri="{BB962C8B-B14F-4D97-AF65-F5344CB8AC3E}">
        <p14:creationId xmlns:p14="http://schemas.microsoft.com/office/powerpoint/2010/main" val="859064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848141" y="4361348"/>
            <a:ext cx="4284663" cy="74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buFont typeface="Wingdings" charset="0"/>
              <a:buNone/>
            </a:pPr>
            <a:r>
              <a:rPr lang="en-GB" dirty="0"/>
              <a:t>in</a:t>
            </a:r>
            <a:r>
              <a:rPr lang="en-GB" dirty="0">
                <a:solidFill>
                  <a:srgbClr val="FFFF99"/>
                </a:solidFill>
              </a:rPr>
              <a:t> </a:t>
            </a:r>
            <a:r>
              <a:rPr lang="en-GB" dirty="0">
                <a:solidFill>
                  <a:srgbClr val="336699"/>
                </a:solidFill>
              </a:rPr>
              <a:t>the lab</a:t>
            </a:r>
            <a:r>
              <a:rPr lang="en-GB" dirty="0">
                <a:solidFill>
                  <a:srgbClr val="FFFF99"/>
                </a:solidFill>
              </a:rPr>
              <a:t> </a:t>
            </a:r>
            <a:r>
              <a:rPr lang="en-GB" dirty="0"/>
              <a:t>and in</a:t>
            </a:r>
            <a:r>
              <a:rPr lang="en-GB" dirty="0">
                <a:solidFill>
                  <a:srgbClr val="FFFF99"/>
                </a:solidFill>
              </a:rPr>
              <a:t> </a:t>
            </a:r>
            <a:r>
              <a:rPr lang="en-GB" dirty="0">
                <a:solidFill>
                  <a:srgbClr val="336699"/>
                </a:solidFill>
              </a:rPr>
              <a:t>stellar plasmas</a:t>
            </a:r>
            <a:r>
              <a:rPr lang="en-GB" dirty="0">
                <a:solidFill>
                  <a:srgbClr val="800000"/>
                </a:solidFill>
              </a:rPr>
              <a:t> </a:t>
            </a:r>
          </a:p>
          <a:p>
            <a:pPr algn="ctr" eaLnBrk="0" hangingPunct="0">
              <a:lnSpc>
                <a:spcPct val="120000"/>
              </a:lnSpc>
              <a:buFont typeface="Wingdings" charset="0"/>
              <a:buNone/>
            </a:pPr>
            <a:r>
              <a:rPr lang="en-GB" dirty="0"/>
              <a:t>interaction </a:t>
            </a:r>
            <a:r>
              <a:rPr lang="en-GB" dirty="0">
                <a:solidFill>
                  <a:srgbClr val="336699"/>
                </a:solidFill>
              </a:rPr>
              <a:t>affected</a:t>
            </a:r>
            <a:r>
              <a:rPr lang="en-GB" dirty="0"/>
              <a:t> by electrons</a:t>
            </a:r>
          </a:p>
        </p:txBody>
      </p:sp>
      <p:sp>
        <p:nvSpPr>
          <p:cNvPr id="77827" name="Line 3"/>
          <p:cNvSpPr>
            <a:spLocks noChangeShapeType="1"/>
          </p:cNvSpPr>
          <p:nvPr/>
        </p:nvSpPr>
        <p:spPr bwMode="auto">
          <a:xfrm>
            <a:off x="1419638" y="228965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1654591" y="3961298"/>
            <a:ext cx="549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sz="1400"/>
              <a:t>R</a:t>
            </a:r>
            <a:r>
              <a:rPr lang="de-DE" sz="1400" baseline="-25000"/>
              <a:t>n</a:t>
            </a:r>
            <a:endParaRPr lang="de-DE" sz="1400"/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5059778" y="3961298"/>
            <a:ext cx="2936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400"/>
              <a:t>R</a:t>
            </a:r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 flipV="1">
            <a:off x="1419638" y="1808647"/>
            <a:ext cx="0" cy="2070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>
            <a:off x="1419638" y="3878747"/>
            <a:ext cx="40719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1787938" y="2137262"/>
            <a:ext cx="3060700" cy="1741487"/>
          </a:xfrm>
          <a:custGeom>
            <a:avLst/>
            <a:gdLst>
              <a:gd name="T0" fmla="*/ 14 w 1874"/>
              <a:gd name="T1" fmla="*/ 1018 h 1018"/>
              <a:gd name="T2" fmla="*/ 14 w 1874"/>
              <a:gd name="T3" fmla="*/ 136 h 1018"/>
              <a:gd name="T4" fmla="*/ 98 w 1874"/>
              <a:gd name="T5" fmla="*/ 202 h 1018"/>
              <a:gd name="T6" fmla="*/ 206 w 1874"/>
              <a:gd name="T7" fmla="*/ 364 h 1018"/>
              <a:gd name="T8" fmla="*/ 362 w 1874"/>
              <a:gd name="T9" fmla="*/ 544 h 1018"/>
              <a:gd name="T10" fmla="*/ 542 w 1874"/>
              <a:gd name="T11" fmla="*/ 682 h 1018"/>
              <a:gd name="T12" fmla="*/ 734 w 1874"/>
              <a:gd name="T13" fmla="*/ 778 h 1018"/>
              <a:gd name="T14" fmla="*/ 962 w 1874"/>
              <a:gd name="T15" fmla="*/ 868 h 1018"/>
              <a:gd name="T16" fmla="*/ 1208 w 1874"/>
              <a:gd name="T17" fmla="*/ 922 h 1018"/>
              <a:gd name="T18" fmla="*/ 1460 w 1874"/>
              <a:gd name="T19" fmla="*/ 952 h 1018"/>
              <a:gd name="T20" fmla="*/ 1688 w 1874"/>
              <a:gd name="T21" fmla="*/ 970 h 1018"/>
              <a:gd name="T22" fmla="*/ 1874 w 1874"/>
              <a:gd name="T23" fmla="*/ 982 h 1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74" h="1018">
                <a:moveTo>
                  <a:pt x="14" y="1018"/>
                </a:moveTo>
                <a:cubicBezTo>
                  <a:pt x="14" y="871"/>
                  <a:pt x="0" y="272"/>
                  <a:pt x="14" y="136"/>
                </a:cubicBezTo>
                <a:cubicBezTo>
                  <a:pt x="28" y="0"/>
                  <a:pt x="66" y="164"/>
                  <a:pt x="98" y="202"/>
                </a:cubicBezTo>
                <a:cubicBezTo>
                  <a:pt x="130" y="240"/>
                  <a:pt x="162" y="307"/>
                  <a:pt x="206" y="364"/>
                </a:cubicBezTo>
                <a:cubicBezTo>
                  <a:pt x="250" y="421"/>
                  <a:pt x="306" y="491"/>
                  <a:pt x="362" y="544"/>
                </a:cubicBezTo>
                <a:cubicBezTo>
                  <a:pt x="418" y="597"/>
                  <a:pt x="480" y="643"/>
                  <a:pt x="542" y="682"/>
                </a:cubicBezTo>
                <a:cubicBezTo>
                  <a:pt x="604" y="721"/>
                  <a:pt x="664" y="747"/>
                  <a:pt x="734" y="778"/>
                </a:cubicBezTo>
                <a:cubicBezTo>
                  <a:pt x="804" y="809"/>
                  <a:pt x="883" y="844"/>
                  <a:pt x="962" y="868"/>
                </a:cubicBezTo>
                <a:cubicBezTo>
                  <a:pt x="1041" y="892"/>
                  <a:pt x="1125" y="908"/>
                  <a:pt x="1208" y="922"/>
                </a:cubicBezTo>
                <a:cubicBezTo>
                  <a:pt x="1291" y="936"/>
                  <a:pt x="1380" y="944"/>
                  <a:pt x="1460" y="952"/>
                </a:cubicBezTo>
                <a:cubicBezTo>
                  <a:pt x="1540" y="960"/>
                  <a:pt x="1619" y="965"/>
                  <a:pt x="1688" y="970"/>
                </a:cubicBezTo>
                <a:cubicBezTo>
                  <a:pt x="1757" y="975"/>
                  <a:pt x="1835" y="980"/>
                  <a:pt x="1874" y="982"/>
                </a:cubicBezTo>
              </a:path>
            </a:pathLst>
          </a:custGeom>
          <a:noFill/>
          <a:ln w="19050" cap="flat">
            <a:solidFill>
              <a:srgbClr val="8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Line 9"/>
          <p:cNvSpPr>
            <a:spLocks noChangeShapeType="1"/>
          </p:cNvSpPr>
          <p:nvPr/>
        </p:nvSpPr>
        <p:spPr bwMode="auto">
          <a:xfrm>
            <a:off x="4364451" y="3767621"/>
            <a:ext cx="862012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 rot="16200000">
            <a:off x="385664" y="2966035"/>
            <a:ext cx="16425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400"/>
              <a:t>Coulomb potential</a:t>
            </a:r>
          </a:p>
        </p:txBody>
      </p:sp>
      <p:sp>
        <p:nvSpPr>
          <p:cNvPr id="77835" name="Line 11"/>
          <p:cNvSpPr>
            <a:spLocks noChangeShapeType="1"/>
          </p:cNvSpPr>
          <p:nvPr/>
        </p:nvSpPr>
        <p:spPr bwMode="auto">
          <a:xfrm>
            <a:off x="1419638" y="2289659"/>
            <a:ext cx="77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1027526" y="2018198"/>
            <a:ext cx="3465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400"/>
              <a:t>E</a:t>
            </a:r>
            <a:r>
              <a:rPr lang="de-DE" sz="1400" baseline="-25000"/>
              <a:t>c</a:t>
            </a:r>
            <a:endParaRPr lang="de-DE" sz="1400"/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1262477" y="3948598"/>
            <a:ext cx="2808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400"/>
              <a:t>0</a:t>
            </a: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867689" y="3467586"/>
            <a:ext cx="284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400">
                <a:solidFill>
                  <a:srgbClr val="800000"/>
                </a:solidFill>
              </a:rPr>
              <a:t>E</a:t>
            </a: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2203865" y="2456349"/>
            <a:ext cx="5332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400">
                <a:solidFill>
                  <a:srgbClr val="800000"/>
                </a:solidFill>
              </a:rPr>
              <a:t>bare</a:t>
            </a:r>
          </a:p>
        </p:txBody>
      </p:sp>
      <p:sp>
        <p:nvSpPr>
          <p:cNvPr id="77840" name="Line 16"/>
          <p:cNvSpPr>
            <a:spLocks noChangeShapeType="1"/>
          </p:cNvSpPr>
          <p:nvPr/>
        </p:nvSpPr>
        <p:spPr bwMode="auto">
          <a:xfrm>
            <a:off x="1421226" y="227537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1" name="AutoShape 17"/>
          <p:cNvSpPr>
            <a:spLocks noChangeArrowheads="1"/>
          </p:cNvSpPr>
          <p:nvPr/>
        </p:nvSpPr>
        <p:spPr bwMode="auto">
          <a:xfrm rot="16200000">
            <a:off x="2900777" y="3224697"/>
            <a:ext cx="879475" cy="393700"/>
          </a:xfrm>
          <a:prstGeom prst="cloudCallout">
            <a:avLst>
              <a:gd name="adj1" fmla="val -54153"/>
              <a:gd name="adj2" fmla="val 0"/>
            </a:avLst>
          </a:prstGeom>
          <a:solidFill>
            <a:srgbClr val="336699">
              <a:alpha val="60001"/>
            </a:srgbClr>
          </a:solidFill>
          <a:ln w="12700">
            <a:solidFill>
              <a:srgbClr val="33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en-US" sz="1200"/>
          </a:p>
        </p:txBody>
      </p:sp>
      <p:sp>
        <p:nvSpPr>
          <p:cNvPr id="77842" name="Freeform 18"/>
          <p:cNvSpPr>
            <a:spLocks/>
          </p:cNvSpPr>
          <p:nvPr/>
        </p:nvSpPr>
        <p:spPr bwMode="auto">
          <a:xfrm>
            <a:off x="1805404" y="2256323"/>
            <a:ext cx="1565275" cy="1606551"/>
          </a:xfrm>
          <a:custGeom>
            <a:avLst/>
            <a:gdLst>
              <a:gd name="T0" fmla="*/ 5 w 959"/>
              <a:gd name="T1" fmla="*/ 938 h 938"/>
              <a:gd name="T2" fmla="*/ 5 w 959"/>
              <a:gd name="T3" fmla="*/ 266 h 938"/>
              <a:gd name="T4" fmla="*/ 17 w 959"/>
              <a:gd name="T5" fmla="*/ 14 h 938"/>
              <a:gd name="T6" fmla="*/ 107 w 959"/>
              <a:gd name="T7" fmla="*/ 182 h 938"/>
              <a:gd name="T8" fmla="*/ 215 w 959"/>
              <a:gd name="T9" fmla="*/ 350 h 938"/>
              <a:gd name="T10" fmla="*/ 383 w 959"/>
              <a:gd name="T11" fmla="*/ 536 h 938"/>
              <a:gd name="T12" fmla="*/ 521 w 959"/>
              <a:gd name="T13" fmla="*/ 656 h 938"/>
              <a:gd name="T14" fmla="*/ 665 w 959"/>
              <a:gd name="T15" fmla="*/ 734 h 938"/>
              <a:gd name="T16" fmla="*/ 821 w 959"/>
              <a:gd name="T17" fmla="*/ 812 h 938"/>
              <a:gd name="T18" fmla="*/ 911 w 959"/>
              <a:gd name="T19" fmla="*/ 860 h 938"/>
              <a:gd name="T20" fmla="*/ 959 w 959"/>
              <a:gd name="T21" fmla="*/ 932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59" h="938">
                <a:moveTo>
                  <a:pt x="5" y="938"/>
                </a:moveTo>
                <a:cubicBezTo>
                  <a:pt x="5" y="666"/>
                  <a:pt x="3" y="420"/>
                  <a:pt x="5" y="266"/>
                </a:cubicBezTo>
                <a:cubicBezTo>
                  <a:pt x="7" y="112"/>
                  <a:pt x="0" y="28"/>
                  <a:pt x="17" y="14"/>
                </a:cubicBezTo>
                <a:cubicBezTo>
                  <a:pt x="34" y="0"/>
                  <a:pt x="74" y="126"/>
                  <a:pt x="107" y="182"/>
                </a:cubicBezTo>
                <a:cubicBezTo>
                  <a:pt x="140" y="238"/>
                  <a:pt x="169" y="291"/>
                  <a:pt x="215" y="350"/>
                </a:cubicBezTo>
                <a:cubicBezTo>
                  <a:pt x="261" y="409"/>
                  <a:pt x="332" y="485"/>
                  <a:pt x="383" y="536"/>
                </a:cubicBezTo>
                <a:cubicBezTo>
                  <a:pt x="434" y="587"/>
                  <a:pt x="474" y="623"/>
                  <a:pt x="521" y="656"/>
                </a:cubicBezTo>
                <a:cubicBezTo>
                  <a:pt x="568" y="689"/>
                  <a:pt x="615" y="708"/>
                  <a:pt x="665" y="734"/>
                </a:cubicBezTo>
                <a:cubicBezTo>
                  <a:pt x="715" y="760"/>
                  <a:pt x="780" y="791"/>
                  <a:pt x="821" y="812"/>
                </a:cubicBezTo>
                <a:cubicBezTo>
                  <a:pt x="862" y="833"/>
                  <a:pt x="888" y="840"/>
                  <a:pt x="911" y="860"/>
                </a:cubicBezTo>
                <a:lnTo>
                  <a:pt x="959" y="932"/>
                </a:lnTo>
              </a:path>
            </a:pathLst>
          </a:custGeom>
          <a:noFill/>
          <a:ln w="19050" cap="flat">
            <a:solidFill>
              <a:srgbClr val="33669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1813341" y="3427898"/>
            <a:ext cx="9067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400">
                <a:solidFill>
                  <a:srgbClr val="336699"/>
                </a:solidFill>
              </a:rPr>
              <a:t>screened</a:t>
            </a:r>
          </a:p>
        </p:txBody>
      </p:sp>
      <p:sp>
        <p:nvSpPr>
          <p:cNvPr id="77844" name="Line 20"/>
          <p:cNvSpPr>
            <a:spLocks noChangeShapeType="1"/>
          </p:cNvSpPr>
          <p:nvPr/>
        </p:nvSpPr>
        <p:spPr bwMode="auto">
          <a:xfrm>
            <a:off x="3378616" y="3629509"/>
            <a:ext cx="1406525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5" name="Text Box 21"/>
          <p:cNvSpPr txBox="1">
            <a:spLocks noChangeArrowheads="1"/>
          </p:cNvSpPr>
          <p:nvPr/>
        </p:nvSpPr>
        <p:spPr bwMode="auto">
          <a:xfrm>
            <a:off x="3694527" y="3300898"/>
            <a:ext cx="6383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1400">
                <a:solidFill>
                  <a:srgbClr val="800000"/>
                </a:solidFill>
              </a:rPr>
              <a:t>E </a:t>
            </a:r>
            <a:r>
              <a:rPr lang="de-DE" sz="1400"/>
              <a:t>+ </a:t>
            </a:r>
            <a:r>
              <a:rPr lang="de-DE" sz="1400">
                <a:solidFill>
                  <a:srgbClr val="336699"/>
                </a:solidFill>
              </a:rPr>
              <a:t>U</a:t>
            </a:r>
            <a:r>
              <a:rPr lang="de-DE" sz="1400" baseline="-25000">
                <a:solidFill>
                  <a:srgbClr val="336699"/>
                </a:solidFill>
              </a:rPr>
              <a:t>e</a:t>
            </a:r>
            <a:endParaRPr lang="de-DE" sz="1400">
              <a:solidFill>
                <a:srgbClr val="336699"/>
              </a:solidFill>
            </a:endParaRPr>
          </a:p>
        </p:txBody>
      </p:sp>
      <p:sp>
        <p:nvSpPr>
          <p:cNvPr id="77846" name="Text Box 22"/>
          <p:cNvSpPr txBox="1">
            <a:spLocks noChangeArrowheads="1"/>
          </p:cNvSpPr>
          <p:nvPr/>
        </p:nvSpPr>
        <p:spPr bwMode="auto">
          <a:xfrm>
            <a:off x="3207163" y="3929549"/>
            <a:ext cx="8445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sz="1400"/>
              <a:t>R</a:t>
            </a:r>
            <a:r>
              <a:rPr lang="de-DE" sz="1400" baseline="-25000"/>
              <a:t>atomic</a:t>
            </a:r>
            <a:endParaRPr lang="de-DE" sz="1400"/>
          </a:p>
        </p:txBody>
      </p:sp>
      <p:grpSp>
        <p:nvGrpSpPr>
          <p:cNvPr id="77855" name="Group 31"/>
          <p:cNvGrpSpPr>
            <a:grpSpLocks/>
          </p:cNvGrpSpPr>
          <p:nvPr/>
        </p:nvGrpSpPr>
        <p:grpSpPr bwMode="auto">
          <a:xfrm>
            <a:off x="275735" y="647960"/>
            <a:ext cx="2460626" cy="468314"/>
            <a:chOff x="380" y="459"/>
            <a:chExt cx="1550" cy="295"/>
          </a:xfrm>
        </p:grpSpPr>
        <p:sp>
          <p:nvSpPr>
            <p:cNvPr id="77849" name="Text Box 25"/>
            <p:cNvSpPr txBox="1">
              <a:spLocks noChangeArrowheads="1"/>
            </p:cNvSpPr>
            <p:nvPr/>
          </p:nvSpPr>
          <p:spPr bwMode="auto">
            <a:xfrm>
              <a:off x="380" y="507"/>
              <a:ext cx="155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336699"/>
                  </a:solidFill>
                  <a:sym typeface="Symbol" charset="0"/>
                </a:rPr>
                <a:t></a:t>
              </a:r>
              <a:r>
                <a:rPr lang="en-US" baseline="-25000" dirty="0">
                  <a:solidFill>
                    <a:srgbClr val="336699"/>
                  </a:solidFill>
                  <a:sym typeface="Symbol" charset="0"/>
                </a:rPr>
                <a:t> </a:t>
              </a:r>
              <a:r>
                <a:rPr lang="en-US" dirty="0">
                  <a:solidFill>
                    <a:srgbClr val="336699"/>
                  </a:solidFill>
                  <a:sym typeface="Symbol" charset="0"/>
                </a:rPr>
                <a:t>(E) =     </a:t>
              </a:r>
              <a:r>
                <a:rPr lang="en-US" dirty="0" err="1">
                  <a:solidFill>
                    <a:srgbClr val="336699"/>
                  </a:solidFill>
                  <a:sym typeface="Symbol" charset="0"/>
                </a:rPr>
                <a:t>exp</a:t>
              </a:r>
              <a:r>
                <a:rPr lang="en-US" dirty="0">
                  <a:solidFill>
                    <a:srgbClr val="336699"/>
                  </a:solidFill>
                  <a:sym typeface="Symbol" charset="0"/>
                </a:rPr>
                <a:t>(-2) S(E)</a:t>
              </a:r>
              <a:r>
                <a:rPr lang="en-US" dirty="0">
                  <a:solidFill>
                    <a:srgbClr val="FFFF99"/>
                  </a:solidFill>
                  <a:sym typeface="Symbol" charset="0"/>
                </a:rPr>
                <a:t> </a:t>
              </a:r>
            </a:p>
          </p:txBody>
        </p:sp>
        <p:graphicFrame>
          <p:nvGraphicFramePr>
            <p:cNvPr id="77850" name="Object 26"/>
            <p:cNvGraphicFramePr>
              <a:graphicFrameLocks noChangeAspect="1"/>
            </p:cNvGraphicFramePr>
            <p:nvPr/>
          </p:nvGraphicFramePr>
          <p:xfrm>
            <a:off x="793" y="459"/>
            <a:ext cx="162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66400" imgH="507960" progId="Equation.3">
                    <p:embed/>
                  </p:oleObj>
                </mc:Choice>
                <mc:Fallback>
                  <p:oleObj name="Equation" r:id="rId2" imgW="266400" imgH="507960" progId="Equation.3">
                    <p:embed/>
                    <p:pic>
                      <p:nvPicPr>
                        <p:cNvPr id="7785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alphaModFix amt="5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" y="459"/>
                          <a:ext cx="162" cy="2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990000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1661846" y="1401341"/>
            <a:ext cx="14366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assumption:</a:t>
            </a:r>
          </a:p>
        </p:txBody>
      </p:sp>
      <p:sp>
        <p:nvSpPr>
          <p:cNvPr id="77852" name="Rectangle 28"/>
          <p:cNvSpPr>
            <a:spLocks noChangeArrowheads="1"/>
          </p:cNvSpPr>
          <p:nvPr/>
        </p:nvSpPr>
        <p:spPr bwMode="auto">
          <a:xfrm>
            <a:off x="3089009" y="1377529"/>
            <a:ext cx="17828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800000"/>
                </a:solidFill>
              </a:rPr>
              <a:t>2</a:t>
            </a:r>
            <a:r>
              <a:rPr lang="en-US">
                <a:solidFill>
                  <a:srgbClr val="800000"/>
                </a:solidFill>
                <a:sym typeface="Symbol" charset="0"/>
              </a:rPr>
              <a:t></a:t>
            </a:r>
            <a:r>
              <a:rPr lang="en-GB">
                <a:solidFill>
                  <a:srgbClr val="800000"/>
                </a:solidFill>
              </a:rPr>
              <a:t> ~ Z</a:t>
            </a:r>
            <a:r>
              <a:rPr lang="en-GB" baseline="-25000">
                <a:solidFill>
                  <a:srgbClr val="800000"/>
                </a:solidFill>
              </a:rPr>
              <a:t>1</a:t>
            </a:r>
            <a:r>
              <a:rPr lang="en-GB">
                <a:solidFill>
                  <a:srgbClr val="800000"/>
                </a:solidFill>
              </a:rPr>
              <a:t>Z</a:t>
            </a:r>
            <a:r>
              <a:rPr lang="en-GB" baseline="-25000">
                <a:solidFill>
                  <a:srgbClr val="800000"/>
                </a:solidFill>
              </a:rPr>
              <a:t>2</a:t>
            </a:r>
            <a:r>
              <a:rPr lang="en-GB">
                <a:solidFill>
                  <a:srgbClr val="800000"/>
                </a:solidFill>
              </a:rPr>
              <a:t>(</a:t>
            </a:r>
            <a:r>
              <a:rPr lang="en-GB">
                <a:solidFill>
                  <a:srgbClr val="800000"/>
                </a:solidFill>
                <a:latin typeface="Symbol" charset="0"/>
              </a:rPr>
              <a:t>m</a:t>
            </a:r>
            <a:r>
              <a:rPr lang="en-GB">
                <a:solidFill>
                  <a:srgbClr val="800000"/>
                </a:solidFill>
              </a:rPr>
              <a:t>/E)</a:t>
            </a:r>
            <a:r>
              <a:rPr lang="en-GB" baseline="30000">
                <a:solidFill>
                  <a:srgbClr val="800000"/>
                </a:solidFill>
              </a:rPr>
              <a:t>½</a:t>
            </a:r>
          </a:p>
        </p:txBody>
      </p:sp>
      <p:sp>
        <p:nvSpPr>
          <p:cNvPr id="77853" name="Text Box 29"/>
          <p:cNvSpPr txBox="1">
            <a:spLocks noChangeArrowheads="1"/>
          </p:cNvSpPr>
          <p:nvPr/>
        </p:nvSpPr>
        <p:spPr bwMode="auto">
          <a:xfrm>
            <a:off x="3449371" y="1690266"/>
            <a:ext cx="12924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800000"/>
                </a:solidFill>
              </a:rPr>
              <a:t>bare nuclei</a:t>
            </a:r>
          </a:p>
        </p:txBody>
      </p:sp>
      <p:sp>
        <p:nvSpPr>
          <p:cNvPr id="77854" name="Text Box 30"/>
          <p:cNvSpPr txBox="1">
            <a:spLocks noChangeArrowheads="1"/>
          </p:cNvSpPr>
          <p:nvPr/>
        </p:nvSpPr>
        <p:spPr bwMode="auto">
          <a:xfrm>
            <a:off x="32655" y="5471721"/>
            <a:ext cx="6596741" cy="83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GB" dirty="0">
                <a:solidFill>
                  <a:srgbClr val="336699"/>
                </a:solidFill>
              </a:rPr>
              <a:t>SCREENING  POTENTIAL  </a:t>
            </a:r>
            <a:r>
              <a:rPr lang="en-GB" dirty="0" err="1">
                <a:solidFill>
                  <a:srgbClr val="336699"/>
                </a:solidFill>
              </a:rPr>
              <a:t>U</a:t>
            </a:r>
            <a:r>
              <a:rPr lang="en-GB" baseline="-25000" dirty="0" err="1">
                <a:solidFill>
                  <a:srgbClr val="336699"/>
                </a:solidFill>
              </a:rPr>
              <a:t>e</a:t>
            </a:r>
            <a:r>
              <a:rPr lang="en-GB" baseline="-25000" dirty="0">
                <a:solidFill>
                  <a:srgbClr val="FFFF99"/>
                </a:solidFill>
              </a:rPr>
              <a:t> </a:t>
            </a:r>
          </a:p>
          <a:p>
            <a:pPr algn="ctr">
              <a:lnSpc>
                <a:spcPct val="140000"/>
              </a:lnSpc>
            </a:pPr>
            <a:r>
              <a:rPr lang="en-GB" dirty="0">
                <a:sym typeface="Symbol" charset="0"/>
              </a:rPr>
              <a:t> corrections typically negligible, except at ultra-low energies</a:t>
            </a:r>
          </a:p>
        </p:txBody>
      </p:sp>
      <p:grpSp>
        <p:nvGrpSpPr>
          <p:cNvPr id="77873" name="Group 49"/>
          <p:cNvGrpSpPr>
            <a:grpSpLocks/>
          </p:cNvGrpSpPr>
          <p:nvPr/>
        </p:nvGrpSpPr>
        <p:grpSpPr bwMode="auto">
          <a:xfrm>
            <a:off x="6536873" y="1677991"/>
            <a:ext cx="4425950" cy="2546103"/>
            <a:chOff x="2715" y="754"/>
            <a:chExt cx="2998" cy="1739"/>
          </a:xfrm>
        </p:grpSpPr>
        <p:sp>
          <p:nvSpPr>
            <p:cNvPr id="77857" name="Line 33"/>
            <p:cNvSpPr>
              <a:spLocks noChangeAspect="1" noChangeShapeType="1"/>
            </p:cNvSpPr>
            <p:nvPr/>
          </p:nvSpPr>
          <p:spPr bwMode="auto">
            <a:xfrm flipV="1">
              <a:off x="3057" y="754"/>
              <a:ext cx="0" cy="15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8" name="Line 34"/>
            <p:cNvSpPr>
              <a:spLocks noChangeAspect="1" noChangeShapeType="1"/>
            </p:cNvSpPr>
            <p:nvPr/>
          </p:nvSpPr>
          <p:spPr bwMode="auto">
            <a:xfrm>
              <a:off x="3057" y="2271"/>
              <a:ext cx="26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9" name="Freeform 35"/>
            <p:cNvSpPr>
              <a:spLocks noChangeAspect="1"/>
            </p:cNvSpPr>
            <p:nvPr/>
          </p:nvSpPr>
          <p:spPr bwMode="auto">
            <a:xfrm>
              <a:off x="3064" y="1713"/>
              <a:ext cx="2360" cy="381"/>
            </a:xfrm>
            <a:custGeom>
              <a:avLst/>
              <a:gdLst>
                <a:gd name="T0" fmla="*/ 0 w 1962"/>
                <a:gd name="T1" fmla="*/ 278 h 278"/>
                <a:gd name="T2" fmla="*/ 160 w 1962"/>
                <a:gd name="T3" fmla="*/ 275 h 278"/>
                <a:gd name="T4" fmla="*/ 304 w 1962"/>
                <a:gd name="T5" fmla="*/ 275 h 278"/>
                <a:gd name="T6" fmla="*/ 420 w 1962"/>
                <a:gd name="T7" fmla="*/ 268 h 278"/>
                <a:gd name="T8" fmla="*/ 557 w 1962"/>
                <a:gd name="T9" fmla="*/ 262 h 278"/>
                <a:gd name="T10" fmla="*/ 711 w 1962"/>
                <a:gd name="T11" fmla="*/ 249 h 278"/>
                <a:gd name="T12" fmla="*/ 893 w 1962"/>
                <a:gd name="T13" fmla="*/ 236 h 278"/>
                <a:gd name="T14" fmla="*/ 1095 w 1962"/>
                <a:gd name="T15" fmla="*/ 211 h 278"/>
                <a:gd name="T16" fmla="*/ 1344 w 1962"/>
                <a:gd name="T17" fmla="*/ 172 h 278"/>
                <a:gd name="T18" fmla="*/ 1549 w 1962"/>
                <a:gd name="T19" fmla="*/ 131 h 278"/>
                <a:gd name="T20" fmla="*/ 1754 w 1962"/>
                <a:gd name="T21" fmla="*/ 76 h 278"/>
                <a:gd name="T22" fmla="*/ 1962 w 1962"/>
                <a:gd name="T23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2" h="278">
                  <a:moveTo>
                    <a:pt x="0" y="278"/>
                  </a:moveTo>
                  <a:cubicBezTo>
                    <a:pt x="27" y="278"/>
                    <a:pt x="109" y="276"/>
                    <a:pt x="160" y="275"/>
                  </a:cubicBezTo>
                  <a:cubicBezTo>
                    <a:pt x="211" y="274"/>
                    <a:pt x="261" y="276"/>
                    <a:pt x="304" y="275"/>
                  </a:cubicBezTo>
                  <a:cubicBezTo>
                    <a:pt x="347" y="274"/>
                    <a:pt x="378" y="270"/>
                    <a:pt x="420" y="268"/>
                  </a:cubicBezTo>
                  <a:cubicBezTo>
                    <a:pt x="462" y="266"/>
                    <a:pt x="509" y="265"/>
                    <a:pt x="557" y="262"/>
                  </a:cubicBezTo>
                  <a:cubicBezTo>
                    <a:pt x="605" y="259"/>
                    <a:pt x="655" y="253"/>
                    <a:pt x="711" y="249"/>
                  </a:cubicBezTo>
                  <a:cubicBezTo>
                    <a:pt x="767" y="245"/>
                    <a:pt x="829" y="242"/>
                    <a:pt x="893" y="236"/>
                  </a:cubicBezTo>
                  <a:cubicBezTo>
                    <a:pt x="957" y="230"/>
                    <a:pt x="1020" y="222"/>
                    <a:pt x="1095" y="211"/>
                  </a:cubicBezTo>
                  <a:cubicBezTo>
                    <a:pt x="1170" y="200"/>
                    <a:pt x="1268" y="185"/>
                    <a:pt x="1344" y="172"/>
                  </a:cubicBezTo>
                  <a:cubicBezTo>
                    <a:pt x="1420" y="159"/>
                    <a:pt x="1481" y="147"/>
                    <a:pt x="1549" y="131"/>
                  </a:cubicBezTo>
                  <a:cubicBezTo>
                    <a:pt x="1617" y="115"/>
                    <a:pt x="1685" y="98"/>
                    <a:pt x="1754" y="76"/>
                  </a:cubicBezTo>
                  <a:cubicBezTo>
                    <a:pt x="1823" y="54"/>
                    <a:pt x="1919" y="16"/>
                    <a:pt x="1962" y="0"/>
                  </a:cubicBezTo>
                </a:path>
              </a:pathLst>
            </a:custGeom>
            <a:noFill/>
            <a:ln w="19050" cap="flat">
              <a:solidFill>
                <a:srgbClr val="8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0" name="Line 36"/>
            <p:cNvSpPr>
              <a:spLocks noChangeAspect="1" noChangeShapeType="1"/>
            </p:cNvSpPr>
            <p:nvPr/>
          </p:nvSpPr>
          <p:spPr bwMode="auto">
            <a:xfrm>
              <a:off x="3057" y="95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1" name="Text Box 37"/>
            <p:cNvSpPr txBox="1">
              <a:spLocks noChangeAspect="1" noChangeArrowheads="1"/>
            </p:cNvSpPr>
            <p:nvPr/>
          </p:nvSpPr>
          <p:spPr bwMode="auto">
            <a:xfrm>
              <a:off x="5424" y="2283"/>
              <a:ext cx="19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400"/>
                <a:t>E</a:t>
              </a:r>
            </a:p>
          </p:txBody>
        </p:sp>
        <p:sp>
          <p:nvSpPr>
            <p:cNvPr id="77862" name="Text Box 38"/>
            <p:cNvSpPr txBox="1">
              <a:spLocks noChangeAspect="1" noChangeArrowheads="1"/>
            </p:cNvSpPr>
            <p:nvPr/>
          </p:nvSpPr>
          <p:spPr bwMode="auto">
            <a:xfrm>
              <a:off x="2942" y="2271"/>
              <a:ext cx="190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400"/>
                <a:t>0</a:t>
              </a:r>
            </a:p>
          </p:txBody>
        </p:sp>
        <p:sp>
          <p:nvSpPr>
            <p:cNvPr id="77863" name="Text Box 39"/>
            <p:cNvSpPr txBox="1">
              <a:spLocks noChangeAspect="1" noChangeArrowheads="1"/>
            </p:cNvSpPr>
            <p:nvPr/>
          </p:nvSpPr>
          <p:spPr bwMode="auto">
            <a:xfrm>
              <a:off x="3983" y="2061"/>
              <a:ext cx="59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400">
                  <a:solidFill>
                    <a:srgbClr val="800000"/>
                  </a:solidFill>
                </a:rPr>
                <a:t>bare S(E)</a:t>
              </a:r>
            </a:p>
          </p:txBody>
        </p:sp>
        <p:sp>
          <p:nvSpPr>
            <p:cNvPr id="77864" name="Line 40"/>
            <p:cNvSpPr>
              <a:spLocks noChangeAspect="1" noChangeShapeType="1"/>
            </p:cNvSpPr>
            <p:nvPr/>
          </p:nvSpPr>
          <p:spPr bwMode="auto">
            <a:xfrm>
              <a:off x="3058" y="9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5" name="Text Box 41"/>
            <p:cNvSpPr txBox="1">
              <a:spLocks noChangeAspect="1" noChangeArrowheads="1"/>
            </p:cNvSpPr>
            <p:nvPr/>
          </p:nvSpPr>
          <p:spPr bwMode="auto">
            <a:xfrm>
              <a:off x="2715" y="833"/>
              <a:ext cx="33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400"/>
                <a:t>S(E)</a:t>
              </a:r>
            </a:p>
          </p:txBody>
        </p:sp>
        <p:sp>
          <p:nvSpPr>
            <p:cNvPr id="77866" name="Freeform 42"/>
            <p:cNvSpPr>
              <a:spLocks noChangeAspect="1"/>
            </p:cNvSpPr>
            <p:nvPr/>
          </p:nvSpPr>
          <p:spPr bwMode="auto">
            <a:xfrm>
              <a:off x="3227" y="868"/>
              <a:ext cx="2190" cy="1048"/>
            </a:xfrm>
            <a:custGeom>
              <a:avLst/>
              <a:gdLst>
                <a:gd name="T0" fmla="*/ 0 w 1821"/>
                <a:gd name="T1" fmla="*/ 0 h 763"/>
                <a:gd name="T2" fmla="*/ 51 w 1821"/>
                <a:gd name="T3" fmla="*/ 163 h 763"/>
                <a:gd name="T4" fmla="*/ 137 w 1821"/>
                <a:gd name="T5" fmla="*/ 327 h 763"/>
                <a:gd name="T6" fmla="*/ 253 w 1821"/>
                <a:gd name="T7" fmla="*/ 464 h 763"/>
                <a:gd name="T8" fmla="*/ 403 w 1821"/>
                <a:gd name="T9" fmla="*/ 576 h 763"/>
                <a:gd name="T10" fmla="*/ 563 w 1821"/>
                <a:gd name="T11" fmla="*/ 663 h 763"/>
                <a:gd name="T12" fmla="*/ 710 w 1821"/>
                <a:gd name="T13" fmla="*/ 711 h 763"/>
                <a:gd name="T14" fmla="*/ 931 w 1821"/>
                <a:gd name="T15" fmla="*/ 752 h 763"/>
                <a:gd name="T16" fmla="*/ 1190 w 1821"/>
                <a:gd name="T17" fmla="*/ 759 h 763"/>
                <a:gd name="T18" fmla="*/ 1414 w 1821"/>
                <a:gd name="T19" fmla="*/ 727 h 763"/>
                <a:gd name="T20" fmla="*/ 1609 w 1821"/>
                <a:gd name="T21" fmla="*/ 679 h 763"/>
                <a:gd name="T22" fmla="*/ 1821 w 1821"/>
                <a:gd name="T23" fmla="*/ 611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1" h="763">
                  <a:moveTo>
                    <a:pt x="0" y="0"/>
                  </a:moveTo>
                  <a:cubicBezTo>
                    <a:pt x="8" y="28"/>
                    <a:pt x="28" y="109"/>
                    <a:pt x="51" y="163"/>
                  </a:cubicBezTo>
                  <a:cubicBezTo>
                    <a:pt x="74" y="217"/>
                    <a:pt x="103" y="277"/>
                    <a:pt x="137" y="327"/>
                  </a:cubicBezTo>
                  <a:cubicBezTo>
                    <a:pt x="171" y="377"/>
                    <a:pt x="209" y="423"/>
                    <a:pt x="253" y="464"/>
                  </a:cubicBezTo>
                  <a:cubicBezTo>
                    <a:pt x="297" y="505"/>
                    <a:pt x="351" y="543"/>
                    <a:pt x="403" y="576"/>
                  </a:cubicBezTo>
                  <a:cubicBezTo>
                    <a:pt x="455" y="609"/>
                    <a:pt x="512" y="641"/>
                    <a:pt x="563" y="663"/>
                  </a:cubicBezTo>
                  <a:cubicBezTo>
                    <a:pt x="614" y="685"/>
                    <a:pt x="649" y="696"/>
                    <a:pt x="710" y="711"/>
                  </a:cubicBezTo>
                  <a:cubicBezTo>
                    <a:pt x="771" y="726"/>
                    <a:pt x="851" y="744"/>
                    <a:pt x="931" y="752"/>
                  </a:cubicBezTo>
                  <a:cubicBezTo>
                    <a:pt x="1011" y="760"/>
                    <a:pt x="1110" y="763"/>
                    <a:pt x="1190" y="759"/>
                  </a:cubicBezTo>
                  <a:cubicBezTo>
                    <a:pt x="1270" y="755"/>
                    <a:pt x="1344" y="740"/>
                    <a:pt x="1414" y="727"/>
                  </a:cubicBezTo>
                  <a:cubicBezTo>
                    <a:pt x="1484" y="714"/>
                    <a:pt x="1541" y="698"/>
                    <a:pt x="1609" y="679"/>
                  </a:cubicBezTo>
                  <a:cubicBezTo>
                    <a:pt x="1677" y="660"/>
                    <a:pt x="1777" y="625"/>
                    <a:pt x="1821" y="611"/>
                  </a:cubicBezTo>
                </a:path>
              </a:pathLst>
            </a:custGeom>
            <a:noFill/>
            <a:ln w="19050">
              <a:solidFill>
                <a:srgbClr val="3366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7" name="Text Box 43"/>
            <p:cNvSpPr txBox="1">
              <a:spLocks noChangeAspect="1" noChangeArrowheads="1"/>
            </p:cNvSpPr>
            <p:nvPr/>
          </p:nvSpPr>
          <p:spPr bwMode="auto">
            <a:xfrm>
              <a:off x="4757" y="1954"/>
              <a:ext cx="875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sz="1200">
                  <a:solidFill>
                    <a:srgbClr val="800000"/>
                  </a:solidFill>
                </a:rPr>
                <a:t>high-energy data</a:t>
              </a:r>
            </a:p>
            <a:p>
              <a:pPr algn="ctr" eaLnBrk="0" hangingPunct="0"/>
              <a:r>
                <a:rPr lang="de-DE" sz="1200">
                  <a:solidFill>
                    <a:srgbClr val="800000"/>
                  </a:solidFill>
                </a:rPr>
                <a:t>extrapolation</a:t>
              </a:r>
            </a:p>
          </p:txBody>
        </p:sp>
        <p:sp>
          <p:nvSpPr>
            <p:cNvPr id="77868" name="Text Box 44"/>
            <p:cNvSpPr txBox="1">
              <a:spLocks noChangeAspect="1" noChangeArrowheads="1"/>
            </p:cNvSpPr>
            <p:nvPr/>
          </p:nvSpPr>
          <p:spPr bwMode="auto">
            <a:xfrm>
              <a:off x="3432" y="1061"/>
              <a:ext cx="847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400">
                  <a:solidFill>
                    <a:srgbClr val="336699"/>
                  </a:solidFill>
                </a:rPr>
                <a:t>screened S(E)</a:t>
              </a:r>
            </a:p>
          </p:txBody>
        </p:sp>
        <p:sp>
          <p:nvSpPr>
            <p:cNvPr id="77869" name="AutoShape 45"/>
            <p:cNvSpPr>
              <a:spLocks noChangeAspect="1" noChangeArrowheads="1"/>
            </p:cNvSpPr>
            <p:nvPr/>
          </p:nvSpPr>
          <p:spPr bwMode="auto">
            <a:xfrm>
              <a:off x="3184" y="1179"/>
              <a:ext cx="114" cy="857"/>
            </a:xfrm>
            <a:prstGeom prst="upDownArrow">
              <a:avLst>
                <a:gd name="adj1" fmla="val 27083"/>
                <a:gd name="adj2" fmla="val 110397"/>
              </a:avLst>
            </a:prstGeom>
            <a:gradFill rotWithShape="0">
              <a:gsLst>
                <a:gs pos="0">
                  <a:srgbClr val="336699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0" name="Text Box 46"/>
            <p:cNvSpPr txBox="1">
              <a:spLocks noChangeAspect="1" noChangeArrowheads="1"/>
            </p:cNvSpPr>
            <p:nvPr/>
          </p:nvSpPr>
          <p:spPr bwMode="auto">
            <a:xfrm>
              <a:off x="3767" y="1290"/>
              <a:ext cx="1153" cy="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de-DE" sz="1400">
                  <a:solidFill>
                    <a:srgbClr val="336699"/>
                  </a:solidFill>
                </a:rPr>
                <a:t>fit to measured</a:t>
              </a:r>
            </a:p>
            <a:p>
              <a:pPr eaLnBrk="0" hangingPunct="0"/>
              <a:r>
                <a:rPr lang="de-DE" sz="1400">
                  <a:solidFill>
                    <a:srgbClr val="336699"/>
                  </a:solidFill>
                </a:rPr>
                <a:t>low-energy data</a:t>
              </a:r>
            </a:p>
          </p:txBody>
        </p:sp>
        <p:sp>
          <p:nvSpPr>
            <p:cNvPr id="77871" name="Text Box 47"/>
            <p:cNvSpPr txBox="1">
              <a:spLocks noChangeAspect="1" noChangeArrowheads="1"/>
            </p:cNvSpPr>
            <p:nvPr/>
          </p:nvSpPr>
          <p:spPr bwMode="auto">
            <a:xfrm>
              <a:off x="3264" y="1616"/>
              <a:ext cx="36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400">
                  <a:solidFill>
                    <a:srgbClr val="336699"/>
                  </a:solidFill>
                  <a:sym typeface="Symbol" charset="0"/>
                </a:rPr>
                <a:t> </a:t>
              </a:r>
              <a:r>
                <a:rPr lang="de-DE" sz="1400">
                  <a:solidFill>
                    <a:srgbClr val="336699"/>
                  </a:solidFill>
                </a:rPr>
                <a:t>U</a:t>
              </a:r>
              <a:r>
                <a:rPr lang="de-DE" sz="1400" baseline="-25000">
                  <a:solidFill>
                    <a:srgbClr val="336699"/>
                  </a:solidFill>
                </a:rPr>
                <a:t>e</a:t>
              </a:r>
              <a:endParaRPr lang="de-DE" sz="1400">
                <a:solidFill>
                  <a:srgbClr val="336699"/>
                </a:solidFill>
              </a:endParaRPr>
            </a:p>
          </p:txBody>
        </p:sp>
        <p:sp>
          <p:nvSpPr>
            <p:cNvPr id="77872" name="Line 48"/>
            <p:cNvSpPr>
              <a:spLocks noChangeAspect="1" noChangeShapeType="1"/>
            </p:cNvSpPr>
            <p:nvPr/>
          </p:nvSpPr>
          <p:spPr bwMode="auto">
            <a:xfrm>
              <a:off x="3462" y="763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7874" name="Group 50"/>
          <p:cNvGrpSpPr>
            <a:grpSpLocks/>
          </p:cNvGrpSpPr>
          <p:nvPr/>
        </p:nvGrpSpPr>
        <p:grpSpPr bwMode="auto">
          <a:xfrm>
            <a:off x="6951211" y="784225"/>
            <a:ext cx="4049712" cy="733426"/>
            <a:chOff x="1644" y="391"/>
            <a:chExt cx="2551" cy="462"/>
          </a:xfrm>
        </p:grpSpPr>
        <p:sp>
          <p:nvSpPr>
            <p:cNvPr id="77875" name="Rectangle 51"/>
            <p:cNvSpPr>
              <a:spLocks noChangeArrowheads="1"/>
            </p:cNvSpPr>
            <p:nvPr/>
          </p:nvSpPr>
          <p:spPr bwMode="auto">
            <a:xfrm>
              <a:off x="1644" y="487"/>
              <a:ext cx="69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>
                  <a:solidFill>
                    <a:srgbClr val="336699"/>
                  </a:solidFill>
                  <a:sym typeface="Symbol" charset="0"/>
                </a:rPr>
                <a:t>f</a:t>
              </a:r>
              <a:r>
                <a:rPr lang="en-US" baseline="-25000">
                  <a:solidFill>
                    <a:srgbClr val="336699"/>
                  </a:solidFill>
                  <a:sym typeface="Symbol" charset="0"/>
                </a:rPr>
                <a:t>lab</a:t>
              </a:r>
              <a:r>
                <a:rPr lang="en-US">
                  <a:solidFill>
                    <a:srgbClr val="336699"/>
                  </a:solidFill>
                  <a:sym typeface="Symbol" charset="0"/>
                </a:rPr>
                <a:t>(E) =</a:t>
              </a:r>
              <a:r>
                <a:rPr lang="en-US">
                  <a:solidFill>
                    <a:srgbClr val="800000"/>
                  </a:solidFill>
                  <a:sym typeface="Symbol" charset="0"/>
                </a:rPr>
                <a:t>	</a:t>
              </a:r>
              <a:endParaRPr lang="en-US">
                <a:solidFill>
                  <a:srgbClr val="FFFF99"/>
                </a:solidFill>
                <a:sym typeface="Symbol" charset="0"/>
              </a:endParaRPr>
            </a:p>
          </p:txBody>
        </p:sp>
        <p:sp>
          <p:nvSpPr>
            <p:cNvPr id="77876" name="Rectangle 52"/>
            <p:cNvSpPr>
              <a:spLocks noChangeArrowheads="1"/>
            </p:cNvSpPr>
            <p:nvPr/>
          </p:nvSpPr>
          <p:spPr bwMode="auto">
            <a:xfrm>
              <a:off x="2227" y="391"/>
              <a:ext cx="64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336699"/>
                  </a:solidFill>
                  <a:sym typeface="Symbol" charset="0"/>
                </a:rPr>
                <a:t>S</a:t>
              </a:r>
              <a:r>
                <a:rPr lang="en-US" baseline="-25000">
                  <a:solidFill>
                    <a:srgbClr val="336699"/>
                  </a:solidFill>
                  <a:sym typeface="Symbol" charset="0"/>
                </a:rPr>
                <a:t>screen</a:t>
              </a:r>
              <a:r>
                <a:rPr lang="en-US">
                  <a:solidFill>
                    <a:srgbClr val="336699"/>
                  </a:solidFill>
                  <a:sym typeface="Symbol" charset="0"/>
                </a:rPr>
                <a:t>(E)</a:t>
              </a:r>
            </a:p>
          </p:txBody>
        </p:sp>
        <p:sp>
          <p:nvSpPr>
            <p:cNvPr id="77877" name="Rectangle 53"/>
            <p:cNvSpPr>
              <a:spLocks noChangeArrowheads="1"/>
            </p:cNvSpPr>
            <p:nvPr/>
          </p:nvSpPr>
          <p:spPr bwMode="auto">
            <a:xfrm>
              <a:off x="2311" y="620"/>
              <a:ext cx="55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800000"/>
                  </a:solidFill>
                  <a:sym typeface="Symbol" charset="0"/>
                </a:rPr>
                <a:t>S</a:t>
              </a:r>
              <a:r>
                <a:rPr lang="en-US" baseline="-25000">
                  <a:solidFill>
                    <a:srgbClr val="800000"/>
                  </a:solidFill>
                  <a:sym typeface="Symbol" charset="0"/>
                </a:rPr>
                <a:t>bare</a:t>
              </a:r>
              <a:r>
                <a:rPr lang="en-US">
                  <a:solidFill>
                    <a:srgbClr val="800000"/>
                  </a:solidFill>
                  <a:sym typeface="Symbol" charset="0"/>
                </a:rPr>
                <a:t>(E)</a:t>
              </a:r>
            </a:p>
          </p:txBody>
        </p:sp>
        <p:sp>
          <p:nvSpPr>
            <p:cNvPr id="77878" name="Line 54"/>
            <p:cNvSpPr>
              <a:spLocks noChangeShapeType="1"/>
            </p:cNvSpPr>
            <p:nvPr/>
          </p:nvSpPr>
          <p:spPr bwMode="auto">
            <a:xfrm>
              <a:off x="2268" y="624"/>
              <a:ext cx="6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975" y="470"/>
              <a:ext cx="122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>
                  <a:solidFill>
                    <a:srgbClr val="336699"/>
                  </a:solidFill>
                  <a:sym typeface="Symbol" charset="0"/>
                </a:rPr>
                <a:t>~ exp(U</a:t>
              </a:r>
              <a:r>
                <a:rPr lang="en-US" baseline="-25000">
                  <a:solidFill>
                    <a:srgbClr val="336699"/>
                  </a:solidFill>
                  <a:sym typeface="Symbol" charset="0"/>
                </a:rPr>
                <a:t>e</a:t>
              </a:r>
              <a:r>
                <a:rPr lang="en-US">
                  <a:solidFill>
                    <a:srgbClr val="336699"/>
                  </a:solidFill>
                  <a:sym typeface="Symbol" charset="0"/>
                </a:rPr>
                <a:t>/E)</a:t>
              </a:r>
            </a:p>
          </p:txBody>
        </p:sp>
      </p:grpSp>
      <p:sp>
        <p:nvSpPr>
          <p:cNvPr id="77881" name="Rectangle 57"/>
          <p:cNvSpPr>
            <a:spLocks noChangeArrowheads="1"/>
          </p:cNvSpPr>
          <p:nvPr/>
        </p:nvSpPr>
        <p:spPr bwMode="auto">
          <a:xfrm>
            <a:off x="6371352" y="4829506"/>
            <a:ext cx="53856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dirty="0">
                <a:solidFill>
                  <a:srgbClr val="336699"/>
                </a:solidFill>
              </a:rPr>
              <a:t>experimental </a:t>
            </a:r>
            <a:r>
              <a:rPr lang="en-GB" dirty="0" err="1">
                <a:solidFill>
                  <a:srgbClr val="336699"/>
                </a:solidFill>
              </a:rPr>
              <a:t>U</a:t>
            </a:r>
            <a:r>
              <a:rPr lang="en-GB" baseline="-25000" dirty="0" err="1">
                <a:solidFill>
                  <a:srgbClr val="336699"/>
                </a:solidFill>
              </a:rPr>
              <a:t>e</a:t>
            </a:r>
            <a:r>
              <a:rPr lang="en-GB" baseline="-25000" dirty="0">
                <a:solidFill>
                  <a:srgbClr val="336699"/>
                </a:solidFill>
              </a:rPr>
              <a:t> </a:t>
            </a:r>
            <a:r>
              <a:rPr lang="en-GB" dirty="0"/>
              <a:t> values in </a:t>
            </a:r>
            <a:r>
              <a:rPr lang="en-GB" dirty="0">
                <a:solidFill>
                  <a:srgbClr val="336699"/>
                </a:solidFill>
              </a:rPr>
              <a:t>excess</a:t>
            </a:r>
            <a:r>
              <a:rPr lang="en-GB" dirty="0">
                <a:solidFill>
                  <a:srgbClr val="990000"/>
                </a:solidFill>
              </a:rPr>
              <a:t> </a:t>
            </a:r>
            <a:r>
              <a:rPr lang="en-GB" dirty="0"/>
              <a:t>of theoretical limit !</a:t>
            </a:r>
          </a:p>
        </p:txBody>
      </p:sp>
      <p:sp>
        <p:nvSpPr>
          <p:cNvPr id="77883" name="Text Box 59"/>
          <p:cNvSpPr txBox="1">
            <a:spLocks noChangeArrowheads="1"/>
          </p:cNvSpPr>
          <p:nvPr/>
        </p:nvSpPr>
        <p:spPr bwMode="auto">
          <a:xfrm>
            <a:off x="7614572" y="5524009"/>
            <a:ext cx="33891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800000"/>
                </a:solidFill>
              </a:rPr>
              <a:t>ELECTRON SCREENING PUZZLE</a:t>
            </a:r>
          </a:p>
        </p:txBody>
      </p:sp>
      <p:sp>
        <p:nvSpPr>
          <p:cNvPr id="2" name="Rettangolo 3">
            <a:extLst>
              <a:ext uri="{FF2B5EF4-FFF2-40B4-BE49-F238E27FC236}">
                <a16:creationId xmlns:a16="http://schemas.microsoft.com/office/drawing/2014/main" id="{0E1112D0-D442-24DC-429E-24165764731E}"/>
              </a:ext>
            </a:extLst>
          </p:cNvPr>
          <p:cNvSpPr/>
          <p:nvPr/>
        </p:nvSpPr>
        <p:spPr>
          <a:xfrm>
            <a:off x="0" y="0"/>
            <a:ext cx="1187624" cy="3495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F2FBF7BD-F2E9-85CA-9116-5A9626C16C2C}"/>
              </a:ext>
            </a:extLst>
          </p:cNvPr>
          <p:cNvSpPr txBox="1"/>
          <p:nvPr/>
        </p:nvSpPr>
        <p:spPr>
          <a:xfrm>
            <a:off x="0" y="-10539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 Aliotta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26D6E618-37F0-2138-62D4-87DAB5381215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F14C3-610C-5BF1-76C6-0A89FE9190BA}"/>
              </a:ext>
            </a:extLst>
          </p:cNvPr>
          <p:cNvSpPr txBox="1"/>
          <p:nvPr/>
        </p:nvSpPr>
        <p:spPr>
          <a:xfrm>
            <a:off x="1600200" y="1605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0E29A8A3-DE2B-DFB5-F67D-D49C25F7C93D}"/>
              </a:ext>
            </a:extLst>
          </p:cNvPr>
          <p:cNvSpPr txBox="1"/>
          <p:nvPr/>
        </p:nvSpPr>
        <p:spPr>
          <a:xfrm>
            <a:off x="1547664" y="-10539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Screening</a:t>
            </a:r>
          </a:p>
        </p:txBody>
      </p:sp>
    </p:spTree>
    <p:extLst>
      <p:ext uri="{BB962C8B-B14F-4D97-AF65-F5344CB8AC3E}">
        <p14:creationId xmlns:p14="http://schemas.microsoft.com/office/powerpoint/2010/main" val="76845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  <p:bldP spid="77841" grpId="0" animBg="1"/>
      <p:bldP spid="77842" grpId="0" animBg="1"/>
      <p:bldP spid="77843" grpId="0"/>
      <p:bldP spid="77844" grpId="0" animBg="1"/>
      <p:bldP spid="77845" grpId="0"/>
      <p:bldP spid="77846" grpId="0"/>
      <p:bldP spid="77854" grpId="0"/>
      <p:bldP spid="77881" grpId="0"/>
      <p:bldP spid="778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>
            <a:extLst>
              <a:ext uri="{FF2B5EF4-FFF2-40B4-BE49-F238E27FC236}">
                <a16:creationId xmlns:a16="http://schemas.microsoft.com/office/drawing/2014/main" id="{52992DC4-89C9-D0D4-1735-928722E73B41}"/>
              </a:ext>
            </a:extLst>
          </p:cNvPr>
          <p:cNvSpPr/>
          <p:nvPr/>
        </p:nvSpPr>
        <p:spPr>
          <a:xfrm>
            <a:off x="0" y="0"/>
            <a:ext cx="1187624" cy="3495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53CB7975-7E5E-4494-DC30-D88F01B9530A}"/>
              </a:ext>
            </a:extLst>
          </p:cNvPr>
          <p:cNvSpPr txBox="1"/>
          <p:nvPr/>
        </p:nvSpPr>
        <p:spPr>
          <a:xfrm>
            <a:off x="0" y="-10539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 Aliotta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04B19447-F874-43C6-E5D9-5CA48A9E10BC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19154-4430-8CE5-DC6B-D2F23475BBFC}"/>
              </a:ext>
            </a:extLst>
          </p:cNvPr>
          <p:cNvSpPr txBox="1"/>
          <p:nvPr/>
        </p:nvSpPr>
        <p:spPr>
          <a:xfrm>
            <a:off x="1600200" y="1605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33195F55-0BBF-D3A3-1D85-9726E9752BEE}"/>
              </a:ext>
            </a:extLst>
          </p:cNvPr>
          <p:cNvSpPr txBox="1"/>
          <p:nvPr/>
        </p:nvSpPr>
        <p:spPr>
          <a:xfrm>
            <a:off x="1547664" y="-10539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Screening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DE8084-1F9C-3588-A19C-0503F01624E2}"/>
              </a:ext>
            </a:extLst>
          </p:cNvPr>
          <p:cNvGrpSpPr/>
          <p:nvPr/>
        </p:nvGrpSpPr>
        <p:grpSpPr>
          <a:xfrm>
            <a:off x="132056" y="3095453"/>
            <a:ext cx="5545731" cy="3489463"/>
            <a:chOff x="2719880" y="2691780"/>
            <a:chExt cx="6799052" cy="4618395"/>
          </a:xfrm>
        </p:grpSpPr>
        <p:graphicFrame>
          <p:nvGraphicFramePr>
            <p:cNvPr id="36" name="Object 8"/>
            <p:cNvGraphicFramePr>
              <a:graphicFrameLocks noChangeAspect="1"/>
            </p:cNvGraphicFramePr>
            <p:nvPr/>
          </p:nvGraphicFramePr>
          <p:xfrm>
            <a:off x="2719880" y="2691780"/>
            <a:ext cx="6799052" cy="4618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3" imgW="8677351" imgH="5581802" progId="Excel.Sheet.8">
                    <p:embed/>
                  </p:oleObj>
                </mc:Choice>
                <mc:Fallback>
                  <p:oleObj name="Worksheet" r:id="rId3" imgW="8677351" imgH="5581802" progId="Excel.Sheet.8">
                    <p:embed/>
                    <p:pic>
                      <p:nvPicPr>
                        <p:cNvPr id="3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45" t="6450" r="4149" b="1935"/>
                        <a:stretch>
                          <a:fillRect/>
                        </a:stretch>
                      </p:blipFill>
                      <p:spPr bwMode="auto">
                        <a:xfrm>
                          <a:off x="2719880" y="2691780"/>
                          <a:ext cx="6799052" cy="461839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 Box 10"/>
            <p:cNvSpPr txBox="1">
              <a:spLocks noChangeArrowheads="1"/>
            </p:cNvSpPr>
            <p:nvPr/>
          </p:nvSpPr>
          <p:spPr bwMode="auto">
            <a:xfrm>
              <a:off x="6665370" y="3738768"/>
              <a:ext cx="2034456" cy="488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dirty="0" err="1">
                  <a:solidFill>
                    <a:srgbClr val="003300"/>
                  </a:solidFill>
                  <a:latin typeface="Calibri"/>
                </a:rPr>
                <a:t>U</a:t>
              </a:r>
              <a:r>
                <a:rPr lang="de-DE" baseline="-25000" dirty="0" err="1">
                  <a:solidFill>
                    <a:srgbClr val="003300"/>
                  </a:solidFill>
                  <a:latin typeface="Calibri"/>
                </a:rPr>
                <a:t>e</a:t>
              </a:r>
              <a:r>
                <a:rPr lang="de-DE" baseline="30000" dirty="0" err="1">
                  <a:solidFill>
                    <a:srgbClr val="003300"/>
                  </a:solidFill>
                  <a:latin typeface="Calibri"/>
                </a:rPr>
                <a:t>theo</a:t>
              </a:r>
              <a:r>
                <a:rPr lang="de-DE" dirty="0">
                  <a:solidFill>
                    <a:srgbClr val="003300"/>
                  </a:solidFill>
                  <a:latin typeface="Calibri"/>
                </a:rPr>
                <a:t>  = 120 eV</a:t>
              </a:r>
              <a:endParaRPr lang="de-DE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Text Box 11"/>
            <p:cNvSpPr txBox="1">
              <a:spLocks noChangeArrowheads="1"/>
            </p:cNvSpPr>
            <p:nvPr/>
          </p:nvSpPr>
          <p:spPr bwMode="auto">
            <a:xfrm>
              <a:off x="6639969" y="3299412"/>
              <a:ext cx="153874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dirty="0" err="1">
                  <a:solidFill>
                    <a:srgbClr val="800000"/>
                  </a:solidFill>
                  <a:latin typeface="Calibri"/>
                </a:rPr>
                <a:t>U</a:t>
              </a:r>
              <a:r>
                <a:rPr lang="de-DE" baseline="-25000" dirty="0" err="1">
                  <a:solidFill>
                    <a:srgbClr val="800000"/>
                  </a:solidFill>
                  <a:latin typeface="Calibri"/>
                </a:rPr>
                <a:t>e</a:t>
              </a:r>
              <a:r>
                <a:rPr lang="de-DE" baseline="-25000" dirty="0">
                  <a:solidFill>
                    <a:srgbClr val="800000"/>
                  </a:solidFill>
                  <a:latin typeface="Calibri"/>
                </a:rPr>
                <a:t>  </a:t>
              </a:r>
              <a:r>
                <a:rPr lang="de-DE" dirty="0">
                  <a:solidFill>
                    <a:srgbClr val="800000"/>
                  </a:solidFill>
                  <a:latin typeface="Calibri"/>
                </a:rPr>
                <a:t>= 219</a:t>
              </a:r>
              <a:r>
                <a:rPr lang="de-DE" dirty="0">
                  <a:solidFill>
                    <a:srgbClr val="800000"/>
                  </a:solidFill>
                  <a:latin typeface="Calibri"/>
                  <a:sym typeface="Symbol" charset="0"/>
                </a:rPr>
                <a:t>7</a:t>
              </a:r>
              <a:r>
                <a:rPr lang="de-DE" dirty="0">
                  <a:solidFill>
                    <a:srgbClr val="800000"/>
                  </a:solidFill>
                  <a:latin typeface="Calibri"/>
                </a:rPr>
                <a:t> eV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8DB8D0E-632F-9314-8856-B0E8883DC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399" y="2853894"/>
            <a:ext cx="6197320" cy="3704212"/>
          </a:xfrm>
          <a:prstGeom prst="rect">
            <a:avLst/>
          </a:prstGeom>
        </p:spPr>
      </p:pic>
      <p:pic>
        <p:nvPicPr>
          <p:cNvPr id="11" name="Picture 10" descr="A text on a white background&#10;&#10;Description automatically generated">
            <a:extLst>
              <a:ext uri="{FF2B5EF4-FFF2-40B4-BE49-F238E27FC236}">
                <a16:creationId xmlns:a16="http://schemas.microsoft.com/office/drawing/2014/main" id="{98F059CA-7346-067B-6B62-EB829F2F8C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4122"/>
          <a:stretch/>
        </p:blipFill>
        <p:spPr>
          <a:xfrm>
            <a:off x="6117677" y="1187099"/>
            <a:ext cx="5919755" cy="1279654"/>
          </a:xfrm>
          <a:prstGeom prst="rect">
            <a:avLst/>
          </a:prstGeom>
        </p:spPr>
      </p:pic>
      <p:pic>
        <p:nvPicPr>
          <p:cNvPr id="9" name="Picture 8" descr="A text on a white background&#10;&#10;Description automatically generated">
            <a:extLst>
              <a:ext uri="{FF2B5EF4-FFF2-40B4-BE49-F238E27FC236}">
                <a16:creationId xmlns:a16="http://schemas.microsoft.com/office/drawing/2014/main" id="{09395B94-151B-3628-6EBD-D4061690A6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9" t="999" r="-1" b="66102"/>
          <a:stretch/>
        </p:blipFill>
        <p:spPr>
          <a:xfrm>
            <a:off x="6217949" y="489313"/>
            <a:ext cx="5801721" cy="742816"/>
          </a:xfrm>
          <a:prstGeom prst="rect">
            <a:avLst/>
          </a:prstGeom>
        </p:spPr>
      </p:pic>
      <p:pic>
        <p:nvPicPr>
          <p:cNvPr id="13" name="Picture 12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AAC83A87-A80D-2245-589E-E27BDD2BF53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70684"/>
          <a:stretch/>
        </p:blipFill>
        <p:spPr>
          <a:xfrm>
            <a:off x="978007" y="367691"/>
            <a:ext cx="4035643" cy="886788"/>
          </a:xfrm>
          <a:prstGeom prst="rect">
            <a:avLst/>
          </a:prstGeom>
        </p:spPr>
      </p:pic>
      <p:pic>
        <p:nvPicPr>
          <p:cNvPr id="14" name="Picture 13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A1AAA857-9CB6-5139-5F96-F34933BAB4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4157"/>
          <a:stretch/>
        </p:blipFill>
        <p:spPr>
          <a:xfrm>
            <a:off x="734753" y="1266582"/>
            <a:ext cx="4201734" cy="1758721"/>
          </a:xfrm>
          <a:prstGeom prst="rect">
            <a:avLst/>
          </a:prstGeom>
        </p:spPr>
      </p:pic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683272" y="3369888"/>
            <a:ext cx="14255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1600" baseline="30000" dirty="0">
                <a:solidFill>
                  <a:srgbClr val="800000"/>
                </a:solidFill>
                <a:latin typeface="Calibri"/>
              </a:rPr>
              <a:t>3</a:t>
            </a:r>
            <a:r>
              <a:rPr lang="de-DE" sz="1600" dirty="0">
                <a:solidFill>
                  <a:srgbClr val="800000"/>
                </a:solidFill>
                <a:latin typeface="Calibri"/>
              </a:rPr>
              <a:t>He(</a:t>
            </a:r>
            <a:r>
              <a:rPr lang="de-DE" sz="1600" dirty="0" err="1">
                <a:solidFill>
                  <a:srgbClr val="800000"/>
                </a:solidFill>
                <a:latin typeface="Calibri"/>
              </a:rPr>
              <a:t>d,p</a:t>
            </a:r>
            <a:r>
              <a:rPr lang="de-DE" sz="1600" dirty="0">
                <a:solidFill>
                  <a:srgbClr val="800000"/>
                </a:solidFill>
                <a:latin typeface="Calibri"/>
              </a:rPr>
              <a:t>)</a:t>
            </a:r>
            <a:r>
              <a:rPr lang="de-DE" sz="1600" baseline="30000" dirty="0">
                <a:solidFill>
                  <a:srgbClr val="800000"/>
                </a:solidFill>
                <a:latin typeface="Calibri"/>
              </a:rPr>
              <a:t>4</a:t>
            </a:r>
            <a:r>
              <a:rPr lang="de-DE" sz="1600" dirty="0">
                <a:solidFill>
                  <a:srgbClr val="800000"/>
                </a:solidFill>
                <a:latin typeface="Calibri"/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78098176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724B8B31-7645-A666-EBC4-CCB4179B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542" y="879741"/>
            <a:ext cx="3727449" cy="378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2515" name="Group 3">
            <a:extLst>
              <a:ext uri="{FF2B5EF4-FFF2-40B4-BE49-F238E27FC236}">
                <a16:creationId xmlns:a16="http://schemas.microsoft.com/office/drawing/2014/main" id="{804943F8-5C96-4BDB-4C3B-FFC3201DF593}"/>
              </a:ext>
            </a:extLst>
          </p:cNvPr>
          <p:cNvGrpSpPr>
            <a:grpSpLocks/>
          </p:cNvGrpSpPr>
          <p:nvPr/>
        </p:nvGrpSpPr>
        <p:grpSpPr bwMode="auto">
          <a:xfrm>
            <a:off x="576767" y="3606401"/>
            <a:ext cx="7778750" cy="2808288"/>
            <a:chOff x="158" y="2024"/>
            <a:chExt cx="5262" cy="1950"/>
          </a:xfrm>
        </p:grpSpPr>
        <p:pic>
          <p:nvPicPr>
            <p:cNvPr id="192516" name="Picture 4">
              <a:extLst>
                <a:ext uri="{FF2B5EF4-FFF2-40B4-BE49-F238E27FC236}">
                  <a16:creationId xmlns:a16="http://schemas.microsoft.com/office/drawing/2014/main" id="{1FF3D3D4-70C1-4A7F-0A3E-7530D2553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" y="2024"/>
              <a:ext cx="2427" cy="1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517" name="Picture 5">
              <a:extLst>
                <a:ext uri="{FF2B5EF4-FFF2-40B4-BE49-F238E27FC236}">
                  <a16:creationId xmlns:a16="http://schemas.microsoft.com/office/drawing/2014/main" id="{4F06B4B2-9BCA-AEEF-2545-2C4060A47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069"/>
              <a:ext cx="2198" cy="1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518" name="Picture 6">
              <a:extLst>
                <a:ext uri="{FF2B5EF4-FFF2-40B4-BE49-F238E27FC236}">
                  <a16:creationId xmlns:a16="http://schemas.microsoft.com/office/drawing/2014/main" id="{4953BC6C-F5A0-9F42-33B2-C8576AE1B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"/>
            <a:stretch>
              <a:fillRect/>
            </a:stretch>
          </p:blipFill>
          <p:spPr bwMode="auto">
            <a:xfrm>
              <a:off x="3125" y="2202"/>
              <a:ext cx="2295" cy="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2519" name="Text Box 7">
            <a:extLst>
              <a:ext uri="{FF2B5EF4-FFF2-40B4-BE49-F238E27FC236}">
                <a16:creationId xmlns:a16="http://schemas.microsoft.com/office/drawing/2014/main" id="{E423E3F0-A1FC-EAC7-8D5F-7C9483FA5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79375"/>
            <a:ext cx="52458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>
                <a:solidFill>
                  <a:schemeClr val="bg1"/>
                </a:solidFill>
              </a:rPr>
              <a:t>100 kV accelerator – Ruhr-Universit</a:t>
            </a:r>
            <a:r>
              <a:rPr lang="en-US" altLang="en-US" sz="2000">
                <a:solidFill>
                  <a:schemeClr val="bg1"/>
                </a:solidFill>
              </a:rPr>
              <a:t>ät Bochum</a:t>
            </a:r>
          </a:p>
        </p:txBody>
      </p:sp>
      <p:sp>
        <p:nvSpPr>
          <p:cNvPr id="192520" name="Rectangle 8">
            <a:extLst>
              <a:ext uri="{FF2B5EF4-FFF2-40B4-BE49-F238E27FC236}">
                <a16:creationId xmlns:a16="http://schemas.microsoft.com/office/drawing/2014/main" id="{E822601B-4234-AAB7-A5B7-579DEF6AE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9646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92521" name="Group 9">
            <a:extLst>
              <a:ext uri="{FF2B5EF4-FFF2-40B4-BE49-F238E27FC236}">
                <a16:creationId xmlns:a16="http://schemas.microsoft.com/office/drawing/2014/main" id="{F086AEDA-D643-43B5-2C59-0499615D13EB}"/>
              </a:ext>
            </a:extLst>
          </p:cNvPr>
          <p:cNvGrpSpPr>
            <a:grpSpLocks/>
          </p:cNvGrpSpPr>
          <p:nvPr/>
        </p:nvGrpSpPr>
        <p:grpSpPr bwMode="auto">
          <a:xfrm>
            <a:off x="2645030" y="592969"/>
            <a:ext cx="5804806" cy="2743888"/>
            <a:chOff x="2268" y="1689"/>
            <a:chExt cx="3149" cy="1425"/>
          </a:xfrm>
        </p:grpSpPr>
        <p:sp>
          <p:nvSpPr>
            <p:cNvPr id="192522" name="Rectangle 10">
              <a:extLst>
                <a:ext uri="{FF2B5EF4-FFF2-40B4-BE49-F238E27FC236}">
                  <a16:creationId xmlns:a16="http://schemas.microsoft.com/office/drawing/2014/main" id="{1317CEE3-C9B0-3FF6-C49E-862B251A5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893"/>
              <a:ext cx="91" cy="803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23" name="Line 11">
              <a:extLst>
                <a:ext uri="{FF2B5EF4-FFF2-40B4-BE49-F238E27FC236}">
                  <a16:creationId xmlns:a16="http://schemas.microsoft.com/office/drawing/2014/main" id="{C38BFD01-FF94-7E03-EF5F-0EAF15C915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0" y="2171"/>
              <a:ext cx="97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24" name="Line 12">
              <a:extLst>
                <a:ext uri="{FF2B5EF4-FFF2-40B4-BE49-F238E27FC236}">
                  <a16:creationId xmlns:a16="http://schemas.microsoft.com/office/drawing/2014/main" id="{94F3B699-169F-5133-43F2-91C0DEF488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0" y="2381"/>
              <a:ext cx="97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25" name="Rectangle 13">
              <a:extLst>
                <a:ext uri="{FF2B5EF4-FFF2-40B4-BE49-F238E27FC236}">
                  <a16:creationId xmlns:a16="http://schemas.microsoft.com/office/drawing/2014/main" id="{877D50EF-9264-9715-765F-F5A361555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" y="1824"/>
              <a:ext cx="22" cy="40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26" name="Rectangle 14">
              <a:extLst>
                <a:ext uri="{FF2B5EF4-FFF2-40B4-BE49-F238E27FC236}">
                  <a16:creationId xmlns:a16="http://schemas.microsoft.com/office/drawing/2014/main" id="{BDD56735-5B90-5035-217C-986297339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" y="2346"/>
              <a:ext cx="22" cy="40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27" name="Line 15">
              <a:extLst>
                <a:ext uri="{FF2B5EF4-FFF2-40B4-BE49-F238E27FC236}">
                  <a16:creationId xmlns:a16="http://schemas.microsoft.com/office/drawing/2014/main" id="{2E7CC0B6-8F95-52C1-FA7C-959C6F3BF1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7" y="2276"/>
              <a:ext cx="225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28" name="Rectangle 16">
              <a:extLst>
                <a:ext uri="{FF2B5EF4-FFF2-40B4-BE49-F238E27FC236}">
                  <a16:creationId xmlns:a16="http://schemas.microsoft.com/office/drawing/2014/main" id="{F7AD5685-32AB-26E4-7215-CD2296CC0F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840000" flipV="1">
              <a:off x="3019" y="2517"/>
              <a:ext cx="188" cy="266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/>
                <a:t>Si</a:t>
              </a:r>
            </a:p>
          </p:txBody>
        </p:sp>
        <p:sp>
          <p:nvSpPr>
            <p:cNvPr id="192529" name="Line 17">
              <a:extLst>
                <a:ext uri="{FF2B5EF4-FFF2-40B4-BE49-F238E27FC236}">
                  <a16:creationId xmlns:a16="http://schemas.microsoft.com/office/drawing/2014/main" id="{139D48DB-F930-22A7-D711-A1C8539E3FA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8814" flipV="1">
              <a:off x="2997" y="2415"/>
              <a:ext cx="1" cy="3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30" name="Text Box 18">
              <a:extLst>
                <a:ext uri="{FF2B5EF4-FFF2-40B4-BE49-F238E27FC236}">
                  <a16:creationId xmlns:a16="http://schemas.microsoft.com/office/drawing/2014/main" id="{8FCF224D-D6E5-CA45-BC99-AACD71D8D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1689"/>
              <a:ext cx="4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200"/>
                <a:t>Ni foil</a:t>
              </a:r>
            </a:p>
          </p:txBody>
        </p:sp>
        <p:sp>
          <p:nvSpPr>
            <p:cNvPr id="192531" name="Text Box 19">
              <a:extLst>
                <a:ext uri="{FF2B5EF4-FFF2-40B4-BE49-F238E27FC236}">
                  <a16:creationId xmlns:a16="http://schemas.microsoft.com/office/drawing/2014/main" id="{6F2EF976-F940-E12D-D417-8C455EB1E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5" y="2802"/>
              <a:ext cx="47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/>
                <a:t>aperture</a:t>
              </a:r>
            </a:p>
            <a:p>
              <a:r>
                <a:rPr lang="en-GB" altLang="en-US" sz="1200"/>
                <a:t>8 mm f</a:t>
              </a:r>
            </a:p>
          </p:txBody>
        </p:sp>
        <p:sp>
          <p:nvSpPr>
            <p:cNvPr id="192532" name="Rectangle 20">
              <a:extLst>
                <a:ext uri="{FF2B5EF4-FFF2-40B4-BE49-F238E27FC236}">
                  <a16:creationId xmlns:a16="http://schemas.microsoft.com/office/drawing/2014/main" id="{4801DAFF-FA36-8111-FB43-0D247001C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1860"/>
              <a:ext cx="118" cy="251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33" name="Rectangle 21">
              <a:extLst>
                <a:ext uri="{FF2B5EF4-FFF2-40B4-BE49-F238E27FC236}">
                  <a16:creationId xmlns:a16="http://schemas.microsoft.com/office/drawing/2014/main" id="{3AA416E2-0C70-1B38-0341-5297372A0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2" y="1860"/>
              <a:ext cx="117" cy="251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34" name="Rectangle 22">
              <a:extLst>
                <a:ext uri="{FF2B5EF4-FFF2-40B4-BE49-F238E27FC236}">
                  <a16:creationId xmlns:a16="http://schemas.microsoft.com/office/drawing/2014/main" id="{E218BADA-0301-1557-1373-C4A4F12FE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2" y="2452"/>
              <a:ext cx="117" cy="252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35" name="Rectangle 23">
              <a:extLst>
                <a:ext uri="{FF2B5EF4-FFF2-40B4-BE49-F238E27FC236}">
                  <a16:creationId xmlns:a16="http://schemas.microsoft.com/office/drawing/2014/main" id="{8E5B3BDC-E5B5-AD68-FB26-45F7EB8B6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2452"/>
              <a:ext cx="118" cy="252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36" name="Text Box 24">
              <a:extLst>
                <a:ext uri="{FF2B5EF4-FFF2-40B4-BE49-F238E27FC236}">
                  <a16:creationId xmlns:a16="http://schemas.microsoft.com/office/drawing/2014/main" id="{0DEBB3E7-E39E-FFA6-77EA-3D235BE76F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8" y="2491"/>
              <a:ext cx="64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altLang="en-US" sz="1200"/>
                <a:t>x/y wobbling</a:t>
              </a:r>
            </a:p>
            <a:p>
              <a:pPr algn="ctr"/>
              <a:r>
                <a:rPr lang="en-GB" altLang="en-US" sz="1200"/>
                <a:t> units</a:t>
              </a:r>
            </a:p>
          </p:txBody>
        </p:sp>
        <p:sp>
          <p:nvSpPr>
            <p:cNvPr id="192537" name="Text Box 25">
              <a:extLst>
                <a:ext uri="{FF2B5EF4-FFF2-40B4-BE49-F238E27FC236}">
                  <a16:creationId xmlns:a16="http://schemas.microsoft.com/office/drawing/2014/main" id="{E11CF84B-72E2-DE16-CA57-61671CDBD5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3" y="2087"/>
              <a:ext cx="6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/>
                <a:t>D</a:t>
              </a:r>
              <a:r>
                <a:rPr lang="en-GB" altLang="en-US" sz="1200" baseline="30000"/>
                <a:t>+</a:t>
              </a:r>
              <a:r>
                <a:rPr lang="en-GB" altLang="en-US" sz="1200"/>
                <a:t> ion beam </a:t>
              </a:r>
            </a:p>
          </p:txBody>
        </p:sp>
        <p:sp>
          <p:nvSpPr>
            <p:cNvPr id="192538" name="Text Box 26">
              <a:extLst>
                <a:ext uri="{FF2B5EF4-FFF2-40B4-BE49-F238E27FC236}">
                  <a16:creationId xmlns:a16="http://schemas.microsoft.com/office/drawing/2014/main" id="{F11E6C6A-E7C0-6170-2BA8-9EC91A6BC7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8" y="2134"/>
              <a:ext cx="35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1200"/>
                <a:t>M</a:t>
              </a:r>
              <a:r>
                <a:rPr lang="en-GB" altLang="en-US" sz="1200" baseline="-25000"/>
                <a:t>x</a:t>
              </a:r>
              <a:r>
                <a:rPr lang="en-GB" altLang="en-US" sz="1200"/>
                <a:t>D </a:t>
              </a:r>
            </a:p>
            <a:p>
              <a:pPr algn="ctr"/>
              <a:r>
                <a:rPr lang="en-GB" altLang="en-US" sz="1200"/>
                <a:t>target</a:t>
              </a:r>
            </a:p>
          </p:txBody>
        </p:sp>
        <p:sp>
          <p:nvSpPr>
            <p:cNvPr id="192539" name="Text Box 27">
              <a:extLst>
                <a:ext uri="{FF2B5EF4-FFF2-40B4-BE49-F238E27FC236}">
                  <a16:creationId xmlns:a16="http://schemas.microsoft.com/office/drawing/2014/main" id="{69FFA741-2701-8573-D566-7EF00B949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0" y="1903"/>
              <a:ext cx="44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/>
                <a:t>Cu pipe</a:t>
              </a:r>
            </a:p>
            <a:p>
              <a:r>
                <a:rPr lang="en-GB" altLang="en-US" sz="1200"/>
                <a:t>-200 V</a:t>
              </a:r>
            </a:p>
          </p:txBody>
        </p:sp>
        <p:sp>
          <p:nvSpPr>
            <p:cNvPr id="192540" name="Line 28">
              <a:extLst>
                <a:ext uri="{FF2B5EF4-FFF2-40B4-BE49-F238E27FC236}">
                  <a16:creationId xmlns:a16="http://schemas.microsoft.com/office/drawing/2014/main" id="{41E6591F-8E87-1D93-C063-972472EF58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40" y="2277"/>
              <a:ext cx="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41" name="Rectangle 29">
              <a:extLst>
                <a:ext uri="{FF2B5EF4-FFF2-40B4-BE49-F238E27FC236}">
                  <a16:creationId xmlns:a16="http://schemas.microsoft.com/office/drawing/2014/main" id="{8AB7C69D-A1F5-C14F-5AE8-08FC6A462A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34979">
              <a:off x="3028" y="1788"/>
              <a:ext cx="189" cy="280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altLang="en-US" sz="1200"/>
                <a:t>Si</a:t>
              </a:r>
            </a:p>
          </p:txBody>
        </p:sp>
        <p:sp>
          <p:nvSpPr>
            <p:cNvPr id="192542" name="Line 30">
              <a:extLst>
                <a:ext uri="{FF2B5EF4-FFF2-40B4-BE49-F238E27FC236}">
                  <a16:creationId xmlns:a16="http://schemas.microsoft.com/office/drawing/2014/main" id="{55A3A9F9-5C46-F1CB-5ADA-B322906B753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018814">
              <a:off x="2997" y="1858"/>
              <a:ext cx="1" cy="3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43" name="Text Box 31">
              <a:extLst>
                <a:ext uri="{FF2B5EF4-FFF2-40B4-BE49-F238E27FC236}">
                  <a16:creationId xmlns:a16="http://schemas.microsoft.com/office/drawing/2014/main" id="{B2648195-C2B0-66D7-5E26-CE7ACD6D49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7" y="1753"/>
              <a:ext cx="60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/>
                <a:t>LN</a:t>
              </a:r>
              <a:r>
                <a:rPr lang="en-GB" altLang="en-US" sz="1200" baseline="-25000"/>
                <a:t>2</a:t>
              </a:r>
              <a:r>
                <a:rPr lang="en-GB" altLang="en-US" sz="1200"/>
                <a:t>-cooled</a:t>
              </a:r>
            </a:p>
          </p:txBody>
        </p:sp>
        <p:sp>
          <p:nvSpPr>
            <p:cNvPr id="192544" name="Text Box 32">
              <a:extLst>
                <a:ext uri="{FF2B5EF4-FFF2-40B4-BE49-F238E27FC236}">
                  <a16:creationId xmlns:a16="http://schemas.microsoft.com/office/drawing/2014/main" id="{B251DEDB-8E84-72BC-F634-93D274BE4B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6" y="2802"/>
              <a:ext cx="62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/>
                <a:t>turbo pump</a:t>
              </a:r>
            </a:p>
          </p:txBody>
        </p:sp>
        <p:sp>
          <p:nvSpPr>
            <p:cNvPr id="192545" name="AutoShape 33">
              <a:extLst>
                <a:ext uri="{FF2B5EF4-FFF2-40B4-BE49-F238E27FC236}">
                  <a16:creationId xmlns:a16="http://schemas.microsoft.com/office/drawing/2014/main" id="{64CD27A6-97A3-4AC0-157F-F173FE4A9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7" y="2491"/>
              <a:ext cx="132" cy="264"/>
            </a:xfrm>
            <a:prstGeom prst="downArrow">
              <a:avLst>
                <a:gd name="adj1" fmla="val 45185"/>
                <a:gd name="adj2" fmla="val 8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46" name="Line 34">
              <a:extLst>
                <a:ext uri="{FF2B5EF4-FFF2-40B4-BE49-F238E27FC236}">
                  <a16:creationId xmlns:a16="http://schemas.microsoft.com/office/drawing/2014/main" id="{DEBCCA24-CE47-0BC7-EC40-658CD1CEF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7" y="2312"/>
              <a:ext cx="25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47" name="Text Box 35">
              <a:extLst>
                <a:ext uri="{FF2B5EF4-FFF2-40B4-BE49-F238E27FC236}">
                  <a16:creationId xmlns:a16="http://schemas.microsoft.com/office/drawing/2014/main" id="{3EBB43AD-2EBA-49B1-C7DF-1761807577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7" y="2827"/>
              <a:ext cx="5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200">
                  <a:sym typeface="Symbol" pitchFamily="2" charset="2"/>
                </a:rPr>
                <a:t> </a:t>
              </a:r>
              <a:r>
                <a:rPr lang="en-GB" altLang="en-US" sz="1200"/>
                <a:t>= 130°</a:t>
              </a:r>
            </a:p>
          </p:txBody>
        </p:sp>
        <p:sp>
          <p:nvSpPr>
            <p:cNvPr id="192548" name="Text Box 36">
              <a:extLst>
                <a:ext uri="{FF2B5EF4-FFF2-40B4-BE49-F238E27FC236}">
                  <a16:creationId xmlns:a16="http://schemas.microsoft.com/office/drawing/2014/main" id="{523FA81A-2481-1635-570E-CB3CF0FF88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9" y="2940"/>
              <a:ext cx="75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/>
                <a:t>P = 2x10</a:t>
              </a:r>
              <a:r>
                <a:rPr lang="en-GB" altLang="en-US" sz="1200" baseline="30000"/>
                <a:t>-8 </a:t>
              </a:r>
              <a:r>
                <a:rPr lang="en-GB" altLang="en-US" sz="1200"/>
                <a:t>mbar</a:t>
              </a:r>
            </a:p>
          </p:txBody>
        </p:sp>
      </p:grpSp>
      <p:sp>
        <p:nvSpPr>
          <p:cNvPr id="2" name="Rettangolo 3">
            <a:extLst>
              <a:ext uri="{FF2B5EF4-FFF2-40B4-BE49-F238E27FC236}">
                <a16:creationId xmlns:a16="http://schemas.microsoft.com/office/drawing/2014/main" id="{51095F53-EAAB-20EE-36E9-8E8FD0D0A5DB}"/>
              </a:ext>
            </a:extLst>
          </p:cNvPr>
          <p:cNvSpPr/>
          <p:nvPr/>
        </p:nvSpPr>
        <p:spPr>
          <a:xfrm>
            <a:off x="0" y="0"/>
            <a:ext cx="1187624" cy="3495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BC5F3560-2677-9E5A-5410-6C60518AB397}"/>
              </a:ext>
            </a:extLst>
          </p:cNvPr>
          <p:cNvSpPr txBox="1"/>
          <p:nvPr/>
        </p:nvSpPr>
        <p:spPr>
          <a:xfrm>
            <a:off x="0" y="-10539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 Aliotta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417F490B-29F3-4062-2E38-6646D38C1741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E5505-1D7B-2414-6A20-E4CC44629697}"/>
              </a:ext>
            </a:extLst>
          </p:cNvPr>
          <p:cNvSpPr txBox="1"/>
          <p:nvPr/>
        </p:nvSpPr>
        <p:spPr>
          <a:xfrm>
            <a:off x="1600200" y="1605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D42FB713-F9F3-66EB-6F0A-FEC4771B8D17}"/>
              </a:ext>
            </a:extLst>
          </p:cNvPr>
          <p:cNvSpPr txBox="1"/>
          <p:nvPr/>
        </p:nvSpPr>
        <p:spPr>
          <a:xfrm>
            <a:off x="1547664" y="-10539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Screening Studies at RUB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4E768-B41D-9767-F7A7-DEDF87614352}"/>
              </a:ext>
            </a:extLst>
          </p:cNvPr>
          <p:cNvSpPr txBox="1"/>
          <p:nvPr/>
        </p:nvSpPr>
        <p:spPr>
          <a:xfrm>
            <a:off x="180617" y="1126666"/>
            <a:ext cx="2324804" cy="1432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systematic study of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</a:rPr>
              <a:t>d(</a:t>
            </a:r>
            <a:r>
              <a:rPr lang="en-US" sz="2000" dirty="0" err="1">
                <a:solidFill>
                  <a:srgbClr val="C00000"/>
                </a:solidFill>
              </a:rPr>
              <a:t>d,p</a:t>
            </a:r>
            <a:r>
              <a:rPr lang="en-US" sz="2000" dirty="0">
                <a:solidFill>
                  <a:srgbClr val="C00000"/>
                </a:solidFill>
              </a:rPr>
              <a:t>)t reaction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on various hosts</a:t>
            </a:r>
          </a:p>
        </p:txBody>
      </p:sp>
    </p:spTree>
    <p:extLst>
      <p:ext uri="{BB962C8B-B14F-4D97-AF65-F5344CB8AC3E}">
        <p14:creationId xmlns:p14="http://schemas.microsoft.com/office/powerpoint/2010/main" val="17813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>
            <a:extLst>
              <a:ext uri="{FF2B5EF4-FFF2-40B4-BE49-F238E27FC236}">
                <a16:creationId xmlns:a16="http://schemas.microsoft.com/office/drawing/2014/main" id="{C21BFDB2-8E59-5CB4-6014-6EF27B59F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68263"/>
            <a:ext cx="42617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>
                <a:solidFill>
                  <a:schemeClr val="bg1"/>
                </a:solidFill>
              </a:rPr>
              <a:t>Electron screening in d(d,p)t reaction</a:t>
            </a:r>
            <a:endParaRPr lang="en-US" altLang="en-US" sz="2000" baseline="-25000">
              <a:solidFill>
                <a:schemeClr val="bg1"/>
              </a:solidFill>
            </a:endParaRP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54077E2A-A625-B645-F3D0-FF97177B8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057" y="3490295"/>
            <a:ext cx="6569875" cy="258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compared to screening in </a:t>
            </a:r>
            <a:r>
              <a:rPr lang="en-GB" altLang="en-US" sz="24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 D</a:t>
            </a:r>
            <a:r>
              <a:rPr lang="en-GB" altLang="en-US" sz="2400" baseline="-25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en-US" sz="24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target </a:t>
            </a: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en-US" sz="2400" dirty="0" err="1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altLang="en-US" sz="2400" baseline="-25000" dirty="0" err="1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altLang="en-US" sz="24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 30 eV</a:t>
            </a: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)</a:t>
            </a:r>
            <a:endParaRPr lang="en-GB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anomalous enhancements observed for</a:t>
            </a:r>
          </a:p>
          <a:p>
            <a:pPr algn="ctr">
              <a:lnSpc>
                <a:spcPct val="130000"/>
              </a:lnSpc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materials but not for others</a:t>
            </a:r>
          </a:p>
          <a:p>
            <a:pPr algn="ctr">
              <a:lnSpc>
                <a:spcPct val="150000"/>
              </a:lnSpc>
            </a:pPr>
            <a:endParaRPr lang="en-GB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altLang="en-US" sz="24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WHY?</a:t>
            </a:r>
          </a:p>
        </p:txBody>
      </p:sp>
      <p:graphicFrame>
        <p:nvGraphicFramePr>
          <p:cNvPr id="89093" name="Object 5">
            <a:extLst>
              <a:ext uri="{FF2B5EF4-FFF2-40B4-BE49-F238E27FC236}">
                <a16:creationId xmlns:a16="http://schemas.microsoft.com/office/drawing/2014/main" id="{76DE8252-46B4-AA5B-DCF8-A9DAD00A76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28936" y="5378437"/>
          <a:ext cx="400050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0693400" imgH="23012400" progId="MS_ClipArt_Gallery.2">
                  <p:embed/>
                </p:oleObj>
              </mc:Choice>
              <mc:Fallback>
                <p:oleObj name="Clip" r:id="rId3" imgW="10693400" imgH="23012400" progId="MS_ClipArt_Gallery.2">
                  <p:embed/>
                  <p:pic>
                    <p:nvPicPr>
                      <p:cNvPr id="89093" name="Object 5">
                        <a:extLst>
                          <a:ext uri="{FF2B5EF4-FFF2-40B4-BE49-F238E27FC236}">
                            <a16:creationId xmlns:a16="http://schemas.microsoft.com/office/drawing/2014/main" id="{76DE8252-46B4-AA5B-DCF8-A9DAD00A76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8936" y="5378437"/>
                        <a:ext cx="400050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094" name="Group 6">
            <a:extLst>
              <a:ext uri="{FF2B5EF4-FFF2-40B4-BE49-F238E27FC236}">
                <a16:creationId xmlns:a16="http://schemas.microsoft.com/office/drawing/2014/main" id="{1D76BB64-CF26-DCD8-D690-3838A8E2C9E8}"/>
              </a:ext>
            </a:extLst>
          </p:cNvPr>
          <p:cNvGrpSpPr>
            <a:grpSpLocks/>
          </p:cNvGrpSpPr>
          <p:nvPr/>
        </p:nvGrpSpPr>
        <p:grpSpPr bwMode="auto">
          <a:xfrm>
            <a:off x="261256" y="568851"/>
            <a:ext cx="4622574" cy="6048756"/>
            <a:chOff x="204" y="482"/>
            <a:chExt cx="2581" cy="3493"/>
          </a:xfrm>
        </p:grpSpPr>
        <p:pic>
          <p:nvPicPr>
            <p:cNvPr id="89095" name="Picture 7">
              <a:extLst>
                <a:ext uri="{FF2B5EF4-FFF2-40B4-BE49-F238E27FC236}">
                  <a16:creationId xmlns:a16="http://schemas.microsoft.com/office/drawing/2014/main" id="{1AC41951-5745-A551-3D4F-3F022F44BD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482"/>
              <a:ext cx="2581" cy="3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9096" name="Text Box 8">
              <a:extLst>
                <a:ext uri="{FF2B5EF4-FFF2-40B4-BE49-F238E27FC236}">
                  <a16:creationId xmlns:a16="http://schemas.microsoft.com/office/drawing/2014/main" id="{3BFAF7AE-C479-0F9B-594C-F5CABF8868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1125"/>
              <a:ext cx="83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>
                  <a:solidFill>
                    <a:srgbClr val="990000"/>
                  </a:solidFill>
                </a:rPr>
                <a:t>factor ~ 20 higher</a:t>
              </a:r>
            </a:p>
          </p:txBody>
        </p:sp>
        <p:sp>
          <p:nvSpPr>
            <p:cNvPr id="89097" name="Text Box 9">
              <a:extLst>
                <a:ext uri="{FF2B5EF4-FFF2-40B4-BE49-F238E27FC236}">
                  <a16:creationId xmlns:a16="http://schemas.microsoft.com/office/drawing/2014/main" id="{920D19E4-5624-FF3F-51EF-FF6EAA8A88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3439"/>
              <a:ext cx="83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>
                  <a:solidFill>
                    <a:srgbClr val="990000"/>
                  </a:solidFill>
                </a:rPr>
                <a:t>factor ~ 25 higher</a:t>
              </a:r>
            </a:p>
          </p:txBody>
        </p:sp>
        <p:sp>
          <p:nvSpPr>
            <p:cNvPr id="89098" name="Text Box 10">
              <a:extLst>
                <a:ext uri="{FF2B5EF4-FFF2-40B4-BE49-F238E27FC236}">
                  <a16:creationId xmlns:a16="http://schemas.microsoft.com/office/drawing/2014/main" id="{D5919380-069B-9F8E-2DAA-0C40D76378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" y="1896"/>
              <a:ext cx="137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>
                  <a:solidFill>
                    <a:srgbClr val="990000"/>
                  </a:solidFill>
                </a:rPr>
                <a:t>comparable to gas target case</a:t>
              </a:r>
            </a:p>
          </p:txBody>
        </p:sp>
        <p:sp>
          <p:nvSpPr>
            <p:cNvPr id="89099" name="Text Box 11">
              <a:extLst>
                <a:ext uri="{FF2B5EF4-FFF2-40B4-BE49-F238E27FC236}">
                  <a16:creationId xmlns:a16="http://schemas.microsoft.com/office/drawing/2014/main" id="{C9603F42-1D1C-893C-6FFF-B8F5C91C5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" y="2704"/>
              <a:ext cx="137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>
                  <a:solidFill>
                    <a:srgbClr val="990000"/>
                  </a:solidFill>
                </a:rPr>
                <a:t>comparable to gas target case</a:t>
              </a:r>
            </a:p>
          </p:txBody>
        </p:sp>
        <p:sp>
          <p:nvSpPr>
            <p:cNvPr id="89100" name="Text Box 12">
              <a:extLst>
                <a:ext uri="{FF2B5EF4-FFF2-40B4-BE49-F238E27FC236}">
                  <a16:creationId xmlns:a16="http://schemas.microsoft.com/office/drawing/2014/main" id="{0C49F736-C26C-D734-96D6-B092D8217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3" y="618"/>
              <a:ext cx="58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>
                  <a:solidFill>
                    <a:srgbClr val="990000"/>
                  </a:solidFill>
                </a:rPr>
                <a:t>Cu</a:t>
              </a:r>
            </a:p>
            <a:p>
              <a:r>
                <a:rPr lang="en-GB" altLang="en-US" sz="1200">
                  <a:solidFill>
                    <a:srgbClr val="000000"/>
                  </a:solidFill>
                </a:rPr>
                <a:t>U</a:t>
              </a:r>
              <a:r>
                <a:rPr lang="en-GB" altLang="en-US" sz="1200" baseline="-25000">
                  <a:solidFill>
                    <a:srgbClr val="000000"/>
                  </a:solidFill>
                </a:rPr>
                <a:t>e</a:t>
              </a:r>
              <a:r>
                <a:rPr lang="en-GB" altLang="en-US" sz="1200">
                  <a:solidFill>
                    <a:srgbClr val="000000"/>
                  </a:solidFill>
                </a:rPr>
                <a:t> = 470 eV</a:t>
              </a:r>
            </a:p>
          </p:txBody>
        </p:sp>
        <p:sp>
          <p:nvSpPr>
            <p:cNvPr id="89101" name="Text Box 13">
              <a:extLst>
                <a:ext uri="{FF2B5EF4-FFF2-40B4-BE49-F238E27FC236}">
                  <a16:creationId xmlns:a16="http://schemas.microsoft.com/office/drawing/2014/main" id="{87DBFD3F-F31D-A588-0E65-E98C7760F2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" y="2915"/>
              <a:ext cx="58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>
                  <a:solidFill>
                    <a:srgbClr val="990000"/>
                  </a:solidFill>
                </a:rPr>
                <a:t>Pt</a:t>
              </a:r>
            </a:p>
            <a:p>
              <a:r>
                <a:rPr lang="en-GB" altLang="en-US" sz="1200">
                  <a:solidFill>
                    <a:srgbClr val="000000"/>
                  </a:solidFill>
                </a:rPr>
                <a:t>U</a:t>
              </a:r>
              <a:r>
                <a:rPr lang="en-GB" altLang="en-US" sz="1200" baseline="-25000">
                  <a:solidFill>
                    <a:srgbClr val="000000"/>
                  </a:solidFill>
                </a:rPr>
                <a:t>e</a:t>
              </a:r>
              <a:r>
                <a:rPr lang="en-GB" altLang="en-US" sz="1200">
                  <a:solidFill>
                    <a:srgbClr val="000000"/>
                  </a:solidFill>
                </a:rPr>
                <a:t> = 670 eV</a:t>
              </a:r>
            </a:p>
          </p:txBody>
        </p:sp>
        <p:sp>
          <p:nvSpPr>
            <p:cNvPr id="89102" name="Text Box 14">
              <a:extLst>
                <a:ext uri="{FF2B5EF4-FFF2-40B4-BE49-F238E27FC236}">
                  <a16:creationId xmlns:a16="http://schemas.microsoft.com/office/drawing/2014/main" id="{654937C3-0E9F-CBB7-ED89-D39C130C4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160"/>
              <a:ext cx="536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>
                  <a:solidFill>
                    <a:srgbClr val="990000"/>
                  </a:solidFill>
                </a:rPr>
                <a:t>Hf</a:t>
              </a:r>
            </a:p>
            <a:p>
              <a:r>
                <a:rPr lang="en-GB" altLang="en-US" sz="1200">
                  <a:solidFill>
                    <a:srgbClr val="000000"/>
                  </a:solidFill>
                </a:rPr>
                <a:t>U</a:t>
              </a:r>
              <a:r>
                <a:rPr lang="en-GB" altLang="en-US" sz="1200" baseline="-25000">
                  <a:solidFill>
                    <a:srgbClr val="000000"/>
                  </a:solidFill>
                </a:rPr>
                <a:t>e</a:t>
              </a:r>
              <a:r>
                <a:rPr lang="en-GB" altLang="en-US" sz="1200">
                  <a:solidFill>
                    <a:srgbClr val="000000"/>
                  </a:solidFill>
                </a:rPr>
                <a:t> &lt; 30 eV</a:t>
              </a:r>
            </a:p>
          </p:txBody>
        </p:sp>
        <p:sp>
          <p:nvSpPr>
            <p:cNvPr id="89103" name="Text Box 15">
              <a:extLst>
                <a:ext uri="{FF2B5EF4-FFF2-40B4-BE49-F238E27FC236}">
                  <a16:creationId xmlns:a16="http://schemas.microsoft.com/office/drawing/2014/main" id="{644924C7-4B3A-0C1C-05FA-90CA355320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9" y="1373"/>
              <a:ext cx="536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200">
                  <a:solidFill>
                    <a:srgbClr val="990000"/>
                  </a:solidFill>
                </a:rPr>
                <a:t>Nd</a:t>
              </a:r>
            </a:p>
            <a:p>
              <a:r>
                <a:rPr lang="en-GB" altLang="en-US" sz="1200">
                  <a:solidFill>
                    <a:srgbClr val="000000"/>
                  </a:solidFill>
                </a:rPr>
                <a:t>U</a:t>
              </a:r>
              <a:r>
                <a:rPr lang="en-GB" altLang="en-US" sz="1200" baseline="-25000">
                  <a:solidFill>
                    <a:srgbClr val="000000"/>
                  </a:solidFill>
                </a:rPr>
                <a:t>e</a:t>
              </a:r>
              <a:r>
                <a:rPr lang="en-GB" altLang="en-US" sz="1200">
                  <a:solidFill>
                    <a:srgbClr val="000000"/>
                  </a:solidFill>
                </a:rPr>
                <a:t> &lt; 30 eV</a:t>
              </a:r>
            </a:p>
          </p:txBody>
        </p:sp>
      </p:grpSp>
      <p:sp>
        <p:nvSpPr>
          <p:cNvPr id="2" name="Rettangolo 3">
            <a:extLst>
              <a:ext uri="{FF2B5EF4-FFF2-40B4-BE49-F238E27FC236}">
                <a16:creationId xmlns:a16="http://schemas.microsoft.com/office/drawing/2014/main" id="{ECBE3455-568D-63FE-CA15-2F1A2D8D5115}"/>
              </a:ext>
            </a:extLst>
          </p:cNvPr>
          <p:cNvSpPr/>
          <p:nvPr/>
        </p:nvSpPr>
        <p:spPr>
          <a:xfrm>
            <a:off x="0" y="0"/>
            <a:ext cx="1187624" cy="3495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96AA6EAA-2FC6-DB4A-4C5E-1D0F09252E1D}"/>
              </a:ext>
            </a:extLst>
          </p:cNvPr>
          <p:cNvSpPr txBox="1"/>
          <p:nvPr/>
        </p:nvSpPr>
        <p:spPr>
          <a:xfrm>
            <a:off x="0" y="-10539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 Aliotta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345AE094-8048-D50F-2BF1-259542BE4FBE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BACD6-E2D0-A06C-035A-A017D5F7D39C}"/>
              </a:ext>
            </a:extLst>
          </p:cNvPr>
          <p:cNvSpPr txBox="1"/>
          <p:nvPr/>
        </p:nvSpPr>
        <p:spPr>
          <a:xfrm>
            <a:off x="1600200" y="1605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BC563EE0-84D5-4AA2-A9B2-DE5D3DB88144}"/>
              </a:ext>
            </a:extLst>
          </p:cNvPr>
          <p:cNvSpPr txBox="1"/>
          <p:nvPr/>
        </p:nvSpPr>
        <p:spPr>
          <a:xfrm>
            <a:off x="1547664" y="-10539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Screening: Anomalous </a:t>
            </a:r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baseline="-25000" dirty="0" err="1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Behaviour</a:t>
            </a:r>
            <a:r>
              <a:rPr lang="en-US" dirty="0">
                <a:solidFill>
                  <a:schemeClr val="bg1"/>
                </a:solidFill>
              </a:rPr>
              <a:t> for d(</a:t>
            </a:r>
            <a:r>
              <a:rPr lang="en-US" dirty="0" err="1">
                <a:solidFill>
                  <a:schemeClr val="bg1"/>
                </a:solidFill>
              </a:rPr>
              <a:t>d,p</a:t>
            </a:r>
            <a:r>
              <a:rPr lang="en-US" dirty="0">
                <a:solidFill>
                  <a:schemeClr val="bg1"/>
                </a:solidFill>
              </a:rPr>
              <a:t>)t Reactions in Metals</a:t>
            </a:r>
          </a:p>
        </p:txBody>
      </p:sp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811F0A93-EF69-3311-40DB-30B3E9467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079" y="580725"/>
            <a:ext cx="6791823" cy="238196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7AC8A-EA8D-F7A3-F6D8-7462F2879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>
            <a:extLst>
              <a:ext uri="{FF2B5EF4-FFF2-40B4-BE49-F238E27FC236}">
                <a16:creationId xmlns:a16="http://schemas.microsoft.com/office/drawing/2014/main" id="{C2DBD825-918B-A5DC-427B-991B1DBC5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4015187"/>
            <a:ext cx="8678979" cy="189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336699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elements in same group show similar </a:t>
            </a:r>
            <a:r>
              <a:rPr lang="en-GB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altLang="en-US" sz="20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values</a:t>
            </a:r>
          </a:p>
          <a:p>
            <a:pPr marL="1257300" lvl="2" indent="-342900">
              <a:lnSpc>
                <a:spcPct val="150000"/>
              </a:lnSpc>
              <a:buClr>
                <a:srgbClr val="336699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effect  ~ 300 eV 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	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lnSpc>
                <a:spcPct val="150000"/>
              </a:lnSpc>
              <a:buClr>
                <a:srgbClr val="336699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E7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effect  ~  30 eV   </a:t>
            </a:r>
            <a:r>
              <a:rPr lang="en-US" altLang="en-US" sz="2000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	</a:t>
            </a:r>
          </a:p>
          <a:p>
            <a:pPr marL="342900" indent="-342900">
              <a:lnSpc>
                <a:spcPct val="150000"/>
              </a:lnSpc>
              <a:buClr>
                <a:srgbClr val="336699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exceptions: </a:t>
            </a:r>
            <a:r>
              <a:rPr lang="en-US" altLang="en-US" sz="2000" dirty="0">
                <a:solidFill>
                  <a:srgbClr val="E7A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13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(B = metalloid) and </a:t>
            </a:r>
            <a:r>
              <a:rPr lang="en-US" altLang="en-US" sz="2000" dirty="0">
                <a:solidFill>
                  <a:srgbClr val="E7A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14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(C, Si, Ge = semiconductors)</a:t>
            </a:r>
          </a:p>
        </p:txBody>
      </p:sp>
      <p:sp>
        <p:nvSpPr>
          <p:cNvPr id="197635" name="Text Box 3">
            <a:extLst>
              <a:ext uri="{FF2B5EF4-FFF2-40B4-BE49-F238E27FC236}">
                <a16:creationId xmlns:a16="http://schemas.microsoft.com/office/drawing/2014/main" id="{72E5B36E-417C-B836-52E8-77FAF4493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339" y="73026"/>
            <a:ext cx="217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>
                <a:solidFill>
                  <a:schemeClr val="bg1"/>
                </a:solidFill>
                <a:latin typeface="Arial" panose="020B0604020202020204" pitchFamily="34" charset="0"/>
              </a:rPr>
              <a:t>Results overview </a:t>
            </a:r>
          </a:p>
        </p:txBody>
      </p:sp>
      <p:sp>
        <p:nvSpPr>
          <p:cNvPr id="197636" name="Rectangle 4">
            <a:extLst>
              <a:ext uri="{FF2B5EF4-FFF2-40B4-BE49-F238E27FC236}">
                <a16:creationId xmlns:a16="http://schemas.microsoft.com/office/drawing/2014/main" id="{A95853F3-910C-1D81-24AB-3849DF9B2AB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816648" y="2113531"/>
            <a:ext cx="3219856" cy="39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en-GB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F. Raiola et al.: Eur. Phys. J A19 (2004) 283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215BEF19-8586-27D3-F752-2C88C83D9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945" y="1763714"/>
            <a:ext cx="12362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55 samples</a:t>
            </a:r>
          </a:p>
          <a:p>
            <a:pPr algn="ctr"/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in total</a:t>
            </a:r>
          </a:p>
        </p:txBody>
      </p:sp>
      <p:pic>
        <p:nvPicPr>
          <p:cNvPr id="197638" name="Picture 6">
            <a:extLst>
              <a:ext uri="{FF2B5EF4-FFF2-40B4-BE49-F238E27FC236}">
                <a16:creationId xmlns:a16="http://schemas.microsoft.com/office/drawing/2014/main" id="{52A78F8A-21EB-C159-9284-B8C8365AC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6"/>
          <a:stretch>
            <a:fillRect/>
          </a:stretch>
        </p:blipFill>
        <p:spPr bwMode="auto">
          <a:xfrm>
            <a:off x="3216275" y="627244"/>
            <a:ext cx="6019800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5FEC92-B3A8-9C21-67CD-F66FC8DE52DE}"/>
              </a:ext>
            </a:extLst>
          </p:cNvPr>
          <p:cNvSpPr txBox="1"/>
          <p:nvPr/>
        </p:nvSpPr>
        <p:spPr>
          <a:xfrm>
            <a:off x="203490" y="3511154"/>
            <a:ext cx="2178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Results: </a:t>
            </a:r>
            <a:endParaRPr lang="en-GB" altLang="en-US" sz="2000" u="sng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B4129C-F7BD-6AF7-5838-DA7950144971}"/>
              </a:ext>
            </a:extLst>
          </p:cNvPr>
          <p:cNvSpPr/>
          <p:nvPr/>
        </p:nvSpPr>
        <p:spPr>
          <a:xfrm>
            <a:off x="0" y="0"/>
            <a:ext cx="1187624" cy="3495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6">
            <a:extLst>
              <a:ext uri="{FF2B5EF4-FFF2-40B4-BE49-F238E27FC236}">
                <a16:creationId xmlns:a16="http://schemas.microsoft.com/office/drawing/2014/main" id="{701348FC-4CE9-75DE-5FBD-1E3F4B4AAC1A}"/>
              </a:ext>
            </a:extLst>
          </p:cNvPr>
          <p:cNvSpPr txBox="1"/>
          <p:nvPr/>
        </p:nvSpPr>
        <p:spPr>
          <a:xfrm>
            <a:off x="0" y="-10539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 Aliotta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426CD91-BE98-4CC5-F624-49D0497E8673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0AD4C-FBD7-BE0E-EDF0-F827981B2D6C}"/>
              </a:ext>
            </a:extLst>
          </p:cNvPr>
          <p:cNvSpPr txBox="1"/>
          <p:nvPr/>
        </p:nvSpPr>
        <p:spPr>
          <a:xfrm>
            <a:off x="1600200" y="1605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9037B5-A342-2677-BF61-4C83168C1E86}"/>
              </a:ext>
            </a:extLst>
          </p:cNvPr>
          <p:cNvSpPr txBox="1"/>
          <p:nvPr/>
        </p:nvSpPr>
        <p:spPr>
          <a:xfrm>
            <a:off x="1547664" y="-10539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Screening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D6135-FACC-2F64-2EFB-3EC9D6427C83}"/>
              </a:ext>
            </a:extLst>
          </p:cNvPr>
          <p:cNvSpPr txBox="1"/>
          <p:nvPr/>
        </p:nvSpPr>
        <p:spPr>
          <a:xfrm>
            <a:off x="1262893" y="6082294"/>
            <a:ext cx="930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explanation based on Debye model (applied to electrons in metal) qualitative agreement</a:t>
            </a:r>
          </a:p>
        </p:txBody>
      </p:sp>
    </p:spTree>
    <p:extLst>
      <p:ext uri="{BB962C8B-B14F-4D97-AF65-F5344CB8AC3E}">
        <p14:creationId xmlns:p14="http://schemas.microsoft.com/office/powerpoint/2010/main" val="3209289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7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7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7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092D6-D24C-2121-2857-3A3128777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Text Box 3">
            <a:extLst>
              <a:ext uri="{FF2B5EF4-FFF2-40B4-BE49-F238E27FC236}">
                <a16:creationId xmlns:a16="http://schemas.microsoft.com/office/drawing/2014/main" id="{766CA787-4150-2100-B8EF-333532326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339" y="73026"/>
            <a:ext cx="217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>
                <a:solidFill>
                  <a:schemeClr val="bg1"/>
                </a:solidFill>
                <a:latin typeface="Arial" panose="020B0604020202020204" pitchFamily="34" charset="0"/>
              </a:rPr>
              <a:t>Results overview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97AADE6-6F31-3144-5902-1C44B6963BC5}"/>
              </a:ext>
            </a:extLst>
          </p:cNvPr>
          <p:cNvSpPr/>
          <p:nvPr/>
        </p:nvSpPr>
        <p:spPr>
          <a:xfrm>
            <a:off x="0" y="0"/>
            <a:ext cx="1187624" cy="3495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6">
            <a:extLst>
              <a:ext uri="{FF2B5EF4-FFF2-40B4-BE49-F238E27FC236}">
                <a16:creationId xmlns:a16="http://schemas.microsoft.com/office/drawing/2014/main" id="{F7D32782-CAF2-E123-45DC-3D9C11232915}"/>
              </a:ext>
            </a:extLst>
          </p:cNvPr>
          <p:cNvSpPr txBox="1"/>
          <p:nvPr/>
        </p:nvSpPr>
        <p:spPr>
          <a:xfrm>
            <a:off x="0" y="-10539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 Aliotta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B401154-1F00-067E-23F6-041E237E880F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FF761-7E4F-50A5-D1A2-CD8B21B3DC2D}"/>
              </a:ext>
            </a:extLst>
          </p:cNvPr>
          <p:cNvSpPr txBox="1"/>
          <p:nvPr/>
        </p:nvSpPr>
        <p:spPr>
          <a:xfrm>
            <a:off x="1600200" y="1605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C98778F-1428-597E-B68B-856E4938C125}"/>
              </a:ext>
            </a:extLst>
          </p:cNvPr>
          <p:cNvSpPr txBox="1"/>
          <p:nvPr/>
        </p:nvSpPr>
        <p:spPr>
          <a:xfrm>
            <a:off x="1547664" y="-10539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Screening and Nuclear Clustering</a:t>
            </a:r>
          </a:p>
        </p:txBody>
      </p:sp>
      <p:pic>
        <p:nvPicPr>
          <p:cNvPr id="9" name="Picture 8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AF4BC862-927B-258B-CA9B-CEA84A757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815" y="392346"/>
            <a:ext cx="6126480" cy="2058846"/>
          </a:xfrm>
          <a:prstGeom prst="rect">
            <a:avLst/>
          </a:prstGeom>
        </p:spPr>
      </p:pic>
      <p:pic>
        <p:nvPicPr>
          <p:cNvPr id="11" name="Picture 10" descr="A graph of a function&#10;&#10;AI-generated content may be incorrect.">
            <a:extLst>
              <a:ext uri="{FF2B5EF4-FFF2-40B4-BE49-F238E27FC236}">
                <a16:creationId xmlns:a16="http://schemas.microsoft.com/office/drawing/2014/main" id="{D7753515-138A-E374-CEF0-535A79573C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210"/>
          <a:stretch/>
        </p:blipFill>
        <p:spPr>
          <a:xfrm>
            <a:off x="7817661" y="3317386"/>
            <a:ext cx="3797149" cy="2196383"/>
          </a:xfrm>
          <a:prstGeom prst="rect">
            <a:avLst/>
          </a:prstGeom>
        </p:spPr>
      </p:pic>
      <p:pic>
        <p:nvPicPr>
          <p:cNvPr id="12" name="Picture 11" descr="A graph of a function&#10;&#10;AI-generated content may be incorrect.">
            <a:extLst>
              <a:ext uri="{FF2B5EF4-FFF2-40B4-BE49-F238E27FC236}">
                <a16:creationId xmlns:a16="http://schemas.microsoft.com/office/drawing/2014/main" id="{A69BA0C2-4400-D468-DFE5-5CE6B2173E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452" b="32639"/>
          <a:stretch/>
        </p:blipFill>
        <p:spPr>
          <a:xfrm>
            <a:off x="4367214" y="3211264"/>
            <a:ext cx="2975175" cy="2147123"/>
          </a:xfrm>
          <a:prstGeom prst="rect">
            <a:avLst/>
          </a:prstGeom>
        </p:spPr>
      </p:pic>
      <p:pic>
        <p:nvPicPr>
          <p:cNvPr id="13" name="Picture 12" descr="A graph of a function&#10;&#10;AI-generated content may be incorrect.">
            <a:extLst>
              <a:ext uri="{FF2B5EF4-FFF2-40B4-BE49-F238E27FC236}">
                <a16:creationId xmlns:a16="http://schemas.microsoft.com/office/drawing/2014/main" id="{BDFC280D-0788-9718-202B-C793FCDF0D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3629"/>
          <a:stretch/>
        </p:blipFill>
        <p:spPr>
          <a:xfrm>
            <a:off x="982506" y="3317386"/>
            <a:ext cx="2975175" cy="13840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04EF04-3A4B-DE0D-9B92-ECC6B614F41A}"/>
              </a:ext>
            </a:extLst>
          </p:cNvPr>
          <p:cNvSpPr txBox="1"/>
          <p:nvPr/>
        </p:nvSpPr>
        <p:spPr>
          <a:xfrm>
            <a:off x="855406" y="2841932"/>
            <a:ext cx="2158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di-cluster orientation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FD0E3A-CCDC-0FAB-B8C8-FABF0E4E8FE6}"/>
              </a:ext>
            </a:extLst>
          </p:cNvPr>
          <p:cNvSpPr txBox="1"/>
          <p:nvPr/>
        </p:nvSpPr>
        <p:spPr>
          <a:xfrm>
            <a:off x="4663440" y="284193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Coulomb barrier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BBFFCC-FCC1-CCFA-9611-878464EB3D11}"/>
              </a:ext>
            </a:extLst>
          </p:cNvPr>
          <p:cNvSpPr txBox="1"/>
          <p:nvPr/>
        </p:nvSpPr>
        <p:spPr>
          <a:xfrm>
            <a:off x="8437458" y="2846414"/>
            <a:ext cx="280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enhanced fusion probability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198EF4-3867-FD27-3C65-00CB90E99983}"/>
              </a:ext>
            </a:extLst>
          </p:cNvPr>
          <p:cNvSpPr txBox="1"/>
          <p:nvPr/>
        </p:nvSpPr>
        <p:spPr>
          <a:xfrm>
            <a:off x="3124200" y="5819937"/>
            <a:ext cx="5728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8A0F00"/>
                </a:solidFill>
              </a:rPr>
              <a:t>can nuclear clustering provide additional ‘screening’?</a:t>
            </a:r>
          </a:p>
        </p:txBody>
      </p:sp>
    </p:spTree>
    <p:extLst>
      <p:ext uri="{BB962C8B-B14F-4D97-AF65-F5344CB8AC3E}">
        <p14:creationId xmlns:p14="http://schemas.microsoft.com/office/powerpoint/2010/main" val="7964839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24993-940C-781E-FE56-5FA82AF1A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115BF9-F808-FCDD-062F-BD26281E212E}"/>
              </a:ext>
            </a:extLst>
          </p:cNvPr>
          <p:cNvSpPr txBox="1"/>
          <p:nvPr/>
        </p:nvSpPr>
        <p:spPr>
          <a:xfrm>
            <a:off x="362675" y="225500"/>
            <a:ext cx="6399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A0F00"/>
                </a:solidFill>
              </a:rPr>
              <a:t>Long-Standing Questions in Nuclear Astrophysics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CDA3E9-E537-07BD-7F66-E66E1A84E603}"/>
              </a:ext>
            </a:extLst>
          </p:cNvPr>
          <p:cNvGrpSpPr/>
          <p:nvPr/>
        </p:nvGrpSpPr>
        <p:grpSpPr>
          <a:xfrm>
            <a:off x="412750" y="211987"/>
            <a:ext cx="11486898" cy="6128273"/>
            <a:chOff x="412750" y="211987"/>
            <a:chExt cx="11486898" cy="6128273"/>
          </a:xfrm>
        </p:grpSpPr>
        <p:pic>
          <p:nvPicPr>
            <p:cNvPr id="12" name="Picture 12" descr="UoE_Horizontal Logo_CMYK.jpg">
              <a:extLst>
                <a:ext uri="{FF2B5EF4-FFF2-40B4-BE49-F238E27FC236}">
                  <a16:creationId xmlns:a16="http://schemas.microsoft.com/office/drawing/2014/main" id="{DF53EE9A-5C6E-1B16-6F1D-6893C253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10" y="211987"/>
              <a:ext cx="3081338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135CE5-A9D8-4FA6-1118-FA52978239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796996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122149C-F348-908D-9562-2E18CA7DDEBC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6340260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7">
            <a:extLst>
              <a:ext uri="{FF2B5EF4-FFF2-40B4-BE49-F238E27FC236}">
                <a16:creationId xmlns:a16="http://schemas.microsoft.com/office/drawing/2014/main" id="{90A3C342-64BC-0102-12E4-1F833550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GB" dirty="0"/>
              <a:t>M Aliotta</a:t>
            </a:r>
            <a:endParaRPr lang="en-US" dirty="0"/>
          </a:p>
        </p:txBody>
      </p:sp>
      <p:sp>
        <p:nvSpPr>
          <p:cNvPr id="16" name="Footer Placeholder 8">
            <a:extLst>
              <a:ext uri="{FF2B5EF4-FFF2-40B4-BE49-F238E27FC236}">
                <a16:creationId xmlns:a16="http://schemas.microsoft.com/office/drawing/2014/main" id="{3F68012A-68E1-E2A0-3F8C-BDDA0B07F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1EC35935-0951-1DC0-6018-EA5D8575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4E59B9-2EB2-194F-A4E9-2EF6DCDE0BC3}" type="slidenum">
              <a:rPr lang="en-US" smtClean="0"/>
              <a:t>2</a:t>
            </a:fld>
            <a:r>
              <a:rPr lang="en-US" dirty="0"/>
              <a:t>/8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8A4B0C-C9E6-B9BD-5327-CEADD13C4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724" y="1294228"/>
            <a:ext cx="3380698" cy="22823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D5833B0-F5FC-65DC-BB24-4FC37BD6C747}"/>
              </a:ext>
            </a:extLst>
          </p:cNvPr>
          <p:cNvSpPr txBox="1"/>
          <p:nvPr/>
        </p:nvSpPr>
        <p:spPr>
          <a:xfrm rot="16200000">
            <a:off x="11238971" y="2455499"/>
            <a:ext cx="1399858" cy="270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Spitaleri</a:t>
            </a:r>
            <a:r>
              <a:rPr lang="en-US" sz="1200" dirty="0"/>
              <a:t>+ PLB (2016)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EAD2F13-EFF6-CB77-F0DD-78CF95C9BCC2}"/>
              </a:ext>
            </a:extLst>
          </p:cNvPr>
          <p:cNvGrpSpPr/>
          <p:nvPr/>
        </p:nvGrpSpPr>
        <p:grpSpPr>
          <a:xfrm>
            <a:off x="4394450" y="908186"/>
            <a:ext cx="3752888" cy="3386667"/>
            <a:chOff x="4394450" y="908186"/>
            <a:chExt cx="3752888" cy="338666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56D4B04-7D8B-1D22-7E2A-A69EF85CF758}"/>
                </a:ext>
              </a:extLst>
            </p:cNvPr>
            <p:cNvGrpSpPr/>
            <p:nvPr/>
          </p:nvGrpSpPr>
          <p:grpSpPr>
            <a:xfrm>
              <a:off x="4394450" y="908186"/>
              <a:ext cx="3752888" cy="2329354"/>
              <a:chOff x="4394450" y="1009786"/>
              <a:chExt cx="3752888" cy="2329354"/>
            </a:xfrm>
          </p:grpSpPr>
          <p:pic>
            <p:nvPicPr>
              <p:cNvPr id="1036" name="Picture 12">
                <a:extLst>
                  <a:ext uri="{FF2B5EF4-FFF2-40B4-BE49-F238E27FC236}">
                    <a16:creationId xmlns:a16="http://schemas.microsoft.com/office/drawing/2014/main" id="{01FC4A0B-CD0C-9464-0488-FC0BC9D5F1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746" y="1509081"/>
                <a:ext cx="3518592" cy="1830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353917-6165-34CF-6046-C58D934E0BCA}"/>
                  </a:ext>
                </a:extLst>
              </p:cNvPr>
              <p:cNvSpPr txBox="1"/>
              <p:nvPr/>
            </p:nvSpPr>
            <p:spPr>
              <a:xfrm>
                <a:off x="4394450" y="1009786"/>
                <a:ext cx="36949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8A0F00"/>
                    </a:solidFill>
                  </a:rPr>
                  <a:t>Q2. Nucleosynthesis in First Stars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DD25B4-5CA0-9CB5-A6F0-F977BAB84CC8}"/>
                </a:ext>
              </a:extLst>
            </p:cNvPr>
            <p:cNvSpPr txBox="1"/>
            <p:nvPr/>
          </p:nvSpPr>
          <p:spPr>
            <a:xfrm>
              <a:off x="4628746" y="3648522"/>
              <a:ext cx="351859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ym typeface="Wingdings" pitchFamily="2" charset="2"/>
                </a:rPr>
                <a:t>made of pristine H and He </a:t>
              </a:r>
            </a:p>
            <a:p>
              <a:pPr algn="ctr"/>
              <a:r>
                <a:rPr lang="en-US" dirty="0">
                  <a:solidFill>
                    <a:srgbClr val="586F9F"/>
                  </a:solidFill>
                </a:rPr>
                <a:t>very massive </a:t>
              </a:r>
              <a:r>
                <a:rPr lang="en-US" dirty="0">
                  <a:solidFill>
                    <a:srgbClr val="586F9F"/>
                  </a:solidFill>
                  <a:sym typeface="Wingdings" pitchFamily="2" charset="2"/>
                </a:rPr>
                <a:t> need CNO nuclei</a:t>
              </a:r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B943B8-EDB7-55F5-2942-E4E83A69E3C8}"/>
              </a:ext>
            </a:extLst>
          </p:cNvPr>
          <p:cNvSpPr txBox="1"/>
          <p:nvPr/>
        </p:nvSpPr>
        <p:spPr>
          <a:xfrm>
            <a:off x="8573583" y="886819"/>
            <a:ext cx="3318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8A0F00"/>
                </a:solidFill>
              </a:rPr>
              <a:t>Q3. Electron Screening Puzzle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D354E54-6C4B-00B4-AF5A-C862767FE597}"/>
              </a:ext>
            </a:extLst>
          </p:cNvPr>
          <p:cNvGrpSpPr/>
          <p:nvPr/>
        </p:nvGrpSpPr>
        <p:grpSpPr>
          <a:xfrm>
            <a:off x="8744940" y="1634214"/>
            <a:ext cx="3090934" cy="1495422"/>
            <a:chOff x="6288710" y="3624925"/>
            <a:chExt cx="3090934" cy="1495422"/>
          </a:xfrm>
        </p:grpSpPr>
        <p:pic>
          <p:nvPicPr>
            <p:cNvPr id="43" name="Picture 4" descr="The Structure of the Atom | GCSE Physics Revision">
              <a:extLst>
                <a:ext uri="{FF2B5EF4-FFF2-40B4-BE49-F238E27FC236}">
                  <a16:creationId xmlns:a16="http://schemas.microsoft.com/office/drawing/2014/main" id="{E98B5307-D360-1894-9CD3-C557462DB0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9" t="9084" r="35759" b="14513"/>
            <a:stretch/>
          </p:blipFill>
          <p:spPr bwMode="auto">
            <a:xfrm>
              <a:off x="6483303" y="3624925"/>
              <a:ext cx="1335884" cy="1495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The Structure of the Atom | GCSE Physics Revision">
              <a:extLst>
                <a:ext uri="{FF2B5EF4-FFF2-40B4-BE49-F238E27FC236}">
                  <a16:creationId xmlns:a16="http://schemas.microsoft.com/office/drawing/2014/main" id="{54468E1F-678D-17AB-44AD-7D1FF1B756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9" t="9084" r="35759" b="14513"/>
            <a:stretch/>
          </p:blipFill>
          <p:spPr bwMode="auto">
            <a:xfrm rot="16200000">
              <a:off x="7889202" y="3624925"/>
              <a:ext cx="1335884" cy="1495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CDCB6A55-4B68-B943-A631-946F0E64B826}"/>
                </a:ext>
              </a:extLst>
            </p:cNvPr>
            <p:cNvSpPr/>
            <p:nvPr/>
          </p:nvSpPr>
          <p:spPr>
            <a:xfrm>
              <a:off x="7345181" y="3744845"/>
              <a:ext cx="339096" cy="137606"/>
            </a:xfrm>
            <a:prstGeom prst="rightArrow">
              <a:avLst/>
            </a:prstGeom>
            <a:solidFill>
              <a:srgbClr val="586F9F"/>
            </a:solidFill>
            <a:ln>
              <a:solidFill>
                <a:srgbClr val="586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7E9172AA-03AA-3BF5-56C9-4CACC54EDEF4}"/>
                </a:ext>
              </a:extLst>
            </p:cNvPr>
            <p:cNvSpPr/>
            <p:nvPr/>
          </p:nvSpPr>
          <p:spPr>
            <a:xfrm flipH="1">
              <a:off x="7992883" y="3729855"/>
              <a:ext cx="339096" cy="137606"/>
            </a:xfrm>
            <a:prstGeom prst="rightArrow">
              <a:avLst/>
            </a:prstGeom>
            <a:solidFill>
              <a:srgbClr val="586F9F"/>
            </a:solidFill>
            <a:ln>
              <a:solidFill>
                <a:srgbClr val="586F9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Arrow 46">
              <a:extLst>
                <a:ext uri="{FF2B5EF4-FFF2-40B4-BE49-F238E27FC236}">
                  <a16:creationId xmlns:a16="http://schemas.microsoft.com/office/drawing/2014/main" id="{EB6C969D-3444-6B03-7C8B-262D9E475302}"/>
                </a:ext>
              </a:extLst>
            </p:cNvPr>
            <p:cNvSpPr/>
            <p:nvPr/>
          </p:nvSpPr>
          <p:spPr>
            <a:xfrm>
              <a:off x="9040548" y="4303833"/>
              <a:ext cx="339096" cy="137606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BDB26CA8-9488-3F13-3F47-728F56AA8B6F}"/>
                </a:ext>
              </a:extLst>
            </p:cNvPr>
            <p:cNvSpPr/>
            <p:nvPr/>
          </p:nvSpPr>
          <p:spPr>
            <a:xfrm flipH="1">
              <a:off x="6288710" y="4297686"/>
              <a:ext cx="339096" cy="137606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D7C62AA-9944-BB13-D5BB-6D61C0EFC602}"/>
              </a:ext>
            </a:extLst>
          </p:cNvPr>
          <p:cNvSpPr txBox="1"/>
          <p:nvPr/>
        </p:nvSpPr>
        <p:spPr>
          <a:xfrm>
            <a:off x="8634319" y="3657700"/>
            <a:ext cx="3384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discrepancy between experiment and theory </a:t>
            </a:r>
            <a:r>
              <a:rPr lang="en-US" dirty="0">
                <a:solidFill>
                  <a:srgbClr val="586F9F"/>
                </a:solidFill>
              </a:rPr>
              <a:t>remains unexplained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FE3B85-374E-1C94-0E1F-52BFD0201A3C}"/>
              </a:ext>
            </a:extLst>
          </p:cNvPr>
          <p:cNvSpPr/>
          <p:nvPr/>
        </p:nvSpPr>
        <p:spPr>
          <a:xfrm>
            <a:off x="926674" y="1571050"/>
            <a:ext cx="325256" cy="87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F4C6D2-704C-1832-B6AD-330D0331DB06}"/>
              </a:ext>
            </a:extLst>
          </p:cNvPr>
          <p:cNvGrpSpPr/>
          <p:nvPr/>
        </p:nvGrpSpPr>
        <p:grpSpPr>
          <a:xfrm>
            <a:off x="249977" y="4484601"/>
            <a:ext cx="3842911" cy="1316112"/>
            <a:chOff x="135794" y="4920883"/>
            <a:chExt cx="3842911" cy="131611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6E336A-69C2-2E0C-1EE9-9C877925791A}"/>
                </a:ext>
              </a:extLst>
            </p:cNvPr>
            <p:cNvSpPr txBox="1"/>
            <p:nvPr/>
          </p:nvSpPr>
          <p:spPr>
            <a:xfrm>
              <a:off x="135794" y="5448574"/>
              <a:ext cx="3842911" cy="788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586F9F"/>
                  </a:solidFill>
                </a:rPr>
                <a:t>Standard Model of Particle Physics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586F9F"/>
                  </a:solidFill>
                </a:rPr>
                <a:t>+ Cosmology</a:t>
              </a:r>
              <a:endParaRPr lang="en-US" sz="2000" b="1" dirty="0"/>
            </a:p>
          </p:txBody>
        </p:sp>
        <p:sp>
          <p:nvSpPr>
            <p:cNvPr id="37" name="Down Arrow 36">
              <a:extLst>
                <a:ext uri="{FF2B5EF4-FFF2-40B4-BE49-F238E27FC236}">
                  <a16:creationId xmlns:a16="http://schemas.microsoft.com/office/drawing/2014/main" id="{FAAED271-F343-E137-27E9-AEF4F10829EF}"/>
                </a:ext>
              </a:extLst>
            </p:cNvPr>
            <p:cNvSpPr/>
            <p:nvPr/>
          </p:nvSpPr>
          <p:spPr>
            <a:xfrm>
              <a:off x="1845249" y="4920883"/>
              <a:ext cx="300497" cy="49723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C44036-C3F0-353F-3D8B-7F49EA8FCD5E}"/>
              </a:ext>
            </a:extLst>
          </p:cNvPr>
          <p:cNvGrpSpPr/>
          <p:nvPr/>
        </p:nvGrpSpPr>
        <p:grpSpPr>
          <a:xfrm>
            <a:off x="4132012" y="4470574"/>
            <a:ext cx="4350444" cy="1321959"/>
            <a:chOff x="3988032" y="4360147"/>
            <a:chExt cx="4350444" cy="132195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40B88A9-B6E6-9CCC-B381-A6670F7770E0}"/>
                </a:ext>
              </a:extLst>
            </p:cNvPr>
            <p:cNvSpPr txBox="1"/>
            <p:nvPr/>
          </p:nvSpPr>
          <p:spPr>
            <a:xfrm>
              <a:off x="3988032" y="4893685"/>
              <a:ext cx="4350444" cy="788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586F9F"/>
                  </a:solidFill>
                </a:rPr>
                <a:t>Chemical Evolution of Early Universe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586F9F"/>
                  </a:solidFill>
                </a:rPr>
                <a:t>+ Astronomical Observations (JWST)</a:t>
              </a:r>
            </a:p>
          </p:txBody>
        </p:sp>
        <p:sp>
          <p:nvSpPr>
            <p:cNvPr id="49" name="Down Arrow 48">
              <a:extLst>
                <a:ext uri="{FF2B5EF4-FFF2-40B4-BE49-F238E27FC236}">
                  <a16:creationId xmlns:a16="http://schemas.microsoft.com/office/drawing/2014/main" id="{ACD1CEC5-2136-A87D-12CC-BA69DF15D66E}"/>
                </a:ext>
              </a:extLst>
            </p:cNvPr>
            <p:cNvSpPr/>
            <p:nvPr/>
          </p:nvSpPr>
          <p:spPr>
            <a:xfrm>
              <a:off x="6005950" y="4360147"/>
              <a:ext cx="300497" cy="49723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3E9F088-9644-0554-596A-0332D9F4E695}"/>
              </a:ext>
            </a:extLst>
          </p:cNvPr>
          <p:cNvGrpSpPr/>
          <p:nvPr/>
        </p:nvGrpSpPr>
        <p:grpSpPr>
          <a:xfrm>
            <a:off x="8513192" y="4495217"/>
            <a:ext cx="3652214" cy="1297599"/>
            <a:chOff x="8411573" y="4372307"/>
            <a:chExt cx="3652214" cy="129759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8CA912-889E-7ECA-78CF-D4AB13223011}"/>
                </a:ext>
              </a:extLst>
            </p:cNvPr>
            <p:cNvSpPr txBox="1"/>
            <p:nvPr/>
          </p:nvSpPr>
          <p:spPr>
            <a:xfrm>
              <a:off x="8411573" y="4881485"/>
              <a:ext cx="3652214" cy="788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586F9F"/>
                  </a:solidFill>
                </a:rPr>
                <a:t>Reactions in Plasmas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586F9F"/>
                  </a:solidFill>
                </a:rPr>
                <a:t>Fusion-driven Energy Generation</a:t>
              </a:r>
            </a:p>
          </p:txBody>
        </p:sp>
        <p:sp>
          <p:nvSpPr>
            <p:cNvPr id="52" name="Down Arrow 51">
              <a:extLst>
                <a:ext uri="{FF2B5EF4-FFF2-40B4-BE49-F238E27FC236}">
                  <a16:creationId xmlns:a16="http://schemas.microsoft.com/office/drawing/2014/main" id="{CD5D292B-E30D-7E6A-AD86-DAA998E38F1E}"/>
                </a:ext>
              </a:extLst>
            </p:cNvPr>
            <p:cNvSpPr/>
            <p:nvPr/>
          </p:nvSpPr>
          <p:spPr>
            <a:xfrm>
              <a:off x="10034313" y="4372307"/>
              <a:ext cx="300497" cy="49723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313831-0D85-96C6-F86F-E6D6EA31EBA9}"/>
              </a:ext>
            </a:extLst>
          </p:cNvPr>
          <p:cNvGrpSpPr/>
          <p:nvPr/>
        </p:nvGrpSpPr>
        <p:grpSpPr>
          <a:xfrm>
            <a:off x="126878" y="886819"/>
            <a:ext cx="4049694" cy="3417212"/>
            <a:chOff x="126878" y="886819"/>
            <a:chExt cx="4049694" cy="341721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931BE14-BEC6-BF3D-D960-CEEC91D93A2D}"/>
                </a:ext>
              </a:extLst>
            </p:cNvPr>
            <p:cNvGrpSpPr/>
            <p:nvPr/>
          </p:nvGrpSpPr>
          <p:grpSpPr>
            <a:xfrm>
              <a:off x="223320" y="886819"/>
              <a:ext cx="3953252" cy="3417212"/>
              <a:chOff x="223320" y="886819"/>
              <a:chExt cx="3953252" cy="341721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C5788B4-882E-A216-0EB0-2A98761595F0}"/>
                  </a:ext>
                </a:extLst>
              </p:cNvPr>
              <p:cNvGrpSpPr/>
              <p:nvPr/>
            </p:nvGrpSpPr>
            <p:grpSpPr>
              <a:xfrm>
                <a:off x="333661" y="886819"/>
                <a:ext cx="3842911" cy="3417212"/>
                <a:chOff x="333661" y="886819"/>
                <a:chExt cx="3842911" cy="3417212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F62353F-4671-C040-977C-601FE1119FEE}"/>
                    </a:ext>
                  </a:extLst>
                </p:cNvPr>
                <p:cNvSpPr txBox="1"/>
                <p:nvPr/>
              </p:nvSpPr>
              <p:spPr>
                <a:xfrm>
                  <a:off x="333661" y="886819"/>
                  <a:ext cx="384291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8A0F00"/>
                      </a:solidFill>
                    </a:rPr>
                    <a:t>Q1. Cosmological Lithium Problem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5E3D955-B0D6-BC6E-D333-B0E5D961CC7B}"/>
                    </a:ext>
                  </a:extLst>
                </p:cNvPr>
                <p:cNvSpPr txBox="1"/>
                <p:nvPr/>
              </p:nvSpPr>
              <p:spPr>
                <a:xfrm>
                  <a:off x="450504" y="3657700"/>
                  <a:ext cx="368150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586F9F"/>
                      </a:solidFill>
                    </a:rPr>
                    <a:t>factor of 3 discrepancy </a:t>
                  </a:r>
                  <a:r>
                    <a:rPr lang="en-US" dirty="0"/>
                    <a:t>between observed and predicted Li abundance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34B91D5-A559-4AEE-F566-92D4D7F16DE2}"/>
                  </a:ext>
                </a:extLst>
              </p:cNvPr>
              <p:cNvGrpSpPr/>
              <p:nvPr/>
            </p:nvGrpSpPr>
            <p:grpSpPr>
              <a:xfrm>
                <a:off x="223320" y="1092434"/>
                <a:ext cx="3923707" cy="2575643"/>
                <a:chOff x="223320" y="1092434"/>
                <a:chExt cx="3923707" cy="2575643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FB161D7A-2CC8-D72E-6C5F-16DBB6E371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18971"/>
                <a:stretch/>
              </p:blipFill>
              <p:spPr>
                <a:xfrm>
                  <a:off x="223320" y="1444557"/>
                  <a:ext cx="3827265" cy="2223520"/>
                </a:xfrm>
                <a:prstGeom prst="rect">
                  <a:avLst/>
                </a:prstGeom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D7286D-6D13-92E8-1A8F-E2BBA9335FB7}"/>
                    </a:ext>
                  </a:extLst>
                </p:cNvPr>
                <p:cNvSpPr txBox="1"/>
                <p:nvPr/>
              </p:nvSpPr>
              <p:spPr>
                <a:xfrm rot="16200000">
                  <a:off x="2877294" y="2085168"/>
                  <a:ext cx="2262467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 err="1"/>
                    <a:t>Matteucci</a:t>
                  </a:r>
                  <a:r>
                    <a:rPr lang="en-US" sz="1200" dirty="0"/>
                    <a:t>+ MNRAS (2021)</a:t>
                  </a: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0D19CC-A250-01E0-3B7A-BE0E023EF0EF}"/>
                </a:ext>
              </a:extLst>
            </p:cNvPr>
            <p:cNvSpPr txBox="1"/>
            <p:nvPr/>
          </p:nvSpPr>
          <p:spPr>
            <a:xfrm rot="16200000">
              <a:off x="-46567" y="1801714"/>
              <a:ext cx="623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[log10]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0FEA1-A586-5F1A-26E2-23E3F9F66FB9}"/>
                </a:ext>
              </a:extLst>
            </p:cNvPr>
            <p:cNvSpPr txBox="1"/>
            <p:nvPr/>
          </p:nvSpPr>
          <p:spPr>
            <a:xfrm>
              <a:off x="2301499" y="3383856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[K]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825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DB234-62C2-7077-47BC-391E8B15F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6EE01FD-11D6-D49B-98A2-7E2D7728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M Aliotta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8C6F94-D2D4-4808-B3E3-282A8F71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3E990DF-8C28-C300-A0D5-3075D7D9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20</a:t>
            </a:fld>
            <a:r>
              <a:rPr lang="en-US" dirty="0"/>
              <a:t>/8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5B0584-FFF0-0D1E-2C62-12E30BD97573}"/>
              </a:ext>
            </a:extLst>
          </p:cNvPr>
          <p:cNvGrpSpPr/>
          <p:nvPr/>
        </p:nvGrpSpPr>
        <p:grpSpPr>
          <a:xfrm>
            <a:off x="412750" y="211987"/>
            <a:ext cx="11486898" cy="6128273"/>
            <a:chOff x="412750" y="211987"/>
            <a:chExt cx="11486898" cy="6128273"/>
          </a:xfrm>
        </p:grpSpPr>
        <p:pic>
          <p:nvPicPr>
            <p:cNvPr id="12" name="Picture 12" descr="UoE_Horizontal Logo_CMYK.jpg">
              <a:extLst>
                <a:ext uri="{FF2B5EF4-FFF2-40B4-BE49-F238E27FC236}">
                  <a16:creationId xmlns:a16="http://schemas.microsoft.com/office/drawing/2014/main" id="{B9496A60-3B61-ED9B-18FC-C40293FDB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10" y="211987"/>
              <a:ext cx="3081338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13C8F9-4F40-F97A-D27E-A257681C9EAA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796996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D77415F-6A77-079C-048F-A29BC4371CD4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6340260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9A21AF-4281-D319-7E2A-BCB0679DB59C}"/>
              </a:ext>
            </a:extLst>
          </p:cNvPr>
          <p:cNvSpPr/>
          <p:nvPr/>
        </p:nvSpPr>
        <p:spPr>
          <a:xfrm>
            <a:off x="3161387" y="1609463"/>
            <a:ext cx="5712675" cy="112430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Experimental Program:</a:t>
            </a:r>
          </a:p>
          <a:p>
            <a:pPr algn="ctr"/>
            <a:r>
              <a:rPr lang="en-US" sz="2400" dirty="0">
                <a:latin typeface="Symbol" pitchFamily="2" charset="2"/>
              </a:rPr>
              <a:t>a</a:t>
            </a:r>
            <a:r>
              <a:rPr lang="en-US" sz="2400" dirty="0"/>
              <a:t>-induced reactions on Li and B isotopes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E9FD05-7715-2763-59D0-BFA6C8B4A2D4}"/>
              </a:ext>
            </a:extLst>
          </p:cNvPr>
          <p:cNvSpPr/>
          <p:nvPr/>
        </p:nvSpPr>
        <p:spPr>
          <a:xfrm>
            <a:off x="701232" y="4624260"/>
            <a:ext cx="3862316" cy="110765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Theoretical Program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A5BABD-54F7-6A35-CC3E-851AD99175B4}"/>
              </a:ext>
            </a:extLst>
          </p:cNvPr>
          <p:cNvSpPr/>
          <p:nvPr/>
        </p:nvSpPr>
        <p:spPr>
          <a:xfrm>
            <a:off x="7628454" y="4624280"/>
            <a:ext cx="3862316" cy="110763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Computational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FE0D18-1419-390C-1534-B7FAFABAA699}"/>
              </a:ext>
            </a:extLst>
          </p:cNvPr>
          <p:cNvSpPr txBox="1"/>
          <p:nvPr/>
        </p:nvSpPr>
        <p:spPr>
          <a:xfrm>
            <a:off x="2339689" y="3128437"/>
            <a:ext cx="7354570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ym typeface="Wingdings" pitchFamily="2" charset="2"/>
              </a:rPr>
              <a:t>optimise</a:t>
            </a:r>
            <a:r>
              <a:rPr lang="en-US" sz="2400" dirty="0">
                <a:sym typeface="Wingdings" pitchFamily="2" charset="2"/>
              </a:rPr>
              <a:t> information transfer across boundaries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ym typeface="Wingdings" pitchFamily="2" charset="2"/>
              </a:rPr>
              <a:t>for </a:t>
            </a:r>
            <a:r>
              <a:rPr lang="en-US" sz="2400" b="1" dirty="0">
                <a:solidFill>
                  <a:srgbClr val="586F9F"/>
                </a:solidFill>
                <a:sym typeface="Wingdings" pitchFamily="2" charset="2"/>
              </a:rPr>
              <a:t>accelerated progress </a:t>
            </a:r>
            <a:r>
              <a:rPr lang="en-US" sz="2400" dirty="0">
                <a:sym typeface="Wingdings" pitchFamily="2" charset="2"/>
              </a:rPr>
              <a:t>with </a:t>
            </a:r>
            <a:r>
              <a:rPr lang="en-US" sz="2400" b="1" dirty="0">
                <a:solidFill>
                  <a:srgbClr val="586F9F"/>
                </a:solidFill>
                <a:sym typeface="Wingdings" pitchFamily="2" charset="2"/>
              </a:rPr>
              <a:t>widest impact</a:t>
            </a:r>
          </a:p>
        </p:txBody>
      </p:sp>
      <p:sp>
        <p:nvSpPr>
          <p:cNvPr id="23" name="Left-right Arrow 22">
            <a:extLst>
              <a:ext uri="{FF2B5EF4-FFF2-40B4-BE49-F238E27FC236}">
                <a16:creationId xmlns:a16="http://schemas.microsoft.com/office/drawing/2014/main" id="{3F7AF5FA-CD2D-4FF9-8F1C-4ECBE69AC964}"/>
              </a:ext>
            </a:extLst>
          </p:cNvPr>
          <p:cNvSpPr/>
          <p:nvPr/>
        </p:nvSpPr>
        <p:spPr>
          <a:xfrm>
            <a:off x="5567960" y="4977005"/>
            <a:ext cx="981434" cy="402166"/>
          </a:xfrm>
          <a:prstGeom prst="leftRightArrow">
            <a:avLst/>
          </a:prstGeom>
          <a:gradFill>
            <a:gsLst>
              <a:gs pos="100000">
                <a:srgbClr val="C00000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-right Arrow 23">
            <a:extLst>
              <a:ext uri="{FF2B5EF4-FFF2-40B4-BE49-F238E27FC236}">
                <a16:creationId xmlns:a16="http://schemas.microsoft.com/office/drawing/2014/main" id="{102C439F-A5BA-9DED-B22C-E832EB42D86F}"/>
              </a:ext>
            </a:extLst>
          </p:cNvPr>
          <p:cNvSpPr/>
          <p:nvPr/>
        </p:nvSpPr>
        <p:spPr>
          <a:xfrm rot="18563794">
            <a:off x="1583836" y="3356238"/>
            <a:ext cx="981434" cy="402166"/>
          </a:xfrm>
          <a:prstGeom prst="leftRightArrow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5C9A32FF-2741-21C3-A274-FEDA0B3DB80C}"/>
              </a:ext>
            </a:extLst>
          </p:cNvPr>
          <p:cNvSpPr/>
          <p:nvPr/>
        </p:nvSpPr>
        <p:spPr>
          <a:xfrm rot="3084230" flipH="1">
            <a:off x="9489491" y="3432387"/>
            <a:ext cx="981434" cy="402166"/>
          </a:xfrm>
          <a:prstGeom prst="leftRightArrow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0">
                <a:srgbClr val="C00000"/>
              </a:gs>
            </a:gsLst>
            <a:lin ang="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89B52C-1EBA-DA77-6A14-801A0DAD7CCA}"/>
              </a:ext>
            </a:extLst>
          </p:cNvPr>
          <p:cNvSpPr txBox="1"/>
          <p:nvPr/>
        </p:nvSpPr>
        <p:spPr>
          <a:xfrm>
            <a:off x="334785" y="255171"/>
            <a:ext cx="7961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A0F00"/>
                </a:solidFill>
              </a:rPr>
              <a:t>Strategic Approach: Synergic Exploitation of Critical Expertise</a:t>
            </a:r>
          </a:p>
        </p:txBody>
      </p:sp>
    </p:spTree>
    <p:extLst>
      <p:ext uri="{BB962C8B-B14F-4D97-AF65-F5344CB8AC3E}">
        <p14:creationId xmlns:p14="http://schemas.microsoft.com/office/powerpoint/2010/main" val="3236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10C94E-BADA-F823-A73E-18158BFE8647}"/>
              </a:ext>
            </a:extLst>
          </p:cNvPr>
          <p:cNvGrpSpPr/>
          <p:nvPr/>
        </p:nvGrpSpPr>
        <p:grpSpPr>
          <a:xfrm>
            <a:off x="381104" y="958465"/>
            <a:ext cx="3681051" cy="4093428"/>
            <a:chOff x="437376" y="958465"/>
            <a:chExt cx="3681051" cy="409342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88BA98-EF75-0F42-42A2-344D85F3CE86}"/>
                </a:ext>
              </a:extLst>
            </p:cNvPr>
            <p:cNvSpPr txBox="1"/>
            <p:nvPr/>
          </p:nvSpPr>
          <p:spPr>
            <a:xfrm>
              <a:off x="437376" y="958465"/>
              <a:ext cx="3681051" cy="4093428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C000"/>
                  </a:solidFill>
                </a:rPr>
                <a:t>Theoretical Programme</a:t>
              </a:r>
              <a:endParaRPr lang="en-US" sz="2000" dirty="0">
                <a:solidFill>
                  <a:srgbClr val="586F9F"/>
                </a:solidFill>
              </a:endParaRPr>
            </a:p>
            <a:p>
              <a:pPr algn="ctr"/>
              <a:r>
                <a:rPr lang="en-US" sz="2000" dirty="0">
                  <a:solidFill>
                    <a:srgbClr val="586F9F"/>
                  </a:solidFill>
                </a:rPr>
                <a:t>WP2a: PDRA2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cluster structures at low energies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i</a:t>
              </a:r>
              <a:r>
                <a:rPr lang="en-US" dirty="0"/>
                <a:t>mpact on astrophysical reactions</a:t>
              </a:r>
            </a:p>
            <a:p>
              <a:r>
                <a:rPr lang="en-US" dirty="0"/>
                <a:t>	&amp; electron screening</a:t>
              </a:r>
            </a:p>
            <a:p>
              <a:endParaRPr lang="en-US" sz="1800" dirty="0">
                <a:solidFill>
                  <a:srgbClr val="8A0F00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800" dirty="0">
                <a:solidFill>
                  <a:schemeClr val="tx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800" dirty="0">
                <a:solidFill>
                  <a:schemeClr val="tx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A72A02C-031B-2D18-7CF2-EFE742CF68EC}"/>
                </a:ext>
              </a:extLst>
            </p:cNvPr>
            <p:cNvGrpSpPr/>
            <p:nvPr/>
          </p:nvGrpSpPr>
          <p:grpSpPr>
            <a:xfrm>
              <a:off x="1744952" y="2057398"/>
              <a:ext cx="1169712" cy="767761"/>
              <a:chOff x="6561277" y="4565697"/>
              <a:chExt cx="1325033" cy="83453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218DEB5-12CE-24E2-0D86-2503C11213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6331" y="4835492"/>
                <a:ext cx="339979" cy="33140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03FC574-2723-D7D8-2DDF-B5B2035D0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1277" y="4565697"/>
                <a:ext cx="868835" cy="834538"/>
              </a:xfrm>
              <a:prstGeom prst="rect">
                <a:avLst/>
              </a:prstGeom>
              <a:solidFill>
                <a:schemeClr val="accent2"/>
              </a:solidFill>
            </p:spPr>
          </p:pic>
        </p:grpSp>
        <p:sp>
          <p:nvSpPr>
            <p:cNvPr id="31" name="Left Arrow 30">
              <a:extLst>
                <a:ext uri="{FF2B5EF4-FFF2-40B4-BE49-F238E27FC236}">
                  <a16:creationId xmlns:a16="http://schemas.microsoft.com/office/drawing/2014/main" id="{FD01CBA8-2F59-B641-4326-70167C872172}"/>
                </a:ext>
              </a:extLst>
            </p:cNvPr>
            <p:cNvSpPr/>
            <p:nvPr/>
          </p:nvSpPr>
          <p:spPr>
            <a:xfrm rot="16200000">
              <a:off x="2071828" y="4113496"/>
              <a:ext cx="360000" cy="360000"/>
            </a:xfrm>
            <a:prstGeom prst="leftArrow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7508E1B-8849-87DD-E79B-B814C65A54FF}"/>
              </a:ext>
            </a:extLst>
          </p:cNvPr>
          <p:cNvGrpSpPr/>
          <p:nvPr/>
        </p:nvGrpSpPr>
        <p:grpSpPr>
          <a:xfrm>
            <a:off x="8064738" y="942615"/>
            <a:ext cx="3913296" cy="5460335"/>
            <a:chOff x="8121010" y="942615"/>
            <a:chExt cx="3913296" cy="546033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666ADD-9E91-9165-0927-AC5D2867FABE}"/>
                </a:ext>
              </a:extLst>
            </p:cNvPr>
            <p:cNvSpPr txBox="1"/>
            <p:nvPr/>
          </p:nvSpPr>
          <p:spPr>
            <a:xfrm>
              <a:off x="8121010" y="942615"/>
              <a:ext cx="3913296" cy="5201424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Computational Programme</a:t>
              </a:r>
            </a:p>
            <a:p>
              <a:pPr algn="ctr"/>
              <a:r>
                <a:rPr lang="en-US" sz="2000" dirty="0">
                  <a:solidFill>
                    <a:srgbClr val="586F9F"/>
                  </a:solidFill>
                </a:rPr>
                <a:t>WP3: </a:t>
              </a:r>
              <a:r>
                <a:rPr lang="en-US" sz="2000" b="1" dirty="0">
                  <a:solidFill>
                    <a:srgbClr val="C00000"/>
                  </a:solidFill>
                </a:rPr>
                <a:t>PI</a:t>
              </a:r>
              <a:r>
                <a:rPr lang="en-US" sz="2000" dirty="0">
                  <a:solidFill>
                    <a:srgbClr val="586F9F"/>
                  </a:solidFill>
                </a:rPr>
                <a:t>, PDRA3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stellar models for first stars (MESA)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nucleosynthesis networks (</a:t>
              </a:r>
              <a:r>
                <a:rPr lang="en-US" sz="1800" dirty="0" err="1">
                  <a:solidFill>
                    <a:schemeClr val="tx1"/>
                  </a:solidFill>
                </a:rPr>
                <a:t>NuGRID</a:t>
              </a:r>
              <a:r>
                <a:rPr lang="en-US" sz="1800" dirty="0">
                  <a:solidFill>
                    <a:schemeClr val="tx1"/>
                  </a:solidFill>
                </a:rPr>
                <a:t>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impact on Q1 and Q2</a:t>
              </a:r>
              <a:endParaRPr lang="en-US" sz="1800" dirty="0">
                <a:solidFill>
                  <a:schemeClr val="tx1"/>
                </a:solidFill>
              </a:endParaRPr>
            </a:p>
            <a:p>
              <a:endParaRPr lang="en-US" sz="1800" dirty="0">
                <a:solidFill>
                  <a:srgbClr val="8A0F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155369-1B3D-DD63-C789-A61E6926B9EE}"/>
                </a:ext>
              </a:extLst>
            </p:cNvPr>
            <p:cNvSpPr txBox="1"/>
            <p:nvPr/>
          </p:nvSpPr>
          <p:spPr>
            <a:xfrm>
              <a:off x="8490577" y="1150924"/>
              <a:ext cx="3421977" cy="525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CF3D52-D962-0F43-BFB7-0EB82775FE7C}"/>
              </a:ext>
            </a:extLst>
          </p:cNvPr>
          <p:cNvSpPr txBox="1"/>
          <p:nvPr/>
        </p:nvSpPr>
        <p:spPr>
          <a:xfrm>
            <a:off x="334785" y="255171"/>
            <a:ext cx="4350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A0F00"/>
                </a:solidFill>
              </a:rPr>
              <a:t>Work Programme and Outcomes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A012F58-916F-87EE-567C-590852902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M Aliotta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0669B5D-B8C7-F5F7-BBE0-F0790D15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C2E96A-CC48-F3FF-7FAE-F41E42E7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21</a:t>
            </a:fld>
            <a:r>
              <a:rPr lang="en-US" dirty="0"/>
              <a:t>/8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843313-1394-9364-CF75-BBB6661A357E}"/>
              </a:ext>
            </a:extLst>
          </p:cNvPr>
          <p:cNvGrpSpPr/>
          <p:nvPr/>
        </p:nvGrpSpPr>
        <p:grpSpPr>
          <a:xfrm>
            <a:off x="412750" y="211987"/>
            <a:ext cx="11486898" cy="6128273"/>
            <a:chOff x="412750" y="211987"/>
            <a:chExt cx="11486898" cy="6128273"/>
          </a:xfrm>
        </p:grpSpPr>
        <p:pic>
          <p:nvPicPr>
            <p:cNvPr id="12" name="Picture 12" descr="UoE_Horizontal Logo_CMYK.jpg">
              <a:extLst>
                <a:ext uri="{FF2B5EF4-FFF2-40B4-BE49-F238E27FC236}">
                  <a16:creationId xmlns:a16="http://schemas.microsoft.com/office/drawing/2014/main" id="{6C0C1B76-37E4-F636-E80F-A0A0CBEC2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10" y="211987"/>
              <a:ext cx="3081338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139758-E3F6-17B3-6C14-3D644DF3814C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796996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7FC209-CDF5-8818-A938-9F69196A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6340260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Left Arrow 26">
            <a:extLst>
              <a:ext uri="{FF2B5EF4-FFF2-40B4-BE49-F238E27FC236}">
                <a16:creationId xmlns:a16="http://schemas.microsoft.com/office/drawing/2014/main" id="{BB1B2281-BA23-D22D-9C4C-CAD9F7B31A48}"/>
              </a:ext>
            </a:extLst>
          </p:cNvPr>
          <p:cNvSpPr/>
          <p:nvPr/>
        </p:nvSpPr>
        <p:spPr>
          <a:xfrm flipH="1">
            <a:off x="3687728" y="5706250"/>
            <a:ext cx="4760008" cy="360000"/>
          </a:xfrm>
          <a:prstGeom prst="leftArrow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5ACCFFB-FBE1-EB3C-90C6-CAED93FFD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719" y="2300720"/>
            <a:ext cx="3193143" cy="252493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C5BD4C2-391F-2BD1-132D-FC0008AAB610}"/>
              </a:ext>
            </a:extLst>
          </p:cNvPr>
          <p:cNvGrpSpPr/>
          <p:nvPr/>
        </p:nvGrpSpPr>
        <p:grpSpPr>
          <a:xfrm>
            <a:off x="4196848" y="953848"/>
            <a:ext cx="3778636" cy="5220000"/>
            <a:chOff x="4253120" y="953848"/>
            <a:chExt cx="3778636" cy="522000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F49A88-4D84-1143-324A-1FE94244F764}"/>
                </a:ext>
              </a:extLst>
            </p:cNvPr>
            <p:cNvSpPr txBox="1"/>
            <p:nvPr/>
          </p:nvSpPr>
          <p:spPr>
            <a:xfrm>
              <a:off x="4253120" y="953848"/>
              <a:ext cx="3778636" cy="522000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</a:rPr>
                <a:t>Experimental Programme</a:t>
              </a:r>
            </a:p>
            <a:p>
              <a:pPr algn="ctr"/>
              <a:r>
                <a:rPr lang="en-US" sz="2000" dirty="0">
                  <a:solidFill>
                    <a:srgbClr val="586F9F"/>
                  </a:solidFill>
                </a:rPr>
                <a:t>WP1: 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</a:rPr>
                <a:t>PI</a:t>
              </a:r>
              <a:r>
                <a:rPr lang="en-US" sz="2000" dirty="0">
                  <a:solidFill>
                    <a:srgbClr val="586F9F"/>
                  </a:solidFill>
                </a:rPr>
                <a:t>, PDRA1, PhD1,PhD2</a:t>
              </a:r>
            </a:p>
            <a:p>
              <a:endParaRPr lang="en-US" dirty="0"/>
            </a:p>
            <a:p>
              <a:r>
                <a:rPr lang="en-US" sz="1400" dirty="0"/>
                <a:t>Laboratory for Underground Nuclear Astrophysics</a:t>
              </a:r>
            </a:p>
            <a:p>
              <a:endParaRPr lang="en-US" sz="1400" dirty="0"/>
            </a:p>
            <a:p>
              <a:r>
                <a:rPr lang="en-US" dirty="0"/>
                <a:t> 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 err="1">
                  <a:solidFill>
                    <a:schemeClr val="tx1"/>
                  </a:solidFill>
                  <a:latin typeface="Symbol" pitchFamily="2" charset="2"/>
                </a:rPr>
                <a:t>a+</a:t>
              </a:r>
              <a:r>
                <a:rPr lang="en-US" sz="1800" dirty="0" err="1">
                  <a:solidFill>
                    <a:schemeClr val="tx1"/>
                  </a:solidFill>
                </a:rPr>
                <a:t>Li</a:t>
              </a:r>
              <a:r>
                <a:rPr lang="en-US" sz="1800" dirty="0">
                  <a:solidFill>
                    <a:schemeClr val="tx1"/>
                  </a:solidFill>
                </a:rPr>
                <a:t> and </a:t>
              </a:r>
              <a:r>
                <a:rPr lang="en-US" sz="1800" dirty="0" err="1">
                  <a:solidFill>
                    <a:schemeClr val="tx1"/>
                  </a:solidFill>
                  <a:latin typeface="Symbol" pitchFamily="2" charset="2"/>
                </a:rPr>
                <a:t>a+</a:t>
              </a:r>
              <a:r>
                <a:rPr lang="en-US" sz="1800" dirty="0" err="1">
                  <a:solidFill>
                    <a:schemeClr val="tx1"/>
                  </a:solidFill>
                </a:rPr>
                <a:t>B</a:t>
              </a:r>
              <a:r>
                <a:rPr lang="en-US" sz="1800" dirty="0">
                  <a:solidFill>
                    <a:schemeClr val="tx1"/>
                  </a:solidFill>
                </a:rPr>
                <a:t> </a:t>
              </a:r>
              <a:r>
                <a:rPr lang="en-US" dirty="0"/>
                <a:t>reactions (Q1-Q3)</a:t>
              </a:r>
              <a:endParaRPr lang="en-US" sz="1800" dirty="0">
                <a:solidFill>
                  <a:schemeClr val="tx1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ultra-low background @</a:t>
              </a:r>
              <a:r>
                <a:rPr lang="en-US" sz="1800" dirty="0">
                  <a:solidFill>
                    <a:schemeClr val="tx1"/>
                  </a:solidFill>
                </a:rPr>
                <a:t>LUNA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lowest-energy data (world best)</a:t>
              </a:r>
              <a:endParaRPr lang="en-US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pic>
          <p:nvPicPr>
            <p:cNvPr id="23" name="Immagine 4">
              <a:extLst>
                <a:ext uri="{FF2B5EF4-FFF2-40B4-BE49-F238E27FC236}">
                  <a16:creationId xmlns:a16="http://schemas.microsoft.com/office/drawing/2014/main" id="{F12050CB-3996-84B2-5A92-B46762F5E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/>
              <a:alphaModFix/>
            </a:blip>
            <a:srcRect l="-605" t="15" r="605" b="12246"/>
            <a:stretch/>
          </p:blipFill>
          <p:spPr>
            <a:xfrm>
              <a:off x="4774638" y="2294494"/>
              <a:ext cx="2758275" cy="243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Left Arrow 24">
            <a:extLst>
              <a:ext uri="{FF2B5EF4-FFF2-40B4-BE49-F238E27FC236}">
                <a16:creationId xmlns:a16="http://schemas.microsoft.com/office/drawing/2014/main" id="{B3281D38-37C7-2736-A351-D73E2E8BEDB2}"/>
              </a:ext>
            </a:extLst>
          </p:cNvPr>
          <p:cNvSpPr/>
          <p:nvPr/>
        </p:nvSpPr>
        <p:spPr>
          <a:xfrm>
            <a:off x="3630124" y="1505940"/>
            <a:ext cx="827314" cy="360000"/>
          </a:xfrm>
          <a:prstGeom prst="leftArrow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id="{74F5FAB8-8903-8129-B73E-B321F2373CA7}"/>
              </a:ext>
            </a:extLst>
          </p:cNvPr>
          <p:cNvSpPr/>
          <p:nvPr/>
        </p:nvSpPr>
        <p:spPr>
          <a:xfrm flipH="1">
            <a:off x="7622019" y="1503381"/>
            <a:ext cx="827314" cy="360000"/>
          </a:xfrm>
          <a:prstGeom prst="leftArrow">
            <a:avLst/>
          </a:prstGeom>
          <a:solidFill>
            <a:schemeClr val="accent6">
              <a:lumMod val="7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4" descr="Richard deBoer | People | Department of Physics and Astronomy | University  of Notre Dame">
            <a:extLst>
              <a:ext uri="{FF2B5EF4-FFF2-40B4-BE49-F238E27FC236}">
                <a16:creationId xmlns:a16="http://schemas.microsoft.com/office/drawing/2014/main" id="{DC8CC925-971A-88A0-E627-1BA6B7F8A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r="14025"/>
          <a:stretch/>
        </p:blipFill>
        <p:spPr bwMode="auto">
          <a:xfrm>
            <a:off x="101422" y="4214874"/>
            <a:ext cx="620430" cy="8182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Thailand-UK Python+Astronomy Summer School 2021 (ThaiPASS'21) (26 April  2021 - 30 June 2021): Speakers · Indico">
            <a:extLst>
              <a:ext uri="{FF2B5EF4-FFF2-40B4-BE49-F238E27FC236}">
                <a16:creationId xmlns:a16="http://schemas.microsoft.com/office/drawing/2014/main" id="{0EBC28F3-565A-9272-9EDB-2E8D71EDE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r="9376" b="34348"/>
          <a:stretch/>
        </p:blipFill>
        <p:spPr bwMode="auto">
          <a:xfrm>
            <a:off x="11360755" y="1594285"/>
            <a:ext cx="655986" cy="8349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9DC380-926B-503A-9B3D-BE02AF2D01C5}"/>
              </a:ext>
            </a:extLst>
          </p:cNvPr>
          <p:cNvSpPr txBox="1"/>
          <p:nvPr/>
        </p:nvSpPr>
        <p:spPr>
          <a:xfrm>
            <a:off x="659858" y="4282288"/>
            <a:ext cx="1195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586F9F"/>
                </a:solidFill>
              </a:rPr>
              <a:t>RJ </a:t>
            </a:r>
            <a:r>
              <a:rPr lang="en-US" sz="1800" dirty="0" err="1">
                <a:solidFill>
                  <a:srgbClr val="586F9F"/>
                </a:solidFill>
              </a:rPr>
              <a:t>deBoer</a:t>
            </a:r>
            <a:r>
              <a:rPr lang="en-US" sz="1800" dirty="0">
                <a:solidFill>
                  <a:srgbClr val="586F9F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FEE3F8-B26B-F67D-4D08-D3F1740DCB9D}"/>
              </a:ext>
            </a:extLst>
          </p:cNvPr>
          <p:cNvSpPr txBox="1"/>
          <p:nvPr/>
        </p:nvSpPr>
        <p:spPr>
          <a:xfrm>
            <a:off x="9942042" y="1663361"/>
            <a:ext cx="13584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586F9F"/>
                </a:solidFill>
              </a:rPr>
              <a:t>M </a:t>
            </a:r>
            <a:r>
              <a:rPr lang="en-US" dirty="0" err="1">
                <a:solidFill>
                  <a:srgbClr val="586F9F"/>
                </a:solidFill>
              </a:rPr>
              <a:t>Pignatari</a:t>
            </a:r>
            <a:r>
              <a:rPr lang="en-US" dirty="0">
                <a:solidFill>
                  <a:srgbClr val="586F9F"/>
                </a:solidFill>
              </a:rPr>
              <a:t> 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68B155-AFF8-E2BF-8A55-01E91E6CB0C5}"/>
              </a:ext>
            </a:extLst>
          </p:cNvPr>
          <p:cNvSpPr txBox="1"/>
          <p:nvPr/>
        </p:nvSpPr>
        <p:spPr>
          <a:xfrm>
            <a:off x="441444" y="4789062"/>
            <a:ext cx="352468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6F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WP2b: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6F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PDRA2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R-matrix capabilities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robust reaction rates</a:t>
            </a:r>
          </a:p>
        </p:txBody>
      </p:sp>
      <p:sp>
        <p:nvSpPr>
          <p:cNvPr id="30" name="Left Arrow 29">
            <a:extLst>
              <a:ext uri="{FF2B5EF4-FFF2-40B4-BE49-F238E27FC236}">
                <a16:creationId xmlns:a16="http://schemas.microsoft.com/office/drawing/2014/main" id="{B0093C1C-FB4B-8CE1-5EC6-8D60A65122EF}"/>
              </a:ext>
            </a:extLst>
          </p:cNvPr>
          <p:cNvSpPr/>
          <p:nvPr/>
        </p:nvSpPr>
        <p:spPr>
          <a:xfrm rot="16200000">
            <a:off x="2001700" y="4099640"/>
            <a:ext cx="360000" cy="360000"/>
          </a:xfrm>
          <a:prstGeom prst="leftArrow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825D20-76E2-8204-0338-21BAA51E5B9D}"/>
              </a:ext>
            </a:extLst>
          </p:cNvPr>
          <p:cNvSpPr txBox="1"/>
          <p:nvPr/>
        </p:nvSpPr>
        <p:spPr>
          <a:xfrm>
            <a:off x="699936" y="1750244"/>
            <a:ext cx="119575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586F9F"/>
                </a:solidFill>
              </a:rPr>
              <a:t>G </a:t>
            </a:r>
            <a:r>
              <a:rPr lang="en-US" sz="1800" dirty="0" err="1">
                <a:solidFill>
                  <a:srgbClr val="586F9F"/>
                </a:solidFill>
              </a:rPr>
              <a:t>Hupin</a:t>
            </a:r>
            <a:r>
              <a:rPr lang="en-US" sz="1800" dirty="0">
                <a:solidFill>
                  <a:srgbClr val="586F9F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3" name="Picture 2" descr="Guillaume HUPIN | Staff scientist | PhD | Institut National de Physique  Nucléaire et de Physique des Particules | IPNO - Institut de physique  nucléaire | Research profile">
            <a:extLst>
              <a:ext uri="{FF2B5EF4-FFF2-40B4-BE49-F238E27FC236}">
                <a16:creationId xmlns:a16="http://schemas.microsoft.com/office/drawing/2014/main" id="{5BBB0FF5-808A-B358-564C-F0CD89F85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7"/>
          <a:stretch/>
        </p:blipFill>
        <p:spPr bwMode="auto">
          <a:xfrm>
            <a:off x="99924" y="1603575"/>
            <a:ext cx="661039" cy="8464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1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24" grpId="0"/>
      <p:bldP spid="16" grpId="0" animBg="1"/>
      <p:bldP spid="29" grpId="0"/>
      <p:bldP spid="30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5"/>
          <p:cNvSpPr/>
          <p:nvPr/>
        </p:nvSpPr>
        <p:spPr>
          <a:xfrm>
            <a:off x="0" y="1885898"/>
            <a:ext cx="12192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B + </a:t>
            </a:r>
            <a:r>
              <a:rPr lang="en-GB" sz="3600" dirty="0"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 Reaction Studies at LUNA 400kV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B88E9-4079-A3FF-9DB2-6DFE59EB93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6" t="14641" r="27648" b="24444"/>
          <a:stretch/>
        </p:blipFill>
        <p:spPr>
          <a:xfrm>
            <a:off x="3139440" y="3103178"/>
            <a:ext cx="5455920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00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3"/>
          <p:cNvSpPr/>
          <p:nvPr/>
        </p:nvSpPr>
        <p:spPr>
          <a:xfrm>
            <a:off x="0" y="1915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5469"/>
            <a:ext cx="11876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 Aliotta</a:t>
            </a: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0"/>
            <a:ext cx="10644336" cy="34295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Upcoming measurements at LUNA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Rettangolo 5">
            <a:extLst>
              <a:ext uri="{FF2B5EF4-FFF2-40B4-BE49-F238E27FC236}">
                <a16:creationId xmlns:a16="http://schemas.microsoft.com/office/drawing/2014/main" id="{B9B7FA97-B0A5-6330-A982-AAB9D17FA1C7}"/>
              </a:ext>
            </a:extLst>
          </p:cNvPr>
          <p:cNvSpPr/>
          <p:nvPr/>
        </p:nvSpPr>
        <p:spPr>
          <a:xfrm>
            <a:off x="0" y="6679061"/>
            <a:ext cx="12192000" cy="192867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22C739-4154-E2B7-CF0D-5C2267060DA9}"/>
              </a:ext>
            </a:extLst>
          </p:cNvPr>
          <p:cNvSpPr txBox="1"/>
          <p:nvPr/>
        </p:nvSpPr>
        <p:spPr>
          <a:xfrm>
            <a:off x="-194856" y="1840377"/>
            <a:ext cx="217081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23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Na(p,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/>
                <a:ea typeface="+mn-lt"/>
                <a:cs typeface="+mn-lt"/>
                <a:sym typeface="Symbol"/>
              </a:rPr>
              <a:t>a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)</a:t>
            </a:r>
            <a:r>
              <a:rPr lang="en-US" sz="2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20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Ne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pic>
        <p:nvPicPr>
          <p:cNvPr id="19" name="Picture 18" descr="A machine with many wires&#10;&#10;Description automatically generated">
            <a:extLst>
              <a:ext uri="{FF2B5EF4-FFF2-40B4-BE49-F238E27FC236}">
                <a16:creationId xmlns:a16="http://schemas.microsoft.com/office/drawing/2014/main" id="{7C9BC9CD-B46F-A1B4-B8AB-1A38EA3E8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5" r="9294"/>
          <a:stretch/>
        </p:blipFill>
        <p:spPr>
          <a:xfrm rot="5400000">
            <a:off x="403482" y="2796720"/>
            <a:ext cx="3620963" cy="32885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B3C11D-D630-BD35-1D31-3591A6DB9123}"/>
              </a:ext>
            </a:extLst>
          </p:cNvPr>
          <p:cNvSpPr txBox="1"/>
          <p:nvPr/>
        </p:nvSpPr>
        <p:spPr>
          <a:xfrm>
            <a:off x="1837912" y="1835652"/>
            <a:ext cx="2831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8A0F00"/>
                </a:solidFill>
              </a:rPr>
              <a:t>ELDAR ERC – Bruno (UoE)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3B143-A1F8-0C81-A237-1786A3243402}"/>
              </a:ext>
            </a:extLst>
          </p:cNvPr>
          <p:cNvSpPr txBox="1"/>
          <p:nvPr/>
        </p:nvSpPr>
        <p:spPr>
          <a:xfrm>
            <a:off x="1970624" y="740941"/>
            <a:ext cx="264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charged particle detection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3D4E9-0B35-3EA6-1869-A7B55FB3275E}"/>
              </a:ext>
            </a:extLst>
          </p:cNvPr>
          <p:cNvSpPr txBox="1"/>
          <p:nvPr/>
        </p:nvSpPr>
        <p:spPr>
          <a:xfrm>
            <a:off x="81326" y="567996"/>
            <a:ext cx="1531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4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B(</a:t>
            </a:r>
            <a:r>
              <a:rPr lang="el-GR" sz="24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,d)</a:t>
            </a:r>
            <a:r>
              <a:rPr lang="en-US" sz="2400" baseline="300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24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r>
              <a:rPr lang="en-US" sz="2400" baseline="300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4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B(</a:t>
            </a:r>
            <a:r>
              <a:rPr lang="el-GR" sz="24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,p)</a:t>
            </a:r>
            <a:r>
              <a:rPr lang="en-US" sz="2400" baseline="300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24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400" baseline="30000" dirty="0">
              <a:solidFill>
                <a:srgbClr val="8A0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49B032CF-5692-B4AC-07BB-B47C2700811D}"/>
              </a:ext>
            </a:extLst>
          </p:cNvPr>
          <p:cNvSpPr/>
          <p:nvPr/>
        </p:nvSpPr>
        <p:spPr>
          <a:xfrm>
            <a:off x="1547664" y="606509"/>
            <a:ext cx="349306" cy="68574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chine with a red and black text&#10;&#10;Description automatically generated with medium confidence">
            <a:extLst>
              <a:ext uri="{FF2B5EF4-FFF2-40B4-BE49-F238E27FC236}">
                <a16:creationId xmlns:a16="http://schemas.microsoft.com/office/drawing/2014/main" id="{BB429207-64A9-3DCA-65C9-F6C6069120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58"/>
          <a:stretch/>
        </p:blipFill>
        <p:spPr>
          <a:xfrm>
            <a:off x="8652809" y="2591743"/>
            <a:ext cx="3100148" cy="3620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31397F-ADEA-2655-BF16-2839E73E856B}"/>
              </a:ext>
            </a:extLst>
          </p:cNvPr>
          <p:cNvSpPr txBox="1"/>
          <p:nvPr/>
        </p:nvSpPr>
        <p:spPr>
          <a:xfrm>
            <a:off x="7069813" y="567995"/>
            <a:ext cx="4683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rgbClr val="8A0F00"/>
                </a:solidFill>
              </a:rPr>
              <a:t>10</a:t>
            </a:r>
            <a:r>
              <a:rPr lang="en-US" sz="2400" dirty="0">
                <a:solidFill>
                  <a:srgbClr val="8A0F00"/>
                </a:solidFill>
              </a:rPr>
              <a:t>B(</a:t>
            </a:r>
            <a:r>
              <a:rPr lang="en-US" sz="2400" dirty="0">
                <a:solidFill>
                  <a:srgbClr val="8A0F00"/>
                </a:solidFill>
                <a:latin typeface="Symbol" pitchFamily="2" charset="2"/>
              </a:rPr>
              <a:t>a</a:t>
            </a:r>
            <a:r>
              <a:rPr lang="en-US" sz="2400" dirty="0">
                <a:solidFill>
                  <a:srgbClr val="8A0F00"/>
                </a:solidFill>
              </a:rPr>
              <a:t>,n)</a:t>
            </a:r>
            <a:r>
              <a:rPr lang="en-US" sz="2400" baseline="30000" dirty="0">
                <a:solidFill>
                  <a:srgbClr val="8A0F00"/>
                </a:solidFill>
              </a:rPr>
              <a:t>13</a:t>
            </a:r>
            <a:r>
              <a:rPr lang="en-US" sz="2400" dirty="0">
                <a:solidFill>
                  <a:srgbClr val="8A0F00"/>
                </a:solidFill>
              </a:rPr>
              <a:t>N </a:t>
            </a:r>
            <a:r>
              <a:rPr lang="en-US" dirty="0"/>
              <a:t>activation measurement:</a:t>
            </a:r>
          </a:p>
          <a:p>
            <a:endParaRPr lang="en-US" dirty="0"/>
          </a:p>
          <a:p>
            <a:r>
              <a:rPr lang="en-US" dirty="0"/>
              <a:t>detect 511 keV annihilation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rays following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baseline="30000" dirty="0"/>
              <a:t>+</a:t>
            </a:r>
            <a:r>
              <a:rPr lang="en-US" dirty="0"/>
              <a:t> decay of </a:t>
            </a:r>
            <a:r>
              <a:rPr lang="en-US" baseline="30000" dirty="0"/>
              <a:t>13</a:t>
            </a:r>
            <a:r>
              <a:rPr lang="en-US" dirty="0"/>
              <a:t>N  (t </a:t>
            </a:r>
            <a:r>
              <a:rPr lang="en-US" baseline="-25000" dirty="0"/>
              <a:t>½</a:t>
            </a:r>
            <a:r>
              <a:rPr lang="en-US" dirty="0"/>
              <a:t> ~ 10 mins) in opposite crystals </a:t>
            </a:r>
          </a:p>
          <a:p>
            <a:endParaRPr lang="en-US" dirty="0"/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F58F0-58A5-D1D5-DA21-D41776290663}"/>
              </a:ext>
            </a:extLst>
          </p:cNvPr>
          <p:cNvSpPr txBox="1"/>
          <p:nvPr/>
        </p:nvSpPr>
        <p:spPr>
          <a:xfrm>
            <a:off x="1100665" y="1512226"/>
            <a:ext cx="2155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silicon detector array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DD624-B8F7-8B93-DE3E-073689E8F767}"/>
              </a:ext>
            </a:extLst>
          </p:cNvPr>
          <p:cNvSpPr txBox="1"/>
          <p:nvPr/>
        </p:nvSpPr>
        <p:spPr>
          <a:xfrm>
            <a:off x="8786055" y="2051096"/>
            <a:ext cx="261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segmented BGO detector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A52E-9C94-B963-25E6-CF2404BCDD3C}"/>
              </a:ext>
            </a:extLst>
          </p:cNvPr>
          <p:cNvSpPr txBox="1"/>
          <p:nvPr/>
        </p:nvSpPr>
        <p:spPr>
          <a:xfrm>
            <a:off x="5403991" y="6247718"/>
            <a:ext cx="1708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Jamie Jones, PhD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A1B90-1E1A-D45C-2953-93714A537D89}"/>
              </a:ext>
            </a:extLst>
          </p:cNvPr>
          <p:cNvSpPr txBox="1"/>
          <p:nvPr/>
        </p:nvSpPr>
        <p:spPr>
          <a:xfrm>
            <a:off x="5403991" y="4233707"/>
            <a:ext cx="1808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Rhys Bonnell, PhD</a:t>
            </a:r>
          </a:p>
        </p:txBody>
      </p:sp>
      <p:pic>
        <p:nvPicPr>
          <p:cNvPr id="16" name="Picture 15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9E221B5A-E4DC-6366-25EA-FFA6E4F27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792" y="2591743"/>
            <a:ext cx="1247137" cy="1636125"/>
          </a:xfrm>
          <a:prstGeom prst="rect">
            <a:avLst/>
          </a:prstGeom>
        </p:spPr>
      </p:pic>
      <p:pic>
        <p:nvPicPr>
          <p:cNvPr id="21" name="Picture 20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FCC64F48-68AF-D721-D04D-C7063B4DD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496" y="4693116"/>
            <a:ext cx="1371728" cy="15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4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04B02-EF79-8650-C423-125CDAF9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C987C-6D57-207F-D928-0993BA23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NUCLEAR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3CF51-7979-1314-E7CC-02EC41AC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24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E81922-308D-886B-F939-97937A360BA5}"/>
              </a:ext>
            </a:extLst>
          </p:cNvPr>
          <p:cNvGrpSpPr/>
          <p:nvPr/>
        </p:nvGrpSpPr>
        <p:grpSpPr>
          <a:xfrm>
            <a:off x="412750" y="211987"/>
            <a:ext cx="11486898" cy="6128273"/>
            <a:chOff x="412750" y="211987"/>
            <a:chExt cx="11486898" cy="6128273"/>
          </a:xfrm>
        </p:grpSpPr>
        <p:pic>
          <p:nvPicPr>
            <p:cNvPr id="9" name="Picture 12" descr="UoE_Horizontal Logo_CMYK.jpg">
              <a:extLst>
                <a:ext uri="{FF2B5EF4-FFF2-40B4-BE49-F238E27FC236}">
                  <a16:creationId xmlns:a16="http://schemas.microsoft.com/office/drawing/2014/main" id="{4A7D3A83-C3D7-8E42-2229-37407C2A2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10" y="211987"/>
              <a:ext cx="3081338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19A5D8-67AB-5900-51AA-1A761024BEAC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796996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DDC0A8F-2103-514A-6BCD-2C8DA8E5617E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6340260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933362-0DA5-3CA3-DE5D-162C67157957}"/>
              </a:ext>
            </a:extLst>
          </p:cNvPr>
          <p:cNvSpPr txBox="1"/>
          <p:nvPr/>
        </p:nvSpPr>
        <p:spPr>
          <a:xfrm>
            <a:off x="334785" y="255171"/>
            <a:ext cx="5341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solidFill>
                  <a:srgbClr val="8A0F00"/>
                </a:solidFill>
              </a:rPr>
              <a:t>10</a:t>
            </a:r>
            <a:r>
              <a:rPr lang="en-US" sz="2400" b="1" dirty="0">
                <a:solidFill>
                  <a:srgbClr val="8A0F00"/>
                </a:solidFill>
              </a:rPr>
              <a:t>B Target Production &amp; Characterization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90E3C-C3EB-2995-6110-A68B30A07177}"/>
              </a:ext>
            </a:extLst>
          </p:cNvPr>
          <p:cNvSpPr txBox="1"/>
          <p:nvPr/>
        </p:nvSpPr>
        <p:spPr>
          <a:xfrm>
            <a:off x="412750" y="997413"/>
            <a:ext cx="11486898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Target production by: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8A0F00"/>
                </a:solidFill>
              </a:rPr>
              <a:t>evaporation</a:t>
            </a:r>
            <a:r>
              <a:rPr lang="en-US" sz="2000" dirty="0">
                <a:solidFill>
                  <a:srgbClr val="8A0F00"/>
                </a:solidFill>
              </a:rPr>
              <a:t> </a:t>
            </a:r>
            <a:r>
              <a:rPr lang="en-US" sz="2000" dirty="0"/>
              <a:t>of </a:t>
            </a:r>
            <a:r>
              <a:rPr lang="en-US" sz="2000" dirty="0">
                <a:solidFill>
                  <a:srgbClr val="8A0F00"/>
                </a:solidFill>
              </a:rPr>
              <a:t>enriched </a:t>
            </a:r>
            <a:r>
              <a:rPr lang="en-US" sz="2000" baseline="30000" dirty="0">
                <a:solidFill>
                  <a:srgbClr val="8A0F00"/>
                </a:solidFill>
              </a:rPr>
              <a:t>10</a:t>
            </a:r>
            <a:r>
              <a:rPr lang="en-US" sz="2000" dirty="0">
                <a:solidFill>
                  <a:srgbClr val="8A0F00"/>
                </a:solidFill>
              </a:rPr>
              <a:t>B </a:t>
            </a:r>
            <a:r>
              <a:rPr lang="en-US" sz="2000" dirty="0"/>
              <a:t>on Ta backings @ Notre Dame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target thicknesses: 5 – 30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g/cm</a:t>
            </a:r>
            <a:r>
              <a:rPr lang="en-US" sz="2000" baseline="30000" dirty="0"/>
              <a:t>2</a:t>
            </a: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A0F00"/>
                </a:solidFill>
              </a:rPr>
              <a:t>target durability tests ongoing at ND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previous studies [Gula+ 2023] indicate </a:t>
            </a:r>
            <a:r>
              <a:rPr lang="en-US" sz="2000" dirty="0">
                <a:solidFill>
                  <a:srgbClr val="8A0F00"/>
                </a:solidFill>
              </a:rPr>
              <a:t>15% after 1-2C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dirty="0"/>
              <a:t>-beam, but </a:t>
            </a:r>
            <a:r>
              <a:rPr lang="en-US" sz="2000" dirty="0">
                <a:solidFill>
                  <a:srgbClr val="8A0F00"/>
                </a:solidFill>
              </a:rPr>
              <a:t>no data at low energies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8A0F00"/>
                </a:solidFill>
              </a:rPr>
              <a:t>implantation</a:t>
            </a:r>
            <a:r>
              <a:rPr lang="en-US" sz="2000" dirty="0"/>
              <a:t> (exploring options at </a:t>
            </a:r>
            <a:r>
              <a:rPr lang="en-US" sz="2000" dirty="0" err="1"/>
              <a:t>Rossendorf</a:t>
            </a:r>
            <a:r>
              <a:rPr lang="en-US" sz="2000" dirty="0"/>
              <a:t>) 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en-US" sz="2000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497261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5"/>
          <p:cNvSpPr/>
          <p:nvPr/>
        </p:nvSpPr>
        <p:spPr>
          <a:xfrm>
            <a:off x="0" y="1885898"/>
            <a:ext cx="12192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6,7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Li + </a:t>
            </a:r>
            <a:r>
              <a:rPr lang="en-GB" sz="3600" dirty="0"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 Reaction Studies at Bellotti Facility</a:t>
            </a:r>
          </a:p>
        </p:txBody>
      </p:sp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D1690E9-8819-02F1-22FC-5379EB8605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11" t="23020" r="3997" b="49007"/>
          <a:stretch/>
        </p:blipFill>
        <p:spPr>
          <a:xfrm>
            <a:off x="2595796" y="2966018"/>
            <a:ext cx="7000407" cy="29364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AE8A7F-08E5-F827-6EA6-82601E1280EA}"/>
              </a:ext>
            </a:extLst>
          </p:cNvPr>
          <p:cNvSpPr txBox="1"/>
          <p:nvPr/>
        </p:nvSpPr>
        <p:spPr>
          <a:xfrm>
            <a:off x="2586240" y="6137410"/>
            <a:ext cx="2287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3.5 MV accelerator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A72233-8398-6B2A-27FB-A63735E4EC46}"/>
              </a:ext>
            </a:extLst>
          </p:cNvPr>
          <p:cNvGrpSpPr/>
          <p:nvPr/>
        </p:nvGrpSpPr>
        <p:grpSpPr>
          <a:xfrm>
            <a:off x="5215336" y="5948289"/>
            <a:ext cx="5235304" cy="725141"/>
            <a:chOff x="1784332" y="4906276"/>
            <a:chExt cx="5235304" cy="725141"/>
          </a:xfrm>
        </p:grpSpPr>
        <p:sp>
          <p:nvSpPr>
            <p:cNvPr id="5" name="Rettangolo arrotondato 14">
              <a:extLst>
                <a:ext uri="{FF2B5EF4-FFF2-40B4-BE49-F238E27FC236}">
                  <a16:creationId xmlns:a16="http://schemas.microsoft.com/office/drawing/2014/main" id="{FE9FF954-F7BC-BC85-59BC-296108AC22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84332" y="4914939"/>
              <a:ext cx="834062" cy="70026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dirty="0">
                  <a:solidFill>
                    <a:prstClr val="white"/>
                  </a:solidFill>
                  <a:latin typeface="Calibri"/>
                </a:rPr>
                <a:t>He</a:t>
              </a:r>
            </a:p>
          </p:txBody>
        </p:sp>
        <p:sp>
          <p:nvSpPr>
            <p:cNvPr id="6" name="CasellaDiTesto 18">
              <a:extLst>
                <a:ext uri="{FF2B5EF4-FFF2-40B4-BE49-F238E27FC236}">
                  <a16:creationId xmlns:a16="http://schemas.microsoft.com/office/drawing/2014/main" id="{981E9C4F-19F7-5033-2353-F705C64FE37B}"/>
                </a:ext>
              </a:extLst>
            </p:cNvPr>
            <p:cNvSpPr txBox="1"/>
            <p:nvPr/>
          </p:nvSpPr>
          <p:spPr>
            <a:xfrm>
              <a:off x="2840438" y="4906276"/>
              <a:ext cx="4179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baseline="30000" dirty="0">
                  <a:solidFill>
                    <a:srgbClr val="5B9BD5">
                      <a:lumMod val="75000"/>
                    </a:srgbClr>
                  </a:solidFill>
                  <a:latin typeface="Calibri"/>
                </a:rPr>
                <a:t>4</a:t>
              </a:r>
              <a:r>
                <a:rPr lang="en-US" sz="2000" dirty="0">
                  <a:solidFill>
                    <a:srgbClr val="5B9BD5">
                      <a:lumMod val="75000"/>
                    </a:srgbClr>
                  </a:solidFill>
                  <a:latin typeface="Calibri"/>
                </a:rPr>
                <a:t>He</a:t>
              </a:r>
              <a:r>
                <a:rPr lang="en-US" sz="2000" baseline="30000" dirty="0">
                  <a:solidFill>
                    <a:srgbClr val="5B9BD5">
                      <a:lumMod val="75000"/>
                    </a:srgbClr>
                  </a:solidFill>
                  <a:latin typeface="Calibri"/>
                </a:rPr>
                <a:t>+</a:t>
              </a:r>
              <a:r>
                <a:rPr lang="en-US" sz="2000" dirty="0">
                  <a:solidFill>
                    <a:srgbClr val="5B9BD5">
                      <a:lumMod val="75000"/>
                    </a:srgbClr>
                  </a:solidFill>
                  <a:latin typeface="Calibri"/>
                </a:rPr>
                <a:t> (TV: 0.3 – 0.5 MV): 300 </a:t>
              </a:r>
              <a:r>
                <a:rPr lang="el-GR" sz="2000" dirty="0">
                  <a:solidFill>
                    <a:srgbClr val="5B9BD5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it-IT" sz="2000" dirty="0">
                  <a:solidFill>
                    <a:srgbClr val="5B9BD5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2000" dirty="0">
                <a:solidFill>
                  <a:srgbClr val="5B9BD5">
                    <a:lumMod val="75000"/>
                  </a:srgbClr>
                </a:solidFill>
                <a:latin typeface="Calibri"/>
              </a:endParaRPr>
            </a:p>
          </p:txBody>
        </p:sp>
        <p:sp>
          <p:nvSpPr>
            <p:cNvPr id="7" name="CasellaDiTesto 19">
              <a:extLst>
                <a:ext uri="{FF2B5EF4-FFF2-40B4-BE49-F238E27FC236}">
                  <a16:creationId xmlns:a16="http://schemas.microsoft.com/office/drawing/2014/main" id="{298943F9-CDEB-46B5-31E3-92682F80FDDF}"/>
                </a:ext>
              </a:extLst>
            </p:cNvPr>
            <p:cNvSpPr txBox="1"/>
            <p:nvPr/>
          </p:nvSpPr>
          <p:spPr>
            <a:xfrm>
              <a:off x="2843485" y="5231307"/>
              <a:ext cx="4174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baseline="30000" dirty="0">
                  <a:solidFill>
                    <a:srgbClr val="5B9BD5">
                      <a:lumMod val="75000"/>
                    </a:srgbClr>
                  </a:solidFill>
                  <a:latin typeface="Calibri"/>
                </a:rPr>
                <a:t>4</a:t>
              </a:r>
              <a:r>
                <a:rPr lang="en-US" sz="2000" dirty="0">
                  <a:solidFill>
                    <a:srgbClr val="5B9BD5">
                      <a:lumMod val="75000"/>
                    </a:srgbClr>
                  </a:solidFill>
                  <a:latin typeface="Calibri"/>
                </a:rPr>
                <a:t>He</a:t>
              </a:r>
              <a:r>
                <a:rPr lang="en-US" sz="2000" baseline="30000" dirty="0">
                  <a:solidFill>
                    <a:srgbClr val="5B9BD5">
                      <a:lumMod val="75000"/>
                    </a:srgbClr>
                  </a:solidFill>
                  <a:latin typeface="Calibri"/>
                </a:rPr>
                <a:t>+</a:t>
              </a:r>
              <a:r>
                <a:rPr lang="en-US" sz="2000" dirty="0">
                  <a:solidFill>
                    <a:srgbClr val="5B9BD5">
                      <a:lumMod val="75000"/>
                    </a:srgbClr>
                  </a:solidFill>
                  <a:latin typeface="Calibri"/>
                </a:rPr>
                <a:t> (TV: 0.5 – 3.5 MV): 500 </a:t>
              </a:r>
              <a:r>
                <a:rPr lang="el-GR" sz="2000" dirty="0">
                  <a:solidFill>
                    <a:srgbClr val="5B9BD5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it-IT" sz="2000" dirty="0">
                  <a:solidFill>
                    <a:srgbClr val="5B9BD5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2000" dirty="0">
                <a:solidFill>
                  <a:srgbClr val="5B9BD5">
                    <a:lumMod val="75000"/>
                  </a:srgbClr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72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022AC-EC0D-7F2A-7372-9C130EF2A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5BB72A-4F45-B52D-01BD-90CBDAF5B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3429000"/>
            <a:ext cx="7401854" cy="29721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BD93F-88C3-03F1-B5CE-34EBECBD3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 Aliotta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FF990-FB20-B962-6068-E65D5D5A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NUCLEAR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033C1-EAEE-BA3A-733A-5930F867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26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B44800-C0A4-89F8-7A24-0BB4BBEA87EF}"/>
              </a:ext>
            </a:extLst>
          </p:cNvPr>
          <p:cNvGrpSpPr/>
          <p:nvPr/>
        </p:nvGrpSpPr>
        <p:grpSpPr>
          <a:xfrm>
            <a:off x="412750" y="211987"/>
            <a:ext cx="11486898" cy="6128273"/>
            <a:chOff x="412750" y="211987"/>
            <a:chExt cx="11486898" cy="6128273"/>
          </a:xfrm>
        </p:grpSpPr>
        <p:pic>
          <p:nvPicPr>
            <p:cNvPr id="9" name="Picture 12" descr="UoE_Horizontal Logo_CMYK.jpg">
              <a:extLst>
                <a:ext uri="{FF2B5EF4-FFF2-40B4-BE49-F238E27FC236}">
                  <a16:creationId xmlns:a16="http://schemas.microsoft.com/office/drawing/2014/main" id="{E61A7E9F-7692-8721-4C9F-92F8F5E7D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10" y="211987"/>
              <a:ext cx="3081338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B04AEE2-1FB6-C2F2-C3C4-63637FB6C364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796996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4F6435-86F6-E7C6-19C4-128484DA72C7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6340260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448A814-BF2B-3593-AB9E-6C6DD0597CCC}"/>
              </a:ext>
            </a:extLst>
          </p:cNvPr>
          <p:cNvSpPr txBox="1"/>
          <p:nvPr/>
        </p:nvSpPr>
        <p:spPr>
          <a:xfrm>
            <a:off x="334785" y="255171"/>
            <a:ext cx="6373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solidFill>
                  <a:srgbClr val="8A0F00"/>
                </a:solidFill>
              </a:rPr>
              <a:t>6,7</a:t>
            </a:r>
            <a:r>
              <a:rPr lang="en-US" sz="2400" b="1" dirty="0">
                <a:solidFill>
                  <a:srgbClr val="8A0F00"/>
                </a:solidFill>
              </a:rPr>
              <a:t>Li(</a:t>
            </a:r>
            <a:r>
              <a:rPr lang="en-US" sz="2400" b="1" dirty="0" err="1">
                <a:solidFill>
                  <a:srgbClr val="8A0F00"/>
                </a:solidFill>
                <a:latin typeface="Symbol" pitchFamily="2" charset="2"/>
              </a:rPr>
              <a:t>a,g</a:t>
            </a:r>
            <a:r>
              <a:rPr lang="en-US" sz="2400" b="1" dirty="0">
                <a:solidFill>
                  <a:srgbClr val="8A0F00"/>
                </a:solidFill>
              </a:rPr>
              <a:t>) reactions: prompt </a:t>
            </a:r>
            <a:r>
              <a:rPr lang="en-US" sz="2400" b="1" dirty="0">
                <a:solidFill>
                  <a:srgbClr val="8A0F00"/>
                </a:solidFill>
                <a:latin typeface="Symbol" pitchFamily="2" charset="2"/>
              </a:rPr>
              <a:t>g</a:t>
            </a:r>
            <a:r>
              <a:rPr lang="en-US" sz="2400" b="1" dirty="0">
                <a:solidFill>
                  <a:srgbClr val="8A0F00"/>
                </a:solidFill>
              </a:rPr>
              <a:t>-ray measurements</a:t>
            </a:r>
            <a:r>
              <a:rPr lang="en-US" sz="2400" b="1" dirty="0">
                <a:solidFill>
                  <a:srgbClr val="8A0F00"/>
                </a:solidFill>
                <a:latin typeface="Symbol" pitchFamily="2" charset="2"/>
              </a:rPr>
              <a:t> </a:t>
            </a:r>
            <a:endParaRPr lang="en-US" sz="2400" b="1" dirty="0">
              <a:solidFill>
                <a:srgbClr val="8A0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998F8E-ECEC-3352-9BD2-B1F02A79C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889" y="851195"/>
            <a:ext cx="6795759" cy="26899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CFBE75-03B0-C54C-C1AD-2DD7EADBCC93}"/>
              </a:ext>
            </a:extLst>
          </p:cNvPr>
          <p:cNvSpPr txBox="1"/>
          <p:nvPr/>
        </p:nvSpPr>
        <p:spPr>
          <a:xfrm>
            <a:off x="838200" y="1603855"/>
            <a:ext cx="3652090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prompt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-ray detection with either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HPGe</a:t>
            </a:r>
            <a:r>
              <a:rPr lang="en-US" dirty="0"/>
              <a:t> detectors or the BGO detector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6FFBDA-D44D-3552-8FC5-1313B4B231E6}"/>
              </a:ext>
            </a:extLst>
          </p:cNvPr>
          <p:cNvSpPr txBox="1"/>
          <p:nvPr/>
        </p:nvSpPr>
        <p:spPr>
          <a:xfrm>
            <a:off x="8501768" y="4500537"/>
            <a:ext cx="2897268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push measurements </a:t>
            </a:r>
          </a:p>
          <a:p>
            <a:pPr>
              <a:lnSpc>
                <a:spcPct val="150000"/>
              </a:lnSpc>
            </a:pPr>
            <a:r>
              <a:rPr lang="en-US" dirty="0"/>
              <a:t>to lowest accessible energies</a:t>
            </a:r>
          </a:p>
        </p:txBody>
      </p:sp>
    </p:spTree>
    <p:extLst>
      <p:ext uri="{BB962C8B-B14F-4D97-AF65-F5344CB8AC3E}">
        <p14:creationId xmlns:p14="http://schemas.microsoft.com/office/powerpoint/2010/main" val="720427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41329-D053-3D5C-F8FB-1B7AEBC3F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firework&#10;&#10;Description automatically generated">
            <a:extLst>
              <a:ext uri="{FF2B5EF4-FFF2-40B4-BE49-F238E27FC236}">
                <a16:creationId xmlns:a16="http://schemas.microsoft.com/office/drawing/2014/main" id="{3A48EE9B-A3FD-0322-E4BF-E3519774F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060" y="789432"/>
            <a:ext cx="10042585" cy="3735576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489AFA-0D98-D30C-165E-FD89BB7C96D0}"/>
              </a:ext>
            </a:extLst>
          </p:cNvPr>
          <p:cNvGrpSpPr/>
          <p:nvPr/>
        </p:nvGrpSpPr>
        <p:grpSpPr>
          <a:xfrm>
            <a:off x="516209" y="830641"/>
            <a:ext cx="4063354" cy="1191248"/>
            <a:chOff x="544508" y="569469"/>
            <a:chExt cx="4761797" cy="1483141"/>
          </a:xfrm>
        </p:grpSpPr>
        <p:pic>
          <p:nvPicPr>
            <p:cNvPr id="3" name="Picture 2" descr="A logo for a company&#10;&#10;Description automatically generated with medium confidence">
              <a:extLst>
                <a:ext uri="{FF2B5EF4-FFF2-40B4-BE49-F238E27FC236}">
                  <a16:creationId xmlns:a16="http://schemas.microsoft.com/office/drawing/2014/main" id="{0338B199-5C78-DF4F-1054-12CBF771D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5588"/>
            <a:stretch/>
          </p:blipFill>
          <p:spPr>
            <a:xfrm>
              <a:off x="1889425" y="569469"/>
              <a:ext cx="3416880" cy="1483141"/>
            </a:xfrm>
            <a:prstGeom prst="rect">
              <a:avLst/>
            </a:prstGeom>
          </p:spPr>
        </p:pic>
        <p:pic>
          <p:nvPicPr>
            <p:cNvPr id="6" name="Picture 5" descr="A logo with orange dots&#10;&#10;Description automatically generated">
              <a:extLst>
                <a:ext uri="{FF2B5EF4-FFF2-40B4-BE49-F238E27FC236}">
                  <a16:creationId xmlns:a16="http://schemas.microsoft.com/office/drawing/2014/main" id="{B6F5F388-CBF7-A543-190A-4DAC5BB8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508" y="611191"/>
              <a:ext cx="1363546" cy="136354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4273C16-588D-B930-8408-232CE105DA25}"/>
              </a:ext>
            </a:extLst>
          </p:cNvPr>
          <p:cNvSpPr txBox="1"/>
          <p:nvPr/>
        </p:nvSpPr>
        <p:spPr>
          <a:xfrm>
            <a:off x="1382646" y="5810448"/>
            <a:ext cx="10042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Just recruited: 1 PhD student (December), 1 PDRA Exp (February), 1 PDRA Theo (June-July)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EA05C-5E6B-0D60-E793-F2EEDD8C60D7}"/>
              </a:ext>
            </a:extLst>
          </p:cNvPr>
          <p:cNvGrpSpPr/>
          <p:nvPr/>
        </p:nvGrpSpPr>
        <p:grpSpPr>
          <a:xfrm>
            <a:off x="412750" y="211987"/>
            <a:ext cx="11486898" cy="6128273"/>
            <a:chOff x="412750" y="211987"/>
            <a:chExt cx="11486898" cy="6128273"/>
          </a:xfrm>
        </p:grpSpPr>
        <p:pic>
          <p:nvPicPr>
            <p:cNvPr id="12" name="Picture 12" descr="UoE_Horizontal Logo_CMYK.jpg">
              <a:extLst>
                <a:ext uri="{FF2B5EF4-FFF2-40B4-BE49-F238E27FC236}">
                  <a16:creationId xmlns:a16="http://schemas.microsoft.com/office/drawing/2014/main" id="{37459C59-98B2-69E0-1091-BB6EAC8F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10" y="211987"/>
              <a:ext cx="3081338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5D59FDC-CE8D-15CE-99B6-08601621044E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796996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E92A79-49FE-8842-82FF-C2A37D792253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6340260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screenshot of a group of men&#10;&#10;Description automatically generated">
            <a:extLst>
              <a:ext uri="{FF2B5EF4-FFF2-40B4-BE49-F238E27FC236}">
                <a16:creationId xmlns:a16="http://schemas.microsoft.com/office/drawing/2014/main" id="{5ECA911C-E492-57D4-4BFA-963E2F41A1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767"/>
          <a:stretch/>
        </p:blipFill>
        <p:spPr>
          <a:xfrm>
            <a:off x="2930107" y="3405727"/>
            <a:ext cx="6331786" cy="2292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714BC3-C142-BB08-9BF8-907E29CE8BE2}"/>
              </a:ext>
            </a:extLst>
          </p:cNvPr>
          <p:cNvSpPr txBox="1"/>
          <p:nvPr/>
        </p:nvSpPr>
        <p:spPr>
          <a:xfrm>
            <a:off x="334785" y="255171"/>
            <a:ext cx="464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A0F00"/>
                </a:solidFill>
              </a:rPr>
              <a:t>Grant Start Date: </a:t>
            </a:r>
            <a:r>
              <a:rPr lang="en-US" sz="2400" b="1">
                <a:solidFill>
                  <a:srgbClr val="8A0F00"/>
                </a:solidFill>
              </a:rPr>
              <a:t>2 December 2024</a:t>
            </a:r>
            <a:endParaRPr lang="en-US" sz="2400" b="1" dirty="0">
              <a:solidFill>
                <a:srgbClr val="8A0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9E87B-8767-0BF0-C3B8-F5569E9C34CE}"/>
              </a:ext>
            </a:extLst>
          </p:cNvPr>
          <p:cNvSpPr txBox="1"/>
          <p:nvPr/>
        </p:nvSpPr>
        <p:spPr>
          <a:xfrm>
            <a:off x="8376062" y="1623395"/>
            <a:ext cx="304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https://</a:t>
            </a:r>
            <a:r>
              <a:rPr lang="en-US" dirty="0" err="1">
                <a:solidFill>
                  <a:schemeClr val="accent2"/>
                </a:solidFill>
              </a:rPr>
              <a:t>www.erc-nuclear.uk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78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CCA57-6AB4-DA86-0D1A-A8F655802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ooey%20Paste%20Thanks%20You">
            <a:extLst>
              <a:ext uri="{FF2B5EF4-FFF2-40B4-BE49-F238E27FC236}">
                <a16:creationId xmlns:a16="http://schemas.microsoft.com/office/drawing/2014/main" id="{958F2C41-D085-EAE5-02C9-4296B2E3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8032" y="1643247"/>
            <a:ext cx="2715935" cy="357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3">
            <a:extLst>
              <a:ext uri="{FF2B5EF4-FFF2-40B4-BE49-F238E27FC236}">
                <a16:creationId xmlns:a16="http://schemas.microsoft.com/office/drawing/2014/main" id="{CBE576E4-D04A-1718-339D-9493E5214BED}"/>
              </a:ext>
            </a:extLst>
          </p:cNvPr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  Aliotta</a:t>
            </a: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4B34A2E9-F137-323F-72F5-EF9E0DA2DCCB}"/>
              </a:ext>
            </a:extLst>
          </p:cNvPr>
          <p:cNvSpPr txBox="1"/>
          <p:nvPr/>
        </p:nvSpPr>
        <p:spPr>
          <a:xfrm>
            <a:off x="1552830" y="-27384"/>
            <a:ext cx="10639169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ttangolo 5">
            <a:extLst>
              <a:ext uri="{FF2B5EF4-FFF2-40B4-BE49-F238E27FC236}">
                <a16:creationId xmlns:a16="http://schemas.microsoft.com/office/drawing/2014/main" id="{622AC5F4-12C6-4075-37C3-6009CBE70707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75305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0B29B-945C-CA99-D31E-BEF3AA6C0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B8FB75-23D6-6A2A-CAD1-75684EE1F0CB}"/>
              </a:ext>
            </a:extLst>
          </p:cNvPr>
          <p:cNvSpPr txBox="1"/>
          <p:nvPr/>
        </p:nvSpPr>
        <p:spPr>
          <a:xfrm>
            <a:off x="362675" y="225500"/>
            <a:ext cx="6399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A0F00"/>
                </a:solidFill>
              </a:rPr>
              <a:t>Long-Standing Questions in Nuclear Astrophysics</a:t>
            </a:r>
          </a:p>
        </p:txBody>
      </p:sp>
      <p:sp>
        <p:nvSpPr>
          <p:cNvPr id="15" name="Date Placeholder 7">
            <a:extLst>
              <a:ext uri="{FF2B5EF4-FFF2-40B4-BE49-F238E27FC236}">
                <a16:creationId xmlns:a16="http://schemas.microsoft.com/office/drawing/2014/main" id="{D59ACAB2-A56B-BF3C-EC0C-AFBEFA3E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GB" dirty="0"/>
              <a:t>M Aliotta</a:t>
            </a:r>
            <a:endParaRPr lang="en-US" dirty="0"/>
          </a:p>
        </p:txBody>
      </p:sp>
      <p:sp>
        <p:nvSpPr>
          <p:cNvPr id="16" name="Footer Placeholder 8">
            <a:extLst>
              <a:ext uri="{FF2B5EF4-FFF2-40B4-BE49-F238E27FC236}">
                <a16:creationId xmlns:a16="http://schemas.microsoft.com/office/drawing/2014/main" id="{B550BF67-421F-BC9F-9CD4-3E56FE32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E16DFE0A-6B38-E01F-184F-68EB8F75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4E59B9-2EB2-194F-A4E9-2EF6DCDE0BC3}" type="slidenum">
              <a:rPr lang="en-US" smtClean="0"/>
              <a:t>3</a:t>
            </a:fld>
            <a:r>
              <a:rPr lang="en-US" dirty="0"/>
              <a:t>/8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1E66510-4AC3-E96F-4121-157FE657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724" y="1294228"/>
            <a:ext cx="3380698" cy="22823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46C0E18-0160-E5C7-28A9-F174AFBA8CBB}"/>
              </a:ext>
            </a:extLst>
          </p:cNvPr>
          <p:cNvSpPr txBox="1"/>
          <p:nvPr/>
        </p:nvSpPr>
        <p:spPr>
          <a:xfrm rot="16200000">
            <a:off x="11238971" y="2455499"/>
            <a:ext cx="1399858" cy="270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Spitaleri</a:t>
            </a:r>
            <a:r>
              <a:rPr lang="en-US" sz="1200" dirty="0"/>
              <a:t>+ PLB (2016)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BD3A4B1-6C52-2F66-1254-B32216D0F4FE}"/>
              </a:ext>
            </a:extLst>
          </p:cNvPr>
          <p:cNvGrpSpPr/>
          <p:nvPr/>
        </p:nvGrpSpPr>
        <p:grpSpPr>
          <a:xfrm>
            <a:off x="4368647" y="4553298"/>
            <a:ext cx="4408937" cy="1712456"/>
            <a:chOff x="4368647" y="4553298"/>
            <a:chExt cx="4408937" cy="17124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75E452-E7D7-D5D7-08C9-53D50EDF41F3}"/>
                </a:ext>
              </a:extLst>
            </p:cNvPr>
            <p:cNvSpPr txBox="1"/>
            <p:nvPr/>
          </p:nvSpPr>
          <p:spPr>
            <a:xfrm>
              <a:off x="4368647" y="4553298"/>
              <a:ext cx="3913571" cy="1712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400" dirty="0"/>
                <a:t>key idea:</a:t>
              </a:r>
            </a:p>
            <a:p>
              <a:pPr algn="ctr">
                <a:lnSpc>
                  <a:spcPts val="3200"/>
                </a:lnSpc>
              </a:pPr>
              <a:r>
                <a:rPr lang="en-US" sz="2400" dirty="0">
                  <a:solidFill>
                    <a:srgbClr val="586F9F"/>
                  </a:solidFill>
                </a:rPr>
                <a:t>Nuclear Clustering </a:t>
              </a:r>
              <a:endParaRPr lang="en-US" sz="2400" dirty="0">
                <a:solidFill>
                  <a:srgbClr val="586F9F"/>
                </a:solidFill>
                <a:sym typeface="Wingdings" pitchFamily="2" charset="2"/>
              </a:endParaRPr>
            </a:p>
            <a:p>
              <a:pPr algn="ctr">
                <a:lnSpc>
                  <a:spcPts val="3200"/>
                </a:lnSpc>
              </a:pPr>
              <a:endParaRPr lang="en-US" sz="2400" dirty="0">
                <a:sym typeface="Wingdings" pitchFamily="2" charset="2"/>
              </a:endParaRPr>
            </a:p>
            <a:p>
              <a:pPr algn="ctr">
                <a:lnSpc>
                  <a:spcPts val="3200"/>
                </a:lnSpc>
              </a:pPr>
              <a:r>
                <a:rPr lang="en-US" sz="2400" dirty="0">
                  <a:sym typeface="Wingdings" pitchFamily="2" charset="2"/>
                </a:rPr>
                <a:t>key to unlock all three puzzles</a:t>
              </a:r>
              <a:endParaRPr lang="en-US" sz="2400" dirty="0"/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9A839575-8647-6CB4-E2BC-61D50E35A5F0}"/>
                </a:ext>
              </a:extLst>
            </p:cNvPr>
            <p:cNvSpPr/>
            <p:nvPr/>
          </p:nvSpPr>
          <p:spPr>
            <a:xfrm>
              <a:off x="6152453" y="5463253"/>
              <a:ext cx="271466" cy="333250"/>
            </a:xfrm>
            <a:prstGeom prst="downArrow">
              <a:avLst/>
            </a:prstGeom>
            <a:solidFill>
              <a:srgbClr val="586F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Share Your Ideas! | Join in Jericho">
              <a:extLst>
                <a:ext uri="{FF2B5EF4-FFF2-40B4-BE49-F238E27FC236}">
                  <a16:creationId xmlns:a16="http://schemas.microsoft.com/office/drawing/2014/main" id="{0A4485D7-8D63-482A-FE61-75DD9891E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979" y="4745948"/>
              <a:ext cx="1063605" cy="878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DFCFF2-F7FF-3333-F556-F505EA9C5134}"/>
              </a:ext>
            </a:extLst>
          </p:cNvPr>
          <p:cNvGrpSpPr/>
          <p:nvPr/>
        </p:nvGrpSpPr>
        <p:grpSpPr>
          <a:xfrm>
            <a:off x="333661" y="886819"/>
            <a:ext cx="3842911" cy="3417212"/>
            <a:chOff x="333661" y="886819"/>
            <a:chExt cx="3842911" cy="341721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1E189F-EBBE-E49C-A402-3BBE648DCD5A}"/>
                </a:ext>
              </a:extLst>
            </p:cNvPr>
            <p:cNvSpPr txBox="1"/>
            <p:nvPr/>
          </p:nvSpPr>
          <p:spPr>
            <a:xfrm>
              <a:off x="333661" y="886819"/>
              <a:ext cx="38429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8A0F00"/>
                  </a:solidFill>
                </a:rPr>
                <a:t>Q1. Cosmological Lithium Problem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7324B4-151D-544C-58AA-5B70EF915C4C}"/>
                </a:ext>
              </a:extLst>
            </p:cNvPr>
            <p:cNvSpPr txBox="1"/>
            <p:nvPr/>
          </p:nvSpPr>
          <p:spPr>
            <a:xfrm>
              <a:off x="450504" y="3657700"/>
              <a:ext cx="36815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586F9F"/>
                  </a:solidFill>
                </a:rPr>
                <a:t>factor of 3 discrepancy </a:t>
              </a:r>
              <a:r>
                <a:rPr lang="en-US" dirty="0"/>
                <a:t>between observed and predicted Li abundance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E1171D1-FB01-50DC-5EE9-BBC63B9AE5E0}"/>
              </a:ext>
            </a:extLst>
          </p:cNvPr>
          <p:cNvGrpSpPr/>
          <p:nvPr/>
        </p:nvGrpSpPr>
        <p:grpSpPr>
          <a:xfrm>
            <a:off x="4394450" y="908186"/>
            <a:ext cx="3752888" cy="3386667"/>
            <a:chOff x="4394450" y="908186"/>
            <a:chExt cx="3752888" cy="338666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5A67317-8C57-EF07-FAEF-E9712AC97E74}"/>
                </a:ext>
              </a:extLst>
            </p:cNvPr>
            <p:cNvGrpSpPr/>
            <p:nvPr/>
          </p:nvGrpSpPr>
          <p:grpSpPr>
            <a:xfrm>
              <a:off x="4394450" y="908186"/>
              <a:ext cx="3752888" cy="2329354"/>
              <a:chOff x="4394450" y="1009786"/>
              <a:chExt cx="3752888" cy="2329354"/>
            </a:xfrm>
          </p:grpSpPr>
          <p:pic>
            <p:nvPicPr>
              <p:cNvPr id="1036" name="Picture 12">
                <a:extLst>
                  <a:ext uri="{FF2B5EF4-FFF2-40B4-BE49-F238E27FC236}">
                    <a16:creationId xmlns:a16="http://schemas.microsoft.com/office/drawing/2014/main" id="{DEE5FA07-5F28-DFA5-A16E-9E7290DFC0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746" y="1509081"/>
                <a:ext cx="3518592" cy="1830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97622E-B3D0-218E-81BA-0F21D7FF7611}"/>
                  </a:ext>
                </a:extLst>
              </p:cNvPr>
              <p:cNvSpPr txBox="1"/>
              <p:nvPr/>
            </p:nvSpPr>
            <p:spPr>
              <a:xfrm>
                <a:off x="4394450" y="1009786"/>
                <a:ext cx="36949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8A0F00"/>
                    </a:solidFill>
                  </a:rPr>
                  <a:t>Q2. Nucleosynthesis in First Stars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19CC96-1C2F-DCA3-6D01-0D1B7B2DF6DA}"/>
                </a:ext>
              </a:extLst>
            </p:cNvPr>
            <p:cNvSpPr txBox="1"/>
            <p:nvPr/>
          </p:nvSpPr>
          <p:spPr>
            <a:xfrm>
              <a:off x="4628746" y="3648522"/>
              <a:ext cx="351859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ym typeface="Wingdings" pitchFamily="2" charset="2"/>
                </a:rPr>
                <a:t>made of pristine H and He </a:t>
              </a:r>
            </a:p>
            <a:p>
              <a:pPr algn="ctr"/>
              <a:r>
                <a:rPr lang="en-US" dirty="0">
                  <a:solidFill>
                    <a:srgbClr val="586F9F"/>
                  </a:solidFill>
                </a:rPr>
                <a:t>very massive </a:t>
              </a:r>
              <a:r>
                <a:rPr lang="en-US" dirty="0">
                  <a:solidFill>
                    <a:srgbClr val="586F9F"/>
                  </a:solidFill>
                  <a:sym typeface="Wingdings" pitchFamily="2" charset="2"/>
                </a:rPr>
                <a:t> need CNO nuclei</a:t>
              </a:r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E16505-8400-A132-9E17-A012EE4962B8}"/>
              </a:ext>
            </a:extLst>
          </p:cNvPr>
          <p:cNvSpPr txBox="1"/>
          <p:nvPr/>
        </p:nvSpPr>
        <p:spPr>
          <a:xfrm>
            <a:off x="8573583" y="886819"/>
            <a:ext cx="3318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8A0F00"/>
                </a:solidFill>
              </a:rPr>
              <a:t>Q3. Electron Screening Puzzle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B10841-E13F-86DD-0810-F55A9EF8FF9F}"/>
              </a:ext>
            </a:extLst>
          </p:cNvPr>
          <p:cNvSpPr txBox="1"/>
          <p:nvPr/>
        </p:nvSpPr>
        <p:spPr>
          <a:xfrm>
            <a:off x="8634319" y="3657700"/>
            <a:ext cx="3384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discrepancy between experiment and theory </a:t>
            </a:r>
            <a:r>
              <a:rPr lang="en-US" dirty="0">
                <a:solidFill>
                  <a:srgbClr val="586F9F"/>
                </a:solidFill>
              </a:rPr>
              <a:t>remains unexplained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301909-DB41-FA67-73C9-3FF98CBF0575}"/>
              </a:ext>
            </a:extLst>
          </p:cNvPr>
          <p:cNvSpPr/>
          <p:nvPr/>
        </p:nvSpPr>
        <p:spPr>
          <a:xfrm>
            <a:off x="926674" y="1571050"/>
            <a:ext cx="325256" cy="87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73215D-BE9C-FA5E-DFC5-805E707C0042}"/>
              </a:ext>
            </a:extLst>
          </p:cNvPr>
          <p:cNvGrpSpPr/>
          <p:nvPr/>
        </p:nvGrpSpPr>
        <p:grpSpPr>
          <a:xfrm>
            <a:off x="412750" y="211987"/>
            <a:ext cx="11486898" cy="6128273"/>
            <a:chOff x="412750" y="211987"/>
            <a:chExt cx="11486898" cy="6128273"/>
          </a:xfrm>
        </p:grpSpPr>
        <p:pic>
          <p:nvPicPr>
            <p:cNvPr id="36" name="Picture 12" descr="UoE_Horizontal Logo_CMYK.jpg">
              <a:extLst>
                <a:ext uri="{FF2B5EF4-FFF2-40B4-BE49-F238E27FC236}">
                  <a16:creationId xmlns:a16="http://schemas.microsoft.com/office/drawing/2014/main" id="{D48D9E72-290E-D85A-A721-2F39AD457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10" y="211987"/>
              <a:ext cx="3081338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BAA0E4-5363-6FC5-D460-640322B7035F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796996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248FC95-2284-5157-EEA0-817923660D22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6340260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D62A83-5BB0-2A92-1FA2-E49AEFC31A55}"/>
              </a:ext>
            </a:extLst>
          </p:cNvPr>
          <p:cNvGrpSpPr/>
          <p:nvPr/>
        </p:nvGrpSpPr>
        <p:grpSpPr>
          <a:xfrm>
            <a:off x="223320" y="1092434"/>
            <a:ext cx="3923707" cy="2575643"/>
            <a:chOff x="223320" y="1092434"/>
            <a:chExt cx="3923707" cy="25756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3EB8C2B-7FA2-F1C1-3FA2-00CDA49AA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8971"/>
            <a:stretch/>
          </p:blipFill>
          <p:spPr>
            <a:xfrm>
              <a:off x="223320" y="1444557"/>
              <a:ext cx="3827265" cy="22235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75F8D5-A923-EB7D-EBE4-137CFEB9E3E4}"/>
                </a:ext>
              </a:extLst>
            </p:cNvPr>
            <p:cNvSpPr txBox="1"/>
            <p:nvPr/>
          </p:nvSpPr>
          <p:spPr>
            <a:xfrm rot="16200000">
              <a:off x="2877294" y="2085168"/>
              <a:ext cx="226246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 err="1"/>
                <a:t>Matteucci</a:t>
              </a:r>
              <a:r>
                <a:rPr lang="en-US" sz="1200" dirty="0"/>
                <a:t>+ MNRAS (2021)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74E82F-E3DB-A109-85B8-DE8F7EE31E39}"/>
              </a:ext>
            </a:extLst>
          </p:cNvPr>
          <p:cNvSpPr txBox="1"/>
          <p:nvPr/>
        </p:nvSpPr>
        <p:spPr>
          <a:xfrm rot="16200000">
            <a:off x="-46567" y="1775956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[log10]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F48BBA-5061-CF49-D4C5-705B083D08ED}"/>
              </a:ext>
            </a:extLst>
          </p:cNvPr>
          <p:cNvSpPr txBox="1"/>
          <p:nvPr/>
        </p:nvSpPr>
        <p:spPr>
          <a:xfrm>
            <a:off x="2301499" y="338385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[K]</a:t>
            </a:r>
          </a:p>
        </p:txBody>
      </p:sp>
    </p:spTree>
    <p:extLst>
      <p:ext uri="{BB962C8B-B14F-4D97-AF65-F5344CB8AC3E}">
        <p14:creationId xmlns:p14="http://schemas.microsoft.com/office/powerpoint/2010/main" val="2156018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E969A-3AD2-09CB-C859-BB736B53B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19A7693D-ED03-0BE0-54A7-7EED7C27F028}"/>
              </a:ext>
            </a:extLst>
          </p:cNvPr>
          <p:cNvGrpSpPr/>
          <p:nvPr/>
        </p:nvGrpSpPr>
        <p:grpSpPr>
          <a:xfrm>
            <a:off x="322470" y="3101481"/>
            <a:ext cx="2613217" cy="2348919"/>
            <a:chOff x="914733" y="2634904"/>
            <a:chExt cx="3409929" cy="2838064"/>
          </a:xfrm>
        </p:grpSpPr>
        <p:pic>
          <p:nvPicPr>
            <p:cNvPr id="56" name="Picture 6" descr="Define &quot;Triple-alpha Process&quot; : SkyFall Meteorites Glossary">
              <a:extLst>
                <a:ext uri="{FF2B5EF4-FFF2-40B4-BE49-F238E27FC236}">
                  <a16:creationId xmlns:a16="http://schemas.microsoft.com/office/drawing/2014/main" id="{C49B0285-E392-D20E-8604-99C66BC20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733" y="3140550"/>
              <a:ext cx="3409929" cy="2332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0A2FD5-0689-93AC-AA8C-68C2FF9FA20D}"/>
                </a:ext>
              </a:extLst>
            </p:cNvPr>
            <p:cNvSpPr txBox="1"/>
            <p:nvPr/>
          </p:nvSpPr>
          <p:spPr>
            <a:xfrm>
              <a:off x="1649509" y="2634904"/>
              <a:ext cx="2329317" cy="380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86F9F"/>
                  </a:solidFill>
                </a:rPr>
                <a:t>triple alpha process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BCBC53B-1659-F8A6-0370-9A83F12E7F3B}"/>
              </a:ext>
            </a:extLst>
          </p:cNvPr>
          <p:cNvSpPr txBox="1"/>
          <p:nvPr/>
        </p:nvSpPr>
        <p:spPr>
          <a:xfrm>
            <a:off x="8170860" y="1082526"/>
            <a:ext cx="3737173" cy="1429622"/>
          </a:xfrm>
          <a:prstGeom prst="rect">
            <a:avLst/>
          </a:prstGeom>
          <a:noFill/>
          <a:ln w="19050">
            <a:solidFill>
              <a:srgbClr val="8A0F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nuclear clustering may greatly </a:t>
            </a:r>
            <a:r>
              <a:rPr lang="en-US" sz="2000" dirty="0">
                <a:solidFill>
                  <a:srgbClr val="586F9F"/>
                </a:solidFill>
              </a:rPr>
              <a:t>enhance fusion probabilities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586F9F"/>
                </a:solidFill>
              </a:rPr>
              <a:t>at low (i.e. astrophysical) energies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34B32-6236-7159-BD68-F90EE883FDE1}"/>
              </a:ext>
            </a:extLst>
          </p:cNvPr>
          <p:cNvSpPr txBox="1"/>
          <p:nvPr/>
        </p:nvSpPr>
        <p:spPr>
          <a:xfrm>
            <a:off x="334785" y="255171"/>
            <a:ext cx="2519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A0F00"/>
                </a:solidFill>
              </a:rPr>
              <a:t>Nuclear Clustering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B2D3A8-6AF3-76C8-1C28-857BB3BA9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M Aliotta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EADDB8D-2887-1E83-BAD2-4AA4E0870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NUCLEAR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5B4124-B115-A8C1-31BB-01CB0BB9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59B9-2EB2-194F-A4E9-2EF6DCDE0BC3}" type="slidenum">
              <a:rPr lang="en-US" smtClean="0"/>
              <a:t>4</a:t>
            </a:fld>
            <a:r>
              <a:rPr lang="en-US" dirty="0"/>
              <a:t>/8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CFD47B-CEC5-E583-880B-835555F65DC7}"/>
              </a:ext>
            </a:extLst>
          </p:cNvPr>
          <p:cNvGrpSpPr/>
          <p:nvPr/>
        </p:nvGrpSpPr>
        <p:grpSpPr>
          <a:xfrm>
            <a:off x="412750" y="211987"/>
            <a:ext cx="11486898" cy="6128273"/>
            <a:chOff x="412750" y="211987"/>
            <a:chExt cx="11486898" cy="6128273"/>
          </a:xfrm>
        </p:grpSpPr>
        <p:pic>
          <p:nvPicPr>
            <p:cNvPr id="12" name="Picture 12" descr="UoE_Horizontal Logo_CMYK.jpg">
              <a:extLst>
                <a:ext uri="{FF2B5EF4-FFF2-40B4-BE49-F238E27FC236}">
                  <a16:creationId xmlns:a16="http://schemas.microsoft.com/office/drawing/2014/main" id="{1EA1D188-F7DB-22ED-C3DE-09A392A61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10" y="211987"/>
              <a:ext cx="3081338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D92588-23A3-D1C1-608D-96DB5D3501A1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796996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99524C1-9101-E3AC-5411-A9BEB4503A41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" y="6340260"/>
              <a:ext cx="1148689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09A63B4-9B50-214D-F401-94854DF2C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985"/>
          <a:stretch/>
        </p:blipFill>
        <p:spPr>
          <a:xfrm>
            <a:off x="428929" y="927919"/>
            <a:ext cx="1397096" cy="16753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554222C-D85F-2E9B-D385-F720A4B62554}"/>
              </a:ext>
            </a:extLst>
          </p:cNvPr>
          <p:cNvSpPr txBox="1"/>
          <p:nvPr/>
        </p:nvSpPr>
        <p:spPr>
          <a:xfrm>
            <a:off x="1873316" y="1295242"/>
            <a:ext cx="3362844" cy="878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very stable configurations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building blocks for other nuclei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72485C-CB5F-3806-0DD0-AD1D96A68359}"/>
              </a:ext>
            </a:extLst>
          </p:cNvPr>
          <p:cNvGrpSpPr/>
          <p:nvPr/>
        </p:nvGrpSpPr>
        <p:grpSpPr>
          <a:xfrm>
            <a:off x="5236161" y="945408"/>
            <a:ext cx="2823311" cy="1558695"/>
            <a:chOff x="7836836" y="947189"/>
            <a:chExt cx="2823311" cy="15586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AAA40C-C709-349F-9772-757A16892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2780" y="1282062"/>
              <a:ext cx="1098599" cy="7870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B5B7B9-F797-822F-2A06-09A2BB934296}"/>
                </a:ext>
              </a:extLst>
            </p:cNvPr>
            <p:cNvSpPr txBox="1"/>
            <p:nvPr/>
          </p:nvSpPr>
          <p:spPr>
            <a:xfrm>
              <a:off x="9360708" y="2164069"/>
              <a:ext cx="1299439" cy="341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sym typeface="Symbol" panose="05050102010706020507" pitchFamily="18" charset="2"/>
                </a:rPr>
                <a:t>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  <a:sym typeface="Wingdings" panose="05000000000000000000" pitchFamily="2" charset="2"/>
                </a:rPr>
                <a:t> ⊕ </a:t>
              </a:r>
              <a:r>
                <a:rPr lang="en-US" sz="1600" dirty="0">
                  <a:sym typeface="Wingdings" panose="05000000000000000000" pitchFamily="2" charset="2"/>
                </a:rPr>
                <a:t>d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  <a:sym typeface="Wingdings" panose="05000000000000000000" pitchFamily="2" charset="2"/>
                </a:rPr>
                <a:t>⊕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</a:rPr>
                <a:t>a</a:t>
              </a:r>
              <a:r>
                <a:rPr lang="en-US" sz="1600" dirty="0">
                  <a:sym typeface="Wingdings" panose="05000000000000000000" pitchFamily="2" charset="2"/>
                </a:rPr>
                <a:t> </a:t>
              </a:r>
              <a:endParaRPr lang="en-US" sz="1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875BB6-7D59-C692-EDE4-EF1A519FB5F2}"/>
                </a:ext>
              </a:extLst>
            </p:cNvPr>
            <p:cNvSpPr txBox="1"/>
            <p:nvPr/>
          </p:nvSpPr>
          <p:spPr>
            <a:xfrm>
              <a:off x="9342643" y="949537"/>
              <a:ext cx="471060" cy="372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10</a:t>
              </a:r>
              <a:r>
                <a:rPr lang="en-US" dirty="0"/>
                <a:t>B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C24987-1405-C577-D288-F52CA081C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836" y="1297023"/>
              <a:ext cx="957832" cy="834538"/>
            </a:xfrm>
            <a:prstGeom prst="rect">
              <a:avLst/>
            </a:prstGeom>
            <a:solidFill>
              <a:schemeClr val="accent2"/>
            </a:solidFill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88D37D-87AB-CD1A-D960-FBAB99091591}"/>
                </a:ext>
              </a:extLst>
            </p:cNvPr>
            <p:cNvSpPr txBox="1"/>
            <p:nvPr/>
          </p:nvSpPr>
          <p:spPr>
            <a:xfrm>
              <a:off x="7993262" y="947189"/>
              <a:ext cx="471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6</a:t>
              </a:r>
              <a:r>
                <a:rPr lang="en-US" dirty="0"/>
                <a:t>Li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AEE5EC-9B74-F1DE-FB76-23FB80B033A9}"/>
                </a:ext>
              </a:extLst>
            </p:cNvPr>
            <p:cNvSpPr txBox="1"/>
            <p:nvPr/>
          </p:nvSpPr>
          <p:spPr>
            <a:xfrm>
              <a:off x="7875771" y="2161969"/>
              <a:ext cx="868835" cy="341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sym typeface="Symbol" panose="05050102010706020507" pitchFamily="18" charset="2"/>
                </a:rPr>
                <a:t>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  <a:sym typeface="Wingdings" panose="05000000000000000000" pitchFamily="2" charset="2"/>
                </a:rPr>
                <a:t>  ⊕  </a:t>
              </a:r>
              <a:r>
                <a:rPr lang="en-US" sz="1600" dirty="0">
                  <a:sym typeface="Wingdings" panose="05000000000000000000" pitchFamily="2" charset="2"/>
                </a:rPr>
                <a:t>d</a:t>
              </a:r>
              <a:endParaRPr lang="en-US" sz="16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5EB6438-E73E-A362-0320-90461A4E66FA}"/>
              </a:ext>
            </a:extLst>
          </p:cNvPr>
          <p:cNvGrpSpPr/>
          <p:nvPr/>
        </p:nvGrpSpPr>
        <p:grpSpPr>
          <a:xfrm>
            <a:off x="7328197" y="3361195"/>
            <a:ext cx="4317106" cy="1799595"/>
            <a:chOff x="7328197" y="3361195"/>
            <a:chExt cx="4317106" cy="179959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5A8C387-53B5-47C6-96E3-67142783F14D}"/>
                </a:ext>
              </a:extLst>
            </p:cNvPr>
            <p:cNvGrpSpPr/>
            <p:nvPr/>
          </p:nvGrpSpPr>
          <p:grpSpPr>
            <a:xfrm>
              <a:off x="7328197" y="3878041"/>
              <a:ext cx="4317106" cy="856273"/>
              <a:chOff x="6826176" y="4468839"/>
              <a:chExt cx="4317106" cy="85627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47329DD-5411-0F0D-88DA-10059EB037BB}"/>
                  </a:ext>
                </a:extLst>
              </p:cNvPr>
              <p:cNvGrpSpPr/>
              <p:nvPr/>
            </p:nvGrpSpPr>
            <p:grpSpPr>
              <a:xfrm>
                <a:off x="6826176" y="4468839"/>
                <a:ext cx="1653403" cy="834538"/>
                <a:chOff x="6373584" y="4565697"/>
                <a:chExt cx="1653403" cy="834538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670D330B-7474-6F43-D18B-E1E08FD5A8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7008" y="4835492"/>
                  <a:ext cx="339979" cy="331404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BB6AA231-2ACE-B35A-FC4D-18B16075AA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3584" y="4565697"/>
                  <a:ext cx="1056528" cy="834538"/>
                </a:xfrm>
                <a:prstGeom prst="rect">
                  <a:avLst/>
                </a:prstGeom>
                <a:solidFill>
                  <a:schemeClr val="accent2"/>
                </a:solidFill>
              </p:spPr>
            </p:pic>
          </p:grp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A42E7A6-13F4-FFF5-E7A4-8D3416C46072}"/>
                  </a:ext>
                </a:extLst>
              </p:cNvPr>
              <p:cNvSpPr/>
              <p:nvPr/>
            </p:nvSpPr>
            <p:spPr>
              <a:xfrm>
                <a:off x="9642947" y="4519452"/>
                <a:ext cx="868835" cy="805660"/>
              </a:xfrm>
              <a:prstGeom prst="ellipse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+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138879D-BEBA-6A2B-5796-01EAEDDEC24D}"/>
                  </a:ext>
                </a:extLst>
              </p:cNvPr>
              <p:cNvSpPr/>
              <p:nvPr/>
            </p:nvSpPr>
            <p:spPr>
              <a:xfrm>
                <a:off x="10764909" y="4752784"/>
                <a:ext cx="378373" cy="36576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+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5E2F88C-0261-01D4-1641-69316078F161}"/>
                  </a:ext>
                </a:extLst>
              </p:cNvPr>
              <p:cNvSpPr txBox="1"/>
              <p:nvPr/>
            </p:nvSpPr>
            <p:spPr>
              <a:xfrm>
                <a:off x="8818310" y="4626173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≠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9190E53-F0FD-0628-75EC-FFD69F4992B3}"/>
                </a:ext>
              </a:extLst>
            </p:cNvPr>
            <p:cNvSpPr txBox="1"/>
            <p:nvPr/>
          </p:nvSpPr>
          <p:spPr>
            <a:xfrm>
              <a:off x="7328891" y="4791458"/>
              <a:ext cx="4254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lower Coulomb barrier </a:t>
              </a:r>
              <a:r>
                <a:rPr lang="en-US" dirty="0">
                  <a:sym typeface="Wingdings" pitchFamily="2" charset="2"/>
                </a:rPr>
                <a:t> enhanced fusion </a:t>
              </a:r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250A35E-7ABB-1948-C8B7-53905BB6A28A}"/>
                </a:ext>
              </a:extLst>
            </p:cNvPr>
            <p:cNvSpPr txBox="1"/>
            <p:nvPr/>
          </p:nvSpPr>
          <p:spPr>
            <a:xfrm>
              <a:off x="7328197" y="3361195"/>
              <a:ext cx="2590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86F9F"/>
                  </a:solidFill>
                </a:rPr>
                <a:t>electron screening puzzle</a:t>
              </a:r>
            </a:p>
          </p:txBody>
        </p:sp>
      </p:grp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A7F5E908-42C7-BF2C-AF40-78E6AFCBF189}"/>
              </a:ext>
            </a:extLst>
          </p:cNvPr>
          <p:cNvGrpSpPr/>
          <p:nvPr/>
        </p:nvGrpSpPr>
        <p:grpSpPr>
          <a:xfrm>
            <a:off x="2546115" y="3492970"/>
            <a:ext cx="3781037" cy="2524561"/>
            <a:chOff x="2546115" y="3492970"/>
            <a:chExt cx="3781037" cy="252456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108730F-3458-8D07-73B6-A62BDF1AEA75}"/>
                </a:ext>
              </a:extLst>
            </p:cNvPr>
            <p:cNvGrpSpPr/>
            <p:nvPr/>
          </p:nvGrpSpPr>
          <p:grpSpPr>
            <a:xfrm>
              <a:off x="2546115" y="3492970"/>
              <a:ext cx="3781037" cy="2524561"/>
              <a:chOff x="7261380" y="2869638"/>
              <a:chExt cx="4469695" cy="287413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D10E2257-F9DE-1A76-0EC4-0D464BB17555}"/>
                  </a:ext>
                </a:extLst>
              </p:cNvPr>
              <p:cNvGrpSpPr/>
              <p:nvPr/>
            </p:nvGrpSpPr>
            <p:grpSpPr>
              <a:xfrm>
                <a:off x="7261380" y="2869638"/>
                <a:ext cx="4469695" cy="2874130"/>
                <a:chOff x="6775600" y="2769622"/>
                <a:chExt cx="4469695" cy="2874130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09DA0C99-E457-7761-2C0B-F0A51C3BEFB6}"/>
                    </a:ext>
                  </a:extLst>
                </p:cNvPr>
                <p:cNvGrpSpPr/>
                <p:nvPr/>
              </p:nvGrpSpPr>
              <p:grpSpPr>
                <a:xfrm>
                  <a:off x="6775600" y="2769622"/>
                  <a:ext cx="3933020" cy="2874130"/>
                  <a:chOff x="6775600" y="2769622"/>
                  <a:chExt cx="3933020" cy="2874130"/>
                </a:xfrm>
              </p:grpSpPr>
              <p:pic>
                <p:nvPicPr>
                  <p:cNvPr id="2048" name="Picture 4" descr="C-12 Level Diagram">
                    <a:extLst>
                      <a:ext uri="{FF2B5EF4-FFF2-40B4-BE49-F238E27FC236}">
                        <a16:creationId xmlns:a16="http://schemas.microsoft.com/office/drawing/2014/main" id="{4549962C-0AA6-A118-2963-2D42E12A986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75600" y="2769622"/>
                    <a:ext cx="3933020" cy="28741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2049" name="Straight Arrow Connector 2048">
                    <a:extLst>
                      <a:ext uri="{FF2B5EF4-FFF2-40B4-BE49-F238E27FC236}">
                        <a16:creationId xmlns:a16="http://schemas.microsoft.com/office/drawing/2014/main" id="{24BC81EB-992A-25D2-7087-01BA857E31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511143" y="3681898"/>
                    <a:ext cx="448634" cy="95445"/>
                  </a:xfrm>
                  <a:prstGeom prst="straightConnector1">
                    <a:avLst/>
                  </a:prstGeom>
                  <a:ln w="19050">
                    <a:solidFill>
                      <a:srgbClr val="8A0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97D2C7CA-F3D3-5226-EC3D-96F43E7BBC2F}"/>
                    </a:ext>
                  </a:extLst>
                </p:cNvPr>
                <p:cNvSpPr txBox="1"/>
                <p:nvPr/>
              </p:nvSpPr>
              <p:spPr>
                <a:xfrm>
                  <a:off x="9824137" y="4131416"/>
                  <a:ext cx="14211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8A0F00"/>
                      </a:solidFill>
                    </a:rPr>
                    <a:t>~10</a:t>
                  </a:r>
                  <a:r>
                    <a:rPr lang="en-US" sz="1400" baseline="30000" dirty="0">
                      <a:solidFill>
                        <a:srgbClr val="8A0F00"/>
                      </a:solidFill>
                    </a:rPr>
                    <a:t>7</a:t>
                  </a:r>
                  <a:r>
                    <a:rPr lang="en-US" sz="1400" dirty="0">
                      <a:solidFill>
                        <a:srgbClr val="8A0F00"/>
                      </a:solidFill>
                    </a:rPr>
                    <a:t> times faster</a:t>
                  </a:r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469AAB4-FFD2-EDED-1CE0-2082870456DA}"/>
                  </a:ext>
                </a:extLst>
              </p:cNvPr>
              <p:cNvSpPr txBox="1"/>
              <p:nvPr/>
            </p:nvSpPr>
            <p:spPr>
              <a:xfrm>
                <a:off x="10332993" y="3026172"/>
                <a:ext cx="10046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Hoyle state</a:t>
                </a:r>
              </a:p>
            </p:txBody>
          </p:sp>
        </p:grpSp>
        <p:pic>
          <p:nvPicPr>
            <p:cNvPr id="2050" name="Picture 2049">
              <a:extLst>
                <a:ext uri="{FF2B5EF4-FFF2-40B4-BE49-F238E27FC236}">
                  <a16:creationId xmlns:a16="http://schemas.microsoft.com/office/drawing/2014/main" id="{FCBFE44F-7015-BB2C-5622-58AD4C862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448" y="3951137"/>
              <a:ext cx="707211" cy="725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3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5"/>
          <p:cNvSpPr/>
          <p:nvPr/>
        </p:nvSpPr>
        <p:spPr>
          <a:xfrm>
            <a:off x="0" y="1885898"/>
            <a:ext cx="12192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The Cosmological Lithium Problem(s)</a:t>
            </a:r>
          </a:p>
        </p:txBody>
      </p:sp>
    </p:spTree>
    <p:extLst>
      <p:ext uri="{BB962C8B-B14F-4D97-AF65-F5344CB8AC3E}">
        <p14:creationId xmlns:p14="http://schemas.microsoft.com/office/powerpoint/2010/main" val="1149256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0B8E0C9-40AB-D347-B69C-075CBF79F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63"/>
          <a:stretch/>
        </p:blipFill>
        <p:spPr>
          <a:xfrm>
            <a:off x="7173475" y="542806"/>
            <a:ext cx="4573200" cy="59627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623" y="388712"/>
            <a:ext cx="8134797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800000"/>
                </a:solidFill>
              </a:rPr>
              <a:t>Primordial Nucleosynthesis (BBN) and Primordial Abundances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800000"/>
                </a:solidFill>
              </a:rPr>
              <a:t>3 minutes after Big Bang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ttangolo 5">
            <a:extLst>
              <a:ext uri="{FF2B5EF4-FFF2-40B4-BE49-F238E27FC236}">
                <a16:creationId xmlns:a16="http://schemas.microsoft.com/office/drawing/2014/main" id="{19A0232D-7762-6481-8E9C-4E68EE8F332E}"/>
              </a:ext>
            </a:extLst>
          </p:cNvPr>
          <p:cNvSpPr/>
          <p:nvPr/>
        </p:nvSpPr>
        <p:spPr>
          <a:xfrm>
            <a:off x="0" y="6679061"/>
            <a:ext cx="12192000" cy="192867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3">
            <a:extLst>
              <a:ext uri="{FF2B5EF4-FFF2-40B4-BE49-F238E27FC236}">
                <a16:creationId xmlns:a16="http://schemas.microsoft.com/office/drawing/2014/main" id="{DFE3C76E-A7D3-9B96-3972-0C2251748AF0}"/>
              </a:ext>
            </a:extLst>
          </p:cNvPr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8E308DB4-30B8-08BD-1652-8A12B4BAB5B0}"/>
              </a:ext>
            </a:extLst>
          </p:cNvPr>
          <p:cNvSpPr txBox="1"/>
          <p:nvPr/>
        </p:nvSpPr>
        <p:spPr>
          <a:xfrm>
            <a:off x="1547664" y="0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Big Bang Nucleosynthesis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AE88A-4430-8DEB-E9F9-7DE4A98B1615}"/>
              </a:ext>
            </a:extLst>
          </p:cNvPr>
          <p:cNvGrpSpPr/>
          <p:nvPr/>
        </p:nvGrpSpPr>
        <p:grpSpPr>
          <a:xfrm>
            <a:off x="821864" y="1422418"/>
            <a:ext cx="5885092" cy="5190893"/>
            <a:chOff x="318760" y="1495581"/>
            <a:chExt cx="5359121" cy="47222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1DC9057-343E-4F55-167D-B71C82108207}"/>
                </a:ext>
              </a:extLst>
            </p:cNvPr>
            <p:cNvSpPr txBox="1"/>
            <p:nvPr/>
          </p:nvSpPr>
          <p:spPr>
            <a:xfrm>
              <a:off x="1112508" y="5940836"/>
              <a:ext cx="362283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8A0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adapted from Fields (2011) ARNPS©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6C2493-596A-D27A-B557-F40AD9B8E448}"/>
                </a:ext>
              </a:extLst>
            </p:cNvPr>
            <p:cNvGrpSpPr/>
            <p:nvPr/>
          </p:nvGrpSpPr>
          <p:grpSpPr>
            <a:xfrm>
              <a:off x="318760" y="1495581"/>
              <a:ext cx="5359121" cy="4330185"/>
              <a:chOff x="318760" y="1495581"/>
              <a:chExt cx="5359121" cy="433018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ED99DBE-C578-CF15-B62D-DF488EB1D7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9853"/>
              <a:stretch/>
            </p:blipFill>
            <p:spPr>
              <a:xfrm>
                <a:off x="318760" y="1495582"/>
                <a:ext cx="5359121" cy="4330184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604538-B2B6-A816-5845-83142BB26DE7}"/>
                  </a:ext>
                </a:extLst>
              </p:cNvPr>
              <p:cNvSpPr/>
              <p:nvPr/>
            </p:nvSpPr>
            <p:spPr>
              <a:xfrm>
                <a:off x="3470671" y="1495581"/>
                <a:ext cx="1420238" cy="13838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D2384B1-51CF-77C7-A05C-EC865A1A0CC9}"/>
                  </a:ext>
                </a:extLst>
              </p:cNvPr>
              <p:cNvSpPr/>
              <p:nvPr/>
            </p:nvSpPr>
            <p:spPr>
              <a:xfrm>
                <a:off x="1093509" y="3572759"/>
                <a:ext cx="961534" cy="4996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196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6845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/>
          <p:cNvSpPr/>
          <p:nvPr/>
        </p:nvSpPr>
        <p:spPr>
          <a:xfrm>
            <a:off x="1547664" y="16845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6"/>
          <p:cNvSpPr txBox="1"/>
          <p:nvPr/>
        </p:nvSpPr>
        <p:spPr>
          <a:xfrm>
            <a:off x="0" y="-10539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 Aliotta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CasellaDiTesto 7"/>
          <p:cNvSpPr txBox="1"/>
          <p:nvPr/>
        </p:nvSpPr>
        <p:spPr>
          <a:xfrm>
            <a:off x="1547664" y="-10539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026600FD-2604-FB30-D5F6-5EA52A59DB4E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5477D5-567D-632B-444D-11C646E12B31}"/>
              </a:ext>
            </a:extLst>
          </p:cNvPr>
          <p:cNvSpPr txBox="1"/>
          <p:nvPr/>
        </p:nvSpPr>
        <p:spPr>
          <a:xfrm>
            <a:off x="1600200" y="1605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Cosmic Lithium Problem: Possible Solutions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34E670-1ECA-2447-AE76-9831E1D6E96E}"/>
              </a:ext>
            </a:extLst>
          </p:cNvPr>
          <p:cNvGrpSpPr/>
          <p:nvPr/>
        </p:nvGrpSpPr>
        <p:grpSpPr>
          <a:xfrm>
            <a:off x="31244" y="511444"/>
            <a:ext cx="4292783" cy="6032574"/>
            <a:chOff x="7147921" y="454366"/>
            <a:chExt cx="3992158" cy="5915437"/>
          </a:xfrm>
        </p:grpSpPr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539B261A-9C1A-C822-F626-76239792F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69"/>
            <a:stretch/>
          </p:blipFill>
          <p:spPr>
            <a:xfrm>
              <a:off x="7147921" y="454366"/>
              <a:ext cx="3992158" cy="591543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5D272B-9B17-4A83-B1CA-00A59004CE8B}"/>
                </a:ext>
              </a:extLst>
            </p:cNvPr>
            <p:cNvSpPr/>
            <p:nvPr/>
          </p:nvSpPr>
          <p:spPr>
            <a:xfrm>
              <a:off x="7147921" y="6152827"/>
              <a:ext cx="578759" cy="216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03EB850-AA91-48FA-B6F3-5F0662FC997D}"/>
              </a:ext>
            </a:extLst>
          </p:cNvPr>
          <p:cNvSpPr txBox="1"/>
          <p:nvPr/>
        </p:nvSpPr>
        <p:spPr>
          <a:xfrm>
            <a:off x="5180056" y="2281943"/>
            <a:ext cx="6810420" cy="4174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GB" sz="2400" b="1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400" b="1" i="0" u="none" strike="noStrike" dirty="0">
                <a:solidFill>
                  <a:srgbClr val="8A0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strophysics</a:t>
            </a:r>
            <a:r>
              <a:rPr lang="en-GB" sz="2400" b="0" i="0" u="none" strike="noStrike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>
              <a:lnSpc>
                <a:spcPts val="3200"/>
              </a:lnSpc>
            </a:pPr>
            <a:r>
              <a:rPr lang="en-GB" sz="2400" b="0" i="0" u="none" strike="noStrike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incorrect interpretation of astronomical observation?</a:t>
            </a:r>
          </a:p>
          <a:p>
            <a:pPr>
              <a:lnSpc>
                <a:spcPts val="3200"/>
              </a:lnSpc>
            </a:pPr>
            <a:r>
              <a:rPr lang="en-GB" sz="2400" dirty="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depletion mechanisms in stars?</a:t>
            </a:r>
          </a:p>
          <a:p>
            <a:pPr>
              <a:lnSpc>
                <a:spcPts val="3200"/>
              </a:lnSpc>
            </a:pPr>
            <a:endParaRPr lang="en-GB" sz="2400" b="0" i="0" u="none" strike="noStrike" dirty="0">
              <a:solidFill>
                <a:srgbClr val="44444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200"/>
              </a:lnSpc>
            </a:pPr>
            <a:r>
              <a:rPr lang="en-GB" sz="2400" b="1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2400" b="1" i="0" u="none" strike="noStrike" dirty="0">
                <a:solidFill>
                  <a:srgbClr val="8A0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uclear physics: </a:t>
            </a:r>
          </a:p>
          <a:p>
            <a:pPr>
              <a:lnSpc>
                <a:spcPts val="3200"/>
              </a:lnSpc>
            </a:pPr>
            <a:r>
              <a:rPr lang="en-GB" sz="2400" dirty="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wrong or incomplete nuclear reaction rates?</a:t>
            </a:r>
          </a:p>
          <a:p>
            <a:pPr>
              <a:lnSpc>
                <a:spcPts val="3200"/>
              </a:lnSpc>
              <a:buClr>
                <a:srgbClr val="8A0F00"/>
              </a:buClr>
            </a:pPr>
            <a:r>
              <a:rPr lang="en-GB" sz="2400" b="0" i="0" u="none" strike="noStrike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other key reactions controlling </a:t>
            </a:r>
            <a:r>
              <a:rPr lang="en-GB" sz="2400" b="0" i="0" u="none" strike="noStrike" baseline="30000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sz="2400" b="0" i="0" u="none" strike="noStrike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 yield?</a:t>
            </a:r>
          </a:p>
          <a:p>
            <a:pPr>
              <a:lnSpc>
                <a:spcPts val="3200"/>
              </a:lnSpc>
            </a:pPr>
            <a:endParaRPr lang="en-GB" sz="2400" b="0" i="0" u="none" strike="noStrike" dirty="0">
              <a:solidFill>
                <a:srgbClr val="44444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200"/>
              </a:lnSpc>
            </a:pPr>
            <a:r>
              <a:rPr lang="en-GB" sz="2400" b="1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2400" b="1" i="0" u="none" strike="noStrike" dirty="0">
                <a:solidFill>
                  <a:srgbClr val="8A0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on-standard model: </a:t>
            </a:r>
          </a:p>
          <a:p>
            <a:pPr>
              <a:lnSpc>
                <a:spcPts val="3200"/>
              </a:lnSpc>
            </a:pPr>
            <a:r>
              <a:rPr lang="en-GB" sz="2400" dirty="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400" b="0" i="0" u="none" strike="noStrike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urrent theories incorrect or incomplete?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5C74F-874F-D8C5-ECE2-EC83D87304D4}"/>
              </a:ext>
            </a:extLst>
          </p:cNvPr>
          <p:cNvSpPr txBox="1"/>
          <p:nvPr/>
        </p:nvSpPr>
        <p:spPr>
          <a:xfrm>
            <a:off x="5180056" y="968039"/>
            <a:ext cx="6255495" cy="1143070"/>
          </a:xfrm>
          <a:prstGeom prst="rect">
            <a:avLst/>
          </a:prstGeom>
          <a:noFill/>
          <a:ln>
            <a:solidFill>
              <a:srgbClr val="8A0F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D, 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 and 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He: 	good agreement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Li: 	overestimated by factor 3!</a:t>
            </a:r>
          </a:p>
        </p:txBody>
      </p:sp>
    </p:spTree>
    <p:extLst>
      <p:ext uri="{BB962C8B-B14F-4D97-AF65-F5344CB8AC3E}">
        <p14:creationId xmlns:p14="http://schemas.microsoft.com/office/powerpoint/2010/main" val="359193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5"/>
          <p:cNvSpPr/>
          <p:nvPr/>
        </p:nvSpPr>
        <p:spPr>
          <a:xfrm>
            <a:off x="0" y="1885898"/>
            <a:ext cx="12192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Nucleosynthesis in First Stars</a:t>
            </a:r>
          </a:p>
        </p:txBody>
      </p:sp>
    </p:spTree>
    <p:extLst>
      <p:ext uri="{BB962C8B-B14F-4D97-AF65-F5344CB8AC3E}">
        <p14:creationId xmlns:p14="http://schemas.microsoft.com/office/powerpoint/2010/main" val="1481696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261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/>
          <p:cNvSpPr/>
          <p:nvPr/>
        </p:nvSpPr>
        <p:spPr>
          <a:xfrm>
            <a:off x="1547664" y="-261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6"/>
          <p:cNvSpPr txBox="1"/>
          <p:nvPr/>
        </p:nvSpPr>
        <p:spPr>
          <a:xfrm>
            <a:off x="0" y="-2999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 Aliotta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CasellaDiTesto 7"/>
          <p:cNvSpPr txBox="1"/>
          <p:nvPr/>
        </p:nvSpPr>
        <p:spPr>
          <a:xfrm>
            <a:off x="1547664" y="-29994"/>
            <a:ext cx="10644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026600FD-2604-FB30-D5F6-5EA52A59DB4E}"/>
              </a:ext>
            </a:extLst>
          </p:cNvPr>
          <p:cNvSpPr/>
          <p:nvPr/>
        </p:nvSpPr>
        <p:spPr>
          <a:xfrm>
            <a:off x="0" y="6627446"/>
            <a:ext cx="12192000" cy="24448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5477D5-567D-632B-444D-11C646E12B31}"/>
              </a:ext>
            </a:extLst>
          </p:cNvPr>
          <p:cNvSpPr txBox="1"/>
          <p:nvPr/>
        </p:nvSpPr>
        <p:spPr>
          <a:xfrm>
            <a:off x="1600200" y="-17850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Nucleosynthesis in First Stars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2CAD13-3483-558E-FEB9-7B97979678A4}"/>
              </a:ext>
            </a:extLst>
          </p:cNvPr>
          <p:cNvSpPr txBox="1"/>
          <p:nvPr/>
        </p:nvSpPr>
        <p:spPr>
          <a:xfrm>
            <a:off x="183136" y="574166"/>
            <a:ext cx="6126480" cy="5944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Identikit of First Stars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formed 200-400 million years after Big Bang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very massive (up to </a:t>
            </a:r>
            <a:r>
              <a:rPr lang="en-US" sz="24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100-1000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2400" baseline="-25000" dirty="0">
                <a:solidFill>
                  <a:srgbClr val="800000"/>
                </a:solidFill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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made of primordial H and He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CNO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sustain star against gravity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69FAD7-DA67-66D0-0288-2550001E3FB7}"/>
              </a:ext>
            </a:extLst>
          </p:cNvPr>
          <p:cNvSpPr txBox="1"/>
          <p:nvPr/>
        </p:nvSpPr>
        <p:spPr>
          <a:xfrm>
            <a:off x="6180566" y="3523538"/>
            <a:ext cx="5926868" cy="2435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first stars evolve?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burn He via 3</a:t>
            </a:r>
            <a:r>
              <a:rPr lang="en-US" sz="2400" dirty="0"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form CNO nuclei?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die as CCSN, pair production SN, or BHs?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2423C59-4F88-8DAE-41AD-2CF288DA0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127" y="570491"/>
            <a:ext cx="5314196" cy="276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DFA227-9761-625A-EF41-00C98DAA3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58" y="2147692"/>
            <a:ext cx="4366532" cy="33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5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62223</TotalTime>
  <Words>1588</Words>
  <Application>Microsoft Macintosh PowerPoint</Application>
  <PresentationFormat>Widescreen</PresentationFormat>
  <Paragraphs>374</Paragraphs>
  <Slides>28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ＭＳ Ｐゴシック</vt:lpstr>
      <vt:lpstr>Arial</vt:lpstr>
      <vt:lpstr>Calibri</vt:lpstr>
      <vt:lpstr>Calibri Light</vt:lpstr>
      <vt:lpstr>Symbol</vt:lpstr>
      <vt:lpstr>Wingdings</vt:lpstr>
      <vt:lpstr>Office Theme</vt:lpstr>
      <vt:lpstr>Equation</vt:lpstr>
      <vt:lpstr>Worksheet</vt:lpstr>
      <vt:lpstr>Clip</vt:lpstr>
      <vt:lpstr>NUclear CLustering Effects in Astrophysical Reactions NUCLEAR Nucleosynthesis in First Stars and Other Puzzles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Marialuisa Aliotta</dc:creator>
  <cp:lastModifiedBy>Marialuisa Aliotta</cp:lastModifiedBy>
  <cp:revision>754</cp:revision>
  <cp:lastPrinted>2024-02-02T08:33:10Z</cp:lastPrinted>
  <dcterms:created xsi:type="dcterms:W3CDTF">2023-11-14T22:24:07Z</dcterms:created>
  <dcterms:modified xsi:type="dcterms:W3CDTF">2025-02-21T11:41:36Z</dcterms:modified>
</cp:coreProperties>
</file>