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303" r:id="rId4"/>
    <p:sldId id="305" r:id="rId5"/>
    <p:sldId id="306" r:id="rId6"/>
    <p:sldId id="323" r:id="rId7"/>
    <p:sldId id="307" r:id="rId8"/>
    <p:sldId id="309" r:id="rId9"/>
    <p:sldId id="312" r:id="rId10"/>
    <p:sldId id="313" r:id="rId11"/>
    <p:sldId id="314" r:id="rId12"/>
    <p:sldId id="315" r:id="rId13"/>
    <p:sldId id="318" r:id="rId14"/>
    <p:sldId id="319" r:id="rId15"/>
    <p:sldId id="321" r:id="rId16"/>
    <p:sldId id="322" r:id="rId17"/>
    <p:sldId id="302" r:id="rId18"/>
    <p:sldId id="316" r:id="rId19"/>
    <p:sldId id="317" r:id="rId20"/>
    <p:sldId id="320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97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41EDC-F3C7-4D2F-8559-5B68D0CCB928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122A5-49BD-4B87-9308-BC5BFFA9E6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4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726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62EAB-8C6F-CE8C-BF0A-F497EC86A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AC42B3-3EB1-094B-35EE-25434ADC4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9290E8-5533-692B-D7EB-B8DE89B67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A94711-611B-2604-3134-6BB36F3D8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102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148A7-A5AF-E3F0-297E-46260032A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C372C84-FB40-87FA-F994-CE7A21754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2B2315D-CC05-8F1F-5CFA-B0ECEA102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A854C6-2A95-799E-21CF-AE943D30E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985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5C3D9-4935-0FE4-DF69-BDAE69961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69DAF2D-19FE-DE32-AC97-B20AED209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1A79BF1-9D52-1E41-DD0F-FD673A35B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BFFA93-5F87-1397-BEA3-F1C562544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30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29565-5834-82D4-9596-260D4D5B8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B3FC002-ADFB-AD5E-37D6-550BC5E1C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E9AAE72-B0B6-E5CB-A1D7-B0AD16AD8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243C2E-AF07-D322-9CC7-B40A03E3E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31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7C41B-173B-F067-7084-2BCEA0D98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6C4AADF-B1A8-D9A0-D7A4-D0899BFB0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13DD4B0-B089-93C3-806D-9241603FA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02F421-6788-4A82-1638-EA7ED6C545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727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A2512-4422-7663-B999-B17DC685D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D2F356C-0DAB-EDD2-A058-504D3C485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1B0E760-83E2-C78D-9E26-262567564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C3BE0A-7241-DA15-69B5-707426260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771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BED21-41E7-01D5-42F9-0D8FA7EE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B771C75-5E54-0959-EB2C-041F8A1CD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05EE9A4-5683-F5AE-F8DF-A4B5E5C79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B97108-C535-7038-89DF-67CDC902E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439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8FDB3-3F26-C56B-9699-2701AAFA6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122CC7D-8598-597F-B4C5-68A15EDBA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0E06CC5-2866-438F-88D9-C872825AF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0F30C7-F6DC-4E1F-A4D6-E7DD45236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637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EE04-E597-BB90-86FC-76AC2D2B7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D78D4F2-E8BD-60C6-3ED3-5E1C1BC7A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1529635-420F-DB55-C41D-7F57B8585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9B83F1-54A4-4280-DC74-F71659103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45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044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D9B68-07C7-E505-A7A6-A8A440033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839298C-B5C8-9A60-2BD2-05F51DD88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A53193B-C5F6-5509-FEA4-7A0B3964F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E60C6F-59E6-44F1-65F5-1652C3016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170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60850-C1DB-5362-9DF5-6418E79C6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C11939F-3EDD-69D9-83A7-B78A19562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8DB323E-5350-E1F4-D783-E18C36C95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3C0117-56D1-D648-6E22-5279E149D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5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43813-E399-EC46-1931-8D0FA3D33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67534F0-BB78-C962-A419-6BEC1F9DF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D6184D3-A109-01BD-7574-7599DD6D0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5FD7CF-C61E-7B86-A9C8-84851DA7F4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37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DD7B0-E1AB-1F30-5B72-1DE152AEA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F601CC-58AE-D85E-3C6A-2663FB83C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AE3AE6E-2381-90F3-DB5A-B294CBC10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941F95-D64F-3095-B56F-45BB9395D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91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39380-BFCC-0B19-B2AD-D1F16CEC3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E1EDF62-E5A8-0BA3-FD29-1C174EEE3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2835F0-C4DA-752B-6CC8-3AEA97DF0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F78C22-901C-6490-FE08-192D59E43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02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9E0FB-3C74-CC62-C382-8A1140072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196F70B-7A7E-11D8-A57A-1C0ADA644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5D41E1A-9432-6144-6B38-04621D751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EAB4A0-7D40-2F8B-5303-9D874CC54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5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EDDF6-5E1C-D3E7-92DB-3091FEC02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F315B8-9C78-67A2-E791-D813DC2E6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E8549EA-2461-B2CC-E48F-830843EF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DC44B4-FE60-8C89-9466-A8D7F921E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24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6842E-8155-59E8-80D4-15EAC369E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7A94ECC-5EFE-F960-37FC-971113F08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465273-FB37-1C4F-5E96-C3632A303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7BD7C9-90A0-4DBB-C4E3-AC921A943A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86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F5651-761E-93FF-33D3-D32506A36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A31B70-56BB-7DA3-056A-78CB59098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408A1F1-60A6-B04F-DDE6-B15FA06FA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24CEB6-CFB5-C215-3AB6-90E896372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09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0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5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5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1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4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5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0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4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5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9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3BB59-4671-44B4-A676-BEBCD6D0CDD4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E69E-5511-49C7-8128-F80DE44DCC2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4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9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microsoft.com/office/2007/relationships/hdphoto" Target="../media/hdphoto5.wdp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microsoft.com/office/2007/relationships/hdphoto" Target="../media/hdphoto6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2.png"/><Relationship Id="rId5" Type="http://schemas.openxmlformats.org/officeDocument/2006/relationships/image" Target="../media/image73.png"/><Relationship Id="rId10" Type="http://schemas.openxmlformats.org/officeDocument/2006/relationships/image" Target="../media/image81.png"/><Relationship Id="rId4" Type="http://schemas.openxmlformats.org/officeDocument/2006/relationships/image" Target="../media/image55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58.png"/><Relationship Id="rId7" Type="http://schemas.openxmlformats.org/officeDocument/2006/relationships/image" Target="../media/image380.png"/><Relationship Id="rId12" Type="http://schemas.openxmlformats.org/officeDocument/2006/relationships/image" Target="../media/image6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660.png"/><Relationship Id="rId10" Type="http://schemas.openxmlformats.org/officeDocument/2006/relationships/image" Target="../media/image650.png"/><Relationship Id="rId4" Type="http://schemas.openxmlformats.org/officeDocument/2006/relationships/image" Target="../media/image40.png"/><Relationship Id="rId9" Type="http://schemas.openxmlformats.org/officeDocument/2006/relationships/image" Target="../media/image6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7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52.png"/><Relationship Id="rId7" Type="http://schemas.openxmlformats.org/officeDocument/2006/relationships/image" Target="../media/image92.png"/><Relationship Id="rId12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11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95.png"/><Relationship Id="rId4" Type="http://schemas.openxmlformats.org/officeDocument/2006/relationships/image" Target="../media/image53.png"/><Relationship Id="rId9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18" Type="http://schemas.openxmlformats.org/officeDocument/2006/relationships/image" Target="../media/image381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12" Type="http://schemas.openxmlformats.org/officeDocument/2006/relationships/image" Target="../media/image320.png"/><Relationship Id="rId17" Type="http://schemas.openxmlformats.org/officeDocument/2006/relationships/image" Target="../media/image37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11.png"/><Relationship Id="rId5" Type="http://schemas.openxmlformats.org/officeDocument/2006/relationships/image" Target="../media/image250.png"/><Relationship Id="rId15" Type="http://schemas.openxmlformats.org/officeDocument/2006/relationships/image" Target="../media/image350.png"/><Relationship Id="rId10" Type="http://schemas.openxmlformats.org/officeDocument/2006/relationships/image" Target="../media/image301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Relationship Id="rId14" Type="http://schemas.openxmlformats.org/officeDocument/2006/relationships/image" Target="../media/image3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40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95536" y="6165304"/>
            <a:ext cx="22557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009999"/>
                </a:solidFill>
              </a:rPr>
              <a:t>daniele.dellaquila@unina.it</a:t>
            </a:r>
            <a:endParaRPr lang="en-US" sz="1400" dirty="0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60276" y="3403414"/>
            <a:ext cx="839931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</a:rPr>
              <a:t>Daniele Dell’Aquila</a:t>
            </a:r>
            <a:r>
              <a:rPr lang="en-US" sz="2000" b="1" baseline="30000" dirty="0">
                <a:solidFill>
                  <a:srgbClr val="008000"/>
                </a:solidFill>
                <a:latin typeface="Times New Roman" pitchFamily="18" charset="0"/>
              </a:rPr>
              <a:t>1,2</a:t>
            </a:r>
          </a:p>
          <a:p>
            <a:pPr algn="ctr"/>
            <a:r>
              <a:rPr lang="it-IT" sz="1600" b="1" baseline="300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Dipartimento di Fisica "Ettore Pancini", University of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Naples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"Federico II",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Naples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Italy</a:t>
            </a:r>
            <a:endParaRPr lang="it-IT" sz="1600" b="1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600" b="1" baseline="3000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INFN-Sezione di Napoli,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Naples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it-IT" sz="1600" b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Italy</a:t>
            </a:r>
            <a:br>
              <a:rPr lang="it-IT" sz="1600" dirty="0"/>
            </a:br>
            <a:endParaRPr lang="it-IT" sz="1600" b="1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-5400000">
            <a:off x="-2421160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9DAB5-F82E-423A-9B35-E40E6E139FD7}"/>
              </a:ext>
            </a:extLst>
          </p:cNvPr>
          <p:cNvSpPr txBox="1"/>
          <p:nvPr/>
        </p:nvSpPr>
        <p:spPr>
          <a:xfrm>
            <a:off x="683664" y="2494850"/>
            <a:ext cx="7776672" cy="954107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2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An Overview of the </a:t>
            </a:r>
            <a:r>
              <a:rPr lang="en-US" sz="28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19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p,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) reaction at the intersection of nuclear structure and astrophysics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FF3BFC37-2125-47F3-B9E2-CE531C9C7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6" name="Arc 3">
            <a:extLst>
              <a:ext uri="{FF2B5EF4-FFF2-40B4-BE49-F238E27FC236}">
                <a16:creationId xmlns:a16="http://schemas.microsoft.com/office/drawing/2014/main" id="{C0FE9EFF-EA89-4910-B664-B6EAD1E6B99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7" name="Title 7">
            <a:extLst>
              <a:ext uri="{FF2B5EF4-FFF2-40B4-BE49-F238E27FC236}">
                <a16:creationId xmlns:a16="http://schemas.microsoft.com/office/drawing/2014/main" id="{58269AA8-CAD4-4C93-943E-D5887D876513}"/>
              </a:ext>
            </a:extLst>
          </p:cNvPr>
          <p:cNvSpPr txBox="1">
            <a:spLocks/>
          </p:cNvSpPr>
          <p:nvPr/>
        </p:nvSpPr>
        <p:spPr>
          <a:xfrm>
            <a:off x="2651282" y="55126"/>
            <a:ext cx="6492719" cy="362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chemeClr val="bg1"/>
                </a:solidFill>
              </a:rPr>
              <a:t>Key Reactions in Nuclear Astrophysics, Trento, 12-17 February 2025</a:t>
            </a:r>
            <a:endParaRPr lang="en-US" sz="2400" dirty="0"/>
          </a:p>
        </p:txBody>
      </p:sp>
      <p:pic>
        <p:nvPicPr>
          <p:cNvPr id="2" name="Picture 2" descr="Nessuna descrizione della foto disponibile.">
            <a:extLst>
              <a:ext uri="{FF2B5EF4-FFF2-40B4-BE49-F238E27FC236}">
                <a16:creationId xmlns:a16="http://schemas.microsoft.com/office/drawing/2014/main" id="{9CF3A7B2-5C53-2540-CE91-F2C71654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0333"/>
            <a:ext cx="1467049" cy="14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0E38579-937C-F34D-804A-A5569DD86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76" y="491036"/>
            <a:ext cx="3626048" cy="12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7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FB1FB-0A7A-D06F-496B-20D3AAB7F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BD02462A-B2B2-A00F-5C3C-1704353AE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650B3F-AD4F-60AC-CA91-CDE111AAEA7B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E4A72EA3-AB28-ED22-EC5F-3B064A6F464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FE146F14-913B-F74F-0E84-33AC80219C9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D5518D-E4C2-021D-F8F8-F4F1C5E4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What next? A new experiment at higher energies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72330-083C-60F9-CB6B-788650EE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10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1364D600-05BA-4F0B-B498-452165961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5A3F391-504E-710F-4B2D-22DD5A817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62848"/>
            <a:ext cx="2451995" cy="211746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874C6212-C706-A9DD-52BF-68AAD701BB53}"/>
              </a:ext>
            </a:extLst>
          </p:cNvPr>
          <p:cNvGrpSpPr/>
          <p:nvPr/>
        </p:nvGrpSpPr>
        <p:grpSpPr>
          <a:xfrm>
            <a:off x="4806974" y="760467"/>
            <a:ext cx="3543482" cy="3219615"/>
            <a:chOff x="398909" y="655498"/>
            <a:chExt cx="3543482" cy="321961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FDED7FC-81A4-7964-F249-BFEAB5E09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909" y="655498"/>
              <a:ext cx="3543482" cy="32196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2328A429-4748-2092-885E-1C52F5387F86}"/>
                    </a:ext>
                  </a:extLst>
                </p:cNvPr>
                <p:cNvSpPr txBox="1"/>
                <p:nvPr/>
              </p:nvSpPr>
              <p:spPr>
                <a:xfrm>
                  <a:off x="3203848" y="1268760"/>
                  <a:ext cx="3189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B28F9270-ED95-246E-E7E1-E8AA34745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1268760"/>
                  <a:ext cx="31893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1538" r="-9615" b="-1521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16B09786-14BA-1C29-E327-EC5AFFC20AF6}"/>
                    </a:ext>
                  </a:extLst>
                </p:cNvPr>
                <p:cNvSpPr txBox="1"/>
                <p:nvPr/>
              </p:nvSpPr>
              <p:spPr>
                <a:xfrm>
                  <a:off x="2298518" y="1487598"/>
                  <a:ext cx="3333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EFCF1FB1-B28A-0951-7A3D-D6B633111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518" y="1487598"/>
                  <a:ext cx="33336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0909" r="-3636" b="-1087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D288C052-6118-1222-1FF8-C27A62699023}"/>
                    </a:ext>
                  </a:extLst>
                </p:cNvPr>
                <p:cNvSpPr txBox="1"/>
                <p:nvPr/>
              </p:nvSpPr>
              <p:spPr>
                <a:xfrm>
                  <a:off x="2123728" y="703729"/>
                  <a:ext cx="3189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480DDF8A-8CFF-47DC-9C33-EACA4A9EA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703729"/>
                  <a:ext cx="31893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1321" r="-7547" b="-1777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AB75160-7E3C-AEC2-4926-800B284FE6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727" t="13053" r="25353" b="11976"/>
          <a:stretch/>
        </p:blipFill>
        <p:spPr>
          <a:xfrm>
            <a:off x="973061" y="744552"/>
            <a:ext cx="3541142" cy="287632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8617991-61B7-FA38-F8A7-1C21432A8C39}"/>
              </a:ext>
            </a:extLst>
          </p:cNvPr>
          <p:cNvSpPr/>
          <p:nvPr/>
        </p:nvSpPr>
        <p:spPr>
          <a:xfrm>
            <a:off x="3084125" y="2862594"/>
            <a:ext cx="260958" cy="54592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5" name="Picture 2" descr="Vintage Finger Point Images – Browse 15,979 Stock Photos, Vectors, and  Video | Adobe Stock">
            <a:extLst>
              <a:ext uri="{FF2B5EF4-FFF2-40B4-BE49-F238E27FC236}">
                <a16:creationId xmlns:a16="http://schemas.microsoft.com/office/drawing/2014/main" id="{339570C7-6173-A144-CC6A-3BCDB79E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9982" r="94192">
                        <a14:foregroundMark x1="79673" y1="38889" x2="82940" y2="64444"/>
                        <a14:foregroundMark x1="88929" y1="39167" x2="92377" y2="76667"/>
                        <a14:foregroundMark x1="91289" y1="38889" x2="94192" y2="72222"/>
                        <a14:foregroundMark x1="94192" y1="72222" x2="93829" y2="80000"/>
                        <a14:foregroundMark x1="12704" y1="33333" x2="1270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721">
            <a:off x="3338252" y="3263164"/>
            <a:ext cx="1040883" cy="6800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C0395ABB-F368-F00A-79CB-96792EE806E2}"/>
              </a:ext>
            </a:extLst>
          </p:cNvPr>
          <p:cNvSpPr/>
          <p:nvPr/>
        </p:nvSpPr>
        <p:spPr>
          <a:xfrm>
            <a:off x="6338092" y="1995332"/>
            <a:ext cx="701852" cy="150567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Vintage Finger Point Images – Browse 15,979 Stock Photos, Vectors, and  Video | Adobe Stock">
            <a:extLst>
              <a:ext uri="{FF2B5EF4-FFF2-40B4-BE49-F238E27FC236}">
                <a16:creationId xmlns:a16="http://schemas.microsoft.com/office/drawing/2014/main" id="{985C2151-C15F-AB1F-94AF-7708C6BE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9982" r="94192">
                        <a14:foregroundMark x1="79673" y1="38889" x2="82940" y2="64444"/>
                        <a14:foregroundMark x1="88929" y1="39167" x2="92377" y2="76667"/>
                        <a14:foregroundMark x1="91289" y1="38889" x2="94192" y2="72222"/>
                        <a14:foregroundMark x1="94192" y1="72222" x2="93829" y2="80000"/>
                        <a14:foregroundMark x1="12704" y1="33333" x2="1270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0949">
            <a:off x="6951322" y="2053904"/>
            <a:ext cx="1040883" cy="6800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3BE040D-E5F2-64B7-AC2F-22C50BABEC52}"/>
              </a:ext>
            </a:extLst>
          </p:cNvPr>
          <p:cNvSpPr txBox="1"/>
          <p:nvPr/>
        </p:nvSpPr>
        <p:spPr>
          <a:xfrm>
            <a:off x="3093940" y="4105848"/>
            <a:ext cx="58705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ym typeface="Wingdings" panose="05000000000000000000" pitchFamily="2" charset="2"/>
              </a:rPr>
              <a:t>An </a:t>
            </a:r>
            <a:r>
              <a:rPr lang="it-IT" sz="24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improvement</a:t>
            </a:r>
            <a:r>
              <a:rPr lang="it-IT" sz="2400" b="1" dirty="0">
                <a:sym typeface="Wingdings" panose="05000000000000000000" pitchFamily="2" charset="2"/>
              </a:rPr>
              <a:t> </a:t>
            </a:r>
            <a:r>
              <a:rPr lang="it-IT" sz="2400" b="1" dirty="0" err="1">
                <a:sym typeface="Wingdings" panose="05000000000000000000" pitchFamily="2" charset="2"/>
              </a:rPr>
              <a:t>is</a:t>
            </a:r>
            <a:r>
              <a:rPr lang="it-IT" sz="2400" b="1" dirty="0">
                <a:sym typeface="Wingdings" panose="05000000000000000000" pitchFamily="2" charset="2"/>
              </a:rPr>
              <a:t> </a:t>
            </a:r>
            <a:r>
              <a:rPr lang="it-IT" sz="2400" b="1" dirty="0" err="1">
                <a:sym typeface="Wingdings" panose="05000000000000000000" pitchFamily="2" charset="2"/>
              </a:rPr>
              <a:t>achieved</a:t>
            </a:r>
            <a:r>
              <a:rPr lang="it-IT" sz="2400" b="1" dirty="0">
                <a:sym typeface="Wingdings" panose="05000000000000000000" pitchFamily="2" charset="2"/>
              </a:rPr>
              <a:t> with </a:t>
            </a:r>
            <a:r>
              <a:rPr lang="it-IT" sz="2400" b="1" dirty="0" err="1">
                <a:sym typeface="Wingdings" panose="05000000000000000000" pitchFamily="2" charset="2"/>
              </a:rPr>
              <a:t>respect</a:t>
            </a:r>
            <a:r>
              <a:rPr lang="it-IT" sz="2400" b="1" dirty="0">
                <a:sym typeface="Wingdings" panose="05000000000000000000" pitchFamily="2" charset="2"/>
              </a:rPr>
              <a:t> to the </a:t>
            </a:r>
            <a:r>
              <a:rPr lang="it-IT" sz="2400" b="1" dirty="0" err="1">
                <a:sym typeface="Wingdings" panose="05000000000000000000" pitchFamily="2" charset="2"/>
              </a:rPr>
              <a:t>previous</a:t>
            </a:r>
            <a:r>
              <a:rPr lang="it-IT" sz="1800" b="1" dirty="0">
                <a:sym typeface="Wingdings" panose="05000000000000000000" pitchFamily="2" charset="2"/>
              </a:rPr>
              <a:t> </a:t>
            </a:r>
            <a:r>
              <a:rPr lang="it-IT" sz="2400" b="1" dirty="0">
                <a:sym typeface="Wingdings" panose="05000000000000000000" pitchFamily="2" charset="2"/>
              </a:rPr>
              <a:t>state-of-the-art </a:t>
            </a:r>
            <a:r>
              <a:rPr lang="it-IT" sz="2400" b="1" dirty="0" err="1">
                <a:sym typeface="Wingdings" panose="05000000000000000000" pitchFamily="2" charset="2"/>
              </a:rPr>
              <a:t>experiment</a:t>
            </a:r>
            <a:r>
              <a:rPr lang="it-IT" sz="2400" b="1" dirty="0">
                <a:sym typeface="Wingdings" panose="05000000000000000000" pitchFamily="2" charset="2"/>
              </a:rPr>
              <a:t> </a:t>
            </a:r>
            <a:r>
              <a:rPr lang="it-IT" b="1" i="1" dirty="0">
                <a:sym typeface="Wingdings" panose="05000000000000000000" pitchFamily="2" charset="2"/>
              </a:rPr>
              <a:t>(Caracciolo et al., Nuovo Cimento (1974)</a:t>
            </a:r>
            <a:endParaRPr lang="it-IT" sz="2400" b="1" i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56F4F69-6234-6DC5-97EB-1E4F666656FE}"/>
              </a:ext>
            </a:extLst>
          </p:cNvPr>
          <p:cNvSpPr txBox="1"/>
          <p:nvPr/>
        </p:nvSpPr>
        <p:spPr>
          <a:xfrm>
            <a:off x="3641121" y="5337016"/>
            <a:ext cx="47761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Excellent</a:t>
            </a:r>
            <a:r>
              <a:rPr lang="it-IT" sz="2800" b="1" dirty="0">
                <a:sym typeface="Wingdings" panose="05000000000000000000" pitchFamily="2" charset="2"/>
              </a:rPr>
              <a:t>  </a:t>
            </a:r>
            <a:r>
              <a:rPr lang="it-IT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α</a:t>
            </a:r>
            <a:r>
              <a:rPr lang="it-IT" sz="2800" b="1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π</a:t>
            </a:r>
            <a:r>
              <a:rPr lang="it-IT" sz="2800" b="1" dirty="0">
                <a:sym typeface="Wingdings" panose="05000000000000000000" pitchFamily="2" charset="2"/>
              </a:rPr>
              <a:t> vs </a:t>
            </a:r>
            <a:r>
              <a:rPr lang="it-IT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α</a:t>
            </a:r>
            <a:r>
              <a:rPr lang="it-IT" sz="2800" b="1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it-IT" sz="2800" b="1" dirty="0">
                <a:sym typeface="Wingdings" panose="05000000000000000000" pitchFamily="2" charset="2"/>
              </a:rPr>
              <a:t> </a:t>
            </a:r>
            <a:r>
              <a:rPr lang="it-IT" sz="2800" b="1" dirty="0" err="1">
                <a:sym typeface="Wingdings" panose="05000000000000000000" pitchFamily="2" charset="2"/>
              </a:rPr>
              <a:t>separation</a:t>
            </a:r>
            <a:r>
              <a:rPr lang="it-IT" sz="2800" b="1" dirty="0"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it-IT" sz="2800" b="1" dirty="0">
                <a:sym typeface="Wingdings" panose="05000000000000000000" pitchFamily="2" charset="2"/>
              </a:rPr>
              <a:t>1.3 times </a:t>
            </a:r>
            <a:r>
              <a:rPr lang="it-IT" sz="2800" b="1" dirty="0" err="1">
                <a:sym typeface="Wingdings" panose="05000000000000000000" pitchFamily="2" charset="2"/>
              </a:rPr>
              <a:t>better</a:t>
            </a:r>
            <a:r>
              <a:rPr lang="it-IT" sz="2800" b="1" dirty="0">
                <a:sym typeface="Wingdings" panose="05000000000000000000" pitchFamily="2" charset="2"/>
              </a:rPr>
              <a:t> </a:t>
            </a:r>
            <a:r>
              <a:rPr lang="it-IT" sz="2800" b="1" dirty="0" err="1">
                <a:sym typeface="Wingdings" panose="05000000000000000000" pitchFamily="2" charset="2"/>
              </a:rPr>
              <a:t>than</a:t>
            </a:r>
            <a:r>
              <a:rPr lang="it-IT" sz="2800" b="1" dirty="0">
                <a:sym typeface="Wingdings" panose="05000000000000000000" pitchFamily="2" charset="2"/>
              </a:rPr>
              <a:t> </a:t>
            </a:r>
            <a:r>
              <a:rPr lang="it-IT" sz="2800" b="1" dirty="0" err="1">
                <a:sym typeface="Wingdings" panose="05000000000000000000" pitchFamily="2" charset="2"/>
              </a:rPr>
              <a:t>before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532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8878B-2173-7BF2-9322-DA9B8F5B1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791A5403-497E-7C68-B32D-B40411936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5034D-4CFF-C7A7-98BE-D2225AE61924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30CC7BE-7524-E06E-A18A-D4F8B8D495BB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CAE3E2D8-2937-AD6C-5D3A-1480C60CE6D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1E3F36C-2384-54DC-612C-04A066E8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What next? A new experiment at higher energies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2C90B-7025-9174-C0CE-1F3E9797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11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61D91F86-7219-579E-5E08-7285299DE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6C95F937-9969-14D5-A925-156B50049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3" t="15582" r="58252" b="25189"/>
          <a:stretch/>
        </p:blipFill>
        <p:spPr>
          <a:xfrm>
            <a:off x="4562150" y="2446757"/>
            <a:ext cx="4347500" cy="4006250"/>
          </a:xfrm>
          <a:prstGeom prst="rect">
            <a:avLst/>
          </a:prstGeom>
        </p:spPr>
      </p:pic>
      <p:grpSp>
        <p:nvGrpSpPr>
          <p:cNvPr id="36" name="Gruppo 35">
            <a:extLst>
              <a:ext uri="{FF2B5EF4-FFF2-40B4-BE49-F238E27FC236}">
                <a16:creationId xmlns:a16="http://schemas.microsoft.com/office/drawing/2014/main" id="{DDDCE116-F602-3BF6-D7CA-AB6581DEAF1D}"/>
              </a:ext>
            </a:extLst>
          </p:cNvPr>
          <p:cNvGrpSpPr/>
          <p:nvPr/>
        </p:nvGrpSpPr>
        <p:grpSpPr>
          <a:xfrm>
            <a:off x="2008482" y="654021"/>
            <a:ext cx="1051350" cy="1911763"/>
            <a:chOff x="1403648" y="654021"/>
            <a:chExt cx="1051350" cy="1911763"/>
          </a:xfrm>
        </p:grpSpPr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DAC340BF-5C09-C47B-08AF-DB9ECFEBCD45}"/>
                </a:ext>
              </a:extLst>
            </p:cNvPr>
            <p:cNvSpPr/>
            <p:nvPr/>
          </p:nvSpPr>
          <p:spPr>
            <a:xfrm rot="1374146">
              <a:off x="1680110" y="654021"/>
              <a:ext cx="596816" cy="19117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DE079EAE-F637-BE25-E82D-B6B0D78E5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3648" y="2204864"/>
              <a:ext cx="360040" cy="263600"/>
            </a:xfrm>
            <a:prstGeom prst="rect">
              <a:avLst/>
            </a:prstGeom>
          </p:spPr>
        </p:pic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865F7107-BF92-5074-C54E-499E6C9C5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001503">
              <a:off x="1655676" y="2150512"/>
              <a:ext cx="360040" cy="263600"/>
            </a:xfrm>
            <a:prstGeom prst="rect">
              <a:avLst/>
            </a:prstGeom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E41A5538-0411-EDFE-24A5-682472998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437087">
              <a:off x="1512640" y="1928983"/>
              <a:ext cx="360040" cy="263600"/>
            </a:xfrm>
            <a:prstGeom prst="rect">
              <a:avLst/>
            </a:prstGeom>
          </p:spPr>
        </p:pic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35B87E75-5D8F-8AA5-EF71-85038B3EC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437087">
              <a:off x="1737601" y="1859299"/>
              <a:ext cx="360040" cy="263600"/>
            </a:xfrm>
            <a:prstGeom prst="rect">
              <a:avLst/>
            </a:prstGeom>
          </p:spPr>
        </p:pic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ADFB9418-BE01-E671-89AB-76BB89641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266409">
              <a:off x="1625120" y="1579567"/>
              <a:ext cx="360040" cy="263600"/>
            </a:xfrm>
            <a:prstGeom prst="rect">
              <a:avLst/>
            </a:prstGeom>
          </p:spPr>
        </p:pic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10DFE77B-103F-A5D5-712A-D252B402F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158105">
              <a:off x="1856201" y="1580831"/>
              <a:ext cx="360040" cy="263600"/>
            </a:xfrm>
            <a:prstGeom prst="rect">
              <a:avLst/>
            </a:prstGeom>
          </p:spPr>
        </p:pic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D7D58BEA-C4B5-D177-1E53-C368E077A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64734">
              <a:off x="1806234" y="1241455"/>
              <a:ext cx="360040" cy="263600"/>
            </a:xfrm>
            <a:prstGeom prst="rect">
              <a:avLst/>
            </a:prstGeom>
          </p:spPr>
        </p:pic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2CFF53AF-C382-B469-B755-947BA1C61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951152">
              <a:off x="2028946" y="1206501"/>
              <a:ext cx="360040" cy="263600"/>
            </a:xfrm>
            <a:prstGeom prst="rect">
              <a:avLst/>
            </a:prstGeom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5E221BA9-60EE-65A4-9BEA-C3D61FE7D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980273">
              <a:off x="1884077" y="991906"/>
              <a:ext cx="360040" cy="263600"/>
            </a:xfrm>
            <a:prstGeom prst="rect">
              <a:avLst/>
            </a:prstGeom>
          </p:spPr>
        </p:pic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C741859E-4FF1-44D9-5025-5FBB88A2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498160">
              <a:off x="2143178" y="922263"/>
              <a:ext cx="360040" cy="263600"/>
            </a:xfrm>
            <a:prstGeom prst="rect">
              <a:avLst/>
            </a:prstGeom>
          </p:spPr>
        </p:pic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C75ED3D0-EB19-441E-D20C-16E90D7F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107413">
              <a:off x="1988870" y="750345"/>
              <a:ext cx="360040" cy="263600"/>
            </a:xfrm>
            <a:prstGeom prst="rect">
              <a:avLst/>
            </a:prstGeom>
          </p:spPr>
        </p:pic>
      </p:grpSp>
      <p:sp>
        <p:nvSpPr>
          <p:cNvPr id="49" name="Freccia a destra 48">
            <a:extLst>
              <a:ext uri="{FF2B5EF4-FFF2-40B4-BE49-F238E27FC236}">
                <a16:creationId xmlns:a16="http://schemas.microsoft.com/office/drawing/2014/main" id="{51FE3C6A-FF16-369A-4BAF-BF87BCB5B0C0}"/>
              </a:ext>
            </a:extLst>
          </p:cNvPr>
          <p:cNvSpPr/>
          <p:nvPr/>
        </p:nvSpPr>
        <p:spPr>
          <a:xfrm>
            <a:off x="565146" y="1324619"/>
            <a:ext cx="1634913" cy="285283"/>
          </a:xfrm>
          <a:prstGeom prst="rightArrow">
            <a:avLst>
              <a:gd name="adj1" fmla="val 50000"/>
              <a:gd name="adj2" fmla="val 77697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17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0DD20D86-136E-7694-6B38-A3C4533CC04F}"/>
              </a:ext>
            </a:extLst>
          </p:cNvPr>
          <p:cNvSpPr/>
          <p:nvPr/>
        </p:nvSpPr>
        <p:spPr>
          <a:xfrm>
            <a:off x="1818637" y="1425122"/>
            <a:ext cx="77467" cy="774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D4976553-FBF2-533C-FF11-247234E3CC9F}"/>
              </a:ext>
            </a:extLst>
          </p:cNvPr>
          <p:cNvSpPr txBox="1"/>
          <p:nvPr/>
        </p:nvSpPr>
        <p:spPr>
          <a:xfrm>
            <a:off x="527024" y="1045763"/>
            <a:ext cx="142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1" dirty="0">
                <a:solidFill>
                  <a:srgbClr val="FF0000"/>
                </a:solidFill>
              </a:rPr>
              <a:t>Proton </a:t>
            </a:r>
            <a:r>
              <a:rPr lang="it-IT" sz="1800" b="1" i="1" dirty="0" err="1">
                <a:solidFill>
                  <a:srgbClr val="FF0000"/>
                </a:solidFill>
              </a:rPr>
              <a:t>beam</a:t>
            </a:r>
            <a:endParaRPr lang="it-IT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F37F70C-8C86-406E-D15F-63E287E9B017}"/>
              </a:ext>
            </a:extLst>
          </p:cNvPr>
          <p:cNvSpPr txBox="1"/>
          <p:nvPr/>
        </p:nvSpPr>
        <p:spPr>
          <a:xfrm>
            <a:off x="1726006" y="2591102"/>
            <a:ext cx="142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i="1" dirty="0">
                <a:solidFill>
                  <a:schemeClr val="accent4">
                    <a:lumMod val="75000"/>
                  </a:schemeClr>
                </a:solidFill>
              </a:rPr>
              <a:t>Ca</a:t>
            </a:r>
            <a:r>
              <a:rPr lang="it-IT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it-IT" b="1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it-IT" b="1" i="1" dirty="0"/>
              <a:t> Target</a:t>
            </a:r>
            <a:endParaRPr lang="it-IT" dirty="0"/>
          </a:p>
        </p:txBody>
      </p:sp>
      <p:sp>
        <p:nvSpPr>
          <p:cNvPr id="53" name="Text Box 12">
            <a:extLst>
              <a:ext uri="{FF2B5EF4-FFF2-40B4-BE49-F238E27FC236}">
                <a16:creationId xmlns:a16="http://schemas.microsoft.com/office/drawing/2014/main" id="{9FAC8097-D71F-69FC-FE1F-592D59C69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179" y="812899"/>
            <a:ext cx="53751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Fluorine </a:t>
            </a:r>
            <a:r>
              <a:rPr lang="it-IT" sz="1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stoichiometry</a:t>
            </a:r>
            <a:r>
              <a:rPr lang="it-IT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800" b="1" dirty="0"/>
              <a:t>in the CaF</a:t>
            </a:r>
            <a:r>
              <a:rPr lang="it-IT" sz="1800" b="1" baseline="-25000" dirty="0"/>
              <a:t>2</a:t>
            </a:r>
            <a:r>
              <a:rPr lang="it-IT" sz="1800" b="1" dirty="0"/>
              <a:t> target </a:t>
            </a:r>
            <a:r>
              <a:rPr lang="it-IT" sz="1800" b="1" dirty="0" err="1"/>
              <a:t>could</a:t>
            </a:r>
            <a:r>
              <a:rPr lang="it-IT" sz="1800" b="1" dirty="0"/>
              <a:t> </a:t>
            </a:r>
            <a:r>
              <a:rPr lang="it-IT" sz="1800" b="1" dirty="0" err="1"/>
              <a:t>vary</a:t>
            </a:r>
            <a:r>
              <a:rPr lang="it-IT" sz="1800" b="1" dirty="0"/>
              <a:t> under </a:t>
            </a:r>
            <a:r>
              <a:rPr lang="it-IT" sz="1800" b="1" dirty="0" err="1"/>
              <a:t>bombardment</a:t>
            </a:r>
            <a:r>
              <a:rPr lang="it-IT" sz="1800" b="1" dirty="0"/>
              <a:t>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800" b="1" i="1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i="1" dirty="0">
                <a:sym typeface="Wingdings" panose="05000000000000000000" pitchFamily="2" charset="2"/>
              </a:rPr>
              <a:t> </a:t>
            </a:r>
            <a:r>
              <a:rPr lang="it-IT" sz="1800" b="1" i="1" dirty="0" err="1">
                <a:sym typeface="Wingdings" panose="05000000000000000000" pitchFamily="2" charset="2"/>
              </a:rPr>
              <a:t>Measured</a:t>
            </a:r>
            <a:r>
              <a:rPr lang="it-IT" sz="1800" b="1" i="1" dirty="0">
                <a:sym typeface="Wingdings" panose="05000000000000000000" pitchFamily="2" charset="2"/>
              </a:rPr>
              <a:t> data </a:t>
            </a:r>
            <a:r>
              <a:rPr lang="it-IT" sz="1800" b="1" dirty="0" err="1">
                <a:sym typeface="Wingdings" panose="05000000000000000000" pitchFamily="2" charset="2"/>
              </a:rPr>
              <a:t>have</a:t>
            </a:r>
            <a:r>
              <a:rPr lang="it-IT" sz="1800" b="1" dirty="0">
                <a:sym typeface="Wingdings" panose="05000000000000000000" pitchFamily="2" charset="2"/>
              </a:rPr>
              <a:t> </a:t>
            </a:r>
            <a:r>
              <a:rPr lang="it-IT" sz="1800" b="1" dirty="0" err="1">
                <a:sym typeface="Wingdings" panose="05000000000000000000" pitchFamily="2" charset="2"/>
              </a:rPr>
              <a:t>been</a:t>
            </a:r>
            <a:r>
              <a:rPr lang="it-IT" sz="1800" b="1" dirty="0">
                <a:sym typeface="Wingdings" panose="05000000000000000000" pitchFamily="2" charset="2"/>
              </a:rPr>
              <a:t> </a:t>
            </a:r>
            <a:r>
              <a:rPr lang="it-IT" sz="1800" b="1" dirty="0" err="1">
                <a:solidFill>
                  <a:srgbClr val="00B050"/>
                </a:solidFill>
                <a:sym typeface="Wingdings" panose="05000000000000000000" pitchFamily="2" charset="2"/>
              </a:rPr>
              <a:t>normalized</a:t>
            </a:r>
            <a:r>
              <a:rPr lang="it-IT" sz="1800" b="1" dirty="0">
                <a:sym typeface="Wingdings" panose="05000000000000000000" pitchFamily="2" charset="2"/>
              </a:rPr>
              <a:t>, for </a:t>
            </a:r>
            <a:r>
              <a:rPr lang="it-IT" sz="1800" b="1" dirty="0" err="1">
                <a:sym typeface="Wingdings" panose="05000000000000000000" pitchFamily="2" charset="2"/>
              </a:rPr>
              <a:t>every</a:t>
            </a:r>
            <a:r>
              <a:rPr lang="it-IT" sz="1800" b="1" dirty="0">
                <a:sym typeface="Wingdings" panose="05000000000000000000" pitchFamily="2" charset="2"/>
              </a:rPr>
              <a:t> </a:t>
            </a:r>
            <a:r>
              <a:rPr lang="it-IT" sz="1800" b="1" dirty="0" err="1">
                <a:sym typeface="Wingdings" panose="05000000000000000000" pitchFamily="2" charset="2"/>
              </a:rPr>
              <a:t>run</a:t>
            </a:r>
            <a:r>
              <a:rPr lang="it-IT" sz="1800" b="1" dirty="0">
                <a:sym typeface="Wingdings" panose="05000000000000000000" pitchFamily="2" charset="2"/>
              </a:rPr>
              <a:t>, to the p+</a:t>
            </a:r>
            <a:r>
              <a:rPr lang="it-IT" sz="1800" b="1" baseline="30000" dirty="0">
                <a:sym typeface="Wingdings" panose="05000000000000000000" pitchFamily="2" charset="2"/>
              </a:rPr>
              <a:t>19</a:t>
            </a:r>
            <a:r>
              <a:rPr lang="it-IT" sz="1800" b="1" dirty="0">
                <a:sym typeface="Wingdings" panose="05000000000000000000" pitchFamily="2" charset="2"/>
              </a:rPr>
              <a:t>F </a:t>
            </a:r>
            <a:r>
              <a:rPr lang="it-IT" sz="18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elastic</a:t>
            </a: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cross </a:t>
            </a:r>
            <a:r>
              <a:rPr lang="it-IT" sz="18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section</a:t>
            </a:r>
            <a:endParaRPr lang="it-IT" sz="1400" b="1" i="1" dirty="0"/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AF9135CD-415F-43F0-ADDA-85255852B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02" y="3346578"/>
            <a:ext cx="4464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/>
              <a:t>Obtained</a:t>
            </a:r>
            <a:r>
              <a:rPr lang="it-IT" sz="1600" b="1" dirty="0"/>
              <a:t> </a:t>
            </a:r>
            <a:r>
              <a:rPr lang="it-IT" sz="1600" b="1" dirty="0" err="1"/>
              <a:t>elastic</a:t>
            </a:r>
            <a:r>
              <a:rPr lang="it-IT" sz="1600" b="1" dirty="0"/>
              <a:t> cross </a:t>
            </a:r>
            <a:r>
              <a:rPr lang="it-IT" sz="1600" b="1" dirty="0" err="1"/>
              <a:t>sections</a:t>
            </a:r>
            <a:r>
              <a:rPr lang="it-IT" sz="1600" b="1" dirty="0"/>
              <a:t> </a:t>
            </a:r>
            <a:r>
              <a:rPr lang="it-IT" sz="1600" b="1" dirty="0" err="1"/>
              <a:t>verified</a:t>
            </a:r>
            <a:r>
              <a:rPr lang="it-IT" sz="1600" b="1" dirty="0"/>
              <a:t> with </a:t>
            </a:r>
            <a:r>
              <a:rPr lang="it-IT" sz="1600" b="1" dirty="0" err="1">
                <a:solidFill>
                  <a:srgbClr val="00B050"/>
                </a:solidFill>
              </a:rPr>
              <a:t>benchmarked</a:t>
            </a:r>
            <a:r>
              <a:rPr lang="it-IT" sz="1600" b="1" dirty="0"/>
              <a:t> data (</a:t>
            </a:r>
            <a:r>
              <a:rPr lang="it-IT" sz="1600" b="1" dirty="0" err="1"/>
              <a:t>at</a:t>
            </a:r>
            <a:r>
              <a:rPr lang="it-IT" sz="1600" b="1" dirty="0"/>
              <a:t> </a:t>
            </a:r>
            <a:r>
              <a:rPr lang="it-IT" sz="1600" b="1" dirty="0">
                <a:solidFill>
                  <a:srgbClr val="FF0000"/>
                </a:solidFill>
              </a:rPr>
              <a:t>135</a:t>
            </a:r>
            <a:r>
              <a:rPr lang="it-IT" sz="1600" b="1" baseline="30000" dirty="0">
                <a:solidFill>
                  <a:srgbClr val="FF0000"/>
                </a:solidFill>
              </a:rPr>
              <a:t>o</a:t>
            </a:r>
            <a:r>
              <a:rPr lang="it-IT" sz="1600" b="1" baseline="30000" dirty="0"/>
              <a:t> </a:t>
            </a:r>
            <a:r>
              <a:rPr lang="it-IT" sz="1600" b="1" dirty="0"/>
              <a:t>and </a:t>
            </a:r>
            <a:r>
              <a:rPr lang="it-IT" sz="1600" b="1" dirty="0">
                <a:solidFill>
                  <a:srgbClr val="FF0000"/>
                </a:solidFill>
              </a:rPr>
              <a:t>145</a:t>
            </a:r>
            <a:r>
              <a:rPr lang="it-IT" sz="1600" b="1" baseline="30000" dirty="0">
                <a:solidFill>
                  <a:srgbClr val="FF0000"/>
                </a:solidFill>
              </a:rPr>
              <a:t>o</a:t>
            </a:r>
            <a:r>
              <a:rPr lang="it-IT" sz="1600" b="1" dirty="0"/>
              <a:t>)</a:t>
            </a:r>
            <a:endParaRPr lang="it-IT" sz="1200" b="1" i="1" dirty="0"/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53E2BB36-AF23-CE3A-48ED-6B91A6D0D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02" y="4118009"/>
            <a:ext cx="428970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/>
              <a:t>Elastic</a:t>
            </a:r>
            <a:r>
              <a:rPr lang="it-IT" sz="1600" b="1" dirty="0"/>
              <a:t> σ </a:t>
            </a:r>
            <a:r>
              <a:rPr lang="it-IT" sz="1600" b="1" dirty="0" err="1">
                <a:solidFill>
                  <a:srgbClr val="7030A0"/>
                </a:solidFill>
              </a:rPr>
              <a:t>extrapolated</a:t>
            </a:r>
            <a:r>
              <a:rPr lang="it-IT" sz="1600" b="1" dirty="0"/>
              <a:t> via </a:t>
            </a:r>
            <a:r>
              <a:rPr lang="it-IT" sz="1600" b="1" i="1" dirty="0">
                <a:solidFill>
                  <a:srgbClr val="7030A0"/>
                </a:solidFill>
              </a:rPr>
              <a:t>R</a:t>
            </a:r>
            <a:r>
              <a:rPr lang="it-IT" sz="1600" b="1" dirty="0">
                <a:solidFill>
                  <a:srgbClr val="7030A0"/>
                </a:solidFill>
              </a:rPr>
              <a:t>-Matrix </a:t>
            </a:r>
            <a:r>
              <a:rPr lang="it-IT" sz="1600" b="1" dirty="0" err="1">
                <a:solidFill>
                  <a:srgbClr val="7030A0"/>
                </a:solidFill>
              </a:rPr>
              <a:t>calculations</a:t>
            </a:r>
            <a:r>
              <a:rPr lang="it-IT" sz="1600" b="1" dirty="0">
                <a:solidFill>
                  <a:srgbClr val="7030A0"/>
                </a:solidFill>
              </a:rPr>
              <a:t> </a:t>
            </a:r>
            <a:r>
              <a:rPr lang="it-IT" sz="1600" b="1" dirty="0" err="1">
                <a:solidFill>
                  <a:srgbClr val="7030A0"/>
                </a:solidFill>
              </a:rPr>
              <a:t>at</a:t>
            </a:r>
            <a:r>
              <a:rPr lang="it-IT" sz="1600" b="1" dirty="0">
                <a:solidFill>
                  <a:srgbClr val="7030A0"/>
                </a:solidFill>
              </a:rPr>
              <a:t> </a:t>
            </a:r>
            <a:r>
              <a:rPr lang="it-IT" sz="1600" b="1" dirty="0" err="1">
                <a:solidFill>
                  <a:srgbClr val="7030A0"/>
                </a:solidFill>
              </a:rPr>
              <a:t>other</a:t>
            </a:r>
            <a:r>
              <a:rPr lang="it-IT" sz="1600" b="1" dirty="0">
                <a:solidFill>
                  <a:srgbClr val="7030A0"/>
                </a:solidFill>
              </a:rPr>
              <a:t> </a:t>
            </a:r>
            <a:r>
              <a:rPr lang="it-IT" sz="1600" b="1" dirty="0" err="1">
                <a:solidFill>
                  <a:srgbClr val="7030A0"/>
                </a:solidFill>
              </a:rPr>
              <a:t>angles</a:t>
            </a:r>
            <a:r>
              <a:rPr lang="it-IT" sz="1600" b="1" dirty="0">
                <a:solidFill>
                  <a:srgbClr val="7030A0"/>
                </a:solidFill>
              </a:rPr>
              <a:t>,</a:t>
            </a:r>
            <a:r>
              <a:rPr lang="it-IT" sz="1600" b="1" dirty="0"/>
              <a:t> </a:t>
            </a:r>
            <a:br>
              <a:rPr lang="it-IT" sz="1600" b="1" dirty="0"/>
            </a:br>
            <a:r>
              <a:rPr lang="it-IT" sz="1100" b="1" dirty="0"/>
              <a:t>(</a:t>
            </a:r>
            <a:r>
              <a:rPr lang="it-IT" sz="1100" b="1" dirty="0" err="1"/>
              <a:t>resonance</a:t>
            </a:r>
            <a:r>
              <a:rPr lang="it-IT" sz="1100" b="1" dirty="0"/>
              <a:t> </a:t>
            </a:r>
            <a:r>
              <a:rPr lang="it-IT" sz="1100" b="1" dirty="0" err="1"/>
              <a:t>parameters</a:t>
            </a:r>
            <a:r>
              <a:rPr lang="it-IT" sz="1100" b="1" dirty="0"/>
              <a:t> from </a:t>
            </a:r>
            <a:r>
              <a:rPr lang="it-IT" sz="1100" b="1" i="1" dirty="0"/>
              <a:t>Lombardo et al. PRC 100 (2019))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100" b="1" i="1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100" b="1" i="1" dirty="0"/>
              <a:t> </a:t>
            </a:r>
            <a:r>
              <a:rPr lang="it-IT" sz="1600" b="1" dirty="0">
                <a:sym typeface="Wingdings" panose="05000000000000000000" pitchFamily="2" charset="2"/>
              </a:rPr>
              <a:t> Benchmark </a:t>
            </a:r>
            <a:r>
              <a:rPr lang="it-IT" sz="1600" b="1" dirty="0" err="1">
                <a:sym typeface="Wingdings" panose="05000000000000000000" pitchFamily="2" charset="2"/>
              </a:rPr>
              <a:t>at</a:t>
            </a:r>
            <a:r>
              <a:rPr lang="it-IT" sz="1600" b="1" dirty="0">
                <a:sym typeface="Wingdings" panose="05000000000000000000" pitchFamily="2" charset="2"/>
              </a:rPr>
              <a:t> 153</a:t>
            </a:r>
            <a:r>
              <a:rPr lang="it-IT" sz="1600" b="1" baseline="30000" dirty="0">
                <a:sym typeface="Wingdings" panose="05000000000000000000" pitchFamily="2" charset="2"/>
              </a:rPr>
              <a:t>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100" b="1" i="1" dirty="0">
                <a:sym typeface="Wingdings" panose="05000000000000000000" pitchFamily="2" charset="2"/>
              </a:rPr>
              <a:t>data from Knox &amp; Harmon (1989) </a:t>
            </a:r>
            <a:endParaRPr lang="it-IT" sz="1600" b="1" i="1" dirty="0">
              <a:sym typeface="Wingdings" panose="05000000000000000000" pitchFamily="2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600" b="1" i="1" dirty="0">
              <a:sym typeface="Wingdings" panose="05000000000000000000" pitchFamily="2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ym typeface="Wingdings" panose="05000000000000000000" pitchFamily="2" charset="2"/>
              </a:rPr>
              <a:t>Maximum non-</a:t>
            </a:r>
            <a:r>
              <a:rPr lang="it-IT" sz="1600" b="1" i="1" dirty="0" err="1">
                <a:sym typeface="Wingdings" panose="05000000000000000000" pitchFamily="2" charset="2"/>
              </a:rPr>
              <a:t>statistical</a:t>
            </a:r>
            <a:r>
              <a:rPr lang="it-IT" sz="1600" b="1" i="1" dirty="0">
                <a:sym typeface="Wingdings" panose="05000000000000000000" pitchFamily="2" charset="2"/>
              </a:rPr>
              <a:t> uncertainty:10%</a:t>
            </a:r>
            <a:endParaRPr lang="it-IT" sz="1100" b="1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168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3B2B0-A353-8105-0240-E92DDC1F1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98FDDFF-BD80-3087-A64D-900E31787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2D146-9731-2AB5-B829-CB45ECB0A3CF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42B22EA-A05A-9C37-A87F-598A2BEDD2AB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2275D864-AF3A-4747-A803-933AE92C9A8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93CB2F4-CE7C-6CA9-7B19-6815E6BA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What next? A new experiment at higher energies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F996F-83B8-7002-44C6-060FD460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12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280BE3B6-7C20-1516-1EAB-A88D66711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EB2EF7-DFB3-7238-618E-69986841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21837"/>
            <a:ext cx="3963540" cy="400836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9E96702-C457-2388-8B0D-F395751CE22A}"/>
              </a:ext>
            </a:extLst>
          </p:cNvPr>
          <p:cNvSpPr/>
          <p:nvPr/>
        </p:nvSpPr>
        <p:spPr>
          <a:xfrm>
            <a:off x="6732240" y="764704"/>
            <a:ext cx="1239453" cy="1944216"/>
          </a:xfrm>
          <a:prstGeom prst="rect">
            <a:avLst/>
          </a:prstGeom>
          <a:noFill/>
          <a:ln>
            <a:solidFill>
              <a:srgbClr val="56BA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 descr="Eye Cartoon Eyes Anime - Free vector graphic on Pixabay - Pixabay">
            <a:extLst>
              <a:ext uri="{FF2B5EF4-FFF2-40B4-BE49-F238E27FC236}">
                <a16:creationId xmlns:a16="http://schemas.microsoft.com/office/drawing/2014/main" id="{737D9388-1C6E-EEF1-40D7-4B05634F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524" r="92952">
                        <a14:foregroundMark x1="54033" y1="39141" x2="54033" y2="39141"/>
                        <a14:foregroundMark x1="9084" y1="68203" x2="9084" y2="68203"/>
                        <a14:foregroundMark x1="3602" y1="67578" x2="3602" y2="67578"/>
                        <a14:foregroundMark x1="92952" y1="33047" x2="92952" y2="33047"/>
                        <a14:foregroundMark x1="43696" y1="36641" x2="43696" y2="36641"/>
                        <a14:foregroundMark x1="74706" y1="26406" x2="74706" y2="26406"/>
                        <a14:foregroundMark x1="84417" y1="32422" x2="84417" y2="32422"/>
                        <a14:foregroundMark x1="75333" y1="28203" x2="81989" y2="32422"/>
                        <a14:foregroundMark x1="85043" y1="42109" x2="85043" y2="42109"/>
                        <a14:foregroundMark x1="81363" y1="49453" x2="76507" y2="54297"/>
                        <a14:foregroundMark x1="71652" y1="60938" x2="71652" y2="60938"/>
                        <a14:foregroundMark x1="68598" y1="65156" x2="68598" y2="65156"/>
                        <a14:foregroundMark x1="10885" y1="56094" x2="10885" y2="56094"/>
                        <a14:foregroundMark x1="18794" y1="40938" x2="16915" y2="46406"/>
                        <a14:foregroundMark x1="57713" y1="65781" x2="70478" y2="63359"/>
                        <a14:foregroundMark x1="8457" y1="65156" x2="19421" y2="46953"/>
                        <a14:foregroundMark x1="13312" y1="45781" x2="13312" y2="45781"/>
                        <a14:foregroundMark x1="39468" y1="76719" x2="39468" y2="76719"/>
                        <a14:foregroundMark x1="48551" y1="73047" x2="71652" y2="62734"/>
                        <a14:foregroundMark x1="50979" y1="74922" x2="69851" y2="6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69" y="764704"/>
            <a:ext cx="644835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E8C9C3F-61A1-1F71-7529-21F8253E6D25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4211960" y="1472872"/>
            <a:ext cx="2520280" cy="263940"/>
          </a:xfrm>
          <a:prstGeom prst="straightConnector1">
            <a:avLst/>
          </a:prstGeom>
          <a:ln w="28575">
            <a:solidFill>
              <a:srgbClr val="56BAA3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2">
                <a:extLst>
                  <a:ext uri="{FF2B5EF4-FFF2-40B4-BE49-F238E27FC236}">
                    <a16:creationId xmlns:a16="http://schemas.microsoft.com/office/drawing/2014/main" id="{9DECBA7B-7B9F-986B-AED0-A97CA2F15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624" y="781690"/>
                <a:ext cx="3093306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000" b="1" dirty="0" err="1"/>
                  <a:t>Our</a:t>
                </a:r>
                <a:r>
                  <a:rPr lang="it-IT" sz="2000" b="1" dirty="0"/>
                  <a:t> data, </a:t>
                </a:r>
                <a:r>
                  <a:rPr lang="it-IT" sz="2000" b="1" dirty="0" err="1"/>
                  <a:t>within</a:t>
                </a:r>
                <a:endParaRPr lang="it-IT" sz="2000" b="1" dirty="0"/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000" b="1" dirty="0">
                    <a:solidFill>
                      <a:srgbClr val="FF0000"/>
                    </a:solidFill>
                  </a:rPr>
                  <a:t>~ Cuzzocrea: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000" b="1" dirty="0">
                    <a:solidFill>
                      <a:srgbClr val="0070C0"/>
                    </a:solidFill>
                  </a:rPr>
                  <a:t>~ Clarke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± </m:t>
                    </m:r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 Box 12">
                <a:extLst>
                  <a:ext uri="{FF2B5EF4-FFF2-40B4-BE49-F238E27FC236}">
                    <a16:creationId xmlns:a16="http://schemas.microsoft.com/office/drawing/2014/main" id="{9DECBA7B-7B9F-986B-AED0-A97CA2F15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781690"/>
                <a:ext cx="3093306" cy="1015663"/>
              </a:xfrm>
              <a:prstGeom prst="rect">
                <a:avLst/>
              </a:prstGeom>
              <a:blipFill>
                <a:blip r:embed="rId6"/>
                <a:stretch>
                  <a:fillRect t="-2395" b="-101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3C2C9310-4FD0-2FD0-2D00-7B3EA31A4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307" y="1101152"/>
            <a:ext cx="311624" cy="311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No Png, Transparent Png , Transparent Png Image - PNGitem">
            <a:extLst>
              <a:ext uri="{FF2B5EF4-FFF2-40B4-BE49-F238E27FC236}">
                <a16:creationId xmlns:a16="http://schemas.microsoft.com/office/drawing/2014/main" id="{61283BD3-8642-5581-C7A3-4DFBE4231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0556" l="10000" r="90000">
                        <a14:foregroundMark x1="27326" y1="8750" x2="27326" y2="8750"/>
                        <a14:foregroundMark x1="72907" y1="7083" x2="72907" y2="7083"/>
                        <a14:foregroundMark x1="72093" y1="90000" x2="72093" y2="90000"/>
                        <a14:foregroundMark x1="26744" y1="90556" x2="26744" y2="90556"/>
                        <a14:foregroundMark x1="73023" y1="90694" x2="73023" y2="90694"/>
                        <a14:foregroundMark x1="26860" y1="6250" x2="26860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22" y="1437576"/>
            <a:ext cx="372217" cy="311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974F234-643D-3881-FC7A-8B0B4CE3A132}"/>
              </a:ext>
            </a:extLst>
          </p:cNvPr>
          <p:cNvCxnSpPr>
            <a:cxnSpLocks/>
          </p:cNvCxnSpPr>
          <p:nvPr/>
        </p:nvCxnSpPr>
        <p:spPr>
          <a:xfrm>
            <a:off x="2699792" y="1844824"/>
            <a:ext cx="0" cy="1052776"/>
          </a:xfrm>
          <a:prstGeom prst="straightConnector1">
            <a:avLst/>
          </a:prstGeom>
          <a:ln w="28575">
            <a:solidFill>
              <a:srgbClr val="56BAA3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>
            <a:extLst>
              <a:ext uri="{FF2B5EF4-FFF2-40B4-BE49-F238E27FC236}">
                <a16:creationId xmlns:a16="http://schemas.microsoft.com/office/drawing/2014/main" id="{CB3428E5-1B01-DDE4-26E7-4AE9A6F6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5" y="2972746"/>
            <a:ext cx="41044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/>
              <a:t>A </a:t>
            </a:r>
            <a:r>
              <a:rPr lang="it-IT" sz="2000" b="1" dirty="0" err="1"/>
              <a:t>clearer</a:t>
            </a:r>
            <a:r>
              <a:rPr lang="it-IT" sz="2000" b="1" dirty="0"/>
              <a:t> agreement with </a:t>
            </a:r>
            <a:r>
              <a:rPr lang="it-IT" sz="2000" b="1" i="1" dirty="0">
                <a:solidFill>
                  <a:srgbClr val="FF0000"/>
                </a:solidFill>
              </a:rPr>
              <a:t>Cuzzocrea</a:t>
            </a:r>
            <a:r>
              <a:rPr lang="it-IT" sz="2000" b="1" i="1" dirty="0"/>
              <a:t> (1980) </a:t>
            </a:r>
            <a:r>
              <a:rPr lang="it-IT" sz="2000" b="1" dirty="0" err="1"/>
              <a:t>is</a:t>
            </a:r>
            <a:r>
              <a:rPr lang="it-IT" sz="2000" b="1" dirty="0"/>
              <a:t> </a:t>
            </a:r>
            <a:r>
              <a:rPr lang="it-IT" sz="2000" b="1" dirty="0" err="1"/>
              <a:t>shown</a:t>
            </a:r>
            <a:r>
              <a:rPr lang="it-IT" sz="2000" b="1" dirty="0"/>
              <a:t>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16" name="Picture 8" descr="Doubt - Free user icons">
            <a:extLst>
              <a:ext uri="{FF2B5EF4-FFF2-40B4-BE49-F238E27FC236}">
                <a16:creationId xmlns:a16="http://schemas.microsoft.com/office/drawing/2014/main" id="{C23690DD-8A69-5978-0BB8-24836FA9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383636"/>
            <a:ext cx="1790328" cy="1790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B1559875-9BEA-FB2D-718D-54B7B2C40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4181018"/>
            <a:ext cx="4608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u="sng" dirty="0" err="1"/>
              <a:t>Possible</a:t>
            </a:r>
            <a:r>
              <a:rPr lang="it-IT" sz="2000" b="1" u="sng" dirty="0"/>
              <a:t> </a:t>
            </a:r>
            <a:r>
              <a:rPr lang="it-IT" sz="2000" b="1" u="sng" dirty="0" err="1">
                <a:solidFill>
                  <a:srgbClr val="FF0000"/>
                </a:solidFill>
              </a:rPr>
              <a:t>origin</a:t>
            </a:r>
            <a:r>
              <a:rPr lang="it-IT" sz="2000" b="1" u="sng" dirty="0"/>
              <a:t> of the </a:t>
            </a:r>
            <a:r>
              <a:rPr lang="it-IT" sz="2000" b="1" u="sng" dirty="0" err="1"/>
              <a:t>discrepancies</a:t>
            </a:r>
            <a:endParaRPr lang="it-IT" sz="20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3A87D7F9-F269-098A-5398-BA5A7CEB4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792" y="4581128"/>
                <a:ext cx="6120680" cy="1658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342900" indent="-34290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it-IT" sz="2000" b="1" dirty="0"/>
                  <a:t>Different </a:t>
                </a:r>
                <a:r>
                  <a:rPr lang="it-IT" sz="2000" b="1" dirty="0" err="1">
                    <a:solidFill>
                      <a:srgbClr val="C00000"/>
                    </a:solidFill>
                  </a:rPr>
                  <a:t>shapes</a:t>
                </a:r>
                <a:r>
                  <a:rPr lang="it-IT" sz="2000" b="1" dirty="0"/>
                  <a:t> of </a:t>
                </a:r>
                <a:r>
                  <a:rPr lang="it-IT" sz="2000" b="1" dirty="0" err="1">
                    <a:solidFill>
                      <a:srgbClr val="C00000"/>
                    </a:solidFill>
                  </a:rPr>
                  <a:t>ADs</a:t>
                </a:r>
                <a:r>
                  <a:rPr lang="it-IT" sz="2000" b="1" dirty="0"/>
                  <a:t> (esp. </a:t>
                </a:r>
                <a:r>
                  <a:rPr lang="it-IT" sz="2000" b="1" dirty="0" err="1"/>
                  <a:t>at</a:t>
                </a:r>
                <a:r>
                  <a:rPr lang="it-IT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1" i="1" smtClean="0">
                        <a:latin typeface="Cambria Math" panose="02040503050406030204" pitchFamily="18" charset="0"/>
                      </a:rPr>
                      <m:t>𝑴𝒆𝑽</m:t>
                    </m:r>
                  </m:oMath>
                </a14:m>
                <a:r>
                  <a:rPr lang="it-IT" sz="2000" b="1" dirty="0"/>
                  <a:t>)</a:t>
                </a:r>
              </a:p>
              <a:p>
                <a:pPr marL="342900" indent="-34290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it-IT" sz="2000" b="1" dirty="0" err="1">
                    <a:solidFill>
                      <a:srgbClr val="3CC8B4"/>
                    </a:solidFill>
                  </a:rPr>
                  <a:t>Efficiency</a:t>
                </a:r>
                <a:r>
                  <a:rPr lang="it-IT" sz="2000" b="1" dirty="0">
                    <a:solidFill>
                      <a:srgbClr val="3CC8B4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3CC8B4"/>
                    </a:solidFill>
                  </a:rPr>
                  <a:t>effects</a:t>
                </a:r>
                <a:r>
                  <a:rPr lang="it-IT" sz="2000" b="1" dirty="0">
                    <a:solidFill>
                      <a:srgbClr val="3CC8B4"/>
                    </a:solidFill>
                  </a:rPr>
                  <a:t> </a:t>
                </a:r>
                <a:r>
                  <a:rPr lang="it-IT" sz="2000" b="1" dirty="0"/>
                  <a:t>in the </a:t>
                </a:r>
                <a:r>
                  <a:rPr lang="it-IT" sz="2000" b="1" dirty="0" err="1"/>
                  <a:t>evaluation</a:t>
                </a:r>
                <a:r>
                  <a:rPr lang="it-IT" sz="2000" b="1" dirty="0"/>
                  <a:t> of the </a:t>
                </a:r>
                <a:r>
                  <a:rPr lang="it-IT" sz="2000" b="1" dirty="0" err="1">
                    <a:solidFill>
                      <a:srgbClr val="3CC8B4"/>
                    </a:solidFill>
                  </a:rPr>
                  <a:t>integrated</a:t>
                </a:r>
                <a:r>
                  <a:rPr lang="it-IT" sz="2000" b="1" dirty="0">
                    <a:solidFill>
                      <a:srgbClr val="3CC8B4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3CC8B4"/>
                    </a:solidFill>
                  </a:rPr>
                  <a:t>current</a:t>
                </a:r>
                <a:r>
                  <a:rPr lang="it-IT" sz="2000" b="1" dirty="0">
                    <a:solidFill>
                      <a:srgbClr val="3CC8B4"/>
                    </a:solidFill>
                  </a:rPr>
                  <a:t>.</a:t>
                </a:r>
              </a:p>
              <a:p>
                <a:pPr marL="342900" indent="-34290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it-IT" sz="2000" b="1" dirty="0">
                    <a:solidFill>
                      <a:srgbClr val="3CC8B4"/>
                    </a:solidFill>
                  </a:rPr>
                  <a:t>Clarke57 </a:t>
                </a:r>
                <a:r>
                  <a:rPr lang="it-IT" sz="2000" b="1" dirty="0" err="1"/>
                  <a:t>changed</a:t>
                </a:r>
                <a:r>
                  <a:rPr lang="it-IT" sz="2000" b="1" dirty="0"/>
                  <a:t> the </a:t>
                </a:r>
                <a:r>
                  <a:rPr lang="it-IT" sz="2000" b="1" dirty="0" err="1"/>
                  <a:t>experimental</a:t>
                </a:r>
                <a:r>
                  <a:rPr lang="it-IT" sz="2000" b="1" dirty="0"/>
                  <a:t> setup in this energy range</a:t>
                </a:r>
              </a:p>
            </p:txBody>
          </p:sp>
        </mc:Choice>
        <mc:Fallback xmlns=""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3A87D7F9-F269-098A-5398-BA5A7CEB4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4581128"/>
                <a:ext cx="6120680" cy="1658724"/>
              </a:xfrm>
              <a:prstGeom prst="rect">
                <a:avLst/>
              </a:prstGeom>
              <a:blipFill>
                <a:blip r:embed="rId11"/>
                <a:stretch>
                  <a:fillRect l="-896" t="-1832" b="-54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8BFBB178-60AA-778B-9962-EC5E918593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049" y="311392"/>
                <a:ext cx="410445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𝜶</m:t>
                    </m:r>
                    <m:r>
                      <a:rPr lang="it-IT" sz="2000" b="1" i="1" baseline="-25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2000" b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channel</a:t>
                </a:r>
                <a:r>
                  <a:rPr lang="it-IT" sz="2000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1" i="1" u="sng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it-IT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8BFBB178-60AA-778B-9962-EC5E91859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049" y="311392"/>
                <a:ext cx="4104455" cy="400110"/>
              </a:xfrm>
              <a:prstGeom prst="rect">
                <a:avLst/>
              </a:prstGeom>
              <a:blipFill>
                <a:blip r:embed="rId12"/>
                <a:stretch>
                  <a:fillRect t="-7576" b="-348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69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535A4-019A-DD1B-536D-F09918643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7C624C13-7830-2A16-049E-D68B17E31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339622-7BBF-3F21-70F5-A216BBC0CB18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42871FE-E9CC-A64E-EB0D-EC76059CC02E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A55414D6-EC5D-042D-8306-162A3D26E64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D095416-D6EF-899D-C479-1626ACD2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Clusters in nuclei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209A4-598F-7B0D-2451-77B17051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13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E7FE1DDE-E273-EBFD-3924-30582C2D5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4002C4D-47F4-EDE2-5F33-B3B96F19B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25" y="380055"/>
            <a:ext cx="5332095" cy="6110293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8274776-02EC-04F8-79C8-4896D2318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1412776"/>
            <a:ext cx="864096" cy="577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FB7ECAA1-7E00-E24D-FEC9-EB5F2542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76672"/>
            <a:ext cx="33305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/>
              <a:t>Comprehensive </a:t>
            </a:r>
            <a:r>
              <a:rPr lang="it-IT" sz="1800" b="1" i="1" dirty="0">
                <a:solidFill>
                  <a:srgbClr val="FF0000"/>
                </a:solidFill>
              </a:rPr>
              <a:t>R</a:t>
            </a:r>
            <a:r>
              <a:rPr lang="it-IT" sz="1800" b="1" dirty="0">
                <a:solidFill>
                  <a:srgbClr val="FF0000"/>
                </a:solidFill>
              </a:rPr>
              <a:t>-</a:t>
            </a:r>
            <a:r>
              <a:rPr lang="it-IT" sz="1800" b="1" dirty="0" err="1">
                <a:solidFill>
                  <a:srgbClr val="FF0000"/>
                </a:solidFill>
              </a:rPr>
              <a:t>matrix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 err="1"/>
              <a:t>fits</a:t>
            </a:r>
            <a:r>
              <a:rPr lang="it-IT" sz="1800" b="1" dirty="0"/>
              <a:t> to </a:t>
            </a:r>
            <a:r>
              <a:rPr lang="it-IT" sz="1800" b="1" dirty="0" err="1"/>
              <a:t>our</a:t>
            </a:r>
            <a:r>
              <a:rPr lang="it-IT" sz="1800" b="1" dirty="0"/>
              <a:t> </a:t>
            </a:r>
            <a:r>
              <a:rPr lang="it-IT" sz="1800" b="1" dirty="0" err="1"/>
              <a:t>results</a:t>
            </a:r>
            <a:r>
              <a:rPr lang="it-IT" sz="1800" b="1" dirty="0"/>
              <a:t> with a </a:t>
            </a:r>
            <a:r>
              <a:rPr lang="it-IT" sz="1800" b="1" dirty="0" err="1"/>
              <a:t>broad</a:t>
            </a:r>
            <a:r>
              <a:rPr lang="it-IT" sz="1800" b="1" dirty="0"/>
              <a:t> database of </a:t>
            </a: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</a:rPr>
              <a:t>literature data</a:t>
            </a:r>
            <a:r>
              <a:rPr lang="it-IT" sz="1800" b="1" dirty="0"/>
              <a:t>, for the </a:t>
            </a:r>
            <a:r>
              <a:rPr lang="it-IT" sz="1800" b="1" dirty="0">
                <a:solidFill>
                  <a:srgbClr val="FF0000"/>
                </a:solidFill>
              </a:rPr>
              <a:t>α</a:t>
            </a:r>
            <a:r>
              <a:rPr lang="it-IT" sz="1800" b="1" baseline="-25000" dirty="0">
                <a:solidFill>
                  <a:srgbClr val="FF0000"/>
                </a:solidFill>
              </a:rPr>
              <a:t>0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/>
              <a:t>and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/>
              <a:t>the </a:t>
            </a:r>
            <a:r>
              <a:rPr lang="it-IT" sz="1800" b="1" dirty="0">
                <a:solidFill>
                  <a:srgbClr val="0070C0"/>
                </a:solidFill>
              </a:rPr>
              <a:t>α</a:t>
            </a:r>
            <a:r>
              <a:rPr lang="it-IT" sz="1800" b="1" baseline="-25000" dirty="0">
                <a:solidFill>
                  <a:srgbClr val="0070C0"/>
                </a:solidFill>
              </a:rPr>
              <a:t>π </a:t>
            </a:r>
            <a:r>
              <a:rPr lang="it-IT" sz="1800" b="1" dirty="0" err="1"/>
              <a:t>channels</a:t>
            </a:r>
            <a:r>
              <a:rPr lang="it-IT" sz="1800" b="1" dirty="0">
                <a:solidFill>
                  <a:srgbClr val="0070C0"/>
                </a:solidFill>
              </a:rPr>
              <a:t>.</a:t>
            </a:r>
            <a:endParaRPr lang="it-IT" sz="1400" b="1" i="1" dirty="0">
              <a:solidFill>
                <a:srgbClr val="0070C0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CD6F69B-9831-66F3-158F-307167B36887}"/>
              </a:ext>
            </a:extLst>
          </p:cNvPr>
          <p:cNvCxnSpPr>
            <a:cxnSpLocks/>
          </p:cNvCxnSpPr>
          <p:nvPr/>
        </p:nvCxnSpPr>
        <p:spPr>
          <a:xfrm flipV="1">
            <a:off x="4014626" y="2572038"/>
            <a:ext cx="1781510" cy="148508"/>
          </a:xfrm>
          <a:prstGeom prst="straightConnector1">
            <a:avLst/>
          </a:prstGeom>
          <a:ln w="28575">
            <a:solidFill>
              <a:srgbClr val="56BAA3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2">
            <a:extLst>
              <a:ext uri="{FF2B5EF4-FFF2-40B4-BE49-F238E27FC236}">
                <a16:creationId xmlns:a16="http://schemas.microsoft.com/office/drawing/2014/main" id="{1C4D1C43-2D86-431D-3332-5F748376C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365" y="2241171"/>
            <a:ext cx="29301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/>
              <a:t>Data from </a:t>
            </a:r>
            <a:r>
              <a:rPr lang="it-IT" sz="1800" b="1" i="1" dirty="0">
                <a:solidFill>
                  <a:srgbClr val="00B0F0"/>
                </a:solidFill>
              </a:rPr>
              <a:t>Clarke (1957) </a:t>
            </a:r>
            <a:r>
              <a:rPr lang="it-IT" sz="1800" b="1" i="1" dirty="0" err="1">
                <a:solidFill>
                  <a:srgbClr val="00B0F0"/>
                </a:solidFill>
              </a:rPr>
              <a:t>have</a:t>
            </a:r>
            <a:r>
              <a:rPr lang="it-IT" sz="1800" b="1" i="1" dirty="0">
                <a:solidFill>
                  <a:srgbClr val="00B0F0"/>
                </a:solidFill>
              </a:rPr>
              <a:t> </a:t>
            </a:r>
            <a:r>
              <a:rPr lang="it-IT" sz="1800" b="1" i="1" dirty="0" err="1">
                <a:solidFill>
                  <a:srgbClr val="00B0F0"/>
                </a:solidFill>
              </a:rPr>
              <a:t>been</a:t>
            </a:r>
            <a:r>
              <a:rPr lang="it-IT" sz="1800" b="1" i="1" dirty="0">
                <a:solidFill>
                  <a:srgbClr val="00B0F0"/>
                </a:solidFill>
              </a:rPr>
              <a:t> </a:t>
            </a:r>
            <a:r>
              <a:rPr lang="it-IT" sz="1800" b="1" i="1" dirty="0" err="1">
                <a:solidFill>
                  <a:srgbClr val="00B0F0"/>
                </a:solidFill>
              </a:rPr>
              <a:t>excluded</a:t>
            </a:r>
            <a:r>
              <a:rPr lang="it-IT" sz="1800" b="1" i="1" dirty="0">
                <a:solidFill>
                  <a:srgbClr val="00B0F0"/>
                </a:solidFill>
              </a:rPr>
              <a:t> </a:t>
            </a:r>
            <a:r>
              <a:rPr lang="it-IT" sz="1800" b="1" i="1" dirty="0"/>
              <a:t>from the </a:t>
            </a:r>
            <a:r>
              <a:rPr lang="it-IT" sz="1800" b="1" i="1" dirty="0" err="1"/>
              <a:t>fit</a:t>
            </a:r>
            <a:r>
              <a:rPr lang="it-IT" sz="1800" b="1" i="1" dirty="0"/>
              <a:t> in </a:t>
            </a:r>
            <a:r>
              <a:rPr lang="it-IT" sz="1800" b="1" i="1" dirty="0" err="1"/>
              <a:t>this</a:t>
            </a:r>
            <a:r>
              <a:rPr lang="it-IT" sz="1800" b="1" i="1" dirty="0"/>
              <a:t> area.</a:t>
            </a:r>
            <a:endParaRPr lang="it-IT" sz="1400" b="1" i="1" dirty="0">
              <a:solidFill>
                <a:srgbClr val="0070C0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500007A-13FF-1DA6-E557-A14BBFAF58FA}"/>
              </a:ext>
            </a:extLst>
          </p:cNvPr>
          <p:cNvCxnSpPr>
            <a:cxnSpLocks/>
          </p:cNvCxnSpPr>
          <p:nvPr/>
        </p:nvCxnSpPr>
        <p:spPr>
          <a:xfrm flipV="1">
            <a:off x="2411760" y="4293096"/>
            <a:ext cx="3384376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19CB356C-56B0-6E26-C1CB-0F1B7DD256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9744" y="3446255"/>
                <a:ext cx="2930115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800" b="1" dirty="0"/>
                  <a:t>Implementation of the </a:t>
                </a:r>
                <a:r>
                  <a:rPr lang="it-IT" sz="1800" b="1" dirty="0">
                    <a:solidFill>
                      <a:srgbClr val="0070C0"/>
                    </a:solidFill>
                  </a:rPr>
                  <a:t>new data </a:t>
                </a:r>
                <a:r>
                  <a:rPr lang="it-IT" sz="1800" b="1" dirty="0"/>
                  <a:t>in the </a:t>
                </a:r>
                <a:r>
                  <a:rPr lang="it-IT" sz="1800" b="1" dirty="0" err="1"/>
                  <a:t>region</a:t>
                </a:r>
                <a:endParaRPr lang="it-IT" sz="1800" b="1" i="1" dirty="0">
                  <a:latin typeface="Cambria Math" panose="02040503050406030204" pitchFamily="18" charset="0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sub>
                    </m:sSub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𝑴𝒆𝑽</m:t>
                    </m:r>
                  </m:oMath>
                </a14:m>
                <a:r>
                  <a:rPr lang="it-IT" sz="1800" b="1" dirty="0"/>
                  <a:t> </a:t>
                </a:r>
              </a:p>
            </p:txBody>
          </p:sp>
        </mc:Choice>
        <mc:Fallback xmlns=""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19CB356C-56B0-6E26-C1CB-0F1B7DD25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9744" y="3446255"/>
                <a:ext cx="2930115" cy="923330"/>
              </a:xfrm>
              <a:prstGeom prst="rect">
                <a:avLst/>
              </a:prstGeom>
              <a:blipFill>
                <a:blip r:embed="rId5"/>
                <a:stretch>
                  <a:fillRect l="-1875" t="-3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2">
            <a:extLst>
              <a:ext uri="{FF2B5EF4-FFF2-40B4-BE49-F238E27FC236}">
                <a16:creationId xmlns:a16="http://schemas.microsoft.com/office/drawing/2014/main" id="{E649F473-2469-BF1A-687D-F13022DC9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462" y="4799847"/>
            <a:ext cx="31121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 err="1"/>
              <a:t>Both</a:t>
            </a:r>
            <a:r>
              <a:rPr lang="it-IT" sz="1800" b="1" dirty="0"/>
              <a:t> the </a:t>
            </a:r>
            <a:r>
              <a:rPr lang="it-IT" sz="1800" b="1" dirty="0" err="1">
                <a:solidFill>
                  <a:srgbClr val="FF0000"/>
                </a:solidFill>
              </a:rPr>
              <a:t>present</a:t>
            </a:r>
            <a:r>
              <a:rPr lang="it-IT" sz="1800" b="1" dirty="0"/>
              <a:t> and the </a:t>
            </a:r>
            <a:r>
              <a:rPr lang="it-IT" sz="1800" b="1" dirty="0" err="1">
                <a:solidFill>
                  <a:srgbClr val="0070C0"/>
                </a:solidFill>
              </a:rPr>
              <a:t>old</a:t>
            </a:r>
            <a:r>
              <a:rPr lang="it-IT" sz="1800" b="1" dirty="0">
                <a:solidFill>
                  <a:srgbClr val="0070C0"/>
                </a:solidFill>
              </a:rPr>
              <a:t> (</a:t>
            </a:r>
            <a:r>
              <a:rPr lang="it-IT" sz="1800" b="1" i="1" dirty="0">
                <a:solidFill>
                  <a:srgbClr val="0070C0"/>
                </a:solidFill>
              </a:rPr>
              <a:t>Lombardo 2019) </a:t>
            </a:r>
            <a:r>
              <a:rPr lang="it-IT" sz="1800" b="1" dirty="0" err="1"/>
              <a:t>fits</a:t>
            </a:r>
            <a:r>
              <a:rPr lang="it-IT" sz="1800" b="1" dirty="0"/>
              <a:t> are </a:t>
            </a:r>
            <a:r>
              <a:rPr lang="it-IT" sz="1800" b="1" dirty="0" err="1"/>
              <a:t>shown</a:t>
            </a:r>
            <a:r>
              <a:rPr lang="it-IT" sz="1800" b="1" dirty="0"/>
              <a:t>.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E4D4EF3C-70C8-FC25-5D46-0FD52422236D}"/>
              </a:ext>
            </a:extLst>
          </p:cNvPr>
          <p:cNvGrpSpPr/>
          <p:nvPr/>
        </p:nvGrpSpPr>
        <p:grpSpPr>
          <a:xfrm>
            <a:off x="2455209" y="1595321"/>
            <a:ext cx="1296143" cy="466725"/>
            <a:chOff x="2455209" y="1595321"/>
            <a:chExt cx="1296143" cy="466725"/>
          </a:xfrm>
        </p:grpSpPr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E1DBB645-CBA1-A7A9-E742-93B583A69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209" y="1646548"/>
              <a:ext cx="1296143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sz="1050" b="1" dirty="0" err="1"/>
                <a:t>Change</a:t>
              </a:r>
              <a:r>
                <a:rPr lang="it-IT" sz="1050" b="1" dirty="0"/>
                <a:t> in </a:t>
              </a:r>
              <a:r>
                <a:rPr lang="it-IT" sz="1050" b="1" dirty="0" err="1"/>
                <a:t>shape</a:t>
              </a:r>
              <a:endParaRPr lang="it-IT" sz="1050" b="1" dirty="0"/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sz="1050" b="1" dirty="0"/>
                <a:t>and </a:t>
              </a:r>
              <a:r>
                <a:rPr lang="it-IT" sz="1050" b="1" dirty="0" err="1"/>
                <a:t>amplitude</a:t>
              </a:r>
              <a:endParaRPr lang="it-IT" sz="1050" b="1" dirty="0"/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7B7972A7-A41D-A21B-5327-F3B367B05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3280" y="1595321"/>
              <a:ext cx="632358" cy="47673"/>
            </a:xfrm>
            <a:prstGeom prst="straightConnector1">
              <a:avLst/>
            </a:prstGeom>
            <a:ln w="28575">
              <a:solidFill>
                <a:srgbClr val="56BAA3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77D20C5A-2DA2-5D6E-B871-2ECD4748578D}"/>
              </a:ext>
            </a:extLst>
          </p:cNvPr>
          <p:cNvGrpSpPr/>
          <p:nvPr/>
        </p:nvGrpSpPr>
        <p:grpSpPr>
          <a:xfrm>
            <a:off x="1316097" y="4190461"/>
            <a:ext cx="1529423" cy="549642"/>
            <a:chOff x="1316097" y="4175502"/>
            <a:chExt cx="1529423" cy="549642"/>
          </a:xfrm>
        </p:grpSpPr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405E49D3-BAB9-10F5-AB70-E7DDC6568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097" y="4175502"/>
              <a:ext cx="1529423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it-IT" sz="1050" b="1" dirty="0"/>
                <a:t>Small energy shift</a:t>
              </a:r>
            </a:p>
          </p:txBody>
        </p: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B3C7B209-E424-9A1F-1ECE-8D9FB2788365}"/>
                </a:ext>
              </a:extLst>
            </p:cNvPr>
            <p:cNvCxnSpPr>
              <a:cxnSpLocks/>
            </p:cNvCxnSpPr>
            <p:nvPr/>
          </p:nvCxnSpPr>
          <p:spPr>
            <a:xfrm>
              <a:off x="1691680" y="4437112"/>
              <a:ext cx="144016" cy="28803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23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A04EF-6BBD-DFAD-3510-6F53FC56C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21A9551F-527D-62D8-C2D2-CCA1CDCE8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559B9-DAD7-091E-6789-F85C6F92CA87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D6FCE9D-B7AE-C8A8-3EBA-FFF0C45B30C5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5262FA83-02A0-9639-28B3-AF39B78B098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461764-A809-46A2-22BE-3DF8AEBD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What next? A new experiment at higher energies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5A3EC-2730-ECC5-71B2-71344F5A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14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87921692-2EE9-3BC0-4719-3B23B1B98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70E9E1C-0D35-7E40-5379-AADA74D9D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05" y="819289"/>
            <a:ext cx="7268589" cy="3696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2">
                <a:extLst>
                  <a:ext uri="{FF2B5EF4-FFF2-40B4-BE49-F238E27FC236}">
                    <a16:creationId xmlns:a16="http://schemas.microsoft.com/office/drawing/2014/main" id="{72A637CC-F62F-E087-D1D0-3EFD53E07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60" y="437167"/>
                <a:ext cx="801111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600" b="1" dirty="0"/>
                  <a:t>All </a:t>
                </a:r>
                <a:r>
                  <a:rPr lang="it-IT" sz="1600" b="1" dirty="0" err="1"/>
                  <a:t>values</a:t>
                </a:r>
                <a:r>
                  <a:rPr lang="it-IT" sz="1600" b="1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 dirty="0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it-IT" sz="16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sup>
                    </m:sSup>
                    <m:r>
                      <a:rPr lang="it-IT" sz="1600" b="1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1600" b="1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dirty="0" err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it-IT" sz="16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it-IT" sz="1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1600" b="1" i="0" dirty="0" smtClean="0">
                        <a:latin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it-IT" sz="1600" b="1" dirty="0"/>
                  <a:t>) are in good agreement with the </a:t>
                </a:r>
                <a:r>
                  <a:rPr lang="it-IT" sz="1600" b="1" dirty="0" err="1"/>
                  <a:t>previous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ones</a:t>
                </a:r>
                <a:endParaRPr lang="it-IT" sz="12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Box 12">
                <a:extLst>
                  <a:ext uri="{FF2B5EF4-FFF2-40B4-BE49-F238E27FC236}">
                    <a16:creationId xmlns:a16="http://schemas.microsoft.com/office/drawing/2014/main" id="{72A637CC-F62F-E087-D1D0-3EFD53E0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37167"/>
                <a:ext cx="8011112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8FDF2D11-C102-55A9-0959-0EC7ED55B5A8}"/>
              </a:ext>
            </a:extLst>
          </p:cNvPr>
          <p:cNvSpPr/>
          <p:nvPr/>
        </p:nvSpPr>
        <p:spPr>
          <a:xfrm>
            <a:off x="4184668" y="1916832"/>
            <a:ext cx="1035404" cy="2675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97C613D-C6EE-7C00-8C2B-BE294C6943BA}"/>
              </a:ext>
            </a:extLst>
          </p:cNvPr>
          <p:cNvSpPr/>
          <p:nvPr/>
        </p:nvSpPr>
        <p:spPr>
          <a:xfrm>
            <a:off x="2915816" y="1700808"/>
            <a:ext cx="3473331" cy="21602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7FFFC43-7C88-A623-AC3F-A7B0DF11FFD8}"/>
              </a:ext>
            </a:extLst>
          </p:cNvPr>
          <p:cNvSpPr/>
          <p:nvPr/>
        </p:nvSpPr>
        <p:spPr>
          <a:xfrm>
            <a:off x="4184668" y="2184425"/>
            <a:ext cx="2204479" cy="21602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56C64B7-2FB0-4F3F-8862-B24616091ACE}"/>
                  </a:ext>
                </a:extLst>
              </p:cNvPr>
              <p:cNvSpPr/>
              <p:nvPr/>
            </p:nvSpPr>
            <p:spPr>
              <a:xfrm>
                <a:off x="910245" y="4675086"/>
                <a:ext cx="3445732" cy="482106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40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it-IT" sz="1400" b="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b="0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1400" b="0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e>
                    </m:d>
                    <m:r>
                      <a:rPr lang="it-IT" sz="14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4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14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it-IT" sz="14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i="1" dirty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400" b="0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are almost </a:t>
                </a:r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doubled</a:t>
                </a:r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than</a:t>
                </a:r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previous</a:t>
                </a:r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values</a:t>
                </a:r>
                <a:endParaRPr lang="it-IT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56C64B7-2FB0-4F3F-8862-B24616091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45" y="4675086"/>
                <a:ext cx="3445732" cy="482106"/>
              </a:xfrm>
              <a:prstGeom prst="rect">
                <a:avLst/>
              </a:prstGeom>
              <a:blipFill>
                <a:blip r:embed="rId5"/>
                <a:stretch>
                  <a:fillRect t="-6098" b="-17073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0C9495A3-F37E-1F46-959E-234F1AB89254}"/>
                  </a:ext>
                </a:extLst>
              </p:cNvPr>
              <p:cNvSpPr/>
              <p:nvPr/>
            </p:nvSpPr>
            <p:spPr>
              <a:xfrm>
                <a:off x="910245" y="5157192"/>
                <a:ext cx="3445732" cy="48210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40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it-IT" sz="1400" b="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400" b="0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1400" b="0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it-IT" sz="1400" i="1" baseline="-250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is</a:t>
                </a:r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~40% </a:t>
                </a:r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larger</a:t>
                </a:r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than</a:t>
                </a:r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previous</a:t>
                </a:r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value</a:t>
                </a:r>
                <a:endParaRPr lang="it-IT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0C9495A3-F37E-1F46-959E-234F1AB89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45" y="5157192"/>
                <a:ext cx="3445732" cy="482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F81A7374-256A-2ED1-F862-26E4E0C87E8D}"/>
                  </a:ext>
                </a:extLst>
              </p:cNvPr>
              <p:cNvSpPr/>
              <p:nvPr/>
            </p:nvSpPr>
            <p:spPr>
              <a:xfrm>
                <a:off x="910245" y="5640399"/>
                <a:ext cx="3445732" cy="482106"/>
              </a:xfrm>
              <a:prstGeom prst="rect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b="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400" i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it-IT" sz="1400" b="0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400" b="0" i="1" dirty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b="0" i="1" dirty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it-IT" sz="1400" b="0" i="1" dirty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it-IT" sz="14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it-IT" sz="1400" i="1" dirty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400" i="1" dirty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i="1" dirty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it-IT" sz="1400" b="0" i="1" dirty="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ratio </a:t>
                </a:r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is</a:t>
                </a:r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now</a:t>
                </a:r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it-IT" sz="14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closer</a:t>
                </a:r>
                <a:r>
                  <a:rPr lang="it-IT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to 1</a:t>
                </a:r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F81A7374-256A-2ED1-F862-26E4E0C87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45" y="5640399"/>
                <a:ext cx="3445732" cy="482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4214A4AA-374F-13A0-E5C2-477182808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264" y="4570118"/>
            <a:ext cx="648072" cy="1886258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A242E099-C85F-984B-A133-EA7959440570}"/>
              </a:ext>
            </a:extLst>
          </p:cNvPr>
          <p:cNvSpPr/>
          <p:nvPr/>
        </p:nvSpPr>
        <p:spPr>
          <a:xfrm>
            <a:off x="937705" y="2959648"/>
            <a:ext cx="7268589" cy="1813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6DCCF61-4DB9-976A-31B9-02008965FC82}"/>
              </a:ext>
            </a:extLst>
          </p:cNvPr>
          <p:cNvSpPr/>
          <p:nvPr/>
        </p:nvSpPr>
        <p:spPr>
          <a:xfrm>
            <a:off x="6876256" y="4570718"/>
            <a:ext cx="864096" cy="188625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9482EEBC-0F13-E49F-4A4E-D562569FD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045" y="4452220"/>
            <a:ext cx="187220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/>
              <a:t>Improved</a:t>
            </a:r>
            <a:r>
              <a:rPr lang="it-IT" sz="1600" b="1" dirty="0"/>
              <a:t> </a:t>
            </a:r>
            <a:r>
              <a:rPr lang="it-IT" sz="1600" b="1" dirty="0" err="1"/>
              <a:t>description</a:t>
            </a:r>
            <a:r>
              <a:rPr lang="it-IT" sz="1600" b="1" dirty="0"/>
              <a:t> of the </a:t>
            </a:r>
            <a:r>
              <a:rPr lang="it-IT" sz="1600" b="1" dirty="0">
                <a:solidFill>
                  <a:srgbClr val="00B050"/>
                </a:solidFill>
              </a:rPr>
              <a:t>~14.45 MeV 0</a:t>
            </a:r>
            <a:r>
              <a:rPr lang="it-IT" sz="1600" b="1" baseline="30000" dirty="0">
                <a:solidFill>
                  <a:srgbClr val="00B050"/>
                </a:solidFill>
              </a:rPr>
              <a:t>+</a:t>
            </a:r>
            <a:r>
              <a:rPr lang="it-IT" sz="1600" b="1" dirty="0">
                <a:solidFill>
                  <a:srgbClr val="00B050"/>
                </a:solidFill>
              </a:rPr>
              <a:t> state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it-IT" sz="1600" b="1" i="1" dirty="0" err="1">
                <a:solidFill>
                  <a:srgbClr val="00B050"/>
                </a:solidFill>
                <a:sym typeface="Wingdings" panose="05000000000000000000" pitchFamily="2" charset="2"/>
              </a:rPr>
              <a:t>We</a:t>
            </a:r>
            <a:r>
              <a:rPr lang="it-IT" sz="1600" b="1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sz="1600" b="1" i="1" dirty="0" err="1">
                <a:solidFill>
                  <a:srgbClr val="00B050"/>
                </a:solidFill>
                <a:sym typeface="Wingdings" panose="05000000000000000000" pitchFamily="2" charset="2"/>
              </a:rPr>
              <a:t>potentially</a:t>
            </a:r>
            <a:r>
              <a:rPr lang="it-IT" sz="1600" b="1" i="1" dirty="0">
                <a:solidFill>
                  <a:srgbClr val="00B050"/>
                </a:solidFill>
                <a:sym typeface="Wingdings" panose="05000000000000000000" pitchFamily="2" charset="2"/>
              </a:rPr>
              <a:t> rule out the </a:t>
            </a:r>
            <a:r>
              <a:rPr lang="it-IT" sz="1600" b="1" i="1" dirty="0" err="1">
                <a:solidFill>
                  <a:srgbClr val="00B050"/>
                </a:solidFill>
                <a:sym typeface="Wingdings" panose="05000000000000000000" pitchFamily="2" charset="2"/>
              </a:rPr>
              <a:t>quartet</a:t>
            </a:r>
            <a:r>
              <a:rPr lang="it-IT" sz="1600" b="1" i="1" dirty="0">
                <a:solidFill>
                  <a:srgbClr val="00B050"/>
                </a:solidFill>
                <a:sym typeface="Wingdings" panose="05000000000000000000" pitchFamily="2" charset="2"/>
              </a:rPr>
              <a:t> model  </a:t>
            </a:r>
            <a:r>
              <a:rPr lang="it-IT" sz="1600" b="1" i="1" dirty="0" err="1">
                <a:solidFill>
                  <a:srgbClr val="00B050"/>
                </a:solidFill>
                <a:sym typeface="Wingdings" panose="05000000000000000000" pitchFamily="2" charset="2"/>
              </a:rPr>
              <a:t>hypothesis</a:t>
            </a:r>
            <a:r>
              <a:rPr lang="it-IT" sz="1600" b="1" i="1" dirty="0">
                <a:solidFill>
                  <a:srgbClr val="00B050"/>
                </a:solidFill>
                <a:sym typeface="Wingdings" panose="05000000000000000000" pitchFamily="2" charset="2"/>
              </a:rPr>
              <a:t>.</a:t>
            </a:r>
            <a:endParaRPr lang="it-IT" sz="1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DCBF0-C36C-6239-1E25-E032B7C7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BE51665F-777F-3132-32CE-095ED1A19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D53BEF-7A3C-2E2E-CCD9-6894C014CBCF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BAC6DEF-2C2D-8D4E-32C3-188E59E17FE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3E2F5153-DC8B-C8AB-A56D-BCC69356F63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E50093-A4C1-AB80-A179-13E73200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What next? A new experiment at higher energies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7B753-6C53-A34E-F079-A608D1FA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15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C9BCC07C-6495-64DD-7BEA-F4EC063E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4727D81-FF35-D4EC-46BA-A66F9989F48F}"/>
              </a:ext>
            </a:extLst>
          </p:cNvPr>
          <p:cNvGrpSpPr/>
          <p:nvPr/>
        </p:nvGrpSpPr>
        <p:grpSpPr>
          <a:xfrm>
            <a:off x="1151906" y="1115878"/>
            <a:ext cx="1862880" cy="1133838"/>
            <a:chOff x="1151906" y="779654"/>
            <a:chExt cx="1862880" cy="1122612"/>
          </a:xfrm>
        </p:grpSpPr>
        <p:pic>
          <p:nvPicPr>
            <p:cNvPr id="3" name="Picture 4" descr="Download Billiard Ball PNG Image for Free">
              <a:extLst>
                <a:ext uri="{FF2B5EF4-FFF2-40B4-BE49-F238E27FC236}">
                  <a16:creationId xmlns:a16="http://schemas.microsoft.com/office/drawing/2014/main" id="{F4CE8B95-4A3A-BDA0-2265-E976CA33E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930" y="1088932"/>
              <a:ext cx="5068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viola biliardo palla numero dodici 11421314 PNG">
              <a:extLst>
                <a:ext uri="{FF2B5EF4-FFF2-40B4-BE49-F238E27FC236}">
                  <a16:creationId xmlns:a16="http://schemas.microsoft.com/office/drawing/2014/main" id="{DDEE9E5B-ED08-8057-2D43-511BD38FD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40" y="779654"/>
              <a:ext cx="1122612" cy="112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Download Billiard Ball PNG Image for Free">
              <a:extLst>
                <a:ext uri="{FF2B5EF4-FFF2-40B4-BE49-F238E27FC236}">
                  <a16:creationId xmlns:a16="http://schemas.microsoft.com/office/drawing/2014/main" id="{5E642805-B86A-64EC-6838-28CE067CB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906" y="1088932"/>
              <a:ext cx="5068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7496A43C-8E61-4B5B-69A4-41A5F73F9C83}"/>
              </a:ext>
            </a:extLst>
          </p:cNvPr>
          <p:cNvGrpSpPr/>
          <p:nvPr/>
        </p:nvGrpSpPr>
        <p:grpSpPr>
          <a:xfrm>
            <a:off x="1159200" y="2526138"/>
            <a:ext cx="1900632" cy="1133838"/>
            <a:chOff x="1087192" y="2189914"/>
            <a:chExt cx="1900632" cy="1122612"/>
          </a:xfrm>
        </p:grpSpPr>
        <p:pic>
          <p:nvPicPr>
            <p:cNvPr id="11" name="Picture 4" descr="Download Billiard Ball PNG Image for Free">
              <a:extLst>
                <a:ext uri="{FF2B5EF4-FFF2-40B4-BE49-F238E27FC236}">
                  <a16:creationId xmlns:a16="http://schemas.microsoft.com/office/drawing/2014/main" id="{BD766992-5FDD-0AD3-06E3-9CF82F62D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968" y="2499192"/>
              <a:ext cx="5068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Download Billiard Ball PNG Image for Free">
              <a:extLst>
                <a:ext uri="{FF2B5EF4-FFF2-40B4-BE49-F238E27FC236}">
                  <a16:creationId xmlns:a16="http://schemas.microsoft.com/office/drawing/2014/main" id="{45583CF5-CB9B-C8EE-D81F-7BE7CCD1F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082" y="2499192"/>
              <a:ext cx="5068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viola biliardo palla numero dodici 11421314 PNG">
              <a:extLst>
                <a:ext uri="{FF2B5EF4-FFF2-40B4-BE49-F238E27FC236}">
                  <a16:creationId xmlns:a16="http://schemas.microsoft.com/office/drawing/2014/main" id="{70828CAF-E3A5-14CC-B855-14F03A8C9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192" y="2189914"/>
              <a:ext cx="1122612" cy="112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51D0EDC8-AEC8-DC76-714F-40D5BA7128F3}"/>
              </a:ext>
            </a:extLst>
          </p:cNvPr>
          <p:cNvSpPr/>
          <p:nvPr/>
        </p:nvSpPr>
        <p:spPr>
          <a:xfrm>
            <a:off x="3177078" y="1108827"/>
            <a:ext cx="648072" cy="2558201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E2FA543D-79D3-BAAD-FFC4-CD9B0A06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92" y="984293"/>
            <a:ext cx="4555748" cy="3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u="sng" dirty="0">
                <a:solidFill>
                  <a:srgbClr val="7030A0"/>
                </a:solidFill>
              </a:rPr>
              <a:t>Rough estimate of the </a:t>
            </a:r>
            <a:r>
              <a:rPr lang="it-IT" sz="1800" b="1" u="sng" dirty="0" err="1">
                <a:solidFill>
                  <a:srgbClr val="7030A0"/>
                </a:solidFill>
              </a:rPr>
              <a:t>Inertia</a:t>
            </a:r>
            <a:r>
              <a:rPr lang="it-IT" sz="1800" b="1" u="sng" dirty="0">
                <a:solidFill>
                  <a:srgbClr val="7030A0"/>
                </a:solidFill>
              </a:rPr>
              <a:t> Moment</a:t>
            </a:r>
            <a:endParaRPr lang="it-IT" sz="1400" b="1" i="1" u="sng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E2CE1416-5EF7-7C04-52BE-D3C0138F9D73}"/>
                  </a:ext>
                </a:extLst>
              </p:cNvPr>
              <p:cNvSpPr txBox="1"/>
              <p:nvPr/>
            </p:nvSpPr>
            <p:spPr>
              <a:xfrm>
                <a:off x="4720416" y="1494552"/>
                <a:ext cx="3112233" cy="72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it-IT" sz="20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t-IT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𝒌𝒆𝑽</m:t>
                      </m:r>
                    </m:oMath>
                  </m:oMathPara>
                </a14:m>
                <a:endParaRPr lang="it-IT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E2CE1416-5EF7-7C04-52BE-D3C0138F9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16" y="1494552"/>
                <a:ext cx="3112233" cy="722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2">
            <a:extLst>
              <a:ext uri="{FF2B5EF4-FFF2-40B4-BE49-F238E27FC236}">
                <a16:creationId xmlns:a16="http://schemas.microsoft.com/office/drawing/2014/main" id="{50FA106F-A2C2-C4DD-6D99-E7D211B12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442" y="2305303"/>
            <a:ext cx="4689014" cy="59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/>
              <a:t>A </a:t>
            </a:r>
            <a:r>
              <a:rPr lang="it-IT" sz="1600" b="1" dirty="0" err="1"/>
              <a:t>possible</a:t>
            </a:r>
            <a:r>
              <a:rPr lang="it-IT" sz="1600" b="1" dirty="0"/>
              <a:t> 2</a:t>
            </a:r>
            <a:r>
              <a:rPr lang="it-IT" sz="1600" b="1" baseline="30000" dirty="0"/>
              <a:t>+</a:t>
            </a:r>
            <a:r>
              <a:rPr lang="it-IT" sz="1600" b="1" dirty="0"/>
              <a:t> </a:t>
            </a:r>
            <a:r>
              <a:rPr lang="it-IT" sz="1600" b="1" dirty="0" err="1"/>
              <a:t>rotation</a:t>
            </a:r>
            <a:r>
              <a:rPr lang="it-IT" sz="1600" b="1" dirty="0"/>
              <a:t> of </a:t>
            </a:r>
            <a:r>
              <a:rPr lang="it-IT" sz="1600" b="1" dirty="0" err="1"/>
              <a:t>this</a:t>
            </a:r>
            <a:r>
              <a:rPr lang="it-IT" sz="1600" b="1" dirty="0"/>
              <a:t> state </a:t>
            </a:r>
            <a:r>
              <a:rPr lang="it-IT" sz="1600" b="1" dirty="0" err="1"/>
              <a:t>should</a:t>
            </a:r>
            <a:r>
              <a:rPr lang="it-IT" sz="1600" b="1" dirty="0"/>
              <a:t> </a:t>
            </a:r>
            <a:r>
              <a:rPr lang="it-IT" sz="1600" b="1" dirty="0" err="1"/>
              <a:t>thus</a:t>
            </a:r>
            <a:r>
              <a:rPr lang="it-IT" sz="1600" b="1" dirty="0"/>
              <a:t> be </a:t>
            </a:r>
            <a:r>
              <a:rPr lang="it-IT" sz="1600" b="1" dirty="0" err="1"/>
              <a:t>located</a:t>
            </a:r>
            <a:r>
              <a:rPr lang="it-IT" sz="1600" b="1" dirty="0"/>
              <a:t> </a:t>
            </a:r>
            <a:r>
              <a:rPr lang="it-IT" sz="1600" b="1" dirty="0" err="1"/>
              <a:t>at</a:t>
            </a:r>
            <a:r>
              <a:rPr lang="it-IT" sz="1600" b="1" dirty="0"/>
              <a:t> energies </a:t>
            </a:r>
            <a:r>
              <a:rPr lang="it-IT" sz="1600" b="1" dirty="0" err="1"/>
              <a:t>between</a:t>
            </a:r>
            <a:endParaRPr lang="it-IT" sz="12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0E95B35-A5B8-7761-B54E-219F8F81D95A}"/>
                  </a:ext>
                </a:extLst>
              </p:cNvPr>
              <p:cNvSpPr txBox="1"/>
              <p:nvPr/>
            </p:nvSpPr>
            <p:spPr>
              <a:xfrm>
                <a:off x="4720416" y="3021994"/>
                <a:ext cx="3112233" cy="404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it-IT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it-IT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0E95B35-A5B8-7761-B54E-219F8F81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16" y="3021994"/>
                <a:ext cx="3112233" cy="404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o 19">
            <a:extLst>
              <a:ext uri="{FF2B5EF4-FFF2-40B4-BE49-F238E27FC236}">
                <a16:creationId xmlns:a16="http://schemas.microsoft.com/office/drawing/2014/main" id="{F82CB32A-D70C-8CA5-2592-1EB084C4C667}"/>
              </a:ext>
            </a:extLst>
          </p:cNvPr>
          <p:cNvGrpSpPr/>
          <p:nvPr/>
        </p:nvGrpSpPr>
        <p:grpSpPr>
          <a:xfrm>
            <a:off x="539552" y="3753063"/>
            <a:ext cx="8568952" cy="968234"/>
            <a:chOff x="809100" y="3416019"/>
            <a:chExt cx="7535327" cy="843012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69AAA9C6-B246-CE97-D141-9DD03E6B1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9100" y="3982767"/>
              <a:ext cx="7525800" cy="276264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5BD7F7F8-D479-29A9-2597-4E2C88FBC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9100" y="3416019"/>
              <a:ext cx="7535327" cy="562053"/>
            </a:xfrm>
            <a:prstGeom prst="rect">
              <a:avLst/>
            </a:prstGeom>
          </p:spPr>
        </p:pic>
      </p:grpSp>
      <p:sp>
        <p:nvSpPr>
          <p:cNvPr id="23" name="Rettangolo 22">
            <a:extLst>
              <a:ext uri="{FF2B5EF4-FFF2-40B4-BE49-F238E27FC236}">
                <a16:creationId xmlns:a16="http://schemas.microsoft.com/office/drawing/2014/main" id="{D7026AB6-12FD-1F12-C155-B40135DB3161}"/>
              </a:ext>
            </a:extLst>
          </p:cNvPr>
          <p:cNvSpPr/>
          <p:nvPr/>
        </p:nvSpPr>
        <p:spPr>
          <a:xfrm>
            <a:off x="539552" y="4344837"/>
            <a:ext cx="2112394" cy="41689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2B62807C-6EA6-0B6F-D5CE-E84C4F4A5EE9}"/>
                  </a:ext>
                </a:extLst>
              </p:cNvPr>
              <p:cNvSpPr txBox="1"/>
              <p:nvPr/>
            </p:nvSpPr>
            <p:spPr>
              <a:xfrm>
                <a:off x="1121058" y="5380415"/>
                <a:ext cx="3044123" cy="410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sSub>
                            <m:sSubPr>
                              <m:ctrlPr>
                                <a:rPr lang="it-IT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it-IT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sub>
                          </m:sSub>
                        </m:sub>
                        <m:sup>
                          <m:r>
                            <a:rPr lang="it-IT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it-IT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sSub>
                            <m:sSubPr>
                              <m:ctrlPr>
                                <a:rPr lang="it-IT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it-IT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it-IT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𝒌𝒆𝑽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2B62807C-6EA6-0B6F-D5CE-E84C4F4A5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058" y="5380415"/>
                <a:ext cx="3044123" cy="410846"/>
              </a:xfrm>
              <a:prstGeom prst="rect">
                <a:avLst/>
              </a:prstGeom>
              <a:blipFill>
                <a:blip r:embed="rId9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6F15F5E-4370-4DA1-F499-E6D52FF4D429}"/>
                  </a:ext>
                </a:extLst>
              </p:cNvPr>
              <p:cNvSpPr txBox="1"/>
              <p:nvPr/>
            </p:nvSpPr>
            <p:spPr>
              <a:xfrm>
                <a:off x="352521" y="5903127"/>
                <a:ext cx="4268259" cy="446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it-IT" sz="20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sub>
                          </m:sSub>
                        </m:sub>
                        <m:sup>
                          <m:r>
                            <a:rPr lang="it-IT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it-IT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it-IT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it-IT" sz="20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it-IT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sSubSup>
                        <m:sSubSupPr>
                          <m:ctrlPr>
                            <a:rPr lang="it-IT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it-IT" sz="20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it-IT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it-IT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6F15F5E-4370-4DA1-F499-E6D52FF4D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21" y="5903127"/>
                <a:ext cx="4268259" cy="446271"/>
              </a:xfrm>
              <a:prstGeom prst="rect">
                <a:avLst/>
              </a:prstGeom>
              <a:blipFill>
                <a:blip r:embed="rId10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22E2C57C-D937-8485-C266-D83554BCC61D}"/>
                  </a:ext>
                </a:extLst>
              </p:cNvPr>
              <p:cNvSpPr txBox="1"/>
              <p:nvPr/>
            </p:nvSpPr>
            <p:spPr>
              <a:xfrm>
                <a:off x="996859" y="4902828"/>
                <a:ext cx="3112233" cy="373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it-IT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it-IT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22E2C57C-D937-8485-C266-D83554BCC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59" y="4902828"/>
                <a:ext cx="3112233" cy="3730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arentesi graffa chiusa 26">
            <a:extLst>
              <a:ext uri="{FF2B5EF4-FFF2-40B4-BE49-F238E27FC236}">
                <a16:creationId xmlns:a16="http://schemas.microsoft.com/office/drawing/2014/main" id="{45F23328-0B7A-01ED-672E-E5C08C920703}"/>
              </a:ext>
            </a:extLst>
          </p:cNvPr>
          <p:cNvSpPr/>
          <p:nvPr/>
        </p:nvSpPr>
        <p:spPr>
          <a:xfrm>
            <a:off x="4192680" y="5067261"/>
            <a:ext cx="379320" cy="1374676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9ED92AC2-F9EC-FECB-F9A0-572DBACE6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30" y="5422889"/>
            <a:ext cx="3825398" cy="83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b="1" dirty="0"/>
              <a:t>A </a:t>
            </a:r>
            <a:r>
              <a:rPr lang="it-IT" b="1" dirty="0" err="1"/>
              <a:t>promising</a:t>
            </a:r>
            <a:r>
              <a:rPr lang="it-IT" b="1" dirty="0"/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b="1" dirty="0"/>
              <a:t>candidate!</a:t>
            </a:r>
            <a:endParaRPr lang="it-IT" sz="18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B2F0F913-2BF8-0697-C8D3-7BD533A6C9B3}"/>
                  </a:ext>
                </a:extLst>
              </p:cNvPr>
              <p:cNvSpPr txBox="1"/>
              <p:nvPr/>
            </p:nvSpPr>
            <p:spPr>
              <a:xfrm>
                <a:off x="523983" y="382651"/>
                <a:ext cx="8188745" cy="683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it-IT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𝟗𝟐</m:t>
                    </m:r>
                    <m:r>
                      <a:rPr lang="it-IT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𝑴𝒆𝑽</m:t>
                    </m:r>
                    <m:r>
                      <a:rPr lang="it-IT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8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800" b="1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1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it-IT" sz="1800" b="1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it-IT" dirty="0"/>
                  <a:t>state </a:t>
                </a:r>
                <a:r>
                  <a:rPr lang="it-IT" dirty="0">
                    <a:sym typeface="Wingdings" panose="05000000000000000000" pitchFamily="2" charset="2"/>
                  </a:rPr>
                  <a:t>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sSub>
                          <m:sSubPr>
                            <m:ctrlPr>
                              <a:rPr lang="it-IT" b="1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it-IT" b="1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b>
                        </m:sSub>
                      </m:sub>
                      <m:sup>
                        <m:r>
                          <a:rPr lang="it-IT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it-IT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it-IT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sSub>
                          <m:sSubPr>
                            <m:ctrlPr>
                              <a:rPr lang="it-IT" b="1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it-IT" b="1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r>
                          <a:rPr lang="it-IT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it-IT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it-IT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sSub>
                          <m:sSubPr>
                            <m:ctrlPr>
                              <a:rPr lang="it-IT" b="1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it-IT" b="1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r>
                          <a:rPr lang="it-IT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it-IT" dirty="0"/>
                  <a:t> </a:t>
                </a:r>
                <a:r>
                  <a:rPr lang="it-IT" dirty="0">
                    <a:sym typeface="Wingdings" panose="05000000000000000000" pitchFamily="2" charset="2"/>
                  </a:rPr>
                  <a:t> good candidate for </a:t>
                </a:r>
                <a:r>
                  <a:rPr lang="it-IT" dirty="0" err="1">
                    <a:sym typeface="Wingdings" panose="05000000000000000000" pitchFamily="2" charset="2"/>
                  </a:rPr>
                  <a:t>as</a:t>
                </a:r>
                <a:r>
                  <a:rPr lang="it-IT" dirty="0">
                    <a:sym typeface="Wingdings" panose="05000000000000000000" pitchFamily="2" charset="2"/>
                  </a:rPr>
                  <a:t> the [211] </a:t>
                </a:r>
                <a:r>
                  <a:rPr lang="it-IT" dirty="0" err="1">
                    <a:sym typeface="Wingdings" panose="05000000000000000000" pitchFamily="2" charset="2"/>
                  </a:rPr>
                  <a:t>quartet</a:t>
                </a:r>
                <a:r>
                  <a:rPr lang="it-IT" dirty="0">
                    <a:sym typeface="Wingdings" panose="05000000000000000000" pitchFamily="2" charset="2"/>
                  </a:rPr>
                  <a:t> band head…</a:t>
                </a:r>
                <a:endParaRPr lang="it-IT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B2F0F913-2BF8-0697-C8D3-7BD533A6C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3" y="382651"/>
                <a:ext cx="8188745" cy="683777"/>
              </a:xfrm>
              <a:prstGeom prst="rect">
                <a:avLst/>
              </a:prstGeom>
              <a:blipFill>
                <a:blip r:embed="rId12"/>
                <a:stretch>
                  <a:fillRect l="-670" t="-3571" b="-133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9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3" grpId="0" animBg="1"/>
      <p:bldP spid="24" grpId="0"/>
      <p:bldP spid="25" grpId="0"/>
      <p:bldP spid="26" grpId="0"/>
      <p:bldP spid="27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0F404-2DBB-4545-8529-9EBE5FB9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97DC289D-0E2C-3639-BC3D-910B9E0F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15FD9-B6D5-8054-63C7-BB8C2C78ED38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7C419938-1EB7-8D87-949A-85AC1ADB8631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8F2D543D-8AAC-F057-43CA-342D151A564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A563E8D-1F6F-28AA-D900-770CE472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Conclusions and Perspectives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15D03-AF62-C46A-2E01-B3B65DD8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16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83785C48-00DA-33D2-50F6-2C212717A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BFA0B3-6196-7413-91D5-BEF96C758EED}"/>
              </a:ext>
            </a:extLst>
          </p:cNvPr>
          <p:cNvSpPr txBox="1"/>
          <p:nvPr/>
        </p:nvSpPr>
        <p:spPr>
          <a:xfrm>
            <a:off x="664791" y="605488"/>
            <a:ext cx="81954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aseline="30000" dirty="0"/>
              <a:t>19</a:t>
            </a:r>
            <a:r>
              <a:rPr lang="en-US" dirty="0"/>
              <a:t>F(</a:t>
            </a:r>
            <a:r>
              <a:rPr lang="en-US" dirty="0" err="1"/>
              <a:t>p,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dirty="0"/>
              <a:t>) reaction is a powerful tool to probe the structure of the compound </a:t>
            </a:r>
            <a:r>
              <a:rPr lang="en-US" baseline="30000" dirty="0"/>
              <a:t>20</a:t>
            </a:r>
            <a:r>
              <a:rPr lang="en-US" dirty="0"/>
              <a:t>Ne nucleus at E</a:t>
            </a:r>
            <a:r>
              <a:rPr lang="en-US" baseline="-25000" dirty="0"/>
              <a:t>x</a:t>
            </a:r>
            <a:r>
              <a:rPr lang="en-US" dirty="0"/>
              <a:t>&gt;12.84 MeV </a:t>
            </a:r>
            <a:r>
              <a:rPr lang="en-US" dirty="0">
                <a:sym typeface="Wingdings" panose="05000000000000000000" pitchFamily="2" charset="2"/>
              </a:rPr>
              <a:t> possible key role of quartet states in </a:t>
            </a:r>
            <a:r>
              <a:rPr lang="en-US" baseline="30000" dirty="0">
                <a:sym typeface="Wingdings" panose="05000000000000000000" pitchFamily="2" charset="2"/>
              </a:rPr>
              <a:t>20</a:t>
            </a:r>
            <a:r>
              <a:rPr lang="en-US" dirty="0">
                <a:sym typeface="Wingdings" panose="05000000000000000000" pitchFamily="2" charset="2"/>
              </a:rPr>
              <a:t>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In the astrophysical domain  together with the </a:t>
            </a:r>
            <a:r>
              <a:rPr lang="en-US" baseline="30000" dirty="0">
                <a:sym typeface="Wingdings" panose="05000000000000000000" pitchFamily="2" charset="2"/>
              </a:rPr>
              <a:t>19</a:t>
            </a:r>
            <a:r>
              <a:rPr lang="en-US" dirty="0">
                <a:sym typeface="Wingdings" panose="05000000000000000000" pitchFamily="2" charset="2"/>
              </a:rPr>
              <a:t>F(</a:t>
            </a:r>
            <a:r>
              <a:rPr lang="en-US" dirty="0" err="1">
                <a:sym typeface="Wingdings" panose="05000000000000000000" pitchFamily="2" charset="2"/>
              </a:rPr>
              <a:t>p,</a:t>
            </a:r>
            <a:r>
              <a:rPr 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>
                <a:sym typeface="Wingdings" panose="05000000000000000000" pitchFamily="2" charset="2"/>
              </a:rPr>
              <a:t>) reaction it is crucial to describe CNO-cycle loss in pop III stars  towards Ne, Mg, 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aseline="30000" dirty="0"/>
              <a:t>19</a:t>
            </a:r>
            <a:r>
              <a:rPr lang="en-US" dirty="0"/>
              <a:t>F(p,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0</a:t>
            </a:r>
            <a:r>
              <a:rPr lang="en-US" dirty="0"/>
              <a:t>) reaction has been investigated with direct and indirect experiments down to astrophysical energies. Our direct data in the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=0.2-0.6 MeV energy region indicates a resonant </a:t>
            </a:r>
            <a:r>
              <a:rPr lang="en-US" dirty="0" err="1"/>
              <a:t>behaviour</a:t>
            </a:r>
            <a:r>
              <a:rPr lang="en-US" dirty="0"/>
              <a:t> of the cross section due to the appearance of clustering phenomena </a:t>
            </a:r>
            <a:r>
              <a:rPr lang="en-US" dirty="0">
                <a:sym typeface="Wingdings" panose="05000000000000000000" pitchFamily="2" charset="2"/>
              </a:rPr>
              <a:t>(also shown by indirect experiments with the Trojan Horse Method). More recently  agreement with </a:t>
            </a:r>
            <a:r>
              <a:rPr lang="en-US" u="sng" dirty="0">
                <a:sym typeface="Wingdings" panose="05000000000000000000" pitchFamily="2" charset="2"/>
              </a:rPr>
              <a:t>G.L. Guardo et al., EPJ A (2023) </a:t>
            </a:r>
            <a:r>
              <a:rPr lang="en-US" dirty="0">
                <a:sym typeface="Wingdings" panose="05000000000000000000" pitchFamily="2" charset="2"/>
              </a:rPr>
              <a:t>at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=0.4-0.9 MeV</a:t>
            </a:r>
            <a:r>
              <a:rPr lang="en-US" dirty="0">
                <a:sym typeface="Wingdings" panose="05000000000000000000" pitchFamily="2" charset="2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Recent re-evaluations of cross section data point out discrepancies at higher energies for the </a:t>
            </a:r>
            <a:r>
              <a:rPr lang="en-US" baseline="30000" dirty="0"/>
              <a:t>19</a:t>
            </a:r>
            <a:r>
              <a:rPr lang="en-US" dirty="0"/>
              <a:t>F(p,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0</a:t>
            </a:r>
            <a:r>
              <a:rPr lang="en-US" dirty="0"/>
              <a:t>) and </a:t>
            </a:r>
            <a:r>
              <a:rPr lang="en-US" baseline="30000" dirty="0"/>
              <a:t>19</a:t>
            </a:r>
            <a:r>
              <a:rPr lang="en-US" dirty="0"/>
              <a:t>F(</a:t>
            </a:r>
            <a:r>
              <a:rPr lang="en-US" dirty="0" err="1"/>
              <a:t>p,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baseline="-25000" dirty="0" err="1">
                <a:latin typeface="Symbol" panose="05050102010706020507" pitchFamily="18" charset="2"/>
              </a:rPr>
              <a:t>p</a:t>
            </a:r>
            <a:r>
              <a:rPr lang="en-US" dirty="0"/>
              <a:t>) reactions </a:t>
            </a:r>
            <a:r>
              <a:rPr lang="en-US" dirty="0">
                <a:sym typeface="Wingdings" panose="05000000000000000000" pitchFamily="2" charset="2"/>
              </a:rPr>
              <a:t> a new experiment suggests the occurrence of clustering and rotational symmetries in </a:t>
            </a:r>
            <a:r>
              <a:rPr lang="en-US" baseline="30000" dirty="0">
                <a:sym typeface="Wingdings" panose="05000000000000000000" pitchFamily="2" charset="2"/>
              </a:rPr>
              <a:t>20</a:t>
            </a:r>
            <a:r>
              <a:rPr lang="en-US" dirty="0">
                <a:sym typeface="Wingdings" panose="05000000000000000000" pitchFamily="2" charset="2"/>
              </a:rPr>
              <a:t>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In the future  </a:t>
            </a:r>
            <a:r>
              <a:rPr lang="en-US" baseline="30000" dirty="0"/>
              <a:t>19</a:t>
            </a:r>
            <a:r>
              <a:rPr lang="en-US" dirty="0"/>
              <a:t>F(p,</a:t>
            </a:r>
            <a:r>
              <a:rPr lang="en-US" baseline="30000" dirty="0"/>
              <a:t>8</a:t>
            </a:r>
            <a:r>
              <a:rPr lang="en-US" dirty="0"/>
              <a:t>Be) could be key to definitely probe the cluster properties of </a:t>
            </a:r>
            <a:r>
              <a:rPr lang="en-US" baseline="30000" dirty="0"/>
              <a:t>20</a:t>
            </a:r>
            <a:r>
              <a:rPr lang="en-US" dirty="0"/>
              <a:t>Ne excited states at E</a:t>
            </a:r>
            <a:r>
              <a:rPr lang="en-US" baseline="-25000" dirty="0"/>
              <a:t>x</a:t>
            </a:r>
            <a:r>
              <a:rPr lang="en-US" dirty="0"/>
              <a:t>&gt;12.84 MeV.</a:t>
            </a:r>
            <a:endParaRPr lang="en-US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576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17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7C33CE-666C-0EBB-8BEB-2B59B2E40B22}"/>
              </a:ext>
            </a:extLst>
          </p:cNvPr>
          <p:cNvSpPr txBox="1"/>
          <p:nvPr/>
        </p:nvSpPr>
        <p:spPr>
          <a:xfrm>
            <a:off x="1198320" y="2826609"/>
            <a:ext cx="6747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solidFill>
                  <a:schemeClr val="accent1"/>
                </a:solidFill>
              </a:rPr>
              <a:t>Thank </a:t>
            </a:r>
            <a:r>
              <a:rPr lang="it-IT" sz="4400" dirty="0" err="1">
                <a:solidFill>
                  <a:schemeClr val="accent1"/>
                </a:solidFill>
              </a:rPr>
              <a:t>you</a:t>
            </a:r>
            <a:r>
              <a:rPr lang="it-IT" sz="4400" dirty="0">
                <a:solidFill>
                  <a:schemeClr val="accent1"/>
                </a:solidFill>
              </a:rPr>
              <a:t> for </a:t>
            </a:r>
            <a:r>
              <a:rPr lang="it-IT" sz="4400" dirty="0" err="1">
                <a:solidFill>
                  <a:schemeClr val="accent1"/>
                </a:solidFill>
              </a:rPr>
              <a:t>your</a:t>
            </a:r>
            <a:r>
              <a:rPr lang="it-IT" sz="4400" dirty="0">
                <a:solidFill>
                  <a:schemeClr val="accent1"/>
                </a:solidFill>
              </a:rPr>
              <a:t> </a:t>
            </a:r>
            <a:r>
              <a:rPr lang="it-IT" sz="4400" dirty="0" err="1">
                <a:solidFill>
                  <a:schemeClr val="accent1"/>
                </a:solidFill>
              </a:rPr>
              <a:t>attention</a:t>
            </a:r>
            <a:endParaRPr lang="it-IT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24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80EEA-EA89-91BE-B1F5-DAF716597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D9040C1-1329-D3DD-3622-7A49D0772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294" y="3025539"/>
            <a:ext cx="3827861" cy="3537257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1D4E4C0-B54B-F470-0F98-C4E44B604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384633-F0CC-CA2A-CBB4-F7AE3FEB79FB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1E95D65-2759-236C-2085-EB396EB9A554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0480D649-D1B5-C930-16F2-E4F039BCF38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78FF03-6B81-4BE7-D989-483F16EF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What next? A new experiment at higher energies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96EDA-9840-065E-BB44-A74F2E3C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18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E32B94F6-25A9-64AD-B50C-432C88A0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91D5F21-6B5C-73AE-61F2-1F5F003F1EFB}"/>
              </a:ext>
            </a:extLst>
          </p:cNvPr>
          <p:cNvGrpSpPr/>
          <p:nvPr/>
        </p:nvGrpSpPr>
        <p:grpSpPr>
          <a:xfrm>
            <a:off x="724380" y="332656"/>
            <a:ext cx="3358654" cy="3051680"/>
            <a:chOff x="398909" y="655498"/>
            <a:chExt cx="3543482" cy="321961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6A98DA1-D8D4-62DC-6F15-28D50C11C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909" y="655498"/>
              <a:ext cx="3543482" cy="32196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41F1EA47-726E-6254-8472-02761389C11B}"/>
                    </a:ext>
                  </a:extLst>
                </p:cNvPr>
                <p:cNvSpPr txBox="1"/>
                <p:nvPr/>
              </p:nvSpPr>
              <p:spPr>
                <a:xfrm>
                  <a:off x="3203848" y="1268760"/>
                  <a:ext cx="3189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0F30B65E-00BE-9581-CA33-6D5D9EB85D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1268760"/>
                  <a:ext cx="31893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4000" r="-12000" b="-2325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3786D8E4-D4D8-4F04-1FD5-307BE95943C0}"/>
                    </a:ext>
                  </a:extLst>
                </p:cNvPr>
                <p:cNvSpPr txBox="1"/>
                <p:nvPr/>
              </p:nvSpPr>
              <p:spPr>
                <a:xfrm>
                  <a:off x="2298518" y="1487598"/>
                  <a:ext cx="3333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6A4F6017-5DC5-4776-6220-9159A29E8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518" y="1487598"/>
                  <a:ext cx="33336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462" r="-7692" b="-1627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DF94F0F6-754A-6DC5-060F-DE25A01BD348}"/>
                    </a:ext>
                  </a:extLst>
                </p:cNvPr>
                <p:cNvSpPr txBox="1"/>
                <p:nvPr/>
              </p:nvSpPr>
              <p:spPr>
                <a:xfrm>
                  <a:off x="2123728" y="703729"/>
                  <a:ext cx="3189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0D288CE3-8BAC-744E-A164-2041B1176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703729"/>
                  <a:ext cx="31893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4000" r="-12000" b="-2325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31351FD-7DBF-0DD3-BF1B-59CF6EF3A8DA}"/>
              </a:ext>
            </a:extLst>
          </p:cNvPr>
          <p:cNvCxnSpPr>
            <a:cxnSpLocks/>
          </p:cNvCxnSpPr>
          <p:nvPr/>
        </p:nvCxnSpPr>
        <p:spPr>
          <a:xfrm flipV="1">
            <a:off x="1547664" y="1124744"/>
            <a:ext cx="3024336" cy="132553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3DBB4F5-2067-3595-BCE1-3C7212DF2BA1}"/>
              </a:ext>
            </a:extLst>
          </p:cNvPr>
          <p:cNvCxnSpPr>
            <a:cxnSpLocks/>
          </p:cNvCxnSpPr>
          <p:nvPr/>
        </p:nvCxnSpPr>
        <p:spPr>
          <a:xfrm flipV="1">
            <a:off x="2524905" y="1555061"/>
            <a:ext cx="2047095" cy="1314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6D062B2-B267-C769-BBA5-02781CF81942}"/>
              </a:ext>
            </a:extLst>
          </p:cNvPr>
          <p:cNvCxnSpPr>
            <a:cxnSpLocks/>
          </p:cNvCxnSpPr>
          <p:nvPr/>
        </p:nvCxnSpPr>
        <p:spPr>
          <a:xfrm flipV="1">
            <a:off x="3491880" y="1952836"/>
            <a:ext cx="1080120" cy="927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2">
            <a:extLst>
              <a:ext uri="{FF2B5EF4-FFF2-40B4-BE49-F238E27FC236}">
                <a16:creationId xmlns:a16="http://schemas.microsoft.com/office/drawing/2014/main" id="{D1A000E8-119A-D111-669B-818A6349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827" y="343830"/>
            <a:ext cx="417646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/>
              <a:t>Elastic, </a:t>
            </a:r>
            <a:r>
              <a:rPr lang="it-IT" sz="1600" b="1" dirty="0">
                <a:solidFill>
                  <a:srgbClr val="FF0000"/>
                </a:solidFill>
              </a:rPr>
              <a:t>α</a:t>
            </a:r>
            <a:r>
              <a:rPr lang="it-IT" sz="1600" b="1" baseline="-25000" dirty="0">
                <a:solidFill>
                  <a:srgbClr val="FF0000"/>
                </a:solidFill>
              </a:rPr>
              <a:t>0</a:t>
            </a:r>
            <a:r>
              <a:rPr lang="it-IT" sz="1600" b="1" dirty="0"/>
              <a:t> and </a:t>
            </a:r>
            <a:r>
              <a:rPr lang="it-IT" sz="1600" b="1" dirty="0">
                <a:solidFill>
                  <a:srgbClr val="0070C0"/>
                </a:solidFill>
              </a:rPr>
              <a:t>α</a:t>
            </a:r>
            <a:r>
              <a:rPr lang="it-IT" sz="1600" b="1" baseline="-25000" dirty="0">
                <a:solidFill>
                  <a:srgbClr val="0070C0"/>
                </a:solidFill>
              </a:rPr>
              <a:t>π</a:t>
            </a:r>
            <a:r>
              <a:rPr lang="it-IT" sz="1600" b="1" dirty="0">
                <a:solidFill>
                  <a:srgbClr val="0070C0"/>
                </a:solidFill>
              </a:rPr>
              <a:t> </a:t>
            </a:r>
            <a:r>
              <a:rPr lang="it-IT" sz="1600" b="1" dirty="0" err="1"/>
              <a:t>peak</a:t>
            </a:r>
            <a:r>
              <a:rPr lang="it-IT" sz="1600" b="1" dirty="0"/>
              <a:t> </a:t>
            </a:r>
            <a:r>
              <a:rPr lang="it-IT" sz="1600" b="1" dirty="0" err="1"/>
              <a:t>areas</a:t>
            </a:r>
            <a:r>
              <a:rPr lang="it-IT" sz="1600" b="1" dirty="0">
                <a:sym typeface="Wingdings" panose="05000000000000000000" pitchFamily="2" charset="2"/>
              </a:rPr>
              <a:t> 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multi-</a:t>
            </a: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gaussian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sz="1600" b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fits</a:t>
            </a:r>
            <a:r>
              <a:rPr lang="it-IT" sz="1600" b="1" dirty="0">
                <a:sym typeface="Wingdings" panose="05000000000000000000" pitchFamily="2" charset="2"/>
              </a:rPr>
              <a:t> with </a:t>
            </a:r>
            <a:r>
              <a:rPr lang="it-IT" sz="1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polynomial</a:t>
            </a:r>
            <a:r>
              <a:rPr lang="it-IT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background</a:t>
            </a:r>
            <a:endParaRPr lang="it-IT" sz="1600" b="1" dirty="0">
              <a:sym typeface="Wingdings" panose="05000000000000000000" pitchFamily="2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sym typeface="Wingdings" panose="05000000000000000000" pitchFamily="2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>
                <a:sym typeface="Wingdings" panose="05000000000000000000" pitchFamily="2" charset="2"/>
              </a:rPr>
              <a:t>Differential</a:t>
            </a:r>
            <a:r>
              <a:rPr lang="it-IT" sz="1600" b="1" dirty="0">
                <a:sym typeface="Wingdings" panose="05000000000000000000" pitchFamily="2" charset="2"/>
              </a:rPr>
              <a:t> cross </a:t>
            </a:r>
            <a:r>
              <a:rPr lang="it-IT" sz="1600" b="1" dirty="0" err="1">
                <a:sym typeface="Wingdings" panose="05000000000000000000" pitchFamily="2" charset="2"/>
              </a:rPr>
              <a:t>sections</a:t>
            </a:r>
            <a:r>
              <a:rPr lang="it-IT" sz="1600" b="1" dirty="0">
                <a:sym typeface="Wingdings" panose="05000000000000000000" pitchFamily="2" charset="2"/>
              </a:rPr>
              <a:t> of </a:t>
            </a:r>
            <a:r>
              <a:rPr lang="it-IT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α</a:t>
            </a:r>
            <a:r>
              <a:rPr lang="it-IT" sz="16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0</a:t>
            </a:r>
            <a:r>
              <a:rPr lang="it-IT" sz="1600" b="1" dirty="0">
                <a:sym typeface="Wingdings" panose="05000000000000000000" pitchFamily="2" charset="2"/>
              </a:rPr>
              <a:t> and </a:t>
            </a:r>
            <a:r>
              <a:rPr lang="it-IT" sz="1600" b="1" dirty="0">
                <a:solidFill>
                  <a:srgbClr val="0070C0"/>
                </a:solidFill>
                <a:sym typeface="Wingdings" panose="05000000000000000000" pitchFamily="2" charset="2"/>
              </a:rPr>
              <a:t>α</a:t>
            </a:r>
            <a:r>
              <a:rPr lang="it-IT" sz="1600" b="1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π</a:t>
            </a:r>
            <a:r>
              <a:rPr lang="it-IT" sz="1600" b="1" dirty="0">
                <a:sym typeface="Wingdings" panose="05000000000000000000" pitchFamily="2" charset="2"/>
              </a:rPr>
              <a:t> </a:t>
            </a:r>
            <a:r>
              <a:rPr lang="it-IT" sz="1600" b="1" dirty="0" err="1">
                <a:sym typeface="Wingdings" panose="05000000000000000000" pitchFamily="2" charset="2"/>
              </a:rPr>
              <a:t>channels</a:t>
            </a:r>
            <a:r>
              <a:rPr lang="it-IT" sz="1600" b="1" dirty="0">
                <a:sym typeface="Wingdings" panose="05000000000000000000" pitchFamily="2" charset="2"/>
              </a:rPr>
              <a:t>: ratio with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9933"/>
                </a:solidFill>
                <a:sym typeface="Wingdings" panose="05000000000000000000" pitchFamily="2" charset="2"/>
              </a:rPr>
              <a:t>fluorine </a:t>
            </a:r>
            <a:r>
              <a:rPr lang="it-IT" sz="1600" b="1" dirty="0" err="1">
                <a:solidFill>
                  <a:srgbClr val="FF9933"/>
                </a:solidFill>
                <a:sym typeface="Wingdings" panose="05000000000000000000" pitchFamily="2" charset="2"/>
              </a:rPr>
              <a:t>elastic</a:t>
            </a:r>
            <a:r>
              <a:rPr lang="it-IT" sz="1600" b="1" dirty="0">
                <a:solidFill>
                  <a:srgbClr val="FF9933"/>
                </a:solidFill>
                <a:sym typeface="Wingdings" panose="05000000000000000000" pitchFamily="2" charset="2"/>
              </a:rPr>
              <a:t> </a:t>
            </a:r>
            <a:r>
              <a:rPr lang="it-IT" sz="1600" b="1" dirty="0" err="1">
                <a:solidFill>
                  <a:srgbClr val="FF9933"/>
                </a:solidFill>
                <a:sym typeface="Wingdings" panose="05000000000000000000" pitchFamily="2" charset="2"/>
              </a:rPr>
              <a:t>peak</a:t>
            </a:r>
            <a:r>
              <a:rPr lang="it-IT" sz="1600" b="1" dirty="0">
                <a:solidFill>
                  <a:srgbClr val="FF9933"/>
                </a:solidFill>
                <a:sym typeface="Wingdings" panose="05000000000000000000" pitchFamily="2" charset="2"/>
              </a:rPr>
              <a:t> </a:t>
            </a:r>
            <a:r>
              <a:rPr lang="it-IT" sz="1600" b="1" dirty="0">
                <a:sym typeface="Wingdings" panose="05000000000000000000" pitchFamily="2" charset="2"/>
              </a:rPr>
              <a:t>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1844AA1-A3BC-AAFE-C30F-9D4D293A20AB}"/>
                  </a:ext>
                </a:extLst>
              </p:cNvPr>
              <p:cNvSpPr txBox="1"/>
              <p:nvPr/>
            </p:nvSpPr>
            <p:spPr>
              <a:xfrm>
                <a:off x="4390966" y="2130324"/>
                <a:ext cx="4285490" cy="82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it-IT" sz="20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𝑑</m:t>
                              </m:r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𝑑</m:t>
                              </m:r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𝛺</m:t>
                              </m:r>
                            </m:den>
                          </m:f>
                        </m:e>
                        <m:sup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0</m:t>
                              </m:r>
                              <m:r>
                                <a:rPr lang="it-IT" sz="20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,</m:t>
                              </m:r>
                              <m:r>
                                <a:rPr lang="it-IT" sz="2000" b="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𝜋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it-IT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New York"/>
                            </a:rPr>
                            <m:t>𝜃</m:t>
                          </m:r>
                          <m:r>
                            <a:rPr lang="fr-FR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New York"/>
                            </a:rPr>
                            <m:t>,</m:t>
                          </m:r>
                          <m:r>
                            <a:rPr lang="fr-FR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New York"/>
                            </a:rPr>
                            <m:t>𝐸</m:t>
                          </m:r>
                        </m:e>
                      </m:d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ew York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 smtClean="0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New York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New York"/>
                                    </a:rPr>
                                    <m:t>0</m:t>
                                  </m:r>
                                  <m:r>
                                    <a:rPr lang="it-IT" sz="2000" b="0" i="1" smtClean="0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New York"/>
                                    </a:rPr>
                                    <m:t>,</m:t>
                                  </m:r>
                                  <m:r>
                                    <a:rPr lang="it-IT" sz="2000" b="0" i="1" smtClean="0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New York"/>
                                    </a:rPr>
                                    <m:t>𝜋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𝑝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,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𝑒𝑙𝑎</m:t>
                              </m:r>
                            </m:sub>
                          </m:sSub>
                        </m:den>
                      </m:f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ew York"/>
                        </a:rPr>
                        <m:t>· </m:t>
                      </m:r>
                      <m:sSup>
                        <m:sSupPr>
                          <m:ctrlPr>
                            <a:rPr lang="it-IT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it-IT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𝑑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fr-FR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𝑑</m:t>
                              </m:r>
                              <m:r>
                                <a:rPr lang="fr-FR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New York"/>
                                </a:rPr>
                                <m:t>𝛺</m:t>
                              </m:r>
                            </m:den>
                          </m:f>
                        </m:e>
                        <m:sup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New York"/>
                            </a:rPr>
                            <m:t>𝑝</m:t>
                          </m:r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New York"/>
                            </a:rPr>
                            <m:t>, </m:t>
                          </m:r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New York"/>
                            </a:rPr>
                            <m:t>𝑒𝑙𝑎</m:t>
                          </m:r>
                        </m:sup>
                      </m:sSup>
                      <m:d>
                        <m:dPr>
                          <m:ctrlPr>
                            <a:rPr lang="it-IT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New York"/>
                            </a:rPr>
                            <m:t>𝜃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New York"/>
                            </a:rPr>
                            <m:t>,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New York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91844AA1-A3BC-AAFE-C30F-9D4D293A2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966" y="2130324"/>
                <a:ext cx="4285490" cy="829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368BD046-AFE5-815C-43BC-08E306228E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285" y="5043180"/>
                <a:ext cx="4392488" cy="116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dirty="0">
                    <a:solidFill>
                      <a:schemeClr val="accent4"/>
                    </a:solidFill>
                  </a:rPr>
                  <a:t>Scaling </a:t>
                </a:r>
                <a:r>
                  <a:rPr lang="it-IT" sz="1400" b="1" dirty="0" err="1">
                    <a:solidFill>
                      <a:schemeClr val="accent4"/>
                    </a:solidFill>
                  </a:rPr>
                  <a:t>parameter</a:t>
                </a:r>
                <a:r>
                  <a:rPr lang="it-IT" sz="1400" b="1" dirty="0">
                    <a:solidFill>
                      <a:schemeClr val="accent4"/>
                    </a:solidFill>
                  </a:rPr>
                  <a:t> </a:t>
                </a:r>
                <a:r>
                  <a:rPr lang="it-IT" sz="1400" b="1" dirty="0"/>
                  <a:t>for</a:t>
                </a:r>
                <a:r>
                  <a:rPr lang="it-IT" sz="1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it-IT" sz="14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it-IT" sz="1400" b="1" dirty="0">
                    <a:sym typeface="Wingdings" panose="05000000000000000000" pitchFamily="2" charset="2"/>
                  </a:rPr>
                  <a:t>and</a:t>
                </a:r>
                <a:r>
                  <a:rPr lang="it-IT" sz="14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it-IT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400" b="1" dirty="0" err="1">
                    <a:sym typeface="Wingdings" panose="05000000000000000000" pitchFamily="2" charset="2"/>
                  </a:rPr>
                  <a:t>channels</a:t>
                </a:r>
                <a:r>
                  <a:rPr lang="it-IT" sz="14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it-IT" sz="1400" b="1" dirty="0" err="1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absolute</a:t>
                </a:r>
                <a:r>
                  <a:rPr lang="it-IT" sz="14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it-IT" sz="1400" b="1" dirty="0" err="1"/>
                  <a:t>ADs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fitted</a:t>
                </a:r>
                <a:r>
                  <a:rPr lang="it-IT" sz="1400" b="1" dirty="0"/>
                  <a:t> </a:t>
                </a:r>
                <a:r>
                  <a:rPr lang="it-IT" sz="1400" b="1" dirty="0">
                    <a:sym typeface="Wingdings" panose="05000000000000000000" pitchFamily="2" charset="2"/>
                  </a:rPr>
                  <a:t>with </a:t>
                </a:r>
                <a:r>
                  <a:rPr lang="it-IT" sz="1400" b="1" dirty="0" err="1">
                    <a:sym typeface="Wingdings" panose="05000000000000000000" pitchFamily="2" charset="2"/>
                  </a:rPr>
                  <a:t>angular</a:t>
                </a:r>
                <a:r>
                  <a:rPr lang="it-IT" sz="1400" b="1" dirty="0">
                    <a:sym typeface="Wingdings" panose="05000000000000000000" pitchFamily="2" charset="2"/>
                  </a:rPr>
                  <a:t> </a:t>
                </a:r>
                <a:r>
                  <a:rPr lang="it-IT" sz="1400" b="1" dirty="0" err="1">
                    <a:sym typeface="Wingdings" panose="05000000000000000000" pitchFamily="2" charset="2"/>
                  </a:rPr>
                  <a:t>distributions</a:t>
                </a:r>
                <a:r>
                  <a:rPr lang="it-IT" sz="1400" b="1" dirty="0">
                    <a:sym typeface="Wingdings" panose="05000000000000000000" pitchFamily="2" charset="2"/>
                  </a:rPr>
                  <a:t> </a:t>
                </a:r>
                <a:r>
                  <a:rPr lang="it-IT" sz="1400" b="1" i="1" dirty="0">
                    <a:sym typeface="Wingdings" panose="05000000000000000000" pitchFamily="2" charset="2"/>
                  </a:rPr>
                  <a:t>trends</a:t>
                </a:r>
                <a:r>
                  <a:rPr lang="it-IT" sz="1400" b="1" dirty="0">
                    <a:sym typeface="Wingdings" panose="05000000000000000000" pitchFamily="2" charset="2"/>
                  </a:rPr>
                  <a:t> </a:t>
                </a:r>
                <a:r>
                  <a:rPr lang="it-IT" sz="1400" b="1" dirty="0" err="1">
                    <a:sym typeface="Wingdings" panose="05000000000000000000" pitchFamily="2" charset="2"/>
                  </a:rPr>
                  <a:t>reported</a:t>
                </a:r>
                <a:r>
                  <a:rPr lang="it-IT" sz="1400" b="1" dirty="0">
                    <a:sym typeface="Wingdings" panose="05000000000000000000" pitchFamily="2" charset="2"/>
                  </a:rPr>
                  <a:t> in </a:t>
                </a:r>
                <a:r>
                  <a:rPr lang="it-IT" sz="1400" b="1" dirty="0" err="1">
                    <a:sym typeface="Wingdings" panose="05000000000000000000" pitchFamily="2" charset="2"/>
                  </a:rPr>
                  <a:t>Refs</a:t>
                </a:r>
                <a:r>
                  <a:rPr lang="it-IT" sz="1400" b="1" dirty="0">
                    <a:sym typeface="Wingdings" panose="05000000000000000000" pitchFamily="2" charset="2"/>
                  </a:rPr>
                  <a:t>. </a:t>
                </a:r>
                <a:r>
                  <a:rPr lang="it-IT" sz="1400" b="1" i="1" dirty="0" err="1">
                    <a:sym typeface="Wingdings" panose="05000000000000000000" pitchFamily="2" charset="2"/>
                  </a:rPr>
                  <a:t>Isoya</a:t>
                </a:r>
                <a:r>
                  <a:rPr lang="it-IT" sz="1400" b="1" i="1" dirty="0">
                    <a:sym typeface="Wingdings" panose="05000000000000000000" pitchFamily="2" charset="2"/>
                  </a:rPr>
                  <a:t>, J. </a:t>
                </a:r>
                <a:r>
                  <a:rPr lang="it-IT" sz="1400" b="1" i="1" dirty="0" err="1">
                    <a:sym typeface="Wingdings" panose="05000000000000000000" pitchFamily="2" charset="2"/>
                  </a:rPr>
                  <a:t>Phys</a:t>
                </a:r>
                <a:r>
                  <a:rPr lang="it-IT" sz="1400" b="1" i="1" dirty="0">
                    <a:sym typeface="Wingdings" panose="05000000000000000000" pitchFamily="2" charset="2"/>
                  </a:rPr>
                  <a:t>. </a:t>
                </a:r>
                <a:r>
                  <a:rPr lang="it-IT" sz="1400" b="1" i="1" dirty="0" err="1">
                    <a:sym typeface="Wingdings" panose="05000000000000000000" pitchFamily="2" charset="2"/>
                  </a:rPr>
                  <a:t>Soc</a:t>
                </a:r>
                <a:r>
                  <a:rPr lang="it-IT" sz="1400" b="1" i="1" dirty="0">
                    <a:sym typeface="Wingdings" panose="05000000000000000000" pitchFamily="2" charset="2"/>
                  </a:rPr>
                  <a:t>. </a:t>
                </a:r>
                <a:r>
                  <a:rPr lang="it-IT" sz="1400" b="1" i="1" dirty="0" err="1">
                    <a:sym typeface="Wingdings" panose="05000000000000000000" pitchFamily="2" charset="2"/>
                  </a:rPr>
                  <a:t>Jpn</a:t>
                </a:r>
                <a:r>
                  <a:rPr lang="it-IT" sz="1400" b="1" i="1" dirty="0">
                    <a:sym typeface="Wingdings" panose="05000000000000000000" pitchFamily="2" charset="2"/>
                  </a:rPr>
                  <a:t>., 1956 &amp; </a:t>
                </a:r>
                <a:r>
                  <a:rPr lang="it-IT" sz="1400" b="1" i="1" dirty="0" err="1">
                    <a:sym typeface="Wingdings" panose="05000000000000000000" pitchFamily="2" charset="2"/>
                  </a:rPr>
                  <a:t>Isoya</a:t>
                </a:r>
                <a:r>
                  <a:rPr lang="it-IT" sz="1400" b="1" i="1" dirty="0">
                    <a:sym typeface="Wingdings" panose="05000000000000000000" pitchFamily="2" charset="2"/>
                  </a:rPr>
                  <a:t>, NPA, 1958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sz="1400" b="1" i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368BD046-AFE5-815C-43BC-08E306228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285" y="5043180"/>
                <a:ext cx="4392488" cy="1169551"/>
              </a:xfrm>
              <a:prstGeom prst="rect">
                <a:avLst/>
              </a:prstGeom>
              <a:blipFill>
                <a:blip r:embed="rId10"/>
                <a:stretch>
                  <a:fillRect l="-416" t="-521" r="-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9D40251-82AB-2866-242A-D94E424DE36C}"/>
              </a:ext>
            </a:extLst>
          </p:cNvPr>
          <p:cNvCxnSpPr>
            <a:cxnSpLocks/>
          </p:cNvCxnSpPr>
          <p:nvPr/>
        </p:nvCxnSpPr>
        <p:spPr>
          <a:xfrm>
            <a:off x="3394509" y="4330154"/>
            <a:ext cx="97371" cy="217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AA5E6F2E-2E61-0F74-483A-DD4051795C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955" y="3565852"/>
                <a:ext cx="4629103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dirty="0"/>
                  <a:t>AD </a:t>
                </a:r>
                <a:r>
                  <a:rPr lang="it-IT" sz="1400" b="1" dirty="0" err="1"/>
                  <a:t>shapes</a:t>
                </a:r>
                <a:r>
                  <a:rPr lang="it-IT" sz="1400" b="1" dirty="0"/>
                  <a:t> in the </a:t>
                </a:r>
                <a:r>
                  <a:rPr lang="it-IT" sz="1400" b="1" dirty="0" err="1"/>
                  <a:t>whole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angular</a:t>
                </a:r>
                <a:r>
                  <a:rPr lang="it-IT" sz="1400" b="1" dirty="0"/>
                  <a:t> range, and </a:t>
                </a:r>
                <a:r>
                  <a:rPr lang="it-IT" sz="1400" b="1" dirty="0" err="1"/>
                  <a:t>integrated</a:t>
                </a:r>
                <a:r>
                  <a:rPr lang="it-IT" sz="1400" b="1" dirty="0"/>
                  <a:t> cross </a:t>
                </a:r>
                <a:r>
                  <a:rPr lang="it-IT" sz="1400" b="1" dirty="0" err="1"/>
                  <a:t>section</a:t>
                </a:r>
                <a:r>
                  <a:rPr lang="it-IT" sz="1400" b="1" dirty="0"/>
                  <a:t>: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i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Fit</a:t>
                </a:r>
                <a:r>
                  <a:rPr lang="it-IT" sz="1400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of the Legendre </a:t>
                </a:r>
                <a:r>
                  <a:rPr lang="it-IT" sz="1400" b="1" i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Polynomials</a:t>
                </a:r>
                <a:r>
                  <a:rPr lang="it-IT" sz="1400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𝑩</m:t>
                    </m:r>
                    <m:r>
                      <a:rPr lang="it-IT" sz="1400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  <m:r>
                      <a:rPr lang="it-IT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it-IT" sz="1400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coefficients</a:t>
                </a:r>
              </a:p>
            </p:txBody>
          </p:sp>
        </mc:Choice>
        <mc:Fallback xmlns=""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AA5E6F2E-2E61-0F74-483A-DD4051795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955" y="3565852"/>
                <a:ext cx="4629103" cy="738664"/>
              </a:xfrm>
              <a:prstGeom prst="rect">
                <a:avLst/>
              </a:prstGeom>
              <a:blipFill>
                <a:blip r:embed="rId11"/>
                <a:stretch>
                  <a:fillRect l="-395" t="-1653" b="-7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CE2EEE0A-655E-EC86-9909-5A2B5FCF69F1}"/>
                  </a:ext>
                </a:extLst>
              </p:cNvPr>
              <p:cNvSpPr txBox="1"/>
              <p:nvPr/>
            </p:nvSpPr>
            <p:spPr>
              <a:xfrm>
                <a:off x="1300262" y="4516685"/>
                <a:ext cx="28994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it-IT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it-IT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it-IT" sz="2000" b="1" i="1" smtClean="0"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1" i="1" smtClean="0"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it-IT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⋅4</m:t>
                      </m:r>
                      <m:r>
                        <a:rPr lang="it-IT" sz="2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sz="20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it-I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CE2EEE0A-655E-EC86-9909-5A2B5FCF6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62" y="4516685"/>
                <a:ext cx="289941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14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1313A-ADFD-5959-811F-DAD56670D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30AE18B-04C5-E344-2FEC-D12821862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B1432-AE77-C51D-980A-C77F7D5C4D64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8CDA7616-D56D-1AFF-0067-C17D0F2F67FA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1EE02F34-2A19-0ADD-8BF5-9720A009CC0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E44247C-AAA3-1201-8F2D-292E49A79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What next? A new experiment at higher energies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63A0F-06D0-D12F-A4CA-8E30FB4F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19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A5DDDDF2-2717-8E1C-3C83-E99BCCDF0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893E965-4D98-92CF-AD87-2B25EEA3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66910"/>
            <a:ext cx="3622714" cy="379098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6D67E61-11D0-2F47-B345-94D66712F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728" y="423582"/>
            <a:ext cx="4449909" cy="4385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2">
                <a:extLst>
                  <a:ext uri="{FF2B5EF4-FFF2-40B4-BE49-F238E27FC236}">
                    <a16:creationId xmlns:a16="http://schemas.microsoft.com/office/drawing/2014/main" id="{2439B0EF-4C0C-8DA6-1C88-F38798DB27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404664"/>
                <a:ext cx="4176464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600" b="1" dirty="0"/>
                  <a:t>Excitation </a:t>
                </a:r>
                <a:r>
                  <a:rPr lang="it-IT" sz="1600" b="1" dirty="0" err="1"/>
                  <a:t>functions</a:t>
                </a:r>
                <a:r>
                  <a:rPr lang="it-IT" sz="1600" b="1" dirty="0"/>
                  <a:t> 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it-IT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it-IT" sz="16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sz="16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e>
                      <m:sub>
                        <m:r>
                          <a:rPr lang="it-IT" sz="16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𝒍𝒂𝒃</m:t>
                        </m:r>
                      </m:sub>
                    </m:sSub>
                    <m:r>
                      <a:rPr lang="it-IT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it-IT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it-IT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t-IT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it-IT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−</m:t>
                    </m:r>
                    <m:r>
                      <a:rPr lang="it-IT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it-IT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t-IT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it-IT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t-IT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𝑴𝒆𝑽</m:t>
                    </m:r>
                    <m:r>
                      <a:rPr lang="it-IT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it-IT" sz="16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it-IT" sz="1600" b="1" dirty="0">
                    <a:sym typeface="Wingdings" panose="05000000000000000000" pitchFamily="2" charset="2"/>
                  </a:rPr>
                  <a:t>and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16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e>
                      <m:sub>
                        <m:r>
                          <a:rPr lang="it-IT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𝒍𝒂𝒃</m:t>
                        </m:r>
                      </m:sub>
                    </m:sSub>
                    <m:r>
                      <a:rPr lang="it-IT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it-IT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it-IT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t-IT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it-IT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−</m:t>
                    </m:r>
                    <m:r>
                      <a:rPr lang="it-IT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it-IT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t-IT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</m:t>
                    </m:r>
                    <m:r>
                      <a:rPr lang="it-IT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&amp; 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𝟔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𝟕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t-IT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𝑴𝒆𝑽</m:t>
                    </m:r>
                  </m:oMath>
                </a14:m>
                <a:r>
                  <a:rPr lang="it-IT" sz="16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sz="1600" b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 Box 12">
                <a:extLst>
                  <a:ext uri="{FF2B5EF4-FFF2-40B4-BE49-F238E27FC236}">
                    <a16:creationId xmlns:a16="http://schemas.microsoft.com/office/drawing/2014/main" id="{2439B0EF-4C0C-8DA6-1C88-F38798DB2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404664"/>
                <a:ext cx="4176464" cy="1077218"/>
              </a:xfrm>
              <a:prstGeom prst="rect">
                <a:avLst/>
              </a:prstGeom>
              <a:blipFill>
                <a:blip r:embed="rId5"/>
                <a:stretch>
                  <a:fillRect l="-876" t="-16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2">
            <a:extLst>
              <a:ext uri="{FF2B5EF4-FFF2-40B4-BE49-F238E27FC236}">
                <a16:creationId xmlns:a16="http://schemas.microsoft.com/office/drawing/2014/main" id="{2DDFCD73-F6B1-48E5-2310-CCEC4300D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548081"/>
            <a:ext cx="29822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/>
              <a:t>EFs</a:t>
            </a:r>
            <a:r>
              <a:rPr lang="it-IT" sz="1600" b="1" dirty="0"/>
              <a:t> </a:t>
            </a:r>
            <a:r>
              <a:rPr lang="it-IT" sz="1600" b="1" dirty="0" err="1"/>
              <a:t>at</a:t>
            </a:r>
            <a:r>
              <a:rPr lang="it-IT" sz="1600" b="1" dirty="0"/>
              <a:t> </a:t>
            </a:r>
            <a:r>
              <a:rPr lang="it-IT" sz="1600" b="1" dirty="0" err="1"/>
              <a:t>different</a:t>
            </a:r>
            <a:r>
              <a:rPr lang="it-IT" sz="1600" b="1" dirty="0"/>
              <a:t> </a:t>
            </a:r>
            <a:r>
              <a:rPr lang="it-IT" sz="1600" b="1" dirty="0" err="1"/>
              <a:t>angles</a:t>
            </a:r>
            <a:r>
              <a:rPr lang="it-IT" sz="1600" b="1" dirty="0"/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scaled</a:t>
            </a:r>
            <a:r>
              <a:rPr lang="it-IT" sz="1600" b="1" dirty="0"/>
              <a:t> for </a:t>
            </a:r>
            <a:r>
              <a:rPr lang="it-IT" sz="1600" b="1" dirty="0" err="1"/>
              <a:t>clarity</a:t>
            </a:r>
            <a:r>
              <a:rPr lang="it-IT" sz="1600" b="1" dirty="0"/>
              <a:t> </a:t>
            </a:r>
            <a:r>
              <a:rPr lang="it-IT" sz="1600" b="1" dirty="0" err="1"/>
              <a:t>purposes</a:t>
            </a:r>
            <a:endParaRPr lang="it-IT" sz="1600" b="1" dirty="0">
              <a:sym typeface="Wingdings" panose="05000000000000000000" pitchFamily="2" charset="2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AB62D73-7FC5-95A5-B46B-3361A2C723F9}"/>
              </a:ext>
            </a:extLst>
          </p:cNvPr>
          <p:cNvCxnSpPr>
            <a:cxnSpLocks/>
          </p:cNvCxnSpPr>
          <p:nvPr/>
        </p:nvCxnSpPr>
        <p:spPr>
          <a:xfrm>
            <a:off x="3995936" y="2760873"/>
            <a:ext cx="1224136" cy="131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F755E0E-3958-F379-28D6-DE67DFC3C2E5}"/>
              </a:ext>
            </a:extLst>
          </p:cNvPr>
          <p:cNvCxnSpPr>
            <a:cxnSpLocks/>
          </p:cNvCxnSpPr>
          <p:nvPr/>
        </p:nvCxnSpPr>
        <p:spPr>
          <a:xfrm flipV="1">
            <a:off x="3995936" y="4143692"/>
            <a:ext cx="2664296" cy="1621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E559F2E2-4E4D-5917-6FCD-23944AAC3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6055" y="5190291"/>
                <a:ext cx="3935581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600" b="1" dirty="0"/>
                  <a:t>Integrated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it-IT" sz="1600" b="1" dirty="0"/>
                  <a:t> cross </a:t>
                </a:r>
                <a:r>
                  <a:rPr lang="it-IT" sz="1600" b="1" dirty="0" err="1"/>
                  <a:t>section</a:t>
                </a:r>
                <a:r>
                  <a:rPr lang="it-IT" sz="1600" b="1" dirty="0"/>
                  <a:t> data </a:t>
                </a:r>
                <a:r>
                  <a:rPr lang="it-IT" sz="1600" b="1" dirty="0" err="1"/>
                  <a:t>compared</a:t>
                </a:r>
                <a:r>
                  <a:rPr lang="it-IT" sz="1600" b="1" dirty="0"/>
                  <a:t> with the </a:t>
                </a:r>
                <a:r>
                  <a:rPr lang="it-IT" sz="1600" b="1" dirty="0" err="1"/>
                  <a:t>only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existing</a:t>
                </a:r>
                <a:r>
                  <a:rPr lang="it-IT" sz="1600" b="1" dirty="0"/>
                  <a:t>, </a:t>
                </a:r>
                <a:r>
                  <a:rPr lang="it-IT" sz="1600" b="1" dirty="0" err="1"/>
                  <a:t>but</a:t>
                </a:r>
                <a:r>
                  <a:rPr lang="it-IT" sz="1600" b="1" dirty="0"/>
                  <a:t> </a:t>
                </a:r>
                <a:r>
                  <a:rPr lang="it-IT" sz="1600" b="1" i="1" dirty="0" err="1"/>
                  <a:t>unpublished</a:t>
                </a:r>
                <a:r>
                  <a:rPr lang="it-IT" sz="1600" b="1" dirty="0"/>
                  <a:t>, data from an INFN report </a:t>
                </a:r>
                <a:r>
                  <a:rPr lang="it-IT" sz="1600" b="1" i="1" dirty="0"/>
                  <a:t>(Cuzzocrea, 1980)</a:t>
                </a:r>
                <a:endParaRPr lang="it-IT" sz="1600" b="1" i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E559F2E2-4E4D-5917-6FCD-23944AAC3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5" y="5190291"/>
                <a:ext cx="3935581" cy="1077218"/>
              </a:xfrm>
              <a:prstGeom prst="rect">
                <a:avLst/>
              </a:prstGeom>
              <a:blipFill>
                <a:blip r:embed="rId6"/>
                <a:stretch>
                  <a:fillRect l="-930" t="-1695" r="-1395" b="-62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2">
                <a:extLst>
                  <a:ext uri="{FF2B5EF4-FFF2-40B4-BE49-F238E27FC236}">
                    <a16:creationId xmlns:a16="http://schemas.microsoft.com/office/drawing/2014/main" id="{401B5758-1751-8816-7E17-4C93D97DD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6817" y="5317202"/>
                <a:ext cx="196653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it-IT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it-IT" sz="2000" b="1" baseline="-25000" dirty="0">
                    <a:solidFill>
                      <a:srgbClr val="0070C0"/>
                    </a:solidFill>
                  </a:rPr>
                  <a:t> </a:t>
                </a:r>
                <a:r>
                  <a:rPr lang="it-IT" sz="2000" b="1" u="sng" dirty="0" err="1">
                    <a:solidFill>
                      <a:srgbClr val="0070C0"/>
                    </a:solidFill>
                  </a:rPr>
                  <a:t>channel</a:t>
                </a:r>
                <a:r>
                  <a:rPr lang="it-IT" sz="2000" b="1" u="sng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it-IT" sz="2000" b="1" u="sng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 Box 12">
                <a:extLst>
                  <a:ext uri="{FF2B5EF4-FFF2-40B4-BE49-F238E27FC236}">
                    <a16:creationId xmlns:a16="http://schemas.microsoft.com/office/drawing/2014/main" id="{401B5758-1751-8816-7E17-4C93D97DD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6817" y="5317202"/>
                <a:ext cx="1966530" cy="400110"/>
              </a:xfrm>
              <a:prstGeom prst="rect">
                <a:avLst/>
              </a:prstGeom>
              <a:blipFill>
                <a:blip r:embed="rId7"/>
                <a:stretch>
                  <a:fillRect t="-6061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21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baseline="30000" dirty="0">
                <a:solidFill>
                  <a:schemeClr val="bg1"/>
                </a:solidFill>
              </a:rPr>
              <a:t>19</a:t>
            </a:r>
            <a:r>
              <a:rPr lang="en-US" sz="2400" b="1" dirty="0">
                <a:solidFill>
                  <a:schemeClr val="bg1"/>
                </a:solidFill>
              </a:rPr>
              <a:t>F(</a:t>
            </a:r>
            <a:r>
              <a:rPr lang="en-US" sz="2400" b="1" dirty="0" err="1">
                <a:solidFill>
                  <a:schemeClr val="bg1"/>
                </a:solidFill>
              </a:rPr>
              <a:t>p,</a:t>
            </a:r>
            <a:r>
              <a:rPr lang="en-US" sz="2400" b="1" dirty="0" err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en-US" sz="2400" b="1" baseline="30000" dirty="0">
                <a:solidFill>
                  <a:schemeClr val="bg1"/>
                </a:solidFill>
              </a:rPr>
              <a:t>16</a:t>
            </a:r>
            <a:r>
              <a:rPr lang="en-US" sz="2400" b="1" dirty="0">
                <a:solidFill>
                  <a:schemeClr val="bg1"/>
                </a:solidFill>
              </a:rPr>
              <a:t>O: history of the reaction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2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6DB0012-FEE6-B514-07D1-C7E056BA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727" y="521355"/>
            <a:ext cx="2782355" cy="271279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FDE430DB-2EBF-B8E1-C4A1-CBACD97C1042}"/>
              </a:ext>
            </a:extLst>
          </p:cNvPr>
          <p:cNvGrpSpPr/>
          <p:nvPr/>
        </p:nvGrpSpPr>
        <p:grpSpPr>
          <a:xfrm>
            <a:off x="533741" y="3596556"/>
            <a:ext cx="3418519" cy="2635105"/>
            <a:chOff x="4352596" y="2254504"/>
            <a:chExt cx="4465639" cy="3317874"/>
          </a:xfrm>
        </p:grpSpPr>
        <p:pic>
          <p:nvPicPr>
            <p:cNvPr id="5" name="Picture 60">
              <a:extLst>
                <a:ext uri="{FF2B5EF4-FFF2-40B4-BE49-F238E27FC236}">
                  <a16:creationId xmlns:a16="http://schemas.microsoft.com/office/drawing/2014/main" id="{2563EC80-5A66-CCC3-9A18-B69412DBB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596" y="2254504"/>
              <a:ext cx="4465639" cy="3317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7153007-6D36-9B9C-D5C1-63266CAAE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130" b="85278" l="18802" r="38698">
                          <a14:foregroundMark x1="31875" y1="52037" x2="31875" y2="59352"/>
                          <a14:foregroundMark x1="31250" y1="50370" x2="30833" y2="54167"/>
                          <a14:foregroundMark x1="29844" y1="51667" x2="29844" y2="51667"/>
                          <a14:foregroundMark x1="31823" y1="49352" x2="31823" y2="49352"/>
                          <a14:foregroundMark x1="32240" y1="49537" x2="32240" y2="49537"/>
                          <a14:foregroundMark x1="32813" y1="60833" x2="37135" y2="69722"/>
                          <a14:foregroundMark x1="37135" y1="69722" x2="37500" y2="74630"/>
                          <a14:foregroundMark x1="36667" y1="69815" x2="38021" y2="75463"/>
                          <a14:foregroundMark x1="34792" y1="72593" x2="35156" y2="72500"/>
                          <a14:foregroundMark x1="35573" y1="73241" x2="36719" y2="76111"/>
                          <a14:foregroundMark x1="35833" y1="74815" x2="36198" y2="76481"/>
                          <a14:foregroundMark x1="38698" y1="73056" x2="38594" y2="74630"/>
                          <a14:foregroundMark x1="34115" y1="61389" x2="36302" y2="62315"/>
                          <a14:foregroundMark x1="36302" y1="62315" x2="37031" y2="62778"/>
                          <a14:foregroundMark x1="35677" y1="61574" x2="37344" y2="62778"/>
                          <a14:foregroundMark x1="27083" y1="84352" x2="32344" y2="84815"/>
                          <a14:foregroundMark x1="31302" y1="61389" x2="31771" y2="75093"/>
                          <a14:foregroundMark x1="19896" y1="63889" x2="21198" y2="67407"/>
                          <a14:foregroundMark x1="20104" y1="61852" x2="20625" y2="64907"/>
                          <a14:foregroundMark x1="18854" y1="60926" x2="18854" y2="60926"/>
                          <a14:foregroundMark x1="18854" y1="60370" x2="18854" y2="60370"/>
                          <a14:foregroundMark x1="21042" y1="67778" x2="21042" y2="67778"/>
                          <a14:foregroundMark x1="32917" y1="63519" x2="33802" y2="67407"/>
                          <a14:foregroundMark x1="29896" y1="48889" x2="32344" y2="48981"/>
                          <a14:foregroundMark x1="28854" y1="53426" x2="28854" y2="53426"/>
                          <a14:foregroundMark x1="29688" y1="49259" x2="30573" y2="48981"/>
                          <a14:foregroundMark x1="30000" y1="48611" x2="30625" y2="48056"/>
                          <a14:foregroundMark x1="34583" y1="85278" x2="34583" y2="85278"/>
                          <a14:foregroundMark x1="19740" y1="67593" x2="19740" y2="67593"/>
                          <a14:foregroundMark x1="26667" y1="61481" x2="26667" y2="61481"/>
                          <a14:foregroundMark x1="29167" y1="59815" x2="29167" y2="59815"/>
                          <a14:foregroundMark x1="29063" y1="59352" x2="29063" y2="59352"/>
                          <a14:backgroundMark x1="27590" y1="53426" x2="27656" y2="57037"/>
                          <a14:backgroundMark x1="27552" y1="51389" x2="27590" y2="53426"/>
                          <a14:backgroundMark x1="37813" y1="80741" x2="37813" y2="80741"/>
                          <a14:backgroundMark x1="38698" y1="69444" x2="38698" y2="69444"/>
                          <a14:backgroundMark x1="27135" y1="58056" x2="28438" y2="58056"/>
                          <a14:backgroundMark x1="29063" y1="58611" x2="29063" y2="58611"/>
                          <a14:backgroundMark x1="24010" y1="75370" x2="23906" y2="86389"/>
                          <a14:backgroundMark x1="24167" y1="62593" x2="25313" y2="60278"/>
                          <a14:backgroundMark x1="24219" y1="74259" x2="24010" y2="80278"/>
                          <a14:backgroundMark x1="45365" y1="72593" x2="45365" y2="72593"/>
                        </a14:backgroundRemoval>
                      </a14:imgEffect>
                    </a14:imgLayer>
                  </a14:imgProps>
                </a:ext>
              </a:extLst>
            </a:blip>
            <a:srcRect l="18112" t="42709" r="59838" b="12491"/>
            <a:stretch/>
          </p:blipFill>
          <p:spPr>
            <a:xfrm>
              <a:off x="6830297" y="3134897"/>
              <a:ext cx="1957235" cy="22368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E830C158-D36B-D8CE-1FFC-A0273492313D}"/>
              </a:ext>
            </a:extLst>
          </p:cNvPr>
          <p:cNvGrpSpPr/>
          <p:nvPr/>
        </p:nvGrpSpPr>
        <p:grpSpPr>
          <a:xfrm>
            <a:off x="694002" y="559017"/>
            <a:ext cx="3258258" cy="2891218"/>
            <a:chOff x="155575" y="422275"/>
            <a:chExt cx="4241800" cy="3763963"/>
          </a:xfrm>
        </p:grpSpPr>
        <p:grpSp>
          <p:nvGrpSpPr>
            <p:cNvPr id="16" name="Group 69">
              <a:extLst>
                <a:ext uri="{FF2B5EF4-FFF2-40B4-BE49-F238E27FC236}">
                  <a16:creationId xmlns:a16="http://schemas.microsoft.com/office/drawing/2014/main" id="{912B4115-7D78-C457-1AA4-49167E7B35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575" y="422275"/>
              <a:ext cx="4241800" cy="3763963"/>
              <a:chOff x="98" y="266"/>
              <a:chExt cx="2672" cy="2371"/>
            </a:xfrm>
          </p:grpSpPr>
          <p:grpSp>
            <p:nvGrpSpPr>
              <p:cNvPr id="194" name="Group 67">
                <a:extLst>
                  <a:ext uri="{FF2B5EF4-FFF2-40B4-BE49-F238E27FC236}">
                    <a16:creationId xmlns:a16="http://schemas.microsoft.com/office/drawing/2014/main" id="{78F328BA-2938-024C-D398-84FC1BC3F1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" y="266"/>
                <a:ext cx="2495" cy="545"/>
                <a:chOff x="275" y="266"/>
                <a:chExt cx="2495" cy="545"/>
              </a:xfrm>
            </p:grpSpPr>
            <p:pic>
              <p:nvPicPr>
                <p:cNvPr id="196" name="Picture 66" descr="Proceedings of the Royal Society A: Mathematical, Physical and Engineering Sciences">
                  <a:extLst>
                    <a:ext uri="{FF2B5EF4-FFF2-40B4-BE49-F238E27FC236}">
                      <a16:creationId xmlns:a16="http://schemas.microsoft.com/office/drawing/2014/main" id="{2E15662A-E84F-01F7-E761-9617D49DDE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" y="266"/>
                  <a:ext cx="2495" cy="2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7" name="Picture 64" descr="File:Arms of the Royal Society.svg">
                  <a:extLst>
                    <a:ext uri="{FF2B5EF4-FFF2-40B4-BE49-F238E27FC236}">
                      <a16:creationId xmlns:a16="http://schemas.microsoft.com/office/drawing/2014/main" id="{29C97DA2-0CD5-4B66-0186-A0FE269DD2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92" y="266"/>
                  <a:ext cx="463" cy="5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95" name="Picture 68">
                <a:extLst>
                  <a:ext uri="{FF2B5EF4-FFF2-40B4-BE49-F238E27FC236}">
                    <a16:creationId xmlns:a16="http://schemas.microsoft.com/office/drawing/2014/main" id="{E4CBA75D-799B-B0E2-6CB9-2D0D43E3EF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" y="747"/>
                <a:ext cx="2222" cy="1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2" name="Immagine 191">
              <a:extLst>
                <a:ext uri="{FF2B5EF4-FFF2-40B4-BE49-F238E27FC236}">
                  <a16:creationId xmlns:a16="http://schemas.microsoft.com/office/drawing/2014/main" id="{C5F725E1-81B4-B937-0B18-7918E5DBA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93" b="81852" l="34688" r="62500">
                          <a14:foregroundMark x1="48802" y1="24815" x2="51510" y2="26204"/>
                          <a14:foregroundMark x1="48750" y1="22593" x2="48750" y2="22593"/>
                          <a14:foregroundMark x1="50833" y1="34630" x2="51094" y2="43796"/>
                          <a14:foregroundMark x1="57240" y1="42870" x2="57240" y2="42870"/>
                          <a14:foregroundMark x1="57656" y1="38704" x2="56406" y2="47222"/>
                          <a14:foregroundMark x1="50313" y1="62407" x2="55781" y2="75556"/>
                          <a14:foregroundMark x1="37813" y1="73704" x2="51042" y2="77407"/>
                          <a14:foregroundMark x1="57344" y1="64537" x2="52969" y2="80370"/>
                          <a14:foregroundMark x1="58906" y1="64815" x2="58490" y2="76852"/>
                          <a14:foregroundMark x1="55677" y1="57593" x2="59323" y2="65741"/>
                          <a14:foregroundMark x1="59323" y1="65741" x2="60990" y2="76667"/>
                          <a14:foregroundMark x1="60990" y1="76667" x2="60260" y2="80648"/>
                          <a14:foregroundMark x1="56302" y1="57593" x2="59948" y2="63704"/>
                          <a14:foregroundMark x1="59948" y1="63704" x2="62656" y2="73796"/>
                          <a14:foregroundMark x1="62656" y1="73796" x2="62604" y2="77685"/>
                          <a14:foregroundMark x1="46302" y1="66667" x2="42552" y2="77870"/>
                          <a14:foregroundMark x1="43646" y1="65926" x2="39740" y2="71481"/>
                          <a14:foregroundMark x1="39740" y1="71481" x2="36510" y2="79352"/>
                          <a14:foregroundMark x1="36510" y1="79352" x2="36615" y2="79444"/>
                          <a14:foregroundMark x1="39740" y1="67500" x2="38125" y2="70463"/>
                          <a14:foregroundMark x1="38229" y1="68519" x2="54479" y2="79815"/>
                          <a14:foregroundMark x1="38021" y1="80648" x2="56250" y2="81852"/>
                          <a14:foregroundMark x1="56250" y1="81852" x2="59844" y2="81759"/>
                          <a14:foregroundMark x1="34896" y1="80093" x2="36667" y2="70648"/>
                          <a14:foregroundMark x1="36667" y1="70648" x2="44375" y2="61481"/>
                          <a14:foregroundMark x1="44375" y1="61481" x2="46771" y2="60463"/>
                          <a14:foregroundMark x1="35196" y1="70185" x2="40208" y2="63796"/>
                          <a14:foregroundMark x1="40208" y1="63796" x2="42135" y2="62593"/>
                          <a14:foregroundMark x1="55729" y1="55556" x2="56146" y2="57500"/>
                          <a14:foregroundMark x1="55729" y1="54630" x2="55729" y2="54630"/>
                          <a14:foregroundMark x1="35052" y1="69537" x2="39115" y2="64722"/>
                          <a14:backgroundMark x1="34427" y1="67870" x2="34427" y2="67870"/>
                          <a14:backgroundMark x1="34844" y1="70185" x2="34844" y2="70185"/>
                          <a14:backgroundMark x1="34323" y1="71944" x2="34948" y2="69074"/>
                          <a14:backgroundMark x1="34427" y1="71944" x2="35885" y2="67130"/>
                          <a14:backgroundMark x1="63125" y1="61111" x2="60417" y2="45926"/>
                          <a14:backgroundMark x1="60417" y1="45926" x2="60781" y2="31296"/>
                          <a14:backgroundMark x1="60781" y1="31296" x2="59635" y2="27222"/>
                          <a14:backgroundMark x1="75469" y1="60370" x2="75469" y2="60370"/>
                        </a14:backgroundRemoval>
                      </a14:imgEffect>
                    </a14:imgLayer>
                  </a14:imgProps>
                </a:ext>
              </a:extLst>
            </a:blip>
            <a:srcRect l="34250" t="20601" r="36613" b="16400"/>
            <a:stretch/>
          </p:blipFill>
          <p:spPr>
            <a:xfrm>
              <a:off x="705567" y="995373"/>
              <a:ext cx="1137410" cy="13833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3" name="Immagine 192">
              <a:extLst>
                <a:ext uri="{FF2B5EF4-FFF2-40B4-BE49-F238E27FC236}">
                  <a16:creationId xmlns:a16="http://schemas.microsoft.com/office/drawing/2014/main" id="{106724C5-CEA8-F320-F0D1-FA57AD3E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743" b="96838" l="2500" r="96000">
                          <a14:foregroundMark x1="16000" y1="73518" x2="76000" y2="88142"/>
                          <a14:foregroundMark x1="70919" y1="64172" x2="87500" y2="85375"/>
                          <a14:foregroundMark x1="68000" y1="72727" x2="87500" y2="91304"/>
                          <a14:foregroundMark x1="94500" y1="71542" x2="96000" y2="86166"/>
                          <a14:foregroundMark x1="66000" y1="94071" x2="86000" y2="93281"/>
                          <a14:foregroundMark x1="57500" y1="94466" x2="88000" y2="97628"/>
                          <a14:foregroundMark x1="55500" y1="93281" x2="18000" y2="81423"/>
                          <a14:foregroundMark x1="18000" y1="81423" x2="23000" y2="70356"/>
                          <a14:foregroundMark x1="25500" y1="66798" x2="12000" y2="86166"/>
                          <a14:foregroundMark x1="12000" y1="86166" x2="13500" y2="90909"/>
                          <a14:foregroundMark x1="25000" y1="62055" x2="25000" y2="62055"/>
                          <a14:foregroundMark x1="29500" y1="60474" x2="7000" y2="73913"/>
                          <a14:foregroundMark x1="12000" y1="66403" x2="2500" y2="84980"/>
                          <a14:foregroundMark x1="2500" y1="84980" x2="2500" y2="84980"/>
                          <a14:foregroundMark x1="50500" y1="13439" x2="51000" y2="42688"/>
                          <a14:foregroundMark x1="51000" y1="24111" x2="65000" y2="25296"/>
                          <a14:foregroundMark x1="32500" y1="32806" x2="32000" y2="16206"/>
                          <a14:foregroundMark x1="32000" y1="16206" x2="47500" y2="7115"/>
                          <a14:foregroundMark x1="47500" y1="7115" x2="67500" y2="10277"/>
                          <a14:foregroundMark x1="67500" y1="10277" x2="73500" y2="27273"/>
                          <a14:foregroundMark x1="42000" y1="8696" x2="42000" y2="8696"/>
                          <a14:foregroundMark x1="39000" y1="8300" x2="39000" y2="8300"/>
                          <a14:foregroundMark x1="34000" y1="10277" x2="34000" y2="10277"/>
                          <a14:foregroundMark x1="38500" y1="5929" x2="38500" y2="5929"/>
                          <a14:foregroundMark x1="40000" y1="4743" x2="40000" y2="4743"/>
                          <a14:foregroundMark x1="42000" y1="4348" x2="46000" y2="4743"/>
                          <a14:foregroundMark x1="51500" y1="52964" x2="51000" y2="60079"/>
                          <a14:foregroundMark x1="65500" y1="44664" x2="65500" y2="44664"/>
                          <a14:foregroundMark x1="64500" y1="60870" x2="66500" y2="64032"/>
                          <a14:foregroundMark x1="64000" y1="60079" x2="64500" y2="60870"/>
                          <a14:backgroundMark x1="21000" y1="5929" x2="10500" y2="47431"/>
                          <a14:backgroundMark x1="93500" y1="11067" x2="94500" y2="56917"/>
                          <a14:backgroundMark x1="83500" y1="58893" x2="93000" y2="62846"/>
                          <a14:backgroundMark x1="76400" y1="60403" x2="76500" y2="60474"/>
                          <a14:backgroundMark x1="71500" y1="56917" x2="71883" y2="57190"/>
                          <a14:backgroundMark x1="23500" y1="56126" x2="23500" y2="56126"/>
                          <a14:backgroundMark x1="25000" y1="56126" x2="25000" y2="56126"/>
                          <a14:backgroundMark x1="72500" y1="60870" x2="72500" y2="608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09250" y="2378711"/>
              <a:ext cx="1206496" cy="15262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 Box 14">
                <a:extLst>
                  <a:ext uri="{FF2B5EF4-FFF2-40B4-BE49-F238E27FC236}">
                    <a16:creationId xmlns:a16="http://schemas.microsoft.com/office/drawing/2014/main" id="{1427EE28-043E-A596-4BD0-50F1ED7FB4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2729" y="559017"/>
                <a:ext cx="2169077" cy="23627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600" b="1" i="1" dirty="0" err="1">
                    <a:solidFill>
                      <a:srgbClr val="0070C0"/>
                    </a:solidFill>
                    <a:sym typeface="Wingdings" pitchFamily="2" charset="2"/>
                  </a:rPr>
                  <a:t>Cockroft</a:t>
                </a:r>
                <a:r>
                  <a:rPr lang="it-IT" sz="1600" b="1" i="1" dirty="0">
                    <a:solidFill>
                      <a:srgbClr val="0070C0"/>
                    </a:solidFill>
                    <a:sym typeface="Wingdings" pitchFamily="2" charset="2"/>
                  </a:rPr>
                  <a:t> and Walton</a:t>
                </a:r>
                <a:r>
                  <a:rPr lang="it-IT" sz="1600" b="1" dirty="0">
                    <a:solidFill>
                      <a:srgbClr val="0070C0"/>
                    </a:solidFill>
                    <a:sym typeface="Wingdings" pitchFamily="2" charset="2"/>
                  </a:rPr>
                  <a:t> studies (~1930)</a:t>
                </a:r>
                <a:endParaRPr lang="it-IT" sz="1600" b="1" dirty="0">
                  <a:solidFill>
                    <a:srgbClr val="0070C0"/>
                  </a:solidFill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600" b="1" dirty="0"/>
                  <a:t>Fluorine </a:t>
                </a:r>
                <a:r>
                  <a:rPr lang="it-IT" sz="1600" b="1" i="1" dirty="0" err="1"/>
                  <a:t>transmutation</a:t>
                </a:r>
                <a:r>
                  <a:rPr lang="it-IT" sz="1600" b="1" i="1" dirty="0"/>
                  <a:t> </a:t>
                </a:r>
                <a:r>
                  <a:rPr lang="it-IT" sz="1600" b="1" dirty="0" err="1"/>
                  <a:t>induced</a:t>
                </a:r>
                <a:r>
                  <a:rPr lang="it-IT" sz="1600" b="1" dirty="0"/>
                  <a:t> by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protons</a:t>
                </a:r>
                <a:r>
                  <a:rPr lang="it-IT" sz="1600" b="1" dirty="0"/>
                  <a:t> </a:t>
                </a:r>
                <a:endParaRPr lang="it-IT" sz="1600" b="1" dirty="0">
                  <a:sym typeface="Wingdings" pitchFamily="2" charset="2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sz="1600" b="1" i="1" dirty="0">
                  <a:sym typeface="Wingdings" pitchFamily="2" charset="2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600" b="1" i="1" dirty="0">
                    <a:sym typeface="Wingdings" pitchFamily="2" charset="2"/>
                  </a:rPr>
                  <a:t>Long range </a:t>
                </a:r>
                <a:r>
                  <a:rPr lang="it-IT" sz="1600" b="1" i="1" dirty="0" err="1">
                    <a:sym typeface="Wingdings" pitchFamily="2" charset="2"/>
                  </a:rPr>
                  <a:t>emission</a:t>
                </a:r>
                <a:r>
                  <a:rPr lang="it-IT" sz="1600" b="1" i="1" dirty="0">
                    <a:sym typeface="Wingdings" pitchFamily="2" charset="2"/>
                  </a:rPr>
                  <a:t> of</a:t>
                </a:r>
                <a:r>
                  <a:rPr lang="it-IT" sz="1600" b="1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𝜶</m:t>
                    </m:r>
                  </m:oMath>
                </a14:m>
                <a:r>
                  <a:rPr lang="it-IT" sz="1600" b="1" dirty="0">
                    <a:sym typeface="Wingdings" pitchFamily="2" charset="2"/>
                  </a:rPr>
                  <a:t> </a:t>
                </a:r>
                <a:r>
                  <a:rPr lang="it-IT" sz="1600" b="1" i="1" dirty="0" err="1">
                    <a:sym typeface="Wingdings" pitchFamily="2" charset="2"/>
                  </a:rPr>
                  <a:t>particles</a:t>
                </a:r>
                <a:endParaRPr lang="it-IT" sz="1600" b="1" i="1" dirty="0"/>
              </a:p>
            </p:txBody>
          </p:sp>
        </mc:Choice>
        <mc:Fallback xmlns="">
          <p:sp>
            <p:nvSpPr>
              <p:cNvPr id="198" name="Text Box 14">
                <a:extLst>
                  <a:ext uri="{FF2B5EF4-FFF2-40B4-BE49-F238E27FC236}">
                    <a16:creationId xmlns:a16="http://schemas.microsoft.com/office/drawing/2014/main" id="{1427EE28-043E-A596-4BD0-50F1ED7FB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729" y="559017"/>
                <a:ext cx="2169077" cy="2362763"/>
              </a:xfrm>
              <a:prstGeom prst="rect">
                <a:avLst/>
              </a:prstGeom>
              <a:blipFill>
                <a:blip r:embed="rId14"/>
                <a:stretch>
                  <a:fillRect l="-1685" t="-775" r="-562" b="-25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 Box 12">
            <a:extLst>
              <a:ext uri="{FF2B5EF4-FFF2-40B4-BE49-F238E27FC236}">
                <a16:creationId xmlns:a16="http://schemas.microsoft.com/office/drawing/2014/main" id="{F1EC0EF4-5561-4F43-9DC5-944F537F6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729" y="3938575"/>
            <a:ext cx="4671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baseline="30000" dirty="0">
                <a:solidFill>
                  <a:srgbClr val="663300"/>
                </a:solidFill>
                <a:sym typeface="Wingdings" pitchFamily="2" charset="2"/>
              </a:rPr>
              <a:t>20</a:t>
            </a:r>
            <a:r>
              <a:rPr lang="it-IT" sz="1600" b="1" dirty="0">
                <a:solidFill>
                  <a:srgbClr val="663300"/>
                </a:solidFill>
                <a:sym typeface="Wingdings" pitchFamily="2" charset="2"/>
              </a:rPr>
              <a:t>Ne </a:t>
            </a:r>
            <a:r>
              <a:rPr lang="it-IT" sz="1600" b="1" i="1" dirty="0">
                <a:solidFill>
                  <a:srgbClr val="CC0099"/>
                </a:solidFill>
                <a:sym typeface="Wingdings" pitchFamily="2" charset="2"/>
              </a:rPr>
              <a:t>cluster </a:t>
            </a:r>
            <a:r>
              <a:rPr lang="it-IT" sz="1600" b="1" i="1" dirty="0" err="1">
                <a:solidFill>
                  <a:srgbClr val="CC0099"/>
                </a:solidFill>
                <a:sym typeface="Wingdings" pitchFamily="2" charset="2"/>
              </a:rPr>
              <a:t>states</a:t>
            </a:r>
            <a:r>
              <a:rPr lang="it-IT" sz="1600" b="1" dirty="0">
                <a:solidFill>
                  <a:srgbClr val="663300"/>
                </a:solidFill>
                <a:sym typeface="Wingdings" pitchFamily="2" charset="2"/>
              </a:rPr>
              <a:t> </a:t>
            </a:r>
            <a:r>
              <a:rPr lang="it-IT" sz="1600" b="1" dirty="0" err="1">
                <a:solidFill>
                  <a:srgbClr val="663300"/>
                </a:solidFill>
                <a:sym typeface="Wingdings" pitchFamily="2" charset="2"/>
              </a:rPr>
              <a:t>highlighted</a:t>
            </a:r>
            <a:r>
              <a:rPr lang="it-IT" sz="1600" b="1" dirty="0">
                <a:solidFill>
                  <a:srgbClr val="663300"/>
                </a:solidFill>
                <a:sym typeface="Wingdings" pitchFamily="2" charset="2"/>
              </a:rPr>
              <a:t> by </a:t>
            </a:r>
            <a:r>
              <a:rPr lang="it-IT" sz="1600" b="1" baseline="30000" dirty="0">
                <a:solidFill>
                  <a:srgbClr val="FF0000"/>
                </a:solidFill>
              </a:rPr>
              <a:t>19</a:t>
            </a:r>
            <a:r>
              <a:rPr lang="it-IT" sz="1600" b="1" dirty="0">
                <a:solidFill>
                  <a:srgbClr val="FF0000"/>
                </a:solidFill>
              </a:rPr>
              <a:t>F(p,</a:t>
            </a:r>
            <a:r>
              <a:rPr lang="it-IT" sz="16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it-IT" sz="1600" b="1" baseline="-25000" dirty="0">
                <a:solidFill>
                  <a:srgbClr val="FF0000"/>
                </a:solidFill>
              </a:rPr>
              <a:t>0</a:t>
            </a:r>
            <a:r>
              <a:rPr lang="it-IT" sz="1600" b="1" dirty="0">
                <a:solidFill>
                  <a:srgbClr val="FF0000"/>
                </a:solidFill>
              </a:rPr>
              <a:t>)</a:t>
            </a:r>
            <a:r>
              <a:rPr lang="it-IT" sz="1600" b="1" dirty="0">
                <a:solidFill>
                  <a:srgbClr val="000000"/>
                </a:solidFill>
              </a:rPr>
              <a:t> and </a:t>
            </a:r>
            <a:r>
              <a:rPr lang="it-IT" sz="1600" b="1" baseline="30000" dirty="0">
                <a:solidFill>
                  <a:srgbClr val="0000FF"/>
                </a:solidFill>
              </a:rPr>
              <a:t>19</a:t>
            </a:r>
            <a:r>
              <a:rPr lang="it-IT" sz="1600" b="1" dirty="0">
                <a:solidFill>
                  <a:srgbClr val="0000FF"/>
                </a:solidFill>
              </a:rPr>
              <a:t>F(</a:t>
            </a:r>
            <a:r>
              <a:rPr lang="it-IT" sz="1600" b="1" dirty="0" err="1">
                <a:solidFill>
                  <a:srgbClr val="0000FF"/>
                </a:solidFill>
              </a:rPr>
              <a:t>p,</a:t>
            </a:r>
            <a:r>
              <a:rPr lang="it-IT" sz="1600" b="1" dirty="0" err="1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it-IT" sz="1600" b="1" baseline="-25000" dirty="0" err="1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it-IT" sz="1600" b="1" dirty="0">
                <a:solidFill>
                  <a:srgbClr val="0000FF"/>
                </a:solidFill>
              </a:rPr>
              <a:t>)</a:t>
            </a:r>
            <a:r>
              <a:rPr lang="it-IT" sz="1600" b="1" dirty="0">
                <a:solidFill>
                  <a:srgbClr val="000000"/>
                </a:solidFill>
              </a:rPr>
              <a:t> reactions </a:t>
            </a:r>
            <a:r>
              <a:rPr lang="it-IT" sz="1600" b="1" dirty="0" err="1">
                <a:solidFill>
                  <a:srgbClr val="000000"/>
                </a:solidFill>
              </a:rPr>
              <a:t>at</a:t>
            </a:r>
            <a:r>
              <a:rPr lang="it-IT" sz="1600" b="1" dirty="0">
                <a:solidFill>
                  <a:srgbClr val="000000"/>
                </a:solidFill>
              </a:rPr>
              <a:t> </a:t>
            </a:r>
            <a:r>
              <a:rPr lang="it-IT" sz="1600" b="1" i="1" dirty="0">
                <a:solidFill>
                  <a:srgbClr val="006600"/>
                </a:solidFill>
              </a:rPr>
              <a:t>sub-</a:t>
            </a:r>
            <a:r>
              <a:rPr lang="it-IT" sz="1600" b="1" i="1" dirty="0" err="1">
                <a:solidFill>
                  <a:srgbClr val="006600"/>
                </a:solidFill>
              </a:rPr>
              <a:t>barrier</a:t>
            </a:r>
            <a:r>
              <a:rPr lang="it-IT" sz="1600" b="1" i="1" dirty="0">
                <a:solidFill>
                  <a:srgbClr val="006600"/>
                </a:solidFill>
              </a:rPr>
              <a:t> energies</a:t>
            </a:r>
            <a:r>
              <a:rPr lang="it-IT" sz="1600" b="1" dirty="0">
                <a:solidFill>
                  <a:srgbClr val="000000"/>
                </a:solidFill>
              </a:rPr>
              <a:t> </a:t>
            </a:r>
            <a:endParaRPr lang="it-IT" sz="1600" b="1" dirty="0">
              <a:solidFill>
                <a:srgbClr val="663300"/>
              </a:solidFill>
              <a:sym typeface="Wingdings" pitchFamily="2" charset="2"/>
            </a:endParaRPr>
          </a:p>
        </p:txBody>
      </p:sp>
      <p:sp>
        <p:nvSpPr>
          <p:cNvPr id="200" name="Text Box 13">
            <a:extLst>
              <a:ext uri="{FF2B5EF4-FFF2-40B4-BE49-F238E27FC236}">
                <a16:creationId xmlns:a16="http://schemas.microsoft.com/office/drawing/2014/main" id="{C8323811-AFAD-046E-86CA-5798F6E8D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729" y="4734054"/>
            <a:ext cx="46570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baseline="30000" dirty="0">
                <a:solidFill>
                  <a:srgbClr val="000000"/>
                </a:solidFill>
              </a:rPr>
              <a:t>20</a:t>
            </a:r>
            <a:r>
              <a:rPr lang="it-IT" sz="1600" b="1" dirty="0">
                <a:solidFill>
                  <a:srgbClr val="000000"/>
                </a:solidFill>
              </a:rPr>
              <a:t>Ne </a:t>
            </a:r>
            <a:r>
              <a:rPr lang="it-IT" sz="1600" b="1" i="1" dirty="0" err="1">
                <a:solidFill>
                  <a:srgbClr val="FF0066"/>
                </a:solidFill>
              </a:rPr>
              <a:t>spectroscopy</a:t>
            </a:r>
            <a:r>
              <a:rPr lang="it-IT" sz="1600" b="1" dirty="0">
                <a:solidFill>
                  <a:srgbClr val="000000"/>
                </a:solidFill>
              </a:rPr>
              <a:t> </a:t>
            </a:r>
            <a:r>
              <a:rPr lang="it-IT" sz="1600" b="1" i="1" dirty="0" err="1">
                <a:solidFill>
                  <a:srgbClr val="006600"/>
                </a:solidFill>
              </a:rPr>
              <a:t>ambiguities</a:t>
            </a:r>
            <a:r>
              <a:rPr lang="it-IT" sz="1600" b="1" i="1" dirty="0">
                <a:solidFill>
                  <a:srgbClr val="0066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>
                <a:solidFill>
                  <a:srgbClr val="000000"/>
                </a:solidFill>
              </a:rPr>
              <a:t>at</a:t>
            </a:r>
            <a:r>
              <a:rPr lang="it-IT" sz="1600" b="1" dirty="0">
                <a:solidFill>
                  <a:srgbClr val="000000"/>
                </a:solidFill>
              </a:rPr>
              <a:t> E</a:t>
            </a:r>
            <a:r>
              <a:rPr lang="it-IT" sz="1600" b="1" baseline="-25000" dirty="0">
                <a:solidFill>
                  <a:srgbClr val="000000"/>
                </a:solidFill>
              </a:rPr>
              <a:t>x</a:t>
            </a:r>
            <a:r>
              <a:rPr lang="it-IT" sz="1600" b="1" dirty="0">
                <a:solidFill>
                  <a:srgbClr val="000000"/>
                </a:solidFill>
              </a:rPr>
              <a:t> ~ </a:t>
            </a:r>
            <a:r>
              <a:rPr lang="it-IT" sz="1600" b="1" dirty="0">
                <a:solidFill>
                  <a:srgbClr val="0000FF"/>
                </a:solidFill>
              </a:rPr>
              <a:t>S</a:t>
            </a:r>
            <a:r>
              <a:rPr lang="it-IT" sz="1600" b="1" baseline="-25000" dirty="0">
                <a:solidFill>
                  <a:srgbClr val="0000FF"/>
                </a:solidFill>
              </a:rPr>
              <a:t>p</a:t>
            </a:r>
            <a:r>
              <a:rPr lang="it-IT" sz="1600" b="1" dirty="0">
                <a:solidFill>
                  <a:srgbClr val="000000"/>
                </a:solidFill>
              </a:rPr>
              <a:t> (12.844 MeV)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200" b="1" dirty="0">
              <a:solidFill>
                <a:srgbClr val="4D4D4D"/>
              </a:solidFill>
              <a:sym typeface="Wingdings" pitchFamily="2" charset="2"/>
            </a:endParaRPr>
          </a:p>
        </p:txBody>
      </p:sp>
      <p:sp>
        <p:nvSpPr>
          <p:cNvPr id="201" name="Text Box 14">
            <a:extLst>
              <a:ext uri="{FF2B5EF4-FFF2-40B4-BE49-F238E27FC236}">
                <a16:creationId xmlns:a16="http://schemas.microsoft.com/office/drawing/2014/main" id="{137FA329-74A2-C0D6-CBF9-54C14F0C1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573" y="5436513"/>
            <a:ext cx="46570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FF6600"/>
                </a:solidFill>
              </a:rPr>
              <a:t>Low energy S(E)</a:t>
            </a:r>
            <a:r>
              <a:rPr lang="it-IT" sz="1600" b="1" dirty="0">
                <a:solidFill>
                  <a:srgbClr val="000000"/>
                </a:solidFill>
              </a:rPr>
              <a:t> </a:t>
            </a:r>
            <a:r>
              <a:rPr lang="it-IT" sz="1600" b="1" dirty="0">
                <a:solidFill>
                  <a:srgbClr val="000000"/>
                </a:solidFill>
                <a:sym typeface="Wingdings" pitchFamily="2" charset="2"/>
              </a:rPr>
              <a:t>are of </a:t>
            </a:r>
            <a:r>
              <a:rPr lang="it-IT" sz="1600" b="1" i="1" dirty="0" err="1">
                <a:solidFill>
                  <a:srgbClr val="FF0000"/>
                </a:solidFill>
                <a:sym typeface="Wingdings" pitchFamily="2" charset="2"/>
              </a:rPr>
              <a:t>astrophysical</a:t>
            </a:r>
            <a:r>
              <a:rPr lang="it-IT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1600" b="1" dirty="0" err="1">
                <a:solidFill>
                  <a:srgbClr val="000000"/>
                </a:solidFill>
                <a:sym typeface="Wingdings" pitchFamily="2" charset="2"/>
              </a:rPr>
              <a:t>interest</a:t>
            </a:r>
            <a:r>
              <a:rPr lang="it-IT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it-IT" sz="1600" b="1" dirty="0">
                <a:solidFill>
                  <a:srgbClr val="0000FF"/>
                </a:solidFill>
                <a:sym typeface="Wingdings" pitchFamily="2" charset="2"/>
              </a:rPr>
              <a:t>CNO </a:t>
            </a:r>
            <a:r>
              <a:rPr lang="it-IT" sz="1600" b="1" dirty="0" err="1">
                <a:solidFill>
                  <a:srgbClr val="0000FF"/>
                </a:solidFill>
                <a:sym typeface="Wingdings" pitchFamily="2" charset="2"/>
              </a:rPr>
              <a:t>cycle</a:t>
            </a:r>
            <a:r>
              <a:rPr lang="it-IT" sz="1600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it-IT" sz="1600" b="1" dirty="0">
                <a:sym typeface="Wingdings" pitchFamily="2" charset="2"/>
              </a:rPr>
              <a:t>and</a:t>
            </a:r>
            <a:r>
              <a:rPr lang="it-IT" sz="1600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it-IT" sz="1600" b="1" i="1" dirty="0">
                <a:solidFill>
                  <a:srgbClr val="000000"/>
                </a:solidFill>
                <a:sym typeface="Wingdings" pitchFamily="2" charset="2"/>
              </a:rPr>
              <a:t>fluorine </a:t>
            </a:r>
            <a:r>
              <a:rPr lang="it-IT" sz="1600" b="1" i="1" dirty="0" err="1">
                <a:solidFill>
                  <a:srgbClr val="000000"/>
                </a:solidFill>
                <a:sym typeface="Wingdings" pitchFamily="2" charset="2"/>
              </a:rPr>
              <a:t>nucleosynthesis</a:t>
            </a:r>
            <a:r>
              <a:rPr lang="it-IT" sz="1600" b="1" i="1" dirty="0">
                <a:solidFill>
                  <a:srgbClr val="000000"/>
                </a:solidFill>
                <a:sym typeface="Wingdings" pitchFamily="2" charset="2"/>
              </a:rPr>
              <a:t> in AGB stars</a:t>
            </a:r>
            <a:r>
              <a:rPr lang="it-IT" sz="1600" b="1" dirty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it-IT" sz="1600" b="1" i="1" dirty="0">
              <a:solidFill>
                <a:srgbClr val="000000"/>
              </a:solidFill>
            </a:endParaRPr>
          </a:p>
        </p:txBody>
      </p:sp>
      <p:sp>
        <p:nvSpPr>
          <p:cNvPr id="202" name="Text Box 7">
            <a:extLst>
              <a:ext uri="{FF2B5EF4-FFF2-40B4-BE49-F238E27FC236}">
                <a16:creationId xmlns:a16="http://schemas.microsoft.com/office/drawing/2014/main" id="{62046B55-B890-0CC9-3A0A-F7EB6B81E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729" y="3446921"/>
            <a:ext cx="48013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 err="1">
                <a:solidFill>
                  <a:srgbClr val="993300"/>
                </a:solidFill>
              </a:rPr>
              <a:t>Astrophysical</a:t>
            </a:r>
            <a:r>
              <a:rPr lang="it-IT" sz="1800" b="1" dirty="0">
                <a:solidFill>
                  <a:srgbClr val="993300"/>
                </a:solidFill>
              </a:rPr>
              <a:t> </a:t>
            </a:r>
            <a:r>
              <a:rPr lang="it-IT" sz="1800" b="1" dirty="0"/>
              <a:t>and</a:t>
            </a:r>
            <a:r>
              <a:rPr lang="it-IT" sz="1800" b="1" dirty="0">
                <a:solidFill>
                  <a:srgbClr val="993300"/>
                </a:solidFill>
              </a:rPr>
              <a:t> </a:t>
            </a:r>
            <a:r>
              <a:rPr lang="it-IT" sz="1800" b="1" dirty="0" err="1">
                <a:solidFill>
                  <a:srgbClr val="993300"/>
                </a:solidFill>
              </a:rPr>
              <a:t>nuclear</a:t>
            </a:r>
            <a:r>
              <a:rPr lang="it-IT" sz="1800" b="1" dirty="0">
                <a:solidFill>
                  <a:srgbClr val="993300"/>
                </a:solidFill>
              </a:rPr>
              <a:t> </a:t>
            </a:r>
            <a:r>
              <a:rPr lang="it-IT" sz="1800" b="1" dirty="0" err="1">
                <a:solidFill>
                  <a:srgbClr val="993300"/>
                </a:solidFill>
              </a:rPr>
              <a:t>structure</a:t>
            </a:r>
            <a:r>
              <a:rPr lang="it-IT" sz="1800" b="1" dirty="0">
                <a:solidFill>
                  <a:srgbClr val="993300"/>
                </a:solidFill>
              </a:rPr>
              <a:t> </a:t>
            </a:r>
            <a:r>
              <a:rPr lang="it-IT" sz="1800" b="1" dirty="0"/>
              <a:t>goals</a:t>
            </a:r>
          </a:p>
        </p:txBody>
      </p:sp>
      <p:sp>
        <p:nvSpPr>
          <p:cNvPr id="203" name="CasellaDiTesto 202">
            <a:extLst>
              <a:ext uri="{FF2B5EF4-FFF2-40B4-BE49-F238E27FC236}">
                <a16:creationId xmlns:a16="http://schemas.microsoft.com/office/drawing/2014/main" id="{D109FE33-2929-EF4A-E9FE-CEFC44087E0C}"/>
              </a:ext>
            </a:extLst>
          </p:cNvPr>
          <p:cNvSpPr txBox="1"/>
          <p:nvPr/>
        </p:nvSpPr>
        <p:spPr>
          <a:xfrm>
            <a:off x="6507040" y="4448145"/>
            <a:ext cx="2529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>
                <a:solidFill>
                  <a:srgbClr val="4D4D4D"/>
                </a:solidFill>
                <a:sym typeface="Wingdings" pitchFamily="2" charset="2"/>
              </a:rPr>
              <a:t>(</a:t>
            </a:r>
            <a:r>
              <a:rPr lang="it-IT" sz="1200" b="1" i="1" dirty="0" err="1">
                <a:solidFill>
                  <a:srgbClr val="4D4D4D"/>
                </a:solidFill>
                <a:sym typeface="Wingdings" pitchFamily="2" charset="2"/>
              </a:rPr>
              <a:t>Arima</a:t>
            </a:r>
            <a:r>
              <a:rPr lang="it-IT" sz="1200" b="1" i="1" dirty="0">
                <a:solidFill>
                  <a:srgbClr val="4D4D4D"/>
                </a:solidFill>
                <a:sym typeface="Wingdings" pitchFamily="2" charset="2"/>
              </a:rPr>
              <a:t>, Gillet, Ginocchio PRL 1970)</a:t>
            </a:r>
            <a:endParaRPr lang="it-IT" sz="1200" b="1" i="1" dirty="0">
              <a:solidFill>
                <a:srgbClr val="4D4D4D"/>
              </a:solidFill>
            </a:endParaRPr>
          </a:p>
        </p:txBody>
      </p: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E491EF80-F595-95EA-3D3A-83960DB13304}"/>
              </a:ext>
            </a:extLst>
          </p:cNvPr>
          <p:cNvSpPr txBox="1"/>
          <p:nvPr/>
        </p:nvSpPr>
        <p:spPr>
          <a:xfrm>
            <a:off x="7243630" y="5032920"/>
            <a:ext cx="1809376" cy="276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i="1" dirty="0">
                <a:solidFill>
                  <a:srgbClr val="4D4D4D"/>
                </a:solidFill>
              </a:rPr>
              <a:t>(</a:t>
            </a:r>
            <a:r>
              <a:rPr lang="it-IT" sz="1200" b="1" i="1" dirty="0" err="1">
                <a:solidFill>
                  <a:srgbClr val="4D4D4D"/>
                </a:solidFill>
              </a:rPr>
              <a:t>Tilley</a:t>
            </a:r>
            <a:r>
              <a:rPr lang="it-IT" sz="1200" b="1" i="1" dirty="0">
                <a:solidFill>
                  <a:srgbClr val="4D4D4D"/>
                </a:solidFill>
              </a:rPr>
              <a:t> et al, NPA 1999)</a:t>
            </a:r>
            <a:endParaRPr lang="it-IT" sz="1200" i="1" dirty="0"/>
          </a:p>
        </p:txBody>
      </p:sp>
      <p:sp>
        <p:nvSpPr>
          <p:cNvPr id="205" name="CasellaDiTesto 204">
            <a:extLst>
              <a:ext uri="{FF2B5EF4-FFF2-40B4-BE49-F238E27FC236}">
                <a16:creationId xmlns:a16="http://schemas.microsoft.com/office/drawing/2014/main" id="{37335B73-6A04-F744-D2BE-65669A9001CA}"/>
              </a:ext>
            </a:extLst>
          </p:cNvPr>
          <p:cNvSpPr txBox="1"/>
          <p:nvPr/>
        </p:nvSpPr>
        <p:spPr>
          <a:xfrm>
            <a:off x="955400" y="2051157"/>
            <a:ext cx="11521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i="1" dirty="0">
                <a:solidFill>
                  <a:srgbClr val="4D4D4D"/>
                </a:solidFill>
              </a:rPr>
              <a:t>W. </a:t>
            </a:r>
            <a:r>
              <a:rPr lang="it-IT" sz="1000" b="1" i="1" dirty="0" err="1">
                <a:solidFill>
                  <a:srgbClr val="4D4D4D"/>
                </a:solidFill>
              </a:rPr>
              <a:t>Burcham</a:t>
            </a:r>
            <a:endParaRPr lang="it-IT" sz="1000" i="1" dirty="0"/>
          </a:p>
        </p:txBody>
      </p:sp>
      <p:sp>
        <p:nvSpPr>
          <p:cNvPr id="206" name="CasellaDiTesto 205">
            <a:extLst>
              <a:ext uri="{FF2B5EF4-FFF2-40B4-BE49-F238E27FC236}">
                <a16:creationId xmlns:a16="http://schemas.microsoft.com/office/drawing/2014/main" id="{750EBE92-E618-3053-E5AE-ECADD9CC968E}"/>
              </a:ext>
            </a:extLst>
          </p:cNvPr>
          <p:cNvSpPr txBox="1"/>
          <p:nvPr/>
        </p:nvSpPr>
        <p:spPr>
          <a:xfrm>
            <a:off x="2850120" y="3290852"/>
            <a:ext cx="11521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i="1" dirty="0">
                <a:solidFill>
                  <a:srgbClr val="4D4D4D"/>
                </a:solidFill>
              </a:rPr>
              <a:t>S. </a:t>
            </a:r>
            <a:r>
              <a:rPr lang="it-IT" sz="1000" b="1" i="1" dirty="0" err="1">
                <a:solidFill>
                  <a:srgbClr val="4D4D4D"/>
                </a:solidFill>
              </a:rPr>
              <a:t>Devons</a:t>
            </a:r>
            <a:endParaRPr lang="it-IT" sz="1000" i="1" dirty="0"/>
          </a:p>
        </p:txBody>
      </p:sp>
      <p:sp>
        <p:nvSpPr>
          <p:cNvPr id="207" name="CasellaDiTesto 206">
            <a:extLst>
              <a:ext uri="{FF2B5EF4-FFF2-40B4-BE49-F238E27FC236}">
                <a16:creationId xmlns:a16="http://schemas.microsoft.com/office/drawing/2014/main" id="{F15E65DF-6A71-0CC3-E8BA-78B4DDDEA88B}"/>
              </a:ext>
            </a:extLst>
          </p:cNvPr>
          <p:cNvSpPr txBox="1"/>
          <p:nvPr/>
        </p:nvSpPr>
        <p:spPr>
          <a:xfrm>
            <a:off x="2603544" y="6134808"/>
            <a:ext cx="11521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i="1" dirty="0">
                <a:solidFill>
                  <a:srgbClr val="4D4D4D"/>
                </a:solidFill>
              </a:rPr>
              <a:t>W. Fowler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719600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5C232-3DDE-DBD7-E30C-4B45E4F32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2B6A528-7E35-0D68-2FA0-5C0E22B55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0548D-3B19-E5DE-8329-C091316017D3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230BB53E-7B12-3853-498A-F03FCD00F976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D970A80B-E703-8BEF-B467-31201944B1D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677BE52-798F-A07E-78D2-39C3106A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What next? A new experiment at higher energies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97461-6030-AC80-9C80-A729C69E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20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AC4E33B2-3444-AEBE-D65C-D6F339DF7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CA3691A-392D-A8FA-63F8-9F1DBA59798A}"/>
              </a:ext>
            </a:extLst>
          </p:cNvPr>
          <p:cNvGrpSpPr/>
          <p:nvPr/>
        </p:nvGrpSpPr>
        <p:grpSpPr>
          <a:xfrm>
            <a:off x="615779" y="2348880"/>
            <a:ext cx="7268589" cy="601877"/>
            <a:chOff x="895635" y="2580880"/>
            <a:chExt cx="7268589" cy="601877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FA11210-C328-3E63-1CF2-E3C8345B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9175"/>
            <a:stretch/>
          </p:blipFill>
          <p:spPr>
            <a:xfrm>
              <a:off x="895635" y="2580880"/>
              <a:ext cx="7268589" cy="400110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C7F8B68-4162-6FD7-966A-CB6908202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533" b="35808"/>
            <a:stretch/>
          </p:blipFill>
          <p:spPr>
            <a:xfrm>
              <a:off x="895635" y="2936610"/>
              <a:ext cx="7268589" cy="246147"/>
            </a:xfrm>
            <a:prstGeom prst="rect">
              <a:avLst/>
            </a:prstGeom>
          </p:spPr>
        </p:pic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83BD33ED-7F22-B6E9-703B-C0E536AC2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9234" r="-2452"/>
          <a:stretch/>
        </p:blipFill>
        <p:spPr>
          <a:xfrm>
            <a:off x="595670" y="548680"/>
            <a:ext cx="663962" cy="17120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F202CE4-F390-7420-F48E-7ECE403D0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92" y="483577"/>
            <a:ext cx="504056" cy="479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id="{EB07CA60-D6DD-D96D-C05A-7EC9ABFA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137" y="404664"/>
            <a:ext cx="3666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u="sng" dirty="0">
                <a:solidFill>
                  <a:schemeClr val="accent2"/>
                </a:solidFill>
              </a:rPr>
              <a:t>Real Identity?</a:t>
            </a:r>
            <a:endParaRPr lang="it-IT" sz="1400" b="1" i="1" u="sng" dirty="0">
              <a:solidFill>
                <a:schemeClr val="accent2"/>
              </a:solidFill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85FB97D7-DF2E-1277-E575-1CBF36E77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392" y="847149"/>
            <a:ext cx="53478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/>
              <a:t>[1] Band-head of the [211] </a:t>
            </a:r>
            <a:r>
              <a:rPr lang="it-IT" sz="1600" b="1" dirty="0" err="1"/>
              <a:t>quartet</a:t>
            </a:r>
            <a:r>
              <a:rPr lang="it-IT" sz="1600" b="1" dirty="0"/>
              <a:t> band?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600" b="1" dirty="0"/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/>
              <a:t>[2] Just a state with [220] </a:t>
            </a:r>
            <a:r>
              <a:rPr lang="it-IT" sz="1600" b="1" dirty="0" err="1"/>
              <a:t>structure</a:t>
            </a:r>
            <a:r>
              <a:rPr lang="it-IT" sz="1600" b="1" dirty="0"/>
              <a:t>?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600" b="1" dirty="0"/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/>
              <a:t>[3] An </a:t>
            </a:r>
            <a:r>
              <a:rPr lang="it-IT" sz="1600" b="1" dirty="0" err="1"/>
              <a:t>iso-analogue</a:t>
            </a:r>
            <a:r>
              <a:rPr lang="it-IT" sz="1600" b="1" dirty="0"/>
              <a:t> of the 4.32, T = 1, 0</a:t>
            </a:r>
            <a:r>
              <a:rPr lang="it-IT" sz="1600" b="1" baseline="30000" dirty="0"/>
              <a:t>+</a:t>
            </a:r>
            <a:r>
              <a:rPr lang="it-IT" sz="1600" b="1" dirty="0"/>
              <a:t> state in </a:t>
            </a:r>
            <a:r>
              <a:rPr lang="it-IT" sz="1600" b="1" baseline="30000" dirty="0"/>
              <a:t>20</a:t>
            </a:r>
            <a:r>
              <a:rPr lang="it-IT" sz="1600" b="1" dirty="0"/>
              <a:t>F?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/>
              <a:t> </a:t>
            </a:r>
            <a:endParaRPr lang="it-IT" sz="1200" b="1" i="1" dirty="0">
              <a:solidFill>
                <a:srgbClr val="00B050"/>
              </a:solidFill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D7032A16-5A79-A0D7-00D6-09D012E37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887722"/>
            <a:ext cx="19314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b="1" i="1" u="sng" dirty="0">
                <a:solidFill>
                  <a:schemeClr val="accent2"/>
                </a:solidFill>
              </a:rPr>
              <a:t>De Rosa (1978)</a:t>
            </a:r>
            <a:endParaRPr lang="it-IT" sz="1050" b="1" i="1" u="sng" dirty="0">
              <a:solidFill>
                <a:schemeClr val="accent2"/>
              </a:solidFill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14718592-04D9-DAC8-0044-5DFB588F8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772" y="1351801"/>
            <a:ext cx="19314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b="1" i="1" u="sng" dirty="0">
                <a:solidFill>
                  <a:schemeClr val="accent2"/>
                </a:solidFill>
              </a:rPr>
              <a:t>Cuzzocrea (1980)</a:t>
            </a:r>
            <a:endParaRPr lang="it-IT" sz="1050" b="1" i="1" u="sng" dirty="0">
              <a:solidFill>
                <a:schemeClr val="accent2"/>
              </a:solidFill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A532ACF-B391-ABD8-5CF5-1B7504DB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1822238"/>
            <a:ext cx="19314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b="1" i="1" u="sng" dirty="0" err="1">
                <a:solidFill>
                  <a:schemeClr val="accent2"/>
                </a:solidFill>
              </a:rPr>
              <a:t>Ouichaoui</a:t>
            </a:r>
            <a:r>
              <a:rPr lang="it-IT" sz="1200" b="1" i="1" u="sng" dirty="0">
                <a:solidFill>
                  <a:schemeClr val="accent2"/>
                </a:solidFill>
              </a:rPr>
              <a:t> (1985)</a:t>
            </a:r>
            <a:endParaRPr lang="it-IT" sz="1050" b="1" i="1" u="sng" dirty="0">
              <a:solidFill>
                <a:schemeClr val="accent2"/>
              </a:solidFill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5CB0A56-E645-E4FC-4AFA-8D526B265320}"/>
              </a:ext>
            </a:extLst>
          </p:cNvPr>
          <p:cNvCxnSpPr/>
          <p:nvPr/>
        </p:nvCxnSpPr>
        <p:spPr>
          <a:xfrm>
            <a:off x="7020272" y="2950757"/>
            <a:ext cx="72008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2996C66E-4FEE-0315-A64C-53A594AAF0C3}"/>
              </a:ext>
            </a:extLst>
          </p:cNvPr>
          <p:cNvCxnSpPr/>
          <p:nvPr/>
        </p:nvCxnSpPr>
        <p:spPr>
          <a:xfrm>
            <a:off x="7380312" y="2950757"/>
            <a:ext cx="0" cy="622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64351EEB-46E2-C2D1-2F48-0333CC1736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4792" y="3626786"/>
                <a:ext cx="1671039" cy="506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800" b="1" dirty="0">
                    <a:solidFill>
                      <a:schemeClr val="accent2"/>
                    </a:solidFill>
                  </a:rPr>
                  <a:t>Small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it-IT" sz="18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𝐩𝟎</m:t>
                            </m:r>
                          </m:sub>
                        </m:sSub>
                      </m:num>
                      <m:den>
                        <m:r>
                          <a:rPr lang="it-IT" sz="18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den>
                    </m:f>
                    <m:r>
                      <a:rPr lang="it-IT" sz="1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𝐁𝐑</m:t>
                    </m:r>
                  </m:oMath>
                </a14:m>
                <a:endParaRPr lang="it-IT" sz="14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64351EEB-46E2-C2D1-2F48-0333CC173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4792" y="3626786"/>
                <a:ext cx="1671039" cy="506421"/>
              </a:xfrm>
              <a:prstGeom prst="rect">
                <a:avLst/>
              </a:prstGeom>
              <a:blipFill>
                <a:blip r:embed="rId6"/>
                <a:stretch>
                  <a:fillRect b="-60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CD7FC94F-46C1-7F2A-BF1D-2C4741226A67}"/>
              </a:ext>
            </a:extLst>
          </p:cNvPr>
          <p:cNvCxnSpPr/>
          <p:nvPr/>
        </p:nvCxnSpPr>
        <p:spPr>
          <a:xfrm>
            <a:off x="7380311" y="4133207"/>
            <a:ext cx="0" cy="622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 Box 12">
            <a:extLst>
              <a:ext uri="{FF2B5EF4-FFF2-40B4-BE49-F238E27FC236}">
                <a16:creationId xmlns:a16="http://schemas.microsoft.com/office/drawing/2014/main" id="{4B41B06F-C952-6500-29A9-B2583DE1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325" y="4841726"/>
            <a:ext cx="24482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i="1" u="sng" dirty="0">
                <a:solidFill>
                  <a:schemeClr val="accent2"/>
                </a:solidFill>
              </a:rPr>
              <a:t>Not</a:t>
            </a:r>
            <a:r>
              <a:rPr lang="it-IT" sz="1600" b="1" i="1" dirty="0">
                <a:solidFill>
                  <a:schemeClr val="accent2"/>
                </a:solidFill>
              </a:rPr>
              <a:t> </a:t>
            </a:r>
            <a:r>
              <a:rPr lang="it-IT" sz="1600" b="1" i="1" dirty="0" err="1">
                <a:solidFill>
                  <a:schemeClr val="accent2"/>
                </a:solidFill>
              </a:rPr>
              <a:t>suitable</a:t>
            </a:r>
            <a:r>
              <a:rPr lang="it-IT" sz="1600" b="1" i="1" dirty="0">
                <a:solidFill>
                  <a:schemeClr val="accent2"/>
                </a:solidFill>
              </a:rPr>
              <a:t> for Hp [3]</a:t>
            </a:r>
            <a:endParaRPr lang="it-IT" sz="1200" b="1" i="1" dirty="0">
              <a:solidFill>
                <a:schemeClr val="accent2"/>
              </a:solidFill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B1CBC19-5751-5A4B-CB59-9B7216E5B279}"/>
              </a:ext>
            </a:extLst>
          </p:cNvPr>
          <p:cNvCxnSpPr>
            <a:cxnSpLocks/>
          </p:cNvCxnSpPr>
          <p:nvPr/>
        </p:nvCxnSpPr>
        <p:spPr>
          <a:xfrm>
            <a:off x="4427984" y="2950757"/>
            <a:ext cx="4701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B2C7C23-6094-EF93-5600-41D9C38963E3}"/>
              </a:ext>
            </a:extLst>
          </p:cNvPr>
          <p:cNvCxnSpPr/>
          <p:nvPr/>
        </p:nvCxnSpPr>
        <p:spPr>
          <a:xfrm>
            <a:off x="5652120" y="2950757"/>
            <a:ext cx="4701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entesi graffa chiusa 23">
            <a:extLst>
              <a:ext uri="{FF2B5EF4-FFF2-40B4-BE49-F238E27FC236}">
                <a16:creationId xmlns:a16="http://schemas.microsoft.com/office/drawing/2014/main" id="{D05FC5A8-EC7E-A15A-DDEC-432A4C00C641}"/>
              </a:ext>
            </a:extLst>
          </p:cNvPr>
          <p:cNvSpPr/>
          <p:nvPr/>
        </p:nvSpPr>
        <p:spPr>
          <a:xfrm rot="5400000">
            <a:off x="5088608" y="2512285"/>
            <a:ext cx="400107" cy="1289306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12">
                <a:extLst>
                  <a:ext uri="{FF2B5EF4-FFF2-40B4-BE49-F238E27FC236}">
                    <a16:creationId xmlns:a16="http://schemas.microsoft.com/office/drawing/2014/main" id="{AF788E58-F7A8-1660-4194-A9D0EBF25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9927" y="3345362"/>
                <a:ext cx="167103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800" b="1" dirty="0">
                    <a:solidFill>
                      <a:srgbClr val="0070C0"/>
                    </a:solidFill>
                  </a:rPr>
                  <a:t>Related to the </a:t>
                </a:r>
                <a14:m>
                  <m:oMath xmlns:m="http://schemas.openxmlformats.org/officeDocument/2006/math">
                    <m:r>
                      <a:rPr lang="it-IT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it-IT" sz="1800" b="1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it-IT" sz="1400" b="1" i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 Box 12">
                <a:extLst>
                  <a:ext uri="{FF2B5EF4-FFF2-40B4-BE49-F238E27FC236}">
                    <a16:creationId xmlns:a16="http://schemas.microsoft.com/office/drawing/2014/main" id="{AF788E58-F7A8-1660-4194-A9D0EBF25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9927" y="3345362"/>
                <a:ext cx="1671039" cy="646331"/>
              </a:xfrm>
              <a:prstGeom prst="rect">
                <a:avLst/>
              </a:prstGeom>
              <a:blipFill>
                <a:blip r:embed="rId7"/>
                <a:stretch>
                  <a:fillRect t="-5660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F98ABDAF-9DB6-AF62-6143-A45977AECE29}"/>
              </a:ext>
            </a:extLst>
          </p:cNvPr>
          <p:cNvCxnSpPr/>
          <p:nvPr/>
        </p:nvCxnSpPr>
        <p:spPr>
          <a:xfrm>
            <a:off x="5288661" y="3933056"/>
            <a:ext cx="0" cy="62225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2">
                <a:extLst>
                  <a:ext uri="{FF2B5EF4-FFF2-40B4-BE49-F238E27FC236}">
                    <a16:creationId xmlns:a16="http://schemas.microsoft.com/office/drawing/2014/main" id="{2AB46AD5-6375-F0A0-A30A-46E5B4B7D2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6888" y="4539994"/>
                <a:ext cx="2448268" cy="554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600" b="1" i="1" dirty="0">
                    <a:solidFill>
                      <a:srgbClr val="0070C0"/>
                    </a:solidFill>
                  </a:rPr>
                  <a:t>In </a:t>
                </a:r>
                <a:r>
                  <a:rPr lang="it-IT" sz="1600" b="1" i="1" dirty="0" err="1">
                    <a:solidFill>
                      <a:srgbClr val="0070C0"/>
                    </a:solidFill>
                  </a:rPr>
                  <a:t>this</a:t>
                </a:r>
                <a:r>
                  <a:rPr lang="it-IT" sz="1600" b="1" i="1" dirty="0">
                    <a:solidFill>
                      <a:srgbClr val="0070C0"/>
                    </a:solidFill>
                  </a:rPr>
                  <a:t> case,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sSub>
                            <m:sSubPr>
                              <m:ctrlPr>
                                <a:rPr lang="it-IT" sz="1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it-IT" sz="1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sub>
                          </m:sSub>
                        </m:sub>
                        <m:sup>
                          <m:r>
                            <a:rPr lang="it-IT" sz="1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1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~</m:t>
                      </m:r>
                      <m:sSubSup>
                        <m:sSubSupPr>
                          <m:ctrlPr>
                            <a:rPr lang="it-IT" sz="1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sSub>
                            <m:sSubPr>
                              <m:ctrlPr>
                                <a:rPr lang="it-IT" sz="1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it-IT" sz="1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it-IT" sz="1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it-IT" sz="12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 Box 12">
                <a:extLst>
                  <a:ext uri="{FF2B5EF4-FFF2-40B4-BE49-F238E27FC236}">
                    <a16:creationId xmlns:a16="http://schemas.microsoft.com/office/drawing/2014/main" id="{2AB46AD5-6375-F0A0-A30A-46E5B4B7D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6888" y="4539994"/>
                <a:ext cx="2448268" cy="554832"/>
              </a:xfrm>
              <a:prstGeom prst="rect">
                <a:avLst/>
              </a:prstGeom>
              <a:blipFill>
                <a:blip r:embed="rId8"/>
                <a:stretch>
                  <a:fillRect t="-32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C56CC4F-1D6F-C5B4-50A9-5A0C67A80BF4}"/>
              </a:ext>
            </a:extLst>
          </p:cNvPr>
          <p:cNvCxnSpPr>
            <a:cxnSpLocks/>
          </p:cNvCxnSpPr>
          <p:nvPr/>
        </p:nvCxnSpPr>
        <p:spPr>
          <a:xfrm>
            <a:off x="5288661" y="5094826"/>
            <a:ext cx="0" cy="42240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 Box 12">
            <a:extLst>
              <a:ext uri="{FF2B5EF4-FFF2-40B4-BE49-F238E27FC236}">
                <a16:creationId xmlns:a16="http://schemas.microsoft.com/office/drawing/2014/main" id="{2091BB71-CD76-FD78-E7B5-6202E3F04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443" y="5555570"/>
            <a:ext cx="28548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>
                <a:solidFill>
                  <a:srgbClr val="0070C0"/>
                </a:solidFill>
              </a:rPr>
              <a:t>Not </a:t>
            </a:r>
            <a:r>
              <a:rPr lang="it-IT" sz="1600" b="1" i="1" dirty="0" err="1">
                <a:solidFill>
                  <a:srgbClr val="0070C0"/>
                </a:solidFill>
              </a:rPr>
              <a:t>suitable</a:t>
            </a:r>
            <a:r>
              <a:rPr lang="it-IT" sz="1600" b="1" i="1" dirty="0">
                <a:solidFill>
                  <a:srgbClr val="0070C0"/>
                </a:solidFill>
              </a:rPr>
              <a:t> for a </a:t>
            </a:r>
            <a:r>
              <a:rPr lang="it-IT" sz="1600" b="1" i="1" dirty="0" err="1">
                <a:solidFill>
                  <a:srgbClr val="0070C0"/>
                </a:solidFill>
              </a:rPr>
              <a:t>quartet</a:t>
            </a:r>
            <a:r>
              <a:rPr lang="it-IT" sz="1600" b="1" i="1" dirty="0">
                <a:solidFill>
                  <a:srgbClr val="0070C0"/>
                </a:solidFill>
              </a:rPr>
              <a:t> state (Hp [1] and </a:t>
            </a:r>
            <a:r>
              <a:rPr lang="it-IT" sz="1600" b="1" i="1" dirty="0" err="1">
                <a:solidFill>
                  <a:srgbClr val="0070C0"/>
                </a:solidFill>
              </a:rPr>
              <a:t>partly</a:t>
            </a:r>
            <a:r>
              <a:rPr lang="it-IT" sz="1600" b="1" i="1" dirty="0">
                <a:solidFill>
                  <a:srgbClr val="0070C0"/>
                </a:solidFill>
              </a:rPr>
              <a:t> [2])</a:t>
            </a:r>
            <a:endParaRPr lang="it-IT" sz="1200" b="1" i="1" dirty="0">
              <a:solidFill>
                <a:schemeClr val="accent2"/>
              </a:solidFill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FD76EDFF-D3D1-6118-8FFE-58A599632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3" y="4398203"/>
            <a:ext cx="32854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600" b="1" dirty="0"/>
              <a:t>A </a:t>
            </a:r>
            <a:r>
              <a:rPr lang="it-IT" sz="1600" b="1" dirty="0" err="1"/>
              <a:t>better</a:t>
            </a:r>
            <a:r>
              <a:rPr lang="it-IT" sz="1600" b="1" dirty="0"/>
              <a:t> candidate: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600" b="1" dirty="0"/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/>
              <a:t> </a:t>
            </a:r>
            <a:endParaRPr lang="it-IT" sz="12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42855564-1184-145B-1BB2-33AEE26EA702}"/>
                  </a:ext>
                </a:extLst>
              </p:cNvPr>
              <p:cNvSpPr txBox="1"/>
              <p:nvPr/>
            </p:nvSpPr>
            <p:spPr>
              <a:xfrm>
                <a:off x="615779" y="4725494"/>
                <a:ext cx="31122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it-IT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it-IT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it-IT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sz="18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800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it-IT" sz="1800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42855564-1184-145B-1BB2-33AEE26EA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79" y="4725494"/>
                <a:ext cx="311223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221DB337-9315-CE15-4481-0928718FC9E5}"/>
                  </a:ext>
                </a:extLst>
              </p:cNvPr>
              <p:cNvSpPr txBox="1"/>
              <p:nvPr/>
            </p:nvSpPr>
            <p:spPr>
              <a:xfrm>
                <a:off x="1202525" y="5077407"/>
                <a:ext cx="1822989" cy="414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1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sSub>
                            <m:sSubPr>
                              <m:ctrlPr>
                                <a:rPr lang="it-IT" sz="1800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it-IT" sz="1800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sub>
                          </m:sSub>
                        </m:sub>
                        <m:sup>
                          <m:r>
                            <a:rPr lang="it-IT" sz="1800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it-IT" b="1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sSub>
                            <m:sSubPr>
                              <m:ctrlPr>
                                <a:rPr lang="it-IT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it-IT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it-IT" b="1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it-IT" b="1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sSub>
                            <m:sSubPr>
                              <m:ctrlPr>
                                <a:rPr lang="it-IT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it-IT" b="1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  <m:sup>
                          <m:r>
                            <a:rPr lang="it-IT" b="1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it-IT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221DB337-9315-CE15-4481-0928718FC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25" y="5077407"/>
                <a:ext cx="1822989" cy="414665"/>
              </a:xfrm>
              <a:prstGeom prst="rect">
                <a:avLst/>
              </a:prstGeom>
              <a:blipFill>
                <a:blip r:embed="rId1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4" descr="Download premium png of Hand drawn thumbs up hand design element by Hein  about thumbs up, vintage thumbs up, yes, like, and like hand 2417146">
            <a:extLst>
              <a:ext uri="{FF2B5EF4-FFF2-40B4-BE49-F238E27FC236}">
                <a16:creationId xmlns:a16="http://schemas.microsoft.com/office/drawing/2014/main" id="{0564C9D3-4819-1CB4-5A46-525B82A90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63" b="90000" l="9918" r="89946">
                        <a14:foregroundMark x1="71060" y1="8163" x2="71060" y2="8163"/>
                        <a14:foregroundMark x1="30842" y1="84694" x2="30842" y2="84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0" y="5587427"/>
            <a:ext cx="941423" cy="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2">
            <a:extLst>
              <a:ext uri="{FF2B5EF4-FFF2-40B4-BE49-F238E27FC236}">
                <a16:creationId xmlns:a16="http://schemas.microsoft.com/office/drawing/2014/main" id="{62B0DE95-89F5-C491-6BDD-54DCD32E9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5651609"/>
            <a:ext cx="1822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/>
              <a:t>Typical</a:t>
            </a:r>
            <a:r>
              <a:rPr lang="it-IT" sz="1600" b="1" dirty="0"/>
              <a:t> of a </a:t>
            </a:r>
            <a:r>
              <a:rPr lang="it-IT" sz="1600" b="1" dirty="0" err="1"/>
              <a:t>quartet</a:t>
            </a:r>
            <a:r>
              <a:rPr lang="it-IT" sz="1600" b="1" dirty="0"/>
              <a:t> state!</a:t>
            </a:r>
            <a:endParaRPr lang="it-IT" sz="1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 animBg="1"/>
      <p:bldP spid="25" grpId="0"/>
      <p:bldP spid="27" grpId="0"/>
      <p:bldP spid="30" grpId="0"/>
      <p:bldP spid="31" grpId="0"/>
      <p:bldP spid="32" grpId="0"/>
      <p:bldP spid="33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89C12-885A-3141-45C6-61074C6C1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E4910B0D-DF80-DE1D-9948-0B01D04B6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EC4389-921F-72A4-AB56-37B0EEDFC6DC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104C0BA6-3A29-4614-5B60-2B3D440BA24E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7F3E5567-7BEB-D108-55AF-7C9C730BD5D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E1F3EC-1175-0715-33A7-C4AF5BDC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baseline="30000" dirty="0">
                <a:solidFill>
                  <a:schemeClr val="bg1"/>
                </a:solidFill>
              </a:rPr>
              <a:t>19</a:t>
            </a:r>
            <a:r>
              <a:rPr lang="en-US" sz="2400" b="1" dirty="0">
                <a:solidFill>
                  <a:schemeClr val="bg1"/>
                </a:solidFill>
              </a:rPr>
              <a:t>F(</a:t>
            </a:r>
            <a:r>
              <a:rPr lang="en-US" sz="2400" b="1" dirty="0" err="1">
                <a:solidFill>
                  <a:schemeClr val="bg1"/>
                </a:solidFill>
              </a:rPr>
              <a:t>p,</a:t>
            </a:r>
            <a:r>
              <a:rPr lang="en-US" sz="2400" b="1" dirty="0" err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en-US" sz="2400" b="1" baseline="30000" dirty="0">
                <a:solidFill>
                  <a:schemeClr val="bg1"/>
                </a:solidFill>
              </a:rPr>
              <a:t>16</a:t>
            </a:r>
            <a:r>
              <a:rPr lang="en-US" sz="2400" b="1" dirty="0">
                <a:solidFill>
                  <a:schemeClr val="bg1"/>
                </a:solidFill>
              </a:rPr>
              <a:t>O: astrophysical relevance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37D59-778E-A97B-1B08-170FC533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21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6B04A545-8C56-CE30-FFBC-0C7A0CBB2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C56FEB4-CBF1-7C0F-B80A-EBCCF3992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88041"/>
            <a:ext cx="8496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S(E) 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factor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 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low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 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energy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 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extrapolation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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 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astrophysical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 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interest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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CNOF 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cycles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fluorine </a:t>
            </a:r>
            <a:r>
              <a:rPr kumimoji="0" lang="it-IT" sz="1600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sym typeface="Wingdings" pitchFamily="2" charset="2"/>
              </a:rPr>
              <a:t>nucleosynthesys</a:t>
            </a:r>
            <a:r>
              <a:rPr lang="it-IT" sz="1600" i="1" kern="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1600" kern="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it-IT" sz="1600" i="1" kern="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1600" kern="0" dirty="0" err="1">
                <a:solidFill>
                  <a:srgbClr val="FF0000"/>
                </a:solidFill>
                <a:sym typeface="Wingdings" pitchFamily="2" charset="2"/>
              </a:rPr>
              <a:t>ambiguities</a:t>
            </a:r>
            <a:r>
              <a:rPr lang="it-IT" sz="1600" kern="0" dirty="0">
                <a:solidFill>
                  <a:srgbClr val="FF0000"/>
                </a:solidFill>
                <a:sym typeface="Wingdings" pitchFamily="2" charset="2"/>
              </a:rPr>
              <a:t> in </a:t>
            </a:r>
            <a:r>
              <a:rPr lang="it-IT" sz="1600" kern="0" dirty="0" err="1">
                <a:solidFill>
                  <a:srgbClr val="FF0000"/>
                </a:solidFill>
                <a:sym typeface="Wingdings" pitchFamily="2" charset="2"/>
              </a:rPr>
              <a:t>direct</a:t>
            </a:r>
            <a:r>
              <a:rPr lang="it-IT" sz="1600" kern="0" dirty="0">
                <a:solidFill>
                  <a:srgbClr val="FF0000"/>
                </a:solidFill>
                <a:sym typeface="Wingdings" pitchFamily="2" charset="2"/>
              </a:rPr>
              <a:t> data</a:t>
            </a:r>
            <a:endParaRPr kumimoji="0" lang="it-IT" sz="160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Wingdings" pitchFamily="2" charset="2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250C307B-9F1A-5060-C2A4-5C83925BAB95}"/>
              </a:ext>
            </a:extLst>
          </p:cNvPr>
          <p:cNvSpPr/>
          <p:nvPr/>
        </p:nvSpPr>
        <p:spPr>
          <a:xfrm>
            <a:off x="952364" y="4369773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BBEBB537-DF5F-F9FD-FF75-146AC5601244}"/>
              </a:ext>
            </a:extLst>
          </p:cNvPr>
          <p:cNvSpPr/>
          <p:nvPr/>
        </p:nvSpPr>
        <p:spPr>
          <a:xfrm>
            <a:off x="2316419" y="3265284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6E63620-7018-BED7-681D-94559F05DCDA}"/>
              </a:ext>
            </a:extLst>
          </p:cNvPr>
          <p:cNvSpPr/>
          <p:nvPr/>
        </p:nvSpPr>
        <p:spPr>
          <a:xfrm>
            <a:off x="3676033" y="4384763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9323144-FB9F-0884-80D5-BDF0B6FF2248}"/>
              </a:ext>
            </a:extLst>
          </p:cNvPr>
          <p:cNvSpPr/>
          <p:nvPr/>
        </p:nvSpPr>
        <p:spPr>
          <a:xfrm>
            <a:off x="2316419" y="4369773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AA0DBCD0-5933-C525-833A-2BC3EFA2A107}"/>
              </a:ext>
            </a:extLst>
          </p:cNvPr>
          <p:cNvSpPr/>
          <p:nvPr/>
        </p:nvSpPr>
        <p:spPr>
          <a:xfrm>
            <a:off x="2316419" y="2162046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2E13968-9829-4874-1CFF-80C1520C983A}"/>
              </a:ext>
            </a:extLst>
          </p:cNvPr>
          <p:cNvSpPr/>
          <p:nvPr/>
        </p:nvSpPr>
        <p:spPr>
          <a:xfrm>
            <a:off x="952364" y="2162046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4385225C-C386-04EC-F503-4E504ADEF8FB}"/>
              </a:ext>
            </a:extLst>
          </p:cNvPr>
          <p:cNvSpPr/>
          <p:nvPr/>
        </p:nvSpPr>
        <p:spPr>
          <a:xfrm>
            <a:off x="952364" y="3248984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F3F84A35-BDBF-00D3-A9FC-5E4E308993E8}"/>
              </a:ext>
            </a:extLst>
          </p:cNvPr>
          <p:cNvSpPr/>
          <p:nvPr/>
        </p:nvSpPr>
        <p:spPr>
          <a:xfrm>
            <a:off x="7120620" y="4384763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954E7E0-5D28-EC96-0180-9C883F1BAF65}"/>
              </a:ext>
            </a:extLst>
          </p:cNvPr>
          <p:cNvSpPr/>
          <p:nvPr/>
        </p:nvSpPr>
        <p:spPr>
          <a:xfrm>
            <a:off x="5060022" y="4369773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53189FCC-FBE0-BEE5-9A3B-BB9268DA5026}"/>
              </a:ext>
            </a:extLst>
          </p:cNvPr>
          <p:cNvSpPr/>
          <p:nvPr/>
        </p:nvSpPr>
        <p:spPr>
          <a:xfrm>
            <a:off x="3676033" y="3248984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3CE6E4B2-D36E-194A-0894-2111411708F2}"/>
              </a:ext>
            </a:extLst>
          </p:cNvPr>
          <p:cNvSpPr/>
          <p:nvPr/>
        </p:nvSpPr>
        <p:spPr>
          <a:xfrm>
            <a:off x="3676033" y="2162046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BFD59724-89E4-1079-6749-8B7346D2D5DF}"/>
              </a:ext>
            </a:extLst>
          </p:cNvPr>
          <p:cNvSpPr/>
          <p:nvPr/>
        </p:nvSpPr>
        <p:spPr>
          <a:xfrm>
            <a:off x="5093210" y="2162046"/>
            <a:ext cx="648072" cy="648072"/>
          </a:xfrm>
          <a:prstGeom prst="ellipse">
            <a:avLst/>
          </a:prstGeom>
          <a:solidFill>
            <a:srgbClr val="BBE0E3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endParaRPr kumimoji="0" lang="it-IT" sz="1400" b="1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B8B07BA5-D743-FD37-27EE-B05CAE310583}"/>
              </a:ext>
            </a:extLst>
          </p:cNvPr>
          <p:cNvCxnSpPr>
            <a:stCxn id="18" idx="0"/>
            <a:endCxn id="24" idx="4"/>
          </p:cNvCxnSpPr>
          <p:nvPr/>
        </p:nvCxnSpPr>
        <p:spPr>
          <a:xfrm flipV="1">
            <a:off x="1276400" y="3897056"/>
            <a:ext cx="0" cy="472717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711806AC-4A33-34F5-3162-3C2E203D6E47}"/>
              </a:ext>
            </a:extLst>
          </p:cNvPr>
          <p:cNvCxnSpPr>
            <a:stCxn id="24" idx="0"/>
            <a:endCxn id="23" idx="4"/>
          </p:cNvCxnSpPr>
          <p:nvPr/>
        </p:nvCxnSpPr>
        <p:spPr>
          <a:xfrm flipV="1">
            <a:off x="1276400" y="2810118"/>
            <a:ext cx="0" cy="438866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12F946BA-99C1-C166-0990-99AD350CEEDC}"/>
              </a:ext>
            </a:extLst>
          </p:cNvPr>
          <p:cNvCxnSpPr>
            <a:stCxn id="23" idx="6"/>
            <a:endCxn id="22" idx="2"/>
          </p:cNvCxnSpPr>
          <p:nvPr/>
        </p:nvCxnSpPr>
        <p:spPr>
          <a:xfrm>
            <a:off x="1600436" y="2486082"/>
            <a:ext cx="715983" cy="0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37ADE63B-71B4-BC3C-E4CE-8CC6A0424ED9}"/>
              </a:ext>
            </a:extLst>
          </p:cNvPr>
          <p:cNvCxnSpPr>
            <a:stCxn id="22" idx="4"/>
            <a:endCxn id="19" idx="0"/>
          </p:cNvCxnSpPr>
          <p:nvPr/>
        </p:nvCxnSpPr>
        <p:spPr>
          <a:xfrm>
            <a:off x="2640455" y="2810118"/>
            <a:ext cx="0" cy="455166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92F27D27-1177-1485-6235-E796D8F19464}"/>
              </a:ext>
            </a:extLst>
          </p:cNvPr>
          <p:cNvCxnSpPr>
            <a:stCxn id="19" idx="4"/>
            <a:endCxn id="21" idx="0"/>
          </p:cNvCxnSpPr>
          <p:nvPr/>
        </p:nvCxnSpPr>
        <p:spPr>
          <a:xfrm>
            <a:off x="2640455" y="3913356"/>
            <a:ext cx="0" cy="456417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ABAF7078-5D4D-9552-17B1-91232E672861}"/>
              </a:ext>
            </a:extLst>
          </p:cNvPr>
          <p:cNvCxnSpPr>
            <a:stCxn id="21" idx="2"/>
            <a:endCxn id="18" idx="6"/>
          </p:cNvCxnSpPr>
          <p:nvPr/>
        </p:nvCxnSpPr>
        <p:spPr>
          <a:xfrm flipH="1">
            <a:off x="1600436" y="4693809"/>
            <a:ext cx="715983" cy="0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5CF7CAD3-DFC7-F502-EEB3-BD8B086BB7B2}"/>
              </a:ext>
            </a:extLst>
          </p:cNvPr>
          <p:cNvCxnSpPr>
            <a:stCxn id="21" idx="6"/>
            <a:endCxn id="20" idx="2"/>
          </p:cNvCxnSpPr>
          <p:nvPr/>
        </p:nvCxnSpPr>
        <p:spPr>
          <a:xfrm>
            <a:off x="2964491" y="4693809"/>
            <a:ext cx="711542" cy="14990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8E97BECD-2221-3191-D634-A40BBE8C35EF}"/>
              </a:ext>
            </a:extLst>
          </p:cNvPr>
          <p:cNvCxnSpPr>
            <a:stCxn id="20" idx="0"/>
            <a:endCxn id="27" idx="4"/>
          </p:cNvCxnSpPr>
          <p:nvPr/>
        </p:nvCxnSpPr>
        <p:spPr>
          <a:xfrm flipV="1">
            <a:off x="4000069" y="3897056"/>
            <a:ext cx="0" cy="487707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86C549EF-A08C-9E05-A3AC-7DFF2CAA8ECA}"/>
              </a:ext>
            </a:extLst>
          </p:cNvPr>
          <p:cNvCxnSpPr>
            <a:stCxn id="27" idx="0"/>
            <a:endCxn id="29" idx="4"/>
          </p:cNvCxnSpPr>
          <p:nvPr/>
        </p:nvCxnSpPr>
        <p:spPr>
          <a:xfrm flipV="1">
            <a:off x="4000069" y="2810118"/>
            <a:ext cx="0" cy="438866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EA35988E-EFEA-3C96-450D-EEC623647313}"/>
              </a:ext>
            </a:extLst>
          </p:cNvPr>
          <p:cNvCxnSpPr>
            <a:stCxn id="29" idx="2"/>
            <a:endCxn id="22" idx="6"/>
          </p:cNvCxnSpPr>
          <p:nvPr/>
        </p:nvCxnSpPr>
        <p:spPr>
          <a:xfrm flipH="1">
            <a:off x="2964491" y="2486082"/>
            <a:ext cx="711542" cy="0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9C2616B9-1BC2-86D3-8D39-C9F877809105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4324105" y="2486082"/>
            <a:ext cx="769105" cy="0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EB7C434E-19E9-87E2-8189-37A22E0F1343}"/>
              </a:ext>
            </a:extLst>
          </p:cNvPr>
          <p:cNvCxnSpPr>
            <a:stCxn id="30" idx="4"/>
            <a:endCxn id="26" idx="0"/>
          </p:cNvCxnSpPr>
          <p:nvPr/>
        </p:nvCxnSpPr>
        <p:spPr>
          <a:xfrm flipH="1">
            <a:off x="5384058" y="2810118"/>
            <a:ext cx="33188" cy="1559655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1BA49E5F-64BF-D10F-0A13-506C8F975006}"/>
              </a:ext>
            </a:extLst>
          </p:cNvPr>
          <p:cNvCxnSpPr>
            <a:stCxn id="26" idx="6"/>
            <a:endCxn id="25" idx="2"/>
          </p:cNvCxnSpPr>
          <p:nvPr/>
        </p:nvCxnSpPr>
        <p:spPr>
          <a:xfrm>
            <a:off x="5708094" y="4693809"/>
            <a:ext cx="1412526" cy="14990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3BE4D114-8758-E768-B66A-6C0FE82E4C5F}"/>
              </a:ext>
            </a:extLst>
          </p:cNvPr>
          <p:cNvCxnSpPr>
            <a:stCxn id="26" idx="4"/>
          </p:cNvCxnSpPr>
          <p:nvPr/>
        </p:nvCxnSpPr>
        <p:spPr>
          <a:xfrm>
            <a:off x="5384058" y="5017845"/>
            <a:ext cx="0" cy="380037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sp>
        <p:nvSpPr>
          <p:cNvPr id="46" name="Freccia circolare a destra 45">
            <a:extLst>
              <a:ext uri="{FF2B5EF4-FFF2-40B4-BE49-F238E27FC236}">
                <a16:creationId xmlns:a16="http://schemas.microsoft.com/office/drawing/2014/main" id="{851CF36F-4059-62E2-72D4-BAF1EE66952B}"/>
              </a:ext>
            </a:extLst>
          </p:cNvPr>
          <p:cNvSpPr/>
          <p:nvPr/>
        </p:nvSpPr>
        <p:spPr>
          <a:xfrm flipV="1">
            <a:off x="1758537" y="2938971"/>
            <a:ext cx="350366" cy="1300698"/>
          </a:xfrm>
          <a:prstGeom prst="curvedRightArrow">
            <a:avLst>
              <a:gd name="adj1" fmla="val 50000"/>
              <a:gd name="adj2" fmla="val 60782"/>
              <a:gd name="adj3" fmla="val 25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Freccia circolare a destra 46">
            <a:extLst>
              <a:ext uri="{FF2B5EF4-FFF2-40B4-BE49-F238E27FC236}">
                <a16:creationId xmlns:a16="http://schemas.microsoft.com/office/drawing/2014/main" id="{EE09E861-F3AF-813E-74EE-712038B6E070}"/>
              </a:ext>
            </a:extLst>
          </p:cNvPr>
          <p:cNvSpPr/>
          <p:nvPr/>
        </p:nvSpPr>
        <p:spPr>
          <a:xfrm flipH="1" flipV="1">
            <a:off x="3122166" y="2888944"/>
            <a:ext cx="369714" cy="1300698"/>
          </a:xfrm>
          <a:prstGeom prst="curvedRightArrow">
            <a:avLst>
              <a:gd name="adj1" fmla="val 50000"/>
              <a:gd name="adj2" fmla="val 60782"/>
              <a:gd name="adj3" fmla="val 25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Freccia circolare a destra 47">
            <a:extLst>
              <a:ext uri="{FF2B5EF4-FFF2-40B4-BE49-F238E27FC236}">
                <a16:creationId xmlns:a16="http://schemas.microsoft.com/office/drawing/2014/main" id="{2E35CD19-85F6-9F0D-4FF6-E5FDF2ED0E25}"/>
              </a:ext>
            </a:extLst>
          </p:cNvPr>
          <p:cNvSpPr/>
          <p:nvPr/>
        </p:nvSpPr>
        <p:spPr>
          <a:xfrm flipV="1">
            <a:off x="4581674" y="2956398"/>
            <a:ext cx="350366" cy="1300698"/>
          </a:xfrm>
          <a:prstGeom prst="curvedRightArrow">
            <a:avLst>
              <a:gd name="adj1" fmla="val 50000"/>
              <a:gd name="adj2" fmla="val 60782"/>
              <a:gd name="adj3" fmla="val 25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D84AFC5-A991-D842-DF00-DC1919AF918D}"/>
                  </a:ext>
                </a:extLst>
              </p:cNvPr>
              <p:cNvSpPr txBox="1"/>
              <p:nvPr/>
            </p:nvSpPr>
            <p:spPr>
              <a:xfrm rot="16200000">
                <a:off x="484248" y="4004976"/>
                <a:ext cx="786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𝛾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ED84AFC5-A991-D842-DF00-DC1919AF9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84248" y="4004976"/>
                <a:ext cx="786818" cy="369332"/>
              </a:xfrm>
              <a:prstGeom prst="rect">
                <a:avLst/>
              </a:prstGeom>
              <a:blipFill>
                <a:blip r:embed="rId3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D13E1BE7-2A5D-06E1-4074-ADBC1C9C7F90}"/>
                  </a:ext>
                </a:extLst>
              </p:cNvPr>
              <p:cNvSpPr txBox="1"/>
              <p:nvPr/>
            </p:nvSpPr>
            <p:spPr>
              <a:xfrm>
                <a:off x="1565018" y="4677802"/>
                <a:ext cx="803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𝛼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D13E1BE7-2A5D-06E1-4074-ADBC1C9C7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018" y="4677802"/>
                <a:ext cx="80361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A4A1084-E2AA-D04E-0FDB-3575E34E193A}"/>
                  </a:ext>
                </a:extLst>
              </p:cNvPr>
              <p:cNvSpPr txBox="1"/>
              <p:nvPr/>
            </p:nvSpPr>
            <p:spPr>
              <a:xfrm rot="16200000">
                <a:off x="413011" y="2853034"/>
                <a:ext cx="929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𝜈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A4A1084-E2AA-D04E-0FDB-3575E34E1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3011" y="2853034"/>
                <a:ext cx="929293" cy="369332"/>
              </a:xfrm>
              <a:prstGeom prst="rect">
                <a:avLst/>
              </a:prstGeom>
              <a:blipFill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DFAF7F12-224B-7C2C-8FEA-A14BCE6A34C0}"/>
                  </a:ext>
                </a:extLst>
              </p:cNvPr>
              <p:cNvSpPr txBox="1"/>
              <p:nvPr/>
            </p:nvSpPr>
            <p:spPr>
              <a:xfrm>
                <a:off x="1565018" y="1979640"/>
                <a:ext cx="786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𝛾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DFAF7F12-224B-7C2C-8FEA-A14BCE6A3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018" y="1979640"/>
                <a:ext cx="78681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2FAE5ADC-A678-32F1-8FE5-999355BE10B0}"/>
                  </a:ext>
                </a:extLst>
              </p:cNvPr>
              <p:cNvSpPr txBox="1"/>
              <p:nvPr/>
            </p:nvSpPr>
            <p:spPr>
              <a:xfrm rot="5400000">
                <a:off x="2559460" y="2853035"/>
                <a:ext cx="786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𝛾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2FAE5ADC-A678-32F1-8FE5-999355BE1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559460" y="2853035"/>
                <a:ext cx="786818" cy="369332"/>
              </a:xfrm>
              <a:prstGeom prst="rect">
                <a:avLst/>
              </a:prstGeom>
              <a:blipFill>
                <a:blip r:embed="rId7"/>
                <a:stretch>
                  <a:fillRect l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23298DED-DAA9-BDC5-AE46-BFAE3F042AAF}"/>
                  </a:ext>
                </a:extLst>
              </p:cNvPr>
              <p:cNvSpPr txBox="1"/>
              <p:nvPr/>
            </p:nvSpPr>
            <p:spPr>
              <a:xfrm>
                <a:off x="2926853" y="4677802"/>
                <a:ext cx="786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𝛾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23298DED-DAA9-BDC5-AE46-BFAE3F042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853" y="4677802"/>
                <a:ext cx="786818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A103D195-2B8F-6009-5730-B2DD28FFC84C}"/>
                  </a:ext>
                </a:extLst>
              </p:cNvPr>
              <p:cNvSpPr txBox="1"/>
              <p:nvPr/>
            </p:nvSpPr>
            <p:spPr>
              <a:xfrm rot="5400000">
                <a:off x="3993925" y="3960673"/>
                <a:ext cx="786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𝛾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A103D195-2B8F-6009-5730-B2DD28FFC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993925" y="3960673"/>
                <a:ext cx="786818" cy="369332"/>
              </a:xfrm>
              <a:prstGeom prst="rect">
                <a:avLst/>
              </a:prstGeom>
              <a:blipFill>
                <a:blip r:embed="rId9"/>
                <a:stretch>
                  <a:fillRect l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24A42288-0865-C19B-047A-654503187561}"/>
                  </a:ext>
                </a:extLst>
              </p:cNvPr>
              <p:cNvSpPr txBox="1"/>
              <p:nvPr/>
            </p:nvSpPr>
            <p:spPr>
              <a:xfrm>
                <a:off x="6012160" y="4236462"/>
                <a:ext cx="786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𝛾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24A42288-0865-C19B-047A-654503187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236462"/>
                <a:ext cx="786818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12CDB903-DD94-C491-59FF-99BDF3C2822F}"/>
                  </a:ext>
                </a:extLst>
              </p:cNvPr>
              <p:cNvSpPr txBox="1"/>
              <p:nvPr/>
            </p:nvSpPr>
            <p:spPr>
              <a:xfrm>
                <a:off x="6641038" y="5440875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𝒑</m:t>
                      </m:r>
                      <m:r>
                        <a:rPr kumimoji="0" lang="it-IT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𝜶</m:t>
                      </m:r>
                      <m:r>
                        <a:rPr kumimoji="0" lang="it-IT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12CDB903-DD94-C491-59FF-99BDF3C28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038" y="5440875"/>
                <a:ext cx="825867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24C1BDAF-9622-212C-ED1D-ECEC6807C729}"/>
                  </a:ext>
                </a:extLst>
              </p:cNvPr>
              <p:cNvSpPr txBox="1"/>
              <p:nvPr/>
            </p:nvSpPr>
            <p:spPr>
              <a:xfrm>
                <a:off x="2905214" y="1979640"/>
                <a:ext cx="803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𝛼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24C1BDAF-9622-212C-ED1D-ECEC6807C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214" y="1979640"/>
                <a:ext cx="803618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7D5A7C9D-C969-5E30-1FDA-07CF7F865CC8}"/>
                  </a:ext>
                </a:extLst>
              </p:cNvPr>
              <p:cNvSpPr txBox="1"/>
              <p:nvPr/>
            </p:nvSpPr>
            <p:spPr>
              <a:xfrm rot="5400000">
                <a:off x="2488222" y="3948748"/>
                <a:ext cx="929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𝜈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7D5A7C9D-C969-5E30-1FDA-07CF7F865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488222" y="3948748"/>
                <a:ext cx="929293" cy="369332"/>
              </a:xfrm>
              <a:prstGeom prst="rect">
                <a:avLst/>
              </a:prstGeom>
              <a:blipFill>
                <a:blip r:embed="rId13"/>
                <a:stretch>
                  <a:fillRect l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3DA9A951-E7E8-F37C-07C4-037AB99F1AE0}"/>
                  </a:ext>
                </a:extLst>
              </p:cNvPr>
              <p:cNvSpPr txBox="1"/>
              <p:nvPr/>
            </p:nvSpPr>
            <p:spPr>
              <a:xfrm rot="5400000">
                <a:off x="3922369" y="2844885"/>
                <a:ext cx="929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𝜈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3DA9A951-E7E8-F37C-07C4-037AB99F1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922369" y="2844885"/>
                <a:ext cx="929293" cy="369332"/>
              </a:xfrm>
              <a:prstGeom prst="rect">
                <a:avLst/>
              </a:prstGeom>
              <a:blipFill>
                <a:blip r:embed="rId14"/>
                <a:stretch>
                  <a:fillRect l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790E4FF8-7046-6D07-ABAD-7BE94A4F9CBD}"/>
                  </a:ext>
                </a:extLst>
              </p:cNvPr>
              <p:cNvSpPr txBox="1"/>
              <p:nvPr/>
            </p:nvSpPr>
            <p:spPr>
              <a:xfrm rot="5400000">
                <a:off x="5228124" y="3373607"/>
                <a:ext cx="929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kumimoji="0" lang="it-IT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𝜈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790E4FF8-7046-6D07-ABAD-7BE94A4F9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228124" y="3373607"/>
                <a:ext cx="929293" cy="369332"/>
              </a:xfrm>
              <a:prstGeom prst="rect">
                <a:avLst/>
              </a:prstGeom>
              <a:blipFill>
                <a:blip r:embed="rId15"/>
                <a:stretch>
                  <a:fillRect l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AB10911-92A2-E608-CFF0-A472439820FF}"/>
                  </a:ext>
                </a:extLst>
              </p:cNvPr>
              <p:cNvSpPr txBox="1"/>
              <p:nvPr/>
            </p:nvSpPr>
            <p:spPr>
              <a:xfrm>
                <a:off x="4297992" y="1979640"/>
                <a:ext cx="786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𝛾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AB10911-92A2-E608-CFF0-A47243982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992" y="1979640"/>
                <a:ext cx="786818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3560063D-C001-FA5A-D604-62A826761AC2}"/>
              </a:ext>
            </a:extLst>
          </p:cNvPr>
          <p:cNvCxnSpPr>
            <a:endCxn id="21" idx="4"/>
          </p:cNvCxnSpPr>
          <p:nvPr/>
        </p:nvCxnSpPr>
        <p:spPr>
          <a:xfrm flipV="1">
            <a:off x="2640455" y="5017845"/>
            <a:ext cx="0" cy="380037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208FF3A2-E865-90D0-A76C-BC62ECA90F2E}"/>
              </a:ext>
            </a:extLst>
          </p:cNvPr>
          <p:cNvCxnSpPr/>
          <p:nvPr/>
        </p:nvCxnSpPr>
        <p:spPr>
          <a:xfrm flipH="1">
            <a:off x="2640455" y="5397882"/>
            <a:ext cx="2743603" cy="0"/>
          </a:xfrm>
          <a:prstGeom prst="straightConnector1">
            <a:avLst/>
          </a:prstGeom>
          <a:noFill/>
          <a:ln w="158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8DFBB98D-4542-7EE1-EA5D-57C7ABDF9CE6}"/>
                  </a:ext>
                </a:extLst>
              </p:cNvPr>
              <p:cNvSpPr txBox="1"/>
              <p:nvPr/>
            </p:nvSpPr>
            <p:spPr>
              <a:xfrm>
                <a:off x="4560470" y="5047134"/>
                <a:ext cx="803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𝛼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8DFBB98D-4542-7EE1-EA5D-57C7ABDF9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70" y="5047134"/>
                <a:ext cx="803618" cy="369332"/>
              </a:xfrm>
              <a:prstGeom prst="rect">
                <a:avLst/>
              </a:prstGeom>
              <a:blipFill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uppo 65">
            <a:extLst>
              <a:ext uri="{FF2B5EF4-FFF2-40B4-BE49-F238E27FC236}">
                <a16:creationId xmlns:a16="http://schemas.microsoft.com/office/drawing/2014/main" id="{785D2F42-D961-3F62-483A-AA0CC660913C}"/>
              </a:ext>
            </a:extLst>
          </p:cNvPr>
          <p:cNvGrpSpPr/>
          <p:nvPr/>
        </p:nvGrpSpPr>
        <p:grpSpPr>
          <a:xfrm>
            <a:off x="4000069" y="5032835"/>
            <a:ext cx="3444587" cy="777372"/>
            <a:chOff x="4000069" y="5032835"/>
            <a:chExt cx="3444587" cy="777372"/>
          </a:xfrm>
        </p:grpSpPr>
        <p:cxnSp>
          <p:nvCxnSpPr>
            <p:cNvPr id="67" name="Connettore 2 66">
              <a:extLst>
                <a:ext uri="{FF2B5EF4-FFF2-40B4-BE49-F238E27FC236}">
                  <a16:creationId xmlns:a16="http://schemas.microsoft.com/office/drawing/2014/main" id="{1B90051C-3F97-71F2-D430-CE3AE5FA2EA8}"/>
                </a:ext>
              </a:extLst>
            </p:cNvPr>
            <p:cNvCxnSpPr>
              <a:endCxn id="20" idx="4"/>
            </p:cNvCxnSpPr>
            <p:nvPr/>
          </p:nvCxnSpPr>
          <p:spPr>
            <a:xfrm flipH="1" flipV="1">
              <a:off x="4000069" y="5032835"/>
              <a:ext cx="1" cy="777372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cxnSp>
          <p:nvCxnSpPr>
            <p:cNvPr id="68" name="Connettore 2 67">
              <a:extLst>
                <a:ext uri="{FF2B5EF4-FFF2-40B4-BE49-F238E27FC236}">
                  <a16:creationId xmlns:a16="http://schemas.microsoft.com/office/drawing/2014/main" id="{EFB85661-9A43-E5DE-93EB-C77D1E27601E}"/>
                </a:ext>
              </a:extLst>
            </p:cNvPr>
            <p:cNvCxnSpPr>
              <a:stCxn id="25" idx="4"/>
            </p:cNvCxnSpPr>
            <p:nvPr/>
          </p:nvCxnSpPr>
          <p:spPr>
            <a:xfrm>
              <a:off x="7444656" y="5032835"/>
              <a:ext cx="0" cy="777372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none"/>
            </a:ln>
            <a:effectLst/>
          </p:spPr>
        </p:cxnSp>
        <p:cxnSp>
          <p:nvCxnSpPr>
            <p:cNvPr id="69" name="Connettore 2 68">
              <a:extLst>
                <a:ext uri="{FF2B5EF4-FFF2-40B4-BE49-F238E27FC236}">
                  <a16:creationId xmlns:a16="http://schemas.microsoft.com/office/drawing/2014/main" id="{B8E0FF12-C642-050A-E7E5-28A2C01504BB}"/>
                </a:ext>
              </a:extLst>
            </p:cNvPr>
            <p:cNvCxnSpPr/>
            <p:nvPr/>
          </p:nvCxnSpPr>
          <p:spPr>
            <a:xfrm flipH="1">
              <a:off x="4000069" y="5810205"/>
              <a:ext cx="3444587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none"/>
            </a:ln>
            <a:effectLst/>
          </p:spPr>
        </p:cxnSp>
      </p:grp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FB89ED0F-275D-A55C-1AB5-60487CC74B08}"/>
              </a:ext>
            </a:extLst>
          </p:cNvPr>
          <p:cNvSpPr txBox="1"/>
          <p:nvPr/>
        </p:nvSpPr>
        <p:spPr>
          <a:xfrm>
            <a:off x="1208093" y="5302375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CNO-F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cycles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F968D975-268C-E1FB-4AAF-FC78B1871ED4}"/>
              </a:ext>
            </a:extLst>
          </p:cNvPr>
          <p:cNvCxnSpPr>
            <a:stCxn id="25" idx="6"/>
          </p:cNvCxnSpPr>
          <p:nvPr/>
        </p:nvCxnSpPr>
        <p:spPr>
          <a:xfrm>
            <a:off x="7768692" y="4708799"/>
            <a:ext cx="763748" cy="0"/>
          </a:xfrm>
          <a:prstGeom prst="straightConnector1">
            <a:avLst/>
          </a:prstGeom>
          <a:noFill/>
          <a:ln w="15875" cap="flat" cmpd="sng" algn="ctr">
            <a:solidFill>
              <a:srgbClr val="00800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E7C737B6-E02A-D370-E4F5-7E4E2C25E15C}"/>
                  </a:ext>
                </a:extLst>
              </p:cNvPr>
              <p:cNvSpPr txBox="1"/>
              <p:nvPr/>
            </p:nvSpPr>
            <p:spPr>
              <a:xfrm>
                <a:off x="7884368" y="4245754"/>
                <a:ext cx="786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𝑝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𝛾</m:t>
                      </m:r>
                      <m:r>
                        <a:rPr kumimoji="0" lang="it-IT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E7C737B6-E02A-D370-E4F5-7E4E2C25E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245754"/>
                <a:ext cx="786818" cy="369332"/>
              </a:xfrm>
              <a:prstGeom prst="rect">
                <a:avLst/>
              </a:prstGeom>
              <a:blipFill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9555FE16-BCB8-123B-32FC-1E1146AEE753}"/>
              </a:ext>
            </a:extLst>
          </p:cNvPr>
          <p:cNvSpPr txBox="1"/>
          <p:nvPr/>
        </p:nvSpPr>
        <p:spPr>
          <a:xfrm>
            <a:off x="7890491" y="4862468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NeNa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cycle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74" name="Text Box 12">
            <a:extLst>
              <a:ext uri="{FF2B5EF4-FFF2-40B4-BE49-F238E27FC236}">
                <a16:creationId xmlns:a16="http://schemas.microsoft.com/office/drawing/2014/main" id="{E019BE5A-ACC5-FBA4-4526-E857DDA01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663"/>
            <a:ext cx="8496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19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F(p,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it-IT" sz="1600" i="0" u="none" strike="noStrike" kern="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0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)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 </a:t>
            </a:r>
            <a:r>
              <a:rPr kumimoji="0" lang="it-IT" sz="1600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19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F(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p,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it-IT" sz="1600" i="0" u="none" strike="noStrike" kern="0" cap="none" spc="0" normalizeH="0" baseline="-250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) 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at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it-IT" sz="1600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sub-</a:t>
            </a:r>
            <a:r>
              <a:rPr kumimoji="0" lang="it-IT" sz="1600" i="1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barrier</a:t>
            </a:r>
            <a:r>
              <a:rPr kumimoji="0" lang="it-IT" sz="1600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 energies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 </a:t>
            </a:r>
            <a:r>
              <a:rPr kumimoji="0" lang="it-IT" sz="1600" i="1" u="none" strike="noStrike" kern="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sym typeface="Wingdings" pitchFamily="2" charset="2"/>
              </a:rPr>
              <a:t>quartet</a:t>
            </a:r>
            <a:r>
              <a:rPr kumimoji="0" lang="it-IT" sz="1600" i="1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it-IT" sz="1600" i="1" u="none" strike="noStrike" kern="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sym typeface="Wingdings" pitchFamily="2" charset="2"/>
              </a:rPr>
              <a:t>states</a:t>
            </a:r>
            <a:r>
              <a:rPr kumimoji="0" lang="it-IT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in </a:t>
            </a:r>
            <a:r>
              <a:rPr kumimoji="0" lang="it-IT" sz="1600" i="0" u="none" strike="noStrike" kern="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sym typeface="Wingdings" pitchFamily="2" charset="2"/>
              </a:rPr>
              <a:t>20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sym typeface="Wingdings" pitchFamily="2" charset="2"/>
              </a:rPr>
              <a:t>Ne  </a:t>
            </a:r>
            <a:r>
              <a:rPr kumimoji="0" lang="it-IT" sz="1600" i="1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Ambiguities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</a:t>
            </a:r>
            <a:r>
              <a:rPr kumimoji="0" lang="it-IT" sz="160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 </a:t>
            </a:r>
            <a:r>
              <a:rPr kumimoji="0" lang="it-IT" sz="1600" i="1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spectroscopy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above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the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</a:t>
            </a:r>
            <a:r>
              <a:rPr kumimoji="0" lang="it-IT" sz="160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(12.844 MeV)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D.R.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Tilley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et al., </a:t>
            </a:r>
            <a:r>
              <a:rPr kumimoji="0" lang="it-IT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Nucl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r>
              <a:rPr kumimoji="0" lang="it-IT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Phys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1998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)</a:t>
            </a:r>
            <a:endParaRPr kumimoji="0" lang="it-IT" sz="160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991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5" grpId="0"/>
      <p:bldP spid="70" grpId="0"/>
      <p:bldP spid="72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AFDE6-6EE5-A005-6BE1-71458A04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4D5F5AFE-53CD-E829-091C-F1A67014E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22B81B-5EF9-A87B-EB78-CC949DCB1FC9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B2256C5-02FA-98AB-343E-8D86BDBA4832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352A5916-EB0A-24DB-1B83-CF435A5815C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BB20826-2F2C-C2C4-7811-4383BD6B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baseline="30000" dirty="0">
                <a:solidFill>
                  <a:schemeClr val="bg1"/>
                </a:solidFill>
              </a:rPr>
              <a:t>19</a:t>
            </a:r>
            <a:r>
              <a:rPr lang="en-US" sz="2400" b="1" dirty="0">
                <a:solidFill>
                  <a:schemeClr val="bg1"/>
                </a:solidFill>
              </a:rPr>
              <a:t>F(</a:t>
            </a:r>
            <a:r>
              <a:rPr lang="en-US" sz="2400" b="1" dirty="0" err="1">
                <a:solidFill>
                  <a:schemeClr val="bg1"/>
                </a:solidFill>
              </a:rPr>
              <a:t>p,</a:t>
            </a:r>
            <a:r>
              <a:rPr lang="en-US" sz="2400" b="1" dirty="0" err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en-US" sz="2400" b="1" baseline="30000" dirty="0">
                <a:solidFill>
                  <a:schemeClr val="bg1"/>
                </a:solidFill>
              </a:rPr>
              <a:t>16</a:t>
            </a:r>
            <a:r>
              <a:rPr lang="en-US" sz="2400" b="1" dirty="0">
                <a:solidFill>
                  <a:schemeClr val="bg1"/>
                </a:solidFill>
              </a:rPr>
              <a:t>O: nuclear structure challenges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0CFF1-9EEE-CEAE-D92E-ADD57FA1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3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52B905CB-9ED5-AE5B-1DB2-6C81D8AE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2" name="Picture 2" descr="Atomic nucleus - Wikipedia">
            <a:extLst>
              <a:ext uri="{FF2B5EF4-FFF2-40B4-BE49-F238E27FC236}">
                <a16:creationId xmlns:a16="http://schemas.microsoft.com/office/drawing/2014/main" id="{F97F03DF-1361-278E-10DA-271801F93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2" y="980728"/>
            <a:ext cx="1368152" cy="13681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C321D614-AC5F-1B73-0E18-72F96EE644C3}"/>
              </a:ext>
            </a:extLst>
          </p:cNvPr>
          <p:cNvSpPr/>
          <p:nvPr/>
        </p:nvSpPr>
        <p:spPr>
          <a:xfrm>
            <a:off x="2886871" y="1066432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1583933-46AA-BDA9-7E39-895F427C007B}"/>
              </a:ext>
            </a:extLst>
          </p:cNvPr>
          <p:cNvGrpSpPr/>
          <p:nvPr/>
        </p:nvGrpSpPr>
        <p:grpSpPr>
          <a:xfrm>
            <a:off x="2765581" y="1791462"/>
            <a:ext cx="553338" cy="529500"/>
            <a:chOff x="2765581" y="1791462"/>
            <a:chExt cx="553338" cy="52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F6127C3D-09FB-7A3B-1C9E-D5762E3C488F}"/>
                </a:ext>
              </a:extLst>
            </p:cNvPr>
            <p:cNvSpPr/>
            <p:nvPr/>
          </p:nvSpPr>
          <p:spPr>
            <a:xfrm>
              <a:off x="2810671" y="1842245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39FF3507-993A-5854-5492-45945587A606}"/>
                </a:ext>
              </a:extLst>
            </p:cNvPr>
            <p:cNvSpPr/>
            <p:nvPr/>
          </p:nvSpPr>
          <p:spPr>
            <a:xfrm>
              <a:off x="3030887" y="1791462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61023251-D8A6-4994-F17B-08265A37D04A}"/>
                </a:ext>
              </a:extLst>
            </p:cNvPr>
            <p:cNvSpPr/>
            <p:nvPr/>
          </p:nvSpPr>
          <p:spPr>
            <a:xfrm>
              <a:off x="2963071" y="1994645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33DB9C90-16E9-9126-3D8C-27017A5837E8}"/>
                </a:ext>
              </a:extLst>
            </p:cNvPr>
            <p:cNvSpPr/>
            <p:nvPr/>
          </p:nvSpPr>
          <p:spPr>
            <a:xfrm>
              <a:off x="2765581" y="2032930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EC7DECD-300C-6F2D-6F18-A7551B021262}"/>
              </a:ext>
            </a:extLst>
          </p:cNvPr>
          <p:cNvCxnSpPr>
            <a:cxnSpLocks/>
          </p:cNvCxnSpPr>
          <p:nvPr/>
        </p:nvCxnSpPr>
        <p:spPr>
          <a:xfrm flipV="1">
            <a:off x="2376671" y="1268760"/>
            <a:ext cx="395129" cy="887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3BAEF2B-193A-7E45-23D6-B9C97BFC7E42}"/>
              </a:ext>
            </a:extLst>
          </p:cNvPr>
          <p:cNvCxnSpPr>
            <a:cxnSpLocks/>
          </p:cNvCxnSpPr>
          <p:nvPr/>
        </p:nvCxnSpPr>
        <p:spPr>
          <a:xfrm>
            <a:off x="2373250" y="1898616"/>
            <a:ext cx="285021" cy="11426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4">
            <a:extLst>
              <a:ext uri="{FF2B5EF4-FFF2-40B4-BE49-F238E27FC236}">
                <a16:creationId xmlns:a16="http://schemas.microsoft.com/office/drawing/2014/main" id="{FA8E6B8C-564F-AD79-620E-A27CE68AD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92" y="954746"/>
            <a:ext cx="35819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rgbClr val="FF0000"/>
                </a:solidFill>
              </a:rPr>
              <a:t>Single </a:t>
            </a:r>
            <a:r>
              <a:rPr lang="it-IT" sz="1800" b="1" dirty="0" err="1">
                <a:solidFill>
                  <a:srgbClr val="FF0000"/>
                </a:solidFill>
              </a:rPr>
              <a:t>particle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 err="1"/>
              <a:t>separation</a:t>
            </a:r>
            <a:r>
              <a:rPr lang="it-IT" sz="1800" b="1" dirty="0"/>
              <a:t> energy </a:t>
            </a:r>
            <a:r>
              <a:rPr lang="it-IT" sz="1800" b="1" dirty="0" err="1"/>
              <a:t>is</a:t>
            </a:r>
            <a:r>
              <a:rPr lang="it-IT" sz="1800" b="1" dirty="0"/>
              <a:t> </a:t>
            </a:r>
            <a:r>
              <a:rPr lang="it-IT" sz="1800" b="1" dirty="0" err="1"/>
              <a:t>several</a:t>
            </a:r>
            <a:r>
              <a:rPr lang="it-IT" sz="1800" b="1" dirty="0"/>
              <a:t> MeV </a:t>
            </a:r>
            <a:r>
              <a:rPr lang="it-IT" sz="1800" b="1" dirty="0" err="1"/>
              <a:t>larger</a:t>
            </a:r>
            <a:r>
              <a:rPr lang="it-IT" sz="1800" b="1" dirty="0"/>
              <a:t> </a:t>
            </a:r>
            <a:r>
              <a:rPr lang="it-IT" sz="1800" b="1" dirty="0" err="1"/>
              <a:t>than</a:t>
            </a:r>
            <a:r>
              <a:rPr lang="it-IT" sz="1800" b="1" dirty="0"/>
              <a:t> </a:t>
            </a:r>
            <a:r>
              <a:rPr lang="it-IT" sz="1800" b="1" dirty="0" err="1"/>
              <a:t>that</a:t>
            </a:r>
            <a:r>
              <a:rPr lang="it-IT" sz="1800" b="1" dirty="0"/>
              <a:t> of an </a:t>
            </a:r>
            <a:r>
              <a:rPr lang="el-GR" sz="1800" b="1" dirty="0">
                <a:solidFill>
                  <a:srgbClr val="0070C0"/>
                </a:solidFill>
              </a:rPr>
              <a:t>α</a:t>
            </a:r>
            <a:r>
              <a:rPr lang="it-IT" sz="1800" b="1" dirty="0">
                <a:solidFill>
                  <a:srgbClr val="0070C0"/>
                </a:solidFill>
              </a:rPr>
              <a:t> </a:t>
            </a:r>
            <a:r>
              <a:rPr lang="it-IT" sz="1800" b="1" dirty="0" err="1">
                <a:solidFill>
                  <a:srgbClr val="0070C0"/>
                </a:solidFill>
              </a:rPr>
              <a:t>particle</a:t>
            </a:r>
            <a:r>
              <a:rPr lang="it-IT" sz="1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AFEFE6D-F91B-0969-5D37-58DD97041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324" y="530677"/>
            <a:ext cx="1626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u="sng" dirty="0"/>
              <a:t>Ex. </a:t>
            </a:r>
            <a:r>
              <a:rPr lang="it-IT" sz="2000" b="1" u="sng" baseline="30000" dirty="0"/>
              <a:t>16</a:t>
            </a:r>
            <a:r>
              <a:rPr lang="it-IT" sz="2000" b="1" u="sng" dirty="0"/>
              <a:t>O</a:t>
            </a:r>
            <a:endParaRPr lang="it-IT" sz="2000" b="1" i="1" u="sng" dirty="0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C21FF433-B0FC-FB2C-760F-395BE3F1A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237" y="1020492"/>
            <a:ext cx="1626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0000"/>
                </a:solidFill>
              </a:rPr>
              <a:t>15.7 MeV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0790DB-8413-2B9E-8E97-5D3F6984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638" y="1894828"/>
            <a:ext cx="1626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70C0"/>
                </a:solidFill>
              </a:rPr>
              <a:t>7.2 MeV</a:t>
            </a:r>
            <a:endParaRPr lang="it-IT" sz="2000" b="1" i="1" dirty="0">
              <a:solidFill>
                <a:srgbClr val="0070C0"/>
              </a:solidFill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290D65A0-F7C9-3FFD-0A51-4BE41F5CD990}"/>
              </a:ext>
            </a:extLst>
          </p:cNvPr>
          <p:cNvGrpSpPr/>
          <p:nvPr/>
        </p:nvGrpSpPr>
        <p:grpSpPr>
          <a:xfrm>
            <a:off x="827584" y="2780928"/>
            <a:ext cx="1008112" cy="1080120"/>
            <a:chOff x="827584" y="2780928"/>
            <a:chExt cx="1008112" cy="1080120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772FA439-DBE7-DA06-78F8-41C621CA2E21}"/>
                </a:ext>
              </a:extLst>
            </p:cNvPr>
            <p:cNvGrpSpPr/>
            <p:nvPr/>
          </p:nvGrpSpPr>
          <p:grpSpPr>
            <a:xfrm>
              <a:off x="827584" y="2780928"/>
              <a:ext cx="1008112" cy="1080120"/>
              <a:chOff x="2537156" y="1676213"/>
              <a:chExt cx="1008112" cy="108012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Ovale 28">
                <a:extLst>
                  <a:ext uri="{FF2B5EF4-FFF2-40B4-BE49-F238E27FC236}">
                    <a16:creationId xmlns:a16="http://schemas.microsoft.com/office/drawing/2014/main" id="{AEBD4A84-5CD5-D04D-C0CC-A88F6942AC06}"/>
                  </a:ext>
                </a:extLst>
              </p:cNvPr>
              <p:cNvSpPr/>
              <p:nvPr/>
            </p:nvSpPr>
            <p:spPr>
              <a:xfrm>
                <a:off x="2537156" y="174822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AF7D067A-CB34-17A8-6CD3-EB21D3E554E9}"/>
                  </a:ext>
                </a:extLst>
              </p:cNvPr>
              <p:cNvSpPr/>
              <p:nvPr/>
            </p:nvSpPr>
            <p:spPr>
              <a:xfrm>
                <a:off x="3257236" y="1676213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B796C95A-D6DE-E1FA-717E-B344C5414B12}"/>
                  </a:ext>
                </a:extLst>
              </p:cNvPr>
              <p:cNvSpPr/>
              <p:nvPr/>
            </p:nvSpPr>
            <p:spPr>
              <a:xfrm>
                <a:off x="3257236" y="246830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>
                <a:extLst>
                  <a:ext uri="{FF2B5EF4-FFF2-40B4-BE49-F238E27FC236}">
                    <a16:creationId xmlns:a16="http://schemas.microsoft.com/office/drawing/2014/main" id="{1DC28984-F8C0-E894-6193-8B1054D46832}"/>
                  </a:ext>
                </a:extLst>
              </p:cNvPr>
              <p:cNvSpPr/>
              <p:nvPr/>
            </p:nvSpPr>
            <p:spPr>
              <a:xfrm>
                <a:off x="2609164" y="2324285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BE22E802-974C-5AB9-A9AF-8B0D0EF4E951}"/>
                </a:ext>
              </a:extLst>
            </p:cNvPr>
            <p:cNvCxnSpPr/>
            <p:nvPr/>
          </p:nvCxnSpPr>
          <p:spPr>
            <a:xfrm flipH="1">
              <a:off x="1187624" y="3068960"/>
              <a:ext cx="360040" cy="360040"/>
            </a:xfrm>
            <a:prstGeom prst="straightConnector1">
              <a:avLst/>
            </a:prstGeom>
            <a:ln w="28575"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3B471981-2ED2-9D62-F468-D39446B741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8114" y="3136022"/>
              <a:ext cx="348283" cy="3516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71212665-7E36-5E94-4D08-B7312EEA5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4253" y="3124756"/>
              <a:ext cx="37427" cy="355324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C51F1EE0-FB71-A719-E0CC-674F3958B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7624" y="2973461"/>
              <a:ext cx="276640" cy="23491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363D8816-1E0D-5589-4B77-3E16B340EDFE}"/>
                </a:ext>
              </a:extLst>
            </p:cNvPr>
            <p:cNvCxnSpPr>
              <a:cxnSpLocks/>
            </p:cNvCxnSpPr>
            <p:nvPr/>
          </p:nvCxnSpPr>
          <p:spPr>
            <a:xfrm>
              <a:off x="1244478" y="3632442"/>
              <a:ext cx="246332" cy="46932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AE5C579A-5A40-77CF-52F2-272626B6D9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8051" y="3192587"/>
              <a:ext cx="38024" cy="164405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Box 14">
            <a:extLst>
              <a:ext uri="{FF2B5EF4-FFF2-40B4-BE49-F238E27FC236}">
                <a16:creationId xmlns:a16="http://schemas.microsoft.com/office/drawing/2014/main" id="{50B2A7DB-D588-986A-3EFB-2E9FA5CAB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670" y="2936053"/>
            <a:ext cx="26240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rgbClr val="FF0000"/>
                </a:solidFill>
              </a:rPr>
              <a:t>Strong interactions </a:t>
            </a:r>
            <a:r>
              <a:rPr lang="it-IT" sz="1800" b="1" dirty="0"/>
              <a:t>inside a </a:t>
            </a:r>
            <a:r>
              <a:rPr lang="it-IT" sz="1800" b="1" dirty="0" err="1"/>
              <a:t>quartet</a:t>
            </a:r>
            <a:endParaRPr lang="it-IT" sz="1800" b="1" dirty="0"/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AC4D226B-6019-0C49-C3A9-CA43222032C1}"/>
              </a:ext>
            </a:extLst>
          </p:cNvPr>
          <p:cNvGrpSpPr/>
          <p:nvPr/>
        </p:nvGrpSpPr>
        <p:grpSpPr>
          <a:xfrm>
            <a:off x="4721775" y="2702073"/>
            <a:ext cx="553338" cy="529500"/>
            <a:chOff x="2765581" y="1791462"/>
            <a:chExt cx="553338" cy="52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1E8CF9AA-E2E9-B4C3-89BA-8027D01850D7}"/>
                </a:ext>
              </a:extLst>
            </p:cNvPr>
            <p:cNvSpPr/>
            <p:nvPr/>
          </p:nvSpPr>
          <p:spPr>
            <a:xfrm>
              <a:off x="2810671" y="1842245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C3E5C632-A6B9-8A04-F946-A47202697CC9}"/>
                </a:ext>
              </a:extLst>
            </p:cNvPr>
            <p:cNvSpPr/>
            <p:nvPr/>
          </p:nvSpPr>
          <p:spPr>
            <a:xfrm>
              <a:off x="3030887" y="1791462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9F5BEC2C-F7AC-F7EC-81CC-9C9072815009}"/>
                </a:ext>
              </a:extLst>
            </p:cNvPr>
            <p:cNvSpPr/>
            <p:nvPr/>
          </p:nvSpPr>
          <p:spPr>
            <a:xfrm>
              <a:off x="2963071" y="1994645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506DFC80-9997-2FCC-BFA3-F141A5E55751}"/>
                </a:ext>
              </a:extLst>
            </p:cNvPr>
            <p:cNvSpPr/>
            <p:nvPr/>
          </p:nvSpPr>
          <p:spPr>
            <a:xfrm>
              <a:off x="2765581" y="2032930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4C035A77-3980-0A13-D4B0-0CAFEFF4BC1A}"/>
              </a:ext>
            </a:extLst>
          </p:cNvPr>
          <p:cNvGrpSpPr/>
          <p:nvPr/>
        </p:nvGrpSpPr>
        <p:grpSpPr>
          <a:xfrm>
            <a:off x="5675742" y="3370412"/>
            <a:ext cx="553338" cy="529500"/>
            <a:chOff x="2765581" y="1791462"/>
            <a:chExt cx="553338" cy="52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472A5D98-94AF-0081-D6D5-8681094D4486}"/>
                </a:ext>
              </a:extLst>
            </p:cNvPr>
            <p:cNvSpPr/>
            <p:nvPr/>
          </p:nvSpPr>
          <p:spPr>
            <a:xfrm>
              <a:off x="2810671" y="1842245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BB09E29B-875D-79F6-49BA-A934A86809C1}"/>
                </a:ext>
              </a:extLst>
            </p:cNvPr>
            <p:cNvSpPr/>
            <p:nvPr/>
          </p:nvSpPr>
          <p:spPr>
            <a:xfrm>
              <a:off x="3030887" y="1791462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F2E1B4FF-FB31-5E0C-00E0-21BFE08E0F73}"/>
                </a:ext>
              </a:extLst>
            </p:cNvPr>
            <p:cNvSpPr/>
            <p:nvPr/>
          </p:nvSpPr>
          <p:spPr>
            <a:xfrm>
              <a:off x="2963071" y="1994645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DDACDDC0-3709-B840-EED4-64E52111A8E9}"/>
                </a:ext>
              </a:extLst>
            </p:cNvPr>
            <p:cNvSpPr/>
            <p:nvPr/>
          </p:nvSpPr>
          <p:spPr>
            <a:xfrm>
              <a:off x="2765581" y="2032930"/>
              <a:ext cx="288032" cy="28803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DA5A0818-C194-B5C9-F23D-79815772C0BB}"/>
              </a:ext>
            </a:extLst>
          </p:cNvPr>
          <p:cNvCxnSpPr>
            <a:cxnSpLocks/>
          </p:cNvCxnSpPr>
          <p:nvPr/>
        </p:nvCxnSpPr>
        <p:spPr>
          <a:xfrm flipH="1" flipV="1">
            <a:off x="5275113" y="3124756"/>
            <a:ext cx="393098" cy="304244"/>
          </a:xfrm>
          <a:prstGeom prst="straightConnector1">
            <a:avLst/>
          </a:prstGeom>
          <a:ln w="28575">
            <a:solidFill>
              <a:srgbClr val="00B0F0"/>
            </a:solidFill>
            <a:prstDash val="sysDot"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4">
            <a:extLst>
              <a:ext uri="{FF2B5EF4-FFF2-40B4-BE49-F238E27FC236}">
                <a16:creationId xmlns:a16="http://schemas.microsoft.com/office/drawing/2014/main" id="{7806502A-1D6B-6BA3-C9FB-3AF00763F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273" y="2951623"/>
            <a:ext cx="24076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 err="1">
                <a:solidFill>
                  <a:srgbClr val="FF0000"/>
                </a:solidFill>
              </a:rPr>
              <a:t>Weak</a:t>
            </a:r>
            <a:r>
              <a:rPr lang="it-IT" sz="1800" b="1" dirty="0">
                <a:solidFill>
                  <a:srgbClr val="FF0000"/>
                </a:solidFill>
              </a:rPr>
              <a:t> interactions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 err="1"/>
              <a:t>between</a:t>
            </a:r>
            <a:r>
              <a:rPr lang="it-IT" sz="1800" b="1" dirty="0"/>
              <a:t> </a:t>
            </a:r>
            <a:r>
              <a:rPr lang="it-IT" sz="1800" b="1" dirty="0" err="1"/>
              <a:t>quartets</a:t>
            </a:r>
            <a:endParaRPr lang="it-IT" sz="1800" b="1" dirty="0"/>
          </a:p>
        </p:txBody>
      </p:sp>
      <p:sp>
        <p:nvSpPr>
          <p:cNvPr id="47" name="Text Box 14">
            <a:extLst>
              <a:ext uri="{FF2B5EF4-FFF2-40B4-BE49-F238E27FC236}">
                <a16:creationId xmlns:a16="http://schemas.microsoft.com/office/drawing/2014/main" id="{AA4A7ECD-BF1A-4053-AD71-41F0F30D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4593352"/>
            <a:ext cx="32595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/>
              <a:t>Some </a:t>
            </a:r>
            <a:r>
              <a:rPr lang="it-IT" sz="1600" b="1" dirty="0" err="1"/>
              <a:t>excited</a:t>
            </a:r>
            <a:r>
              <a:rPr lang="it-IT" sz="1600" b="1" dirty="0"/>
              <a:t> </a:t>
            </a:r>
            <a:r>
              <a:rPr lang="it-IT" sz="1600" b="1" dirty="0" err="1"/>
              <a:t>states</a:t>
            </a:r>
            <a:r>
              <a:rPr lang="it-IT" sz="1600" b="1" dirty="0"/>
              <a:t> can be </a:t>
            </a:r>
            <a:r>
              <a:rPr lang="it-IT" sz="1600" b="1" dirty="0" err="1"/>
              <a:t>seen</a:t>
            </a:r>
            <a:r>
              <a:rPr lang="it-IT" sz="1600" b="1" dirty="0"/>
              <a:t> </a:t>
            </a:r>
            <a:r>
              <a:rPr lang="it-IT" sz="1600" b="1" dirty="0" err="1"/>
              <a:t>as</a:t>
            </a:r>
            <a:r>
              <a:rPr lang="it-IT" sz="1600" b="1" dirty="0"/>
              <a:t> the </a:t>
            </a:r>
            <a:r>
              <a:rPr lang="it-IT" sz="1600" b="1" dirty="0" err="1">
                <a:solidFill>
                  <a:srgbClr val="FF0000"/>
                </a:solidFill>
              </a:rPr>
              <a:t>excitation</a:t>
            </a:r>
            <a:r>
              <a:rPr lang="it-IT" sz="1600" b="1" dirty="0"/>
              <a:t> of </a:t>
            </a:r>
            <a:r>
              <a:rPr lang="it-IT" sz="1600" b="1" dirty="0" err="1"/>
              <a:t>quartets</a:t>
            </a:r>
            <a:r>
              <a:rPr lang="it-IT" sz="1600" b="1" dirty="0"/>
              <a:t> from one shell to </a:t>
            </a:r>
            <a:r>
              <a:rPr lang="it-IT" sz="1600" b="1" dirty="0" err="1"/>
              <a:t>another</a:t>
            </a:r>
            <a:endParaRPr lang="it-IT" sz="1600" b="1" dirty="0"/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C4281A43-C6D8-E003-11AD-1E32BDD1FBC5}"/>
              </a:ext>
            </a:extLst>
          </p:cNvPr>
          <p:cNvCxnSpPr>
            <a:cxnSpLocks/>
          </p:cNvCxnSpPr>
          <p:nvPr/>
        </p:nvCxnSpPr>
        <p:spPr>
          <a:xfrm flipV="1">
            <a:off x="7020272" y="3717032"/>
            <a:ext cx="0" cy="699195"/>
          </a:xfrm>
          <a:prstGeom prst="straightConnector1">
            <a:avLst/>
          </a:prstGeom>
          <a:ln w="28575">
            <a:solidFill>
              <a:srgbClr val="00B0F0"/>
            </a:solidFill>
            <a:prstDash val="lgDash"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5DE292E-E871-09F3-198D-B3DF65BB209E}"/>
              </a:ext>
            </a:extLst>
          </p:cNvPr>
          <p:cNvSpPr txBox="1"/>
          <p:nvPr/>
        </p:nvSpPr>
        <p:spPr>
          <a:xfrm>
            <a:off x="6229080" y="3839803"/>
            <a:ext cx="1626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BREAKING</a:t>
            </a:r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43454AA6-5099-0BDE-CB3A-61D1BF757958}"/>
              </a:ext>
            </a:extLst>
          </p:cNvPr>
          <p:cNvCxnSpPr>
            <a:cxnSpLocks/>
          </p:cNvCxnSpPr>
          <p:nvPr/>
        </p:nvCxnSpPr>
        <p:spPr>
          <a:xfrm>
            <a:off x="1186543" y="5729930"/>
            <a:ext cx="793169" cy="0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536CA86-117A-C88D-55EC-6D473D5CEBE6}"/>
                  </a:ext>
                </a:extLst>
              </p:cNvPr>
              <p:cNvSpPr txBox="1"/>
              <p:nvPr/>
            </p:nvSpPr>
            <p:spPr>
              <a:xfrm>
                <a:off x="369094" y="4077072"/>
                <a:ext cx="7320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536CA86-117A-C88D-55EC-6D473D5CE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94" y="4077072"/>
                <a:ext cx="732051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FAF1ABEF-66E5-1A22-A3CC-4A4F48265D6F}"/>
                  </a:ext>
                </a:extLst>
              </p:cNvPr>
              <p:cNvSpPr txBox="1"/>
              <p:nvPr/>
            </p:nvSpPr>
            <p:spPr>
              <a:xfrm>
                <a:off x="369094" y="4638806"/>
                <a:ext cx="7320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FAF1ABEF-66E5-1A22-A3CC-4A4F48265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94" y="4638806"/>
                <a:ext cx="73205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1DCD519E-38D4-261B-0263-366FC39706A3}"/>
                  </a:ext>
                </a:extLst>
              </p:cNvPr>
              <p:cNvSpPr txBox="1"/>
              <p:nvPr/>
            </p:nvSpPr>
            <p:spPr>
              <a:xfrm>
                <a:off x="383565" y="5162426"/>
                <a:ext cx="7320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1DCD519E-38D4-261B-0263-366FC3970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65" y="5162426"/>
                <a:ext cx="732051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64BA6029-7EB9-D9F1-67AD-A8993D85F070}"/>
                  </a:ext>
                </a:extLst>
              </p:cNvPr>
              <p:cNvSpPr txBox="1"/>
              <p:nvPr/>
            </p:nvSpPr>
            <p:spPr>
              <a:xfrm>
                <a:off x="378945" y="5610546"/>
                <a:ext cx="7320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64BA6029-7EB9-D9F1-67AD-A8993D85F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45" y="5610546"/>
                <a:ext cx="73205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81057377-7F46-CD4C-B8FA-56F8F3192A99}"/>
              </a:ext>
            </a:extLst>
          </p:cNvPr>
          <p:cNvCxnSpPr>
            <a:cxnSpLocks/>
          </p:cNvCxnSpPr>
          <p:nvPr/>
        </p:nvCxnSpPr>
        <p:spPr>
          <a:xfrm>
            <a:off x="1186543" y="5266009"/>
            <a:ext cx="793169" cy="0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CD38ADAB-7412-787D-F1DB-4BD51AFF12F3}"/>
              </a:ext>
            </a:extLst>
          </p:cNvPr>
          <p:cNvCxnSpPr>
            <a:cxnSpLocks/>
          </p:cNvCxnSpPr>
          <p:nvPr/>
        </p:nvCxnSpPr>
        <p:spPr>
          <a:xfrm>
            <a:off x="1186543" y="4761953"/>
            <a:ext cx="793169" cy="0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54F4727F-E1CB-F477-36E9-AFD58745AFDB}"/>
              </a:ext>
            </a:extLst>
          </p:cNvPr>
          <p:cNvCxnSpPr>
            <a:cxnSpLocks/>
          </p:cNvCxnSpPr>
          <p:nvPr/>
        </p:nvCxnSpPr>
        <p:spPr>
          <a:xfrm>
            <a:off x="1190391" y="4276722"/>
            <a:ext cx="793169" cy="0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Immagine 57">
            <a:extLst>
              <a:ext uri="{FF2B5EF4-FFF2-40B4-BE49-F238E27FC236}">
                <a16:creationId xmlns:a16="http://schemas.microsoft.com/office/drawing/2014/main" id="{CB13A455-A664-2072-ED7F-85D6C86B8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644" y="5552599"/>
            <a:ext cx="408124" cy="396681"/>
          </a:xfrm>
          <a:prstGeom prst="rect">
            <a:avLst/>
          </a:prstGeom>
        </p:spPr>
      </p:pic>
      <p:pic>
        <p:nvPicPr>
          <p:cNvPr id="59" name="Immagine 58">
            <a:extLst>
              <a:ext uri="{FF2B5EF4-FFF2-40B4-BE49-F238E27FC236}">
                <a16:creationId xmlns:a16="http://schemas.microsoft.com/office/drawing/2014/main" id="{2C5F9EEC-EF79-2169-E8B6-661DEF37A1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352" y="5073555"/>
            <a:ext cx="408124" cy="396681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CF1CB386-914A-9590-6B56-7341614A5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8564" y="5090846"/>
            <a:ext cx="408124" cy="396681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E7F23F18-9D5E-B143-CE2A-E0E1EE09FE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5768" y="5086451"/>
            <a:ext cx="408124" cy="396681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410037D0-DA5B-DAC9-EE56-773ED2B5C2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8564" y="4563612"/>
            <a:ext cx="408124" cy="396681"/>
          </a:xfrm>
          <a:prstGeom prst="rect">
            <a:avLst/>
          </a:prstGeom>
        </p:spPr>
      </p:pic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406AA1F1-835B-F739-CAFE-EE1D85EEB1E8}"/>
              </a:ext>
            </a:extLst>
          </p:cNvPr>
          <p:cNvCxnSpPr>
            <a:cxnSpLocks/>
          </p:cNvCxnSpPr>
          <p:nvPr/>
        </p:nvCxnSpPr>
        <p:spPr>
          <a:xfrm>
            <a:off x="3525355" y="5735808"/>
            <a:ext cx="793169" cy="0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CD96F7BA-F6A8-1392-C1C6-2C93A7EBE6DE}"/>
              </a:ext>
            </a:extLst>
          </p:cNvPr>
          <p:cNvCxnSpPr>
            <a:cxnSpLocks/>
          </p:cNvCxnSpPr>
          <p:nvPr/>
        </p:nvCxnSpPr>
        <p:spPr>
          <a:xfrm>
            <a:off x="3525355" y="5271887"/>
            <a:ext cx="793169" cy="0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15663ED5-5029-1AA8-268B-45F0E0C5F67E}"/>
              </a:ext>
            </a:extLst>
          </p:cNvPr>
          <p:cNvCxnSpPr>
            <a:cxnSpLocks/>
          </p:cNvCxnSpPr>
          <p:nvPr/>
        </p:nvCxnSpPr>
        <p:spPr>
          <a:xfrm>
            <a:off x="3525355" y="4767831"/>
            <a:ext cx="793169" cy="0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A5F3AE7F-3130-8A42-8849-BD257C3CE113}"/>
              </a:ext>
            </a:extLst>
          </p:cNvPr>
          <p:cNvCxnSpPr>
            <a:cxnSpLocks/>
          </p:cNvCxnSpPr>
          <p:nvPr/>
        </p:nvCxnSpPr>
        <p:spPr>
          <a:xfrm>
            <a:off x="3529203" y="4282600"/>
            <a:ext cx="793169" cy="0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Immagine 66">
            <a:extLst>
              <a:ext uri="{FF2B5EF4-FFF2-40B4-BE49-F238E27FC236}">
                <a16:creationId xmlns:a16="http://schemas.microsoft.com/office/drawing/2014/main" id="{7AFBBC01-5000-6D48-D99A-A25F60D19E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6456" y="5558477"/>
            <a:ext cx="408124" cy="396681"/>
          </a:xfrm>
          <a:prstGeom prst="rect">
            <a:avLst/>
          </a:prstGeom>
        </p:spPr>
      </p:pic>
      <p:pic>
        <p:nvPicPr>
          <p:cNvPr id="68" name="Immagine 67">
            <a:extLst>
              <a:ext uri="{FF2B5EF4-FFF2-40B4-BE49-F238E27FC236}">
                <a16:creationId xmlns:a16="http://schemas.microsoft.com/office/drawing/2014/main" id="{FC9E06EF-3796-C611-53FF-8546256E6A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332" y="5096724"/>
            <a:ext cx="408124" cy="396681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41FED0B3-D819-FEF2-C301-1200F16CD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7376" y="5096724"/>
            <a:ext cx="408124" cy="396681"/>
          </a:xfrm>
          <a:prstGeom prst="rect">
            <a:avLst/>
          </a:prstGeom>
        </p:spPr>
      </p:pic>
      <p:pic>
        <p:nvPicPr>
          <p:cNvPr id="70" name="Immagine 69">
            <a:extLst>
              <a:ext uri="{FF2B5EF4-FFF2-40B4-BE49-F238E27FC236}">
                <a16:creationId xmlns:a16="http://schemas.microsoft.com/office/drawing/2014/main" id="{4EDE7196-3B61-965E-9CA2-6E04811093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580" y="5092329"/>
            <a:ext cx="408124" cy="396681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id="{C9AA26FA-2B59-3656-2CC7-AB3F243BFE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7376" y="4569490"/>
            <a:ext cx="408124" cy="396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5F74AA75-FE25-855F-250E-625D56E14AA8}"/>
                  </a:ext>
                </a:extLst>
              </p:cNvPr>
              <p:cNvSpPr txBox="1"/>
              <p:nvPr/>
            </p:nvSpPr>
            <p:spPr>
              <a:xfrm>
                <a:off x="2296845" y="5986155"/>
                <a:ext cx="297826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500" b="1" i="1" u="sng" baseline="30000" dirty="0"/>
                  <a:t>20</a:t>
                </a:r>
                <a:r>
                  <a:rPr lang="it-IT" sz="1500" b="1" i="1" u="sng" dirty="0"/>
                  <a:t>Ne 5.1 MeV</a:t>
                </a:r>
                <a:r>
                  <a:rPr lang="it-IT" sz="1500" b="1" i="1" dirty="0"/>
                  <a:t> </a:t>
                </a:r>
                <a14:m>
                  <m:oMath xmlns:m="http://schemas.openxmlformats.org/officeDocument/2006/math">
                    <m:r>
                      <a:rPr lang="it-IT" sz="1500" b="1" i="1" dirty="0" smtClean="0">
                        <a:latin typeface="Cambria Math" panose="02040503050406030204" pitchFamily="18" charset="0"/>
                      </a:rPr>
                      <m:t>= [</m:t>
                    </m:r>
                    <m:r>
                      <a:rPr lang="it-IT" sz="1500" b="1" i="1" dirty="0" smtClean="0">
                        <a:latin typeface="Cambria Math" panose="02040503050406030204" pitchFamily="18" charset="0"/>
                      </a:rPr>
                      <m:t>𝟐𝟐𝟎</m:t>
                    </m:r>
                    <m:r>
                      <a:rPr lang="it-IT" sz="1500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it-IT" sz="1500" i="1" dirty="0"/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5F74AA75-FE25-855F-250E-625D56E14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45" y="5986155"/>
                <a:ext cx="2978268" cy="323165"/>
              </a:xfrm>
              <a:prstGeom prst="rect">
                <a:avLst/>
              </a:prstGeom>
              <a:blipFill>
                <a:blip r:embed="rId11"/>
                <a:stretch>
                  <a:fillRect t="-3774" b="-188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C47C3017-2CA1-456B-9B0B-14AC6F4288B4}"/>
                  </a:ext>
                </a:extLst>
              </p:cNvPr>
              <p:cNvSpPr txBox="1"/>
              <p:nvPr/>
            </p:nvSpPr>
            <p:spPr>
              <a:xfrm>
                <a:off x="2273219" y="5077524"/>
                <a:ext cx="7517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C47C3017-2CA1-456B-9B0B-14AC6F428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19" y="5077524"/>
                <a:ext cx="751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CBB81A4F-EBD1-E79A-331F-D37FC210ABBF}"/>
                  </a:ext>
                </a:extLst>
              </p:cNvPr>
              <p:cNvSpPr txBox="1"/>
              <p:nvPr/>
            </p:nvSpPr>
            <p:spPr>
              <a:xfrm>
                <a:off x="2287091" y="4598626"/>
                <a:ext cx="7517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CBB81A4F-EBD1-E79A-331F-D37FC210A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091" y="4598626"/>
                <a:ext cx="751745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03ED2F70-1F60-F02E-3C54-B5646D2D95AD}"/>
                  </a:ext>
                </a:extLst>
              </p:cNvPr>
              <p:cNvSpPr txBox="1"/>
              <p:nvPr/>
            </p:nvSpPr>
            <p:spPr>
              <a:xfrm>
                <a:off x="2317122" y="4077072"/>
                <a:ext cx="7517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03ED2F70-1F60-F02E-3C54-B5646D2D9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122" y="4077072"/>
                <a:ext cx="75174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Immagine 75">
            <a:extLst>
              <a:ext uri="{FF2B5EF4-FFF2-40B4-BE49-F238E27FC236}">
                <a16:creationId xmlns:a16="http://schemas.microsoft.com/office/drawing/2014/main" id="{1153884E-0D93-64D0-1868-F20358AFC9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8332" y="4563278"/>
            <a:ext cx="408124" cy="396681"/>
          </a:xfrm>
          <a:prstGeom prst="rect">
            <a:avLst/>
          </a:prstGeom>
        </p:spPr>
      </p:pic>
      <p:cxnSp>
        <p:nvCxnSpPr>
          <p:cNvPr id="77" name="Connettore 2 76">
            <a:extLst>
              <a:ext uri="{FF2B5EF4-FFF2-40B4-BE49-F238E27FC236}">
                <a16:creationId xmlns:a16="http://schemas.microsoft.com/office/drawing/2014/main" id="{7479E427-3F20-666B-471D-54C7037110DC}"/>
              </a:ext>
            </a:extLst>
          </p:cNvPr>
          <p:cNvCxnSpPr>
            <a:cxnSpLocks/>
            <a:stCxn id="68" idx="0"/>
            <a:endCxn id="76" idx="2"/>
          </p:cNvCxnSpPr>
          <p:nvPr/>
        </p:nvCxnSpPr>
        <p:spPr>
          <a:xfrm flipV="1">
            <a:off x="3502394" y="4959959"/>
            <a:ext cx="0" cy="136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2359EBF-EA87-871F-C7A9-233BEF643ACE}"/>
              </a:ext>
            </a:extLst>
          </p:cNvPr>
          <p:cNvSpPr txBox="1"/>
          <p:nvPr/>
        </p:nvSpPr>
        <p:spPr>
          <a:xfrm>
            <a:off x="5685344" y="5694215"/>
            <a:ext cx="2529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200" b="1" i="1" dirty="0">
                <a:solidFill>
                  <a:srgbClr val="4D4D4D"/>
                </a:solidFill>
                <a:sym typeface="Wingdings" pitchFamily="2" charset="2"/>
              </a:rPr>
              <a:t>(</a:t>
            </a:r>
            <a:r>
              <a:rPr lang="it-IT" sz="1200" b="1" i="1" dirty="0" err="1">
                <a:solidFill>
                  <a:srgbClr val="4D4D4D"/>
                </a:solidFill>
                <a:sym typeface="Wingdings" pitchFamily="2" charset="2"/>
              </a:rPr>
              <a:t>Arima</a:t>
            </a:r>
            <a:r>
              <a:rPr lang="it-IT" sz="1200" b="1" i="1" dirty="0">
                <a:solidFill>
                  <a:srgbClr val="4D4D4D"/>
                </a:solidFill>
                <a:sym typeface="Wingdings" pitchFamily="2" charset="2"/>
              </a:rPr>
              <a:t>, Gillet, Ginocchio PRL 1970)</a:t>
            </a:r>
            <a:endParaRPr lang="it-IT" sz="1200" b="1" i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9D661-6BEC-A360-92EC-888429D1F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90AAA0C-6B6C-D058-F938-8C1E3461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7C96ED-D2CF-B89D-F803-902E755557FE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5973490-726D-FC40-4DE6-469BB42D0A2D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928A0A4D-C210-9F80-2ADC-967C5B5CFA5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B87E401-2954-68D0-C5E5-8736F988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baseline="30000" dirty="0">
                <a:solidFill>
                  <a:schemeClr val="bg1"/>
                </a:solidFill>
              </a:rPr>
              <a:t>19</a:t>
            </a:r>
            <a:r>
              <a:rPr lang="en-US" sz="2400" b="1" dirty="0">
                <a:solidFill>
                  <a:schemeClr val="bg1"/>
                </a:solidFill>
              </a:rPr>
              <a:t>F(</a:t>
            </a:r>
            <a:r>
              <a:rPr lang="en-US" sz="2400" b="1" dirty="0" err="1">
                <a:solidFill>
                  <a:schemeClr val="bg1"/>
                </a:solidFill>
              </a:rPr>
              <a:t>p,</a:t>
            </a:r>
            <a:r>
              <a:rPr lang="en-US" sz="2400" b="1" dirty="0" err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en-US" sz="2400" b="1" baseline="30000" dirty="0">
                <a:solidFill>
                  <a:schemeClr val="bg1"/>
                </a:solidFill>
              </a:rPr>
              <a:t>16</a:t>
            </a:r>
            <a:r>
              <a:rPr lang="en-US" sz="2400" b="1" dirty="0">
                <a:solidFill>
                  <a:schemeClr val="bg1"/>
                </a:solidFill>
              </a:rPr>
              <a:t>O: astrophysical relevance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3CCD-8E65-8A95-8CFF-49378CF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4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6635EE70-A0C2-6C20-327D-DF0D63935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85E3880-6063-32BC-E052-ECDD7A111300}"/>
              </a:ext>
            </a:extLst>
          </p:cNvPr>
          <p:cNvGrpSpPr/>
          <p:nvPr/>
        </p:nvGrpSpPr>
        <p:grpSpPr>
          <a:xfrm>
            <a:off x="1669173" y="396835"/>
            <a:ext cx="2306132" cy="3783858"/>
            <a:chOff x="391962" y="306699"/>
            <a:chExt cx="2306132" cy="3783858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A2ADF2F4-BA1D-0588-59EC-BDC5F779FD69}"/>
                </a:ext>
              </a:extLst>
            </p:cNvPr>
            <p:cNvSpPr txBox="1"/>
            <p:nvPr/>
          </p:nvSpPr>
          <p:spPr>
            <a:xfrm>
              <a:off x="391962" y="3721225"/>
              <a:ext cx="2083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accent1">
                      <a:lumMod val="75000"/>
                    </a:schemeClr>
                  </a:solidFill>
                </a:rPr>
                <a:t>towards</a:t>
              </a:r>
              <a:r>
                <a:rPr lang="it-IT" b="1" dirty="0">
                  <a:solidFill>
                    <a:schemeClr val="accent1">
                      <a:lumMod val="75000"/>
                    </a:schemeClr>
                  </a:solidFill>
                </a:rPr>
                <a:t> Ne, Mg, Ca</a:t>
              </a:r>
              <a:endParaRPr lang="en-GB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44F4E7B7-238B-F959-2E5B-C4AF5BEBD8EA}"/>
                </a:ext>
              </a:extLst>
            </p:cNvPr>
            <p:cNvGrpSpPr/>
            <p:nvPr/>
          </p:nvGrpSpPr>
          <p:grpSpPr>
            <a:xfrm>
              <a:off x="483927" y="306699"/>
              <a:ext cx="2214167" cy="3351710"/>
              <a:chOff x="5896736" y="1275403"/>
              <a:chExt cx="2739400" cy="4146785"/>
            </a:xfrm>
          </p:grpSpPr>
          <p:pic>
            <p:nvPicPr>
              <p:cNvPr id="5" name="Picture 10" descr="Carta da Parati Themis - una dea della giustizia • Pixers® - Viviamo per il  cambiamento">
                <a:extLst>
                  <a:ext uri="{FF2B5EF4-FFF2-40B4-BE49-F238E27FC236}">
                    <a16:creationId xmlns:a16="http://schemas.microsoft.com/office/drawing/2014/main" id="{F5A7C226-D5F7-1680-C200-D500822AD8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40"/>
              <a:stretch/>
            </p:blipFill>
            <p:spPr bwMode="auto">
              <a:xfrm>
                <a:off x="5896736" y="1275403"/>
                <a:ext cx="2739400" cy="4146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E14C178-1084-0C61-95B3-AF108FD1972C}"/>
                  </a:ext>
                </a:extLst>
              </p:cNvPr>
              <p:cNvSpPr txBox="1"/>
              <p:nvPr/>
            </p:nvSpPr>
            <p:spPr>
              <a:xfrm rot="5400000">
                <a:off x="7173204" y="3099552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19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F(</a:t>
                </a:r>
                <a:r>
                  <a:rPr lang="it-IT" dirty="0" err="1">
                    <a:solidFill>
                      <a:schemeClr val="accent1">
                        <a:lumMod val="75000"/>
                      </a:schemeClr>
                    </a:solidFill>
                  </a:rPr>
                  <a:t>p,</a:t>
                </a:r>
                <a:r>
                  <a:rPr lang="it-IT" dirty="0" err="1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a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it-IT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16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O</a:t>
                </a:r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8DA4FD8-AF73-572B-616D-5D0AC42EE504}"/>
                  </a:ext>
                </a:extLst>
              </p:cNvPr>
              <p:cNvSpPr txBox="1"/>
              <p:nvPr/>
            </p:nvSpPr>
            <p:spPr>
              <a:xfrm rot="5400000">
                <a:off x="7809307" y="3099552"/>
                <a:ext cx="1284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19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F(</a:t>
                </a:r>
                <a:r>
                  <a:rPr lang="it-IT" dirty="0" err="1">
                    <a:solidFill>
                      <a:schemeClr val="accent1">
                        <a:lumMod val="75000"/>
                      </a:schemeClr>
                    </a:solidFill>
                  </a:rPr>
                  <a:t>p,</a:t>
                </a:r>
                <a:r>
                  <a:rPr lang="it-IT" dirty="0" err="1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g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it-IT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20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</a:rPr>
                  <a:t>Ne</a:t>
                </a:r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680E7E-160E-5529-F734-82813590CE9F}"/>
              </a:ext>
            </a:extLst>
          </p:cNvPr>
          <p:cNvSpPr txBox="1"/>
          <p:nvPr/>
        </p:nvSpPr>
        <p:spPr>
          <a:xfrm>
            <a:off x="4745651" y="531866"/>
            <a:ext cx="3599403" cy="3231654"/>
          </a:xfrm>
          <a:custGeom>
            <a:avLst/>
            <a:gdLst>
              <a:gd name="connsiteX0" fmla="*/ 0 w 3599403"/>
              <a:gd name="connsiteY0" fmla="*/ 0 h 3231654"/>
              <a:gd name="connsiteX1" fmla="*/ 563906 w 3599403"/>
              <a:gd name="connsiteY1" fmla="*/ 0 h 3231654"/>
              <a:gd name="connsiteX2" fmla="*/ 1055825 w 3599403"/>
              <a:gd name="connsiteY2" fmla="*/ 0 h 3231654"/>
              <a:gd name="connsiteX3" fmla="*/ 1727713 w 3599403"/>
              <a:gd name="connsiteY3" fmla="*/ 0 h 3231654"/>
              <a:gd name="connsiteX4" fmla="*/ 2291620 w 3599403"/>
              <a:gd name="connsiteY4" fmla="*/ 0 h 3231654"/>
              <a:gd name="connsiteX5" fmla="*/ 2855526 w 3599403"/>
              <a:gd name="connsiteY5" fmla="*/ 0 h 3231654"/>
              <a:gd name="connsiteX6" fmla="*/ 3599403 w 3599403"/>
              <a:gd name="connsiteY6" fmla="*/ 0 h 3231654"/>
              <a:gd name="connsiteX7" fmla="*/ 3599403 w 3599403"/>
              <a:gd name="connsiteY7" fmla="*/ 473976 h 3231654"/>
              <a:gd name="connsiteX8" fmla="*/ 3599403 w 3599403"/>
              <a:gd name="connsiteY8" fmla="*/ 1012585 h 3231654"/>
              <a:gd name="connsiteX9" fmla="*/ 3599403 w 3599403"/>
              <a:gd name="connsiteY9" fmla="*/ 1486561 h 3231654"/>
              <a:gd name="connsiteX10" fmla="*/ 3599403 w 3599403"/>
              <a:gd name="connsiteY10" fmla="*/ 1960537 h 3231654"/>
              <a:gd name="connsiteX11" fmla="*/ 3599403 w 3599403"/>
              <a:gd name="connsiteY11" fmla="*/ 2499146 h 3231654"/>
              <a:gd name="connsiteX12" fmla="*/ 3599403 w 3599403"/>
              <a:gd name="connsiteY12" fmla="*/ 3231654 h 3231654"/>
              <a:gd name="connsiteX13" fmla="*/ 3107485 w 3599403"/>
              <a:gd name="connsiteY13" fmla="*/ 3231654 h 3231654"/>
              <a:gd name="connsiteX14" fmla="*/ 2435596 w 3599403"/>
              <a:gd name="connsiteY14" fmla="*/ 3231654 h 3231654"/>
              <a:gd name="connsiteX15" fmla="*/ 1907684 w 3599403"/>
              <a:gd name="connsiteY15" fmla="*/ 3231654 h 3231654"/>
              <a:gd name="connsiteX16" fmla="*/ 1307783 w 3599403"/>
              <a:gd name="connsiteY16" fmla="*/ 3231654 h 3231654"/>
              <a:gd name="connsiteX17" fmla="*/ 635895 w 3599403"/>
              <a:gd name="connsiteY17" fmla="*/ 3231654 h 3231654"/>
              <a:gd name="connsiteX18" fmla="*/ 0 w 3599403"/>
              <a:gd name="connsiteY18" fmla="*/ 3231654 h 3231654"/>
              <a:gd name="connsiteX19" fmla="*/ 0 w 3599403"/>
              <a:gd name="connsiteY19" fmla="*/ 2789995 h 3231654"/>
              <a:gd name="connsiteX20" fmla="*/ 0 w 3599403"/>
              <a:gd name="connsiteY20" fmla="*/ 2316019 h 3231654"/>
              <a:gd name="connsiteX21" fmla="*/ 0 w 3599403"/>
              <a:gd name="connsiteY21" fmla="*/ 1809726 h 3231654"/>
              <a:gd name="connsiteX22" fmla="*/ 0 w 3599403"/>
              <a:gd name="connsiteY22" fmla="*/ 1206484 h 3231654"/>
              <a:gd name="connsiteX23" fmla="*/ 0 w 3599403"/>
              <a:gd name="connsiteY23" fmla="*/ 667875 h 3231654"/>
              <a:gd name="connsiteX24" fmla="*/ 0 w 3599403"/>
              <a:gd name="connsiteY24" fmla="*/ 0 h 323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99403" h="3231654" extrusionOk="0">
                <a:moveTo>
                  <a:pt x="0" y="0"/>
                </a:moveTo>
                <a:cubicBezTo>
                  <a:pt x="212026" y="-30689"/>
                  <a:pt x="320960" y="49252"/>
                  <a:pt x="563906" y="0"/>
                </a:cubicBezTo>
                <a:cubicBezTo>
                  <a:pt x="806852" y="-49252"/>
                  <a:pt x="882362" y="4365"/>
                  <a:pt x="1055825" y="0"/>
                </a:cubicBezTo>
                <a:cubicBezTo>
                  <a:pt x="1229288" y="-4365"/>
                  <a:pt x="1404333" y="17859"/>
                  <a:pt x="1727713" y="0"/>
                </a:cubicBezTo>
                <a:cubicBezTo>
                  <a:pt x="2051093" y="-17859"/>
                  <a:pt x="2089741" y="65805"/>
                  <a:pt x="2291620" y="0"/>
                </a:cubicBezTo>
                <a:cubicBezTo>
                  <a:pt x="2493499" y="-65805"/>
                  <a:pt x="2654899" y="39243"/>
                  <a:pt x="2855526" y="0"/>
                </a:cubicBezTo>
                <a:cubicBezTo>
                  <a:pt x="3056153" y="-39243"/>
                  <a:pt x="3428129" y="12380"/>
                  <a:pt x="3599403" y="0"/>
                </a:cubicBezTo>
                <a:cubicBezTo>
                  <a:pt x="3604664" y="179247"/>
                  <a:pt x="3581355" y="267860"/>
                  <a:pt x="3599403" y="473976"/>
                </a:cubicBezTo>
                <a:cubicBezTo>
                  <a:pt x="3617451" y="680092"/>
                  <a:pt x="3595568" y="822397"/>
                  <a:pt x="3599403" y="1012585"/>
                </a:cubicBezTo>
                <a:cubicBezTo>
                  <a:pt x="3603238" y="1202773"/>
                  <a:pt x="3562659" y="1359367"/>
                  <a:pt x="3599403" y="1486561"/>
                </a:cubicBezTo>
                <a:cubicBezTo>
                  <a:pt x="3636147" y="1613755"/>
                  <a:pt x="3574831" y="1783261"/>
                  <a:pt x="3599403" y="1960537"/>
                </a:cubicBezTo>
                <a:cubicBezTo>
                  <a:pt x="3623975" y="2137813"/>
                  <a:pt x="3596837" y="2265381"/>
                  <a:pt x="3599403" y="2499146"/>
                </a:cubicBezTo>
                <a:cubicBezTo>
                  <a:pt x="3601969" y="2732911"/>
                  <a:pt x="3563936" y="2980010"/>
                  <a:pt x="3599403" y="3231654"/>
                </a:cubicBezTo>
                <a:cubicBezTo>
                  <a:pt x="3483873" y="3244921"/>
                  <a:pt x="3292262" y="3225423"/>
                  <a:pt x="3107485" y="3231654"/>
                </a:cubicBezTo>
                <a:cubicBezTo>
                  <a:pt x="2922708" y="3237885"/>
                  <a:pt x="2709432" y="3153362"/>
                  <a:pt x="2435596" y="3231654"/>
                </a:cubicBezTo>
                <a:cubicBezTo>
                  <a:pt x="2161760" y="3309946"/>
                  <a:pt x="2036835" y="3206399"/>
                  <a:pt x="1907684" y="3231654"/>
                </a:cubicBezTo>
                <a:cubicBezTo>
                  <a:pt x="1778533" y="3256909"/>
                  <a:pt x="1496755" y="3166072"/>
                  <a:pt x="1307783" y="3231654"/>
                </a:cubicBezTo>
                <a:cubicBezTo>
                  <a:pt x="1118811" y="3297236"/>
                  <a:pt x="963177" y="3222623"/>
                  <a:pt x="635895" y="3231654"/>
                </a:cubicBezTo>
                <a:cubicBezTo>
                  <a:pt x="308613" y="3240685"/>
                  <a:pt x="168046" y="3169748"/>
                  <a:pt x="0" y="3231654"/>
                </a:cubicBezTo>
                <a:cubicBezTo>
                  <a:pt x="-29416" y="3102452"/>
                  <a:pt x="46493" y="2921206"/>
                  <a:pt x="0" y="2789995"/>
                </a:cubicBezTo>
                <a:cubicBezTo>
                  <a:pt x="-46493" y="2658784"/>
                  <a:pt x="15126" y="2429629"/>
                  <a:pt x="0" y="2316019"/>
                </a:cubicBezTo>
                <a:cubicBezTo>
                  <a:pt x="-15126" y="2202409"/>
                  <a:pt x="31117" y="2047663"/>
                  <a:pt x="0" y="1809726"/>
                </a:cubicBezTo>
                <a:cubicBezTo>
                  <a:pt x="-31117" y="1571789"/>
                  <a:pt x="1647" y="1455054"/>
                  <a:pt x="0" y="1206484"/>
                </a:cubicBezTo>
                <a:cubicBezTo>
                  <a:pt x="-1647" y="957914"/>
                  <a:pt x="40717" y="818700"/>
                  <a:pt x="0" y="667875"/>
                </a:cubicBezTo>
                <a:cubicBezTo>
                  <a:pt x="-40717" y="517050"/>
                  <a:pt x="69327" y="148129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200" b="1" i="0" u="none" strike="noStrike" baseline="0" dirty="0">
                <a:latin typeface="Times-Roman"/>
              </a:rPr>
              <a:t>“We find [Ca/H] values of </a:t>
            </a:r>
            <a:r>
              <a:rPr lang="en-GB" sz="1200" b="1" i="0" u="none" strike="noStrike" baseline="0" dirty="0">
                <a:latin typeface="MTSY"/>
              </a:rPr>
              <a:t>−</a:t>
            </a:r>
            <a:r>
              <a:rPr lang="en-GB" sz="1200" b="1" i="0" u="none" strike="noStrike" baseline="0" dirty="0">
                <a:latin typeface="Times-Roman"/>
              </a:rPr>
              <a:t>7.92, </a:t>
            </a:r>
            <a:r>
              <a:rPr lang="en-GB" sz="1200" b="1" i="0" u="none" strike="noStrike" baseline="0" dirty="0">
                <a:latin typeface="MTSY"/>
              </a:rPr>
              <a:t>−</a:t>
            </a:r>
            <a:r>
              <a:rPr lang="en-GB" sz="1200" b="1" i="0" u="none" strike="noStrike" baseline="0" dirty="0">
                <a:latin typeface="Times-Roman"/>
              </a:rPr>
              <a:t>7.72, and </a:t>
            </a:r>
            <a:r>
              <a:rPr lang="en-GB" sz="1200" b="1" i="0" u="none" strike="noStrike" baseline="0" dirty="0">
                <a:latin typeface="MTSY"/>
              </a:rPr>
              <a:t>−</a:t>
            </a:r>
            <a:r>
              <a:rPr lang="en-GB" sz="1200" b="1" i="0" u="none" strike="noStrike" baseline="0" dirty="0">
                <a:latin typeface="Times-Roman"/>
              </a:rPr>
              <a:t>8.91 for the final models of our </a:t>
            </a:r>
            <a:r>
              <a:rPr lang="en-GB" sz="1200" b="1" i="0" u="none" strike="noStrike" baseline="0" dirty="0">
                <a:latin typeface="Courier"/>
              </a:rPr>
              <a:t>80Mled</a:t>
            </a:r>
            <a:r>
              <a:rPr lang="en-GB" sz="1200" b="1" i="0" u="none" strike="noStrike" baseline="0" dirty="0">
                <a:latin typeface="Times-Roman"/>
              </a:rPr>
              <a:t>, </a:t>
            </a:r>
            <a:r>
              <a:rPr lang="en-GB" sz="1200" b="1" i="0" u="none" strike="noStrike" baseline="0" dirty="0">
                <a:latin typeface="Courier"/>
              </a:rPr>
              <a:t>60Mledf-l</a:t>
            </a:r>
            <a:r>
              <a:rPr lang="en-GB" sz="1200" b="1" i="0" u="none" strike="noStrike" baseline="0" dirty="0">
                <a:latin typeface="Times-Roman"/>
              </a:rPr>
              <a:t>, and </a:t>
            </a:r>
            <a:r>
              <a:rPr lang="en-GB" sz="1200" b="1" i="0" u="none" strike="noStrike" baseline="0" dirty="0">
                <a:latin typeface="Courier"/>
              </a:rPr>
              <a:t>15Mled </a:t>
            </a:r>
            <a:r>
              <a:rPr lang="en-GB" sz="1200" b="1" i="0" u="none" strike="noStrike" baseline="0" dirty="0">
                <a:latin typeface="Times-Roman"/>
              </a:rPr>
              <a:t>simulations, respectively. </a:t>
            </a:r>
            <a:r>
              <a:rPr lang="en-GB" sz="1200" b="1" i="0" u="none" strike="noStrike" baseline="0" dirty="0">
                <a:solidFill>
                  <a:srgbClr val="FF0000"/>
                </a:solidFill>
                <a:latin typeface="Times-Roman"/>
              </a:rPr>
              <a:t>Therefore, the observed Ca abundance is between </a:t>
            </a:r>
            <a:r>
              <a:rPr lang="en-GB" sz="1200" b="1" i="0" u="none" strike="noStrike" baseline="0" dirty="0">
                <a:solidFill>
                  <a:srgbClr val="FF0000"/>
                </a:solidFill>
                <a:latin typeface="MTSY"/>
              </a:rPr>
              <a:t>∼</a:t>
            </a:r>
            <a:r>
              <a:rPr lang="en-GB" sz="1200" b="1" i="0" u="none" strike="noStrike" baseline="0" dirty="0">
                <a:solidFill>
                  <a:srgbClr val="FF0000"/>
                </a:solidFill>
                <a:latin typeface="Times-Roman"/>
              </a:rPr>
              <a:t>0.8 and nearly 2 </a:t>
            </a:r>
            <a:r>
              <a:rPr lang="en-GB" sz="1200" b="1" i="0" u="none" strike="noStrike" baseline="0" dirty="0" err="1">
                <a:solidFill>
                  <a:srgbClr val="FF0000"/>
                </a:solidFill>
                <a:latin typeface="Times-Roman"/>
              </a:rPr>
              <a:t>dex</a:t>
            </a:r>
            <a:r>
              <a:rPr lang="en-GB" sz="1200" b="1" i="0" u="none" strike="noStrike" baseline="0" dirty="0">
                <a:solidFill>
                  <a:srgbClr val="FF0000"/>
                </a:solidFill>
                <a:latin typeface="Times-Roman"/>
              </a:rPr>
              <a:t> larger than</a:t>
            </a:r>
          </a:p>
          <a:p>
            <a:r>
              <a:rPr lang="en-GB" sz="1200" b="1" i="0" u="none" strike="noStrike" baseline="0" dirty="0">
                <a:solidFill>
                  <a:srgbClr val="FF0000"/>
                </a:solidFill>
                <a:latin typeface="Times-Roman"/>
              </a:rPr>
              <a:t>the largest amount of Ca made by hydrostatic H burning in these models.</a:t>
            </a:r>
          </a:p>
          <a:p>
            <a:r>
              <a:rPr lang="en-GB" sz="1200" b="1" i="0" u="none" strike="noStrike" baseline="0" dirty="0">
                <a:solidFill>
                  <a:srgbClr val="0000FF"/>
                </a:solidFill>
                <a:latin typeface="Times-Roman"/>
              </a:rPr>
              <a:t>If the branching ratio for 19F(</a:t>
            </a:r>
            <a:r>
              <a:rPr lang="en-GB" sz="1200" b="1" i="1" u="none" strike="noStrike" baseline="0" dirty="0">
                <a:solidFill>
                  <a:srgbClr val="0000FF"/>
                </a:solidFill>
                <a:latin typeface="Times-Italic"/>
              </a:rPr>
              <a:t>p</a:t>
            </a:r>
            <a:r>
              <a:rPr lang="en-GB" sz="1200" b="1" i="0" u="none" strike="noStrike" baseline="0" dirty="0">
                <a:solidFill>
                  <a:srgbClr val="0000FF"/>
                </a:solidFill>
                <a:latin typeface="Times-Roman"/>
              </a:rPr>
              <a:t>, </a:t>
            </a:r>
            <a:r>
              <a:rPr lang="en-GB" sz="1200" b="1" i="1" u="none" strike="noStrike" baseline="0" dirty="0">
                <a:solidFill>
                  <a:srgbClr val="0000FF"/>
                </a:solidFill>
                <a:latin typeface="MTMI"/>
              </a:rPr>
              <a:t>γ </a:t>
            </a:r>
            <a:r>
              <a:rPr lang="en-GB" sz="1200" b="1" i="0" u="none" strike="noStrike" baseline="0" dirty="0">
                <a:solidFill>
                  <a:srgbClr val="0000FF"/>
                </a:solidFill>
                <a:latin typeface="Times-Roman"/>
              </a:rPr>
              <a:t>)/19F(</a:t>
            </a:r>
            <a:r>
              <a:rPr lang="en-GB" sz="1200" b="1" i="1" u="none" strike="noStrike" baseline="0" dirty="0">
                <a:solidFill>
                  <a:srgbClr val="0000FF"/>
                </a:solidFill>
                <a:latin typeface="Times-Italic"/>
              </a:rPr>
              <a:t>p</a:t>
            </a:r>
            <a:r>
              <a:rPr lang="en-GB" sz="1200" b="1" i="0" u="none" strike="noStrike" baseline="0" dirty="0">
                <a:solidFill>
                  <a:srgbClr val="0000FF"/>
                </a:solidFill>
                <a:latin typeface="Times-Roman"/>
              </a:rPr>
              <a:t>, </a:t>
            </a:r>
            <a:r>
              <a:rPr lang="en-GB" sz="1200" b="1" i="1" u="none" strike="noStrike" baseline="0" dirty="0">
                <a:solidFill>
                  <a:srgbClr val="0000FF"/>
                </a:solidFill>
                <a:latin typeface="MTMI"/>
              </a:rPr>
              <a:t>α</a:t>
            </a:r>
            <a:r>
              <a:rPr lang="en-GB" sz="1200" b="1" i="0" u="none" strike="noStrike" baseline="0" dirty="0">
                <a:solidFill>
                  <a:srgbClr val="0000FF"/>
                </a:solidFill>
                <a:latin typeface="Times-Roman"/>
              </a:rPr>
              <a:t>) were a factor of </a:t>
            </a:r>
            <a:r>
              <a:rPr lang="en-GB" sz="1200" b="1" i="0" u="none" strike="noStrike" baseline="0" dirty="0">
                <a:solidFill>
                  <a:srgbClr val="0000FF"/>
                </a:solidFill>
                <a:latin typeface="MTSY"/>
              </a:rPr>
              <a:t>≈</a:t>
            </a:r>
            <a:r>
              <a:rPr lang="en-GB" sz="1200" b="1" i="0" u="none" strike="noStrike" baseline="0" dirty="0">
                <a:solidFill>
                  <a:srgbClr val="0000FF"/>
                </a:solidFill>
                <a:latin typeface="Times-Roman"/>
              </a:rPr>
              <a:t>10 higher, this would help relieve the tension. </a:t>
            </a:r>
            <a:r>
              <a:rPr lang="en-GB" sz="1200" b="1" i="0" u="none" strike="noStrike" baseline="0" dirty="0">
                <a:latin typeface="Times-Roman"/>
              </a:rPr>
              <a:t>In our PPN simulation using the maximum shell temperature from the </a:t>
            </a:r>
            <a:r>
              <a:rPr lang="en-GB" sz="1200" b="1" i="0" u="none" strike="noStrike" baseline="0" dirty="0">
                <a:latin typeface="Courier"/>
              </a:rPr>
              <a:t>80Mled </a:t>
            </a:r>
            <a:r>
              <a:rPr lang="en-GB" sz="1200" b="1" i="0" u="none" strike="noStrike" baseline="0" dirty="0">
                <a:latin typeface="Times-Roman"/>
              </a:rPr>
              <a:t>model,</a:t>
            </a:r>
          </a:p>
          <a:p>
            <a:r>
              <a:rPr lang="en-GB" sz="1200" b="1" i="0" u="none" strike="noStrike" baseline="0" dirty="0">
                <a:latin typeface="Times-Roman"/>
              </a:rPr>
              <a:t>increasing the 19</a:t>
            </a:r>
            <a:r>
              <a:rPr lang="en-GB" sz="1200" b="1" i="1" u="none" strike="noStrike" baseline="0" dirty="0">
                <a:latin typeface="Times-Italic"/>
              </a:rPr>
              <a:t>F</a:t>
            </a:r>
            <a:r>
              <a:rPr lang="en-GB" sz="1200" b="1" i="0" u="none" strike="noStrike" baseline="0" dirty="0">
                <a:latin typeface="Times-Roman"/>
              </a:rPr>
              <a:t>(</a:t>
            </a:r>
            <a:r>
              <a:rPr lang="en-GB" sz="1200" b="1" i="1" u="none" strike="noStrike" baseline="0" dirty="0">
                <a:latin typeface="Times-Italic"/>
              </a:rPr>
              <a:t>p</a:t>
            </a:r>
            <a:r>
              <a:rPr lang="en-GB" sz="1200" b="1" i="0" u="none" strike="noStrike" baseline="0" dirty="0">
                <a:latin typeface="Times-Roman"/>
              </a:rPr>
              <a:t>, </a:t>
            </a:r>
            <a:r>
              <a:rPr lang="en-GB" sz="1200" b="1" i="1" u="none" strike="noStrike" baseline="0" dirty="0">
                <a:latin typeface="MTMI"/>
              </a:rPr>
              <a:t>α</a:t>
            </a:r>
            <a:r>
              <a:rPr lang="en-GB" sz="1200" b="1" i="0" u="none" strike="noStrike" baseline="0" dirty="0">
                <a:latin typeface="Times-Roman"/>
              </a:rPr>
              <a:t>) rate by a factor of 10 results in an increase in the Ca abundance of 1 </a:t>
            </a:r>
            <a:r>
              <a:rPr lang="en-GB" sz="1200" b="1" i="0" u="none" strike="noStrike" baseline="0" dirty="0" err="1">
                <a:latin typeface="Times-Roman"/>
              </a:rPr>
              <a:t>dex</a:t>
            </a:r>
            <a:r>
              <a:rPr lang="en-GB" sz="1200" b="1" i="0" u="none" strike="noStrike" baseline="0" dirty="0">
                <a:latin typeface="Times-Roman"/>
              </a:rPr>
              <a:t>.”</a:t>
            </a:r>
          </a:p>
          <a:p>
            <a:endParaRPr lang="en-GB" sz="1200" b="1" dirty="0">
              <a:latin typeface="Times-Roman"/>
            </a:endParaRPr>
          </a:p>
          <a:p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-Roman"/>
              </a:rPr>
              <a:t>O. Clarkson, F. Herwig, </a:t>
            </a:r>
            <a:r>
              <a:rPr lang="en-GB" sz="1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-Roman"/>
              </a:rPr>
              <a:t>Convective H–He interactions in massive population III stellar evolution Models</a:t>
            </a: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-Roman"/>
              </a:rPr>
              <a:t>, MNRAS 500, 2685–2703 (2021)</a:t>
            </a:r>
            <a:endParaRPr lang="en-GB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30E4D26-CC2D-D086-DD5D-F39BA4AFAB1C}"/>
              </a:ext>
            </a:extLst>
          </p:cNvPr>
          <p:cNvSpPr txBox="1"/>
          <p:nvPr/>
        </p:nvSpPr>
        <p:spPr>
          <a:xfrm>
            <a:off x="626578" y="4476941"/>
            <a:ext cx="8238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aseline="30000" dirty="0"/>
              <a:t>19</a:t>
            </a:r>
            <a:r>
              <a:rPr lang="en-US" dirty="0"/>
              <a:t>F(</a:t>
            </a:r>
            <a:r>
              <a:rPr lang="en-US" dirty="0" err="1"/>
              <a:t>p,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dirty="0"/>
              <a:t>) and </a:t>
            </a:r>
            <a:r>
              <a:rPr lang="en-US" baseline="30000" dirty="0"/>
              <a:t>19</a:t>
            </a:r>
            <a:r>
              <a:rPr lang="en-US" dirty="0"/>
              <a:t>F(</a:t>
            </a:r>
            <a:r>
              <a:rPr lang="en-US" dirty="0" err="1"/>
              <a:t>p,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key to describe CNO cycle loss in first generation (pop III) stars  </a:t>
            </a:r>
            <a:r>
              <a:rPr lang="en-US" sz="1800" b="0" i="0" u="none" strike="noStrike" baseline="0" dirty="0">
                <a:latin typeface="HardingText-Regular"/>
              </a:rPr>
              <a:t>path to calcium production through breakout from the “</a:t>
            </a:r>
            <a:r>
              <a:rPr lang="it-IT" sz="1800" b="0" i="0" u="none" strike="noStrike" baseline="0" dirty="0" err="1">
                <a:latin typeface="HardingText-Regular"/>
              </a:rPr>
              <a:t>warm</a:t>
            </a:r>
            <a:r>
              <a:rPr lang="en-US" sz="1800" b="0" i="0" u="none" strike="noStrike" baseline="0" dirty="0">
                <a:latin typeface="HardingText-Regular"/>
              </a:rPr>
              <a:t>“</a:t>
            </a:r>
            <a:r>
              <a:rPr lang="it-IT" sz="1800" b="0" i="0" u="none" strike="noStrike" baseline="0" dirty="0">
                <a:latin typeface="HardingText-Regular"/>
              </a:rPr>
              <a:t> </a:t>
            </a:r>
            <a:r>
              <a:rPr lang="en-US" sz="1800" b="0" i="0" u="none" strike="noStrike" baseline="0" dirty="0">
                <a:latin typeface="HardingText-Regular"/>
              </a:rPr>
              <a:t>CNO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u="sng" dirty="0">
                <a:solidFill>
                  <a:srgbClr val="0070C0"/>
                </a:solidFill>
                <a:sym typeface="Wingdings" panose="05000000000000000000" pitchFamily="2" charset="2"/>
              </a:rPr>
              <a:t>see talk from J. He</a:t>
            </a:r>
            <a:r>
              <a:rPr lang="en-US" dirty="0">
                <a:sym typeface="Wingdings" panose="05000000000000000000" pitchFamily="2" charset="2"/>
              </a:rPr>
              <a:t>).</a:t>
            </a:r>
          </a:p>
          <a:p>
            <a:pPr algn="l"/>
            <a:r>
              <a:rPr lang="en-US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R.J.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deBoer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et al., Phys. Rev. C 103 (2021) 055815</a:t>
            </a:r>
          </a:p>
          <a:p>
            <a:pPr algn="l"/>
            <a:r>
              <a:rPr lang="en-US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L.Y. Zhang et al., Phys. Rev. Lett. 127 (2021) 152702</a:t>
            </a:r>
          </a:p>
          <a:p>
            <a:pPr algn="l"/>
            <a:r>
              <a:rPr lang="en-US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L.Y. Zhang et al., Nature 610 (2022) 656</a:t>
            </a:r>
            <a:endParaRPr lang="it-IT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B6FA8-74B1-43E7-1A91-FFAA14EBD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48FBF1A0-8088-CFDE-BB78-D7F978796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45F749-5017-BCCF-50B8-B46DA5D35C8F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897513E-651C-8309-157D-FA02E607D342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BD806DFC-1715-DFE7-A385-1943159DF15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B6FF424-AF1F-0782-508A-2A39A52D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baseline="30000" dirty="0">
                <a:solidFill>
                  <a:schemeClr val="bg1"/>
                </a:solidFill>
              </a:rPr>
              <a:t>19</a:t>
            </a:r>
            <a:r>
              <a:rPr lang="en-US" sz="2400" b="1" dirty="0">
                <a:solidFill>
                  <a:schemeClr val="bg1"/>
                </a:solidFill>
              </a:rPr>
              <a:t>F(</a:t>
            </a:r>
            <a:r>
              <a:rPr lang="en-US" sz="2400" b="1" dirty="0" err="1">
                <a:solidFill>
                  <a:schemeClr val="bg1"/>
                </a:solidFill>
              </a:rPr>
              <a:t>p,</a:t>
            </a:r>
            <a:r>
              <a:rPr lang="en-US" sz="2400" b="1" dirty="0" err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en-US" sz="2400" b="1" baseline="30000" dirty="0">
                <a:solidFill>
                  <a:schemeClr val="bg1"/>
                </a:solidFill>
              </a:rPr>
              <a:t>16</a:t>
            </a:r>
            <a:r>
              <a:rPr lang="en-US" sz="2400" b="1" dirty="0">
                <a:solidFill>
                  <a:schemeClr val="bg1"/>
                </a:solidFill>
              </a:rPr>
              <a:t>O: former data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2989F-5460-9996-DDF7-0E985C69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5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EFC54A91-B719-6019-B3EC-379ADC5F7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0D32BF0-5B9B-8ECD-251D-E8B5E718EECD}"/>
              </a:ext>
            </a:extLst>
          </p:cNvPr>
          <p:cNvGrpSpPr/>
          <p:nvPr/>
        </p:nvGrpSpPr>
        <p:grpSpPr>
          <a:xfrm>
            <a:off x="812021" y="467696"/>
            <a:ext cx="3641985" cy="5922607"/>
            <a:chOff x="8464482" y="488861"/>
            <a:chExt cx="3641985" cy="5922607"/>
          </a:xfrm>
          <a:solidFill>
            <a:schemeClr val="bg1"/>
          </a:solidFill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FE5869BE-39B0-C9FA-42FF-FEDA37A28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7517" y="488861"/>
              <a:ext cx="3448950" cy="3947715"/>
            </a:xfrm>
            <a:prstGeom prst="rect">
              <a:avLst/>
            </a:prstGeom>
            <a:grpFill/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EB99CE1C-B67D-3154-42AE-000E780EC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4482" y="4420338"/>
              <a:ext cx="3600322" cy="1991130"/>
            </a:xfrm>
            <a:prstGeom prst="rect">
              <a:avLst/>
            </a:prstGeom>
            <a:grpFill/>
          </p:spPr>
        </p:pic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470912CE-230E-FE9E-B613-E7A84236239F}"/>
              </a:ext>
            </a:extLst>
          </p:cNvPr>
          <p:cNvSpPr/>
          <p:nvPr/>
        </p:nvSpPr>
        <p:spPr>
          <a:xfrm>
            <a:off x="1426059" y="899496"/>
            <a:ext cx="1224013" cy="93085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BBDB5ED-2C16-336C-04C0-7536BA7278B4}"/>
              </a:ext>
            </a:extLst>
          </p:cNvPr>
          <p:cNvSpPr/>
          <p:nvPr/>
        </p:nvSpPr>
        <p:spPr>
          <a:xfrm>
            <a:off x="1340650" y="3347069"/>
            <a:ext cx="1224013" cy="93085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30472E5-95AB-9E27-0383-5583694A44CD}"/>
              </a:ext>
            </a:extLst>
          </p:cNvPr>
          <p:cNvSpPr/>
          <p:nvPr/>
        </p:nvSpPr>
        <p:spPr>
          <a:xfrm>
            <a:off x="1307126" y="5329215"/>
            <a:ext cx="1361996" cy="93085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66879B-DA13-2559-C607-54B2DDBD134E}"/>
              </a:ext>
            </a:extLst>
          </p:cNvPr>
          <p:cNvSpPr txBox="1"/>
          <p:nvPr/>
        </p:nvSpPr>
        <p:spPr>
          <a:xfrm rot="16200000">
            <a:off x="-602324" y="3026664"/>
            <a:ext cx="265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NACRE compilation (2000)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CA27FC3-559E-3228-3EFC-998A8BC7D5FC}"/>
              </a:ext>
            </a:extLst>
          </p:cNvPr>
          <p:cNvSpPr/>
          <p:nvPr/>
        </p:nvSpPr>
        <p:spPr>
          <a:xfrm>
            <a:off x="452927" y="396835"/>
            <a:ext cx="4119073" cy="59934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B9669E3-FD73-1518-5E70-53C48BD48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129" y="638701"/>
            <a:ext cx="3600322" cy="2538188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A3FFC59-B495-55DF-09E7-92F3D3201392}"/>
              </a:ext>
            </a:extLst>
          </p:cNvPr>
          <p:cNvSpPr txBox="1"/>
          <p:nvPr/>
        </p:nvSpPr>
        <p:spPr>
          <a:xfrm>
            <a:off x="5503131" y="474977"/>
            <a:ext cx="3640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M. La Cognata et al., </a:t>
            </a:r>
            <a:r>
              <a:rPr kumimoji="0" lang="it-IT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Astr</a:t>
            </a:r>
            <a:r>
              <a:rPr lang="it-IT" sz="1000" b="1" kern="0" dirty="0">
                <a:solidFill>
                  <a:srgbClr val="008000"/>
                </a:solidFill>
              </a:rPr>
              <a:t>. J. Lett. 2011</a:t>
            </a:r>
            <a:endParaRPr kumimoji="0" lang="it-IT" sz="10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425966A-5F5F-B660-2633-FE566ABCDEA4}"/>
              </a:ext>
            </a:extLst>
          </p:cNvPr>
          <p:cNvSpPr txBox="1"/>
          <p:nvPr/>
        </p:nvSpPr>
        <p:spPr>
          <a:xfrm>
            <a:off x="5643591" y="2256887"/>
            <a:ext cx="124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 Method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FC37CBBC-BDB4-F3A7-16E0-1EA733D7EB90}"/>
              </a:ext>
            </a:extLst>
          </p:cNvPr>
          <p:cNvSpPr/>
          <p:nvPr/>
        </p:nvSpPr>
        <p:spPr>
          <a:xfrm>
            <a:off x="6751244" y="1402026"/>
            <a:ext cx="1056698" cy="1056815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4556885D-BE1E-2ABD-F78C-21DAD0D1C49A}"/>
              </a:ext>
            </a:extLst>
          </p:cNvPr>
          <p:cNvGrpSpPr/>
          <p:nvPr/>
        </p:nvGrpSpPr>
        <p:grpSpPr>
          <a:xfrm>
            <a:off x="5370515" y="1930434"/>
            <a:ext cx="3773485" cy="4459869"/>
            <a:chOff x="5370515" y="1930434"/>
            <a:chExt cx="3773485" cy="4459869"/>
          </a:xfrm>
        </p:grpSpPr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A950608F-A257-3290-E0BF-54788BD22ABB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5370515" y="1930434"/>
              <a:ext cx="1380729" cy="17494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8D46DEC1-2BC6-C770-E2FC-7882BF27FE18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>
              <a:off x="7807942" y="1930434"/>
              <a:ext cx="1195594" cy="17494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6278251F-2197-958F-B13A-F3038AB999CE}"/>
                </a:ext>
              </a:extLst>
            </p:cNvPr>
            <p:cNvGrpSpPr/>
            <p:nvPr/>
          </p:nvGrpSpPr>
          <p:grpSpPr>
            <a:xfrm>
              <a:off x="5370515" y="3681111"/>
              <a:ext cx="3773485" cy="2709192"/>
              <a:chOff x="5370515" y="3681111"/>
              <a:chExt cx="3773485" cy="2709192"/>
            </a:xfrm>
          </p:grpSpPr>
          <p:grpSp>
            <p:nvGrpSpPr>
              <p:cNvPr id="15" name="Gruppo 14">
                <a:extLst>
                  <a:ext uri="{FF2B5EF4-FFF2-40B4-BE49-F238E27FC236}">
                    <a16:creationId xmlns:a16="http://schemas.microsoft.com/office/drawing/2014/main" id="{B61E4911-EF81-858C-1882-9753F82D4FCD}"/>
                  </a:ext>
                </a:extLst>
              </p:cNvPr>
              <p:cNvGrpSpPr/>
              <p:nvPr/>
            </p:nvGrpSpPr>
            <p:grpSpPr>
              <a:xfrm>
                <a:off x="5503142" y="3805046"/>
                <a:ext cx="3640858" cy="2552595"/>
                <a:chOff x="6145503" y="1749484"/>
                <a:chExt cx="3640858" cy="2552595"/>
              </a:xfrm>
            </p:grpSpPr>
            <p:pic>
              <p:nvPicPr>
                <p:cNvPr id="16" name="Picture 2">
                  <a:extLst>
                    <a:ext uri="{FF2B5EF4-FFF2-40B4-BE49-F238E27FC236}">
                      <a16:creationId xmlns:a16="http://schemas.microsoft.com/office/drawing/2014/main" id="{A094D446-CBFB-D272-A690-D3610939E5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8909" y="1749484"/>
                  <a:ext cx="2561816" cy="22004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4DBA59A3-D90A-5CE0-3ACA-FF5A309FE2A7}"/>
                    </a:ext>
                  </a:extLst>
                </p:cNvPr>
                <p:cNvSpPr txBox="1"/>
                <p:nvPr/>
              </p:nvSpPr>
              <p:spPr>
                <a:xfrm>
                  <a:off x="6145503" y="3901969"/>
                  <a:ext cx="36408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it-IT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</a:rPr>
                    <a:t>I. Lombardo, </a:t>
                  </a:r>
                  <a:r>
                    <a:rPr kumimoji="0" lang="it-IT" sz="1000" b="1" i="0" strike="noStrike" kern="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</a:rPr>
                    <a:t>D. Dell’Aquila, </a:t>
                  </a:r>
                  <a:r>
                    <a:rPr kumimoji="0" lang="it-IT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</a:rPr>
                    <a:t>L. </a:t>
                  </a:r>
                  <a:r>
                    <a:rPr kumimoji="0" lang="it-IT" sz="1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</a:rPr>
                    <a:t>Campajola</a:t>
                  </a:r>
                  <a:r>
                    <a:rPr kumimoji="0" lang="it-IT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</a:rPr>
                    <a:t>, E. Rosato, G. Spadaccini and M. Vigilante, </a:t>
                  </a:r>
                  <a:r>
                    <a:rPr kumimoji="0" lang="it-IT" sz="10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</a:rPr>
                    <a:t>J. </a:t>
                  </a:r>
                  <a:r>
                    <a:rPr kumimoji="0" lang="it-IT" sz="1000" b="1" i="1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</a:rPr>
                    <a:t>Phys</a:t>
                  </a:r>
                  <a:r>
                    <a:rPr kumimoji="0" lang="it-IT" sz="10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</a:rPr>
                    <a:t>. G</a:t>
                  </a:r>
                  <a:r>
                    <a:rPr kumimoji="0" lang="it-IT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</a:rPr>
                    <a:t> 40 (2013) 125102</a:t>
                  </a:r>
                </a:p>
              </p:txBody>
            </p:sp>
          </p:grp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8A92028C-9C1E-A29D-95D7-566185E4C4B5}"/>
                  </a:ext>
                </a:extLst>
              </p:cNvPr>
              <p:cNvSpPr/>
              <p:nvPr/>
            </p:nvSpPr>
            <p:spPr>
              <a:xfrm>
                <a:off x="5370515" y="3681111"/>
                <a:ext cx="3640858" cy="270919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978AAAB3-BA0F-45FD-CA9C-FA3D3E4AD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328" y="3689266"/>
            <a:ext cx="3239874" cy="2692882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F282FEC7-CD82-1D3C-9C92-EB4C87547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5"/>
          <a:stretch/>
        </p:blipFill>
        <p:spPr bwMode="auto">
          <a:xfrm>
            <a:off x="1365471" y="807558"/>
            <a:ext cx="3881851" cy="325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1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929ED-2CB8-BD34-FC29-331316F9A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9316FAF0-5B2D-9229-386B-6D28D387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944F5-E96E-C0BA-A39D-3D95E24C67AC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C0FE64B-49BB-9B71-42D6-450DF728DD22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22B0FCF0-A884-E9D5-A0D9-209B2C4D03E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E52173-485D-3575-4F41-3E86A03A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baseline="30000" dirty="0">
                <a:solidFill>
                  <a:schemeClr val="bg1"/>
                </a:solidFill>
              </a:rPr>
              <a:t>19</a:t>
            </a:r>
            <a:r>
              <a:rPr lang="en-US" sz="2400" b="1" dirty="0">
                <a:solidFill>
                  <a:schemeClr val="bg1"/>
                </a:solidFill>
              </a:rPr>
              <a:t>F(</a:t>
            </a:r>
            <a:r>
              <a:rPr lang="en-US" sz="2400" b="1" dirty="0" err="1">
                <a:solidFill>
                  <a:schemeClr val="bg1"/>
                </a:solidFill>
              </a:rPr>
              <a:t>p,</a:t>
            </a:r>
            <a:r>
              <a:rPr lang="en-US" sz="2400" b="1" dirty="0" err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en-US" sz="2400" b="1" baseline="30000" dirty="0">
                <a:solidFill>
                  <a:schemeClr val="bg1"/>
                </a:solidFill>
              </a:rPr>
              <a:t>16</a:t>
            </a:r>
            <a:r>
              <a:rPr lang="en-US" sz="2400" b="1" dirty="0">
                <a:solidFill>
                  <a:schemeClr val="bg1"/>
                </a:solidFill>
              </a:rPr>
              <a:t>O: our direct experiment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1E62D-1EE2-72C1-A877-F081A5B7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6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A1FB912E-E65B-704D-5071-13E655BFA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20" name="Picture 4" descr="Risultati immagini per cn accelerator LNL">
            <a:extLst>
              <a:ext uri="{FF2B5EF4-FFF2-40B4-BE49-F238E27FC236}">
                <a16:creationId xmlns:a16="http://schemas.microsoft.com/office/drawing/2014/main" id="{977E1530-AF96-85FB-2F1D-BCCBD607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5" y="615312"/>
            <a:ext cx="3111866" cy="23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EC09D42-141E-2C5C-23FE-B4FA3D2A32AA}"/>
              </a:ext>
            </a:extLst>
          </p:cNvPr>
          <p:cNvSpPr txBox="1"/>
          <p:nvPr/>
        </p:nvSpPr>
        <p:spPr>
          <a:xfrm>
            <a:off x="593969" y="2612565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AN-2000 (INFN-LNL)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8AB23C1-545F-4D7E-3E62-A7DA69128068}"/>
              </a:ext>
            </a:extLst>
          </p:cNvPr>
          <p:cNvSpPr txBox="1"/>
          <p:nvPr/>
        </p:nvSpPr>
        <p:spPr>
          <a:xfrm>
            <a:off x="3997961" y="615312"/>
            <a:ext cx="4898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 to the “</a:t>
            </a:r>
            <a:r>
              <a:rPr lang="en-US" dirty="0">
                <a:solidFill>
                  <a:srgbClr val="0070C0"/>
                </a:solidFill>
              </a:rPr>
              <a:t>astrophysical</a:t>
            </a:r>
            <a:r>
              <a:rPr lang="en-US" dirty="0"/>
              <a:t>” energy region (</a:t>
            </a:r>
            <a:r>
              <a:rPr lang="en-US" dirty="0">
                <a:solidFill>
                  <a:srgbClr val="FF0000"/>
                </a:solidFill>
              </a:rPr>
              <a:t>0.2 – 0.6 MeV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the INFN – LNL experiment at the AN-2000 accelerator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67873CC0-8072-891F-BD84-B57F0303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802" y="1780187"/>
            <a:ext cx="4559115" cy="4325182"/>
          </a:xfrm>
          <a:prstGeom prst="rect">
            <a:avLst/>
          </a:prstGeom>
        </p:spPr>
      </p:pic>
      <p:pic>
        <p:nvPicPr>
          <p:cNvPr id="25" name="Picture 5" descr="C:\Users\ivano\Desktop\vari documenti\foto NASPENA\P1020228[1].JPG">
            <a:extLst>
              <a:ext uri="{FF2B5EF4-FFF2-40B4-BE49-F238E27FC236}">
                <a16:creationId xmlns:a16="http://schemas.microsoft.com/office/drawing/2014/main" id="{0297FC05-6BEA-EC41-9514-1C6523ED8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/>
          <a:stretch/>
        </p:blipFill>
        <p:spPr bwMode="auto">
          <a:xfrm>
            <a:off x="605625" y="3192140"/>
            <a:ext cx="3130546" cy="272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8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7E313-F5FD-5CB9-A4E8-54F1CE2B3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F957FF05-6B1D-7272-3691-A4DE6D200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F07E2-3F10-25E5-FFF6-5582964779B1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1E64DB9-BF61-8045-C09B-786CD0E3109E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D7210E3F-1B46-E966-3D1D-75538D48165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403467-5E01-6970-0AC7-D43FD835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baseline="30000" dirty="0">
                <a:solidFill>
                  <a:schemeClr val="bg1"/>
                </a:solidFill>
              </a:rPr>
              <a:t>19</a:t>
            </a:r>
            <a:r>
              <a:rPr lang="en-US" sz="2400" b="1" dirty="0">
                <a:solidFill>
                  <a:schemeClr val="bg1"/>
                </a:solidFill>
              </a:rPr>
              <a:t>F(</a:t>
            </a:r>
            <a:r>
              <a:rPr lang="en-US" sz="2400" b="1" dirty="0" err="1">
                <a:solidFill>
                  <a:schemeClr val="bg1"/>
                </a:solidFill>
              </a:rPr>
              <a:t>p,</a:t>
            </a:r>
            <a:r>
              <a:rPr lang="en-US" sz="2400" b="1" dirty="0" err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en-US" sz="2400" b="1" baseline="30000" dirty="0">
                <a:solidFill>
                  <a:schemeClr val="bg1"/>
                </a:solidFill>
              </a:rPr>
              <a:t>16</a:t>
            </a:r>
            <a:r>
              <a:rPr lang="en-US" sz="2400" b="1" dirty="0">
                <a:solidFill>
                  <a:schemeClr val="bg1"/>
                </a:solidFill>
              </a:rPr>
              <a:t>O: our direct experiment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5CDEB-0369-6917-6541-2B792CCB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7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2C805263-FA4F-43F6-006D-170B2619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5EDA771-7BEB-533D-AD72-F9BB0E62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5" y="480485"/>
            <a:ext cx="4229077" cy="590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92481E0A-FE32-3112-7AA7-31987869E186}"/>
              </a:ext>
            </a:extLst>
          </p:cNvPr>
          <p:cNvCxnSpPr/>
          <p:nvPr/>
        </p:nvCxnSpPr>
        <p:spPr>
          <a:xfrm>
            <a:off x="1979712" y="980728"/>
            <a:ext cx="0" cy="432048"/>
          </a:xfrm>
          <a:prstGeom prst="straightConnector1">
            <a:avLst/>
          </a:prstGeom>
          <a:noFill/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4F71B26-FA51-6678-BE0E-24DA7FDC61CB}"/>
              </a:ext>
            </a:extLst>
          </p:cNvPr>
          <p:cNvCxnSpPr/>
          <p:nvPr/>
        </p:nvCxnSpPr>
        <p:spPr>
          <a:xfrm>
            <a:off x="2411760" y="1334345"/>
            <a:ext cx="0" cy="432048"/>
          </a:xfrm>
          <a:prstGeom prst="straightConnector1">
            <a:avLst/>
          </a:prstGeom>
          <a:noFill/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4A6D2EC-6D6D-BB14-1378-98D2452B6785}"/>
              </a:ext>
            </a:extLst>
          </p:cNvPr>
          <p:cNvCxnSpPr/>
          <p:nvPr/>
        </p:nvCxnSpPr>
        <p:spPr>
          <a:xfrm>
            <a:off x="3491880" y="980728"/>
            <a:ext cx="0" cy="432048"/>
          </a:xfrm>
          <a:prstGeom prst="straightConnector1">
            <a:avLst/>
          </a:prstGeom>
          <a:noFill/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F2832D4-B73E-2FA2-C1EC-343A5DE3AD78}"/>
              </a:ext>
            </a:extLst>
          </p:cNvPr>
          <p:cNvCxnSpPr/>
          <p:nvPr/>
        </p:nvCxnSpPr>
        <p:spPr>
          <a:xfrm>
            <a:off x="3635896" y="980728"/>
            <a:ext cx="0" cy="432048"/>
          </a:xfrm>
          <a:prstGeom prst="straightConnector1">
            <a:avLst/>
          </a:prstGeom>
          <a:noFill/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2E8EA8F-20ED-92CB-9E89-BC7A5F35D560}"/>
              </a:ext>
            </a:extLst>
          </p:cNvPr>
          <p:cNvCxnSpPr/>
          <p:nvPr/>
        </p:nvCxnSpPr>
        <p:spPr>
          <a:xfrm>
            <a:off x="3742408" y="1196752"/>
            <a:ext cx="0" cy="432048"/>
          </a:xfrm>
          <a:prstGeom prst="straightConnector1">
            <a:avLst/>
          </a:prstGeom>
          <a:noFill/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10C7F2B-075D-E04B-04B4-1451846A0855}"/>
              </a:ext>
            </a:extLst>
          </p:cNvPr>
          <p:cNvCxnSpPr/>
          <p:nvPr/>
        </p:nvCxnSpPr>
        <p:spPr>
          <a:xfrm flipV="1">
            <a:off x="1493834" y="2198441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2237302-7178-9708-43D1-59A837710DAB}"/>
              </a:ext>
            </a:extLst>
          </p:cNvPr>
          <p:cNvCxnSpPr/>
          <p:nvPr/>
        </p:nvCxnSpPr>
        <p:spPr>
          <a:xfrm>
            <a:off x="3834668" y="951053"/>
            <a:ext cx="0" cy="432048"/>
          </a:xfrm>
          <a:prstGeom prst="straightConnector1">
            <a:avLst/>
          </a:prstGeom>
          <a:noFill/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7492E935-7D85-A7AA-B9A4-B9E9F968E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518918"/>
              </p:ext>
            </p:extLst>
          </p:nvPr>
        </p:nvGraphicFramePr>
        <p:xfrm>
          <a:off x="5580112" y="3270592"/>
          <a:ext cx="2842170" cy="2966720"/>
        </p:xfrm>
        <a:graphic>
          <a:graphicData uri="http://schemas.openxmlformats.org/drawingml/2006/table">
            <a:tbl>
              <a:tblPr firstRow="1" bandRow="1"/>
              <a:tblGrid>
                <a:gridCol w="94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it-IT" baseline="-250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it-IT" baseline="-25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err="1">
                          <a:solidFill>
                            <a:schemeClr val="bg1"/>
                          </a:solidFill>
                          <a:latin typeface="Symbol" pitchFamily="18" charset="2"/>
                          <a:cs typeface="Arial" pitchFamily="34" charset="0"/>
                        </a:rPr>
                        <a:t>G</a:t>
                      </a:r>
                      <a:r>
                        <a:rPr lang="it-IT" baseline="-250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</a:t>
                      </a:r>
                      <a:r>
                        <a:rPr lang="it-IT" baseline="-25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it-IT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it-IT" baseline="-25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it-IT" baseline="30000" dirty="0" err="1">
                          <a:solidFill>
                            <a:schemeClr val="bg1"/>
                          </a:solidFill>
                          <a:latin typeface="Symbol" pitchFamily="18" charset="2"/>
                          <a:cs typeface="Arial" pitchFamily="34" charset="0"/>
                        </a:rPr>
                        <a:t>p</a:t>
                      </a:r>
                      <a:endParaRPr lang="it-IT" baseline="30000" dirty="0">
                        <a:solidFill>
                          <a:schemeClr val="bg1"/>
                        </a:solidFill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0.801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it-IT" sz="1400" baseline="30000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it-IT" sz="1400" b="1" baseline="30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0.783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it-IT" sz="1400" baseline="30000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it-IT" sz="1400" b="1" baseline="30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0.733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it-IT" sz="1400" baseline="30000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0.700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it-IT" sz="1400" baseline="30000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0.380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it-IT" sz="1400" b="1" baseline="300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0.251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it-IT" sz="1400" b="1" baseline="300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0.113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it-IT" sz="1400" b="1" baseline="30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FD565F4-69C0-8BE7-7DB1-3DDB3CB973A5}"/>
              </a:ext>
            </a:extLst>
          </p:cNvPr>
          <p:cNvSpPr txBox="1"/>
          <p:nvPr/>
        </p:nvSpPr>
        <p:spPr>
          <a:xfrm rot="570567">
            <a:off x="1784100" y="2624540"/>
            <a:ext cx="681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NACRE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1ADBE058-4B04-5569-7C7A-E53450EF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548" y="1201721"/>
            <a:ext cx="42071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S(E)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factor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low energies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 broad state at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13.095 MeV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 interference with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12.957 MeV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state 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kumimoji="0" lang="en-US" sz="16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cm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=0.113 TH method).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RR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1.5 – 2 times larger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than the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previous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NACRE non-resonant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extrapolation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E73505F-FDCE-321F-1938-A5F35AAF7159}"/>
              </a:ext>
            </a:extLst>
          </p:cNvPr>
          <p:cNvSpPr txBox="1"/>
          <p:nvPr/>
        </p:nvSpPr>
        <p:spPr>
          <a:xfrm>
            <a:off x="2771800" y="5483621"/>
            <a:ext cx="276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Large </a:t>
            </a:r>
            <a:r>
              <a:rPr lang="it-IT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it-IT" b="1" dirty="0">
                <a:solidFill>
                  <a:srgbClr val="0070C0"/>
                </a:solidFill>
              </a:rPr>
              <a:t> cluster </a:t>
            </a:r>
            <a:r>
              <a:rPr lang="it-IT" b="1" dirty="0" err="1">
                <a:solidFill>
                  <a:srgbClr val="0070C0"/>
                </a:solidFill>
              </a:rPr>
              <a:t>structure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>
                <a:solidFill>
                  <a:srgbClr val="0070C0"/>
                </a:solidFill>
                <a:sym typeface="Wingdings" pitchFamily="2" charset="2"/>
              </a:rPr>
              <a:t>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9" name="Text Box 257">
            <a:extLst>
              <a:ext uri="{FF2B5EF4-FFF2-40B4-BE49-F238E27FC236}">
                <a16:creationId xmlns:a16="http://schemas.microsoft.com/office/drawing/2014/main" id="{BB76F82D-3A9B-A2A4-0E1A-8255DB86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0" y="404664"/>
            <a:ext cx="46805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I. Lombardo, D. </a:t>
            </a:r>
            <a:r>
              <a:rPr kumimoji="0" lang="en-US" sz="1000" b="1" i="0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Dell’Aquila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A. Di </a:t>
            </a:r>
            <a:r>
              <a:rPr kumimoji="0" lang="en-US" sz="1000" b="1" i="0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Leva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I. </a:t>
            </a:r>
            <a:r>
              <a:rPr kumimoji="0" lang="en-US" sz="1000" b="1" i="0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Indelicato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M. La </a:t>
            </a:r>
            <a:r>
              <a:rPr kumimoji="0" lang="en-US" sz="1000" b="1" i="0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Cognata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M. La </a:t>
            </a:r>
            <a:r>
              <a:rPr kumimoji="0" lang="en-US" sz="1000" b="1" i="0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Commara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A. </a:t>
            </a:r>
            <a:r>
              <a:rPr kumimoji="0" lang="en-US" sz="1000" b="1" i="0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Ordine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V. Rigato, M. </a:t>
            </a:r>
            <a:r>
              <a:rPr kumimoji="0" lang="en-US" sz="1000" b="1" i="0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Romoli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E. </a:t>
            </a:r>
            <a:r>
              <a:rPr kumimoji="0" lang="en-US" sz="1000" b="1" i="0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Rosato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G. </a:t>
            </a:r>
            <a:r>
              <a:rPr kumimoji="0" lang="en-US" sz="1000" b="1" i="0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Spadaccini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C. </a:t>
            </a:r>
            <a:r>
              <a:rPr kumimoji="0" lang="en-US" sz="1000" b="1" i="0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Spitaleri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A. </a:t>
            </a:r>
            <a:r>
              <a:rPr kumimoji="0" lang="en-US" sz="1000" b="1" i="0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Tumino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and M. Vigilante, </a:t>
            </a:r>
            <a:r>
              <a:rPr kumimoji="0" lang="en-US" sz="1000" b="1" i="1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Phys. </a:t>
            </a:r>
            <a:r>
              <a:rPr kumimoji="0" lang="en-US" sz="1000" b="1" i="1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Lett</a:t>
            </a:r>
            <a:r>
              <a:rPr kumimoji="0" lang="en-US" sz="1000" b="1" i="1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 </a:t>
            </a:r>
            <a:r>
              <a:rPr kumimoji="0" lang="en-US" sz="1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 748 (2015) 178.</a:t>
            </a:r>
          </a:p>
        </p:txBody>
      </p:sp>
    </p:spTree>
    <p:extLst>
      <p:ext uri="{BB962C8B-B14F-4D97-AF65-F5344CB8AC3E}">
        <p14:creationId xmlns:p14="http://schemas.microsoft.com/office/powerpoint/2010/main" val="376127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8C18E-141C-A2E1-0944-06CB5DDCB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B6CCF4D7-6497-748D-8FDA-1B27FA340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39A52D-BA81-3FD9-AAD0-83B80E4E4591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416A1BB9-9B02-14C4-1256-FA5D63079431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72465D57-E34F-4148-102E-09032FCB43D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007E08-1C8A-AA2E-7CA5-47D5A52C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-2024"/>
            <a:ext cx="4978400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baseline="30000" dirty="0">
                <a:solidFill>
                  <a:schemeClr val="bg1"/>
                </a:solidFill>
              </a:rPr>
              <a:t>19</a:t>
            </a:r>
            <a:r>
              <a:rPr lang="en-US" sz="2400" b="1" dirty="0">
                <a:solidFill>
                  <a:schemeClr val="bg1"/>
                </a:solidFill>
              </a:rPr>
              <a:t>F(</a:t>
            </a:r>
            <a:r>
              <a:rPr lang="en-US" sz="2400" b="1" dirty="0" err="1">
                <a:solidFill>
                  <a:schemeClr val="bg1"/>
                </a:solidFill>
              </a:rPr>
              <a:t>p,</a:t>
            </a:r>
            <a:r>
              <a:rPr lang="en-US" sz="2400" b="1" dirty="0" err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en-US" sz="2400" b="1" baseline="30000" dirty="0">
                <a:solidFill>
                  <a:schemeClr val="bg1"/>
                </a:solidFill>
              </a:rPr>
              <a:t>16</a:t>
            </a:r>
            <a:r>
              <a:rPr lang="en-US" sz="2400" b="1" dirty="0">
                <a:solidFill>
                  <a:schemeClr val="bg1"/>
                </a:solidFill>
              </a:rPr>
              <a:t>O: successive S-factor evaluations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CA7CF-D3D6-F04E-DE8E-21035DEA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8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BD173445-9D72-62CA-F224-1F837310E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D1F0EF-A6A5-A055-CBAE-070E05B55839}"/>
              </a:ext>
            </a:extLst>
          </p:cNvPr>
          <p:cNvSpPr txBox="1"/>
          <p:nvPr/>
        </p:nvSpPr>
        <p:spPr>
          <a:xfrm>
            <a:off x="555476" y="396835"/>
            <a:ext cx="8323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Further re-evaluations involved a comprehensive dataset of (</a:t>
            </a:r>
            <a:r>
              <a:rPr lang="en-US" dirty="0" err="1"/>
              <a:t>p,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dirty="0"/>
              <a:t>), (</a:t>
            </a:r>
            <a:r>
              <a:rPr lang="en-US" dirty="0" err="1"/>
              <a:t>p,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baseline="-25000" dirty="0" err="1">
                <a:latin typeface="Symbol" panose="05050102010706020507" pitchFamily="18" charset="2"/>
              </a:rPr>
              <a:t>p</a:t>
            </a:r>
            <a:r>
              <a:rPr lang="en-US" dirty="0"/>
              <a:t>), and (</a:t>
            </a:r>
            <a:r>
              <a:rPr lang="en-US" dirty="0" err="1"/>
              <a:t>p,p</a:t>
            </a:r>
            <a:r>
              <a:rPr lang="en-US" dirty="0"/>
              <a:t>) data </a:t>
            </a:r>
          </a:p>
          <a:p>
            <a:r>
              <a:rPr lang="en-US" dirty="0"/>
              <a:t>(see </a:t>
            </a:r>
            <a:r>
              <a:rPr lang="en-US" u="sng" dirty="0"/>
              <a:t>J. He et al., Chin. Phys. C 42 (2018) 015001</a:t>
            </a:r>
            <a:r>
              <a:rPr lang="en-US" dirty="0"/>
              <a:t> and </a:t>
            </a:r>
            <a:r>
              <a:rPr lang="en-US" u="sng" dirty="0"/>
              <a:t>I. Lombardo et al., Phys. Rev. C 100 (2019) 044307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role of the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dirty="0">
                <a:sym typeface="Wingdings" panose="05000000000000000000" pitchFamily="2" charset="2"/>
              </a:rPr>
              <a:t>-cluster state at </a:t>
            </a:r>
            <a:r>
              <a:rPr lang="en-US" dirty="0" err="1">
                <a:sym typeface="Wingdings" panose="05000000000000000000" pitchFamily="2" charset="2"/>
              </a:rPr>
              <a:t>E</a:t>
            </a:r>
            <a:r>
              <a:rPr lang="en-US" baseline="-25000" dirty="0" err="1">
                <a:sym typeface="Wingdings" panose="05000000000000000000" pitchFamily="2" charset="2"/>
              </a:rPr>
              <a:t>cm</a:t>
            </a:r>
            <a:r>
              <a:rPr lang="en-US" dirty="0">
                <a:sym typeface="Wingdings" panose="05000000000000000000" pitchFamily="2" charset="2"/>
              </a:rPr>
              <a:t>=0.251 MeV to the (</a:t>
            </a:r>
            <a:r>
              <a:rPr lang="en-US" dirty="0" err="1">
                <a:sym typeface="Wingdings" panose="05000000000000000000" pitchFamily="2" charset="2"/>
              </a:rPr>
              <a:t>p,</a:t>
            </a:r>
            <a:r>
              <a:rPr lang="en-US" dirty="0" err="1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baseline="-25000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dirty="0">
                <a:sym typeface="Wingdings" panose="05000000000000000000" pitchFamily="2" charset="2"/>
              </a:rPr>
              <a:t>) reaction  a complete R-matrix re-evaluation included 35 </a:t>
            </a:r>
            <a:r>
              <a:rPr lang="en-US" baseline="30000" dirty="0">
                <a:sym typeface="Wingdings" panose="05000000000000000000" pitchFamily="2" charset="2"/>
              </a:rPr>
              <a:t>20</a:t>
            </a:r>
            <a:r>
              <a:rPr lang="en-US" dirty="0">
                <a:sym typeface="Wingdings" panose="05000000000000000000" pitchFamily="2" charset="2"/>
              </a:rPr>
              <a:t>Ne compound nucleus states in about 3 MeV!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ED72FE-0D22-789C-C778-D02977C24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64" t="23077" r="56558" b="17693"/>
          <a:stretch/>
        </p:blipFill>
        <p:spPr>
          <a:xfrm>
            <a:off x="555476" y="2201348"/>
            <a:ext cx="3823941" cy="37716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24F68CB-F484-B6D1-A467-54662ACDA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42" t="19806" r="32873" b="6604"/>
          <a:stretch/>
        </p:blipFill>
        <p:spPr>
          <a:xfrm>
            <a:off x="2765276" y="2035519"/>
            <a:ext cx="5440466" cy="4290876"/>
          </a:xfrm>
          <a:prstGeom prst="rect">
            <a:avLst/>
          </a:prstGeom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81F1A8E-0D42-08B9-33AF-537E43413E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84" t="24069" r="55937" b="16701"/>
          <a:stretch/>
        </p:blipFill>
        <p:spPr>
          <a:xfrm>
            <a:off x="5025677" y="2425703"/>
            <a:ext cx="4118312" cy="40620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882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0A915-69D6-ABF4-D41C-0A0C39F1E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AC1925E-AC00-851E-4BE9-F8BCF72F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35D8E-6CD2-1241-DD5B-7618856BBE89}"/>
              </a:ext>
            </a:extLst>
          </p:cNvPr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E1B966B-FD95-AD90-3C00-7D93212C91C6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9258270D-6D6A-16E1-7DC7-D8FF8238998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421164" y="3026664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University of 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r>
              <a:rPr lang="it-IT" b="1" dirty="0">
                <a:solidFill>
                  <a:srgbClr val="0000FF"/>
                </a:solidFill>
                <a:latin typeface="Times New Roman"/>
                <a:cs typeface="Times New Roman"/>
              </a:rPr>
              <a:t> "Federico II" &amp; INFN-</a:t>
            </a:r>
            <a:r>
              <a:rPr lang="it-IT" b="1" dirty="0" err="1">
                <a:solidFill>
                  <a:srgbClr val="0000FF"/>
                </a:solidFill>
                <a:latin typeface="Times New Roman"/>
                <a:cs typeface="Times New Roman"/>
              </a:rPr>
              <a:t>Naples</a:t>
            </a:r>
            <a:endParaRPr lang="hr-H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F0765E-5014-7BE4-7689-C6B5A11B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857" y="-2024"/>
            <a:ext cx="5842143" cy="362024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What next? A new experiment at higher energies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335D8-9471-2EEF-9F80-DD40532B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138A040-08B3-4588-BA17-27F8A1B9C104}" type="slidenum">
              <a:rPr lang="it-IT" sz="1600" b="1" smtClean="0">
                <a:solidFill>
                  <a:schemeClr val="bg1"/>
                </a:solidFill>
              </a:rPr>
              <a:t>9</a:t>
            </a:fld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EDDC3E4F-6F61-1290-E32D-DC4BD7A0C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34835"/>
            <a:ext cx="688797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Daniele Dell’Aquila (daniele.dellaquila@unina.it) – </a:t>
            </a:r>
            <a:r>
              <a:rPr lang="en-US" sz="1800" b="1" dirty="0">
                <a:solidFill>
                  <a:srgbClr val="FFFFFF"/>
                </a:solidFill>
              </a:rPr>
              <a:t>February, </a:t>
            </a:r>
            <a:r>
              <a:rPr lang="en-US" b="1" dirty="0">
                <a:solidFill>
                  <a:srgbClr val="FFFFFF"/>
                </a:solidFill>
              </a:rPr>
              <a:t>20</a:t>
            </a:r>
            <a:r>
              <a:rPr lang="en-US" sz="1800" b="1" baseline="30000" dirty="0">
                <a:solidFill>
                  <a:srgbClr val="FFFFFF"/>
                </a:solidFill>
              </a:rPr>
              <a:t>th</a:t>
            </a:r>
            <a:r>
              <a:rPr lang="en-US" sz="1800" b="1" dirty="0">
                <a:solidFill>
                  <a:srgbClr val="FFFFFF"/>
                </a:solidFill>
              </a:rPr>
              <a:t> 202</a:t>
            </a:r>
            <a:r>
              <a:rPr lang="en-US" b="1" dirty="0">
                <a:solidFill>
                  <a:srgbClr val="FFFFFF"/>
                </a:solidFill>
              </a:rPr>
              <a:t>5</a:t>
            </a:r>
            <a:endParaRPr lang="en-US" sz="1800" b="1" dirty="0">
              <a:solidFill>
                <a:srgbClr val="FFFFFF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F0035FD-FF43-FCCD-D2BC-903E9C2626F0}"/>
              </a:ext>
            </a:extLst>
          </p:cNvPr>
          <p:cNvGrpSpPr/>
          <p:nvPr/>
        </p:nvGrpSpPr>
        <p:grpSpPr>
          <a:xfrm>
            <a:off x="539552" y="3387436"/>
            <a:ext cx="5082773" cy="2576285"/>
            <a:chOff x="3143215" y="3972203"/>
            <a:chExt cx="5589675" cy="2833217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FF4A606-35E8-CC7F-C9EA-5810AA5F1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" t="1321" r="1555" b="1798"/>
            <a:stretch/>
          </p:blipFill>
          <p:spPr>
            <a:xfrm>
              <a:off x="3143215" y="3972203"/>
              <a:ext cx="5589675" cy="2833217"/>
            </a:xfrm>
            <a:prstGeom prst="rect">
              <a:avLst/>
            </a:prstGeom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7F4EC970-1F65-5245-DE3F-19B36FA2C74A}"/>
                    </a:ext>
                  </a:extLst>
                </p:cNvPr>
                <p:cNvSpPr txBox="1"/>
                <p:nvPr/>
              </p:nvSpPr>
              <p:spPr>
                <a:xfrm>
                  <a:off x="3552522" y="4267703"/>
                  <a:ext cx="2102873" cy="34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baseline="30000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d>
                        <m:r>
                          <a:rPr lang="it-IT" sz="2400" b="0" i="1" baseline="30000" smtClean="0">
                            <a:latin typeface="Cambria Math" panose="02040503050406030204" pitchFamily="18" charset="0"/>
                          </a:rPr>
                          <m:t>16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6.05</m:t>
                            </m:r>
                          </m:sub>
                        </m:sSub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4D981FAC-BABC-B71A-4791-A6B1C2D67A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2522" y="4267703"/>
                  <a:ext cx="2102873" cy="343200"/>
                </a:xfrm>
                <a:prstGeom prst="rect">
                  <a:avLst/>
                </a:prstGeom>
                <a:blipFill>
                  <a:blip r:embed="rId5"/>
                  <a:stretch>
                    <a:fillRect l="-3834" r="-17252" b="-490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BABD0EB2-3FFB-599E-79C4-3CD5C71DA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391" y="729162"/>
            <a:ext cx="993849" cy="1872935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174FFA00-BD03-9788-61E5-6FD2568AE284}"/>
              </a:ext>
            </a:extLst>
          </p:cNvPr>
          <p:cNvGrpSpPr/>
          <p:nvPr/>
        </p:nvGrpSpPr>
        <p:grpSpPr>
          <a:xfrm>
            <a:off x="500929" y="468240"/>
            <a:ext cx="5121396" cy="2919196"/>
            <a:chOff x="633413" y="1314913"/>
            <a:chExt cx="5786338" cy="3298213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4C3220E-3C52-6781-8F0F-45236EA5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26" t="12201" r="16926" b="8000"/>
            <a:stretch/>
          </p:blipFill>
          <p:spPr>
            <a:xfrm>
              <a:off x="633413" y="1314913"/>
              <a:ext cx="5786338" cy="32982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02A8A86D-EDA7-966D-910A-B611CAAC382E}"/>
                    </a:ext>
                  </a:extLst>
                </p:cNvPr>
                <p:cNvSpPr txBox="1"/>
                <p:nvPr/>
              </p:nvSpPr>
              <p:spPr>
                <a:xfrm>
                  <a:off x="1214579" y="1772616"/>
                  <a:ext cx="2038956" cy="3994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baseline="30000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it-IT" sz="2000" b="0" i="1" baseline="30000" smtClean="0">
                            <a:latin typeface="Cambria Math" panose="02040503050406030204" pitchFamily="18" charset="0"/>
                          </a:rPr>
                          <m:t>16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𝑔𝑠</m:t>
                            </m:r>
                          </m:sub>
                        </m:sSub>
                      </m:oMath>
                    </m:oMathPara>
                  </a14:m>
                  <a:endParaRPr lang="it-IT" sz="2000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50CDCEB4-A65D-8D01-479C-EDC68419BA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579" y="1772616"/>
                  <a:ext cx="2038956" cy="399405"/>
                </a:xfrm>
                <a:prstGeom prst="rect">
                  <a:avLst/>
                </a:prstGeom>
                <a:blipFill>
                  <a:blip r:embed="rId8"/>
                  <a:stretch>
                    <a:fillRect l="-1434" r="-717" b="-2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02D9AA0-6067-2C56-4D9A-D4C7D14B97D6}"/>
              </a:ext>
            </a:extLst>
          </p:cNvPr>
          <p:cNvCxnSpPr>
            <a:cxnSpLocks/>
          </p:cNvCxnSpPr>
          <p:nvPr/>
        </p:nvCxnSpPr>
        <p:spPr>
          <a:xfrm flipV="1">
            <a:off x="3347864" y="765216"/>
            <a:ext cx="2448272" cy="461637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047A1762-5B3A-5D7A-20E7-27645AA9FE2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5000"/>
          </a:blip>
          <a:stretch>
            <a:fillRect/>
          </a:stretch>
        </p:blipFill>
        <p:spPr>
          <a:xfrm rot="19431020" flipH="1">
            <a:off x="2825020" y="886678"/>
            <a:ext cx="2144931" cy="2101157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AB5688A-6ED5-0D82-F38B-27A71CCC5E31}"/>
              </a:ext>
            </a:extLst>
          </p:cNvPr>
          <p:cNvCxnSpPr>
            <a:cxnSpLocks/>
          </p:cNvCxnSpPr>
          <p:nvPr/>
        </p:nvCxnSpPr>
        <p:spPr>
          <a:xfrm>
            <a:off x="3301857" y="2304365"/>
            <a:ext cx="2494279" cy="278774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939341D6-DEC1-AABB-891E-3620E21957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9799" y="3334180"/>
            <a:ext cx="1644101" cy="1863315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E8B7E41D-0C6B-0AD0-C6BF-C7A70531C5D7}"/>
              </a:ext>
            </a:extLst>
          </p:cNvPr>
          <p:cNvCxnSpPr>
            <a:cxnSpLocks/>
          </p:cNvCxnSpPr>
          <p:nvPr/>
        </p:nvCxnSpPr>
        <p:spPr>
          <a:xfrm flipV="1">
            <a:off x="2500379" y="3394503"/>
            <a:ext cx="3730318" cy="1368308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B9B2365-3494-6F65-492B-A9BF0AB988CC}"/>
              </a:ext>
            </a:extLst>
          </p:cNvPr>
          <p:cNvCxnSpPr>
            <a:cxnSpLocks/>
          </p:cNvCxnSpPr>
          <p:nvPr/>
        </p:nvCxnSpPr>
        <p:spPr>
          <a:xfrm flipV="1">
            <a:off x="2589773" y="5157192"/>
            <a:ext cx="3640924" cy="69842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4">
            <a:extLst>
              <a:ext uri="{FF2B5EF4-FFF2-40B4-BE49-F238E27FC236}">
                <a16:creationId xmlns:a16="http://schemas.microsoft.com/office/drawing/2014/main" id="{68E6584B-9A3A-B1BA-CE84-784B0E058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965092"/>
            <a:ext cx="210524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0000"/>
                </a:solidFill>
              </a:rPr>
              <a:t>1.5x </a:t>
            </a:r>
            <a:r>
              <a:rPr lang="it-IT" sz="1600" b="1" dirty="0" err="1">
                <a:solidFill>
                  <a:srgbClr val="FF0000"/>
                </a:solidFill>
              </a:rPr>
              <a:t>Disagreement</a:t>
            </a:r>
            <a:r>
              <a:rPr lang="it-IT" sz="1600" b="1" dirty="0"/>
              <a:t> </a:t>
            </a:r>
            <a:r>
              <a:rPr lang="it-IT" sz="1600" b="1" dirty="0" err="1"/>
              <a:t>between</a:t>
            </a:r>
            <a:r>
              <a:rPr lang="it-IT" sz="1600" b="1" dirty="0"/>
              <a:t> data sets</a:t>
            </a:r>
            <a:r>
              <a:rPr lang="it-IT" sz="1600" dirty="0"/>
              <a:t> </a:t>
            </a:r>
            <a:r>
              <a:rPr lang="it-IT" sz="1600" b="1" dirty="0"/>
              <a:t>for the </a:t>
            </a:r>
            <a:r>
              <a:rPr lang="it-IT" sz="1600" b="1" dirty="0">
                <a:solidFill>
                  <a:srgbClr val="FF0000"/>
                </a:solidFill>
              </a:rPr>
              <a:t>α</a:t>
            </a:r>
            <a:r>
              <a:rPr lang="it-IT" sz="1600" b="1" baseline="-25000" dirty="0">
                <a:solidFill>
                  <a:srgbClr val="FF0000"/>
                </a:solidFill>
              </a:rPr>
              <a:t>0</a:t>
            </a:r>
            <a:r>
              <a:rPr lang="it-IT" sz="1600" b="1" dirty="0">
                <a:solidFill>
                  <a:srgbClr val="FF0000"/>
                </a:solidFill>
              </a:rPr>
              <a:t> channel </a:t>
            </a:r>
            <a:r>
              <a:rPr lang="it-IT" sz="1600" b="1" dirty="0" err="1"/>
              <a:t>at</a:t>
            </a:r>
            <a:r>
              <a:rPr lang="it-IT" sz="1600" b="1" dirty="0"/>
              <a:t> </a:t>
            </a:r>
            <a:r>
              <a:rPr lang="it-IT" sz="1600" b="1" dirty="0" err="1"/>
              <a:t>E</a:t>
            </a:r>
            <a:r>
              <a:rPr lang="it-IT" sz="1600" b="1" baseline="-25000" dirty="0" err="1"/>
              <a:t>c.m</a:t>
            </a:r>
            <a:r>
              <a:rPr lang="it-IT" sz="1600" b="1" baseline="-25000" dirty="0"/>
              <a:t>. </a:t>
            </a:r>
            <a:r>
              <a:rPr lang="it-IT" sz="1600" b="1" dirty="0"/>
              <a:t>~ 1.6 MeV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600" b="1" i="1" dirty="0"/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/>
              <a:t>…</a:t>
            </a:r>
            <a:r>
              <a:rPr lang="it-IT" sz="1600" b="1" i="1" dirty="0" err="1"/>
              <a:t>even</a:t>
            </a:r>
            <a:r>
              <a:rPr lang="it-IT" sz="1600" b="1" i="1" dirty="0"/>
              <a:t> after </a:t>
            </a:r>
            <a:r>
              <a:rPr lang="it-IT" sz="1600" b="1" i="1" dirty="0" err="1"/>
              <a:t>careful</a:t>
            </a:r>
            <a:r>
              <a:rPr lang="it-IT" sz="1600" b="1" i="1" dirty="0"/>
              <a:t> </a:t>
            </a:r>
            <a:r>
              <a:rPr lang="it-IT" sz="1600" b="1" i="1" dirty="0" err="1"/>
              <a:t>normalization</a:t>
            </a:r>
            <a:r>
              <a:rPr lang="it-IT" sz="1600" b="1" i="1" dirty="0"/>
              <a:t>*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68DAAD71-D1D7-FE4E-B216-32AEEDBDA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658" y="5341319"/>
            <a:ext cx="2998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b="1" dirty="0"/>
              <a:t>General </a:t>
            </a:r>
            <a:r>
              <a:rPr lang="it-IT" sz="1400" b="1" dirty="0" err="1"/>
              <a:t>lack</a:t>
            </a:r>
            <a:r>
              <a:rPr lang="it-IT" sz="1400" b="1" dirty="0"/>
              <a:t> of data for the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70C0"/>
                </a:solidFill>
              </a:rPr>
              <a:t>α</a:t>
            </a:r>
            <a:r>
              <a:rPr lang="it-IT" sz="1400" b="1" baseline="-25000" dirty="0">
                <a:solidFill>
                  <a:srgbClr val="0070C0"/>
                </a:solidFill>
              </a:rPr>
              <a:t>π </a:t>
            </a:r>
            <a:r>
              <a:rPr lang="it-IT" sz="1400" b="1" dirty="0">
                <a:solidFill>
                  <a:srgbClr val="0070C0"/>
                </a:solidFill>
              </a:rPr>
              <a:t>channel </a:t>
            </a:r>
            <a:r>
              <a:rPr lang="it-IT" sz="1400" b="1" dirty="0" err="1"/>
              <a:t>at</a:t>
            </a:r>
            <a:r>
              <a:rPr lang="it-IT" sz="1400" b="1" dirty="0"/>
              <a:t>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c.m</a:t>
            </a:r>
            <a:r>
              <a:rPr lang="it-IT" sz="1400" b="1" baseline="-25000" dirty="0"/>
              <a:t>. </a:t>
            </a:r>
            <a:r>
              <a:rPr lang="it-IT" sz="1400" b="1" dirty="0"/>
              <a:t>~ 1.3 MeV </a:t>
            </a:r>
            <a:endParaRPr lang="it-IT" sz="1400" b="1" i="1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2F2F67B-FE57-A0F9-5832-BD081D98D807}"/>
              </a:ext>
            </a:extLst>
          </p:cNvPr>
          <p:cNvSpPr txBox="1"/>
          <p:nvPr/>
        </p:nvSpPr>
        <p:spPr>
          <a:xfrm>
            <a:off x="539552" y="6065327"/>
            <a:ext cx="4634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See 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J.J. He et al.,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Chin. </a:t>
            </a:r>
            <a:r>
              <a:rPr lang="it-IT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Phys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. C (2018)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7468</TotalTime>
  <Words>2783</Words>
  <Application>Microsoft Office PowerPoint</Application>
  <PresentationFormat>Presentazione su schermo (4:3)</PresentationFormat>
  <Paragraphs>337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</vt:lpstr>
      <vt:lpstr>HardingText-Regular</vt:lpstr>
      <vt:lpstr>Impact</vt:lpstr>
      <vt:lpstr>MTMI</vt:lpstr>
      <vt:lpstr>MTSY</vt:lpstr>
      <vt:lpstr>Symbol</vt:lpstr>
      <vt:lpstr>Times New Roman</vt:lpstr>
      <vt:lpstr>Times-Italic</vt:lpstr>
      <vt:lpstr>Times-Roman</vt:lpstr>
      <vt:lpstr>Wingdings</vt:lpstr>
      <vt:lpstr>Office Theme</vt:lpstr>
      <vt:lpstr>Presentazione standard di PowerPoint</vt:lpstr>
      <vt:lpstr>19F(p,a)16O: history of the reaction</vt:lpstr>
      <vt:lpstr>19F(p,a)16O: nuclear structure challenges</vt:lpstr>
      <vt:lpstr>19F(p,a)16O: astrophysical relevance</vt:lpstr>
      <vt:lpstr>19F(p,a)16O: former data</vt:lpstr>
      <vt:lpstr>19F(p,a)16O: our direct experiment</vt:lpstr>
      <vt:lpstr>19F(p,a)16O: our direct experiment</vt:lpstr>
      <vt:lpstr>19F(p,a)16O: successive S-factor evaluations</vt:lpstr>
      <vt:lpstr>What next? A new experiment at higher energies</vt:lpstr>
      <vt:lpstr>What next? A new experiment at higher energies</vt:lpstr>
      <vt:lpstr>What next? A new experiment at higher energies</vt:lpstr>
      <vt:lpstr>What next? A new experiment at higher energies</vt:lpstr>
      <vt:lpstr>Clusters in nuclei</vt:lpstr>
      <vt:lpstr>What next? A new experiment at higher energies</vt:lpstr>
      <vt:lpstr>What next? A new experiment at higher energies</vt:lpstr>
      <vt:lpstr>Conclusions and Perspectives</vt:lpstr>
      <vt:lpstr>Presentazione standard di PowerPoint</vt:lpstr>
      <vt:lpstr>What next? A new experiment at higher energies</vt:lpstr>
      <vt:lpstr>What next? A new experiment at higher energies</vt:lpstr>
      <vt:lpstr>What next? A new experiment at higher energies</vt:lpstr>
      <vt:lpstr>19F(p,a)16O: astrophysical relevance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Dell'Aquila</dc:creator>
  <cp:lastModifiedBy>DANIELE DELL'AQUILA</cp:lastModifiedBy>
  <cp:revision>723</cp:revision>
  <dcterms:created xsi:type="dcterms:W3CDTF">2019-09-06T08:21:18Z</dcterms:created>
  <dcterms:modified xsi:type="dcterms:W3CDTF">2025-02-19T16:44:07Z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2024-06-22T10:59:25Z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7ad3e7d6-aea1-44bf-aec2-2aa91eabf54f</vt:lpwstr>
  </property>
  <property fmtid="{D5CDD505-2E9C-101B-9397-08002B2CF9AE}" pid="8" name="MSIP_Label_2ad0b24d-6422-44b0-b3de-abb3a9e8c81a_ContentBits">
    <vt:lpwstr>0</vt:lpwstr>
  </property>
</Properties>
</file>