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1797" r:id="rId3"/>
    <p:sldId id="258" r:id="rId4"/>
    <p:sldId id="1798" r:id="rId5"/>
    <p:sldId id="1799" r:id="rId6"/>
    <p:sldId id="1802" r:id="rId7"/>
    <p:sldId id="1805" r:id="rId8"/>
    <p:sldId id="1806" r:id="rId9"/>
    <p:sldId id="1807" r:id="rId10"/>
    <p:sldId id="1810" r:id="rId11"/>
    <p:sldId id="1813" r:id="rId12"/>
    <p:sldId id="1814" r:id="rId13"/>
    <p:sldId id="1822" r:id="rId14"/>
    <p:sldId id="1823" r:id="rId15"/>
    <p:sldId id="1824" r:id="rId16"/>
    <p:sldId id="1825" r:id="rId17"/>
    <p:sldId id="1826" r:id="rId18"/>
    <p:sldId id="1828" r:id="rId19"/>
    <p:sldId id="1829" r:id="rId20"/>
    <p:sldId id="1830" r:id="rId21"/>
    <p:sldId id="1831" r:id="rId22"/>
    <p:sldId id="1832" r:id="rId23"/>
    <p:sldId id="1833" r:id="rId24"/>
    <p:sldId id="1758" r:id="rId25"/>
    <p:sldId id="1757" r:id="rId26"/>
    <p:sldId id="1745" r:id="rId27"/>
    <p:sldId id="1764" r:id="rId28"/>
    <p:sldId id="1766" r:id="rId29"/>
    <p:sldId id="1748" r:id="rId30"/>
    <p:sldId id="1788" r:id="rId31"/>
    <p:sldId id="1767" r:id="rId32"/>
    <p:sldId id="1773" r:id="rId33"/>
    <p:sldId id="1771"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07" autoAdjust="0"/>
  </p:normalViewPr>
  <p:slideViewPr>
    <p:cSldViewPr snapToGrid="0">
      <p:cViewPr varScale="1">
        <p:scale>
          <a:sx n="90" d="100"/>
          <a:sy n="90" d="100"/>
        </p:scale>
        <p:origin x="2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CD59F-B7B6-409A-8EA1-D4F966997513}" type="datetimeFigureOut">
              <a:rPr lang="zh-CN" altLang="en-US" smtClean="0"/>
              <a:t>2025/2/18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CBE19-9E12-4EBF-890C-140252D87502}" type="slidenum">
              <a:rPr lang="zh-CN" altLang="en-US" smtClean="0"/>
              <a:t>‹#›</a:t>
            </a:fld>
            <a:endParaRPr lang="zh-CN" altLang="en-US"/>
          </a:p>
        </p:txBody>
      </p:sp>
    </p:spTree>
    <p:extLst>
      <p:ext uri="{BB962C8B-B14F-4D97-AF65-F5344CB8AC3E}">
        <p14:creationId xmlns:p14="http://schemas.microsoft.com/office/powerpoint/2010/main" val="356660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afternoon everyone, I am very happy to introduce some of our results here. My report is about xxx. My name is </a:t>
            </a:r>
            <a:r>
              <a:rPr lang="en-US" altLang="zh-CN" dirty="0" err="1"/>
              <a:t>yinji</a:t>
            </a:r>
            <a:r>
              <a:rPr lang="en-US" altLang="zh-CN" dirty="0"/>
              <a:t> </a:t>
            </a:r>
            <a:r>
              <a:rPr lang="en-US" altLang="zh-CN" dirty="0" err="1"/>
              <a:t>chen</a:t>
            </a:r>
            <a:r>
              <a:rPr lang="en-US" altLang="zh-CN" dirty="0"/>
              <a:t>, from Fudan University in Shanghai, China. Ok, Let’s begin </a:t>
            </a:r>
            <a:r>
              <a:rPr lang="en-US" altLang="zh-CN"/>
              <a:t>my talk!</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1</a:t>
            </a:fld>
            <a:endParaRPr lang="zh-CN" altLang="en-US"/>
          </a:p>
        </p:txBody>
      </p:sp>
    </p:spTree>
    <p:extLst>
      <p:ext uri="{BB962C8B-B14F-4D97-AF65-F5344CB8AC3E}">
        <p14:creationId xmlns:p14="http://schemas.microsoft.com/office/powerpoint/2010/main" val="1193877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P9</a:t>
            </a:r>
            <a:r>
              <a:rPr lang="zh-CN" altLang="en-US" dirty="0"/>
              <a:t>：众所周知，绝对束流能量和展宽可以被共振反应决定。因此我们使用</a:t>
            </a:r>
            <a:r>
              <a:rPr lang="en-US" altLang="zh-CN" dirty="0"/>
              <a:t>18O(</a:t>
            </a:r>
            <a:r>
              <a:rPr lang="zh-CN" altLang="en-US" dirty="0"/>
              <a:t>𝑝</a:t>
            </a:r>
            <a:r>
              <a:rPr lang="en-US" altLang="zh-CN" dirty="0"/>
              <a:t>, </a:t>
            </a:r>
            <a:r>
              <a:rPr lang="zh-CN" altLang="en-US" dirty="0"/>
              <a:t>𝛾</a:t>
            </a:r>
            <a:r>
              <a:rPr lang="en-US" altLang="zh-CN" dirty="0"/>
              <a:t>)19F and 27Al(</a:t>
            </a:r>
            <a:r>
              <a:rPr lang="zh-CN" altLang="en-US" dirty="0"/>
              <a:t>𝑝</a:t>
            </a:r>
            <a:r>
              <a:rPr lang="en-US" altLang="zh-CN" dirty="0"/>
              <a:t>, </a:t>
            </a:r>
            <a:r>
              <a:rPr lang="zh-CN" altLang="en-US" dirty="0"/>
              <a:t>𝛾</a:t>
            </a:r>
            <a:r>
              <a:rPr lang="en-US" altLang="zh-CN" dirty="0"/>
              <a:t>)28Si reactions</a:t>
            </a:r>
            <a:r>
              <a:rPr lang="zh-CN" altLang="en-US" dirty="0"/>
              <a:t>刻度了质子束流，并且在表中总结了这些刻度的关键信息。</a:t>
            </a:r>
          </a:p>
          <a:p>
            <a:r>
              <a:rPr lang="en-US" altLang="zh-CN" dirty="0"/>
              <a:t>It is known that the absolute beam energy and its spread can be determined by resonant reactions. </a:t>
            </a:r>
          </a:p>
          <a:p>
            <a:r>
              <a:rPr lang="en-US" altLang="zh-CN" dirty="0"/>
              <a:t>We calibrated the proton beam with the 18O(</a:t>
            </a:r>
            <a:r>
              <a:rPr lang="zh-CN" altLang="en-US" dirty="0"/>
              <a:t>𝑝</a:t>
            </a:r>
            <a:r>
              <a:rPr lang="en-US" altLang="zh-CN" dirty="0"/>
              <a:t>, </a:t>
            </a:r>
            <a:r>
              <a:rPr lang="zh-CN" altLang="en-US" dirty="0"/>
              <a:t>𝛾</a:t>
            </a:r>
            <a:r>
              <a:rPr lang="en-US" altLang="zh-CN" dirty="0"/>
              <a:t>)19F and 27Al(</a:t>
            </a:r>
            <a:r>
              <a:rPr lang="zh-CN" altLang="en-US" dirty="0"/>
              <a:t>𝑝</a:t>
            </a:r>
            <a:r>
              <a:rPr lang="en-US" altLang="zh-CN" dirty="0"/>
              <a:t>, </a:t>
            </a:r>
            <a:r>
              <a:rPr lang="zh-CN" altLang="en-US" dirty="0"/>
              <a:t>𝛾</a:t>
            </a:r>
            <a:r>
              <a:rPr lang="en-US" altLang="zh-CN" dirty="0"/>
              <a:t>)28Si reactions and summarize the key information of these calibrations in the table.</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10</a:t>
            </a:fld>
            <a:endParaRPr lang="zh-CN" altLang="en-US"/>
          </a:p>
        </p:txBody>
      </p:sp>
    </p:spTree>
    <p:extLst>
      <p:ext uri="{BB962C8B-B14F-4D97-AF65-F5344CB8AC3E}">
        <p14:creationId xmlns:p14="http://schemas.microsoft.com/office/powerpoint/2010/main" val="51431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P10</a:t>
            </a:r>
            <a:r>
              <a:rPr lang="zh-CN" altLang="en-US" dirty="0"/>
              <a:t>：总结一下，主要的测量程序是：在能量</a:t>
            </a:r>
            <a:r>
              <a:rPr lang="en-US" altLang="zh-CN" dirty="0"/>
              <a:t>98-237keV</a:t>
            </a:r>
            <a:r>
              <a:rPr lang="zh-CN" altLang="en-US" dirty="0"/>
              <a:t>范围内直接测量</a:t>
            </a:r>
            <a:r>
              <a:rPr lang="en-US" altLang="zh-CN" dirty="0"/>
              <a:t>19F(p,</a:t>
            </a:r>
            <a:r>
              <a:rPr lang="el-GR" altLang="zh-CN" dirty="0"/>
              <a:t>α-</a:t>
            </a:r>
            <a:r>
              <a:rPr lang="en-US" altLang="zh-CN" dirty="0" err="1"/>
              <a:t>aezo</a:t>
            </a:r>
            <a:r>
              <a:rPr lang="en-US" altLang="zh-CN" dirty="0"/>
              <a:t>)</a:t>
            </a:r>
            <a:r>
              <a:rPr lang="zh-CN" altLang="en-US" dirty="0"/>
              <a:t>反应，并且用硅探测器阵列探测</a:t>
            </a:r>
            <a:r>
              <a:rPr lang="el-GR" altLang="zh-CN" dirty="0"/>
              <a:t>α</a:t>
            </a:r>
            <a:r>
              <a:rPr lang="zh-CN" altLang="en-US" dirty="0"/>
              <a:t>粒子。我们扫描</a:t>
            </a:r>
            <a:r>
              <a:rPr lang="en-US" altLang="zh-CN" dirty="0"/>
              <a:t>(p,</a:t>
            </a:r>
            <a:r>
              <a:rPr lang="el-GR" altLang="zh-CN" dirty="0"/>
              <a:t>αγ)</a:t>
            </a:r>
            <a:r>
              <a:rPr lang="zh-CN" altLang="en-US" dirty="0"/>
              <a:t>道的</a:t>
            </a:r>
            <a:r>
              <a:rPr lang="en-US" altLang="zh-CN" dirty="0"/>
              <a:t>213keV</a:t>
            </a:r>
            <a:r>
              <a:rPr lang="zh-CN" altLang="en-US" dirty="0"/>
              <a:t>共振每</a:t>
            </a:r>
            <a:r>
              <a:rPr lang="en-US" altLang="zh-CN" dirty="0"/>
              <a:t>50C</a:t>
            </a:r>
            <a:r>
              <a:rPr lang="zh-CN" altLang="en-US" dirty="0"/>
              <a:t>来监测氟损失。总的实验时间大约是一个月。</a:t>
            </a:r>
          </a:p>
          <a:p>
            <a:r>
              <a:rPr lang="en-US" altLang="zh-CN" dirty="0"/>
              <a:t>To summarize, the main measurement procedure is: directly measure the 19F (p, </a:t>
            </a:r>
            <a:r>
              <a:rPr lang="el-GR" altLang="zh-CN" dirty="0"/>
              <a:t>α - </a:t>
            </a:r>
            <a:r>
              <a:rPr lang="en-US" altLang="zh-CN" dirty="0" err="1"/>
              <a:t>aezo</a:t>
            </a:r>
            <a:r>
              <a:rPr lang="en-US" altLang="zh-CN" dirty="0"/>
              <a:t>) reaction in the energy range of 98-237keV, and detect the alpha particles using a silicon detector array. We scan the 213keV resonance of the </a:t>
            </a:r>
            <a:r>
              <a:rPr lang="el-GR" altLang="zh-CN" dirty="0"/>
              <a:t>α γ </a:t>
            </a:r>
            <a:r>
              <a:rPr lang="en-US" altLang="zh-CN" dirty="0"/>
              <a:t>channel per 50C to monitor the fluorine loss. The total experiment time is about one month.</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11</a:t>
            </a:fld>
            <a:endParaRPr lang="zh-CN" altLang="en-US"/>
          </a:p>
        </p:txBody>
      </p:sp>
    </p:spTree>
    <p:extLst>
      <p:ext uri="{BB962C8B-B14F-4D97-AF65-F5344CB8AC3E}">
        <p14:creationId xmlns:p14="http://schemas.microsoft.com/office/powerpoint/2010/main" val="3188377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P11</a:t>
            </a:r>
            <a:r>
              <a:rPr lang="zh-CN" altLang="en-US" dirty="0"/>
              <a:t>：左边这张图展示了硅探测器的二维能谱，右边这张图是我们角分布的结果。我们可以发现，实验结果与过去的</a:t>
            </a:r>
            <a:r>
              <a:rPr lang="en-US" altLang="zh-CN" dirty="0"/>
              <a:t>R</a:t>
            </a:r>
            <a:r>
              <a:rPr lang="zh-CN" altLang="en-US" dirty="0"/>
              <a:t>矩阵分析一致。但是在</a:t>
            </a:r>
            <a:r>
              <a:rPr lang="en-US" altLang="zh-CN" dirty="0"/>
              <a:t>60</a:t>
            </a:r>
            <a:r>
              <a:rPr lang="zh-CN" altLang="en-US" dirty="0"/>
              <a:t>度，一些</a:t>
            </a:r>
            <a:r>
              <a:rPr lang="el-GR" altLang="zh-CN" dirty="0"/>
              <a:t>α</a:t>
            </a:r>
            <a:r>
              <a:rPr lang="zh-CN" altLang="en-US" dirty="0"/>
              <a:t>粒子被靶支架屏蔽，因此这个值更小。</a:t>
            </a:r>
          </a:p>
          <a:p>
            <a:r>
              <a:rPr lang="en-US" altLang="zh-CN" dirty="0"/>
              <a:t>The left picture shows the two-dimensional energy spectrum of the silicon detector, and the right one shows our results of the angular distribution. We can find the experimental results are consistent with the previous R-matrix analysis. But at 60 degrees, some alpha particles are shielded by the target bracket, so this value is smaller.</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12</a:t>
            </a:fld>
            <a:endParaRPr lang="zh-CN" altLang="en-US"/>
          </a:p>
        </p:txBody>
      </p:sp>
    </p:spTree>
    <p:extLst>
      <p:ext uri="{BB962C8B-B14F-4D97-AF65-F5344CB8AC3E}">
        <p14:creationId xmlns:p14="http://schemas.microsoft.com/office/powerpoint/2010/main" val="220416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P12</a:t>
            </a:r>
            <a:r>
              <a:rPr lang="zh-CN" altLang="en-US" dirty="0"/>
              <a:t>：这张图展示了我们</a:t>
            </a:r>
            <a:r>
              <a:rPr lang="en-US" altLang="zh-CN" dirty="0"/>
              <a:t>(p,</a:t>
            </a:r>
            <a:r>
              <a:rPr lang="el-GR" altLang="zh-CN" dirty="0"/>
              <a:t>α-</a:t>
            </a:r>
            <a:r>
              <a:rPr lang="en-US" altLang="zh-CN" dirty="0"/>
              <a:t>zero) channel</a:t>
            </a:r>
            <a:r>
              <a:rPr lang="zh-CN" altLang="en-US" dirty="0"/>
              <a:t>的最新</a:t>
            </a:r>
            <a:r>
              <a:rPr lang="en-US" altLang="zh-CN" dirty="0"/>
              <a:t>S</a:t>
            </a:r>
            <a:r>
              <a:rPr lang="zh-CN" altLang="en-US" dirty="0"/>
              <a:t>因子，用红点表示。蓝色点代表</a:t>
            </a:r>
            <a:r>
              <a:rPr lang="en-US" altLang="zh-CN" dirty="0"/>
              <a:t>(p,</a:t>
            </a:r>
            <a:r>
              <a:rPr lang="el-GR" altLang="zh-CN" dirty="0"/>
              <a:t>αγ)</a:t>
            </a:r>
            <a:r>
              <a:rPr lang="zh-CN" altLang="en-US" dirty="0"/>
              <a:t>道。容易发现，在</a:t>
            </a:r>
            <a:r>
              <a:rPr lang="en-US" altLang="zh-CN" dirty="0"/>
              <a:t>100</a:t>
            </a:r>
            <a:r>
              <a:rPr lang="zh-CN" altLang="en-US" dirty="0"/>
              <a:t>到</a:t>
            </a:r>
            <a:r>
              <a:rPr lang="en-US" altLang="zh-CN" dirty="0"/>
              <a:t>200keV</a:t>
            </a:r>
            <a:r>
              <a:rPr lang="zh-CN" altLang="en-US" dirty="0"/>
              <a:t>能区，</a:t>
            </a:r>
            <a:r>
              <a:rPr lang="en-US" altLang="zh-CN" dirty="0"/>
              <a:t>(p,</a:t>
            </a:r>
            <a:r>
              <a:rPr lang="el-GR" altLang="zh-CN" dirty="0"/>
              <a:t>α-</a:t>
            </a:r>
            <a:r>
              <a:rPr lang="en-US" altLang="zh-CN" dirty="0"/>
              <a:t>zero) channel</a:t>
            </a:r>
            <a:r>
              <a:rPr lang="zh-CN" altLang="en-US" dirty="0"/>
              <a:t>贡献明显高于</a:t>
            </a:r>
            <a:r>
              <a:rPr lang="en-US" altLang="zh-CN" dirty="0"/>
              <a:t>(p,</a:t>
            </a:r>
            <a:r>
              <a:rPr lang="el-GR" altLang="zh-CN" dirty="0"/>
              <a:t>αγ) </a:t>
            </a:r>
            <a:r>
              <a:rPr lang="en-US" altLang="zh-CN" dirty="0"/>
              <a:t>channel</a:t>
            </a:r>
            <a:r>
              <a:rPr lang="zh-CN" altLang="en-US" dirty="0"/>
              <a:t>，这与</a:t>
            </a:r>
            <a:r>
              <a:rPr lang="en-US" altLang="zh-CN" dirty="0"/>
              <a:t>JUNA</a:t>
            </a:r>
            <a:r>
              <a:rPr lang="zh-CN" altLang="en-US" dirty="0"/>
              <a:t>测量的结论是相符的。</a:t>
            </a:r>
          </a:p>
          <a:p>
            <a:r>
              <a:rPr lang="en-US" altLang="zh-CN" dirty="0"/>
              <a:t>This picture shows our new S factor of the (p, </a:t>
            </a:r>
            <a:r>
              <a:rPr lang="el-GR" altLang="zh-CN" dirty="0"/>
              <a:t>α-</a:t>
            </a:r>
            <a:r>
              <a:rPr lang="en-US" altLang="zh-CN" dirty="0"/>
              <a:t>zero) channel, labeled by red dots. The blue dots represent the </a:t>
            </a:r>
            <a:r>
              <a:rPr lang="el-GR" altLang="zh-CN" dirty="0"/>
              <a:t>αγ </a:t>
            </a:r>
            <a:r>
              <a:rPr lang="en-US" altLang="zh-CN" dirty="0"/>
              <a:t>channel. We can easily find in the energy range of 100 to 200 keV, the (p, </a:t>
            </a:r>
            <a:r>
              <a:rPr lang="el-GR" altLang="zh-CN" dirty="0"/>
              <a:t>α - </a:t>
            </a:r>
            <a:r>
              <a:rPr lang="en-US" altLang="zh-CN" dirty="0"/>
              <a:t>zero) channel is significantly higher than the (p, </a:t>
            </a:r>
            <a:r>
              <a:rPr lang="el-GR" altLang="zh-CN" dirty="0"/>
              <a:t>αγ) </a:t>
            </a:r>
            <a:r>
              <a:rPr lang="en-US" altLang="zh-CN" dirty="0"/>
              <a:t>channel, it's consistent with the conclusion of JUNA measurement.</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13</a:t>
            </a:fld>
            <a:endParaRPr lang="zh-CN" altLang="en-US"/>
          </a:p>
        </p:txBody>
      </p:sp>
    </p:spTree>
    <p:extLst>
      <p:ext uri="{BB962C8B-B14F-4D97-AF65-F5344CB8AC3E}">
        <p14:creationId xmlns:p14="http://schemas.microsoft.com/office/powerpoint/2010/main" val="3429103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P13</a:t>
            </a:r>
            <a:r>
              <a:rPr lang="zh-CN" altLang="en-US" dirty="0"/>
              <a:t>：很难将最新的数据加入到已有的全局</a:t>
            </a:r>
            <a:r>
              <a:rPr lang="en-US" altLang="zh-CN" dirty="0"/>
              <a:t>R</a:t>
            </a:r>
            <a:r>
              <a:rPr lang="zh-CN" altLang="en-US" dirty="0"/>
              <a:t>矩阵分析中，因此仅考虑本次测量的数据进行了简化的</a:t>
            </a:r>
            <a:r>
              <a:rPr lang="en-US" altLang="zh-CN" dirty="0"/>
              <a:t>R</a:t>
            </a:r>
            <a:r>
              <a:rPr lang="zh-CN" altLang="en-US" dirty="0"/>
              <a:t>矩阵分析，并且两个一般拟合被发现最精确描述数据。我们在表中列出了这两个拟合，主要的区别是：一个使用了阈下的</a:t>
            </a:r>
            <a:r>
              <a:rPr lang="en-US" altLang="zh-CN" dirty="0"/>
              <a:t>1-</a:t>
            </a:r>
            <a:r>
              <a:rPr lang="zh-CN" altLang="en-US" dirty="0"/>
              <a:t>能级，另一个是非束缚共振。</a:t>
            </a:r>
          </a:p>
          <a:p>
            <a:r>
              <a:rPr lang="en-US" altLang="zh-CN" dirty="0"/>
              <a:t>It's difficult to add the new data to the previous full R-Matrix analysis. Therefore a simplified R-Matrix analysis is performed just considering the new data,  and two general types of fits were found to most accurately describe the data. we list the two fits in the table, and the main difference of this two fits is: one using a 1- subthreshold state and the other one using an unbound resonance.</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14</a:t>
            </a:fld>
            <a:endParaRPr lang="zh-CN" altLang="en-US"/>
          </a:p>
        </p:txBody>
      </p:sp>
    </p:spTree>
    <p:extLst>
      <p:ext uri="{BB962C8B-B14F-4D97-AF65-F5344CB8AC3E}">
        <p14:creationId xmlns:p14="http://schemas.microsoft.com/office/powerpoint/2010/main" val="1148774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P14</a:t>
            </a:r>
            <a:r>
              <a:rPr lang="zh-CN" altLang="en-US" dirty="0"/>
              <a:t>：在这张图中，红线和蓝线代表这两个拟合，黑点代表实验数据。这两个拟合都可以很好地描述实验数据，但是在</a:t>
            </a:r>
            <a:r>
              <a:rPr lang="en-US" altLang="zh-CN" dirty="0"/>
              <a:t>0.1 MeV</a:t>
            </a:r>
            <a:r>
              <a:rPr lang="zh-CN" altLang="en-US" dirty="0"/>
              <a:t>以下非常不同。并且两个拟合都能很好地描述角分布形状。因此我们需要更多、精度更高的低能数据，在更大角度范围内精确测量角分布来约束</a:t>
            </a:r>
            <a:r>
              <a:rPr lang="en-US" altLang="zh-CN" dirty="0"/>
              <a:t>R-</a:t>
            </a:r>
            <a:r>
              <a:rPr lang="zh-CN" altLang="en-US" dirty="0"/>
              <a:t>矩阵计算。</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this picture, the red and blue lines represent the two fits, and the black dots represent the experimental data. Both of the fit can describe the experimental data well, but </a:t>
            </a:r>
            <a:r>
              <a:rPr lang="en-US" altLang="zh-CN" sz="1200" dirty="0" err="1">
                <a:latin typeface="Arial" panose="020B0604020202020204" pitchFamily="34" charset="0"/>
                <a:ea typeface="微软雅黑" panose="020B0503020204020204" pitchFamily="34" charset="-122"/>
                <a:cs typeface="Arial" panose="020B0604020202020204" pitchFamily="34" charset="0"/>
              </a:rPr>
              <a:t>but</a:t>
            </a:r>
            <a:r>
              <a:rPr lang="en-US" altLang="zh-CN" sz="1200" dirty="0">
                <a:latin typeface="Arial" panose="020B0604020202020204" pitchFamily="34" charset="0"/>
                <a:ea typeface="微软雅黑" panose="020B0503020204020204" pitchFamily="34" charset="-122"/>
                <a:cs typeface="Arial" panose="020B0604020202020204" pitchFamily="34" charset="0"/>
              </a:rPr>
              <a:t> the trend below 0.1 MeV is quite different</a:t>
            </a:r>
            <a:r>
              <a:rPr lang="en-US" altLang="zh-CN" dirty="0"/>
              <a:t>. And both fits can describe the angular distribution well. Therefore, we need more and higher accurate low-energy data to accurately measure the angular distribution over a larger angle range to constrain R-matrix calculations.</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15</a:t>
            </a:fld>
            <a:endParaRPr lang="zh-CN" altLang="en-US"/>
          </a:p>
        </p:txBody>
      </p:sp>
    </p:spTree>
    <p:extLst>
      <p:ext uri="{BB962C8B-B14F-4D97-AF65-F5344CB8AC3E}">
        <p14:creationId xmlns:p14="http://schemas.microsoft.com/office/powerpoint/2010/main" val="3664866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P15</a:t>
            </a:r>
            <a:r>
              <a:rPr lang="zh-CN" altLang="en-US" dirty="0"/>
              <a:t>：与过去的数据相比，我们可以发现几个重要的不同。首先，在能量范围</a:t>
            </a:r>
            <a:r>
              <a:rPr lang="en-US" altLang="zh-CN" dirty="0"/>
              <a:t>130~230 keV</a:t>
            </a:r>
            <a:r>
              <a:rPr lang="zh-CN" altLang="en-US" dirty="0"/>
              <a:t>内，新结果明显高于之前的</a:t>
            </a:r>
            <a:r>
              <a:rPr lang="en-US" altLang="zh-CN" dirty="0"/>
              <a:t>R</a:t>
            </a:r>
            <a:r>
              <a:rPr lang="zh-CN" altLang="en-US" dirty="0"/>
              <a:t>矩阵预测结果。第二，</a:t>
            </a:r>
            <a:r>
              <a:rPr lang="en-US" altLang="zh-CN" dirty="0" err="1"/>
              <a:t>Ec.m</a:t>
            </a:r>
            <a:r>
              <a:rPr lang="en-US" altLang="zh-CN" dirty="0"/>
              <a:t>. = 113 keV</a:t>
            </a:r>
            <a:r>
              <a:rPr lang="zh-CN" altLang="en-US" dirty="0"/>
              <a:t>附近没有明显观察到共振。并且在能量小于</a:t>
            </a:r>
            <a:r>
              <a:rPr lang="en-US" altLang="zh-CN" dirty="0"/>
              <a:t>100keV</a:t>
            </a:r>
            <a:r>
              <a:rPr lang="zh-CN" altLang="en-US" dirty="0"/>
              <a:t>，由于缺少低能数据限制，</a:t>
            </a:r>
            <a:r>
              <a:rPr lang="en-US" altLang="zh-CN" dirty="0"/>
              <a:t>R</a:t>
            </a:r>
            <a:r>
              <a:rPr lang="zh-CN" altLang="en-US" dirty="0"/>
              <a:t>矩阵结果展现两个不同的趋势。所以在未来的工作中，我们计划了一个详细的全局</a:t>
            </a:r>
            <a:r>
              <a:rPr lang="en-US" altLang="zh-CN" dirty="0"/>
              <a:t>R</a:t>
            </a:r>
            <a:r>
              <a:rPr lang="zh-CN" altLang="en-US" dirty="0"/>
              <a:t>矩阵计算使用了过去的数据。并且我们计划了更低能量的测量。</a:t>
            </a:r>
          </a:p>
          <a:p>
            <a:r>
              <a:rPr lang="en-US" altLang="zh-CN" dirty="0"/>
              <a:t>Compare with previous data</a:t>
            </a:r>
            <a:r>
              <a:rPr lang="zh-CN" altLang="en-US" dirty="0"/>
              <a:t>，</a:t>
            </a:r>
            <a:r>
              <a:rPr lang="en-US" altLang="zh-CN" dirty="0"/>
              <a:t>we can find several important difference: Firstly, in the energy range of 130-230keV</a:t>
            </a:r>
            <a:r>
              <a:rPr lang="zh-CN" altLang="en-US" dirty="0"/>
              <a:t>，</a:t>
            </a:r>
            <a:r>
              <a:rPr lang="en-US" altLang="zh-CN" dirty="0"/>
              <a:t>the new data is significantly higher than the previous R-Matrix prediction. </a:t>
            </a:r>
            <a:r>
              <a:rPr lang="en-US" altLang="zh-CN" dirty="0" err="1"/>
              <a:t>Secondly,no</a:t>
            </a:r>
            <a:r>
              <a:rPr lang="en-US" altLang="zh-CN" dirty="0"/>
              <a:t> significant resonance was observed near </a:t>
            </a:r>
            <a:r>
              <a:rPr lang="en-US" altLang="zh-CN" dirty="0" err="1"/>
              <a:t>Ec.m</a:t>
            </a:r>
            <a:r>
              <a:rPr lang="en-US" altLang="zh-CN" dirty="0"/>
              <a:t>. = 113 keV. And below 100 keV, because of the lack of low energy data constraints, the R-Matrix results show two different trend. So in the future work, we plan a Detailed full R-matrix calculations using previous data and more measurement at lower energy.</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16</a:t>
            </a:fld>
            <a:endParaRPr lang="zh-CN" altLang="en-US"/>
          </a:p>
        </p:txBody>
      </p:sp>
    </p:spTree>
    <p:extLst>
      <p:ext uri="{BB962C8B-B14F-4D97-AF65-F5344CB8AC3E}">
        <p14:creationId xmlns:p14="http://schemas.microsoft.com/office/powerpoint/2010/main" val="3653382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P16</a:t>
            </a:r>
            <a:r>
              <a:rPr lang="zh-CN" altLang="en-US" dirty="0"/>
              <a:t>：这张图展示了我们的新反应率，并且列出了以前的结果作为比较。我们新的实验数据覆盖了</a:t>
            </a:r>
            <a:r>
              <a:rPr lang="en-US" altLang="zh-CN" dirty="0"/>
              <a:t>0.15GK</a:t>
            </a:r>
            <a:r>
              <a:rPr lang="zh-CN" altLang="en-US" dirty="0"/>
              <a:t>的</a:t>
            </a:r>
            <a:r>
              <a:rPr lang="en-US" altLang="zh-CN" dirty="0"/>
              <a:t>Gamow</a:t>
            </a:r>
            <a:r>
              <a:rPr lang="zh-CN" altLang="en-US" dirty="0"/>
              <a:t>窗口，并且将</a:t>
            </a:r>
            <a:r>
              <a:rPr lang="en-US" altLang="zh-CN" dirty="0"/>
              <a:t>Lombardo</a:t>
            </a:r>
            <a:r>
              <a:rPr lang="zh-CN" altLang="en-US" dirty="0"/>
              <a:t>的高能数据加入到反应率的计算中。我们可以发现：温度在</a:t>
            </a:r>
            <a:r>
              <a:rPr lang="en-US" altLang="zh-CN" dirty="0"/>
              <a:t>0.11-0.4GK</a:t>
            </a:r>
            <a:r>
              <a:rPr lang="zh-CN" altLang="en-US" dirty="0"/>
              <a:t>，新反应率更高，</a:t>
            </a:r>
            <a:r>
              <a:rPr lang="en-US" altLang="zh-CN" dirty="0"/>
              <a:t>(p</a:t>
            </a:r>
            <a:r>
              <a:rPr lang="zh-CN" altLang="en-US" dirty="0"/>
              <a:t>，</a:t>
            </a:r>
            <a:r>
              <a:rPr lang="el-GR" altLang="zh-CN" dirty="0"/>
              <a:t>α</a:t>
            </a:r>
            <a:r>
              <a:rPr lang="en-US" altLang="zh-CN" dirty="0"/>
              <a:t>zero)</a:t>
            </a:r>
            <a:r>
              <a:rPr lang="zh-CN" altLang="en-US" dirty="0"/>
              <a:t>道贡献更多；</a:t>
            </a:r>
            <a:r>
              <a:rPr lang="en-US" altLang="zh-CN" dirty="0"/>
              <a:t>2.</a:t>
            </a:r>
            <a:r>
              <a:rPr lang="zh-CN" altLang="en-US" dirty="0"/>
              <a:t>温度小于</a:t>
            </a:r>
            <a:r>
              <a:rPr lang="en-US" altLang="zh-CN" dirty="0"/>
              <a:t>0.1GK</a:t>
            </a:r>
            <a:r>
              <a:rPr lang="zh-CN" altLang="en-US" dirty="0"/>
              <a:t>，反应率更低，这可能是因为</a:t>
            </a:r>
            <a:r>
              <a:rPr lang="en-US" altLang="zh-CN" dirty="0"/>
              <a:t>113keV</a:t>
            </a:r>
            <a:r>
              <a:rPr lang="zh-CN" altLang="en-US" dirty="0"/>
              <a:t>的共振消失了。    </a:t>
            </a:r>
            <a:r>
              <a:rPr lang="en-US" altLang="zh-CN" dirty="0"/>
              <a:t>(p, </a:t>
            </a:r>
            <a:r>
              <a:rPr lang="el-GR" altLang="zh-CN" dirty="0"/>
              <a:t>α0)</a:t>
            </a:r>
            <a:r>
              <a:rPr lang="zh-CN" altLang="en-US" dirty="0"/>
              <a:t>反应道低温下的贡献比之前的理论预测要低。</a:t>
            </a:r>
            <a:r>
              <a:rPr lang="en-US" altLang="zh-CN" dirty="0"/>
              <a:t>3.</a:t>
            </a:r>
            <a:r>
              <a:rPr lang="zh-CN" altLang="en-US" dirty="0"/>
              <a:t>温度小于</a:t>
            </a:r>
            <a:r>
              <a:rPr lang="en-US" altLang="zh-CN" dirty="0"/>
              <a:t>0.1GK</a:t>
            </a:r>
            <a:r>
              <a:rPr lang="zh-CN" altLang="en-US" dirty="0"/>
              <a:t>时，两个反应率展现了不同的趋势。因此我们需要继续向</a:t>
            </a:r>
            <a:r>
              <a:rPr lang="en-US" altLang="zh-CN" dirty="0"/>
              <a:t>Gamow</a:t>
            </a:r>
            <a:r>
              <a:rPr lang="zh-CN" altLang="en-US" dirty="0"/>
              <a:t>窗口的低能边缘测量，来更好地限制低温反应率并且更好地理解</a:t>
            </a:r>
            <a:r>
              <a:rPr lang="en-US" altLang="zh-CN" dirty="0"/>
              <a:t>AGB</a:t>
            </a:r>
            <a:r>
              <a:rPr lang="zh-CN" altLang="en-US" dirty="0"/>
              <a:t>星中地氟丰度。</a:t>
            </a:r>
          </a:p>
          <a:p>
            <a:r>
              <a:rPr lang="en-US" altLang="zh-CN" dirty="0"/>
              <a:t>This picture shows our new reaction rate and lists previous results for comparison. Our new data covers the Gamow window of 0.15GK and Higher energy data by Lombardo et al. were added to the calculation. We can find at temperatures between 0.11-0.4GK, the new reaction rate is higher and the (p, </a:t>
            </a:r>
            <a:r>
              <a:rPr lang="el-GR" altLang="zh-CN" dirty="0"/>
              <a:t>α </a:t>
            </a:r>
            <a:r>
              <a:rPr lang="en-US" altLang="zh-CN" dirty="0"/>
              <a:t>zero) channel contributes more; 2. When the temperature is below 0.1GK, the reaction rate is lower, , likely due to the absence of the 113 keV </a:t>
            </a:r>
            <a:r>
              <a:rPr lang="en-US" altLang="zh-CN" dirty="0" err="1"/>
              <a:t>resonance.The</a:t>
            </a:r>
            <a:r>
              <a:rPr lang="en-US" altLang="zh-CN" dirty="0"/>
              <a:t> contribution of the (p, </a:t>
            </a:r>
            <a:r>
              <a:rPr lang="el-GR" altLang="zh-CN" dirty="0"/>
              <a:t>α0) </a:t>
            </a:r>
            <a:r>
              <a:rPr lang="en-US" altLang="zh-CN" dirty="0"/>
              <a:t>reaction channel at low temperature may be lower than previously predicted. 3.When the temperature is below 0.1GK, the red and blue reaction rates show different trends. Therefore, we need to Continue to measure towards the low energy edge of the Gamow window (~70 keV) to better constrain the low temperature reaction rate and better understand the fluorine abundance in AGB stars.</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17</a:t>
            </a:fld>
            <a:endParaRPr lang="zh-CN" altLang="en-US"/>
          </a:p>
        </p:txBody>
      </p:sp>
    </p:spTree>
    <p:extLst>
      <p:ext uri="{BB962C8B-B14F-4D97-AF65-F5344CB8AC3E}">
        <p14:creationId xmlns:p14="http://schemas.microsoft.com/office/powerpoint/2010/main" val="2485397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P17</a:t>
            </a:r>
            <a:r>
              <a:rPr lang="zh-CN" altLang="en-US" dirty="0"/>
              <a:t>：在我们未来的计划中，</a:t>
            </a:r>
            <a:r>
              <a:rPr lang="en-US" altLang="zh-CN" dirty="0"/>
              <a:t>1.</a:t>
            </a:r>
            <a:r>
              <a:rPr lang="zh-CN" altLang="en-US" dirty="0"/>
              <a:t>我们优化了探测器地设计来提高绝对探测效率；</a:t>
            </a:r>
            <a:r>
              <a:rPr lang="en-US" altLang="zh-CN" dirty="0"/>
              <a:t>2.</a:t>
            </a:r>
            <a:r>
              <a:rPr lang="zh-CN" altLang="en-US" dirty="0"/>
              <a:t>设计制作了纯度更高、</a:t>
            </a:r>
            <a:r>
              <a:rPr lang="en-US" altLang="zh-CN" dirty="0"/>
              <a:t>B</a:t>
            </a:r>
            <a:r>
              <a:rPr lang="zh-CN" altLang="en-US" dirty="0"/>
              <a:t>杂质更少的氟靶，减少硼杂质对反应粒子探测的影响；设计 </a:t>
            </a:r>
            <a:r>
              <a:rPr lang="en-US" altLang="zh-CN" dirty="0"/>
              <a:t>Mylar</a:t>
            </a:r>
            <a:r>
              <a:rPr lang="zh-CN" altLang="en-US" dirty="0"/>
              <a:t>膜专用支架并选用更薄的膜，降低褶皱效应</a:t>
            </a:r>
            <a:r>
              <a:rPr lang="en-US" altLang="zh-CN" dirty="0"/>
              <a:t>3.</a:t>
            </a:r>
            <a:r>
              <a:rPr lang="zh-CN" altLang="en-US" dirty="0"/>
              <a:t>增加束流时间和束流强度，获得更多的统计数据，将测量向更低能点推进</a:t>
            </a:r>
          </a:p>
        </p:txBody>
      </p:sp>
      <p:sp>
        <p:nvSpPr>
          <p:cNvPr id="4" name="灯片编号占位符 3"/>
          <p:cNvSpPr>
            <a:spLocks noGrp="1"/>
          </p:cNvSpPr>
          <p:nvPr>
            <p:ph type="sldNum" sz="quarter" idx="5"/>
          </p:nvPr>
        </p:nvSpPr>
        <p:spPr/>
        <p:txBody>
          <a:bodyPr/>
          <a:lstStyle/>
          <a:p>
            <a:fld id="{8D2CBE19-9E12-4EBF-890C-140252D87502}" type="slidenum">
              <a:rPr lang="zh-CN" altLang="en-US" smtClean="0"/>
              <a:t>18</a:t>
            </a:fld>
            <a:endParaRPr lang="zh-CN" altLang="en-US"/>
          </a:p>
        </p:txBody>
      </p:sp>
    </p:spTree>
    <p:extLst>
      <p:ext uri="{BB962C8B-B14F-4D97-AF65-F5344CB8AC3E}">
        <p14:creationId xmlns:p14="http://schemas.microsoft.com/office/powerpoint/2010/main" val="2316716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考虑到极低截面测量时本底影响很大，我们也对靶室的带电粒子本底进行了仔细的研究，由于疫情封锁，我们当时没有办法在合肥做这个本底测量实验，因此在北师大半地下的实验室使用了一个与</a:t>
            </a:r>
            <a:r>
              <a:rPr lang="en-US" altLang="zh-CN" dirty="0"/>
              <a:t>HINEG</a:t>
            </a:r>
            <a:r>
              <a:rPr lang="zh-CN" altLang="en-US" dirty="0"/>
              <a:t>几乎完全一致的靶室和探测器，测量了天然本底水平。我们分别在两种条件下测量了天然本底，一种是真空靶室充满氮气，另一种情况是使用</a:t>
            </a:r>
            <a:r>
              <a:rPr lang="en-US" altLang="zh-CN" dirty="0"/>
              <a:t>PET</a:t>
            </a:r>
            <a:r>
              <a:rPr lang="zh-CN" altLang="en-US" dirty="0"/>
              <a:t>膜作为屏蔽材料覆盖靶室内壁和水冷系统等。</a:t>
            </a:r>
          </a:p>
        </p:txBody>
      </p:sp>
      <p:sp>
        <p:nvSpPr>
          <p:cNvPr id="4" name="灯片编号占位符 3"/>
          <p:cNvSpPr>
            <a:spLocks noGrp="1"/>
          </p:cNvSpPr>
          <p:nvPr>
            <p:ph type="sldNum" sz="quarter" idx="5"/>
          </p:nvPr>
        </p:nvSpPr>
        <p:spPr/>
        <p:txBody>
          <a:bodyPr/>
          <a:lstStyle/>
          <a:p>
            <a:fld id="{E694EDD4-0A7E-49EB-9DB8-5CC406525FCA}"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P1</a:t>
            </a:r>
            <a:r>
              <a:rPr lang="zh-CN" altLang="en-US" dirty="0"/>
              <a:t>：众所周知氟元素是恒星核合成中的重点研究对象，但是我们只能在太阳系中观测到很少的氟。相反，如左图所示，人们观测到观测到氟超出了理论预测在</a:t>
            </a:r>
            <a:r>
              <a:rPr lang="en-US" altLang="zh-CN" dirty="0"/>
              <a:t>AGB</a:t>
            </a:r>
            <a:r>
              <a:rPr lang="zh-CN" altLang="en-US" dirty="0"/>
              <a:t>和</a:t>
            </a:r>
            <a:r>
              <a:rPr lang="en-US" altLang="zh-CN" dirty="0"/>
              <a:t>RGB</a:t>
            </a:r>
            <a:r>
              <a:rPr lang="zh-CN" altLang="en-US" dirty="0"/>
              <a:t>星中。但是标准恒星模型很难解释氟超丰。因此，我们需要测量并且提供与氟相关的核反应截面数据来提升核合成模型。</a:t>
            </a:r>
          </a:p>
          <a:p>
            <a:r>
              <a:rPr lang="en-US" altLang="zh-CN" dirty="0"/>
              <a:t>It is well known that the Fluorine is a key research object in the stellar nucleosynthesis, but we can only observe few fluorine in the solar system. On the contrary, as shown in the left picture, people have found the fluorine in AGB and</a:t>
            </a:r>
            <a:r>
              <a:rPr lang="zh-CN" altLang="en-US" dirty="0"/>
              <a:t> </a:t>
            </a:r>
            <a:r>
              <a:rPr lang="en-US" altLang="zh-CN" dirty="0"/>
              <a:t>RGB</a:t>
            </a:r>
            <a:r>
              <a:rPr lang="zh-CN" altLang="en-US" dirty="0"/>
              <a:t> </a:t>
            </a:r>
            <a:r>
              <a:rPr lang="en-US" altLang="zh-CN" dirty="0"/>
              <a:t>stars</a:t>
            </a:r>
            <a:r>
              <a:rPr lang="zh-CN" altLang="en-US" dirty="0"/>
              <a:t> </a:t>
            </a:r>
            <a:r>
              <a:rPr lang="en-US" altLang="zh-CN" dirty="0"/>
              <a:t>is</a:t>
            </a:r>
            <a:r>
              <a:rPr lang="zh-CN" altLang="en-US" dirty="0"/>
              <a:t> </a:t>
            </a:r>
            <a:r>
              <a:rPr lang="en-US" altLang="zh-CN" dirty="0"/>
              <a:t>much</a:t>
            </a:r>
            <a:r>
              <a:rPr lang="zh-CN" altLang="en-US" dirty="0"/>
              <a:t> </a:t>
            </a:r>
            <a:r>
              <a:rPr lang="en-US" altLang="zh-CN" dirty="0"/>
              <a:t>more than theory calculation. But the standard stellar model is difficult to explain the Fluorine Overabundance. So, we need to measure and provide accurate nuclear reaction cross-section data related to fluorine to improve the nucleosynthesis model.</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2</a:t>
            </a:fld>
            <a:endParaRPr lang="zh-CN" altLang="en-US"/>
          </a:p>
        </p:txBody>
      </p:sp>
    </p:spTree>
    <p:extLst>
      <p:ext uri="{BB962C8B-B14F-4D97-AF65-F5344CB8AC3E}">
        <p14:creationId xmlns:p14="http://schemas.microsoft.com/office/powerpoint/2010/main" val="281925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我们首先向真空靶室中冲入氮气并维持一个大气压测量了</a:t>
            </a:r>
            <a:r>
              <a:rPr lang="en-US" altLang="zh-CN" dirty="0"/>
              <a:t>80h</a:t>
            </a:r>
            <a:r>
              <a:rPr lang="zh-CN" altLang="en-US" dirty="0"/>
              <a:t>的天然本底，目的是验证本底的主要来源是靶室壁或者是外部的其他具有放射性的材料。然后使用</a:t>
            </a:r>
            <a:r>
              <a:rPr lang="en-US" altLang="zh-CN" dirty="0"/>
              <a:t>0.2mm</a:t>
            </a:r>
            <a:r>
              <a:rPr lang="zh-CN" altLang="en-US" dirty="0"/>
              <a:t>厚的</a:t>
            </a:r>
            <a:r>
              <a:rPr lang="en-US" altLang="zh-CN" dirty="0"/>
              <a:t>PET</a:t>
            </a:r>
            <a:r>
              <a:rPr lang="zh-CN" altLang="en-US" dirty="0"/>
              <a:t>膜覆盖了靶室内除了探测器的所有表面，包括靶室内壁、探测器支架等，也测量了</a:t>
            </a:r>
            <a:r>
              <a:rPr lang="en-US" altLang="zh-CN" dirty="0"/>
              <a:t>80h</a:t>
            </a:r>
            <a:r>
              <a:rPr lang="zh-CN" altLang="en-US" dirty="0"/>
              <a:t>天然本底情况。左边这张图就是这两种屏蔽的效果展示，可以看出</a:t>
            </a:r>
            <a:r>
              <a:rPr lang="en-US" altLang="zh-CN" dirty="0"/>
              <a:t>PET</a:t>
            </a:r>
            <a:r>
              <a:rPr lang="zh-CN" altLang="en-US" dirty="0"/>
              <a:t>膜是效果很好的屏蔽方案，他可以极大地降低我们感兴趣能区内的本底水平。</a:t>
            </a:r>
          </a:p>
        </p:txBody>
      </p:sp>
      <p:sp>
        <p:nvSpPr>
          <p:cNvPr id="4" name="灯片编号占位符 3"/>
          <p:cNvSpPr>
            <a:spLocks noGrp="1"/>
          </p:cNvSpPr>
          <p:nvPr>
            <p:ph type="sldNum" sz="quarter" idx="5"/>
          </p:nvPr>
        </p:nvSpPr>
        <p:spPr/>
        <p:txBody>
          <a:bodyPr/>
          <a:lstStyle/>
          <a:p>
            <a:fld id="{E694EDD4-0A7E-49EB-9DB8-5CC406525FCA}" type="slidenum">
              <a:rPr lang="zh-CN" altLang="en-US" smtClean="0"/>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我们还使用刚才稳定性测试实验中的</a:t>
            </a:r>
            <a:r>
              <a:rPr lang="en-US" altLang="zh-CN" dirty="0"/>
              <a:t>7</a:t>
            </a:r>
            <a:r>
              <a:rPr lang="zh-CN" altLang="en-US" dirty="0"/>
              <a:t>号靶做了</a:t>
            </a:r>
            <a:r>
              <a:rPr lang="en-US" altLang="zh-CN" dirty="0"/>
              <a:t>APT</a:t>
            </a:r>
            <a:r>
              <a:rPr lang="zh-CN" altLang="en-US" dirty="0"/>
              <a:t>分析来研究靶核粒子的深度分布。</a:t>
            </a:r>
            <a:r>
              <a:rPr lang="en-US" altLang="zh-CN" dirty="0"/>
              <a:t>APT</a:t>
            </a:r>
            <a:r>
              <a:rPr lang="zh-CN" altLang="en-US" dirty="0"/>
              <a:t>的全称是三维原子探针层析技术，它可以分析不同深度上不同元素的原子数目。它的深度分辨可以达到</a:t>
            </a:r>
            <a:r>
              <a:rPr lang="en-US" altLang="zh-CN" dirty="0"/>
              <a:t>0.2nm</a:t>
            </a:r>
            <a:r>
              <a:rPr lang="zh-CN" altLang="en-US" dirty="0"/>
              <a:t>，也就是</a:t>
            </a:r>
            <a:r>
              <a:rPr lang="en-US" altLang="zh-CN" dirty="0"/>
              <a:t>2A</a:t>
            </a:r>
            <a:r>
              <a:rPr lang="zh-CN" altLang="en-US" dirty="0"/>
              <a:t>，这个深度分辨已经非常好了，并且可以将原子数目精确到个。左下这张图展示了</a:t>
            </a:r>
            <a:r>
              <a:rPr lang="en-US" altLang="zh-CN" dirty="0"/>
              <a:t>APT</a:t>
            </a:r>
            <a:r>
              <a:rPr lang="zh-CN" altLang="en-US" dirty="0"/>
              <a:t>给出的深度分布结果，只列出了我们关心的</a:t>
            </a:r>
            <a:r>
              <a:rPr lang="en-US" altLang="zh-CN" dirty="0"/>
              <a:t>F</a:t>
            </a:r>
            <a:r>
              <a:rPr lang="zh-CN" altLang="en-US" dirty="0"/>
              <a:t>、</a:t>
            </a:r>
            <a:r>
              <a:rPr lang="en-US" altLang="zh-CN" dirty="0"/>
              <a:t>Fe</a:t>
            </a:r>
            <a:r>
              <a:rPr lang="zh-CN" altLang="en-US" dirty="0"/>
              <a:t>、</a:t>
            </a:r>
            <a:r>
              <a:rPr lang="en-US" altLang="zh-CN" dirty="0"/>
              <a:t>Cr</a:t>
            </a:r>
            <a:r>
              <a:rPr lang="zh-CN" altLang="en-US" dirty="0"/>
              <a:t>的深度分布。由于制靶时是在铁衬底表面覆盖了</a:t>
            </a:r>
            <a:r>
              <a:rPr lang="en-US" altLang="zh-CN" dirty="0"/>
              <a:t>50 nm</a:t>
            </a:r>
            <a:r>
              <a:rPr lang="zh-CN" altLang="en-US" dirty="0"/>
              <a:t>的</a:t>
            </a:r>
            <a:r>
              <a:rPr lang="en-US" altLang="zh-CN" dirty="0"/>
              <a:t>Cr</a:t>
            </a:r>
            <a:r>
              <a:rPr lang="zh-CN" altLang="en-US" dirty="0"/>
              <a:t>膜，因此深度</a:t>
            </a:r>
            <a:r>
              <a:rPr lang="en-US" altLang="zh-CN" dirty="0"/>
              <a:t>50nm</a:t>
            </a:r>
            <a:r>
              <a:rPr lang="zh-CN" altLang="en-US" dirty="0"/>
              <a:t>处对应的就是</a:t>
            </a:r>
            <a:r>
              <a:rPr lang="en-US" altLang="zh-CN" dirty="0"/>
              <a:t>Cr</a:t>
            </a:r>
            <a:r>
              <a:rPr lang="zh-CN" altLang="en-US" dirty="0"/>
              <a:t>层和</a:t>
            </a:r>
            <a:r>
              <a:rPr lang="en-US" altLang="zh-CN" dirty="0"/>
              <a:t>Fe</a:t>
            </a:r>
            <a:r>
              <a:rPr lang="zh-CN" altLang="en-US" dirty="0"/>
              <a:t>层的交界。从结果可以看出，辐照后的实验靶中，</a:t>
            </a:r>
            <a:r>
              <a:rPr lang="en-US" altLang="zh-CN" dirty="0"/>
              <a:t>F</a:t>
            </a:r>
            <a:r>
              <a:rPr lang="zh-CN" altLang="en-US" dirty="0"/>
              <a:t>集中在</a:t>
            </a:r>
            <a:r>
              <a:rPr lang="en-US" altLang="zh-CN" dirty="0"/>
              <a:t>65nm</a:t>
            </a:r>
            <a:r>
              <a:rPr lang="zh-CN" altLang="en-US" dirty="0"/>
              <a:t>的深度附近，但是根据它的注入能量，按理说大部分氟应该在</a:t>
            </a:r>
            <a:r>
              <a:rPr lang="en-US" altLang="zh-CN" dirty="0"/>
              <a:t>110nm</a:t>
            </a:r>
            <a:r>
              <a:rPr lang="zh-CN" altLang="en-US" dirty="0"/>
              <a:t>深度附近。这种差异实际上指出：注入的氟</a:t>
            </a:r>
            <a:r>
              <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会随束流轰击向靶表面移动。</a:t>
            </a:r>
          </a:p>
        </p:txBody>
      </p:sp>
      <p:sp>
        <p:nvSpPr>
          <p:cNvPr id="4" name="灯片编号占位符 3"/>
          <p:cNvSpPr>
            <a:spLocks noGrp="1"/>
          </p:cNvSpPr>
          <p:nvPr>
            <p:ph type="sldNum" sz="quarter" idx="5"/>
          </p:nvPr>
        </p:nvSpPr>
        <p:spPr/>
        <p:txBody>
          <a:bodyPr/>
          <a:lstStyle/>
          <a:p>
            <a:fld id="{E694EDD4-0A7E-49EB-9DB8-5CC406525FCA}" type="slidenum">
              <a:rPr lang="zh-CN" altLang="en-US" smtClean="0"/>
              <a:t>27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我们使用</a:t>
            </a:r>
            <a:r>
              <a:rPr lang="en-US" altLang="zh-CN" dirty="0"/>
              <a:t>APT</a:t>
            </a:r>
            <a:r>
              <a:rPr lang="zh-CN" altLang="en-US" dirty="0"/>
              <a:t>给出的深度分布，可以在</a:t>
            </a:r>
            <a:r>
              <a:rPr lang="en-US" altLang="zh-CN" dirty="0"/>
              <a:t>Geant4</a:t>
            </a:r>
            <a:r>
              <a:rPr lang="zh-CN" altLang="en-US" dirty="0"/>
              <a:t>中很好地重建产额曲线，如右图的红色实现所示，这实际上验证了</a:t>
            </a:r>
            <a:r>
              <a:rPr lang="en-US" altLang="zh-CN" dirty="0"/>
              <a:t>APT</a:t>
            </a:r>
            <a:r>
              <a:rPr lang="zh-CN" altLang="en-US" dirty="0"/>
              <a:t>分析的可靠性。作为对比，我们还使用了</a:t>
            </a:r>
            <a:r>
              <a:rPr lang="en-US" altLang="zh-CN" dirty="0"/>
              <a:t>SRIM</a:t>
            </a:r>
            <a:r>
              <a:rPr lang="zh-CN" altLang="en-US" dirty="0"/>
              <a:t>模拟的深度分布数据，但是它重建出的产额曲线也就是蓝色虚线，比真实的产额曲线相差很多。因此我们可以得出结论，在经过长达上百库伦的质子束轰击后，靶中注入的氟会集中在铁衬表面附近的薄层中，这个结论实际上指导了我们后期的</a:t>
            </a:r>
            <a:r>
              <a:rPr lang="en-US" altLang="zh-CN" dirty="0"/>
              <a:t>Geant4</a:t>
            </a:r>
            <a:r>
              <a:rPr lang="zh-CN" altLang="en-US" dirty="0"/>
              <a:t>模拟。</a:t>
            </a:r>
          </a:p>
        </p:txBody>
      </p:sp>
      <p:sp>
        <p:nvSpPr>
          <p:cNvPr id="4" name="灯片编号占位符 3"/>
          <p:cNvSpPr>
            <a:spLocks noGrp="1"/>
          </p:cNvSpPr>
          <p:nvPr>
            <p:ph type="sldNum" sz="quarter" idx="5"/>
          </p:nvPr>
        </p:nvSpPr>
        <p:spPr/>
        <p:txBody>
          <a:bodyPr/>
          <a:lstStyle/>
          <a:p>
            <a:fld id="{E694EDD4-0A7E-49EB-9DB8-5CC406525FCA}" type="slidenum">
              <a:rPr lang="zh-CN" altLang="en-US" smtClean="0"/>
              <a:t>28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在正式实验开始前，我们还对加速器的束流能量分别进行了两次刻度。首先利用</a:t>
            </a:r>
            <a:r>
              <a:rPr lang="en-US" altLang="zh-CN" dirty="0"/>
              <a:t>18O(</a:t>
            </a:r>
            <a:r>
              <a:rPr lang="en-US" altLang="zh-CN" dirty="0" err="1"/>
              <a:t>p,g</a:t>
            </a:r>
            <a:r>
              <a:rPr lang="en-US" altLang="zh-CN" dirty="0"/>
              <a:t>)</a:t>
            </a:r>
            <a:r>
              <a:rPr lang="zh-CN" altLang="en-US" dirty="0"/>
              <a:t>的</a:t>
            </a:r>
            <a:r>
              <a:rPr lang="en-US" altLang="zh-CN" dirty="0"/>
              <a:t>151keV</a:t>
            </a:r>
            <a:r>
              <a:rPr lang="zh-CN" altLang="en-US" dirty="0"/>
              <a:t>共振和</a:t>
            </a:r>
            <a:r>
              <a:rPr lang="en-US" altLang="zh-CN" dirty="0"/>
              <a:t>27Al(</a:t>
            </a:r>
            <a:r>
              <a:rPr lang="en-US" altLang="zh-CN" dirty="0" err="1"/>
              <a:t>p,g</a:t>
            </a:r>
            <a:r>
              <a:rPr lang="en-US" altLang="zh-CN" dirty="0"/>
              <a:t>)</a:t>
            </a:r>
            <a:r>
              <a:rPr lang="zh-CN" altLang="en-US" dirty="0"/>
              <a:t>的</a:t>
            </a:r>
            <a:r>
              <a:rPr lang="en-US" altLang="zh-CN" dirty="0"/>
              <a:t>223keV</a:t>
            </a:r>
            <a:r>
              <a:rPr lang="zh-CN" altLang="en-US" dirty="0"/>
              <a:t>共振刻度了束流能量，刻度的结果展示在左下角这个表格中，可以看出不管是能量偏移还是能散都完全可以满足我们的实验需求。</a:t>
            </a:r>
          </a:p>
        </p:txBody>
      </p:sp>
      <p:sp>
        <p:nvSpPr>
          <p:cNvPr id="4" name="灯片编号占位符 3"/>
          <p:cNvSpPr>
            <a:spLocks noGrp="1"/>
          </p:cNvSpPr>
          <p:nvPr>
            <p:ph type="sldNum" sz="quarter" idx="5"/>
          </p:nvPr>
        </p:nvSpPr>
        <p:spPr/>
        <p:txBody>
          <a:bodyPr/>
          <a:lstStyle/>
          <a:p>
            <a:fld id="{E694EDD4-0A7E-49EB-9DB8-5CC406525FCA}" type="slidenum">
              <a:rPr lang="zh-CN" altLang="en-US" smtClean="0"/>
              <a:t>29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之后，又使用高纯锗探测器利用</a:t>
            </a:r>
            <a:r>
              <a:rPr lang="en-US" altLang="zh-CN" dirty="0"/>
              <a:t>12C(</a:t>
            </a:r>
            <a:r>
              <a:rPr lang="en-US" altLang="zh-CN" dirty="0" err="1"/>
              <a:t>p,g</a:t>
            </a:r>
            <a:r>
              <a:rPr lang="en-US" altLang="zh-CN" dirty="0"/>
              <a:t>)</a:t>
            </a:r>
            <a:r>
              <a:rPr lang="zh-CN" altLang="en-US" dirty="0"/>
              <a:t>非共振能区的数据连续性刻度了束流能量，可以看到，在本次实验测量的目标内区内，能量偏移都在</a:t>
            </a:r>
            <a:r>
              <a:rPr lang="en-US" altLang="zh-CN" dirty="0"/>
              <a:t>1keV</a:t>
            </a:r>
            <a:r>
              <a:rPr lang="zh-CN" altLang="en-US" dirty="0"/>
              <a:t>以内，也完全满足我们的测量需求。</a:t>
            </a:r>
          </a:p>
        </p:txBody>
      </p:sp>
      <p:sp>
        <p:nvSpPr>
          <p:cNvPr id="4" name="灯片编号占位符 3"/>
          <p:cNvSpPr>
            <a:spLocks noGrp="1"/>
          </p:cNvSpPr>
          <p:nvPr>
            <p:ph type="sldNum" sz="quarter" idx="5"/>
          </p:nvPr>
        </p:nvSpPr>
        <p:spPr/>
        <p:txBody>
          <a:bodyPr/>
          <a:lstStyle/>
          <a:p>
            <a:fld id="{E694EDD4-0A7E-49EB-9DB8-5CC406525FCA}" type="slidenum">
              <a:rPr lang="zh-CN" altLang="en-US" smtClean="0"/>
              <a:t>30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接下来简要介绍数据处理的几个关键内容。首先是测量了终端的天然本底和束流本底能谱，本底需要在计算反应产额时分别根据时间或者束流积分进行归一后扣除。</a:t>
            </a:r>
          </a:p>
        </p:txBody>
      </p:sp>
      <p:sp>
        <p:nvSpPr>
          <p:cNvPr id="4" name="灯片编号占位符 3"/>
          <p:cNvSpPr>
            <a:spLocks noGrp="1"/>
          </p:cNvSpPr>
          <p:nvPr>
            <p:ph type="sldNum" sz="quarter" idx="5"/>
          </p:nvPr>
        </p:nvSpPr>
        <p:spPr/>
        <p:txBody>
          <a:bodyPr/>
          <a:lstStyle/>
          <a:p>
            <a:fld id="{E694EDD4-0A7E-49EB-9DB8-5CC406525FCA}" type="slidenum">
              <a:rPr lang="zh-CN" altLang="en-US" smtClean="0"/>
              <a:t>31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然后我们分析了反应能谱。我们的探测器正面一共有</a:t>
            </a:r>
            <a:r>
              <a:rPr lang="en-US" altLang="zh-CN" dirty="0"/>
              <a:t>64</a:t>
            </a:r>
            <a:r>
              <a:rPr lang="zh-CN" altLang="en-US" dirty="0"/>
              <a:t>个硅条，左图展示了其中一个硅条的能谱，能谱上主要存在三类</a:t>
            </a:r>
            <a:r>
              <a:rPr lang="en-US" altLang="zh-CN" dirty="0"/>
              <a:t>α</a:t>
            </a:r>
            <a:r>
              <a:rPr lang="zh-CN" altLang="en-US" dirty="0"/>
              <a:t>粒子，左边这两个较高的是</a:t>
            </a:r>
            <a:r>
              <a:rPr lang="en-US" altLang="zh-CN" dirty="0"/>
              <a:t>11B(</a:t>
            </a:r>
            <a:r>
              <a:rPr lang="en-US" altLang="zh-CN" dirty="0" err="1"/>
              <a:t>p,a</a:t>
            </a:r>
            <a:r>
              <a:rPr lang="en-US" altLang="zh-CN" dirty="0"/>
              <a:t>)</a:t>
            </a:r>
            <a:r>
              <a:rPr lang="zh-CN" altLang="en-US" dirty="0"/>
              <a:t>产生的</a:t>
            </a:r>
            <a:r>
              <a:rPr lang="en-US" altLang="zh-CN" dirty="0"/>
              <a:t>α</a:t>
            </a:r>
            <a:r>
              <a:rPr lang="zh-CN" altLang="en-US" dirty="0"/>
              <a:t>粒子，最右侧这个较低的是我们要测量的</a:t>
            </a:r>
            <a:r>
              <a:rPr lang="en-US" altLang="zh-CN" dirty="0"/>
              <a:t>19F(p,a0)</a:t>
            </a:r>
            <a:r>
              <a:rPr lang="zh-CN" altLang="en-US" dirty="0"/>
              <a:t>反应产生的</a:t>
            </a:r>
            <a:r>
              <a:rPr lang="en-US" altLang="zh-CN" dirty="0"/>
              <a:t>α</a:t>
            </a:r>
            <a:r>
              <a:rPr lang="zh-CN" altLang="en-US" dirty="0"/>
              <a:t>粒子。我们通过分析能谱并扣除本底可以得到</a:t>
            </a:r>
            <a:r>
              <a:rPr lang="en-US" altLang="zh-CN" dirty="0"/>
              <a:t>19F(p,a0)</a:t>
            </a:r>
            <a:r>
              <a:rPr lang="zh-CN" altLang="en-US" dirty="0"/>
              <a:t>反应的产额。右图是质子能量为</a:t>
            </a:r>
            <a:r>
              <a:rPr lang="en-US" altLang="zh-CN" dirty="0"/>
              <a:t>257keV</a:t>
            </a:r>
            <a:r>
              <a:rPr lang="zh-CN" altLang="en-US" dirty="0"/>
              <a:t>时的总谱，红色阴影是我们分析能谱筛选出的</a:t>
            </a:r>
            <a:r>
              <a:rPr lang="en-US" altLang="zh-CN" dirty="0"/>
              <a:t>19F(p,a0)</a:t>
            </a:r>
            <a:r>
              <a:rPr lang="zh-CN" altLang="en-US" dirty="0"/>
              <a:t>产生的</a:t>
            </a:r>
            <a:r>
              <a:rPr lang="en-US" altLang="zh-CN" dirty="0"/>
              <a:t>α</a:t>
            </a:r>
            <a:r>
              <a:rPr lang="zh-CN" altLang="en-US" dirty="0"/>
              <a:t>。获取到这部分计数后我们就可以计算出反应产额。本次实验用靶在数据处理时可以按照非共振薄靶进行处理，因此要计算反应截面，除了反应产额我们还需要知道对应的靶核粒子数和入射质子的有效能量。</a:t>
            </a:r>
            <a:endParaRPr lang="en-US" altLang="zh-CN" dirty="0"/>
          </a:p>
        </p:txBody>
      </p:sp>
      <p:sp>
        <p:nvSpPr>
          <p:cNvPr id="4" name="灯片编号占位符 3"/>
          <p:cNvSpPr>
            <a:spLocks noGrp="1"/>
          </p:cNvSpPr>
          <p:nvPr>
            <p:ph type="sldNum" sz="quarter" idx="5"/>
          </p:nvPr>
        </p:nvSpPr>
        <p:spPr/>
        <p:txBody>
          <a:bodyPr/>
          <a:lstStyle/>
          <a:p>
            <a:fld id="{E694EDD4-0A7E-49EB-9DB8-5CC406525FCA}" type="slidenum">
              <a:rPr lang="zh-CN" altLang="en-US" smtClean="0"/>
              <a:t>32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这两个物理量我们可以通过</a:t>
            </a:r>
            <a:r>
              <a:rPr lang="en-US" altLang="zh-CN" dirty="0">
                <a:latin typeface="Times New Roman" panose="02020603050405020304" pitchFamily="18" charset="0"/>
                <a:ea typeface="宋体" panose="02010600030101010101" pitchFamily="2" charset="-122"/>
                <a:cs typeface="Times New Roman" panose="02020603050405020304" pitchFamily="18" charset="0"/>
              </a:rPr>
              <a:t>Geant4</a:t>
            </a:r>
            <a:r>
              <a:rPr lang="zh-CN" altLang="en-US" dirty="0">
                <a:latin typeface="Times New Roman" panose="02020603050405020304" pitchFamily="18" charset="0"/>
                <a:ea typeface="宋体" panose="02010600030101010101" pitchFamily="2" charset="-122"/>
                <a:cs typeface="Times New Roman" panose="02020603050405020304" pitchFamily="18" charset="0"/>
              </a:rPr>
              <a:t>模拟共振产额曲线得到。具体是怎么做的呢？我们在实验中每隔</a:t>
            </a:r>
            <a:r>
              <a:rPr lang="en-US" altLang="zh-CN" dirty="0">
                <a:latin typeface="Times New Roman" panose="02020603050405020304" pitchFamily="18" charset="0"/>
                <a:ea typeface="宋体" panose="02010600030101010101" pitchFamily="2" charset="-122"/>
                <a:cs typeface="Times New Roman" panose="02020603050405020304" pitchFamily="18" charset="0"/>
              </a:rPr>
              <a:t>50C</a:t>
            </a:r>
            <a:r>
              <a:rPr lang="zh-CN" altLang="en-US" dirty="0">
                <a:latin typeface="Times New Roman" panose="02020603050405020304" pitchFamily="18" charset="0"/>
                <a:ea typeface="宋体" panose="02010600030101010101" pitchFamily="2" charset="-122"/>
                <a:cs typeface="Times New Roman" panose="02020603050405020304" pitchFamily="18" charset="0"/>
              </a:rPr>
              <a:t>会扫描一次</a:t>
            </a:r>
            <a:r>
              <a:rPr lang="en-US" altLang="zh-CN" dirty="0">
                <a:latin typeface="Times New Roman" panose="02020603050405020304" pitchFamily="18" charset="0"/>
                <a:ea typeface="宋体" panose="02010600030101010101" pitchFamily="2" charset="-122"/>
                <a:cs typeface="Times New Roman" panose="02020603050405020304" pitchFamily="18" charset="0"/>
              </a:rPr>
              <a:t>19F(</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p,ag</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ea typeface="宋体" panose="02010600030101010101" pitchFamily="2" charset="-122"/>
                <a:cs typeface="Times New Roman" panose="02020603050405020304" pitchFamily="18" charset="0"/>
              </a:rPr>
              <a:t>反应在</a:t>
            </a:r>
            <a:r>
              <a:rPr lang="en-US" altLang="zh-CN" dirty="0">
                <a:latin typeface="Times New Roman" panose="02020603050405020304" pitchFamily="18" charset="0"/>
                <a:ea typeface="宋体" panose="02010600030101010101" pitchFamily="2" charset="-122"/>
                <a:cs typeface="Times New Roman" panose="02020603050405020304" pitchFamily="18" charset="0"/>
              </a:rPr>
              <a:t>213keV</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的共振产额曲线，目的是为了监测靶核损失，同时也可以通过这部分数据导出靶核数与有效能量。基本思路是在</a:t>
            </a:r>
            <a:r>
              <a:rPr lang="en-US" altLang="zh-CN" dirty="0">
                <a:latin typeface="Times New Roman" panose="02020603050405020304" pitchFamily="18" charset="0"/>
                <a:ea typeface="宋体" panose="02010600030101010101" pitchFamily="2" charset="-122"/>
                <a:cs typeface="Times New Roman" panose="02020603050405020304" pitchFamily="18" charset="0"/>
              </a:rPr>
              <a:t>Geant4</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中模拟这个</a:t>
            </a:r>
            <a:r>
              <a:rPr lang="en-US" altLang="zh-CN" dirty="0">
                <a:latin typeface="Times New Roman" panose="02020603050405020304" pitchFamily="18" charset="0"/>
                <a:ea typeface="宋体" panose="02010600030101010101" pitchFamily="2" charset="-122"/>
                <a:cs typeface="Times New Roman" panose="02020603050405020304" pitchFamily="18" charset="0"/>
              </a:rPr>
              <a:t>19F(</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p,ag</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ea typeface="宋体" panose="02010600030101010101" pitchFamily="2" charset="-122"/>
                <a:cs typeface="Times New Roman" panose="02020603050405020304" pitchFamily="18" charset="0"/>
              </a:rPr>
              <a:t>反应，将靶、束流、探测器等都按照真实情况在</a:t>
            </a:r>
            <a:r>
              <a:rPr lang="en-US" altLang="zh-CN" dirty="0">
                <a:latin typeface="Times New Roman" panose="02020603050405020304" pitchFamily="18" charset="0"/>
                <a:ea typeface="宋体" panose="02010600030101010101" pitchFamily="2" charset="-122"/>
                <a:cs typeface="Times New Roman" panose="02020603050405020304" pitchFamily="18" charset="0"/>
              </a:rPr>
              <a:t>Geant4</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中建模，然后将</a:t>
            </a:r>
            <a:r>
              <a:rPr lang="en-US" altLang="zh-CN" dirty="0">
                <a:latin typeface="Times New Roman" panose="02020603050405020304" pitchFamily="18" charset="0"/>
                <a:ea typeface="宋体" panose="02010600030101010101" pitchFamily="2" charset="-122"/>
                <a:cs typeface="Times New Roman" panose="02020603050405020304" pitchFamily="18" charset="0"/>
              </a:rPr>
              <a:t>Cr</a:t>
            </a:r>
            <a:r>
              <a:rPr lang="zh-CN" altLang="en-US" dirty="0">
                <a:latin typeface="Times New Roman" panose="02020603050405020304" pitchFamily="18" charset="0"/>
                <a:ea typeface="宋体" panose="02010600030101010101" pitchFamily="2" charset="-122"/>
                <a:cs typeface="Times New Roman" panose="02020603050405020304" pitchFamily="18" charset="0"/>
              </a:rPr>
              <a:t>膜厚度，含氟铁层的厚度以及</a:t>
            </a:r>
            <a:r>
              <a:rPr lang="en-US" altLang="zh-CN" dirty="0">
                <a:latin typeface="Times New Roman" panose="02020603050405020304" pitchFamily="18" charset="0"/>
                <a:ea typeface="宋体" panose="02010600030101010101" pitchFamily="2" charset="-122"/>
                <a:cs typeface="Times New Roman" panose="02020603050405020304" pitchFamily="18" charset="0"/>
              </a:rPr>
              <a:t>Fe</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dirty="0">
                <a:latin typeface="Times New Roman" panose="02020603050405020304" pitchFamily="18" charset="0"/>
                <a:ea typeface="宋体" panose="02010600030101010101" pitchFamily="2" charset="-122"/>
                <a:cs typeface="Times New Roman" panose="02020603050405020304" pitchFamily="18" charset="0"/>
              </a:rPr>
              <a:t>比例作为可以调整的变量来重现共产额曲线，结合已知的共振强度、角分布和探测效率，我们就可以导出当前扫描轮次的靶核数和有效能量。看右边这张图，我们通过刚刚这个方法得到了两次扫描轮次的靶核数后，也就是</a:t>
            </a:r>
            <a:r>
              <a:rPr lang="en-US" altLang="zh-CN" dirty="0">
                <a:latin typeface="Times New Roman" panose="02020603050405020304" pitchFamily="18" charset="0"/>
                <a:ea typeface="宋体" panose="02010600030101010101" pitchFamily="2" charset="-122"/>
                <a:cs typeface="Times New Roman" panose="02020603050405020304" pitchFamily="18" charset="0"/>
              </a:rPr>
              <a:t>Scan1</a:t>
            </a:r>
            <a:r>
              <a:rPr lang="zh-CN" altLang="en-US"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dirty="0">
                <a:latin typeface="Times New Roman" panose="02020603050405020304" pitchFamily="18" charset="0"/>
                <a:ea typeface="宋体" panose="02010600030101010101" pitchFamily="2" charset="-122"/>
                <a:cs typeface="Times New Roman" panose="02020603050405020304" pitchFamily="18" charset="0"/>
              </a:rPr>
              <a:t>Scan2</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的靶核数，对于这两次扫描间进行了</a:t>
            </a:r>
            <a:r>
              <a:rPr lang="en-US" altLang="zh-CN" dirty="0">
                <a:latin typeface="Times New Roman" panose="02020603050405020304" pitchFamily="18" charset="0"/>
                <a:ea typeface="宋体" panose="02010600030101010101" pitchFamily="2" charset="-122"/>
                <a:cs typeface="Times New Roman" panose="02020603050405020304" pitchFamily="18" charset="0"/>
              </a:rPr>
              <a:t>19F(p,a0)</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的测量，我们认为</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靶核损失与靶上电荷积分呈线性相关，由此建立了靶核粒子数与靶上电荷积分的关系。</a:t>
            </a:r>
            <a:r>
              <a:rPr lang="zh-CN" altLang="en-US" dirty="0">
                <a:latin typeface="Times New Roman" panose="02020603050405020304" pitchFamily="18" charset="0"/>
                <a:ea typeface="宋体" panose="02010600030101010101" pitchFamily="2" charset="-122"/>
                <a:cs typeface="Times New Roman" panose="02020603050405020304" pitchFamily="18" charset="0"/>
              </a:rPr>
              <a:t>因此在计算不同</a:t>
            </a:r>
            <a:r>
              <a:rPr lang="en-US" altLang="zh-CN" dirty="0">
                <a:latin typeface="Times New Roman" panose="02020603050405020304" pitchFamily="18" charset="0"/>
                <a:ea typeface="宋体" panose="02010600030101010101" pitchFamily="2" charset="-122"/>
                <a:cs typeface="Times New Roman" panose="02020603050405020304" pitchFamily="18" charset="0"/>
              </a:rPr>
              <a:t>run</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的反应截面时，需要根据当前靶上累计辐照的束流积分推导出对应的靶核粒子数，才能进行反应截面与天体物理S因子的计算。</a:t>
            </a:r>
          </a:p>
        </p:txBody>
      </p:sp>
      <p:sp>
        <p:nvSpPr>
          <p:cNvPr id="4" name="灯片编号占位符 3"/>
          <p:cNvSpPr>
            <a:spLocks noGrp="1"/>
          </p:cNvSpPr>
          <p:nvPr>
            <p:ph type="sldNum" sz="quarter" idx="5"/>
          </p:nvPr>
        </p:nvSpPr>
        <p:spPr/>
        <p:txBody>
          <a:bodyPr/>
          <a:lstStyle/>
          <a:p>
            <a:fld id="{E694EDD4-0A7E-49EB-9DB8-5CC406525FCA}" type="slidenum">
              <a:rPr lang="zh-CN" altLang="en-US" smtClean="0"/>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P2</a:t>
            </a:r>
            <a:r>
              <a:rPr lang="zh-CN" altLang="en-US" dirty="0"/>
              <a:t>：左边这张图展示了与氟相关的核反应网络，我们的测量主要关注一个破坏反应</a:t>
            </a:r>
            <a:r>
              <a:rPr lang="en-US" altLang="zh-CN" dirty="0"/>
              <a:t>--19F(p,</a:t>
            </a:r>
            <a:r>
              <a:rPr lang="el-GR" altLang="zh-CN" dirty="0"/>
              <a:t>α)16</a:t>
            </a:r>
            <a:r>
              <a:rPr lang="en-US" altLang="zh-CN" dirty="0"/>
              <a:t>O</a:t>
            </a:r>
            <a:r>
              <a:rPr lang="zh-CN" altLang="en-US" dirty="0"/>
              <a:t>。右边这张图展示了这个反应的纲图。在这张图中，我们可以发现三个反应道：</a:t>
            </a:r>
            <a:r>
              <a:rPr lang="en-US" altLang="zh-CN" dirty="0"/>
              <a:t>(</a:t>
            </a:r>
            <a:r>
              <a:rPr lang="en-US" altLang="zh-CN" dirty="0" err="1"/>
              <a:t>p,aerfa</a:t>
            </a:r>
            <a:r>
              <a:rPr lang="en-US" altLang="zh-CN" dirty="0"/>
              <a:t>-zero),</a:t>
            </a:r>
            <a:r>
              <a:rPr lang="el-GR" altLang="zh-CN" dirty="0"/>
              <a:t>α</a:t>
            </a:r>
            <a:r>
              <a:rPr lang="en-US" altLang="zh-CN" dirty="0"/>
              <a:t>pi</a:t>
            </a:r>
            <a:r>
              <a:rPr lang="zh-CN" altLang="en-US" dirty="0"/>
              <a:t>和</a:t>
            </a:r>
            <a:r>
              <a:rPr lang="el-GR" altLang="zh-CN" dirty="0"/>
              <a:t>αγ</a:t>
            </a:r>
            <a:r>
              <a:rPr lang="zh-CN" altLang="el-GR" dirty="0"/>
              <a:t>。</a:t>
            </a:r>
            <a:r>
              <a:rPr lang="zh-CN" altLang="en-US" dirty="0"/>
              <a:t>在低温时，</a:t>
            </a:r>
            <a:r>
              <a:rPr lang="en-US" altLang="zh-CN" dirty="0"/>
              <a:t>(</a:t>
            </a:r>
            <a:r>
              <a:rPr lang="en-US" altLang="zh-CN" dirty="0" err="1"/>
              <a:t>p,aerfa</a:t>
            </a:r>
            <a:r>
              <a:rPr lang="en-US" altLang="zh-CN" dirty="0"/>
              <a:t>-zero)</a:t>
            </a:r>
            <a:r>
              <a:rPr lang="zh-CN" altLang="en-US" dirty="0"/>
              <a:t>道贡献更多，而在高温时，</a:t>
            </a:r>
            <a:r>
              <a:rPr lang="el-GR" altLang="zh-CN" dirty="0"/>
              <a:t>αγ</a:t>
            </a:r>
            <a:r>
              <a:rPr lang="zh-CN" altLang="en-US" dirty="0"/>
              <a:t>道贡献更多。此外，</a:t>
            </a:r>
            <a:r>
              <a:rPr lang="el-GR" altLang="zh-CN" dirty="0"/>
              <a:t>α</a:t>
            </a:r>
            <a:r>
              <a:rPr lang="en-US" altLang="zh-CN" dirty="0"/>
              <a:t>pi</a:t>
            </a:r>
            <a:r>
              <a:rPr lang="zh-CN" altLang="en-US" dirty="0"/>
              <a:t>道被认为贡献小于</a:t>
            </a:r>
            <a:r>
              <a:rPr lang="en-US" altLang="zh-CN" dirty="0"/>
              <a:t>10%</a:t>
            </a:r>
            <a:r>
              <a:rPr lang="zh-CN" altLang="en-US" dirty="0"/>
              <a:t>，并且可以被忽略。我们的测量主要关注</a:t>
            </a:r>
            <a:r>
              <a:rPr lang="en-US" altLang="zh-CN" dirty="0"/>
              <a:t>(p,aerfa0)</a:t>
            </a:r>
            <a:r>
              <a:rPr lang="zh-CN" altLang="en-US" dirty="0"/>
              <a:t>道。</a:t>
            </a:r>
          </a:p>
          <a:p>
            <a:r>
              <a:rPr lang="en-US" altLang="zh-CN" dirty="0"/>
              <a:t>The left picture shows the Nuclear reaction network related to 19F, and our measurements mainly focus on a destruction reaction--19F(p, </a:t>
            </a:r>
            <a:r>
              <a:rPr lang="el-GR" altLang="zh-CN" dirty="0"/>
              <a:t>α)16</a:t>
            </a:r>
            <a:r>
              <a:rPr lang="en-US" altLang="zh-CN" dirty="0"/>
              <a:t>O. The right picture shows the level scheme of this reaction. In this picture, we can find three reaction channels: (p, aerfa0), </a:t>
            </a:r>
            <a:r>
              <a:rPr lang="el-GR" altLang="zh-CN" dirty="0"/>
              <a:t>α</a:t>
            </a:r>
            <a:r>
              <a:rPr lang="en-US" altLang="zh-CN" dirty="0"/>
              <a:t>pi, and </a:t>
            </a:r>
            <a:r>
              <a:rPr lang="el-GR" altLang="zh-CN" dirty="0"/>
              <a:t>αγ. </a:t>
            </a:r>
            <a:r>
              <a:rPr lang="en-US" altLang="zh-CN" dirty="0"/>
              <a:t>At low temperatures, the (p, </a:t>
            </a:r>
            <a:r>
              <a:rPr lang="en-US" altLang="zh-CN" dirty="0" err="1"/>
              <a:t>aerfa</a:t>
            </a:r>
            <a:r>
              <a:rPr lang="en-US" altLang="zh-CN" dirty="0"/>
              <a:t>-zero) channel contributes more, but at high temperature, the </a:t>
            </a:r>
            <a:r>
              <a:rPr lang="el-GR" altLang="zh-CN" dirty="0"/>
              <a:t>αγ </a:t>
            </a:r>
            <a:r>
              <a:rPr lang="en-US" altLang="zh-CN" dirty="0"/>
              <a:t>channel contributes more. Besides, the alpha-pi channel is considered to contribute less than 10% and can be ignored. Our measurement mainly focuses on the (p, </a:t>
            </a:r>
            <a:r>
              <a:rPr lang="en-US" altLang="zh-CN" dirty="0" err="1"/>
              <a:t>aerfa</a:t>
            </a:r>
            <a:r>
              <a:rPr lang="en-US" altLang="zh-CN" dirty="0"/>
              <a:t>-zero) channel.</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3</a:t>
            </a:fld>
            <a:endParaRPr lang="zh-CN" altLang="en-US"/>
          </a:p>
        </p:txBody>
      </p:sp>
    </p:spTree>
    <p:extLst>
      <p:ext uri="{BB962C8B-B14F-4D97-AF65-F5344CB8AC3E}">
        <p14:creationId xmlns:p14="http://schemas.microsoft.com/office/powerpoint/2010/main" val="52038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P3</a:t>
            </a:r>
            <a:r>
              <a:rPr lang="zh-CN" altLang="en-US" dirty="0"/>
              <a:t>：这张图比较了</a:t>
            </a:r>
            <a:r>
              <a:rPr lang="en-US" altLang="zh-CN" dirty="0"/>
              <a:t>(p,</a:t>
            </a:r>
            <a:r>
              <a:rPr lang="el-GR" altLang="zh-CN" dirty="0"/>
              <a:t>α0)</a:t>
            </a:r>
            <a:r>
              <a:rPr lang="zh-CN" altLang="en-US" dirty="0"/>
              <a:t>反应道和</a:t>
            </a:r>
            <a:r>
              <a:rPr lang="en-US" altLang="zh-CN" dirty="0"/>
              <a:t>(p,</a:t>
            </a:r>
            <a:r>
              <a:rPr lang="el-GR" altLang="zh-CN" dirty="0"/>
              <a:t>α</a:t>
            </a:r>
            <a:r>
              <a:rPr lang="en-US" altLang="zh-CN" dirty="0"/>
              <a:t>pi)</a:t>
            </a:r>
            <a:r>
              <a:rPr lang="zh-CN" altLang="en-US" dirty="0"/>
              <a:t>反应道的</a:t>
            </a:r>
            <a:r>
              <a:rPr lang="en-US" altLang="zh-CN" dirty="0"/>
              <a:t>S</a:t>
            </a:r>
            <a:r>
              <a:rPr lang="zh-CN" altLang="en-US" dirty="0"/>
              <a:t>因子，其中红色的数据点展示了我们新的</a:t>
            </a:r>
            <a:r>
              <a:rPr lang="en-US" altLang="zh-CN" dirty="0"/>
              <a:t>(p,</a:t>
            </a:r>
            <a:r>
              <a:rPr lang="el-GR" altLang="zh-CN" dirty="0"/>
              <a:t>αγ)</a:t>
            </a:r>
            <a:r>
              <a:rPr lang="zh-CN" altLang="en-US" dirty="0"/>
              <a:t>道数据在</a:t>
            </a:r>
            <a:r>
              <a:rPr lang="en-US" altLang="zh-CN" dirty="0"/>
              <a:t>JUNA</a:t>
            </a:r>
            <a:r>
              <a:rPr lang="zh-CN" altLang="en-US" dirty="0"/>
              <a:t>测量的在中国四川，蓝线代表</a:t>
            </a:r>
            <a:r>
              <a:rPr lang="en-US" altLang="zh-CN" dirty="0"/>
              <a:t>R</a:t>
            </a:r>
            <a:r>
              <a:rPr lang="zh-CN" altLang="en-US" dirty="0"/>
              <a:t>矩阵计算的</a:t>
            </a:r>
            <a:r>
              <a:rPr lang="en-US" altLang="zh-CN" dirty="0"/>
              <a:t>(p,α0)</a:t>
            </a:r>
            <a:r>
              <a:rPr lang="zh-CN" altLang="en-US" dirty="0"/>
              <a:t>。我们可以发现，在</a:t>
            </a:r>
            <a:r>
              <a:rPr lang="en-US" altLang="zh-CN" dirty="0"/>
              <a:t>50</a:t>
            </a:r>
            <a:r>
              <a:rPr lang="zh-CN" altLang="en-US" dirty="0"/>
              <a:t>到</a:t>
            </a:r>
            <a:r>
              <a:rPr lang="en-US" altLang="zh-CN" dirty="0"/>
              <a:t>200keV</a:t>
            </a:r>
            <a:r>
              <a:rPr lang="zh-CN" altLang="en-US" dirty="0"/>
              <a:t>能量范围内，</a:t>
            </a:r>
            <a:r>
              <a:rPr lang="en-US" altLang="zh-CN" dirty="0"/>
              <a:t>(p,</a:t>
            </a:r>
            <a:r>
              <a:rPr lang="el-GR" altLang="zh-CN" dirty="0"/>
              <a:t>α-</a:t>
            </a:r>
            <a:r>
              <a:rPr lang="en-US" altLang="zh-CN" dirty="0"/>
              <a:t>aero)</a:t>
            </a:r>
            <a:r>
              <a:rPr lang="zh-CN" altLang="en-US" dirty="0"/>
              <a:t>道贡献比</a:t>
            </a:r>
            <a:r>
              <a:rPr lang="en-US" altLang="zh-CN" dirty="0"/>
              <a:t>(p,</a:t>
            </a:r>
            <a:r>
              <a:rPr lang="el-GR" altLang="zh-CN" dirty="0"/>
              <a:t>αγ)</a:t>
            </a:r>
            <a:r>
              <a:rPr lang="zh-CN" altLang="en-US" dirty="0"/>
              <a:t>道多得多。这意味着在</a:t>
            </a:r>
            <a:r>
              <a:rPr lang="en-US" altLang="zh-CN" dirty="0"/>
              <a:t>0.03</a:t>
            </a:r>
            <a:r>
              <a:rPr lang="zh-CN" altLang="en-US" dirty="0"/>
              <a:t>到</a:t>
            </a:r>
            <a:r>
              <a:rPr lang="en-US" altLang="zh-CN" dirty="0"/>
              <a:t>0.12GK</a:t>
            </a:r>
            <a:r>
              <a:rPr lang="zh-CN" altLang="en-US" dirty="0"/>
              <a:t>温度范围内，</a:t>
            </a:r>
            <a:r>
              <a:rPr lang="en-US" altLang="zh-CN" dirty="0"/>
              <a:t>(p,</a:t>
            </a:r>
            <a:r>
              <a:rPr lang="el-GR" altLang="zh-CN" dirty="0"/>
              <a:t>α-</a:t>
            </a:r>
            <a:r>
              <a:rPr lang="en-US" altLang="zh-CN" dirty="0"/>
              <a:t>aero)</a:t>
            </a:r>
            <a:r>
              <a:rPr lang="zh-CN" altLang="en-US" dirty="0"/>
              <a:t>道主导总的</a:t>
            </a:r>
            <a:r>
              <a:rPr lang="en-US" altLang="zh-CN" dirty="0"/>
              <a:t>(p,</a:t>
            </a:r>
            <a:r>
              <a:rPr lang="el-GR" altLang="zh-CN" dirty="0"/>
              <a:t>α)</a:t>
            </a:r>
            <a:r>
              <a:rPr lang="zh-CN" altLang="en-US" dirty="0"/>
              <a:t>反应率。</a:t>
            </a:r>
          </a:p>
          <a:p>
            <a:r>
              <a:rPr lang="en-US" altLang="zh-CN" dirty="0"/>
              <a:t>This picture compares the S factors of the (p, </a:t>
            </a:r>
            <a:r>
              <a:rPr lang="el-GR" altLang="zh-CN" dirty="0"/>
              <a:t>α-</a:t>
            </a:r>
            <a:r>
              <a:rPr lang="en-US" altLang="zh-CN" dirty="0"/>
              <a:t>zero) channel and (p, </a:t>
            </a:r>
            <a:r>
              <a:rPr lang="el-GR" altLang="zh-CN" dirty="0"/>
              <a:t>α</a:t>
            </a:r>
            <a:r>
              <a:rPr lang="en-US" altLang="zh-CN" dirty="0"/>
              <a:t>γ), and the red data points show our new results of (p, </a:t>
            </a:r>
            <a:r>
              <a:rPr lang="el-GR" altLang="zh-CN" dirty="0"/>
              <a:t>αγ) </a:t>
            </a:r>
            <a:r>
              <a:rPr lang="en-US" altLang="zh-CN" dirty="0"/>
              <a:t>channel measured in JUNA 2021,</a:t>
            </a:r>
            <a:r>
              <a:rPr lang="zh-CN" altLang="en-US" dirty="0"/>
              <a:t> </a:t>
            </a:r>
            <a:r>
              <a:rPr lang="en-US" altLang="zh-CN" dirty="0"/>
              <a:t>and the blue line represent the (</a:t>
            </a:r>
            <a:r>
              <a:rPr lang="en-US" altLang="zh-CN" dirty="0" err="1"/>
              <a:t>p,alpha</a:t>
            </a:r>
            <a:r>
              <a:rPr lang="en-US" altLang="zh-CN" dirty="0"/>
              <a:t>-zero) channel. It’s a extrapolation of R-Matrix.</a:t>
            </a:r>
            <a:r>
              <a:rPr lang="zh-CN" altLang="en-US" dirty="0"/>
              <a:t> </a:t>
            </a:r>
            <a:r>
              <a:rPr lang="en-US" altLang="zh-CN" dirty="0"/>
              <a:t>We can find within the energy range of 50 to 200 keV, (p,</a:t>
            </a:r>
            <a:r>
              <a:rPr lang="el-GR" altLang="zh-CN" dirty="0"/>
              <a:t>α-</a:t>
            </a:r>
            <a:r>
              <a:rPr lang="en-US" altLang="zh-CN" dirty="0"/>
              <a:t>zero) channel contributes much more than the (p,</a:t>
            </a:r>
            <a:r>
              <a:rPr lang="el-GR" altLang="zh-CN" dirty="0"/>
              <a:t>αγ) </a:t>
            </a:r>
            <a:r>
              <a:rPr lang="en-US" altLang="zh-CN" dirty="0"/>
              <a:t>channel. It means within the temperature range of 0.03 to 0.12 GK, the (p, </a:t>
            </a:r>
            <a:r>
              <a:rPr lang="el-GR" altLang="zh-CN" dirty="0"/>
              <a:t>α-</a:t>
            </a:r>
            <a:r>
              <a:rPr lang="en-US" altLang="zh-CN" dirty="0"/>
              <a:t>zero) channel dominates the total (p, </a:t>
            </a:r>
            <a:r>
              <a:rPr lang="el-GR" altLang="zh-CN" dirty="0"/>
              <a:t>α) </a:t>
            </a:r>
            <a:r>
              <a:rPr lang="en-US" altLang="zh-CN" dirty="0"/>
              <a:t>reaction rate.</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4</a:t>
            </a:fld>
            <a:endParaRPr lang="zh-CN" altLang="en-US"/>
          </a:p>
        </p:txBody>
      </p:sp>
    </p:spTree>
    <p:extLst>
      <p:ext uri="{BB962C8B-B14F-4D97-AF65-F5344CB8AC3E}">
        <p14:creationId xmlns:p14="http://schemas.microsoft.com/office/powerpoint/2010/main" val="297472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P4</a:t>
            </a:r>
            <a:r>
              <a:rPr lang="zh-CN" altLang="en-US" dirty="0"/>
              <a:t>：这张图展示了</a:t>
            </a:r>
            <a:r>
              <a:rPr lang="en-US" altLang="zh-CN" dirty="0"/>
              <a:t>(p,</a:t>
            </a:r>
            <a:r>
              <a:rPr lang="el-GR" altLang="zh-CN" dirty="0"/>
              <a:t>α-</a:t>
            </a:r>
            <a:r>
              <a:rPr lang="en-US" altLang="zh-CN" dirty="0"/>
              <a:t>zero)</a:t>
            </a:r>
            <a:r>
              <a:rPr lang="zh-CN" altLang="en-US" dirty="0"/>
              <a:t>道的实验数据和</a:t>
            </a:r>
            <a:r>
              <a:rPr lang="en-US" altLang="zh-CN" dirty="0"/>
              <a:t>R</a:t>
            </a:r>
            <a:r>
              <a:rPr lang="zh-CN" altLang="en-US" dirty="0"/>
              <a:t>矩阵结果。伽莫夫窗口是</a:t>
            </a:r>
            <a:r>
              <a:rPr lang="en-US" altLang="zh-CN" dirty="0"/>
              <a:t>70</a:t>
            </a:r>
            <a:r>
              <a:rPr lang="zh-CN" altLang="en-US" dirty="0"/>
              <a:t>到</a:t>
            </a:r>
            <a:r>
              <a:rPr lang="en-US" altLang="zh-CN" dirty="0"/>
              <a:t>350keV, </a:t>
            </a:r>
            <a:r>
              <a:rPr lang="zh-CN" altLang="en-US" dirty="0"/>
              <a:t>用绿色箭头标识。但是只有很少的数据在伽莫夫窗口内，特别是在</a:t>
            </a:r>
            <a:r>
              <a:rPr lang="en-US" altLang="zh-CN" dirty="0"/>
              <a:t>200keV</a:t>
            </a:r>
            <a:r>
              <a:rPr lang="zh-CN" altLang="en-US" dirty="0"/>
              <a:t>以下。所以我们的新实验目标是在</a:t>
            </a:r>
            <a:r>
              <a:rPr lang="en-US" altLang="zh-CN" dirty="0"/>
              <a:t>100</a:t>
            </a:r>
            <a:r>
              <a:rPr lang="zh-CN" altLang="en-US" dirty="0"/>
              <a:t>到</a:t>
            </a:r>
            <a:r>
              <a:rPr lang="en-US" altLang="zh-CN" dirty="0"/>
              <a:t>265keV</a:t>
            </a:r>
            <a:r>
              <a:rPr lang="zh-CN" altLang="en-US" dirty="0"/>
              <a:t>能区内测量总截面和角分布。为了完成测量，我们选择了</a:t>
            </a:r>
            <a:r>
              <a:rPr lang="en-US" altLang="zh-CN" dirty="0"/>
              <a:t>HINEG</a:t>
            </a:r>
            <a:r>
              <a:rPr lang="zh-CN" altLang="en-US" dirty="0"/>
              <a:t>平台在中国合肥。</a:t>
            </a:r>
          </a:p>
          <a:p>
            <a:r>
              <a:rPr lang="en-US" altLang="zh-CN" dirty="0"/>
              <a:t>This picture shows the experimental data and R-matrix results of the (p, </a:t>
            </a:r>
            <a:r>
              <a:rPr lang="el-GR" altLang="zh-CN" dirty="0"/>
              <a:t>α-</a:t>
            </a:r>
            <a:r>
              <a:rPr lang="en-US" altLang="zh-CN" dirty="0"/>
              <a:t>zero) channel. The Gamow window is 70 to 350 keV, labeled with green arrow</a:t>
            </a:r>
            <a:r>
              <a:rPr lang="zh-CN" altLang="en-US" dirty="0"/>
              <a:t>。</a:t>
            </a:r>
            <a:r>
              <a:rPr lang="en-US" altLang="zh-CN" dirty="0"/>
              <a:t>but only few data in the Gamow window, especially below 200 keV. So the goal of our new experiment is to measure the total cross-section and angular distribution in the energy range of 100 to 265 keV. To complete the measurement, we chose the HINEG platform at Hefei, China.</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5</a:t>
            </a:fld>
            <a:endParaRPr lang="zh-CN" altLang="en-US"/>
          </a:p>
        </p:txBody>
      </p:sp>
    </p:spTree>
    <p:extLst>
      <p:ext uri="{BB962C8B-B14F-4D97-AF65-F5344CB8AC3E}">
        <p14:creationId xmlns:p14="http://schemas.microsoft.com/office/powerpoint/2010/main" val="409334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P5</a:t>
            </a:r>
            <a:r>
              <a:rPr lang="zh-CN" altLang="en-US" dirty="0"/>
              <a:t>：左边这张图展示了</a:t>
            </a:r>
            <a:r>
              <a:rPr lang="en-US" altLang="zh-CN" dirty="0"/>
              <a:t>HINEG</a:t>
            </a:r>
            <a:r>
              <a:rPr lang="zh-CN" altLang="en-US" dirty="0"/>
              <a:t>的加速器和束流线，它有两条束流线，这个加速器可以提供质子、氘和</a:t>
            </a:r>
            <a:r>
              <a:rPr lang="el-GR" altLang="zh-CN" dirty="0"/>
              <a:t>α</a:t>
            </a:r>
            <a:r>
              <a:rPr lang="zh-CN" altLang="en-US" dirty="0"/>
              <a:t>束流，并且最大高压可以达到</a:t>
            </a:r>
            <a:r>
              <a:rPr lang="en-US" altLang="zh-CN" dirty="0"/>
              <a:t>350kV</a:t>
            </a:r>
            <a:r>
              <a:rPr lang="zh-CN" altLang="en-US" dirty="0"/>
              <a:t>，并且束流强度可以达到</a:t>
            </a:r>
            <a:r>
              <a:rPr lang="en-US" altLang="zh-CN" dirty="0"/>
              <a:t>2mA</a:t>
            </a:r>
            <a:r>
              <a:rPr lang="zh-CN" altLang="en-US" dirty="0"/>
              <a:t>。我们在九十度束流线上建立了一个新的用于核天体物理的实验终端。这个靶室用</a:t>
            </a:r>
            <a:r>
              <a:rPr lang="en-US" altLang="zh-CN" dirty="0"/>
              <a:t>2mm</a:t>
            </a:r>
            <a:r>
              <a:rPr lang="zh-CN" altLang="en-US" dirty="0"/>
              <a:t>的</a:t>
            </a:r>
            <a:r>
              <a:rPr lang="en-US" altLang="zh-CN" dirty="0"/>
              <a:t>PET</a:t>
            </a:r>
            <a:r>
              <a:rPr lang="zh-CN" altLang="en-US" dirty="0"/>
              <a:t>膜屏蔽，用液氮来提高真空度。我们已经在</a:t>
            </a:r>
            <a:r>
              <a:rPr lang="en-US" altLang="zh-CN" dirty="0"/>
              <a:t>2023</a:t>
            </a:r>
            <a:r>
              <a:rPr lang="zh-CN" altLang="en-US" dirty="0"/>
              <a:t>年发表了一篇文章来介绍这个平台的细节。</a:t>
            </a:r>
            <a:r>
              <a:rPr lang="en-US" altLang="zh-CN" dirty="0"/>
              <a:t>The left picture shows the accelerator and beamline of the HINEG, it has two beamlines. This accelerator can provide proton, deuterium, and alpha beams, and the max high voltage is 350kV and the beam intensity can reach 2mA. We have established a new experimental platform for nuclear astrophysics at the 90 degree beamline. The target chamber is shielded by PET foil and we use liquid nitrogen to improve the vacuum</a:t>
            </a:r>
            <a:r>
              <a:rPr lang="zh-CN" altLang="en-US" dirty="0"/>
              <a:t>。</a:t>
            </a:r>
            <a:r>
              <a:rPr lang="en-US" altLang="zh-CN" dirty="0"/>
              <a:t>We have published a paper in 2023 to introduce the details of this platform.</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6</a:t>
            </a:fld>
            <a:endParaRPr lang="zh-CN" altLang="en-US"/>
          </a:p>
        </p:txBody>
      </p:sp>
    </p:spTree>
    <p:extLst>
      <p:ext uri="{BB962C8B-B14F-4D97-AF65-F5344CB8AC3E}">
        <p14:creationId xmlns:p14="http://schemas.microsoft.com/office/powerpoint/2010/main" val="897394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P6</a:t>
            </a:r>
            <a:r>
              <a:rPr lang="zh-CN" altLang="en-US" dirty="0"/>
              <a:t>：然而传统蒸镀靶难以支持长期稳定的测量在</a:t>
            </a:r>
            <a:r>
              <a:rPr lang="en-US" altLang="zh-CN" dirty="0"/>
              <a:t>mA</a:t>
            </a:r>
            <a:r>
              <a:rPr lang="zh-CN" altLang="en-US" dirty="0"/>
              <a:t>束流下。因此，我们为实验开发了一个坚固耐用的氟注入靶。铁衬底厚度是</a:t>
            </a:r>
            <a:r>
              <a:rPr lang="en-US" altLang="zh-CN" dirty="0"/>
              <a:t>3mm</a:t>
            </a:r>
            <a:r>
              <a:rPr lang="zh-CN" altLang="en-US" dirty="0"/>
              <a:t>，注入能量是</a:t>
            </a:r>
            <a:r>
              <a:rPr lang="en-US" altLang="zh-CN" dirty="0"/>
              <a:t>40keV</a:t>
            </a:r>
            <a:r>
              <a:rPr lang="zh-CN" altLang="en-US" dirty="0"/>
              <a:t>，</a:t>
            </a:r>
            <a:r>
              <a:rPr lang="en-US" altLang="zh-CN" dirty="0"/>
              <a:t>19F</a:t>
            </a:r>
            <a:r>
              <a:rPr lang="zh-CN" altLang="en-US" dirty="0"/>
              <a:t>的密度是</a:t>
            </a:r>
            <a:r>
              <a:rPr lang="en-US" altLang="zh-CN" dirty="0"/>
              <a:t>10^17/cm2</a:t>
            </a:r>
            <a:r>
              <a:rPr lang="zh-CN" altLang="en-US" dirty="0"/>
              <a:t>。此外我们还提供了一个保护层在靶表面，它是</a:t>
            </a:r>
            <a:r>
              <a:rPr lang="en-US" altLang="zh-CN" dirty="0"/>
              <a:t>50nm</a:t>
            </a:r>
            <a:r>
              <a:rPr lang="zh-CN" altLang="en-US" dirty="0"/>
              <a:t>厚的铬，并且它可以有效减少</a:t>
            </a:r>
            <a:r>
              <a:rPr lang="en-US" altLang="zh-CN" dirty="0"/>
              <a:t>19F</a:t>
            </a:r>
            <a:r>
              <a:rPr lang="zh-CN" altLang="en-US" dirty="0"/>
              <a:t>的溅射损失。在我们的实验中，我们发现</a:t>
            </a:r>
            <a:r>
              <a:rPr lang="en-US" altLang="zh-CN" dirty="0"/>
              <a:t>19F</a:t>
            </a:r>
            <a:r>
              <a:rPr lang="zh-CN" altLang="en-US" dirty="0"/>
              <a:t>的损失为</a:t>
            </a:r>
            <a:r>
              <a:rPr lang="en-US" altLang="zh-CN" dirty="0"/>
              <a:t>4%</a:t>
            </a:r>
            <a:r>
              <a:rPr lang="zh-CN" altLang="en-US" dirty="0"/>
              <a:t>每</a:t>
            </a:r>
            <a:r>
              <a:rPr lang="en-US" altLang="zh-CN" dirty="0"/>
              <a:t>200C</a:t>
            </a:r>
            <a:r>
              <a:rPr lang="zh-CN" altLang="en-US" dirty="0"/>
              <a:t>。此外，我们还通过振荡束流偏转器的磁场来得到一个扫描的束流，质子束在一个</a:t>
            </a:r>
            <a:r>
              <a:rPr lang="en-US" altLang="zh-CN" dirty="0"/>
              <a:t>3cm</a:t>
            </a:r>
            <a:r>
              <a:rPr lang="zh-CN" altLang="en-US" dirty="0"/>
              <a:t>直径的区域内波动。我们也发表了一篇文章来介绍这个坚固的氟靶。</a:t>
            </a:r>
          </a:p>
          <a:p>
            <a:r>
              <a:rPr lang="en-US" altLang="zh-CN" dirty="0"/>
              <a:t>However, traditional evaporation targets can't support long-term stable measurement with mA beam. Therefore, we have developed a strong and durable fluorine-implanted target for the experiment. The iron backing is 3mm in thickness, the implantation energy is 40keV, and the density of fluorine is 10 to the 17th/cm2. Besides, we provide a protective layer on the target surface, it's a 50nm thick chromium and can effectively reduce the fluorine spatter loss. In our experiment, we found that the loss of fluorine is 4% per 200C. In addition, we oscillate the magnetic field of the beam deflector to get a scanning beam, and the proton beam was undulated over an area about 3 cm . We also published a paper to introduce this strong target.</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7</a:t>
            </a:fld>
            <a:endParaRPr lang="zh-CN" altLang="en-US"/>
          </a:p>
        </p:txBody>
      </p:sp>
    </p:spTree>
    <p:extLst>
      <p:ext uri="{BB962C8B-B14F-4D97-AF65-F5344CB8AC3E}">
        <p14:creationId xmlns:p14="http://schemas.microsoft.com/office/powerpoint/2010/main" val="329138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P7</a:t>
            </a:r>
            <a:r>
              <a:rPr lang="zh-CN" altLang="en-US" dirty="0"/>
              <a:t>：我们为这个测量准备了一个灯罩型硅探测器阵列。实验中我们在探测器表面覆盖了</a:t>
            </a:r>
            <a:r>
              <a:rPr lang="en-US" altLang="zh-CN" dirty="0"/>
              <a:t>9.5um</a:t>
            </a:r>
            <a:r>
              <a:rPr lang="zh-CN" altLang="en-US" dirty="0"/>
              <a:t>的</a:t>
            </a:r>
            <a:r>
              <a:rPr lang="en-US" altLang="zh-CN" dirty="0"/>
              <a:t>mylar</a:t>
            </a:r>
            <a:r>
              <a:rPr lang="zh-CN" altLang="en-US" dirty="0"/>
              <a:t>膜来阻挡散射的质子，并且用钚</a:t>
            </a:r>
            <a:r>
              <a:rPr lang="en-US" altLang="zh-CN" dirty="0"/>
              <a:t>-</a:t>
            </a:r>
            <a:r>
              <a:rPr lang="zh-CN" altLang="en-US" dirty="0"/>
              <a:t>镅源刻度了探测器能量。探测角度从</a:t>
            </a:r>
            <a:r>
              <a:rPr lang="en-US" altLang="zh-CN" dirty="0"/>
              <a:t>60</a:t>
            </a:r>
            <a:r>
              <a:rPr lang="zh-CN" altLang="en-US" dirty="0"/>
              <a:t>度到</a:t>
            </a:r>
            <a:r>
              <a:rPr lang="en-US" altLang="zh-CN" dirty="0"/>
              <a:t>120</a:t>
            </a:r>
            <a:r>
              <a:rPr lang="zh-CN" altLang="en-US" dirty="0"/>
              <a:t>度，能量分辨可以达到约</a:t>
            </a:r>
            <a:r>
              <a:rPr lang="en-US" altLang="zh-CN" dirty="0"/>
              <a:t>1%</a:t>
            </a:r>
            <a:r>
              <a:rPr lang="zh-CN" altLang="en-US" dirty="0"/>
              <a:t>。此外，探测器位置可以被改变，靶设置</a:t>
            </a:r>
            <a:r>
              <a:rPr lang="en-US" altLang="zh-CN" dirty="0"/>
              <a:t>45</a:t>
            </a:r>
            <a:r>
              <a:rPr lang="zh-CN" altLang="en-US" dirty="0"/>
              <a:t>度为了探测前角，就像这个图中红色线。</a:t>
            </a:r>
          </a:p>
          <a:p>
            <a:r>
              <a:rPr lang="en-US" altLang="zh-CN" dirty="0"/>
              <a:t>We have prepared a Lamp-type silicon detector array for this measurement. In the experiment, we covered the detector surface with a 9.5um mylar foil to shield the scattering protons, and calibrate the detector energy with a plutonium-americium two-component alpha source. The detection angle range is from 60 degrees to 120 degrees, and the energy resolution is about 1%. Besides, the detector position can be changed, and The target surface is set as 45° relative to the beam direction to detect the front angle, like the red lines in this picture.</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8</a:t>
            </a:fld>
            <a:endParaRPr lang="zh-CN" altLang="en-US"/>
          </a:p>
        </p:txBody>
      </p:sp>
    </p:spTree>
    <p:extLst>
      <p:ext uri="{BB962C8B-B14F-4D97-AF65-F5344CB8AC3E}">
        <p14:creationId xmlns:p14="http://schemas.microsoft.com/office/powerpoint/2010/main" val="1391241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P8</a:t>
            </a:r>
            <a:r>
              <a:rPr lang="zh-CN" altLang="en-US" dirty="0"/>
              <a:t>：为这个探测器，我们准备了一个</a:t>
            </a:r>
            <a:r>
              <a:rPr lang="en-US" altLang="zh-CN" dirty="0"/>
              <a:t>SPA</a:t>
            </a:r>
            <a:r>
              <a:rPr lang="zh-CN" altLang="en-US" dirty="0"/>
              <a:t>型的前放，它是由中国原子能研究院开发的。我们制作了一个集成化的设计为这个前放和探测器，他有一个低噪声大约</a:t>
            </a:r>
            <a:r>
              <a:rPr lang="en-US" altLang="zh-CN" dirty="0"/>
              <a:t>2mV</a:t>
            </a:r>
            <a:r>
              <a:rPr lang="zh-CN" altLang="en-US" dirty="0"/>
              <a:t>，并且它的工作温度为</a:t>
            </a:r>
            <a:r>
              <a:rPr lang="en-US" altLang="zh-CN" dirty="0"/>
              <a:t>4</a:t>
            </a:r>
            <a:r>
              <a:rPr lang="zh-CN" altLang="en-US" dirty="0"/>
              <a:t>摄氏度。</a:t>
            </a:r>
          </a:p>
          <a:p>
            <a:r>
              <a:rPr lang="en-US" altLang="zh-CN" dirty="0"/>
              <a:t>For this detector, we have prepared a SPA type preamplifier, it's developed by the China Institute of Atomic Energy. We developed an integrated design of the preamplifier and detector, it has a low noise of about 2mV and working temperature is about 4 centigrade.</a:t>
            </a:r>
            <a:endParaRPr lang="zh-CN" altLang="en-US" dirty="0"/>
          </a:p>
        </p:txBody>
      </p:sp>
      <p:sp>
        <p:nvSpPr>
          <p:cNvPr id="4" name="灯片编号占位符 3"/>
          <p:cNvSpPr>
            <a:spLocks noGrp="1"/>
          </p:cNvSpPr>
          <p:nvPr>
            <p:ph type="sldNum" sz="quarter" idx="5"/>
          </p:nvPr>
        </p:nvSpPr>
        <p:spPr/>
        <p:txBody>
          <a:bodyPr/>
          <a:lstStyle/>
          <a:p>
            <a:fld id="{8D2CBE19-9E12-4EBF-890C-140252D87502}" type="slidenum">
              <a:rPr lang="zh-CN" altLang="en-US" smtClean="0"/>
              <a:t>9</a:t>
            </a:fld>
            <a:endParaRPr lang="zh-CN" altLang="en-US"/>
          </a:p>
        </p:txBody>
      </p:sp>
    </p:spTree>
    <p:extLst>
      <p:ext uri="{BB962C8B-B14F-4D97-AF65-F5344CB8AC3E}">
        <p14:creationId xmlns:p14="http://schemas.microsoft.com/office/powerpoint/2010/main" val="305863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EA5525-6B0C-4CBD-9D1F-CA4B7D14458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F3D518C-43B8-44E2-9AEE-2FEE5EF7E3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47EEAB8-F81E-4CD9-896B-8706B61CA38D}"/>
              </a:ext>
            </a:extLst>
          </p:cNvPr>
          <p:cNvSpPr>
            <a:spLocks noGrp="1"/>
          </p:cNvSpPr>
          <p:nvPr>
            <p:ph type="dt" sz="half" idx="10"/>
          </p:nvPr>
        </p:nvSpPr>
        <p:spPr/>
        <p:txBody>
          <a:bodyPr/>
          <a:lstStyle/>
          <a:p>
            <a:fld id="{F973D20F-1618-42BC-AE73-20D813E94EA8}" type="datetimeFigureOut">
              <a:rPr lang="zh-CN" altLang="en-US" smtClean="0"/>
              <a:t>2025/2/18</a:t>
            </a:fld>
            <a:endParaRPr lang="zh-CN" altLang="en-US"/>
          </a:p>
        </p:txBody>
      </p:sp>
      <p:sp>
        <p:nvSpPr>
          <p:cNvPr id="5" name="页脚占位符 4">
            <a:extLst>
              <a:ext uri="{FF2B5EF4-FFF2-40B4-BE49-F238E27FC236}">
                <a16:creationId xmlns:a16="http://schemas.microsoft.com/office/drawing/2014/main" id="{056FE41D-DFDD-42EE-A861-9DD6AA0BEA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B75433-780B-4D48-B85D-972614DED9CF}"/>
              </a:ext>
            </a:extLst>
          </p:cNvPr>
          <p:cNvSpPr>
            <a:spLocks noGrp="1"/>
          </p:cNvSpPr>
          <p:nvPr>
            <p:ph type="sldNum" sz="quarter" idx="12"/>
          </p:nvPr>
        </p:nvSpPr>
        <p:spPr/>
        <p:txBody>
          <a:bodyPr/>
          <a:lstStyle/>
          <a:p>
            <a:fld id="{A84AC8A4-BBE7-45FF-BF0C-18F17EFD3B77}" type="slidenum">
              <a:rPr lang="zh-CN" altLang="en-US" smtClean="0"/>
              <a:t>‹#›</a:t>
            </a:fld>
            <a:endParaRPr lang="zh-CN" altLang="en-US"/>
          </a:p>
        </p:txBody>
      </p:sp>
    </p:spTree>
    <p:extLst>
      <p:ext uri="{BB962C8B-B14F-4D97-AF65-F5344CB8AC3E}">
        <p14:creationId xmlns:p14="http://schemas.microsoft.com/office/powerpoint/2010/main" val="355373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F1528-2AED-4FBC-89EC-24B2930A467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4D0AAAE-6353-40D5-BB09-7BD15664A27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5CA1F08-145F-495B-A486-7220F3F5584F}"/>
              </a:ext>
            </a:extLst>
          </p:cNvPr>
          <p:cNvSpPr>
            <a:spLocks noGrp="1"/>
          </p:cNvSpPr>
          <p:nvPr>
            <p:ph type="dt" sz="half" idx="10"/>
          </p:nvPr>
        </p:nvSpPr>
        <p:spPr/>
        <p:txBody>
          <a:bodyPr/>
          <a:lstStyle/>
          <a:p>
            <a:fld id="{F973D20F-1618-42BC-AE73-20D813E94EA8}" type="datetimeFigureOut">
              <a:rPr lang="zh-CN" altLang="en-US" smtClean="0"/>
              <a:t>2025/2/18</a:t>
            </a:fld>
            <a:endParaRPr lang="zh-CN" altLang="en-US"/>
          </a:p>
        </p:txBody>
      </p:sp>
      <p:sp>
        <p:nvSpPr>
          <p:cNvPr id="5" name="页脚占位符 4">
            <a:extLst>
              <a:ext uri="{FF2B5EF4-FFF2-40B4-BE49-F238E27FC236}">
                <a16:creationId xmlns:a16="http://schemas.microsoft.com/office/drawing/2014/main" id="{6A310AC7-E4FD-4742-B0FE-7F38DB6531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AEE2C6D-389E-4519-849E-9C9918957A49}"/>
              </a:ext>
            </a:extLst>
          </p:cNvPr>
          <p:cNvSpPr>
            <a:spLocks noGrp="1"/>
          </p:cNvSpPr>
          <p:nvPr>
            <p:ph type="sldNum" sz="quarter" idx="12"/>
          </p:nvPr>
        </p:nvSpPr>
        <p:spPr/>
        <p:txBody>
          <a:bodyPr/>
          <a:lstStyle/>
          <a:p>
            <a:fld id="{A84AC8A4-BBE7-45FF-BF0C-18F17EFD3B77}" type="slidenum">
              <a:rPr lang="zh-CN" altLang="en-US" smtClean="0"/>
              <a:t>‹#›</a:t>
            </a:fld>
            <a:endParaRPr lang="zh-CN" altLang="en-US"/>
          </a:p>
        </p:txBody>
      </p:sp>
    </p:spTree>
    <p:extLst>
      <p:ext uri="{BB962C8B-B14F-4D97-AF65-F5344CB8AC3E}">
        <p14:creationId xmlns:p14="http://schemas.microsoft.com/office/powerpoint/2010/main" val="257866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B813827-477C-4738-9247-2449625B7DA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A085C2C-6A91-4F0A-87DF-7EE11FDA94A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BCF091-F907-4DA0-BF78-D0E393DE386C}"/>
              </a:ext>
            </a:extLst>
          </p:cNvPr>
          <p:cNvSpPr>
            <a:spLocks noGrp="1"/>
          </p:cNvSpPr>
          <p:nvPr>
            <p:ph type="dt" sz="half" idx="10"/>
          </p:nvPr>
        </p:nvSpPr>
        <p:spPr/>
        <p:txBody>
          <a:bodyPr/>
          <a:lstStyle/>
          <a:p>
            <a:fld id="{F973D20F-1618-42BC-AE73-20D813E94EA8}" type="datetimeFigureOut">
              <a:rPr lang="zh-CN" altLang="en-US" smtClean="0"/>
              <a:t>2025/2/18</a:t>
            </a:fld>
            <a:endParaRPr lang="zh-CN" altLang="en-US"/>
          </a:p>
        </p:txBody>
      </p:sp>
      <p:sp>
        <p:nvSpPr>
          <p:cNvPr id="5" name="页脚占位符 4">
            <a:extLst>
              <a:ext uri="{FF2B5EF4-FFF2-40B4-BE49-F238E27FC236}">
                <a16:creationId xmlns:a16="http://schemas.microsoft.com/office/drawing/2014/main" id="{D529411F-03AD-4FE5-8FA8-B1B7B7FC10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5958E89-4996-47B6-B191-55F8928D9E1E}"/>
              </a:ext>
            </a:extLst>
          </p:cNvPr>
          <p:cNvSpPr>
            <a:spLocks noGrp="1"/>
          </p:cNvSpPr>
          <p:nvPr>
            <p:ph type="sldNum" sz="quarter" idx="12"/>
          </p:nvPr>
        </p:nvSpPr>
        <p:spPr/>
        <p:txBody>
          <a:bodyPr/>
          <a:lstStyle/>
          <a:p>
            <a:fld id="{A84AC8A4-BBE7-45FF-BF0C-18F17EFD3B77}" type="slidenum">
              <a:rPr lang="zh-CN" altLang="en-US" smtClean="0"/>
              <a:t>‹#›</a:t>
            </a:fld>
            <a:endParaRPr lang="zh-CN" altLang="en-US"/>
          </a:p>
        </p:txBody>
      </p:sp>
    </p:spTree>
    <p:extLst>
      <p:ext uri="{BB962C8B-B14F-4D97-AF65-F5344CB8AC3E}">
        <p14:creationId xmlns:p14="http://schemas.microsoft.com/office/powerpoint/2010/main" val="169953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43933" y="119065"/>
            <a:ext cx="9347200" cy="822324"/>
          </a:xfrm>
        </p:spPr>
        <p:txBody>
          <a:bodyPr>
            <a:normAutofit/>
          </a:bodyPr>
          <a:lstStyle>
            <a:lvl1pPr>
              <a:defRPr sz="2400">
                <a:latin typeface="宋体" panose="02010600030101010101" pitchFamily="2" charset="-122"/>
                <a:ea typeface="宋体" panose="02010600030101010101" pitchFamily="2"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44B71542-2084-4744-AA6C-753CBD01517A}" type="datetimeFigureOut">
              <a:rPr lang="zh-CN" altLang="en-US" smtClean="0"/>
              <a:t>2025/2/18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98256F-BD66-4E3D-889F-A90F702228E2}" type="slidenum">
              <a:rPr lang="zh-CN" altLang="en-US" smtClean="0"/>
              <a:t>‹#›</a:t>
            </a:fld>
            <a:endParaRPr lang="zh-CN" altLang="en-US"/>
          </a:p>
        </p:txBody>
      </p:sp>
      <p:sp>
        <p:nvSpPr>
          <p:cNvPr id="6" name="矩形 5"/>
          <p:cNvSpPr/>
          <p:nvPr userDrawn="1"/>
        </p:nvSpPr>
        <p:spPr>
          <a:xfrm>
            <a:off x="1" y="965200"/>
            <a:ext cx="9914467" cy="165100"/>
          </a:xfrm>
          <a:prstGeom prst="rect">
            <a:avLst/>
          </a:prstGeom>
          <a:gradFill flip="none" rotWithShape="1">
            <a:gsLst>
              <a:gs pos="0">
                <a:srgbClr val="1A94D0"/>
              </a:gs>
              <a:gs pos="50000">
                <a:srgbClr val="0099FF">
                  <a:tint val="44500"/>
                  <a:satMod val="160000"/>
                </a:srgbClr>
              </a:gs>
              <a:gs pos="91000">
                <a:srgbClr val="0099FF">
                  <a:tint val="23500"/>
                  <a:satMod val="160000"/>
                  <a:alpha val="25000"/>
                  <a:lumMod val="63000"/>
                  <a:lumOff val="37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7" name="Picture 2" descr="See the source ima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80" t="30735" r="66677" b="32020"/>
          <a:stretch>
            <a:fillRect/>
          </a:stretch>
        </p:blipFill>
        <p:spPr bwMode="auto">
          <a:xfrm>
            <a:off x="10676468" y="5850"/>
            <a:ext cx="1515533" cy="1080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254000" y="1422403"/>
            <a:ext cx="11599333" cy="4919663"/>
          </a:xfrm>
        </p:spPr>
        <p:txBody>
          <a:bodyPr/>
          <a:lstStyle>
            <a:lvl1pPr>
              <a:defRPr>
                <a:latin typeface="Times New Roman" panose="02020603050405020304" pitchFamily="18" charset="0"/>
                <a:ea typeface="宋体" panose="02010600030101010101" pitchFamily="2" charset="-122"/>
                <a:cs typeface="Times New Roman" panose="02020603050405020304" pitchFamily="18" charset="0"/>
              </a:defRPr>
            </a:lvl1pPr>
            <a:lvl2pPr>
              <a:defRPr>
                <a:latin typeface="Times New Roman" panose="02020603050405020304" pitchFamily="18" charset="0"/>
                <a:ea typeface="宋体" panose="02010600030101010101" pitchFamily="2" charset="-122"/>
                <a:cs typeface="Times New Roman" panose="02020603050405020304" pitchFamily="18" charset="0"/>
              </a:defRPr>
            </a:lvl2pPr>
            <a:lvl3pPr>
              <a:defRPr>
                <a:latin typeface="Times New Roman" panose="02020603050405020304" pitchFamily="18" charset="0"/>
                <a:ea typeface="宋体" panose="02010600030101010101" pitchFamily="2" charset="-122"/>
                <a:cs typeface="Times New Roman" panose="02020603050405020304" pitchFamily="18" charset="0"/>
              </a:defRPr>
            </a:lvl3pPr>
            <a:lvl4pPr>
              <a:defRPr>
                <a:latin typeface="Times New Roman" panose="02020603050405020304" pitchFamily="18" charset="0"/>
                <a:ea typeface="宋体" panose="02010600030101010101" pitchFamily="2" charset="-122"/>
                <a:cs typeface="Times New Roman" panose="02020603050405020304" pitchFamily="18" charset="0"/>
              </a:defRPr>
            </a:lvl4pPr>
            <a:lvl5pPr>
              <a:defRPr>
                <a:latin typeface="Times New Roman" panose="02020603050405020304" pitchFamily="18" charset="0"/>
                <a:ea typeface="宋体" panose="02010600030101010101" pitchFamily="2" charset="-122"/>
                <a:cs typeface="Times New Roman" panose="02020603050405020304" pitchFamily="18"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Tree>
    <p:extLst>
      <p:ext uri="{BB962C8B-B14F-4D97-AF65-F5344CB8AC3E}">
        <p14:creationId xmlns:p14="http://schemas.microsoft.com/office/powerpoint/2010/main" val="363033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3A725-E667-4A29-B896-7CC820C0278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194F27B-B892-469B-9B04-9F0EF9322D5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771B09-0ECD-474F-8E68-DB69954739B4}"/>
              </a:ext>
            </a:extLst>
          </p:cNvPr>
          <p:cNvSpPr>
            <a:spLocks noGrp="1"/>
          </p:cNvSpPr>
          <p:nvPr>
            <p:ph type="dt" sz="half" idx="10"/>
          </p:nvPr>
        </p:nvSpPr>
        <p:spPr/>
        <p:txBody>
          <a:bodyPr/>
          <a:lstStyle/>
          <a:p>
            <a:fld id="{F973D20F-1618-42BC-AE73-20D813E94EA8}" type="datetimeFigureOut">
              <a:rPr lang="zh-CN" altLang="en-US" smtClean="0"/>
              <a:t>2025/2/18</a:t>
            </a:fld>
            <a:endParaRPr lang="zh-CN" altLang="en-US"/>
          </a:p>
        </p:txBody>
      </p:sp>
      <p:sp>
        <p:nvSpPr>
          <p:cNvPr id="5" name="页脚占位符 4">
            <a:extLst>
              <a:ext uri="{FF2B5EF4-FFF2-40B4-BE49-F238E27FC236}">
                <a16:creationId xmlns:a16="http://schemas.microsoft.com/office/drawing/2014/main" id="{D3B11536-71C3-4BE2-80B3-C9FE3C9BE0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804D724-C458-4D55-B5AE-5318858F1981}"/>
              </a:ext>
            </a:extLst>
          </p:cNvPr>
          <p:cNvSpPr>
            <a:spLocks noGrp="1"/>
          </p:cNvSpPr>
          <p:nvPr>
            <p:ph type="sldNum" sz="quarter" idx="12"/>
          </p:nvPr>
        </p:nvSpPr>
        <p:spPr/>
        <p:txBody>
          <a:bodyPr/>
          <a:lstStyle/>
          <a:p>
            <a:fld id="{A84AC8A4-BBE7-45FF-BF0C-18F17EFD3B77}" type="slidenum">
              <a:rPr lang="zh-CN" altLang="en-US" smtClean="0"/>
              <a:t>‹#›</a:t>
            </a:fld>
            <a:endParaRPr lang="zh-CN" altLang="en-US"/>
          </a:p>
        </p:txBody>
      </p:sp>
    </p:spTree>
    <p:extLst>
      <p:ext uri="{BB962C8B-B14F-4D97-AF65-F5344CB8AC3E}">
        <p14:creationId xmlns:p14="http://schemas.microsoft.com/office/powerpoint/2010/main" val="266985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1F09E6-177D-47CC-A06E-360FFA0346F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38DA978-F1AC-4803-A16D-C1AA349C57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2B2FE90-1030-42C6-8EDC-41531B865198}"/>
              </a:ext>
            </a:extLst>
          </p:cNvPr>
          <p:cNvSpPr>
            <a:spLocks noGrp="1"/>
          </p:cNvSpPr>
          <p:nvPr>
            <p:ph type="dt" sz="half" idx="10"/>
          </p:nvPr>
        </p:nvSpPr>
        <p:spPr/>
        <p:txBody>
          <a:bodyPr/>
          <a:lstStyle/>
          <a:p>
            <a:fld id="{F973D20F-1618-42BC-AE73-20D813E94EA8}" type="datetimeFigureOut">
              <a:rPr lang="zh-CN" altLang="en-US" smtClean="0"/>
              <a:t>2025/2/18</a:t>
            </a:fld>
            <a:endParaRPr lang="zh-CN" altLang="en-US"/>
          </a:p>
        </p:txBody>
      </p:sp>
      <p:sp>
        <p:nvSpPr>
          <p:cNvPr id="5" name="页脚占位符 4">
            <a:extLst>
              <a:ext uri="{FF2B5EF4-FFF2-40B4-BE49-F238E27FC236}">
                <a16:creationId xmlns:a16="http://schemas.microsoft.com/office/drawing/2014/main" id="{FD9DD475-8D38-4349-820A-FC6813D4AA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5D3573-1EAA-48FA-A2B6-A2674FF32BF9}"/>
              </a:ext>
            </a:extLst>
          </p:cNvPr>
          <p:cNvSpPr>
            <a:spLocks noGrp="1"/>
          </p:cNvSpPr>
          <p:nvPr>
            <p:ph type="sldNum" sz="quarter" idx="12"/>
          </p:nvPr>
        </p:nvSpPr>
        <p:spPr/>
        <p:txBody>
          <a:bodyPr/>
          <a:lstStyle/>
          <a:p>
            <a:fld id="{A84AC8A4-BBE7-45FF-BF0C-18F17EFD3B77}" type="slidenum">
              <a:rPr lang="zh-CN" altLang="en-US" smtClean="0"/>
              <a:t>‹#›</a:t>
            </a:fld>
            <a:endParaRPr lang="zh-CN" altLang="en-US"/>
          </a:p>
        </p:txBody>
      </p:sp>
    </p:spTree>
    <p:extLst>
      <p:ext uri="{BB962C8B-B14F-4D97-AF65-F5344CB8AC3E}">
        <p14:creationId xmlns:p14="http://schemas.microsoft.com/office/powerpoint/2010/main" val="190761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179AEB-53E1-472F-8CDC-81877630343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43E00E3-0F01-494B-B1D7-582B382013A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8D2BA9-AFA8-4FAB-8EC6-DF5913945FB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570471C-E907-4449-833C-E997E581906C}"/>
              </a:ext>
            </a:extLst>
          </p:cNvPr>
          <p:cNvSpPr>
            <a:spLocks noGrp="1"/>
          </p:cNvSpPr>
          <p:nvPr>
            <p:ph type="dt" sz="half" idx="10"/>
          </p:nvPr>
        </p:nvSpPr>
        <p:spPr/>
        <p:txBody>
          <a:bodyPr/>
          <a:lstStyle/>
          <a:p>
            <a:fld id="{F973D20F-1618-42BC-AE73-20D813E94EA8}" type="datetimeFigureOut">
              <a:rPr lang="zh-CN" altLang="en-US" smtClean="0"/>
              <a:t>2025/2/18</a:t>
            </a:fld>
            <a:endParaRPr lang="zh-CN" altLang="en-US"/>
          </a:p>
        </p:txBody>
      </p:sp>
      <p:sp>
        <p:nvSpPr>
          <p:cNvPr id="6" name="页脚占位符 5">
            <a:extLst>
              <a:ext uri="{FF2B5EF4-FFF2-40B4-BE49-F238E27FC236}">
                <a16:creationId xmlns:a16="http://schemas.microsoft.com/office/drawing/2014/main" id="{A4D3A617-643C-459A-94B7-B300554D7C7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376DB8-A9A0-4BBF-B302-131E9F2EDEEE}"/>
              </a:ext>
            </a:extLst>
          </p:cNvPr>
          <p:cNvSpPr>
            <a:spLocks noGrp="1"/>
          </p:cNvSpPr>
          <p:nvPr>
            <p:ph type="sldNum" sz="quarter" idx="12"/>
          </p:nvPr>
        </p:nvSpPr>
        <p:spPr/>
        <p:txBody>
          <a:bodyPr/>
          <a:lstStyle/>
          <a:p>
            <a:fld id="{A84AC8A4-BBE7-45FF-BF0C-18F17EFD3B77}" type="slidenum">
              <a:rPr lang="zh-CN" altLang="en-US" smtClean="0"/>
              <a:t>‹#›</a:t>
            </a:fld>
            <a:endParaRPr lang="zh-CN" altLang="en-US"/>
          </a:p>
        </p:txBody>
      </p:sp>
    </p:spTree>
    <p:extLst>
      <p:ext uri="{BB962C8B-B14F-4D97-AF65-F5344CB8AC3E}">
        <p14:creationId xmlns:p14="http://schemas.microsoft.com/office/powerpoint/2010/main" val="238703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654C42-23FC-49F8-92B3-84BA82011CB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C35E5EC-35CA-4FFC-B8A1-45F3CA843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38CCAC6-569C-497E-9541-FCA441B65FD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6CF6981-4224-4BFE-8CAF-97DAD488D2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425C7D5-CDA9-466A-A4D0-53FDDBBA779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8525063-A5E3-454F-ACEF-70B9081BAFB1}"/>
              </a:ext>
            </a:extLst>
          </p:cNvPr>
          <p:cNvSpPr>
            <a:spLocks noGrp="1"/>
          </p:cNvSpPr>
          <p:nvPr>
            <p:ph type="dt" sz="half" idx="10"/>
          </p:nvPr>
        </p:nvSpPr>
        <p:spPr/>
        <p:txBody>
          <a:bodyPr/>
          <a:lstStyle/>
          <a:p>
            <a:fld id="{F973D20F-1618-42BC-AE73-20D813E94EA8}" type="datetimeFigureOut">
              <a:rPr lang="zh-CN" altLang="en-US" smtClean="0"/>
              <a:t>2025/2/18</a:t>
            </a:fld>
            <a:endParaRPr lang="zh-CN" altLang="en-US"/>
          </a:p>
        </p:txBody>
      </p:sp>
      <p:sp>
        <p:nvSpPr>
          <p:cNvPr id="8" name="页脚占位符 7">
            <a:extLst>
              <a:ext uri="{FF2B5EF4-FFF2-40B4-BE49-F238E27FC236}">
                <a16:creationId xmlns:a16="http://schemas.microsoft.com/office/drawing/2014/main" id="{015FCA51-2CE3-472E-BDD6-24953106B11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49B46F5-748A-49E5-AE63-631D8CEA187E}"/>
              </a:ext>
            </a:extLst>
          </p:cNvPr>
          <p:cNvSpPr>
            <a:spLocks noGrp="1"/>
          </p:cNvSpPr>
          <p:nvPr>
            <p:ph type="sldNum" sz="quarter" idx="12"/>
          </p:nvPr>
        </p:nvSpPr>
        <p:spPr/>
        <p:txBody>
          <a:bodyPr/>
          <a:lstStyle/>
          <a:p>
            <a:fld id="{A84AC8A4-BBE7-45FF-BF0C-18F17EFD3B77}" type="slidenum">
              <a:rPr lang="zh-CN" altLang="en-US" smtClean="0"/>
              <a:t>‹#›</a:t>
            </a:fld>
            <a:endParaRPr lang="zh-CN" altLang="en-US"/>
          </a:p>
        </p:txBody>
      </p:sp>
    </p:spTree>
    <p:extLst>
      <p:ext uri="{BB962C8B-B14F-4D97-AF65-F5344CB8AC3E}">
        <p14:creationId xmlns:p14="http://schemas.microsoft.com/office/powerpoint/2010/main" val="283624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FAB15C-4B7A-4FDA-856D-80D11D7B9B6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EF8C5D5-3F52-44FB-B68A-950EF419B07F}"/>
              </a:ext>
            </a:extLst>
          </p:cNvPr>
          <p:cNvSpPr>
            <a:spLocks noGrp="1"/>
          </p:cNvSpPr>
          <p:nvPr>
            <p:ph type="dt" sz="half" idx="10"/>
          </p:nvPr>
        </p:nvSpPr>
        <p:spPr/>
        <p:txBody>
          <a:bodyPr/>
          <a:lstStyle/>
          <a:p>
            <a:fld id="{F973D20F-1618-42BC-AE73-20D813E94EA8}" type="datetimeFigureOut">
              <a:rPr lang="zh-CN" altLang="en-US" smtClean="0"/>
              <a:t>2025/2/18</a:t>
            </a:fld>
            <a:endParaRPr lang="zh-CN" altLang="en-US"/>
          </a:p>
        </p:txBody>
      </p:sp>
      <p:sp>
        <p:nvSpPr>
          <p:cNvPr id="4" name="页脚占位符 3">
            <a:extLst>
              <a:ext uri="{FF2B5EF4-FFF2-40B4-BE49-F238E27FC236}">
                <a16:creationId xmlns:a16="http://schemas.microsoft.com/office/drawing/2014/main" id="{9B69E65B-1147-4B30-9F60-5DFC33FFCD1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3637408-63F3-4281-86DB-9E4000486341}"/>
              </a:ext>
            </a:extLst>
          </p:cNvPr>
          <p:cNvSpPr>
            <a:spLocks noGrp="1"/>
          </p:cNvSpPr>
          <p:nvPr>
            <p:ph type="sldNum" sz="quarter" idx="12"/>
          </p:nvPr>
        </p:nvSpPr>
        <p:spPr/>
        <p:txBody>
          <a:bodyPr/>
          <a:lstStyle/>
          <a:p>
            <a:fld id="{A84AC8A4-BBE7-45FF-BF0C-18F17EFD3B77}" type="slidenum">
              <a:rPr lang="zh-CN" altLang="en-US" smtClean="0"/>
              <a:t>‹#›</a:t>
            </a:fld>
            <a:endParaRPr lang="zh-CN" altLang="en-US"/>
          </a:p>
        </p:txBody>
      </p:sp>
    </p:spTree>
    <p:extLst>
      <p:ext uri="{BB962C8B-B14F-4D97-AF65-F5344CB8AC3E}">
        <p14:creationId xmlns:p14="http://schemas.microsoft.com/office/powerpoint/2010/main" val="147880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81F32D9-2F66-4296-A655-298A057D3A68}"/>
              </a:ext>
            </a:extLst>
          </p:cNvPr>
          <p:cNvSpPr>
            <a:spLocks noGrp="1"/>
          </p:cNvSpPr>
          <p:nvPr>
            <p:ph type="dt" sz="half" idx="10"/>
          </p:nvPr>
        </p:nvSpPr>
        <p:spPr/>
        <p:txBody>
          <a:bodyPr/>
          <a:lstStyle/>
          <a:p>
            <a:fld id="{F973D20F-1618-42BC-AE73-20D813E94EA8}" type="datetimeFigureOut">
              <a:rPr lang="zh-CN" altLang="en-US" smtClean="0"/>
              <a:t>2025/2/18</a:t>
            </a:fld>
            <a:endParaRPr lang="zh-CN" altLang="en-US"/>
          </a:p>
        </p:txBody>
      </p:sp>
      <p:sp>
        <p:nvSpPr>
          <p:cNvPr id="3" name="页脚占位符 2">
            <a:extLst>
              <a:ext uri="{FF2B5EF4-FFF2-40B4-BE49-F238E27FC236}">
                <a16:creationId xmlns:a16="http://schemas.microsoft.com/office/drawing/2014/main" id="{0D945172-26A0-4715-B86E-7685F953FD5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AEE7001-EA16-41AA-B274-3A0877F10377}"/>
              </a:ext>
            </a:extLst>
          </p:cNvPr>
          <p:cNvSpPr>
            <a:spLocks noGrp="1"/>
          </p:cNvSpPr>
          <p:nvPr>
            <p:ph type="sldNum" sz="quarter" idx="12"/>
          </p:nvPr>
        </p:nvSpPr>
        <p:spPr/>
        <p:txBody>
          <a:bodyPr/>
          <a:lstStyle/>
          <a:p>
            <a:fld id="{A84AC8A4-BBE7-45FF-BF0C-18F17EFD3B77}" type="slidenum">
              <a:rPr lang="zh-CN" altLang="en-US" smtClean="0"/>
              <a:t>‹#›</a:t>
            </a:fld>
            <a:endParaRPr lang="zh-CN" altLang="en-US"/>
          </a:p>
        </p:txBody>
      </p:sp>
    </p:spTree>
    <p:extLst>
      <p:ext uri="{BB962C8B-B14F-4D97-AF65-F5344CB8AC3E}">
        <p14:creationId xmlns:p14="http://schemas.microsoft.com/office/powerpoint/2010/main" val="220150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9226F-37A1-476B-8B67-7872726AB4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F9801D-6DCB-4C1E-8D7D-9C08AEBAF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31915BA-AB32-4AD0-8CBE-7DEDD0DD3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109F7F-1EB8-4435-BB1B-468D7244F23F}"/>
              </a:ext>
            </a:extLst>
          </p:cNvPr>
          <p:cNvSpPr>
            <a:spLocks noGrp="1"/>
          </p:cNvSpPr>
          <p:nvPr>
            <p:ph type="dt" sz="half" idx="10"/>
          </p:nvPr>
        </p:nvSpPr>
        <p:spPr/>
        <p:txBody>
          <a:bodyPr/>
          <a:lstStyle/>
          <a:p>
            <a:fld id="{F973D20F-1618-42BC-AE73-20D813E94EA8}" type="datetimeFigureOut">
              <a:rPr lang="zh-CN" altLang="en-US" smtClean="0"/>
              <a:t>2025/2/18</a:t>
            </a:fld>
            <a:endParaRPr lang="zh-CN" altLang="en-US"/>
          </a:p>
        </p:txBody>
      </p:sp>
      <p:sp>
        <p:nvSpPr>
          <p:cNvPr id="6" name="页脚占位符 5">
            <a:extLst>
              <a:ext uri="{FF2B5EF4-FFF2-40B4-BE49-F238E27FC236}">
                <a16:creationId xmlns:a16="http://schemas.microsoft.com/office/drawing/2014/main" id="{819AF822-7AF9-45F2-96F4-CFABDDDBF6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0E2ABE7-DFC4-47A9-B8AC-35558B490E13}"/>
              </a:ext>
            </a:extLst>
          </p:cNvPr>
          <p:cNvSpPr>
            <a:spLocks noGrp="1"/>
          </p:cNvSpPr>
          <p:nvPr>
            <p:ph type="sldNum" sz="quarter" idx="12"/>
          </p:nvPr>
        </p:nvSpPr>
        <p:spPr/>
        <p:txBody>
          <a:bodyPr/>
          <a:lstStyle/>
          <a:p>
            <a:fld id="{A84AC8A4-BBE7-45FF-BF0C-18F17EFD3B77}" type="slidenum">
              <a:rPr lang="zh-CN" altLang="en-US" smtClean="0"/>
              <a:t>‹#›</a:t>
            </a:fld>
            <a:endParaRPr lang="zh-CN" altLang="en-US"/>
          </a:p>
        </p:txBody>
      </p:sp>
    </p:spTree>
    <p:extLst>
      <p:ext uri="{BB962C8B-B14F-4D97-AF65-F5344CB8AC3E}">
        <p14:creationId xmlns:p14="http://schemas.microsoft.com/office/powerpoint/2010/main" val="42982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97DAF6-7C7C-4DAD-97BA-DF2FE13F238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97F1F3-98DE-42E8-A3DE-53F1008FD5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4F9FB03-C54B-41A0-8A64-AE153181A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015E3E-38E9-4579-9B8B-C14F4F84FD9A}"/>
              </a:ext>
            </a:extLst>
          </p:cNvPr>
          <p:cNvSpPr>
            <a:spLocks noGrp="1"/>
          </p:cNvSpPr>
          <p:nvPr>
            <p:ph type="dt" sz="half" idx="10"/>
          </p:nvPr>
        </p:nvSpPr>
        <p:spPr/>
        <p:txBody>
          <a:bodyPr/>
          <a:lstStyle/>
          <a:p>
            <a:fld id="{F973D20F-1618-42BC-AE73-20D813E94EA8}" type="datetimeFigureOut">
              <a:rPr lang="zh-CN" altLang="en-US" smtClean="0"/>
              <a:t>2025/2/18</a:t>
            </a:fld>
            <a:endParaRPr lang="zh-CN" altLang="en-US"/>
          </a:p>
        </p:txBody>
      </p:sp>
      <p:sp>
        <p:nvSpPr>
          <p:cNvPr id="6" name="页脚占位符 5">
            <a:extLst>
              <a:ext uri="{FF2B5EF4-FFF2-40B4-BE49-F238E27FC236}">
                <a16:creationId xmlns:a16="http://schemas.microsoft.com/office/drawing/2014/main" id="{D952DCBB-797C-4885-9701-B7A7BB3E35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814CEAC-5C33-4588-9931-A32C2A99FEC2}"/>
              </a:ext>
            </a:extLst>
          </p:cNvPr>
          <p:cNvSpPr>
            <a:spLocks noGrp="1"/>
          </p:cNvSpPr>
          <p:nvPr>
            <p:ph type="sldNum" sz="quarter" idx="12"/>
          </p:nvPr>
        </p:nvSpPr>
        <p:spPr/>
        <p:txBody>
          <a:bodyPr/>
          <a:lstStyle/>
          <a:p>
            <a:fld id="{A84AC8A4-BBE7-45FF-BF0C-18F17EFD3B77}" type="slidenum">
              <a:rPr lang="zh-CN" altLang="en-US" smtClean="0"/>
              <a:t>‹#›</a:t>
            </a:fld>
            <a:endParaRPr lang="zh-CN" altLang="en-US"/>
          </a:p>
        </p:txBody>
      </p:sp>
    </p:spTree>
    <p:extLst>
      <p:ext uri="{BB962C8B-B14F-4D97-AF65-F5344CB8AC3E}">
        <p14:creationId xmlns:p14="http://schemas.microsoft.com/office/powerpoint/2010/main" val="285842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D453FC2-0093-48E2-BFF7-08C76093B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40DCA62-7CFC-4C40-8518-A0B410FF66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AC8DCDE-CB58-455A-BAC8-06A807B4F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3D20F-1618-42BC-AE73-20D813E94EA8}" type="datetimeFigureOut">
              <a:rPr lang="zh-CN" altLang="en-US" smtClean="0"/>
              <a:t>2025/2/18</a:t>
            </a:fld>
            <a:endParaRPr lang="zh-CN" altLang="en-US"/>
          </a:p>
        </p:txBody>
      </p:sp>
      <p:sp>
        <p:nvSpPr>
          <p:cNvPr id="5" name="页脚占位符 4">
            <a:extLst>
              <a:ext uri="{FF2B5EF4-FFF2-40B4-BE49-F238E27FC236}">
                <a16:creationId xmlns:a16="http://schemas.microsoft.com/office/drawing/2014/main" id="{0BCA50A0-D963-44E6-B5E4-31B97CE6F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E432085-6299-4C5F-BD55-F91FCB6AA3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AC8A4-BBE7-45FF-BF0C-18F17EFD3B77}" type="slidenum">
              <a:rPr lang="zh-CN" altLang="en-US" smtClean="0"/>
              <a:t>‹#›</a:t>
            </a:fld>
            <a:endParaRPr lang="zh-CN" altLang="en-US"/>
          </a:p>
        </p:txBody>
      </p:sp>
    </p:spTree>
    <p:extLst>
      <p:ext uri="{BB962C8B-B14F-4D97-AF65-F5344CB8AC3E}">
        <p14:creationId xmlns:p14="http://schemas.microsoft.com/office/powerpoint/2010/main" val="387782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30.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630670B4-4078-456A-B950-86274A82C694}"/>
              </a:ext>
            </a:extLst>
          </p:cNvPr>
          <p:cNvSpPr txBox="1"/>
          <p:nvPr/>
        </p:nvSpPr>
        <p:spPr>
          <a:xfrm>
            <a:off x="1647280" y="1983327"/>
            <a:ext cx="8897439" cy="1569660"/>
          </a:xfrm>
          <a:prstGeom prst="rect">
            <a:avLst/>
          </a:prstGeom>
          <a:noFill/>
        </p:spPr>
        <p:txBody>
          <a:bodyPr wrap="square">
            <a:spAutoFit/>
          </a:bodyPr>
          <a:lstStyle/>
          <a:p>
            <a:pPr algn="ctr"/>
            <a:r>
              <a:rPr lang="en-US" altLang="zh-CN" sz="3200" b="0" i="0" dirty="0">
                <a:solidFill>
                  <a:schemeClr val="bg1"/>
                </a:solidFill>
                <a:effectLst/>
                <a:latin typeface="Arial" panose="020B0604020202020204" pitchFamily="34" charset="0"/>
                <a:cs typeface="Arial" panose="020B0604020202020204" pitchFamily="34" charset="0"/>
              </a:rPr>
              <a:t>Direct Measurement of the Key Nuclear Reaction </a:t>
            </a:r>
            <a:r>
              <a:rPr lang="en-US" altLang="zh-CN" sz="3200" b="0" i="0" baseline="30000" dirty="0">
                <a:solidFill>
                  <a:schemeClr val="bg1"/>
                </a:solidFill>
                <a:effectLst/>
                <a:latin typeface="Arial" panose="020B0604020202020204" pitchFamily="34" charset="0"/>
                <a:cs typeface="Arial" panose="020B0604020202020204" pitchFamily="34" charset="0"/>
              </a:rPr>
              <a:t>19</a:t>
            </a:r>
            <a:r>
              <a:rPr lang="en-US" altLang="zh-CN" sz="3200" b="0" i="0" dirty="0">
                <a:solidFill>
                  <a:schemeClr val="bg1"/>
                </a:solidFill>
                <a:effectLst/>
                <a:latin typeface="Arial" panose="020B0604020202020204" pitchFamily="34" charset="0"/>
                <a:cs typeface="Arial" panose="020B0604020202020204" pitchFamily="34" charset="0"/>
              </a:rPr>
              <a:t>F(p, α</a:t>
            </a:r>
            <a:r>
              <a:rPr lang="en-US" altLang="zh-CN" sz="3200" b="0" i="0" baseline="-25000" dirty="0">
                <a:solidFill>
                  <a:schemeClr val="bg1"/>
                </a:solidFill>
                <a:effectLst/>
                <a:latin typeface="Arial" panose="020B0604020202020204" pitchFamily="34" charset="0"/>
                <a:cs typeface="Arial" panose="020B0604020202020204" pitchFamily="34" charset="0"/>
              </a:rPr>
              <a:t>0</a:t>
            </a:r>
            <a:r>
              <a:rPr lang="en-US" altLang="zh-CN" sz="3200" b="0" i="0" dirty="0">
                <a:solidFill>
                  <a:schemeClr val="bg1"/>
                </a:solidFill>
                <a:effectLst/>
                <a:latin typeface="Arial" panose="020B0604020202020204" pitchFamily="34" charset="0"/>
                <a:cs typeface="Arial" panose="020B0604020202020204" pitchFamily="34" charset="0"/>
              </a:rPr>
              <a:t>)</a:t>
            </a:r>
            <a:r>
              <a:rPr lang="en-US" altLang="zh-CN" sz="3200" b="0" i="0" baseline="30000" dirty="0">
                <a:solidFill>
                  <a:schemeClr val="bg1"/>
                </a:solidFill>
                <a:effectLst/>
                <a:latin typeface="Arial" panose="020B0604020202020204" pitchFamily="34" charset="0"/>
                <a:cs typeface="Arial" panose="020B0604020202020204" pitchFamily="34" charset="0"/>
              </a:rPr>
              <a:t>16</a:t>
            </a:r>
            <a:r>
              <a:rPr lang="en-US" altLang="zh-CN" sz="3200" b="0" i="0" dirty="0">
                <a:solidFill>
                  <a:schemeClr val="bg1"/>
                </a:solidFill>
                <a:effectLst/>
                <a:latin typeface="Arial" panose="020B0604020202020204" pitchFamily="34" charset="0"/>
                <a:cs typeface="Arial" panose="020B0604020202020204" pitchFamily="34" charset="0"/>
              </a:rPr>
              <a:t>O in AGB Stars</a:t>
            </a:r>
          </a:p>
          <a:p>
            <a:pPr algn="ctr"/>
            <a:endParaRPr lang="en-US" altLang="zh-CN" sz="3200" dirty="0">
              <a:solidFill>
                <a:schemeClr val="bg1"/>
              </a:solidFill>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989CA682-15F4-4F10-8A5F-BCA2AA88D74F}"/>
              </a:ext>
            </a:extLst>
          </p:cNvPr>
          <p:cNvSpPr txBox="1"/>
          <p:nvPr/>
        </p:nvSpPr>
        <p:spPr>
          <a:xfrm>
            <a:off x="2940157" y="3848769"/>
            <a:ext cx="6094708" cy="1420325"/>
          </a:xfrm>
          <a:prstGeom prst="rect">
            <a:avLst/>
          </a:prstGeom>
          <a:noFill/>
        </p:spPr>
        <p:txBody>
          <a:bodyPr wrap="square">
            <a:spAutoFit/>
          </a:bodyPr>
          <a:lstStyle/>
          <a:p>
            <a:pPr algn="ctr">
              <a:lnSpc>
                <a:spcPct val="150000"/>
              </a:lnSpc>
            </a:pPr>
            <a:r>
              <a:rPr lang="en-US" altLang="zh-CN" sz="2000" dirty="0" err="1">
                <a:solidFill>
                  <a:srgbClr val="FFFF00"/>
                </a:solidFill>
                <a:latin typeface="Arial" panose="020B0604020202020204" pitchFamily="34" charset="0"/>
                <a:cs typeface="Arial" panose="020B0604020202020204" pitchFamily="34" charset="0"/>
              </a:rPr>
              <a:t>Yinji</a:t>
            </a:r>
            <a:r>
              <a:rPr lang="en-US" altLang="zh-CN" sz="2000" dirty="0">
                <a:solidFill>
                  <a:srgbClr val="FFFF00"/>
                </a:solidFill>
                <a:latin typeface="Arial" panose="020B0604020202020204" pitchFamily="34" charset="0"/>
                <a:cs typeface="Arial" panose="020B0604020202020204" pitchFamily="34" charset="0"/>
              </a:rPr>
              <a:t> Chen,</a:t>
            </a:r>
            <a:r>
              <a:rPr lang="zh-CN" altLang="en-US" sz="2000" dirty="0">
                <a:solidFill>
                  <a:srgbClr val="FFFF00"/>
                </a:solidFill>
                <a:latin typeface="Arial" panose="020B0604020202020204" pitchFamily="34" charset="0"/>
                <a:cs typeface="Arial" panose="020B0604020202020204" pitchFamily="34" charset="0"/>
              </a:rPr>
              <a:t> </a:t>
            </a:r>
            <a:r>
              <a:rPr lang="en-US" altLang="zh-CN" sz="2000" dirty="0">
                <a:solidFill>
                  <a:srgbClr val="FFFF00"/>
                </a:solidFill>
                <a:latin typeface="Arial" panose="020B0604020202020204" pitchFamily="34" charset="0"/>
                <a:cs typeface="Arial" panose="020B0604020202020204" pitchFamily="34" charset="0"/>
              </a:rPr>
              <a:t>Fudan University</a:t>
            </a:r>
          </a:p>
          <a:p>
            <a:pPr algn="ctr">
              <a:lnSpc>
                <a:spcPct val="150000"/>
              </a:lnSpc>
            </a:pPr>
            <a:r>
              <a:rPr lang="en-US" altLang="zh-CN" sz="2000" dirty="0" err="1">
                <a:solidFill>
                  <a:schemeClr val="bg1"/>
                </a:solidFill>
                <a:latin typeface="Arial" panose="020B0604020202020204" pitchFamily="34" charset="0"/>
                <a:cs typeface="Arial" panose="020B0604020202020204" pitchFamily="34" charset="0"/>
              </a:rPr>
              <a:t>Jianjun</a:t>
            </a:r>
            <a:r>
              <a:rPr lang="en-US" altLang="zh-CN" sz="2000" dirty="0">
                <a:solidFill>
                  <a:schemeClr val="bg1"/>
                </a:solidFill>
                <a:latin typeface="Arial" panose="020B0604020202020204" pitchFamily="34" charset="0"/>
                <a:cs typeface="Arial" panose="020B0604020202020204" pitchFamily="34" charset="0"/>
              </a:rPr>
              <a:t> He, Fudan University</a:t>
            </a:r>
          </a:p>
          <a:p>
            <a:pPr algn="ctr">
              <a:lnSpc>
                <a:spcPct val="150000"/>
              </a:lnSpc>
            </a:pPr>
            <a:r>
              <a:rPr lang="en-US" altLang="zh-CN" sz="2000" dirty="0" err="1">
                <a:solidFill>
                  <a:schemeClr val="bg1"/>
                </a:solidFill>
                <a:latin typeface="Arial" panose="020B0604020202020204" pitchFamily="34" charset="0"/>
                <a:cs typeface="Arial" panose="020B0604020202020204" pitchFamily="34" charset="0"/>
              </a:rPr>
              <a:t>Liyong</a:t>
            </a:r>
            <a:r>
              <a:rPr lang="en-US" altLang="zh-CN" sz="2000" dirty="0">
                <a:solidFill>
                  <a:schemeClr val="bg1"/>
                </a:solidFill>
                <a:latin typeface="Arial" panose="020B0604020202020204" pitchFamily="34" charset="0"/>
                <a:cs typeface="Arial" panose="020B0604020202020204" pitchFamily="34" charset="0"/>
              </a:rPr>
              <a:t> Zhang, Beijing Normal University</a:t>
            </a:r>
            <a:endParaRPr lang="zh-CN" altLang="en-US" sz="2000" dirty="0">
              <a:solidFill>
                <a:schemeClr val="bg1"/>
              </a:solidFill>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8FF243CB-6525-44BF-9CC5-B1A87A1817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06804" y="90984"/>
            <a:ext cx="1304088" cy="1304088"/>
          </a:xfrm>
          <a:prstGeom prst="rect">
            <a:avLst/>
          </a:prstGeom>
        </p:spPr>
      </p:pic>
    </p:spTree>
    <p:extLst>
      <p:ext uri="{BB962C8B-B14F-4D97-AF65-F5344CB8AC3E}">
        <p14:creationId xmlns:p14="http://schemas.microsoft.com/office/powerpoint/2010/main" val="687494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id="{3EC12AEB-262E-4F83-8F25-51F04A1BEBAD}"/>
                  </a:ext>
                </a:extLst>
              </p:cNvPr>
              <p:cNvGraphicFramePr>
                <a:graphicFrameLocks noGrp="1"/>
              </p:cNvGraphicFramePr>
              <p:nvPr>
                <p:extLst>
                  <p:ext uri="{D42A27DB-BD31-4B8C-83A1-F6EECF244321}">
                    <p14:modId xmlns:p14="http://schemas.microsoft.com/office/powerpoint/2010/main" val="1957980658"/>
                  </p:ext>
                </p:extLst>
              </p:nvPr>
            </p:nvGraphicFramePr>
            <p:xfrm>
              <a:off x="3189099" y="4027247"/>
              <a:ext cx="6096000" cy="111842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rPr>
                            <a:t>Beam energy(keV)</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r>
                            <a:rPr lang="zh-CN" altLang="en-US" dirty="0">
                              <a:latin typeface="Times New Roman" panose="02020603050405020304" pitchFamily="18" charset="0"/>
                              <a:ea typeface="宋体" panose="02010600030101010101" pitchFamily="2" charset="-122"/>
                              <a:cs typeface="Times New Roman" panose="02020603050405020304" pitchFamily="18" charset="0"/>
                            </a:rPr>
                            <a:t>151.3</a:t>
                          </a:r>
                        </a:p>
                      </a:txBody>
                      <a:tcPr/>
                    </a:tc>
                    <a:tc>
                      <a:txBody>
                        <a:bodyPr/>
                        <a:lstStyle/>
                        <a:p>
                          <a:pPr algn="ctr"/>
                          <a:r>
                            <a:rPr lang="zh-CN" altLang="en-US" dirty="0">
                              <a:latin typeface="Times New Roman" panose="02020603050405020304" pitchFamily="18" charset="0"/>
                              <a:ea typeface="宋体" panose="02010600030101010101" pitchFamily="2" charset="-122"/>
                              <a:cs typeface="Times New Roman" panose="02020603050405020304" pitchFamily="18" charset="0"/>
                            </a:rPr>
                            <a:t>222.8</a:t>
                          </a:r>
                        </a:p>
                      </a:txBody>
                      <a:tcPr/>
                    </a:tc>
                    <a:extLst>
                      <a:ext uri="{0D108BD9-81ED-4DB2-BD59-A6C34878D82A}">
                        <a16:rowId xmlns:a16="http://schemas.microsoft.com/office/drawing/2014/main" val="10000"/>
                      </a:ext>
                    </a:extLst>
                  </a:tr>
                  <a:tr h="370840">
                    <a:tc>
                      <a:txBody>
                        <a:bodyPr/>
                        <a:lstStyle/>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rPr>
                            <a:t>Energy spread(keV)</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0.97</m:t>
                                    </m:r>
                                  </m:e>
                                  <m:sub>
                                    <m:r>
                                      <a:rPr lang="en-US" altLang="zh-CN" b="0" i="1" smtClean="0">
                                        <a:latin typeface="Cambria Math" panose="02040503050406030204" pitchFamily="18" charset="0"/>
                                      </a:rPr>
                                      <m:t>−0.05</m:t>
                                    </m:r>
                                  </m:sub>
                                  <m:sup>
                                    <m:r>
                                      <a:rPr lang="en-US" altLang="zh-CN" b="0" i="1" smtClean="0">
                                        <a:latin typeface="Cambria Math" panose="02040503050406030204" pitchFamily="18" charset="0"/>
                                      </a:rPr>
                                      <m:t>+0.02</m:t>
                                    </m:r>
                                  </m:sup>
                                </m:sSubSup>
                              </m:oMath>
                            </m:oMathPara>
                          </a14:m>
                          <a:endParaRPr lang="zh-CN" altLang="en-US" baseline="-250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1.39</m:t>
                                    </m:r>
                                  </m:e>
                                  <m:sub>
                                    <m:r>
                                      <a:rPr lang="en-US" altLang="zh-CN" b="0" i="1" smtClean="0">
                                        <a:latin typeface="Cambria Math" panose="02040503050406030204" pitchFamily="18" charset="0"/>
                                      </a:rPr>
                                      <m:t>−0.28</m:t>
                                    </m:r>
                                  </m:sub>
                                  <m:sup>
                                    <m:r>
                                      <a:rPr lang="en-US" altLang="zh-CN" b="0" i="1" smtClean="0">
                                        <a:latin typeface="Cambria Math" panose="02040503050406030204" pitchFamily="18" charset="0"/>
                                      </a:rPr>
                                      <m:t>+0.12</m:t>
                                    </m:r>
                                  </m:sup>
                                </m:sSubSup>
                              </m:oMath>
                            </m:oMathPara>
                          </a14:m>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rPr>
                            <a:t>ΔE(keV)</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r>
                            <a:rPr lang="zh-CN" altLang="en-US" dirty="0">
                              <a:latin typeface="Times New Roman" panose="02020603050405020304" pitchFamily="18" charset="0"/>
                              <a:ea typeface="宋体" panose="02010600030101010101" pitchFamily="2" charset="-122"/>
                              <a:cs typeface="Times New Roman" panose="02020603050405020304" pitchFamily="18" charset="0"/>
                            </a:rPr>
                            <a:t>0.3±0.3</a:t>
                          </a:r>
                        </a:p>
                      </a:txBody>
                      <a:tcPr/>
                    </a:tc>
                    <a:tc>
                      <a:txBody>
                        <a:bodyPr/>
                        <a:lstStyle/>
                        <a:p>
                          <a:pPr algn="ctr"/>
                          <a:r>
                            <a:rPr lang="zh-CN" altLang="en-US" dirty="0">
                              <a:latin typeface="Times New Roman" panose="02020603050405020304" pitchFamily="18" charset="0"/>
                              <a:ea typeface="宋体" panose="02010600030101010101" pitchFamily="2" charset="-122"/>
                              <a:cs typeface="Times New Roman" panose="02020603050405020304" pitchFamily="18" charset="0"/>
                            </a:rPr>
                            <a:t>1.7±0.1</a:t>
                          </a:r>
                        </a:p>
                      </a:txBody>
                      <a:tcPr/>
                    </a:tc>
                    <a:extLst>
                      <a:ext uri="{0D108BD9-81ED-4DB2-BD59-A6C34878D82A}">
                        <a16:rowId xmlns:a16="http://schemas.microsoft.com/office/drawing/2014/main" val="10002"/>
                      </a:ext>
                    </a:extLst>
                  </a:tr>
                </a:tbl>
              </a:graphicData>
            </a:graphic>
          </p:graphicFrame>
        </mc:Choice>
        <mc:Fallback xmlns="">
          <p:graphicFrame>
            <p:nvGraphicFramePr>
              <p:cNvPr id="5" name="表格 4">
                <a:extLst>
                  <a:ext uri="{FF2B5EF4-FFF2-40B4-BE49-F238E27FC236}">
                    <a16:creationId xmlns:a16="http://schemas.microsoft.com/office/drawing/2014/main" id="{3EC12AEB-262E-4F83-8F25-51F04A1BEBAD}"/>
                  </a:ext>
                </a:extLst>
              </p:cNvPr>
              <p:cNvGraphicFramePr>
                <a:graphicFrameLocks noGrp="1"/>
              </p:cNvGraphicFramePr>
              <p:nvPr>
                <p:extLst>
                  <p:ext uri="{D42A27DB-BD31-4B8C-83A1-F6EECF244321}">
                    <p14:modId xmlns:p14="http://schemas.microsoft.com/office/powerpoint/2010/main" val="1957980658"/>
                  </p:ext>
                </p:extLst>
              </p:nvPr>
            </p:nvGraphicFramePr>
            <p:xfrm>
              <a:off x="3189099" y="4027247"/>
              <a:ext cx="6096000" cy="111842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rPr>
                            <a:t>Beam energy(keV)</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r>
                            <a:rPr lang="zh-CN" altLang="en-US" dirty="0">
                              <a:latin typeface="Times New Roman" panose="02020603050405020304" pitchFamily="18" charset="0"/>
                              <a:ea typeface="宋体" panose="02010600030101010101" pitchFamily="2" charset="-122"/>
                              <a:cs typeface="Times New Roman" panose="02020603050405020304" pitchFamily="18" charset="0"/>
                            </a:rPr>
                            <a:t>151.3</a:t>
                          </a:r>
                        </a:p>
                      </a:txBody>
                      <a:tcPr/>
                    </a:tc>
                    <a:tc>
                      <a:txBody>
                        <a:bodyPr/>
                        <a:lstStyle/>
                        <a:p>
                          <a:pPr algn="ctr"/>
                          <a:r>
                            <a:rPr lang="zh-CN" altLang="en-US" dirty="0">
                              <a:latin typeface="Times New Roman" panose="02020603050405020304" pitchFamily="18" charset="0"/>
                              <a:ea typeface="宋体" panose="02010600030101010101" pitchFamily="2" charset="-122"/>
                              <a:cs typeface="Times New Roman" panose="02020603050405020304" pitchFamily="18" charset="0"/>
                            </a:rPr>
                            <a:t>222.8</a:t>
                          </a:r>
                        </a:p>
                      </a:txBody>
                      <a:tcPr/>
                    </a:tc>
                    <a:extLst>
                      <a:ext uri="{0D108BD9-81ED-4DB2-BD59-A6C34878D82A}">
                        <a16:rowId xmlns:a16="http://schemas.microsoft.com/office/drawing/2014/main" val="10000"/>
                      </a:ext>
                    </a:extLst>
                  </a:tr>
                  <a:tr h="376746">
                    <a:tc>
                      <a:txBody>
                        <a:bodyPr/>
                        <a:lstStyle/>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rPr>
                            <a:t>Energy spread(keV)</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endParaRPr lang="zh-CN"/>
                        </a:p>
                      </a:txBody>
                      <a:tcPr>
                        <a:blipFill>
                          <a:blip r:embed="rId3"/>
                          <a:stretch>
                            <a:fillRect l="-100601" t="-104762" r="-101502" b="-120635"/>
                          </a:stretch>
                        </a:blipFill>
                      </a:tcPr>
                    </a:tc>
                    <a:tc>
                      <a:txBody>
                        <a:bodyPr/>
                        <a:lstStyle/>
                        <a:p>
                          <a:endParaRPr lang="zh-CN"/>
                        </a:p>
                      </a:txBody>
                      <a:tcPr>
                        <a:blipFill>
                          <a:blip r:embed="rId3"/>
                          <a:stretch>
                            <a:fillRect l="-200000" t="-104762" r="-1198" b="-120635"/>
                          </a:stretch>
                        </a:blipFill>
                      </a:tcPr>
                    </a:tc>
                    <a:extLst>
                      <a:ext uri="{0D108BD9-81ED-4DB2-BD59-A6C34878D82A}">
                        <a16:rowId xmlns:a16="http://schemas.microsoft.com/office/drawing/2014/main" val="10001"/>
                      </a:ext>
                    </a:extLst>
                  </a:tr>
                  <a:tr h="370840">
                    <a:tc>
                      <a:txBody>
                        <a:bodyPr/>
                        <a:lstStyle/>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rPr>
                            <a:t>ΔE(keV)</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r>
                            <a:rPr lang="zh-CN" altLang="en-US" dirty="0">
                              <a:latin typeface="Times New Roman" panose="02020603050405020304" pitchFamily="18" charset="0"/>
                              <a:ea typeface="宋体" panose="02010600030101010101" pitchFamily="2" charset="-122"/>
                              <a:cs typeface="Times New Roman" panose="02020603050405020304" pitchFamily="18" charset="0"/>
                            </a:rPr>
                            <a:t>0.3±0.3</a:t>
                          </a:r>
                        </a:p>
                      </a:txBody>
                      <a:tcPr/>
                    </a:tc>
                    <a:tc>
                      <a:txBody>
                        <a:bodyPr/>
                        <a:lstStyle/>
                        <a:p>
                          <a:pPr algn="ctr"/>
                          <a:r>
                            <a:rPr lang="zh-CN" altLang="en-US" dirty="0">
                              <a:latin typeface="Times New Roman" panose="02020603050405020304" pitchFamily="18" charset="0"/>
                              <a:ea typeface="宋体" panose="02010600030101010101" pitchFamily="2" charset="-122"/>
                              <a:cs typeface="Times New Roman" panose="02020603050405020304" pitchFamily="18" charset="0"/>
                            </a:rPr>
                            <a:t>1.7±0.1</a:t>
                          </a:r>
                        </a:p>
                      </a:txBody>
                      <a:tcPr/>
                    </a:tc>
                    <a:extLst>
                      <a:ext uri="{0D108BD9-81ED-4DB2-BD59-A6C34878D82A}">
                        <a16:rowId xmlns:a16="http://schemas.microsoft.com/office/drawing/2014/main" val="10002"/>
                      </a:ext>
                    </a:extLst>
                  </a:tr>
                </a:tbl>
              </a:graphicData>
            </a:graphic>
          </p:graphicFrame>
        </mc:Fallback>
      </mc:AlternateContent>
      <p:pic>
        <p:nvPicPr>
          <p:cNvPr id="6" name="图片 5">
            <a:extLst>
              <a:ext uri="{FF2B5EF4-FFF2-40B4-BE49-F238E27FC236}">
                <a16:creationId xmlns:a16="http://schemas.microsoft.com/office/drawing/2014/main" id="{60D87E2D-5A10-4B75-B2F7-C6F97AFBB77E}"/>
              </a:ext>
            </a:extLst>
          </p:cNvPr>
          <p:cNvPicPr>
            <a:picLocks noChangeAspect="1"/>
          </p:cNvPicPr>
          <p:nvPr/>
        </p:nvPicPr>
        <p:blipFill>
          <a:blip r:embed="rId4"/>
          <a:stretch>
            <a:fillRect/>
          </a:stretch>
        </p:blipFill>
        <p:spPr>
          <a:xfrm>
            <a:off x="2410345" y="1274444"/>
            <a:ext cx="7261304" cy="2687956"/>
          </a:xfrm>
          <a:prstGeom prst="rect">
            <a:avLst/>
          </a:prstGeom>
        </p:spPr>
      </p:pic>
      <p:sp>
        <p:nvSpPr>
          <p:cNvPr id="7" name="文本框 6">
            <a:extLst>
              <a:ext uri="{FF2B5EF4-FFF2-40B4-BE49-F238E27FC236}">
                <a16:creationId xmlns:a16="http://schemas.microsoft.com/office/drawing/2014/main" id="{A2DB5CC7-AF9F-4EBA-8F32-0C44C1DBE088}"/>
              </a:ext>
            </a:extLst>
          </p:cNvPr>
          <p:cNvSpPr txBox="1"/>
          <p:nvPr/>
        </p:nvSpPr>
        <p:spPr>
          <a:xfrm>
            <a:off x="1427769" y="5248919"/>
            <a:ext cx="10674255" cy="958660"/>
          </a:xfrm>
          <a:prstGeom prst="rect">
            <a:avLst/>
          </a:prstGeom>
          <a:noFill/>
        </p:spPr>
        <p:txBody>
          <a:bodyPr wrap="square">
            <a:spAutoFit/>
          </a:bodyPr>
          <a:lstStyle/>
          <a:p>
            <a:pPr>
              <a:lnSpc>
                <a:spcPct val="150000"/>
              </a:lnSpc>
            </a:pPr>
            <a:r>
              <a:rPr lang="en-US" altLang="zh-CN" sz="2000" b="0" i="0" dirty="0">
                <a:solidFill>
                  <a:srgbClr val="000000"/>
                </a:solidFill>
                <a:effectLst/>
                <a:latin typeface="Arial" panose="020B0604020202020204" pitchFamily="34" charset="0"/>
                <a:cs typeface="Arial" panose="020B0604020202020204" pitchFamily="34" charset="0"/>
              </a:rPr>
              <a:t>The absolute beam energy and its spread can be determined by resonant reactions.</a:t>
            </a:r>
            <a:r>
              <a:rPr lang="en-US" altLang="zh-CN" sz="2000" dirty="0">
                <a:latin typeface="Arial" panose="020B0604020202020204" pitchFamily="34" charset="0"/>
                <a:cs typeface="Arial" panose="020B0604020202020204" pitchFamily="34" charset="0"/>
              </a:rPr>
              <a:t> </a:t>
            </a:r>
            <a:br>
              <a:rPr lang="en-US" altLang="zh-CN" sz="2000" dirty="0">
                <a:latin typeface="Arial" panose="020B0604020202020204" pitchFamily="34" charset="0"/>
                <a:cs typeface="Arial" panose="020B0604020202020204" pitchFamily="34" charset="0"/>
              </a:rPr>
            </a:br>
            <a:r>
              <a:rPr lang="en-US" altLang="zh-CN" sz="2000" b="0" i="0" dirty="0">
                <a:solidFill>
                  <a:srgbClr val="000000"/>
                </a:solidFill>
                <a:effectLst/>
                <a:latin typeface="Arial" panose="020B0604020202020204" pitchFamily="34" charset="0"/>
                <a:cs typeface="Arial" panose="020B0604020202020204" pitchFamily="34" charset="0"/>
              </a:rPr>
              <a:t>We calibrate the beam with the </a:t>
            </a:r>
            <a:r>
              <a:rPr lang="en-US" altLang="zh-CN" sz="2000" b="0" i="0" baseline="30000" dirty="0">
                <a:solidFill>
                  <a:srgbClr val="000000"/>
                </a:solidFill>
                <a:effectLst/>
                <a:latin typeface="Arial" panose="020B0604020202020204" pitchFamily="34" charset="0"/>
                <a:cs typeface="Arial" panose="020B0604020202020204" pitchFamily="34" charset="0"/>
              </a:rPr>
              <a:t>18</a:t>
            </a:r>
            <a:r>
              <a:rPr lang="en-US" altLang="zh-CN" sz="2000" b="0" i="0" dirty="0">
                <a:solidFill>
                  <a:srgbClr val="000000"/>
                </a:solidFill>
                <a:effectLst/>
                <a:latin typeface="Arial" panose="020B0604020202020204" pitchFamily="34" charset="0"/>
                <a:cs typeface="Arial" panose="020B0604020202020204" pitchFamily="34" charset="0"/>
              </a:rPr>
              <a:t>O(</a:t>
            </a:r>
            <a:r>
              <a:rPr lang="en-US" altLang="zh-CN" sz="2000" dirty="0">
                <a:solidFill>
                  <a:srgbClr val="000000"/>
                </a:solidFill>
                <a:effectLst/>
                <a:latin typeface="Arial" panose="020B0604020202020204" pitchFamily="34" charset="0"/>
                <a:cs typeface="Arial" panose="020B0604020202020204" pitchFamily="34" charset="0"/>
              </a:rPr>
              <a:t>p</a:t>
            </a:r>
            <a:r>
              <a:rPr lang="en-US" altLang="zh-CN" sz="2000" b="0" i="0" dirty="0">
                <a:solidFill>
                  <a:srgbClr val="000000"/>
                </a:solidFill>
                <a:effectLst/>
                <a:latin typeface="Arial" panose="020B0604020202020204" pitchFamily="34" charset="0"/>
                <a:cs typeface="Arial" panose="020B0604020202020204" pitchFamily="34" charset="0"/>
              </a:rPr>
              <a:t>, γ)</a:t>
            </a:r>
            <a:r>
              <a:rPr lang="en-US" altLang="zh-CN" sz="2000" b="0" i="0" baseline="30000" dirty="0">
                <a:solidFill>
                  <a:srgbClr val="000000"/>
                </a:solidFill>
                <a:effectLst/>
                <a:latin typeface="Arial" panose="020B0604020202020204" pitchFamily="34" charset="0"/>
                <a:cs typeface="Arial" panose="020B0604020202020204" pitchFamily="34" charset="0"/>
              </a:rPr>
              <a:t>19</a:t>
            </a:r>
            <a:r>
              <a:rPr lang="en-US" altLang="zh-CN" sz="2000" b="0" i="0" dirty="0">
                <a:solidFill>
                  <a:srgbClr val="000000"/>
                </a:solidFill>
                <a:effectLst/>
                <a:latin typeface="Arial" panose="020B0604020202020204" pitchFamily="34" charset="0"/>
                <a:cs typeface="Arial" panose="020B0604020202020204" pitchFamily="34" charset="0"/>
              </a:rPr>
              <a:t>F and </a:t>
            </a:r>
            <a:r>
              <a:rPr lang="en-US" altLang="zh-CN" sz="2000" b="0" i="0" baseline="30000" dirty="0">
                <a:solidFill>
                  <a:srgbClr val="000000"/>
                </a:solidFill>
                <a:effectLst/>
                <a:latin typeface="Arial" panose="020B0604020202020204" pitchFamily="34" charset="0"/>
                <a:cs typeface="Arial" panose="020B0604020202020204" pitchFamily="34" charset="0"/>
              </a:rPr>
              <a:t>27</a:t>
            </a:r>
            <a:r>
              <a:rPr lang="en-US" altLang="zh-CN" sz="2000" b="0" i="0" dirty="0">
                <a:solidFill>
                  <a:srgbClr val="000000"/>
                </a:solidFill>
                <a:effectLst/>
                <a:latin typeface="Arial" panose="020B0604020202020204" pitchFamily="34" charset="0"/>
                <a:cs typeface="Arial" panose="020B0604020202020204" pitchFamily="34" charset="0"/>
              </a:rPr>
              <a:t>Al(</a:t>
            </a:r>
            <a:r>
              <a:rPr lang="en-US" altLang="zh-CN" sz="2000" dirty="0">
                <a:solidFill>
                  <a:srgbClr val="000000"/>
                </a:solidFill>
                <a:effectLst/>
                <a:latin typeface="Arial" panose="020B0604020202020204" pitchFamily="34" charset="0"/>
                <a:cs typeface="Arial" panose="020B0604020202020204" pitchFamily="34" charset="0"/>
              </a:rPr>
              <a:t>p</a:t>
            </a:r>
            <a:r>
              <a:rPr lang="en-US" altLang="zh-CN" sz="2000" b="0" i="0" dirty="0">
                <a:solidFill>
                  <a:srgbClr val="000000"/>
                </a:solidFill>
                <a:effectLst/>
                <a:latin typeface="Arial" panose="020B0604020202020204" pitchFamily="34" charset="0"/>
                <a:cs typeface="Arial" panose="020B0604020202020204" pitchFamily="34" charset="0"/>
              </a:rPr>
              <a:t>, γ)</a:t>
            </a:r>
            <a:r>
              <a:rPr lang="en-US" altLang="zh-CN" sz="2000" b="0" i="0" baseline="30000" dirty="0">
                <a:solidFill>
                  <a:srgbClr val="000000"/>
                </a:solidFill>
                <a:effectLst/>
                <a:latin typeface="Arial" panose="020B0604020202020204" pitchFamily="34" charset="0"/>
                <a:cs typeface="Arial" panose="020B0604020202020204" pitchFamily="34" charset="0"/>
              </a:rPr>
              <a:t>28</a:t>
            </a:r>
            <a:r>
              <a:rPr lang="en-US" altLang="zh-CN" sz="2000" b="0" i="0" dirty="0">
                <a:solidFill>
                  <a:srgbClr val="000000"/>
                </a:solidFill>
                <a:effectLst/>
                <a:latin typeface="Arial" panose="020B0604020202020204" pitchFamily="34" charset="0"/>
                <a:cs typeface="Arial" panose="020B0604020202020204" pitchFamily="34" charset="0"/>
              </a:rPr>
              <a:t>Si reactions.</a:t>
            </a:r>
            <a:endParaRPr lang="zh-CN" altLang="en-US" sz="20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0B7DBC4C-D069-4DE6-B016-D330C48C5B78}"/>
              </a:ext>
            </a:extLst>
          </p:cNvPr>
          <p:cNvSpPr txBox="1"/>
          <p:nvPr/>
        </p:nvSpPr>
        <p:spPr>
          <a:xfrm>
            <a:off x="411480" y="364858"/>
            <a:ext cx="6096000" cy="584775"/>
          </a:xfrm>
          <a:prstGeom prst="rect">
            <a:avLst/>
          </a:prstGeom>
          <a:noFill/>
        </p:spPr>
        <p:txBody>
          <a:bodyPr wrap="square">
            <a:spAutoFit/>
          </a:bodyPr>
          <a:lstStyle/>
          <a:p>
            <a:r>
              <a:rPr lang="en-US" altLang="zh-CN" sz="3200" b="1" i="0" dirty="0">
                <a:solidFill>
                  <a:srgbClr val="000000"/>
                </a:solidFill>
                <a:effectLst/>
                <a:latin typeface="Arial" panose="020B0604020202020204" pitchFamily="34" charset="0"/>
                <a:cs typeface="Arial" panose="020B0604020202020204" pitchFamily="34" charset="0"/>
              </a:rPr>
              <a:t>Beam energy calibration</a:t>
            </a:r>
            <a:r>
              <a:rPr lang="en-US" altLang="zh-CN" sz="3200" dirty="0">
                <a:latin typeface="Arial" panose="020B0604020202020204" pitchFamily="34" charset="0"/>
                <a:cs typeface="Arial" panose="020B0604020202020204" pitchFamily="34" charset="0"/>
              </a:rPr>
              <a:t> </a:t>
            </a:r>
            <a:endParaRPr lang="zh-CN" altLang="en-US" sz="3200" dirty="0"/>
          </a:p>
        </p:txBody>
      </p:sp>
      <p:sp>
        <p:nvSpPr>
          <p:cNvPr id="10" name="文本框 9">
            <a:extLst>
              <a:ext uri="{FF2B5EF4-FFF2-40B4-BE49-F238E27FC236}">
                <a16:creationId xmlns:a16="http://schemas.microsoft.com/office/drawing/2014/main" id="{0591EC67-DA33-408E-A7A0-4707C5EC1D0A}"/>
              </a:ext>
            </a:extLst>
          </p:cNvPr>
          <p:cNvSpPr txBox="1"/>
          <p:nvPr/>
        </p:nvSpPr>
        <p:spPr>
          <a:xfrm>
            <a:off x="11727148" y="636299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9</a:t>
            </a:r>
            <a:endParaRPr lang="zh-CN" altLang="en-US" dirty="0">
              <a:latin typeface="Arial" panose="020B0604020202020204" pitchFamily="34" charset="0"/>
              <a:cs typeface="Arial" panose="020B0604020202020204" pitchFamily="34" charset="0"/>
            </a:endParaRPr>
          </a:p>
        </p:txBody>
      </p:sp>
      <p:pic>
        <p:nvPicPr>
          <p:cNvPr id="8" name="图片 7">
            <a:extLst>
              <a:ext uri="{FF2B5EF4-FFF2-40B4-BE49-F238E27FC236}">
                <a16:creationId xmlns:a16="http://schemas.microsoft.com/office/drawing/2014/main" id="{836F3FAD-755C-4AB7-9850-25CD1E7BED60}"/>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271329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2E09077-112C-468D-9EAF-015D38C06F10}"/>
              </a:ext>
            </a:extLst>
          </p:cNvPr>
          <p:cNvSpPr/>
          <p:nvPr/>
        </p:nvSpPr>
        <p:spPr>
          <a:xfrm>
            <a:off x="518192" y="1714065"/>
            <a:ext cx="9416248" cy="3871829"/>
          </a:xfrm>
          <a:prstGeom prst="rect">
            <a:avLst/>
          </a:prstGeom>
        </p:spPr>
        <p:txBody>
          <a:bodyPr wrap="square">
            <a:spAutoFit/>
          </a:bodyPr>
          <a:lstStyle/>
          <a:p>
            <a:pPr>
              <a:lnSpc>
                <a:spcPct val="200000"/>
              </a:lnSpc>
            </a:pPr>
            <a:r>
              <a:rPr lang="en-US" altLang="zh-CN" sz="2100" dirty="0">
                <a:latin typeface="Arial" panose="020B0604020202020204" pitchFamily="34" charset="0"/>
                <a:ea typeface="微软雅黑" panose="020B0503020204020204" pitchFamily="34" charset="-122"/>
                <a:cs typeface="Arial" panose="020B0604020202020204" pitchFamily="34" charset="0"/>
              </a:rPr>
              <a:t>Directly measure the </a:t>
            </a:r>
            <a:r>
              <a:rPr lang="zh-CN" altLang="en-US" sz="2100" baseline="30000" dirty="0">
                <a:latin typeface="Arial" panose="020B0604020202020204" pitchFamily="34" charset="0"/>
                <a:ea typeface="微软雅黑" panose="020B0503020204020204" pitchFamily="34" charset="-122"/>
                <a:cs typeface="Arial" panose="020B0604020202020204" pitchFamily="34" charset="0"/>
              </a:rPr>
              <a:t>19</a:t>
            </a:r>
            <a:r>
              <a:rPr lang="zh-CN" altLang="en-US" sz="2100" dirty="0">
                <a:latin typeface="Arial" panose="020B0604020202020204" pitchFamily="34" charset="0"/>
                <a:ea typeface="微软雅黑" panose="020B0503020204020204" pitchFamily="34" charset="-122"/>
                <a:cs typeface="Arial" panose="020B0604020202020204" pitchFamily="34" charset="0"/>
              </a:rPr>
              <a:t>F(p, </a:t>
            </a:r>
            <a:r>
              <a:rPr lang="en-US" altLang="zh-CN" sz="2100" dirty="0">
                <a:latin typeface="Arial" panose="020B0604020202020204" pitchFamily="34" charset="0"/>
                <a:ea typeface="微软雅黑" panose="020B0503020204020204" pitchFamily="34" charset="-122"/>
                <a:cs typeface="Arial" panose="020B0604020202020204" pitchFamily="34" charset="0"/>
              </a:rPr>
              <a:t>α</a:t>
            </a:r>
            <a:r>
              <a:rPr lang="en-US" altLang="zh-CN" sz="2100" baseline="-25000" dirty="0">
                <a:latin typeface="Arial" panose="020B0604020202020204" pitchFamily="34" charset="0"/>
                <a:ea typeface="微软雅黑" panose="020B0503020204020204" pitchFamily="34" charset="-122"/>
                <a:cs typeface="Arial" panose="020B0604020202020204" pitchFamily="34" charset="0"/>
              </a:rPr>
              <a:t>0</a:t>
            </a:r>
            <a:r>
              <a:rPr lang="zh-CN" altLang="en-US" sz="2100" dirty="0">
                <a:latin typeface="Arial" panose="020B0604020202020204" pitchFamily="34" charset="0"/>
                <a:ea typeface="微软雅黑" panose="020B0503020204020204" pitchFamily="34" charset="-122"/>
                <a:cs typeface="Arial" panose="020B0604020202020204" pitchFamily="34" charset="0"/>
              </a:rPr>
              <a:t>)</a:t>
            </a:r>
            <a:r>
              <a:rPr lang="en-US" altLang="zh-CN" sz="2100" baseline="30000" dirty="0">
                <a:latin typeface="Arial" panose="020B0604020202020204" pitchFamily="34" charset="0"/>
                <a:ea typeface="微软雅黑" panose="020B0503020204020204" pitchFamily="34" charset="-122"/>
                <a:cs typeface="Arial" panose="020B0604020202020204" pitchFamily="34" charset="0"/>
              </a:rPr>
              <a:t>16</a:t>
            </a:r>
            <a:r>
              <a:rPr lang="en-US" altLang="zh-CN" sz="2100" dirty="0">
                <a:latin typeface="Arial" panose="020B0604020202020204" pitchFamily="34" charset="0"/>
                <a:ea typeface="微软雅黑" panose="020B0503020204020204" pitchFamily="34" charset="-122"/>
                <a:cs typeface="Arial" panose="020B0604020202020204" pitchFamily="34" charset="0"/>
              </a:rPr>
              <a:t>O in </a:t>
            </a:r>
            <a:r>
              <a:rPr lang="zh-CN" altLang="en-US" sz="2100" i="1" dirty="0">
                <a:latin typeface="Arial" panose="020B0604020202020204" pitchFamily="34" charset="0"/>
                <a:ea typeface="微软雅黑" panose="020B0503020204020204" pitchFamily="34" charset="-122"/>
                <a:cs typeface="Arial" panose="020B0604020202020204" pitchFamily="34" charset="0"/>
              </a:rPr>
              <a:t>E</a:t>
            </a:r>
            <a:r>
              <a:rPr lang="en-US" altLang="zh-CN" sz="2100" baseline="-25000" dirty="0">
                <a:latin typeface="Arial" panose="020B0604020202020204" pitchFamily="34" charset="0"/>
                <a:ea typeface="微软雅黑" panose="020B0503020204020204" pitchFamily="34" charset="-122"/>
                <a:cs typeface="Arial" panose="020B0604020202020204" pitchFamily="34" charset="0"/>
              </a:rPr>
              <a:t>c</a:t>
            </a:r>
            <a:r>
              <a:rPr lang="zh-CN" altLang="en-US" sz="2100" baseline="-25000" dirty="0">
                <a:latin typeface="Arial" panose="020B0604020202020204" pitchFamily="34" charset="0"/>
                <a:ea typeface="微软雅黑" panose="020B0503020204020204" pitchFamily="34" charset="-122"/>
                <a:cs typeface="Arial" panose="020B0604020202020204" pitchFamily="34" charset="0"/>
              </a:rPr>
              <a:t>.</a:t>
            </a:r>
            <a:r>
              <a:rPr lang="en-US" altLang="zh-CN" sz="2100" baseline="-25000" dirty="0">
                <a:latin typeface="Arial" panose="020B0604020202020204" pitchFamily="34" charset="0"/>
                <a:ea typeface="微软雅黑" panose="020B0503020204020204" pitchFamily="34" charset="-122"/>
                <a:cs typeface="Arial" panose="020B0604020202020204" pitchFamily="34" charset="0"/>
              </a:rPr>
              <a:t>m</a:t>
            </a:r>
            <a:r>
              <a:rPr lang="zh-CN" altLang="en-US" sz="2100" baseline="-25000" dirty="0">
                <a:latin typeface="Arial" panose="020B0604020202020204" pitchFamily="34" charset="0"/>
                <a:ea typeface="微软雅黑" panose="020B0503020204020204" pitchFamily="34" charset="-122"/>
                <a:cs typeface="Arial" panose="020B0604020202020204" pitchFamily="34" charset="0"/>
              </a:rPr>
              <a:t>. </a:t>
            </a:r>
            <a:r>
              <a:rPr lang="zh-CN" altLang="en-US" sz="2100" dirty="0">
                <a:latin typeface="Arial" panose="020B0604020202020204" pitchFamily="34" charset="0"/>
                <a:ea typeface="微软雅黑" panose="020B0503020204020204" pitchFamily="34" charset="-122"/>
                <a:cs typeface="Arial" panose="020B0604020202020204" pitchFamily="34" charset="0"/>
              </a:rPr>
              <a:t>= </a:t>
            </a:r>
            <a:r>
              <a:rPr lang="zh-CN" altLang="en-US" sz="2100" b="1" dirty="0">
                <a:latin typeface="Arial" panose="020B0604020202020204" pitchFamily="34" charset="0"/>
                <a:ea typeface="微软雅黑" panose="020B0503020204020204" pitchFamily="34" charset="-122"/>
                <a:cs typeface="Arial" panose="020B0604020202020204" pitchFamily="34" charset="0"/>
              </a:rPr>
              <a:t>98 ~ 237 keV</a:t>
            </a:r>
            <a:r>
              <a:rPr lang="en-US" altLang="zh-CN" sz="2100" dirty="0">
                <a:latin typeface="Arial" panose="020B0604020202020204" pitchFamily="34" charset="0"/>
                <a:ea typeface="微软雅黑" panose="020B0503020204020204" pitchFamily="34" charset="-122"/>
                <a:cs typeface="Arial" panose="020B0604020202020204" pitchFamily="34" charset="0"/>
              </a:rPr>
              <a:t>.</a:t>
            </a:r>
          </a:p>
          <a:p>
            <a:pPr>
              <a:lnSpc>
                <a:spcPct val="200000"/>
              </a:lnSpc>
            </a:pPr>
            <a:r>
              <a:rPr lang="en-US" altLang="zh-CN" sz="2100" dirty="0">
                <a:latin typeface="Arial" panose="020B0604020202020204" pitchFamily="34" charset="0"/>
                <a:ea typeface="微软雅黑" panose="020B0503020204020204" pitchFamily="34" charset="-122"/>
                <a:cs typeface="Arial" panose="020B0604020202020204" pitchFamily="34" charset="0"/>
              </a:rPr>
              <a:t>Detect the α using a silicon detector array.</a:t>
            </a:r>
          </a:p>
          <a:p>
            <a:pPr>
              <a:lnSpc>
                <a:spcPct val="200000"/>
              </a:lnSpc>
            </a:pPr>
            <a:r>
              <a:rPr lang="en-US" altLang="zh-CN" sz="2100" dirty="0">
                <a:latin typeface="Arial" panose="020B0604020202020204" pitchFamily="34" charset="0"/>
                <a:ea typeface="微软雅黑" panose="020B0503020204020204" pitchFamily="34" charset="-122"/>
                <a:cs typeface="Arial" panose="020B0604020202020204" pitchFamily="34" charset="0"/>
              </a:rPr>
              <a:t>Scan the 213 keV resonance of the </a:t>
            </a:r>
            <a:r>
              <a:rPr lang="zh-CN" altLang="en-US" sz="2100" dirty="0">
                <a:latin typeface="Arial" panose="020B0604020202020204" pitchFamily="34" charset="0"/>
                <a:ea typeface="微软雅黑" panose="020B0503020204020204" pitchFamily="34" charset="-122"/>
                <a:cs typeface="Arial" panose="020B0604020202020204" pitchFamily="34" charset="0"/>
              </a:rPr>
              <a:t>(p, </a:t>
            </a:r>
            <a:r>
              <a:rPr lang="en-US" altLang="zh-CN" sz="2100" dirty="0">
                <a:latin typeface="Arial" panose="020B0604020202020204" pitchFamily="34" charset="0"/>
                <a:ea typeface="微软雅黑" panose="020B0503020204020204" pitchFamily="34" charset="-122"/>
                <a:cs typeface="Arial" panose="020B0604020202020204" pitchFamily="34" charset="0"/>
              </a:rPr>
              <a:t>αγ</a:t>
            </a:r>
            <a:r>
              <a:rPr lang="zh-CN" altLang="en-US" sz="2100" dirty="0">
                <a:latin typeface="Arial" panose="020B0604020202020204" pitchFamily="34" charset="0"/>
                <a:ea typeface="微软雅黑" panose="020B0503020204020204" pitchFamily="34" charset="-122"/>
                <a:cs typeface="Arial" panose="020B0604020202020204" pitchFamily="34" charset="0"/>
              </a:rPr>
              <a:t>) </a:t>
            </a:r>
            <a:r>
              <a:rPr lang="en-US" altLang="zh-CN" sz="2100" dirty="0">
                <a:latin typeface="Arial" panose="020B0604020202020204" pitchFamily="34" charset="0"/>
                <a:ea typeface="微软雅黑" panose="020B0503020204020204" pitchFamily="34" charset="-122"/>
                <a:cs typeface="Arial" panose="020B0604020202020204" pitchFamily="34" charset="0"/>
              </a:rPr>
              <a:t>channel per 50 C </a:t>
            </a:r>
          </a:p>
          <a:p>
            <a:pPr>
              <a:lnSpc>
                <a:spcPct val="200000"/>
              </a:lnSpc>
            </a:pPr>
            <a:r>
              <a:rPr lang="en-US" altLang="zh-CN" sz="2100" dirty="0">
                <a:latin typeface="Arial" panose="020B0604020202020204" pitchFamily="34" charset="0"/>
                <a:ea typeface="微软雅黑" panose="020B0503020204020204" pitchFamily="34" charset="-122"/>
                <a:cs typeface="Arial" panose="020B0604020202020204" pitchFamily="34" charset="0"/>
              </a:rPr>
              <a:t>to monitor the fluorine loss.</a:t>
            </a:r>
          </a:p>
          <a:p>
            <a:pPr>
              <a:lnSpc>
                <a:spcPct val="200000"/>
              </a:lnSpc>
            </a:pPr>
            <a:r>
              <a:rPr lang="en-US" altLang="zh-CN" sz="2100" dirty="0">
                <a:latin typeface="Arial" panose="020B0604020202020204" pitchFamily="34" charset="0"/>
                <a:ea typeface="微软雅黑" panose="020B0503020204020204" pitchFamily="34" charset="-122"/>
                <a:cs typeface="Arial" panose="020B0604020202020204" pitchFamily="34" charset="0"/>
              </a:rPr>
              <a:t>Total</a:t>
            </a:r>
            <a:r>
              <a:rPr lang="zh-CN" altLang="en-US" sz="2100" dirty="0">
                <a:latin typeface="Arial" panose="020B0604020202020204" pitchFamily="34" charset="0"/>
                <a:ea typeface="微软雅黑" panose="020B0503020204020204" pitchFamily="34" charset="-122"/>
                <a:cs typeface="Arial" panose="020B0604020202020204" pitchFamily="34" charset="0"/>
              </a:rPr>
              <a:t> </a:t>
            </a:r>
            <a:r>
              <a:rPr lang="en-US" altLang="zh-CN" sz="2100" dirty="0">
                <a:latin typeface="Arial" panose="020B0604020202020204" pitchFamily="34" charset="0"/>
                <a:ea typeface="微软雅黑" panose="020B0503020204020204" pitchFamily="34" charset="-122"/>
                <a:cs typeface="Arial" panose="020B0604020202020204" pitchFamily="34" charset="0"/>
              </a:rPr>
              <a:t>experiment time</a:t>
            </a:r>
            <a:r>
              <a:rPr lang="zh-CN" altLang="en-US" sz="2100" dirty="0">
                <a:latin typeface="Arial" panose="020B0604020202020204" pitchFamily="34" charset="0"/>
                <a:ea typeface="微软雅黑" panose="020B0503020204020204" pitchFamily="34" charset="-122"/>
                <a:cs typeface="Arial" panose="020B0604020202020204" pitchFamily="34" charset="0"/>
              </a:rPr>
              <a:t> </a:t>
            </a:r>
            <a:r>
              <a:rPr lang="en-US" altLang="zh-CN" sz="2100" dirty="0">
                <a:latin typeface="Arial" panose="020B0604020202020204" pitchFamily="34" charset="0"/>
                <a:ea typeface="微软雅黑" panose="020B0503020204020204" pitchFamily="34" charset="-122"/>
                <a:cs typeface="Arial" panose="020B0604020202020204" pitchFamily="34" charset="0"/>
              </a:rPr>
              <a:t>~ 1 month.</a:t>
            </a:r>
          </a:p>
          <a:p>
            <a:pPr>
              <a:lnSpc>
                <a:spcPct val="200000"/>
              </a:lnSpc>
            </a:pPr>
            <a:endParaRPr lang="en-US" altLang="zh-CN" sz="2100" dirty="0">
              <a:latin typeface="Arial" panose="020B0604020202020204" pitchFamily="34" charset="0"/>
              <a:ea typeface="微软雅黑" panose="020B0503020204020204" pitchFamily="34" charset="-122"/>
              <a:cs typeface="Arial" panose="020B0604020202020204" pitchFamily="34" charset="0"/>
            </a:endParaRPr>
          </a:p>
        </p:txBody>
      </p:sp>
      <p:pic>
        <p:nvPicPr>
          <p:cNvPr id="7" name="图片 6">
            <a:extLst>
              <a:ext uri="{FF2B5EF4-FFF2-40B4-BE49-F238E27FC236}">
                <a16:creationId xmlns:a16="http://schemas.microsoft.com/office/drawing/2014/main" id="{A307DDCC-C4B3-42D7-870E-5292F1A72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8" b="42492"/>
          <a:stretch>
            <a:fillRect/>
          </a:stretch>
        </p:blipFill>
        <p:spPr>
          <a:xfrm>
            <a:off x="8077722" y="1981200"/>
            <a:ext cx="3596086" cy="2697480"/>
          </a:xfrm>
          <a:prstGeom prst="rect">
            <a:avLst/>
          </a:prstGeom>
        </p:spPr>
      </p:pic>
      <p:sp>
        <p:nvSpPr>
          <p:cNvPr id="11" name="文本框 10">
            <a:extLst>
              <a:ext uri="{FF2B5EF4-FFF2-40B4-BE49-F238E27FC236}">
                <a16:creationId xmlns:a16="http://schemas.microsoft.com/office/drawing/2014/main" id="{D1C7FE9A-F510-45EE-BA4F-531F7FDCDCC1}"/>
              </a:ext>
            </a:extLst>
          </p:cNvPr>
          <p:cNvSpPr txBox="1"/>
          <p:nvPr/>
        </p:nvSpPr>
        <p:spPr>
          <a:xfrm>
            <a:off x="308414" y="467852"/>
            <a:ext cx="6096000" cy="584775"/>
          </a:xfrm>
          <a:prstGeom prst="rect">
            <a:avLst/>
          </a:prstGeom>
          <a:noFill/>
        </p:spPr>
        <p:txBody>
          <a:bodyPr wrap="square">
            <a:spAutoFit/>
          </a:bodyPr>
          <a:lstStyle/>
          <a:p>
            <a:r>
              <a:rPr lang="en-US" altLang="zh-CN" sz="3200" b="1" dirty="0">
                <a:latin typeface="Arial" panose="020B0604020202020204" pitchFamily="34" charset="0"/>
                <a:cs typeface="Arial" panose="020B0604020202020204" pitchFamily="34" charset="0"/>
              </a:rPr>
              <a:t>Measurement</a:t>
            </a:r>
            <a:r>
              <a:rPr lang="zh-CN" altLang="en-US" sz="3200" b="1" dirty="0">
                <a:latin typeface="Arial" panose="020B0604020202020204" pitchFamily="34" charset="0"/>
                <a:cs typeface="Arial" panose="020B0604020202020204" pitchFamily="34" charset="0"/>
              </a:rPr>
              <a:t> procedure</a:t>
            </a:r>
          </a:p>
        </p:txBody>
      </p:sp>
      <p:sp>
        <p:nvSpPr>
          <p:cNvPr id="12" name="文本框 11">
            <a:extLst>
              <a:ext uri="{FF2B5EF4-FFF2-40B4-BE49-F238E27FC236}">
                <a16:creationId xmlns:a16="http://schemas.microsoft.com/office/drawing/2014/main" id="{48D72536-0904-414B-A905-4DE129BD02BC}"/>
              </a:ext>
            </a:extLst>
          </p:cNvPr>
          <p:cNvSpPr txBox="1"/>
          <p:nvPr/>
        </p:nvSpPr>
        <p:spPr>
          <a:xfrm>
            <a:off x="11673808" y="636299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10</a:t>
            </a:r>
            <a:endParaRPr lang="zh-CN" altLang="en-US"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7C4FD875-ECBE-433B-BCE6-033B451FC32D}"/>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2788187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A6D59FD-D179-4E04-B751-82CBFFD6B03D}"/>
              </a:ext>
            </a:extLst>
          </p:cNvPr>
          <p:cNvPicPr>
            <a:picLocks noChangeAspect="1"/>
          </p:cNvPicPr>
          <p:nvPr/>
        </p:nvPicPr>
        <p:blipFill rotWithShape="1">
          <a:blip r:embed="rId3"/>
          <a:srcRect l="4385" r="2563"/>
          <a:stretch>
            <a:fillRect/>
          </a:stretch>
        </p:blipFill>
        <p:spPr>
          <a:xfrm>
            <a:off x="1135698" y="1628542"/>
            <a:ext cx="5189219" cy="3089516"/>
          </a:xfrm>
          <a:prstGeom prst="rect">
            <a:avLst/>
          </a:prstGeom>
        </p:spPr>
      </p:pic>
      <p:grpSp>
        <p:nvGrpSpPr>
          <p:cNvPr id="14" name="组合 13">
            <a:extLst>
              <a:ext uri="{FF2B5EF4-FFF2-40B4-BE49-F238E27FC236}">
                <a16:creationId xmlns:a16="http://schemas.microsoft.com/office/drawing/2014/main" id="{8B3D0761-30A9-492A-BF26-6CB424C1A609}"/>
              </a:ext>
            </a:extLst>
          </p:cNvPr>
          <p:cNvGrpSpPr/>
          <p:nvPr/>
        </p:nvGrpSpPr>
        <p:grpSpPr>
          <a:xfrm>
            <a:off x="6541356" y="1696745"/>
            <a:ext cx="4538123" cy="3112359"/>
            <a:chOff x="6754717" y="1505361"/>
            <a:chExt cx="4145736" cy="2896135"/>
          </a:xfrm>
        </p:grpSpPr>
        <p:pic>
          <p:nvPicPr>
            <p:cNvPr id="5" name="图片 4">
              <a:extLst>
                <a:ext uri="{FF2B5EF4-FFF2-40B4-BE49-F238E27FC236}">
                  <a16:creationId xmlns:a16="http://schemas.microsoft.com/office/drawing/2014/main" id="{DCFF839E-0757-4231-B778-7543997C40A0}"/>
                </a:ext>
              </a:extLst>
            </p:cNvPr>
            <p:cNvPicPr>
              <a:picLocks noChangeAspect="1"/>
            </p:cNvPicPr>
            <p:nvPr/>
          </p:nvPicPr>
          <p:blipFill>
            <a:blip r:embed="rId4"/>
            <a:stretch>
              <a:fillRect/>
            </a:stretch>
          </p:blipFill>
          <p:spPr>
            <a:xfrm>
              <a:off x="6754717" y="1505361"/>
              <a:ext cx="4145736" cy="2896135"/>
            </a:xfrm>
            <a:prstGeom prst="rect">
              <a:avLst/>
            </a:prstGeom>
          </p:spPr>
        </p:pic>
        <p:sp>
          <p:nvSpPr>
            <p:cNvPr id="8" name="文本框 7">
              <a:extLst>
                <a:ext uri="{FF2B5EF4-FFF2-40B4-BE49-F238E27FC236}">
                  <a16:creationId xmlns:a16="http://schemas.microsoft.com/office/drawing/2014/main" id="{8C67411F-DAA0-4DBE-AB6D-876414A20474}"/>
                </a:ext>
              </a:extLst>
            </p:cNvPr>
            <p:cNvSpPr txBox="1"/>
            <p:nvPr/>
          </p:nvSpPr>
          <p:spPr>
            <a:xfrm>
              <a:off x="7800227" y="3275111"/>
              <a:ext cx="1756881"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E</a:t>
              </a:r>
              <a:r>
                <a:rPr lang="en-US" altLang="zh-CN" sz="1400" baseline="-25000" dirty="0">
                  <a:latin typeface="Times New Roman" panose="02020603050405020304" pitchFamily="18" charset="0"/>
                  <a:cs typeface="Times New Roman" panose="02020603050405020304" pitchFamily="18" charset="0"/>
                </a:rPr>
                <a:t>p</a:t>
              </a:r>
              <a:r>
                <a:rPr lang="en-US" altLang="zh-CN" sz="1400" dirty="0">
                  <a:latin typeface="Times New Roman" panose="02020603050405020304" pitchFamily="18" charset="0"/>
                  <a:cs typeface="Times New Roman" panose="02020603050405020304" pitchFamily="18" charset="0"/>
                </a:rPr>
                <a:t> = 237 keV</a:t>
              </a:r>
              <a:endParaRPr lang="zh-CN" altLang="en-US" sz="1400" dirty="0">
                <a:latin typeface="Times New Roman" panose="02020603050405020304" pitchFamily="18" charset="0"/>
                <a:cs typeface="Times New Roman" panose="02020603050405020304" pitchFamily="18" charset="0"/>
              </a:endParaRPr>
            </a:p>
          </p:txBody>
        </p:sp>
      </p:grpSp>
      <p:sp>
        <p:nvSpPr>
          <p:cNvPr id="9" name="文本框 8">
            <a:extLst>
              <a:ext uri="{FF2B5EF4-FFF2-40B4-BE49-F238E27FC236}">
                <a16:creationId xmlns:a16="http://schemas.microsoft.com/office/drawing/2014/main" id="{A9A6CB71-4F7B-4651-AC6D-D069573729C6}"/>
              </a:ext>
            </a:extLst>
          </p:cNvPr>
          <p:cNvSpPr txBox="1"/>
          <p:nvPr/>
        </p:nvSpPr>
        <p:spPr>
          <a:xfrm>
            <a:off x="1179475" y="4956173"/>
            <a:ext cx="10501953" cy="966611"/>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cs typeface="Arial" panose="020B0604020202020204" pitchFamily="34" charset="0"/>
              </a:rPr>
              <a:t>The experimental results are consistent with previous R-Matrix analysis(</a:t>
            </a:r>
            <a:r>
              <a:rPr lang="en-US" altLang="zh-CN" sz="2000" dirty="0" err="1">
                <a:latin typeface="Arial" panose="020B0604020202020204" pitchFamily="34" charset="0"/>
                <a:cs typeface="Arial" panose="020B0604020202020204" pitchFamily="34" charset="0"/>
              </a:rPr>
              <a:t>deBoer</a:t>
            </a:r>
            <a:r>
              <a:rPr lang="en-US" altLang="zh-CN" sz="2000" dirty="0">
                <a:latin typeface="Arial" panose="020B0604020202020204" pitchFamily="34" charset="0"/>
                <a:cs typeface="Arial" panose="020B0604020202020204" pitchFamily="34" charset="0"/>
              </a:rPr>
              <a:t> et al.)</a:t>
            </a:r>
          </a:p>
          <a:p>
            <a:pPr>
              <a:lnSpc>
                <a:spcPct val="150000"/>
              </a:lnSpc>
            </a:pPr>
            <a:r>
              <a:rPr lang="en-US" altLang="zh-CN" sz="2000" dirty="0">
                <a:latin typeface="Arial" panose="020B0604020202020204" pitchFamily="34" charset="0"/>
                <a:cs typeface="Arial" panose="020B0604020202020204" pitchFamily="34" charset="0"/>
              </a:rPr>
              <a:t>At 60°, some α particles are shielded by the target bracket, therefore the value is smaller</a:t>
            </a:r>
            <a:endParaRPr lang="zh-CN" altLang="en-US" sz="2000"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724E11D1-411F-4637-A0B0-D7F13BA41268}"/>
              </a:ext>
            </a:extLst>
          </p:cNvPr>
          <p:cNvSpPr txBox="1"/>
          <p:nvPr/>
        </p:nvSpPr>
        <p:spPr>
          <a:xfrm>
            <a:off x="313988" y="431468"/>
            <a:ext cx="7953711" cy="584775"/>
          </a:xfrm>
          <a:prstGeom prst="rect">
            <a:avLst/>
          </a:prstGeom>
          <a:noFill/>
        </p:spPr>
        <p:txBody>
          <a:bodyPr wrap="square">
            <a:spAutoFit/>
          </a:bodyPr>
          <a:lstStyle/>
          <a:p>
            <a:r>
              <a:rPr lang="en-US" altLang="zh-CN" sz="3200" b="1" dirty="0">
                <a:latin typeface="Arial" panose="020B0604020202020204" pitchFamily="34" charset="0"/>
                <a:cs typeface="Arial" panose="020B0604020202020204" pitchFamily="34" charset="0"/>
              </a:rPr>
              <a:t>New results of angular distribution</a:t>
            </a:r>
            <a:endParaRPr lang="zh-CN" altLang="en-US" sz="3200" dirty="0">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635E7B9D-5B5A-4A77-8275-3F8393497D8B}"/>
              </a:ext>
            </a:extLst>
          </p:cNvPr>
          <p:cNvSpPr txBox="1"/>
          <p:nvPr/>
        </p:nvSpPr>
        <p:spPr>
          <a:xfrm>
            <a:off x="11681428" y="637061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11</a:t>
            </a:r>
            <a:endParaRPr lang="zh-CN" altLang="en-US"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id="{50C1B7A1-5251-49A4-AEC4-9CA4B93850A0}"/>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346953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D993CCD-E092-4DF0-B2C0-434B258D7126}"/>
              </a:ext>
            </a:extLst>
          </p:cNvPr>
          <p:cNvPicPr>
            <a:picLocks noChangeAspect="1"/>
          </p:cNvPicPr>
          <p:nvPr/>
        </p:nvPicPr>
        <p:blipFill>
          <a:blip r:embed="rId3"/>
          <a:stretch>
            <a:fillRect/>
          </a:stretch>
        </p:blipFill>
        <p:spPr>
          <a:xfrm>
            <a:off x="436419" y="1256857"/>
            <a:ext cx="6673041" cy="4901173"/>
          </a:xfrm>
          <a:prstGeom prst="rect">
            <a:avLst/>
          </a:prstGeom>
        </p:spPr>
      </p:pic>
      <p:sp>
        <p:nvSpPr>
          <p:cNvPr id="7" name="矩形 6">
            <a:extLst>
              <a:ext uri="{FF2B5EF4-FFF2-40B4-BE49-F238E27FC236}">
                <a16:creationId xmlns:a16="http://schemas.microsoft.com/office/drawing/2014/main" id="{55C3D304-E75D-450C-BFA3-9724FD2BBC11}"/>
              </a:ext>
            </a:extLst>
          </p:cNvPr>
          <p:cNvSpPr/>
          <p:nvPr/>
        </p:nvSpPr>
        <p:spPr>
          <a:xfrm>
            <a:off x="7170448" y="2391722"/>
            <a:ext cx="4729420" cy="2343655"/>
          </a:xfrm>
          <a:prstGeom prst="rect">
            <a:avLst/>
          </a:prstGeom>
        </p:spPr>
        <p:txBody>
          <a:bodyPr wrap="square">
            <a:spAutoFit/>
          </a:bodyPr>
          <a:lstStyle/>
          <a:p>
            <a:pPr>
              <a:lnSpc>
                <a:spcPct val="150000"/>
              </a:lnSpc>
            </a:pPr>
            <a:r>
              <a:rPr lang="en-US" altLang="zh-CN" sz="2000" b="1" dirty="0">
                <a:solidFill>
                  <a:srgbClr val="FF0000"/>
                </a:solidFill>
                <a:latin typeface="Arial" panose="020B0604020202020204" pitchFamily="34" charset="0"/>
                <a:ea typeface="微软雅黑" panose="020B0503020204020204" pitchFamily="34" charset="-122"/>
                <a:cs typeface="Arial" panose="020B0604020202020204" pitchFamily="34" charset="0"/>
              </a:rPr>
              <a:t>In the energy range of 100 to 200 keV, the (p, α</a:t>
            </a:r>
            <a:r>
              <a:rPr lang="en-US" altLang="zh-CN" sz="2000" b="1" baseline="-25000" dirty="0">
                <a:solidFill>
                  <a:srgbClr val="FF0000"/>
                </a:solidFill>
                <a:latin typeface="Arial" panose="020B0604020202020204" pitchFamily="34" charset="0"/>
                <a:ea typeface="微软雅黑" panose="020B0503020204020204" pitchFamily="34" charset="-122"/>
                <a:cs typeface="Arial" panose="020B0604020202020204" pitchFamily="34" charset="0"/>
              </a:rPr>
              <a:t>0</a:t>
            </a:r>
            <a:r>
              <a:rPr lang="en-US" altLang="zh-CN" sz="2000" b="1" dirty="0">
                <a:solidFill>
                  <a:srgbClr val="FF0000"/>
                </a:solidFill>
                <a:latin typeface="Arial" panose="020B0604020202020204" pitchFamily="34" charset="0"/>
                <a:ea typeface="微软雅黑" panose="020B0503020204020204" pitchFamily="34" charset="-122"/>
                <a:cs typeface="Arial" panose="020B0604020202020204" pitchFamily="34" charset="0"/>
              </a:rPr>
              <a:t>) channel is significantly higher than the (p, αγ) channel.</a:t>
            </a:r>
          </a:p>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It's consistent with the conclusion of JUNA measurement(2021).</a:t>
            </a:r>
          </a:p>
        </p:txBody>
      </p:sp>
      <p:sp>
        <p:nvSpPr>
          <p:cNvPr id="8" name="文本框 7">
            <a:extLst>
              <a:ext uri="{FF2B5EF4-FFF2-40B4-BE49-F238E27FC236}">
                <a16:creationId xmlns:a16="http://schemas.microsoft.com/office/drawing/2014/main" id="{B37FA04F-468B-49E0-8450-46D014C0817E}"/>
              </a:ext>
            </a:extLst>
          </p:cNvPr>
          <p:cNvSpPr txBox="1"/>
          <p:nvPr/>
        </p:nvSpPr>
        <p:spPr>
          <a:xfrm>
            <a:off x="313988" y="378128"/>
            <a:ext cx="7953711" cy="584775"/>
          </a:xfrm>
          <a:prstGeom prst="rect">
            <a:avLst/>
          </a:prstGeom>
          <a:noFill/>
        </p:spPr>
        <p:txBody>
          <a:bodyPr wrap="square">
            <a:spAutoFit/>
          </a:bodyPr>
          <a:lstStyle/>
          <a:p>
            <a:r>
              <a:rPr lang="en-US" altLang="zh-CN" sz="3200" b="1" dirty="0">
                <a:latin typeface="Arial" panose="020B0604020202020204" pitchFamily="34" charset="0"/>
                <a:cs typeface="Arial" panose="020B0604020202020204" pitchFamily="34" charset="0"/>
              </a:rPr>
              <a:t>New </a:t>
            </a:r>
            <a:r>
              <a:rPr lang="en-US" altLang="zh-CN" sz="3200" b="1" dirty="0">
                <a:latin typeface="Arial" panose="020B0604020202020204" pitchFamily="34" charset="0"/>
                <a:ea typeface="微软雅黑" panose="020B0503020204020204" pitchFamily="34" charset="-122"/>
                <a:cs typeface="Arial" panose="020B0604020202020204" pitchFamily="34" charset="0"/>
              </a:rPr>
              <a:t>S-factor of </a:t>
            </a:r>
            <a:r>
              <a:rPr lang="en-US" altLang="zh-CN" sz="3200" b="1" baseline="30000" dirty="0">
                <a:latin typeface="Arial" panose="020B0604020202020204" pitchFamily="34" charset="0"/>
                <a:ea typeface="微软雅黑" panose="020B0503020204020204" pitchFamily="34" charset="-122"/>
                <a:cs typeface="Arial" panose="020B0604020202020204" pitchFamily="34" charset="0"/>
              </a:rPr>
              <a:t>19</a:t>
            </a:r>
            <a:r>
              <a:rPr lang="en-US" altLang="zh-CN" sz="3200" b="1" dirty="0">
                <a:latin typeface="Arial" panose="020B0604020202020204" pitchFamily="34" charset="0"/>
                <a:ea typeface="微软雅黑" panose="020B0503020204020204" pitchFamily="34" charset="-122"/>
                <a:cs typeface="Arial" panose="020B0604020202020204" pitchFamily="34" charset="0"/>
              </a:rPr>
              <a:t>F(p, α</a:t>
            </a:r>
            <a:r>
              <a:rPr lang="en-US" altLang="zh-CN" sz="3200" b="1" baseline="-25000" dirty="0">
                <a:latin typeface="Arial" panose="020B0604020202020204" pitchFamily="34" charset="0"/>
                <a:ea typeface="微软雅黑" panose="020B0503020204020204" pitchFamily="34" charset="-122"/>
                <a:cs typeface="Arial" panose="020B0604020202020204" pitchFamily="34" charset="0"/>
              </a:rPr>
              <a:t>0</a:t>
            </a:r>
            <a:r>
              <a:rPr lang="en-US" altLang="zh-CN" sz="3200" b="1" dirty="0">
                <a:latin typeface="Arial" panose="020B0604020202020204" pitchFamily="34" charset="0"/>
                <a:ea typeface="微软雅黑" panose="020B0503020204020204" pitchFamily="34" charset="-122"/>
                <a:cs typeface="Arial" panose="020B0604020202020204" pitchFamily="34" charset="0"/>
              </a:rPr>
              <a:t>)</a:t>
            </a:r>
            <a:endParaRPr lang="zh-CN" altLang="en-US" sz="32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7A796BA4-B793-4FC4-997C-5B240B89EC85}"/>
              </a:ext>
            </a:extLst>
          </p:cNvPr>
          <p:cNvSpPr txBox="1"/>
          <p:nvPr/>
        </p:nvSpPr>
        <p:spPr>
          <a:xfrm>
            <a:off x="11681428" y="637061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12</a:t>
            </a:r>
            <a:endParaRPr lang="zh-CN" altLang="en-US"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id="{0266E642-221B-41CD-9DC3-3B307182B1C8}"/>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336355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9930287-5FB6-40F7-ADEE-9439D9DC2AB7}"/>
              </a:ext>
            </a:extLst>
          </p:cNvPr>
          <p:cNvPicPr>
            <a:picLocks noChangeAspect="1"/>
          </p:cNvPicPr>
          <p:nvPr/>
        </p:nvPicPr>
        <p:blipFill rotWithShape="1">
          <a:blip r:embed="rId3"/>
          <a:srcRect t="10590" b="49841"/>
          <a:stretch>
            <a:fillRect/>
          </a:stretch>
        </p:blipFill>
        <p:spPr>
          <a:xfrm>
            <a:off x="808866" y="2096168"/>
            <a:ext cx="6917229" cy="2093319"/>
          </a:xfrm>
          <a:prstGeom prst="rect">
            <a:avLst/>
          </a:prstGeom>
        </p:spPr>
      </p:pic>
      <p:sp>
        <p:nvSpPr>
          <p:cNvPr id="6" name="文本框 5">
            <a:extLst>
              <a:ext uri="{FF2B5EF4-FFF2-40B4-BE49-F238E27FC236}">
                <a16:creationId xmlns:a16="http://schemas.microsoft.com/office/drawing/2014/main" id="{8E6DF207-25D4-4A96-9483-37FB46680EDE}"/>
              </a:ext>
            </a:extLst>
          </p:cNvPr>
          <p:cNvSpPr txBox="1"/>
          <p:nvPr/>
        </p:nvSpPr>
        <p:spPr>
          <a:xfrm>
            <a:off x="636092" y="958232"/>
            <a:ext cx="10360137" cy="958660"/>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宋体" panose="02010600030101010101" pitchFamily="2" charset="-122"/>
                <a:cs typeface="Arial" panose="020B0604020202020204" pitchFamily="34" charset="0"/>
              </a:rPr>
              <a:t>A simplified R-Matrix analysis is performed just considering the new data,</a:t>
            </a:r>
          </a:p>
          <a:p>
            <a:pPr>
              <a:lnSpc>
                <a:spcPct val="150000"/>
              </a:lnSpc>
            </a:pPr>
            <a:r>
              <a:rPr lang="en-US" altLang="zh-CN" sz="2000" b="0" i="0" dirty="0">
                <a:solidFill>
                  <a:srgbClr val="000000"/>
                </a:solidFill>
                <a:effectLst/>
                <a:latin typeface="Arial" panose="020B0604020202020204" pitchFamily="34" charset="0"/>
                <a:cs typeface="Arial" panose="020B0604020202020204" pitchFamily="34" charset="0"/>
              </a:rPr>
              <a:t>and two general types of fits were found to most accurately describe the data</a:t>
            </a:r>
            <a:r>
              <a:rPr lang="en-US" altLang="zh-CN" sz="2000" dirty="0">
                <a:latin typeface="Arial" panose="020B0604020202020204" pitchFamily="34" charset="0"/>
                <a:cs typeface="Arial" panose="020B0604020202020204" pitchFamily="34" charset="0"/>
              </a:rPr>
              <a:t> </a:t>
            </a:r>
            <a:endParaRPr lang="zh-CN" altLang="en-US" sz="2000" dirty="0">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612AAEFC-5687-40E3-ADF2-1690F33120FA}"/>
              </a:ext>
            </a:extLst>
          </p:cNvPr>
          <p:cNvPicPr>
            <a:picLocks noChangeAspect="1"/>
          </p:cNvPicPr>
          <p:nvPr/>
        </p:nvPicPr>
        <p:blipFill rotWithShape="1">
          <a:blip r:embed="rId3"/>
          <a:srcRect t="60431"/>
          <a:stretch>
            <a:fillRect/>
          </a:stretch>
        </p:blipFill>
        <p:spPr>
          <a:xfrm>
            <a:off x="836575" y="4426019"/>
            <a:ext cx="6801004" cy="2058147"/>
          </a:xfrm>
          <a:prstGeom prst="rect">
            <a:avLst/>
          </a:prstGeom>
        </p:spPr>
      </p:pic>
      <p:sp>
        <p:nvSpPr>
          <p:cNvPr id="8" name="矩形 7">
            <a:extLst>
              <a:ext uri="{FF2B5EF4-FFF2-40B4-BE49-F238E27FC236}">
                <a16:creationId xmlns:a16="http://schemas.microsoft.com/office/drawing/2014/main" id="{99949674-8F45-4AF4-832A-C633CC848A45}"/>
              </a:ext>
            </a:extLst>
          </p:cNvPr>
          <p:cNvSpPr/>
          <p:nvPr/>
        </p:nvSpPr>
        <p:spPr>
          <a:xfrm>
            <a:off x="2899326" y="2845487"/>
            <a:ext cx="1191491" cy="2401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F6A09889-5642-4609-9B4F-C91D53FD6843}"/>
              </a:ext>
            </a:extLst>
          </p:cNvPr>
          <p:cNvSpPr/>
          <p:nvPr/>
        </p:nvSpPr>
        <p:spPr>
          <a:xfrm>
            <a:off x="2959363" y="6064361"/>
            <a:ext cx="1191491" cy="2401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D0562A3-64CB-4DA3-81A6-F37D7BE081EA}"/>
              </a:ext>
            </a:extLst>
          </p:cNvPr>
          <p:cNvSpPr txBox="1"/>
          <p:nvPr/>
        </p:nvSpPr>
        <p:spPr>
          <a:xfrm>
            <a:off x="8116669" y="3831523"/>
            <a:ext cx="3155191" cy="1261884"/>
          </a:xfrm>
          <a:prstGeom prst="rect">
            <a:avLst/>
          </a:prstGeom>
          <a:noFill/>
        </p:spPr>
        <p:txBody>
          <a:bodyPr wrap="square" rtlCol="0">
            <a:spAutoFit/>
          </a:bodyPr>
          <a:lstStyle/>
          <a:p>
            <a:r>
              <a:rPr lang="en-US" altLang="zh-CN" sz="1800" b="0" i="0" dirty="0">
                <a:solidFill>
                  <a:srgbClr val="FF0000"/>
                </a:solidFill>
                <a:effectLst/>
                <a:latin typeface="Arial" panose="020B0604020202020204" pitchFamily="34" charset="0"/>
                <a:cs typeface="Arial" panose="020B0604020202020204" pitchFamily="34" charset="0"/>
              </a:rPr>
              <a:t>one using a 1- subthreshold state and the other one using an unbound resonance</a:t>
            </a:r>
            <a:r>
              <a:rPr lang="en-US" altLang="zh-CN" sz="2000" dirty="0">
                <a:solidFill>
                  <a:srgbClr val="FF0000"/>
                </a:solidFill>
                <a:latin typeface="Arial" panose="020B0604020202020204" pitchFamily="34" charset="0"/>
                <a:cs typeface="Arial" panose="020B0604020202020204" pitchFamily="34" charset="0"/>
              </a:rPr>
              <a:t> </a:t>
            </a:r>
            <a:br>
              <a:rPr lang="en-US" altLang="zh-CN" sz="2000" dirty="0">
                <a:latin typeface="Arial" panose="020B0604020202020204" pitchFamily="34" charset="0"/>
                <a:cs typeface="Arial" panose="020B0604020202020204" pitchFamily="34" charset="0"/>
              </a:rPr>
            </a:br>
            <a:endParaRPr lang="zh-CN" altLang="en-US" sz="20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 name="直接箭头连接符 10">
            <a:extLst>
              <a:ext uri="{FF2B5EF4-FFF2-40B4-BE49-F238E27FC236}">
                <a16:creationId xmlns:a16="http://schemas.microsoft.com/office/drawing/2014/main" id="{61EF0F2C-E277-43D8-A715-03FBDC5D53FA}"/>
              </a:ext>
            </a:extLst>
          </p:cNvPr>
          <p:cNvCxnSpPr>
            <a:cxnSpLocks/>
            <a:stCxn id="8" idx="3"/>
          </p:cNvCxnSpPr>
          <p:nvPr/>
        </p:nvCxnSpPr>
        <p:spPr>
          <a:xfrm>
            <a:off x="4090817" y="2965560"/>
            <a:ext cx="4077047" cy="13470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B2675FF3-E1FD-4C96-9421-CF9678C6DBE7}"/>
              </a:ext>
            </a:extLst>
          </p:cNvPr>
          <p:cNvCxnSpPr/>
          <p:nvPr/>
        </p:nvCxnSpPr>
        <p:spPr>
          <a:xfrm flipV="1">
            <a:off x="4237077" y="4374153"/>
            <a:ext cx="3930787" cy="18102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07252561-D143-4D4E-B480-B753276CFFC3}"/>
              </a:ext>
            </a:extLst>
          </p:cNvPr>
          <p:cNvSpPr txBox="1"/>
          <p:nvPr/>
        </p:nvSpPr>
        <p:spPr>
          <a:xfrm>
            <a:off x="346532" y="294992"/>
            <a:ext cx="6096000" cy="584775"/>
          </a:xfrm>
          <a:prstGeom prst="rect">
            <a:avLst/>
          </a:prstGeom>
          <a:noFill/>
        </p:spPr>
        <p:txBody>
          <a:bodyPr wrap="square">
            <a:spAutoFit/>
          </a:bodyPr>
          <a:lstStyle/>
          <a:p>
            <a:r>
              <a:rPr lang="en-US" altLang="zh-CN" sz="3200" b="1" dirty="0">
                <a:latin typeface="Arial" panose="020B0604020202020204" pitchFamily="34" charset="0"/>
                <a:cs typeface="Arial" panose="020B0604020202020204" pitchFamily="34" charset="0"/>
              </a:rPr>
              <a:t>Results</a:t>
            </a:r>
            <a:r>
              <a:rPr lang="zh-CN" altLang="en-US" sz="3200" b="1" dirty="0">
                <a:latin typeface="Arial" panose="020B0604020202020204" pitchFamily="34" charset="0"/>
                <a:cs typeface="Arial" panose="020B0604020202020204" pitchFamily="34" charset="0"/>
              </a:rPr>
              <a:t> </a:t>
            </a:r>
            <a:r>
              <a:rPr lang="en-US" altLang="zh-CN" sz="3200" b="1" dirty="0">
                <a:latin typeface="Arial" panose="020B0604020202020204" pitchFamily="34" charset="0"/>
                <a:cs typeface="Arial" panose="020B0604020202020204" pitchFamily="34" charset="0"/>
              </a:rPr>
              <a:t>of</a:t>
            </a:r>
            <a:r>
              <a:rPr lang="zh-CN" altLang="en-US" sz="3200" b="1" dirty="0">
                <a:latin typeface="Arial" panose="020B0604020202020204" pitchFamily="34" charset="0"/>
                <a:cs typeface="Arial" panose="020B0604020202020204" pitchFamily="34" charset="0"/>
              </a:rPr>
              <a:t> </a:t>
            </a:r>
            <a:r>
              <a:rPr lang="en-US" altLang="zh-CN" sz="3200" b="1" dirty="0">
                <a:latin typeface="Arial" panose="020B0604020202020204" pitchFamily="34" charset="0"/>
                <a:cs typeface="Arial" panose="020B0604020202020204" pitchFamily="34" charset="0"/>
              </a:rPr>
              <a:t>R-Matrix analysis</a:t>
            </a:r>
            <a:endParaRPr lang="zh-CN" altLang="en-US" sz="3200"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E9FEA3C6-8F25-4704-A742-C1E3FD0B7F38}"/>
              </a:ext>
            </a:extLst>
          </p:cNvPr>
          <p:cNvSpPr txBox="1"/>
          <p:nvPr/>
        </p:nvSpPr>
        <p:spPr>
          <a:xfrm>
            <a:off x="11681428" y="637061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13</a:t>
            </a:r>
            <a:endParaRPr lang="zh-CN" altLang="en-US" dirty="0">
              <a:latin typeface="Arial" panose="020B0604020202020204" pitchFamily="34" charset="0"/>
              <a:cs typeface="Arial" panose="020B0604020202020204" pitchFamily="34" charset="0"/>
            </a:endParaRPr>
          </a:p>
        </p:txBody>
      </p:sp>
      <p:pic>
        <p:nvPicPr>
          <p:cNvPr id="13" name="图片 12">
            <a:extLst>
              <a:ext uri="{FF2B5EF4-FFF2-40B4-BE49-F238E27FC236}">
                <a16:creationId xmlns:a16="http://schemas.microsoft.com/office/drawing/2014/main" id="{DA843E39-8555-4997-8DBE-AA369984B64A}"/>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4078546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A27288D-9E8E-4897-B4A7-5AC0E175CA53}"/>
              </a:ext>
            </a:extLst>
          </p:cNvPr>
          <p:cNvSpPr txBox="1"/>
          <p:nvPr/>
        </p:nvSpPr>
        <p:spPr>
          <a:xfrm>
            <a:off x="11681428" y="637061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14</a:t>
            </a:r>
            <a:endParaRPr lang="zh-CN" altLang="en-US" dirty="0">
              <a:latin typeface="Arial" panose="020B0604020202020204" pitchFamily="34" charset="0"/>
              <a:cs typeface="Arial" panose="020B0604020202020204" pitchFamily="34" charset="0"/>
            </a:endParaRPr>
          </a:p>
        </p:txBody>
      </p:sp>
      <p:sp>
        <p:nvSpPr>
          <p:cNvPr id="5" name="标题 1">
            <a:extLst>
              <a:ext uri="{FF2B5EF4-FFF2-40B4-BE49-F238E27FC236}">
                <a16:creationId xmlns:a16="http://schemas.microsoft.com/office/drawing/2014/main" id="{6904A4F9-3725-4989-97BE-7D908576C172}"/>
              </a:ext>
            </a:extLst>
          </p:cNvPr>
          <p:cNvSpPr>
            <a:spLocks noGrp="1"/>
          </p:cNvSpPr>
          <p:nvPr>
            <p:ph type="title"/>
          </p:nvPr>
        </p:nvSpPr>
        <p:spPr>
          <a:xfrm>
            <a:off x="114878" y="282383"/>
            <a:ext cx="9347200" cy="822324"/>
          </a:xfrm>
        </p:spPr>
        <p:txBody>
          <a:bodyPr>
            <a:normAutofit/>
          </a:bodyPr>
          <a:lstStyle/>
          <a:p>
            <a:r>
              <a:rPr lang="en-US" altLang="zh-CN" sz="3200" b="1" dirty="0">
                <a:latin typeface="Arial" panose="020B0604020202020204" pitchFamily="34" charset="0"/>
                <a:cs typeface="Arial" panose="020B0604020202020204" pitchFamily="34" charset="0"/>
              </a:rPr>
              <a:t>Results</a:t>
            </a:r>
            <a:r>
              <a:rPr lang="zh-CN" altLang="en-US" sz="3200" b="1" dirty="0">
                <a:latin typeface="Arial" panose="020B0604020202020204" pitchFamily="34" charset="0"/>
                <a:cs typeface="Arial" panose="020B0604020202020204" pitchFamily="34" charset="0"/>
              </a:rPr>
              <a:t> </a:t>
            </a:r>
            <a:r>
              <a:rPr lang="en-US" altLang="zh-CN" sz="3200" b="1" dirty="0">
                <a:latin typeface="Arial" panose="020B0604020202020204" pitchFamily="34" charset="0"/>
                <a:cs typeface="Arial" panose="020B0604020202020204" pitchFamily="34" charset="0"/>
              </a:rPr>
              <a:t>of</a:t>
            </a:r>
            <a:r>
              <a:rPr lang="zh-CN" altLang="en-US" sz="3200" b="1" dirty="0">
                <a:latin typeface="Arial" panose="020B0604020202020204" pitchFamily="34" charset="0"/>
                <a:cs typeface="Arial" panose="020B0604020202020204" pitchFamily="34" charset="0"/>
              </a:rPr>
              <a:t> </a:t>
            </a:r>
            <a:r>
              <a:rPr lang="en-US" altLang="zh-CN" sz="3200" b="1" dirty="0">
                <a:latin typeface="Arial" panose="020B0604020202020204" pitchFamily="34" charset="0"/>
                <a:cs typeface="Arial" panose="020B0604020202020204" pitchFamily="34" charset="0"/>
              </a:rPr>
              <a:t>R-Matrix analysis</a:t>
            </a:r>
            <a:endParaRPr lang="zh-CN" altLang="en-US" sz="3200" b="1" dirty="0">
              <a:latin typeface="Arial" panose="020B0604020202020204" pitchFamily="34" charset="0"/>
              <a:ea typeface="微软雅黑" panose="020B0503020204020204" pitchFamily="34" charset="-122"/>
              <a:cs typeface="Arial" panose="020B0604020202020204" pitchFamily="34" charset="0"/>
            </a:endParaRPr>
          </a:p>
        </p:txBody>
      </p:sp>
      <p:pic>
        <p:nvPicPr>
          <p:cNvPr id="6" name="图片 5">
            <a:extLst>
              <a:ext uri="{FF2B5EF4-FFF2-40B4-BE49-F238E27FC236}">
                <a16:creationId xmlns:a16="http://schemas.microsoft.com/office/drawing/2014/main" id="{5C8A8B95-36D9-4D0E-A21A-56450F691224}"/>
              </a:ext>
            </a:extLst>
          </p:cNvPr>
          <p:cNvPicPr>
            <a:picLocks noChangeAspect="1"/>
          </p:cNvPicPr>
          <p:nvPr/>
        </p:nvPicPr>
        <p:blipFill>
          <a:blip r:embed="rId3"/>
          <a:stretch>
            <a:fillRect/>
          </a:stretch>
        </p:blipFill>
        <p:spPr>
          <a:xfrm>
            <a:off x="6198264" y="1104707"/>
            <a:ext cx="5132548" cy="3620505"/>
          </a:xfrm>
          <a:prstGeom prst="rect">
            <a:avLst/>
          </a:prstGeom>
        </p:spPr>
      </p:pic>
      <p:sp>
        <p:nvSpPr>
          <p:cNvPr id="7" name="文本框 6">
            <a:extLst>
              <a:ext uri="{FF2B5EF4-FFF2-40B4-BE49-F238E27FC236}">
                <a16:creationId xmlns:a16="http://schemas.microsoft.com/office/drawing/2014/main" id="{A5EC7537-793C-4E63-84C0-F9C26CFEBA00}"/>
              </a:ext>
            </a:extLst>
          </p:cNvPr>
          <p:cNvSpPr txBox="1"/>
          <p:nvPr/>
        </p:nvSpPr>
        <p:spPr>
          <a:xfrm>
            <a:off x="6948458" y="4839650"/>
            <a:ext cx="4291943" cy="707886"/>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Both fits can describe the angular distribution well</a:t>
            </a:r>
          </a:p>
        </p:txBody>
      </p:sp>
      <p:sp>
        <p:nvSpPr>
          <p:cNvPr id="8" name="矩形 7">
            <a:extLst>
              <a:ext uri="{FF2B5EF4-FFF2-40B4-BE49-F238E27FC236}">
                <a16:creationId xmlns:a16="http://schemas.microsoft.com/office/drawing/2014/main" id="{6DE7098C-730F-4016-A3A8-0436082E775D}"/>
              </a:ext>
            </a:extLst>
          </p:cNvPr>
          <p:cNvSpPr/>
          <p:nvPr/>
        </p:nvSpPr>
        <p:spPr>
          <a:xfrm>
            <a:off x="674617" y="5662733"/>
            <a:ext cx="11770432" cy="707886"/>
          </a:xfrm>
          <a:prstGeom prst="rect">
            <a:avLst/>
          </a:prstGeom>
        </p:spPr>
        <p:txBody>
          <a:bodyPr wrap="square">
            <a:spAutoFit/>
          </a:bodyPr>
          <a:lstStyle/>
          <a:p>
            <a:r>
              <a:rPr lang="en-US" altLang="zh-CN" sz="2000" b="1" dirty="0">
                <a:solidFill>
                  <a:srgbClr val="FF0000"/>
                </a:solidFill>
                <a:latin typeface="Arial" panose="020B0604020202020204" pitchFamily="34" charset="0"/>
                <a:ea typeface="微软雅黑" panose="020B0503020204020204" pitchFamily="34" charset="-122"/>
                <a:cs typeface="Arial" panose="020B0604020202020204" pitchFamily="34" charset="0"/>
              </a:rPr>
              <a:t>We need more accurate low-energy cross-section and angular distribution data </a:t>
            </a:r>
          </a:p>
          <a:p>
            <a:r>
              <a:rPr lang="en-US" altLang="zh-CN" sz="2000" b="1" dirty="0">
                <a:solidFill>
                  <a:srgbClr val="FF0000"/>
                </a:solidFill>
                <a:latin typeface="Arial" panose="020B0604020202020204" pitchFamily="34" charset="0"/>
                <a:ea typeface="微软雅黑" panose="020B0503020204020204" pitchFamily="34" charset="-122"/>
                <a:cs typeface="Arial" panose="020B0604020202020204" pitchFamily="34" charset="0"/>
              </a:rPr>
              <a:t>to constrain the R-Matrix analysis</a:t>
            </a:r>
            <a:endParaRPr lang="zh-CN" altLang="en-US" sz="20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9" name="图片 8">
            <a:extLst>
              <a:ext uri="{FF2B5EF4-FFF2-40B4-BE49-F238E27FC236}">
                <a16:creationId xmlns:a16="http://schemas.microsoft.com/office/drawing/2014/main" id="{25E02FB7-E160-44A6-98B1-7EA728E2A5EA}"/>
              </a:ext>
            </a:extLst>
          </p:cNvPr>
          <p:cNvPicPr>
            <a:picLocks noChangeAspect="1"/>
          </p:cNvPicPr>
          <p:nvPr/>
        </p:nvPicPr>
        <p:blipFill>
          <a:blip r:embed="rId4"/>
          <a:stretch>
            <a:fillRect/>
          </a:stretch>
        </p:blipFill>
        <p:spPr>
          <a:xfrm>
            <a:off x="1004341" y="1219145"/>
            <a:ext cx="5091659" cy="3620504"/>
          </a:xfrm>
          <a:prstGeom prst="rect">
            <a:avLst/>
          </a:prstGeom>
        </p:spPr>
      </p:pic>
      <p:sp>
        <p:nvSpPr>
          <p:cNvPr id="10" name="矩形 9">
            <a:extLst>
              <a:ext uri="{FF2B5EF4-FFF2-40B4-BE49-F238E27FC236}">
                <a16:creationId xmlns:a16="http://schemas.microsoft.com/office/drawing/2014/main" id="{968C8D80-14EC-4DD7-A41D-FED8CB243DD6}"/>
              </a:ext>
            </a:extLst>
          </p:cNvPr>
          <p:cNvSpPr/>
          <p:nvPr/>
        </p:nvSpPr>
        <p:spPr>
          <a:xfrm>
            <a:off x="674617" y="4839650"/>
            <a:ext cx="6096000" cy="707886"/>
          </a:xfrm>
          <a:prstGeom prst="rect">
            <a:avLst/>
          </a:prstGeom>
        </p:spPr>
        <p:txBody>
          <a:bodyPr>
            <a:spAutoFit/>
          </a:bodyPr>
          <a:lstStyle/>
          <a:p>
            <a:r>
              <a:rPr lang="en-US" altLang="zh-CN" sz="2000" dirty="0">
                <a:latin typeface="Arial" panose="020B0604020202020204" pitchFamily="34" charset="0"/>
                <a:ea typeface="微软雅黑" panose="020B0503020204020204" pitchFamily="34" charset="-122"/>
                <a:cs typeface="Arial" panose="020B0604020202020204" pitchFamily="34" charset="0"/>
              </a:rPr>
              <a:t>Both fits can describe the experimental data well</a:t>
            </a:r>
          </a:p>
          <a:p>
            <a:r>
              <a:rPr lang="en-US" altLang="zh-CN" sz="2000" dirty="0">
                <a:latin typeface="Arial" panose="020B0604020202020204" pitchFamily="34" charset="0"/>
                <a:ea typeface="微软雅黑" panose="020B0503020204020204" pitchFamily="34" charset="-122"/>
                <a:cs typeface="Arial" panose="020B0604020202020204" pitchFamily="34" charset="0"/>
              </a:rPr>
              <a:t>but the trend below 0.1 MeV is quite different</a:t>
            </a: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p:txBody>
      </p:sp>
      <p:pic>
        <p:nvPicPr>
          <p:cNvPr id="11" name="图片 10">
            <a:extLst>
              <a:ext uri="{FF2B5EF4-FFF2-40B4-BE49-F238E27FC236}">
                <a16:creationId xmlns:a16="http://schemas.microsoft.com/office/drawing/2014/main" id="{1DF1EB43-BCFD-459F-AC32-79E127F9E176}"/>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395548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DCB4D9B-50D0-4A10-9160-6DC4F48C3EA3}"/>
              </a:ext>
            </a:extLst>
          </p:cNvPr>
          <p:cNvSpPr>
            <a:spLocks noGrp="1"/>
          </p:cNvSpPr>
          <p:nvPr>
            <p:ph type="title"/>
          </p:nvPr>
        </p:nvSpPr>
        <p:spPr>
          <a:xfrm>
            <a:off x="182679" y="430838"/>
            <a:ext cx="9347200" cy="822324"/>
          </a:xfrm>
        </p:spPr>
        <p:txBody>
          <a:bodyPr>
            <a:normAutofit/>
          </a:bodyPr>
          <a:lstStyle/>
          <a:p>
            <a:r>
              <a:rPr lang="en-US" altLang="zh-CN" sz="3200" b="1" dirty="0">
                <a:latin typeface="Arial" panose="020B0604020202020204" pitchFamily="34" charset="0"/>
                <a:ea typeface="微软雅黑" panose="020B0503020204020204" pitchFamily="34" charset="-122"/>
                <a:cs typeface="Arial" panose="020B0604020202020204" pitchFamily="34" charset="0"/>
              </a:rPr>
              <a:t>Compare with previous data</a:t>
            </a:r>
            <a:endParaRPr lang="zh-CN" altLang="en-US" sz="3200" b="1" dirty="0">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a:extLst>
              <a:ext uri="{FF2B5EF4-FFF2-40B4-BE49-F238E27FC236}">
                <a16:creationId xmlns:a16="http://schemas.microsoft.com/office/drawing/2014/main" id="{89BA3CFF-9A38-452A-A8DE-7FD00ADCD074}"/>
              </a:ext>
            </a:extLst>
          </p:cNvPr>
          <p:cNvPicPr>
            <a:picLocks noChangeAspect="1"/>
          </p:cNvPicPr>
          <p:nvPr/>
        </p:nvPicPr>
        <p:blipFill>
          <a:blip r:embed="rId3"/>
          <a:stretch>
            <a:fillRect/>
          </a:stretch>
        </p:blipFill>
        <p:spPr>
          <a:xfrm>
            <a:off x="356261" y="1527617"/>
            <a:ext cx="5621436" cy="4638400"/>
          </a:xfrm>
          <a:prstGeom prst="rect">
            <a:avLst/>
          </a:prstGeom>
        </p:spPr>
      </p:pic>
      <p:sp>
        <p:nvSpPr>
          <p:cNvPr id="6" name="矩形 5">
            <a:extLst>
              <a:ext uri="{FF2B5EF4-FFF2-40B4-BE49-F238E27FC236}">
                <a16:creationId xmlns:a16="http://schemas.microsoft.com/office/drawing/2014/main" id="{5EC91B7D-BCAC-4534-9E17-404CAADBFF5D}"/>
              </a:ext>
            </a:extLst>
          </p:cNvPr>
          <p:cNvSpPr/>
          <p:nvPr/>
        </p:nvSpPr>
        <p:spPr>
          <a:xfrm>
            <a:off x="5977697" y="1812812"/>
            <a:ext cx="6030666" cy="3739998"/>
          </a:xfrm>
          <a:prstGeom prst="rect">
            <a:avLst/>
          </a:prstGeom>
        </p:spPr>
        <p:txBody>
          <a:bodyPr wrap="square">
            <a:spAutoFit/>
          </a:bodyPr>
          <a:lstStyle/>
          <a:p>
            <a:pPr>
              <a:lnSpc>
                <a:spcPct val="150000"/>
              </a:lnSpc>
            </a:pPr>
            <a:r>
              <a:rPr lang="en-US" altLang="zh-CN" sz="1600" b="1" dirty="0">
                <a:latin typeface="Arial" panose="020B0604020202020204" pitchFamily="34" charset="0"/>
                <a:ea typeface="SolidWorks GDT" panose="020B0603030804020204" pitchFamily="34" charset="0"/>
                <a:cs typeface="Arial" panose="020B0604020202020204" pitchFamily="34" charset="0"/>
              </a:rPr>
              <a:t>1. </a:t>
            </a:r>
            <a:r>
              <a:rPr lang="en-US" altLang="zh-CN" sz="1600" dirty="0">
                <a:latin typeface="Arial" panose="020B0604020202020204" pitchFamily="34" charset="0"/>
                <a:ea typeface="SolidWorks GDT" panose="020B0603030804020204" pitchFamily="34" charset="0"/>
                <a:cs typeface="Arial" panose="020B0604020202020204" pitchFamily="34" charset="0"/>
              </a:rPr>
              <a:t>130~230 keV, new data is significantly higher than the previous R-Matrix prediction.</a:t>
            </a:r>
          </a:p>
          <a:p>
            <a:pPr>
              <a:lnSpc>
                <a:spcPct val="150000"/>
              </a:lnSpc>
            </a:pPr>
            <a:r>
              <a:rPr lang="en-US" altLang="zh-CN" sz="1600" b="1" dirty="0">
                <a:latin typeface="Arial" panose="020B0604020202020204" pitchFamily="34" charset="0"/>
                <a:ea typeface="SolidWorks GDT" panose="020B0603030804020204" pitchFamily="34" charset="0"/>
                <a:cs typeface="Arial" panose="020B0604020202020204" pitchFamily="34" charset="0"/>
              </a:rPr>
              <a:t>2. </a:t>
            </a:r>
            <a:r>
              <a:rPr lang="en-US" altLang="zh-CN" sz="1600" dirty="0">
                <a:latin typeface="Arial" panose="020B0604020202020204" pitchFamily="34" charset="0"/>
                <a:ea typeface="SolidWorks GDT" panose="020B0603030804020204" pitchFamily="34" charset="0"/>
                <a:cs typeface="Arial" panose="020B0604020202020204" pitchFamily="34" charset="0"/>
              </a:rPr>
              <a:t>No significant resonance was observed near </a:t>
            </a:r>
            <a:r>
              <a:rPr lang="en-US" altLang="zh-CN" sz="1600" dirty="0" err="1">
                <a:latin typeface="Arial" panose="020B0604020202020204" pitchFamily="34" charset="0"/>
                <a:ea typeface="SolidWorks GDT" panose="020B0603030804020204" pitchFamily="34" charset="0"/>
                <a:cs typeface="Arial" panose="020B0604020202020204" pitchFamily="34" charset="0"/>
              </a:rPr>
              <a:t>Ec.m</a:t>
            </a:r>
            <a:r>
              <a:rPr lang="en-US" altLang="zh-CN" sz="1600" dirty="0">
                <a:latin typeface="Arial" panose="020B0604020202020204" pitchFamily="34" charset="0"/>
                <a:ea typeface="SolidWorks GDT" panose="020B0603030804020204" pitchFamily="34" charset="0"/>
                <a:cs typeface="Arial" panose="020B0604020202020204" pitchFamily="34" charset="0"/>
              </a:rPr>
              <a:t>. = 113 keV.</a:t>
            </a:r>
          </a:p>
          <a:p>
            <a:pPr>
              <a:lnSpc>
                <a:spcPct val="150000"/>
              </a:lnSpc>
            </a:pPr>
            <a:r>
              <a:rPr lang="en-US" altLang="zh-CN" sz="1600" b="1" dirty="0">
                <a:latin typeface="Arial" panose="020B0604020202020204" pitchFamily="34" charset="0"/>
                <a:ea typeface="SolidWorks GDT" panose="020B0603030804020204" pitchFamily="34" charset="0"/>
                <a:cs typeface="Arial" panose="020B0604020202020204" pitchFamily="34" charset="0"/>
              </a:rPr>
              <a:t>3. </a:t>
            </a:r>
            <a:r>
              <a:rPr lang="en-US" altLang="zh-CN" sz="1600" dirty="0" err="1">
                <a:latin typeface="Arial" panose="020B0604020202020204" pitchFamily="34" charset="0"/>
                <a:ea typeface="SolidWorks GDT" panose="020B0603030804020204" pitchFamily="34" charset="0"/>
                <a:cs typeface="Arial" panose="020B0604020202020204" pitchFamily="34" charset="0"/>
              </a:rPr>
              <a:t>E</a:t>
            </a:r>
            <a:r>
              <a:rPr lang="en-US" altLang="zh-CN" sz="1600" baseline="-25000" dirty="0" err="1">
                <a:latin typeface="Arial" panose="020B0604020202020204" pitchFamily="34" charset="0"/>
                <a:ea typeface="SolidWorks GDT" panose="020B0603030804020204" pitchFamily="34" charset="0"/>
                <a:cs typeface="Arial" panose="020B0604020202020204" pitchFamily="34" charset="0"/>
              </a:rPr>
              <a:t>c.m</a:t>
            </a:r>
            <a:r>
              <a:rPr lang="en-US" altLang="zh-CN" sz="1600" baseline="-25000" dirty="0">
                <a:latin typeface="Arial" panose="020B0604020202020204" pitchFamily="34" charset="0"/>
                <a:ea typeface="SolidWorks GDT" panose="020B0603030804020204" pitchFamily="34" charset="0"/>
                <a:cs typeface="Arial" panose="020B0604020202020204" pitchFamily="34" charset="0"/>
              </a:rPr>
              <a:t>. </a:t>
            </a:r>
            <a:r>
              <a:rPr lang="en-US" altLang="zh-CN" sz="1600" dirty="0">
                <a:latin typeface="Arial" panose="020B0604020202020204" pitchFamily="34" charset="0"/>
                <a:ea typeface="SolidWorks GDT" panose="020B0603030804020204" pitchFamily="34" charset="0"/>
                <a:cs typeface="Arial" panose="020B0604020202020204" pitchFamily="34" charset="0"/>
              </a:rPr>
              <a:t>&lt; 100 keV, lack of low energy data constraints, show two different trend.</a:t>
            </a:r>
          </a:p>
          <a:p>
            <a:pPr>
              <a:lnSpc>
                <a:spcPct val="150000"/>
              </a:lnSpc>
            </a:pPr>
            <a:endParaRPr lang="en-US" altLang="zh-CN" sz="1600" dirty="0">
              <a:latin typeface="Arial" panose="020B0604020202020204" pitchFamily="34" charset="0"/>
              <a:ea typeface="SolidWorks GDT" panose="020B0603030804020204" pitchFamily="34" charset="0"/>
              <a:cs typeface="Arial" panose="020B0604020202020204" pitchFamily="34" charset="0"/>
            </a:endParaRPr>
          </a:p>
          <a:p>
            <a:pPr>
              <a:lnSpc>
                <a:spcPct val="150000"/>
              </a:lnSpc>
            </a:pPr>
            <a:r>
              <a:rPr lang="en-US" altLang="zh-CN" sz="1600" b="1" dirty="0">
                <a:latin typeface="Arial" panose="020B0604020202020204" pitchFamily="34" charset="0"/>
                <a:ea typeface="SolidWorks GDT" panose="020B0603030804020204" pitchFamily="34" charset="0"/>
                <a:cs typeface="Arial" panose="020B0604020202020204" pitchFamily="34" charset="0"/>
              </a:rPr>
              <a:t>Future work:</a:t>
            </a:r>
          </a:p>
          <a:p>
            <a:pPr>
              <a:lnSpc>
                <a:spcPct val="150000"/>
              </a:lnSpc>
            </a:pPr>
            <a:r>
              <a:rPr lang="en-US" altLang="zh-CN" sz="1600" dirty="0">
                <a:latin typeface="Arial" panose="020B0604020202020204" pitchFamily="34" charset="0"/>
                <a:ea typeface="SolidWorks GDT" panose="020B0603030804020204" pitchFamily="34" charset="0"/>
                <a:cs typeface="Arial" panose="020B0604020202020204" pitchFamily="34" charset="0"/>
              </a:rPr>
              <a:t>Detailed full R-matrix calculations using previous data (different energy and channel).</a:t>
            </a:r>
          </a:p>
          <a:p>
            <a:pPr>
              <a:lnSpc>
                <a:spcPct val="150000"/>
              </a:lnSpc>
            </a:pPr>
            <a:r>
              <a:rPr lang="en-US" altLang="zh-CN" sz="1600" dirty="0">
                <a:latin typeface="Arial" panose="020B0604020202020204" pitchFamily="34" charset="0"/>
                <a:ea typeface="SolidWorks GDT" panose="020B0603030804020204" pitchFamily="34" charset="0"/>
                <a:cs typeface="Arial" panose="020B0604020202020204" pitchFamily="34" charset="0"/>
              </a:rPr>
              <a:t>More measurement at lower energy.</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EE8F6016-9CFD-4294-A624-EC068BD703FF}"/>
              </a:ext>
            </a:extLst>
          </p:cNvPr>
          <p:cNvSpPr txBox="1"/>
          <p:nvPr/>
        </p:nvSpPr>
        <p:spPr>
          <a:xfrm>
            <a:off x="11681428" y="637061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15</a:t>
            </a:r>
            <a:endParaRPr lang="zh-CN" altLang="en-US" dirty="0">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FD08278E-E0E6-4198-BB53-9F8FC37265A8}"/>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237537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2371732-0DF7-4AA8-BF3E-A5103E216B05}"/>
              </a:ext>
            </a:extLst>
          </p:cNvPr>
          <p:cNvPicPr>
            <a:picLocks noChangeAspect="1"/>
          </p:cNvPicPr>
          <p:nvPr/>
        </p:nvPicPr>
        <p:blipFill>
          <a:blip r:embed="rId3"/>
          <a:stretch>
            <a:fillRect/>
          </a:stretch>
        </p:blipFill>
        <p:spPr>
          <a:xfrm>
            <a:off x="260169" y="1703045"/>
            <a:ext cx="5000442" cy="4096629"/>
          </a:xfrm>
          <a:prstGeom prst="rect">
            <a:avLst/>
          </a:prstGeom>
        </p:spPr>
      </p:pic>
      <p:sp>
        <p:nvSpPr>
          <p:cNvPr id="6" name="矩形 5">
            <a:extLst>
              <a:ext uri="{FF2B5EF4-FFF2-40B4-BE49-F238E27FC236}">
                <a16:creationId xmlns:a16="http://schemas.microsoft.com/office/drawing/2014/main" id="{E66E6C31-70A5-4D28-A905-61F21D658C49}"/>
              </a:ext>
            </a:extLst>
          </p:cNvPr>
          <p:cNvSpPr/>
          <p:nvPr/>
        </p:nvSpPr>
        <p:spPr>
          <a:xfrm>
            <a:off x="5336013" y="1321012"/>
            <a:ext cx="6705884" cy="4478662"/>
          </a:xfrm>
          <a:prstGeom prst="rect">
            <a:avLst/>
          </a:prstGeom>
        </p:spPr>
        <p:txBody>
          <a:bodyPr wrap="square">
            <a:spAutoFit/>
          </a:bodyPr>
          <a:lstStyle/>
          <a:p>
            <a:pPr>
              <a:lnSpc>
                <a:spcPct val="150000"/>
              </a:lnSpc>
            </a:pPr>
            <a:r>
              <a:rPr lang="en-US" altLang="zh-CN" sz="1600" dirty="0">
                <a:latin typeface="Arial" panose="020B0604020202020204" pitchFamily="34" charset="0"/>
                <a:ea typeface="微软雅黑" panose="020B0503020204020204" pitchFamily="34" charset="-122"/>
                <a:cs typeface="Arial" panose="020B0604020202020204" pitchFamily="34" charset="0"/>
              </a:rPr>
              <a:t>New data (98~237 keV) covered Gamow window of 0.15 GK.</a:t>
            </a:r>
          </a:p>
          <a:p>
            <a:pPr>
              <a:lnSpc>
                <a:spcPct val="150000"/>
              </a:lnSpc>
            </a:pPr>
            <a:r>
              <a:rPr lang="en-US" altLang="zh-CN" sz="1600" dirty="0">
                <a:latin typeface="Arial" panose="020B0604020202020204" pitchFamily="34" charset="0"/>
                <a:ea typeface="微软雅黑" panose="020B0503020204020204" pitchFamily="34" charset="-122"/>
                <a:cs typeface="Arial" panose="020B0604020202020204" pitchFamily="34" charset="0"/>
              </a:rPr>
              <a:t>Higher energy data by </a:t>
            </a:r>
            <a:r>
              <a:rPr lang="en-US" altLang="zh-CN" sz="1600" i="1" dirty="0">
                <a:latin typeface="Arial" panose="020B0604020202020204" pitchFamily="34" charset="0"/>
                <a:ea typeface="微软雅黑" panose="020B0503020204020204" pitchFamily="34" charset="-122"/>
                <a:cs typeface="Arial" panose="020B0604020202020204" pitchFamily="34" charset="0"/>
              </a:rPr>
              <a:t>Lombardo et al. </a:t>
            </a:r>
            <a:r>
              <a:rPr lang="en-US" altLang="zh-CN" sz="1600" dirty="0">
                <a:latin typeface="Arial" panose="020B0604020202020204" pitchFamily="34" charset="0"/>
                <a:ea typeface="微软雅黑" panose="020B0503020204020204" pitchFamily="34" charset="-122"/>
                <a:cs typeface="Arial" panose="020B0604020202020204" pitchFamily="34" charset="0"/>
              </a:rPr>
              <a:t>were added to the calculation. </a:t>
            </a:r>
          </a:p>
          <a:p>
            <a:pPr>
              <a:lnSpc>
                <a:spcPct val="150000"/>
              </a:lnSpc>
            </a:pPr>
            <a:r>
              <a:rPr lang="en-US" altLang="zh-CN" sz="1600" b="1" dirty="0">
                <a:latin typeface="Arial" panose="020B0604020202020204" pitchFamily="34" charset="0"/>
                <a:ea typeface="微软雅黑" panose="020B0503020204020204" pitchFamily="34" charset="-122"/>
                <a:cs typeface="Arial" panose="020B0604020202020204" pitchFamily="34" charset="0"/>
              </a:rPr>
              <a:t>1. </a:t>
            </a:r>
            <a:r>
              <a:rPr lang="en-US" altLang="zh-CN" sz="1600" dirty="0">
                <a:latin typeface="Arial" panose="020B0604020202020204" pitchFamily="34" charset="0"/>
                <a:ea typeface="微软雅黑" panose="020B0503020204020204" pitchFamily="34" charset="-122"/>
                <a:cs typeface="Arial" panose="020B0604020202020204" pitchFamily="34" charset="0"/>
              </a:rPr>
              <a:t>T ≈ 0.11 ~ 0.4GK, new reaction rate is higher, the (p, α0) channel contributes more.</a:t>
            </a:r>
          </a:p>
          <a:p>
            <a:pPr>
              <a:lnSpc>
                <a:spcPct val="150000"/>
              </a:lnSpc>
            </a:pPr>
            <a:r>
              <a:rPr lang="en-US" altLang="zh-CN" sz="1600" b="1" dirty="0">
                <a:latin typeface="Arial" panose="020B0604020202020204" pitchFamily="34" charset="0"/>
                <a:ea typeface="微软雅黑" panose="020B0503020204020204" pitchFamily="34" charset="-122"/>
                <a:cs typeface="Arial" panose="020B0604020202020204" pitchFamily="34" charset="0"/>
              </a:rPr>
              <a:t>2. </a:t>
            </a:r>
            <a:r>
              <a:rPr lang="en-US" altLang="zh-CN" sz="1600" dirty="0">
                <a:latin typeface="Arial" panose="020B0604020202020204" pitchFamily="34" charset="0"/>
                <a:ea typeface="微软雅黑" panose="020B0503020204020204" pitchFamily="34" charset="-122"/>
                <a:cs typeface="Arial" panose="020B0604020202020204" pitchFamily="34" charset="0"/>
              </a:rPr>
              <a:t>T &lt; 0.1GK, the reaction rate is lower, likely due to the absence of the 113 keV resonance. </a:t>
            </a:r>
            <a:r>
              <a:rPr lang="en-US" altLang="zh-CN" sz="1600" b="1" dirty="0">
                <a:solidFill>
                  <a:srgbClr val="FF0000"/>
                </a:solidFill>
                <a:latin typeface="Arial" panose="020B0604020202020204" pitchFamily="34" charset="0"/>
                <a:ea typeface="微软雅黑" panose="020B0503020204020204" pitchFamily="34" charset="-122"/>
                <a:cs typeface="Arial" panose="020B0604020202020204" pitchFamily="34" charset="0"/>
              </a:rPr>
              <a:t>The contribution of the (p, α0) reaction channel at low temperature may be lower than previously predicted.</a:t>
            </a:r>
          </a:p>
          <a:p>
            <a:pPr>
              <a:lnSpc>
                <a:spcPct val="150000"/>
              </a:lnSpc>
            </a:pPr>
            <a:r>
              <a:rPr lang="en-US" altLang="zh-CN" sz="1600" b="1" dirty="0">
                <a:latin typeface="Arial" panose="020B0604020202020204" pitchFamily="34" charset="0"/>
                <a:ea typeface="微软雅黑" panose="020B0503020204020204" pitchFamily="34" charset="-122"/>
                <a:cs typeface="Arial" panose="020B0604020202020204" pitchFamily="34" charset="0"/>
              </a:rPr>
              <a:t>3. </a:t>
            </a:r>
            <a:r>
              <a:rPr lang="en-US" altLang="zh-CN" sz="1600" dirty="0">
                <a:latin typeface="Arial" panose="020B0604020202020204" pitchFamily="34" charset="0"/>
                <a:ea typeface="微软雅黑" panose="020B0503020204020204" pitchFamily="34" charset="-122"/>
                <a:cs typeface="Arial" panose="020B0604020202020204" pitchFamily="34" charset="0"/>
              </a:rPr>
              <a:t>T &lt; 0.1GK, the reaction rates show different trends.</a:t>
            </a:r>
          </a:p>
          <a:p>
            <a:pPr>
              <a:lnSpc>
                <a:spcPct val="150000"/>
              </a:lnSpc>
            </a:pP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1600" b="1" dirty="0">
                <a:latin typeface="Arial" panose="020B0604020202020204" pitchFamily="34" charset="0"/>
                <a:ea typeface="微软雅黑" panose="020B0503020204020204" pitchFamily="34" charset="-122"/>
                <a:cs typeface="Arial" panose="020B0604020202020204" pitchFamily="34" charset="0"/>
              </a:rPr>
              <a:t>Continue to measure towards the low energy edge of the Gamow window (~70 keV) to better constrain the low temperature reaction rate and better understand the fluorine abundance in AGB stars.</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BDF756EE-6059-4D8F-AA68-E5776B5ECC45}"/>
              </a:ext>
            </a:extLst>
          </p:cNvPr>
          <p:cNvSpPr txBox="1"/>
          <p:nvPr/>
        </p:nvSpPr>
        <p:spPr>
          <a:xfrm>
            <a:off x="457199" y="457679"/>
            <a:ext cx="6096000" cy="584775"/>
          </a:xfrm>
          <a:prstGeom prst="rect">
            <a:avLst/>
          </a:prstGeom>
          <a:noFill/>
        </p:spPr>
        <p:txBody>
          <a:bodyPr wrap="square">
            <a:spAutoFit/>
          </a:bodyPr>
          <a:lstStyle/>
          <a:p>
            <a:r>
              <a:rPr lang="en-US" altLang="zh-CN" sz="3200" b="1" dirty="0">
                <a:latin typeface="Arial" panose="020B0604020202020204" pitchFamily="34" charset="0"/>
                <a:ea typeface="微软雅黑" panose="020B0503020204020204" pitchFamily="34" charset="-122"/>
                <a:cs typeface="Arial" panose="020B0604020202020204" pitchFamily="34" charset="0"/>
              </a:rPr>
              <a:t>Reaction rate of </a:t>
            </a:r>
            <a:r>
              <a:rPr lang="en-US" altLang="zh-CN" sz="3200" b="1" baseline="30000" dirty="0">
                <a:latin typeface="Arial" panose="020B0604020202020204" pitchFamily="34" charset="0"/>
                <a:ea typeface="微软雅黑" panose="020B0503020204020204" pitchFamily="34" charset="-122"/>
                <a:cs typeface="Arial" panose="020B0604020202020204" pitchFamily="34" charset="0"/>
              </a:rPr>
              <a:t>19</a:t>
            </a:r>
            <a:r>
              <a:rPr lang="en-US" altLang="zh-CN" sz="3200" b="1" dirty="0">
                <a:latin typeface="Arial" panose="020B0604020202020204" pitchFamily="34" charset="0"/>
                <a:ea typeface="微软雅黑" panose="020B0503020204020204" pitchFamily="34" charset="-122"/>
                <a:cs typeface="Arial" panose="020B0604020202020204" pitchFamily="34" charset="0"/>
              </a:rPr>
              <a:t>F(p, α</a:t>
            </a:r>
            <a:r>
              <a:rPr lang="en-US" altLang="zh-CN" sz="3200" b="1" baseline="-25000" dirty="0">
                <a:latin typeface="Arial" panose="020B0604020202020204" pitchFamily="34" charset="0"/>
                <a:ea typeface="微软雅黑" panose="020B0503020204020204" pitchFamily="34" charset="-122"/>
                <a:cs typeface="Arial" panose="020B0604020202020204" pitchFamily="34" charset="0"/>
              </a:rPr>
              <a:t>0</a:t>
            </a:r>
            <a:r>
              <a:rPr lang="en-US" altLang="zh-CN" sz="3200" b="1" dirty="0">
                <a:latin typeface="Arial" panose="020B0604020202020204" pitchFamily="34" charset="0"/>
                <a:ea typeface="微软雅黑" panose="020B0503020204020204" pitchFamily="34" charset="-122"/>
                <a:cs typeface="Arial" panose="020B0604020202020204" pitchFamily="34" charset="0"/>
              </a:rPr>
              <a:t>)</a:t>
            </a:r>
            <a:endParaRPr lang="zh-CN" altLang="en-US" sz="32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5CC3813B-F6D0-49C8-92C7-0B83733B3B26}"/>
              </a:ext>
            </a:extLst>
          </p:cNvPr>
          <p:cNvSpPr txBox="1"/>
          <p:nvPr/>
        </p:nvSpPr>
        <p:spPr>
          <a:xfrm>
            <a:off x="11681428" y="637061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16</a:t>
            </a:r>
            <a:endParaRPr lang="zh-CN" altLang="en-US" dirty="0">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4D6E106E-1650-4A93-BA03-EA7D61706798}"/>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429465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6D35A7EB-17DF-4DF1-9D9B-9E7647FE8092}"/>
              </a:ext>
            </a:extLst>
          </p:cNvPr>
          <p:cNvSpPr>
            <a:spLocks noGrp="1"/>
          </p:cNvSpPr>
          <p:nvPr>
            <p:ph type="title"/>
          </p:nvPr>
        </p:nvSpPr>
        <p:spPr>
          <a:xfrm>
            <a:off x="220133" y="508213"/>
            <a:ext cx="9347200" cy="822324"/>
          </a:xfrm>
        </p:spPr>
        <p:txBody>
          <a:bodyPr>
            <a:normAutofit/>
          </a:bodyPr>
          <a:lstStyle/>
          <a:p>
            <a:r>
              <a:rPr lang="en-US" altLang="zh-CN" sz="3200" b="1" dirty="0">
                <a:latin typeface="Arial" panose="020B0604020202020204" pitchFamily="34" charset="0"/>
                <a:ea typeface="微软雅黑" panose="020B0503020204020204" pitchFamily="34" charset="-122"/>
                <a:cs typeface="Arial" panose="020B0604020202020204" pitchFamily="34" charset="0"/>
              </a:rPr>
              <a:t>Future Plan</a:t>
            </a:r>
            <a:endParaRPr lang="zh-CN" altLang="en-US" sz="3200" b="1" dirty="0">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a:extLst>
              <a:ext uri="{FF2B5EF4-FFF2-40B4-BE49-F238E27FC236}">
                <a16:creationId xmlns:a16="http://schemas.microsoft.com/office/drawing/2014/main" id="{A9997045-DB8B-4C88-8F88-789A297BA1C7}"/>
              </a:ext>
            </a:extLst>
          </p:cNvPr>
          <p:cNvSpPr/>
          <p:nvPr/>
        </p:nvSpPr>
        <p:spPr>
          <a:xfrm>
            <a:off x="458266" y="1521669"/>
            <a:ext cx="11275468" cy="3690177"/>
          </a:xfrm>
          <a:prstGeom prst="rect">
            <a:avLst/>
          </a:prstGeom>
        </p:spPr>
        <p:txBody>
          <a:bodyPr wrap="square">
            <a:spAutoFit/>
          </a:bodyPr>
          <a:lstStyle/>
          <a:p>
            <a:pPr>
              <a:lnSpc>
                <a:spcPct val="20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1.Improve the detector design to </a:t>
            </a:r>
            <a:r>
              <a:rPr lang="en-US" altLang="zh-CN" sz="2000" b="1" dirty="0">
                <a:latin typeface="Arial" panose="020B0604020202020204" pitchFamily="34" charset="0"/>
                <a:ea typeface="微软雅黑" panose="020B0503020204020204" pitchFamily="34" charset="-122"/>
                <a:cs typeface="Arial" panose="020B0604020202020204" pitchFamily="34" charset="0"/>
              </a:rPr>
              <a:t>improve absolute detection efficiency</a:t>
            </a:r>
            <a:r>
              <a:rPr lang="en-US" altLang="zh-CN" sz="2000" dirty="0">
                <a:latin typeface="Arial" panose="020B0604020202020204" pitchFamily="34" charset="0"/>
                <a:ea typeface="微软雅黑" panose="020B0503020204020204" pitchFamily="34" charset="-122"/>
                <a:cs typeface="Arial" panose="020B0604020202020204" pitchFamily="34" charset="0"/>
              </a:rPr>
              <a:t>(*10).</a:t>
            </a:r>
          </a:p>
          <a:p>
            <a:pPr>
              <a:lnSpc>
                <a:spcPct val="20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2.A new </a:t>
            </a:r>
            <a:r>
              <a:rPr lang="en-US" altLang="zh-CN" sz="2000" b="1" dirty="0">
                <a:latin typeface="Arial" panose="020B0604020202020204" pitchFamily="34" charset="0"/>
                <a:ea typeface="微软雅黑" panose="020B0503020204020204" pitchFamily="34" charset="-122"/>
                <a:cs typeface="Arial" panose="020B0604020202020204" pitchFamily="34" charset="0"/>
              </a:rPr>
              <a:t>fluorine target with higher purity</a:t>
            </a:r>
            <a:r>
              <a:rPr lang="en-US" altLang="zh-CN" sz="2000" dirty="0">
                <a:latin typeface="Arial" panose="020B0604020202020204" pitchFamily="34" charset="0"/>
                <a:ea typeface="微软雅黑" panose="020B0503020204020204" pitchFamily="34" charset="-122"/>
                <a:cs typeface="Arial" panose="020B0604020202020204" pitchFamily="34" charset="0"/>
              </a:rPr>
              <a:t> and less boron impurity (Zhang H. et al.) has been designed and tested to reduce the influence of boron impurity on the detection of </a:t>
            </a:r>
            <a:r>
              <a:rPr lang="en-US" altLang="zh-CN" sz="2000" baseline="30000" dirty="0">
                <a:latin typeface="Arial" panose="020B0604020202020204" pitchFamily="34" charset="0"/>
                <a:ea typeface="微软雅黑" panose="020B0503020204020204" pitchFamily="34" charset="-122"/>
                <a:cs typeface="Arial" panose="020B0604020202020204" pitchFamily="34" charset="0"/>
              </a:rPr>
              <a:t>19</a:t>
            </a:r>
            <a:r>
              <a:rPr lang="en-US" altLang="zh-CN" sz="2000" dirty="0">
                <a:latin typeface="Arial" panose="020B0604020202020204" pitchFamily="34" charset="0"/>
                <a:ea typeface="微软雅黑" panose="020B0503020204020204" pitchFamily="34" charset="-122"/>
                <a:cs typeface="Arial" panose="020B0604020202020204" pitchFamily="34" charset="0"/>
              </a:rPr>
              <a:t>F(p,</a:t>
            </a:r>
            <a:r>
              <a:rPr lang="zh-CN" altLang="en-US" sz="2000" dirty="0">
                <a:latin typeface="Arial" panose="020B0604020202020204" pitchFamily="34" charset="0"/>
                <a:ea typeface="微软雅黑" panose="020B0503020204020204" pitchFamily="34" charset="-122"/>
                <a:cs typeface="Arial" panose="020B0604020202020204" pitchFamily="34" charset="0"/>
              </a:rPr>
              <a:t> </a:t>
            </a:r>
            <a:r>
              <a:rPr lang="en-US" altLang="zh-CN" sz="2000" dirty="0">
                <a:latin typeface="Arial" panose="020B0604020202020204" pitchFamily="34" charset="0"/>
                <a:ea typeface="微软雅黑" panose="020B0503020204020204" pitchFamily="34" charset="-122"/>
                <a:cs typeface="Arial" panose="020B0604020202020204" pitchFamily="34" charset="0"/>
              </a:rPr>
              <a:t>α) channel.</a:t>
            </a:r>
          </a:p>
          <a:p>
            <a:pPr>
              <a:lnSpc>
                <a:spcPct val="20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A thinner Mylar foil has been prepared and a new foil bracket has been designed.</a:t>
            </a:r>
          </a:p>
          <a:p>
            <a:pPr>
              <a:lnSpc>
                <a:spcPct val="20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3. Increase the beam time and beam intensity to obtain more accurate data with lower statistical error and extend the measurement to </a:t>
            </a:r>
            <a:r>
              <a:rPr lang="en-US" altLang="zh-CN" sz="2000" b="1" dirty="0">
                <a:latin typeface="Arial" panose="020B0604020202020204" pitchFamily="34" charset="0"/>
                <a:ea typeface="微软雅黑" panose="020B0503020204020204" pitchFamily="34" charset="-122"/>
                <a:cs typeface="Arial" panose="020B0604020202020204" pitchFamily="34" charset="0"/>
              </a:rPr>
              <a:t>lower energy.</a:t>
            </a:r>
          </a:p>
        </p:txBody>
      </p:sp>
      <p:sp>
        <p:nvSpPr>
          <p:cNvPr id="7" name="文本框 6">
            <a:extLst>
              <a:ext uri="{FF2B5EF4-FFF2-40B4-BE49-F238E27FC236}">
                <a16:creationId xmlns:a16="http://schemas.microsoft.com/office/drawing/2014/main" id="{C9BA81ED-099E-4233-8A2E-7B1CC9EA289D}"/>
              </a:ext>
            </a:extLst>
          </p:cNvPr>
          <p:cNvSpPr txBox="1"/>
          <p:nvPr/>
        </p:nvSpPr>
        <p:spPr>
          <a:xfrm>
            <a:off x="11681428" y="637061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17</a:t>
            </a:r>
            <a:endParaRPr lang="zh-CN" altLang="en-US"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2E0FFE95-B784-4F10-A9D7-FE43D533613F}"/>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340901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40EB24B-1BC3-4D9A-841D-71A6AB52F60A}"/>
              </a:ext>
            </a:extLst>
          </p:cNvPr>
          <p:cNvSpPr txBox="1"/>
          <p:nvPr/>
        </p:nvSpPr>
        <p:spPr>
          <a:xfrm>
            <a:off x="3352800" y="2726267"/>
            <a:ext cx="5994400" cy="1015663"/>
          </a:xfrm>
          <a:prstGeom prst="rect">
            <a:avLst/>
          </a:prstGeom>
          <a:noFill/>
        </p:spPr>
        <p:txBody>
          <a:bodyPr wrap="square" rtlCol="0">
            <a:spAutoFit/>
          </a:bodyPr>
          <a:lstStyle/>
          <a:p>
            <a:r>
              <a:rPr lang="en-US" altLang="zh-CN" sz="6000" b="1" dirty="0">
                <a:latin typeface="Arial" panose="020B0604020202020204" pitchFamily="34" charset="0"/>
                <a:cs typeface="Arial" panose="020B0604020202020204" pitchFamily="34" charset="0"/>
              </a:rPr>
              <a:t>Thank you all !</a:t>
            </a:r>
            <a:endParaRPr lang="zh-CN" altLang="en-US" sz="6000" b="1" dirty="0">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B43A108F-B35C-4169-B6A8-05FE95F92A3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214945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1C50F026-5523-49FB-9369-E1635663552E}"/>
              </a:ext>
            </a:extLst>
          </p:cNvPr>
          <p:cNvGrpSpPr/>
          <p:nvPr/>
        </p:nvGrpSpPr>
        <p:grpSpPr>
          <a:xfrm>
            <a:off x="448679" y="1448103"/>
            <a:ext cx="5014973" cy="4251354"/>
            <a:chOff x="6188646" y="1562470"/>
            <a:chExt cx="5014973" cy="4251354"/>
          </a:xfrm>
        </p:grpSpPr>
        <p:pic>
          <p:nvPicPr>
            <p:cNvPr id="6" name="图片 5">
              <a:extLst>
                <a:ext uri="{FF2B5EF4-FFF2-40B4-BE49-F238E27FC236}">
                  <a16:creationId xmlns:a16="http://schemas.microsoft.com/office/drawing/2014/main" id="{C63BF454-E9A7-4E7B-AA87-26E89D1B015F}"/>
                </a:ext>
              </a:extLst>
            </p:cNvPr>
            <p:cNvPicPr>
              <a:picLocks noChangeAspect="1"/>
            </p:cNvPicPr>
            <p:nvPr/>
          </p:nvPicPr>
          <p:blipFill>
            <a:blip r:embed="rId3"/>
            <a:stretch>
              <a:fillRect/>
            </a:stretch>
          </p:blipFill>
          <p:spPr>
            <a:xfrm>
              <a:off x="6188646" y="1562470"/>
              <a:ext cx="5014973" cy="4251354"/>
            </a:xfrm>
            <a:prstGeom prst="rect">
              <a:avLst/>
            </a:prstGeom>
          </p:spPr>
        </p:pic>
        <p:pic>
          <p:nvPicPr>
            <p:cNvPr id="7" name="图片 6">
              <a:extLst>
                <a:ext uri="{FF2B5EF4-FFF2-40B4-BE49-F238E27FC236}">
                  <a16:creationId xmlns:a16="http://schemas.microsoft.com/office/drawing/2014/main" id="{2FF9CB96-EDC6-4170-8464-CB6267394BC9}"/>
                </a:ext>
              </a:extLst>
            </p:cNvPr>
            <p:cNvPicPr>
              <a:picLocks noChangeAspect="1"/>
            </p:cNvPicPr>
            <p:nvPr/>
          </p:nvPicPr>
          <p:blipFill>
            <a:blip r:embed="rId4"/>
            <a:stretch>
              <a:fillRect/>
            </a:stretch>
          </p:blipFill>
          <p:spPr>
            <a:xfrm>
              <a:off x="7557116" y="4962941"/>
              <a:ext cx="1302799" cy="186107"/>
            </a:xfrm>
            <a:prstGeom prst="rect">
              <a:avLst/>
            </a:prstGeom>
          </p:spPr>
        </p:pic>
      </p:grpSp>
      <p:sp>
        <p:nvSpPr>
          <p:cNvPr id="8" name="矩形 7">
            <a:extLst>
              <a:ext uri="{FF2B5EF4-FFF2-40B4-BE49-F238E27FC236}">
                <a16:creationId xmlns:a16="http://schemas.microsoft.com/office/drawing/2014/main" id="{B8EDEDDD-4A1F-487F-89D7-F13265FE0403}"/>
              </a:ext>
            </a:extLst>
          </p:cNvPr>
          <p:cNvSpPr/>
          <p:nvPr/>
        </p:nvSpPr>
        <p:spPr>
          <a:xfrm>
            <a:off x="1261098" y="5807670"/>
            <a:ext cx="3882666" cy="338554"/>
          </a:xfrm>
          <a:prstGeom prst="rect">
            <a:avLst/>
          </a:prstGeom>
        </p:spPr>
        <p:txBody>
          <a:bodyPr wrap="none">
            <a:spAutoFit/>
          </a:bodyPr>
          <a:lstStyle/>
          <a:p>
            <a:r>
              <a:rPr lang="en-US" altLang="zh-CN" sz="1600" dirty="0">
                <a:solidFill>
                  <a:srgbClr val="333333"/>
                </a:solidFill>
                <a:latin typeface="Arial" panose="020B0604020202020204" pitchFamily="34" charset="0"/>
                <a:cs typeface="Arial" panose="020B0604020202020204" pitchFamily="34" charset="0"/>
              </a:rPr>
              <a:t>Maria </a:t>
            </a:r>
            <a:r>
              <a:rPr lang="en-US" altLang="zh-CN" sz="1600" dirty="0" err="1">
                <a:solidFill>
                  <a:srgbClr val="333333"/>
                </a:solidFill>
                <a:latin typeface="Arial" panose="020B0604020202020204" pitchFamily="34" charset="0"/>
                <a:cs typeface="Arial" panose="020B0604020202020204" pitchFamily="34" charset="0"/>
              </a:rPr>
              <a:t>Lugaro</a:t>
            </a:r>
            <a:r>
              <a:rPr lang="en-US" altLang="zh-CN" sz="1600" dirty="0">
                <a:solidFill>
                  <a:srgbClr val="333333"/>
                </a:solidFill>
                <a:latin typeface="Arial" panose="020B0604020202020204" pitchFamily="34" charset="0"/>
                <a:cs typeface="Arial" panose="020B0604020202020204" pitchFamily="34" charset="0"/>
              </a:rPr>
              <a:t>, et al., APJ </a:t>
            </a:r>
            <a:r>
              <a:rPr lang="en-US" altLang="zh-CN" sz="1600" b="1" dirty="0">
                <a:solidFill>
                  <a:srgbClr val="333333"/>
                </a:solidFill>
                <a:latin typeface="Arial" panose="020B0604020202020204" pitchFamily="34" charset="0"/>
                <a:cs typeface="Arial" panose="020B0604020202020204" pitchFamily="34" charset="0"/>
              </a:rPr>
              <a:t>615</a:t>
            </a:r>
            <a:r>
              <a:rPr lang="en-US" altLang="zh-CN" sz="1600" dirty="0">
                <a:solidFill>
                  <a:srgbClr val="333333"/>
                </a:solidFill>
                <a:latin typeface="Arial" panose="020B0604020202020204" pitchFamily="34" charset="0"/>
                <a:cs typeface="Arial" panose="020B0604020202020204" pitchFamily="34" charset="0"/>
              </a:rPr>
              <a:t> 934 (2004)</a:t>
            </a:r>
            <a:endParaRPr lang="zh-CN" altLang="en-US" sz="16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30D6881B-8F56-4E3A-9935-13C92EF57CE4}"/>
              </a:ext>
            </a:extLst>
          </p:cNvPr>
          <p:cNvSpPr txBox="1"/>
          <p:nvPr/>
        </p:nvSpPr>
        <p:spPr>
          <a:xfrm>
            <a:off x="448679" y="403057"/>
            <a:ext cx="7545256" cy="584775"/>
          </a:xfrm>
          <a:prstGeom prst="rect">
            <a:avLst/>
          </a:prstGeom>
          <a:noFill/>
        </p:spPr>
        <p:txBody>
          <a:bodyPr wrap="square">
            <a:spAutoFit/>
          </a:bodyPr>
          <a:lstStyle/>
          <a:p>
            <a:r>
              <a:rPr lang="en-US" altLang="zh-CN" sz="3200" b="1" dirty="0">
                <a:latin typeface="Arial" panose="020B0604020202020204" pitchFamily="34" charset="0"/>
                <a:cs typeface="Arial" panose="020B0604020202020204" pitchFamily="34" charset="0"/>
              </a:rPr>
              <a:t>Fluorine over</a:t>
            </a:r>
            <a:r>
              <a:rPr lang="zh-CN" altLang="en-US" sz="3200" b="1" dirty="0">
                <a:latin typeface="Arial" panose="020B0604020202020204" pitchFamily="34" charset="0"/>
                <a:cs typeface="Arial" panose="020B0604020202020204" pitchFamily="34" charset="0"/>
              </a:rPr>
              <a:t>abundance </a:t>
            </a:r>
            <a:r>
              <a:rPr lang="en-US" altLang="zh-CN" sz="3200" b="1" dirty="0">
                <a:latin typeface="Arial" panose="020B0604020202020204" pitchFamily="34" charset="0"/>
                <a:cs typeface="Arial" panose="020B0604020202020204" pitchFamily="34" charset="0"/>
              </a:rPr>
              <a:t>in AGB stars</a:t>
            </a:r>
            <a:endParaRPr lang="zh-CN" altLang="en-US" sz="3200" b="1"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3181E920-CDBE-46CB-8873-B3AF28C498C5}"/>
              </a:ext>
            </a:extLst>
          </p:cNvPr>
          <p:cNvSpPr txBox="1"/>
          <p:nvPr/>
        </p:nvSpPr>
        <p:spPr>
          <a:xfrm>
            <a:off x="5816895" y="1623231"/>
            <a:ext cx="5926426" cy="3728649"/>
          </a:xfrm>
          <a:prstGeom prst="rect">
            <a:avLst/>
          </a:prstGeom>
          <a:noFill/>
        </p:spPr>
        <p:txBody>
          <a:bodyPr wrap="square">
            <a:spAutoFit/>
          </a:bodyPr>
          <a:lstStyle/>
          <a:p>
            <a:pPr>
              <a:lnSpc>
                <a:spcPct val="150000"/>
              </a:lnSpc>
            </a:pPr>
            <a:r>
              <a:rPr lang="en-US" altLang="zh-CN" sz="2000" dirty="0">
                <a:latin typeface="Arial" panose="020B0604020202020204" pitchFamily="34" charset="0"/>
                <a:cs typeface="Arial" panose="020B0604020202020204" pitchFamily="34" charset="0"/>
              </a:rPr>
              <a:t>Fluorine is a key research object in the stellar nucleosynthesis</a:t>
            </a:r>
            <a:endParaRPr lang="zh-CN" altLang="en-US" sz="2000" dirty="0">
              <a:latin typeface="Arial" panose="020B0604020202020204" pitchFamily="34" charset="0"/>
              <a:cs typeface="Arial" panose="020B0604020202020204" pitchFamily="34" charset="0"/>
            </a:endParaRPr>
          </a:p>
          <a:p>
            <a:pPr>
              <a:lnSpc>
                <a:spcPct val="150000"/>
              </a:lnSpc>
            </a:pPr>
            <a:endParaRPr lang="en-US" altLang="zh-CN" sz="2000" dirty="0">
              <a:latin typeface="Arial" panose="020B0604020202020204" pitchFamily="34" charset="0"/>
              <a:cs typeface="Arial" panose="020B0604020202020204" pitchFamily="34" charset="0"/>
            </a:endParaRPr>
          </a:p>
          <a:p>
            <a:pPr>
              <a:lnSpc>
                <a:spcPct val="150000"/>
              </a:lnSpc>
            </a:pPr>
            <a:r>
              <a:rPr lang="zh-CN" altLang="en-US" sz="2000" dirty="0">
                <a:latin typeface="Arial" panose="020B0604020202020204" pitchFamily="34" charset="0"/>
                <a:cs typeface="Arial" panose="020B0604020202020204" pitchFamily="34" charset="0"/>
              </a:rPr>
              <a:t>The standard stellar model is difficult to explain the </a:t>
            </a:r>
            <a:r>
              <a:rPr lang="en-US" altLang="zh-CN" sz="2000" dirty="0">
                <a:latin typeface="Arial" panose="020B0604020202020204" pitchFamily="34" charset="0"/>
                <a:cs typeface="Arial" panose="020B0604020202020204" pitchFamily="34" charset="0"/>
              </a:rPr>
              <a:t>Fluorine Overabundance</a:t>
            </a:r>
          </a:p>
          <a:p>
            <a:pPr>
              <a:lnSpc>
                <a:spcPct val="150000"/>
              </a:lnSpc>
            </a:pPr>
            <a:r>
              <a:rPr lang="en-US" altLang="zh-CN" sz="2000" dirty="0">
                <a:latin typeface="Arial" panose="020B0604020202020204" pitchFamily="34" charset="0"/>
                <a:cs typeface="Arial" panose="020B0604020202020204" pitchFamily="34" charset="0"/>
              </a:rPr>
              <a:t> </a:t>
            </a:r>
          </a:p>
          <a:p>
            <a:pPr>
              <a:lnSpc>
                <a:spcPct val="150000"/>
              </a:lnSpc>
            </a:pPr>
            <a:r>
              <a:rPr lang="zh-CN" altLang="en-US" sz="2000" dirty="0">
                <a:latin typeface="Arial" panose="020B0604020202020204" pitchFamily="34" charset="0"/>
                <a:cs typeface="Arial" panose="020B0604020202020204" pitchFamily="34" charset="0"/>
              </a:rPr>
              <a:t>The nucleosynthesis model requires </a:t>
            </a:r>
            <a:r>
              <a:rPr lang="en-US" altLang="zh-CN" sz="2000" dirty="0">
                <a:latin typeface="Arial" panose="020B0604020202020204" pitchFamily="34" charset="0"/>
                <a:cs typeface="Arial" panose="020B0604020202020204" pitchFamily="34" charset="0"/>
              </a:rPr>
              <a:t>accurate</a:t>
            </a:r>
            <a:r>
              <a:rPr lang="zh-CN" altLang="en-US" sz="2000" dirty="0">
                <a:latin typeface="Arial" panose="020B0604020202020204" pitchFamily="34" charset="0"/>
                <a:cs typeface="Arial" panose="020B0604020202020204" pitchFamily="34" charset="0"/>
              </a:rPr>
              <a:t> </a:t>
            </a:r>
            <a:r>
              <a:rPr lang="zh-CN" altLang="en-US" sz="2000" baseline="30000" dirty="0">
                <a:latin typeface="Arial" panose="020B0604020202020204" pitchFamily="34" charset="0"/>
                <a:cs typeface="Arial" panose="020B0604020202020204" pitchFamily="34" charset="0"/>
              </a:rPr>
              <a:t>19</a:t>
            </a:r>
            <a:r>
              <a:rPr lang="zh-CN" altLang="en-US" sz="2000" dirty="0">
                <a:latin typeface="Arial" panose="020B0604020202020204" pitchFamily="34" charset="0"/>
                <a:cs typeface="Arial" panose="020B0604020202020204" pitchFamily="34" charset="0"/>
              </a:rPr>
              <a:t>F related nuclear reaction cross-section data</a:t>
            </a:r>
          </a:p>
        </p:txBody>
      </p:sp>
      <p:sp>
        <p:nvSpPr>
          <p:cNvPr id="12" name="文本框 11">
            <a:extLst>
              <a:ext uri="{FF2B5EF4-FFF2-40B4-BE49-F238E27FC236}">
                <a16:creationId xmlns:a16="http://schemas.microsoft.com/office/drawing/2014/main" id="{67CC7F9D-2BC3-47C9-BFF1-6A433397840E}"/>
              </a:ext>
            </a:extLst>
          </p:cNvPr>
          <p:cNvSpPr txBox="1"/>
          <p:nvPr/>
        </p:nvSpPr>
        <p:spPr>
          <a:xfrm>
            <a:off x="11727148" y="636299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F9D6699A-95B1-4A55-8A5B-D608CD07EE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504601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690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36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000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193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a:ea typeface="微软雅黑" panose="020B0503020204020204" pitchFamily="34" charset="-122"/>
              </a:rPr>
              <a:t>实验终端天然本底及屏蔽方案</a:t>
            </a:r>
          </a:p>
        </p:txBody>
      </p:sp>
      <p:pic>
        <p:nvPicPr>
          <p:cNvPr id="5" name="图片 4"/>
          <p:cNvPicPr>
            <a:picLocks noChangeAspect="1"/>
          </p:cNvPicPr>
          <p:nvPr/>
        </p:nvPicPr>
        <p:blipFill>
          <a:blip r:embed="rId3"/>
          <a:stretch>
            <a:fillRect/>
          </a:stretch>
        </p:blipFill>
        <p:spPr>
          <a:xfrm>
            <a:off x="528509" y="2010295"/>
            <a:ext cx="6380594" cy="3908382"/>
          </a:xfrm>
          <a:prstGeom prst="rect">
            <a:avLst/>
          </a:prstGeom>
        </p:spPr>
      </p:pic>
      <p:sp>
        <p:nvSpPr>
          <p:cNvPr id="6" name="文本框 5"/>
          <p:cNvSpPr txBox="1"/>
          <p:nvPr/>
        </p:nvSpPr>
        <p:spPr>
          <a:xfrm>
            <a:off x="7243507" y="1414256"/>
            <a:ext cx="4344716" cy="4308167"/>
          </a:xfrm>
          <a:prstGeom prst="rect">
            <a:avLst/>
          </a:prstGeom>
          <a:noFill/>
        </p:spPr>
        <p:txBody>
          <a:bodyPr wrap="square" rtlCol="0">
            <a:spAutoFit/>
          </a:bodyPr>
          <a:lstStyle/>
          <a:p>
            <a:pPr>
              <a:lnSpc>
                <a:spcPct val="20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天然本底影响很大</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BNU</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HINEG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几乎相同的靶室</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MMM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型扇形面朝下</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噪声信号幅度约为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±5 mV</a:t>
            </a:r>
          </a:p>
          <a:p>
            <a:pPr>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对比两种条件的屏蔽效果 </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(a)真空靶室通氮气</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(b) PET膜覆盖靶室壁、水冷系统等</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p:cNvSpPr txBox="1"/>
          <p:nvPr/>
        </p:nvSpPr>
        <p:spPr>
          <a:xfrm>
            <a:off x="11330813" y="6272073"/>
            <a:ext cx="300078"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1</a:t>
            </a:r>
            <a:endParaRPr lang="zh-CN" altLang="en-US"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1330812" y="6272073"/>
            <a:ext cx="51482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11</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a:ea typeface="微软雅黑" panose="020B0503020204020204" pitchFamily="34" charset="-122"/>
              </a:rPr>
              <a:t>实验终端天然本底及屏蔽方案</a:t>
            </a:r>
          </a:p>
        </p:txBody>
      </p:sp>
      <p:pic>
        <p:nvPicPr>
          <p:cNvPr id="3" name="图片 2"/>
          <p:cNvPicPr>
            <a:picLocks noChangeAspect="1"/>
          </p:cNvPicPr>
          <p:nvPr/>
        </p:nvPicPr>
        <p:blipFill>
          <a:blip r:embed="rId3"/>
          <a:stretch>
            <a:fillRect/>
          </a:stretch>
        </p:blipFill>
        <p:spPr>
          <a:xfrm>
            <a:off x="339436" y="1176868"/>
            <a:ext cx="5152655" cy="5681132"/>
          </a:xfrm>
          <a:prstGeom prst="rect">
            <a:avLst/>
          </a:prstGeom>
        </p:spPr>
      </p:pic>
      <p:sp>
        <p:nvSpPr>
          <p:cNvPr id="5" name="文本框 4"/>
          <p:cNvSpPr txBox="1"/>
          <p:nvPr/>
        </p:nvSpPr>
        <p:spPr>
          <a:xfrm>
            <a:off x="6008109" y="1252561"/>
            <a:ext cx="5701538" cy="4307398"/>
          </a:xfrm>
          <a:prstGeom prst="rect">
            <a:avLst/>
          </a:prstGeom>
          <a:noFill/>
        </p:spPr>
        <p:txBody>
          <a:bodyPr wrap="square" rtlCol="0">
            <a:spAutoFit/>
          </a:bodyPr>
          <a:lstStyle/>
          <a:p>
            <a:pPr>
              <a:lnSpc>
                <a:spcPct val="20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）氮气屏蔽：真空通入氮气并维持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 atm</a:t>
            </a:r>
          </a:p>
          <a:p>
            <a:pPr>
              <a:lnSpc>
                <a:spcPct val="20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验证本底的主要来源是靶室壁</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屏蔽：</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0.2 mm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除了探测器全覆盖</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两种屏蔽下分别测量天然本底</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80 h</a:t>
            </a:r>
          </a:p>
          <a:p>
            <a:pPr>
              <a:lnSpc>
                <a:spcPct val="200000"/>
              </a:lnSpc>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膜是效果很好的屏蔽方案</a:t>
            </a:r>
          </a:p>
          <a:p>
            <a:pPr>
              <a:lnSpc>
                <a:spcPct val="200000"/>
              </a:lnSpc>
            </a:pP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6008109" y="5718535"/>
            <a:ext cx="4752455" cy="400110"/>
          </a:xfrm>
          <a:prstGeom prst="rect">
            <a:avLst/>
          </a:prstGeom>
        </p:spPr>
        <p:txBody>
          <a:bodyPr wrap="none">
            <a:spAutoFit/>
          </a:bodyPr>
          <a:lstStyle/>
          <a:p>
            <a:r>
              <a:rPr lang="en-US" altLang="zh-CN" sz="2000" dirty="0">
                <a:latin typeface="Times New Roman" panose="02020603050405020304" pitchFamily="18" charset="0"/>
                <a:cs typeface="Times New Roman" panose="02020603050405020304" pitchFamily="18" charset="0"/>
              </a:rPr>
              <a:t>Y. J. Chen, et al., NIMA 1054,168401(2023)</a:t>
            </a:r>
            <a:endParaRPr lang="zh-CN" altLang="en-US" sz="2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1330812" y="6272073"/>
            <a:ext cx="521752"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12</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1835399-ED11-4393-8331-AF9021CFA00B}"/>
              </a:ext>
            </a:extLst>
          </p:cNvPr>
          <p:cNvSpPr txBox="1"/>
          <p:nvPr/>
        </p:nvSpPr>
        <p:spPr>
          <a:xfrm>
            <a:off x="394079" y="1272486"/>
            <a:ext cx="10599192" cy="5078313"/>
          </a:xfrm>
          <a:prstGeom prst="rect">
            <a:avLst/>
          </a:prstGeom>
          <a:noFill/>
        </p:spPr>
        <p:txBody>
          <a:bodyPr wrap="square">
            <a:spAutoFit/>
          </a:bodyPr>
          <a:lstStyle/>
          <a:p>
            <a:r>
              <a:rPr lang="zh-CN" altLang="en-US" dirty="0">
                <a:solidFill>
                  <a:srgbClr val="000000"/>
                </a:solidFill>
                <a:latin typeface="CharisSIL"/>
              </a:rPr>
              <a:t>参考</a:t>
            </a:r>
            <a:r>
              <a:rPr lang="en-US" altLang="zh-CN" dirty="0">
                <a:solidFill>
                  <a:srgbClr val="000000"/>
                </a:solidFill>
                <a:latin typeface="CharisSIL"/>
              </a:rPr>
              <a:t>NIMA</a:t>
            </a:r>
            <a:r>
              <a:rPr lang="zh-CN" altLang="en-US" dirty="0">
                <a:solidFill>
                  <a:srgbClr val="000000"/>
                </a:solidFill>
                <a:latin typeface="CharisSIL"/>
              </a:rPr>
              <a:t>描述：</a:t>
            </a:r>
            <a:endParaRPr lang="en-US" altLang="zh-CN" dirty="0">
              <a:solidFill>
                <a:srgbClr val="000000"/>
              </a:solidFill>
              <a:latin typeface="CharisSIL"/>
            </a:endParaRPr>
          </a:p>
          <a:p>
            <a:r>
              <a:rPr lang="en-US" altLang="zh-CN" sz="1800" b="0" i="0" dirty="0">
                <a:solidFill>
                  <a:srgbClr val="000000"/>
                </a:solidFill>
                <a:effectLst/>
                <a:latin typeface="CharisSIL"/>
              </a:rPr>
              <a:t>A 1.8 mm thick pure </a:t>
            </a:r>
            <a:r>
              <a:rPr lang="en-US" altLang="zh-CN" sz="800" b="0" i="0" dirty="0">
                <a:solidFill>
                  <a:srgbClr val="000000"/>
                </a:solidFill>
                <a:effectLst/>
                <a:latin typeface="CharisSIL"/>
              </a:rPr>
              <a:t>27</a:t>
            </a:r>
            <a:r>
              <a:rPr lang="en-US" altLang="zh-CN" sz="1800" b="0" i="0" dirty="0">
                <a:solidFill>
                  <a:srgbClr val="000000"/>
                </a:solidFill>
                <a:effectLst/>
                <a:latin typeface="CharisSIL"/>
              </a:rPr>
              <a:t>Al target and a </a:t>
            </a:r>
            <a:r>
              <a:rPr lang="en-US" altLang="zh-CN" sz="1800" b="0" i="0" dirty="0">
                <a:solidFill>
                  <a:srgbClr val="000000"/>
                </a:solidFill>
                <a:effectLst/>
                <a:latin typeface="STIXMath-Regular"/>
              </a:rPr>
              <a:t>2 </a:t>
            </a:r>
            <a:r>
              <a:rPr lang="en-US" altLang="zh-CN" sz="1800" b="0" i="0" dirty="0" err="1">
                <a:solidFill>
                  <a:srgbClr val="000000"/>
                </a:solidFill>
                <a:effectLst/>
                <a:latin typeface="STIXMath-Regular"/>
              </a:rPr>
              <a:t>μm</a:t>
            </a:r>
            <a:r>
              <a:rPr lang="en-US" altLang="zh-CN" sz="1800" b="0" i="0" dirty="0">
                <a:solidFill>
                  <a:srgbClr val="000000"/>
                </a:solidFill>
                <a:effectLst/>
                <a:latin typeface="STIXMath-Regular"/>
              </a:rPr>
              <a:t> </a:t>
            </a:r>
            <a:r>
              <a:rPr lang="en-US" altLang="zh-CN" sz="1800" b="0" i="0" dirty="0">
                <a:solidFill>
                  <a:srgbClr val="000000"/>
                </a:solidFill>
                <a:effectLst/>
                <a:latin typeface="CharisSIL"/>
              </a:rPr>
              <a:t>thick magnetron sputtered Ti</a:t>
            </a:r>
            <a:r>
              <a:rPr lang="en-US" altLang="zh-CN" sz="800" b="0" i="0" dirty="0">
                <a:solidFill>
                  <a:srgbClr val="000000"/>
                </a:solidFill>
                <a:effectLst/>
                <a:latin typeface="CharisSIL"/>
              </a:rPr>
              <a:t>18</a:t>
            </a:r>
            <a:r>
              <a:rPr lang="en-US" altLang="zh-CN" sz="1800" b="0" i="0" dirty="0">
                <a:solidFill>
                  <a:srgbClr val="000000"/>
                </a:solidFill>
                <a:effectLst/>
                <a:latin typeface="CharisSIL"/>
              </a:rPr>
              <a:t>O </a:t>
            </a:r>
            <a:r>
              <a:rPr lang="zh-CN" altLang="en-US" sz="800" b="0" i="1" dirty="0">
                <a:solidFill>
                  <a:srgbClr val="000000"/>
                </a:solidFill>
                <a:effectLst/>
                <a:latin typeface="STIXMath-Italic"/>
              </a:rPr>
              <a:t>𝑥 </a:t>
            </a:r>
            <a:r>
              <a:rPr lang="en-US" altLang="zh-CN" sz="1800" b="0" i="0" dirty="0">
                <a:solidFill>
                  <a:srgbClr val="000000"/>
                </a:solidFill>
                <a:effectLst/>
                <a:latin typeface="CharisSIL"/>
              </a:rPr>
              <a:t>isotope target were used for the </a:t>
            </a:r>
            <a:r>
              <a:rPr lang="en-US" altLang="zh-CN" sz="800" b="0" i="0" dirty="0">
                <a:solidFill>
                  <a:srgbClr val="000000"/>
                </a:solidFill>
                <a:effectLst/>
                <a:latin typeface="CharisSIL"/>
              </a:rPr>
              <a:t>27</a:t>
            </a:r>
            <a:r>
              <a:rPr lang="en-US" altLang="zh-CN" sz="1800" b="0" i="0" dirty="0">
                <a:solidFill>
                  <a:srgbClr val="000000"/>
                </a:solidFill>
                <a:effectLst/>
                <a:latin typeface="CharisSIL"/>
              </a:rPr>
              <a:t>Al(</a:t>
            </a:r>
            <a:r>
              <a:rPr lang="zh-CN" altLang="en-US" sz="1800" b="0" i="1" dirty="0">
                <a:solidFill>
                  <a:srgbClr val="000000"/>
                </a:solidFill>
                <a:effectLst/>
                <a:latin typeface="STIXMath-Italic"/>
              </a:rPr>
              <a:t>𝑝</a:t>
            </a:r>
            <a:r>
              <a:rPr lang="en-US" altLang="zh-CN" sz="1800" b="0" i="0" dirty="0">
                <a:solidFill>
                  <a:srgbClr val="000000"/>
                </a:solidFill>
                <a:effectLst/>
                <a:latin typeface="CharisSIL"/>
              </a:rPr>
              <a:t>, </a:t>
            </a:r>
            <a:r>
              <a:rPr lang="zh-CN" altLang="en-US" sz="1800" b="0" i="1" dirty="0">
                <a:solidFill>
                  <a:srgbClr val="000000"/>
                </a:solidFill>
                <a:effectLst/>
                <a:latin typeface="STIXMath-Italic"/>
              </a:rPr>
              <a:t>𝛾</a:t>
            </a:r>
            <a:r>
              <a:rPr lang="en-US" altLang="zh-CN" sz="1800" b="0" i="0" dirty="0">
                <a:solidFill>
                  <a:srgbClr val="000000"/>
                </a:solidFill>
                <a:effectLst/>
                <a:latin typeface="CharisSIL"/>
              </a:rPr>
              <a:t>)</a:t>
            </a:r>
            <a:r>
              <a:rPr lang="en-US" altLang="zh-CN" sz="800" b="0" i="0" dirty="0">
                <a:solidFill>
                  <a:srgbClr val="000000"/>
                </a:solidFill>
                <a:effectLst/>
                <a:latin typeface="CharisSIL"/>
              </a:rPr>
              <a:t>28</a:t>
            </a:r>
            <a:r>
              <a:rPr lang="en-US" altLang="zh-CN" sz="1800" b="0" i="0" dirty="0">
                <a:solidFill>
                  <a:srgbClr val="000000"/>
                </a:solidFill>
                <a:effectLst/>
                <a:latin typeface="CharisSIL"/>
              </a:rPr>
              <a:t>Si and </a:t>
            </a:r>
            <a:r>
              <a:rPr lang="en-US" altLang="zh-CN" sz="800" b="0" i="0" dirty="0">
                <a:solidFill>
                  <a:srgbClr val="000000"/>
                </a:solidFill>
                <a:effectLst/>
                <a:latin typeface="CharisSIL"/>
              </a:rPr>
              <a:t>18</a:t>
            </a:r>
            <a:r>
              <a:rPr lang="en-US" altLang="zh-CN" sz="1800" b="0" i="0" dirty="0">
                <a:solidFill>
                  <a:srgbClr val="000000"/>
                </a:solidFill>
                <a:effectLst/>
                <a:latin typeface="CharisSIL"/>
              </a:rPr>
              <a:t>O(</a:t>
            </a:r>
            <a:r>
              <a:rPr lang="zh-CN" altLang="en-US" sz="1800" b="0" i="1" dirty="0">
                <a:solidFill>
                  <a:srgbClr val="000000"/>
                </a:solidFill>
                <a:effectLst/>
                <a:latin typeface="STIXMath-Italic"/>
              </a:rPr>
              <a:t>𝑝</a:t>
            </a:r>
            <a:r>
              <a:rPr lang="en-US" altLang="zh-CN" sz="1800" b="0" i="0" dirty="0">
                <a:solidFill>
                  <a:srgbClr val="000000"/>
                </a:solidFill>
                <a:effectLst/>
                <a:latin typeface="CharisSIL"/>
              </a:rPr>
              <a:t>, </a:t>
            </a:r>
            <a:r>
              <a:rPr lang="zh-CN" altLang="en-US" sz="1800" b="0" i="1" dirty="0">
                <a:solidFill>
                  <a:srgbClr val="000000"/>
                </a:solidFill>
                <a:effectLst/>
                <a:latin typeface="STIXMath-Italic"/>
              </a:rPr>
              <a:t>𝛾</a:t>
            </a:r>
            <a:r>
              <a:rPr lang="en-US" altLang="zh-CN" sz="1800" b="0" i="0" dirty="0">
                <a:solidFill>
                  <a:srgbClr val="000000"/>
                </a:solidFill>
                <a:effectLst/>
                <a:latin typeface="CharisSIL"/>
              </a:rPr>
              <a:t>)</a:t>
            </a:r>
            <a:r>
              <a:rPr lang="en-US" altLang="zh-CN" sz="800" b="0" i="0" dirty="0">
                <a:solidFill>
                  <a:srgbClr val="000000"/>
                </a:solidFill>
                <a:effectLst/>
                <a:latin typeface="CharisSIL"/>
              </a:rPr>
              <a:t>19</a:t>
            </a:r>
            <a:r>
              <a:rPr lang="en-US" altLang="zh-CN" sz="1800" b="0" i="0" dirty="0">
                <a:solidFill>
                  <a:srgbClr val="000000"/>
                </a:solidFill>
                <a:effectLst/>
                <a:latin typeface="CharisSIL"/>
              </a:rPr>
              <a:t>F reaction measurements, respectively. For the two well-known resonances located at </a:t>
            </a:r>
            <a:r>
              <a:rPr lang="zh-CN" altLang="en-US" sz="1800" b="0" i="1" dirty="0">
                <a:solidFill>
                  <a:srgbClr val="000000"/>
                </a:solidFill>
                <a:effectLst/>
                <a:latin typeface="STIXMath-Italic"/>
              </a:rPr>
              <a:t>𝐸 </a:t>
            </a:r>
            <a:r>
              <a:rPr lang="zh-CN" altLang="en-US" sz="800" b="0" i="1" dirty="0">
                <a:solidFill>
                  <a:srgbClr val="000000"/>
                </a:solidFill>
                <a:effectLst/>
                <a:latin typeface="STIXMath-Italic"/>
              </a:rPr>
              <a:t>𝑝 </a:t>
            </a:r>
            <a:r>
              <a:rPr lang="en-US" altLang="zh-CN" sz="1800" b="0" i="0" dirty="0">
                <a:solidFill>
                  <a:srgbClr val="000000"/>
                </a:solidFill>
                <a:effectLst/>
                <a:latin typeface="CharisSIL"/>
              </a:rPr>
              <a:t>= 222.8 keV [</a:t>
            </a:r>
            <a:r>
              <a:rPr lang="en-US" altLang="zh-CN" sz="1800" b="0" i="0" dirty="0">
                <a:solidFill>
                  <a:srgbClr val="0080AC"/>
                </a:solidFill>
                <a:effectLst/>
                <a:latin typeface="CharisSIL"/>
              </a:rPr>
              <a:t>7</a:t>
            </a:r>
            <a:r>
              <a:rPr lang="en-US" altLang="zh-CN" sz="1800" b="0" i="0" dirty="0">
                <a:solidFill>
                  <a:srgbClr val="000000"/>
                </a:solidFill>
                <a:effectLst/>
                <a:latin typeface="CharisSIL"/>
              </a:rPr>
              <a:t>,</a:t>
            </a:r>
            <a:r>
              <a:rPr lang="en-US" altLang="zh-CN" sz="1800" b="0" i="0" dirty="0">
                <a:solidFill>
                  <a:srgbClr val="0080AC"/>
                </a:solidFill>
                <a:effectLst/>
                <a:latin typeface="CharisSIL"/>
              </a:rPr>
              <a:t>8</a:t>
            </a:r>
            <a:r>
              <a:rPr lang="en-US" altLang="zh-CN" sz="1800" b="0" i="0" dirty="0">
                <a:solidFill>
                  <a:srgbClr val="000000"/>
                </a:solidFill>
                <a:effectLst/>
                <a:latin typeface="CharisSIL"/>
              </a:rPr>
              <a:t>] and </a:t>
            </a:r>
            <a:r>
              <a:rPr lang="zh-CN" altLang="en-US" sz="1800" b="0" i="1" dirty="0">
                <a:solidFill>
                  <a:srgbClr val="000000"/>
                </a:solidFill>
                <a:effectLst/>
                <a:latin typeface="STIXMath-Italic"/>
              </a:rPr>
              <a:t>𝐸</a:t>
            </a:r>
            <a:r>
              <a:rPr lang="zh-CN" altLang="en-US" sz="800" b="0" i="1" dirty="0">
                <a:solidFill>
                  <a:srgbClr val="000000"/>
                </a:solidFill>
                <a:effectLst/>
                <a:latin typeface="STIXMath-Italic"/>
              </a:rPr>
              <a:t>𝑝 </a:t>
            </a:r>
            <a:r>
              <a:rPr lang="en-US" altLang="zh-CN" sz="1800" b="0" i="0" dirty="0">
                <a:solidFill>
                  <a:srgbClr val="000000"/>
                </a:solidFill>
                <a:effectLst/>
                <a:latin typeface="CharisSIL"/>
              </a:rPr>
              <a:t>= 151.3 keV [</a:t>
            </a:r>
            <a:r>
              <a:rPr lang="en-US" altLang="zh-CN" sz="1800" b="0" i="0" dirty="0">
                <a:solidFill>
                  <a:srgbClr val="0080AC"/>
                </a:solidFill>
                <a:effectLst/>
                <a:latin typeface="CharisSIL"/>
              </a:rPr>
              <a:t>7</a:t>
            </a:r>
            <a:r>
              <a:rPr lang="en-US" altLang="zh-CN" sz="1800" b="0" i="0" dirty="0">
                <a:solidFill>
                  <a:srgbClr val="000000"/>
                </a:solidFill>
                <a:effectLst/>
                <a:latin typeface="CharisSIL"/>
              </a:rPr>
              <a:t>,</a:t>
            </a:r>
            <a:r>
              <a:rPr lang="en-US" altLang="zh-CN" sz="1800" b="0" i="0" dirty="0">
                <a:solidFill>
                  <a:srgbClr val="0080AC"/>
                </a:solidFill>
                <a:effectLst/>
                <a:latin typeface="CharisSIL"/>
              </a:rPr>
              <a:t>9</a:t>
            </a:r>
            <a:r>
              <a:rPr lang="en-US" altLang="zh-CN" sz="1800" b="0" i="0" dirty="0">
                <a:solidFill>
                  <a:srgbClr val="000000"/>
                </a:solidFill>
                <a:effectLst/>
                <a:latin typeface="CharisSIL"/>
              </a:rPr>
              <a:t>], these two targets can be regarded as infinitely thick. A 6 </a:t>
            </a:r>
            <a:r>
              <a:rPr lang="en-US" altLang="zh-CN" sz="1800" b="0" i="0" dirty="0">
                <a:solidFill>
                  <a:srgbClr val="000000"/>
                </a:solidFill>
                <a:effectLst/>
                <a:latin typeface="STIXMath-Regular"/>
              </a:rPr>
              <a:t>× </a:t>
            </a:r>
            <a:r>
              <a:rPr lang="en-US" altLang="zh-CN" sz="1800" b="0" i="0" dirty="0">
                <a:solidFill>
                  <a:srgbClr val="000000"/>
                </a:solidFill>
                <a:effectLst/>
                <a:latin typeface="CharisSIL"/>
              </a:rPr>
              <a:t>6 </a:t>
            </a:r>
            <a:r>
              <a:rPr lang="en-US" altLang="zh-CN" sz="1800" b="0" i="0" dirty="0">
                <a:solidFill>
                  <a:srgbClr val="000000"/>
                </a:solidFill>
                <a:effectLst/>
                <a:latin typeface="STIXMath-Regular"/>
              </a:rPr>
              <a:t>× </a:t>
            </a:r>
            <a:r>
              <a:rPr lang="en-US" altLang="zh-CN" sz="1800" b="0" i="0" dirty="0">
                <a:solidFill>
                  <a:srgbClr val="000000"/>
                </a:solidFill>
                <a:effectLst/>
                <a:latin typeface="CharisSIL"/>
              </a:rPr>
              <a:t>12 cm BGO detector was placed behind the target to measure the </a:t>
            </a:r>
            <a:r>
              <a:rPr lang="zh-CN" altLang="en-US" sz="1800" b="0" i="1" dirty="0">
                <a:solidFill>
                  <a:srgbClr val="000000"/>
                </a:solidFill>
                <a:effectLst/>
                <a:latin typeface="STIXMath-Italic"/>
              </a:rPr>
              <a:t>𝛾 </a:t>
            </a:r>
            <a:r>
              <a:rPr lang="en-US" altLang="zh-CN" sz="1800" b="0" i="0" dirty="0">
                <a:solidFill>
                  <a:srgbClr val="000000"/>
                </a:solidFill>
                <a:effectLst/>
                <a:latin typeface="CharisSIL"/>
              </a:rPr>
              <a:t>rays. The typical </a:t>
            </a:r>
            <a:r>
              <a:rPr lang="zh-CN" altLang="en-US" sz="1800" b="0" i="1" dirty="0">
                <a:solidFill>
                  <a:srgbClr val="000000"/>
                </a:solidFill>
                <a:effectLst/>
                <a:latin typeface="STIXMath-Italic"/>
              </a:rPr>
              <a:t>𝛾</a:t>
            </a:r>
            <a:r>
              <a:rPr lang="en-US" altLang="zh-CN" sz="1800" b="0" i="0" dirty="0">
                <a:solidFill>
                  <a:srgbClr val="000000"/>
                </a:solidFill>
                <a:effectLst/>
                <a:latin typeface="CharisSIL"/>
              </a:rPr>
              <a:t>-ray spectra of the two capture reactions are shown in </a:t>
            </a:r>
            <a:r>
              <a:rPr lang="en-US" altLang="zh-CN" sz="1800" b="0" i="0" dirty="0">
                <a:solidFill>
                  <a:srgbClr val="0080AC"/>
                </a:solidFill>
                <a:effectLst/>
                <a:latin typeface="CharisSIL"/>
              </a:rPr>
              <a:t>Fig. 1</a:t>
            </a:r>
            <a:r>
              <a:rPr lang="en-US" altLang="zh-CN" sz="1800" b="0" i="0" dirty="0">
                <a:solidFill>
                  <a:srgbClr val="000000"/>
                </a:solidFill>
                <a:effectLst/>
                <a:latin typeface="CharisSIL"/>
              </a:rPr>
              <a:t>.</a:t>
            </a:r>
          </a:p>
          <a:p>
            <a:r>
              <a:rPr lang="en-US" altLang="zh-CN" sz="1800" b="0" i="0" dirty="0">
                <a:solidFill>
                  <a:srgbClr val="000000"/>
                </a:solidFill>
                <a:effectLst/>
                <a:latin typeface="CharisSIL"/>
              </a:rPr>
              <a:t>The integral region is filled in red, and the gray regions indicates the background.</a:t>
            </a:r>
            <a:r>
              <a:rPr lang="en-US" altLang="zh-CN" dirty="0"/>
              <a:t> </a:t>
            </a:r>
            <a:br>
              <a:rPr lang="en-US" altLang="zh-CN" dirty="0"/>
            </a:br>
            <a:r>
              <a:rPr lang="en-US" altLang="zh-CN" sz="1800" b="0" i="0" dirty="0">
                <a:solidFill>
                  <a:srgbClr val="000000"/>
                </a:solidFill>
                <a:effectLst/>
                <a:latin typeface="CharisSIL"/>
              </a:rPr>
              <a:t>To obtain precise yield curves, the beam energy was changed by adjusting the ACC voltage (</a:t>
            </a:r>
            <a:r>
              <a:rPr lang="zh-CN" altLang="en-US" sz="1800" b="0" i="1" dirty="0">
                <a:solidFill>
                  <a:srgbClr val="000000"/>
                </a:solidFill>
                <a:effectLst/>
                <a:latin typeface="STIXMath-Italic"/>
              </a:rPr>
              <a:t>𝑉</a:t>
            </a:r>
            <a:r>
              <a:rPr lang="en-US" altLang="zh-CN" sz="1800" b="0" i="0" dirty="0">
                <a:solidFill>
                  <a:srgbClr val="000000"/>
                </a:solidFill>
                <a:effectLst/>
                <a:latin typeface="STIXMath-Regular"/>
              </a:rPr>
              <a:t>ACC</a:t>
            </a:r>
            <a:r>
              <a:rPr lang="en-US" altLang="zh-CN" sz="1800" b="0" i="0" dirty="0">
                <a:solidFill>
                  <a:srgbClr val="000000"/>
                </a:solidFill>
                <a:effectLst/>
                <a:latin typeface="CharisSIL"/>
              </a:rPr>
              <a:t>) in a step size of 200</a:t>
            </a:r>
            <a:r>
              <a:rPr lang="en-US" altLang="zh-CN" sz="1800" b="0" i="0" dirty="0">
                <a:solidFill>
                  <a:srgbClr val="000000"/>
                </a:solidFill>
                <a:effectLst/>
                <a:latin typeface="STIXMath-Regular"/>
              </a:rPr>
              <a:t>∼</a:t>
            </a:r>
            <a:r>
              <a:rPr lang="en-US" altLang="zh-CN" sz="1800" b="0" i="0" dirty="0">
                <a:solidFill>
                  <a:srgbClr val="000000"/>
                </a:solidFill>
                <a:effectLst/>
                <a:latin typeface="CharisSIL"/>
              </a:rPr>
              <a:t>500 eV around the resonance energy (see </a:t>
            </a:r>
            <a:r>
              <a:rPr lang="en-US" altLang="zh-CN" sz="1800" b="0" i="0" dirty="0">
                <a:solidFill>
                  <a:srgbClr val="0080AC"/>
                </a:solidFill>
                <a:effectLst/>
                <a:latin typeface="CharisSIL"/>
              </a:rPr>
              <a:t>Fig. 2</a:t>
            </a:r>
            <a:r>
              <a:rPr lang="en-US" altLang="zh-CN" sz="1800" b="0" i="0" dirty="0">
                <a:solidFill>
                  <a:srgbClr val="000000"/>
                </a:solidFill>
                <a:effectLst/>
                <a:latin typeface="CharisSIL"/>
              </a:rPr>
              <a:t>). The data were well reproduced by the Geant4 [</a:t>
            </a:r>
            <a:r>
              <a:rPr lang="en-US" altLang="zh-CN" sz="1800" b="0" i="0" dirty="0">
                <a:solidFill>
                  <a:srgbClr val="0080AC"/>
                </a:solidFill>
                <a:effectLst/>
                <a:latin typeface="CharisSIL"/>
              </a:rPr>
              <a:t>10</a:t>
            </a:r>
            <a:r>
              <a:rPr lang="en-US" altLang="zh-CN" sz="1800" b="0" i="0" dirty="0">
                <a:solidFill>
                  <a:srgbClr val="000000"/>
                </a:solidFill>
                <a:effectLst/>
                <a:latin typeface="CharisSIL"/>
              </a:rPr>
              <a:t>] simulation by adjusting parameters such as the target composition, beam energy shift (</a:t>
            </a:r>
            <a:r>
              <a:rPr lang="zh-CN" altLang="en-US" sz="1800" b="0" i="1" dirty="0">
                <a:solidFill>
                  <a:srgbClr val="000000"/>
                </a:solidFill>
                <a:effectLst/>
                <a:latin typeface="STIXMath-Italic"/>
              </a:rPr>
              <a:t>𝛥𝐸</a:t>
            </a:r>
            <a:r>
              <a:rPr lang="en-US" altLang="zh-CN" sz="1800" b="0" i="0" dirty="0">
                <a:solidFill>
                  <a:srgbClr val="000000"/>
                </a:solidFill>
                <a:effectLst/>
                <a:latin typeface="STIXMath-Regular"/>
              </a:rPr>
              <a:t>shift</a:t>
            </a:r>
            <a:r>
              <a:rPr lang="en-US" altLang="zh-CN" sz="1800" b="0" i="0" dirty="0">
                <a:solidFill>
                  <a:srgbClr val="000000"/>
                </a:solidFill>
                <a:effectLst/>
                <a:latin typeface="CharisSIL"/>
              </a:rPr>
              <a:t>) and spread (</a:t>
            </a:r>
            <a:r>
              <a:rPr lang="zh-CN" altLang="en-US" sz="1800" b="0" i="1" dirty="0">
                <a:solidFill>
                  <a:srgbClr val="000000"/>
                </a:solidFill>
                <a:effectLst/>
                <a:latin typeface="STIXMath-Italic"/>
              </a:rPr>
              <a:t>𝛥𝐸</a:t>
            </a:r>
            <a:r>
              <a:rPr lang="en-US" altLang="zh-CN" sz="1800" b="0" i="0" dirty="0">
                <a:solidFill>
                  <a:srgbClr val="000000"/>
                </a:solidFill>
                <a:effectLst/>
                <a:latin typeface="STIXMath-Regular"/>
              </a:rPr>
              <a:t>b</a:t>
            </a:r>
            <a:r>
              <a:rPr lang="en-US" altLang="zh-CN" sz="1800" b="0" i="0" dirty="0">
                <a:solidFill>
                  <a:srgbClr val="000000"/>
                </a:solidFill>
                <a:effectLst/>
                <a:latin typeface="CharisSIL"/>
              </a:rPr>
              <a:t>). The simulation shows that for the proton beams at 151.3 and 222.8 keV, the</a:t>
            </a:r>
          </a:p>
          <a:p>
            <a:r>
              <a:rPr lang="en-US" altLang="zh-CN" sz="1800" b="0" i="0" dirty="0">
                <a:solidFill>
                  <a:srgbClr val="000000"/>
                </a:solidFill>
                <a:effectLst/>
                <a:latin typeface="CharisSIL"/>
              </a:rPr>
              <a:t>corresponding energy spreads are </a:t>
            </a:r>
            <a:r>
              <a:rPr lang="zh-CN" altLang="en-US" sz="1800" b="0" i="1" dirty="0">
                <a:solidFill>
                  <a:srgbClr val="000000"/>
                </a:solidFill>
                <a:effectLst/>
                <a:latin typeface="STIXMath-Italic"/>
              </a:rPr>
              <a:t>𝛥𝐸</a:t>
            </a:r>
            <a:r>
              <a:rPr lang="en-US" altLang="zh-CN" sz="1800" b="0" i="0" dirty="0">
                <a:solidFill>
                  <a:srgbClr val="000000"/>
                </a:solidFill>
                <a:effectLst/>
                <a:latin typeface="STIXMath-Regular"/>
              </a:rPr>
              <a:t>b </a:t>
            </a:r>
            <a:r>
              <a:rPr lang="en-US" altLang="zh-CN" sz="1800" b="0" i="0" dirty="0">
                <a:solidFill>
                  <a:srgbClr val="000000"/>
                </a:solidFill>
                <a:effectLst/>
                <a:latin typeface="CharisSIL"/>
              </a:rPr>
              <a:t>= 0.97</a:t>
            </a:r>
            <a:r>
              <a:rPr lang="en-US" altLang="zh-CN" sz="1800" b="0" i="0" dirty="0">
                <a:solidFill>
                  <a:srgbClr val="000000"/>
                </a:solidFill>
                <a:effectLst/>
                <a:latin typeface="STIXMath-Regular"/>
              </a:rPr>
              <a:t>+0</a:t>
            </a:r>
            <a:r>
              <a:rPr lang="en-US" altLang="zh-CN" sz="1800" b="0" i="1" dirty="0">
                <a:solidFill>
                  <a:srgbClr val="000000"/>
                </a:solidFill>
                <a:effectLst/>
                <a:latin typeface="STIXMath-Italic"/>
              </a:rPr>
              <a:t>.</a:t>
            </a:r>
            <a:r>
              <a:rPr lang="en-US" altLang="zh-CN" sz="1800" b="0" i="0" dirty="0">
                <a:solidFill>
                  <a:srgbClr val="000000"/>
                </a:solidFill>
                <a:effectLst/>
                <a:latin typeface="STIXMath-Regular"/>
              </a:rPr>
              <a:t>02 -0</a:t>
            </a:r>
            <a:r>
              <a:rPr lang="en-US" altLang="zh-CN" sz="1800" b="0" i="1" dirty="0">
                <a:solidFill>
                  <a:srgbClr val="000000"/>
                </a:solidFill>
                <a:effectLst/>
                <a:latin typeface="STIXMath-Italic"/>
              </a:rPr>
              <a:t>.</a:t>
            </a:r>
            <a:r>
              <a:rPr lang="en-US" altLang="zh-CN" sz="1800" b="0" i="0" dirty="0">
                <a:solidFill>
                  <a:srgbClr val="000000"/>
                </a:solidFill>
                <a:effectLst/>
                <a:latin typeface="STIXMath-Regular"/>
              </a:rPr>
              <a:t>05 </a:t>
            </a:r>
            <a:r>
              <a:rPr lang="en-US" altLang="zh-CN" sz="1800" b="0" i="0" dirty="0">
                <a:solidFill>
                  <a:srgbClr val="000000"/>
                </a:solidFill>
                <a:effectLst/>
                <a:latin typeface="CharisSIL"/>
              </a:rPr>
              <a:t>and 1.39</a:t>
            </a:r>
            <a:r>
              <a:rPr lang="en-US" altLang="zh-CN" sz="1800" b="0" i="0" dirty="0">
                <a:solidFill>
                  <a:srgbClr val="000000"/>
                </a:solidFill>
                <a:effectLst/>
                <a:latin typeface="STIXMath-Regular"/>
              </a:rPr>
              <a:t>+0</a:t>
            </a:r>
            <a:r>
              <a:rPr lang="en-US" altLang="zh-CN" sz="1800" b="0" i="1" dirty="0">
                <a:solidFill>
                  <a:srgbClr val="000000"/>
                </a:solidFill>
                <a:effectLst/>
                <a:latin typeface="STIXMath-Italic"/>
              </a:rPr>
              <a:t>.</a:t>
            </a:r>
            <a:r>
              <a:rPr lang="en-US" altLang="zh-CN" sz="1800" b="0" i="0" dirty="0">
                <a:solidFill>
                  <a:srgbClr val="000000"/>
                </a:solidFill>
                <a:effectLst/>
                <a:latin typeface="STIXMath-Regular"/>
              </a:rPr>
              <a:t>12 -0</a:t>
            </a:r>
            <a:r>
              <a:rPr lang="en-US" altLang="zh-CN" sz="1800" b="0" i="1" dirty="0">
                <a:solidFill>
                  <a:srgbClr val="000000"/>
                </a:solidFill>
                <a:effectLst/>
                <a:latin typeface="STIXMath-Italic"/>
              </a:rPr>
              <a:t>.</a:t>
            </a:r>
            <a:r>
              <a:rPr lang="en-US" altLang="zh-CN" sz="1800" b="0" i="0" dirty="0">
                <a:solidFill>
                  <a:srgbClr val="000000"/>
                </a:solidFill>
                <a:effectLst/>
                <a:latin typeface="STIXMath-Regular"/>
              </a:rPr>
              <a:t>28 </a:t>
            </a:r>
            <a:r>
              <a:rPr lang="en-US" altLang="zh-CN" sz="1800" b="0" i="0" dirty="0">
                <a:solidFill>
                  <a:srgbClr val="000000"/>
                </a:solidFill>
                <a:effectLst/>
                <a:latin typeface="CharisSIL"/>
              </a:rPr>
              <a:t>keV, while the energy shifts are </a:t>
            </a:r>
            <a:r>
              <a:rPr lang="zh-CN" altLang="en-US" sz="1800" b="0" i="1" dirty="0">
                <a:solidFill>
                  <a:srgbClr val="000000"/>
                </a:solidFill>
                <a:effectLst/>
                <a:latin typeface="STIXMath-Italic"/>
              </a:rPr>
              <a:t>𝛥𝐸</a:t>
            </a:r>
            <a:r>
              <a:rPr lang="en-US" altLang="zh-CN" sz="1800" b="0" i="0" dirty="0">
                <a:solidFill>
                  <a:srgbClr val="000000"/>
                </a:solidFill>
                <a:effectLst/>
                <a:latin typeface="STIXMath-Regular"/>
              </a:rPr>
              <a:t>shift </a:t>
            </a:r>
            <a:r>
              <a:rPr lang="en-US" altLang="zh-CN" sz="1800" b="0" i="0" dirty="0">
                <a:solidFill>
                  <a:srgbClr val="000000"/>
                </a:solidFill>
                <a:effectLst/>
                <a:latin typeface="CharisSIL"/>
              </a:rPr>
              <a:t>= (0.3 </a:t>
            </a:r>
            <a:r>
              <a:rPr lang="en-US" altLang="zh-CN" sz="1800" b="0" i="0" dirty="0">
                <a:solidFill>
                  <a:srgbClr val="000000"/>
                </a:solidFill>
                <a:effectLst/>
                <a:latin typeface="STIXMath-Regular"/>
              </a:rPr>
              <a:t>± </a:t>
            </a:r>
            <a:r>
              <a:rPr lang="en-US" altLang="zh-CN" sz="1800" b="0" i="0" dirty="0">
                <a:solidFill>
                  <a:srgbClr val="000000"/>
                </a:solidFill>
                <a:effectLst/>
                <a:latin typeface="CharisSIL"/>
              </a:rPr>
              <a:t>0.3) and (1.7 </a:t>
            </a:r>
            <a:r>
              <a:rPr lang="en-US" altLang="zh-CN" sz="1800" b="0" i="0" dirty="0">
                <a:solidFill>
                  <a:srgbClr val="000000"/>
                </a:solidFill>
                <a:effectLst/>
                <a:latin typeface="STIXMath-Regular"/>
              </a:rPr>
              <a:t>± </a:t>
            </a:r>
            <a:r>
              <a:rPr lang="en-US" altLang="zh-CN" sz="1800" b="0" i="0" dirty="0">
                <a:solidFill>
                  <a:srgbClr val="000000"/>
                </a:solidFill>
                <a:effectLst/>
                <a:latin typeface="CharisSIL"/>
              </a:rPr>
              <a:t>0.1) keV,</a:t>
            </a:r>
          </a:p>
          <a:p>
            <a:r>
              <a:rPr lang="en-US" altLang="zh-CN" sz="1800" b="0" i="0" dirty="0">
                <a:solidFill>
                  <a:srgbClr val="000000"/>
                </a:solidFill>
                <a:effectLst/>
                <a:latin typeface="CharisSIL"/>
              </a:rPr>
              <a:t>respectively [</a:t>
            </a:r>
            <a:r>
              <a:rPr lang="en-US" altLang="zh-CN" sz="1800" b="0" i="0" dirty="0">
                <a:solidFill>
                  <a:srgbClr val="0080AC"/>
                </a:solidFill>
                <a:effectLst/>
                <a:latin typeface="CharisSIL"/>
              </a:rPr>
              <a:t>4</a:t>
            </a:r>
            <a:r>
              <a:rPr lang="en-US" altLang="zh-CN" sz="1800" b="0" i="0" dirty="0">
                <a:solidFill>
                  <a:srgbClr val="000000"/>
                </a:solidFill>
                <a:effectLst/>
                <a:latin typeface="CharisSIL"/>
              </a:rPr>
              <a:t>]. These values are comparable with other similar accelerators [</a:t>
            </a:r>
            <a:r>
              <a:rPr lang="en-US" altLang="zh-CN" sz="1800" b="0" i="0" dirty="0">
                <a:solidFill>
                  <a:srgbClr val="0080AC"/>
                </a:solidFill>
                <a:effectLst/>
                <a:latin typeface="CharisSIL"/>
              </a:rPr>
              <a:t>11</a:t>
            </a:r>
            <a:r>
              <a:rPr lang="en-US" altLang="zh-CN" sz="1800" b="0" i="0" dirty="0">
                <a:solidFill>
                  <a:srgbClr val="000000"/>
                </a:solidFill>
                <a:effectLst/>
                <a:latin typeface="CharisSIL"/>
              </a:rPr>
              <a:t>,</a:t>
            </a:r>
            <a:r>
              <a:rPr lang="en-US" altLang="zh-CN" sz="1800" b="0" i="0" dirty="0">
                <a:solidFill>
                  <a:srgbClr val="0080AC"/>
                </a:solidFill>
                <a:effectLst/>
                <a:latin typeface="CharisSIL"/>
              </a:rPr>
              <a:t>12</a:t>
            </a:r>
            <a:r>
              <a:rPr lang="en-US" altLang="zh-CN" sz="1800" b="0" i="0" dirty="0">
                <a:solidFill>
                  <a:srgbClr val="000000"/>
                </a:solidFill>
                <a:effectLst/>
                <a:latin typeface="CharisSIL"/>
              </a:rPr>
              <a:t>]. It demonstrates that the platform in Hefei Facility satisfies well the requirements of nuclear astrophysics studies. In the near future, we will calibrate the beam energy in more detail with the</a:t>
            </a:r>
          </a:p>
          <a:p>
            <a:r>
              <a:rPr lang="en-US" altLang="zh-CN" sz="1800" b="0" i="0" dirty="0">
                <a:solidFill>
                  <a:srgbClr val="000000"/>
                </a:solidFill>
                <a:effectLst/>
                <a:latin typeface="CharisSIL"/>
              </a:rPr>
              <a:t>12C(</a:t>
            </a:r>
            <a:r>
              <a:rPr lang="zh-CN" altLang="en-US" sz="1800" b="0" i="1" dirty="0">
                <a:solidFill>
                  <a:srgbClr val="000000"/>
                </a:solidFill>
                <a:effectLst/>
                <a:latin typeface="STIXMath-Italic"/>
              </a:rPr>
              <a:t>𝑝</a:t>
            </a:r>
            <a:r>
              <a:rPr lang="en-US" altLang="zh-CN" sz="1800" b="0" i="0" dirty="0">
                <a:solidFill>
                  <a:srgbClr val="000000"/>
                </a:solidFill>
                <a:effectLst/>
                <a:latin typeface="CharisSIL"/>
              </a:rPr>
              <a:t>, </a:t>
            </a:r>
            <a:r>
              <a:rPr lang="zh-CN" altLang="en-US" sz="1800" b="0" i="1" dirty="0">
                <a:solidFill>
                  <a:srgbClr val="000000"/>
                </a:solidFill>
                <a:effectLst/>
                <a:latin typeface="STIXMath-Italic"/>
              </a:rPr>
              <a:t>𝛾</a:t>
            </a:r>
            <a:r>
              <a:rPr lang="en-US" altLang="zh-CN" sz="1800" b="0" i="0" dirty="0">
                <a:solidFill>
                  <a:srgbClr val="000000"/>
                </a:solidFill>
                <a:effectLst/>
                <a:latin typeface="CharisSIL"/>
              </a:rPr>
              <a:t>)13N non-resonant reaction.</a:t>
            </a:r>
            <a:r>
              <a:rPr lang="en-US" altLang="zh-CN" dirty="0"/>
              <a:t> </a:t>
            </a:r>
            <a:br>
              <a:rPr lang="en-US" altLang="zh-CN" dirty="0"/>
            </a:br>
            <a:endParaRPr lang="zh-CN" altLang="en-US" dirty="0"/>
          </a:p>
        </p:txBody>
      </p:sp>
      <p:sp>
        <p:nvSpPr>
          <p:cNvPr id="6" name="文本框 5">
            <a:extLst>
              <a:ext uri="{FF2B5EF4-FFF2-40B4-BE49-F238E27FC236}">
                <a16:creationId xmlns:a16="http://schemas.microsoft.com/office/drawing/2014/main" id="{9D7F66AA-9935-4939-B3E7-61FD397EBA94}"/>
              </a:ext>
            </a:extLst>
          </p:cNvPr>
          <p:cNvSpPr txBox="1"/>
          <p:nvPr/>
        </p:nvSpPr>
        <p:spPr>
          <a:xfrm>
            <a:off x="443552" y="361666"/>
            <a:ext cx="2982036" cy="369332"/>
          </a:xfrm>
          <a:prstGeom prst="rect">
            <a:avLst/>
          </a:prstGeom>
          <a:noFill/>
        </p:spPr>
        <p:txBody>
          <a:bodyPr wrap="square" rtlCol="0">
            <a:spAutoFit/>
          </a:bodyPr>
          <a:lstStyle/>
          <a:p>
            <a:r>
              <a:rPr lang="en-US" altLang="zh-CN" dirty="0"/>
              <a:t>details of energy calibration</a:t>
            </a:r>
            <a:endParaRPr lang="zh-CN" altLang="en-US" dirty="0"/>
          </a:p>
        </p:txBody>
      </p:sp>
    </p:spTree>
    <p:extLst>
      <p:ext uri="{BB962C8B-B14F-4D97-AF65-F5344CB8AC3E}">
        <p14:creationId xmlns:p14="http://schemas.microsoft.com/office/powerpoint/2010/main" val="3972557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APT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分析</a:t>
            </a:r>
            <a:endParaRPr lang="zh-CN" altLang="en-US" sz="2800" dirty="0">
              <a:ea typeface="微软雅黑" panose="020B0503020204020204" pitchFamily="34" charset="-122"/>
            </a:endParaRPr>
          </a:p>
        </p:txBody>
      </p:sp>
      <p:pic>
        <p:nvPicPr>
          <p:cNvPr id="8" name="图片 7"/>
          <p:cNvPicPr>
            <a:picLocks noChangeAspect="1"/>
          </p:cNvPicPr>
          <p:nvPr/>
        </p:nvPicPr>
        <p:blipFill rotWithShape="1">
          <a:blip r:embed="rId3"/>
          <a:srcRect b="12179"/>
          <a:stretch>
            <a:fillRect/>
          </a:stretch>
        </p:blipFill>
        <p:spPr>
          <a:xfrm>
            <a:off x="640187" y="3041857"/>
            <a:ext cx="5516058" cy="2911501"/>
          </a:xfrm>
          <a:prstGeom prst="rect">
            <a:avLst/>
          </a:prstGeom>
        </p:spPr>
      </p:pic>
      <p:sp>
        <p:nvSpPr>
          <p:cNvPr id="3" name="文本框 2"/>
          <p:cNvSpPr txBox="1"/>
          <p:nvPr/>
        </p:nvSpPr>
        <p:spPr>
          <a:xfrm>
            <a:off x="6736187" y="2065265"/>
            <a:ext cx="4619117" cy="3269421"/>
          </a:xfrm>
          <a:prstGeom prst="rect">
            <a:avLst/>
          </a:prstGeom>
          <a:noFill/>
        </p:spPr>
        <p:txBody>
          <a:bodyPr wrap="square" rtlCol="0">
            <a:spAutoFit/>
          </a:bodyPr>
          <a:lstStyle/>
          <a:p>
            <a:pPr>
              <a:lnSpc>
                <a:spcPct val="15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7#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靶注入能量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40 keV </a:t>
            </a: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布拉格峰位置在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110 nm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处</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实验靶中的</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19</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会集中</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65 nm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处</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靶核粒子随束流轰击向靶表面移动</a:t>
            </a:r>
          </a:p>
        </p:txBody>
      </p:sp>
      <p:sp>
        <p:nvSpPr>
          <p:cNvPr id="4" name="文本框 3"/>
          <p:cNvSpPr txBox="1"/>
          <p:nvPr/>
        </p:nvSpPr>
        <p:spPr>
          <a:xfrm>
            <a:off x="2311971" y="4635917"/>
            <a:ext cx="754602" cy="369332"/>
          </a:xfrm>
          <a:prstGeom prst="rect">
            <a:avLst/>
          </a:prstGeom>
          <a:noFill/>
        </p:spPr>
        <p:txBody>
          <a:bodyPr wrap="square" rtlCol="0">
            <a:spAutoFit/>
          </a:bodyPr>
          <a:lstStyle/>
          <a:p>
            <a:r>
              <a:rPr lang="en-US" altLang="zh-CN"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Cr</a:t>
            </a:r>
            <a:endParaRPr lang="zh-CN" altLang="en-US"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3951005" y="4635917"/>
            <a:ext cx="754602" cy="369332"/>
          </a:xfrm>
          <a:prstGeom prst="rect">
            <a:avLst/>
          </a:prstGeom>
          <a:noFill/>
        </p:spPr>
        <p:txBody>
          <a:bodyPr wrap="square" rtlCol="0">
            <a:spAutoFit/>
          </a:bodyPr>
          <a:lstStyle/>
          <a:p>
            <a:r>
              <a:rPr lang="en-US" altLang="zh-CN"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Fe</a:t>
            </a:r>
            <a:endParaRPr lang="zh-CN" altLang="en-US"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矩形 13"/>
          <p:cNvSpPr/>
          <p:nvPr/>
        </p:nvSpPr>
        <p:spPr>
          <a:xfrm>
            <a:off x="6736187" y="1545142"/>
            <a:ext cx="4203395" cy="400110"/>
          </a:xfrm>
          <a:prstGeom prst="rect">
            <a:avLst/>
          </a:prstGeom>
        </p:spPr>
        <p:txBody>
          <a:bodyPr wrap="non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样品：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7#</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靶 累计辐照质子束流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109 C</a:t>
            </a:r>
          </a:p>
        </p:txBody>
      </p:sp>
      <p:sp>
        <p:nvSpPr>
          <p:cNvPr id="11" name="文本框 10"/>
          <p:cNvSpPr txBox="1"/>
          <p:nvPr/>
        </p:nvSpPr>
        <p:spPr>
          <a:xfrm>
            <a:off x="11330813" y="6272073"/>
            <a:ext cx="494042"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17</a:t>
            </a:r>
            <a:endParaRPr lang="zh-CN" altLang="en-US" b="1" dirty="0">
              <a:latin typeface="Times New Roman" panose="02020603050405020304" pitchFamily="18" charset="0"/>
              <a:cs typeface="Times New Roman" panose="02020603050405020304" pitchFamily="18" charset="0"/>
            </a:endParaRPr>
          </a:p>
        </p:txBody>
      </p:sp>
      <p:sp>
        <p:nvSpPr>
          <p:cNvPr id="6" name="矩形 5"/>
          <p:cNvSpPr/>
          <p:nvPr/>
        </p:nvSpPr>
        <p:spPr>
          <a:xfrm>
            <a:off x="640187" y="1523314"/>
            <a:ext cx="6096000" cy="1883657"/>
          </a:xfrm>
          <a:prstGeom prst="rect">
            <a:avLst/>
          </a:prstGeom>
        </p:spPr>
        <p:txBody>
          <a:bodyPr>
            <a:spAutoFit/>
          </a:bodyPr>
          <a:lstStyle/>
          <a:p>
            <a:pPr>
              <a:lnSpc>
                <a:spcPct val="15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APT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：三维原子探针层析技术</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深度分辨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0.2 nm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定量分析不同元素的原子个数</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使用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FIB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制备针尖样品</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endParaRPr>
          </a:p>
          <a:p>
            <a:pPr>
              <a:lnSpc>
                <a:spcPct val="150000"/>
              </a:lnSpc>
            </a:pP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APT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分析：</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Geant4</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验证</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APT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深度分布可靠性</a:t>
            </a:r>
            <a:endParaRPr lang="zh-CN" altLang="en-US" sz="2800" dirty="0">
              <a:ea typeface="微软雅黑" panose="020B0503020204020204" pitchFamily="34" charset="-122"/>
            </a:endParaRPr>
          </a:p>
        </p:txBody>
      </p:sp>
      <p:pic>
        <p:nvPicPr>
          <p:cNvPr id="8" name="图片 7"/>
          <p:cNvPicPr>
            <a:picLocks noChangeAspect="1"/>
          </p:cNvPicPr>
          <p:nvPr/>
        </p:nvPicPr>
        <p:blipFill rotWithShape="1">
          <a:blip r:embed="rId3"/>
          <a:srcRect b="9302"/>
          <a:stretch>
            <a:fillRect/>
          </a:stretch>
        </p:blipFill>
        <p:spPr>
          <a:xfrm>
            <a:off x="896505" y="1929772"/>
            <a:ext cx="4848556" cy="2643011"/>
          </a:xfrm>
          <a:prstGeom prst="rect">
            <a:avLst/>
          </a:prstGeom>
        </p:spPr>
      </p:pic>
      <p:pic>
        <p:nvPicPr>
          <p:cNvPr id="9" name="图片 8"/>
          <p:cNvPicPr>
            <a:picLocks noChangeAspect="1"/>
          </p:cNvPicPr>
          <p:nvPr/>
        </p:nvPicPr>
        <p:blipFill>
          <a:blip r:embed="rId4"/>
          <a:stretch>
            <a:fillRect/>
          </a:stretch>
        </p:blipFill>
        <p:spPr>
          <a:xfrm>
            <a:off x="6302752" y="1650822"/>
            <a:ext cx="4615982" cy="2921961"/>
          </a:xfrm>
          <a:prstGeom prst="rect">
            <a:avLst/>
          </a:prstGeom>
        </p:spPr>
      </p:pic>
      <p:sp>
        <p:nvSpPr>
          <p:cNvPr id="4" name="矩形 3"/>
          <p:cNvSpPr/>
          <p:nvPr/>
        </p:nvSpPr>
        <p:spPr>
          <a:xfrm>
            <a:off x="1109295" y="4864280"/>
            <a:ext cx="10955458" cy="961097"/>
          </a:xfrm>
          <a:prstGeom prst="rect">
            <a:avLst/>
          </a:prstGeom>
        </p:spPr>
        <p:txBody>
          <a:bodyPr wrap="square">
            <a:spAutoFit/>
          </a:bodyPr>
          <a:lstStyle/>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长时间高强度质子束</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轰击后，靶中</a:t>
            </a:r>
            <a:r>
              <a:rPr lang="en-US" altLang="zh-CN" sz="2000" b="1" baseline="30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baseline="30000" dirty="0">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F集中在Fe衬表面附近的薄层中</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-&gt;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指导</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Geant4</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模拟</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可能来自束流辐照时的粒子扩散效应</a:t>
            </a:r>
          </a:p>
        </p:txBody>
      </p:sp>
      <p:sp>
        <p:nvSpPr>
          <p:cNvPr id="6" name="文本框 5"/>
          <p:cNvSpPr txBox="1"/>
          <p:nvPr/>
        </p:nvSpPr>
        <p:spPr>
          <a:xfrm>
            <a:off x="11330813" y="6272073"/>
            <a:ext cx="417842"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18</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束流能量刻度</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2800" dirty="0">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1195067" y="1234542"/>
            <a:ext cx="4772019" cy="2696813"/>
          </a:xfrm>
          <a:prstGeom prst="rect">
            <a:avLst/>
          </a:prstGeom>
        </p:spPr>
      </p:pic>
      <p:grpSp>
        <p:nvGrpSpPr>
          <p:cNvPr id="9" name="组合 8"/>
          <p:cNvGrpSpPr/>
          <p:nvPr/>
        </p:nvGrpSpPr>
        <p:grpSpPr>
          <a:xfrm>
            <a:off x="7034980" y="1361250"/>
            <a:ext cx="3483007" cy="5218912"/>
            <a:chOff x="7170197" y="1325740"/>
            <a:chExt cx="3483007" cy="5218912"/>
          </a:xfrm>
        </p:grpSpPr>
        <p:pic>
          <p:nvPicPr>
            <p:cNvPr id="5" name="图片 4"/>
            <p:cNvPicPr>
              <a:picLocks noChangeAspect="1"/>
            </p:cNvPicPr>
            <p:nvPr/>
          </p:nvPicPr>
          <p:blipFill rotWithShape="1">
            <a:blip r:embed="rId4"/>
            <a:srcRect r="49798"/>
            <a:stretch>
              <a:fillRect/>
            </a:stretch>
          </p:blipFill>
          <p:spPr>
            <a:xfrm>
              <a:off x="7170198" y="1325740"/>
              <a:ext cx="3483006" cy="2568254"/>
            </a:xfrm>
            <a:prstGeom prst="rect">
              <a:avLst/>
            </a:prstGeom>
          </p:spPr>
        </p:pic>
        <p:pic>
          <p:nvPicPr>
            <p:cNvPr id="7" name="图片 6"/>
            <p:cNvPicPr>
              <a:picLocks noChangeAspect="1"/>
            </p:cNvPicPr>
            <p:nvPr/>
          </p:nvPicPr>
          <p:blipFill rotWithShape="1">
            <a:blip r:embed="rId4"/>
            <a:srcRect l="49798"/>
            <a:stretch>
              <a:fillRect/>
            </a:stretch>
          </p:blipFill>
          <p:spPr>
            <a:xfrm>
              <a:off x="7170197" y="3976398"/>
              <a:ext cx="3483007" cy="2568254"/>
            </a:xfrm>
            <a:prstGeom prst="rect">
              <a:avLst/>
            </a:prstGeom>
          </p:spPr>
        </p:pic>
      </p:grpSp>
      <p:sp>
        <p:nvSpPr>
          <p:cNvPr id="8" name="文本框 7"/>
          <p:cNvSpPr txBox="1"/>
          <p:nvPr/>
        </p:nvSpPr>
        <p:spPr>
          <a:xfrm>
            <a:off x="2566222" y="4011908"/>
            <a:ext cx="2911875"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束流能量刻度实验设置</a:t>
            </a:r>
          </a:p>
        </p:txBody>
      </p:sp>
      <mc:AlternateContent xmlns:mc="http://schemas.openxmlformats.org/markup-compatibility/2006" xmlns:a14="http://schemas.microsoft.com/office/drawing/2010/main">
        <mc:Choice Requires="a14">
          <p:graphicFrame>
            <p:nvGraphicFramePr>
              <p:cNvPr id="10" name="表格 9"/>
              <p:cNvGraphicFramePr>
                <a:graphicFrameLocks noGrp="1"/>
              </p:cNvGraphicFramePr>
              <p:nvPr/>
            </p:nvGraphicFramePr>
            <p:xfrm>
              <a:off x="716965" y="4801619"/>
              <a:ext cx="5728224" cy="1015683"/>
            </p:xfrm>
            <a:graphic>
              <a:graphicData uri="http://schemas.openxmlformats.org/drawingml/2006/table">
                <a:tbl>
                  <a:tblPr firstRow="1" bandRow="1">
                    <a:tableStyleId>{5C22544A-7EE6-4342-B048-85BDC9FD1C3A}</a:tableStyleId>
                  </a:tblPr>
                  <a:tblGrid>
                    <a:gridCol w="1909408">
                      <a:extLst>
                        <a:ext uri="{9D8B030D-6E8A-4147-A177-3AD203B41FA5}">
                          <a16:colId xmlns:a16="http://schemas.microsoft.com/office/drawing/2014/main" val="20000"/>
                        </a:ext>
                      </a:extLst>
                    </a:gridCol>
                    <a:gridCol w="1909408">
                      <a:extLst>
                        <a:ext uri="{9D8B030D-6E8A-4147-A177-3AD203B41FA5}">
                          <a16:colId xmlns:a16="http://schemas.microsoft.com/office/drawing/2014/main" val="20001"/>
                        </a:ext>
                      </a:extLst>
                    </a:gridCol>
                    <a:gridCol w="1909408">
                      <a:extLst>
                        <a:ext uri="{9D8B030D-6E8A-4147-A177-3AD203B41FA5}">
                          <a16:colId xmlns:a16="http://schemas.microsoft.com/office/drawing/2014/main" val="20002"/>
                        </a:ext>
                      </a:extLst>
                    </a:gridCol>
                  </a:tblGrid>
                  <a:tr h="272661">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束流能量</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(keV)</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151.3</a:t>
                          </a:r>
                        </a:p>
                      </a:txBody>
                      <a:tcPr/>
                    </a:tc>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222.8</a:t>
                          </a:r>
                        </a:p>
                      </a:txBody>
                      <a:tcPr/>
                    </a:tc>
                    <a:extLst>
                      <a:ext uri="{0D108BD9-81ED-4DB2-BD59-A6C34878D82A}">
                        <a16:rowId xmlns:a16="http://schemas.microsoft.com/office/drawing/2014/main" val="10000"/>
                      </a:ext>
                    </a:extLst>
                  </a:tr>
                  <a:tr h="277003">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能散</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(keV)</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0.97</m:t>
                                    </m:r>
                                  </m:e>
                                  <m:sub>
                                    <m:r>
                                      <a:rPr lang="en-US" altLang="zh-CN" sz="1600" b="0" i="1" smtClean="0">
                                        <a:latin typeface="Cambria Math" panose="02040503050406030204" pitchFamily="18" charset="0"/>
                                      </a:rPr>
                                      <m:t>−0.05</m:t>
                                    </m:r>
                                  </m:sub>
                                  <m:sup>
                                    <m:r>
                                      <a:rPr lang="en-US" altLang="zh-CN" sz="1600" b="0" i="1" smtClean="0">
                                        <a:latin typeface="Cambria Math" panose="02040503050406030204" pitchFamily="18" charset="0"/>
                                      </a:rPr>
                                      <m:t>+0.02</m:t>
                                    </m:r>
                                  </m:sup>
                                </m:sSubSup>
                              </m:oMath>
                            </m:oMathPara>
                          </a14:m>
                          <a:endParaRPr lang="zh-CN" altLang="en-US" sz="1600" baseline="-250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1.39</m:t>
                                    </m:r>
                                  </m:e>
                                  <m:sub>
                                    <m:r>
                                      <a:rPr lang="en-US" altLang="zh-CN" sz="1600" b="0" i="1" smtClean="0">
                                        <a:latin typeface="Cambria Math" panose="02040503050406030204" pitchFamily="18" charset="0"/>
                                      </a:rPr>
                                      <m:t>−0.28</m:t>
                                    </m:r>
                                  </m:sub>
                                  <m:sup>
                                    <m:r>
                                      <a:rPr lang="en-US" altLang="zh-CN" sz="1600" b="0" i="1" smtClean="0">
                                        <a:latin typeface="Cambria Math" panose="02040503050406030204" pitchFamily="18" charset="0"/>
                                      </a:rPr>
                                      <m:t>+0.12</m:t>
                                    </m:r>
                                  </m:sup>
                                </m:sSubSup>
                              </m:oMath>
                            </m:oMathPara>
                          </a14:m>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10001"/>
                      </a:ext>
                    </a:extLst>
                  </a:tr>
                  <a:tr h="272661">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能量偏移</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(keV)</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0.3±0.3</a:t>
                          </a:r>
                        </a:p>
                      </a:txBody>
                      <a:tcPr/>
                    </a:tc>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1.7±0.1</a:t>
                          </a:r>
                        </a:p>
                      </a:txBody>
                      <a:tcPr/>
                    </a:tc>
                    <a:extLst>
                      <a:ext uri="{0D108BD9-81ED-4DB2-BD59-A6C34878D82A}">
                        <a16:rowId xmlns:a16="http://schemas.microsoft.com/office/drawing/2014/main" val="10002"/>
                      </a:ext>
                    </a:extLst>
                  </a:tr>
                </a:tbl>
              </a:graphicData>
            </a:graphic>
          </p:graphicFrame>
        </mc:Choice>
        <mc:Fallback xmlns="">
          <p:graphicFrame>
            <p:nvGraphicFramePr>
              <p:cNvPr id="10" name="表格 9"/>
              <p:cNvGraphicFramePr>
                <a:graphicFrameLocks noGrp="1"/>
              </p:cNvGraphicFramePr>
              <p:nvPr/>
            </p:nvGraphicFramePr>
            <p:xfrm>
              <a:off x="716965" y="4801619"/>
              <a:ext cx="5728224" cy="1015683"/>
            </p:xfrm>
            <a:graphic>
              <a:graphicData uri="http://schemas.openxmlformats.org/drawingml/2006/table">
                <a:tbl>
                  <a:tblPr firstRow="1" bandRow="1">
                    <a:tableStyleId>{5C22544A-7EE6-4342-B048-85BDC9FD1C3A}</a:tableStyleId>
                  </a:tblPr>
                  <a:tblGrid>
                    <a:gridCol w="1909408"/>
                    <a:gridCol w="1909408"/>
                    <a:gridCol w="1909408"/>
                  </a:tblGrid>
                  <a:tr h="272661">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束流能量</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(keV)</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151.3</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222.8</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a:tc>
                  </a:tr>
                  <a:tr h="338455">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能散</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(keV)</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endParaRPr lang="zh-CN"/>
                        </a:p>
                      </a:txBody>
                      <a:tcPr>
                        <a:blipFill>
                          <a:blip r:embed="rId5"/>
                        </a:blipFill>
                      </a:tcPr>
                    </a:tc>
                    <a:tc>
                      <a:txBody>
                        <a:bodyPr/>
                        <a:lstStyle/>
                        <a:p>
                          <a:endParaRPr lang="zh-CN"/>
                        </a:p>
                      </a:txBody>
                      <a:tcPr>
                        <a:blipFill>
                          <a:blip r:embed="rId5"/>
                        </a:blipFill>
                      </a:tcPr>
                    </a:tc>
                  </a:tr>
                  <a:tr h="272661">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能量偏移</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(keV)</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0.3±0.3</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algn="ct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1.7±0.1</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a:tc>
                  </a:tr>
                </a:tbl>
              </a:graphicData>
            </a:graphic>
          </p:graphicFrame>
        </mc:Fallback>
      </mc:AlternateContent>
      <p:sp>
        <p:nvSpPr>
          <p:cNvPr id="11" name="文本框 10"/>
          <p:cNvSpPr txBox="1"/>
          <p:nvPr/>
        </p:nvSpPr>
        <p:spPr>
          <a:xfrm>
            <a:off x="2788164" y="5929905"/>
            <a:ext cx="2911875"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束流能量刻度结果</a:t>
            </a:r>
          </a:p>
        </p:txBody>
      </p:sp>
      <p:sp>
        <p:nvSpPr>
          <p:cNvPr id="12" name="文本框 11"/>
          <p:cNvSpPr txBox="1"/>
          <p:nvPr/>
        </p:nvSpPr>
        <p:spPr>
          <a:xfrm>
            <a:off x="11330812" y="6272073"/>
            <a:ext cx="744057"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19</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704D17-283F-40D9-9185-40729D62FF7D}"/>
              </a:ext>
            </a:extLst>
          </p:cNvPr>
          <p:cNvSpPr txBox="1">
            <a:spLocks/>
          </p:cNvSpPr>
          <p:nvPr/>
        </p:nvSpPr>
        <p:spPr>
          <a:xfrm>
            <a:off x="1076941" y="228247"/>
            <a:ext cx="7010400" cy="8223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zh-CN" altLang="en-US" sz="2800" b="1" dirty="0"/>
          </a:p>
        </p:txBody>
      </p:sp>
      <p:pic>
        <p:nvPicPr>
          <p:cNvPr id="3" name="Picture 14" descr="循环突破new">
            <a:extLst>
              <a:ext uri="{FF2B5EF4-FFF2-40B4-BE49-F238E27FC236}">
                <a16:creationId xmlns:a16="http://schemas.microsoft.com/office/drawing/2014/main" id="{FD4E67D7-DCC7-4136-8549-F7B5F873B4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942" y="2058032"/>
            <a:ext cx="4183528" cy="37268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4" name="组合 3">
            <a:extLst>
              <a:ext uri="{FF2B5EF4-FFF2-40B4-BE49-F238E27FC236}">
                <a16:creationId xmlns:a16="http://schemas.microsoft.com/office/drawing/2014/main" id="{31E6B082-B3B4-40BF-BF88-6E42C94A977E}"/>
              </a:ext>
            </a:extLst>
          </p:cNvPr>
          <p:cNvGrpSpPr/>
          <p:nvPr/>
        </p:nvGrpSpPr>
        <p:grpSpPr bwMode="auto">
          <a:xfrm>
            <a:off x="6966803" y="1622575"/>
            <a:ext cx="3883021" cy="3875103"/>
            <a:chOff x="4303643" y="2216428"/>
            <a:chExt cx="4705936" cy="4446311"/>
          </a:xfrm>
        </p:grpSpPr>
        <p:sp>
          <p:nvSpPr>
            <p:cNvPr id="5" name="矩形 3">
              <a:extLst>
                <a:ext uri="{FF2B5EF4-FFF2-40B4-BE49-F238E27FC236}">
                  <a16:creationId xmlns:a16="http://schemas.microsoft.com/office/drawing/2014/main" id="{531980C7-973D-4BC7-B1B5-46EB63E69437}"/>
                </a:ext>
              </a:extLst>
            </p:cNvPr>
            <p:cNvSpPr>
              <a:spLocks noChangeArrowheads="1"/>
            </p:cNvSpPr>
            <p:nvPr/>
          </p:nvSpPr>
          <p:spPr bwMode="auto">
            <a:xfrm>
              <a:off x="4448175" y="6186489"/>
              <a:ext cx="40513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500" b="1"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rPr>
                <a:t>部分恒星演化核合成路径图</a:t>
              </a:r>
            </a:p>
          </p:txBody>
        </p:sp>
        <p:grpSp>
          <p:nvGrpSpPr>
            <p:cNvPr id="6" name="Group 13">
              <a:extLst>
                <a:ext uri="{FF2B5EF4-FFF2-40B4-BE49-F238E27FC236}">
                  <a16:creationId xmlns:a16="http://schemas.microsoft.com/office/drawing/2014/main" id="{D8579770-4925-4790-9BB1-E22FEAC9CD98}"/>
                </a:ext>
              </a:extLst>
            </p:cNvPr>
            <p:cNvGrpSpPr/>
            <p:nvPr/>
          </p:nvGrpSpPr>
          <p:grpSpPr bwMode="auto">
            <a:xfrm>
              <a:off x="4303643" y="2216428"/>
              <a:ext cx="4705936" cy="4396614"/>
              <a:chOff x="887" y="730"/>
              <a:chExt cx="3702" cy="3357"/>
            </a:xfrm>
          </p:grpSpPr>
          <p:pic>
            <p:nvPicPr>
              <p:cNvPr id="8" name="Picture 10" descr="能级图">
                <a:extLst>
                  <a:ext uri="{FF2B5EF4-FFF2-40B4-BE49-F238E27FC236}">
                    <a16:creationId xmlns:a16="http://schemas.microsoft.com/office/drawing/2014/main" id="{AEA93635-E9C7-4BF2-9632-220CB862F2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 y="1135"/>
                <a:ext cx="3700" cy="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a:extLst>
                  <a:ext uri="{FF2B5EF4-FFF2-40B4-BE49-F238E27FC236}">
                    <a16:creationId xmlns:a16="http://schemas.microsoft.com/office/drawing/2014/main" id="{B1918609-7098-4926-BD0D-0CCAD6ED0678}"/>
                  </a:ext>
                </a:extLst>
              </p:cNvPr>
              <p:cNvSpPr>
                <a:spLocks noChangeArrowheads="1"/>
              </p:cNvSpPr>
              <p:nvPr/>
            </p:nvSpPr>
            <p:spPr bwMode="auto">
              <a:xfrm>
                <a:off x="1096" y="2513"/>
                <a:ext cx="1043" cy="1186"/>
              </a:xfrm>
              <a:prstGeom prst="rect">
                <a:avLst/>
              </a:prstGeom>
              <a:noFill/>
              <a:ln w="19050">
                <a:solidFill>
                  <a:srgbClr val="0000FF"/>
                </a:solidFill>
                <a:miter lim="800000"/>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channel:</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400"/>
                  </a:spcBef>
                  <a:spcAft>
                    <a:spcPts val="0"/>
                  </a:spcAft>
                  <a:buClr>
                    <a:srgbClr val="FF0000"/>
                  </a:buClr>
                  <a:buSzPct val="80000"/>
                  <a:buFont typeface="Wingdings" panose="05000000000000000000" pitchFamily="2" charset="2"/>
                  <a:buChar char="l"/>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(p,</a:t>
                </a:r>
                <a:r>
                  <a:rPr kumimoji="0" lang="en-US" altLang="zh-CN" sz="1800" b="1" i="0" u="none" strike="noStrike" kern="1200" cap="none" spc="0" normalizeH="0" baseline="0" noProof="0" dirty="0">
                    <a:ln>
                      <a:noFill/>
                    </a:ln>
                    <a:solidFill>
                      <a:srgbClr val="336699"/>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r>
                  <a:rPr kumimoji="0" lang="en-US" altLang="zh-CN" sz="1800" b="1" i="0" u="none" strike="noStrike" kern="1200" cap="none" spc="0" normalizeH="0" baseline="-25000" noProof="0" dirty="0">
                    <a:ln>
                      <a:noFill/>
                    </a:ln>
                    <a:solidFill>
                      <a:srgbClr val="336699"/>
                    </a:solidFill>
                    <a:effectLst/>
                    <a:uLnTx/>
                    <a:uFillTx/>
                    <a:latin typeface="Times New Roman" panose="02020603050405020304" pitchFamily="18" charset="0"/>
                    <a:ea typeface="宋体" panose="02010600030101010101" pitchFamily="2" charset="-122"/>
                    <a:cs typeface="Times New Roman" panose="02020603050405020304" pitchFamily="18" charset="0"/>
                  </a:rPr>
                  <a:t>0</a:t>
                </a: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l" defTabSz="914400" rtl="0" eaLnBrk="1" fontAlgn="auto" latinLnBrk="0" hangingPunct="1">
                  <a:lnSpc>
                    <a:spcPct val="100000"/>
                  </a:lnSpc>
                  <a:spcBef>
                    <a:spcPts val="400"/>
                  </a:spcBef>
                  <a:spcAft>
                    <a:spcPts val="0"/>
                  </a:spcAft>
                  <a:buClr>
                    <a:srgbClr val="FF0000"/>
                  </a:buClr>
                  <a:buSzPct val="80000"/>
                  <a:buFont typeface="Wingdings" panose="05000000000000000000" pitchFamily="2" charset="2"/>
                  <a:buChar char="l"/>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(p,</a:t>
                </a:r>
                <a:r>
                  <a:rPr kumimoji="0" lang="en-US" altLang="zh-CN" sz="1800" b="1" i="0" u="none" strike="noStrike" kern="1200" cap="none" spc="0" normalizeH="0" baseline="0" noProof="0" dirty="0">
                    <a:ln>
                      <a:noFill/>
                    </a:ln>
                    <a:solidFill>
                      <a:srgbClr val="0099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r>
                  <a:rPr kumimoji="0" lang="en-US" altLang="zh-CN" sz="1800" b="1" i="0" u="none" strike="noStrike" kern="1200" cap="none" spc="0" normalizeH="0" baseline="-25000" noProof="0" dirty="0">
                    <a:ln>
                      <a:noFill/>
                    </a:ln>
                    <a:solidFill>
                      <a:srgbClr val="0099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l" defTabSz="914400" rtl="0" eaLnBrk="1" fontAlgn="auto" latinLnBrk="0" hangingPunct="1">
                  <a:lnSpc>
                    <a:spcPct val="100000"/>
                  </a:lnSpc>
                  <a:spcBef>
                    <a:spcPts val="400"/>
                  </a:spcBef>
                  <a:spcAft>
                    <a:spcPts val="0"/>
                  </a:spcAft>
                  <a:buClr>
                    <a:srgbClr val="FF0000"/>
                  </a:buClr>
                  <a:buSzPct val="80000"/>
                  <a:buFont typeface="Wingdings" panose="05000000000000000000" pitchFamily="2" charset="2"/>
                  <a:buChar char="l"/>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(p,</a:t>
                </a: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r>
                  <a:rPr kumimoji="0" lang="en-US" altLang="zh-CN" sz="1800" b="1" i="0" u="none" strike="noStrike" kern="1200" cap="none" spc="0" normalizeH="0" baseline="-2500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p:txBody>
          </p:sp>
          <p:sp>
            <p:nvSpPr>
              <p:cNvPr id="10" name="Rectangle 13">
                <a:extLst>
                  <a:ext uri="{FF2B5EF4-FFF2-40B4-BE49-F238E27FC236}">
                    <a16:creationId xmlns:a16="http://schemas.microsoft.com/office/drawing/2014/main" id="{C34304EF-E55E-44B1-971A-52D034430B43}"/>
                  </a:ext>
                </a:extLst>
              </p:cNvPr>
              <p:cNvSpPr>
                <a:spLocks noChangeArrowheads="1"/>
              </p:cNvSpPr>
              <p:nvPr/>
            </p:nvSpPr>
            <p:spPr bwMode="auto">
              <a:xfrm>
                <a:off x="889" y="730"/>
                <a:ext cx="3700" cy="3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1" i="0" u="none" strike="noStrike" kern="1200" cap="none" spc="0" normalizeH="0" baseline="3000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19</a:t>
                </a:r>
                <a:r>
                  <a:rPr kumimoji="0" lang="en-US" altLang="zh-CN" sz="2000" b="1"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F(p,</a:t>
                </a:r>
                <a:r>
                  <a:rPr kumimoji="0" lang="en-US" altLang="zh-CN" sz="2000" b="1"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kumimoji="0" lang="en-US" altLang="zh-CN" sz="2000" b="1"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000" b="1" i="0" u="none" strike="noStrike" kern="1200" cap="none" spc="0" normalizeH="0" baseline="3000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16</a:t>
                </a:r>
                <a:r>
                  <a:rPr kumimoji="0" lang="en-US" altLang="zh-CN" sz="2000" b="1"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O + 8.11 MeV</a:t>
                </a:r>
                <a:endParaRPr kumimoji="0" lang="zh-CN" altLang="en-US" sz="20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Times New Roman" panose="02020603050405020304" pitchFamily="18" charset="0"/>
                </a:endParaRPr>
              </a:p>
            </p:txBody>
          </p:sp>
        </p:grpSp>
      </p:grpSp>
      <p:sp>
        <p:nvSpPr>
          <p:cNvPr id="13" name="文本框 12">
            <a:extLst>
              <a:ext uri="{FF2B5EF4-FFF2-40B4-BE49-F238E27FC236}">
                <a16:creationId xmlns:a16="http://schemas.microsoft.com/office/drawing/2014/main" id="{30A8DFED-6828-4779-BC97-81AC853E8F99}"/>
              </a:ext>
            </a:extLst>
          </p:cNvPr>
          <p:cNvSpPr txBox="1"/>
          <p:nvPr/>
        </p:nvSpPr>
        <p:spPr>
          <a:xfrm>
            <a:off x="318026" y="409753"/>
            <a:ext cx="7670417" cy="523220"/>
          </a:xfrm>
          <a:prstGeom prst="rect">
            <a:avLst/>
          </a:prstGeom>
          <a:noFill/>
        </p:spPr>
        <p:txBody>
          <a:bodyPr wrap="square">
            <a:spAutoFit/>
          </a:bodyPr>
          <a:lstStyle/>
          <a:p>
            <a:r>
              <a:rPr lang="en-US" altLang="zh-CN" sz="2800" b="1" dirty="0">
                <a:latin typeface="Arial" panose="020B0604020202020204" pitchFamily="34" charset="0"/>
                <a:cs typeface="Arial" panose="020B0604020202020204" pitchFamily="34" charset="0"/>
              </a:rPr>
              <a:t>Nuclear reaction network related to 19F</a:t>
            </a:r>
            <a:endParaRPr lang="zh-CN" altLang="en-US" sz="2800" b="1" dirty="0">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BD82C32-967F-4876-98E0-EF10E5B1B4A3}"/>
              </a:ext>
            </a:extLst>
          </p:cNvPr>
          <p:cNvSpPr txBox="1"/>
          <p:nvPr/>
        </p:nvSpPr>
        <p:spPr>
          <a:xfrm>
            <a:off x="318026" y="1423569"/>
            <a:ext cx="6097136" cy="461665"/>
          </a:xfrm>
          <a:prstGeom prst="rect">
            <a:avLst/>
          </a:prstGeom>
          <a:noFill/>
        </p:spPr>
        <p:txBody>
          <a:bodyPr wrap="square">
            <a:spAutoFit/>
          </a:bodyPr>
          <a:lstStyle/>
          <a:p>
            <a:pPr algn="ctr"/>
            <a:r>
              <a:rPr lang="zh-CN" altLang="en-US" sz="2400" dirty="0">
                <a:latin typeface="Arial" panose="020B0604020202020204" pitchFamily="34" charset="0"/>
                <a:cs typeface="Arial" panose="020B0604020202020204" pitchFamily="34" charset="0"/>
              </a:rPr>
              <a:t>Nuclear reaction network related to </a:t>
            </a:r>
            <a:r>
              <a:rPr lang="zh-CN" altLang="en-US" sz="2400" baseline="30000" dirty="0">
                <a:latin typeface="Arial" panose="020B0604020202020204" pitchFamily="34" charset="0"/>
                <a:cs typeface="Arial" panose="020B0604020202020204" pitchFamily="34" charset="0"/>
              </a:rPr>
              <a:t>19</a:t>
            </a:r>
            <a:r>
              <a:rPr lang="zh-CN" altLang="en-US" sz="2400" dirty="0">
                <a:latin typeface="Arial" panose="020B0604020202020204" pitchFamily="34" charset="0"/>
                <a:cs typeface="Arial" panose="020B0604020202020204" pitchFamily="34" charset="0"/>
              </a:rPr>
              <a:t>F </a:t>
            </a:r>
            <a:endParaRPr lang="en-US" altLang="zh-CN" sz="2400"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548478D9-A04B-4E29-8120-D6E362B00F5E}"/>
              </a:ext>
            </a:extLst>
          </p:cNvPr>
          <p:cNvSpPr txBox="1"/>
          <p:nvPr/>
        </p:nvSpPr>
        <p:spPr>
          <a:xfrm>
            <a:off x="6415162" y="1125349"/>
            <a:ext cx="6097136" cy="461665"/>
          </a:xfrm>
          <a:prstGeom prst="rect">
            <a:avLst/>
          </a:prstGeom>
          <a:noFill/>
        </p:spPr>
        <p:txBody>
          <a:bodyPr wrap="square">
            <a:spAutoFit/>
          </a:bodyPr>
          <a:lstStyle/>
          <a:p>
            <a:r>
              <a:rPr lang="en-US" altLang="zh-CN" sz="2400" b="0" i="0" dirty="0">
                <a:solidFill>
                  <a:srgbClr val="000000"/>
                </a:solidFill>
                <a:effectLst/>
                <a:latin typeface="Arial" panose="020B0604020202020204" pitchFamily="34" charset="0"/>
                <a:cs typeface="Arial" panose="020B0604020202020204" pitchFamily="34" charset="0"/>
              </a:rPr>
              <a:t>Level scheme of the </a:t>
            </a:r>
            <a:r>
              <a:rPr lang="en-US" altLang="zh-CN" sz="2400" baseline="30000" dirty="0">
                <a:solidFill>
                  <a:srgbClr val="000000"/>
                </a:solidFill>
                <a:latin typeface="Arial" panose="020B0604020202020204" pitchFamily="34" charset="0"/>
                <a:cs typeface="Arial" panose="020B0604020202020204" pitchFamily="34" charset="0"/>
              </a:rPr>
              <a:t>19</a:t>
            </a:r>
            <a:r>
              <a:rPr lang="en-US" altLang="zh-CN" sz="2400" b="0" i="0" dirty="0">
                <a:solidFill>
                  <a:srgbClr val="000000"/>
                </a:solidFill>
                <a:effectLst/>
                <a:latin typeface="Arial" panose="020B0604020202020204" pitchFamily="34" charset="0"/>
                <a:cs typeface="Arial" panose="020B0604020202020204" pitchFamily="34" charset="0"/>
              </a:rPr>
              <a:t>F + p system</a:t>
            </a:r>
            <a:r>
              <a:rPr lang="en-US" altLang="zh-CN" sz="2400" dirty="0">
                <a:latin typeface="Arial" panose="020B0604020202020204" pitchFamily="34" charset="0"/>
                <a:cs typeface="Arial" panose="020B0604020202020204" pitchFamily="34" charset="0"/>
              </a:rPr>
              <a:t> </a:t>
            </a:r>
            <a:endParaRPr lang="zh-CN" altLang="en-US" sz="2400" dirty="0">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543221B5-69BF-4534-841D-855B4379F9DC}"/>
              </a:ext>
            </a:extLst>
          </p:cNvPr>
          <p:cNvSpPr txBox="1"/>
          <p:nvPr/>
        </p:nvSpPr>
        <p:spPr>
          <a:xfrm>
            <a:off x="6415162" y="5379826"/>
            <a:ext cx="5225340" cy="1154675"/>
          </a:xfrm>
          <a:prstGeom prst="rect">
            <a:avLst/>
          </a:prstGeom>
          <a:noFill/>
        </p:spPr>
        <p:txBody>
          <a:bodyPr wrap="square">
            <a:spAutoFit/>
          </a:bodyPr>
          <a:lstStyle/>
          <a:p>
            <a:pPr algn="ctr">
              <a:lnSpc>
                <a:spcPct val="150000"/>
              </a:lnSpc>
            </a:pPr>
            <a:r>
              <a:rPr lang="en-US" altLang="zh-CN" sz="1600" dirty="0">
                <a:latin typeface="Arial" panose="020B0604020202020204" pitchFamily="34" charset="0"/>
                <a:ea typeface="微软雅黑" panose="020B0503020204020204" pitchFamily="34" charset="-122"/>
                <a:cs typeface="Arial" panose="020B0604020202020204" pitchFamily="34" charset="0"/>
              </a:rPr>
              <a:t>T &lt; 0.15 GK, (p, </a:t>
            </a:r>
            <a:r>
              <a:rPr lang="en-US" altLang="zh-CN" sz="1600" dirty="0">
                <a:solidFill>
                  <a:schemeClr val="accent1"/>
                </a:solidFill>
                <a:latin typeface="Arial" panose="020B0604020202020204" pitchFamily="34" charset="0"/>
                <a:ea typeface="微软雅黑" panose="020B0503020204020204" pitchFamily="34" charset="-122"/>
                <a:cs typeface="Arial" panose="020B0604020202020204" pitchFamily="34" charset="0"/>
              </a:rPr>
              <a:t>α</a:t>
            </a:r>
            <a:r>
              <a:rPr lang="en-US" altLang="zh-CN" sz="1600" baseline="-25000" dirty="0">
                <a:solidFill>
                  <a:schemeClr val="accent1"/>
                </a:solidFill>
                <a:latin typeface="Arial" panose="020B0604020202020204" pitchFamily="34" charset="0"/>
                <a:ea typeface="微软雅黑" panose="020B0503020204020204" pitchFamily="34" charset="-122"/>
                <a:cs typeface="Arial" panose="020B0604020202020204" pitchFamily="34" charset="0"/>
              </a:rPr>
              <a:t>0</a:t>
            </a:r>
            <a:r>
              <a:rPr lang="en-US" altLang="zh-CN" sz="1600" dirty="0">
                <a:latin typeface="Arial" panose="020B0604020202020204" pitchFamily="34" charset="0"/>
                <a:ea typeface="微软雅黑" panose="020B0503020204020204" pitchFamily="34" charset="-122"/>
                <a:cs typeface="Arial" panose="020B0604020202020204" pitchFamily="34" charset="0"/>
              </a:rPr>
              <a:t>)</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contributes more;</a:t>
            </a:r>
          </a:p>
          <a:p>
            <a:pPr algn="ctr">
              <a:lnSpc>
                <a:spcPct val="150000"/>
              </a:lnSpc>
            </a:pPr>
            <a:r>
              <a:rPr lang="en-US" altLang="zh-CN" sz="1600" dirty="0">
                <a:latin typeface="Arial" panose="020B0604020202020204" pitchFamily="34" charset="0"/>
                <a:ea typeface="微软雅黑" panose="020B0503020204020204" pitchFamily="34" charset="-122"/>
                <a:cs typeface="Arial" panose="020B0604020202020204" pitchFamily="34" charset="0"/>
              </a:rPr>
              <a:t>T &gt; 0.2 GK, (p, αγ)</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contributes more;  </a:t>
            </a:r>
          </a:p>
          <a:p>
            <a:pPr algn="ctr">
              <a:lnSpc>
                <a:spcPct val="150000"/>
              </a:lnSpc>
            </a:pPr>
            <a:r>
              <a:rPr lang="en-US" altLang="zh-CN" sz="1600" dirty="0">
                <a:latin typeface="Arial" panose="020B0604020202020204" pitchFamily="34" charset="0"/>
                <a:ea typeface="微软雅黑" panose="020B0503020204020204" pitchFamily="34" charset="-122"/>
                <a:cs typeface="Arial" panose="020B0604020202020204" pitchFamily="34" charset="0"/>
              </a:rPr>
              <a:t>(p, </a:t>
            </a:r>
            <a:r>
              <a:rPr lang="en-US" altLang="zh-CN" sz="1600" dirty="0">
                <a:solidFill>
                  <a:srgbClr val="00B050"/>
                </a:solidFill>
                <a:latin typeface="Arial" panose="020B0604020202020204" pitchFamily="34" charset="0"/>
                <a:ea typeface="微软雅黑" panose="020B0503020204020204" pitchFamily="34" charset="-122"/>
                <a:cs typeface="Arial" panose="020B0604020202020204" pitchFamily="34" charset="0"/>
              </a:rPr>
              <a:t>α</a:t>
            </a:r>
            <a:r>
              <a:rPr lang="el-GR" altLang="zh-CN" sz="1600" dirty="0">
                <a:solidFill>
                  <a:srgbClr val="00B050"/>
                </a:solidFill>
                <a:latin typeface="Arial" panose="020B0604020202020204" pitchFamily="34" charset="0"/>
                <a:ea typeface="微软雅黑" panose="020B0503020204020204" pitchFamily="34" charset="-122"/>
                <a:cs typeface="Arial" panose="020B0604020202020204" pitchFamily="34" charset="0"/>
              </a:rPr>
              <a:t>π</a:t>
            </a:r>
            <a:r>
              <a:rPr lang="en-US" altLang="zh-CN" sz="1600" dirty="0">
                <a:latin typeface="Arial" panose="020B0604020202020204" pitchFamily="34" charset="0"/>
                <a:ea typeface="微软雅黑" panose="020B0503020204020204" pitchFamily="34" charset="-122"/>
                <a:cs typeface="Arial" panose="020B0604020202020204" pitchFamily="34" charset="0"/>
              </a:rPr>
              <a:t>)</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contributes &lt; 10%,</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can be ignored</a:t>
            </a:r>
          </a:p>
        </p:txBody>
      </p:sp>
      <p:sp>
        <p:nvSpPr>
          <p:cNvPr id="20" name="文本框 19">
            <a:extLst>
              <a:ext uri="{FF2B5EF4-FFF2-40B4-BE49-F238E27FC236}">
                <a16:creationId xmlns:a16="http://schemas.microsoft.com/office/drawing/2014/main" id="{A7952511-A774-401A-ABE0-A49EB76DA3BE}"/>
              </a:ext>
            </a:extLst>
          </p:cNvPr>
          <p:cNvSpPr txBox="1"/>
          <p:nvPr/>
        </p:nvSpPr>
        <p:spPr>
          <a:xfrm>
            <a:off x="11727148" y="636299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pic>
        <p:nvPicPr>
          <p:cNvPr id="16" name="图片 15">
            <a:extLst>
              <a:ext uri="{FF2B5EF4-FFF2-40B4-BE49-F238E27FC236}">
                <a16:creationId xmlns:a16="http://schemas.microsoft.com/office/drawing/2014/main" id="{36ADBDD1-A6A1-44F4-900A-E6E4E4A5312C}"/>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2168103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a:ea typeface="微软雅黑" panose="020B0503020204020204" pitchFamily="34" charset="-122"/>
              </a:rPr>
              <a:t>束流能量刻度</a:t>
            </a:r>
            <a:r>
              <a:rPr lang="en-US" altLang="zh-CN" sz="2800" b="1" dirty="0">
                <a:ea typeface="微软雅黑" panose="020B0503020204020204" pitchFamily="34" charset="-122"/>
              </a:rPr>
              <a:t>2</a:t>
            </a:r>
            <a:endParaRPr lang="zh-CN" altLang="en-US" sz="2800" b="1" dirty="0">
              <a:ea typeface="微软雅黑" panose="020B0503020204020204" pitchFamily="34" charset="-122"/>
            </a:endParaRPr>
          </a:p>
        </p:txBody>
      </p:sp>
      <p:sp>
        <p:nvSpPr>
          <p:cNvPr id="5" name="文本框 4"/>
          <p:cNvSpPr txBox="1"/>
          <p:nvPr/>
        </p:nvSpPr>
        <p:spPr>
          <a:xfrm>
            <a:off x="7948420" y="2316708"/>
            <a:ext cx="3382392" cy="2461508"/>
          </a:xfrm>
          <a:prstGeom prst="rect">
            <a:avLst/>
          </a:prstGeom>
          <a:noFill/>
        </p:spPr>
        <p:txBody>
          <a:bodyPr wrap="square" rtlCol="0">
            <a:spAutoFit/>
          </a:bodyPr>
          <a:lstStyle/>
          <a:p>
            <a:pPr>
              <a:lnSpc>
                <a:spcPct val="200000"/>
              </a:lnSpc>
            </a:pP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12</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C(p, γ)</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非共振能区刻度束流</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高纯锗探测器</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测量能区内</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ΔE &lt; 1 keV</a:t>
            </a:r>
          </a:p>
          <a:p>
            <a:pPr>
              <a:lnSpc>
                <a:spcPct val="20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满足直接测量需求</a:t>
            </a:r>
          </a:p>
        </p:txBody>
      </p:sp>
      <p:sp>
        <p:nvSpPr>
          <p:cNvPr id="6" name="文本框 5"/>
          <p:cNvSpPr txBox="1"/>
          <p:nvPr/>
        </p:nvSpPr>
        <p:spPr>
          <a:xfrm>
            <a:off x="11330812" y="6272073"/>
            <a:ext cx="577169"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20</a:t>
            </a:r>
            <a:endParaRPr lang="zh-CN" altLang="en-US" b="1"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912508" y="1509203"/>
            <a:ext cx="6776102" cy="445659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a:ea typeface="微软雅黑" panose="020B0503020204020204" pitchFamily="34" charset="-122"/>
              </a:rPr>
              <a:t>数据处理</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a:ea typeface="微软雅黑" panose="020B0503020204020204" pitchFamily="34" charset="-122"/>
              </a:rPr>
              <a:t>：天然本底和束流本底</a:t>
            </a:r>
          </a:p>
        </p:txBody>
      </p:sp>
      <p:pic>
        <p:nvPicPr>
          <p:cNvPr id="3" name="图片 2"/>
          <p:cNvPicPr>
            <a:picLocks noChangeAspect="1"/>
          </p:cNvPicPr>
          <p:nvPr/>
        </p:nvPicPr>
        <p:blipFill rotWithShape="1">
          <a:blip r:embed="rId3"/>
          <a:srcRect b="56238"/>
          <a:stretch>
            <a:fillRect/>
          </a:stretch>
        </p:blipFill>
        <p:spPr>
          <a:xfrm>
            <a:off x="994705" y="1837678"/>
            <a:ext cx="4752368" cy="2885242"/>
          </a:xfrm>
          <a:prstGeom prst="rect">
            <a:avLst/>
          </a:prstGeom>
        </p:spPr>
      </p:pic>
      <p:pic>
        <p:nvPicPr>
          <p:cNvPr id="8" name="图片 7"/>
          <p:cNvPicPr>
            <a:picLocks noChangeAspect="1"/>
          </p:cNvPicPr>
          <p:nvPr/>
        </p:nvPicPr>
        <p:blipFill rotWithShape="1">
          <a:blip r:embed="rId3"/>
          <a:srcRect t="49510" b="6378"/>
          <a:stretch>
            <a:fillRect/>
          </a:stretch>
        </p:blipFill>
        <p:spPr>
          <a:xfrm>
            <a:off x="5927179" y="1837678"/>
            <a:ext cx="4672614" cy="2859517"/>
          </a:xfrm>
          <a:prstGeom prst="rect">
            <a:avLst/>
          </a:prstGeom>
        </p:spPr>
      </p:pic>
      <p:sp>
        <p:nvSpPr>
          <p:cNvPr id="5" name="文本框 4"/>
          <p:cNvSpPr txBox="1"/>
          <p:nvPr/>
        </p:nvSpPr>
        <p:spPr>
          <a:xfrm>
            <a:off x="2281561" y="4873840"/>
            <a:ext cx="2840855" cy="1015663"/>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硅探测器天然本底能谱</a:t>
            </a:r>
            <a:endParaRPr lang="en-US" altLang="zh-CN" sz="2000" b="1" dirty="0">
              <a:latin typeface="微软雅黑" panose="020B0503020204020204" pitchFamily="34" charset="-122"/>
              <a:ea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rPr>
              <a:t>时间归一扣除</a:t>
            </a:r>
          </a:p>
          <a:p>
            <a:pPr algn="ctr"/>
            <a:endParaRPr lang="zh-CN" altLang="en-US" sz="20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7183515" y="4879186"/>
            <a:ext cx="2840855" cy="707886"/>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硅探测器束流本底能谱</a:t>
            </a:r>
            <a:endParaRPr lang="en-US" altLang="zh-CN" sz="2000" b="1" dirty="0">
              <a:latin typeface="微软雅黑" panose="020B0503020204020204" pitchFamily="34" charset="-122"/>
              <a:ea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rPr>
              <a:t>束流积分归一扣除</a:t>
            </a:r>
          </a:p>
        </p:txBody>
      </p:sp>
      <p:sp>
        <p:nvSpPr>
          <p:cNvPr id="10" name="文本框 9"/>
          <p:cNvSpPr txBox="1"/>
          <p:nvPr/>
        </p:nvSpPr>
        <p:spPr>
          <a:xfrm>
            <a:off x="11330813" y="6272073"/>
            <a:ext cx="431696"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22</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a:ea typeface="微软雅黑" panose="020B0503020204020204" pitchFamily="34" charset="-122"/>
              </a:rPr>
              <a:t>数据处理</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ea typeface="微软雅黑" panose="020B0503020204020204" pitchFamily="34" charset="-122"/>
              </a:rPr>
              <a:t>：能谱分析计算反应产额</a:t>
            </a:r>
          </a:p>
        </p:txBody>
      </p:sp>
      <p:sp>
        <p:nvSpPr>
          <p:cNvPr id="8" name="文本框 7"/>
          <p:cNvSpPr txBox="1"/>
          <p:nvPr/>
        </p:nvSpPr>
        <p:spPr>
          <a:xfrm>
            <a:off x="11330813" y="6272073"/>
            <a:ext cx="431696"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23</a:t>
            </a:r>
            <a:endParaRPr lang="zh-CN" altLang="en-US" b="1"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rotWithShape="1">
          <a:blip r:embed="rId3"/>
          <a:srcRect b="13349"/>
          <a:stretch>
            <a:fillRect/>
          </a:stretch>
        </p:blipFill>
        <p:spPr>
          <a:xfrm>
            <a:off x="654674" y="1882717"/>
            <a:ext cx="5441326" cy="3602869"/>
          </a:xfrm>
          <a:prstGeom prst="rect">
            <a:avLst/>
          </a:prstGeom>
        </p:spPr>
      </p:pic>
      <p:sp>
        <p:nvSpPr>
          <p:cNvPr id="7" name="文本框 6"/>
          <p:cNvSpPr txBox="1"/>
          <p:nvPr/>
        </p:nvSpPr>
        <p:spPr>
          <a:xfrm>
            <a:off x="1898476" y="5550599"/>
            <a:ext cx="3863132" cy="400110"/>
          </a:xfrm>
          <a:prstGeom prst="rect">
            <a:avLst/>
          </a:prstGeom>
          <a:noFill/>
        </p:spPr>
        <p:txBody>
          <a:bodyPr wrap="square" rtlCol="0">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每个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Run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个正面硅条能谱</a:t>
            </a:r>
          </a:p>
        </p:txBody>
      </p:sp>
      <p:pic>
        <p:nvPicPr>
          <p:cNvPr id="12" name="图片 11"/>
          <p:cNvPicPr>
            <a:picLocks noChangeAspect="1"/>
          </p:cNvPicPr>
          <p:nvPr/>
        </p:nvPicPr>
        <p:blipFill rotWithShape="1">
          <a:blip r:embed="rId4"/>
          <a:srcRect b="7817"/>
          <a:stretch>
            <a:fillRect/>
          </a:stretch>
        </p:blipFill>
        <p:spPr>
          <a:xfrm>
            <a:off x="6188363" y="1954016"/>
            <a:ext cx="5756942" cy="3460273"/>
          </a:xfrm>
          <a:prstGeom prst="rect">
            <a:avLst/>
          </a:prstGeom>
        </p:spPr>
      </p:pic>
      <p:pic>
        <p:nvPicPr>
          <p:cNvPr id="10" name="图片 9">
            <a:extLst>
              <a:ext uri="{FF2B5EF4-FFF2-40B4-BE49-F238E27FC236}">
                <a16:creationId xmlns:a16="http://schemas.microsoft.com/office/drawing/2014/main" id="{C3922AAB-E09B-4799-A39A-CBCD4A413185}"/>
              </a:ext>
            </a:extLst>
          </p:cNvPr>
          <p:cNvPicPr>
            <a:picLocks noChangeAspect="1"/>
          </p:cNvPicPr>
          <p:nvPr/>
        </p:nvPicPr>
        <p:blipFill rotWithShape="1">
          <a:blip r:embed="rId5"/>
          <a:srcRect t="30064"/>
          <a:stretch>
            <a:fillRect/>
          </a:stretch>
        </p:blipFill>
        <p:spPr>
          <a:xfrm>
            <a:off x="6188363" y="5650948"/>
            <a:ext cx="4429125" cy="5995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a:ea typeface="微软雅黑" panose="020B0503020204020204" pitchFamily="34" charset="-122"/>
              </a:rPr>
              <a:t>数据处理</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b="1" dirty="0">
                <a:ea typeface="微软雅黑" panose="020B0503020204020204" pitchFamily="34" charset="-122"/>
              </a:rPr>
              <a:t>：靶核损失修正并导出入射质子有效能量</a:t>
            </a:r>
          </a:p>
        </p:txBody>
      </p:sp>
      <p:grpSp>
        <p:nvGrpSpPr>
          <p:cNvPr id="3" name="组合 2"/>
          <p:cNvGrpSpPr/>
          <p:nvPr/>
        </p:nvGrpSpPr>
        <p:grpSpPr>
          <a:xfrm>
            <a:off x="7028124" y="1326004"/>
            <a:ext cx="4503432" cy="4126627"/>
            <a:chOff x="834500" y="2408866"/>
            <a:chExt cx="4503432" cy="4126627"/>
          </a:xfrm>
        </p:grpSpPr>
        <p:sp>
          <p:nvSpPr>
            <p:cNvPr id="13" name="矩形 12"/>
            <p:cNvSpPr/>
            <p:nvPr/>
          </p:nvSpPr>
          <p:spPr>
            <a:xfrm>
              <a:off x="834501" y="2422630"/>
              <a:ext cx="834501" cy="454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Scan1</a:t>
              </a:r>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834500" y="6080512"/>
              <a:ext cx="834501" cy="454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Scan2</a:t>
              </a:r>
              <a:endParaRPr lang="zh-CN" altLang="en-US" dirty="0">
                <a:latin typeface="Times New Roman" panose="02020603050405020304" pitchFamily="18" charset="0"/>
                <a:cs typeface="Times New Roman" panose="02020603050405020304" pitchFamily="18" charset="0"/>
              </a:endParaRPr>
            </a:p>
          </p:txBody>
        </p:sp>
        <p:sp>
          <p:nvSpPr>
            <p:cNvPr id="15" name="矩形 14"/>
            <p:cNvSpPr/>
            <p:nvPr/>
          </p:nvSpPr>
          <p:spPr>
            <a:xfrm>
              <a:off x="2239174" y="3115093"/>
              <a:ext cx="834501" cy="454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Run1</a:t>
              </a:r>
              <a:endParaRPr lang="zh-CN" altLang="en-US" dirty="0">
                <a:latin typeface="Times New Roman" panose="02020603050405020304" pitchFamily="18" charset="0"/>
                <a:cs typeface="Times New Roman" panose="02020603050405020304" pitchFamily="18" charset="0"/>
              </a:endParaRPr>
            </a:p>
          </p:txBody>
        </p:sp>
        <p:sp>
          <p:nvSpPr>
            <p:cNvPr id="16" name="矩形 15"/>
            <p:cNvSpPr/>
            <p:nvPr/>
          </p:nvSpPr>
          <p:spPr>
            <a:xfrm>
              <a:off x="2239173" y="3864397"/>
              <a:ext cx="834501" cy="454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Run2</a:t>
              </a:r>
              <a:endParaRPr lang="zh-CN" altLang="en-US" dirty="0">
                <a:latin typeface="Times New Roman" panose="02020603050405020304" pitchFamily="18" charset="0"/>
                <a:cs typeface="Times New Roman" panose="02020603050405020304" pitchFamily="18" charset="0"/>
              </a:endParaRPr>
            </a:p>
          </p:txBody>
        </p:sp>
        <p:sp>
          <p:nvSpPr>
            <p:cNvPr id="17" name="矩形 16"/>
            <p:cNvSpPr/>
            <p:nvPr/>
          </p:nvSpPr>
          <p:spPr>
            <a:xfrm>
              <a:off x="2239173" y="4613701"/>
              <a:ext cx="834501" cy="454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Run3</a:t>
              </a:r>
              <a:endParaRPr lang="zh-CN" altLang="en-US" dirty="0">
                <a:latin typeface="Times New Roman" panose="02020603050405020304" pitchFamily="18" charset="0"/>
                <a:cs typeface="Times New Roman" panose="02020603050405020304" pitchFamily="18" charset="0"/>
              </a:endParaRPr>
            </a:p>
          </p:txBody>
        </p:sp>
        <p:sp>
          <p:nvSpPr>
            <p:cNvPr id="18" name="矩形 17"/>
            <p:cNvSpPr/>
            <p:nvPr/>
          </p:nvSpPr>
          <p:spPr>
            <a:xfrm>
              <a:off x="2239173" y="5363005"/>
              <a:ext cx="834501" cy="454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Run4</a:t>
              </a:r>
              <a:endParaRPr lang="zh-CN" altLang="en-US" dirty="0">
                <a:latin typeface="Times New Roman" panose="02020603050405020304" pitchFamily="18" charset="0"/>
                <a:cs typeface="Times New Roman" panose="02020603050405020304" pitchFamily="18" charset="0"/>
              </a:endParaRPr>
            </a:p>
          </p:txBody>
        </p:sp>
        <p:grpSp>
          <p:nvGrpSpPr>
            <p:cNvPr id="21" name="组合 20"/>
            <p:cNvGrpSpPr/>
            <p:nvPr/>
          </p:nvGrpSpPr>
          <p:grpSpPr>
            <a:xfrm>
              <a:off x="1835456" y="2408866"/>
              <a:ext cx="2975843" cy="453982"/>
              <a:chOff x="1897600" y="2551877"/>
              <a:chExt cx="2975843" cy="453982"/>
            </a:xfrm>
          </p:grpSpPr>
          <p:sp>
            <p:nvSpPr>
              <p:cNvPr id="19" name="文本框 18"/>
              <p:cNvSpPr txBox="1"/>
              <p:nvPr/>
            </p:nvSpPr>
            <p:spPr>
              <a:xfrm>
                <a:off x="1897600" y="2551877"/>
                <a:ext cx="1765255" cy="369332"/>
              </a:xfrm>
              <a:prstGeom prst="rect">
                <a:avLst/>
              </a:prstGeom>
              <a:noFill/>
            </p:spPr>
            <p:txBody>
              <a:bodyPr wrap="squar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矩形 19"/>
              <p:cNvSpPr/>
              <p:nvPr/>
            </p:nvSpPr>
            <p:spPr>
              <a:xfrm>
                <a:off x="3662855" y="2605749"/>
                <a:ext cx="1210588" cy="400110"/>
              </a:xfrm>
              <a:prstGeom prst="rect">
                <a:avLst/>
              </a:prstGeom>
            </p:spPr>
            <p:txBody>
              <a:bodyPr wrap="non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靶核数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n1</a:t>
                </a:r>
                <a:endParaRPr lang="zh-CN" altLang="en-US" sz="2000" dirty="0">
                  <a:ea typeface="微软雅黑" panose="020B0503020204020204" pitchFamily="34" charset="-122"/>
                </a:endParaRPr>
              </a:p>
            </p:txBody>
          </p:sp>
        </p:grpSp>
        <p:grpSp>
          <p:nvGrpSpPr>
            <p:cNvPr id="22" name="组合 21"/>
            <p:cNvGrpSpPr/>
            <p:nvPr/>
          </p:nvGrpSpPr>
          <p:grpSpPr>
            <a:xfrm>
              <a:off x="1835456" y="6034931"/>
              <a:ext cx="2975843" cy="453982"/>
              <a:chOff x="1897600" y="2551877"/>
              <a:chExt cx="2975843" cy="453982"/>
            </a:xfrm>
          </p:grpSpPr>
          <p:sp>
            <p:nvSpPr>
              <p:cNvPr id="23" name="文本框 22"/>
              <p:cNvSpPr txBox="1"/>
              <p:nvPr/>
            </p:nvSpPr>
            <p:spPr>
              <a:xfrm>
                <a:off x="1897600" y="2551877"/>
                <a:ext cx="1765255" cy="369332"/>
              </a:xfrm>
              <a:prstGeom prst="rect">
                <a:avLst/>
              </a:prstGeom>
              <a:noFill/>
            </p:spPr>
            <p:txBody>
              <a:bodyPr wrap="squar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矩形 23"/>
              <p:cNvSpPr/>
              <p:nvPr/>
            </p:nvSpPr>
            <p:spPr>
              <a:xfrm>
                <a:off x="3662855" y="2605749"/>
                <a:ext cx="1210588" cy="400110"/>
              </a:xfrm>
              <a:prstGeom prst="rect">
                <a:avLst/>
              </a:prstGeom>
            </p:spPr>
            <p:txBody>
              <a:bodyPr wrap="non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靶核数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n2</a:t>
                </a:r>
                <a:endParaRPr lang="zh-CN" altLang="en-US" sz="2000" dirty="0">
                  <a:ea typeface="微软雅黑" panose="020B0503020204020204" pitchFamily="34" charset="-122"/>
                </a:endParaRPr>
              </a:p>
            </p:txBody>
          </p:sp>
        </p:grpSp>
        <p:sp>
          <p:nvSpPr>
            <p:cNvPr id="26" name="文本框 25"/>
            <p:cNvSpPr txBox="1"/>
            <p:nvPr/>
          </p:nvSpPr>
          <p:spPr>
            <a:xfrm>
              <a:off x="3222595" y="3203871"/>
              <a:ext cx="630314" cy="369332"/>
            </a:xfrm>
            <a:prstGeom prst="rect">
              <a:avLst/>
            </a:prstGeom>
            <a:noFill/>
          </p:spPr>
          <p:txBody>
            <a:bodyPr wrap="square" rtlCol="0">
              <a:spAutoFit/>
            </a:bodyPr>
            <a:lstStyle/>
            <a:p>
              <a:r>
                <a:rPr lang="en-US" altLang="zh-CN" dirty="0"/>
                <a:t>……</a:t>
              </a:r>
              <a:endParaRPr lang="zh-CN" altLang="en-US" dirty="0"/>
            </a:p>
          </p:txBody>
        </p:sp>
        <p:sp>
          <p:nvSpPr>
            <p:cNvPr id="27" name="文本框 26"/>
            <p:cNvSpPr txBox="1"/>
            <p:nvPr/>
          </p:nvSpPr>
          <p:spPr>
            <a:xfrm>
              <a:off x="3222595" y="3907221"/>
              <a:ext cx="1032297" cy="369332"/>
            </a:xfrm>
            <a:prstGeom prst="rect">
              <a:avLst/>
            </a:prstGeom>
            <a:noFill/>
          </p:spPr>
          <p:txBody>
            <a:bodyPr wrap="square" rtlCol="0">
              <a:spAutoFit/>
            </a:bodyPr>
            <a:lstStyle/>
            <a:p>
              <a:r>
                <a:rPr lang="en-US" altLang="zh-CN" dirty="0"/>
                <a:t>……</a:t>
              </a:r>
              <a:endParaRPr lang="zh-CN" altLang="en-US" dirty="0"/>
            </a:p>
          </p:txBody>
        </p:sp>
        <p:sp>
          <p:nvSpPr>
            <p:cNvPr id="28" name="文本框 27"/>
            <p:cNvSpPr txBox="1"/>
            <p:nvPr/>
          </p:nvSpPr>
          <p:spPr>
            <a:xfrm>
              <a:off x="3222595" y="4700048"/>
              <a:ext cx="1032297" cy="369332"/>
            </a:xfrm>
            <a:prstGeom prst="rect">
              <a:avLst/>
            </a:prstGeom>
            <a:noFill/>
          </p:spPr>
          <p:txBody>
            <a:bodyPr wrap="square" rtlCol="0">
              <a:spAutoFit/>
            </a:bodyPr>
            <a:lstStyle/>
            <a:p>
              <a:r>
                <a:rPr lang="en-US" altLang="zh-CN" dirty="0"/>
                <a:t>……</a:t>
              </a:r>
              <a:endParaRPr lang="zh-CN" altLang="en-US" dirty="0"/>
            </a:p>
          </p:txBody>
        </p:sp>
        <p:sp>
          <p:nvSpPr>
            <p:cNvPr id="29" name="文本框 28"/>
            <p:cNvSpPr txBox="1"/>
            <p:nvPr/>
          </p:nvSpPr>
          <p:spPr>
            <a:xfrm>
              <a:off x="3222595" y="5405829"/>
              <a:ext cx="1032297" cy="369332"/>
            </a:xfrm>
            <a:prstGeom prst="rect">
              <a:avLst/>
            </a:prstGeom>
            <a:noFill/>
          </p:spPr>
          <p:txBody>
            <a:bodyPr wrap="square" rtlCol="0">
              <a:spAutoFit/>
            </a:bodyPr>
            <a:lstStyle/>
            <a:p>
              <a:r>
                <a:rPr lang="en-US" altLang="zh-CN" dirty="0"/>
                <a:t>……</a:t>
              </a:r>
              <a:endParaRPr lang="zh-CN" altLang="en-US" dirty="0"/>
            </a:p>
          </p:txBody>
        </p:sp>
        <p:sp>
          <p:nvSpPr>
            <p:cNvPr id="30" name="右大括号 29"/>
            <p:cNvSpPr/>
            <p:nvPr/>
          </p:nvSpPr>
          <p:spPr>
            <a:xfrm>
              <a:off x="3852909" y="3342583"/>
              <a:ext cx="401981" cy="22937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文本框 30"/>
            <p:cNvSpPr txBox="1"/>
            <p:nvPr/>
          </p:nvSpPr>
          <p:spPr>
            <a:xfrm>
              <a:off x="4291568" y="4027802"/>
              <a:ext cx="1046364" cy="1015663"/>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根据库仑数线性内插</a:t>
              </a:r>
            </a:p>
          </p:txBody>
        </p:sp>
      </p:grpSp>
      <p:sp>
        <p:nvSpPr>
          <p:cNvPr id="25" name="文本框 24"/>
          <p:cNvSpPr txBox="1"/>
          <p:nvPr/>
        </p:nvSpPr>
        <p:spPr>
          <a:xfrm>
            <a:off x="11330813" y="6272073"/>
            <a:ext cx="466332"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24</a:t>
            </a:r>
            <a:endParaRPr lang="zh-CN" altLang="en-US" b="1" dirty="0">
              <a:latin typeface="Times New Roman" panose="02020603050405020304" pitchFamily="18" charset="0"/>
              <a:cs typeface="Times New Roman" panose="02020603050405020304" pitchFamily="18" charset="0"/>
            </a:endParaRPr>
          </a:p>
        </p:txBody>
      </p:sp>
      <p:sp>
        <p:nvSpPr>
          <p:cNvPr id="33" name="矩形 32"/>
          <p:cNvSpPr/>
          <p:nvPr/>
        </p:nvSpPr>
        <p:spPr>
          <a:xfrm>
            <a:off x="403447" y="1214787"/>
            <a:ext cx="6222697" cy="961097"/>
          </a:xfrm>
          <a:prstGeom prst="rect">
            <a:avLst/>
          </a:prstGeom>
        </p:spPr>
        <p:txBody>
          <a:bodyPr wrap="square">
            <a:spAutoFit/>
          </a:bodyPr>
          <a:lstStyle/>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定期扫描</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19</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F(p, αγ)</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16</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 213 keV</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共振产额曲线</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监测靶核损失</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并通过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Geant4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导出</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靶核数</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000" b="1" baseline="-25000" dirty="0" err="1">
                <a:latin typeface="Times New Roman" panose="02020603050405020304" pitchFamily="18" charset="0"/>
                <a:ea typeface="微软雅黑" panose="020B0503020204020204" pitchFamily="34" charset="-122"/>
                <a:cs typeface="Times New Roman" panose="02020603050405020304" pitchFamily="18" charset="0"/>
              </a:rPr>
              <a:t>eff</a:t>
            </a:r>
            <a:endPar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4" name="图片 33"/>
          <p:cNvPicPr>
            <a:picLocks noChangeAspect="1"/>
          </p:cNvPicPr>
          <p:nvPr/>
        </p:nvPicPr>
        <p:blipFill rotWithShape="1">
          <a:blip r:embed="rId3"/>
          <a:srcRect b="13197"/>
          <a:stretch>
            <a:fillRect/>
          </a:stretch>
        </p:blipFill>
        <p:spPr>
          <a:xfrm>
            <a:off x="403447" y="2349102"/>
            <a:ext cx="5765092" cy="2683562"/>
          </a:xfrm>
          <a:prstGeom prst="rect">
            <a:avLst/>
          </a:prstGeom>
        </p:spPr>
      </p:pic>
      <p:sp>
        <p:nvSpPr>
          <p:cNvPr id="6" name="矩形 5"/>
          <p:cNvSpPr/>
          <p:nvPr/>
        </p:nvSpPr>
        <p:spPr>
          <a:xfrm>
            <a:off x="310718" y="4958776"/>
            <a:ext cx="6548960" cy="1883657"/>
          </a:xfrm>
          <a:prstGeom prst="rect">
            <a:avLst/>
          </a:prstGeom>
        </p:spPr>
        <p:txBody>
          <a:bodyPr wrap="square">
            <a:spAutoFit/>
          </a:bodyPr>
          <a:lstStyle/>
          <a:p>
            <a:pPr>
              <a:lnSpc>
                <a:spcPct val="15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Geant4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调整</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Cr</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层厚度、</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F/Fe</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层厚度、</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F/Fe</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比</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重现产额曲线</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已知共振强度、角分布、探测效率</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导出靶核数、</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Cr</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膜厚度、有效能量</a:t>
            </a: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000" b="1" baseline="-25000" dirty="0" err="1">
                <a:latin typeface="Times New Roman" panose="02020603050405020304" pitchFamily="18" charset="0"/>
                <a:ea typeface="微软雅黑" panose="020B0503020204020204" pitchFamily="34" charset="-122"/>
                <a:cs typeface="Times New Roman" panose="02020603050405020304" pitchFamily="18" charset="0"/>
              </a:rPr>
              <a:t>eff</a:t>
            </a:r>
            <a:endPar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矩形 34"/>
          <p:cNvSpPr/>
          <p:nvPr/>
        </p:nvSpPr>
        <p:spPr>
          <a:xfrm>
            <a:off x="5388609" y="5619431"/>
            <a:ext cx="6276077" cy="499432"/>
          </a:xfrm>
          <a:prstGeom prst="rect">
            <a:avLst/>
          </a:prstGeom>
        </p:spPr>
        <p:txBody>
          <a:bodyPr wrap="none">
            <a:spAutoFit/>
          </a:bodyPr>
          <a:lstStyle/>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实验靶在经过累计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204 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质子轰击后，靶核损失约为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400EBE5-63A2-4994-A199-C46C51155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844" y="1511990"/>
            <a:ext cx="5248408" cy="3898512"/>
          </a:xfrm>
          <a:prstGeom prst="rect">
            <a:avLst/>
          </a:prstGeom>
        </p:spPr>
      </p:pic>
      <p:sp>
        <p:nvSpPr>
          <p:cNvPr id="9" name="箭头: 下 8">
            <a:extLst>
              <a:ext uri="{FF2B5EF4-FFF2-40B4-BE49-F238E27FC236}">
                <a16:creationId xmlns:a16="http://schemas.microsoft.com/office/drawing/2014/main" id="{DD7AE619-FD7B-4C02-B0CA-8E1A9C8CE2DA}"/>
              </a:ext>
            </a:extLst>
          </p:cNvPr>
          <p:cNvSpPr/>
          <p:nvPr/>
        </p:nvSpPr>
        <p:spPr>
          <a:xfrm>
            <a:off x="8653358" y="3289660"/>
            <a:ext cx="334925" cy="48474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Arial" panose="020B0604020202020204"/>
              <a:ea typeface="微软雅黑" panose="020B0503020204020204" charset="-122"/>
            </a:endParaRPr>
          </a:p>
        </p:txBody>
      </p:sp>
      <p:sp>
        <p:nvSpPr>
          <p:cNvPr id="10" name="矩形 9">
            <a:extLst>
              <a:ext uri="{FF2B5EF4-FFF2-40B4-BE49-F238E27FC236}">
                <a16:creationId xmlns:a16="http://schemas.microsoft.com/office/drawing/2014/main" id="{98798433-27F9-47E3-B606-4B69F212A62F}"/>
              </a:ext>
            </a:extLst>
          </p:cNvPr>
          <p:cNvSpPr/>
          <p:nvPr/>
        </p:nvSpPr>
        <p:spPr>
          <a:xfrm>
            <a:off x="351619" y="5503132"/>
            <a:ext cx="6445250" cy="337185"/>
          </a:xfrm>
          <a:prstGeom prst="rect">
            <a:avLst/>
          </a:prstGeom>
        </p:spPr>
        <p:txBody>
          <a:bodyPr wrap="square">
            <a:spAutoFit/>
          </a:bodyPr>
          <a:lstStyle/>
          <a:p>
            <a:r>
              <a:rPr lang="zh-CN" altLang="en-US" sz="1600" dirty="0">
                <a:latin typeface="Arial" panose="020B0604020202020204" pitchFamily="34" charset="0"/>
                <a:cs typeface="Arial" panose="020B0604020202020204" pitchFamily="34" charset="0"/>
              </a:rPr>
              <a:t>L.Y. Zhang, </a:t>
            </a:r>
            <a:r>
              <a:rPr lang="en-US" altLang="zh-CN" sz="1600" dirty="0">
                <a:latin typeface="Arial" panose="020B0604020202020204" pitchFamily="34" charset="0"/>
                <a:cs typeface="Arial" panose="020B0604020202020204" pitchFamily="34" charset="0"/>
              </a:rPr>
              <a:t>..., Y. J. Chen </a:t>
            </a:r>
            <a:r>
              <a:rPr lang="zh-CN" altLang="en-US" sz="1600" dirty="0">
                <a:latin typeface="Arial" panose="020B0604020202020204" pitchFamily="34" charset="0"/>
                <a:cs typeface="Arial" panose="020B0604020202020204" pitchFamily="34" charset="0"/>
              </a:rPr>
              <a:t>et al., Phys. Rev. Lett. 127, 152702 (2021)</a:t>
            </a:r>
            <a:endParaRPr lang="en-US" altLang="zh-CN" sz="16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7B74FF9A-D0FF-4A10-AB01-A04106946CBB}"/>
              </a:ext>
            </a:extLst>
          </p:cNvPr>
          <p:cNvSpPr txBox="1"/>
          <p:nvPr/>
        </p:nvSpPr>
        <p:spPr>
          <a:xfrm>
            <a:off x="351619" y="280740"/>
            <a:ext cx="7000082" cy="584775"/>
          </a:xfrm>
          <a:prstGeom prst="rect">
            <a:avLst/>
          </a:prstGeom>
          <a:noFill/>
        </p:spPr>
        <p:txBody>
          <a:bodyPr wrap="square">
            <a:spAutoFit/>
          </a:bodyPr>
          <a:lstStyle/>
          <a:p>
            <a:r>
              <a:rPr lang="zh-CN" altLang="en-US" sz="3200" b="1" dirty="0">
                <a:latin typeface="Arial" panose="020B0604020202020204" pitchFamily="34" charset="0"/>
                <a:cs typeface="Arial" panose="020B0604020202020204" pitchFamily="34" charset="0"/>
              </a:rPr>
              <a:t>Importance of </a:t>
            </a:r>
            <a:r>
              <a:rPr lang="en-US" altLang="zh-CN" sz="3200" b="1" dirty="0">
                <a:latin typeface="Arial" panose="020B0604020202020204" pitchFamily="34" charset="0"/>
                <a:cs typeface="Arial" panose="020B0604020202020204" pitchFamily="34" charset="0"/>
              </a:rPr>
              <a:t>the </a:t>
            </a:r>
            <a:r>
              <a:rPr lang="zh-CN" altLang="en-US" sz="3200" b="1" dirty="0">
                <a:latin typeface="Arial" panose="020B0604020202020204" pitchFamily="34" charset="0"/>
                <a:cs typeface="Arial" panose="020B0604020202020204" pitchFamily="34" charset="0"/>
              </a:rPr>
              <a:t>(p</a:t>
            </a:r>
            <a:r>
              <a:rPr lang="en-US" altLang="zh-CN" sz="3200" b="1" dirty="0">
                <a:latin typeface="Arial" panose="020B0604020202020204" pitchFamily="34" charset="0"/>
                <a:cs typeface="Arial" panose="020B0604020202020204" pitchFamily="34" charset="0"/>
              </a:rPr>
              <a:t>,</a:t>
            </a:r>
            <a:r>
              <a:rPr lang="zh-CN" altLang="en-US" sz="3200" b="1" dirty="0">
                <a:latin typeface="Arial" panose="020B0604020202020204" pitchFamily="34" charset="0"/>
                <a:cs typeface="Arial" panose="020B0604020202020204" pitchFamily="34" charset="0"/>
              </a:rPr>
              <a:t> α</a:t>
            </a:r>
            <a:r>
              <a:rPr lang="zh-CN" altLang="en-US" sz="3200" b="1" baseline="-25000" dirty="0">
                <a:latin typeface="Arial" panose="020B0604020202020204" pitchFamily="34" charset="0"/>
                <a:cs typeface="Arial" panose="020B0604020202020204" pitchFamily="34" charset="0"/>
              </a:rPr>
              <a:t>0</a:t>
            </a:r>
            <a:r>
              <a:rPr lang="zh-CN" altLang="en-US" sz="3200" b="1" dirty="0">
                <a:latin typeface="Arial" panose="020B0604020202020204" pitchFamily="34" charset="0"/>
                <a:cs typeface="Arial" panose="020B0604020202020204" pitchFamily="34" charset="0"/>
              </a:rPr>
              <a:t>) </a:t>
            </a:r>
            <a:r>
              <a:rPr lang="en-US" altLang="zh-CN" sz="3200" b="1" dirty="0">
                <a:latin typeface="Arial" panose="020B0604020202020204" pitchFamily="34" charset="0"/>
                <a:cs typeface="Arial" panose="020B0604020202020204" pitchFamily="34" charset="0"/>
              </a:rPr>
              <a:t>channel</a:t>
            </a:r>
            <a:endParaRPr lang="zh-CN" altLang="en-US" sz="3200" b="1" dirty="0">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D20FE5D4-773E-41BC-8FDE-FD7066F7CE6A}"/>
              </a:ext>
            </a:extLst>
          </p:cNvPr>
          <p:cNvSpPr txBox="1"/>
          <p:nvPr/>
        </p:nvSpPr>
        <p:spPr>
          <a:xfrm>
            <a:off x="5772253" y="2371893"/>
            <a:ext cx="6097136" cy="872034"/>
          </a:xfrm>
          <a:prstGeom prst="rect">
            <a:avLst/>
          </a:prstGeom>
          <a:noFill/>
        </p:spPr>
        <p:txBody>
          <a:bodyPr wrap="square">
            <a:spAutoFit/>
          </a:bodyPr>
          <a:lstStyle/>
          <a:p>
            <a:pPr algn="ctr">
              <a:lnSpc>
                <a:spcPct val="150000"/>
              </a:lnSpc>
            </a:pPr>
            <a:r>
              <a:rPr lang="zh-CN" altLang="en-US" dirty="0">
                <a:latin typeface="Arial" panose="020B0604020202020204" pitchFamily="34" charset="0"/>
                <a:cs typeface="Arial" panose="020B0604020202020204" pitchFamily="34" charset="0"/>
              </a:rPr>
              <a:t>within the energy range of 50 ~ 200 keV</a:t>
            </a:r>
            <a:endParaRPr lang="en-US" altLang="zh-CN" dirty="0">
              <a:latin typeface="Arial" panose="020B0604020202020204" pitchFamily="34" charset="0"/>
              <a:cs typeface="Arial" panose="020B0604020202020204" pitchFamily="34" charset="0"/>
            </a:endParaRPr>
          </a:p>
          <a:p>
            <a:pPr algn="ctr">
              <a:lnSpc>
                <a:spcPct val="150000"/>
              </a:lnSpc>
            </a:pPr>
            <a:r>
              <a:rPr lang="en-US" altLang="zh-CN" dirty="0">
                <a:latin typeface="Arial" panose="020B0604020202020204" pitchFamily="34" charset="0"/>
                <a:cs typeface="Arial" panose="020B0604020202020204" pitchFamily="34" charset="0"/>
              </a:rPr>
              <a:t>(p,α0) channel contributes much more than (p,αγ) channel</a:t>
            </a:r>
            <a:endParaRPr lang="zh-CN" altLang="en-US"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180374B3-FFF2-4C2E-91B5-1F420B8D2C5F}"/>
              </a:ext>
            </a:extLst>
          </p:cNvPr>
          <p:cNvSpPr txBox="1"/>
          <p:nvPr/>
        </p:nvSpPr>
        <p:spPr>
          <a:xfrm>
            <a:off x="5772252" y="3774408"/>
            <a:ext cx="6097136" cy="872034"/>
          </a:xfrm>
          <a:prstGeom prst="rect">
            <a:avLst/>
          </a:prstGeom>
          <a:noFill/>
        </p:spPr>
        <p:txBody>
          <a:bodyPr wrap="square">
            <a:spAutoFit/>
          </a:bodyPr>
          <a:lstStyle/>
          <a:p>
            <a:pPr algn="ctr">
              <a:lnSpc>
                <a:spcPct val="150000"/>
              </a:lnSpc>
            </a:pPr>
            <a:r>
              <a:rPr lang="en-US" altLang="zh-CN" b="0" i="0" dirty="0">
                <a:solidFill>
                  <a:srgbClr val="FF0000"/>
                </a:solidFill>
                <a:effectLst/>
                <a:latin typeface="Arial" panose="020B0604020202020204" pitchFamily="34" charset="0"/>
                <a:cs typeface="Arial" panose="020B0604020202020204" pitchFamily="34" charset="0"/>
              </a:rPr>
              <a:t>within the temperature range of 0.03 </a:t>
            </a:r>
            <a:r>
              <a:rPr lang="zh-CN" altLang="en-US" dirty="0">
                <a:solidFill>
                  <a:srgbClr val="FF0000"/>
                </a:solidFill>
                <a:latin typeface="Arial" panose="020B0604020202020204" pitchFamily="34" charset="0"/>
                <a:cs typeface="Arial" panose="020B0604020202020204" pitchFamily="34" charset="0"/>
              </a:rPr>
              <a:t>~</a:t>
            </a:r>
            <a:r>
              <a:rPr lang="en-US" altLang="zh-CN" b="0" i="0" dirty="0">
                <a:solidFill>
                  <a:srgbClr val="FF0000"/>
                </a:solidFill>
                <a:effectLst/>
                <a:latin typeface="Arial" panose="020B0604020202020204" pitchFamily="34" charset="0"/>
                <a:cs typeface="Arial" panose="020B0604020202020204" pitchFamily="34" charset="0"/>
              </a:rPr>
              <a:t> 0.12 GK</a:t>
            </a:r>
            <a:br>
              <a:rPr lang="en-US" altLang="zh-CN" dirty="0">
                <a:solidFill>
                  <a:srgbClr val="FF0000"/>
                </a:solidFill>
                <a:latin typeface="Arial" panose="020B0604020202020204" pitchFamily="34" charset="0"/>
                <a:cs typeface="Arial" panose="020B0604020202020204" pitchFamily="34" charset="0"/>
              </a:rPr>
            </a:br>
            <a:r>
              <a:rPr lang="en-US" altLang="zh-CN" b="0" i="0" dirty="0">
                <a:solidFill>
                  <a:srgbClr val="FF0000"/>
                </a:solidFill>
                <a:effectLst/>
                <a:latin typeface="Arial" panose="020B0604020202020204" pitchFamily="34" charset="0"/>
                <a:cs typeface="Arial" panose="020B0604020202020204" pitchFamily="34" charset="0"/>
              </a:rPr>
              <a:t>(p, α0) channel dominates the total (p, α) reaction rate</a:t>
            </a:r>
            <a:endParaRPr lang="zh-CN" altLang="en-US" dirty="0">
              <a:solidFill>
                <a:srgbClr val="FF0000"/>
              </a:solidFill>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AB777CE6-D036-44BC-B280-24E94BC70C9D}"/>
              </a:ext>
            </a:extLst>
          </p:cNvPr>
          <p:cNvSpPr txBox="1"/>
          <p:nvPr/>
        </p:nvSpPr>
        <p:spPr>
          <a:xfrm>
            <a:off x="11727148" y="636299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3</a:t>
            </a:r>
            <a:endParaRPr lang="zh-CN" altLang="en-US" dirty="0">
              <a:latin typeface="Arial" panose="020B0604020202020204" pitchFamily="34" charset="0"/>
              <a:cs typeface="Arial" panose="020B0604020202020204" pitchFamily="34" charset="0"/>
            </a:endParaRPr>
          </a:p>
        </p:txBody>
      </p:sp>
      <p:pic>
        <p:nvPicPr>
          <p:cNvPr id="14" name="图片 13">
            <a:extLst>
              <a:ext uri="{FF2B5EF4-FFF2-40B4-BE49-F238E27FC236}">
                <a16:creationId xmlns:a16="http://schemas.microsoft.com/office/drawing/2014/main" id="{42F34E1F-7D36-456D-8B06-7663699389DA}"/>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3866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70DFD42-8260-4AD4-8CDC-78F9FC2BB6F7}"/>
              </a:ext>
            </a:extLst>
          </p:cNvPr>
          <p:cNvSpPr>
            <a:spLocks noGrp="1"/>
          </p:cNvSpPr>
          <p:nvPr>
            <p:ph type="title"/>
          </p:nvPr>
        </p:nvSpPr>
        <p:spPr>
          <a:xfrm>
            <a:off x="317887" y="441252"/>
            <a:ext cx="9347200" cy="822324"/>
          </a:xfrm>
        </p:spPr>
        <p:txBody>
          <a:bodyPr>
            <a:normAutofit/>
          </a:bodyPr>
          <a:lstStyle/>
          <a:p>
            <a:r>
              <a:rPr lang="en-US" altLang="zh-CN" sz="3200" b="1" dirty="0">
                <a:latin typeface="Arial" panose="020B0604020202020204" pitchFamily="34" charset="0"/>
                <a:cs typeface="Arial" panose="020B0604020202020204" pitchFamily="34" charset="0"/>
              </a:rPr>
              <a:t>Data of the (p, α</a:t>
            </a:r>
            <a:r>
              <a:rPr lang="en-US" altLang="zh-CN" sz="3200" b="1" baseline="-25000" dirty="0">
                <a:latin typeface="Arial" panose="020B0604020202020204" pitchFamily="34" charset="0"/>
                <a:cs typeface="Arial" panose="020B0604020202020204" pitchFamily="34" charset="0"/>
              </a:rPr>
              <a:t>0</a:t>
            </a:r>
            <a:r>
              <a:rPr lang="en-US" altLang="zh-CN" sz="3200" b="1" dirty="0">
                <a:latin typeface="Arial" panose="020B0604020202020204" pitchFamily="34" charset="0"/>
                <a:cs typeface="Arial" panose="020B0604020202020204" pitchFamily="34" charset="0"/>
              </a:rPr>
              <a:t>) channel</a:t>
            </a:r>
            <a:endParaRPr lang="zh-CN" altLang="en-US" sz="3200" dirty="0">
              <a:latin typeface="Arial" panose="020B0604020202020204" pitchFamily="34" charset="0"/>
              <a:cs typeface="Arial" panose="020B0604020202020204" pitchFamily="34" charset="0"/>
            </a:endParaRPr>
          </a:p>
        </p:txBody>
      </p:sp>
      <p:pic>
        <p:nvPicPr>
          <p:cNvPr id="6" name="Picture 4" descr="19Fpa">
            <a:extLst>
              <a:ext uri="{FF2B5EF4-FFF2-40B4-BE49-F238E27FC236}">
                <a16:creationId xmlns:a16="http://schemas.microsoft.com/office/drawing/2014/main" id="{E1678F4F-7B97-4FF5-AD92-D2927DBEDD7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57" y="1848155"/>
            <a:ext cx="4871462" cy="37835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49E120F6-150A-4164-BFD8-D7481C2242F5}"/>
              </a:ext>
            </a:extLst>
          </p:cNvPr>
          <p:cNvSpPr txBox="1"/>
          <p:nvPr/>
        </p:nvSpPr>
        <p:spPr>
          <a:xfrm>
            <a:off x="11727148" y="636299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4</a:t>
            </a:r>
            <a:endParaRPr lang="zh-CN" altLang="en-US"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B40A098D-53BB-43A8-A7CD-346693ECDA03}"/>
              </a:ext>
            </a:extLst>
          </p:cNvPr>
          <p:cNvSpPr txBox="1"/>
          <p:nvPr/>
        </p:nvSpPr>
        <p:spPr>
          <a:xfrm>
            <a:off x="6512562" y="1553313"/>
            <a:ext cx="4543027" cy="4190314"/>
          </a:xfrm>
          <a:prstGeom prst="rect">
            <a:avLst/>
          </a:prstGeom>
          <a:noFill/>
        </p:spPr>
        <p:txBody>
          <a:bodyPr wrap="square" rtlCol="0">
            <a:spAutoFit/>
          </a:bodyPr>
          <a:lstStyle/>
          <a:p>
            <a:pPr>
              <a:lnSpc>
                <a:spcPct val="150000"/>
              </a:lnSpc>
            </a:pPr>
            <a:r>
              <a:rPr lang="en-US" altLang="zh-CN" sz="2000" b="1" dirty="0">
                <a:latin typeface="Arial" panose="020B0604020202020204" pitchFamily="34" charset="0"/>
                <a:cs typeface="Arial" panose="020B0604020202020204" pitchFamily="34" charset="0"/>
              </a:rPr>
              <a:t>Gamow window </a:t>
            </a:r>
            <a:r>
              <a:rPr lang="zh-CN" altLang="en-US" sz="2000" b="1"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70 ~ 350 keV</a:t>
            </a:r>
          </a:p>
          <a:p>
            <a:pPr>
              <a:lnSpc>
                <a:spcPct val="150000"/>
              </a:lnSpc>
            </a:pPr>
            <a:r>
              <a:rPr lang="en-US" altLang="zh-CN" sz="2000" b="1" dirty="0">
                <a:latin typeface="Arial" panose="020B0604020202020204" pitchFamily="34" charset="0"/>
                <a:cs typeface="Arial" panose="020B0604020202020204" pitchFamily="34" charset="0"/>
              </a:rPr>
              <a:t>Previous data:</a:t>
            </a:r>
          </a:p>
          <a:p>
            <a:pPr>
              <a:lnSpc>
                <a:spcPct val="150000"/>
              </a:lnSpc>
            </a:pPr>
            <a:r>
              <a:rPr lang="en-US" altLang="zh-CN" sz="2000" dirty="0">
                <a:latin typeface="Arial" panose="020B0604020202020204" pitchFamily="34" charset="0"/>
                <a:cs typeface="Arial" panose="020B0604020202020204" pitchFamily="34" charset="0"/>
              </a:rPr>
              <a:t>few experimental data below 200 keV</a:t>
            </a:r>
          </a:p>
          <a:p>
            <a:pPr>
              <a:lnSpc>
                <a:spcPct val="150000"/>
              </a:lnSpc>
            </a:pPr>
            <a:r>
              <a:rPr lang="en-US" altLang="zh-CN" sz="2000" b="1" dirty="0">
                <a:latin typeface="Arial" panose="020B0604020202020204" pitchFamily="34" charset="0"/>
                <a:cs typeface="Arial" panose="020B0604020202020204" pitchFamily="34" charset="0"/>
              </a:rPr>
              <a:t>Goal of our new experiment</a:t>
            </a:r>
            <a:r>
              <a:rPr lang="zh-CN" altLang="en-US" sz="2000" b="1" dirty="0">
                <a:latin typeface="Arial" panose="020B0604020202020204" pitchFamily="34" charset="0"/>
                <a:cs typeface="Arial" panose="020B0604020202020204" pitchFamily="34" charset="0"/>
              </a:rPr>
              <a:t>：</a:t>
            </a:r>
            <a:endParaRPr lang="en-US" altLang="zh-CN" sz="2000" b="1" dirty="0">
              <a:latin typeface="Arial" panose="020B0604020202020204" pitchFamily="34" charset="0"/>
              <a:cs typeface="Arial" panose="020B0604020202020204" pitchFamily="34" charset="0"/>
            </a:endParaRPr>
          </a:p>
          <a:p>
            <a:pPr>
              <a:lnSpc>
                <a:spcPct val="150000"/>
              </a:lnSpc>
            </a:pPr>
            <a:r>
              <a:rPr lang="en-US" altLang="zh-CN" sz="2000" dirty="0">
                <a:latin typeface="Arial" panose="020B0604020202020204" pitchFamily="34" charset="0"/>
                <a:cs typeface="Arial" panose="020B0604020202020204" pitchFamily="34" charset="0"/>
              </a:rPr>
              <a:t>energy range: </a:t>
            </a:r>
            <a:r>
              <a:rPr lang="en-US" altLang="zh-CN" sz="2000" dirty="0">
                <a:latin typeface="Arial" panose="020B0604020202020204" pitchFamily="34" charset="0"/>
                <a:ea typeface="宋体" panose="02010600030101010101" pitchFamily="2" charset="-122"/>
                <a:cs typeface="Arial" panose="020B0604020202020204" pitchFamily="34" charset="0"/>
              </a:rPr>
              <a:t>100 ~ 265 keV</a:t>
            </a:r>
          </a:p>
          <a:p>
            <a:pPr>
              <a:lnSpc>
                <a:spcPct val="150000"/>
              </a:lnSpc>
            </a:pPr>
            <a:r>
              <a:rPr lang="en-US" altLang="zh-CN" sz="2000" dirty="0">
                <a:latin typeface="Arial" panose="020B0604020202020204" pitchFamily="34" charset="0"/>
                <a:cs typeface="Arial" panose="020B0604020202020204" pitchFamily="34" charset="0"/>
              </a:rPr>
              <a:t>total cross-section and angular distribution measurement</a:t>
            </a:r>
          </a:p>
          <a:p>
            <a:pPr>
              <a:lnSpc>
                <a:spcPct val="150000"/>
              </a:lnSpc>
            </a:pPr>
            <a:r>
              <a:rPr lang="en-US" altLang="zh-CN" sz="2000" b="1" dirty="0">
                <a:latin typeface="Arial" panose="020B0604020202020204" pitchFamily="34" charset="0"/>
                <a:cs typeface="Arial" panose="020B0604020202020204" pitchFamily="34" charset="0"/>
              </a:rPr>
              <a:t>Platform</a:t>
            </a:r>
            <a:r>
              <a:rPr lang="zh-CN" altLang="en-US" sz="2000" b="1" dirty="0">
                <a:latin typeface="Arial" panose="020B0604020202020204" pitchFamily="34" charset="0"/>
                <a:cs typeface="Arial" panose="020B0604020202020204" pitchFamily="34" charset="0"/>
              </a:rPr>
              <a:t>：</a:t>
            </a:r>
            <a:endParaRPr lang="en-US" altLang="zh-CN" sz="2000" b="1" dirty="0">
              <a:latin typeface="Arial" panose="020B0604020202020204" pitchFamily="34" charset="0"/>
              <a:cs typeface="Arial" panose="020B0604020202020204" pitchFamily="34" charset="0"/>
            </a:endParaRPr>
          </a:p>
          <a:p>
            <a:pPr>
              <a:lnSpc>
                <a:spcPct val="150000"/>
              </a:lnSpc>
            </a:pPr>
            <a:r>
              <a:rPr lang="en-US" altLang="zh-CN" sz="2000" dirty="0">
                <a:latin typeface="Arial" panose="020B0604020202020204" pitchFamily="34" charset="0"/>
                <a:cs typeface="Arial" panose="020B0604020202020204" pitchFamily="34" charset="0"/>
              </a:rPr>
              <a:t>HINEG at Hefei, China</a:t>
            </a:r>
            <a:endParaRPr lang="zh-CN" altLang="en-US" sz="2000" dirty="0">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9744828A-6B68-4489-92F0-47223DAC60A8}"/>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270995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441D75F-8566-452D-98B3-636DE40867E6}"/>
              </a:ext>
            </a:extLst>
          </p:cNvPr>
          <p:cNvSpPr>
            <a:spLocks noGrp="1"/>
          </p:cNvSpPr>
          <p:nvPr>
            <p:ph type="title"/>
          </p:nvPr>
        </p:nvSpPr>
        <p:spPr>
          <a:xfrm>
            <a:off x="489373" y="311973"/>
            <a:ext cx="9347200" cy="822324"/>
          </a:xfrm>
        </p:spPr>
        <p:txBody>
          <a:bodyPr>
            <a:normAutofit/>
          </a:bodyPr>
          <a:lstStyle/>
          <a:p>
            <a:r>
              <a:rPr lang="en-US" altLang="zh-CN" sz="3200" b="1" dirty="0">
                <a:latin typeface="Arial" panose="020B0604020202020204" pitchFamily="34" charset="0"/>
                <a:cs typeface="Arial" panose="020B0604020202020204" pitchFamily="34" charset="0"/>
              </a:rPr>
              <a:t>HINEG----Hefei Facility</a:t>
            </a:r>
            <a:endParaRPr lang="zh-CN" altLang="en-US" sz="3200"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184D53ED-92C0-416A-BC1D-CECC0E711702}"/>
              </a:ext>
            </a:extLst>
          </p:cNvPr>
          <p:cNvSpPr txBox="1"/>
          <p:nvPr/>
        </p:nvSpPr>
        <p:spPr>
          <a:xfrm>
            <a:off x="5831895" y="1509016"/>
            <a:ext cx="6471865" cy="402418"/>
          </a:xfrm>
          <a:prstGeom prst="rect">
            <a:avLst/>
          </a:prstGeom>
          <a:noFill/>
        </p:spPr>
        <p:txBody>
          <a:bodyPr wrap="square" lIns="0" tIns="0" rIns="0" bIns="0" rtlCol="0">
            <a:spAutoFit/>
          </a:bodyPr>
          <a:lstStyle/>
          <a:p>
            <a:pPr algn="l">
              <a:lnSpc>
                <a:spcPct val="120000"/>
              </a:lnSpc>
            </a:pPr>
            <a:r>
              <a:rPr lang="en-US" altLang="zh-CN" sz="2400" b="0" i="0" dirty="0">
                <a:solidFill>
                  <a:srgbClr val="000000"/>
                </a:solidFill>
                <a:effectLst/>
                <a:latin typeface="Arial" panose="020B0604020202020204" pitchFamily="34" charset="0"/>
                <a:cs typeface="Arial" panose="020B0604020202020204" pitchFamily="34" charset="0"/>
              </a:rPr>
              <a:t>new platform for nuclear astrophysics</a:t>
            </a:r>
            <a:endParaRPr lang="zh-CN" altLang="en-US" sz="2800" b="1" spc="225" dirty="0">
              <a:latin typeface="Arial" panose="020B0604020202020204" pitchFamily="34" charset="0"/>
              <a:ea typeface="宋体" panose="02010600030101010101" pitchFamily="2" charset="-122"/>
              <a:cs typeface="Arial" panose="020B0604020202020204" pitchFamily="34" charset="0"/>
            </a:endParaRPr>
          </a:p>
        </p:txBody>
      </p:sp>
      <p:sp>
        <p:nvSpPr>
          <p:cNvPr id="6" name="矩形 5">
            <a:extLst>
              <a:ext uri="{FF2B5EF4-FFF2-40B4-BE49-F238E27FC236}">
                <a16:creationId xmlns:a16="http://schemas.microsoft.com/office/drawing/2014/main" id="{C85CCB5C-9F20-4A9E-94A5-FD5FB01FBA60}"/>
              </a:ext>
            </a:extLst>
          </p:cNvPr>
          <p:cNvSpPr/>
          <p:nvPr/>
        </p:nvSpPr>
        <p:spPr>
          <a:xfrm>
            <a:off x="1185417" y="4915455"/>
            <a:ext cx="4572000" cy="1417568"/>
          </a:xfrm>
          <a:prstGeom prst="rect">
            <a:avLst/>
          </a:prstGeom>
        </p:spPr>
        <p:txBody>
          <a:bodyPr>
            <a:spAutoFit/>
          </a:bodyPr>
          <a:lstStyle/>
          <a:p>
            <a:pPr>
              <a:lnSpc>
                <a:spcPct val="150000"/>
              </a:lnSpc>
            </a:pPr>
            <a:r>
              <a:rPr lang="en-US" altLang="zh-CN" sz="2000" b="1" spc="225" dirty="0">
                <a:latin typeface="Arial" panose="020B0604020202020204" pitchFamily="34" charset="0"/>
                <a:ea typeface="宋体" panose="02010600030101010101" pitchFamily="2" charset="-122"/>
                <a:cs typeface="Arial" panose="020B0604020202020204" pitchFamily="34" charset="0"/>
              </a:rPr>
              <a:t>Beam: </a:t>
            </a:r>
            <a:r>
              <a:rPr lang="en-US" altLang="zh-CN" sz="2000" spc="225" dirty="0">
                <a:latin typeface="Arial" panose="020B0604020202020204" pitchFamily="34" charset="0"/>
                <a:ea typeface="宋体" panose="02010600030101010101" pitchFamily="2" charset="-122"/>
                <a:cs typeface="Arial" panose="020B0604020202020204" pitchFamily="34" charset="0"/>
              </a:rPr>
              <a:t>H,</a:t>
            </a:r>
            <a:r>
              <a:rPr lang="zh-CN" altLang="en-US" sz="2000" spc="225" dirty="0">
                <a:latin typeface="Arial" panose="020B0604020202020204" pitchFamily="34" charset="0"/>
                <a:ea typeface="宋体" panose="02010600030101010101" pitchFamily="2" charset="-122"/>
                <a:cs typeface="Arial" panose="020B0604020202020204" pitchFamily="34" charset="0"/>
              </a:rPr>
              <a:t> </a:t>
            </a:r>
            <a:r>
              <a:rPr lang="en-US" altLang="zh-CN" sz="2000" spc="225" dirty="0">
                <a:latin typeface="Arial" panose="020B0604020202020204" pitchFamily="34" charset="0"/>
                <a:ea typeface="宋体" panose="02010600030101010101" pitchFamily="2" charset="-122"/>
                <a:cs typeface="Arial" panose="020B0604020202020204" pitchFamily="34" charset="0"/>
              </a:rPr>
              <a:t>D, He</a:t>
            </a:r>
          </a:p>
          <a:p>
            <a:pPr>
              <a:lnSpc>
                <a:spcPct val="150000"/>
              </a:lnSpc>
            </a:pPr>
            <a:r>
              <a:rPr lang="en-US" altLang="zh-CN" sz="2000" b="1" spc="225" dirty="0">
                <a:latin typeface="Arial" panose="020B0604020202020204" pitchFamily="34" charset="0"/>
                <a:ea typeface="宋体" panose="02010600030101010101" pitchFamily="2" charset="-122"/>
                <a:cs typeface="Arial" panose="020B0604020202020204" pitchFamily="34" charset="0"/>
              </a:rPr>
              <a:t>High voltage</a:t>
            </a:r>
            <a:r>
              <a:rPr lang="zh-CN" altLang="en-US" sz="2000" b="1" spc="225" dirty="0">
                <a:latin typeface="Arial" panose="020B0604020202020204" pitchFamily="34" charset="0"/>
                <a:ea typeface="宋体" panose="02010600030101010101" pitchFamily="2" charset="-122"/>
                <a:cs typeface="Arial" panose="020B0604020202020204" pitchFamily="34" charset="0"/>
              </a:rPr>
              <a:t>：</a:t>
            </a:r>
            <a:r>
              <a:rPr lang="en-US" altLang="zh-CN" sz="2000" spc="225" dirty="0">
                <a:latin typeface="Arial" panose="020B0604020202020204" pitchFamily="34" charset="0"/>
                <a:ea typeface="宋体" panose="02010600030101010101" pitchFamily="2" charset="-122"/>
                <a:cs typeface="Arial" panose="020B0604020202020204" pitchFamily="34" charset="0"/>
              </a:rPr>
              <a:t>350kV</a:t>
            </a:r>
          </a:p>
          <a:p>
            <a:pPr>
              <a:lnSpc>
                <a:spcPct val="150000"/>
              </a:lnSpc>
            </a:pPr>
            <a:r>
              <a:rPr lang="en-US" altLang="zh-CN" sz="2000" b="1" spc="225" dirty="0">
                <a:latin typeface="Arial" panose="020B0604020202020204" pitchFamily="34" charset="0"/>
                <a:ea typeface="宋体" panose="02010600030101010101" pitchFamily="2" charset="-122"/>
                <a:cs typeface="Arial" panose="020B0604020202020204" pitchFamily="34" charset="0"/>
              </a:rPr>
              <a:t>Beam intensity</a:t>
            </a:r>
            <a:r>
              <a:rPr lang="zh-CN" altLang="en-US" sz="2000" b="1" spc="225" dirty="0">
                <a:latin typeface="Arial" panose="020B0604020202020204" pitchFamily="34" charset="0"/>
                <a:ea typeface="宋体" panose="02010600030101010101" pitchFamily="2" charset="-122"/>
                <a:cs typeface="Arial" panose="020B0604020202020204" pitchFamily="34" charset="0"/>
              </a:rPr>
              <a:t>：</a:t>
            </a:r>
            <a:r>
              <a:rPr lang="en-US" altLang="zh-CN" sz="2000" spc="225" dirty="0">
                <a:latin typeface="Arial" panose="020B0604020202020204" pitchFamily="34" charset="0"/>
                <a:ea typeface="宋体" panose="02010600030101010101" pitchFamily="2" charset="-122"/>
                <a:cs typeface="Arial" panose="020B0604020202020204" pitchFamily="34" charset="0"/>
              </a:rPr>
              <a:t>target~2mA</a:t>
            </a:r>
          </a:p>
        </p:txBody>
      </p:sp>
      <p:pic>
        <p:nvPicPr>
          <p:cNvPr id="7" name="图片 6">
            <a:extLst>
              <a:ext uri="{FF2B5EF4-FFF2-40B4-BE49-F238E27FC236}">
                <a16:creationId xmlns:a16="http://schemas.microsoft.com/office/drawing/2014/main" id="{AB9C244D-1289-4607-9F01-67B357443843}"/>
              </a:ext>
            </a:extLst>
          </p:cNvPr>
          <p:cNvPicPr>
            <a:picLocks noChangeAspect="1"/>
          </p:cNvPicPr>
          <p:nvPr/>
        </p:nvPicPr>
        <p:blipFill>
          <a:blip r:embed="rId3"/>
          <a:stretch>
            <a:fillRect/>
          </a:stretch>
        </p:blipFill>
        <p:spPr>
          <a:xfrm>
            <a:off x="3052678" y="1483810"/>
            <a:ext cx="618500" cy="452830"/>
          </a:xfrm>
          <a:prstGeom prst="rect">
            <a:avLst/>
          </a:prstGeom>
        </p:spPr>
      </p:pic>
      <p:grpSp>
        <p:nvGrpSpPr>
          <p:cNvPr id="9" name="组合 8">
            <a:extLst>
              <a:ext uri="{FF2B5EF4-FFF2-40B4-BE49-F238E27FC236}">
                <a16:creationId xmlns:a16="http://schemas.microsoft.com/office/drawing/2014/main" id="{9936A350-0326-4FC0-B263-ED6846A956DC}"/>
              </a:ext>
            </a:extLst>
          </p:cNvPr>
          <p:cNvGrpSpPr/>
          <p:nvPr/>
        </p:nvGrpSpPr>
        <p:grpSpPr>
          <a:xfrm>
            <a:off x="1149696" y="1679344"/>
            <a:ext cx="4050514" cy="3361571"/>
            <a:chOff x="1564195" y="1522153"/>
            <a:chExt cx="4050514" cy="3361571"/>
          </a:xfrm>
        </p:grpSpPr>
        <p:pic>
          <p:nvPicPr>
            <p:cNvPr id="12" name="Picture 4" descr="C:\Users\FDS Team.YONGFENG_WANG\Desktop\报奖-底8111.jpg">
              <a:extLst>
                <a:ext uri="{FF2B5EF4-FFF2-40B4-BE49-F238E27FC236}">
                  <a16:creationId xmlns:a16="http://schemas.microsoft.com/office/drawing/2014/main" id="{A02DADF2-03B5-4825-B585-BB8764B84D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19" t="32726" r="42490" b="4168"/>
            <a:stretch>
              <a:fillRect/>
            </a:stretch>
          </p:blipFill>
          <p:spPr bwMode="auto">
            <a:xfrm>
              <a:off x="1564195" y="1522153"/>
              <a:ext cx="3828667" cy="336157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接箭头连接符 12">
              <a:extLst>
                <a:ext uri="{FF2B5EF4-FFF2-40B4-BE49-F238E27FC236}">
                  <a16:creationId xmlns:a16="http://schemas.microsoft.com/office/drawing/2014/main" id="{63C25EFD-64D2-4CBE-B0EF-0FDC5231DFA2}"/>
                </a:ext>
              </a:extLst>
            </p:cNvPr>
            <p:cNvCxnSpPr/>
            <p:nvPr/>
          </p:nvCxnSpPr>
          <p:spPr>
            <a:xfrm>
              <a:off x="2790252" y="3242231"/>
              <a:ext cx="1335640" cy="601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98C32246-F578-49EE-9B82-EECB2F462E16}"/>
                </a:ext>
              </a:extLst>
            </p:cNvPr>
            <p:cNvSpPr txBox="1"/>
            <p:nvPr/>
          </p:nvSpPr>
          <p:spPr>
            <a:xfrm>
              <a:off x="3959462" y="3632469"/>
              <a:ext cx="1522222" cy="493277"/>
            </a:xfrm>
            <a:prstGeom prst="rect">
              <a:avLst/>
            </a:prstGeom>
            <a:noFill/>
          </p:spPr>
          <p:txBody>
            <a:bodyPr wrap="square" lIns="0" tIns="0" rIns="0" bIns="0" rtlCol="0">
              <a:spAutoFit/>
            </a:bodyPr>
            <a:lstStyle/>
            <a:p>
              <a:pPr algn="ctr">
                <a:lnSpc>
                  <a:spcPct val="120000"/>
                </a:lnSpc>
              </a:pPr>
              <a:r>
                <a:rPr lang="en-US" altLang="zh-CN" sz="1400" b="1" spc="225" dirty="0">
                  <a:solidFill>
                    <a:schemeClr val="accent1"/>
                  </a:solidFill>
                  <a:latin typeface="Arial" panose="020B0604020202020204" pitchFamily="34" charset="0"/>
                  <a:ea typeface="宋体" panose="02010600030101010101" pitchFamily="2" charset="-122"/>
                  <a:cs typeface="Arial" panose="020B0604020202020204" pitchFamily="34" charset="0"/>
                </a:rPr>
                <a:t>Ion source</a:t>
              </a:r>
            </a:p>
            <a:p>
              <a:pPr algn="ctr">
                <a:lnSpc>
                  <a:spcPct val="120000"/>
                </a:lnSpc>
              </a:pPr>
              <a:r>
                <a:rPr lang="en-US" altLang="zh-CN" sz="1400" b="1" spc="225" dirty="0">
                  <a:solidFill>
                    <a:schemeClr val="accent1"/>
                  </a:solidFill>
                  <a:latin typeface="Arial" panose="020B0604020202020204" pitchFamily="34" charset="0"/>
                  <a:ea typeface="宋体" panose="02010600030101010101" pitchFamily="2" charset="-122"/>
                  <a:cs typeface="Arial" panose="020B0604020202020204" pitchFamily="34" charset="0"/>
                </a:rPr>
                <a:t>(ECR)</a:t>
              </a:r>
              <a:endParaRPr lang="zh-CN" altLang="en-US" sz="1400" b="1" spc="225" dirty="0">
                <a:solidFill>
                  <a:schemeClr val="accent1"/>
                </a:solidFill>
                <a:latin typeface="Arial" panose="020B0604020202020204" pitchFamily="34" charset="0"/>
                <a:ea typeface="宋体" panose="02010600030101010101" pitchFamily="2" charset="-122"/>
                <a:cs typeface="Arial" panose="020B0604020202020204" pitchFamily="34" charset="0"/>
              </a:endParaRPr>
            </a:p>
          </p:txBody>
        </p:sp>
        <p:cxnSp>
          <p:nvCxnSpPr>
            <p:cNvPr id="15" name="直接箭头连接符 14">
              <a:extLst>
                <a:ext uri="{FF2B5EF4-FFF2-40B4-BE49-F238E27FC236}">
                  <a16:creationId xmlns:a16="http://schemas.microsoft.com/office/drawing/2014/main" id="{241C55F6-9E44-42CF-A178-42436B870F06}"/>
                </a:ext>
              </a:extLst>
            </p:cNvPr>
            <p:cNvCxnSpPr/>
            <p:nvPr/>
          </p:nvCxnSpPr>
          <p:spPr>
            <a:xfrm>
              <a:off x="2586321" y="2914603"/>
              <a:ext cx="8922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7FC1BC2F-8AAB-49D5-8DA1-AD193939CCA3}"/>
                </a:ext>
              </a:extLst>
            </p:cNvPr>
            <p:cNvSpPr txBox="1"/>
            <p:nvPr/>
          </p:nvSpPr>
          <p:spPr>
            <a:xfrm>
              <a:off x="3505072" y="2814401"/>
              <a:ext cx="2109637" cy="234744"/>
            </a:xfrm>
            <a:prstGeom prst="rect">
              <a:avLst/>
            </a:prstGeom>
            <a:noFill/>
          </p:spPr>
          <p:txBody>
            <a:bodyPr wrap="square" lIns="0" tIns="0" rIns="0" bIns="0" rtlCol="0">
              <a:spAutoFit/>
            </a:bodyPr>
            <a:lstStyle/>
            <a:p>
              <a:pPr algn="l">
                <a:lnSpc>
                  <a:spcPct val="120000"/>
                </a:lnSpc>
              </a:pPr>
              <a:r>
                <a:rPr lang="en-US" altLang="zh-CN" sz="1400" b="1" spc="225" dirty="0">
                  <a:solidFill>
                    <a:schemeClr val="accent1"/>
                  </a:solidFill>
                  <a:latin typeface="Arial" panose="020B0604020202020204" pitchFamily="34" charset="0"/>
                  <a:ea typeface="宋体" panose="02010600030101010101" pitchFamily="2" charset="-122"/>
                  <a:cs typeface="Arial" panose="020B0604020202020204" pitchFamily="34" charset="0"/>
                </a:rPr>
                <a:t>Accelerating tube</a:t>
              </a:r>
              <a:endParaRPr lang="zh-CN" altLang="en-US" sz="1400" b="1" spc="225" dirty="0">
                <a:solidFill>
                  <a:schemeClr val="accent1"/>
                </a:solidFill>
                <a:latin typeface="Arial" panose="020B0604020202020204" pitchFamily="34" charset="0"/>
                <a:ea typeface="宋体" panose="02010600030101010101" pitchFamily="2" charset="-122"/>
                <a:cs typeface="Arial" panose="020B0604020202020204" pitchFamily="34" charset="0"/>
              </a:endParaRPr>
            </a:p>
          </p:txBody>
        </p:sp>
      </p:grpSp>
      <p:pic>
        <p:nvPicPr>
          <p:cNvPr id="10" name="图片 9">
            <a:extLst>
              <a:ext uri="{FF2B5EF4-FFF2-40B4-BE49-F238E27FC236}">
                <a16:creationId xmlns:a16="http://schemas.microsoft.com/office/drawing/2014/main" id="{DC5312FF-097C-4AF9-ADCE-7DB50736E055}"/>
              </a:ext>
            </a:extLst>
          </p:cNvPr>
          <p:cNvPicPr>
            <a:picLocks noChangeAspect="1"/>
          </p:cNvPicPr>
          <p:nvPr/>
        </p:nvPicPr>
        <p:blipFill>
          <a:blip r:embed="rId5"/>
          <a:stretch>
            <a:fillRect/>
          </a:stretch>
        </p:blipFill>
        <p:spPr>
          <a:xfrm>
            <a:off x="5527276" y="1936640"/>
            <a:ext cx="5368341" cy="3645480"/>
          </a:xfrm>
          <a:prstGeom prst="rect">
            <a:avLst/>
          </a:prstGeom>
        </p:spPr>
      </p:pic>
      <p:cxnSp>
        <p:nvCxnSpPr>
          <p:cNvPr id="11" name="直接箭头连接符 10">
            <a:extLst>
              <a:ext uri="{FF2B5EF4-FFF2-40B4-BE49-F238E27FC236}">
                <a16:creationId xmlns:a16="http://schemas.microsoft.com/office/drawing/2014/main" id="{DD9E2025-BCA5-4D8E-9556-8A6D041AA210}"/>
              </a:ext>
            </a:extLst>
          </p:cNvPr>
          <p:cNvCxnSpPr/>
          <p:nvPr/>
        </p:nvCxnSpPr>
        <p:spPr>
          <a:xfrm>
            <a:off x="3708486" y="2332764"/>
            <a:ext cx="1818790" cy="62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C8F8AECE-A966-464F-BAD8-AE58675FD881}"/>
              </a:ext>
            </a:extLst>
          </p:cNvPr>
          <p:cNvSpPr txBox="1"/>
          <p:nvPr/>
        </p:nvSpPr>
        <p:spPr>
          <a:xfrm>
            <a:off x="6343313" y="5689379"/>
            <a:ext cx="6380252" cy="338554"/>
          </a:xfrm>
          <a:prstGeom prst="rect">
            <a:avLst/>
          </a:prstGeom>
          <a:noFill/>
        </p:spPr>
        <p:txBody>
          <a:bodyPr wrap="square" rtlCol="0">
            <a:spAutoFit/>
          </a:bodyPr>
          <a:lstStyle/>
          <a:p>
            <a:r>
              <a:rPr lang="en-US" altLang="zh-CN" sz="1600" b="1" dirty="0">
                <a:latin typeface="Arial" panose="020B0604020202020204" pitchFamily="34" charset="0"/>
                <a:cs typeface="Arial" panose="020B0604020202020204" pitchFamily="34" charset="0"/>
              </a:rPr>
              <a:t>Y. J. Chen</a:t>
            </a:r>
            <a:r>
              <a:rPr lang="en-US" altLang="zh-CN" sz="1600" dirty="0">
                <a:latin typeface="Arial" panose="020B0604020202020204" pitchFamily="34" charset="0"/>
                <a:cs typeface="Arial" panose="020B0604020202020204" pitchFamily="34" charset="0"/>
              </a:rPr>
              <a:t>, et al., NIMA 1054,168401(2023)</a:t>
            </a:r>
            <a:endParaRPr lang="zh-CN" altLang="en-US" sz="1600" dirty="0">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55F5B722-B9E9-481F-ACBF-C70DE6816A99}"/>
              </a:ext>
            </a:extLst>
          </p:cNvPr>
          <p:cNvSpPr txBox="1"/>
          <p:nvPr/>
        </p:nvSpPr>
        <p:spPr>
          <a:xfrm>
            <a:off x="11727148" y="636299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5</a:t>
            </a:r>
            <a:endParaRPr lang="zh-CN" altLang="en-US" dirty="0">
              <a:latin typeface="Arial" panose="020B0604020202020204" pitchFamily="34" charset="0"/>
              <a:cs typeface="Arial" panose="020B0604020202020204" pitchFamily="34" charset="0"/>
            </a:endParaRPr>
          </a:p>
        </p:txBody>
      </p:sp>
      <p:pic>
        <p:nvPicPr>
          <p:cNvPr id="19" name="图片 18">
            <a:extLst>
              <a:ext uri="{FF2B5EF4-FFF2-40B4-BE49-F238E27FC236}">
                <a16:creationId xmlns:a16="http://schemas.microsoft.com/office/drawing/2014/main" id="{1EADF443-904F-4D60-ABD5-D881CA0EC6CB}"/>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2" name="文本框 1">
            <a:extLst>
              <a:ext uri="{FF2B5EF4-FFF2-40B4-BE49-F238E27FC236}">
                <a16:creationId xmlns:a16="http://schemas.microsoft.com/office/drawing/2014/main" id="{B6770081-F849-4380-9CB9-50343D31F2CD}"/>
              </a:ext>
            </a:extLst>
          </p:cNvPr>
          <p:cNvSpPr txBox="1"/>
          <p:nvPr/>
        </p:nvSpPr>
        <p:spPr>
          <a:xfrm>
            <a:off x="10027790" y="3574714"/>
            <a:ext cx="185147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shielded by PET</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47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C429728-AE6E-4A79-A876-F9E99869CA81}"/>
              </a:ext>
            </a:extLst>
          </p:cNvPr>
          <p:cNvSpPr txBox="1"/>
          <p:nvPr/>
        </p:nvSpPr>
        <p:spPr>
          <a:xfrm>
            <a:off x="11727148" y="636299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6</a:t>
            </a:r>
            <a:endParaRPr lang="zh-CN" altLang="en-US" dirty="0">
              <a:latin typeface="Arial" panose="020B0604020202020204" pitchFamily="34" charset="0"/>
              <a:cs typeface="Arial" panose="020B0604020202020204" pitchFamily="34" charset="0"/>
            </a:endParaRPr>
          </a:p>
        </p:txBody>
      </p:sp>
      <p:sp>
        <p:nvSpPr>
          <p:cNvPr id="5" name="标题 1">
            <a:extLst>
              <a:ext uri="{FF2B5EF4-FFF2-40B4-BE49-F238E27FC236}">
                <a16:creationId xmlns:a16="http://schemas.microsoft.com/office/drawing/2014/main" id="{3B8502F2-F7C1-4D28-8F7D-B8A9494D5973}"/>
              </a:ext>
            </a:extLst>
          </p:cNvPr>
          <p:cNvSpPr>
            <a:spLocks noGrp="1"/>
          </p:cNvSpPr>
          <p:nvPr>
            <p:ph type="title"/>
          </p:nvPr>
        </p:nvSpPr>
        <p:spPr>
          <a:xfrm>
            <a:off x="143933" y="119065"/>
            <a:ext cx="9347200" cy="822324"/>
          </a:xfrm>
        </p:spPr>
        <p:txBody>
          <a:bodyPr>
            <a:normAutofit/>
          </a:bodyPr>
          <a:lstStyle/>
          <a:p>
            <a:r>
              <a:rPr lang="en-US" altLang="zh-CN" sz="2800" b="1" dirty="0">
                <a:latin typeface="Arial" panose="020B0604020202020204" pitchFamily="34" charset="0"/>
                <a:cs typeface="Arial" panose="020B0604020202020204" pitchFamily="34" charset="0"/>
              </a:rPr>
              <a:t>Target for experiment</a:t>
            </a:r>
            <a:endParaRPr lang="zh-CN" altLang="en-US" sz="2800" dirty="0">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111EAF8E-3678-4EF3-B806-3FF35AB4EB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972" t="39818" r="19230" b="25685"/>
          <a:stretch/>
        </p:blipFill>
        <p:spPr>
          <a:xfrm>
            <a:off x="1782066" y="3861057"/>
            <a:ext cx="2066671" cy="2075980"/>
          </a:xfrm>
          <a:prstGeom prst="rect">
            <a:avLst/>
          </a:prstGeom>
        </p:spPr>
      </p:pic>
      <p:sp>
        <p:nvSpPr>
          <p:cNvPr id="14" name="矩形 13">
            <a:extLst>
              <a:ext uri="{FF2B5EF4-FFF2-40B4-BE49-F238E27FC236}">
                <a16:creationId xmlns:a16="http://schemas.microsoft.com/office/drawing/2014/main" id="{347BB57C-43A6-4DED-89D5-647644DD077D}"/>
              </a:ext>
            </a:extLst>
          </p:cNvPr>
          <p:cNvSpPr/>
          <p:nvPr/>
        </p:nvSpPr>
        <p:spPr>
          <a:xfrm>
            <a:off x="600049" y="6088110"/>
            <a:ext cx="5821205" cy="307777"/>
          </a:xfrm>
          <a:prstGeom prst="rect">
            <a:avLst/>
          </a:prstGeom>
        </p:spPr>
        <p:txBody>
          <a:bodyPr wrap="square">
            <a:spAutoFit/>
          </a:bodyPr>
          <a:lstStyle/>
          <a:p>
            <a:r>
              <a:rPr lang="en-US" altLang="zh-CN" sz="1400" dirty="0">
                <a:latin typeface="Arial" panose="020B0604020202020204" pitchFamily="34" charset="0"/>
                <a:cs typeface="Arial" panose="020B0604020202020204" pitchFamily="34" charset="0"/>
              </a:rPr>
              <a:t>L. Y. Zhang, </a:t>
            </a:r>
            <a:r>
              <a:rPr lang="en-US" altLang="zh-CN" sz="1400" b="1" dirty="0">
                <a:latin typeface="Arial" panose="020B0604020202020204" pitchFamily="34" charset="0"/>
                <a:cs typeface="Arial" panose="020B0604020202020204" pitchFamily="34" charset="0"/>
              </a:rPr>
              <a:t>Y. J.</a:t>
            </a:r>
            <a:r>
              <a:rPr lang="zh-CN" altLang="en-US" sz="1400" b="1"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Chen</a:t>
            </a:r>
            <a:r>
              <a:rPr lang="en-US" altLang="zh-CN" sz="1400" dirty="0">
                <a:latin typeface="Arial" panose="020B0604020202020204" pitchFamily="34" charset="0"/>
                <a:cs typeface="Arial" panose="020B0604020202020204" pitchFamily="34" charset="0"/>
              </a:rPr>
              <a:t>,</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et al., NIMB 438 (2019) 48–53</a:t>
            </a:r>
            <a:endParaRPr lang="zh-CN" altLang="en-US" sz="1400"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F5427F79-049D-4410-BC01-F7C325DF7A4D}"/>
              </a:ext>
            </a:extLst>
          </p:cNvPr>
          <p:cNvSpPr txBox="1"/>
          <p:nvPr/>
        </p:nvSpPr>
        <p:spPr>
          <a:xfrm>
            <a:off x="5383206" y="1532214"/>
            <a:ext cx="6208745" cy="4657685"/>
          </a:xfrm>
          <a:prstGeom prst="rect">
            <a:avLst/>
          </a:prstGeom>
          <a:noFill/>
        </p:spPr>
        <p:txBody>
          <a:bodyPr wrap="square">
            <a:spAutoFit/>
          </a:bodyPr>
          <a:lstStyle/>
          <a:p>
            <a:pPr>
              <a:lnSpc>
                <a:spcPct val="150000"/>
              </a:lnSpc>
            </a:pPr>
            <a:r>
              <a:rPr lang="en-US" altLang="zh-CN" sz="2000" b="1" dirty="0">
                <a:solidFill>
                  <a:srgbClr val="0070C0"/>
                </a:solidFill>
                <a:latin typeface="Arial" panose="020B0604020202020204" pitchFamily="34" charset="0"/>
                <a:cs typeface="Arial" panose="020B0604020202020204" pitchFamily="34" charset="0"/>
              </a:rPr>
              <a:t>Strong and durable fluorine-implanted targets</a:t>
            </a:r>
          </a:p>
          <a:p>
            <a:pPr>
              <a:lnSpc>
                <a:spcPct val="150000"/>
              </a:lnSpc>
            </a:pPr>
            <a:r>
              <a:rPr lang="en-US" altLang="zh-CN" b="1" dirty="0">
                <a:latin typeface="Arial" panose="020B0604020202020204" pitchFamily="34" charset="0"/>
                <a:cs typeface="Arial" panose="020B0604020202020204" pitchFamily="34" charset="0"/>
              </a:rPr>
              <a:t>Backing: </a:t>
            </a:r>
            <a:r>
              <a:rPr lang="en-US" altLang="zh-CN" dirty="0">
                <a:latin typeface="Arial" panose="020B0604020202020204" pitchFamily="34" charset="0"/>
                <a:cs typeface="Arial" panose="020B0604020202020204" pitchFamily="34" charset="0"/>
              </a:rPr>
              <a:t>Fe 3mm</a:t>
            </a:r>
          </a:p>
          <a:p>
            <a:pPr>
              <a:lnSpc>
                <a:spcPct val="150000"/>
              </a:lnSpc>
            </a:pPr>
            <a:r>
              <a:rPr lang="en-US" altLang="zh-CN" b="1" dirty="0">
                <a:latin typeface="Arial" panose="020B0604020202020204" pitchFamily="34" charset="0"/>
                <a:cs typeface="Arial" panose="020B0604020202020204" pitchFamily="34" charset="0"/>
              </a:rPr>
              <a:t>Implantation energy</a:t>
            </a:r>
            <a:r>
              <a:rPr lang="zh-CN" altLang="en-US" b="1"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40 keV</a:t>
            </a:r>
          </a:p>
          <a:p>
            <a:pPr>
              <a:lnSpc>
                <a:spcPct val="150000"/>
              </a:lnSpc>
            </a:pPr>
            <a:r>
              <a:rPr lang="en-US" altLang="zh-CN" b="1" baseline="30000" dirty="0">
                <a:latin typeface="Arial" panose="020B0604020202020204" pitchFamily="34" charset="0"/>
                <a:cs typeface="Arial" panose="020B0604020202020204" pitchFamily="34" charset="0"/>
              </a:rPr>
              <a:t>19</a:t>
            </a:r>
            <a:r>
              <a:rPr lang="en-US" altLang="zh-CN" b="1" dirty="0">
                <a:latin typeface="Arial" panose="020B0604020202020204" pitchFamily="34" charset="0"/>
                <a:cs typeface="Arial" panose="020B0604020202020204" pitchFamily="34" charset="0"/>
              </a:rPr>
              <a:t>F thickness:</a:t>
            </a:r>
            <a:r>
              <a:rPr lang="zh-CN" altLang="en-US" b="1" dirty="0">
                <a:latin typeface="Arial" panose="020B0604020202020204" pitchFamily="34" charset="0"/>
                <a:cs typeface="Arial" panose="020B0604020202020204" pitchFamily="34" charset="0"/>
              </a:rPr>
              <a:t> </a:t>
            </a:r>
            <a:r>
              <a:rPr lang="en-US" altLang="zh-CN" sz="1800" spc="225" dirty="0">
                <a:latin typeface="Arial" panose="020B0604020202020204" pitchFamily="34" charset="0"/>
                <a:ea typeface="宋体" panose="02010600030101010101" pitchFamily="2" charset="-122"/>
                <a:cs typeface="Arial" panose="020B0604020202020204" pitchFamily="34" charset="0"/>
              </a:rPr>
              <a:t>10</a:t>
            </a:r>
            <a:r>
              <a:rPr lang="en-US" altLang="zh-CN" sz="1800" spc="225" baseline="30000" dirty="0">
                <a:latin typeface="Arial" panose="020B0604020202020204" pitchFamily="34" charset="0"/>
                <a:ea typeface="宋体" panose="02010600030101010101" pitchFamily="2" charset="-122"/>
                <a:cs typeface="Arial" panose="020B0604020202020204" pitchFamily="34" charset="0"/>
              </a:rPr>
              <a:t>17</a:t>
            </a:r>
            <a:r>
              <a:rPr lang="en-US" altLang="zh-CN" sz="1800" spc="225" dirty="0">
                <a:latin typeface="Arial" panose="020B0604020202020204" pitchFamily="34" charset="0"/>
                <a:ea typeface="宋体" panose="02010600030101010101" pitchFamily="2" charset="-122"/>
                <a:cs typeface="Arial" panose="020B0604020202020204" pitchFamily="34" charset="0"/>
              </a:rPr>
              <a:t>/cm</a:t>
            </a:r>
            <a:r>
              <a:rPr lang="en-US" altLang="zh-CN" sz="1800" spc="225" baseline="30000" dirty="0">
                <a:latin typeface="Arial" panose="020B0604020202020204" pitchFamily="34" charset="0"/>
                <a:ea typeface="宋体" panose="02010600030101010101" pitchFamily="2" charset="-122"/>
                <a:cs typeface="Arial" panose="020B0604020202020204" pitchFamily="34" charset="0"/>
              </a:rPr>
              <a:t>2</a:t>
            </a:r>
          </a:p>
          <a:p>
            <a:pPr>
              <a:lnSpc>
                <a:spcPct val="150000"/>
              </a:lnSpc>
            </a:pPr>
            <a:r>
              <a:rPr lang="en-US" altLang="zh-CN" b="1" dirty="0">
                <a:latin typeface="Arial" panose="020B0604020202020204" pitchFamily="34" charset="0"/>
                <a:cs typeface="Arial" panose="020B0604020202020204" pitchFamily="34" charset="0"/>
              </a:rPr>
              <a:t>Protective layer: </a:t>
            </a:r>
            <a:r>
              <a:rPr lang="en-US" altLang="zh-CN" dirty="0">
                <a:latin typeface="Arial" panose="020B0604020202020204" pitchFamily="34" charset="0"/>
                <a:cs typeface="Arial" panose="020B0604020202020204" pitchFamily="34" charset="0"/>
              </a:rPr>
              <a:t>Chromium 50nm --reduce the </a:t>
            </a:r>
            <a:r>
              <a:rPr lang="en-US" altLang="zh-CN" baseline="30000" dirty="0">
                <a:latin typeface="Arial" panose="020B0604020202020204" pitchFamily="34" charset="0"/>
                <a:cs typeface="Arial" panose="020B0604020202020204" pitchFamily="34" charset="0"/>
              </a:rPr>
              <a:t>19</a:t>
            </a:r>
            <a:r>
              <a:rPr lang="en-US" altLang="zh-CN" dirty="0">
                <a:latin typeface="Arial" panose="020B0604020202020204" pitchFamily="34" charset="0"/>
                <a:cs typeface="Arial" panose="020B0604020202020204" pitchFamily="34" charset="0"/>
              </a:rPr>
              <a:t>F spatter loss effectively</a:t>
            </a:r>
          </a:p>
          <a:p>
            <a:pPr>
              <a:lnSpc>
                <a:spcPct val="150000"/>
              </a:lnSpc>
            </a:pPr>
            <a:r>
              <a:rPr lang="en-US" altLang="zh-CN" b="1" baseline="30000" dirty="0">
                <a:latin typeface="Arial" panose="020B0604020202020204" pitchFamily="34" charset="0"/>
                <a:cs typeface="Arial" panose="020B0604020202020204" pitchFamily="34" charset="0"/>
              </a:rPr>
              <a:t>19</a:t>
            </a:r>
            <a:r>
              <a:rPr lang="en-US" altLang="zh-CN" b="1" dirty="0">
                <a:latin typeface="Arial" panose="020B0604020202020204" pitchFamily="34" charset="0"/>
                <a:cs typeface="Arial" panose="020B0604020202020204" pitchFamily="34" charset="0"/>
              </a:rPr>
              <a:t>F loss: </a:t>
            </a:r>
            <a:r>
              <a:rPr lang="en-US" altLang="zh-CN" dirty="0">
                <a:latin typeface="Arial" panose="020B0604020202020204" pitchFamily="34" charset="0"/>
                <a:cs typeface="Arial" panose="020B0604020202020204" pitchFamily="34" charset="0"/>
              </a:rPr>
              <a:t>4% per 200 Coulomb</a:t>
            </a:r>
          </a:p>
          <a:p>
            <a:pPr>
              <a:lnSpc>
                <a:spcPct val="150000"/>
              </a:lnSpc>
            </a:pPr>
            <a:r>
              <a:rPr lang="en-US" altLang="zh-CN" b="1" dirty="0">
                <a:latin typeface="Arial" panose="020B0604020202020204" pitchFamily="34" charset="0"/>
                <a:cs typeface="Arial" panose="020B0604020202020204" pitchFamily="34" charset="0"/>
              </a:rPr>
              <a:t>Scanning beam:</a:t>
            </a:r>
          </a:p>
          <a:p>
            <a:pPr>
              <a:lnSpc>
                <a:spcPct val="150000"/>
              </a:lnSpc>
            </a:pPr>
            <a:r>
              <a:rPr lang="en-US" altLang="zh-CN" dirty="0">
                <a:latin typeface="Arial" panose="020B0604020202020204" pitchFamily="34" charset="0"/>
                <a:cs typeface="Arial" panose="020B0604020202020204" pitchFamily="34" charset="0"/>
              </a:rPr>
              <a:t>The proton beam was undulated over an area about 3 cm in diameter by oscillating the magnetic field of the beam deflector.</a:t>
            </a:r>
            <a:endParaRPr lang="zh-CN" altLang="en-US" dirty="0">
              <a:latin typeface="Arial" panose="020B0604020202020204" pitchFamily="34" charset="0"/>
              <a:cs typeface="Arial" panose="020B0604020202020204" pitchFamily="34" charset="0"/>
            </a:endParaRPr>
          </a:p>
        </p:txBody>
      </p:sp>
      <p:pic>
        <p:nvPicPr>
          <p:cNvPr id="18" name="图片 17">
            <a:extLst>
              <a:ext uri="{FF2B5EF4-FFF2-40B4-BE49-F238E27FC236}">
                <a16:creationId xmlns:a16="http://schemas.microsoft.com/office/drawing/2014/main" id="{E48D82CC-EAAD-4C9D-9521-912B652AFFCB}"/>
              </a:ext>
            </a:extLst>
          </p:cNvPr>
          <p:cNvPicPr>
            <a:picLocks noChangeAspect="1"/>
          </p:cNvPicPr>
          <p:nvPr/>
        </p:nvPicPr>
        <p:blipFill>
          <a:blip r:embed="rId4"/>
          <a:stretch>
            <a:fillRect/>
          </a:stretch>
        </p:blipFill>
        <p:spPr>
          <a:xfrm>
            <a:off x="1399732" y="1633683"/>
            <a:ext cx="2831341" cy="2065103"/>
          </a:xfrm>
          <a:prstGeom prst="rect">
            <a:avLst/>
          </a:prstGeom>
        </p:spPr>
      </p:pic>
      <p:sp>
        <p:nvSpPr>
          <p:cNvPr id="20" name="文本框 19">
            <a:extLst>
              <a:ext uri="{FF2B5EF4-FFF2-40B4-BE49-F238E27FC236}">
                <a16:creationId xmlns:a16="http://schemas.microsoft.com/office/drawing/2014/main" id="{E02B23E4-8434-4197-96B3-8626D773E765}"/>
              </a:ext>
            </a:extLst>
          </p:cNvPr>
          <p:cNvSpPr txBox="1"/>
          <p:nvPr/>
        </p:nvSpPr>
        <p:spPr>
          <a:xfrm>
            <a:off x="455269" y="981537"/>
            <a:ext cx="12811388" cy="400110"/>
          </a:xfrm>
          <a:prstGeom prst="rect">
            <a:avLst/>
          </a:prstGeom>
          <a:noFill/>
        </p:spPr>
        <p:txBody>
          <a:bodyPr wrap="square">
            <a:spAutoFit/>
          </a:bodyPr>
          <a:lstStyle/>
          <a:p>
            <a:r>
              <a:rPr lang="en-US" altLang="zh-CN" sz="2000" b="1" dirty="0">
                <a:solidFill>
                  <a:srgbClr val="FF0000"/>
                </a:solidFill>
                <a:latin typeface="Arial" panose="020B0604020202020204" pitchFamily="34" charset="0"/>
                <a:cs typeface="Arial" panose="020B0604020202020204" pitchFamily="34" charset="0"/>
              </a:rPr>
              <a:t>T</a:t>
            </a:r>
            <a:r>
              <a:rPr lang="zh-CN" altLang="en-US" sz="2000" b="1" dirty="0">
                <a:solidFill>
                  <a:srgbClr val="FF0000"/>
                </a:solidFill>
                <a:latin typeface="Arial" panose="020B0604020202020204" pitchFamily="34" charset="0"/>
                <a:cs typeface="Arial" panose="020B0604020202020204" pitchFamily="34" charset="0"/>
              </a:rPr>
              <a:t>raditional evaporation targets </a:t>
            </a:r>
            <a:r>
              <a:rPr lang="en-US" altLang="zh-CN" sz="2000" b="1" dirty="0">
                <a:solidFill>
                  <a:srgbClr val="FF0000"/>
                </a:solidFill>
                <a:latin typeface="Arial" panose="020B0604020202020204" pitchFamily="34" charset="0"/>
                <a:cs typeface="Arial" panose="020B0604020202020204" pitchFamily="34" charset="0"/>
              </a:rPr>
              <a:t>can’t</a:t>
            </a:r>
            <a:r>
              <a:rPr lang="zh-CN" altLang="en-US" sz="2000" b="1" dirty="0">
                <a:solidFill>
                  <a:srgbClr val="FF0000"/>
                </a:solidFill>
                <a:latin typeface="Arial" panose="020B0604020202020204" pitchFamily="34" charset="0"/>
                <a:cs typeface="Arial" panose="020B0604020202020204" pitchFamily="34" charset="0"/>
              </a:rPr>
              <a:t> support long-term stable measurement </a:t>
            </a:r>
            <a:r>
              <a:rPr lang="en-US" altLang="zh-CN" sz="2000" b="1" dirty="0">
                <a:solidFill>
                  <a:srgbClr val="FF0000"/>
                </a:solidFill>
                <a:latin typeface="Arial" panose="020B0604020202020204" pitchFamily="34" charset="0"/>
                <a:cs typeface="Arial" panose="020B0604020202020204" pitchFamily="34" charset="0"/>
              </a:rPr>
              <a:t>with</a:t>
            </a:r>
            <a:r>
              <a:rPr lang="zh-CN" altLang="en-US" sz="2000" b="1" dirty="0">
                <a:solidFill>
                  <a:srgbClr val="FF0000"/>
                </a:solidFill>
                <a:latin typeface="Arial" panose="020B0604020202020204" pitchFamily="34" charset="0"/>
                <a:cs typeface="Arial" panose="020B0604020202020204" pitchFamily="34" charset="0"/>
              </a:rPr>
              <a:t> mA beam</a:t>
            </a:r>
            <a:endParaRPr lang="en-US" altLang="zh-CN" sz="2000" b="1" dirty="0">
              <a:solidFill>
                <a:srgbClr val="FF0000"/>
              </a:solidFill>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89B78C94-0536-4A26-A436-2AEA7CE4D94A}"/>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290714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9910695-22BA-47D7-8ABC-4EFF51CCA0C3}"/>
              </a:ext>
            </a:extLst>
          </p:cNvPr>
          <p:cNvSpPr>
            <a:spLocks noGrp="1"/>
          </p:cNvSpPr>
          <p:nvPr>
            <p:ph type="title"/>
          </p:nvPr>
        </p:nvSpPr>
        <p:spPr>
          <a:xfrm>
            <a:off x="156466" y="189505"/>
            <a:ext cx="9347200" cy="822324"/>
          </a:xfrm>
        </p:spPr>
        <p:txBody>
          <a:bodyPr>
            <a:normAutofit/>
          </a:bodyPr>
          <a:lstStyle/>
          <a:p>
            <a:r>
              <a:rPr lang="it-IT" altLang="zh-CN" sz="2800" b="1" dirty="0">
                <a:latin typeface="Arial" panose="020B0604020202020204" pitchFamily="34" charset="0"/>
                <a:cs typeface="Arial" panose="020B0604020202020204" pitchFamily="34" charset="0"/>
              </a:rPr>
              <a:t>‘</a:t>
            </a:r>
            <a:r>
              <a:rPr lang="en-US" altLang="zh-CN" sz="2800" b="1" dirty="0">
                <a:latin typeface="Arial" panose="020B0604020202020204" pitchFamily="34" charset="0"/>
                <a:cs typeface="Arial" panose="020B0604020202020204" pitchFamily="34" charset="0"/>
              </a:rPr>
              <a:t>L</a:t>
            </a:r>
            <a:r>
              <a:rPr lang="it-IT" altLang="zh-CN" sz="2800" b="1" dirty="0">
                <a:latin typeface="Arial" panose="020B0604020202020204" pitchFamily="34" charset="0"/>
                <a:cs typeface="Arial" panose="020B0604020202020204" pitchFamily="34" charset="0"/>
              </a:rPr>
              <a:t>amp’-type silicon detector array</a:t>
            </a:r>
            <a:endParaRPr lang="zh-CN" altLang="en-US" sz="2800" b="1" dirty="0">
              <a:ea typeface="微软雅黑" panose="020B0503020204020204" pitchFamily="34" charset="-122"/>
            </a:endParaRPr>
          </a:p>
        </p:txBody>
      </p:sp>
      <p:grpSp>
        <p:nvGrpSpPr>
          <p:cNvPr id="5" name="组合 20">
            <a:extLst>
              <a:ext uri="{FF2B5EF4-FFF2-40B4-BE49-F238E27FC236}">
                <a16:creationId xmlns:a16="http://schemas.microsoft.com/office/drawing/2014/main" id="{D9514230-C223-4628-B07A-3FF9D2F0E59E}"/>
              </a:ext>
            </a:extLst>
          </p:cNvPr>
          <p:cNvGrpSpPr/>
          <p:nvPr/>
        </p:nvGrpSpPr>
        <p:grpSpPr bwMode="auto">
          <a:xfrm>
            <a:off x="8617462" y="1311867"/>
            <a:ext cx="3151971" cy="2679282"/>
            <a:chOff x="463805" y="2244921"/>
            <a:chExt cx="4502971" cy="2986088"/>
          </a:xfrm>
        </p:grpSpPr>
        <p:pic>
          <p:nvPicPr>
            <p:cNvPr id="6" name="Picture 7" descr="A-3586">
              <a:extLst>
                <a:ext uri="{FF2B5EF4-FFF2-40B4-BE49-F238E27FC236}">
                  <a16:creationId xmlns:a16="http://schemas.microsoft.com/office/drawing/2014/main" id="{B9EF9D96-1228-48EC-996D-018A8F41D6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456"/>
            <a:stretch>
              <a:fillRect/>
            </a:stretch>
          </p:blipFill>
          <p:spPr bwMode="auto">
            <a:xfrm>
              <a:off x="526539" y="2244921"/>
              <a:ext cx="444023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a:extLst>
                <a:ext uri="{FF2B5EF4-FFF2-40B4-BE49-F238E27FC236}">
                  <a16:creationId xmlns:a16="http://schemas.microsoft.com/office/drawing/2014/main" id="{1D4ECA84-147C-4821-9233-E5F76EB3F827}"/>
                </a:ext>
              </a:extLst>
            </p:cNvPr>
            <p:cNvSpPr>
              <a:spLocks noChangeArrowheads="1"/>
            </p:cNvSpPr>
            <p:nvPr/>
          </p:nvSpPr>
          <p:spPr bwMode="auto">
            <a:xfrm>
              <a:off x="463805" y="2309937"/>
              <a:ext cx="918686" cy="37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35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MMM</a:t>
              </a:r>
              <a:endParaRPr lang="zh-CN" altLang="en-US" sz="135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10">
              <a:extLst>
                <a:ext uri="{FF2B5EF4-FFF2-40B4-BE49-F238E27FC236}">
                  <a16:creationId xmlns:a16="http://schemas.microsoft.com/office/drawing/2014/main" id="{68C84759-41E7-4FC9-98F0-1BBF8D354F5C}"/>
                </a:ext>
              </a:extLst>
            </p:cNvPr>
            <p:cNvSpPr>
              <a:spLocks noChangeArrowheads="1"/>
            </p:cNvSpPr>
            <p:nvPr/>
          </p:nvSpPr>
          <p:spPr bwMode="auto">
            <a:xfrm>
              <a:off x="501906" y="2681411"/>
              <a:ext cx="1551209" cy="46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9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Inner R: 32.6 mm</a:t>
              </a:r>
            </a:p>
            <a:p>
              <a:pPr>
                <a:lnSpc>
                  <a:spcPct val="100000"/>
                </a:lnSpc>
                <a:spcBef>
                  <a:spcPct val="0"/>
                </a:spcBef>
                <a:buNone/>
              </a:pPr>
              <a:r>
                <a:rPr lang="en-US" altLang="zh-CN" sz="9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Outer R: 135.1 mm</a:t>
              </a:r>
            </a:p>
          </p:txBody>
        </p:sp>
      </p:grpSp>
      <p:pic>
        <p:nvPicPr>
          <p:cNvPr id="10" name="图片 9">
            <a:extLst>
              <a:ext uri="{FF2B5EF4-FFF2-40B4-BE49-F238E27FC236}">
                <a16:creationId xmlns:a16="http://schemas.microsoft.com/office/drawing/2014/main" id="{DC84B082-8493-4A96-B546-61ECAF5142DB}"/>
              </a:ext>
            </a:extLst>
          </p:cNvPr>
          <p:cNvPicPr>
            <a:picLocks noChangeAspect="1"/>
          </p:cNvPicPr>
          <p:nvPr/>
        </p:nvPicPr>
        <p:blipFill>
          <a:blip r:embed="rId4"/>
          <a:stretch>
            <a:fillRect/>
          </a:stretch>
        </p:blipFill>
        <p:spPr>
          <a:xfrm>
            <a:off x="378790" y="1331460"/>
            <a:ext cx="4451276" cy="3310848"/>
          </a:xfrm>
          <a:prstGeom prst="rect">
            <a:avLst/>
          </a:prstGeom>
        </p:spPr>
      </p:pic>
      <p:sp>
        <p:nvSpPr>
          <p:cNvPr id="12" name="矩形 11">
            <a:extLst>
              <a:ext uri="{FF2B5EF4-FFF2-40B4-BE49-F238E27FC236}">
                <a16:creationId xmlns:a16="http://schemas.microsoft.com/office/drawing/2014/main" id="{54CEA1A6-A6D9-4583-9F94-2B7FBEB0649F}"/>
              </a:ext>
            </a:extLst>
          </p:cNvPr>
          <p:cNvSpPr/>
          <p:nvPr/>
        </p:nvSpPr>
        <p:spPr>
          <a:xfrm>
            <a:off x="292849" y="4820338"/>
            <a:ext cx="4810199" cy="1421992"/>
          </a:xfrm>
          <a:prstGeom prst="rect">
            <a:avLst/>
          </a:prstGeom>
        </p:spPr>
        <p:txBody>
          <a:bodyPr wrap="square">
            <a:spAutoFit/>
          </a:bodyPr>
          <a:lstStyle/>
          <a:p>
            <a:pPr>
              <a:lnSpc>
                <a:spcPct val="150000"/>
              </a:lnSpc>
            </a:pPr>
            <a:r>
              <a:rPr lang="en-US" altLang="zh-CN" sz="2000" dirty="0">
                <a:solidFill>
                  <a:srgbClr val="00B050"/>
                </a:solidFill>
                <a:latin typeface="Arial" panose="020B0604020202020204" pitchFamily="34" charset="0"/>
                <a:ea typeface="微软雅黑" panose="020B0503020204020204" pitchFamily="34" charset="-122"/>
                <a:cs typeface="Arial" panose="020B0604020202020204" pitchFamily="34" charset="0"/>
              </a:rPr>
              <a:t>Cover the surface with 9.5 </a:t>
            </a:r>
            <a:r>
              <a:rPr lang="el-GR" altLang="zh-CN" sz="2000" dirty="0">
                <a:solidFill>
                  <a:srgbClr val="00B050"/>
                </a:solidFill>
                <a:latin typeface="Arial" panose="020B0604020202020204" pitchFamily="34" charset="0"/>
                <a:ea typeface="微软雅黑" panose="020B0503020204020204" pitchFamily="34" charset="-122"/>
                <a:cs typeface="Arial" panose="020B0604020202020204" pitchFamily="34" charset="0"/>
              </a:rPr>
              <a:t>μ</a:t>
            </a:r>
            <a:r>
              <a:rPr lang="en-US" altLang="zh-CN" sz="2000" dirty="0">
                <a:solidFill>
                  <a:srgbClr val="00B050"/>
                </a:solidFill>
                <a:latin typeface="Arial" panose="020B0604020202020204" pitchFamily="34" charset="0"/>
                <a:ea typeface="微软雅黑" panose="020B0503020204020204" pitchFamily="34" charset="-122"/>
                <a:cs typeface="Arial" panose="020B0604020202020204" pitchFamily="34" charset="0"/>
              </a:rPr>
              <a:t>m Mylar</a:t>
            </a:r>
            <a:r>
              <a:rPr lang="zh-CN" altLang="en-US" sz="2000" dirty="0">
                <a:solidFill>
                  <a:srgbClr val="00B050"/>
                </a:solidFill>
                <a:latin typeface="Arial" panose="020B0604020202020204" pitchFamily="34" charset="0"/>
                <a:ea typeface="微软雅黑" panose="020B0503020204020204" pitchFamily="34" charset="-122"/>
                <a:cs typeface="Arial" panose="020B0604020202020204" pitchFamily="34" charset="0"/>
              </a:rPr>
              <a:t> </a:t>
            </a:r>
            <a:r>
              <a:rPr lang="en-US" altLang="zh-CN" sz="2000" dirty="0">
                <a:solidFill>
                  <a:srgbClr val="00B050"/>
                </a:solidFill>
                <a:latin typeface="Arial" panose="020B0604020202020204" pitchFamily="34" charset="0"/>
                <a:ea typeface="微软雅黑" panose="020B0503020204020204" pitchFamily="34" charset="-122"/>
                <a:cs typeface="Arial" panose="020B0604020202020204" pitchFamily="34" charset="0"/>
              </a:rPr>
              <a:t>foil</a:t>
            </a:r>
          </a:p>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Calibrate the detector energy with </a:t>
            </a:r>
          </a:p>
          <a:p>
            <a:pPr>
              <a:lnSpc>
                <a:spcPct val="150000"/>
              </a:lnSpc>
            </a:pPr>
            <a:r>
              <a:rPr lang="en-US" altLang="zh-CN" sz="2000" baseline="30000" dirty="0">
                <a:latin typeface="Arial" panose="020B0604020202020204" pitchFamily="34" charset="0"/>
                <a:ea typeface="微软雅黑" panose="020B0503020204020204" pitchFamily="34" charset="-122"/>
                <a:cs typeface="Arial" panose="020B0604020202020204" pitchFamily="34" charset="0"/>
              </a:rPr>
              <a:t>239</a:t>
            </a:r>
            <a:r>
              <a:rPr lang="en-US" altLang="zh-CN" sz="2000" dirty="0">
                <a:latin typeface="Arial" panose="020B0604020202020204" pitchFamily="34" charset="0"/>
                <a:ea typeface="微软雅黑" panose="020B0503020204020204" pitchFamily="34" charset="-122"/>
                <a:cs typeface="Arial" panose="020B0604020202020204" pitchFamily="34" charset="0"/>
              </a:rPr>
              <a:t>Pu-</a:t>
            </a:r>
            <a:r>
              <a:rPr lang="en-US" altLang="zh-CN" sz="2000" baseline="30000" dirty="0">
                <a:latin typeface="Arial" panose="020B0604020202020204" pitchFamily="34" charset="0"/>
                <a:ea typeface="微软雅黑" panose="020B0503020204020204" pitchFamily="34" charset="-122"/>
                <a:cs typeface="Arial" panose="020B0604020202020204" pitchFamily="34" charset="0"/>
              </a:rPr>
              <a:t>241</a:t>
            </a:r>
            <a:r>
              <a:rPr lang="en-US" altLang="zh-CN" sz="2000" dirty="0">
                <a:latin typeface="Arial" panose="020B0604020202020204" pitchFamily="34" charset="0"/>
                <a:ea typeface="微软雅黑" panose="020B0503020204020204" pitchFamily="34" charset="-122"/>
                <a:cs typeface="Arial" panose="020B0604020202020204" pitchFamily="34" charset="0"/>
              </a:rPr>
              <a:t>Am α source</a:t>
            </a:r>
          </a:p>
        </p:txBody>
      </p:sp>
      <p:cxnSp>
        <p:nvCxnSpPr>
          <p:cNvPr id="13" name="直接连接符 12">
            <a:extLst>
              <a:ext uri="{FF2B5EF4-FFF2-40B4-BE49-F238E27FC236}">
                <a16:creationId xmlns:a16="http://schemas.microsoft.com/office/drawing/2014/main" id="{0054388A-0CA0-4FE5-857A-DCB03B744FF9}"/>
              </a:ext>
            </a:extLst>
          </p:cNvPr>
          <p:cNvCxnSpPr/>
          <p:nvPr/>
        </p:nvCxnSpPr>
        <p:spPr>
          <a:xfrm>
            <a:off x="5080000" y="1237382"/>
            <a:ext cx="0" cy="509388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F66A34FA-D7D3-4E6C-976F-9D7622F7D926}"/>
              </a:ext>
            </a:extLst>
          </p:cNvPr>
          <p:cNvGrpSpPr/>
          <p:nvPr/>
        </p:nvGrpSpPr>
        <p:grpSpPr>
          <a:xfrm>
            <a:off x="5497260" y="1192730"/>
            <a:ext cx="3210131" cy="2669944"/>
            <a:chOff x="5103453" y="4107609"/>
            <a:chExt cx="2384973" cy="2255786"/>
          </a:xfrm>
        </p:grpSpPr>
        <p:sp>
          <p:nvSpPr>
            <p:cNvPr id="17" name="矩形 16">
              <a:extLst>
                <a:ext uri="{FF2B5EF4-FFF2-40B4-BE49-F238E27FC236}">
                  <a16:creationId xmlns:a16="http://schemas.microsoft.com/office/drawing/2014/main" id="{BADCD1A7-52DF-483F-8B7D-62F2351BB69D}"/>
                </a:ext>
              </a:extLst>
            </p:cNvPr>
            <p:cNvSpPr/>
            <p:nvPr/>
          </p:nvSpPr>
          <p:spPr>
            <a:xfrm rot="17783363">
              <a:off x="5514982" y="5824630"/>
              <a:ext cx="45719" cy="8223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0FA825BA-8701-4F95-9251-7C4F82E6B174}"/>
                </a:ext>
              </a:extLst>
            </p:cNvPr>
            <p:cNvSpPr/>
            <p:nvPr/>
          </p:nvSpPr>
          <p:spPr>
            <a:xfrm rot="19063482">
              <a:off x="6238968" y="5890319"/>
              <a:ext cx="8001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a:extLst>
                <a:ext uri="{FF2B5EF4-FFF2-40B4-BE49-F238E27FC236}">
                  <a16:creationId xmlns:a16="http://schemas.microsoft.com/office/drawing/2014/main" id="{AD014094-994D-425E-B2F8-1A383CD8AB9A}"/>
                </a:ext>
              </a:extLst>
            </p:cNvPr>
            <p:cNvCxnSpPr/>
            <p:nvPr/>
          </p:nvCxnSpPr>
          <p:spPr>
            <a:xfrm>
              <a:off x="6565356" y="4107609"/>
              <a:ext cx="0" cy="14136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27415BC6-1BFD-435B-A7E9-DD60FCF20F51}"/>
                </a:ext>
              </a:extLst>
            </p:cNvPr>
            <p:cNvSpPr/>
            <p:nvPr/>
          </p:nvSpPr>
          <p:spPr>
            <a:xfrm rot="14387261">
              <a:off x="5516755" y="5160850"/>
              <a:ext cx="45719" cy="8223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a:extLst>
                <a:ext uri="{FF2B5EF4-FFF2-40B4-BE49-F238E27FC236}">
                  <a16:creationId xmlns:a16="http://schemas.microsoft.com/office/drawing/2014/main" id="{F84A18F0-6020-49E3-B599-338BEAF384A9}"/>
                </a:ext>
              </a:extLst>
            </p:cNvPr>
            <p:cNvCxnSpPr/>
            <p:nvPr/>
          </p:nvCxnSpPr>
          <p:spPr>
            <a:xfrm flipV="1">
              <a:off x="5906431" y="5956808"/>
              <a:ext cx="542721" cy="406587"/>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428D0EF-7E88-4B01-B4DC-2D150B05E8B6}"/>
                </a:ext>
              </a:extLst>
            </p:cNvPr>
            <p:cNvCxnSpPr/>
            <p:nvPr/>
          </p:nvCxnSpPr>
          <p:spPr>
            <a:xfrm flipV="1">
              <a:off x="5201377" y="5890319"/>
              <a:ext cx="1247775" cy="132976"/>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4BD2DC2F-7FFC-427A-9DA3-CBABB62C8958}"/>
                </a:ext>
              </a:extLst>
            </p:cNvPr>
            <p:cNvSpPr txBox="1"/>
            <p:nvPr/>
          </p:nvSpPr>
          <p:spPr>
            <a:xfrm>
              <a:off x="6663386" y="5878677"/>
              <a:ext cx="66103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target</a:t>
              </a:r>
              <a:endParaRPr lang="zh-CN" altLang="en-US" sz="1400"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A422F111-59B8-4E85-9438-2507BA59A6A0}"/>
                </a:ext>
              </a:extLst>
            </p:cNvPr>
            <p:cNvSpPr txBox="1"/>
            <p:nvPr/>
          </p:nvSpPr>
          <p:spPr>
            <a:xfrm>
              <a:off x="6634475" y="4310497"/>
              <a:ext cx="853951"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beam</a:t>
              </a:r>
              <a:endParaRPr lang="zh-CN" altLang="en-US" sz="14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8DEE58FA-92FD-4997-9194-D680A942FE2D}"/>
                </a:ext>
              </a:extLst>
            </p:cNvPr>
            <p:cNvSpPr txBox="1"/>
            <p:nvPr/>
          </p:nvSpPr>
          <p:spPr>
            <a:xfrm>
              <a:off x="5252759" y="5248140"/>
              <a:ext cx="426976"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Si</a:t>
              </a:r>
              <a:endParaRPr lang="zh-CN" altLang="en-US" sz="1200" dirty="0">
                <a:latin typeface="Times New Roman" panose="02020603050405020304" pitchFamily="18" charset="0"/>
                <a:cs typeface="Times New Roman" panose="02020603050405020304" pitchFamily="18" charset="0"/>
              </a:endParaRPr>
            </a:p>
          </p:txBody>
        </p:sp>
        <p:cxnSp>
          <p:nvCxnSpPr>
            <p:cNvPr id="26" name="直接连接符 25">
              <a:extLst>
                <a:ext uri="{FF2B5EF4-FFF2-40B4-BE49-F238E27FC236}">
                  <a16:creationId xmlns:a16="http://schemas.microsoft.com/office/drawing/2014/main" id="{24DDA948-B867-46E3-9B8E-2F21EC47B3CD}"/>
                </a:ext>
              </a:extLst>
            </p:cNvPr>
            <p:cNvCxnSpPr/>
            <p:nvPr/>
          </p:nvCxnSpPr>
          <p:spPr>
            <a:xfrm>
              <a:off x="5916318" y="5408966"/>
              <a:ext cx="466792" cy="38499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直接连接符 26">
              <a:extLst>
                <a:ext uri="{FF2B5EF4-FFF2-40B4-BE49-F238E27FC236}">
                  <a16:creationId xmlns:a16="http://schemas.microsoft.com/office/drawing/2014/main" id="{23F2FF34-3CF9-4955-AC25-8BA345633317}"/>
                </a:ext>
              </a:extLst>
            </p:cNvPr>
            <p:cNvCxnSpPr/>
            <p:nvPr/>
          </p:nvCxnSpPr>
          <p:spPr>
            <a:xfrm>
              <a:off x="5267126" y="5814695"/>
              <a:ext cx="1041024" cy="2074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矩形 27">
              <a:extLst>
                <a:ext uri="{FF2B5EF4-FFF2-40B4-BE49-F238E27FC236}">
                  <a16:creationId xmlns:a16="http://schemas.microsoft.com/office/drawing/2014/main" id="{43ECE77F-0603-4B96-86FC-7F8E564E119C}"/>
                </a:ext>
              </a:extLst>
            </p:cNvPr>
            <p:cNvSpPr/>
            <p:nvPr/>
          </p:nvSpPr>
          <p:spPr>
            <a:xfrm rot="14387261">
              <a:off x="5491755" y="5118515"/>
              <a:ext cx="45719" cy="8223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877DD6DC-AE6A-4167-9233-FF048032697C}"/>
                </a:ext>
              </a:extLst>
            </p:cNvPr>
            <p:cNvSpPr/>
            <p:nvPr/>
          </p:nvSpPr>
          <p:spPr>
            <a:xfrm rot="17783363">
              <a:off x="5495930" y="5862727"/>
              <a:ext cx="45719" cy="8223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箭头连接符 29">
            <a:extLst>
              <a:ext uri="{FF2B5EF4-FFF2-40B4-BE49-F238E27FC236}">
                <a16:creationId xmlns:a16="http://schemas.microsoft.com/office/drawing/2014/main" id="{2052C4B8-65BB-4158-9B46-90FA3A0157E0}"/>
              </a:ext>
            </a:extLst>
          </p:cNvPr>
          <p:cNvCxnSpPr>
            <a:cxnSpLocks/>
            <a:endCxn id="20" idx="0"/>
          </p:cNvCxnSpPr>
          <p:nvPr/>
        </p:nvCxnSpPr>
        <p:spPr>
          <a:xfrm flipV="1">
            <a:off x="4614263" y="3204476"/>
            <a:ext cx="991818" cy="1746602"/>
          </a:xfrm>
          <a:prstGeom prst="straightConnector1">
            <a:avLst/>
          </a:prstGeom>
          <a:ln>
            <a:solidFill>
              <a:srgbClr val="00B05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EF139988-3704-4660-9E72-AEA12D78CB45}"/>
              </a:ext>
            </a:extLst>
          </p:cNvPr>
          <p:cNvCxnSpPr>
            <a:cxnSpLocks/>
          </p:cNvCxnSpPr>
          <p:nvPr/>
        </p:nvCxnSpPr>
        <p:spPr>
          <a:xfrm flipV="1">
            <a:off x="4735264" y="3561646"/>
            <a:ext cx="1086085" cy="1389431"/>
          </a:xfrm>
          <a:prstGeom prst="straightConnector1">
            <a:avLst/>
          </a:prstGeom>
          <a:ln>
            <a:solidFill>
              <a:srgbClr val="00B05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6569C1EE-9584-4EAF-97A4-A8D13DA76B3F}"/>
              </a:ext>
            </a:extLst>
          </p:cNvPr>
          <p:cNvSpPr txBox="1"/>
          <p:nvPr/>
        </p:nvSpPr>
        <p:spPr>
          <a:xfrm>
            <a:off x="5545738" y="4335782"/>
            <a:ext cx="6433204" cy="1710148"/>
          </a:xfrm>
          <a:prstGeom prst="rect">
            <a:avLst/>
          </a:prstGeom>
          <a:noFill/>
        </p:spPr>
        <p:txBody>
          <a:bodyPr wrap="square" rtlCol="0">
            <a:spAutoFit/>
          </a:bodyPr>
          <a:lstStyle/>
          <a:p>
            <a:pPr>
              <a:lnSpc>
                <a:spcPct val="150000"/>
              </a:lnSpc>
            </a:pPr>
            <a:r>
              <a:rPr lang="en-US" altLang="zh-CN" dirty="0">
                <a:latin typeface="Arial" panose="020B0604020202020204" pitchFamily="34" charset="0"/>
                <a:cs typeface="Arial" panose="020B0604020202020204" pitchFamily="34" charset="0"/>
              </a:rPr>
              <a:t>Detection Angle range: </a:t>
            </a:r>
            <a:r>
              <a:rPr lang="en-US" altLang="zh-CN" dirty="0">
                <a:latin typeface="Arial" panose="020B0604020202020204" pitchFamily="34" charset="0"/>
                <a:ea typeface="宋体" panose="02010600030101010101" pitchFamily="2" charset="-122"/>
                <a:cs typeface="Arial" panose="020B0604020202020204" pitchFamily="34" charset="0"/>
              </a:rPr>
              <a:t>60°~ 120°</a:t>
            </a:r>
          </a:p>
          <a:p>
            <a:pPr>
              <a:lnSpc>
                <a:spcPct val="150000"/>
              </a:lnSpc>
            </a:pPr>
            <a:r>
              <a:rPr lang="en-US" altLang="zh-CN" sz="1800" dirty="0">
                <a:latin typeface="Arial" panose="020B0604020202020204" pitchFamily="34" charset="0"/>
                <a:ea typeface="微软雅黑" panose="020B0503020204020204" pitchFamily="34" charset="-122"/>
                <a:cs typeface="Arial" panose="020B0604020202020204" pitchFamily="34" charset="0"/>
              </a:rPr>
              <a:t>energy resolution:</a:t>
            </a:r>
            <a:r>
              <a:rPr lang="zh-CN" altLang="en-US" sz="1800" dirty="0">
                <a:latin typeface="Arial" panose="020B0604020202020204" pitchFamily="34" charset="0"/>
                <a:ea typeface="微软雅黑" panose="020B0503020204020204" pitchFamily="34" charset="-122"/>
                <a:cs typeface="Arial" panose="020B0604020202020204" pitchFamily="34" charset="0"/>
              </a:rPr>
              <a:t> </a:t>
            </a:r>
            <a:r>
              <a:rPr lang="en-US" altLang="zh-CN" sz="1800" dirty="0">
                <a:latin typeface="Arial" panose="020B0604020202020204" pitchFamily="34" charset="0"/>
                <a:ea typeface="微软雅黑" panose="020B0503020204020204" pitchFamily="34" charset="-122"/>
                <a:cs typeface="Arial" panose="020B0604020202020204" pitchFamily="34" charset="0"/>
              </a:rPr>
              <a:t>~ 1%</a:t>
            </a:r>
            <a:endParaRPr lang="en-US" altLang="zh-CN" dirty="0">
              <a:latin typeface="Arial" panose="020B0604020202020204" pitchFamily="34" charset="0"/>
              <a:ea typeface="宋体" panose="02010600030101010101" pitchFamily="2" charset="-122"/>
              <a:cs typeface="Arial" panose="020B0604020202020204" pitchFamily="34" charset="0"/>
            </a:endParaRPr>
          </a:p>
          <a:p>
            <a:pPr>
              <a:lnSpc>
                <a:spcPct val="150000"/>
              </a:lnSpc>
            </a:pPr>
            <a:r>
              <a:rPr lang="en-US" altLang="zh-CN" dirty="0">
                <a:latin typeface="Arial" panose="020B0604020202020204" pitchFamily="34" charset="0"/>
                <a:ea typeface="宋体" panose="02010600030101010101" pitchFamily="2" charset="-122"/>
                <a:cs typeface="Arial" panose="020B0604020202020204" pitchFamily="34" charset="0"/>
              </a:rPr>
              <a:t>Detector position is adjustable</a:t>
            </a:r>
            <a:endParaRPr lang="zh-CN" altLang="en-US" dirty="0">
              <a:latin typeface="Arial" panose="020B0604020202020204" pitchFamily="34" charset="0"/>
              <a:ea typeface="宋体" panose="02010600030101010101" pitchFamily="2" charset="-122"/>
              <a:cs typeface="Arial" panose="020B0604020202020204" pitchFamily="34" charset="0"/>
            </a:endParaRPr>
          </a:p>
          <a:p>
            <a:pPr>
              <a:lnSpc>
                <a:spcPct val="150000"/>
              </a:lnSpc>
            </a:pPr>
            <a:r>
              <a:rPr lang="en-US" altLang="zh-CN" dirty="0">
                <a:latin typeface="Arial" panose="020B0604020202020204" pitchFamily="34" charset="0"/>
                <a:cs typeface="Arial" panose="020B0604020202020204" pitchFamily="34" charset="0"/>
              </a:rPr>
              <a:t>The target surface is set as 45° relative to the beam direction.</a:t>
            </a:r>
            <a:endParaRPr lang="zh-CN" altLang="en-US" dirty="0">
              <a:latin typeface="Arial" panose="020B0604020202020204" pitchFamily="34" charset="0"/>
              <a:cs typeface="Arial" panose="020B0604020202020204" pitchFamily="34" charset="0"/>
            </a:endParaRPr>
          </a:p>
        </p:txBody>
      </p:sp>
      <p:sp>
        <p:nvSpPr>
          <p:cNvPr id="38" name="文本框 37">
            <a:extLst>
              <a:ext uri="{FF2B5EF4-FFF2-40B4-BE49-F238E27FC236}">
                <a16:creationId xmlns:a16="http://schemas.microsoft.com/office/drawing/2014/main" id="{7AAFF33F-937D-4854-BF84-A71622F4F1A7}"/>
              </a:ext>
            </a:extLst>
          </p:cNvPr>
          <p:cNvSpPr txBox="1"/>
          <p:nvPr/>
        </p:nvSpPr>
        <p:spPr>
          <a:xfrm>
            <a:off x="11727148" y="636299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7</a:t>
            </a:r>
            <a:endParaRPr lang="zh-CN" altLang="en-US" dirty="0">
              <a:latin typeface="Arial" panose="020B0604020202020204" pitchFamily="34" charset="0"/>
              <a:cs typeface="Arial" panose="020B0604020202020204" pitchFamily="34" charset="0"/>
            </a:endParaRPr>
          </a:p>
        </p:txBody>
      </p:sp>
      <p:pic>
        <p:nvPicPr>
          <p:cNvPr id="33" name="图片 32">
            <a:extLst>
              <a:ext uri="{FF2B5EF4-FFF2-40B4-BE49-F238E27FC236}">
                <a16:creationId xmlns:a16="http://schemas.microsoft.com/office/drawing/2014/main" id="{89CA5848-F8A5-4F6A-A3B3-CD24889897FF}"/>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2" name="文本框 1">
            <a:extLst>
              <a:ext uri="{FF2B5EF4-FFF2-40B4-BE49-F238E27FC236}">
                <a16:creationId xmlns:a16="http://schemas.microsoft.com/office/drawing/2014/main" id="{76CE23F4-4957-4E86-91B6-CD0B4BE273DA}"/>
              </a:ext>
            </a:extLst>
          </p:cNvPr>
          <p:cNvSpPr txBox="1"/>
          <p:nvPr/>
        </p:nvSpPr>
        <p:spPr>
          <a:xfrm>
            <a:off x="5647291" y="1690398"/>
            <a:ext cx="1487198"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TOP View</a:t>
            </a:r>
            <a:endParaRPr lang="zh-CN"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63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E64E3C6-9765-4A7B-B988-75BF884E0E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0326" y="1562452"/>
            <a:ext cx="2862004" cy="2544203"/>
          </a:xfrm>
          <a:prstGeom prst="rect">
            <a:avLst/>
          </a:prstGeom>
        </p:spPr>
      </p:pic>
      <p:pic>
        <p:nvPicPr>
          <p:cNvPr id="6" name="图片 5">
            <a:extLst>
              <a:ext uri="{FF2B5EF4-FFF2-40B4-BE49-F238E27FC236}">
                <a16:creationId xmlns:a16="http://schemas.microsoft.com/office/drawing/2014/main" id="{04AA8584-AA3C-487A-9D30-7859BC0D3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631" y="1562453"/>
            <a:ext cx="2872122" cy="2544203"/>
          </a:xfrm>
          <a:prstGeom prst="rect">
            <a:avLst/>
          </a:prstGeom>
        </p:spPr>
      </p:pic>
      <p:pic>
        <p:nvPicPr>
          <p:cNvPr id="7" name="图片 6">
            <a:extLst>
              <a:ext uri="{FF2B5EF4-FFF2-40B4-BE49-F238E27FC236}">
                <a16:creationId xmlns:a16="http://schemas.microsoft.com/office/drawing/2014/main" id="{01239A47-38DA-409A-8E74-F62E724FD3FB}"/>
              </a:ext>
            </a:extLst>
          </p:cNvPr>
          <p:cNvPicPr>
            <a:picLocks noChangeAspect="1"/>
          </p:cNvPicPr>
          <p:nvPr/>
        </p:nvPicPr>
        <p:blipFill rotWithShape="1">
          <a:blip r:embed="rId5"/>
          <a:srcRect l="652"/>
          <a:stretch>
            <a:fillRect/>
          </a:stretch>
        </p:blipFill>
        <p:spPr>
          <a:xfrm>
            <a:off x="4536267" y="1562453"/>
            <a:ext cx="2908545" cy="2544203"/>
          </a:xfrm>
          <a:prstGeom prst="rect">
            <a:avLst/>
          </a:prstGeom>
        </p:spPr>
      </p:pic>
      <p:sp>
        <p:nvSpPr>
          <p:cNvPr id="8" name="矩形 7">
            <a:extLst>
              <a:ext uri="{FF2B5EF4-FFF2-40B4-BE49-F238E27FC236}">
                <a16:creationId xmlns:a16="http://schemas.microsoft.com/office/drawing/2014/main" id="{6F341421-7345-46B5-B92B-65914DC273CB}"/>
              </a:ext>
            </a:extLst>
          </p:cNvPr>
          <p:cNvSpPr/>
          <p:nvPr/>
        </p:nvSpPr>
        <p:spPr>
          <a:xfrm>
            <a:off x="1969787" y="4108653"/>
            <a:ext cx="1409810"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Front view</a:t>
            </a:r>
            <a:endParaRPr lang="zh-CN" altLang="en-US" b="1"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C1415E37-7E10-4FE2-8174-606CA8F9F0C7}"/>
              </a:ext>
            </a:extLst>
          </p:cNvPr>
          <p:cNvSpPr/>
          <p:nvPr/>
        </p:nvSpPr>
        <p:spPr>
          <a:xfrm>
            <a:off x="5415736" y="4108653"/>
            <a:ext cx="1284326"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Side view</a:t>
            </a:r>
            <a:endParaRPr lang="zh-CN" altLang="en-US" b="1"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8AF6EC8A-7162-447A-8D85-2C7A42A8F825}"/>
              </a:ext>
            </a:extLst>
          </p:cNvPr>
          <p:cNvSpPr/>
          <p:nvPr/>
        </p:nvSpPr>
        <p:spPr>
          <a:xfrm>
            <a:off x="8082369" y="4108653"/>
            <a:ext cx="2558521"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PCB of Pre-amplifier</a:t>
            </a:r>
            <a:endParaRPr lang="zh-CN" altLang="en-US" b="1"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DE002A18-C228-428C-8309-C40A837EFA0B}"/>
              </a:ext>
            </a:extLst>
          </p:cNvPr>
          <p:cNvSpPr txBox="1"/>
          <p:nvPr/>
        </p:nvSpPr>
        <p:spPr>
          <a:xfrm>
            <a:off x="1238631" y="5115010"/>
            <a:ext cx="9623528" cy="580865"/>
          </a:xfrm>
          <a:prstGeom prst="rect">
            <a:avLst/>
          </a:prstGeom>
          <a:noFill/>
        </p:spPr>
        <p:txBody>
          <a:bodyPr wrap="square" rtlCol="0">
            <a:spAutoFit/>
          </a:bodyPr>
          <a:lstStyle/>
          <a:p>
            <a:pPr>
              <a:lnSpc>
                <a:spcPct val="150000"/>
              </a:lnSpc>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Low noise</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typical level ~ 2 mV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Working temperature</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4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1966D9F6-6486-4FBD-B8AD-D357B435B647}"/>
              </a:ext>
            </a:extLst>
          </p:cNvPr>
          <p:cNvSpPr txBox="1"/>
          <p:nvPr/>
        </p:nvSpPr>
        <p:spPr>
          <a:xfrm>
            <a:off x="501800" y="275965"/>
            <a:ext cx="11564235" cy="892552"/>
          </a:xfrm>
          <a:prstGeom prst="rect">
            <a:avLst/>
          </a:prstGeom>
          <a:noFill/>
        </p:spPr>
        <p:txBody>
          <a:bodyPr wrap="square">
            <a:spAutoFit/>
          </a:bodyPr>
          <a:lstStyle/>
          <a:p>
            <a:r>
              <a:rPr lang="en-US" altLang="zh-CN" sz="2800" b="1" i="0" dirty="0">
                <a:solidFill>
                  <a:srgbClr val="000000"/>
                </a:solidFill>
                <a:effectLst/>
                <a:latin typeface="Arial" panose="020B0604020202020204" pitchFamily="34" charset="0"/>
                <a:cs typeface="Arial" panose="020B0604020202020204" pitchFamily="34" charset="0"/>
              </a:rPr>
              <a:t>SPA type pre-amplifier: </a:t>
            </a:r>
          </a:p>
          <a:p>
            <a:r>
              <a:rPr lang="en-US" altLang="zh-CN" sz="2400" b="1" i="0" dirty="0">
                <a:solidFill>
                  <a:srgbClr val="000000"/>
                </a:solidFill>
                <a:effectLst/>
                <a:latin typeface="Arial" panose="020B0604020202020204" pitchFamily="34" charset="0"/>
                <a:cs typeface="Arial" panose="020B0604020202020204" pitchFamily="34" charset="0"/>
              </a:rPr>
              <a:t>developed by the China Institute of Atomic Energy (CIAE) </a:t>
            </a:r>
            <a:endParaRPr lang="zh-CN" altLang="en-US" sz="2400" b="1" dirty="0"/>
          </a:p>
        </p:txBody>
      </p:sp>
      <p:sp>
        <p:nvSpPr>
          <p:cNvPr id="17" name="文本框 16">
            <a:extLst>
              <a:ext uri="{FF2B5EF4-FFF2-40B4-BE49-F238E27FC236}">
                <a16:creationId xmlns:a16="http://schemas.microsoft.com/office/drawing/2014/main" id="{145D9BB2-9FCE-460A-A150-390E79B27BE7}"/>
              </a:ext>
            </a:extLst>
          </p:cNvPr>
          <p:cNvSpPr txBox="1"/>
          <p:nvPr/>
        </p:nvSpPr>
        <p:spPr>
          <a:xfrm>
            <a:off x="1238631" y="4677200"/>
            <a:ext cx="7550465" cy="461665"/>
          </a:xfrm>
          <a:prstGeom prst="rect">
            <a:avLst/>
          </a:prstGeom>
          <a:noFill/>
        </p:spPr>
        <p:txBody>
          <a:bodyPr wrap="none" rtlCol="0">
            <a:spAutoFit/>
          </a:bodyPr>
          <a:lstStyle/>
          <a:p>
            <a:r>
              <a:rPr lang="en-US" altLang="zh-CN" sz="2400" b="1" dirty="0">
                <a:latin typeface="Arial" panose="020B0604020202020204" pitchFamily="34" charset="0"/>
                <a:ea typeface="宋体" panose="02010600030101010101" pitchFamily="2" charset="-122"/>
                <a:cs typeface="Arial" panose="020B0604020202020204" pitchFamily="34" charset="0"/>
              </a:rPr>
              <a:t>Integrated design of the pre-amplifier and detector</a:t>
            </a:r>
            <a:endParaRPr lang="zh-CN" altLang="en-US" sz="2400" b="1" dirty="0">
              <a:latin typeface="Arial" panose="020B0604020202020204" pitchFamily="34" charset="0"/>
              <a:ea typeface="宋体" panose="02010600030101010101" pitchFamily="2" charset="-122"/>
              <a:cs typeface="Arial" panose="020B0604020202020204" pitchFamily="34" charset="0"/>
            </a:endParaRPr>
          </a:p>
        </p:txBody>
      </p:sp>
      <p:sp>
        <p:nvSpPr>
          <p:cNvPr id="19" name="文本框 18">
            <a:extLst>
              <a:ext uri="{FF2B5EF4-FFF2-40B4-BE49-F238E27FC236}">
                <a16:creationId xmlns:a16="http://schemas.microsoft.com/office/drawing/2014/main" id="{036B801A-5854-47A0-AB81-765EAD152981}"/>
              </a:ext>
            </a:extLst>
          </p:cNvPr>
          <p:cNvSpPr txBox="1"/>
          <p:nvPr/>
        </p:nvSpPr>
        <p:spPr>
          <a:xfrm>
            <a:off x="6516801" y="5958827"/>
            <a:ext cx="5291745" cy="523220"/>
          </a:xfrm>
          <a:prstGeom prst="rect">
            <a:avLst/>
          </a:prstGeom>
          <a:noFill/>
        </p:spPr>
        <p:txBody>
          <a:bodyPr wrap="square">
            <a:spAutoFit/>
          </a:bodyPr>
          <a:lstStyle/>
          <a:p>
            <a:r>
              <a:rPr lang="zh-CN" altLang="en-US" sz="1400" dirty="0">
                <a:latin typeface="Arial" panose="020B0604020202020204" pitchFamily="34" charset="0"/>
                <a:cs typeface="Arial" panose="020B0604020202020204" pitchFamily="34" charset="0"/>
              </a:rPr>
              <a:t>D.</a:t>
            </a:r>
            <a:r>
              <a:rPr lang="en-US" altLang="zh-CN" sz="1400" dirty="0">
                <a:latin typeface="Arial" panose="020B0604020202020204" pitchFamily="34" charset="0"/>
                <a:cs typeface="Arial" panose="020B0604020202020204" pitchFamily="34" charset="0"/>
              </a:rPr>
              <a:t> </a:t>
            </a:r>
            <a:r>
              <a:rPr lang="zh-CN" altLang="en-US" sz="1400" dirty="0">
                <a:latin typeface="Arial" panose="020B0604020202020204" pitchFamily="34" charset="0"/>
                <a:cs typeface="Arial" panose="020B0604020202020204" pitchFamily="34" charset="0"/>
              </a:rPr>
              <a:t>X. Wang</a:t>
            </a:r>
            <a:r>
              <a:rPr lang="en-US" altLang="zh-CN" sz="1400" dirty="0">
                <a:latin typeface="Arial" panose="020B0604020202020204" pitchFamily="34" charset="0"/>
                <a:cs typeface="Arial" panose="020B0604020202020204" pitchFamily="34" charset="0"/>
              </a:rPr>
              <a:t>,</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C. J. Lin </a:t>
            </a:r>
            <a:r>
              <a:rPr lang="zh-CN" altLang="en-US" sz="1400" dirty="0">
                <a:latin typeface="Arial" panose="020B0604020202020204" pitchFamily="34" charset="0"/>
                <a:cs typeface="Arial" panose="020B0604020202020204" pitchFamily="34" charset="0"/>
              </a:rPr>
              <a:t>et al., Nucl. Sci. Tech. 31 (2020) 48</a:t>
            </a:r>
            <a:endParaRPr lang="en-US" altLang="zh-CN" sz="1400" dirty="0">
              <a:latin typeface="Arial" panose="020B0604020202020204" pitchFamily="34" charset="0"/>
              <a:cs typeface="Arial" panose="020B0604020202020204" pitchFamily="34" charset="0"/>
            </a:endParaRPr>
          </a:p>
          <a:p>
            <a:r>
              <a:rPr lang="en-US" altLang="zh-CN" sz="1400" dirty="0">
                <a:latin typeface="Arial" panose="020B0604020202020204" pitchFamily="34" charset="0"/>
                <a:cs typeface="Arial" panose="020B0604020202020204" pitchFamily="34" charset="0"/>
              </a:rPr>
              <a:t>Y. J. Chen, et al., NIMA 1054,168401(2023)</a:t>
            </a:r>
            <a:endParaRPr lang="zh-CN" altLang="en-US" sz="1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3F8F58BB-E841-49F7-98AF-D07A55D08AA1}"/>
              </a:ext>
            </a:extLst>
          </p:cNvPr>
          <p:cNvSpPr txBox="1"/>
          <p:nvPr/>
        </p:nvSpPr>
        <p:spPr>
          <a:xfrm>
            <a:off x="11727148" y="6362999"/>
            <a:ext cx="43688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8</a:t>
            </a:r>
            <a:endParaRPr lang="zh-CN" altLang="en-US" dirty="0">
              <a:latin typeface="Arial" panose="020B0604020202020204" pitchFamily="34" charset="0"/>
              <a:cs typeface="Arial" panose="020B0604020202020204" pitchFamily="34" charset="0"/>
            </a:endParaRPr>
          </a:p>
        </p:txBody>
      </p:sp>
      <p:pic>
        <p:nvPicPr>
          <p:cNvPr id="13" name="图片 12">
            <a:extLst>
              <a:ext uri="{FF2B5EF4-FFF2-40B4-BE49-F238E27FC236}">
                <a16:creationId xmlns:a16="http://schemas.microsoft.com/office/drawing/2014/main" id="{D7D69A1E-0E3B-4386-ABB0-0B6988EF3E94}"/>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Tree>
    <p:extLst>
      <p:ext uri="{BB962C8B-B14F-4D97-AF65-F5344CB8AC3E}">
        <p14:creationId xmlns:p14="http://schemas.microsoft.com/office/powerpoint/2010/main" val="78646093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6230</TotalTime>
  <Words>6335</Words>
  <Application>Microsoft Office PowerPoint</Application>
  <PresentationFormat>宽屏</PresentationFormat>
  <Paragraphs>320</Paragraphs>
  <Slides>33</Slides>
  <Notes>27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33</vt:i4>
      </vt:variant>
    </vt:vector>
  </HeadingPairs>
  <TitlesOfParts>
    <vt:vector size="46" baseType="lpstr">
      <vt:lpstr>CharisSIL</vt:lpstr>
      <vt:lpstr>STIXMath-Italic</vt:lpstr>
      <vt:lpstr>STIXMath-Regular</vt:lpstr>
      <vt:lpstr>等线</vt:lpstr>
      <vt:lpstr>等线 Light</vt:lpstr>
      <vt:lpstr>黑体</vt:lpstr>
      <vt:lpstr>宋体</vt:lpstr>
      <vt:lpstr>微软雅黑</vt:lpstr>
      <vt:lpstr>Arial</vt:lpstr>
      <vt:lpstr>Cambria Math</vt:lpstr>
      <vt:lpstr>Times New Roman</vt:lpstr>
      <vt:lpstr>Wingdings</vt:lpstr>
      <vt:lpstr>Office 主题​​</vt:lpstr>
      <vt:lpstr>PowerPoint 演示文稿</vt:lpstr>
      <vt:lpstr>PowerPoint 演示文稿</vt:lpstr>
      <vt:lpstr>PowerPoint 演示文稿</vt:lpstr>
      <vt:lpstr>PowerPoint 演示文稿</vt:lpstr>
      <vt:lpstr>Data of the (p, α0) channel</vt:lpstr>
      <vt:lpstr>HINEG----Hefei Facility</vt:lpstr>
      <vt:lpstr>Target for experiment</vt:lpstr>
      <vt:lpstr>‘Lamp’-type silicon detector array</vt:lpstr>
      <vt:lpstr>PowerPoint 演示文稿</vt:lpstr>
      <vt:lpstr>PowerPoint 演示文稿</vt:lpstr>
      <vt:lpstr>PowerPoint 演示文稿</vt:lpstr>
      <vt:lpstr>PowerPoint 演示文稿</vt:lpstr>
      <vt:lpstr>PowerPoint 演示文稿</vt:lpstr>
      <vt:lpstr>PowerPoint 演示文稿</vt:lpstr>
      <vt:lpstr>Results of R-Matrix analysis</vt:lpstr>
      <vt:lpstr>Compare with previous data</vt:lpstr>
      <vt:lpstr>PowerPoint 演示文稿</vt:lpstr>
      <vt:lpstr>Future Plan</vt:lpstr>
      <vt:lpstr>PowerPoint 演示文稿</vt:lpstr>
      <vt:lpstr>PowerPoint 演示文稿</vt:lpstr>
      <vt:lpstr>PowerPoint 演示文稿</vt:lpstr>
      <vt:lpstr>PowerPoint 演示文稿</vt:lpstr>
      <vt:lpstr>PowerPoint 演示文稿</vt:lpstr>
      <vt:lpstr>实验终端天然本底及屏蔽方案</vt:lpstr>
      <vt:lpstr>实验终端天然本底及屏蔽方案</vt:lpstr>
      <vt:lpstr>PowerPoint 演示文稿</vt:lpstr>
      <vt:lpstr>APT分析</vt:lpstr>
      <vt:lpstr>APT分析：Geant4验证APT深度分布可靠性</vt:lpstr>
      <vt:lpstr>束流能量刻度1</vt:lpstr>
      <vt:lpstr>束流能量刻度2</vt:lpstr>
      <vt:lpstr>数据处理1：天然本底和束流本底</vt:lpstr>
      <vt:lpstr>数据处理2：能谱分析计算反应产额</vt:lpstr>
      <vt:lpstr>数据处理3：靶核损失修正并导出入射质子有效能量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银吉 陈</dc:creator>
  <cp:lastModifiedBy>银吉 陈</cp:lastModifiedBy>
  <cp:revision>263</cp:revision>
  <dcterms:created xsi:type="dcterms:W3CDTF">2025-02-11T12:58:59Z</dcterms:created>
  <dcterms:modified xsi:type="dcterms:W3CDTF">2025-02-17T22:14:24Z</dcterms:modified>
</cp:coreProperties>
</file>