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97" r:id="rId3"/>
    <p:sldId id="395" r:id="rId4"/>
    <p:sldId id="398" r:id="rId5"/>
    <p:sldId id="401" r:id="rId6"/>
    <p:sldId id="400" r:id="rId7"/>
    <p:sldId id="399" r:id="rId8"/>
    <p:sldId id="367" r:id="rId9"/>
    <p:sldId id="405" r:id="rId10"/>
    <p:sldId id="402" r:id="rId11"/>
    <p:sldId id="404" r:id="rId12"/>
    <p:sldId id="313" r:id="rId13"/>
    <p:sldId id="315" r:id="rId14"/>
    <p:sldId id="316" r:id="rId15"/>
    <p:sldId id="406" r:id="rId16"/>
    <p:sldId id="384" r:id="rId17"/>
    <p:sldId id="337" r:id="rId18"/>
    <p:sldId id="387" r:id="rId19"/>
    <p:sldId id="379" r:id="rId20"/>
    <p:sldId id="386" r:id="rId21"/>
    <p:sldId id="407" r:id="rId22"/>
    <p:sldId id="408" r:id="rId23"/>
    <p:sldId id="409" r:id="rId24"/>
    <p:sldId id="350" r:id="rId25"/>
    <p:sldId id="410" r:id="rId26"/>
    <p:sldId id="261" r:id="rId27"/>
    <p:sldId id="332" r:id="rId28"/>
    <p:sldId id="394" r:id="rId29"/>
    <p:sldId id="390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98" userDrawn="1">
          <p15:clr>
            <a:srgbClr val="A4A3A4"/>
          </p15:clr>
        </p15:guide>
        <p15:guide id="2" pos="740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56169"/>
    <a:srgbClr val="E9BF11"/>
    <a:srgbClr val="203D75"/>
    <a:srgbClr val="006AA0"/>
    <a:srgbClr val="328C9E"/>
    <a:srgbClr val="18654D"/>
    <a:srgbClr val="A7643B"/>
    <a:srgbClr val="672669"/>
    <a:srgbClr val="8294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E1FEB0-31F5-4993-9FE3-6CC4810AF650}" v="3311" dt="2025-02-19T15:30:06.1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94" autoAdjust="0"/>
    <p:restoredTop sz="95097" autoAdjust="0"/>
  </p:normalViewPr>
  <p:slideViewPr>
    <p:cSldViewPr snapToGrid="0" snapToObjects="1">
      <p:cViewPr varScale="1">
        <p:scale>
          <a:sx n="79" d="100"/>
          <a:sy n="79" d="100"/>
        </p:scale>
        <p:origin x="250" y="82"/>
      </p:cViewPr>
      <p:guideLst>
        <p:guide orient="horz" pos="498"/>
        <p:guide pos="74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22" d="100"/>
          <a:sy n="122" d="100"/>
        </p:scale>
        <p:origin x="456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54422-3444-B745-B222-105521D1BE4E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D7082-86CB-5A4E-A9E3-4449E4591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014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584DB-AA34-FD42-951C-33481C9C368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CAE16-870E-C348-AC05-C5671CA9D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015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Clean W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/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D83138F7-C85A-0546-9454-4CF02585B26C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UniversityofSurreyColourPowerpoin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16300"/>
            <a:ext cx="7700433" cy="9588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z="1800" dirty="0">
                <a:solidFill>
                  <a:srgbClr val="82949D"/>
                </a:solidFill>
              </a:rPr>
              <a:t>Presentation subtitle</a:t>
            </a:r>
            <a:r>
              <a:rPr lang="en-GB" sz="1800" baseline="0" dirty="0">
                <a:solidFill>
                  <a:srgbClr val="82949D"/>
                </a:solidFill>
              </a:rPr>
              <a:t> / presenter here</a:t>
            </a:r>
            <a:endParaRPr lang="en-US" sz="1800" dirty="0">
              <a:solidFill>
                <a:srgbClr val="8294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85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Clean Dark Green Cover">
    <p:bg>
      <p:bgPr>
        <a:solidFill>
          <a:srgbClr val="1865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FD093-C218-5443-A6FE-979A5A508DBB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27413"/>
            <a:ext cx="7700433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  <p:pic>
        <p:nvPicPr>
          <p:cNvPr id="10" name="Picture 9" descr="UniOfSurreyPowerPoint.gif">
            <a:extLst>
              <a:ext uri="{FF2B5EF4-FFF2-40B4-BE49-F238E27FC236}">
                <a16:creationId xmlns:a16="http://schemas.microsoft.com/office/drawing/2014/main" id="{20AFCEC9-B149-994A-917B-A2F047D08E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69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Photo Cov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1300267"/>
            <a:ext cx="7700209" cy="1098697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anchor="b">
            <a:noAutofit/>
          </a:bodyPr>
          <a:lstStyle>
            <a:lvl1pPr algn="ctr">
              <a:defRPr sz="2400" b="0" cap="none" spc="0" baseline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8827-7592-7C43-BA28-5A52AAB05267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2460500"/>
            <a:ext cx="12199684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UniversityofSurreyColourBlue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216" y="267251"/>
            <a:ext cx="1688837" cy="462600"/>
          </a:xfrm>
          <a:prstGeom prst="rect">
            <a:avLst/>
          </a:prstGeom>
        </p:spPr>
      </p:pic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2540374"/>
            <a:ext cx="7700433" cy="1119187"/>
          </a:xfrm>
        </p:spPr>
        <p:txBody>
          <a:bodyPr/>
          <a:lstStyle>
            <a:lvl1pPr algn="ctr">
              <a:defRPr>
                <a:solidFill>
                  <a:srgbClr val="203D75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</p:spTree>
    <p:extLst>
      <p:ext uri="{BB962C8B-B14F-4D97-AF65-F5344CB8AC3E}">
        <p14:creationId xmlns:p14="http://schemas.microsoft.com/office/powerpoint/2010/main" val="3799167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Photo Cover Blu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FA839-1A42-B84A-9554-0DA56926C0E5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948500"/>
            <a:ext cx="12199684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UniversityofSurreyColourBlue.gif">
            <a:extLst>
              <a:ext uri="{FF2B5EF4-FFF2-40B4-BE49-F238E27FC236}">
                <a16:creationId xmlns:a16="http://schemas.microsoft.com/office/drawing/2014/main" id="{A5591EC6-E414-0B4C-B971-3F70A8FB16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216" y="267251"/>
            <a:ext cx="1688837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77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Photo Dark Blu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peningSlideBrandblurre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D6FAF-0803-A147-9427-80E42A7708AC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755" y="918300"/>
            <a:ext cx="12199684" cy="0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851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7D26B-D35C-D646-AC50-833444FA6818}" type="datetime2">
              <a:rPr lang="en-GB" smtClean="0"/>
              <a:t>Thursday, 20 February 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  <p:pic>
        <p:nvPicPr>
          <p:cNvPr id="14" name="Picture 13" descr="UniversityofSurreyColourPowerpoint.jpg">
            <a:extLst>
              <a:ext uri="{FF2B5EF4-FFF2-40B4-BE49-F238E27FC236}">
                <a16:creationId xmlns:a16="http://schemas.microsoft.com/office/drawing/2014/main" id="{BAC12B33-D934-284B-BB9E-8B3D5C3973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34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 with 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660C4-EDFE-E14A-9819-EE3196AADD73}" type="datetime2">
              <a:rPr lang="en-GB" smtClean="0"/>
              <a:t>Thursday, 20 February 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8669400" y="1600200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826251" y="3277118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  <p:pic>
        <p:nvPicPr>
          <p:cNvPr id="16" name="Picture 15" descr="UniversityofSurreyColourPowerpoint.jpg">
            <a:extLst>
              <a:ext uri="{FF2B5EF4-FFF2-40B4-BE49-F238E27FC236}">
                <a16:creationId xmlns:a16="http://schemas.microsoft.com/office/drawing/2014/main" id="{AE8AB4F4-BCAE-074F-AC92-978540F6DF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07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0AF0D-C8DE-9342-814F-FFA90626A4D2}" type="datetime2">
              <a:rPr lang="en-GB" smtClean="0"/>
              <a:t>Thursday, 20 February 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38042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  <p:pic>
        <p:nvPicPr>
          <p:cNvPr id="14" name="Picture 13" descr="UniversityofSurreyColourPowerpoint.jpg">
            <a:extLst>
              <a:ext uri="{FF2B5EF4-FFF2-40B4-BE49-F238E27FC236}">
                <a16:creationId xmlns:a16="http://schemas.microsoft.com/office/drawing/2014/main" id="{DB2A11BB-F0E9-A447-AC5E-B32286B5A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87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10723-0906-8447-B368-2214709DF7D8}" type="datetime2">
              <a:rPr lang="en-GB" smtClean="0"/>
              <a:t>Thursday, 20 February 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55723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52749" y="1655722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" y="3332640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  <p:pic>
        <p:nvPicPr>
          <p:cNvPr id="17" name="Picture 16" descr="UniversityofSurreyColourPowerpoint.jpg">
            <a:extLst>
              <a:ext uri="{FF2B5EF4-FFF2-40B4-BE49-F238E27FC236}">
                <a16:creationId xmlns:a16="http://schemas.microsoft.com/office/drawing/2014/main" id="{6CDCC5BB-814B-F74A-BCE5-2D3294781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9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23FB7772-94CA-8B4F-BAFE-C2FD5252B591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23352"/>
            <a:ext cx="6010569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pic>
        <p:nvPicPr>
          <p:cNvPr id="11" name="Picture 10" descr="UniOfSurreyPowerPoint.gif">
            <a:extLst>
              <a:ext uri="{FF2B5EF4-FFF2-40B4-BE49-F238E27FC236}">
                <a16:creationId xmlns:a16="http://schemas.microsoft.com/office/drawing/2014/main" id="{9EE4C46A-EE15-6D46-9AEF-5D08CCF127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76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niOfSurrey - Standard Slide with 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0FCC0B4D-ED3D-8F4B-A0AF-AF7036F33EF4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8669400" y="1600200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826251" y="3277118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23352"/>
            <a:ext cx="6010569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pic>
        <p:nvPicPr>
          <p:cNvPr id="13" name="Picture 12" descr="UniOfSurreyPowerPoint.gif">
            <a:extLst>
              <a:ext uri="{FF2B5EF4-FFF2-40B4-BE49-F238E27FC236}">
                <a16:creationId xmlns:a16="http://schemas.microsoft.com/office/drawing/2014/main" id="{00EAF9E8-0D33-C040-BFC0-1BDF6357E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9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095257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niversityofSurreyColourPowerpoint.jpg">
            <a:extLst>
              <a:ext uri="{FF2B5EF4-FFF2-40B4-BE49-F238E27FC236}">
                <a16:creationId xmlns:a16="http://schemas.microsoft.com/office/drawing/2014/main" id="{781FDFE9-E7B0-1C41-9F3B-07EEECCE7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19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BLUE Slide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8C9308CF-6DCD-6B4B-8D1C-7A5F18D4A5A9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38042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23352"/>
            <a:ext cx="6010569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pic>
        <p:nvPicPr>
          <p:cNvPr id="11" name="Picture 10" descr="UniOfSurreyPowerPoint.gif">
            <a:extLst>
              <a:ext uri="{FF2B5EF4-FFF2-40B4-BE49-F238E27FC236}">
                <a16:creationId xmlns:a16="http://schemas.microsoft.com/office/drawing/2014/main" id="{992703A0-A7B1-C942-B497-EDAAFA6201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32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BLUE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A9331306-35FA-6246-B3D8-36708CF7CB47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55723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52749" y="1655722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" y="3332640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  <p:pic>
        <p:nvPicPr>
          <p:cNvPr id="13" name="Picture 12" descr="UniOfSurreyPowerPoint.gif">
            <a:extLst>
              <a:ext uri="{FF2B5EF4-FFF2-40B4-BE49-F238E27FC236}">
                <a16:creationId xmlns:a16="http://schemas.microsoft.com/office/drawing/2014/main" id="{3338110C-B57A-C64F-888C-783BF34E19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49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43165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7614-98AF-D943-9776-D6CC1FEED160}" type="datetime2">
              <a:rPr lang="en-GB" smtClean="0"/>
              <a:t>Thursday, 20 February 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hart Placeholder 6"/>
          <p:cNvSpPr>
            <a:spLocks noGrp="1"/>
          </p:cNvSpPr>
          <p:nvPr>
            <p:ph type="chart" sz="quarter" idx="14" hasCustomPrompt="1"/>
          </p:nvPr>
        </p:nvSpPr>
        <p:spPr>
          <a:xfrm>
            <a:off x="6800851" y="1643063"/>
            <a:ext cx="4936067" cy="4525962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Insert Chart</a:t>
            </a:r>
          </a:p>
        </p:txBody>
      </p:sp>
      <p:pic>
        <p:nvPicPr>
          <p:cNvPr id="14" name="Picture 13" descr="UniversityofSurreyColourPowerpoint.jpg">
            <a:extLst>
              <a:ext uri="{FF2B5EF4-FFF2-40B4-BE49-F238E27FC236}">
                <a16:creationId xmlns:a16="http://schemas.microsoft.com/office/drawing/2014/main" id="{E66265E7-BBB1-3042-AC1A-DA22F66F8F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78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Photo Quote">
    <p:bg>
      <p:bgPr>
        <a:solidFill>
          <a:srgbClr val="1E4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DB6B9-116C-3944-942B-70DB4336419E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22023" y="2665963"/>
            <a:ext cx="1112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Georgia"/>
                <a:cs typeface="Georgia"/>
              </a:rPr>
              <a:t>‘This is a</a:t>
            </a:r>
            <a:r>
              <a:rPr lang="en-US" sz="3600" baseline="0" dirty="0">
                <a:solidFill>
                  <a:srgbClr val="FFFFFF"/>
                </a:solidFill>
                <a:latin typeface="Georgia"/>
                <a:cs typeface="Georgia"/>
              </a:rPr>
              <a:t> space for a large format quote</a:t>
            </a:r>
            <a:r>
              <a:rPr lang="en-US" sz="3600" dirty="0">
                <a:solidFill>
                  <a:srgbClr val="FFFFFF"/>
                </a:solidFill>
                <a:latin typeface="Georgia"/>
                <a:cs typeface="Georgia"/>
              </a:rPr>
              <a:t>’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-28949" y="3995248"/>
            <a:ext cx="12192000" cy="0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75832" y="4227169"/>
            <a:ext cx="8534400" cy="392746"/>
          </a:xfrm>
        </p:spPr>
        <p:txBody>
          <a:bodyPr>
            <a:normAutofit/>
          </a:bodyPr>
          <a:lstStyle>
            <a:lvl1pPr algn="ctr">
              <a:defRPr baseline="0"/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Georgia"/>
                <a:cs typeface="Georgia"/>
              </a:rPr>
              <a:t>Attribute the quote here. </a:t>
            </a:r>
          </a:p>
        </p:txBody>
      </p:sp>
    </p:spTree>
    <p:extLst>
      <p:ext uri="{BB962C8B-B14F-4D97-AF65-F5344CB8AC3E}">
        <p14:creationId xmlns:p14="http://schemas.microsoft.com/office/powerpoint/2010/main" val="370196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73D9E-D1EA-E840-A1E9-335F7BC2D481}" type="datetime2">
              <a:rPr lang="en-GB" smtClean="0"/>
              <a:t>Thursday, 20 February 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UniversityofSurreyColourPowerpoint.jpg">
            <a:extLst>
              <a:ext uri="{FF2B5EF4-FFF2-40B4-BE49-F238E27FC236}">
                <a16:creationId xmlns:a16="http://schemas.microsoft.com/office/drawing/2014/main" id="{37C94ED0-34A7-9B44-9200-80038E79C5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17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niOfSurrey - Clean Blue Cover">
    <p:bg>
      <p:bgPr>
        <a:solidFill>
          <a:srgbClr val="203D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iOfSurreyPowerPoint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4AF9-F08E-734B-8452-543E66BD7DBC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27413"/>
            <a:ext cx="7700433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</p:spTree>
    <p:extLst>
      <p:ext uri="{BB962C8B-B14F-4D97-AF65-F5344CB8AC3E}">
        <p14:creationId xmlns:p14="http://schemas.microsoft.com/office/powerpoint/2010/main" val="2740341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095257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390FF40E-FE6F-E041-84E1-BD0A0868FEB9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23352"/>
            <a:ext cx="6010569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pic>
        <p:nvPicPr>
          <p:cNvPr id="11" name="Picture 10" descr="UniOfSurreyPowerPoint.gif">
            <a:extLst>
              <a:ext uri="{FF2B5EF4-FFF2-40B4-BE49-F238E27FC236}">
                <a16:creationId xmlns:a16="http://schemas.microsoft.com/office/drawing/2014/main" id="{9A3A1E10-1E55-C749-81F6-848102E263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30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Blue Slide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33E541DD-12D4-0046-A865-5A967AF8E1F5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23352"/>
            <a:ext cx="6010569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pic>
        <p:nvPicPr>
          <p:cNvPr id="9" name="Picture 8" descr="UniOfSurreyPowerPoint.gif">
            <a:extLst>
              <a:ext uri="{FF2B5EF4-FFF2-40B4-BE49-F238E27FC236}">
                <a16:creationId xmlns:a16="http://schemas.microsoft.com/office/drawing/2014/main" id="{79D0BF17-E348-7447-B2BE-1A458287E7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90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Clean Turqoise Cover">
    <p:bg>
      <p:bgPr>
        <a:solidFill>
          <a:srgbClr val="328C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0938-10B4-DA43-AAE6-D9063DFD599B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27413"/>
            <a:ext cx="7700433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  <p:pic>
        <p:nvPicPr>
          <p:cNvPr id="10" name="Picture 9" descr="UniOfSurreyPowerPoint.gif">
            <a:extLst>
              <a:ext uri="{FF2B5EF4-FFF2-40B4-BE49-F238E27FC236}">
                <a16:creationId xmlns:a16="http://schemas.microsoft.com/office/drawing/2014/main" id="{BE51C3F7-F166-3241-88F9-3CED245A02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86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niOfSurrey - Clean Turqoise Cover">
    <p:bg>
      <p:bgPr>
        <a:solidFill>
          <a:srgbClr val="6726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3FF49-1DCD-6C41-9C80-316C92918C29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27413"/>
            <a:ext cx="7700433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  <p:pic>
        <p:nvPicPr>
          <p:cNvPr id="10" name="Picture 9" descr="UniOfSurreyPowerPoint.gif">
            <a:extLst>
              <a:ext uri="{FF2B5EF4-FFF2-40B4-BE49-F238E27FC236}">
                <a16:creationId xmlns:a16="http://schemas.microsoft.com/office/drawing/2014/main" id="{B4BC8CFD-8FA7-D24D-BBE4-418FFC6A5D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51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Clean Green Cover">
    <p:bg>
      <p:bgPr>
        <a:solidFill>
          <a:srgbClr val="9EA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C3183-61A2-7B4B-BF9A-4493A4B7E48D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27413"/>
            <a:ext cx="7700433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  <p:pic>
        <p:nvPicPr>
          <p:cNvPr id="10" name="Picture 9" descr="UniOfSurreyPowerPoint.gif">
            <a:extLst>
              <a:ext uri="{FF2B5EF4-FFF2-40B4-BE49-F238E27FC236}">
                <a16:creationId xmlns:a16="http://schemas.microsoft.com/office/drawing/2014/main" id="{26C646A7-65CB-6C48-8B47-87751F51A6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99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23352"/>
            <a:ext cx="10068376" cy="413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University of Surrey PowerPoint Template  4:3 format - v2.0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809" y="6575394"/>
            <a:ext cx="2709697" cy="282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907F6BD9-2DA4-0A42-B742-0B60BD98DDB3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9217" y="6575393"/>
            <a:ext cx="2844800" cy="282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Do not touch this slide.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This is the slide master and will alter all other slides.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To create a new slide, select it from the new slide drop down button, top right of the ‘Home’ menu. </a:t>
            </a:r>
          </a:p>
        </p:txBody>
      </p:sp>
    </p:spTree>
    <p:extLst>
      <p:ext uri="{BB962C8B-B14F-4D97-AF65-F5344CB8AC3E}">
        <p14:creationId xmlns:p14="http://schemas.microsoft.com/office/powerpoint/2010/main" val="415320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73" r:id="rId3"/>
    <p:sldLayoutId id="2147483656" r:id="rId4"/>
    <p:sldLayoutId id="2147483670" r:id="rId5"/>
    <p:sldLayoutId id="2147483674" r:id="rId6"/>
    <p:sldLayoutId id="2147483652" r:id="rId7"/>
    <p:sldLayoutId id="2147483654" r:id="rId8"/>
    <p:sldLayoutId id="2147483653" r:id="rId9"/>
    <p:sldLayoutId id="2147483655" r:id="rId10"/>
    <p:sldLayoutId id="2147483657" r:id="rId11"/>
    <p:sldLayoutId id="2147483658" r:id="rId12"/>
    <p:sldLayoutId id="2147483660" r:id="rId13"/>
    <p:sldLayoutId id="2147483662" r:id="rId14"/>
    <p:sldLayoutId id="2147483664" r:id="rId15"/>
    <p:sldLayoutId id="2147483663" r:id="rId16"/>
    <p:sldLayoutId id="2147483665" r:id="rId17"/>
    <p:sldLayoutId id="2147483667" r:id="rId18"/>
    <p:sldLayoutId id="2147483668" r:id="rId19"/>
    <p:sldLayoutId id="2147483669" r:id="rId20"/>
    <p:sldLayoutId id="2147483666" r:id="rId21"/>
    <p:sldLayoutId id="2147483671" r:id="rId22"/>
    <p:sldLayoutId id="2147483672" r:id="rId23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000" b="0" kern="1200" cap="none" spc="0" baseline="0">
          <a:ln>
            <a:noFill/>
          </a:ln>
          <a:solidFill>
            <a:srgbClr val="203D75"/>
          </a:solidFill>
          <a:effectLst/>
          <a:latin typeface="Georgia"/>
          <a:ea typeface="+mj-ea"/>
          <a:cs typeface="Georgia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800" b="0" kern="1200" baseline="0">
          <a:solidFill>
            <a:schemeClr val="tx1"/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emf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54.png"/><Relationship Id="rId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Relationship Id="rId9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92.png"/><Relationship Id="rId7" Type="http://schemas.openxmlformats.org/officeDocument/2006/relationships/hyperlink" Target="https://indico.stfc.ac.uk/event/1423/overview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96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98.jpe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0.png"/><Relationship Id="rId4" Type="http://schemas.openxmlformats.org/officeDocument/2006/relationships/image" Target="../media/image1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0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9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1.png"/><Relationship Id="rId4" Type="http://schemas.openxmlformats.org/officeDocument/2006/relationships/image" Target="../media/image3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BB50-49E8-1345-9D23-5003F3EBCCAC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2F4F158-902A-5145-9471-C3DD80F0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874" y="1990899"/>
            <a:ext cx="9197788" cy="1098697"/>
          </a:xfrm>
        </p:spPr>
        <p:txBody>
          <a:bodyPr/>
          <a:lstStyle/>
          <a:p>
            <a:r>
              <a:rPr lang="en-US" sz="3200" b="1" dirty="0"/>
              <a:t>Direct Measurements with Radioactive Beams for Heavy Element Nucleosynthesis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75DA593-BA49-6B45-AB95-8971A8BAE6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41552" y="3416300"/>
            <a:ext cx="7700433" cy="228304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2400" dirty="0"/>
              <a:t>Matthew Williams</a:t>
            </a:r>
          </a:p>
          <a:p>
            <a:r>
              <a:rPr lang="en-US" dirty="0"/>
              <a:t>STFC Ernest Rutherford Fellow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691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21FFB-3615-3E00-756E-D9679452F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Important Reactions for the Weak r-process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D2838-C1BF-2A32-9FE1-F4B8A2EF2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992661-A6BF-1FA1-6D02-7FFF9AEAD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10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BD3CF9F-E197-522A-E51E-02EF19978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788" y="2561226"/>
            <a:ext cx="1893092" cy="36341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2EBA01-5017-05B3-8272-7F5BA1FC8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894" y="2726010"/>
            <a:ext cx="5140651" cy="33442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59E1BB-439F-3662-A42A-6D32ACEFE191}"/>
                  </a:ext>
                </a:extLst>
              </p:cNvPr>
              <p:cNvSpPr txBox="1"/>
              <p:nvPr/>
            </p:nvSpPr>
            <p:spPr>
              <a:xfrm>
                <a:off x="727788" y="1054359"/>
                <a:ext cx="1100175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solidFill>
                      <a:srgbClr val="000000"/>
                    </a:solidFill>
                    <a:latin typeface="Georgia"/>
                    <a:cs typeface="Georgia"/>
                  </a:rPr>
                  <a:t>The weak r-process produces elements around the </a:t>
                </a:r>
                <a:r>
                  <a:rPr lang="en-GB" sz="16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first r-process peak </a:t>
                </a:r>
                <a:r>
                  <a:rPr lang="en-GB" sz="1600" dirty="0">
                    <a:solidFill>
                      <a:srgbClr val="000000"/>
                    </a:solidFill>
                    <a:latin typeface="Georgia"/>
                    <a:cs typeface="Georgia"/>
                  </a:rPr>
                  <a:t>(35 &lt; Z &lt; 50)</a:t>
                </a:r>
              </a:p>
              <a:p>
                <a:endParaRPr lang="en-GB" sz="1600" b="1" dirty="0">
                  <a:solidFill>
                    <a:srgbClr val="000000"/>
                  </a:solidFill>
                  <a:latin typeface="Georgia"/>
                  <a:cs typeface="Georgia"/>
                </a:endParaRPr>
              </a:p>
              <a:p>
                <a:r>
                  <a:rPr lang="en-GB" sz="1600" dirty="0">
                    <a:solidFill>
                      <a:srgbClr val="000000"/>
                    </a:solidFill>
                    <a:latin typeface="Georgia"/>
                    <a:cs typeface="Georgia"/>
                  </a:rPr>
                  <a:t>Sensitivity studies show that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Georgia"/>
                      </a:rPr>
                      <m:t>(</m:t>
                    </m:r>
                    <m:r>
                      <a:rPr lang="en-GB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𝛼</m:t>
                    </m:r>
                    <m:r>
                      <a:rPr lang="en-GB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,</m:t>
                    </m:r>
                    <m:r>
                      <a:rPr lang="en-GB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𝑛</m:t>
                    </m:r>
                    <m:r>
                      <a:rPr lang="en-GB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)</m:t>
                    </m:r>
                  </m:oMath>
                </a14:m>
                <a:r>
                  <a:rPr lang="en-GB" sz="1600" dirty="0">
                    <a:solidFill>
                      <a:srgbClr val="000000"/>
                    </a:solidFill>
                    <a:latin typeface="Georgia"/>
                    <a:cs typeface="Georgia"/>
                  </a:rPr>
                  <a:t> reactions on neutron-rich</a:t>
                </a:r>
                <a:r>
                  <a:rPr lang="en-GB" sz="16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 isotopes around Ge to Zr</a:t>
                </a:r>
                <a:r>
                  <a:rPr lang="en-GB" sz="1600" dirty="0">
                    <a:solidFill>
                      <a:srgbClr val="000000"/>
                    </a:solidFill>
                    <a:latin typeface="Georgia"/>
                    <a:cs typeface="Georgia"/>
                  </a:rPr>
                  <a:t> will have the most influence.</a:t>
                </a:r>
              </a:p>
              <a:p>
                <a:endParaRPr lang="en-GB" sz="1600" dirty="0">
                  <a:solidFill>
                    <a:srgbClr val="000000"/>
                  </a:solidFill>
                  <a:latin typeface="Georgia"/>
                  <a:cs typeface="Georgia"/>
                </a:endParaRPr>
              </a:p>
              <a:p>
                <a:r>
                  <a:rPr lang="en-GB" sz="1600" dirty="0">
                    <a:solidFill>
                      <a:srgbClr val="000000"/>
                    </a:solidFill>
                    <a:latin typeface="Georgia"/>
                    <a:cs typeface="Georgia"/>
                  </a:rPr>
                  <a:t>Uncertainty in statistical model predictions for these reactions mainly arises due to the </a:t>
                </a:r>
                <a:r>
                  <a:rPr lang="en-GB" sz="16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choice of  </a:t>
                </a:r>
                <a14:m>
                  <m:oMath xmlns:m="http://schemas.openxmlformats.org/officeDocument/2006/math">
                    <m:r>
                      <a:rPr lang="en-GB" sz="16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𝜶</m:t>
                    </m:r>
                    <m:r>
                      <a:rPr lang="en-GB" sz="1600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 </m:t>
                    </m:r>
                  </m:oMath>
                </a14:m>
                <a:r>
                  <a:rPr lang="en-GB" sz="16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optical model.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59E1BB-439F-3662-A42A-6D32ACEFE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788" y="1054359"/>
                <a:ext cx="11001757" cy="1323439"/>
              </a:xfrm>
              <a:prstGeom prst="rect">
                <a:avLst/>
              </a:prstGeom>
              <a:blipFill>
                <a:blip r:embed="rId4"/>
                <a:stretch>
                  <a:fillRect l="-277" t="-1382" b="-50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AEEA94A-1056-2EB6-6980-EA07B01AF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066" y="2561226"/>
            <a:ext cx="1869249" cy="367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139604-57C8-60B9-BB27-190F49D375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558" y="2595537"/>
            <a:ext cx="1893092" cy="36678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07DF999-1BD1-9444-62D2-4A046EBDE6F2}"/>
              </a:ext>
            </a:extLst>
          </p:cNvPr>
          <p:cNvSpPr txBox="1"/>
          <p:nvPr/>
        </p:nvSpPr>
        <p:spPr>
          <a:xfrm>
            <a:off x="915153" y="6198132"/>
            <a:ext cx="51808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highlight>
                  <a:srgbClr val="FFFFFF"/>
                </a:highlight>
              </a:rPr>
              <a:t>J. Bliss et al., Phys. Rev. C </a:t>
            </a:r>
            <a:r>
              <a:rPr lang="en-GB" sz="1400" b="1" dirty="0">
                <a:highlight>
                  <a:srgbClr val="FFFFFF"/>
                </a:highlight>
              </a:rPr>
              <a:t>101</a:t>
            </a:r>
            <a:r>
              <a:rPr lang="en-GB" sz="1400" dirty="0">
                <a:highlight>
                  <a:srgbClr val="FFFFFF"/>
                </a:highlight>
              </a:rPr>
              <a:t>, 055807 (2020).</a:t>
            </a:r>
            <a:endParaRPr lang="da-DK" sz="1400" b="0" i="0" dirty="0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D608BC-8CD1-D659-314D-5B0AFD667E2E}"/>
              </a:ext>
            </a:extLst>
          </p:cNvPr>
          <p:cNvSpPr txBox="1"/>
          <p:nvPr/>
        </p:nvSpPr>
        <p:spPr>
          <a:xfrm>
            <a:off x="5741894" y="6150927"/>
            <a:ext cx="61479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J. Bliss </a:t>
            </a:r>
            <a:r>
              <a:rPr lang="en-US" sz="1600" i="1" dirty="0"/>
              <a:t>et al., </a:t>
            </a:r>
            <a:r>
              <a:rPr lang="en-US" sz="1600" dirty="0"/>
              <a:t>J. Phys. G: </a:t>
            </a:r>
            <a:r>
              <a:rPr lang="en-US" sz="1600" dirty="0" err="1"/>
              <a:t>Nucl</a:t>
            </a:r>
            <a:r>
              <a:rPr lang="en-US" sz="1600" dirty="0"/>
              <a:t>. Part. Phys. </a:t>
            </a:r>
            <a:r>
              <a:rPr lang="en-US" sz="1600" b="1" dirty="0"/>
              <a:t>44</a:t>
            </a:r>
            <a:r>
              <a:rPr lang="en-US" sz="1600" dirty="0"/>
              <a:t> (2017) 054003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663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45213-ECCD-D911-4361-5D01427C8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Recent Experimental Efforts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974901-B220-2623-99B8-457D6517B8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035067"/>
                <a:ext cx="11095257" cy="606634"/>
              </a:xfrm>
            </p:spPr>
            <p:txBody>
              <a:bodyPr>
                <a:normAutofit/>
              </a:bodyPr>
              <a:lstStyle/>
              <a:p>
                <a:r>
                  <a:rPr lang="en-GB" sz="1600" dirty="0"/>
                  <a:t>Significant experimental work on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600" dirty="0"/>
                  <a:t> reactions have been pursued by the </a:t>
                </a:r>
                <a:r>
                  <a:rPr lang="en-GB" sz="1600" b="1" dirty="0"/>
                  <a:t>ATOMKI group </a:t>
                </a:r>
                <a:r>
                  <a:rPr lang="en-GB" sz="1600" dirty="0"/>
                  <a:t>(not just motivated by the weak r-process) to test and </a:t>
                </a:r>
                <a:r>
                  <a:rPr lang="en-GB" sz="1600" b="1" dirty="0"/>
                  <a:t>refine the </a:t>
                </a:r>
                <a14:m>
                  <m:oMath xmlns:m="http://schemas.openxmlformats.org/officeDocument/2006/math">
                    <m:r>
                      <a:rPr lang="en-GB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GB" sz="1600" b="1" dirty="0"/>
                  <a:t> optical model.</a:t>
                </a:r>
              </a:p>
              <a:p>
                <a:endParaRPr lang="en-GB" sz="1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974901-B220-2623-99B8-457D6517B8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035067"/>
                <a:ext cx="11095257" cy="606634"/>
              </a:xfrm>
              <a:blipFill>
                <a:blip r:embed="rId2"/>
                <a:stretch>
                  <a:fillRect l="-275" t="-3030"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F6322-1550-B648-6171-F15217531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EAB13C-4E05-A69C-BA53-6B43E74D1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14429B-3FDF-E90E-28C5-B729EF7DF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044" y="1948200"/>
            <a:ext cx="3037653" cy="2017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249A22-04DC-3AB5-F870-9F3F6EF28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49" y="2181538"/>
            <a:ext cx="3636579" cy="27930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B26B7A-6C55-1380-5D09-F01DBEE94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336" y="3967578"/>
            <a:ext cx="3037653" cy="2215536"/>
          </a:xfrm>
          <a:prstGeom prst="rect">
            <a:avLst/>
          </a:prstGeom>
        </p:spPr>
      </p:pic>
      <p:pic>
        <p:nvPicPr>
          <p:cNvPr id="1028" name="Picture 4" descr="The Encore active target detector: A Multi-Sampling Ionization Chamber -  ScienceDirect">
            <a:extLst>
              <a:ext uri="{FF2B5EF4-FFF2-40B4-BE49-F238E27FC236}">
                <a16:creationId xmlns:a16="http://schemas.microsoft.com/office/drawing/2014/main" id="{D0E6DF2B-BE07-6241-1D9A-34514A3BA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718" y="2179808"/>
            <a:ext cx="2725138" cy="270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95FDDA-621C-EE9B-1FB8-7EE5438EF2DA}"/>
              </a:ext>
            </a:extLst>
          </p:cNvPr>
          <p:cNvSpPr txBox="1"/>
          <p:nvPr/>
        </p:nvSpPr>
        <p:spPr>
          <a:xfrm>
            <a:off x="609600" y="1578868"/>
            <a:ext cx="1158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</a:rPr>
              <a:t>Most work at ATOMKI follows the </a:t>
            </a:r>
            <a:r>
              <a:rPr lang="en-GB" sz="1800" b="1" dirty="0">
                <a:solidFill>
                  <a:srgbClr val="000000"/>
                </a:solidFill>
              </a:rPr>
              <a:t>activation technique </a:t>
            </a:r>
            <a:r>
              <a:rPr lang="en-GB" sz="1800" dirty="0">
                <a:solidFill>
                  <a:srgbClr val="000000"/>
                </a:solidFill>
              </a:rPr>
              <a:t>after bombardment of targets with alpha beams.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A8D7F5-F9A0-8961-2A32-ACC7329C4B9E}"/>
                  </a:ext>
                </a:extLst>
              </p:cNvPr>
              <p:cNvSpPr txBox="1"/>
              <p:nvPr/>
            </p:nvSpPr>
            <p:spPr>
              <a:xfrm>
                <a:off x="732158" y="5021168"/>
                <a:ext cx="810704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solidFill>
                      <a:srgbClr val="000000"/>
                    </a:solidFill>
                  </a:rPr>
                  <a:t>Experiments in inverse kinematics have also been carried out instead using inverse kinematics. MUSIC ion chamber can identify total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𝑥𝑛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800" dirty="0">
                    <a:solidFill>
                      <a:srgbClr val="000000"/>
                    </a:solidFill>
                  </a:rPr>
                  <a:t> reactions.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A8D7F5-F9A0-8961-2A32-ACC7329C4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158" y="5021168"/>
                <a:ext cx="8107042" cy="646331"/>
              </a:xfrm>
              <a:prstGeom prst="rect">
                <a:avLst/>
              </a:prstGeom>
              <a:blipFill>
                <a:blip r:embed="rId7"/>
                <a:stretch>
                  <a:fillRect l="-602" t="-566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2C0230F1-0BCE-04D7-1A6B-211226BD11F6}"/>
              </a:ext>
            </a:extLst>
          </p:cNvPr>
          <p:cNvSpPr txBox="1"/>
          <p:nvPr/>
        </p:nvSpPr>
        <p:spPr>
          <a:xfrm>
            <a:off x="1080894" y="5638272"/>
            <a:ext cx="69925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0000"/>
                </a:solidFill>
              </a:rPr>
              <a:t>No radioactive beam experiments yet published!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8421FA-F7CF-1CB0-11C2-19CC9D455193}"/>
              </a:ext>
            </a:extLst>
          </p:cNvPr>
          <p:cNvSpPr txBox="1"/>
          <p:nvPr/>
        </p:nvSpPr>
        <p:spPr>
          <a:xfrm>
            <a:off x="3428058" y="6143296"/>
            <a:ext cx="45034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 b="0" i="0" dirty="0">
                <a:solidFill>
                  <a:srgbClr val="000000"/>
                </a:solidFill>
                <a:effectLst/>
              </a:rPr>
              <a:t>C. </a:t>
            </a:r>
            <a:r>
              <a:rPr lang="en-GB" sz="1600" b="0" i="0" dirty="0" err="1">
                <a:solidFill>
                  <a:srgbClr val="000000"/>
                </a:solidFill>
                <a:effectLst/>
              </a:rPr>
              <a:t>Fougeres</a:t>
            </a:r>
            <a:r>
              <a:rPr lang="en-GB" sz="1600" b="0" i="0" dirty="0">
                <a:solidFill>
                  <a:srgbClr val="000000"/>
                </a:solidFill>
                <a:effectLst/>
              </a:rPr>
              <a:t>, et al., Phys. Rev. C </a:t>
            </a:r>
            <a:r>
              <a:rPr lang="en-GB" sz="1600" b="1" i="0" dirty="0">
                <a:solidFill>
                  <a:srgbClr val="000000"/>
                </a:solidFill>
                <a:effectLst/>
              </a:rPr>
              <a:t>109</a:t>
            </a:r>
            <a:r>
              <a:rPr lang="en-GB" sz="1600" b="0" i="0" dirty="0">
                <a:solidFill>
                  <a:srgbClr val="000000"/>
                </a:solidFill>
                <a:effectLst/>
              </a:rPr>
              <a:t>, 065805 (2024)</a:t>
            </a:r>
            <a:endParaRPr lang="en-GB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D24A11-E1F3-7389-0853-4FAB0245CD1E}"/>
              </a:ext>
            </a:extLst>
          </p:cNvPr>
          <p:cNvSpPr txBox="1"/>
          <p:nvPr/>
        </p:nvSpPr>
        <p:spPr>
          <a:xfrm>
            <a:off x="459890" y="6142956"/>
            <a:ext cx="36365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600" b="0" i="0" dirty="0">
                <a:solidFill>
                  <a:srgbClr val="333333"/>
                </a:solidFill>
                <a:effectLst/>
              </a:rPr>
              <a:t>G. G. Kiss </a:t>
            </a:r>
            <a:r>
              <a:rPr lang="nb-NO" sz="1600" b="0" i="1" dirty="0">
                <a:solidFill>
                  <a:srgbClr val="333333"/>
                </a:solidFill>
                <a:effectLst/>
              </a:rPr>
              <a:t>et al.,</a:t>
            </a:r>
            <a:r>
              <a:rPr lang="nb-NO" sz="1600" b="0" i="0" dirty="0">
                <a:solidFill>
                  <a:srgbClr val="333333"/>
                </a:solidFill>
                <a:effectLst/>
              </a:rPr>
              <a:t> </a:t>
            </a:r>
            <a:r>
              <a:rPr lang="nb-NO" sz="1600" b="0" i="1" dirty="0">
                <a:solidFill>
                  <a:srgbClr val="333333"/>
                </a:solidFill>
                <a:effectLst/>
              </a:rPr>
              <a:t>ApJ</a:t>
            </a:r>
            <a:r>
              <a:rPr lang="nb-NO" sz="1600" b="0" i="0" dirty="0">
                <a:solidFill>
                  <a:srgbClr val="333333"/>
                </a:solidFill>
                <a:effectLst/>
              </a:rPr>
              <a:t> </a:t>
            </a:r>
            <a:r>
              <a:rPr lang="nb-NO" sz="1600" b="1" i="0" dirty="0">
                <a:solidFill>
                  <a:srgbClr val="333333"/>
                </a:solidFill>
                <a:effectLst/>
              </a:rPr>
              <a:t>908</a:t>
            </a:r>
            <a:r>
              <a:rPr lang="nb-NO" sz="1600" b="0" i="0" dirty="0">
                <a:solidFill>
                  <a:srgbClr val="333333"/>
                </a:solidFill>
                <a:effectLst/>
              </a:rPr>
              <a:t> 202 (2021)</a:t>
            </a:r>
            <a:endParaRPr lang="en-GB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12DEF6-0ECE-7DFE-DA52-B2F0DE8C9FEA}"/>
              </a:ext>
            </a:extLst>
          </p:cNvPr>
          <p:cNvSpPr txBox="1"/>
          <p:nvPr/>
        </p:nvSpPr>
        <p:spPr>
          <a:xfrm>
            <a:off x="7931527" y="6157892"/>
            <a:ext cx="61479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dirty="0">
                <a:solidFill>
                  <a:srgbClr val="000000"/>
                </a:solidFill>
                <a:effectLst/>
              </a:rPr>
              <a:t>W-J. Ong, et al., Phys. Rev. C </a:t>
            </a:r>
            <a:r>
              <a:rPr lang="en-GB" sz="1600" b="1" i="0" dirty="0">
                <a:solidFill>
                  <a:srgbClr val="000000"/>
                </a:solidFill>
                <a:effectLst/>
              </a:rPr>
              <a:t>105</a:t>
            </a:r>
            <a:r>
              <a:rPr lang="en-GB" sz="1600" b="0" i="0" dirty="0">
                <a:solidFill>
                  <a:srgbClr val="000000"/>
                </a:solidFill>
                <a:effectLst/>
              </a:rPr>
              <a:t>, 055803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1651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8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13E46-A138-F8E7-6C37-6B4285109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TRIUMF: Canada’s national particle accelerator centre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66A33-A869-3DD0-F71D-71A47187E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1E5810-C826-D8E7-2EA7-1E695EAE6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12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320A83-6576-076A-D0B2-A196C616A313}"/>
              </a:ext>
            </a:extLst>
          </p:cNvPr>
          <p:cNvGrpSpPr/>
          <p:nvPr/>
        </p:nvGrpSpPr>
        <p:grpSpPr>
          <a:xfrm>
            <a:off x="288595" y="1605847"/>
            <a:ext cx="4893005" cy="3637421"/>
            <a:chOff x="4078852" y="3980322"/>
            <a:chExt cx="3682466" cy="2454325"/>
          </a:xfrm>
        </p:grpSpPr>
        <p:pic>
          <p:nvPicPr>
            <p:cNvPr id="8" name="Picture 9" descr="Map&#10;&#10;Description automatically generated">
              <a:extLst>
                <a:ext uri="{FF2B5EF4-FFF2-40B4-BE49-F238E27FC236}">
                  <a16:creationId xmlns:a16="http://schemas.microsoft.com/office/drawing/2014/main" id="{C3718A28-6E2F-11DC-701C-355E4BA9A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78852" y="3980322"/>
              <a:ext cx="3682466" cy="2454325"/>
            </a:xfrm>
            <a:prstGeom prst="rect">
              <a:avLst/>
            </a:prstGeom>
          </p:spPr>
        </p:pic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3DABD0E7-DBFA-1209-0B34-B593153D98CF}"/>
                </a:ext>
              </a:extLst>
            </p:cNvPr>
            <p:cNvSpPr/>
            <p:nvPr/>
          </p:nvSpPr>
          <p:spPr>
            <a:xfrm rot="10800000">
              <a:off x="4285607" y="6003089"/>
              <a:ext cx="318254" cy="427470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039978A-CF84-2690-FBBF-EE46F29AAC75}"/>
              </a:ext>
            </a:extLst>
          </p:cNvPr>
          <p:cNvGrpSpPr/>
          <p:nvPr/>
        </p:nvGrpSpPr>
        <p:grpSpPr>
          <a:xfrm>
            <a:off x="5800436" y="1666702"/>
            <a:ext cx="5523346" cy="4043864"/>
            <a:chOff x="5800436" y="1666702"/>
            <a:chExt cx="5523346" cy="404386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86FC01-205E-9773-DDFF-D95EACAAC0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53" t="8614" r="10438"/>
            <a:stretch/>
          </p:blipFill>
          <p:spPr>
            <a:xfrm>
              <a:off x="5800436" y="1666702"/>
              <a:ext cx="5523346" cy="4043864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E902762-3354-7762-4110-CB46847CF0DA}"/>
                </a:ext>
              </a:extLst>
            </p:cNvPr>
            <p:cNvSpPr/>
            <p:nvPr/>
          </p:nvSpPr>
          <p:spPr>
            <a:xfrm>
              <a:off x="7715167" y="3192334"/>
              <a:ext cx="2313379" cy="883054"/>
            </a:xfrm>
            <a:prstGeom prst="ellipse">
              <a:avLst/>
            </a:prstGeom>
            <a:noFill/>
            <a:ln w="666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B98BE91-B4E6-0E61-17F7-3DB02ED34BFD}"/>
                </a:ext>
              </a:extLst>
            </p:cNvPr>
            <p:cNvSpPr/>
            <p:nvPr/>
          </p:nvSpPr>
          <p:spPr>
            <a:xfrm>
              <a:off x="8720006" y="4459750"/>
              <a:ext cx="1328057" cy="891440"/>
            </a:xfrm>
            <a:prstGeom prst="ellipse">
              <a:avLst/>
            </a:prstGeom>
            <a:noFill/>
            <a:ln w="666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78" name="Picture 6" descr="University of British Columbia">
              <a:extLst>
                <a:ext uri="{FF2B5EF4-FFF2-40B4-BE49-F238E27FC236}">
                  <a16:creationId xmlns:a16="http://schemas.microsoft.com/office/drawing/2014/main" id="{774F47B5-7C69-E573-83BB-A2A5A60BC1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18" t="15449" r="21131" b="13770"/>
            <a:stretch/>
          </p:blipFill>
          <p:spPr bwMode="auto">
            <a:xfrm>
              <a:off x="5963997" y="2957788"/>
              <a:ext cx="911866" cy="111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Logo - Download | TRIUMF : Canada's particle accelerator centre">
              <a:extLst>
                <a:ext uri="{FF2B5EF4-FFF2-40B4-BE49-F238E27FC236}">
                  <a16:creationId xmlns:a16="http://schemas.microsoft.com/office/drawing/2014/main" id="{2640377E-6CCF-0905-FBDE-EAF29CD57C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2454" y="4745578"/>
              <a:ext cx="731043" cy="728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18EC336-A785-C8C8-0E60-28F4C63B14C4}"/>
                </a:ext>
              </a:extLst>
            </p:cNvPr>
            <p:cNvSpPr txBox="1"/>
            <p:nvPr/>
          </p:nvSpPr>
          <p:spPr>
            <a:xfrm>
              <a:off x="7099656" y="2819954"/>
              <a:ext cx="354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FFFF00"/>
                  </a:solidFill>
                  <a:latin typeface="Georgia"/>
                  <a:cs typeface="Georgia"/>
                </a:rPr>
                <a:t>University of British Columbia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621D93-054C-1830-710B-81E427FAD10F}"/>
                </a:ext>
              </a:extLst>
            </p:cNvPr>
            <p:cNvSpPr txBox="1"/>
            <p:nvPr/>
          </p:nvSpPr>
          <p:spPr>
            <a:xfrm>
              <a:off x="10057586" y="4324102"/>
              <a:ext cx="12566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Georgia"/>
                  <a:cs typeface="Georgia"/>
                </a:rPr>
                <a:t>TRIUMF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1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410F1-4CD8-49DA-1DD9-40032ED7A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Largest cyclotron in the world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A1EBB-E07B-B3C0-1542-4B9A323A7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8A6855-D4C7-E99C-4CCC-1C1733063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13</a:t>
            </a:fld>
            <a:endParaRPr lang="en-US"/>
          </a:p>
        </p:txBody>
      </p:sp>
      <p:pic>
        <p:nvPicPr>
          <p:cNvPr id="4098" name="Picture 2" descr="A picture containing indoor, motorcycle, old, photo&#10;&#10;Description automatically generated">
            <a:extLst>
              <a:ext uri="{FF2B5EF4-FFF2-40B4-BE49-F238E27FC236}">
                <a16:creationId xmlns:a16="http://schemas.microsoft.com/office/drawing/2014/main" id="{9E2E3DD7-B15B-C1B4-CEEF-76BF27E0F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34" y="1673219"/>
            <a:ext cx="4129667" cy="330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7906AA-D079-52FE-05A0-6A9343589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578" y="1600202"/>
            <a:ext cx="4900908" cy="490090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64F512E-274D-2F0F-0026-2E59388F388B}"/>
              </a:ext>
            </a:extLst>
          </p:cNvPr>
          <p:cNvSpPr/>
          <p:nvPr/>
        </p:nvSpPr>
        <p:spPr>
          <a:xfrm>
            <a:off x="6865105" y="4765798"/>
            <a:ext cx="895927" cy="877455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2056024-BD97-7E7C-91CA-8DCFFAEB694A}"/>
              </a:ext>
            </a:extLst>
          </p:cNvPr>
          <p:cNvGrpSpPr/>
          <p:nvPr/>
        </p:nvGrpSpPr>
        <p:grpSpPr>
          <a:xfrm>
            <a:off x="7043057" y="1611090"/>
            <a:ext cx="2579914" cy="1981198"/>
            <a:chOff x="7119257" y="1600202"/>
            <a:chExt cx="2579914" cy="1981198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52A8D69-95EC-7249-7DE4-D4719F18A0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19257" y="1600202"/>
              <a:ext cx="15335" cy="1981198"/>
            </a:xfrm>
            <a:prstGeom prst="line">
              <a:avLst/>
            </a:prstGeom>
            <a:ln w="698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933AA21-F47C-E45F-ABF8-F195DDEAB015}"/>
                </a:ext>
              </a:extLst>
            </p:cNvPr>
            <p:cNvCxnSpPr>
              <a:cxnSpLocks/>
            </p:cNvCxnSpPr>
            <p:nvPr/>
          </p:nvCxnSpPr>
          <p:spPr>
            <a:xfrm>
              <a:off x="7134592" y="3581400"/>
              <a:ext cx="1621972" cy="0"/>
            </a:xfrm>
            <a:prstGeom prst="line">
              <a:avLst/>
            </a:prstGeom>
            <a:ln w="698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DFDF876-61E9-D98D-E4B6-CE54F9C796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41229" y="2705101"/>
              <a:ext cx="0" cy="876299"/>
            </a:xfrm>
            <a:prstGeom prst="line">
              <a:avLst/>
            </a:prstGeom>
            <a:ln w="698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144E8CF-03BB-F77D-0459-4490CFF522FA}"/>
                </a:ext>
              </a:extLst>
            </p:cNvPr>
            <p:cNvCxnSpPr>
              <a:cxnSpLocks/>
            </p:cNvCxnSpPr>
            <p:nvPr/>
          </p:nvCxnSpPr>
          <p:spPr>
            <a:xfrm>
              <a:off x="8741229" y="2705101"/>
              <a:ext cx="957942" cy="0"/>
            </a:xfrm>
            <a:prstGeom prst="line">
              <a:avLst/>
            </a:prstGeom>
            <a:ln w="698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B9CE104-4202-A6CE-2BEA-14ED76453BCD}"/>
                </a:ext>
              </a:extLst>
            </p:cNvPr>
            <p:cNvCxnSpPr>
              <a:cxnSpLocks/>
            </p:cNvCxnSpPr>
            <p:nvPr/>
          </p:nvCxnSpPr>
          <p:spPr>
            <a:xfrm>
              <a:off x="7119257" y="1600202"/>
              <a:ext cx="2579914" cy="0"/>
            </a:xfrm>
            <a:prstGeom prst="line">
              <a:avLst/>
            </a:prstGeom>
            <a:ln w="698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0B0322A-7233-3472-868D-A9ACEBE020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99171" y="1600202"/>
              <a:ext cx="0" cy="1104899"/>
            </a:xfrm>
            <a:prstGeom prst="line">
              <a:avLst/>
            </a:prstGeom>
            <a:ln w="698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EA32434-6CD5-D9A3-7AFB-7B873D55AEAA}"/>
              </a:ext>
            </a:extLst>
          </p:cNvPr>
          <p:cNvCxnSpPr>
            <a:cxnSpLocks/>
          </p:cNvCxnSpPr>
          <p:nvPr/>
        </p:nvCxnSpPr>
        <p:spPr>
          <a:xfrm flipV="1">
            <a:off x="7722421" y="4050656"/>
            <a:ext cx="0" cy="956766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9C2A144-49A8-71C4-F475-48AEAF3A6209}"/>
              </a:ext>
            </a:extLst>
          </p:cNvPr>
          <p:cNvSpPr txBox="1"/>
          <p:nvPr/>
        </p:nvSpPr>
        <p:spPr>
          <a:xfrm>
            <a:off x="1043184" y="5123240"/>
            <a:ext cx="4013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556169"/>
                </a:solidFill>
                <a:latin typeface="Georgia"/>
                <a:cs typeface="Georgia"/>
              </a:rPr>
              <a:t>Main cyclotron accelerates H- ions to 500 MeV and ejected by stripping. </a:t>
            </a:r>
          </a:p>
        </p:txBody>
      </p:sp>
    </p:spTree>
    <p:extLst>
      <p:ext uri="{BB962C8B-B14F-4D97-AF65-F5344CB8AC3E}">
        <p14:creationId xmlns:p14="http://schemas.microsoft.com/office/powerpoint/2010/main" val="376184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08F05-0EA4-58E0-726A-3EB4ABA47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Isotope Separator and Accelerator (ISAC) Facility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BFAAE-3C54-AF9B-DAF2-1A56750E4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52042-062F-2C1C-9DAB-4698B309F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14</a:t>
            </a:fld>
            <a:endParaRPr lang="en-US"/>
          </a:p>
        </p:txBody>
      </p:sp>
      <p:pic>
        <p:nvPicPr>
          <p:cNvPr id="5122" name="Picture 2" descr="Diagram&#10;&#10;Description automatically generated">
            <a:extLst>
              <a:ext uri="{FF2B5EF4-FFF2-40B4-BE49-F238E27FC236}">
                <a16:creationId xmlns:a16="http://schemas.microsoft.com/office/drawing/2014/main" id="{C365A7B5-56ED-3568-D2D6-B6851B6388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987" y="1042391"/>
            <a:ext cx="6933483" cy="539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C8EE536F-C314-860F-0566-23B5B6205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02" y="1164771"/>
            <a:ext cx="4562475" cy="321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F009A42-9E12-3658-DE97-85128022F412}"/>
              </a:ext>
            </a:extLst>
          </p:cNvPr>
          <p:cNvSpPr/>
          <p:nvPr/>
        </p:nvSpPr>
        <p:spPr>
          <a:xfrm>
            <a:off x="2351314" y="3254829"/>
            <a:ext cx="1176977" cy="62048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8A345BD-BFFF-AFB4-52A7-066D5E96FEF8}"/>
              </a:ext>
            </a:extLst>
          </p:cNvPr>
          <p:cNvSpPr/>
          <p:nvPr/>
        </p:nvSpPr>
        <p:spPr>
          <a:xfrm>
            <a:off x="5643789" y="5519057"/>
            <a:ext cx="299812" cy="30085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17AA042-1496-C526-10C7-C425E9DC93BE}"/>
              </a:ext>
            </a:extLst>
          </p:cNvPr>
          <p:cNvSpPr/>
          <p:nvPr/>
        </p:nvSpPr>
        <p:spPr>
          <a:xfrm>
            <a:off x="5676446" y="4669971"/>
            <a:ext cx="1203325" cy="1513116"/>
          </a:xfrm>
          <a:prstGeom prst="roundRect">
            <a:avLst/>
          </a:prstGeom>
          <a:noFill/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3BA5D0B-78D5-1F95-B6C9-8CF019BECF36}"/>
              </a:ext>
            </a:extLst>
          </p:cNvPr>
          <p:cNvGrpSpPr/>
          <p:nvPr/>
        </p:nvGrpSpPr>
        <p:grpSpPr>
          <a:xfrm>
            <a:off x="5508171" y="4162647"/>
            <a:ext cx="3738622" cy="1657265"/>
            <a:chOff x="5508171" y="4162647"/>
            <a:chExt cx="3738622" cy="165726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3F09192-203F-85BA-90C5-4E8E09883C44}"/>
                </a:ext>
              </a:extLst>
            </p:cNvPr>
            <p:cNvSpPr/>
            <p:nvPr/>
          </p:nvSpPr>
          <p:spPr>
            <a:xfrm>
              <a:off x="7047878" y="4162647"/>
              <a:ext cx="2198915" cy="1657265"/>
            </a:xfrm>
            <a:prstGeom prst="roundRect">
              <a:avLst/>
            </a:prstGeom>
            <a:noFill/>
            <a:ln w="635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6521E39-6DBD-7D36-8500-7F973E62E5F7}"/>
                </a:ext>
              </a:extLst>
            </p:cNvPr>
            <p:cNvCxnSpPr/>
            <p:nvPr/>
          </p:nvCxnSpPr>
          <p:spPr>
            <a:xfrm flipV="1">
              <a:off x="5508171" y="4379563"/>
              <a:ext cx="0" cy="1030637"/>
            </a:xfrm>
            <a:prstGeom prst="line">
              <a:avLst/>
            </a:prstGeom>
            <a:ln w="4445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A4372E2-EAA2-CDF8-C233-FD86B9B2D662}"/>
                </a:ext>
              </a:extLst>
            </p:cNvPr>
            <p:cNvCxnSpPr/>
            <p:nvPr/>
          </p:nvCxnSpPr>
          <p:spPr>
            <a:xfrm>
              <a:off x="5508171" y="4379563"/>
              <a:ext cx="1371600" cy="0"/>
            </a:xfrm>
            <a:prstGeom prst="straightConnector1">
              <a:avLst/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CA33119-AEDB-F25E-D821-ADA9D8A9688A}"/>
              </a:ext>
            </a:extLst>
          </p:cNvPr>
          <p:cNvGrpSpPr/>
          <p:nvPr/>
        </p:nvGrpSpPr>
        <p:grpSpPr>
          <a:xfrm>
            <a:off x="6266370" y="1164772"/>
            <a:ext cx="4793516" cy="3015342"/>
            <a:chOff x="6266370" y="1164772"/>
            <a:chExt cx="4793516" cy="3015342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26F093C-C24B-AACB-499B-E52D9C2A6B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81057" y="3254829"/>
              <a:ext cx="500743" cy="925285"/>
            </a:xfrm>
            <a:prstGeom prst="line">
              <a:avLst/>
            </a:prstGeom>
            <a:ln w="444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D98DC16-ABE4-3A9D-CC16-84DB6ED356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66370" y="3002226"/>
              <a:ext cx="186931" cy="239567"/>
            </a:xfrm>
            <a:prstGeom prst="line">
              <a:avLst/>
            </a:prstGeom>
            <a:ln w="4445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54FDA48-4F86-5F74-B254-00B94A3362F4}"/>
                </a:ext>
              </a:extLst>
            </p:cNvPr>
            <p:cNvCxnSpPr>
              <a:cxnSpLocks/>
            </p:cNvCxnSpPr>
            <p:nvPr/>
          </p:nvCxnSpPr>
          <p:spPr>
            <a:xfrm>
              <a:off x="6386966" y="3024980"/>
              <a:ext cx="2767920" cy="18266"/>
            </a:xfrm>
            <a:prstGeom prst="straightConnector1">
              <a:avLst/>
            </a:prstGeom>
            <a:ln w="50800"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5286B26-D8DA-D1FC-0580-108631A85875}"/>
                </a:ext>
              </a:extLst>
            </p:cNvPr>
            <p:cNvSpPr/>
            <p:nvPr/>
          </p:nvSpPr>
          <p:spPr>
            <a:xfrm>
              <a:off x="9246794" y="1164772"/>
              <a:ext cx="1813092" cy="2575900"/>
            </a:xfrm>
            <a:prstGeom prst="roundRect">
              <a:avLst/>
            </a:prstGeom>
            <a:noFill/>
            <a:ln w="635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877A3678-FD3B-1493-F562-2C255610D064}"/>
              </a:ext>
            </a:extLst>
          </p:cNvPr>
          <p:cNvSpPr/>
          <p:nvPr/>
        </p:nvSpPr>
        <p:spPr>
          <a:xfrm>
            <a:off x="2537711" y="2501523"/>
            <a:ext cx="1176977" cy="620486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427FD3C-320F-0622-EDAD-C59EED8D69FC}"/>
              </a:ext>
            </a:extLst>
          </p:cNvPr>
          <p:cNvSpPr/>
          <p:nvPr/>
        </p:nvSpPr>
        <p:spPr>
          <a:xfrm>
            <a:off x="2594779" y="1522694"/>
            <a:ext cx="1378507" cy="738154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F17E0DD-E9D6-B63E-8530-A4EB2038F775}"/>
              </a:ext>
            </a:extLst>
          </p:cNvPr>
          <p:cNvSpPr/>
          <p:nvPr/>
        </p:nvSpPr>
        <p:spPr>
          <a:xfrm>
            <a:off x="1949223" y="2780511"/>
            <a:ext cx="793978" cy="62048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Content Placeholder 4" descr="A diagram of a machine&#10;&#10;Description automatically generated">
            <a:extLst>
              <a:ext uri="{FF2B5EF4-FFF2-40B4-BE49-F238E27FC236}">
                <a16:creationId xmlns:a16="http://schemas.microsoft.com/office/drawing/2014/main" id="{1AB3B16A-54FB-D7DE-751A-4BDB732E4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601" y="4554016"/>
            <a:ext cx="2921809" cy="1846924"/>
          </a:xfrm>
          <a:prstGeom prst="rect">
            <a:avLst/>
          </a:prstGeom>
          <a:ln w="5715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999CF9-DE34-D043-A790-2E1D2DCA5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185" y="1322020"/>
            <a:ext cx="3999724" cy="1127722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5200B97-77E0-7EF9-4B9D-7D6D3ADD1F50}"/>
              </a:ext>
            </a:extLst>
          </p:cNvPr>
          <p:cNvGrpSpPr/>
          <p:nvPr/>
        </p:nvGrpSpPr>
        <p:grpSpPr>
          <a:xfrm>
            <a:off x="9265071" y="4030903"/>
            <a:ext cx="2844800" cy="2443883"/>
            <a:chOff x="6930258" y="3565072"/>
            <a:chExt cx="2844800" cy="244388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A9C20A-BDE5-6A63-9BFA-9F9ADE16AF20}"/>
                </a:ext>
              </a:extLst>
            </p:cNvPr>
            <p:cNvSpPr/>
            <p:nvPr/>
          </p:nvSpPr>
          <p:spPr>
            <a:xfrm>
              <a:off x="7147932" y="3565072"/>
              <a:ext cx="2427361" cy="23822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915B7F0C-3491-BCCA-2E55-2FF640A9E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30258" y="3679016"/>
              <a:ext cx="2844800" cy="23299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864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33" grpId="0" animBg="1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E6973B5-6BE3-F9B5-F05D-06FF1CD837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298" b="23986"/>
          <a:stretch/>
        </p:blipFill>
        <p:spPr>
          <a:xfrm>
            <a:off x="626947" y="4399639"/>
            <a:ext cx="3610479" cy="1621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C658F4-AD7C-1E12-E230-1E229DF12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Target Material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598B1-FC3D-1813-AE7F-4526505D4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2B09E1-B817-27A6-19A6-7AB0FE17F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15</a:t>
            </a:fld>
            <a:endParaRPr lang="en-US"/>
          </a:p>
        </p:txBody>
      </p:sp>
      <p:pic>
        <p:nvPicPr>
          <p:cNvPr id="14" name="Google Shape;560;p20" descr="Chart, line chart&#10;&#10;Description automatically generated">
            <a:extLst>
              <a:ext uri="{FF2B5EF4-FFF2-40B4-BE49-F238E27FC236}">
                <a16:creationId xmlns:a16="http://schemas.microsoft.com/office/drawing/2014/main" id="{E4BEE875-C303-E548-01D2-DE8D803C7E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0123" y="3998977"/>
            <a:ext cx="2994684" cy="2272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AE1F29-0299-221E-15F8-5D6C7BF87E26}"/>
              </a:ext>
            </a:extLst>
          </p:cNvPr>
          <p:cNvSpPr txBox="1"/>
          <p:nvPr/>
        </p:nvSpPr>
        <p:spPr>
          <a:xfrm>
            <a:off x="609600" y="972034"/>
            <a:ext cx="105435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Using a radioactive beam means we need to use </a:t>
            </a:r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helium (a noble gas) as a target. </a:t>
            </a:r>
          </a:p>
          <a:p>
            <a:endParaRPr lang="en-GB" sz="1400" dirty="0">
              <a:solidFill>
                <a:srgbClr val="000000"/>
              </a:solidFill>
              <a:latin typeface="Georgia"/>
              <a:cs typeface="Georgia"/>
            </a:endParaRPr>
          </a:p>
          <a:p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Gas Targets: 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Require windows and/or large pumping infrastructure. Limits space for detectors. Not compact.</a:t>
            </a:r>
          </a:p>
          <a:p>
            <a:endParaRPr lang="en-GB" sz="1400" dirty="0">
              <a:solidFill>
                <a:srgbClr val="000000"/>
              </a:solidFill>
              <a:latin typeface="Georgia"/>
              <a:cs typeface="Georgia"/>
            </a:endParaRPr>
          </a:p>
          <a:p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He-implanted Metallic Foils: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 Low number density, not very uniform, known to lose He-content quickly with beam exposure.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CDE1F1-5D74-EC2C-8579-60F597A442F0}"/>
              </a:ext>
            </a:extLst>
          </p:cNvPr>
          <p:cNvSpPr txBox="1"/>
          <p:nvPr/>
        </p:nvSpPr>
        <p:spPr>
          <a:xfrm>
            <a:off x="609600" y="2219511"/>
            <a:ext cx="113116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Novel </a:t>
            </a:r>
            <a:r>
              <a:rPr lang="en-GB" b="1" dirty="0" err="1">
                <a:solidFill>
                  <a:srgbClr val="000000"/>
                </a:solidFill>
                <a:latin typeface="Georgia"/>
                <a:cs typeface="Georgia"/>
              </a:rPr>
              <a:t>Si:He</a:t>
            </a:r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 Nanomaterial Targets:</a:t>
            </a:r>
          </a:p>
          <a:p>
            <a:endParaRPr lang="en-GB" sz="1200" b="1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Silicon thin-films 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grown via sputtering technique using helium as the processing gas. Helium collects in </a:t>
            </a:r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nanoscale pores 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that permeate the whole target. We found that using a thin </a:t>
            </a:r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aluminium backing foil improved mechanical stability. </a:t>
            </a:r>
          </a:p>
          <a:p>
            <a:endParaRPr lang="en-GB" sz="1400" dirty="0">
              <a:solidFill>
                <a:srgbClr val="000000"/>
              </a:solidFill>
              <a:latin typeface="Georgia"/>
              <a:cs typeface="Georgia"/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High helium content up-to </a:t>
            </a:r>
            <a:r>
              <a:rPr lang="en-GB" sz="1600" b="1" dirty="0">
                <a:solidFill>
                  <a:srgbClr val="000000"/>
                </a:solidFill>
                <a:latin typeface="Georgia"/>
                <a:cs typeface="Georgia"/>
              </a:rPr>
              <a:t>7 x 10</a:t>
            </a:r>
            <a:r>
              <a:rPr lang="en-GB" sz="1600" b="1" baseline="30000" dirty="0">
                <a:solidFill>
                  <a:srgbClr val="000000"/>
                </a:solidFill>
                <a:latin typeface="Georgia"/>
                <a:cs typeface="Georgia"/>
              </a:rPr>
              <a:t>18</a:t>
            </a:r>
            <a:r>
              <a:rPr lang="en-GB" sz="1600" b="1" dirty="0">
                <a:solidFill>
                  <a:srgbClr val="000000"/>
                </a:solidFill>
                <a:latin typeface="Georgia"/>
                <a:cs typeface="Georgia"/>
              </a:rPr>
              <a:t> atoms/cm</a:t>
            </a:r>
            <a:r>
              <a:rPr lang="en-GB" sz="1600" b="1" baseline="30000" dirty="0">
                <a:solidFill>
                  <a:srgbClr val="000000"/>
                </a:solidFill>
                <a:latin typeface="Georgia"/>
                <a:cs typeface="Georgia"/>
              </a:rPr>
              <a:t>2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sz="1600" b="1" dirty="0">
                <a:solidFill>
                  <a:srgbClr val="000000"/>
                </a:solidFill>
                <a:latin typeface="Georgia"/>
                <a:cs typeface="Georgia"/>
              </a:rPr>
              <a:t>Uniform</a:t>
            </a: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 target content.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Retains He content while in storage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FF701B-B089-FD16-AE09-B5B41B6C5CA3}"/>
              </a:ext>
            </a:extLst>
          </p:cNvPr>
          <p:cNvGrpSpPr/>
          <p:nvPr/>
        </p:nvGrpSpPr>
        <p:grpSpPr>
          <a:xfrm>
            <a:off x="2130441" y="4198116"/>
            <a:ext cx="4055755" cy="1834780"/>
            <a:chOff x="2130441" y="4329038"/>
            <a:chExt cx="4055755" cy="18347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477C8B1-E9A0-7103-A5F6-17B0F0710BCF}"/>
                </a:ext>
              </a:extLst>
            </p:cNvPr>
            <p:cNvGrpSpPr/>
            <p:nvPr/>
          </p:nvGrpSpPr>
          <p:grpSpPr>
            <a:xfrm>
              <a:off x="2130441" y="4329038"/>
              <a:ext cx="2254192" cy="1822806"/>
              <a:chOff x="9924430" y="1032221"/>
              <a:chExt cx="1858580" cy="190717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BCE56EE-FEC8-EA67-7B5D-AB88C087A087}"/>
                  </a:ext>
                </a:extLst>
              </p:cNvPr>
              <p:cNvSpPr/>
              <p:nvPr/>
            </p:nvSpPr>
            <p:spPr>
              <a:xfrm>
                <a:off x="9924430" y="2132747"/>
                <a:ext cx="419393" cy="600691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EA16587-AD39-43BF-1167-408DF4D817D1}"/>
                  </a:ext>
                </a:extLst>
              </p:cNvPr>
              <p:cNvCxnSpPr>
                <a:cxnSpLocks/>
                <a:stCxn id="10" idx="0"/>
              </p:cNvCxnSpPr>
              <p:nvPr/>
            </p:nvCxnSpPr>
            <p:spPr>
              <a:xfrm flipV="1">
                <a:off x="10134127" y="1032221"/>
                <a:ext cx="1648883" cy="1100526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F856A225-BEA3-A1A4-85AA-017AC9512AFE}"/>
                  </a:ext>
                </a:extLst>
              </p:cNvPr>
              <p:cNvCxnSpPr>
                <a:cxnSpLocks/>
                <a:stCxn id="10" idx="4"/>
              </p:cNvCxnSpPr>
              <p:nvPr/>
            </p:nvCxnSpPr>
            <p:spPr>
              <a:xfrm>
                <a:off x="10134127" y="2733439"/>
                <a:ext cx="1636368" cy="205954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Imagen 8">
              <a:extLst>
                <a:ext uri="{FF2B5EF4-FFF2-40B4-BE49-F238E27FC236}">
                  <a16:creationId xmlns:a16="http://schemas.microsoft.com/office/drawing/2014/main" id="{5F7D521B-A50D-E0A4-EADD-FA0025543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69454" y="4329437"/>
              <a:ext cx="1816742" cy="1834381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</p:grpSp>
      <p:pic>
        <p:nvPicPr>
          <p:cNvPr id="22" name="Imagen 8">
            <a:extLst>
              <a:ext uri="{FF2B5EF4-FFF2-40B4-BE49-F238E27FC236}">
                <a16:creationId xmlns:a16="http://schemas.microsoft.com/office/drawing/2014/main" id="{3C85E798-8BBD-F6F2-CD47-E2A4C5687D1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6450251" y="4158503"/>
            <a:ext cx="2048585" cy="186563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B709CE2-FC8D-4DA0-1832-6B039513049A}"/>
              </a:ext>
            </a:extLst>
          </p:cNvPr>
          <p:cNvSpPr txBox="1"/>
          <p:nvPr/>
        </p:nvSpPr>
        <p:spPr>
          <a:xfrm>
            <a:off x="4529346" y="3830880"/>
            <a:ext cx="1816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Georgia"/>
                <a:cs typeface="Georgia"/>
              </a:rPr>
              <a:t>Traditional 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5EB2435-69AA-02ED-D8CB-41FF1C824E03}"/>
                  </a:ext>
                </a:extLst>
              </p:cNvPr>
              <p:cNvSpPr txBox="1"/>
              <p:nvPr/>
            </p:nvSpPr>
            <p:spPr>
              <a:xfrm>
                <a:off x="6395720" y="3331596"/>
                <a:ext cx="2007001" cy="757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latin typeface="Georgia"/>
                    <a:cs typeface="Georgia"/>
                  </a:rPr>
                  <a:t>STEM-HAADF</a:t>
                </a:r>
              </a:p>
              <a:p>
                <a:pPr algn="ctr"/>
                <a:r>
                  <a:rPr lang="en-GB" sz="1400" dirty="0">
                    <a:latin typeface="Georgia"/>
                    <a:cs typeface="Georgia"/>
                  </a:rPr>
                  <a:t> (scattering off nuclei: Brightness </a:t>
                </a:r>
                <a14:m>
                  <m:oMath xmlns:m="http://schemas.openxmlformats.org/officeDocument/2006/math">
                    <m:r>
                      <a:rPr lang="en-GB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∝</m:t>
                    </m:r>
                    <m:r>
                      <a:rPr lang="en-GB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 </m:t>
                    </m:r>
                    <m:sSup>
                      <m:sSupPr>
                        <m:ctrlP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GB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400" dirty="0">
                    <a:latin typeface="Georgia"/>
                    <a:cs typeface="Georgia"/>
                  </a:rPr>
                  <a:t>)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5EB2435-69AA-02ED-D8CB-41FF1C824E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5720" y="3331596"/>
                <a:ext cx="2007001" cy="757067"/>
              </a:xfrm>
              <a:prstGeom prst="rect">
                <a:avLst/>
              </a:prstGeom>
              <a:blipFill>
                <a:blip r:embed="rId6"/>
                <a:stretch>
                  <a:fillRect t="-2419" r="-304" b="-40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8C95D9E0-B2B7-F218-25F9-AC68886EDD6C}"/>
              </a:ext>
            </a:extLst>
          </p:cNvPr>
          <p:cNvSpPr txBox="1"/>
          <p:nvPr/>
        </p:nvSpPr>
        <p:spPr>
          <a:xfrm>
            <a:off x="9115939" y="3439097"/>
            <a:ext cx="2561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Georgia"/>
                <a:cs typeface="Georgia"/>
              </a:rPr>
              <a:t>Characterised by proton elastic backscattering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8A696D-7F5C-95ED-E4AF-99AABE079C7F}"/>
              </a:ext>
            </a:extLst>
          </p:cNvPr>
          <p:cNvSpPr txBox="1"/>
          <p:nvPr/>
        </p:nvSpPr>
        <p:spPr>
          <a:xfrm>
            <a:off x="765421" y="6152200"/>
            <a:ext cx="44090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V. Godinho, et al., ACS Omega 2016, 1, 1229−1238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19931E-7741-DBAF-8526-16459D28D72F}"/>
              </a:ext>
            </a:extLst>
          </p:cNvPr>
          <p:cNvSpPr txBox="1"/>
          <p:nvPr/>
        </p:nvSpPr>
        <p:spPr>
          <a:xfrm>
            <a:off x="5224060" y="6152200"/>
            <a:ext cx="44090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Asuncion Fernandez, Private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07070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  <p:bldP spid="25" grpId="0"/>
      <p:bldP spid="26" grpId="0"/>
      <p:bldP spid="6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3D3B8-ABEB-BD5A-5BA2-6236876A1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EMMA+TIGRESS Set-up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EDCCF-20C6-454F-8AFB-FE656D066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C0A63-3332-DF4B-EF75-017DD8C4E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16</a:t>
            </a:fld>
            <a:endParaRPr lang="en-US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E83D8363-720A-0365-5474-4DCEFD926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8669" y="1026152"/>
            <a:ext cx="6044605" cy="17042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983C681-9E61-3890-E2C4-3501B26F7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641" y="2294453"/>
            <a:ext cx="3178268" cy="2194378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9631EDA-E609-E0E7-80D2-AFBEF118555E}"/>
              </a:ext>
            </a:extLst>
          </p:cNvPr>
          <p:cNvGrpSpPr/>
          <p:nvPr/>
        </p:nvGrpSpPr>
        <p:grpSpPr>
          <a:xfrm>
            <a:off x="225387" y="967640"/>
            <a:ext cx="2324488" cy="1646449"/>
            <a:chOff x="225387" y="967640"/>
            <a:chExt cx="2324488" cy="164644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84B77A7-8201-751D-12D0-830BD239D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7012" y="1056234"/>
              <a:ext cx="1942863" cy="155785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B49E52-9942-BEE3-11F8-55587E8B5154}"/>
                </a:ext>
              </a:extLst>
            </p:cNvPr>
            <p:cNvSpPr txBox="1"/>
            <p:nvPr/>
          </p:nvSpPr>
          <p:spPr>
            <a:xfrm>
              <a:off x="225387" y="967640"/>
              <a:ext cx="1016000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PGAC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DF13205-D003-894D-DECD-87E281DEA2CC}"/>
              </a:ext>
            </a:extLst>
          </p:cNvPr>
          <p:cNvGrpSpPr/>
          <p:nvPr/>
        </p:nvGrpSpPr>
        <p:grpSpPr>
          <a:xfrm>
            <a:off x="225387" y="2716210"/>
            <a:ext cx="2324488" cy="1540878"/>
            <a:chOff x="225387" y="2716210"/>
            <a:chExt cx="2324488" cy="154087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D8B93EE-7546-FDAC-3CDB-D46EB6A03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7012" y="2904573"/>
              <a:ext cx="1942863" cy="1352515"/>
            </a:xfrm>
            <a:prstGeom prst="rect">
              <a:avLst/>
            </a:prstGeom>
            <a:ln w="38100">
              <a:solidFill>
                <a:schemeClr val="bg2"/>
              </a:solidFill>
            </a:ln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B39B98A-C59A-725E-C7DD-277ECCCEDD0A}"/>
                </a:ext>
              </a:extLst>
            </p:cNvPr>
            <p:cNvSpPr txBox="1"/>
            <p:nvPr/>
          </p:nvSpPr>
          <p:spPr>
            <a:xfrm>
              <a:off x="225387" y="2716210"/>
              <a:ext cx="1428049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Ion Chamber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2E469D5-5BE4-3425-ED6A-605BD1FBFD4B}"/>
              </a:ext>
            </a:extLst>
          </p:cNvPr>
          <p:cNvGrpSpPr/>
          <p:nvPr/>
        </p:nvGrpSpPr>
        <p:grpSpPr>
          <a:xfrm>
            <a:off x="225387" y="4443145"/>
            <a:ext cx="2324488" cy="1939563"/>
            <a:chOff x="225387" y="4443145"/>
            <a:chExt cx="2324488" cy="193956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3AA56DE-0F2D-CDE4-260F-57CE61E31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7156" y="4712028"/>
              <a:ext cx="1902719" cy="1670680"/>
            </a:xfrm>
            <a:prstGeom prst="rect">
              <a:avLst/>
            </a:prstGeom>
            <a:ln w="47625">
              <a:solidFill>
                <a:srgbClr val="000066"/>
              </a:solidFill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307C894-84D5-51B2-A83E-AEEA93643181}"/>
                </a:ext>
              </a:extLst>
            </p:cNvPr>
            <p:cNvSpPr txBox="1"/>
            <p:nvPr/>
          </p:nvSpPr>
          <p:spPr>
            <a:xfrm>
              <a:off x="225387" y="4443145"/>
              <a:ext cx="2256257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Ion-implanted Silicon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58EA6B64-6A70-AE31-B7FF-9278004B31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4552" y="4364102"/>
            <a:ext cx="4273980" cy="1837939"/>
          </a:xfrm>
          <a:prstGeom prst="rect">
            <a:avLst/>
          </a:prstGeom>
          <a:ln w="38100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B463758-C63B-F63D-75EB-61F641BAB2C5}"/>
                  </a:ext>
                </a:extLst>
              </p:cNvPr>
              <p:cNvSpPr txBox="1"/>
              <p:nvPr/>
            </p:nvSpPr>
            <p:spPr>
              <a:xfrm>
                <a:off x="8779645" y="1047241"/>
                <a:ext cx="3098223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Use EMMA to suppress unreacted beam at zero degrees</a:t>
                </a:r>
              </a:p>
              <a:p>
                <a:endParaRPr lang="en-GB" sz="1400" dirty="0">
                  <a:solidFill>
                    <a:srgbClr val="000000"/>
                  </a:solidFill>
                  <a:latin typeface="Georgia"/>
                  <a:cs typeface="Georgia"/>
                </a:endParaRPr>
              </a:p>
              <a:p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TIGRESS searches for coincident </a:t>
                </a: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𝛾</m:t>
                    </m:r>
                  </m:oMath>
                </a14:m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-rays in the final nucleus of interest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B463758-C63B-F63D-75EB-61F641BAB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9645" y="1047241"/>
                <a:ext cx="3098223" cy="1169551"/>
              </a:xfrm>
              <a:prstGeom prst="rect">
                <a:avLst/>
              </a:prstGeom>
              <a:blipFill>
                <a:blip r:embed="rId9"/>
                <a:stretch>
                  <a:fillRect l="-591" t="-1563" b="-36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3678F433-2AE8-2313-F9C8-ADB03BD68595}"/>
              </a:ext>
            </a:extLst>
          </p:cNvPr>
          <p:cNvSpPr txBox="1"/>
          <p:nvPr/>
        </p:nvSpPr>
        <p:spPr>
          <a:xfrm>
            <a:off x="7388001" y="4464588"/>
            <a:ext cx="47618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Monitor target content by detecting scattered helium with two SSB detectors at 20 degrees.</a:t>
            </a:r>
          </a:p>
          <a:p>
            <a:endParaRPr lang="en-GB" sz="1400" dirty="0">
              <a:solidFill>
                <a:srgbClr val="000000"/>
              </a:solidFill>
              <a:latin typeface="Georgia"/>
              <a:cs typeface="Georgia"/>
            </a:endParaRPr>
          </a:p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Helium content decreased with accumulated charge. But returned to same value when illuminating a fresh spot. </a:t>
            </a:r>
          </a:p>
          <a:p>
            <a:endParaRPr lang="en-GB" sz="1400" dirty="0">
              <a:solidFill>
                <a:srgbClr val="000000"/>
              </a:solidFill>
              <a:latin typeface="Georgia"/>
              <a:cs typeface="Georgia"/>
            </a:endParaRPr>
          </a:p>
          <a:p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Indicates uniform content – as expected!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BD74173-1B71-E2D7-8492-2DBE66ABD294}"/>
              </a:ext>
            </a:extLst>
          </p:cNvPr>
          <p:cNvGrpSpPr/>
          <p:nvPr/>
        </p:nvGrpSpPr>
        <p:grpSpPr>
          <a:xfrm>
            <a:off x="2640145" y="2659826"/>
            <a:ext cx="3330575" cy="1723018"/>
            <a:chOff x="2640145" y="2840601"/>
            <a:chExt cx="3330575" cy="172301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EC2E8AA-746E-CC30-F705-E7C98A7D2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9490"/>
            <a:stretch/>
          </p:blipFill>
          <p:spPr>
            <a:xfrm>
              <a:off x="2640145" y="2892939"/>
              <a:ext cx="3070827" cy="1670680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D0AF43B-E4C4-3DBE-523F-A44128771ADD}"/>
                </a:ext>
              </a:extLst>
            </p:cNvPr>
            <p:cNvGrpSpPr/>
            <p:nvPr/>
          </p:nvGrpSpPr>
          <p:grpSpPr>
            <a:xfrm>
              <a:off x="3748458" y="2840601"/>
              <a:ext cx="2222262" cy="680734"/>
              <a:chOff x="7196814" y="1736962"/>
              <a:chExt cx="2222262" cy="680734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F18A522-B77A-B696-C3D9-810ECA36E752}"/>
                  </a:ext>
                </a:extLst>
              </p:cNvPr>
              <p:cNvSpPr txBox="1"/>
              <p:nvPr/>
            </p:nvSpPr>
            <p:spPr>
              <a:xfrm>
                <a:off x="8056481" y="1736962"/>
                <a:ext cx="1362595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Helium in each SSB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8BAC3AFE-0B46-1BB8-036C-B907A90CACFE}"/>
                  </a:ext>
                </a:extLst>
              </p:cNvPr>
              <p:cNvCxnSpPr>
                <a:cxnSpLocks/>
                <a:stCxn id="20" idx="1"/>
              </p:cNvCxnSpPr>
              <p:nvPr/>
            </p:nvCxnSpPr>
            <p:spPr>
              <a:xfrm flipH="1">
                <a:off x="7634443" y="1998572"/>
                <a:ext cx="422038" cy="41912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5AFD909F-69B5-B092-FEFA-3FBF2D421276}"/>
                  </a:ext>
                </a:extLst>
              </p:cNvPr>
              <p:cNvCxnSpPr>
                <a:cxnSpLocks/>
                <a:stCxn id="20" idx="1"/>
              </p:cNvCxnSpPr>
              <p:nvPr/>
            </p:nvCxnSpPr>
            <p:spPr>
              <a:xfrm flipH="1">
                <a:off x="7196814" y="1998572"/>
                <a:ext cx="859667" cy="38319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38CC0D2-6707-484E-45E3-E3EF54F5FA8F}"/>
              </a:ext>
            </a:extLst>
          </p:cNvPr>
          <p:cNvSpPr txBox="1"/>
          <p:nvPr/>
        </p:nvSpPr>
        <p:spPr>
          <a:xfrm>
            <a:off x="2768458" y="6220280"/>
            <a:ext cx="49017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B. Davids, M. Williams, et al., NIMA 930 (2019) 191–195</a:t>
            </a:r>
            <a:endParaRPr lang="en-GB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E7D695-7847-869F-A0FD-ED74411359F5}"/>
              </a:ext>
            </a:extLst>
          </p:cNvPr>
          <p:cNvSpPr txBox="1"/>
          <p:nvPr/>
        </p:nvSpPr>
        <p:spPr>
          <a:xfrm>
            <a:off x="7078532" y="6202041"/>
            <a:ext cx="62071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G. Hackman, C. Svensson. Hyperfine Interact (2014) 225:241–251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0E3D52-4BC1-DC11-A85D-35D1BDE6243E}"/>
              </a:ext>
            </a:extLst>
          </p:cNvPr>
          <p:cNvGrpSpPr/>
          <p:nvPr/>
        </p:nvGrpSpPr>
        <p:grpSpPr>
          <a:xfrm>
            <a:off x="6096000" y="2733701"/>
            <a:ext cx="2184219" cy="1621282"/>
            <a:chOff x="6096000" y="2733701"/>
            <a:chExt cx="2184219" cy="16212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875406-9A02-650F-3A5F-EC75A5BC4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39503" t="16298" b="23986"/>
            <a:stretch/>
          </p:blipFill>
          <p:spPr>
            <a:xfrm>
              <a:off x="6096000" y="2733701"/>
              <a:ext cx="2184219" cy="1621282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7A799FA-BD3B-A0D0-51CF-E966058C0325}"/>
                </a:ext>
              </a:extLst>
            </p:cNvPr>
            <p:cNvSpPr/>
            <p:nvPr/>
          </p:nvSpPr>
          <p:spPr>
            <a:xfrm>
              <a:off x="6745045" y="3304626"/>
              <a:ext cx="511869" cy="686461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03E4AF2-4ADE-3512-DEF5-F82C52A52942}"/>
                </a:ext>
              </a:extLst>
            </p:cNvPr>
            <p:cNvSpPr/>
            <p:nvPr/>
          </p:nvSpPr>
          <p:spPr>
            <a:xfrm>
              <a:off x="7317194" y="3380094"/>
              <a:ext cx="511869" cy="68646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1449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8ABC0-B4F9-A727-619E-AB3CBB4FE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Measurement of </a:t>
            </a:r>
            <a:r>
              <a:rPr lang="en-GB" baseline="30000" dirty="0"/>
              <a:t>86</a:t>
            </a:r>
            <a:r>
              <a:rPr lang="en-GB" dirty="0"/>
              <a:t>Kr(</a:t>
            </a:r>
            <a:r>
              <a:rPr lang="el-GR" dirty="0"/>
              <a:t>α</a:t>
            </a:r>
            <a:r>
              <a:rPr lang="en-GB" dirty="0"/>
              <a:t>,n)</a:t>
            </a:r>
            <a:r>
              <a:rPr lang="en-GB" baseline="30000" dirty="0"/>
              <a:t>89</a:t>
            </a:r>
            <a:r>
              <a:rPr lang="en-GB" dirty="0"/>
              <a:t>Sr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082D2-1FFC-63E8-A6D7-9F44F927F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9FE0F0-016B-FF7B-24D4-DCE55BA5F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C7C291-036F-2BAC-D60B-F768B33BB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73" y="1849839"/>
            <a:ext cx="3664305" cy="2649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1EB240-1F66-ED25-9078-A3581D0E3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080" y="1849839"/>
            <a:ext cx="3933823" cy="26493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4BA878-2F22-38A6-3CCA-BDEBD35D0E56}"/>
              </a:ext>
            </a:extLst>
          </p:cNvPr>
          <p:cNvSpPr txBox="1"/>
          <p:nvPr/>
        </p:nvSpPr>
        <p:spPr>
          <a:xfrm>
            <a:off x="735980" y="1059366"/>
            <a:ext cx="10694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Measured the </a:t>
            </a:r>
            <a:r>
              <a:rPr lang="en-GB" sz="1600" b="1" baseline="30000" dirty="0">
                <a:solidFill>
                  <a:srgbClr val="000000"/>
                </a:solidFill>
                <a:latin typeface="Georgia"/>
                <a:cs typeface="Georgia"/>
              </a:rPr>
              <a:t>86</a:t>
            </a:r>
            <a:r>
              <a:rPr lang="en-GB" sz="1600" b="1" dirty="0">
                <a:solidFill>
                  <a:srgbClr val="000000"/>
                </a:solidFill>
                <a:latin typeface="Georgia"/>
                <a:cs typeface="Georgia"/>
              </a:rPr>
              <a:t>Kr(</a:t>
            </a:r>
            <a:r>
              <a:rPr lang="el-GR" sz="1600" b="1" dirty="0">
                <a:solidFill>
                  <a:srgbClr val="000000"/>
                </a:solidFill>
                <a:latin typeface="Georgia"/>
                <a:cs typeface="Georgia"/>
              </a:rPr>
              <a:t>α</a:t>
            </a:r>
            <a:r>
              <a:rPr lang="en-GB" sz="1600" b="1" dirty="0">
                <a:solidFill>
                  <a:srgbClr val="000000"/>
                </a:solidFill>
                <a:latin typeface="Georgia"/>
                <a:cs typeface="Georgia"/>
              </a:rPr>
              <a:t>,n)</a:t>
            </a:r>
            <a:r>
              <a:rPr lang="en-GB" sz="1600" b="1" baseline="30000" dirty="0">
                <a:solidFill>
                  <a:srgbClr val="000000"/>
                </a:solidFill>
                <a:latin typeface="Georgia"/>
                <a:cs typeface="Georgia"/>
              </a:rPr>
              <a:t>89</a:t>
            </a:r>
            <a:r>
              <a:rPr lang="en-GB" sz="1600" b="1" dirty="0">
                <a:solidFill>
                  <a:srgbClr val="000000"/>
                </a:solidFill>
                <a:latin typeface="Georgia"/>
                <a:cs typeface="Georgia"/>
              </a:rPr>
              <a:t>Sr </a:t>
            </a: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reaction at two energies:</a:t>
            </a:r>
            <a:r>
              <a:rPr lang="en-GB" sz="1600" b="1" dirty="0">
                <a:solidFill>
                  <a:srgbClr val="000000"/>
                </a:solidFill>
                <a:latin typeface="Georgia"/>
                <a:cs typeface="Georgia"/>
              </a:rPr>
              <a:t> 10.4 and 8.3 MeV in centre of mass. </a:t>
            </a:r>
          </a:p>
          <a:p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Correspond to the centre of the (classical) </a:t>
            </a:r>
            <a:r>
              <a:rPr lang="en-GB" sz="1600" b="1" dirty="0">
                <a:solidFill>
                  <a:srgbClr val="000000"/>
                </a:solidFill>
                <a:latin typeface="Georgia"/>
                <a:cs typeface="Georgia"/>
              </a:rPr>
              <a:t>Gamow window at ~5 GK and ~4 GK.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E0D598-D450-C038-8186-B06F0A8C98D5}"/>
              </a:ext>
            </a:extLst>
          </p:cNvPr>
          <p:cNvSpPr txBox="1"/>
          <p:nvPr/>
        </p:nvSpPr>
        <p:spPr>
          <a:xfrm>
            <a:off x="609600" y="4711306"/>
            <a:ext cx="11169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TIGRESS-EMMA </a:t>
            </a:r>
            <a:r>
              <a:rPr lang="en-GB" sz="1600" dirty="0" err="1">
                <a:solidFill>
                  <a:srgbClr val="000000"/>
                </a:solidFill>
                <a:latin typeface="Georgia"/>
                <a:cs typeface="Georgia"/>
              </a:rPr>
              <a:t>ToF</a:t>
            </a: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 peak clearly seen. Signal to background improved by gating on central X-position.</a:t>
            </a:r>
          </a:p>
          <a:p>
            <a:endParaRPr lang="en-GB" sz="1600" dirty="0">
              <a:solidFill>
                <a:srgbClr val="000000"/>
              </a:solidFill>
              <a:latin typeface="Georgia"/>
              <a:cs typeface="Georgia"/>
            </a:endParaRPr>
          </a:p>
          <a:p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Several prominent γ-rays in </a:t>
            </a:r>
            <a:r>
              <a:rPr lang="en-GB" sz="1600" baseline="30000" dirty="0">
                <a:solidFill>
                  <a:srgbClr val="000000"/>
                </a:solidFill>
                <a:latin typeface="Georgia"/>
                <a:cs typeface="Georgia"/>
              </a:rPr>
              <a:t>89</a:t>
            </a: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Sr are observed, from which partial cross-sections can be easily extracted.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5C7684-631A-4A31-5CA0-128696555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820" y="1849839"/>
            <a:ext cx="3933824" cy="27588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636584-9976-1B19-E067-9C29065D5E98}"/>
              </a:ext>
            </a:extLst>
          </p:cNvPr>
          <p:cNvSpPr txBox="1"/>
          <p:nvPr/>
        </p:nvSpPr>
        <p:spPr>
          <a:xfrm>
            <a:off x="609600" y="6067313"/>
            <a:ext cx="5199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Georgia"/>
                <a:cs typeface="Georgia"/>
              </a:rPr>
              <a:t>M. Williams, et al., Physical Review Letters (Accepted)</a:t>
            </a:r>
          </a:p>
        </p:txBody>
      </p:sp>
    </p:spTree>
    <p:extLst>
      <p:ext uri="{BB962C8B-B14F-4D97-AF65-F5344CB8AC3E}">
        <p14:creationId xmlns:p14="http://schemas.microsoft.com/office/powerpoint/2010/main" val="302422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3D3B8-ABEB-BD5A-5BA2-6236876A1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 of </a:t>
            </a:r>
            <a:r>
              <a:rPr lang="en-GB" baseline="30000" dirty="0"/>
              <a:t>94</a:t>
            </a:r>
            <a:r>
              <a:rPr lang="en-GB" dirty="0"/>
              <a:t>Sr(</a:t>
            </a:r>
            <a:r>
              <a:rPr lang="el-GR" dirty="0"/>
              <a:t>α</a:t>
            </a:r>
            <a:r>
              <a:rPr lang="en-GB" dirty="0"/>
              <a:t>,n)</a:t>
            </a:r>
            <a:r>
              <a:rPr lang="en-GB" baseline="30000" dirty="0"/>
              <a:t>97</a:t>
            </a:r>
            <a:r>
              <a:rPr lang="en-GB" dirty="0"/>
              <a:t>Zr using EMMA+TIGRESS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EDCCF-20C6-454F-8AFB-FE656D066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C0A63-3332-DF4B-EF75-017DD8C4E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18</a:t>
            </a:fld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770CDAA-13F1-7E07-910A-49798CD10405}"/>
              </a:ext>
            </a:extLst>
          </p:cNvPr>
          <p:cNvGrpSpPr/>
          <p:nvPr/>
        </p:nvGrpSpPr>
        <p:grpSpPr>
          <a:xfrm>
            <a:off x="6743374" y="1574148"/>
            <a:ext cx="3394539" cy="4393969"/>
            <a:chOff x="6524691" y="1749277"/>
            <a:chExt cx="3949483" cy="464939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5DF74D0-AF00-AD92-DC38-F599BE13E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24691" y="1749277"/>
              <a:ext cx="3949483" cy="4649391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2708C19-654C-C488-7B1A-5527B0DBD987}"/>
                </a:ext>
              </a:extLst>
            </p:cNvPr>
            <p:cNvSpPr/>
            <p:nvPr/>
          </p:nvSpPr>
          <p:spPr>
            <a:xfrm>
              <a:off x="7228114" y="2068286"/>
              <a:ext cx="413657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3995E070-C635-42FA-4528-B55FEE46418B}"/>
              </a:ext>
            </a:extLst>
          </p:cNvPr>
          <p:cNvSpPr/>
          <p:nvPr/>
        </p:nvSpPr>
        <p:spPr>
          <a:xfrm>
            <a:off x="8633304" y="2349086"/>
            <a:ext cx="574798" cy="2143003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Content Placeholder 6">
            <a:extLst>
              <a:ext uri="{FF2B5EF4-FFF2-40B4-BE49-F238E27FC236}">
                <a16:creationId xmlns:a16="http://schemas.microsoft.com/office/drawing/2014/main" id="{38CD8760-4BB0-AFC5-182D-36008E70C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217" y="2125467"/>
            <a:ext cx="4577783" cy="3161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41DE31-7138-453C-77A3-BB46D074B603}"/>
              </a:ext>
            </a:extLst>
          </p:cNvPr>
          <p:cNvSpPr txBox="1"/>
          <p:nvPr/>
        </p:nvSpPr>
        <p:spPr>
          <a:xfrm>
            <a:off x="609599" y="1059205"/>
            <a:ext cx="102638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0000"/>
                </a:solidFill>
                <a:latin typeface="Georgia"/>
                <a:cs typeface="Georgia"/>
              </a:rPr>
              <a:t>Higher background in RIB </a:t>
            </a:r>
            <a:r>
              <a:rPr lang="en-GB" sz="1800" dirty="0">
                <a:solidFill>
                  <a:srgbClr val="000000"/>
                </a:solidFill>
                <a:latin typeface="Georgia"/>
                <a:cs typeface="Georgia"/>
              </a:rPr>
              <a:t>due to random coincidence with decays from scattered beam </a:t>
            </a:r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deposited in target chamber. Doppler-shifted stopped lines then obscure many </a:t>
            </a:r>
            <a:r>
              <a:rPr lang="en-GB" baseline="30000" dirty="0">
                <a:solidFill>
                  <a:srgbClr val="000000"/>
                </a:solidFill>
                <a:latin typeface="Georgia"/>
                <a:cs typeface="Georgia"/>
              </a:rPr>
              <a:t>97</a:t>
            </a:r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Zr transitions.</a:t>
            </a:r>
            <a:endParaRPr lang="en-GB" sz="1800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CE9F45-DDB4-5D4F-55B7-57F0E4950A9B}"/>
              </a:ext>
            </a:extLst>
          </p:cNvPr>
          <p:cNvSpPr txBox="1"/>
          <p:nvPr/>
        </p:nvSpPr>
        <p:spPr>
          <a:xfrm>
            <a:off x="609599" y="5874569"/>
            <a:ext cx="109098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latin typeface="Georgia"/>
                <a:cs typeface="Georgia"/>
              </a:rPr>
              <a:t>Nonetheless, able to see the 407-keV transition in </a:t>
            </a:r>
            <a:r>
              <a:rPr lang="en-GB" sz="1600" b="1" baseline="30000" dirty="0">
                <a:latin typeface="Georgia"/>
                <a:cs typeface="Georgia"/>
              </a:rPr>
              <a:t>97</a:t>
            </a:r>
            <a:r>
              <a:rPr lang="en-GB" sz="1600" b="1" dirty="0">
                <a:latin typeface="Georgia"/>
                <a:cs typeface="Georgia"/>
              </a:rPr>
              <a:t>Zr. Allows partial cross-section measurement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FB3916-AA28-0671-E11B-D216A7E15995}"/>
              </a:ext>
            </a:extLst>
          </p:cNvPr>
          <p:cNvSpPr txBox="1"/>
          <p:nvPr/>
        </p:nvSpPr>
        <p:spPr>
          <a:xfrm>
            <a:off x="672548" y="6280759"/>
            <a:ext cx="5199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Georgia"/>
                <a:cs typeface="Georgia"/>
              </a:rPr>
              <a:t>M. Williams, et al., Physical Review Letters (Accepted)</a:t>
            </a:r>
          </a:p>
        </p:txBody>
      </p:sp>
    </p:spTree>
    <p:extLst>
      <p:ext uri="{BB962C8B-B14F-4D97-AF65-F5344CB8AC3E}">
        <p14:creationId xmlns:p14="http://schemas.microsoft.com/office/powerpoint/2010/main" val="80534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249C6-8B93-140D-9731-B1FEE731D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measurement of a weak r-process reaction with radioactive beam.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9B5CE-1B7C-9B4F-6FF4-48736DA0D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602CD0-8C2F-ECE1-D2B9-EFFC4ADB8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19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6AF0F84-0752-3EFA-CE83-EEAD266FD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8937" y="1772794"/>
            <a:ext cx="2667957" cy="1912196"/>
          </a:xfrm>
          <a:prstGeom prst="rect">
            <a:avLst/>
          </a:prstGeom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22AC7AA7-5750-66D6-08FA-738A7F402719}"/>
              </a:ext>
            </a:extLst>
          </p:cNvPr>
          <p:cNvSpPr/>
          <p:nvPr/>
        </p:nvSpPr>
        <p:spPr>
          <a:xfrm rot="16200000">
            <a:off x="3253898" y="-1191603"/>
            <a:ext cx="491932" cy="5540622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16806B-D686-C6B1-1161-91DEB54A2A19}"/>
              </a:ext>
            </a:extLst>
          </p:cNvPr>
          <p:cNvSpPr txBox="1"/>
          <p:nvPr/>
        </p:nvSpPr>
        <p:spPr>
          <a:xfrm>
            <a:off x="1279076" y="980345"/>
            <a:ext cx="4799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aseline="30000" dirty="0">
                <a:solidFill>
                  <a:srgbClr val="000000"/>
                </a:solidFill>
                <a:latin typeface="Georgia"/>
                <a:cs typeface="Georgia"/>
              </a:rPr>
              <a:t>86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Kr(α,n) &amp; </a:t>
            </a:r>
            <a:r>
              <a:rPr lang="en-GB" sz="1400" baseline="30000" dirty="0">
                <a:solidFill>
                  <a:srgbClr val="000000"/>
                </a:solidFill>
                <a:latin typeface="Georgia"/>
                <a:cs typeface="Georgia"/>
              </a:rPr>
              <a:t>94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Sr(α,n) – ~60 % of default TALYS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EFF559-DACE-9967-CDC4-AA055B2DE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43" y="1713916"/>
            <a:ext cx="2879602" cy="19285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F82605-9F16-1388-E2DA-DCD7B6EDB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6946" y="934410"/>
            <a:ext cx="1984107" cy="38088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5591A2-5ABF-6620-64BD-FB18073AC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617" y="1656964"/>
            <a:ext cx="3627610" cy="21059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7F64A7F-8323-3990-7E41-C5B49F0CDE65}"/>
              </a:ext>
            </a:extLst>
          </p:cNvPr>
          <p:cNvSpPr txBox="1"/>
          <p:nvPr/>
        </p:nvSpPr>
        <p:spPr>
          <a:xfrm>
            <a:off x="774017" y="3837258"/>
            <a:ext cx="11273079" cy="115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Both </a:t>
            </a:r>
            <a:r>
              <a:rPr lang="en-GB" sz="1600" baseline="30000" dirty="0">
                <a:solidFill>
                  <a:srgbClr val="000000"/>
                </a:solidFill>
                <a:latin typeface="Georgia"/>
                <a:cs typeface="Georgia"/>
              </a:rPr>
              <a:t>86</a:t>
            </a: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Kr(α,n) and </a:t>
            </a:r>
            <a:r>
              <a:rPr lang="en-GB" sz="1600" baseline="30000" dirty="0">
                <a:solidFill>
                  <a:srgbClr val="000000"/>
                </a:solidFill>
                <a:latin typeface="Georgia"/>
                <a:cs typeface="Georgia"/>
              </a:rPr>
              <a:t>94</a:t>
            </a: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Sr(</a:t>
            </a:r>
            <a:r>
              <a:rPr lang="el-GR" sz="1600" dirty="0">
                <a:solidFill>
                  <a:srgbClr val="000000"/>
                </a:solidFill>
                <a:latin typeface="Georgia"/>
                <a:cs typeface="Georgia"/>
              </a:rPr>
              <a:t>α</a:t>
            </a: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,n) are </a:t>
            </a:r>
            <a:r>
              <a:rPr lang="en-GB" sz="1600" b="1" dirty="0">
                <a:solidFill>
                  <a:srgbClr val="000000"/>
                </a:solidFill>
                <a:latin typeface="Georgia"/>
                <a:cs typeface="Georgia"/>
              </a:rPr>
              <a:t>lower than prediction </a:t>
            </a: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assuming default TALYS v2.0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baseline="30000" dirty="0">
                <a:solidFill>
                  <a:srgbClr val="000000"/>
                </a:solidFill>
                <a:latin typeface="Georgia"/>
                <a:cs typeface="Georgia"/>
              </a:rPr>
              <a:t>94</a:t>
            </a: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Sr(</a:t>
            </a:r>
            <a:r>
              <a:rPr lang="el-GR" sz="1600" dirty="0">
                <a:solidFill>
                  <a:srgbClr val="000000"/>
                </a:solidFill>
                <a:latin typeface="Georgia"/>
                <a:cs typeface="Georgia"/>
              </a:rPr>
              <a:t>α</a:t>
            </a: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,n) rate is a </a:t>
            </a:r>
            <a:r>
              <a:rPr lang="en-GB" sz="1600" b="1" dirty="0">
                <a:solidFill>
                  <a:srgbClr val="000000"/>
                </a:solidFill>
                <a:latin typeface="Georgia"/>
                <a:cs typeface="Georgia"/>
              </a:rPr>
              <a:t>factor 5 to 10 lower than REACLIB </a:t>
            </a: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at weak r-process temperatures.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This will reduce the abundance of ruthenium, which has been identified as a </a:t>
            </a:r>
            <a:r>
              <a:rPr lang="en-GB" sz="1600" b="1" dirty="0">
                <a:solidFill>
                  <a:srgbClr val="000000"/>
                </a:solidFill>
                <a:latin typeface="Georgia"/>
                <a:cs typeface="Georgia"/>
              </a:rPr>
              <a:t>key marker for the weak r-process.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67E497-A22B-4712-2857-9A8D52F3D711}"/>
              </a:ext>
            </a:extLst>
          </p:cNvPr>
          <p:cNvSpPr txBox="1"/>
          <p:nvPr/>
        </p:nvSpPr>
        <p:spPr>
          <a:xfrm>
            <a:off x="390119" y="5100405"/>
            <a:ext cx="11760111" cy="872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800" b="1" dirty="0">
                <a:latin typeface="Georgia"/>
                <a:cs typeface="Georgia"/>
              </a:rPr>
              <a:t>First measurement of a weak r-process reaction with RIB and demonstration of </a:t>
            </a:r>
            <a:r>
              <a:rPr lang="en-GB" sz="1800" b="1" dirty="0" err="1">
                <a:latin typeface="Georgia"/>
                <a:cs typeface="Georgia"/>
              </a:rPr>
              <a:t>Si:He</a:t>
            </a:r>
            <a:r>
              <a:rPr lang="en-GB" sz="1800" b="1" dirty="0">
                <a:latin typeface="Georgia"/>
                <a:cs typeface="Georgia"/>
              </a:rPr>
              <a:t> targets</a:t>
            </a:r>
          </a:p>
          <a:p>
            <a:pPr algn="ctr">
              <a:lnSpc>
                <a:spcPct val="150000"/>
              </a:lnSpc>
            </a:pPr>
            <a:r>
              <a:rPr lang="en-GB" b="1" dirty="0">
                <a:latin typeface="Georgia"/>
                <a:cs typeface="Georgia"/>
              </a:rPr>
              <a:t>O</a:t>
            </a:r>
            <a:r>
              <a:rPr lang="en-GB" sz="1800" b="1" dirty="0">
                <a:latin typeface="Georgia"/>
                <a:cs typeface="Georgia"/>
              </a:rPr>
              <a:t>pens-up more possibilities for the future!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CD6FC1-9880-14C9-3A74-8F5CCA7F2729}"/>
              </a:ext>
            </a:extLst>
          </p:cNvPr>
          <p:cNvSpPr txBox="1"/>
          <p:nvPr/>
        </p:nvSpPr>
        <p:spPr>
          <a:xfrm>
            <a:off x="5810701" y="6196456"/>
            <a:ext cx="61750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highlight>
                  <a:srgbClr val="FFFFFF"/>
                </a:highlight>
              </a:rPr>
              <a:t>J. Bliss et al., Phys. Rev. C </a:t>
            </a:r>
            <a:r>
              <a:rPr lang="en-GB" sz="1600" b="1" dirty="0">
                <a:highlight>
                  <a:srgbClr val="FFFFFF"/>
                </a:highlight>
              </a:rPr>
              <a:t>101</a:t>
            </a:r>
            <a:r>
              <a:rPr lang="en-GB" sz="1600" dirty="0">
                <a:highlight>
                  <a:srgbClr val="FFFFFF"/>
                </a:highlight>
              </a:rPr>
              <a:t>, 055807 (2020).</a:t>
            </a:r>
            <a:endParaRPr lang="da-DK" sz="1600" b="0" i="0" dirty="0">
              <a:effectLst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82B022-5B16-B4D9-79AD-9D931F27566C}"/>
              </a:ext>
            </a:extLst>
          </p:cNvPr>
          <p:cNvSpPr txBox="1"/>
          <p:nvPr/>
        </p:nvSpPr>
        <p:spPr>
          <a:xfrm>
            <a:off x="764443" y="6219619"/>
            <a:ext cx="61750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highlight>
                  <a:srgbClr val="FFFFFF"/>
                </a:highlight>
              </a:rPr>
              <a:t>M. Williams et al., Physical Review Letters (Accepted)</a:t>
            </a:r>
            <a:endParaRPr lang="da-DK" sz="16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4145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52012-FBCC-1C9E-635F-F592932D8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Heavy Element Production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2468C-56AD-1242-BAB0-9DD901B0E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CC9C89-1BA0-C278-B2A9-C575A1503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EC84B64-3612-477C-50F4-13CD3E5CF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62" y="1179747"/>
            <a:ext cx="5791838" cy="3904495"/>
          </a:xfrm>
          <a:prstGeom prst="rect">
            <a:avLst/>
          </a:prstGeom>
        </p:spPr>
      </p:pic>
      <p:pic>
        <p:nvPicPr>
          <p:cNvPr id="3" name="SkyNet_Ye_0.010_s_010.000_tau_007.100">
            <a:hlinkClick r:id="" action="ppaction://media"/>
            <a:extLst>
              <a:ext uri="{FF2B5EF4-FFF2-40B4-BE49-F238E27FC236}">
                <a16:creationId xmlns:a16="http://schemas.microsoft.com/office/drawing/2014/main" id="{14C514B1-7E6B-D3DA-F7A3-B56D29E3E05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90" end="326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8573" y="2236612"/>
            <a:ext cx="5167358" cy="25836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26C939-AB88-ED88-B970-47DC07E8FB48}"/>
              </a:ext>
            </a:extLst>
          </p:cNvPr>
          <p:cNvSpPr txBox="1"/>
          <p:nvPr/>
        </p:nvSpPr>
        <p:spPr>
          <a:xfrm>
            <a:off x="6483315" y="1143031"/>
            <a:ext cx="44572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Site(s) of the r-process not well-understood. </a:t>
            </a:r>
          </a:p>
          <a:p>
            <a:endParaRPr lang="en-GB" sz="1400" b="1" dirty="0">
              <a:solidFill>
                <a:srgbClr val="000000"/>
              </a:solidFill>
              <a:latin typeface="Georgia"/>
              <a:cs typeface="Georgi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Contribution of neutron star mergers.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Can the r-process happen in supernovae?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F122DA-78A3-6ACA-9F79-74522EBE4CB7}"/>
              </a:ext>
            </a:extLst>
          </p:cNvPr>
          <p:cNvSpPr txBox="1"/>
          <p:nvPr/>
        </p:nvSpPr>
        <p:spPr>
          <a:xfrm>
            <a:off x="387926" y="5099239"/>
            <a:ext cx="114900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Several </a:t>
            </a:r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unique processes 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have been identified as contributing to the production of elements </a:t>
            </a:r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beyond the iron peak.</a:t>
            </a:r>
          </a:p>
          <a:p>
            <a:endParaRPr lang="en-GB" sz="1400" b="1" dirty="0">
              <a:solidFill>
                <a:srgbClr val="000000"/>
              </a:solidFill>
              <a:latin typeface="Georgia"/>
              <a:cs typeface="Georgia"/>
            </a:endParaRPr>
          </a:p>
          <a:p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Radioactive nuclei 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are known to play an important role in many of these processes: e.g. </a:t>
            </a:r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r-, p- and </a:t>
            </a:r>
            <a:r>
              <a:rPr lang="en-GB" sz="1400" b="1" dirty="0" err="1">
                <a:solidFill>
                  <a:srgbClr val="000000"/>
                </a:solidFill>
                <a:latin typeface="Georgia"/>
                <a:cs typeface="Georgia"/>
              </a:rPr>
              <a:t>i</a:t>
            </a:r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-processes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.</a:t>
            </a:r>
          </a:p>
          <a:p>
            <a:endParaRPr lang="en-GB" sz="1400" dirty="0">
              <a:solidFill>
                <a:srgbClr val="000000"/>
              </a:solidFill>
              <a:latin typeface="Georgia"/>
              <a:cs typeface="Georgia"/>
            </a:endParaRPr>
          </a:p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Still unclear where the conditions required to drive these processes are achieved in nature… </a:t>
            </a:r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nuclear physics information is often lacking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1349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D4902-A52C-4772-9031-E306DA647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next? Neutron Detectors &amp; ARIEL (Advanced Rare Isotope Laboratory)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81852-8FF5-835D-2031-86C641866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8E1E4-176E-EB3F-2FCB-0A9889928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20</a:t>
            </a:fld>
            <a:endParaRPr lang="en-US"/>
          </a:p>
        </p:txBody>
      </p:sp>
      <p:pic>
        <p:nvPicPr>
          <p:cNvPr id="7" name="Google Shape;548;p23" descr="TRIUMF ARIEL (Advanced Rare Isotope Laboratory) - Bush, Bohlman &amp; Partners  LLP">
            <a:extLst>
              <a:ext uri="{FF2B5EF4-FFF2-40B4-BE49-F238E27FC236}">
                <a16:creationId xmlns:a16="http://schemas.microsoft.com/office/drawing/2014/main" id="{D76D09C1-B43D-C1D7-11F2-E33AB6F3DCDB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1797630" y="3546160"/>
            <a:ext cx="4298370" cy="2484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50;p23">
            <a:extLst>
              <a:ext uri="{FF2B5EF4-FFF2-40B4-BE49-F238E27FC236}">
                <a16:creationId xmlns:a16="http://schemas.microsoft.com/office/drawing/2014/main" id="{CCE82D6B-63E2-D7AF-870A-18974C9F7FD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4345" y="1823443"/>
            <a:ext cx="2844800" cy="426944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0BC225-90A7-6D91-5696-779E949F01A2}"/>
              </a:ext>
            </a:extLst>
          </p:cNvPr>
          <p:cNvSpPr txBox="1"/>
          <p:nvPr/>
        </p:nvSpPr>
        <p:spPr>
          <a:xfrm>
            <a:off x="709127" y="960699"/>
            <a:ext cx="102405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New Organic Glass Scintillators coupled to PMTs or </a:t>
            </a:r>
            <a:r>
              <a:rPr lang="en-GB" sz="1400" dirty="0" err="1">
                <a:solidFill>
                  <a:srgbClr val="000000"/>
                </a:solidFill>
                <a:latin typeface="Georgia"/>
                <a:cs typeface="Georgia"/>
              </a:rPr>
              <a:t>SiPMs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 can be used to create a simple, low-cost</a:t>
            </a:r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 array to tag neutrons.</a:t>
            </a:r>
          </a:p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 </a:t>
            </a:r>
          </a:p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ARIEL peak production rates in </a:t>
            </a:r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neutron-rich region of interest for weak r-process 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(from photofission of Uranium)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36E2F0-C296-B868-2263-D48B305F7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0923" y="1855859"/>
            <a:ext cx="3007843" cy="1582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628EAE-E35D-7DA4-58A6-7AB3D1C0DD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13471" r="12566" b="48591"/>
          <a:stretch/>
        </p:blipFill>
        <p:spPr>
          <a:xfrm>
            <a:off x="1797630" y="1982608"/>
            <a:ext cx="1353345" cy="132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2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CBF45-B2AB-E6CD-087E-8BAC185EB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Direct Measurements with radioactive beams at FRIB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FA2E4-B482-B52C-B8E1-19C481249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4C3FAE-9FA5-4D36-2EA7-94D8B0F05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 descr="MSU's FRIB: Ready to accelerate discoveries in nuclear physics and  applications -- ANS / Nuclear Newswire">
            <a:extLst>
              <a:ext uri="{FF2B5EF4-FFF2-40B4-BE49-F238E27FC236}">
                <a16:creationId xmlns:a16="http://schemas.microsoft.com/office/drawing/2014/main" id="{685D4C62-E8E2-0837-2F83-4CA40F6E0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00" y="1091208"/>
            <a:ext cx="5586250" cy="431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reas and instruments in operation | Facility for Rare Isotope Beams">
            <a:extLst>
              <a:ext uri="{FF2B5EF4-FFF2-40B4-BE49-F238E27FC236}">
                <a16:creationId xmlns:a16="http://schemas.microsoft.com/office/drawing/2014/main" id="{3FF5681F-7A0E-BAEE-A77F-A4B8FE2B4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364" y="1837110"/>
            <a:ext cx="5434355" cy="320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FRIB logo">
            <a:extLst>
              <a:ext uri="{FF2B5EF4-FFF2-40B4-BE49-F238E27FC236}">
                <a16:creationId xmlns:a16="http://schemas.microsoft.com/office/drawing/2014/main" id="{690D03C7-5FED-6A47-2D5B-1D810F54B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31" y="1067728"/>
            <a:ext cx="1033318" cy="101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6EDEB51-BD5D-9B32-2ACC-E7CAB052B1E8}"/>
              </a:ext>
            </a:extLst>
          </p:cNvPr>
          <p:cNvSpPr txBox="1"/>
          <p:nvPr/>
        </p:nvSpPr>
        <p:spPr>
          <a:xfrm>
            <a:off x="609600" y="5378983"/>
            <a:ext cx="111724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FRIB beams are stopped in a gas catcher, extracted, charge-bred, and then reaccelerated through a superconducting linac.</a:t>
            </a:r>
          </a:p>
          <a:p>
            <a:endParaRPr lang="en-GB" sz="1400" dirty="0">
              <a:solidFill>
                <a:srgbClr val="000000"/>
              </a:solidFill>
              <a:latin typeface="Georgia"/>
              <a:cs typeface="Georgia"/>
            </a:endParaRPr>
          </a:p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Maximum extraction intensity is on the low-end for direct measurements (&lt;10</a:t>
            </a:r>
            <a:r>
              <a:rPr lang="en-GB" sz="1400" baseline="30000" dirty="0">
                <a:solidFill>
                  <a:srgbClr val="000000"/>
                </a:solidFill>
                <a:latin typeface="Georgia"/>
                <a:cs typeface="Georgia"/>
              </a:rPr>
              <a:t>7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) – especially for radiative capture. Efficiency worse for low Z</a:t>
            </a:r>
          </a:p>
          <a:p>
            <a:endParaRPr lang="en-GB" sz="1400" dirty="0">
              <a:solidFill>
                <a:srgbClr val="000000"/>
              </a:solidFill>
              <a:latin typeface="Georgia"/>
              <a:cs typeface="Georgia"/>
            </a:endParaRPr>
          </a:p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In the future there will be a solid stopper and ion source that will allow higher intensities to be reached.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D94FF9FF-35F8-3431-5BD2-6D3D1C431132}"/>
              </a:ext>
            </a:extLst>
          </p:cNvPr>
          <p:cNvSpPr/>
          <p:nvPr/>
        </p:nvSpPr>
        <p:spPr>
          <a:xfrm rot="16200000">
            <a:off x="8873059" y="546546"/>
            <a:ext cx="472966" cy="236482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742C0C-FBD0-7485-FF75-D33A2B35375E}"/>
              </a:ext>
            </a:extLst>
          </p:cNvPr>
          <p:cNvSpPr txBox="1"/>
          <p:nvPr/>
        </p:nvSpPr>
        <p:spPr>
          <a:xfrm>
            <a:off x="7107320" y="1083485"/>
            <a:ext cx="3854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Georgia"/>
                <a:cs typeface="Georgia"/>
              </a:rPr>
              <a:t>Astrophysical Energies in ReA3 Hall</a:t>
            </a:r>
          </a:p>
        </p:txBody>
      </p:sp>
    </p:spTree>
    <p:extLst>
      <p:ext uri="{BB962C8B-B14F-4D97-AF65-F5344CB8AC3E}">
        <p14:creationId xmlns:p14="http://schemas.microsoft.com/office/powerpoint/2010/main" val="1517662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08E1D-A86A-085F-D7A1-95403112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SECAR Facility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14CDE-96B8-5CF6-EF30-D7950F6D5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BB2C76-7E24-ACBE-8056-25E7368AD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6CA309-8746-34DC-D595-8849E6555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479" y="1032506"/>
            <a:ext cx="10126488" cy="5430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8125FE-2CBE-4EE2-8DA9-9954FF62A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50" y="4769969"/>
            <a:ext cx="2882682" cy="1659300"/>
          </a:xfrm>
          <a:prstGeom prst="rect">
            <a:avLst/>
          </a:prstGeom>
        </p:spPr>
      </p:pic>
      <p:pic>
        <p:nvPicPr>
          <p:cNvPr id="1026" name="Picture 2" descr="JENSA gas jet target system | ORNL">
            <a:extLst>
              <a:ext uri="{FF2B5EF4-FFF2-40B4-BE49-F238E27FC236}">
                <a16:creationId xmlns:a16="http://schemas.microsoft.com/office/drawing/2014/main" id="{3C1B0F0B-B032-361B-1527-86ED8E6DB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10" y="2008411"/>
            <a:ext cx="1454869" cy="240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3FEB92-D860-ACFB-B337-744FB09D3B31}"/>
              </a:ext>
            </a:extLst>
          </p:cNvPr>
          <p:cNvSpPr txBox="1"/>
          <p:nvPr/>
        </p:nvSpPr>
        <p:spPr>
          <a:xfrm>
            <a:off x="479609" y="1895531"/>
            <a:ext cx="145486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JENSA Gas-Jet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6B30B2-2318-AFA2-397C-93511E6911EF}"/>
              </a:ext>
            </a:extLst>
          </p:cNvPr>
          <p:cNvSpPr txBox="1"/>
          <p:nvPr/>
        </p:nvSpPr>
        <p:spPr>
          <a:xfrm>
            <a:off x="416024" y="4616080"/>
            <a:ext cx="191838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Extended Gas Target</a:t>
            </a:r>
          </a:p>
        </p:txBody>
      </p:sp>
    </p:spTree>
    <p:extLst>
      <p:ext uri="{BB962C8B-B14F-4D97-AF65-F5344CB8AC3E}">
        <p14:creationId xmlns:p14="http://schemas.microsoft.com/office/powerpoint/2010/main" val="2688066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015AD-D688-386D-9FE7-A64BF352C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p-process studies with SECAR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0C987-88B6-D615-DA8D-2C7C30B64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CDAC1-F32C-594A-67B8-93E2270C5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5F8B20-A027-DE44-1EE3-3E79BD680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74" y="1403105"/>
            <a:ext cx="4012806" cy="1990748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18577A2-A85C-223F-D3B8-73D331B6947B}"/>
              </a:ext>
            </a:extLst>
          </p:cNvPr>
          <p:cNvSpPr txBox="1">
            <a:spLocks/>
          </p:cNvSpPr>
          <p:nvPr/>
        </p:nvSpPr>
        <p:spPr>
          <a:xfrm>
            <a:off x="609600" y="989791"/>
            <a:ext cx="4012806" cy="580236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latin typeface="Georgia" panose="02040502050405020303" pitchFamily="18" charset="0"/>
              </a:rPr>
              <a:t>~30 stable isotopes cannot be produced by neutron capture processes.</a:t>
            </a:r>
            <a:endParaRPr lang="en-US" sz="1600" dirty="0">
              <a:solidFill>
                <a:srgbClr val="000000"/>
              </a:solidFill>
              <a:latin typeface="Georgia" panose="02040502050405020303" pitchFamily="18" charset="0"/>
              <a:ea typeface="+mn-lt"/>
              <a:cs typeface="+mn-lt"/>
            </a:endParaRPr>
          </a:p>
        </p:txBody>
      </p:sp>
      <p:pic>
        <p:nvPicPr>
          <p:cNvPr id="9" name="Picture 2" descr="Allende Meteorite | Contains the Oldest Matter One Can See With The Naked  Eye | Natural History | 2021 | Sotheby&amp;#39;s">
            <a:extLst>
              <a:ext uri="{FF2B5EF4-FFF2-40B4-BE49-F238E27FC236}">
                <a16:creationId xmlns:a16="http://schemas.microsoft.com/office/drawing/2014/main" id="{D388B11A-85C5-9DEE-9CEC-82FD744E4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6" y="3365252"/>
            <a:ext cx="1880096" cy="1569471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resolar grains - Wikipedia">
            <a:extLst>
              <a:ext uri="{FF2B5EF4-FFF2-40B4-BE49-F238E27FC236}">
                <a16:creationId xmlns:a16="http://schemas.microsoft.com/office/drawing/2014/main" id="{F91FECA5-F58C-3B4D-DB11-37C5D6372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442" y="3430282"/>
            <a:ext cx="1949730" cy="1462298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4B92E2-A351-97B9-B258-047C99C17D64}"/>
              </a:ext>
            </a:extLst>
          </p:cNvPr>
          <p:cNvSpPr txBox="1"/>
          <p:nvPr/>
        </p:nvSpPr>
        <p:spPr>
          <a:xfrm>
            <a:off x="508855" y="4927111"/>
            <a:ext cx="4239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Observed abundances from pre-solar grains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82A4F2-D095-B6F9-9BAF-F108D9593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8945" y="932112"/>
            <a:ext cx="2973109" cy="21114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A4B2B0-5345-5C29-9BB4-25542568CF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8223" y="951295"/>
            <a:ext cx="3142761" cy="2015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0CBF2F-6BA3-3B82-2DAF-263522FC1D00}"/>
                  </a:ext>
                </a:extLst>
              </p:cNvPr>
              <p:cNvSpPr txBox="1"/>
              <p:nvPr/>
            </p:nvSpPr>
            <p:spPr>
              <a:xfrm>
                <a:off x="4622406" y="2989553"/>
                <a:ext cx="74958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Light p-nuclei </a:t>
                </a:r>
                <a:r>
                  <a:rPr lang="en-GB" sz="14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sensitive to </a:t>
                </a:r>
                <a14:m>
                  <m:oMath xmlns:m="http://schemas.openxmlformats.org/officeDocument/2006/math">
                    <m:r>
                      <a:rPr lang="en-GB" sz="1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Georgia"/>
                      </a:rPr>
                      <m:t>(</m:t>
                    </m:r>
                    <m:r>
                      <a:rPr lang="en-GB" sz="1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Georgia"/>
                      </a:rPr>
                      <m:t>𝒑</m:t>
                    </m:r>
                    <m:r>
                      <a:rPr lang="en-GB" sz="1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Georgia"/>
                      </a:rPr>
                      <m:t>,</m:t>
                    </m:r>
                    <m:r>
                      <a:rPr lang="en-GB" sz="1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𝜸</m:t>
                    </m:r>
                    <m:r>
                      <a:rPr lang="en-GB" sz="1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)</m:t>
                    </m:r>
                  </m:oMath>
                </a14:m>
                <a:r>
                  <a:rPr lang="en-GB" sz="14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 rates </a:t>
                </a:r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on radioactive nuclei.</a:t>
                </a:r>
              </a:p>
              <a:p>
                <a:r>
                  <a:rPr lang="en-GB" sz="14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Only one measurement </a:t>
                </a:r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of a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Georgia"/>
                      </a:rPr>
                      <m:t>(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Georgia"/>
                      </a:rPr>
                      <m:t>𝑝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Georgia"/>
                      </a:rPr>
                      <m:t>,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𝛾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)</m:t>
                    </m:r>
                  </m:oMath>
                </a14:m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 on a </a:t>
                </a:r>
                <a:r>
                  <a:rPr lang="en-GB" sz="14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radioactive nucleus </a:t>
                </a:r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involved in the p-process.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0CBF2F-6BA3-3B82-2DAF-263522FC1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2406" y="2989553"/>
                <a:ext cx="7495832" cy="523220"/>
              </a:xfrm>
              <a:prstGeom prst="rect">
                <a:avLst/>
              </a:prstGeom>
              <a:blipFill>
                <a:blip r:embed="rId7"/>
                <a:stretch>
                  <a:fillRect l="-244" t="-2326" b="-104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ADF50B62-7502-7551-54F0-D9FA8D6263D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462"/>
          <a:stretch/>
        </p:blipFill>
        <p:spPr>
          <a:xfrm>
            <a:off x="9747904" y="3513104"/>
            <a:ext cx="2246640" cy="2359467"/>
          </a:xfrm>
          <a:prstGeom prst="rect">
            <a:avLst/>
          </a:prstGeom>
        </p:spPr>
      </p:pic>
      <p:pic>
        <p:nvPicPr>
          <p:cNvPr id="19" name="Google Shape;416;p12" descr="Chart, histogram&#10;&#10;Description automatically generated">
            <a:extLst>
              <a:ext uri="{FF2B5EF4-FFF2-40B4-BE49-F238E27FC236}">
                <a16:creationId xmlns:a16="http://schemas.microsoft.com/office/drawing/2014/main" id="{72FA571E-01EE-534C-4527-6B703431E24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61276" y="3638627"/>
            <a:ext cx="3415692" cy="235005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08A93E5-65F5-37E7-665F-DC19CB075A52}"/>
              </a:ext>
            </a:extLst>
          </p:cNvPr>
          <p:cNvSpPr txBox="1"/>
          <p:nvPr/>
        </p:nvSpPr>
        <p:spPr>
          <a:xfrm>
            <a:off x="528563" y="5382057"/>
            <a:ext cx="5876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First approved direct measurement with RIB at SECAR to measure light p-process reactions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4FA957-A86C-D43A-CF0A-0D904B18431F}"/>
              </a:ext>
            </a:extLst>
          </p:cNvPr>
          <p:cNvSpPr txBox="1"/>
          <p:nvPr/>
        </p:nvSpPr>
        <p:spPr>
          <a:xfrm>
            <a:off x="4682808" y="3540180"/>
            <a:ext cx="16633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Measured using EMMA+TIGRESS</a:t>
            </a:r>
          </a:p>
          <a:p>
            <a:endParaRPr lang="en-GB" sz="1400" dirty="0">
              <a:solidFill>
                <a:srgbClr val="000000"/>
              </a:solidFill>
              <a:latin typeface="Georgia"/>
              <a:cs typeface="Georgia"/>
            </a:endParaRPr>
          </a:p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Efficiency very low and EMMA not ideal separator for beam suppression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9DF79B4-B513-770E-76DF-54241294B26D}"/>
              </a:ext>
            </a:extLst>
          </p:cNvPr>
          <p:cNvSpPr/>
          <p:nvPr/>
        </p:nvSpPr>
        <p:spPr>
          <a:xfrm>
            <a:off x="10090673" y="4919104"/>
            <a:ext cx="1079835" cy="90862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ACB1A77-E539-C205-87EB-C2539447D038}"/>
              </a:ext>
            </a:extLst>
          </p:cNvPr>
          <p:cNvSpPr/>
          <p:nvPr/>
        </p:nvSpPr>
        <p:spPr>
          <a:xfrm>
            <a:off x="8088223" y="4464424"/>
            <a:ext cx="405899" cy="12459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B0F4D8-9F46-BF84-5AC3-B6969C87BF91}"/>
              </a:ext>
            </a:extLst>
          </p:cNvPr>
          <p:cNvSpPr/>
          <p:nvPr/>
        </p:nvSpPr>
        <p:spPr>
          <a:xfrm>
            <a:off x="58154" y="6213820"/>
            <a:ext cx="51554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400" dirty="0"/>
              <a:t>G. </a:t>
            </a:r>
            <a:r>
              <a:rPr lang="en-CA" sz="1400" dirty="0" err="1"/>
              <a:t>Lotay</a:t>
            </a:r>
            <a:r>
              <a:rPr lang="en-CA" sz="1400" dirty="0"/>
              <a:t>, S. Gillespie, M. Williams, et al., Phys. Rev. Lett. </a:t>
            </a:r>
            <a:r>
              <a:rPr lang="en-CA" sz="1400" b="1" dirty="0"/>
              <a:t>127</a:t>
            </a:r>
            <a:r>
              <a:rPr lang="en-CA" sz="1400" dirty="0"/>
              <a:t>, 112701</a:t>
            </a:r>
            <a:endParaRPr lang="en-CA" sz="1400" b="0" i="0" dirty="0">
              <a:effectLst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81623F-3609-A8EF-E88D-3C136BE08C0D}"/>
              </a:ext>
            </a:extLst>
          </p:cNvPr>
          <p:cNvSpPr/>
          <p:nvPr/>
        </p:nvSpPr>
        <p:spPr>
          <a:xfrm>
            <a:off x="5213604" y="6213819"/>
            <a:ext cx="3936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M. Williams</a:t>
            </a:r>
            <a:r>
              <a:rPr lang="en-US" sz="1400" i="1" dirty="0"/>
              <a:t>, et al.,</a:t>
            </a:r>
            <a:r>
              <a:rPr lang="en-US" sz="1400" dirty="0"/>
              <a:t> Phys. Rev. C </a:t>
            </a:r>
            <a:r>
              <a:rPr lang="en-US" sz="1400" b="1" dirty="0"/>
              <a:t>107</a:t>
            </a:r>
            <a:r>
              <a:rPr lang="en-US" sz="1400" dirty="0"/>
              <a:t>, 035803 (2023).</a:t>
            </a:r>
            <a:endParaRPr lang="en-CA" sz="1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2244C09-2B33-AF93-9A50-08C5186A8762}"/>
              </a:ext>
            </a:extLst>
          </p:cNvPr>
          <p:cNvSpPr/>
          <p:nvPr/>
        </p:nvSpPr>
        <p:spPr>
          <a:xfrm>
            <a:off x="9289046" y="6213818"/>
            <a:ext cx="2844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/>
              <a:t>E23054 FRIB PAC2 PI: M. Williams</a:t>
            </a:r>
          </a:p>
        </p:txBody>
      </p:sp>
    </p:spTree>
    <p:extLst>
      <p:ext uri="{BB962C8B-B14F-4D97-AF65-F5344CB8AC3E}">
        <p14:creationId xmlns:p14="http://schemas.microsoft.com/office/powerpoint/2010/main" val="196157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  <p:bldP spid="21" grpId="0" animBg="1"/>
      <p:bldP spid="22" grpId="0" animBg="1"/>
      <p:bldP spid="23" grpId="0"/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EA80D-06AB-13DB-9CC3-021015D81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7946A-B89F-CE10-6A77-385195BC8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55D88-DCA6-EB89-84D0-B812DBA6C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24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BAF5B3-6D64-50AF-A2A3-E30161155853}"/>
              </a:ext>
            </a:extLst>
          </p:cNvPr>
          <p:cNvSpPr txBox="1"/>
          <p:nvPr/>
        </p:nvSpPr>
        <p:spPr>
          <a:xfrm>
            <a:off x="736899" y="1465655"/>
            <a:ext cx="108903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Georgia"/>
                <a:cs typeface="Georgia"/>
              </a:rPr>
              <a:t>Direct measurements with radioactive beams heavier than iron are scarce. We are just at the beginning of the road…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0000"/>
              </a:solidFill>
              <a:latin typeface="Georgia"/>
              <a:cs typeface="Georgi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Georgia"/>
                <a:cs typeface="Georgia"/>
              </a:rPr>
              <a:t>Pioneering first measurements of weak r-process and p-process reactions with radioactive beams just in the last few years.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0000"/>
              </a:solidFill>
              <a:latin typeface="Georgia"/>
              <a:cs typeface="Georgi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Georgia"/>
                <a:cs typeface="Georgia"/>
              </a:rPr>
              <a:t>New facilities (ARIEL, FRIB, SECAR, Storage rings) and equipment (Nanomaterial Targets, New neutron detectors) will help us on this journey.</a:t>
            </a:r>
          </a:p>
          <a:p>
            <a:endParaRPr lang="en-GB" sz="2400" dirty="0">
              <a:solidFill>
                <a:srgbClr val="000000"/>
              </a:solidFill>
              <a:latin typeface="Georgia"/>
              <a:cs typeface="Georgi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00"/>
                </a:solidFill>
                <a:latin typeface="Georgia"/>
                <a:cs typeface="Georgia"/>
              </a:rPr>
              <a:t>Follow-ups and further studies are planned that will provide required nuclear data for understanding the weak r-process and p-process.</a:t>
            </a:r>
          </a:p>
        </p:txBody>
      </p:sp>
    </p:spTree>
    <p:extLst>
      <p:ext uri="{BB962C8B-B14F-4D97-AF65-F5344CB8AC3E}">
        <p14:creationId xmlns:p14="http://schemas.microsoft.com/office/powerpoint/2010/main" val="2678176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44374-0C76-164A-6CD1-D9B5DCCEB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direct measurements are not possible… Introducing the </a:t>
            </a:r>
            <a:r>
              <a:rPr lang="en-GB" b="1" dirty="0"/>
              <a:t>FAUST</a:t>
            </a:r>
            <a:r>
              <a:rPr lang="en-GB" dirty="0"/>
              <a:t> Project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95A4A-BA27-463E-986B-0E9976680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B7D3BC-AE01-AE4B-E874-FB69372C4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25</a:t>
            </a:fld>
            <a:endParaRPr lang="en-US"/>
          </a:p>
        </p:txBody>
      </p:sp>
      <p:pic>
        <p:nvPicPr>
          <p:cNvPr id="2050" name="Picture 2" descr="UK-funded FAUST project to enable new experiments at FRIB | Facility for  Rare Isotope Beams">
            <a:extLst>
              <a:ext uri="{FF2B5EF4-FFF2-40B4-BE49-F238E27FC236}">
                <a16:creationId xmlns:a16="http://schemas.microsoft.com/office/drawing/2014/main" id="{DFE56E81-0A3C-2937-C339-696B45CBE2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16" y="2464877"/>
            <a:ext cx="5023271" cy="2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ADE455-3AD0-9964-AF85-4094D59CAA91}"/>
              </a:ext>
            </a:extLst>
          </p:cNvPr>
          <p:cNvSpPr txBox="1"/>
          <p:nvPr/>
        </p:nvSpPr>
        <p:spPr>
          <a:xfrm>
            <a:off x="609600" y="990108"/>
            <a:ext cx="11406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£3.4 M project funded by STFC to build a </a:t>
            </a:r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silicon array backed by </a:t>
            </a:r>
            <a:r>
              <a:rPr lang="en-GB" b="1" dirty="0" err="1">
                <a:solidFill>
                  <a:srgbClr val="000000"/>
                </a:solidFill>
                <a:latin typeface="Georgia"/>
                <a:cs typeface="Georgia"/>
              </a:rPr>
              <a:t>CsI</a:t>
            </a:r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 </a:t>
            </a:r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for use with </a:t>
            </a:r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fast beams at FRIB </a:t>
            </a:r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and the </a:t>
            </a:r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GRETA tracking array.</a:t>
            </a:r>
          </a:p>
          <a:p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  </a:t>
            </a:r>
          </a:p>
          <a:p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Led by University of Surrey (PI: Prof. Gavin Lotay). Partner Institutes: University of York and Daresbury Lab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748221A-C0E4-5FED-8D8A-E46ABE7BB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79" y="5615384"/>
            <a:ext cx="2494828" cy="64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University of Surrey Logo PNG Transparent &amp; SVG Vector - Freebie Supply">
            <a:extLst>
              <a:ext uri="{FF2B5EF4-FFF2-40B4-BE49-F238E27FC236}">
                <a16:creationId xmlns:a16="http://schemas.microsoft.com/office/drawing/2014/main" id="{DB10333C-3768-DE31-7DA7-F450583D6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474" y="5635432"/>
            <a:ext cx="2275241" cy="67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University of York forms publishing agreement with Frontiers – JISC  national open access deal">
            <a:extLst>
              <a:ext uri="{FF2B5EF4-FFF2-40B4-BE49-F238E27FC236}">
                <a16:creationId xmlns:a16="http://schemas.microsoft.com/office/drawing/2014/main" id="{BF39D9A6-3FB4-DD41-EBA0-9DC6B48B7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582" y="5501799"/>
            <a:ext cx="2022438" cy="93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lasma cleaning for UHV applications: particle accelerators - Henniker  Plasma">
            <a:extLst>
              <a:ext uri="{FF2B5EF4-FFF2-40B4-BE49-F238E27FC236}">
                <a16:creationId xmlns:a16="http://schemas.microsoft.com/office/drawing/2014/main" id="{BF9AD99C-673F-394B-5F99-A35E4B81D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020" y="5450111"/>
            <a:ext cx="4236272" cy="9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83FBBE-133A-396C-F4A4-272CE1358628}"/>
              </a:ext>
            </a:extLst>
          </p:cNvPr>
          <p:cNvSpPr txBox="1"/>
          <p:nvPr/>
        </p:nvSpPr>
        <p:spPr>
          <a:xfrm>
            <a:off x="6009938" y="2400954"/>
            <a:ext cx="5920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Registration for first FAUST science workshop </a:t>
            </a:r>
            <a:r>
              <a:rPr lang="en-GB" b="1" u="sng" dirty="0">
                <a:solidFill>
                  <a:srgbClr val="00B050"/>
                </a:solidFill>
                <a:latin typeface="Georgia"/>
                <a:cs typeface="Georgia"/>
              </a:rPr>
              <a:t>OPEN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00C0C-A7C3-A8DC-75CF-E212738A475D}"/>
              </a:ext>
            </a:extLst>
          </p:cNvPr>
          <p:cNvSpPr txBox="1"/>
          <p:nvPr/>
        </p:nvSpPr>
        <p:spPr>
          <a:xfrm>
            <a:off x="6009939" y="3086218"/>
            <a:ext cx="59202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hlinkClick r:id="rId7"/>
              </a:rPr>
              <a:t>https://indico.stfc.ac.uk/event/1423/overview</a:t>
            </a:r>
            <a:endParaRPr lang="en-GB" sz="2400" dirty="0"/>
          </a:p>
          <a:p>
            <a:endParaRPr lang="en-GB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507E0D-CD34-61CD-0130-BFE94190AE04}"/>
              </a:ext>
            </a:extLst>
          </p:cNvPr>
          <p:cNvSpPr txBox="1"/>
          <p:nvPr/>
        </p:nvSpPr>
        <p:spPr>
          <a:xfrm>
            <a:off x="6290737" y="3911298"/>
            <a:ext cx="5208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Georgia"/>
                <a:cs typeface="Georgia"/>
              </a:rPr>
              <a:t>April 14</a:t>
            </a:r>
            <a:r>
              <a:rPr lang="en-GB" sz="2400" b="1" baseline="30000" dirty="0">
                <a:latin typeface="Georgia"/>
                <a:cs typeface="Georgia"/>
              </a:rPr>
              <a:t>th</a:t>
            </a:r>
            <a:r>
              <a:rPr lang="en-GB" sz="2400" b="1" dirty="0">
                <a:latin typeface="Georgia"/>
                <a:cs typeface="Georgia"/>
              </a:rPr>
              <a:t> to 15</a:t>
            </a:r>
            <a:r>
              <a:rPr lang="en-GB" sz="2400" b="1" baseline="30000" dirty="0">
                <a:latin typeface="Georgia"/>
                <a:cs typeface="Georgia"/>
              </a:rPr>
              <a:t>th</a:t>
            </a:r>
            <a:r>
              <a:rPr lang="en-GB" sz="2400" b="1" dirty="0">
                <a:latin typeface="Georgia"/>
                <a:cs typeface="Georgia"/>
              </a:rPr>
              <a:t> 2025</a:t>
            </a:r>
          </a:p>
          <a:p>
            <a:pPr algn="ctr"/>
            <a:endParaRPr lang="en-GB" sz="2400" b="1" dirty="0">
              <a:latin typeface="Georgia"/>
              <a:cs typeface="Georgia"/>
            </a:endParaRPr>
          </a:p>
          <a:p>
            <a:pPr algn="ctr"/>
            <a:r>
              <a:rPr lang="en-GB" sz="2400" b="1" dirty="0">
                <a:latin typeface="Georgia"/>
                <a:cs typeface="Georgia"/>
              </a:rPr>
              <a:t>Institute of Physics in London</a:t>
            </a:r>
          </a:p>
        </p:txBody>
      </p:sp>
      <p:pic>
        <p:nvPicPr>
          <p:cNvPr id="14" name="Picture 8" descr="FRIB logo">
            <a:extLst>
              <a:ext uri="{FF2B5EF4-FFF2-40B4-BE49-F238E27FC236}">
                <a16:creationId xmlns:a16="http://schemas.microsoft.com/office/drawing/2014/main" id="{CD0A2E12-8A4E-1CC5-0674-B8A4C22FB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241" y="3917215"/>
            <a:ext cx="1392646" cy="137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876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F7A555-107D-3A4E-9E7F-97B727C63A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CD57E-9898-DF4E-8BD4-294DFE616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4B6AC-F298-1448-B41B-068EDCDD1B7C}" type="datetime2">
              <a:rPr lang="en-GB" smtClean="0"/>
              <a:t>Thursday, 20 February 2025</a:t>
            </a:fld>
            <a:endParaRPr lang="en-US" dirty="0"/>
          </a:p>
        </p:txBody>
      </p:sp>
      <p:pic>
        <p:nvPicPr>
          <p:cNvPr id="1026" name="Picture 2" descr="https://www.triumf.ca/sites/default/files/user-1700/TRIUMF_Logo_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09" y="1148940"/>
            <a:ext cx="3738879" cy="67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versity of Surrey Logo PNG Transparent &amp; SVG Vector - Freebie Suppl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3" b="29477"/>
          <a:stretch/>
        </p:blipFill>
        <p:spPr bwMode="auto">
          <a:xfrm>
            <a:off x="3909111" y="967115"/>
            <a:ext cx="3340275" cy="102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ogos - U of G Ne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217" y="1129375"/>
            <a:ext cx="2409998" cy="78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University of York – IBEC – INDONESIA BRITAIN EDUCATION CENT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152" y="933148"/>
            <a:ext cx="2202145" cy="116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imon Fraser University (SFU) Logo Vector (.SVG + .PNG)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6" b="32274"/>
          <a:stretch/>
        </p:blipFill>
        <p:spPr bwMode="auto">
          <a:xfrm>
            <a:off x="2835506" y="2142275"/>
            <a:ext cx="2884719" cy="66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File:University of Basel Logo.png - Wikimedia Commo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61" y="2075999"/>
            <a:ext cx="2288895" cy="73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Bucknell University | WhereScap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539" y="1973861"/>
            <a:ext cx="1860027" cy="104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United States Advanced Ceramics Association - USACA - Our Member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91" y="1944136"/>
            <a:ext cx="2801716" cy="102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McMaster University - Nature @ McMaster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4" t="12881" r="14921" b="16711"/>
          <a:stretch/>
        </p:blipFill>
        <p:spPr bwMode="auto">
          <a:xfrm>
            <a:off x="10152192" y="2018614"/>
            <a:ext cx="1766455" cy="100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UBC Logos | UBC Bran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13" y="3086356"/>
            <a:ext cx="3650480" cy="75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ST. MARYS UNIVERSITY University CALGARY - Canada - Courses, Fees,  Admission, Eligibility, Requirements &amp; many mor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99" b="35245"/>
          <a:stretch/>
        </p:blipFill>
        <p:spPr bwMode="auto">
          <a:xfrm>
            <a:off x="6287211" y="2966295"/>
            <a:ext cx="3082006" cy="88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RIKEN - Innovation Toront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135" y="3112013"/>
            <a:ext cx="2197080" cy="61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ownloads | University Brand Guide | Texas A&amp;M University">
            <a:extLst>
              <a:ext uri="{FF2B5EF4-FFF2-40B4-BE49-F238E27FC236}">
                <a16:creationId xmlns:a16="http://schemas.microsoft.com/office/drawing/2014/main" id="{5AF6294F-3868-27EC-7B28-BF05419DD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13" y="2879294"/>
            <a:ext cx="1449749" cy="113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64E028-E047-8BAF-8C07-5532D15573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71863" y="5709060"/>
            <a:ext cx="8030696" cy="800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2E6C6D-BAA6-F017-A580-9467915D73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6477" y="4168390"/>
            <a:ext cx="8345065" cy="145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54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Astrophysical impact of </a:t>
                </a:r>
                <a:r>
                  <a:rPr lang="en-US" baseline="30000" dirty="0"/>
                  <a:t>83</a:t>
                </a:r>
                <a:r>
                  <a:rPr lang="en-US" dirty="0"/>
                  <a:t>Rb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baseline="30000" dirty="0"/>
                  <a:t>84</a:t>
                </a:r>
                <a:r>
                  <a:rPr lang="en-CA" dirty="0"/>
                  <a:t>Sr measurement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605" t="-7353" b="-2352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5903933" cy="4525963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Lower </a:t>
                </a:r>
                <a:r>
                  <a:rPr lang="en-US" baseline="30000" dirty="0"/>
                  <a:t>83</a:t>
                </a:r>
                <a:r>
                  <a:rPr lang="en-US" dirty="0"/>
                  <a:t>Rb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baseline="30000" dirty="0"/>
                  <a:t>84</a:t>
                </a:r>
                <a:r>
                  <a:rPr lang="en-CA" dirty="0"/>
                  <a:t>Sr cross-section leads to less efficient destruction of the </a:t>
                </a:r>
                <a:r>
                  <a:rPr lang="en-CA" baseline="30000" dirty="0"/>
                  <a:t>84</a:t>
                </a:r>
                <a:r>
                  <a:rPr lang="en-CA" dirty="0"/>
                  <a:t>Sr p-nucleus in supernovae, raising its production factor.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total uncertainty in </a:t>
                </a:r>
                <a:r>
                  <a:rPr lang="en-US" baseline="30000" dirty="0"/>
                  <a:t>84</a:t>
                </a:r>
                <a:r>
                  <a:rPr lang="en-US" dirty="0"/>
                  <a:t>Sr production is reduced by a factor of 2 from previous sensitivity study.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Uncertainties represent the combined effect of all reaction rates variations – not just </a:t>
                </a:r>
                <a:r>
                  <a:rPr lang="en-US" baseline="30000" dirty="0"/>
                  <a:t>83</a:t>
                </a:r>
                <a:r>
                  <a:rPr lang="en-US" dirty="0"/>
                  <a:t>Rb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baseline="30000" dirty="0"/>
                  <a:t>84</a:t>
                </a:r>
                <a:r>
                  <a:rPr lang="en-CA" dirty="0"/>
                  <a:t>Sr.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Abundance enhancement not sufficient to explain enhanced </a:t>
                </a:r>
                <a:r>
                  <a:rPr lang="en-US" baseline="30000" dirty="0"/>
                  <a:t>84</a:t>
                </a:r>
                <a:r>
                  <a:rPr lang="en-US" dirty="0"/>
                  <a:t>Sr seen in Allende Meteorite but could relieve tension – full GCE simulations required!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5903933" cy="4525963"/>
              </a:xfrm>
              <a:blipFill>
                <a:blip r:embed="rId3"/>
                <a:stretch>
                  <a:fillRect l="-620" t="-809" r="-1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27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09600" y="936626"/>
            <a:ext cx="6755704" cy="384175"/>
          </a:xfrm>
        </p:spPr>
        <p:txBody>
          <a:bodyPr/>
          <a:lstStyle/>
          <a:p>
            <a:r>
              <a:rPr lang="en-US" dirty="0"/>
              <a:t>Impact investigated for both Type II and Type </a:t>
            </a:r>
            <a:r>
              <a:rPr lang="en-US" dirty="0" err="1"/>
              <a:t>Ia</a:t>
            </a:r>
            <a:r>
              <a:rPr lang="en-US" dirty="0"/>
              <a:t> supernovae explosions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701" y="1289567"/>
            <a:ext cx="5374837" cy="37014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92506" y="6015729"/>
            <a:ext cx="6100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400" b="1" dirty="0"/>
              <a:t>Astrophysical modeling by N. Nishimura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064679" y="4970164"/>
                <a:ext cx="4559474" cy="947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15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CCSNe = +30 %</a:t>
                </a:r>
              </a:p>
              <a:p>
                <a:pPr algn="ctr"/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25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CCSNe = +12 %</a:t>
                </a:r>
              </a:p>
              <a:p>
                <a:pPr algn="ctr"/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Type 1a </a:t>
                </a:r>
                <a:r>
                  <a:rPr lang="en-US" dirty="0" err="1">
                    <a:solidFill>
                      <a:srgbClr val="556169"/>
                    </a:solidFill>
                    <a:latin typeface="Georgia"/>
                    <a:cs typeface="Georgia"/>
                  </a:rPr>
                  <a:t>SNe</a:t>
                </a:r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= +32 %</a:t>
                </a:r>
                <a:endParaRPr lang="en-CA" dirty="0" err="1">
                  <a:solidFill>
                    <a:srgbClr val="556169"/>
                  </a:solidFill>
                  <a:latin typeface="Georgia"/>
                  <a:cs typeface="Georgia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679" y="4970164"/>
                <a:ext cx="4559474" cy="947567"/>
              </a:xfrm>
              <a:prstGeom prst="rect">
                <a:avLst/>
              </a:prstGeom>
              <a:blipFill rotWithShape="0">
                <a:blip r:embed="rId5"/>
                <a:stretch>
                  <a:fillRect t="-3205" b="-897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687610" y="6061895"/>
            <a:ext cx="5004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M. Williams</a:t>
            </a:r>
            <a:r>
              <a:rPr lang="en-US" i="1" dirty="0"/>
              <a:t>, et al.,</a:t>
            </a:r>
            <a:r>
              <a:rPr lang="en-US" dirty="0"/>
              <a:t> </a:t>
            </a:r>
            <a:r>
              <a:rPr lang="en-US" i="1" dirty="0"/>
              <a:t>Phys. Rev. C </a:t>
            </a:r>
            <a:r>
              <a:rPr lang="en-US" b="1" dirty="0"/>
              <a:t>107</a:t>
            </a:r>
            <a:r>
              <a:rPr lang="en-US" dirty="0"/>
              <a:t>, 035803 (2023).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38078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F8EC0-5440-1C06-CE4E-F2D479E5F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Statistical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CC100-6BE9-658E-A822-8ABCE7550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F073C-6D33-2438-6EDF-285F50DBF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28</a:t>
            </a:fld>
            <a:endParaRPr lang="en-US"/>
          </a:p>
        </p:txBody>
      </p:sp>
      <p:pic>
        <p:nvPicPr>
          <p:cNvPr id="7" name="Google Shape;264;p6">
            <a:extLst>
              <a:ext uri="{FF2B5EF4-FFF2-40B4-BE49-F238E27FC236}">
                <a16:creationId xmlns:a16="http://schemas.microsoft.com/office/drawing/2014/main" id="{F221B4D2-9F16-B6BB-6E02-77D7322F049E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624562" y="1349112"/>
            <a:ext cx="5449048" cy="103895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A58667-9FC5-203D-DA67-18B13DB67CB5}"/>
              </a:ext>
            </a:extLst>
          </p:cNvPr>
          <p:cNvSpPr txBox="1"/>
          <p:nvPr/>
        </p:nvSpPr>
        <p:spPr>
          <a:xfrm>
            <a:off x="551664" y="976030"/>
            <a:ext cx="6526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Simplified form of Hauser-</a:t>
            </a:r>
            <a:r>
              <a:rPr lang="en-GB" sz="1400" b="1" dirty="0" err="1">
                <a:solidFill>
                  <a:srgbClr val="000000"/>
                </a:solidFill>
                <a:latin typeface="Georgia"/>
                <a:cs typeface="Georgia"/>
              </a:rPr>
              <a:t>Feshback</a:t>
            </a:r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 model: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D2A4FF54-9128-CAA2-C085-19BD7407F672}"/>
              </a:ext>
            </a:extLst>
          </p:cNvPr>
          <p:cNvSpPr/>
          <p:nvPr/>
        </p:nvSpPr>
        <p:spPr>
          <a:xfrm rot="5400000">
            <a:off x="3300922" y="1318408"/>
            <a:ext cx="226484" cy="1666527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E06F754C-1968-E2E9-6A5A-7255CCFE2732}"/>
              </a:ext>
            </a:extLst>
          </p:cNvPr>
          <p:cNvSpPr/>
          <p:nvPr/>
        </p:nvSpPr>
        <p:spPr>
          <a:xfrm rot="5400000">
            <a:off x="4997078" y="1322425"/>
            <a:ext cx="234515" cy="166652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A86211-2940-C2C8-4E5D-BAC8F9700F53}"/>
              </a:ext>
            </a:extLst>
          </p:cNvPr>
          <p:cNvSpPr txBox="1"/>
          <p:nvPr/>
        </p:nvSpPr>
        <p:spPr>
          <a:xfrm>
            <a:off x="2336800" y="2283368"/>
            <a:ext cx="2216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C00000"/>
                </a:solidFill>
                <a:latin typeface="Georgia"/>
                <a:cs typeface="Georgia"/>
              </a:rPr>
              <a:t>Compound Nuclear (CN) Formation cross-section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83197B-28DE-D0DE-34CF-20ABE56BD5B4}"/>
              </a:ext>
            </a:extLst>
          </p:cNvPr>
          <p:cNvSpPr txBox="1"/>
          <p:nvPr/>
        </p:nvSpPr>
        <p:spPr>
          <a:xfrm>
            <a:off x="4374177" y="2272946"/>
            <a:ext cx="1473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Georgia"/>
                <a:cs typeface="Georgia"/>
              </a:rPr>
              <a:t>CN Decay branching ratio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F7046E-EE65-449B-A10F-162A8D3AE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822" y="2961979"/>
            <a:ext cx="2546600" cy="16750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1B766D2-D8C2-2B4C-6017-DCF43D58684B}"/>
              </a:ext>
            </a:extLst>
          </p:cNvPr>
          <p:cNvGrpSpPr/>
          <p:nvPr/>
        </p:nvGrpSpPr>
        <p:grpSpPr>
          <a:xfrm>
            <a:off x="505870" y="3090526"/>
            <a:ext cx="3331599" cy="1672318"/>
            <a:chOff x="1131073" y="2118597"/>
            <a:chExt cx="4117956" cy="183879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D24B690-C520-4035-8B49-18608C67C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1073" y="2599983"/>
              <a:ext cx="4027412" cy="720350"/>
            </a:xfrm>
            <a:prstGeom prst="rect">
              <a:avLst/>
            </a:prstGeom>
          </p:spPr>
        </p:pic>
        <p:sp>
          <p:nvSpPr>
            <p:cNvPr id="16" name="Left Brace 15">
              <a:extLst>
                <a:ext uri="{FF2B5EF4-FFF2-40B4-BE49-F238E27FC236}">
                  <a16:creationId xmlns:a16="http://schemas.microsoft.com/office/drawing/2014/main" id="{9BEBB310-7CA0-042B-A5F2-A2B5B0DAE6C6}"/>
                </a:ext>
              </a:extLst>
            </p:cNvPr>
            <p:cNvSpPr/>
            <p:nvPr/>
          </p:nvSpPr>
          <p:spPr>
            <a:xfrm rot="5400000">
              <a:off x="2750123" y="1821275"/>
              <a:ext cx="210337" cy="1530976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7CA2C4-A43B-5A2B-22E0-1C4E009A3BC0}"/>
                </a:ext>
              </a:extLst>
            </p:cNvPr>
            <p:cNvSpPr txBox="1"/>
            <p:nvPr/>
          </p:nvSpPr>
          <p:spPr>
            <a:xfrm>
              <a:off x="2412285" y="2127935"/>
              <a:ext cx="1033540" cy="338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556169"/>
                  </a:solidFill>
                  <a:latin typeface="Georgia"/>
                  <a:cs typeface="Georgia"/>
                </a:rPr>
                <a:t>Volume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66E2370-7B03-2D42-C3A5-FD258DC6B5FF}"/>
                </a:ext>
              </a:extLst>
            </p:cNvPr>
            <p:cNvSpPr txBox="1"/>
            <p:nvPr/>
          </p:nvSpPr>
          <p:spPr>
            <a:xfrm>
              <a:off x="3808137" y="2118597"/>
              <a:ext cx="1033540" cy="338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556169"/>
                  </a:solidFill>
                  <a:latin typeface="Georgia"/>
                  <a:cs typeface="Georgia"/>
                </a:rPr>
                <a:t>Surface</a:t>
              </a:r>
            </a:p>
          </p:txBody>
        </p: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AA3A57C3-FC56-E583-019A-439EE318B4AD}"/>
                </a:ext>
              </a:extLst>
            </p:cNvPr>
            <p:cNvSpPr/>
            <p:nvPr/>
          </p:nvSpPr>
          <p:spPr>
            <a:xfrm rot="5400000">
              <a:off x="4134081" y="2152205"/>
              <a:ext cx="199009" cy="839112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Left Brace 19">
              <a:extLst>
                <a:ext uri="{FF2B5EF4-FFF2-40B4-BE49-F238E27FC236}">
                  <a16:creationId xmlns:a16="http://schemas.microsoft.com/office/drawing/2014/main" id="{868B3B8F-349D-38E9-C806-71256CB9E804}"/>
                </a:ext>
              </a:extLst>
            </p:cNvPr>
            <p:cNvSpPr/>
            <p:nvPr/>
          </p:nvSpPr>
          <p:spPr>
            <a:xfrm rot="5400000" flipH="1">
              <a:off x="3013836" y="2308910"/>
              <a:ext cx="224217" cy="2247062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998E32-DC8D-0DFB-2296-DC1AC03EFE11}"/>
                </a:ext>
              </a:extLst>
            </p:cNvPr>
            <p:cNvSpPr txBox="1"/>
            <p:nvPr/>
          </p:nvSpPr>
          <p:spPr>
            <a:xfrm>
              <a:off x="2512796" y="3554258"/>
              <a:ext cx="1320421" cy="338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556169"/>
                  </a:solidFill>
                  <a:latin typeface="Georgia"/>
                  <a:cs typeface="Georgia"/>
                </a:rPr>
                <a:t>Spin-Orbit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5C14524-2F43-0BB3-6FDA-71312E0F9416}"/>
                </a:ext>
              </a:extLst>
            </p:cNvPr>
            <p:cNvSpPr txBox="1"/>
            <p:nvPr/>
          </p:nvSpPr>
          <p:spPr>
            <a:xfrm>
              <a:off x="4057252" y="3618977"/>
              <a:ext cx="1191777" cy="338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556169"/>
                  </a:solidFill>
                  <a:latin typeface="Georgia"/>
                  <a:cs typeface="Georgia"/>
                </a:rPr>
                <a:t>Coulomb</a:t>
              </a:r>
            </a:p>
          </p:txBody>
        </p:sp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D59180A7-7F1F-13B9-C588-C1BE4DC2E778}"/>
                </a:ext>
              </a:extLst>
            </p:cNvPr>
            <p:cNvSpPr/>
            <p:nvPr/>
          </p:nvSpPr>
          <p:spPr>
            <a:xfrm rot="5400000" flipH="1">
              <a:off x="4505488" y="3162009"/>
              <a:ext cx="233926" cy="550572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5D4EE6B-AB66-D314-0BA9-E23938E74433}"/>
              </a:ext>
            </a:extLst>
          </p:cNvPr>
          <p:cNvSpPr txBox="1"/>
          <p:nvPr/>
        </p:nvSpPr>
        <p:spPr>
          <a:xfrm>
            <a:off x="674330" y="2800342"/>
            <a:ext cx="2216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Optical Model: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65DC6F-C90E-FD0F-2EA9-09360046E48A}"/>
              </a:ext>
            </a:extLst>
          </p:cNvPr>
          <p:cNvSpPr txBox="1"/>
          <p:nvPr/>
        </p:nvSpPr>
        <p:spPr>
          <a:xfrm>
            <a:off x="609600" y="4921525"/>
            <a:ext cx="68163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Can’t solve the many-body Schrodinger equation for reactions involving heavy nuclei.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Need to simplify the problem by treating the nucleus as a </a:t>
            </a:r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series of potentials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. (Often Woods Saxon shaped)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Many free parameters are constrained by fits to scattering data on stable nuclei</a:t>
            </a:r>
          </a:p>
        </p:txBody>
      </p:sp>
    </p:spTree>
    <p:extLst>
      <p:ext uri="{BB962C8B-B14F-4D97-AF65-F5344CB8AC3E}">
        <p14:creationId xmlns:p14="http://schemas.microsoft.com/office/powerpoint/2010/main" val="356066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9DE26-8DC1-2AD9-432A-FEB3FC001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Required Nuclear Physics Information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B6262-376D-EC85-4836-58D431AA7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D48E3-4321-83F8-55F5-3AA36C6F0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29</a:t>
            </a:fld>
            <a:endParaRPr lang="en-US"/>
          </a:p>
        </p:txBody>
      </p:sp>
      <p:sp>
        <p:nvSpPr>
          <p:cNvPr id="7" name="Google Shape;113;p4">
            <a:extLst>
              <a:ext uri="{FF2B5EF4-FFF2-40B4-BE49-F238E27FC236}">
                <a16:creationId xmlns:a16="http://schemas.microsoft.com/office/drawing/2014/main" id="{4F2CB1D8-F24A-30B8-880A-C8DC418551F9}"/>
              </a:ext>
            </a:extLst>
          </p:cNvPr>
          <p:cNvSpPr txBox="1"/>
          <p:nvPr/>
        </p:nvSpPr>
        <p:spPr>
          <a:xfrm>
            <a:off x="689680" y="940546"/>
            <a:ext cx="1121651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 dirty="0">
                <a:solidFill>
                  <a:srgbClr val="000000"/>
                </a:solidFill>
              </a:rPr>
              <a:t>Understanding the origin of the elements requires many nuclear physics inputs (masses, half-lives, cross-sections)</a:t>
            </a:r>
            <a:endParaRPr sz="1600" dirty="0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37A8D2-4744-BD85-4AF9-6B954C18C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000" y="1612048"/>
            <a:ext cx="4122466" cy="19506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41DC96-B796-1A1A-B45F-3A06BD99B2F4}"/>
              </a:ext>
            </a:extLst>
          </p:cNvPr>
          <p:cNvSpPr txBox="1"/>
          <p:nvPr/>
        </p:nvSpPr>
        <p:spPr>
          <a:xfrm>
            <a:off x="4573708" y="1263714"/>
            <a:ext cx="3622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0000"/>
                </a:solidFill>
                <a:cs typeface="Georgia"/>
              </a:rPr>
              <a:t>r-process sensitivity to nuclear masses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739B65-891E-8965-FC5B-6A6948A26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152" y="1715842"/>
            <a:ext cx="3574427" cy="19506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A533EA-87AD-D343-3DA9-F411C75DC35E}"/>
              </a:ext>
            </a:extLst>
          </p:cNvPr>
          <p:cNvSpPr txBox="1"/>
          <p:nvPr/>
        </p:nvSpPr>
        <p:spPr>
          <a:xfrm>
            <a:off x="689680" y="6065315"/>
            <a:ext cx="67715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M.R. </a:t>
            </a:r>
            <a:r>
              <a:rPr lang="en-US" sz="1200" dirty="0" err="1">
                <a:solidFill>
                  <a:srgbClr val="000000"/>
                </a:solidFill>
              </a:rPr>
              <a:t>Mumpower</a:t>
            </a:r>
            <a:r>
              <a:rPr lang="en-US" sz="1200" dirty="0">
                <a:solidFill>
                  <a:srgbClr val="000000"/>
                </a:solidFill>
              </a:rPr>
              <a:t> et al., Physical Review C </a:t>
            </a:r>
            <a:r>
              <a:rPr lang="en-US" sz="1200" b="1" dirty="0">
                <a:solidFill>
                  <a:srgbClr val="000000"/>
                </a:solidFill>
              </a:rPr>
              <a:t>92</a:t>
            </a:r>
            <a:r>
              <a:rPr lang="en-US" sz="1200" dirty="0">
                <a:solidFill>
                  <a:srgbClr val="000000"/>
                </a:solidFill>
              </a:rPr>
              <a:t>, 035807 (2015)</a:t>
            </a:r>
          </a:p>
          <a:p>
            <a:r>
              <a:rPr lang="en-US" sz="1200" dirty="0">
                <a:solidFill>
                  <a:srgbClr val="000000"/>
                </a:solidFill>
              </a:rPr>
              <a:t>M.R. </a:t>
            </a:r>
            <a:r>
              <a:rPr lang="en-US" sz="1200" dirty="0" err="1">
                <a:solidFill>
                  <a:srgbClr val="000000"/>
                </a:solidFill>
              </a:rPr>
              <a:t>Mumpower</a:t>
            </a:r>
            <a:r>
              <a:rPr lang="en-US" sz="1200" dirty="0">
                <a:solidFill>
                  <a:srgbClr val="000000"/>
                </a:solidFill>
              </a:rPr>
              <a:t> et al., Progress in Particle and Nuclear Physics </a:t>
            </a:r>
            <a:r>
              <a:rPr lang="en-US" sz="1200" b="1" dirty="0">
                <a:solidFill>
                  <a:srgbClr val="000000"/>
                </a:solidFill>
              </a:rPr>
              <a:t>86</a:t>
            </a:r>
            <a:r>
              <a:rPr lang="en-US" sz="1200" dirty="0">
                <a:solidFill>
                  <a:srgbClr val="000000"/>
                </a:solidFill>
              </a:rPr>
              <a:t> (2016) 86–126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B1A6A3-53ED-BF8C-7D41-D1EDAFE18775}"/>
              </a:ext>
            </a:extLst>
          </p:cNvPr>
          <p:cNvSpPr txBox="1"/>
          <p:nvPr/>
        </p:nvSpPr>
        <p:spPr>
          <a:xfrm>
            <a:off x="8567689" y="1424093"/>
            <a:ext cx="3323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0000"/>
                </a:solidFill>
                <a:latin typeface="+mj-lt"/>
                <a:cs typeface="Georgia"/>
              </a:rPr>
              <a:t>Divergence in models away from stability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AF87B7-02F6-FFFF-65C8-810A68C0E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80" y="3727364"/>
            <a:ext cx="3015059" cy="23150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F5A8CE-B0E8-737D-7388-3548FBAA8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5849" y="3615970"/>
            <a:ext cx="3090711" cy="23216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B8F43F8-0A92-61F0-93AA-C2424B6FEF33}"/>
              </a:ext>
            </a:extLst>
          </p:cNvPr>
          <p:cNvSpPr txBox="1"/>
          <p:nvPr/>
        </p:nvSpPr>
        <p:spPr>
          <a:xfrm>
            <a:off x="7253351" y="5977365"/>
            <a:ext cx="45772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</a:rPr>
              <a:t>E. Y</a:t>
            </a:r>
            <a:r>
              <a:rPr lang="el-GR" sz="1200" dirty="0">
                <a:solidFill>
                  <a:srgbClr val="000000"/>
                </a:solidFill>
              </a:rPr>
              <a:t>ϋ</a:t>
            </a:r>
            <a:r>
              <a:rPr lang="en-GB" sz="1200" dirty="0" err="1">
                <a:solidFill>
                  <a:srgbClr val="000000"/>
                </a:solidFill>
              </a:rPr>
              <a:t>ksel</a:t>
            </a:r>
            <a:r>
              <a:rPr lang="en-GB" sz="1200" dirty="0">
                <a:solidFill>
                  <a:srgbClr val="000000"/>
                </a:solidFill>
              </a:rPr>
              <a:t>, </a:t>
            </a:r>
            <a:r>
              <a:rPr lang="en-GB" sz="1200" dirty="0" err="1">
                <a:solidFill>
                  <a:srgbClr val="000000"/>
                </a:solidFill>
              </a:rPr>
              <a:t>Soydaner</a:t>
            </a:r>
            <a:r>
              <a:rPr lang="en-GB" sz="1200" dirty="0">
                <a:solidFill>
                  <a:srgbClr val="000000"/>
                </a:solidFill>
              </a:rPr>
              <a:t>, &amp; </a:t>
            </a:r>
            <a:r>
              <a:rPr lang="en-GB" sz="1200" dirty="0" err="1">
                <a:solidFill>
                  <a:srgbClr val="000000"/>
                </a:solidFill>
              </a:rPr>
              <a:t>Bahtiyar</a:t>
            </a:r>
            <a:r>
              <a:rPr lang="en-GB" sz="1200" dirty="0">
                <a:solidFill>
                  <a:srgbClr val="000000"/>
                </a:solidFill>
              </a:rPr>
              <a:t>. </a:t>
            </a:r>
            <a:r>
              <a:rPr lang="en-US" sz="1200" dirty="0">
                <a:solidFill>
                  <a:srgbClr val="000000"/>
                </a:solidFill>
              </a:rPr>
              <a:t>Physical Review C </a:t>
            </a:r>
            <a:r>
              <a:rPr lang="en-US" sz="1200" b="1" dirty="0">
                <a:solidFill>
                  <a:srgbClr val="000000"/>
                </a:solidFill>
              </a:rPr>
              <a:t>109</a:t>
            </a:r>
            <a:r>
              <a:rPr lang="en-US" sz="1200" dirty="0">
                <a:solidFill>
                  <a:srgbClr val="000000"/>
                </a:solidFill>
              </a:rPr>
              <a:t>, 064322 (2024)</a:t>
            </a:r>
            <a:endParaRPr lang="en-GB" sz="12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221C9AE-51F1-487D-7EDC-5EBE34CFF21A}"/>
                  </a:ext>
                </a:extLst>
              </p:cNvPr>
              <p:cNvSpPr txBox="1"/>
              <p:nvPr/>
            </p:nvSpPr>
            <p:spPr>
              <a:xfrm>
                <a:off x="689680" y="1313456"/>
                <a:ext cx="3625628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Can test </a:t>
                </a:r>
                <a:r>
                  <a:rPr lang="en-GB" sz="14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nucleosynthesis sensitivity </a:t>
                </a:r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to changes in nuclear properties.</a:t>
                </a:r>
              </a:p>
              <a:p>
                <a:endParaRPr lang="en-GB" sz="1400" dirty="0">
                  <a:solidFill>
                    <a:srgbClr val="000000"/>
                  </a:solidFill>
                  <a:latin typeface="Georgia"/>
                  <a:cs typeface="Georgia"/>
                </a:endParaRPr>
              </a:p>
              <a:p>
                <a14:m>
                  <m:oMath xmlns:m="http://schemas.openxmlformats.org/officeDocument/2006/math">
                    <m:r>
                      <a:rPr lang="en-GB" sz="1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±</m:t>
                    </m:r>
                    <m:r>
                      <a:rPr lang="en-GB" sz="1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𝟎</m:t>
                    </m:r>
                    <m:r>
                      <a:rPr lang="en-GB" sz="1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.</m:t>
                    </m:r>
                    <m:r>
                      <a:rPr lang="en-GB" sz="1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𝟓</m:t>
                    </m:r>
                  </m:oMath>
                </a14:m>
                <a:r>
                  <a:rPr lang="en-GB" sz="14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 MeV </a:t>
                </a:r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variation results in </a:t>
                </a:r>
                <a:r>
                  <a:rPr lang="en-GB" sz="14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order of magnitude impact </a:t>
                </a:r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on isobaric abundances.</a:t>
                </a:r>
              </a:p>
              <a:p>
                <a:endParaRPr lang="en-GB" sz="1400" dirty="0">
                  <a:solidFill>
                    <a:srgbClr val="000000"/>
                  </a:solidFill>
                  <a:latin typeface="Georgia"/>
                  <a:cs typeface="Georgia"/>
                </a:endParaRPr>
              </a:p>
              <a:p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Mass models </a:t>
                </a:r>
                <a:r>
                  <a:rPr lang="en-GB" sz="14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diverge by several MeV</a:t>
                </a:r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 beyond measured nuclei.</a:t>
                </a:r>
              </a:p>
              <a:p>
                <a:endParaRPr lang="en-GB" sz="1400" dirty="0">
                  <a:solidFill>
                    <a:srgbClr val="000000"/>
                  </a:solidFill>
                  <a:latin typeface="Georgia"/>
                  <a:cs typeface="Georgia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221C9AE-51F1-487D-7EDC-5EBE34CFF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680" y="1313456"/>
                <a:ext cx="3625628" cy="2246769"/>
              </a:xfrm>
              <a:prstGeom prst="rect">
                <a:avLst/>
              </a:prstGeom>
              <a:blipFill>
                <a:blip r:embed="rId6"/>
                <a:stretch>
                  <a:fillRect l="-504" t="-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469A47DA-A4FE-0B06-CD20-49089F55C65D}"/>
              </a:ext>
            </a:extLst>
          </p:cNvPr>
          <p:cNvSpPr txBox="1"/>
          <p:nvPr/>
        </p:nvSpPr>
        <p:spPr>
          <a:xfrm>
            <a:off x="7257670" y="3861318"/>
            <a:ext cx="43616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Many important nuclei will </a:t>
            </a:r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remain inaccessible 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even with new facilities</a:t>
            </a:r>
          </a:p>
          <a:p>
            <a:endParaRPr lang="en-GB" sz="1400" dirty="0">
              <a:solidFill>
                <a:srgbClr val="000000"/>
              </a:solidFill>
              <a:latin typeface="Georgia"/>
              <a:cs typeface="Georgia"/>
            </a:endParaRPr>
          </a:p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Novel methods using AI/ML tools are being deployed to improve extrapolation from stability. </a:t>
            </a:r>
          </a:p>
        </p:txBody>
      </p:sp>
    </p:spTree>
    <p:extLst>
      <p:ext uri="{BB962C8B-B14F-4D97-AF65-F5344CB8AC3E}">
        <p14:creationId xmlns:p14="http://schemas.microsoft.com/office/powerpoint/2010/main" val="323092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96EFA-DA5F-64DA-E58B-2ECBE5D83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Required Nuclear Physics Information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12A8F-BADC-B9A2-285D-6C5A5E64F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43F3C5-E8FA-5C04-C91D-2F0BBBD3E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3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8E1523-B9B6-971A-2961-34CD2F48C7C9}"/>
              </a:ext>
            </a:extLst>
          </p:cNvPr>
          <p:cNvSpPr txBox="1"/>
          <p:nvPr/>
        </p:nvSpPr>
        <p:spPr>
          <a:xfrm>
            <a:off x="609600" y="1006282"/>
            <a:ext cx="11142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Nucleosynthesis models primarily require three quantities: masses, half-lives, and </a:t>
            </a:r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reaction rates</a:t>
            </a:r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.</a:t>
            </a:r>
          </a:p>
          <a:p>
            <a:endParaRPr lang="en-GB" dirty="0">
              <a:solidFill>
                <a:srgbClr val="000000"/>
              </a:solidFill>
              <a:latin typeface="Georgia"/>
              <a:cs typeface="Georgia"/>
            </a:endParaRPr>
          </a:p>
          <a:p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Can test the </a:t>
            </a:r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sensitivity</a:t>
            </a:r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 of final abundances to </a:t>
            </a:r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varying nuclear properties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0CEB132-8105-B678-081E-31CC430B289B}"/>
              </a:ext>
            </a:extLst>
          </p:cNvPr>
          <p:cNvGrpSpPr/>
          <p:nvPr/>
        </p:nvGrpSpPr>
        <p:grpSpPr>
          <a:xfrm>
            <a:off x="125809" y="2034193"/>
            <a:ext cx="3962400" cy="2054627"/>
            <a:chOff x="138108" y="2088530"/>
            <a:chExt cx="3962400" cy="205462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3054025-9D19-23EE-CE5F-DBEFE74ED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108" y="2493715"/>
              <a:ext cx="3962400" cy="164944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DAD72F-9D40-095B-F7A5-F9969AA2FA1B}"/>
                </a:ext>
              </a:extLst>
            </p:cNvPr>
            <p:cNvSpPr txBox="1"/>
            <p:nvPr/>
          </p:nvSpPr>
          <p:spPr>
            <a:xfrm>
              <a:off x="699911" y="2088530"/>
              <a:ext cx="30028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0000"/>
                  </a:solidFill>
                  <a:latin typeface="Georgia"/>
                  <a:cs typeface="Georgia"/>
                </a:rPr>
                <a:t>Masses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7F6D2A6-AAF4-4D22-3E79-5925E62393ED}"/>
              </a:ext>
            </a:extLst>
          </p:cNvPr>
          <p:cNvGrpSpPr/>
          <p:nvPr/>
        </p:nvGrpSpPr>
        <p:grpSpPr>
          <a:xfrm>
            <a:off x="4088209" y="2034193"/>
            <a:ext cx="3990983" cy="2054627"/>
            <a:chOff x="4100508" y="2088530"/>
            <a:chExt cx="3990983" cy="205462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0F340D3-00ED-724A-5D22-CC40BF8B8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0508" y="2489099"/>
              <a:ext cx="3990983" cy="16540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43A1CA3-CC52-995D-2290-D0B40DD7F9D9}"/>
                    </a:ext>
                  </a:extLst>
                </p:cNvPr>
                <p:cNvSpPr txBox="1"/>
                <p:nvPr/>
              </p:nvSpPr>
              <p:spPr>
                <a:xfrm>
                  <a:off x="4690894" y="2088530"/>
                  <a:ext cx="300284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eorgia"/>
                        </a:rPr>
                        <m:t>𝜷</m:t>
                      </m:r>
                    </m:oMath>
                  </a14:m>
                  <a:r>
                    <a:rPr lang="en-GB" sz="2000" b="1" dirty="0">
                      <a:solidFill>
                        <a:srgbClr val="000000"/>
                      </a:solidFill>
                      <a:latin typeface="Georgia"/>
                      <a:cs typeface="Georgia"/>
                    </a:rPr>
                    <a:t>-decay Half-lives</a:t>
                  </a: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43A1CA3-CC52-995D-2290-D0B40DD7F9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0894" y="2088530"/>
                  <a:ext cx="3002845" cy="400110"/>
                </a:xfrm>
                <a:prstGeom prst="rect">
                  <a:avLst/>
                </a:prstGeom>
                <a:blipFill>
                  <a:blip r:embed="rId4"/>
                  <a:stretch>
                    <a:fillRect t="-10769" b="-2615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835E64-4FED-DA72-ADCE-B843BA48CFEF}"/>
              </a:ext>
            </a:extLst>
          </p:cNvPr>
          <p:cNvGrpSpPr/>
          <p:nvPr/>
        </p:nvGrpSpPr>
        <p:grpSpPr>
          <a:xfrm>
            <a:off x="8079192" y="1954963"/>
            <a:ext cx="3848689" cy="2133857"/>
            <a:chOff x="8091491" y="2009300"/>
            <a:chExt cx="3848689" cy="213385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6C69547-221B-A3E9-9AC8-F19E462E3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91491" y="2489099"/>
              <a:ext cx="3848689" cy="16540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50FD0E2-2ABD-E904-D116-D368DB678BAD}"/>
                    </a:ext>
                  </a:extLst>
                </p:cNvPr>
                <p:cNvSpPr txBox="1"/>
                <p:nvPr/>
              </p:nvSpPr>
              <p:spPr>
                <a:xfrm>
                  <a:off x="8514412" y="2009300"/>
                  <a:ext cx="300284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Georgia"/>
                        </a:rPr>
                        <m:t>(</m:t>
                      </m:r>
                      <m:r>
                        <a:rPr lang="en-GB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Georgia"/>
                        </a:rPr>
                        <m:t>𝒏</m:t>
                      </m:r>
                      <m:r>
                        <a:rPr lang="en-GB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Georgia"/>
                        </a:rPr>
                        <m:t>,</m:t>
                      </m:r>
                      <m:r>
                        <a:rPr lang="en-GB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eorgia"/>
                        </a:rPr>
                        <m:t>𝜸</m:t>
                      </m:r>
                      <m:r>
                        <a:rPr lang="en-GB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eorgia"/>
                        </a:rPr>
                        <m:t>)</m:t>
                      </m:r>
                    </m:oMath>
                  </a14:m>
                  <a:r>
                    <a:rPr lang="en-GB" sz="2000" b="1" dirty="0">
                      <a:solidFill>
                        <a:srgbClr val="000000"/>
                      </a:solidFill>
                      <a:latin typeface="Georgia"/>
                      <a:cs typeface="Georgia"/>
                    </a:rPr>
                    <a:t> reaction rates</a:t>
                  </a: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50FD0E2-2ABD-E904-D116-D368DB678B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4412" y="2009300"/>
                  <a:ext cx="3002845" cy="400110"/>
                </a:xfrm>
                <a:prstGeom prst="rect">
                  <a:avLst/>
                </a:prstGeom>
                <a:blipFill>
                  <a:blip r:embed="rId6"/>
                  <a:stretch>
                    <a:fillRect t="-10769" b="-2615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D67B847-3064-3751-A59F-EED66B71CED6}"/>
              </a:ext>
            </a:extLst>
          </p:cNvPr>
          <p:cNvSpPr txBox="1"/>
          <p:nvPr/>
        </p:nvSpPr>
        <p:spPr>
          <a:xfrm>
            <a:off x="609600" y="4095282"/>
            <a:ext cx="11142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Example: </a:t>
            </a:r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r-process scenario resulting from a neutron star merger model [1] (darker shade = important)</a:t>
            </a:r>
            <a:endParaRPr lang="en-GB" b="1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46B2E9-D192-4C3D-BA26-62A2FCD64E2F}"/>
              </a:ext>
            </a:extLst>
          </p:cNvPr>
          <p:cNvSpPr txBox="1"/>
          <p:nvPr/>
        </p:nvSpPr>
        <p:spPr>
          <a:xfrm>
            <a:off x="609600" y="4596674"/>
            <a:ext cx="111421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Importance of sensitivity studies:</a:t>
            </a:r>
          </a:p>
          <a:p>
            <a:endParaRPr lang="en-GB" b="1" dirty="0">
              <a:solidFill>
                <a:srgbClr val="000000"/>
              </a:solidFill>
              <a:latin typeface="Georgia"/>
              <a:cs typeface="Georgi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Tell us </a:t>
            </a:r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what to measure in which nuclei </a:t>
            </a:r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out of the thousands that take place in nucleosynthesis.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Georgia"/>
              <a:cs typeface="Georgi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Can </a:t>
            </a:r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assess the impact </a:t>
            </a:r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of a measurement </a:t>
            </a:r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before</a:t>
            </a:r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 </a:t>
            </a:r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and after </a:t>
            </a:r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it has been performed.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EE11F33-BBAE-0ADA-097E-8BF41AC9FA69}"/>
              </a:ext>
            </a:extLst>
          </p:cNvPr>
          <p:cNvSpPr txBox="1"/>
          <p:nvPr/>
        </p:nvSpPr>
        <p:spPr>
          <a:xfrm>
            <a:off x="609600" y="6199600"/>
            <a:ext cx="8477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[1] M.R. </a:t>
            </a:r>
            <a:r>
              <a:rPr lang="en-US" sz="1800" dirty="0" err="1">
                <a:solidFill>
                  <a:srgbClr val="000000"/>
                </a:solidFill>
              </a:rPr>
              <a:t>Mumpower</a:t>
            </a:r>
            <a:r>
              <a:rPr lang="en-US" sz="1800" dirty="0">
                <a:solidFill>
                  <a:srgbClr val="000000"/>
                </a:solidFill>
              </a:rPr>
              <a:t> et al., Progress in Particle and Nuclear Physics </a:t>
            </a:r>
            <a:r>
              <a:rPr lang="en-US" sz="1800" b="1" dirty="0">
                <a:solidFill>
                  <a:srgbClr val="000000"/>
                </a:solidFill>
              </a:rPr>
              <a:t>86</a:t>
            </a:r>
            <a:r>
              <a:rPr lang="en-US" sz="1800" dirty="0">
                <a:solidFill>
                  <a:srgbClr val="000000"/>
                </a:solidFill>
              </a:rPr>
              <a:t> (2016) 86–126</a:t>
            </a:r>
            <a:endParaRPr lang="en-GB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23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42D02-AC3F-EC01-0F3B-506984877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Statistical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099B9-89A1-36A1-991C-D37A5AB80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A0B494-094C-6DEA-841A-DB4E377F5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4</a:t>
            </a:fld>
            <a:endParaRPr lang="en-US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E036DCEB-D0CC-A473-A8D1-524B919AF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2352"/>
          <a:stretch/>
        </p:blipFill>
        <p:spPr>
          <a:xfrm>
            <a:off x="693229" y="1590664"/>
            <a:ext cx="1388122" cy="385795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CCFBC8-0659-3063-CADC-46A1268E57BD}"/>
              </a:ext>
            </a:extLst>
          </p:cNvPr>
          <p:cNvSpPr txBox="1"/>
          <p:nvPr/>
        </p:nvSpPr>
        <p:spPr>
          <a:xfrm>
            <a:off x="609600" y="1071616"/>
            <a:ext cx="1090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In heavier nuclei </a:t>
            </a:r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the threshold is often at located in an excitation range where </a:t>
            </a:r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many levels overlap</a:t>
            </a:r>
          </a:p>
        </p:txBody>
      </p:sp>
      <p:pic>
        <p:nvPicPr>
          <p:cNvPr id="9" name="Google Shape;264;p6">
            <a:extLst>
              <a:ext uri="{FF2B5EF4-FFF2-40B4-BE49-F238E27FC236}">
                <a16:creationId xmlns:a16="http://schemas.microsoft.com/office/drawing/2014/main" id="{603B730D-C0D0-E0EC-D9E8-44A8DC2ABBB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1351" y="2059454"/>
            <a:ext cx="5449048" cy="103895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ight Brace 9">
            <a:extLst>
              <a:ext uri="{FF2B5EF4-FFF2-40B4-BE49-F238E27FC236}">
                <a16:creationId xmlns:a16="http://schemas.microsoft.com/office/drawing/2014/main" id="{FD39736F-0C1B-13F3-B6F1-5BDC1827DCA6}"/>
              </a:ext>
            </a:extLst>
          </p:cNvPr>
          <p:cNvSpPr/>
          <p:nvPr/>
        </p:nvSpPr>
        <p:spPr>
          <a:xfrm rot="5400000">
            <a:off x="4757711" y="2028750"/>
            <a:ext cx="226484" cy="1666527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1C88944D-6BF2-5499-F4E3-72F3D1A28198}"/>
              </a:ext>
            </a:extLst>
          </p:cNvPr>
          <p:cNvSpPr/>
          <p:nvPr/>
        </p:nvSpPr>
        <p:spPr>
          <a:xfrm rot="5400000">
            <a:off x="6453867" y="2032767"/>
            <a:ext cx="234515" cy="166652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595EBE-EED1-08A2-9EA1-452514E64750}"/>
              </a:ext>
            </a:extLst>
          </p:cNvPr>
          <p:cNvSpPr txBox="1"/>
          <p:nvPr/>
        </p:nvSpPr>
        <p:spPr>
          <a:xfrm>
            <a:off x="3793589" y="2993710"/>
            <a:ext cx="2216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C00000"/>
                </a:solidFill>
                <a:latin typeface="Georgia"/>
                <a:cs typeface="Georgia"/>
              </a:rPr>
              <a:t>Compound Nuclear (CN) Formation cross-section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D4686A-6363-E1AA-5936-818CF068A66D}"/>
              </a:ext>
            </a:extLst>
          </p:cNvPr>
          <p:cNvSpPr txBox="1"/>
          <p:nvPr/>
        </p:nvSpPr>
        <p:spPr>
          <a:xfrm>
            <a:off x="5830966" y="2983288"/>
            <a:ext cx="1473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Georgia"/>
                <a:cs typeface="Georgia"/>
              </a:rPr>
              <a:t>CN Decay branching ratio</a:t>
            </a:r>
          </a:p>
        </p:txBody>
      </p:sp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9999CD7D-6675-5410-712E-B09CD0CAE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6506" y="1476261"/>
            <a:ext cx="3258624" cy="41030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2CDF88-0F08-4C2B-81A7-D907F2D25E35}"/>
              </a:ext>
            </a:extLst>
          </p:cNvPr>
          <p:cNvSpPr txBox="1"/>
          <p:nvPr/>
        </p:nvSpPr>
        <p:spPr>
          <a:xfrm>
            <a:off x="2081351" y="1624498"/>
            <a:ext cx="4349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Hauser-</a:t>
            </a:r>
            <a:r>
              <a:rPr lang="en-GB" b="1" dirty="0" err="1">
                <a:solidFill>
                  <a:srgbClr val="000000"/>
                </a:solidFill>
                <a:latin typeface="Georgia"/>
                <a:cs typeface="Georgia"/>
              </a:rPr>
              <a:t>Feshback</a:t>
            </a:r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 Model: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DA9A6E-5073-FB3A-C8F6-E457493E74F4}"/>
              </a:ext>
            </a:extLst>
          </p:cNvPr>
          <p:cNvSpPr txBox="1"/>
          <p:nvPr/>
        </p:nvSpPr>
        <p:spPr>
          <a:xfrm>
            <a:off x="2180596" y="3540956"/>
            <a:ext cx="5449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Treat formation and decay as </a:t>
            </a:r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independent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 processes and represent parameters as </a:t>
            </a:r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averaged 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properties across </a:t>
            </a:r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many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 states.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610DB23-0ED3-6E1C-9CE1-1D5AB70DD839}"/>
                  </a:ext>
                </a:extLst>
              </p:cNvPr>
              <p:cNvSpPr txBox="1"/>
              <p:nvPr/>
            </p:nvSpPr>
            <p:spPr>
              <a:xfrm>
                <a:off x="2180596" y="4098624"/>
                <a:ext cx="5739900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Model Inputs:</a:t>
                </a:r>
              </a:p>
              <a:p>
                <a:endParaRPr lang="en-GB" sz="1400" b="1" dirty="0">
                  <a:solidFill>
                    <a:srgbClr val="000000"/>
                  </a:solidFill>
                  <a:latin typeface="Georgia"/>
                  <a:cs typeface="Georgia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Optical Model </a:t>
                </a:r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(particle transmission probabilities)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Photon Strength Function </a:t>
                </a:r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(</a:t>
                </a: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𝛾</m:t>
                    </m:r>
                  </m:oMath>
                </a14:m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-ray emission probabilities)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Nuclear Level Density </a:t>
                </a:r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(number of levels available)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610DB23-0ED3-6E1C-9CE1-1D5AB70DD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596" y="4098624"/>
                <a:ext cx="5739900" cy="1169551"/>
              </a:xfrm>
              <a:prstGeom prst="rect">
                <a:avLst/>
              </a:prstGeom>
              <a:blipFill>
                <a:blip r:embed="rId5"/>
                <a:stretch>
                  <a:fillRect l="-319" t="-1042" b="-41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7C6AE85B-3FD1-EFDA-FD92-D0676A1FAC16}"/>
              </a:ext>
            </a:extLst>
          </p:cNvPr>
          <p:cNvSpPr txBox="1"/>
          <p:nvPr/>
        </p:nvSpPr>
        <p:spPr>
          <a:xfrm>
            <a:off x="609600" y="5553160"/>
            <a:ext cx="10565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Can perform sensitivity studies on nuclear reaction rates by </a:t>
            </a:r>
            <a:r>
              <a:rPr lang="en-GB" sz="1600" b="1" dirty="0">
                <a:solidFill>
                  <a:srgbClr val="000000"/>
                </a:solidFill>
                <a:latin typeface="Georgia"/>
                <a:cs typeface="Georgia"/>
              </a:rPr>
              <a:t>varying models </a:t>
            </a: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or parameters within models. </a:t>
            </a:r>
          </a:p>
          <a:p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Then feed back to reaction rate limits to nucleosynthesis sensitivity studies.  (caution needed here)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421B98-3F75-FB39-3331-0994313717D7}"/>
              </a:ext>
            </a:extLst>
          </p:cNvPr>
          <p:cNvSpPr txBox="1"/>
          <p:nvPr/>
        </p:nvSpPr>
        <p:spPr>
          <a:xfrm>
            <a:off x="609600" y="6202775"/>
            <a:ext cx="61514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 err="1">
                <a:solidFill>
                  <a:srgbClr val="000000"/>
                </a:solidFill>
              </a:rPr>
              <a:t>Wiedeking</a:t>
            </a:r>
            <a:r>
              <a:rPr lang="en-GB" sz="1400" dirty="0">
                <a:solidFill>
                  <a:srgbClr val="000000"/>
                </a:solidFill>
              </a:rPr>
              <a:t> M, </a:t>
            </a:r>
            <a:r>
              <a:rPr lang="en-GB" sz="1400" dirty="0" err="1">
                <a:solidFill>
                  <a:srgbClr val="000000"/>
                </a:solidFill>
              </a:rPr>
              <a:t>Goriely</a:t>
            </a:r>
            <a:r>
              <a:rPr lang="en-GB" sz="1400" dirty="0">
                <a:solidFill>
                  <a:srgbClr val="000000"/>
                </a:solidFill>
              </a:rPr>
              <a:t> S. Phil. Trans. R. Soc. A </a:t>
            </a:r>
            <a:r>
              <a:rPr lang="en-GB" sz="1400" b="1" dirty="0">
                <a:solidFill>
                  <a:srgbClr val="000000"/>
                </a:solidFill>
              </a:rPr>
              <a:t>382</a:t>
            </a:r>
            <a:r>
              <a:rPr lang="en-GB" sz="1400" dirty="0">
                <a:solidFill>
                  <a:srgbClr val="000000"/>
                </a:solidFill>
              </a:rPr>
              <a:t>: 20230125 (2024)</a:t>
            </a:r>
          </a:p>
        </p:txBody>
      </p:sp>
    </p:spTree>
    <p:extLst>
      <p:ext uri="{BB962C8B-B14F-4D97-AF65-F5344CB8AC3E}">
        <p14:creationId xmlns:p14="http://schemas.microsoft.com/office/powerpoint/2010/main" val="44816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72AD0D-6E78-F46B-D3E5-EB332AB1C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82" y="2161611"/>
            <a:ext cx="2695071" cy="21592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E65FFF-CEE0-D86B-0D9E-3222A1C1F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Nuclear Experiments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8BEA8-F71A-F143-A2FF-BCE62E544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80E40-0296-B09C-F00B-4DA59533C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5" descr="Diagram&#10;&#10;Description automatically generated">
            <a:extLst>
              <a:ext uri="{FF2B5EF4-FFF2-40B4-BE49-F238E27FC236}">
                <a16:creationId xmlns:a16="http://schemas.microsoft.com/office/drawing/2014/main" id="{C450BCC2-428F-9A85-C7FF-8A65B0F74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433" y="802277"/>
            <a:ext cx="4410345" cy="36121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0CD2BC-EF56-6DF9-5402-19298080C4C2}"/>
                  </a:ext>
                </a:extLst>
              </p:cNvPr>
              <p:cNvSpPr txBox="1"/>
              <p:nvPr/>
            </p:nvSpPr>
            <p:spPr>
              <a:xfrm>
                <a:off x="445262" y="992060"/>
                <a:ext cx="4410344" cy="1123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latin typeface="Georgia"/>
                    <a:cs typeface="Georgia"/>
                  </a:rPr>
                  <a:t>Need inverse kinematics</a:t>
                </a:r>
              </a:p>
              <a:p>
                <a:endParaRPr lang="en-GB" sz="1000" b="1" dirty="0">
                  <a:latin typeface="Georgia"/>
                  <a:cs typeface="Georgia"/>
                </a:endParaRPr>
              </a:p>
              <a:p>
                <a:r>
                  <a:rPr lang="en-GB" sz="14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Particle-ID important </a:t>
                </a:r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for reaction tagging AND control of </a:t>
                </a:r>
                <a:r>
                  <a:rPr lang="en-GB" sz="14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contamination in the RIB</a:t>
                </a:r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.</a:t>
                </a:r>
              </a:p>
              <a:p>
                <a:r>
                  <a:rPr lang="en-GB" sz="14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Beam suppression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GB" sz="1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𝒐</m:t>
                        </m:r>
                      </m:sup>
                    </m:sSup>
                  </m:oMath>
                </a14:m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 often required.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0CD2BC-EF56-6DF9-5402-19298080C4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62" y="992060"/>
                <a:ext cx="4410344" cy="1123384"/>
              </a:xfrm>
              <a:prstGeom prst="rect">
                <a:avLst/>
              </a:prstGeom>
              <a:blipFill>
                <a:blip r:embed="rId4"/>
                <a:stretch>
                  <a:fillRect l="-414" t="-1630" b="-27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47176ED-3909-C542-25B7-D0589E874EE1}"/>
              </a:ext>
            </a:extLst>
          </p:cNvPr>
          <p:cNvSpPr txBox="1"/>
          <p:nvPr/>
        </p:nvSpPr>
        <p:spPr>
          <a:xfrm>
            <a:off x="7185576" y="1006852"/>
            <a:ext cx="47338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Georgia"/>
                <a:cs typeface="Georgia"/>
              </a:rPr>
              <a:t>Direct Measurements</a:t>
            </a:r>
          </a:p>
          <a:p>
            <a:endParaRPr lang="en-GB" sz="14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Measure the same reaction as occurs in the star ideally at the relevant energies (Gamow Window). </a:t>
            </a:r>
          </a:p>
          <a:p>
            <a:endParaRPr lang="en-GB" sz="800" dirty="0">
              <a:solidFill>
                <a:srgbClr val="000000"/>
              </a:solidFill>
              <a:latin typeface="Georgia"/>
              <a:cs typeface="Georgia"/>
            </a:endParaRPr>
          </a:p>
          <a:p>
            <a:pPr algn="ctr"/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Not always practical!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B4F4A0B-01BA-1160-5F96-3FEC1E186115}"/>
                  </a:ext>
                </a:extLst>
              </p:cNvPr>
              <p:cNvSpPr txBox="1"/>
              <p:nvPr/>
            </p:nvSpPr>
            <p:spPr>
              <a:xfrm>
                <a:off x="7185574" y="2289090"/>
                <a:ext cx="4740908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latin typeface="Georgia"/>
                    <a:cs typeface="Georgia"/>
                  </a:rPr>
                  <a:t>Indirect Measurements</a:t>
                </a:r>
              </a:p>
              <a:p>
                <a:endParaRPr lang="en-GB" sz="1400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Measure nuclear properties to </a:t>
                </a:r>
                <a:r>
                  <a:rPr lang="en-GB" sz="1400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constrain theoretical models </a:t>
                </a:r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that calculates the cross-section.</a:t>
                </a:r>
              </a:p>
              <a:p>
                <a:endParaRPr lang="en-GB" sz="1400" dirty="0">
                  <a:solidFill>
                    <a:srgbClr val="000000"/>
                  </a:solidFill>
                  <a:latin typeface="Georgia"/>
                  <a:cs typeface="Georgia"/>
                </a:endParaRPr>
              </a:p>
              <a:p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E.g. Surrogate Reaction Method, Oslo or </a:t>
                </a: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𝛽</m:t>
                    </m:r>
                  </m:oMath>
                </a14:m>
                <a:r>
                  <a:rPr lang="en-GB" sz="1400" dirty="0">
                    <a:solidFill>
                      <a:srgbClr val="000000"/>
                    </a:solidFill>
                    <a:latin typeface="Georgia"/>
                    <a:cs typeface="Georgia"/>
                  </a:rPr>
                  <a:t>-Oslo Method. </a:t>
                </a:r>
                <a:endParaRPr lang="en-GB" sz="1400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B4F4A0B-01BA-1160-5F96-3FEC1E186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5574" y="2289090"/>
                <a:ext cx="4740908" cy="1384995"/>
              </a:xfrm>
              <a:prstGeom prst="rect">
                <a:avLst/>
              </a:prstGeom>
              <a:blipFill>
                <a:blip r:embed="rId5"/>
                <a:stretch>
                  <a:fillRect l="-386" t="-1322" b="-30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F812AF84-2712-0EE1-BF44-363FF604E5E4}"/>
              </a:ext>
            </a:extLst>
          </p:cNvPr>
          <p:cNvGrpSpPr/>
          <p:nvPr/>
        </p:nvGrpSpPr>
        <p:grpSpPr>
          <a:xfrm>
            <a:off x="394959" y="4380080"/>
            <a:ext cx="5010586" cy="1849811"/>
            <a:chOff x="525194" y="4363797"/>
            <a:chExt cx="5010586" cy="18498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AFF24DB-B7C7-810F-9AF6-092FB0985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5194" y="4755701"/>
              <a:ext cx="2544899" cy="1457907"/>
            </a:xfrm>
            <a:prstGeom prst="rect">
              <a:avLst/>
            </a:prstGeom>
          </p:spPr>
        </p:pic>
        <p:pic>
          <p:nvPicPr>
            <p:cNvPr id="13" name="Picture 12" descr="Diagram&#10;&#10;Description automatically generated">
              <a:extLst>
                <a:ext uri="{FF2B5EF4-FFF2-40B4-BE49-F238E27FC236}">
                  <a16:creationId xmlns:a16="http://schemas.microsoft.com/office/drawing/2014/main" id="{ECA8376D-2689-3556-38B1-BB2E05D55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77196" y="4429057"/>
              <a:ext cx="2458584" cy="177757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7FEAAFE-1428-3E26-34FC-5532FD662FA0}"/>
                </a:ext>
              </a:extLst>
            </p:cNvPr>
            <p:cNvSpPr txBox="1"/>
            <p:nvPr/>
          </p:nvSpPr>
          <p:spPr>
            <a:xfrm>
              <a:off x="525194" y="4363797"/>
              <a:ext cx="49083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latin typeface="Georgia"/>
                  <a:cs typeface="Georgia"/>
                </a:rPr>
                <a:t>RIB Beam Production Methods</a:t>
              </a:r>
            </a:p>
          </p:txBody>
        </p:sp>
      </p:grpSp>
      <p:pic>
        <p:nvPicPr>
          <p:cNvPr id="2050" name="Picture 2" descr="Unprecedented $399.8M federal investment in TRIUMF advances Canadian  science and innovation">
            <a:extLst>
              <a:ext uri="{FF2B5EF4-FFF2-40B4-BE49-F238E27FC236}">
                <a16:creationId xmlns:a16="http://schemas.microsoft.com/office/drawing/2014/main" id="{BFF8A002-7EC7-5E20-9055-5F03ED65B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1" b="28125"/>
          <a:stretch/>
        </p:blipFill>
        <p:spPr bwMode="auto">
          <a:xfrm>
            <a:off x="3208722" y="2235028"/>
            <a:ext cx="1976884" cy="43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8871546-528C-7AF6-F151-2481769BAD09}"/>
              </a:ext>
            </a:extLst>
          </p:cNvPr>
          <p:cNvGrpSpPr/>
          <p:nvPr/>
        </p:nvGrpSpPr>
        <p:grpSpPr>
          <a:xfrm>
            <a:off x="5139627" y="5492932"/>
            <a:ext cx="6034966" cy="584775"/>
            <a:chOff x="5139627" y="5492932"/>
            <a:chExt cx="6020760" cy="58477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4F8874-5D42-C19A-4751-46608CA0CF4E}"/>
                </a:ext>
              </a:extLst>
            </p:cNvPr>
            <p:cNvSpPr txBox="1"/>
            <p:nvPr/>
          </p:nvSpPr>
          <p:spPr>
            <a:xfrm>
              <a:off x="5139627" y="5669834"/>
              <a:ext cx="57681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latin typeface="Georgia"/>
                  <a:cs typeface="Georgia"/>
                </a:rPr>
                <a:t>Direct measurements with radioactive beams A&gt;56: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770F602-4098-CE00-400B-EB31888C3ACA}"/>
                </a:ext>
              </a:extLst>
            </p:cNvPr>
            <p:cNvSpPr txBox="1"/>
            <p:nvPr/>
          </p:nvSpPr>
          <p:spPr>
            <a:xfrm>
              <a:off x="10753351" y="5492932"/>
              <a:ext cx="40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accent2"/>
                  </a:solidFill>
                  <a:latin typeface="Georgia"/>
                  <a:cs typeface="Georgia"/>
                </a:rPr>
                <a:t>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2006E56-C473-3F8E-0A50-765FBB15F45F}"/>
              </a:ext>
            </a:extLst>
          </p:cNvPr>
          <p:cNvGrpSpPr/>
          <p:nvPr/>
        </p:nvGrpSpPr>
        <p:grpSpPr>
          <a:xfrm>
            <a:off x="7703710" y="5930527"/>
            <a:ext cx="3463780" cy="584775"/>
            <a:chOff x="7703710" y="5930527"/>
            <a:chExt cx="3463780" cy="58477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66A2EE9-2517-A054-8949-2E41C799735B}"/>
                </a:ext>
              </a:extLst>
            </p:cNvPr>
            <p:cNvSpPr txBox="1"/>
            <p:nvPr/>
          </p:nvSpPr>
          <p:spPr>
            <a:xfrm>
              <a:off x="7703710" y="6025095"/>
              <a:ext cx="3156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latin typeface="Georgia"/>
                  <a:cs typeface="Georgia"/>
                </a:rPr>
                <a:t>And in the Gamow window: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D5636E8-4B0C-048D-FC9C-A291AAC04A06}"/>
                </a:ext>
              </a:extLst>
            </p:cNvPr>
            <p:cNvSpPr txBox="1"/>
            <p:nvPr/>
          </p:nvSpPr>
          <p:spPr>
            <a:xfrm>
              <a:off x="10760454" y="5930527"/>
              <a:ext cx="40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accent2"/>
                  </a:solidFill>
                  <a:latin typeface="Georgia"/>
                  <a:cs typeface="Georgia"/>
                </a:rPr>
                <a:t>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D64A407-7707-0D84-FD3A-1B8747A0BA8D}"/>
              </a:ext>
            </a:extLst>
          </p:cNvPr>
          <p:cNvGrpSpPr/>
          <p:nvPr/>
        </p:nvGrpSpPr>
        <p:grpSpPr>
          <a:xfrm>
            <a:off x="11212599" y="5482181"/>
            <a:ext cx="766095" cy="987340"/>
            <a:chOff x="11160387" y="5492931"/>
            <a:chExt cx="766095" cy="98734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F8D4A0E-6F4B-2259-B9DB-22F507F68D6A}"/>
                </a:ext>
              </a:extLst>
            </p:cNvPr>
            <p:cNvSpPr txBox="1"/>
            <p:nvPr/>
          </p:nvSpPr>
          <p:spPr>
            <a:xfrm>
              <a:off x="11512343" y="5492931"/>
              <a:ext cx="40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00B050"/>
                  </a:solidFill>
                  <a:latin typeface="Georgia"/>
                  <a:cs typeface="Georgia"/>
                </a:rPr>
                <a:t>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5E72FC-8DEE-1016-A972-3B4D9479D7CD}"/>
                </a:ext>
              </a:extLst>
            </p:cNvPr>
            <p:cNvSpPr txBox="1"/>
            <p:nvPr/>
          </p:nvSpPr>
          <p:spPr>
            <a:xfrm>
              <a:off x="11519446" y="5895496"/>
              <a:ext cx="4070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00B050"/>
                  </a:solidFill>
                  <a:latin typeface="Georgia"/>
                  <a:cs typeface="Georgia"/>
                </a:rPr>
                <a:t>2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5A7CC2B-1FCE-8030-E9E4-25E0E2A6FC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60387" y="5870435"/>
              <a:ext cx="35195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1AD3DE8-FE11-D840-5EB7-5ADFF7D777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60387" y="6247938"/>
              <a:ext cx="35195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9311256-D11F-E66B-E491-1B6DE188AED6}"/>
              </a:ext>
            </a:extLst>
          </p:cNvPr>
          <p:cNvGrpSpPr/>
          <p:nvPr/>
        </p:nvGrpSpPr>
        <p:grpSpPr>
          <a:xfrm>
            <a:off x="5250717" y="4290985"/>
            <a:ext cx="1964125" cy="1407238"/>
            <a:chOff x="5294090" y="4211125"/>
            <a:chExt cx="1964125" cy="1407238"/>
          </a:xfrm>
        </p:grpSpPr>
        <p:pic>
          <p:nvPicPr>
            <p:cNvPr id="2052" name="Picture 4" descr="Schematic view of the Experimental Storage Ring (ESR) at GSI with the... |  Download Scientific Diagram">
              <a:extLst>
                <a:ext uri="{FF2B5EF4-FFF2-40B4-BE49-F238E27FC236}">
                  <a16:creationId xmlns:a16="http://schemas.microsoft.com/office/drawing/2014/main" id="{882F04DD-FC34-3F87-B60E-71AF8F344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4090" y="4211125"/>
              <a:ext cx="1964125" cy="1407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D728F11-1D61-6D60-99E1-076AFB0B3DAB}"/>
                </a:ext>
              </a:extLst>
            </p:cNvPr>
            <p:cNvSpPr txBox="1"/>
            <p:nvPr/>
          </p:nvSpPr>
          <p:spPr>
            <a:xfrm>
              <a:off x="5882015" y="4612936"/>
              <a:ext cx="788275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556169"/>
                  </a:solidFill>
                  <a:latin typeface="Georgia"/>
                  <a:cs typeface="Georgia"/>
                </a:rPr>
                <a:t>Storage</a:t>
              </a:r>
            </a:p>
            <a:p>
              <a:r>
                <a:rPr lang="en-GB" sz="1400" dirty="0">
                  <a:solidFill>
                    <a:srgbClr val="556169"/>
                  </a:solidFill>
                  <a:latin typeface="Georgia"/>
                  <a:cs typeface="Georgia"/>
                </a:rPr>
                <a:t>Ring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90CED65-0D50-418C-E70D-306649DDC37A}"/>
              </a:ext>
            </a:extLst>
          </p:cNvPr>
          <p:cNvSpPr txBox="1"/>
          <p:nvPr/>
        </p:nvSpPr>
        <p:spPr>
          <a:xfrm>
            <a:off x="6958111" y="3867601"/>
            <a:ext cx="525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Fragmentation energies too high:</a:t>
            </a:r>
          </a:p>
          <a:p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Need to either cool beam (GSI) or stop and extract (</a:t>
            </a:r>
            <a:r>
              <a:rPr lang="en-GB" sz="1400" dirty="0" err="1">
                <a:solidFill>
                  <a:srgbClr val="000000"/>
                </a:solidFill>
                <a:latin typeface="Georgia"/>
                <a:cs typeface="Georgia"/>
              </a:rPr>
              <a:t>ReA@FRIB</a:t>
            </a: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848CCC-BCE6-6086-5B11-1C9FC1BE0232}"/>
              </a:ext>
            </a:extLst>
          </p:cNvPr>
          <p:cNvSpPr txBox="1"/>
          <p:nvPr/>
        </p:nvSpPr>
        <p:spPr>
          <a:xfrm>
            <a:off x="7282209" y="4482742"/>
            <a:ext cx="46371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0000"/>
                </a:solidFill>
                <a:latin typeface="Georgia"/>
                <a:cs typeface="Georgia"/>
              </a:rPr>
              <a:t>What about other ISOL facilities (e.g. ISOLDE)?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No recoil mass separator or storage ring.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Georgia"/>
                <a:cs typeface="Georgia"/>
              </a:rPr>
              <a:t>Beam structure makes heavy-ion PID difficult (instantaneous rate from beam bunching).</a:t>
            </a:r>
          </a:p>
        </p:txBody>
      </p:sp>
    </p:spTree>
    <p:extLst>
      <p:ext uri="{BB962C8B-B14F-4D97-AF65-F5344CB8AC3E}">
        <p14:creationId xmlns:p14="http://schemas.microsoft.com/office/powerpoint/2010/main" val="13034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A265F-632D-A9D2-C746-3D9695A7A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F06D6-F75E-E2FC-C666-7C6B6943D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BB50-49E8-1345-9D23-5003F3EBCCAC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8575F-0933-3C34-F8DB-55995746DF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E1FC531-00FA-C648-975F-58474139C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054" y="2056267"/>
            <a:ext cx="8063996" cy="1098697"/>
          </a:xfrm>
        </p:spPr>
        <p:txBody>
          <a:bodyPr/>
          <a:lstStyle/>
          <a:p>
            <a:r>
              <a:rPr lang="en-US" b="1" dirty="0"/>
              <a:t>Reaction Studies for the Weak r-process</a:t>
            </a:r>
          </a:p>
        </p:txBody>
      </p:sp>
    </p:spTree>
    <p:extLst>
      <p:ext uri="{BB962C8B-B14F-4D97-AF65-F5344CB8AC3E}">
        <p14:creationId xmlns:p14="http://schemas.microsoft.com/office/powerpoint/2010/main" val="2813305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1B077-7A16-9614-643C-3EEBD3AED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Observations from Metal-Poor Stars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260C4-902E-E2AE-BA1D-C2241F864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FDAD3F-D6CD-551B-6A34-CFE146272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7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D36BBAD-C645-AA56-977B-B548CBECA294}"/>
              </a:ext>
            </a:extLst>
          </p:cNvPr>
          <p:cNvGrpSpPr/>
          <p:nvPr/>
        </p:nvGrpSpPr>
        <p:grpSpPr>
          <a:xfrm>
            <a:off x="6886577" y="2104927"/>
            <a:ext cx="4965279" cy="3165271"/>
            <a:chOff x="635560" y="1771221"/>
            <a:chExt cx="3017629" cy="202354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8E2D913-9466-D95C-A492-BAC43B11119F}"/>
                </a:ext>
              </a:extLst>
            </p:cNvPr>
            <p:cNvGrpSpPr/>
            <p:nvPr/>
          </p:nvGrpSpPr>
          <p:grpSpPr>
            <a:xfrm>
              <a:off x="635560" y="1771221"/>
              <a:ext cx="2883462" cy="2023540"/>
              <a:chOff x="655320" y="1031088"/>
              <a:chExt cx="3215640" cy="2558819"/>
            </a:xfrm>
          </p:grpSpPr>
          <p:pic>
            <p:nvPicPr>
              <p:cNvPr id="11" name="Picture 10" descr="Chart, line chart&#10;&#10;Description automatically generated">
                <a:extLst>
                  <a:ext uri="{FF2B5EF4-FFF2-40B4-BE49-F238E27FC236}">
                    <a16:creationId xmlns:a16="http://schemas.microsoft.com/office/drawing/2014/main" id="{350D1257-C495-A2DB-BA2C-8B08B2BBA245}"/>
                  </a:ext>
                </a:extLst>
              </p:cNvPr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1313"/>
              <a:stretch/>
            </p:blipFill>
            <p:spPr>
              <a:xfrm>
                <a:off x="655320" y="1031088"/>
                <a:ext cx="3215639" cy="2188393"/>
              </a:xfrm>
              <a:prstGeom prst="rect">
                <a:avLst/>
              </a:prstGeom>
            </p:spPr>
          </p:pic>
          <p:pic>
            <p:nvPicPr>
              <p:cNvPr id="12" name="Picture 11" descr="Chart, line chart&#10;&#10;Description automatically generated">
                <a:extLst>
                  <a:ext uri="{FF2B5EF4-FFF2-40B4-BE49-F238E27FC236}">
                    <a16:creationId xmlns:a16="http://schemas.microsoft.com/office/drawing/2014/main" id="{657E4B69-74F1-4AA5-A5B7-EE2B94DFB1E3}"/>
                  </a:ext>
                </a:extLst>
              </p:cNvPr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9561"/>
              <a:stretch/>
            </p:blipFill>
            <p:spPr>
              <a:xfrm>
                <a:off x="655320" y="3120678"/>
                <a:ext cx="3215640" cy="469229"/>
              </a:xfrm>
              <a:prstGeom prst="rect">
                <a:avLst/>
              </a:prstGeom>
            </p:spPr>
          </p:pic>
          <p:pic>
            <p:nvPicPr>
              <p:cNvPr id="13" name="Picture 12" descr="Chart, line chart&#10;&#10;Description automatically generated">
                <a:extLst>
                  <a:ext uri="{FF2B5EF4-FFF2-40B4-BE49-F238E27FC236}">
                    <a16:creationId xmlns:a16="http://schemas.microsoft.com/office/drawing/2014/main" id="{20D7EB06-6DAB-5DFB-1A6C-8D4F80E9BEEA}"/>
                  </a:ext>
                </a:extLst>
              </p:cNvPr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81" t="45132" r="83057" b="51313"/>
              <a:stretch/>
            </p:blipFill>
            <p:spPr>
              <a:xfrm>
                <a:off x="920734" y="3080894"/>
                <a:ext cx="246380" cy="159794"/>
              </a:xfrm>
              <a:prstGeom prst="rect">
                <a:avLst/>
              </a:prstGeom>
            </p:spPr>
          </p:pic>
        </p:grpSp>
        <p:sp>
          <p:nvSpPr>
            <p:cNvPr id="9" name="TextBox 2">
              <a:extLst>
                <a:ext uri="{FF2B5EF4-FFF2-40B4-BE49-F238E27FC236}">
                  <a16:creationId xmlns:a16="http://schemas.microsoft.com/office/drawing/2014/main" id="{5570EFC0-A51F-D610-E808-F3A27A267214}"/>
                </a:ext>
              </a:extLst>
            </p:cNvPr>
            <p:cNvSpPr txBox="1"/>
            <p:nvPr/>
          </p:nvSpPr>
          <p:spPr>
            <a:xfrm>
              <a:off x="2463668" y="1986588"/>
              <a:ext cx="1189521" cy="23611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</a:rPr>
                <a:t>Standard r-process</a:t>
              </a:r>
            </a:p>
          </p:txBody>
        </p:sp>
        <p:sp>
          <p:nvSpPr>
            <p:cNvPr id="10" name="TextBox 21">
              <a:extLst>
                <a:ext uri="{FF2B5EF4-FFF2-40B4-BE49-F238E27FC236}">
                  <a16:creationId xmlns:a16="http://schemas.microsoft.com/office/drawing/2014/main" id="{53847404-E976-19A0-AA2B-BE0B360690AA}"/>
                </a:ext>
              </a:extLst>
            </p:cNvPr>
            <p:cNvSpPr txBox="1"/>
            <p:nvPr/>
          </p:nvSpPr>
          <p:spPr>
            <a:xfrm>
              <a:off x="1226856" y="3084732"/>
              <a:ext cx="1008527" cy="23611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chemeClr val="accent1"/>
                  </a:solidFill>
                </a:rPr>
                <a:t>Other process?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A7D4A86-DDA1-1B03-B43D-519FCE363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49" y="1894534"/>
            <a:ext cx="5990492" cy="33756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F05C9E3-1D52-A38C-C86E-F575A28A2849}"/>
              </a:ext>
            </a:extLst>
          </p:cNvPr>
          <p:cNvSpPr txBox="1"/>
          <p:nvPr/>
        </p:nvSpPr>
        <p:spPr>
          <a:xfrm>
            <a:off x="609599" y="1042411"/>
            <a:ext cx="11043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Stars preserve heavy element signatures of the ISM in which they formed (ignoring s-process enhancement in binaries).  For metal poor stars perhaps </a:t>
            </a:r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only one or few rare r-process events </a:t>
            </a:r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contributed.</a:t>
            </a:r>
            <a:endParaRPr lang="en-GB" b="1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289E45-FCD8-B32F-AC5F-C5689008A4AB}"/>
              </a:ext>
            </a:extLst>
          </p:cNvPr>
          <p:cNvSpPr txBox="1"/>
          <p:nvPr/>
        </p:nvSpPr>
        <p:spPr>
          <a:xfrm>
            <a:off x="609600" y="5428123"/>
            <a:ext cx="11043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Many metal-poor stars show abundances that </a:t>
            </a:r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deviate </a:t>
            </a:r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from the “main” r-process pattern. </a:t>
            </a:r>
          </a:p>
          <a:p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Not yet clear what </a:t>
            </a:r>
            <a:r>
              <a:rPr lang="en-GB" b="1" dirty="0">
                <a:solidFill>
                  <a:srgbClr val="000000"/>
                </a:solidFill>
                <a:latin typeface="Georgia"/>
                <a:cs typeface="Georgia"/>
              </a:rPr>
              <a:t>other process </a:t>
            </a:r>
            <a:r>
              <a:rPr lang="en-GB" dirty="0">
                <a:solidFill>
                  <a:srgbClr val="000000"/>
                </a:solidFill>
                <a:latin typeface="Georgia"/>
                <a:cs typeface="Georgia"/>
              </a:rPr>
              <a:t>produce this pattern let alone which sites are responsible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442AB3-AEF6-7DC1-59EB-C0B64AD36FD9}"/>
              </a:ext>
            </a:extLst>
          </p:cNvPr>
          <p:cNvSpPr txBox="1"/>
          <p:nvPr/>
        </p:nvSpPr>
        <p:spPr>
          <a:xfrm>
            <a:off x="609600" y="6132633"/>
            <a:ext cx="32717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K. </a:t>
            </a:r>
            <a:r>
              <a:rPr lang="en-GB" sz="1600" dirty="0" err="1"/>
              <a:t>Farouqi</a:t>
            </a:r>
            <a:r>
              <a:rPr lang="en-GB" sz="1600" dirty="0"/>
              <a:t> et al. </a:t>
            </a:r>
            <a:r>
              <a:rPr lang="pt-BR" sz="1600" dirty="0"/>
              <a:t>A&amp;A 663, A70 (2022)</a:t>
            </a:r>
            <a:endParaRPr lang="en-GB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3051C1-1C5B-8CB8-0CE8-90921BB3493E}"/>
              </a:ext>
            </a:extLst>
          </p:cNvPr>
          <p:cNvSpPr txBox="1"/>
          <p:nvPr/>
        </p:nvSpPr>
        <p:spPr>
          <a:xfrm>
            <a:off x="5905630" y="6101855"/>
            <a:ext cx="61527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C. J. Hansen, F. Montes, and A. </a:t>
            </a:r>
            <a:r>
              <a:rPr lang="en-US" sz="1600" dirty="0" err="1"/>
              <a:t>Arcones</a:t>
            </a:r>
            <a:r>
              <a:rPr lang="en-US" sz="1600" dirty="0"/>
              <a:t>, </a:t>
            </a:r>
            <a:r>
              <a:rPr lang="en-US" sz="1600" dirty="0" err="1"/>
              <a:t>ApJ</a:t>
            </a:r>
            <a:r>
              <a:rPr lang="en-US" sz="1600" dirty="0"/>
              <a:t> </a:t>
            </a:r>
            <a:r>
              <a:rPr lang="en-US" sz="1600" b="1" dirty="0"/>
              <a:t>797</a:t>
            </a:r>
            <a:r>
              <a:rPr lang="en-US" sz="1600" dirty="0"/>
              <a:t>, 123 (2014).</a:t>
            </a:r>
            <a:r>
              <a:rPr lang="da-DK" sz="1600" dirty="0"/>
              <a:t>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61865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991DD622-9635-3469-1540-BC5841D67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445" y="1789892"/>
            <a:ext cx="4926362" cy="2829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E40D75-47C8-D2FD-382E-87D6826BC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weak r-process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D21A1-79CA-EA78-FEC7-720C49D0E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48E295-15B4-894C-1DA6-950013AA0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8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46D286-E232-1E8F-4A7A-6CA71F8D0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229" y="1789892"/>
            <a:ext cx="3809479" cy="29303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31A8B98-DF38-12A0-DAB7-621755FF280B}"/>
                  </a:ext>
                </a:extLst>
              </p:cNvPr>
              <p:cNvSpPr txBox="1"/>
              <p:nvPr/>
            </p:nvSpPr>
            <p:spPr>
              <a:xfrm>
                <a:off x="658673" y="1043354"/>
                <a:ext cx="1140437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0000"/>
                    </a:solidFill>
                    <a:latin typeface="Georgia"/>
                    <a:cs typeface="Georgia"/>
                  </a:rPr>
                  <a:t>Characterised by </a:t>
                </a:r>
                <a:r>
                  <a:rPr lang="en-GB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moderately neutron-rich </a:t>
                </a:r>
                <a:r>
                  <a:rPr lang="en-GB" dirty="0">
                    <a:solidFill>
                      <a:srgbClr val="000000"/>
                    </a:solidFill>
                    <a:latin typeface="Georgia"/>
                    <a:cs typeface="Georgia"/>
                  </a:rPr>
                  <a:t>conditions: 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Georgia"/>
                      </a:rPr>
                      <m:t>𝟎</m:t>
                    </m:r>
                    <m:r>
                      <a:rPr lang="en-GB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Georgia"/>
                      </a:rPr>
                      <m:t>.</m:t>
                    </m:r>
                    <m:r>
                      <a:rPr lang="en-GB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Georgia"/>
                      </a:rPr>
                      <m:t>𝟒</m:t>
                    </m:r>
                    <m:r>
                      <a:rPr lang="en-GB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Georgia"/>
                      </a:rPr>
                      <m:t>&lt;</m:t>
                    </m:r>
                    <m:sSub>
                      <m:sSubPr>
                        <m:ctrlPr>
                          <a:rPr lang="en-GB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en-GB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GB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GB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endParaRPr lang="en-GB" dirty="0">
                  <a:solidFill>
                    <a:srgbClr val="000000"/>
                  </a:solidFill>
                  <a:latin typeface="Georgia"/>
                  <a:cs typeface="Georgia"/>
                </a:endParaRPr>
              </a:p>
              <a:p>
                <a:r>
                  <a:rPr lang="en-GB" dirty="0">
                    <a:solidFill>
                      <a:srgbClr val="000000"/>
                    </a:solidFill>
                    <a:latin typeface="Georgia"/>
                    <a:cs typeface="Georgia"/>
                  </a:rPr>
                  <a:t>Candidate site in </a:t>
                </a:r>
                <a:r>
                  <a:rPr lang="en-GB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neutrino-driven winds of supernovae </a:t>
                </a:r>
                <a:r>
                  <a:rPr lang="en-GB" dirty="0">
                    <a:solidFill>
                      <a:srgbClr val="000000"/>
                    </a:solidFill>
                    <a:latin typeface="Georgia"/>
                    <a:cs typeface="Georgia"/>
                  </a:rPr>
                  <a:t>but may also occur in </a:t>
                </a:r>
                <a:r>
                  <a:rPr lang="en-GB" b="1" dirty="0">
                    <a:solidFill>
                      <a:srgbClr val="000000"/>
                    </a:solidFill>
                    <a:latin typeface="Georgia"/>
                    <a:cs typeface="Georgia"/>
                  </a:rPr>
                  <a:t>parts of NSM ejecta</a:t>
                </a:r>
                <a:r>
                  <a:rPr lang="en-GB" dirty="0">
                    <a:solidFill>
                      <a:srgbClr val="000000"/>
                    </a:solidFill>
                    <a:latin typeface="Georgia"/>
                    <a:cs typeface="Georgia"/>
                  </a:rPr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31A8B98-DF38-12A0-DAB7-621755FF2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673" y="1043354"/>
                <a:ext cx="11404373" cy="646331"/>
              </a:xfrm>
              <a:prstGeom prst="rect">
                <a:avLst/>
              </a:prstGeom>
              <a:blipFill>
                <a:blip r:embed="rId4"/>
                <a:stretch>
                  <a:fillRect l="-428" t="-471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65900F2-1ECF-F155-08B6-EFAB4E198895}"/>
                  </a:ext>
                </a:extLst>
              </p:cNvPr>
              <p:cNvSpPr txBox="1"/>
              <p:nvPr/>
            </p:nvSpPr>
            <p:spPr>
              <a:xfrm>
                <a:off x="915153" y="4690082"/>
                <a:ext cx="10620356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000000"/>
                    </a:solidFill>
                    <a:latin typeface="Georgia"/>
                    <a:cs typeface="Georgia"/>
                  </a:rPr>
                  <a:t>Starts in NSE until an alpha-rich freeze-out occurs.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Georgia"/>
                      </a:rPr>
                      <m:t>(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Georgia"/>
                      </a:rPr>
                      <m:t>𝑛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Georgia"/>
                      </a:rPr>
                      <m:t>,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𝛾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)↔(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𝛾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,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𝑛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)</m:t>
                    </m:r>
                  </m:oMath>
                </a14:m>
                <a:r>
                  <a:rPr lang="en-GB" dirty="0">
                    <a:solidFill>
                      <a:srgbClr val="000000"/>
                    </a:solidFill>
                    <a:latin typeface="Georgia"/>
                    <a:cs typeface="Georgia"/>
                  </a:rPr>
                  <a:t> equilibrium occurs only 3 to 5 neutrons from stability. Expansion timescale is way faster than beta-decay. So not important for final Z</a:t>
                </a:r>
              </a:p>
              <a:p>
                <a:endParaRPr lang="en-GB" dirty="0">
                  <a:solidFill>
                    <a:srgbClr val="000000"/>
                  </a:solidFill>
                  <a:latin typeface="Georgia"/>
                  <a:cs typeface="Georgia"/>
                </a:endParaRPr>
              </a:p>
              <a:p>
                <a:r>
                  <a:rPr lang="en-GB" dirty="0">
                    <a:solidFill>
                      <a:srgbClr val="000000"/>
                    </a:solidFill>
                    <a:latin typeface="Georgia"/>
                    <a:cs typeface="Georgia"/>
                  </a:rPr>
                  <a:t>Charged-particle induced reactions start to drop out of equilibrium.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Georgia"/>
                      </a:rPr>
                      <m:t>(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𝛼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,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𝑛</m:t>
                    </m:r>
                    <m:r>
                      <a:rPr lang="en-GB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Georgia"/>
                      </a:rPr>
                      <m:t>)</m:t>
                    </m:r>
                  </m:oMath>
                </a14:m>
                <a:r>
                  <a:rPr lang="en-GB" dirty="0">
                    <a:solidFill>
                      <a:srgbClr val="000000"/>
                    </a:solidFill>
                    <a:latin typeface="Georgia"/>
                    <a:cs typeface="Georgia"/>
                  </a:rPr>
                  <a:t> reactions are the fastest out of equilibrium reactions at 3 to 5 GK.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65900F2-1ECF-F155-08B6-EFAB4E198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153" y="4690082"/>
                <a:ext cx="10620356" cy="1477328"/>
              </a:xfrm>
              <a:prstGeom prst="rect">
                <a:avLst/>
              </a:prstGeom>
              <a:blipFill>
                <a:blip r:embed="rId5"/>
                <a:stretch>
                  <a:fillRect l="-459" t="-2058" r="-115" b="-53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A5CF1C2-6B2E-32C1-6DC4-F804E2457EBD}"/>
              </a:ext>
            </a:extLst>
          </p:cNvPr>
          <p:cNvSpPr txBox="1"/>
          <p:nvPr/>
        </p:nvSpPr>
        <p:spPr>
          <a:xfrm>
            <a:off x="5741894" y="6150927"/>
            <a:ext cx="61479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J. Bliss </a:t>
            </a:r>
            <a:r>
              <a:rPr lang="en-US" sz="1600" i="1" dirty="0"/>
              <a:t>et al., </a:t>
            </a:r>
            <a:r>
              <a:rPr lang="en-US" sz="1600" dirty="0"/>
              <a:t>J. Phys. G: </a:t>
            </a:r>
            <a:r>
              <a:rPr lang="en-US" sz="1600" dirty="0" err="1"/>
              <a:t>Nucl</a:t>
            </a:r>
            <a:r>
              <a:rPr lang="en-US" sz="1600" dirty="0"/>
              <a:t>. Part. Phys. </a:t>
            </a:r>
            <a:r>
              <a:rPr lang="en-US" sz="1600" b="1" dirty="0"/>
              <a:t>44</a:t>
            </a:r>
            <a:r>
              <a:rPr lang="en-US" sz="1600" dirty="0"/>
              <a:t> (2017) 054003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7078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04CBE-10EA-CA4C-83EF-219144902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Uncertain conditions and uncertain reaction rates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E285E-9F01-49EA-5756-7B3D3C040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B0AF-0385-E74A-825E-6D737D1E37D6}" type="datetime2">
              <a:rPr lang="en-GB" smtClean="0"/>
              <a:t>Thursday, 20 February 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925AAD-AD4D-2CFA-EC9F-AE42162A6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9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7CE54C-A0E7-A8A6-89BF-702925ECD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95" y="3535531"/>
            <a:ext cx="3948216" cy="25888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02F085-43FD-D446-A345-B3D23E224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241" y="2971257"/>
            <a:ext cx="4580962" cy="3209363"/>
          </a:xfrm>
          <a:prstGeom prst="rect">
            <a:avLst/>
          </a:prstGeo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9B6A66BD-ADB7-3520-C273-F838F6E1BC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1802" y="965026"/>
            <a:ext cx="4189802" cy="25888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7BCFC6-FDA8-32E6-E749-23BAB85425A5}"/>
              </a:ext>
            </a:extLst>
          </p:cNvPr>
          <p:cNvSpPr txBox="1"/>
          <p:nvPr/>
        </p:nvSpPr>
        <p:spPr>
          <a:xfrm>
            <a:off x="4432797" y="1126456"/>
            <a:ext cx="74361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The initial conditions of the wind heavily impact final abundances.</a:t>
            </a:r>
          </a:p>
          <a:p>
            <a:endParaRPr lang="en-GB" sz="1600" dirty="0">
              <a:solidFill>
                <a:srgbClr val="000000"/>
              </a:solidFill>
              <a:latin typeface="Georgia"/>
              <a:cs typeface="Georgia"/>
            </a:endParaRPr>
          </a:p>
          <a:p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Varying nuclear reactions within uncertainties also changes abundances </a:t>
            </a:r>
          </a:p>
          <a:p>
            <a:endParaRPr lang="en-GB" sz="1600" dirty="0">
              <a:solidFill>
                <a:srgbClr val="000000"/>
              </a:solidFill>
              <a:latin typeface="Georgia"/>
              <a:cs typeface="Georgia"/>
            </a:endParaRPr>
          </a:p>
          <a:p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Effect on abundances is of </a:t>
            </a:r>
            <a:r>
              <a:rPr lang="en-GB" sz="1600" b="1" dirty="0">
                <a:solidFill>
                  <a:srgbClr val="000000"/>
                </a:solidFill>
                <a:latin typeface="Georgia"/>
                <a:cs typeface="Georgia"/>
              </a:rPr>
              <a:t>similar order to observational uncertainties. </a:t>
            </a: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By </a:t>
            </a:r>
            <a:r>
              <a:rPr lang="en-GB" sz="1600" b="1" dirty="0">
                <a:solidFill>
                  <a:srgbClr val="000000"/>
                </a:solidFill>
                <a:latin typeface="Georgia"/>
                <a:cs typeface="Georgia"/>
              </a:rPr>
              <a:t>constraining the nuclear reactions</a:t>
            </a:r>
            <a:r>
              <a:rPr lang="en-GB" sz="1600" dirty="0">
                <a:solidFill>
                  <a:srgbClr val="000000"/>
                </a:solidFill>
                <a:latin typeface="Georgia"/>
                <a:cs typeface="Georgia"/>
              </a:rPr>
              <a:t>, observations can be used to </a:t>
            </a:r>
            <a:r>
              <a:rPr lang="en-GB" sz="1600" b="1" dirty="0">
                <a:solidFill>
                  <a:srgbClr val="000000"/>
                </a:solidFill>
                <a:latin typeface="Georgia"/>
                <a:cs typeface="Georgia"/>
              </a:rPr>
              <a:t>find the matching conditions.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E6CE2B-E161-F418-194A-3FC10CA44470}"/>
              </a:ext>
            </a:extLst>
          </p:cNvPr>
          <p:cNvSpPr txBox="1"/>
          <p:nvPr/>
        </p:nvSpPr>
        <p:spPr>
          <a:xfrm>
            <a:off x="395344" y="6180620"/>
            <a:ext cx="61479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J. Bliss </a:t>
            </a:r>
            <a:r>
              <a:rPr lang="en-US" sz="1600" i="1" dirty="0"/>
              <a:t>et al., </a:t>
            </a:r>
            <a:r>
              <a:rPr lang="en-US" sz="1600" dirty="0"/>
              <a:t>J. Phys. G: </a:t>
            </a:r>
            <a:r>
              <a:rPr lang="en-US" sz="1600" dirty="0" err="1"/>
              <a:t>Nucl</a:t>
            </a:r>
            <a:r>
              <a:rPr lang="en-US" sz="1600" dirty="0"/>
              <a:t>. Part. Phys. </a:t>
            </a:r>
            <a:r>
              <a:rPr lang="en-US" sz="1600" b="1" dirty="0"/>
              <a:t>44</a:t>
            </a:r>
            <a:r>
              <a:rPr lang="en-US" sz="1600" dirty="0"/>
              <a:t> (2017) 054003</a:t>
            </a:r>
            <a:endParaRPr lang="en-GB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F1E71D-A2CD-4960-051B-92190CF0EF07}"/>
              </a:ext>
            </a:extLst>
          </p:cNvPr>
          <p:cNvSpPr txBox="1"/>
          <p:nvPr/>
        </p:nvSpPr>
        <p:spPr>
          <a:xfrm>
            <a:off x="5846241" y="6153141"/>
            <a:ext cx="6174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A. Psaltis, et al., </a:t>
            </a:r>
            <a:r>
              <a:rPr lang="en-US" dirty="0" err="1"/>
              <a:t>ApJ</a:t>
            </a:r>
            <a:r>
              <a:rPr lang="en-US" dirty="0"/>
              <a:t>, 935:27 11, (2022)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676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UniOfSurrey-PowerPointMasterStandardWidth">
  <a:themeElements>
    <a:clrScheme name="Custom 1">
      <a:dk1>
        <a:srgbClr val="203D75"/>
      </a:dk1>
      <a:lt1>
        <a:srgbClr val="FFFFFF"/>
      </a:lt1>
      <a:dk2>
        <a:srgbClr val="1F497D"/>
      </a:dk2>
      <a:lt2>
        <a:srgbClr val="A59E94"/>
      </a:lt2>
      <a:accent1>
        <a:srgbClr val="006AA0"/>
      </a:accent1>
      <a:accent2>
        <a:srgbClr val="BD0F30"/>
      </a:accent2>
      <a:accent3>
        <a:srgbClr val="9DAC24"/>
      </a:accent3>
      <a:accent4>
        <a:srgbClr val="672669"/>
      </a:accent4>
      <a:accent5>
        <a:srgbClr val="328C9E"/>
      </a:accent5>
      <a:accent6>
        <a:srgbClr val="EC7520"/>
      </a:accent6>
      <a:hlink>
        <a:srgbClr val="006AA0"/>
      </a:hlink>
      <a:folHlink>
        <a:srgbClr val="67266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solidFill>
              <a:srgbClr val="556169"/>
            </a:solidFill>
            <a:latin typeface="Georgia"/>
            <a:cs typeface="Georgi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8B15EF0-E442-EA42-8823-5DB6C41AA88F}" vid="{1CAA126C-E2F8-D34F-B26D-880E003D52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6b902693-1074-40aa-9e21-d89446a2ebb5}" enabled="0" method="" siteId="{6b902693-1074-40aa-9e21-d89446a2ebb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UniOfSurrey-PowerPointMasterStandardWidth</Template>
  <TotalTime>0</TotalTime>
  <Words>2615</Words>
  <Application>Microsoft Office PowerPoint</Application>
  <PresentationFormat>Widescreen</PresentationFormat>
  <Paragraphs>314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Cambria Math</vt:lpstr>
      <vt:lpstr>Georgia</vt:lpstr>
      <vt:lpstr>Wingdings</vt:lpstr>
      <vt:lpstr>UniOfSurrey-PowerPointMasterStandardWidth</vt:lpstr>
      <vt:lpstr>Direct Measurements with Radioactive Beams for Heavy Element Nucleosynthesis</vt:lpstr>
      <vt:lpstr>Heavy Element Production</vt:lpstr>
      <vt:lpstr>Required Nuclear Physics Information</vt:lpstr>
      <vt:lpstr>Statistical Model</vt:lpstr>
      <vt:lpstr>Nuclear Experiments</vt:lpstr>
      <vt:lpstr>Reaction Studies for the Weak r-process</vt:lpstr>
      <vt:lpstr>Observations from Metal-Poor Stars</vt:lpstr>
      <vt:lpstr>The weak r-process</vt:lpstr>
      <vt:lpstr>Uncertain conditions and uncertain reaction rates</vt:lpstr>
      <vt:lpstr>Important Reactions for the Weak r-process</vt:lpstr>
      <vt:lpstr>Recent Experimental Efforts</vt:lpstr>
      <vt:lpstr>TRIUMF: Canada’s national particle accelerator centre</vt:lpstr>
      <vt:lpstr>Largest cyclotron in the world</vt:lpstr>
      <vt:lpstr>The Isotope Separator and Accelerator (ISAC) Facility</vt:lpstr>
      <vt:lpstr>New Target Material</vt:lpstr>
      <vt:lpstr>The EMMA+TIGRESS Set-up</vt:lpstr>
      <vt:lpstr>Test Measurement of 86Kr(α,n)89Sr</vt:lpstr>
      <vt:lpstr>Study of 94Sr(α,n)97Zr using EMMA+TIGRESS</vt:lpstr>
      <vt:lpstr>First measurement of a weak r-process reaction with radioactive beam.</vt:lpstr>
      <vt:lpstr>What next? Neutron Detectors &amp; ARIEL (Advanced Rare Isotope Laboratory)</vt:lpstr>
      <vt:lpstr>Direct Measurements with radioactive beams at FRIB</vt:lpstr>
      <vt:lpstr>SECAR Facility</vt:lpstr>
      <vt:lpstr>p-process studies with SECAR</vt:lpstr>
      <vt:lpstr>Summary</vt:lpstr>
      <vt:lpstr>When direct measurements are not possible… Introducing the FAUST Project</vt:lpstr>
      <vt:lpstr>PowerPoint Presentation</vt:lpstr>
      <vt:lpstr>Astrophysical impact of 83Rb(p,γ)84Sr measurement</vt:lpstr>
      <vt:lpstr>The Statistical Model</vt:lpstr>
      <vt:lpstr>Required Nuclear Physics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Henderson, Jack Dr (Maths &amp; Physics)</dc:creator>
  <cp:lastModifiedBy>Williams, Matthew Dr (Maths &amp; Physics)</cp:lastModifiedBy>
  <cp:revision>36</cp:revision>
  <dcterms:created xsi:type="dcterms:W3CDTF">2023-05-30T13:28:13Z</dcterms:created>
  <dcterms:modified xsi:type="dcterms:W3CDTF">2025-02-20T14:41:11Z</dcterms:modified>
</cp:coreProperties>
</file>