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661" r:id="rId2"/>
    <p:sldId id="693" r:id="rId3"/>
    <p:sldId id="694" r:id="rId4"/>
    <p:sldId id="662" r:id="rId5"/>
    <p:sldId id="603" r:id="rId6"/>
    <p:sldId id="619" r:id="rId7"/>
    <p:sldId id="270" r:id="rId8"/>
    <p:sldId id="620" r:id="rId9"/>
    <p:sldId id="623" r:id="rId10"/>
    <p:sldId id="569" r:id="rId11"/>
    <p:sldId id="663" r:id="rId12"/>
    <p:sldId id="664" r:id="rId13"/>
    <p:sldId id="607" r:id="rId14"/>
    <p:sldId id="621" r:id="rId15"/>
    <p:sldId id="499" r:id="rId16"/>
    <p:sldId id="578" r:id="rId17"/>
    <p:sldId id="608" r:id="rId18"/>
    <p:sldId id="622" r:id="rId19"/>
    <p:sldId id="665" r:id="rId20"/>
    <p:sldId id="502" r:id="rId21"/>
    <p:sldId id="541" r:id="rId22"/>
    <p:sldId id="666" r:id="rId23"/>
    <p:sldId id="667" r:id="rId24"/>
    <p:sldId id="672" r:id="rId25"/>
    <p:sldId id="628" r:id="rId26"/>
    <p:sldId id="642" r:id="rId27"/>
    <p:sldId id="679" r:id="rId28"/>
    <p:sldId id="680" r:id="rId29"/>
    <p:sldId id="681" r:id="rId30"/>
    <p:sldId id="682" r:id="rId31"/>
    <p:sldId id="683" r:id="rId32"/>
    <p:sldId id="684" r:id="rId33"/>
    <p:sldId id="685" r:id="rId34"/>
    <p:sldId id="686" r:id="rId35"/>
    <p:sldId id="687" r:id="rId36"/>
    <p:sldId id="688" r:id="rId37"/>
    <p:sldId id="689" r:id="rId38"/>
    <p:sldId id="669" r:id="rId39"/>
    <p:sldId id="670" r:id="rId40"/>
    <p:sldId id="671" r:id="rId41"/>
    <p:sldId id="673" r:id="rId42"/>
    <p:sldId id="690" r:id="rId43"/>
    <p:sldId id="691" r:id="rId44"/>
    <p:sldId id="692" r:id="rId45"/>
    <p:sldId id="695" r:id="rId46"/>
    <p:sldId id="697" r:id="rId47"/>
    <p:sldId id="698" r:id="rId48"/>
    <p:sldId id="617" r:id="rId49"/>
    <p:sldId id="618" r:id="rId50"/>
    <p:sldId id="674" r:id="rId51"/>
    <p:sldId id="67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94469"/>
  </p:normalViewPr>
  <p:slideViewPr>
    <p:cSldViewPr snapToGrid="0">
      <p:cViewPr varScale="1">
        <p:scale>
          <a:sx n="142" d="100"/>
          <a:sy n="142" d="100"/>
        </p:scale>
        <p:origin x="1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9925F-C60D-1046-80FA-1CDBEF002507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7AB33-EF11-3741-9BBF-6B0341AD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CAF61-9946-B248-B230-E738D8BA5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4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895-C4BA-6B42-9AC9-576FD441A823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9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1387-AC3D-7146-85AF-A3918488BFEA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8299-55C6-8D45-B41D-E1D27F7DBA5C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EF09-9F27-E440-95A5-4B4C68FAE491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EA8-087F-5543-BD6F-82FAAE47CFFE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C729-2CB8-124D-A9BD-1A48343CEDDB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D29-BC6A-5540-BFD9-1D1C8308FF8F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2329-D566-C249-B05C-4180150BC062}" type="datetime1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4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AB0-C7AD-7042-8190-895AED224FA3}" type="datetime1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FFFA-D64F-B645-9755-EF2554B59600}" type="datetime1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FB08-F153-B34A-A658-CA14A6971731}" type="datetime1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1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1566-81D3-0943-A838-B179572CBF78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3A2A-D8F0-A74C-B2A5-150AE3C6548C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80.emf"/><Relationship Id="rId7" Type="http://schemas.openxmlformats.org/officeDocument/2006/relationships/image" Target="../media/image82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7.png"/><Relationship Id="rId7" Type="http://schemas.openxmlformats.org/officeDocument/2006/relationships/image" Target="../media/image104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C12A9-8705-7D4F-AC8E-8E6850FB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943" y="659219"/>
            <a:ext cx="5843917" cy="305356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Probing small-</a:t>
            </a:r>
            <a:r>
              <a:rPr lang="en-US" i="1" dirty="0"/>
              <a:t>x</a:t>
            </a:r>
            <a:r>
              <a:rPr lang="en-US" dirty="0"/>
              <a:t> helicity and OAM distributions in particle production at RHIC and EIC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94081-AECF-8E49-8BDB-B7EA92B4F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943" y="4147247"/>
            <a:ext cx="5452533" cy="1783508"/>
          </a:xfrm>
        </p:spPr>
        <p:txBody>
          <a:bodyPr>
            <a:normAutofit/>
          </a:bodyPr>
          <a:lstStyle/>
          <a:p>
            <a:r>
              <a:rPr lang="en-US" dirty="0"/>
              <a:t>Yuri Kovchegov</a:t>
            </a:r>
          </a:p>
          <a:p>
            <a:r>
              <a:rPr lang="en-US" dirty="0"/>
              <a:t>The Ohio state university</a:t>
            </a:r>
          </a:p>
        </p:txBody>
      </p:sp>
      <p:pic>
        <p:nvPicPr>
          <p:cNvPr id="4" name="Picture 3" descr="Forest road with vanishing point">
            <a:extLst>
              <a:ext uri="{FF2B5EF4-FFF2-40B4-BE49-F238E27FC236}">
                <a16:creationId xmlns:a16="http://schemas.microsoft.com/office/drawing/2014/main" id="{7F9407F0-96AF-4FCD-89FE-2E540D97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1" r="2728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BED29-1435-644E-9818-3E3E7A6F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2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0BEF-1402-8E18-4973-A38E331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Sub-eikonal quark S-matrix in background gluon and quark 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4836-563E-8193-E7AC-7C1C164B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The full sub-eikonal S-matrix for massless quarks is (</a:t>
            </a:r>
            <a:r>
              <a:rPr lang="en-US" sz="2000" dirty="0" err="1"/>
              <a:t>Balitsky&amp;Tarasov</a:t>
            </a:r>
            <a:r>
              <a:rPr lang="en-US" sz="2000" dirty="0"/>
              <a:t> ‘15; KPS ‘17; YK, Sievert, ‘18; Chirilli ’18; Altinoluk et al, ’20; YK, Santiago ‘21)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A988-19EE-8E9B-AF70-E6D77725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0DA76-E119-70B3-F4BE-80CCD507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09" y="1605256"/>
            <a:ext cx="8342807" cy="1339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4FD1A-A7E4-099B-BCC8-8A6021FA9C8F}"/>
              </a:ext>
            </a:extLst>
          </p:cNvPr>
          <p:cNvSpPr txBox="1"/>
          <p:nvPr/>
        </p:nvSpPr>
        <p:spPr>
          <a:xfrm>
            <a:off x="4691270" y="3858938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independent”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382ED-82F1-28D9-9262-A157B8DE84B4}"/>
              </a:ext>
            </a:extLst>
          </p:cNvPr>
          <p:cNvSpPr txBox="1"/>
          <p:nvPr/>
        </p:nvSpPr>
        <p:spPr>
          <a:xfrm>
            <a:off x="6486099" y="3858938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dependent”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5F562-2A1E-2614-09AA-EF64D95D4415}"/>
              </a:ext>
            </a:extLst>
          </p:cNvPr>
          <p:cNvSpPr txBox="1"/>
          <p:nvPr/>
        </p:nvSpPr>
        <p:spPr>
          <a:xfrm>
            <a:off x="6345035" y="5909287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independent”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7D802-D2C6-10CE-5AC0-4051FE932A9E}"/>
              </a:ext>
            </a:extLst>
          </p:cNvPr>
          <p:cNvSpPr txBox="1"/>
          <p:nvPr/>
        </p:nvSpPr>
        <p:spPr>
          <a:xfrm>
            <a:off x="8104661" y="58925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dependent”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D928-2622-4231-3EF3-5587696D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53126"/>
            <a:ext cx="10515600" cy="210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C9C2D-F339-4127-EE8F-7125F64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656" y="3919919"/>
            <a:ext cx="3229301" cy="3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7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141B6-8801-92E9-E7CC-D4709280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0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Gluon Helicity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0907F-18B5-D08D-C45E-65F7616E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calculation gives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we defined a new dipole amplitude G</a:t>
            </a:r>
            <a:r>
              <a:rPr lang="en-US" sz="2000" baseline="-25000" dirty="0"/>
              <a:t>2</a:t>
            </a:r>
            <a:r>
              <a:rPr lang="en-US" sz="2000" dirty="0"/>
              <a:t> (cf. Hatta et al, 2016; KPS 2017)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563D-00B2-9E10-7C6F-77C5911E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A6D6D-B536-A586-5296-35B705ED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378" y="1543742"/>
            <a:ext cx="6281530" cy="662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3284F-6098-255A-8B3C-940C099C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378" y="2581052"/>
            <a:ext cx="7513995" cy="576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B0EAD-0B82-20DA-1C31-E89B03ECF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70" y="4971136"/>
            <a:ext cx="5033618" cy="54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DC4E4-7288-2D54-EBFD-0E3D5DB5F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257" y="4139411"/>
            <a:ext cx="6909486" cy="549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1D0A9-3F0B-9BAF-50F6-39521BCB4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69" y="5686634"/>
            <a:ext cx="6756401" cy="7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A639B0-5BA1-CEA4-5BA9-28A286CC3836}"/>
              </a:ext>
            </a:extLst>
          </p:cNvPr>
          <p:cNvSpPr txBox="1"/>
          <p:nvPr/>
        </p:nvSpPr>
        <p:spPr>
          <a:xfrm>
            <a:off x="7802217" y="4971136"/>
            <a:ext cx="4001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this D-D operator? Turns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 it is related to the DD operator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from before.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8631B5-07D9-6E88-E54C-9FA4161E08C5}"/>
              </a:ext>
            </a:extLst>
          </p:cNvPr>
          <p:cNvCxnSpPr/>
          <p:nvPr/>
        </p:nvCxnSpPr>
        <p:spPr>
          <a:xfrm>
            <a:off x="3906078" y="3319670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23B1A9-0430-724B-56EC-727C369160E1}"/>
              </a:ext>
            </a:extLst>
          </p:cNvPr>
          <p:cNvCxnSpPr/>
          <p:nvPr/>
        </p:nvCxnSpPr>
        <p:spPr>
          <a:xfrm flipV="1">
            <a:off x="3906078" y="1451667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590639-4A7D-F04F-4F48-AF151D48B05E}"/>
              </a:ext>
            </a:extLst>
          </p:cNvPr>
          <p:cNvCxnSpPr/>
          <p:nvPr/>
        </p:nvCxnSpPr>
        <p:spPr>
          <a:xfrm>
            <a:off x="3906078" y="1451667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27025C-C7EE-6BCB-9122-2217ACBD6257}"/>
              </a:ext>
            </a:extLst>
          </p:cNvPr>
          <p:cNvCxnSpPr/>
          <p:nvPr/>
        </p:nvCxnSpPr>
        <p:spPr>
          <a:xfrm flipV="1">
            <a:off x="11870635" y="1451666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67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312C-F996-3216-8FB0-BB57B7D1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Helicity PDF and 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7442-86E1-77E0-77BE-8ADA79E6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690"/>
            <a:ext cx="10515600" cy="4627660"/>
          </a:xfrm>
        </p:spPr>
        <p:txBody>
          <a:bodyPr>
            <a:normAutofit/>
          </a:bodyPr>
          <a:lstStyle/>
          <a:p>
            <a:r>
              <a:rPr lang="en-US" sz="2000" dirty="0"/>
              <a:t>The flavor-singlet quark helicity PDF and TMD are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have defined another operator: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130D-5F4A-E1BF-20F0-7C7CF2AF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06DB906-F6DD-ACBC-27CD-458BDD25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7" y="166844"/>
            <a:ext cx="3468757" cy="30086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C76A6E-1AD1-8D58-D455-9536E2A2364B}"/>
              </a:ext>
            </a:extLst>
          </p:cNvPr>
          <p:cNvCxnSpPr>
            <a:cxnSpLocks/>
          </p:cNvCxnSpPr>
          <p:nvPr/>
        </p:nvCxnSpPr>
        <p:spPr>
          <a:xfrm>
            <a:off x="954156" y="4164496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457FEE-2244-8837-3AD0-6CD0D4580457}"/>
              </a:ext>
            </a:extLst>
          </p:cNvPr>
          <p:cNvCxnSpPr>
            <a:cxnSpLocks/>
          </p:cNvCxnSpPr>
          <p:nvPr/>
        </p:nvCxnSpPr>
        <p:spPr>
          <a:xfrm flipV="1">
            <a:off x="954156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89CEB7-E809-F7A8-CB12-C423A5614361}"/>
              </a:ext>
            </a:extLst>
          </p:cNvPr>
          <p:cNvCxnSpPr>
            <a:cxnSpLocks/>
          </p:cNvCxnSpPr>
          <p:nvPr/>
        </p:nvCxnSpPr>
        <p:spPr>
          <a:xfrm>
            <a:off x="954156" y="2140227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39535-54D9-00D4-CF3F-9B622815D047}"/>
              </a:ext>
            </a:extLst>
          </p:cNvPr>
          <p:cNvCxnSpPr>
            <a:cxnSpLocks/>
          </p:cNvCxnSpPr>
          <p:nvPr/>
        </p:nvCxnSpPr>
        <p:spPr>
          <a:xfrm flipV="1">
            <a:off x="8398565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9591431-C18D-6E98-2B11-10AFAEED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18" y="2399992"/>
            <a:ext cx="4579883" cy="605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695B7-295A-5B9E-64F4-BB8296D77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365" y="3270169"/>
            <a:ext cx="5804451" cy="590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B84D28-C0DA-7050-2A7A-495064E64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871515"/>
            <a:ext cx="7772400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6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AD6-C52A-74B0-556D-2B458822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3788"/>
            <a:ext cx="10515600" cy="1325563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14D-CBC0-5FA2-12C7-913D88D47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543"/>
            <a:ext cx="10515600" cy="5061298"/>
          </a:xfrm>
        </p:spPr>
        <p:txBody>
          <a:bodyPr>
            <a:norm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1</a:t>
            </a:r>
            <a:r>
              <a:rPr lang="en-US" sz="2000" dirty="0"/>
              <a:t> structure function is obtained similarly, using DIS in the dipole picture: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One gets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</a:t>
            </a:r>
            <a:r>
              <a:rPr lang="en-US" sz="2000" baseline="-25000" dirty="0"/>
              <a:t>2</a:t>
            </a:r>
            <a:r>
              <a:rPr lang="en-US" sz="2000" dirty="0"/>
              <a:t> was defined before. This is the gluon PDF contribution to g</a:t>
            </a:r>
            <a:r>
              <a:rPr lang="en-US" sz="2000" baseline="-25000" dirty="0"/>
              <a:t>1</a:t>
            </a:r>
            <a:r>
              <a:rPr lang="en-US" sz="2000" dirty="0"/>
              <a:t>. </a:t>
            </a:r>
          </a:p>
          <a:p>
            <a:r>
              <a:rPr lang="en-US" sz="2000" dirty="0"/>
              <a:t>The dipole amplitude Q is due to F</a:t>
            </a:r>
            <a:r>
              <a:rPr lang="en-US" sz="2000" baseline="30000" dirty="0"/>
              <a:t>12 </a:t>
            </a:r>
            <a:r>
              <a:rPr lang="en-US" sz="2000" dirty="0"/>
              <a:t>&amp; axial current. </a:t>
            </a:r>
          </a:p>
          <a:p>
            <a:r>
              <a:rPr lang="en-US" sz="2000" dirty="0"/>
              <a:t>The contribution of G</a:t>
            </a:r>
            <a:r>
              <a:rPr lang="en-US" sz="2000" baseline="-25000" dirty="0"/>
              <a:t>2</a:t>
            </a:r>
            <a:r>
              <a:rPr lang="en-US" sz="2000" dirty="0"/>
              <a:t> comes from the DD operator in the quark S-matrix.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05CFA-C8D3-BAD7-0BB1-FB3872DE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2C9B-94A7-DB88-B5F5-A1E9E93D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67" y="2171167"/>
            <a:ext cx="10883065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C6E0F-208D-E3CD-2684-3E29B8B7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62" y="3754357"/>
            <a:ext cx="7615427" cy="10345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512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3CC9B-6725-D69A-9722-F8D49350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86FA08-8A50-0DBD-B977-03B1C3F199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7"/>
                <a:ext cx="10515600" cy="494550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The amplitude Q is defined by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with                                                     , where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U = adjoint light-cone Wilson line.</a:t>
                </a:r>
              </a:p>
              <a:p>
                <a:r>
                  <a:rPr lang="en-US" sz="2000" dirty="0"/>
                  <a:t>Summary: we have dipole amplitudes Q and G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 We also have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2000" dirty="0"/>
                  <a:t>, but it can be expressed in terms of Q and G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after one step of evolution.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86FA08-8A50-0DBD-B977-03B1C3F19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7"/>
                <a:ext cx="10515600" cy="4945503"/>
              </a:xfrm>
              <a:blipFill>
                <a:blip r:embed="rId2"/>
                <a:stretch>
                  <a:fillRect l="-603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4EDB-D9A0-EB45-7025-209F39E3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35F7E-DDF5-25C1-8894-535859189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77" y="2096247"/>
            <a:ext cx="6316046" cy="55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6220F-25DE-60AA-D8D4-3FF9D5AC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148" y="2812599"/>
            <a:ext cx="2648934" cy="37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3247F-3902-845E-1979-602A48EA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688" y="3351744"/>
            <a:ext cx="5672623" cy="779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58446-E048-8F33-3AFC-7A105222F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479" y="4241161"/>
            <a:ext cx="9719041" cy="868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7097E-9131-6D4C-4115-0CC3F2644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313" y="729445"/>
            <a:ext cx="4129157" cy="6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for Polarized Quark Dipole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6038"/>
            <a:ext cx="8229600" cy="4420859"/>
          </a:xfrm>
        </p:spPr>
      </p:pic>
      <p:sp>
        <p:nvSpPr>
          <p:cNvPr id="5" name="TextBox 4"/>
          <p:cNvSpPr txBox="1"/>
          <p:nvPr/>
        </p:nvSpPr>
        <p:spPr>
          <a:xfrm>
            <a:off x="2057400" y="1143000"/>
            <a:ext cx="6985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can construct an evolution equation for the polarized dipole: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6515" y="2960914"/>
            <a:ext cx="36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Spin-dependent (non-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vertex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185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043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1" y="3145581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688771" y="2515148"/>
            <a:ext cx="141514" cy="5878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42710" y="5069541"/>
            <a:ext cx="1538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shock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(proton)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482958" y="4475124"/>
            <a:ext cx="95831" cy="500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113060" y="5741894"/>
            <a:ext cx="929651" cy="147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>
            <a:off x="3029629" y="3718560"/>
            <a:ext cx="305754" cy="2438400"/>
          </a:xfrm>
          <a:prstGeom prst="leftBrace">
            <a:avLst>
              <a:gd name="adj1" fmla="val 8333"/>
              <a:gd name="adj2" fmla="val 5035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847" y="4476095"/>
            <a:ext cx="1477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 evolution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74EA-0A7C-0EC2-0CE6-56FDBCF1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1" y="208958"/>
            <a:ext cx="10515600" cy="1325563"/>
          </a:xfrm>
        </p:spPr>
        <p:txBody>
          <a:bodyPr/>
          <a:lstStyle/>
          <a:p>
            <a:r>
              <a:rPr lang="en-US" dirty="0"/>
              <a:t>Large N</a:t>
            </a:r>
            <a:r>
              <a:rPr lang="en-US" baseline="-25000" dirty="0"/>
              <a:t>c</a:t>
            </a:r>
            <a:br>
              <a:rPr lang="en-US" baseline="-25000" dirty="0"/>
            </a:br>
            <a:r>
              <a:rPr lang="en-US" dirty="0"/>
              <a:t>Evolution: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65CC-86AB-26D3-71B6-8BC711D2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625" y="208958"/>
            <a:ext cx="8436057" cy="1009816"/>
          </a:xfrm>
        </p:spPr>
        <p:txBody>
          <a:bodyPr>
            <a:noAutofit/>
          </a:bodyPr>
          <a:lstStyle/>
          <a:p>
            <a:r>
              <a:rPr lang="en-US" sz="1800" dirty="0"/>
              <a:t>At large-N</a:t>
            </a:r>
            <a:r>
              <a:rPr lang="en-US" sz="1800" baseline="-25000" dirty="0"/>
              <a:t>c</a:t>
            </a:r>
            <a:r>
              <a:rPr lang="en-US" sz="1800" dirty="0"/>
              <a:t> the equations close (Q </a:t>
            </a:r>
            <a:r>
              <a:rPr lang="en-US" sz="1800" dirty="0">
                <a:sym typeface="Wingdings" pitchFamily="2" charset="2"/>
              </a:rPr>
              <a:t> G).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Initial version by YK, D. Pitonyak, M. Sievert ’15-’18 (KPS), terms with subscript 2 due to YK, F.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Cougoulic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A. Tarasov, Y. Tawabutr ‘22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1E680-FE66-4693-49BD-7D9D6A7B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10817-CAEA-C9F6-7360-E134EA8D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971" y="1358796"/>
            <a:ext cx="8436057" cy="53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7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“Neighbor” dipole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38" y="1570823"/>
            <a:ext cx="10474232" cy="4968089"/>
          </a:xfrm>
        </p:spPr>
        <p:txBody>
          <a:bodyPr>
            <a:normAutofit/>
          </a:bodyPr>
          <a:lstStyle/>
          <a:p>
            <a:r>
              <a:rPr lang="en-US" sz="2000" dirty="0"/>
              <a:t>There is a new object in the evolution equation – </a:t>
            </a:r>
            <a:r>
              <a:rPr lang="en-US" sz="2000" b="1" dirty="0"/>
              <a:t>the</a:t>
            </a:r>
            <a:r>
              <a:rPr lang="en-US" sz="2000" dirty="0"/>
              <a:t> </a:t>
            </a:r>
            <a:r>
              <a:rPr lang="en-US" sz="2000" b="1" dirty="0"/>
              <a:t>neighbor dipole amplitude</a:t>
            </a:r>
            <a:r>
              <a:rPr lang="en-US" sz="2000" dirty="0"/>
              <a:t>.</a:t>
            </a:r>
          </a:p>
          <a:p>
            <a:r>
              <a:rPr lang="en-US" sz="2000" dirty="0"/>
              <a:t>This is specific for the DLA evolution. Gluon emission may happen in one dipole, but, due to lifetime ordering, may ‘know’ about another dipole: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denote the evolution in the neighbor dipole 02 by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8" y="3176314"/>
            <a:ext cx="7768432" cy="1587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61" y="4890282"/>
            <a:ext cx="1835339" cy="332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174" y="5771975"/>
            <a:ext cx="1476658" cy="401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24E6-CAF2-2844-A979-9EC65125D4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C6ABB-E6D5-EEC8-687D-99983153FFA2}"/>
              </a:ext>
            </a:extLst>
          </p:cNvPr>
          <p:cNvSpPr txBox="1"/>
          <p:nvPr/>
        </p:nvSpPr>
        <p:spPr>
          <a:xfrm>
            <a:off x="3076832" y="397023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z’</a:t>
            </a:r>
          </a:p>
        </p:txBody>
      </p:sp>
    </p:spTree>
    <p:extLst>
      <p:ext uri="{BB962C8B-B14F-4D97-AF65-F5344CB8AC3E}">
        <p14:creationId xmlns:p14="http://schemas.microsoft.com/office/powerpoint/2010/main" val="19182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CAD-106F-EC3F-C1E9-6DBCDFBA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Tale of Two Intercepts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5917-A964-6DE6-EB11-61FE14A0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72420"/>
            <a:ext cx="10837127" cy="4083930"/>
          </a:xfrm>
        </p:spPr>
        <p:txBody>
          <a:bodyPr>
            <a:normAutofit/>
          </a:bodyPr>
          <a:lstStyle/>
          <a:p>
            <a:r>
              <a:rPr lang="en-US" sz="2000" dirty="0"/>
              <a:t>Analytic solution of the large-N</a:t>
            </a:r>
            <a:r>
              <a:rPr lang="en-US" sz="2000" baseline="-25000" dirty="0"/>
              <a:t>c</a:t>
            </a:r>
            <a:r>
              <a:rPr lang="en-US" sz="2000" dirty="0"/>
              <a:t> evolution was found in J. Borden, YK, 2304.06161 [hep-</a:t>
            </a:r>
            <a:r>
              <a:rPr lang="en-US" sz="2000" dirty="0" err="1"/>
              <a:t>ph</a:t>
            </a:r>
            <a:r>
              <a:rPr lang="en-US" sz="2000" dirty="0"/>
              <a:t>].</a:t>
            </a:r>
          </a:p>
          <a:p>
            <a:r>
              <a:rPr lang="en-US" sz="2000" dirty="0"/>
              <a:t>J. Bartels, B. Ermolaev, and M. Ryskin (BER, 1996) used IR evolution equations to get: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Us:</a:t>
            </a:r>
          </a:p>
          <a:p>
            <a:endParaRPr lang="en-US" sz="2000" dirty="0"/>
          </a:p>
          <a:p>
            <a:r>
              <a:rPr lang="en-US" sz="2000" dirty="0"/>
              <a:t>Our numerical solution from 2022 also gave the intercept of 3.660 or 3.661, but we believed we had larger error bars.</a:t>
            </a:r>
          </a:p>
          <a:p>
            <a:r>
              <a:rPr lang="en-US" sz="2000" dirty="0"/>
              <a:t>We (still) disagree with BER. Albeit in the 3</a:t>
            </a:r>
            <a:r>
              <a:rPr lang="en-US" sz="2000" baseline="30000" dirty="0"/>
              <a:t>rd</a:t>
            </a:r>
            <a:r>
              <a:rPr lang="en-US" sz="2000" dirty="0"/>
              <a:t> decimal point…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C3A0-4B8F-0BA7-DC7B-84A6F3D0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3373C-86E7-CC76-32A7-2929C71E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89" y="3429000"/>
            <a:ext cx="4920048" cy="77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14E6-D2F5-04A7-B469-214D3854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31" y="4368802"/>
            <a:ext cx="6967331" cy="660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D0775-993D-E5C9-27BE-A5A71D90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58" y="1344906"/>
            <a:ext cx="5579679" cy="7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A7C90-B964-1085-8386-9D157BBD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26" y="0"/>
            <a:ext cx="10515600" cy="1325563"/>
          </a:xfrm>
        </p:spPr>
        <p:txBody>
          <a:bodyPr/>
          <a:lstStyle/>
          <a:p>
            <a:r>
              <a:rPr lang="en-US" dirty="0"/>
              <a:t>Large 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 err="1"/>
              <a:t>&amp;N</a:t>
            </a:r>
            <a:r>
              <a:rPr lang="en-US" baseline="-25000" dirty="0" err="1"/>
              <a:t>f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Evolution Equations</a:t>
            </a:r>
          </a:p>
        </p:txBody>
      </p:sp>
      <p:pic>
        <p:nvPicPr>
          <p:cNvPr id="6" name="Content Placeholder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074CE5D9-892D-E139-5D05-BF3EF140F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726" y="136525"/>
            <a:ext cx="6410325" cy="6599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1ED2C-B611-9D34-0C6C-39C00F71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3AB4C-E894-6CAB-CCDA-6C5A8D7CB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9" y="3492590"/>
            <a:ext cx="5241851" cy="1924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151351-96A5-1F3C-12C8-C30ACB02432B}"/>
              </a:ext>
            </a:extLst>
          </p:cNvPr>
          <p:cNvSpPr txBox="1"/>
          <p:nvPr/>
        </p:nvSpPr>
        <p:spPr>
          <a:xfrm>
            <a:off x="291275" y="2078991"/>
            <a:ext cx="523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Beyond large-N</a:t>
            </a:r>
            <a:r>
              <a:rPr lang="en-US" baseline="-25000" dirty="0"/>
              <a:t>c</a:t>
            </a:r>
            <a:r>
              <a:rPr lang="en-US" dirty="0"/>
              <a:t>, one needs to add the</a:t>
            </a:r>
            <a:br>
              <a:rPr lang="en-US" dirty="0"/>
            </a:br>
            <a:r>
              <a:rPr lang="en-US" dirty="0"/>
              <a:t>quark-to-gluon and gluon-to-quark transitions</a:t>
            </a:r>
            <a:br>
              <a:rPr lang="en-US" dirty="0"/>
            </a:br>
            <a:r>
              <a:rPr lang="en-US" dirty="0"/>
              <a:t>(G. </a:t>
            </a:r>
            <a:r>
              <a:rPr lang="en-US" dirty="0" err="1"/>
              <a:t>Chirilli</a:t>
            </a:r>
            <a:r>
              <a:rPr lang="en-US" dirty="0"/>
              <a:t>, 2101.12744 [hep-</a:t>
            </a:r>
            <a:r>
              <a:rPr lang="en-US" dirty="0" err="1"/>
              <a:t>ph</a:t>
            </a:r>
            <a:r>
              <a:rPr lang="en-US" dirty="0"/>
              <a:t>]; </a:t>
            </a:r>
            <a:br>
              <a:rPr lang="en-US" dirty="0"/>
            </a:br>
            <a:r>
              <a:rPr lang="en-US" dirty="0"/>
              <a:t>J. Borden, YK, M. Li, 2406.11647 [hep-</a:t>
            </a:r>
            <a:r>
              <a:rPr lang="en-US" dirty="0" err="1"/>
              <a:t>ph</a:t>
            </a:r>
            <a:r>
              <a:rPr lang="en-US" dirty="0"/>
              <a:t>]):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BCB19-0679-A39C-C929-02D95AE7BC83}"/>
              </a:ext>
            </a:extLst>
          </p:cNvPr>
          <p:cNvSpPr txBox="1"/>
          <p:nvPr/>
        </p:nvSpPr>
        <p:spPr>
          <a:xfrm>
            <a:off x="291275" y="5475060"/>
            <a:ext cx="4815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results in the </a:t>
            </a:r>
            <a:r>
              <a:rPr lang="en-US" dirty="0" err="1"/>
              <a:t>large-N</a:t>
            </a:r>
            <a:r>
              <a:rPr lang="en-US" baseline="-25000" dirty="0" err="1"/>
              <a:t>c</a:t>
            </a:r>
            <a:r>
              <a:rPr lang="en-US" dirty="0" err="1"/>
              <a:t>&amp;N</a:t>
            </a:r>
            <a:r>
              <a:rPr lang="en-US" baseline="-25000" dirty="0" err="1"/>
              <a:t>f</a:t>
            </a:r>
            <a:r>
              <a:rPr lang="en-US" dirty="0"/>
              <a:t> evolution</a:t>
            </a:r>
            <a:br>
              <a:rPr lang="en-US" dirty="0"/>
            </a:br>
            <a:r>
              <a:rPr lang="en-US" dirty="0"/>
              <a:t>equations given here (transition terms are</a:t>
            </a:r>
            <a:br>
              <a:rPr lang="en-US" dirty="0"/>
            </a:br>
            <a:r>
              <a:rPr lang="en-US" dirty="0"/>
              <a:t>in blue). Agrees with DGLAP anomalous </a:t>
            </a:r>
            <a:br>
              <a:rPr lang="en-US" dirty="0"/>
            </a:br>
            <a:r>
              <a:rPr lang="en-US" dirty="0"/>
              <a:t>dimensions to 3 known loops.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C13E8-3CD8-985E-DA7C-638FE1A6B1F2}"/>
              </a:ext>
            </a:extLst>
          </p:cNvPr>
          <p:cNvSpPr txBox="1"/>
          <p:nvPr/>
        </p:nvSpPr>
        <p:spPr>
          <a:xfrm>
            <a:off x="186175" y="1125796"/>
            <a:ext cx="5474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version by YK, D. </a:t>
            </a:r>
            <a:r>
              <a:rPr lang="en-US" dirty="0" err="1"/>
              <a:t>Pitonyak</a:t>
            </a:r>
            <a:r>
              <a:rPr lang="en-US" dirty="0"/>
              <a:t>, M. Sievert </a:t>
            </a:r>
            <a:br>
              <a:rPr lang="en-US" dirty="0"/>
            </a:br>
            <a:r>
              <a:rPr lang="en-US" dirty="0"/>
              <a:t>’15-’18 (KPS), modifications with subscript 2 due</a:t>
            </a:r>
            <a:br>
              <a:rPr lang="en-US" dirty="0"/>
            </a:br>
            <a:r>
              <a:rPr lang="en-US" dirty="0"/>
              <a:t>to YK, F. </a:t>
            </a:r>
            <a:r>
              <a:rPr lang="en-US" dirty="0" err="1"/>
              <a:t>Cougoulic</a:t>
            </a:r>
            <a:r>
              <a:rPr lang="en-US" dirty="0"/>
              <a:t>, A. Tarasov, Y. Tawabutr ‘22.</a:t>
            </a:r>
          </a:p>
        </p:txBody>
      </p:sp>
    </p:spTree>
    <p:extLst>
      <p:ext uri="{BB962C8B-B14F-4D97-AF65-F5344CB8AC3E}">
        <p14:creationId xmlns:p14="http://schemas.microsoft.com/office/powerpoint/2010/main" val="24060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315A-26F2-A089-38C9-08293C0E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4003-909C-4A20-0272-169B4EC4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Based on work done with Dan Pitonyak and Matt Sievert (2015-2018, 2021-present), Florian Cougoulic (2019-present), </a:t>
            </a:r>
            <a:r>
              <a:rPr lang="en-US" sz="2400"/>
              <a:t>Gabe Santiago (2020-present), </a:t>
            </a:r>
            <a:r>
              <a:rPr lang="en-US" sz="2400" dirty="0"/>
              <a:t>Josh Tawabutr (2020-present), Andrey Tarasov (2021-present), Daniel Adamiak, Wally Melnitchouk, Nobuo Sato (2021-present), Jeremy Borden (2023-present), Ming Li (2023-present), Brandon Manley (2023-present), Nick Baldonado (2022-present), </a:t>
            </a:r>
            <a:r>
              <a:rPr lang="en-US" sz="2400" dirty="0" err="1"/>
              <a:t>Zardo</a:t>
            </a:r>
            <a:r>
              <a:rPr lang="en-US" sz="2400" dirty="0"/>
              <a:t> Becker (2024-present).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823CB-5FF6-9375-00A1-002341DB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3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54BA-18AE-1F43-81EF-298E987C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04045"/>
            <a:ext cx="7886700" cy="1325563"/>
          </a:xfrm>
        </p:spPr>
        <p:txBody>
          <a:bodyPr/>
          <a:lstStyle/>
          <a:p>
            <a:r>
              <a:rPr lang="en-US" dirty="0"/>
              <a:t>Helicity JIMWLK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5BBDD1-CB00-C648-BA2D-6F1025C8BBEC}"/>
              </a:ext>
            </a:extLst>
          </p:cNvPr>
          <p:cNvSpPr txBox="1">
            <a:spLocks/>
          </p:cNvSpPr>
          <p:nvPr/>
        </p:nvSpPr>
        <p:spPr>
          <a:xfrm>
            <a:off x="1302027" y="1529607"/>
            <a:ext cx="10316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To go beyond the large-N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large-N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&amp;N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limits need to write down a helicity analogue of JIMWLK evolution.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This has been done in F. Cougoulic, YK, arXiv:1910.04268 [hep-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ph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],</a:t>
            </a: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 arXiv:2005.14688 [</a:t>
            </a:r>
            <a:r>
              <a:rPr lang="pt-BR" sz="2000" dirty="0" err="1">
                <a:solidFill>
                  <a:prstClr val="black"/>
                </a:solidFill>
                <a:latin typeface="Calibri" panose="020F0502020204030204"/>
              </a:rPr>
              <a:t>hep-ph</a:t>
            </a: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]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):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with                                          and the kernel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2B75B0-9493-8B47-99F9-093A2F7FE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33" y="2637725"/>
            <a:ext cx="7529804" cy="580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F7F1FF-060C-EB49-B20F-862C692D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7" y="3843150"/>
            <a:ext cx="7265774" cy="2128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715DA-FB1E-274A-B72F-E4473D8A9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655" y="3308780"/>
            <a:ext cx="2180535" cy="300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7D7DC-3D34-CF46-88C1-A929CCBD220C}"/>
              </a:ext>
            </a:extLst>
          </p:cNvPr>
          <p:cNvSpPr txBox="1"/>
          <p:nvPr/>
        </p:nvSpPr>
        <p:spPr>
          <a:xfrm>
            <a:off x="7745896" y="4440745"/>
            <a:ext cx="320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Regular (spin-averaged) JIMWLK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1BA7B-95B2-034F-B28C-586B525A9C2F}"/>
              </a:ext>
            </a:extLst>
          </p:cNvPr>
          <p:cNvSpPr txBox="1"/>
          <p:nvPr/>
        </p:nvSpPr>
        <p:spPr>
          <a:xfrm>
            <a:off x="7745896" y="4959061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Polarized gluon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AB0AC-ED76-774F-8718-CFFA1F5FD9FA}"/>
              </a:ext>
            </a:extLst>
          </p:cNvPr>
          <p:cNvSpPr txBox="1"/>
          <p:nvPr/>
        </p:nvSpPr>
        <p:spPr>
          <a:xfrm>
            <a:off x="7745896" y="5463441"/>
            <a:ext cx="260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Polarized quark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11278-0AC8-7E43-90EB-6F5B9A9D03B4}"/>
              </a:ext>
            </a:extLst>
          </p:cNvPr>
          <p:cNvSpPr txBox="1"/>
          <p:nvPr/>
        </p:nvSpPr>
        <p:spPr>
          <a:xfrm>
            <a:off x="9128336" y="3520610"/>
            <a:ext cx="18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Life-time ordered!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96D45-855B-3448-B019-E92D0134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2134C-88A3-0441-B969-98507E5F5B5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922497-79A7-0444-9E01-4AFE0614D340}"/>
              </a:ext>
            </a:extLst>
          </p:cNvPr>
          <p:cNvCxnSpPr/>
          <p:nvPr/>
        </p:nvCxnSpPr>
        <p:spPr>
          <a:xfrm flipH="1">
            <a:off x="8678590" y="3858288"/>
            <a:ext cx="449746" cy="22297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AACA9BF-BDF5-C74E-B9DF-AF9E06A50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45" y="713403"/>
            <a:ext cx="5150898" cy="585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36C55B-F325-B94D-9CA5-8669E4989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803" y="203549"/>
            <a:ext cx="2330654" cy="305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DB0DD-02E1-072A-0045-19A4D3EDEBA5}"/>
              </a:ext>
            </a:extLst>
          </p:cNvPr>
          <p:cNvSpPr txBox="1"/>
          <p:nvPr/>
        </p:nvSpPr>
        <p:spPr>
          <a:xfrm>
            <a:off x="1277459" y="6118743"/>
            <a:ext cx="907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Warning: the equation is incomplete, need to add other sub-eikonal corrections (</a:t>
            </a:r>
            <a:r>
              <a:rPr lang="en-US" i="1" dirty="0">
                <a:solidFill>
                  <a:srgbClr val="C00000"/>
                </a:solidFill>
              </a:rPr>
              <a:t>a la </a:t>
            </a:r>
            <a:r>
              <a:rPr lang="en-US" dirty="0">
                <a:solidFill>
                  <a:srgbClr val="C00000"/>
                </a:solidFill>
              </a:rPr>
              <a:t>our ‘22 &amp; ‘24 papers)! </a:t>
            </a:r>
          </a:p>
        </p:txBody>
      </p:sp>
    </p:spTree>
    <p:extLst>
      <p:ext uri="{BB962C8B-B14F-4D97-AF65-F5344CB8AC3E}">
        <p14:creationId xmlns:p14="http://schemas.microsoft.com/office/powerpoint/2010/main" val="35812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F97F-F1EF-C446-84ED-1A9C95C3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817" y="261375"/>
            <a:ext cx="903798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Helicity McLerran-</a:t>
            </a:r>
            <a:r>
              <a:rPr lang="en-US" sz="3600" dirty="0" err="1"/>
              <a:t>Venugopalan</a:t>
            </a:r>
            <a:r>
              <a:rPr lang="en-US" sz="3600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AD68B-E0CE-8A4D-9A13-582ECA38D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0748" y="1586938"/>
            <a:ext cx="9644269" cy="4625019"/>
          </a:xfrm>
        </p:spPr>
        <p:txBody>
          <a:bodyPr>
            <a:normAutofit/>
          </a:bodyPr>
          <a:lstStyle/>
          <a:p>
            <a:r>
              <a:rPr lang="en-US" sz="2000" dirty="0"/>
              <a:t>The initial conditions for helicity JIMWLK are given by the helicity MV model, with the weight functional (F. Cougoulic, YK, 2005.14688 [hep-</a:t>
            </a:r>
            <a:r>
              <a:rPr lang="en-US" sz="2000" dirty="0" err="1"/>
              <a:t>ph</a:t>
            </a:r>
            <a:r>
              <a:rPr lang="en-US" sz="2000" dirty="0"/>
              <a:t>])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</a:t>
            </a:r>
          </a:p>
          <a:p>
            <a:endParaRPr lang="en-US" sz="2000" dirty="0"/>
          </a:p>
          <a:p>
            <a:r>
              <a:rPr lang="en-US" sz="2000" dirty="0"/>
              <a:t>The parameters                              are ~ “saturation scales” of helicity-plus and helicity-minus partons.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254C-77E4-644E-ABA1-084B4AE7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2134C-88A3-0441-B969-98507E5F5B5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84BC1-9181-ED4F-8249-B091E9F5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75" y="2799982"/>
            <a:ext cx="10292425" cy="122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5A0CD-BAD2-9C46-812E-B95875536D6D}"/>
              </a:ext>
            </a:extLst>
          </p:cNvPr>
          <p:cNvSpPr txBox="1"/>
          <p:nvPr/>
        </p:nvSpPr>
        <p:spPr>
          <a:xfrm>
            <a:off x="5023348" y="2383292"/>
            <a:ext cx="140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Standard MV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48EC2-DCE7-9A4E-9513-EEF949615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44" y="4495240"/>
            <a:ext cx="2707309" cy="35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6158C-9F43-BA4B-9557-5720A75B7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019" y="5461090"/>
            <a:ext cx="1369391" cy="25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1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3D78F-7420-796B-391B-57D085BE5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6AA6-7301-7A7B-1B5B-AFAA10DF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DIS and SIDIS</a:t>
            </a:r>
            <a:br>
              <a:rPr lang="en-US" dirty="0"/>
            </a:br>
            <a:r>
              <a:rPr lang="en-US" dirty="0"/>
              <a:t>data analysis</a:t>
            </a:r>
            <a:endParaRPr lang="en-US" sz="3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FDEFE-A812-3C5A-54FF-5B43EE08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81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4E22-9157-3B2B-3C05-8FB11B17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SIDIS at small </a:t>
            </a:r>
            <a:r>
              <a:rPr lang="en-US" i="1" dirty="0"/>
              <a:t>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FADC4D-2FA2-3139-2811-065412223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8758" y="1583734"/>
            <a:ext cx="5308600" cy="4038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2A45-609E-E9B6-4B23-85CE693B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997B3-8B48-84A6-3C9F-F86A898A158A}"/>
              </a:ext>
            </a:extLst>
          </p:cNvPr>
          <p:cNvSpPr txBox="1"/>
          <p:nvPr/>
        </p:nvSpPr>
        <p:spPr>
          <a:xfrm>
            <a:off x="624630" y="2077791"/>
            <a:ext cx="55354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(anti-)quark production in the current </a:t>
            </a:r>
            <a:br>
              <a:rPr lang="en-US" dirty="0"/>
            </a:br>
            <a:r>
              <a:rPr lang="en-US" dirty="0"/>
              <a:t>fragmentation region in the polarized </a:t>
            </a:r>
            <a:r>
              <a:rPr lang="en-US" dirty="0" err="1"/>
              <a:t>e+p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scattering at small </a:t>
            </a:r>
            <a:r>
              <a:rPr lang="en-US" i="1" dirty="0"/>
              <a:t>x</a:t>
            </a:r>
            <a:r>
              <a:rPr lang="en-US" dirty="0"/>
              <a:t>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process is similar to the g</a:t>
            </a:r>
            <a:r>
              <a:rPr lang="en-US" baseline="-25000" dirty="0"/>
              <a:t>1</a:t>
            </a:r>
            <a:r>
              <a:rPr lang="en-US" dirty="0"/>
              <a:t> structure</a:t>
            </a:r>
            <a:br>
              <a:rPr lang="en-US" dirty="0"/>
            </a:br>
            <a:r>
              <a:rPr lang="en-US" dirty="0"/>
              <a:t>function calculation. </a:t>
            </a:r>
          </a:p>
          <a:p>
            <a:endParaRPr lang="en-US" dirty="0"/>
          </a:p>
          <a:p>
            <a:r>
              <a:rPr lang="en-US" dirty="0"/>
              <a:t>A straightforward calculation yields the SIDIS </a:t>
            </a:r>
            <a:br>
              <a:rPr lang="en-US" dirty="0"/>
            </a:br>
            <a:r>
              <a:rPr lang="en-US" dirty="0"/>
              <a:t>structure function (D</a:t>
            </a:r>
            <a:r>
              <a:rPr lang="en-US" baseline="-25000" dirty="0"/>
              <a:t>1</a:t>
            </a:r>
            <a:r>
              <a:rPr lang="en-US" dirty="0"/>
              <a:t> = fragmentation function)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572A-09D9-418B-F53E-F3DE245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4929351"/>
            <a:ext cx="5157258" cy="6929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0785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DBC2-7FEF-8363-52D1-F4DB2709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0FEB53-48DD-349A-F365-1E76C5CCE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84" y="2042609"/>
            <a:ext cx="5809815" cy="2904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7831-23AD-09AC-AE79-4AE51EFE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12442-5005-3C79-8C40-D9A2BAA5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85" y="2042609"/>
            <a:ext cx="5416277" cy="368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E4C27-078B-AC2E-52B8-62A9AFA91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0" y="5084598"/>
            <a:ext cx="1932620" cy="63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B9FE1-4698-2DE8-C210-5A490EE3D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980" y="5084598"/>
            <a:ext cx="1189388" cy="63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AD3D0-FD4C-B620-FA17-F7B37CF89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091" y="5860753"/>
            <a:ext cx="1469270" cy="351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773142-9BF7-3CA3-7F00-C319C891DBBC}"/>
              </a:ext>
            </a:extLst>
          </p:cNvPr>
          <p:cNvSpPr txBox="1"/>
          <p:nvPr/>
        </p:nvSpPr>
        <p:spPr>
          <a:xfrm>
            <a:off x="5201155" y="5630546"/>
            <a:ext cx="6322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D= kinematic factor (known)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Running-coupling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large-N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&amp;N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evolution, 226 polarized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DIS and SIDIS data points.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8CD2E-D7C6-0C9B-6F27-D7D814CB7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490221"/>
            <a:ext cx="3148453" cy="31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AAAD-CEB1-BD54-038D-E7E6B02A5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381" y="1052722"/>
            <a:ext cx="3672672" cy="319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5A25AB-47A9-4D37-364A-A1BB5D30653E}"/>
              </a:ext>
            </a:extLst>
          </p:cNvPr>
          <p:cNvSpPr txBox="1"/>
          <p:nvPr/>
        </p:nvSpPr>
        <p:spPr>
          <a:xfrm>
            <a:off x="289575" y="6212674"/>
            <a:ext cx="49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Double-spin asymmetries for p, d,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0B68F-C83C-5965-16C1-146A49B7CC87}"/>
              </a:ext>
            </a:extLst>
          </p:cNvPr>
          <p:cNvSpPr txBox="1"/>
          <p:nvPr/>
        </p:nvSpPr>
        <p:spPr>
          <a:xfrm>
            <a:off x="223229" y="83973"/>
            <a:ext cx="10637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: </a:t>
            </a:r>
            <a:r>
              <a:rPr lang="en-US" b="1" dirty="0" err="1"/>
              <a:t>Adamiak</a:t>
            </a:r>
            <a:r>
              <a:rPr lang="en-US" dirty="0"/>
              <a:t>, Baldonado, YK, </a:t>
            </a:r>
            <a:r>
              <a:rPr lang="en-US" dirty="0" err="1"/>
              <a:t>Melnitchouk</a:t>
            </a:r>
            <a:r>
              <a:rPr lang="en-US" dirty="0"/>
              <a:t>, </a:t>
            </a:r>
            <a:r>
              <a:rPr lang="en-US" dirty="0" err="1"/>
              <a:t>Pitonyak</a:t>
            </a:r>
            <a:r>
              <a:rPr lang="en-US" dirty="0"/>
              <a:t>, Sato, Sievert, Tarasov, Tawabutr, </a:t>
            </a:r>
            <a:br>
              <a:rPr lang="en-US" dirty="0"/>
            </a:br>
            <a:r>
              <a:rPr lang="en-US" dirty="0"/>
              <a:t>2308.07461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CF8859-CAA5-57E9-489B-064527AF1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4789" y="1465076"/>
            <a:ext cx="5071885" cy="4891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16D767-3FC0-F9E5-694A-0E04AC2D2558}"/>
              </a:ext>
            </a:extLst>
          </p:cNvPr>
          <p:cNvSpPr txBox="1"/>
          <p:nvPr/>
        </p:nvSpPr>
        <p:spPr>
          <a:xfrm>
            <a:off x="1827075" y="1497317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conditions: </a:t>
            </a:r>
          </a:p>
        </p:txBody>
      </p:sp>
    </p:spTree>
    <p:extLst>
      <p:ext uri="{BB962C8B-B14F-4D97-AF65-F5344CB8AC3E}">
        <p14:creationId xmlns:p14="http://schemas.microsoft.com/office/powerpoint/2010/main" val="141593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828B-E79B-C917-7ADA-E0AEBEEA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2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Proton 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5D7F4-9D2C-E5DE-10DE-10C72A07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F4C2A-8499-9A3B-3EB5-00FA442E5090}"/>
              </a:ext>
            </a:extLst>
          </p:cNvPr>
          <p:cNvSpPr txBox="1"/>
          <p:nvPr/>
        </p:nvSpPr>
        <p:spPr>
          <a:xfrm>
            <a:off x="586319" y="5494831"/>
            <a:ext cx="10200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 is based on a Bayesian Monte-Carlo: it uses replicas.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Due to the lack of constraints, the spread is large.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the right, extraction using EIC pseudo-data (3 thin bands = 3 possible EIC data sets).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92365-0FD5-1DB0-34A1-5EE46BC76E1C}"/>
              </a:ext>
            </a:extLst>
          </p:cNvPr>
          <p:cNvSpPr txBox="1"/>
          <p:nvPr/>
        </p:nvSpPr>
        <p:spPr>
          <a:xfrm>
            <a:off x="7632597" y="1138604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small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BD18B-EFAC-9323-F398-55C2F123E53B}"/>
              </a:ext>
            </a:extLst>
          </p:cNvPr>
          <p:cNvSpPr txBox="1"/>
          <p:nvPr/>
        </p:nvSpPr>
        <p:spPr>
          <a:xfrm>
            <a:off x="1340007" y="5070470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extracted from the existing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636DF-0F54-D009-6B6E-588DD90CDC06}"/>
              </a:ext>
            </a:extLst>
          </p:cNvPr>
          <p:cNvSpPr txBox="1"/>
          <p:nvPr/>
        </p:nvSpPr>
        <p:spPr>
          <a:xfrm>
            <a:off x="8169146" y="502997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EIC impact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165938-0856-2295-D5D8-6F8A640D0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19" y="1856935"/>
            <a:ext cx="5323689" cy="314413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502FE2-29EC-86F6-BF9D-781765249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94" y="1811488"/>
            <a:ext cx="4970505" cy="33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8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9784-2A41-F329-06B3-C582C9F2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Helicity PDFs: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9BBBE-8F09-2F61-FC5A-A3D3ADAF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B8F38-FB73-48B1-479D-33065A19FC7C}"/>
              </a:ext>
            </a:extLst>
          </p:cNvPr>
          <p:cNvSpPr txBox="1"/>
          <p:nvPr/>
        </p:nvSpPr>
        <p:spPr>
          <a:xfrm>
            <a:off x="838200" y="1817331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small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3653B-0B8B-AC76-EE25-8F97EB96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62" y="5618375"/>
            <a:ext cx="1913233" cy="282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F2E29-934D-6AEE-EF78-F8225B93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28" y="5652017"/>
            <a:ext cx="1913233" cy="25311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719C151-A726-F4FE-727D-C5A849C06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4561" y="2405639"/>
            <a:ext cx="9144000" cy="2743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A019B-95C9-D59D-0E4A-38E49AFD57AB}"/>
              </a:ext>
            </a:extLst>
          </p:cNvPr>
          <p:cNvSpPr txBox="1"/>
          <p:nvPr/>
        </p:nvSpPr>
        <p:spPr>
          <a:xfrm>
            <a:off x="6654800" y="5220068"/>
            <a:ext cx="557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Uncertainties at small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seem to be driven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by our inability to constrain the dipole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amplitude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Gtilde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using the current data.</a:t>
            </a:r>
          </a:p>
        </p:txBody>
      </p:sp>
    </p:spTree>
    <p:extLst>
      <p:ext uri="{BB962C8B-B14F-4D97-AF65-F5344CB8AC3E}">
        <p14:creationId xmlns:p14="http://schemas.microsoft.com/office/powerpoint/2010/main" val="3772473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0DF7-DD4D-A403-274D-A7CECFD0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much spin is there at small x?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53059-E374-58F8-5CBC-7486DCE7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3AA01-284A-C5F6-C4EA-FAA60044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6" y="2935694"/>
            <a:ext cx="4293467" cy="1439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C6A26-52DF-4319-8A55-966569E6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8" y="1211738"/>
            <a:ext cx="4740175" cy="1599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B33E9-C79E-1566-72EC-33ADB8FA088F}"/>
              </a:ext>
            </a:extLst>
          </p:cNvPr>
          <p:cNvSpPr txBox="1"/>
          <p:nvPr/>
        </p:nvSpPr>
        <p:spPr>
          <a:xfrm>
            <a:off x="6096000" y="5615582"/>
            <a:ext cx="544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Potentially a lot of spin at small </a:t>
            </a:r>
            <a:r>
              <a:rPr lang="en-US" i="1" dirty="0"/>
              <a:t>x</a:t>
            </a:r>
            <a:r>
              <a:rPr lang="en-US" dirty="0"/>
              <a:t>. However, the </a:t>
            </a:r>
            <a:br>
              <a:rPr lang="en-US" dirty="0"/>
            </a:br>
            <a:r>
              <a:rPr lang="en-US" dirty="0"/>
              <a:t>uncertainties are large.  Need a way to constrain the initial conditions. To do so, </a:t>
            </a:r>
            <a:r>
              <a:rPr lang="en-US" dirty="0">
                <a:solidFill>
                  <a:srgbClr val="000000"/>
                </a:solidFill>
              </a:rPr>
              <a:t>we will include the polarized </a:t>
            </a:r>
            <a:r>
              <a:rPr lang="en-US" dirty="0" err="1">
                <a:solidFill>
                  <a:srgbClr val="000000"/>
                </a:solidFill>
              </a:rPr>
              <a:t>p+p</a:t>
            </a:r>
            <a:r>
              <a:rPr lang="en-US" dirty="0">
                <a:solidFill>
                  <a:srgbClr val="000000"/>
                </a:solidFill>
              </a:rPr>
              <a:t> data from RHIC. </a:t>
            </a:r>
            <a:endParaRPr lang="en-US" dirty="0"/>
          </a:p>
        </p:txBody>
      </p:sp>
      <p:pic>
        <p:nvPicPr>
          <p:cNvPr id="12" name="Content Placeholder 11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B11F65A5-1398-F1AE-38EF-A461AE52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114" y="1348581"/>
            <a:ext cx="5447520" cy="5342450"/>
          </a:xfrm>
        </p:spPr>
      </p:pic>
      <p:pic>
        <p:nvPicPr>
          <p:cNvPr id="14" name="Picture 13" descr="A math equation with symbols&#10;&#10;Description automatically generated with medium confidence">
            <a:extLst>
              <a:ext uri="{FF2B5EF4-FFF2-40B4-BE49-F238E27FC236}">
                <a16:creationId xmlns:a16="http://schemas.microsoft.com/office/drawing/2014/main" id="{6879E51A-AB52-13A3-D78D-6715E945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52599"/>
            <a:ext cx="4381278" cy="1085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62D20F-8F3E-808B-9294-79C55D3B776F}"/>
              </a:ext>
            </a:extLst>
          </p:cNvPr>
          <p:cNvSpPr txBox="1"/>
          <p:nvPr/>
        </p:nvSpPr>
        <p:spPr>
          <a:xfrm>
            <a:off x="10617474" y="4436230"/>
            <a:ext cx="1353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Negative</a:t>
            </a:r>
            <a:br>
              <a:rPr lang="en-US" b="1" dirty="0"/>
            </a:br>
            <a:r>
              <a:rPr lang="en-US" b="1" dirty="0"/>
              <a:t>net spin at</a:t>
            </a:r>
            <a:br>
              <a:rPr lang="en-US" b="1" dirty="0"/>
            </a:br>
            <a:r>
              <a:rPr lang="en-US" b="1" dirty="0"/>
              <a:t>small </a:t>
            </a:r>
            <a:r>
              <a:rPr lang="en-US" b="1" i="1" dirty="0"/>
              <a:t>x</a:t>
            </a:r>
            <a:r>
              <a:rPr lang="en-US" b="1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5A35C-394A-2185-ACF4-B8DA67E65273}"/>
              </a:ext>
            </a:extLst>
          </p:cNvPr>
          <p:cNvSpPr txBox="1"/>
          <p:nvPr/>
        </p:nvSpPr>
        <p:spPr>
          <a:xfrm>
            <a:off x="223229" y="83973"/>
            <a:ext cx="111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: </a:t>
            </a:r>
            <a:r>
              <a:rPr lang="en-US" dirty="0" err="1"/>
              <a:t>Adamiak</a:t>
            </a:r>
            <a:r>
              <a:rPr lang="en-US" dirty="0"/>
              <a:t>, </a:t>
            </a:r>
            <a:r>
              <a:rPr lang="en-US" dirty="0" err="1"/>
              <a:t>Baldonado</a:t>
            </a:r>
            <a:r>
              <a:rPr lang="en-US" dirty="0"/>
              <a:t>, YK, </a:t>
            </a:r>
            <a:r>
              <a:rPr lang="en-US" dirty="0" err="1"/>
              <a:t>Melnitchouk</a:t>
            </a:r>
            <a:r>
              <a:rPr lang="en-US" dirty="0"/>
              <a:t>, </a:t>
            </a:r>
            <a:r>
              <a:rPr lang="en-US" dirty="0" err="1"/>
              <a:t>Pitonyak</a:t>
            </a:r>
            <a:r>
              <a:rPr lang="en-US" dirty="0"/>
              <a:t>, Sato, Sievert, Tarasov, </a:t>
            </a:r>
            <a:r>
              <a:rPr lang="en-US" dirty="0" err="1"/>
              <a:t>Tawabutr</a:t>
            </a:r>
            <a:r>
              <a:rPr lang="en-US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26713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56BA-6330-A530-D00E-203E6B2F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0B62-1983-67E9-5F04-5E873873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Particle production </a:t>
            </a:r>
            <a:br>
              <a:rPr lang="en-US" dirty="0"/>
            </a:br>
            <a:r>
              <a:rPr lang="en-US" dirty="0"/>
              <a:t>in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M. Li, 2403.06959 [hep-</a:t>
            </a:r>
            <a:r>
              <a:rPr lang="en-US" sz="2800" dirty="0" err="1"/>
              <a:t>ph</a:t>
            </a:r>
            <a:r>
              <a:rPr lang="en-US" sz="2800" dirty="0"/>
              <a:t>]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799B6-9B8F-D67F-CFA5-D811E396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25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778-497D-613B-5038-98AD1803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production at mid-rapidity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6BB42-9644-9403-96F5-0CCB7D40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47" y="2025503"/>
            <a:ext cx="10515600" cy="416052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want to calculate gluon production </a:t>
            </a:r>
            <a:br>
              <a:rPr lang="en-US" sz="2000" dirty="0"/>
            </a:br>
            <a:r>
              <a:rPr lang="en-US" sz="2000" dirty="0"/>
              <a:t>cross section in polarized </a:t>
            </a:r>
            <a:r>
              <a:rPr lang="en-US" sz="2000" dirty="0" err="1"/>
              <a:t>p+p</a:t>
            </a:r>
            <a:r>
              <a:rPr lang="en-US" sz="2000" dirty="0"/>
              <a:t> collisions </a:t>
            </a:r>
            <a:br>
              <a:rPr lang="en-US" sz="2000" dirty="0"/>
            </a:br>
            <a:r>
              <a:rPr lang="en-US" sz="2000" dirty="0"/>
              <a:t>at mid-rapidity, where the gluon is </a:t>
            </a:r>
            <a:br>
              <a:rPr lang="en-US" sz="2000" dirty="0"/>
            </a:br>
            <a:r>
              <a:rPr lang="en-US" sz="2000" dirty="0"/>
              <a:t>small-</a:t>
            </a:r>
            <a:r>
              <a:rPr lang="en-US" sz="2000" i="1" dirty="0"/>
              <a:t>x</a:t>
            </a:r>
            <a:r>
              <a:rPr lang="en-US" sz="2000" dirty="0"/>
              <a:t> in both proton’s wave functions.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B4904-2855-D313-E918-3A986795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6A783-D9F6-D852-F8F5-16E6F3AC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42224" y="1555626"/>
            <a:ext cx="5010765" cy="50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7BDB0-851F-0081-7820-ACCE04D3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/>
              <a:t>Happy 60</a:t>
            </a:r>
            <a:r>
              <a:rPr lang="en-US" sz="4800" i="1" baseline="30000"/>
              <a:t>th</a:t>
            </a:r>
            <a:r>
              <a:rPr lang="en-US" sz="4800" i="1"/>
              <a:t> Birthday, Edmond!</a:t>
            </a:r>
          </a:p>
        </p:txBody>
      </p:sp>
      <p:pic>
        <p:nvPicPr>
          <p:cNvPr id="6" name="Content Placeholder 5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48038F9A-E95A-3F60-0D8A-C856C7909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184" r="818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75943-ED90-7157-9B10-D2423D93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1845F5A-061D-4825-9AE9-D7794091C6C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14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80BF-BB9D-7CA9-FDEC-BC92310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Gluon production in 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5CC4AA-FF26-03C8-9A33-0115FC58D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8344" y="1690688"/>
            <a:ext cx="5415455" cy="30913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E1DF3-AE75-4EEC-3502-56C547B9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322E34-6FDA-B4D9-F029-8DEA438585B9}"/>
                  </a:ext>
                </a:extLst>
              </p:cNvPr>
              <p:cNvSpPr txBox="1"/>
              <p:nvPr/>
            </p:nvSpPr>
            <p:spPr>
              <a:xfrm>
                <a:off x="401251" y="1919735"/>
                <a:ext cx="5537093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Working in the shock wave picture, we first</a:t>
                </a:r>
                <a:br>
                  <a:rPr lang="en-US" dirty="0"/>
                </a:br>
                <a:r>
                  <a:rPr lang="en-US" dirty="0"/>
                  <a:t>need to sum up the following diagrams </a:t>
                </a:r>
                <a:br>
                  <a:rPr lang="en-US" dirty="0"/>
                </a:br>
                <a:r>
                  <a:rPr lang="en-US" dirty="0"/>
                  <a:t>(emission inside shock wave is suppressed </a:t>
                </a:r>
                <a:br>
                  <a:rPr lang="en-US" dirty="0"/>
                </a:br>
                <a:r>
                  <a:rPr lang="en-US" dirty="0"/>
                  <a:t>by a log):</a:t>
                </a:r>
              </a:p>
              <a:p>
                <a:endParaRPr lang="en-US" dirty="0"/>
              </a:p>
              <a:p>
                <a:r>
                  <a:rPr lang="en-US" dirty="0"/>
                  <a:t>The result is shown below, and is cross-checked </a:t>
                </a:r>
                <a:br>
                  <a:rPr lang="en-US" dirty="0"/>
                </a:br>
                <a:r>
                  <a:rPr lang="en-US" dirty="0"/>
                  <a:t>against the existing lowest-order calculations.</a:t>
                </a:r>
              </a:p>
              <a:p>
                <a:endParaRPr lang="en-US" dirty="0"/>
              </a:p>
              <a:p>
                <a:r>
                  <a:rPr lang="en-US" dirty="0"/>
                  <a:t>Only terms proportional to both protons’ </a:t>
                </a:r>
                <a:br>
                  <a:rPr lang="en-US" dirty="0"/>
                </a:br>
                <a:r>
                  <a:rPr lang="en-US" dirty="0"/>
                  <a:t>polarizations,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are included.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322E34-6FDA-B4D9-F029-8DEA43858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51" y="1919735"/>
                <a:ext cx="5537093" cy="2862322"/>
              </a:xfrm>
              <a:prstGeom prst="rect">
                <a:avLst/>
              </a:prstGeom>
              <a:blipFill>
                <a:blip r:embed="rId3"/>
                <a:stretch>
                  <a:fillRect l="-915" t="-1327"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D1AA4C-9A7E-3D56-9826-91EE1E5CD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144" y="5167312"/>
            <a:ext cx="7772400" cy="10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13EE-BD8D-4EB3-672C-82A416AE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Including small-</a:t>
            </a:r>
            <a:r>
              <a:rPr lang="en-US" i="1" dirty="0"/>
              <a:t>x</a:t>
            </a:r>
            <a:r>
              <a:rPr lang="en-US" dirty="0"/>
              <a:t>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4A673-55FD-1514-A864-ED74E4D9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We need to include small-</a:t>
            </a:r>
            <a:r>
              <a:rPr lang="en-US" sz="2000" i="1" dirty="0"/>
              <a:t>x</a:t>
            </a:r>
            <a:r>
              <a:rPr lang="en-US" sz="2000" dirty="0"/>
              <a:t> evolution on the projectile and target sides. </a:t>
            </a:r>
          </a:p>
          <a:p>
            <a:r>
              <a:rPr lang="en-US" sz="2000" dirty="0"/>
              <a:t>This is simple on the target side, less so on the projectile side: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symmetrize the above expression with respect to target—projectile interchange, after which we can include the evolution on the projectile side as well.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66142-B8E3-18C3-934A-FCD234CB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B0513-DF91-CCD5-C262-164ABB7F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64294"/>
            <a:ext cx="7772400" cy="16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3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3A4E-EEAA-848E-D5C7-9DD4403E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production in polarized </a:t>
            </a:r>
            <a:r>
              <a:rPr lang="en-US" dirty="0" err="1"/>
              <a:t>p+p</a:t>
            </a:r>
            <a:r>
              <a:rPr lang="en-US" dirty="0"/>
              <a:t> collisions at mid-rapidity: the final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2350C-6A36-86A3-98DC-14F468F8A1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In the end we get the following expression for the cross section (at large N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), where the dipole amplitudes Q and G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evolve via the above evolution equations (YK, M. Li, 2024):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Equivalently, in momentum space we obtain the following factorized expression in terms of TMDs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2000" dirty="0"/>
                  <a:t> is a twist-3 helicity-flip TMD):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2350C-6A36-86A3-98DC-14F468F8A1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608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FCF36-5324-316A-0812-9FF9917C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4E2EE-88EB-6C70-A35A-9D047E5C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66" y="3125285"/>
            <a:ext cx="9961468" cy="12365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DB7D-37D1-6409-54F8-C1DF0EE82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96" y="5182992"/>
            <a:ext cx="8163007" cy="12365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5350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7123-4DD0-E64E-DE70-51A93C74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Polarized </a:t>
            </a:r>
            <a:r>
              <a:rPr lang="en-US" sz="3200" dirty="0" err="1"/>
              <a:t>p+p</a:t>
            </a:r>
            <a:r>
              <a:rPr lang="en-US" sz="3200" dirty="0"/>
              <a:t> collisions: small-</a:t>
            </a:r>
            <a:r>
              <a:rPr lang="en-US" sz="3200" i="1" dirty="0"/>
              <a:t>x</a:t>
            </a:r>
            <a:r>
              <a:rPr lang="en-US" sz="3200" dirty="0"/>
              <a:t> 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3D038-6AB1-6499-D9B5-FC75B4278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552"/>
            <a:ext cx="10515600" cy="4385124"/>
          </a:xfrm>
        </p:spPr>
        <p:txBody>
          <a:bodyPr>
            <a:normAutofit/>
          </a:bodyPr>
          <a:lstStyle/>
          <a:p>
            <a:r>
              <a:rPr lang="en-US" sz="2000" dirty="0"/>
              <a:t>The above result can be applied </a:t>
            </a:r>
            <a:br>
              <a:rPr lang="en-US" sz="2000" dirty="0"/>
            </a:br>
            <a:r>
              <a:rPr lang="en-US" sz="2000" dirty="0"/>
              <a:t>to RHIC data on jets’ A</a:t>
            </a:r>
            <a:r>
              <a:rPr lang="en-US" sz="2000" baseline="-25000" dirty="0"/>
              <a:t>LL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JAMsmall</a:t>
            </a:r>
            <a:r>
              <a:rPr lang="en-US" sz="2000" i="1" dirty="0" err="1"/>
              <a:t>x</a:t>
            </a:r>
            <a:r>
              <a:rPr lang="en-US" sz="2000" dirty="0"/>
              <a:t>: D. Adamiak, </a:t>
            </a:r>
            <a:br>
              <a:rPr lang="en-US" sz="2000" dirty="0"/>
            </a:br>
            <a:r>
              <a:rPr lang="en-US" sz="2000" b="1" dirty="0"/>
              <a:t>N. Baldonado</a:t>
            </a:r>
            <a:r>
              <a:rPr lang="en-US" sz="2000" dirty="0"/>
              <a:t>, et al, in preparation): </a:t>
            </a:r>
          </a:p>
          <a:p>
            <a:endParaRPr lang="en-US" sz="2000" dirty="0"/>
          </a:p>
          <a:p>
            <a:r>
              <a:rPr lang="en-US" sz="2000" dirty="0"/>
              <a:t>Note that the calculation was for</a:t>
            </a:r>
            <a:br>
              <a:rPr lang="en-US" sz="2000" dirty="0"/>
            </a:br>
            <a:r>
              <a:rPr lang="en-US" sz="2000" b="1" dirty="0"/>
              <a:t>gluons only</a:t>
            </a:r>
            <a:r>
              <a:rPr lang="en-US" sz="2000" dirty="0"/>
              <a:t>, quarks need to be</a:t>
            </a:r>
            <a:br>
              <a:rPr lang="en-US" sz="2000" dirty="0"/>
            </a:br>
            <a:r>
              <a:rPr lang="en-US" sz="2000" dirty="0"/>
              <a:t>included (in progress). Hence, </a:t>
            </a:r>
            <a:br>
              <a:rPr lang="en-US" sz="2000" dirty="0"/>
            </a:br>
            <a:r>
              <a:rPr lang="en-US" sz="2000" dirty="0"/>
              <a:t>comparison with the data is </a:t>
            </a:r>
            <a:br>
              <a:rPr lang="en-US" sz="2000" dirty="0"/>
            </a:br>
            <a:r>
              <a:rPr lang="en-US" sz="2000" dirty="0"/>
              <a:t>a proof-of-concept at this point.</a:t>
            </a:r>
          </a:p>
          <a:p>
            <a:endParaRPr lang="en-US" sz="2000" dirty="0"/>
          </a:p>
          <a:p>
            <a:r>
              <a:rPr lang="en-US" sz="2000" dirty="0"/>
              <a:t>Only large-N</a:t>
            </a:r>
            <a:r>
              <a:rPr lang="en-US" sz="2000" baseline="-25000" dirty="0"/>
              <a:t>c</a:t>
            </a:r>
            <a:r>
              <a:rPr lang="en-US" sz="2000" dirty="0"/>
              <a:t> evolution is employed with external quarks.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A28A2-56AC-3FD6-574B-52992CA9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34E8C14D-8B16-D7BD-EF4F-D95D75A82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508" y="1690688"/>
            <a:ext cx="5820183" cy="3869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8F62A-7014-E4B9-DC38-3EFA93AA2B77}"/>
              </a:ext>
            </a:extLst>
          </p:cNvPr>
          <p:cNvSpPr txBox="1"/>
          <p:nvPr/>
        </p:nvSpPr>
        <p:spPr>
          <a:xfrm>
            <a:off x="8222671" y="1290578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Preliminary!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3B326-FF32-5A8E-4E4A-0D0D6975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13" y="1158130"/>
            <a:ext cx="3058680" cy="6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81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9B016-E965-B4BC-FBF9-0429E2584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5" y="643467"/>
            <a:ext cx="3964008" cy="1800526"/>
          </a:xfrm>
        </p:spPr>
        <p:txBody>
          <a:bodyPr>
            <a:normAutofit/>
          </a:bodyPr>
          <a:lstStyle/>
          <a:p>
            <a:r>
              <a:rPr lang="en-US" sz="3100" dirty="0"/>
              <a:t>New constraints coming from polarized </a:t>
            </a:r>
            <a:r>
              <a:rPr lang="en-US" sz="3100" dirty="0" err="1"/>
              <a:t>p+p</a:t>
            </a:r>
            <a:r>
              <a:rPr lang="en-US" sz="3100" dirty="0"/>
              <a:t>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9FA6-B547-C1D7-9FFB-52AF3C9B8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3964007" cy="3553581"/>
          </a:xfrm>
        </p:spPr>
        <p:txBody>
          <a:bodyPr>
            <a:normAutofit/>
          </a:bodyPr>
          <a:lstStyle/>
          <a:p>
            <a:r>
              <a:rPr lang="en-US" sz="2000" dirty="0"/>
              <a:t>Including more data constrains the initial conditions for the dipole amplitudes involved, resulting in more precise EIC predictions for the proton g</a:t>
            </a:r>
            <a:r>
              <a:rPr lang="en-US" sz="2000" baseline="-25000" dirty="0"/>
              <a:t>1</a:t>
            </a:r>
            <a:r>
              <a:rPr lang="en-US" sz="2000" dirty="0"/>
              <a:t> structure function and estimates of spin at low </a:t>
            </a:r>
            <a:r>
              <a:rPr lang="en-US" sz="2000" i="1" dirty="0"/>
              <a:t>x</a:t>
            </a:r>
            <a:r>
              <a:rPr lang="en-US" sz="2000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F377F-9441-360E-7483-A01AE63D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70851" y="434807"/>
            <a:ext cx="4304506" cy="2869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50937-AA64-BCA8-15EC-E306FBE638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72381" y="3580863"/>
            <a:ext cx="4501447" cy="29946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85208-1504-7980-0346-E0778F46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845F5A-061D-4825-9AE9-D7794091C6CF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32754-F5C1-3BB6-997A-97B322E1BE48}"/>
              </a:ext>
            </a:extLst>
          </p:cNvPr>
          <p:cNvSpPr txBox="1"/>
          <p:nvPr/>
        </p:nvSpPr>
        <p:spPr>
          <a:xfrm>
            <a:off x="2430371" y="5506126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Preliminary!</a:t>
            </a:r>
          </a:p>
        </p:txBody>
      </p:sp>
    </p:spTree>
    <p:extLst>
      <p:ext uri="{BB962C8B-B14F-4D97-AF65-F5344CB8AC3E}">
        <p14:creationId xmlns:p14="http://schemas.microsoft.com/office/powerpoint/2010/main" val="3919565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B9B1-BE99-8028-2120-CE0CDB979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D466-8816-31A3-CA67-6526991E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Inclusive dijet production in polarized </a:t>
            </a:r>
            <a:r>
              <a:rPr lang="en-US" dirty="0" err="1"/>
              <a:t>e+p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M. Li, in preparation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D2CC-394F-C14A-AB3D-89D63026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560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B1CC-976C-F93B-12A3-04E81268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Inclusive dijet production in polarized </a:t>
            </a:r>
            <a:r>
              <a:rPr lang="en-US" sz="3200" dirty="0" err="1"/>
              <a:t>e+p</a:t>
            </a:r>
            <a:r>
              <a:rPr lang="en-US" sz="3200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442631-C226-7A56-4836-5D5380EB7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06" y="1164762"/>
            <a:ext cx="6056518" cy="26295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1DFFB-4E50-1DFD-95C3-D30A37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D2FB70-1E59-F574-5C06-F4CD5CBF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24" y="1164763"/>
            <a:ext cx="6011276" cy="2629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68BB6-FE37-826B-A734-9988FE404C8B}"/>
                  </a:ext>
                </a:extLst>
              </p:cNvPr>
              <p:cNvSpPr txBox="1"/>
              <p:nvPr/>
            </p:nvSpPr>
            <p:spPr>
              <a:xfrm>
                <a:off x="714704" y="3919360"/>
                <a:ext cx="115558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 double spin asymmetry (DSA) in inclusive dijet production in </a:t>
                </a:r>
                <a:r>
                  <a:rPr lang="en-US" dirty="0" err="1"/>
                  <a:t>e+p</a:t>
                </a:r>
                <a:r>
                  <a:rPr lang="en-US" dirty="0"/>
                  <a:t> collisions. In the b2b limit 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T</a:t>
                </a:r>
                <a:r>
                  <a:rPr lang="en-US" dirty="0"/>
                  <a:t> ~ Q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dirty="0"/>
                  <a:t>) the cross section probes the WW gluon helicity TMD (cf. F. Dominguez, B.-W. Xiao, </a:t>
                </a:r>
                <a:br>
                  <a:rPr lang="en-US" dirty="0"/>
                </a:br>
                <a:r>
                  <a:rPr lang="en-US" dirty="0"/>
                  <a:t>and F. Yuan, 2010; F. Dominguez, C. Marquet, B.-W. Xiao, and F. Yuan, 2011, for unpolarized TMDs):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68BB6-FE37-826B-A734-9988FE404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4" y="3919360"/>
                <a:ext cx="11555856" cy="942887"/>
              </a:xfrm>
              <a:prstGeom prst="rect">
                <a:avLst/>
              </a:prstGeom>
              <a:blipFill>
                <a:blip r:embed="rId5"/>
                <a:stretch>
                  <a:fillRect l="-439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58678D-827E-CB33-A349-8A56BA2A46B7}"/>
              </a:ext>
            </a:extLst>
          </p:cNvPr>
          <p:cNvSpPr txBox="1"/>
          <p:nvPr/>
        </p:nvSpPr>
        <p:spPr>
          <a:xfrm>
            <a:off x="714704" y="5805167"/>
            <a:ext cx="1111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Since, in the linear regime, the two TMDs are the same,                                              , we can use the</a:t>
            </a:r>
            <a:br>
              <a:rPr lang="en-US" dirty="0"/>
            </a:br>
            <a:r>
              <a:rPr lang="en-US" dirty="0"/>
              <a:t>future dijet data at EIC to further constrain gluon helicity distribution.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A526B0-6674-9AAE-958A-83A742393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984" y="5823137"/>
            <a:ext cx="2743201" cy="278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27924-97DB-C64C-5DC4-BE6C7051C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262" y="6217715"/>
            <a:ext cx="2187028" cy="285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9AA76-E0F9-7BAF-9E2F-41BF3F84C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5014432"/>
            <a:ext cx="7772400" cy="55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18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71E57-4E58-9C9B-B3C2-9AA809DD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691B-CD98-47A9-F67C-3FF504B6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Elastic dijet production in polarized </a:t>
            </a:r>
            <a:r>
              <a:rPr lang="en-US" dirty="0" err="1"/>
              <a:t>e+p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B. Manley, 2410.21260 [hep-</a:t>
            </a:r>
            <a:r>
              <a:rPr lang="en-US" sz="2800" dirty="0" err="1"/>
              <a:t>ph</a:t>
            </a:r>
            <a:r>
              <a:rPr lang="en-US" sz="2800" dirty="0"/>
              <a:t>] 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DBDA9-96A7-058E-318C-80C341EC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572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87F-26EC-45EE-2245-51436073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OAM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0EC3-596F-2F38-129A-84247E99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4469"/>
            <a:ext cx="10597055" cy="4160520"/>
          </a:xfrm>
        </p:spPr>
        <p:txBody>
          <a:bodyPr>
            <a:normAutofit/>
          </a:bodyPr>
          <a:lstStyle/>
          <a:p>
            <a:r>
              <a:rPr lang="en-US" sz="2000" dirty="0"/>
              <a:t>Let us write the (Jaffe-Manohar) quark and gluon OAM in terms of the Wigner distribution as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After much algebra, we arrive at the quark and gluon OAM distributions at small </a:t>
            </a:r>
            <a:r>
              <a:rPr lang="en-US" sz="2000" i="1" dirty="0"/>
              <a:t>x</a:t>
            </a:r>
            <a:r>
              <a:rPr lang="en-US" sz="2000" dirty="0"/>
              <a:t> 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4125-9DB6-8E0D-342D-5528EF7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2C6C1-BB5B-BF7A-A87D-B64CFCA8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09" y="2342299"/>
            <a:ext cx="4620781" cy="611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FC32A-5E06-BDFD-20A8-B421C82C9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526" y="5133700"/>
            <a:ext cx="7772400" cy="1405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4A830-C15C-D68A-28E3-9418357D4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604979"/>
            <a:ext cx="7772400" cy="1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47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87F-26EC-45EE-2245-51436073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0"/>
            <a:ext cx="10962289" cy="1325563"/>
          </a:xfrm>
        </p:spPr>
        <p:txBody>
          <a:bodyPr/>
          <a:lstStyle/>
          <a:p>
            <a:pPr algn="ctr"/>
            <a:r>
              <a:rPr lang="en-US" dirty="0"/>
              <a:t>OAM Distributions and Moment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0EC3-596F-2F38-129A-84247E99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4469"/>
            <a:ext cx="10597055" cy="416052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Q and G</a:t>
            </a:r>
            <a:r>
              <a:rPr lang="en-US" sz="2000" baseline="-25000" dirty="0"/>
              <a:t>2</a:t>
            </a:r>
            <a:r>
              <a:rPr lang="en-US" sz="2000" dirty="0"/>
              <a:t> are the same as above. However, we also now have the impact parameter </a:t>
            </a:r>
            <a:r>
              <a:rPr lang="en-US" sz="2000" b="1" dirty="0"/>
              <a:t>moments of dipole amplitudes</a:t>
            </a:r>
            <a:r>
              <a:rPr lang="en-US" sz="2000" dirty="0"/>
              <a:t>, labeled I</a:t>
            </a:r>
            <a:r>
              <a:rPr lang="en-US" sz="2000" baseline="-25000" dirty="0"/>
              <a:t>3</a:t>
            </a:r>
            <a:r>
              <a:rPr lang="en-US" sz="2000" dirty="0"/>
              <a:t>, I</a:t>
            </a:r>
            <a:r>
              <a:rPr lang="en-US" sz="2000" baseline="-25000" dirty="0"/>
              <a:t>4</a:t>
            </a:r>
            <a:r>
              <a:rPr lang="en-US" sz="2000" dirty="0"/>
              <a:t>, I</a:t>
            </a:r>
            <a:r>
              <a:rPr lang="en-US" sz="2000" baseline="-25000" dirty="0"/>
              <a:t>5</a:t>
            </a:r>
            <a:r>
              <a:rPr lang="en-US" sz="2000" dirty="0"/>
              <a:t> and I</a:t>
            </a:r>
            <a:r>
              <a:rPr lang="en-US" sz="2000" baseline="-25000" dirty="0"/>
              <a:t>6</a:t>
            </a:r>
            <a:r>
              <a:rPr lang="en-US" sz="2000" dirty="0"/>
              <a:t>: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4125-9DB6-8E0D-342D-5528EF7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E83292-5E6A-5A5C-382D-06DC241F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17" y="5157041"/>
            <a:ext cx="8787982" cy="1085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3ED6E-BA53-119B-B9E5-F42593EB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12" y="2643149"/>
            <a:ext cx="7772400" cy="140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5A8D7-91D4-C8FF-CD95-14101519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7" y="4855251"/>
            <a:ext cx="3110439" cy="85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C5222-B78A-CE83-0BFB-3C50DE347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084074"/>
            <a:ext cx="7772400" cy="1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8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EB76-1CE1-2DDA-2CB3-993F33E4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helicity-dependent observables at RHIC and EIC at small </a:t>
            </a:r>
            <a:r>
              <a:rPr lang="en-US" i="1" dirty="0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7449-2DFE-1ADD-4A2D-1E63E13B2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DIS: g</a:t>
            </a:r>
            <a:r>
              <a:rPr lang="en-US" baseline="-25000" dirty="0"/>
              <a:t>1</a:t>
            </a:r>
            <a:r>
              <a:rPr lang="en-US" dirty="0"/>
              <a:t> structure function at small </a:t>
            </a:r>
            <a:r>
              <a:rPr lang="en-US" i="1" dirty="0"/>
              <a:t>x</a:t>
            </a:r>
            <a:r>
              <a:rPr lang="en-US" dirty="0"/>
              <a:t> + sub-eikonal operators.</a:t>
            </a:r>
          </a:p>
          <a:p>
            <a:r>
              <a:rPr lang="en-US" dirty="0"/>
              <a:t>Helicity evolution at small </a:t>
            </a:r>
            <a:r>
              <a:rPr lang="en-US" i="1" dirty="0"/>
              <a:t>x</a:t>
            </a:r>
            <a:r>
              <a:rPr lang="en-US" dirty="0"/>
              <a:t>. </a:t>
            </a:r>
          </a:p>
          <a:p>
            <a:r>
              <a:rPr lang="en-US" dirty="0"/>
              <a:t>Polarized DIS and SIDIS data analysis.</a:t>
            </a:r>
          </a:p>
          <a:p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collisions: gluon production at mid-rapidity. </a:t>
            </a:r>
          </a:p>
          <a:p>
            <a:r>
              <a:rPr lang="en-US" dirty="0"/>
              <a:t>Inclusive dijet production in polarized </a:t>
            </a:r>
            <a:r>
              <a:rPr lang="en-US" dirty="0" err="1"/>
              <a:t>e+p</a:t>
            </a:r>
            <a:r>
              <a:rPr lang="en-US" dirty="0"/>
              <a:t> collisions.</a:t>
            </a:r>
          </a:p>
          <a:p>
            <a:r>
              <a:rPr lang="en-US" dirty="0"/>
              <a:t>Elastic dijet production in polarized </a:t>
            </a:r>
            <a:r>
              <a:rPr lang="en-US" dirty="0" err="1"/>
              <a:t>e+p</a:t>
            </a:r>
            <a:r>
              <a:rPr lang="en-US" dirty="0"/>
              <a:t> collisions.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FE8B-B248-5CFD-DB1E-E2B9830D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9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5805-5575-DD6D-700F-D1B793AC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Evolution for Moment Dipole Amplitudes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1AE4C-AA83-2FC7-3E6A-D58D33A7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F2D0A-37BC-B128-9E9A-DAA35B2C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48581"/>
            <a:ext cx="7772400" cy="218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E8C8C-AA32-7230-A748-80B57A89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507840"/>
            <a:ext cx="6400799" cy="3167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10F7F-602A-FD4F-01D8-F83FC8195A46}"/>
              </a:ext>
            </a:extLst>
          </p:cNvPr>
          <p:cNvSpPr txBox="1"/>
          <p:nvPr/>
        </p:nvSpPr>
        <p:spPr>
          <a:xfrm>
            <a:off x="241429" y="2243544"/>
            <a:ext cx="334739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equations for</a:t>
            </a:r>
            <a:br>
              <a:rPr lang="en-US" dirty="0"/>
            </a:br>
            <a:r>
              <a:rPr lang="en-US" dirty="0"/>
              <a:t>the moment amplitudes </a:t>
            </a:r>
            <a:br>
              <a:rPr lang="en-US" dirty="0"/>
            </a:br>
            <a:r>
              <a:rPr lang="en-US" dirty="0"/>
              <a:t>in DLA and at large N</a:t>
            </a:r>
            <a:r>
              <a:rPr lang="en-US" baseline="-25000" dirty="0"/>
              <a:t>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are derived in </a:t>
            </a:r>
          </a:p>
          <a:p>
            <a:r>
              <a:rPr lang="en-US" dirty="0"/>
              <a:t>YK, B. Manley, </a:t>
            </a:r>
            <a:br>
              <a:rPr lang="en-US" dirty="0"/>
            </a:br>
            <a:r>
              <a:rPr lang="en-US" sz="1800" dirty="0"/>
              <a:t>2310.18404 [hep-</a:t>
            </a:r>
            <a:r>
              <a:rPr lang="en-US" sz="1800" dirty="0" err="1"/>
              <a:t>ph</a:t>
            </a:r>
            <a:r>
              <a:rPr lang="en-US" sz="1800" dirty="0"/>
              <a:t>].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They can be solved </a:t>
            </a:r>
            <a:br>
              <a:rPr lang="en-US" dirty="0"/>
            </a:br>
            <a:r>
              <a:rPr lang="en-US" dirty="0"/>
              <a:t>numerically (same ref) </a:t>
            </a:r>
            <a:br>
              <a:rPr lang="en-US" dirty="0"/>
            </a:br>
            <a:r>
              <a:rPr lang="en-US" dirty="0"/>
              <a:t>and analytically (</a:t>
            </a:r>
            <a:r>
              <a:rPr lang="en-US" sz="1800" dirty="0"/>
              <a:t>B. Manley, </a:t>
            </a:r>
            <a:br>
              <a:rPr lang="en-US" sz="1800" dirty="0"/>
            </a:br>
            <a:r>
              <a:rPr lang="en-US" sz="1800" dirty="0"/>
              <a:t>2401.05508 [hep-</a:t>
            </a:r>
            <a:r>
              <a:rPr lang="en-US" sz="1800" dirty="0" err="1"/>
              <a:t>ph</a:t>
            </a:r>
            <a:r>
              <a:rPr lang="en-US" sz="1800" dirty="0"/>
              <a:t>]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86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289C-BE7A-E1B6-16C0-1FC63385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Two intercepts,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70A8-929F-745D-717B-EECBDFC41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729248"/>
          </a:xfrm>
        </p:spPr>
        <p:txBody>
          <a:bodyPr>
            <a:normAutofit/>
          </a:bodyPr>
          <a:lstStyle/>
          <a:p>
            <a:r>
              <a:rPr lang="en-US" sz="2000" dirty="0"/>
              <a:t>The evolution equations for moment dipole amplitudes have been solved analytically by B. Manley in 2401.05508 [hep-</a:t>
            </a:r>
            <a:r>
              <a:rPr lang="en-US" sz="2000" dirty="0" err="1"/>
              <a:t>ph</a:t>
            </a:r>
            <a:r>
              <a:rPr lang="en-US" sz="2000" dirty="0"/>
              <a:t>]. The solution was constructed using the double Laplace transform, similar to the solution for the impact-parameter integrated amplitudes.</a:t>
            </a:r>
          </a:p>
          <a:p>
            <a:r>
              <a:rPr lang="en-US" sz="2000" dirty="0"/>
              <a:t>The resulting small-</a:t>
            </a:r>
            <a:r>
              <a:rPr lang="en-US" sz="2000" i="1" dirty="0"/>
              <a:t>x</a:t>
            </a:r>
            <a:r>
              <a:rPr lang="en-US" sz="2000" dirty="0"/>
              <a:t> OAM asymptotics at large </a:t>
            </a:r>
            <a:r>
              <a:rPr lang="en-US" sz="2000" i="1" dirty="0"/>
              <a:t>N</a:t>
            </a:r>
            <a:r>
              <a:rPr lang="en-US" sz="2000" i="1" baseline="-25000" dirty="0"/>
              <a:t>c</a:t>
            </a:r>
            <a:r>
              <a:rPr lang="en-US" sz="2000" dirty="0"/>
              <a:t> is the same as for helicity PDFs,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 the intercept 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slightly disagrees with the work of </a:t>
            </a:r>
            <a:r>
              <a:rPr lang="en-US" sz="2000" dirty="0" err="1"/>
              <a:t>Boussarie</a:t>
            </a:r>
            <a:r>
              <a:rPr lang="en-US" sz="2000" dirty="0"/>
              <a:t>, Hatta, and Yuan (2019), which resulted in the same intercept as BER: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95DB3-5AF4-2424-EE84-5C33C445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3633-9FD4-E34B-1D4D-35A20359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26" y="3146709"/>
            <a:ext cx="4476948" cy="723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D60A5-B0A5-A274-BEFF-D2D892E0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33" y="4234971"/>
            <a:ext cx="6967331" cy="660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DCFF-5DC9-5AC6-6712-E0039412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66" y="5579500"/>
            <a:ext cx="4920048" cy="7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2CAB-15F2-0DA8-54DE-02F40FD7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3179" cy="1325563"/>
          </a:xfrm>
        </p:spPr>
        <p:txBody>
          <a:bodyPr/>
          <a:lstStyle/>
          <a:p>
            <a:r>
              <a:rPr lang="en-US" dirty="0"/>
              <a:t>Elastic dijet production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9E5BE-311C-F0F9-734D-696D1368F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9719" y="1809092"/>
            <a:ext cx="4165392" cy="34250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952C9-ED3E-200D-C451-BAF5E0E4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E0928-5316-7140-901B-A36276CC33BA}"/>
              </a:ext>
            </a:extLst>
          </p:cNvPr>
          <p:cNvSpPr txBox="1"/>
          <p:nvPr/>
        </p:nvSpPr>
        <p:spPr>
          <a:xfrm>
            <a:off x="838199" y="2153334"/>
            <a:ext cx="64219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process is similar to the one above, </a:t>
            </a:r>
            <a:br>
              <a:rPr lang="en-US" sz="2000" dirty="0"/>
            </a:br>
            <a:r>
              <a:rPr lang="en-US" sz="2000" dirty="0"/>
              <a:t>except now the proton remains intact.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One considers two observables, double spin </a:t>
            </a:r>
            <a:br>
              <a:rPr lang="en-US" sz="2000" dirty="0"/>
            </a:br>
            <a:r>
              <a:rPr lang="en-US" sz="2000" dirty="0"/>
              <a:t>asymmetry (DSA) and single spin asymmetry (SSA):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E23F8-EF0D-03FF-CE89-8EF77914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426" y="4247196"/>
            <a:ext cx="4190706" cy="16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26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2B8D-5431-1A95-71D5-815F8AAA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028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Measuring OAM distributions </a:t>
            </a:r>
            <a:br>
              <a:rPr lang="en-US" sz="2800" dirty="0"/>
            </a:br>
            <a:r>
              <a:rPr lang="en-US" sz="2800" dirty="0"/>
              <a:t>in elastic </a:t>
            </a:r>
            <a:r>
              <a:rPr lang="en-US" sz="2800" dirty="0" err="1"/>
              <a:t>e+p</a:t>
            </a:r>
            <a:r>
              <a:rPr lang="en-US" sz="2800" dirty="0"/>
              <a:t> collisions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4FA6D-D376-74B6-68DB-71527C1D2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193" y="1860792"/>
                <a:ext cx="5236779" cy="449555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In the small-t limit (</a:t>
                </a:r>
                <a:r>
                  <a:rPr lang="en-US" sz="2000" dirty="0" err="1"/>
                  <a:t>pT</a:t>
                </a:r>
                <a:r>
                  <a:rPr lang="en-US" sz="2000" dirty="0"/>
                  <a:t> , Q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≫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) the elastic dijet DSA measures moments of dipole amplitudes, thus </a:t>
                </a:r>
                <a:r>
                  <a:rPr lang="en-US" sz="2000" b="1" dirty="0"/>
                  <a:t>allowing (in principle) to measure OAM distributions! </a:t>
                </a:r>
              </a:p>
              <a:p>
                <a:r>
                  <a:rPr lang="en-US" sz="2000" dirty="0"/>
                  <a:t>Cf. Hatta et al, 2016; S. Bhattacharya, R. </a:t>
                </a:r>
                <a:r>
                  <a:rPr lang="en-US" sz="2000" dirty="0" err="1"/>
                  <a:t>Boussarie</a:t>
                </a:r>
                <a:r>
                  <a:rPr lang="en-US" sz="2000" dirty="0"/>
                  <a:t> and Y. Hatta, 2022 &amp; 2024; </a:t>
                </a:r>
                <a:br>
                  <a:rPr lang="en-US" sz="2000" dirty="0"/>
                </a:br>
                <a:r>
                  <a:rPr lang="en-US" sz="2000" dirty="0"/>
                  <a:t>S. Bhattacharya, D. Zheng and J. Zhou,</a:t>
                </a:r>
                <a:br>
                  <a:rPr lang="en-US" sz="2000" dirty="0"/>
                </a:br>
                <a:r>
                  <a:rPr lang="en-US" sz="2000" dirty="0"/>
                  <a:t>2023.</a:t>
                </a:r>
              </a:p>
              <a:p>
                <a:r>
                  <a:rPr lang="en-US" sz="2000" dirty="0"/>
                  <a:t>Feasibility study in progress </a:t>
                </a:r>
                <a:br>
                  <a:rPr lang="en-US" sz="2000" dirty="0"/>
                </a:br>
                <a:r>
                  <a:rPr lang="en-US" sz="2000" dirty="0"/>
                  <a:t>(G.Z. Becker, B. Manley, YK).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4FA6D-D376-74B6-68DB-71527C1D2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193" y="1860792"/>
                <a:ext cx="5236779" cy="4495558"/>
              </a:xfrm>
              <a:blipFill>
                <a:blip r:embed="rId2"/>
                <a:stretch>
                  <a:fillRect l="-969" t="-845" r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4C4CB-1A75-D6F2-231F-0E4F6ACA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F037EE63-7CFB-71D3-31FA-81121B2C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68" y="501650"/>
            <a:ext cx="6659532" cy="57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56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4A58-AEBB-3FBE-EE22-487129A5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0F483-9346-65D2-1369-650AA685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779"/>
            <a:ext cx="10515600" cy="4364421"/>
          </a:xfrm>
        </p:spPr>
        <p:txBody>
          <a:bodyPr>
            <a:normAutofit/>
          </a:bodyPr>
          <a:lstStyle/>
          <a:p>
            <a:r>
              <a:rPr lang="en-US" sz="2000" dirty="0"/>
              <a:t>The small-</a:t>
            </a:r>
            <a:r>
              <a:rPr lang="en-US" sz="2000" i="1" dirty="0"/>
              <a:t>x</a:t>
            </a:r>
            <a:r>
              <a:rPr lang="en-US" sz="2000" dirty="0"/>
              <a:t> helicity formalism in the double logarithmic approximation (DLA) + running coupling allows to do successful polarized DIS + SIDIS phenomenology based on the existing small-</a:t>
            </a:r>
            <a:r>
              <a:rPr lang="en-US" sz="2000" i="1" dirty="0"/>
              <a:t>x</a:t>
            </a:r>
            <a:r>
              <a:rPr lang="en-US" sz="2000" dirty="0"/>
              <a:t> data.</a:t>
            </a:r>
          </a:p>
          <a:p>
            <a:r>
              <a:rPr lang="en-US" sz="2000" dirty="0"/>
              <a:t>However, the multitude of different dipole amplitudes in the formalism prevents precise EIC predictions: there are too many dipole amplitudes, making their initial conditions hard to fix using the existing data.</a:t>
            </a:r>
          </a:p>
          <a:p>
            <a:r>
              <a:rPr lang="en-US" sz="2000" dirty="0"/>
              <a:t>Polarized </a:t>
            </a:r>
            <a:r>
              <a:rPr lang="en-US" sz="2000" dirty="0" err="1"/>
              <a:t>p+p</a:t>
            </a:r>
            <a:r>
              <a:rPr lang="en-US" sz="2000" dirty="0"/>
              <a:t> data on A</a:t>
            </a:r>
            <a:r>
              <a:rPr lang="en-US" sz="2000" baseline="-25000" dirty="0"/>
              <a:t>LL</a:t>
            </a:r>
            <a:r>
              <a:rPr lang="en-US" sz="2000" dirty="0"/>
              <a:t> from RHIC, if properly included, may help. The first step in this direction is presented above.</a:t>
            </a:r>
          </a:p>
          <a:p>
            <a:r>
              <a:rPr lang="en-US" sz="2000" dirty="0"/>
              <a:t>When EIC comes online, DSA in inclusive dijet production would help constrain gluon helicity distributions.</a:t>
            </a:r>
          </a:p>
          <a:p>
            <a:r>
              <a:rPr lang="en-US" sz="2000" dirty="0"/>
              <a:t>Elastic dijets at EIC may help us measure the OAM distributions as well (and compare their </a:t>
            </a:r>
            <a:r>
              <a:rPr lang="en-US" sz="2000" i="1" dirty="0"/>
              <a:t>x</a:t>
            </a:r>
            <a:r>
              <a:rPr lang="en-US" sz="2000" dirty="0"/>
              <a:t>-dependence to theory).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F868A-A8C6-43B0-3968-CDFD03B5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245F03-66D5-45EC-A0B5-90E656B1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6A55A-129B-A8EB-453D-71DE2CAA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4400780"/>
            <a:ext cx="9144000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i="1" dirty="0"/>
              <a:t>Happy Birthday Edmond!</a:t>
            </a:r>
          </a:p>
        </p:txBody>
      </p:sp>
      <p:pic>
        <p:nvPicPr>
          <p:cNvPr id="8" name="Picture 7" descr="A person wearing glasses&#10;&#10;AI-generated content may be incorrect.">
            <a:extLst>
              <a:ext uri="{FF2B5EF4-FFF2-40B4-BE49-F238E27FC236}">
                <a16:creationId xmlns:a16="http://schemas.microsoft.com/office/drawing/2014/main" id="{E6F10EEB-BCEE-1E0D-17CF-0EF580CB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145" y="1304557"/>
            <a:ext cx="2491845" cy="2491845"/>
          </a:xfrm>
          <a:prstGeom prst="rect">
            <a:avLst/>
          </a:prstGeom>
        </p:spPr>
      </p:pic>
      <p:pic>
        <p:nvPicPr>
          <p:cNvPr id="10" name="Picture 9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DED35F33-964A-7908-1EFA-E427ED4D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218" y="713289"/>
            <a:ext cx="2354062" cy="31466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70957-B6F2-7A4E-5A7A-55EF3864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1845F5A-061D-4825-9AE9-D7794091C6CF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pic>
        <p:nvPicPr>
          <p:cNvPr id="3" name="Content Placeholder 5" descr="A group of people sitting at a long table&#10;&#10;AI-generated content may be incorrect.">
            <a:extLst>
              <a:ext uri="{FF2B5EF4-FFF2-40B4-BE49-F238E27FC236}">
                <a16:creationId xmlns:a16="http://schemas.microsoft.com/office/drawing/2014/main" id="{1087304E-1883-5591-0B89-0DBBD783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333010" y="640400"/>
            <a:ext cx="5853286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88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D7C0-2E38-8F66-B977-14079702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84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FFFDC-B98C-B712-D92F-588B20FF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72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4A0E-0BFE-96CE-BCC1-7DA7E752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91" y="25013"/>
            <a:ext cx="10725615" cy="1325563"/>
          </a:xfrm>
        </p:spPr>
        <p:txBody>
          <a:bodyPr/>
          <a:lstStyle/>
          <a:p>
            <a:r>
              <a:rPr lang="en-US" dirty="0"/>
              <a:t>Small-</a:t>
            </a:r>
            <a:r>
              <a:rPr lang="en-US" i="1" dirty="0"/>
              <a:t>x</a:t>
            </a:r>
            <a:r>
              <a:rPr lang="en-US" dirty="0"/>
              <a:t> Asymptotics for Helicity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832BA-BFE6-6F7B-4610-D4ABCC26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8" y="1163153"/>
            <a:ext cx="10725614" cy="4531693"/>
          </a:xfrm>
        </p:spPr>
        <p:txBody>
          <a:bodyPr>
            <a:normAutofit/>
          </a:bodyPr>
          <a:lstStyle/>
          <a:p>
            <a:r>
              <a:rPr lang="en-US" sz="2000" dirty="0"/>
              <a:t>Let’s take a closer look at the anomalous dimension: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the pure-glue case, Bartels, </a:t>
            </a:r>
            <a:r>
              <a:rPr lang="en-US" sz="2000" dirty="0" err="1"/>
              <a:t>Ermolaev</a:t>
            </a:r>
            <a:r>
              <a:rPr lang="en-US" sz="2000" dirty="0"/>
              <a:t> and </a:t>
            </a:r>
            <a:r>
              <a:rPr lang="en-US" sz="2000" dirty="0" err="1"/>
              <a:t>Ryskin’s</a:t>
            </a:r>
            <a:r>
              <a:rPr lang="en-US" sz="2000" dirty="0"/>
              <a:t> (BER) anomalous dimension can be found analytically. It reads (KPS ‘16)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Our evolution’s anomalous dimension can be found analytically at large-N</a:t>
            </a:r>
            <a:r>
              <a:rPr lang="en-US" sz="2000" baseline="-25000" dirty="0"/>
              <a:t>c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(J. Borden, YK, 2304.06161 [hep-</a:t>
            </a:r>
            <a:r>
              <a:rPr lang="en-US" sz="2000" dirty="0" err="1"/>
              <a:t>ph</a:t>
            </a:r>
            <a:r>
              <a:rPr lang="en-US" sz="2000" dirty="0"/>
              <a:t>]):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20557-56B3-404C-80C9-D900A9DC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73B6B-FBD6-8B3E-7B9B-AC330168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98" y="1662420"/>
            <a:ext cx="6922338" cy="826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95705-50CC-544D-D2C3-1FEE6CC00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486" y="3659915"/>
            <a:ext cx="1535461" cy="646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84378-B437-919B-1E94-84668C6E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961" y="3659984"/>
            <a:ext cx="4860073" cy="800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6D8E4-91EA-7CC5-55C7-008DCBE97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579" y="5273390"/>
            <a:ext cx="4860073" cy="8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DC57-72C9-C16E-CF02-33D58718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Tale of Two Anomalous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50158-4787-4DEA-7E27-B36A79F1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The two anomalous dimensions look similar but are not the same function.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Their expansions in </a:t>
            </a:r>
            <a:r>
              <a:rPr lang="en-US" sz="2000" dirty="0" err="1">
                <a:latin typeface="Symbol" pitchFamily="2" charset="2"/>
              </a:rPr>
              <a:t>a</a:t>
            </a:r>
            <a:r>
              <a:rPr lang="en-US" sz="2000" baseline="-25000" dirty="0" err="1"/>
              <a:t>S</a:t>
            </a:r>
            <a:r>
              <a:rPr lang="en-US" sz="2000" dirty="0"/>
              <a:t> start out the same, then </a:t>
            </a:r>
            <a:r>
              <a:rPr lang="en-US" sz="2000" b="1" dirty="0"/>
              <a:t>differ at four (!) loops </a:t>
            </a:r>
            <a:r>
              <a:rPr lang="en-US" sz="2000" dirty="0"/>
              <a:t>(the first 3 terms agree with the existing finite-order calculations, the four-loop result is unknown):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7062-FDE5-DD4A-84F5-7F4880B6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B8F67-A583-5E86-527C-610D6B34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8527"/>
            <a:ext cx="4860073" cy="80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8F27B-4DAD-B861-BC4C-2F14D1F2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30" y="1958527"/>
            <a:ext cx="4860073" cy="88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432DD-3830-74C5-9487-377ADE2D4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953" y="5042953"/>
            <a:ext cx="6642989" cy="719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EA0F7-A31D-66B1-9BC5-B3273C8E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953" y="4098908"/>
            <a:ext cx="6856142" cy="7193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7DFB95-BCFA-07E3-80B4-013E5A82B365}"/>
              </a:ext>
            </a:extLst>
          </p:cNvPr>
          <p:cNvCxnSpPr/>
          <p:nvPr/>
        </p:nvCxnSpPr>
        <p:spPr>
          <a:xfrm>
            <a:off x="4260571" y="4928438"/>
            <a:ext cx="287540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F66114-4C34-B9A9-FCD3-472C89D5E88A}"/>
              </a:ext>
            </a:extLst>
          </p:cNvPr>
          <p:cNvCxnSpPr/>
          <p:nvPr/>
        </p:nvCxnSpPr>
        <p:spPr>
          <a:xfrm>
            <a:off x="4093481" y="5940154"/>
            <a:ext cx="287540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83255-CFFD-4DF7-C433-5136214C7DC8}"/>
              </a:ext>
            </a:extLst>
          </p:cNvPr>
          <p:cNvCxnSpPr>
            <a:cxnSpLocks/>
          </p:cNvCxnSpPr>
          <p:nvPr/>
        </p:nvCxnSpPr>
        <p:spPr>
          <a:xfrm>
            <a:off x="7431592" y="4928438"/>
            <a:ext cx="11790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C91358-49DC-0854-0581-26454AC689AE}"/>
              </a:ext>
            </a:extLst>
          </p:cNvPr>
          <p:cNvCxnSpPr>
            <a:cxnSpLocks/>
          </p:cNvCxnSpPr>
          <p:nvPr/>
        </p:nvCxnSpPr>
        <p:spPr>
          <a:xfrm>
            <a:off x="7242469" y="5940154"/>
            <a:ext cx="11790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3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CAD-106F-EC3F-C1E9-6DBCDFBA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Tale of Two Intercepts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5917-A964-6DE6-EB11-61FE14A0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7347"/>
            <a:ext cx="10837127" cy="2831096"/>
          </a:xfrm>
        </p:spPr>
        <p:txBody>
          <a:bodyPr>
            <a:normAutofit/>
          </a:bodyPr>
          <a:lstStyle/>
          <a:p>
            <a:r>
              <a:rPr lang="en-US" sz="2000" dirty="0"/>
              <a:t>The intercept (largest power Re[</a:t>
            </a:r>
            <a:r>
              <a:rPr lang="en-US" sz="2000" dirty="0">
                <a:latin typeface="Symbol" pitchFamily="2" charset="2"/>
              </a:rPr>
              <a:t>w]</a:t>
            </a:r>
            <a:r>
              <a:rPr lang="en-US" sz="2000" dirty="0"/>
              <a:t>) is given by the right-most singularity (branch point) of the anomalous dimension.</a:t>
            </a:r>
          </a:p>
          <a:p>
            <a:endParaRPr lang="en-US" sz="2000" dirty="0"/>
          </a:p>
          <a:p>
            <a:r>
              <a:rPr lang="en-US" sz="2000" dirty="0"/>
              <a:t>For BER this gives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For 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C3A0-4B8F-0BA7-DC7B-84A6F3D0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565F5-994D-1CE2-F15A-5620C242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087"/>
            <a:ext cx="4860073" cy="800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CAEB3-83D8-8DB5-AD7C-D1A95322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63" y="2590087"/>
            <a:ext cx="4860073" cy="889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3373C-86E7-CC76-32A7-2929C71E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976" y="4333862"/>
            <a:ext cx="4920048" cy="77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14E6-D2F5-04A7-B469-214D38548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343" y="5336260"/>
            <a:ext cx="6967331" cy="660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26912-F416-B564-EBF5-B76E4E31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594" y="1503088"/>
            <a:ext cx="6922338" cy="8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B2B8-E0CC-C359-386A-7B616C91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OAM Distribution to </a:t>
            </a:r>
            <a:r>
              <a:rPr lang="en-US" dirty="0" err="1"/>
              <a:t>hPDF</a:t>
            </a:r>
            <a:r>
              <a:rPr lang="en-US" dirty="0"/>
              <a:t>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B506-F00D-DF58-E691-73BAA9944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Following </a:t>
            </a:r>
            <a:r>
              <a:rPr lang="en-US" sz="2000" dirty="0" err="1"/>
              <a:t>Boussarie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 (2019), we consider the ratios of OAM distributions to helicity PDFs at small </a:t>
            </a:r>
            <a:r>
              <a:rPr lang="en-US" sz="2000" i="1" dirty="0"/>
              <a:t>x</a:t>
            </a:r>
            <a:r>
              <a:rPr lang="en-US" sz="2000" dirty="0"/>
              <a:t>. </a:t>
            </a:r>
          </a:p>
          <a:p>
            <a:r>
              <a:rPr lang="en-US" sz="2000" dirty="0"/>
              <a:t>For these ratios, </a:t>
            </a:r>
            <a:r>
              <a:rPr lang="en-US" sz="2000" dirty="0" err="1"/>
              <a:t>Boussarie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, predict, using the Wandzura-Wilczek approximation: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B8931-D7E2-B5E0-595D-21876F1D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423D0-6151-2FB9-3CC2-46445598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04" y="3738313"/>
            <a:ext cx="2964105" cy="707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4567E-0D2E-0F91-0AFB-66BE4880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72" y="3698337"/>
            <a:ext cx="2964106" cy="74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D0F68-F973-2AF0-51CB-E7CB4A3E8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74" y="5332592"/>
            <a:ext cx="4532870" cy="621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5033C-D19E-B1EA-448B-FE8BAEDD5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172" y="5332592"/>
            <a:ext cx="4132939" cy="6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8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32A8-1386-DA85-7C76-BD891FA1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OAM Distribution to </a:t>
            </a:r>
            <a:r>
              <a:rPr lang="en-US" dirty="0" err="1"/>
              <a:t>hPDF</a:t>
            </a:r>
            <a:r>
              <a:rPr lang="en-US" dirty="0"/>
              <a:t>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88933-1A52-BE1F-1AD7-503C00B2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70" y="1863399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Analytic solution from B. Manley, </a:t>
            </a:r>
            <a:br>
              <a:rPr lang="en-US" sz="2000" dirty="0"/>
            </a:br>
            <a:r>
              <a:rPr lang="en-US" sz="2000" dirty="0"/>
              <a:t>2401.05508 [hep-</a:t>
            </a:r>
            <a:r>
              <a:rPr lang="en-US" sz="2000" dirty="0" err="1"/>
              <a:t>ph</a:t>
            </a:r>
            <a:r>
              <a:rPr lang="en-US" sz="2000" dirty="0"/>
              <a:t>], gives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BCA7A-437F-8368-848C-B0603913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071B4-07E0-AC64-1981-7CEA89B8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07243" y="1190769"/>
            <a:ext cx="5976551" cy="2687495"/>
          </a:xfrm>
          <a:prstGeom prst="rect">
            <a:avLst/>
          </a:prstGeom>
        </p:spPr>
      </p:pic>
      <p:pic>
        <p:nvPicPr>
          <p:cNvPr id="10" name="Picture 9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3EA6ED1-ED5F-FA19-E62C-983860E6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70" y="4044479"/>
            <a:ext cx="5976551" cy="2676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8C2BE-6C67-E6EF-380D-408AE90F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630" y="2977978"/>
            <a:ext cx="2434830" cy="720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C950E-83AB-5C29-7A98-B33246733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98" y="4097593"/>
            <a:ext cx="1324663" cy="277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1DAE1A-4E95-AE22-CA71-16FD14606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340" y="4071121"/>
            <a:ext cx="1862323" cy="30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969BC-DBB3-750A-84F9-5B929C2B1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13" y="4869082"/>
            <a:ext cx="2318417" cy="553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22EF0-EE3C-9549-1952-6FE72F844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13" y="5713966"/>
            <a:ext cx="2380626" cy="5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1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9561-D520-CD42-9D63-D56319CB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Dipole picture of DIS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680CCB-2E79-9B40-A6CC-C21326780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167" y="1943100"/>
            <a:ext cx="4020898" cy="41608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91F0-D268-AC47-B207-3A0EC208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67B6F-F78F-E540-8022-074852A2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3100"/>
            <a:ext cx="5420107" cy="675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6C2E0-0B79-714E-B519-0A3228D1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45" y="2876882"/>
            <a:ext cx="2089724" cy="59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3B40D-F8A2-C945-9405-33CF98F384A2}"/>
              </a:ext>
            </a:extLst>
          </p:cNvPr>
          <p:cNvSpPr txBox="1"/>
          <p:nvPr/>
        </p:nvSpPr>
        <p:spPr>
          <a:xfrm>
            <a:off x="555521" y="3163349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Large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 large 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 separation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2C0CD0-44AC-9745-ABBE-AF2E42BAD1CE}"/>
              </a:ext>
            </a:extLst>
          </p:cNvPr>
          <p:cNvCxnSpPr>
            <a:cxnSpLocks/>
          </p:cNvCxnSpPr>
          <p:nvPr/>
        </p:nvCxnSpPr>
        <p:spPr>
          <a:xfrm flipV="1">
            <a:off x="11063212" y="1889630"/>
            <a:ext cx="387570" cy="4073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9F1D1D-03CB-F845-A602-710310B7F655}"/>
              </a:ext>
            </a:extLst>
          </p:cNvPr>
          <p:cNvCxnSpPr/>
          <p:nvPr/>
        </p:nvCxnSpPr>
        <p:spPr>
          <a:xfrm flipH="1" flipV="1">
            <a:off x="6866313" y="1870364"/>
            <a:ext cx="357854" cy="3906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D7A43-8018-E549-A015-E0C908DE98BE}"/>
              </a:ext>
            </a:extLst>
          </p:cNvPr>
          <p:cNvSpPr txBox="1"/>
          <p:nvPr/>
        </p:nvSpPr>
        <p:spPr>
          <a:xfrm>
            <a:off x="11062534" y="145719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8A401-85BD-DF42-870D-9B1DF0CE636A}"/>
              </a:ext>
            </a:extLst>
          </p:cNvPr>
          <p:cNvSpPr txBox="1"/>
          <p:nvPr/>
        </p:nvSpPr>
        <p:spPr>
          <a:xfrm>
            <a:off x="6877597" y="144756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89C74-C2FB-2811-A04C-372C64E0F01A}"/>
              </a:ext>
            </a:extLst>
          </p:cNvPr>
          <p:cNvSpPr txBox="1"/>
          <p:nvPr/>
        </p:nvSpPr>
        <p:spPr>
          <a:xfrm>
            <a:off x="6343221" y="610815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aka the “shock wave”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EDC4E-9DAC-73F8-254A-ED9573F3F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707" y="3960991"/>
            <a:ext cx="3804827" cy="605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AA919D-2CD7-0EAE-E7C0-8C805C0AC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638" y="5168752"/>
            <a:ext cx="1552615" cy="7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7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3" y="0"/>
            <a:ext cx="992919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Dipole: non-eikonal small-</a:t>
            </a:r>
            <a:r>
              <a:rPr lang="en-US" i="1" dirty="0"/>
              <a:t>x</a:t>
            </a:r>
            <a:r>
              <a:rPr lang="en-US" dirty="0"/>
              <a:t>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89153"/>
            <a:ext cx="9220200" cy="490928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All flavor-singlet small-</a:t>
            </a:r>
            <a:r>
              <a:rPr lang="en-US" sz="2000" i="1" dirty="0"/>
              <a:t>x</a:t>
            </a:r>
            <a:r>
              <a:rPr lang="en-US" sz="2000" dirty="0"/>
              <a:t> helicity observables depend on “polarized dipole amplitudes”: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Double brackets denote an object with energy suppression scaled out:</a:t>
            </a:r>
          </a:p>
          <a:p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41" y="1776464"/>
            <a:ext cx="5696519" cy="1564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74" y="5998441"/>
            <a:ext cx="2657021" cy="5112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99040" y="4436298"/>
            <a:ext cx="390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 quark: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propagation,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spin-dependent interaction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9321" y="4436297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quark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5296862" y="3907800"/>
            <a:ext cx="289233" cy="52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7375136" y="3925035"/>
            <a:ext cx="1" cy="565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24E6-CAF2-2844-A979-9EC65125D4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531B3-E3D3-464F-9068-C1FD8991F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6" y="3400049"/>
            <a:ext cx="5582194" cy="51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68355-6AC5-5941-962E-8D1053777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606" y="4805629"/>
            <a:ext cx="3203256" cy="7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fundamental “Wilson line”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138"/>
            <a:ext cx="10515600" cy="509658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To complete the definition of the polarized dipole amplitude, we need to construct the definition of the polarized “Wilson line” </a:t>
            </a:r>
            <a:r>
              <a:rPr lang="en-US" sz="2000" dirty="0" err="1"/>
              <a:t>V</a:t>
            </a:r>
            <a:r>
              <a:rPr lang="en-US" sz="2000" baseline="30000" dirty="0" err="1"/>
              <a:t>pol</a:t>
            </a:r>
            <a:r>
              <a:rPr lang="en-US" sz="2000" dirty="0"/>
              <a:t>, which is the leading helicity-dependent contribution for the quark scattering amplitude on a longitudinally-polarized target proton.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the leading order we can either exchange one non-eikonal </a:t>
            </a:r>
            <a:r>
              <a:rPr lang="en-US" sz="2000" i="1" dirty="0"/>
              <a:t>t</a:t>
            </a:r>
            <a:r>
              <a:rPr lang="en-US" sz="2000" dirty="0"/>
              <a:t>-channel gluon (with quark-gluon vertices denoted by blobs above) to transfer polarization between the projectile and the target, or two </a:t>
            </a:r>
            <a:r>
              <a:rPr lang="en-US" sz="2000" i="1" dirty="0"/>
              <a:t>t</a:t>
            </a:r>
            <a:r>
              <a:rPr lang="en-US" sz="2000" dirty="0"/>
              <a:t>-channel quarks, as shown above.</a:t>
            </a:r>
          </a:p>
          <a:p>
            <a:r>
              <a:rPr lang="en-US" sz="2000" dirty="0"/>
              <a:t>We employ a blend of Brodsky &amp; Lepage’s LCPT and background field method-inspired operator treatment. We refer to the latter as the </a:t>
            </a:r>
            <a:r>
              <a:rPr lang="en-US" sz="2000" b="1" dirty="0"/>
              <a:t>light-cone operator treatment (LCOT)</a:t>
            </a:r>
            <a:r>
              <a:rPr lang="en-US" sz="2000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FFE88-0CBD-584C-83FF-6998B3CD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96" y="2618709"/>
            <a:ext cx="9180008" cy="14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6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558B-9AF5-481D-6889-66E73A3B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E170-5E51-FAE2-78AD-B6FF8622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Fundamental light-cone Wilson line: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Adjoint light-cone Wilson line: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They sum multiple eikonal re-scatterings to all orders.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8F547-F551-61B6-0DB6-25D1719D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F9488-06EF-5310-A987-C6C71005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75" y="4091940"/>
            <a:ext cx="3951890" cy="77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E1966-CAAA-5F37-43A8-668365C8C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075" y="2635058"/>
            <a:ext cx="3320036" cy="7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293B21"/>
      </a:dk2>
      <a:lt2>
        <a:srgbClr val="E7E8E2"/>
      </a:lt2>
      <a:accent1>
        <a:srgbClr val="867FBA"/>
      </a:accent1>
      <a:accent2>
        <a:srgbClr val="96A4C6"/>
      </a:accent2>
      <a:accent3>
        <a:srgbClr val="B096C6"/>
      </a:accent3>
      <a:accent4>
        <a:srgbClr val="BAA07F"/>
      </a:accent4>
      <a:accent5>
        <a:srgbClr val="A6A57E"/>
      </a:accent5>
      <a:accent6>
        <a:srgbClr val="96AB75"/>
      </a:accent6>
      <a:hlink>
        <a:srgbClr val="808751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2741</Words>
  <Application>Microsoft Macintosh PowerPoint</Application>
  <PresentationFormat>Widescreen</PresentationFormat>
  <Paragraphs>334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Aptos</vt:lpstr>
      <vt:lpstr>Arial</vt:lpstr>
      <vt:lpstr>Calibri</vt:lpstr>
      <vt:lpstr>Cambria Math</vt:lpstr>
      <vt:lpstr>Century Gothic</vt:lpstr>
      <vt:lpstr>Symbol</vt:lpstr>
      <vt:lpstr>Wingdings</vt:lpstr>
      <vt:lpstr>BrushVTI</vt:lpstr>
      <vt:lpstr> Probing small-x helicity and OAM distributions in particle production at RHIC and EIC</vt:lpstr>
      <vt:lpstr>Credits</vt:lpstr>
      <vt:lpstr>Happy 60th Birthday, Edmond!</vt:lpstr>
      <vt:lpstr>Outline: helicity-dependent observables at RHIC and EIC at small x</vt:lpstr>
      <vt:lpstr>g1 Structure Function</vt:lpstr>
      <vt:lpstr>Dipole picture of DIS</vt:lpstr>
      <vt:lpstr>Polarized Dipole: non-eikonal small-x physics</vt:lpstr>
      <vt:lpstr>Polarized fundamental “Wilson line”</vt:lpstr>
      <vt:lpstr>Notation</vt:lpstr>
      <vt:lpstr>Sub-eikonal quark S-matrix in background gluon and quark fields</vt:lpstr>
      <vt:lpstr>Gluon Helicity</vt:lpstr>
      <vt:lpstr>Quark Helicity PDF and TMD</vt:lpstr>
      <vt:lpstr>g1 structure function</vt:lpstr>
      <vt:lpstr>Amplitude Q</vt:lpstr>
      <vt:lpstr>Evolution for Polarized Quark Dipole</vt:lpstr>
      <vt:lpstr>Large Nc Evolution:</vt:lpstr>
      <vt:lpstr>“Neighbor” dipole</vt:lpstr>
      <vt:lpstr>A Tale of Two Intercepts</vt:lpstr>
      <vt:lpstr>Large Nc&amp;Nf  Evolution Equations</vt:lpstr>
      <vt:lpstr>Helicity JIMWLK</vt:lpstr>
      <vt:lpstr>Helicity McLerran-Venugopalan Model</vt:lpstr>
      <vt:lpstr>Polarized DIS and SIDIS data analysis</vt:lpstr>
      <vt:lpstr>Polarized SIDIS at small x</vt:lpstr>
      <vt:lpstr>The analysis</vt:lpstr>
      <vt:lpstr>Proton g1 structure function</vt:lpstr>
      <vt:lpstr>Helicity PDFs:</vt:lpstr>
      <vt:lpstr>How much spin is there at small x?</vt:lpstr>
      <vt:lpstr>Particle production  in polarized p+p collisions  YK, M. Li, 2403.06959 [hep-ph]</vt:lpstr>
      <vt:lpstr>Gluon production at mid-rapidity</vt:lpstr>
      <vt:lpstr>Gluon production in polarized p+p collisions</vt:lpstr>
      <vt:lpstr>Including small-x evolution</vt:lpstr>
      <vt:lpstr>Gluon production in polarized p+p collisions at mid-rapidity: the final result</vt:lpstr>
      <vt:lpstr>Polarized p+p collisions: small-x phenomenology</vt:lpstr>
      <vt:lpstr>New constraints coming from polarized p+p data:</vt:lpstr>
      <vt:lpstr>Inclusive dijet production in polarized e+p collisions  YK, M. Li, in preparation</vt:lpstr>
      <vt:lpstr>Inclusive dijet production in polarized e+p collisions</vt:lpstr>
      <vt:lpstr>Elastic dijet production in polarized e+p collisions  YK, B. Manley, 2410.21260 [hep-ph] </vt:lpstr>
      <vt:lpstr>OAM Distributions</vt:lpstr>
      <vt:lpstr>OAM Distributions and Moment Amplitudes</vt:lpstr>
      <vt:lpstr>Evolution for Moment Dipole Amplitudes</vt:lpstr>
      <vt:lpstr>Two intercepts, again</vt:lpstr>
      <vt:lpstr>Elastic dijet production in e+p collisions</vt:lpstr>
      <vt:lpstr>Measuring OAM distributions  in elastic e+p collisions </vt:lpstr>
      <vt:lpstr>Conclusions</vt:lpstr>
      <vt:lpstr>Happy Birthday Edmond!</vt:lpstr>
      <vt:lpstr>Backup slides</vt:lpstr>
      <vt:lpstr>Small-x Asymptotics for Helicity Distributions</vt:lpstr>
      <vt:lpstr>A Tale of Two Anomalous Dimensions</vt:lpstr>
      <vt:lpstr>A Tale of Two Intercepts</vt:lpstr>
      <vt:lpstr>OAM Distribution to hPDF Ratios</vt:lpstr>
      <vt:lpstr>OAM Distribution to hPDF Ratios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Kovchegov, Yuri</dc:creator>
  <cp:lastModifiedBy>Kovchegov, Yuri</cp:lastModifiedBy>
  <cp:revision>152</cp:revision>
  <cp:lastPrinted>2025-02-24T22:55:16Z</cp:lastPrinted>
  <dcterms:created xsi:type="dcterms:W3CDTF">2025-02-23T23:27:27Z</dcterms:created>
  <dcterms:modified xsi:type="dcterms:W3CDTF">2025-03-19T20:08:26Z</dcterms:modified>
</cp:coreProperties>
</file>