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1" r:id="rId2"/>
    <p:sldMasterId id="2147483709" r:id="rId3"/>
    <p:sldMasterId id="2147483685" r:id="rId4"/>
    <p:sldMasterId id="2147483697" r:id="rId5"/>
  </p:sldMasterIdLst>
  <p:notesMasterIdLst>
    <p:notesMasterId r:id="rId44"/>
  </p:notesMasterIdLst>
  <p:sldIdLst>
    <p:sldId id="256" r:id="rId6"/>
    <p:sldId id="4335" r:id="rId7"/>
    <p:sldId id="4341" r:id="rId8"/>
    <p:sldId id="4259" r:id="rId9"/>
    <p:sldId id="4340" r:id="rId10"/>
    <p:sldId id="957" r:id="rId11"/>
    <p:sldId id="1171" r:id="rId12"/>
    <p:sldId id="4344" r:id="rId13"/>
    <p:sldId id="1158" r:id="rId14"/>
    <p:sldId id="1120" r:id="rId15"/>
    <p:sldId id="1121" r:id="rId16"/>
    <p:sldId id="1122" r:id="rId17"/>
    <p:sldId id="1123" r:id="rId18"/>
    <p:sldId id="1125" r:id="rId19"/>
    <p:sldId id="4345" r:id="rId20"/>
    <p:sldId id="1174" r:id="rId21"/>
    <p:sldId id="1175" r:id="rId22"/>
    <p:sldId id="1177" r:id="rId23"/>
    <p:sldId id="1178" r:id="rId24"/>
    <p:sldId id="1179" r:id="rId25"/>
    <p:sldId id="4342" r:id="rId26"/>
    <p:sldId id="4346" r:id="rId27"/>
    <p:sldId id="4334" r:id="rId28"/>
    <p:sldId id="4347" r:id="rId29"/>
    <p:sldId id="1149" r:id="rId30"/>
    <p:sldId id="4348" r:id="rId31"/>
    <p:sldId id="1164" r:id="rId32"/>
    <p:sldId id="4336" r:id="rId33"/>
    <p:sldId id="1145" r:id="rId34"/>
    <p:sldId id="4349" r:id="rId35"/>
    <p:sldId id="4351" r:id="rId36"/>
    <p:sldId id="4278" r:id="rId37"/>
    <p:sldId id="4003" r:id="rId38"/>
    <p:sldId id="4352" r:id="rId39"/>
    <p:sldId id="4353" r:id="rId40"/>
    <p:sldId id="4004" r:id="rId41"/>
    <p:sldId id="1156" r:id="rId42"/>
    <p:sldId id="4343" r:id="rId43"/>
  </p:sldIdLst>
  <p:sldSz cx="9144000" cy="5143500" type="screen16x9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FF"/>
    <a:srgbClr val="66FF66"/>
    <a:srgbClr val="008000"/>
    <a:srgbClr val="5EE0FE"/>
    <a:srgbClr val="72F7FE"/>
    <a:srgbClr val="FFFF00"/>
    <a:srgbClr val="E3230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1"/>
  </p:normalViewPr>
  <p:slideViewPr>
    <p:cSldViewPr>
      <p:cViewPr varScale="1">
        <p:scale>
          <a:sx n="129" d="100"/>
          <a:sy n="129" d="100"/>
        </p:scale>
        <p:origin x="84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8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096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D2D7E08-8AD3-1244-AB17-84C1D149B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24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2A49E-5502-4A4F-AEFE-12DF55481711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096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spin-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Times New Roman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</p:grpSp>
      </p:grpSp>
      <p:pic>
        <p:nvPicPr>
          <p:cNvPr id="19" name="Picture 40" descr="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64857"/>
            <a:ext cx="11525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019800" cy="1657350"/>
          </a:xfrm>
        </p:spPr>
        <p:txBody>
          <a:bodyPr/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165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200400"/>
            <a:ext cx="6019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5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236A4-9F9E-B54E-8E43-436F4BBB20E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21" name="Rectangle 1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115A3-AEC0-A24B-8065-2D4919D16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0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A6FE4-4F10-9E4A-9DF7-AF8EBDFE213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1E55-66F2-D240-8FFC-442A35292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6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8102-E0C7-904C-A031-C98A5E4BA28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E465-38A9-ED4B-BFA6-848DF35A5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8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5F150-40CA-7A49-967A-6EEBC788032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1CCE-2607-0745-A7DF-7D7066AAF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2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100C-F67B-5143-9F51-C30706C45D6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01D7-59FF-6A4E-A2B8-3E5669CA6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BC98-211A-D341-B3AF-4743E1DDD7F5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DEE7-7594-314A-A75C-194B17B57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0399-6F84-1943-BDF4-81FC1DFCD92E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DCCC9-B1E6-0E46-A287-57605D949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6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01B0-BEAE-E142-A16B-0B9F10250D84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BCA74-0521-8947-B37C-7BF71DF0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46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7C56-60D9-1D43-9004-86A0886CD19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6138E-9AA5-5F4C-91F9-6EF46B397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2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A80FF-6237-A942-A3E3-F06206639B8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DAB5-9050-594E-AE62-79F13039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1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3B1A7-959C-0842-85D4-B2E75AD94BC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B1BDE-0FE3-4347-903E-549FDB666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3788-0B95-B84D-A589-8AFFC953EF60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3094-0A7A-7A42-B5BB-9637E49E1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2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39-3F26-7946-9850-627EAF1BE66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CF89-6888-EB42-A8EC-B4C417A03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C20A-E73A-204F-B90C-D45991447B7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D90D-2226-9B47-89CB-36DCBC7E2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4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E6230-30AF-1F45-A1AD-A8B251FD199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859F-CB78-A94A-85A3-F7BBA95B7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52EC1-72BB-E442-B7CC-F362FFB0B79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8690-27F0-444F-8B9E-7CD22B00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16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F2E3-5249-6042-AA35-8BA70FBF2CC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FC63C-7544-CE4D-A991-A319E0949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3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1CF4-1D0A-A34E-B9C0-5F509EDF15B3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760E-436E-694B-8DA7-F8BAA634C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89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AB6A2-5E6A-D145-90A2-902188180A9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F09C4-F695-9646-8159-96364FF39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5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29E92-5DB4-5344-9DFD-3EDBF25F506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4C76-9E99-E841-9EDD-6E7ABBC96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968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13271-AF1F-C74F-9DDA-ACA1926FE85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9F7E-27B7-9745-A1FD-22CDDE4F8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0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6DD0-BF2E-7B42-B88F-9B48EA982DE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F071-EA71-F640-994B-C7CDF5470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8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D2C6-A22E-5C49-93BB-990B7669B82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86A9-52F1-E946-85A6-8D2F2B22A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2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15E8-CA44-6E4F-8062-27A642C8B15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B9632-A143-E04A-B4B5-5FA1BAF99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95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3320-B79C-244C-A80F-A6501B33E33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86196-B726-AC45-92AD-5F769814C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9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9B51-7E5C-F44A-A695-B1D2B6B9890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C0F5-177A-8F44-A92F-AFE75C54E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B38F-34B6-0341-B886-8AA168F77C2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9160-DE0C-5A42-B95B-ADED541D1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8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4326-B95D-E24E-A186-DD713640A545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D18F5-C893-3E49-8382-577D19FF6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0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8A5C-06D4-6348-8EFA-C562D4590734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2DFF-D898-C94D-977D-460DCDB9C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1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D5CF-F37B-4042-B8CC-90D89AF9287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D4D4-C41A-FF49-B35A-CFE17FA9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800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1D67-5766-DC41-82E2-D8EDC10FE44B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8B95-3AEB-A54A-A820-3B28BE8CF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9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CA172-D9EA-7A4C-A884-9B8C49DE58E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E183-B1C0-A94E-A0D9-6B0A260C1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ABABE-0662-AD4B-B29D-56061E32523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9A5CA-E40A-A547-92ED-58B795D34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4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8178C-E95E-A84A-AAA4-AF6486672C5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924E3-1BA8-7140-A7D8-7D0DF0F6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3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ADC7-C116-A346-96DF-0109F8E4A88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5017-B7F8-1140-A07B-9660A610E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86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49D8F-AE9E-2449-9D20-3F6C649F866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754B-B0A4-C043-ADC5-BB8846687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46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8099-0003-D543-A97B-9951BD6D7E2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EB0C-BF69-8247-A428-FBDD68C1B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1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20422-FD93-2E43-8DFF-FE86F82B8AE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E702-6654-5A4B-8D1C-C87DE4DAB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49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183F3-F0CC-6745-937B-3FC591C50123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2161-930C-EF4E-A0D2-1B4CA871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3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1E91-FC17-FB4F-ACD0-9FEF066E9DA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4126-60CE-B84D-9AFC-C283E2634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399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02587-4309-2A48-A577-DA96E19750E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CFB6-260A-7D4C-808B-4EA10D7A2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5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4922-4532-2145-97D0-670CF301FA7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564F-2774-394C-9515-28218D91F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0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8605-90B7-E240-98CE-AD931CB157B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E1CBB-DF60-504D-AF93-B457E5364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205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F396C-B3F1-CE46-BBB1-A71CF2F71C0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A8494-1678-3D4F-BF94-501FD8583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99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8839-3FAF-9142-A449-7F817BA538C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A4C1-30D2-D44F-91E2-83B05CAC2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86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ADBC0-7587-2542-8432-B9579A8D8DE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410A2-1883-584B-958A-9EB7CAA34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2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91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53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60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spin-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81534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103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Times New Roman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03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</p:grp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ectangle 17"/>
          <p:cNvSpPr>
            <a:spLocks noGrp="1" noChangeArrowheads="1"/>
          </p:cNvSpPr>
          <p:nvPr>
            <p:ph type="dt" sz="half" idx="2"/>
          </p:nvPr>
        </p:nvSpPr>
        <p:spPr>
          <a:xfrm>
            <a:off x="2971800" y="4800600"/>
            <a:ext cx="16002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5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4BD5436-1C35-AF49-8303-832A37CDC96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25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4648200" y="48006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DPN Meeting 2007</a:t>
            </a:r>
          </a:p>
        </p:txBody>
      </p:sp>
      <p:sp>
        <p:nvSpPr>
          <p:cNvPr id="26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4800600"/>
            <a:ext cx="6858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5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F2F885B-DBBF-CF4E-8818-727EB5AE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27" descr="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64857"/>
            <a:ext cx="11525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411" r:id="rId1"/>
    <p:sldLayoutId id="2147487412" r:id="rId2"/>
    <p:sldLayoutId id="2147487413" r:id="rId3"/>
    <p:sldLayoutId id="2147487414" r:id="rId4"/>
    <p:sldLayoutId id="2147487415" r:id="rId5"/>
    <p:sldLayoutId id="2147487416" r:id="rId6"/>
    <p:sldLayoutId id="2147487417" r:id="rId7"/>
    <p:sldLayoutId id="2147487418" r:id="rId8"/>
    <p:sldLayoutId id="2147487419" r:id="rId9"/>
    <p:sldLayoutId id="2147487420" r:id="rId10"/>
    <p:sldLayoutId id="214748742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8E039E3-186E-6347-A2C2-608706E4DAE1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22D3554-3411-5D4F-939B-C45EEB250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67" r:id="rId1"/>
    <p:sldLayoutId id="2147487368" r:id="rId2"/>
    <p:sldLayoutId id="2147487369" r:id="rId3"/>
    <p:sldLayoutId id="2147487370" r:id="rId4"/>
    <p:sldLayoutId id="2147487371" r:id="rId5"/>
    <p:sldLayoutId id="2147487372" r:id="rId6"/>
    <p:sldLayoutId id="2147487373" r:id="rId7"/>
    <p:sldLayoutId id="2147487374" r:id="rId8"/>
    <p:sldLayoutId id="2147487375" r:id="rId9"/>
    <p:sldLayoutId id="2147487376" r:id="rId10"/>
    <p:sldLayoutId id="2147487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6018877-0461-3E47-9F70-1F3F74F4E55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7B585CA-EE3E-594D-8F0E-27FA54B15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8" r:id="rId1"/>
    <p:sldLayoutId id="2147487379" r:id="rId2"/>
    <p:sldLayoutId id="2147487380" r:id="rId3"/>
    <p:sldLayoutId id="2147487381" r:id="rId4"/>
    <p:sldLayoutId id="2147487382" r:id="rId5"/>
    <p:sldLayoutId id="2147487383" r:id="rId6"/>
    <p:sldLayoutId id="2147487384" r:id="rId7"/>
    <p:sldLayoutId id="2147487385" r:id="rId8"/>
    <p:sldLayoutId id="2147487386" r:id="rId9"/>
    <p:sldLayoutId id="2147487387" r:id="rId10"/>
    <p:sldLayoutId id="2147487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D155516-6536-1A4B-AC8D-5D6CC7C1D58B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5E057E0-0183-6142-80AC-5B756EE3E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89" r:id="rId1"/>
    <p:sldLayoutId id="2147487390" r:id="rId2"/>
    <p:sldLayoutId id="2147487391" r:id="rId3"/>
    <p:sldLayoutId id="2147487392" r:id="rId4"/>
    <p:sldLayoutId id="2147487393" r:id="rId5"/>
    <p:sldLayoutId id="2147487394" r:id="rId6"/>
    <p:sldLayoutId id="2147487395" r:id="rId7"/>
    <p:sldLayoutId id="2147487396" r:id="rId8"/>
    <p:sldLayoutId id="2147487397" r:id="rId9"/>
    <p:sldLayoutId id="2147487398" r:id="rId10"/>
    <p:sldLayoutId id="2147487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C672FEA-0FD4-324B-BEAC-807F7E405F8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03ED1CE-9DC4-7A47-9B93-E5C418846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0" r:id="rId1"/>
    <p:sldLayoutId id="2147487401" r:id="rId2"/>
    <p:sldLayoutId id="2147487402" r:id="rId3"/>
    <p:sldLayoutId id="2147487403" r:id="rId4"/>
    <p:sldLayoutId id="2147487404" r:id="rId5"/>
    <p:sldLayoutId id="2147487405" r:id="rId6"/>
    <p:sldLayoutId id="2147487406" r:id="rId7"/>
    <p:sldLayoutId id="2147487407" r:id="rId8"/>
    <p:sldLayoutId id="2147487408" r:id="rId9"/>
    <p:sldLayoutId id="2147487409" r:id="rId10"/>
    <p:sldLayoutId id="2147487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2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https://arxiv.org/abs/2501.10532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journals.aps.org/prl/abstract/10.1103/PhysRevLett.132.2519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501.10532" TargetMode="External"/><Relationship Id="rId5" Type="http://schemas.openxmlformats.org/officeDocument/2006/relationships/hyperlink" Target="https://inspirehep.net/literature/2870933" TargetMode="Externa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7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B0DCD8-3A1B-FA4A-A10B-FF83A769269E}" type="datetime1">
              <a:rPr lang="en-US" sz="1350"/>
              <a:pPr/>
              <a:t>3/22/25</a:t>
            </a:fld>
            <a:endParaRPr lang="en-US" sz="1350"/>
          </a:p>
        </p:txBody>
      </p:sp>
      <p:sp>
        <p:nvSpPr>
          <p:cNvPr id="54274" name="Rectangle 19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CB2047-2AE2-164C-AB63-863BC386C419}" type="slidenum">
              <a:rPr lang="en-US" sz="1350"/>
              <a:pPr/>
              <a:t>1</a:t>
            </a:fld>
            <a:endParaRPr lang="en-US" sz="135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85900" y="1314450"/>
            <a:ext cx="6972300" cy="17145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Nucleon's gravitational form factors and how we are going to measure them</a:t>
            </a:r>
            <a:endParaRPr lang="en-US" sz="2100" dirty="0">
              <a:solidFill>
                <a:srgbClr val="FFC000"/>
              </a:solidFill>
            </a:endParaRP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8850" y="3200400"/>
            <a:ext cx="554355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100" dirty="0">
                <a:ea typeface="+mn-ea"/>
                <a:cs typeface="+mn-cs"/>
              </a:rPr>
              <a:t>Feng Yuan </a:t>
            </a:r>
          </a:p>
          <a:p>
            <a:pPr eaLnBrk="1" hangingPunct="1">
              <a:defRPr/>
            </a:pPr>
            <a:r>
              <a:rPr lang="en-US" sz="1875" dirty="0">
                <a:latin typeface="Arial" charset="0"/>
              </a:rPr>
              <a:t>Lawrence Berkeley National Laboratory</a:t>
            </a:r>
          </a:p>
          <a:p>
            <a:pPr eaLnBrk="1" hangingPunct="1">
              <a:defRPr/>
            </a:pPr>
            <a:r>
              <a:rPr lang="en-US" sz="1350" b="1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             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2E3811-EE7A-43F9-87BA-573884CF86FC}" type="datetime1">
              <a:rPr lang="en-US" smtClean="0"/>
              <a:pPr/>
              <a:t>3/23/25</a:t>
            </a:fld>
            <a:endParaRPr lang="en-US"/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55E2A8-796C-473D-8216-A1F218EF8FB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43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2900"/>
            <a:ext cx="8229600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Light-cone Wave Functions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4450"/>
            <a:ext cx="8229600" cy="3314700"/>
          </a:xfrm>
        </p:spPr>
        <p:txBody>
          <a:bodyPr/>
          <a:lstStyle/>
          <a:p>
            <a:r>
              <a:rPr lang="en-US" dirty="0"/>
              <a:t>They are building blocks for the hadron structure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Fock</a:t>
            </a:r>
            <a:r>
              <a:rPr lang="en-US" dirty="0"/>
              <a:t> state of </a:t>
            </a:r>
            <a:r>
              <a:rPr lang="en-US" dirty="0">
                <a:solidFill>
                  <a:srgbClr val="0066FF"/>
                </a:solidFill>
              </a:rPr>
              <a:t>n-</a:t>
            </a:r>
            <a:r>
              <a:rPr lang="en-US" dirty="0" err="1">
                <a:solidFill>
                  <a:srgbClr val="0066FF"/>
                </a:solidFill>
              </a:rPr>
              <a:t>partons</a:t>
            </a:r>
            <a:r>
              <a:rPr lang="en-US" dirty="0"/>
              <a:t>: momentum fractions, transverse momenta, </a:t>
            </a:r>
            <a:r>
              <a:rPr lang="en-US" dirty="0" err="1"/>
              <a:t>helicities</a:t>
            </a:r>
            <a:endParaRPr lang="en-US" dirty="0"/>
          </a:p>
          <a:p>
            <a:r>
              <a:rPr lang="en-US" dirty="0"/>
              <a:t>Can be used to calculate the form factors, GPDs, and hard exclusive scattering amplitudes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843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902025"/>
            <a:ext cx="5181600" cy="6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00800" y="895350"/>
            <a:ext cx="252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66FF"/>
                </a:solidFill>
              </a:rPr>
              <a:t>Lepage</a:t>
            </a:r>
            <a:r>
              <a:rPr lang="en-US" sz="1800" dirty="0">
                <a:solidFill>
                  <a:srgbClr val="0066FF"/>
                </a:solidFill>
              </a:rPr>
              <a:t>-Brodsky 1980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6BF9C-6455-9B44-B23A-278225BE6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1771651"/>
            <a:ext cx="1346200" cy="9144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18BAD7-497C-064E-BBFA-87B17EF0C2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2343150"/>
            <a:ext cx="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CB2F3A-02B3-A645-A9A8-84D23F7DC540}"/>
              </a:ext>
            </a:extLst>
          </p:cNvPr>
          <p:cNvCxnSpPr>
            <a:cxnSpLocks/>
          </p:cNvCxnSpPr>
          <p:nvPr/>
        </p:nvCxnSpPr>
        <p:spPr bwMode="auto">
          <a:xfrm>
            <a:off x="7239000" y="2343150"/>
            <a:ext cx="0" cy="1684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875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8501C-8BA6-4F47-9744-FD4113716AE3}" type="datetime1">
              <a:rPr lang="en-US" smtClean="0"/>
              <a:pPr/>
              <a:t>3/23/25</a:t>
            </a:fld>
            <a:endParaRPr lang="en-US"/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60D509-223A-49E1-B206-7CE4681A29E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458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2900"/>
            <a:ext cx="8229600" cy="6286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Nucleon’s 3-quarks WF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8229600" cy="3619500"/>
          </a:xfrm>
        </p:spPr>
        <p:txBody>
          <a:bodyPr/>
          <a:lstStyle/>
          <a:p>
            <a:r>
              <a:rPr lang="en-US" dirty="0"/>
              <a:t>According to the general structure, six independent light-cone wave functions for three quarks component:</a:t>
            </a:r>
            <a:endParaRPr lang="en-US" baseline="30000" dirty="0">
              <a:latin typeface="Comic Sans MS" pitchFamily="66" charset="0"/>
            </a:endParaRPr>
          </a:p>
        </p:txBody>
      </p:sp>
      <p:pic>
        <p:nvPicPr>
          <p:cNvPr id="2" name="Picture 1" descr="Screen Shot 2021-03-25 at 3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38351"/>
            <a:ext cx="4267200" cy="1122947"/>
          </a:xfrm>
          <a:prstGeom prst="rect">
            <a:avLst/>
          </a:prstGeom>
        </p:spPr>
      </p:pic>
      <p:pic>
        <p:nvPicPr>
          <p:cNvPr id="3" name="Picture 2" descr="Screen Shot 2021-03-25 at 3.0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1351"/>
            <a:ext cx="7467600" cy="1257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1475" y="819150"/>
            <a:ext cx="209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66FF"/>
                </a:solidFill>
              </a:rPr>
              <a:t>Ji</a:t>
            </a:r>
            <a:r>
              <a:rPr lang="en-US" sz="1800" dirty="0">
                <a:solidFill>
                  <a:srgbClr val="0066FF"/>
                </a:solidFill>
              </a:rPr>
              <a:t>, Ma, Yuan, 2002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8624" y="2137885"/>
            <a:ext cx="65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66FF"/>
                </a:solidFill>
              </a:rPr>
              <a:t>L</a:t>
            </a:r>
            <a:r>
              <a:rPr lang="en-US" sz="1800" baseline="-25000" dirty="0" err="1">
                <a:solidFill>
                  <a:srgbClr val="0066FF"/>
                </a:solidFill>
              </a:rPr>
              <a:t>z</a:t>
            </a:r>
            <a:r>
              <a:rPr lang="en-US" sz="1800" dirty="0">
                <a:solidFill>
                  <a:srgbClr val="0066FF"/>
                </a:solidFill>
              </a:rPr>
              <a:t>=0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402" y="3867150"/>
            <a:ext cx="77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|</a:t>
            </a:r>
            <a:r>
              <a:rPr lang="en-US" sz="1800" dirty="0" err="1">
                <a:solidFill>
                  <a:srgbClr val="0066FF"/>
                </a:solidFill>
              </a:rPr>
              <a:t>L</a:t>
            </a:r>
            <a:r>
              <a:rPr lang="en-US" sz="1800" baseline="-25000" dirty="0" err="1">
                <a:solidFill>
                  <a:srgbClr val="0066FF"/>
                </a:solidFill>
              </a:rPr>
              <a:t>z</a:t>
            </a:r>
            <a:r>
              <a:rPr lang="en-US" sz="1800" dirty="0">
                <a:solidFill>
                  <a:srgbClr val="0066FF"/>
                </a:solidFill>
              </a:rPr>
              <a:t>|=1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C22AA-9732-0745-9643-1E8B6C0B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84" y="2050018"/>
            <a:ext cx="1346200" cy="9144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648042-FB3E-C542-90C8-85FAB3EDBBB9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8000" y="2647950"/>
            <a:ext cx="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FEB9D-E0A5-2C47-BACF-F68F0EAB3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10556"/>
            <a:ext cx="134620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Distribution amplitudes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429000"/>
          </a:xfrm>
        </p:spPr>
        <p:txBody>
          <a:bodyPr/>
          <a:lstStyle/>
          <a:p>
            <a:r>
              <a:rPr lang="en-US" dirty="0"/>
              <a:t>Integrate out the transverse momentum </a:t>
            </a:r>
          </a:p>
          <a:p>
            <a:pPr lvl="1"/>
            <a:r>
              <a:rPr lang="en-US" dirty="0"/>
              <a:t>Twist-three (leading-twist)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Twist-four (</a:t>
            </a:r>
            <a:r>
              <a:rPr lang="en-US" dirty="0">
                <a:solidFill>
                  <a:srgbClr val="0000FF"/>
                </a:solidFill>
              </a:rPr>
              <a:t>Braun-Fries-</a:t>
            </a:r>
            <a:r>
              <a:rPr lang="en-US" dirty="0" err="1">
                <a:solidFill>
                  <a:srgbClr val="0000FF"/>
                </a:solidFill>
              </a:rPr>
              <a:t>Mahnke</a:t>
            </a:r>
            <a:r>
              <a:rPr lang="en-US" dirty="0">
                <a:solidFill>
                  <a:srgbClr val="0000FF"/>
                </a:solidFill>
              </a:rPr>
              <a:t>-Stein 2000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Screen Shot 2021-03-25 at 3.0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751"/>
            <a:ext cx="7696200" cy="688370"/>
          </a:xfrm>
          <a:prstGeom prst="rect">
            <a:avLst/>
          </a:prstGeom>
        </p:spPr>
      </p:pic>
      <p:pic>
        <p:nvPicPr>
          <p:cNvPr id="7" name="Picture 6" descr="Screen Shot 2021-03-25 at 3.1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52751"/>
            <a:ext cx="5715000" cy="19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286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Form factor calculations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47950"/>
            <a:ext cx="8229600" cy="1752600"/>
          </a:xfrm>
        </p:spPr>
        <p:txBody>
          <a:bodyPr/>
          <a:lstStyle/>
          <a:p>
            <a:r>
              <a:rPr lang="en-US" dirty="0"/>
              <a:t>Two gluon exchanges are needed to generate large momentum transfer</a:t>
            </a:r>
          </a:p>
          <a:p>
            <a:r>
              <a:rPr lang="en-US" dirty="0" err="1"/>
              <a:t>Helicity</a:t>
            </a:r>
            <a:r>
              <a:rPr lang="en-US" dirty="0"/>
              <a:t>-non-flip has power behavior, 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/>
              <a:t>~1/t^2</a:t>
            </a:r>
          </a:p>
          <a:p>
            <a:r>
              <a:rPr lang="en-US" dirty="0" err="1"/>
              <a:t>Helicity</a:t>
            </a:r>
            <a:r>
              <a:rPr lang="en-US" dirty="0"/>
              <a:t>-flip amplitude has power behavior, 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~1/t^3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Screen Shot 2021-03-25 at 3.2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1550"/>
            <a:ext cx="3505200" cy="1596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2" y="1123951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Compute the </a:t>
            </a:r>
            <a:r>
              <a:rPr lang="en-US" sz="2000" dirty="0" err="1"/>
              <a:t>partonic</a:t>
            </a:r>
            <a:r>
              <a:rPr lang="en-US" sz="2000" dirty="0"/>
              <a:t> scattering</a:t>
            </a:r>
          </a:p>
          <a:p>
            <a:r>
              <a:rPr lang="en-US" sz="2000" dirty="0"/>
              <a:t>amplitudes, convert to hadron’s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Leading-twist: direct integration of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, higher-twist: need </a:t>
            </a:r>
            <a:r>
              <a:rPr lang="en-US" sz="2000" dirty="0" err="1">
                <a:solidFill>
                  <a:srgbClr val="FF0000"/>
                </a:solidFill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-expansion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2" y="4400551"/>
            <a:ext cx="3067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Brodsky-</a:t>
            </a:r>
            <a:r>
              <a:rPr lang="en-US" sz="1800" dirty="0" err="1">
                <a:solidFill>
                  <a:srgbClr val="0000FF"/>
                </a:solidFill>
              </a:rPr>
              <a:t>Lepage</a:t>
            </a:r>
            <a:r>
              <a:rPr lang="en-US" sz="1800" dirty="0">
                <a:solidFill>
                  <a:srgbClr val="0000FF"/>
                </a:solidFill>
              </a:rPr>
              <a:t> 1981 for F</a:t>
            </a:r>
            <a:r>
              <a:rPr lang="en-US" sz="1800" baseline="-25000" dirty="0">
                <a:solidFill>
                  <a:srgbClr val="0000FF"/>
                </a:solidFill>
              </a:rPr>
              <a:t>1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 err="1">
                <a:solidFill>
                  <a:srgbClr val="0000FF"/>
                </a:solidFill>
              </a:rPr>
              <a:t>Belitsky</a:t>
            </a:r>
            <a:r>
              <a:rPr lang="en-US" sz="1800" dirty="0">
                <a:solidFill>
                  <a:srgbClr val="0000FF"/>
                </a:solidFill>
              </a:rPr>
              <a:t>-</a:t>
            </a:r>
            <a:r>
              <a:rPr lang="en-US" sz="1800" dirty="0" err="1">
                <a:solidFill>
                  <a:srgbClr val="0000FF"/>
                </a:solidFill>
              </a:rPr>
              <a:t>Ji</a:t>
            </a:r>
            <a:r>
              <a:rPr lang="en-US" sz="1800" dirty="0">
                <a:solidFill>
                  <a:srgbClr val="0000FF"/>
                </a:solidFill>
              </a:rPr>
              <a:t>-Yuan 2002 for F</a:t>
            </a:r>
            <a:r>
              <a:rPr lang="en-US" sz="1800" baseline="-25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895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902"/>
            <a:ext cx="8229600" cy="55245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Gravitational 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0750"/>
            <a:ext cx="8229600" cy="2209800"/>
          </a:xfrm>
        </p:spPr>
        <p:txBody>
          <a:bodyPr/>
          <a:lstStyle/>
          <a:p>
            <a:r>
              <a:rPr lang="en-US" dirty="0"/>
              <a:t>No contribution from three-gluon vertex diagram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~1/t^2</a:t>
            </a:r>
          </a:p>
          <a:p>
            <a:r>
              <a:rPr lang="en-US" dirty="0" err="1">
                <a:solidFill>
                  <a:srgbClr val="FF0000"/>
                </a:solidFill>
              </a:rPr>
              <a:t>B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g </a:t>
            </a:r>
            <a:r>
              <a:rPr lang="en-US" dirty="0">
                <a:solidFill>
                  <a:srgbClr val="FF0000"/>
                </a:solidFill>
              </a:rPr>
              <a:t>scale as 1/t^3,Cbar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scales as 1/t^2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Screen Shot 2021-03-25 at 4.0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22467"/>
            <a:ext cx="3505200" cy="1268283"/>
          </a:xfrm>
          <a:prstGeom prst="rect">
            <a:avLst/>
          </a:prstGeom>
        </p:spPr>
      </p:pic>
      <p:pic>
        <p:nvPicPr>
          <p:cNvPr id="9" name="Picture 8" descr="Screen Shot 2021-03-25 at 4.0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38551"/>
            <a:ext cx="4546600" cy="720555"/>
          </a:xfrm>
          <a:prstGeom prst="rect">
            <a:avLst/>
          </a:prstGeom>
        </p:spPr>
      </p:pic>
      <p:pic>
        <p:nvPicPr>
          <p:cNvPr id="10" name="Picture 9" descr="Screen Shot 2021-03-25 at 4.08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92135"/>
            <a:ext cx="2209800" cy="655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1" y="4324350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Tong-Ma-Yuan, 2103.12047</a:t>
            </a:r>
          </a:p>
          <a:p>
            <a:r>
              <a:rPr lang="en-US" sz="1800" dirty="0">
                <a:solidFill>
                  <a:srgbClr val="0000FF"/>
                </a:solidFill>
              </a:rPr>
              <a:t>                          2203.13493</a:t>
            </a:r>
          </a:p>
        </p:txBody>
      </p:sp>
      <p:pic>
        <p:nvPicPr>
          <p:cNvPr id="6" name="Picture 5" descr="Screen Shot 2021-11-18 at 3.52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44958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Gravitational form factors for </a:t>
            </a:r>
            <a:r>
              <a:rPr lang="en-US" dirty="0" err="1">
                <a:solidFill>
                  <a:srgbClr val="FF0000"/>
                </a:solidFill>
              </a:rPr>
              <a:t>Pions</a:t>
            </a:r>
            <a:r>
              <a:rPr lang="en-US" dirty="0">
                <a:solidFill>
                  <a:srgbClr val="FF0000"/>
                </a:solidFill>
              </a:rPr>
              <a:t>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No much difference, only some surprises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47750"/>
            <a:ext cx="5943600" cy="3886200"/>
          </a:xfrm>
        </p:spPr>
        <p:txBody>
          <a:bodyPr/>
          <a:lstStyle/>
          <a:p>
            <a:r>
              <a:rPr lang="en-US" dirty="0"/>
              <a:t>Pion case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=C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!!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Cbar</a:t>
            </a:r>
            <a:r>
              <a:rPr lang="en-US" dirty="0">
                <a:solidFill>
                  <a:srgbClr val="FF0000"/>
                </a:solidFill>
              </a:rPr>
              <a:t> cancels between quarks and gluons</a:t>
            </a:r>
          </a:p>
          <a:p>
            <a:pPr lvl="2"/>
            <a:r>
              <a:rPr lang="en-US" dirty="0"/>
              <a:t>Quark part from GPD quark at large-t (</a:t>
            </a:r>
            <a:r>
              <a:rPr lang="en-US" dirty="0" err="1">
                <a:solidFill>
                  <a:srgbClr val="0000FF"/>
                </a:solidFill>
              </a:rPr>
              <a:t>Hoodbhoy</a:t>
            </a:r>
            <a:r>
              <a:rPr lang="en-US" dirty="0">
                <a:solidFill>
                  <a:srgbClr val="0000FF"/>
                </a:solidFill>
              </a:rPr>
              <a:t>-</a:t>
            </a:r>
            <a:r>
              <a:rPr lang="en-US" dirty="0" err="1">
                <a:solidFill>
                  <a:srgbClr val="0000FF"/>
                </a:solidFill>
              </a:rPr>
              <a:t>Ji</a:t>
            </a:r>
            <a:r>
              <a:rPr lang="en-US" dirty="0">
                <a:solidFill>
                  <a:srgbClr val="0000FF"/>
                </a:solidFill>
              </a:rPr>
              <a:t>-Yuan 2003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Screen Shot 2021-03-25 at 3.5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7955"/>
            <a:ext cx="4724400" cy="885825"/>
          </a:xfrm>
          <a:prstGeom prst="rect">
            <a:avLst/>
          </a:prstGeom>
        </p:spPr>
      </p:pic>
      <p:pic>
        <p:nvPicPr>
          <p:cNvPr id="7" name="Picture 6" descr="Screen Shot 2021-03-25 at 3.5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6154"/>
            <a:ext cx="4800600" cy="1196196"/>
          </a:xfrm>
          <a:prstGeom prst="rect">
            <a:avLst/>
          </a:prstGeom>
        </p:spPr>
      </p:pic>
      <p:pic>
        <p:nvPicPr>
          <p:cNvPr id="8" name="Picture 7" descr="Screen Shot 2021-03-25 at 3.5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76351"/>
            <a:ext cx="2590800" cy="1201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57175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Tong-Ma-Yuan, 2103.12047;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earlier work:  Tanaka, PRD 2018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/>
              <a:t>May introduce difficulty in the </a:t>
            </a:r>
          </a:p>
          <a:p>
            <a:r>
              <a:rPr lang="en-US" sz="1800" dirty="0"/>
              <a:t>interpretation, since integral over</a:t>
            </a:r>
          </a:p>
          <a:p>
            <a:r>
              <a:rPr lang="en-US" sz="1800" dirty="0"/>
              <a:t>t is not convergent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Polyakov-Schweitzer 2018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	</a:t>
            </a:r>
            <a:r>
              <a:rPr lang="en-US" sz="1800" dirty="0" err="1">
                <a:solidFill>
                  <a:srgbClr val="0000FF"/>
                </a:solidFill>
              </a:rPr>
              <a:t>Freese</a:t>
            </a:r>
            <a:r>
              <a:rPr lang="en-US" sz="1800" dirty="0">
                <a:solidFill>
                  <a:srgbClr val="0000FF"/>
                </a:solidFill>
              </a:rPr>
              <a:t>-Miller 2021 </a:t>
            </a:r>
          </a:p>
        </p:txBody>
      </p:sp>
    </p:spTree>
    <p:extLst>
      <p:ext uri="{BB962C8B-B14F-4D97-AF65-F5344CB8AC3E}">
        <p14:creationId xmlns:p14="http://schemas.microsoft.com/office/powerpoint/2010/main" val="95656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0C46-AF71-1943-B2FA-DE674347A3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371600"/>
            <a:ext cx="8305800" cy="1657350"/>
          </a:xfrm>
        </p:spPr>
        <p:txBody>
          <a:bodyPr/>
          <a:lstStyle/>
          <a:p>
            <a:pPr algn="ctr"/>
            <a:r>
              <a:rPr lang="en-US" dirty="0"/>
              <a:t>Implication: Mass distribution of hadrons </a:t>
            </a:r>
            <a:br>
              <a:rPr lang="en-US" dirty="0"/>
            </a:br>
            <a:r>
              <a:rPr lang="en-US" dirty="0"/>
              <a:t>(F</a:t>
            </a:r>
            <a:r>
              <a:rPr lang="en-US" baseline="30000" dirty="0"/>
              <a:t>2</a:t>
            </a:r>
            <a:r>
              <a:rPr lang="en-US" dirty="0"/>
              <a:t> term)</a:t>
            </a:r>
          </a:p>
        </p:txBody>
      </p:sp>
    </p:spTree>
    <p:extLst>
      <p:ext uri="{BB962C8B-B14F-4D97-AF65-F5344CB8AC3E}">
        <p14:creationId xmlns:p14="http://schemas.microsoft.com/office/powerpoint/2010/main" val="190867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C309B11-1F1A-1ABE-73F2-F3FD50EA9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11906"/>
            <a:ext cx="4876800" cy="30884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CC136-D9DF-CC47-B582-6D337AC2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Scalar form factor of Pion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E6F75-BD1A-5843-8ABA-5C91E7E1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B8634-8A4D-654C-8545-77AA62F90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A697F0-DEAE-764D-84C0-3B4D1B19383A}"/>
              </a:ext>
            </a:extLst>
          </p:cNvPr>
          <p:cNvSpPr/>
          <p:nvPr/>
        </p:nvSpPr>
        <p:spPr bwMode="auto">
          <a:xfrm rot="2423836">
            <a:off x="4034200" y="1187102"/>
            <a:ext cx="152400" cy="304800"/>
          </a:xfrm>
          <a:prstGeom prst="downArrow">
            <a:avLst/>
          </a:prstGeom>
          <a:solidFill>
            <a:srgbClr val="0066FF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6FF"/>
              </a:solidFill>
              <a:effectLst/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CD815E-3B3E-9543-ACE7-DBBF20EBEEAF}"/>
              </a:ext>
            </a:extLst>
          </p:cNvPr>
          <p:cNvSpPr/>
          <p:nvPr/>
        </p:nvSpPr>
        <p:spPr bwMode="auto">
          <a:xfrm>
            <a:off x="3924300" y="14478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55B62-DBA0-C542-AE7C-5AD54881DE48}"/>
              </a:ext>
            </a:extLst>
          </p:cNvPr>
          <p:cNvSpPr txBox="1"/>
          <p:nvPr/>
        </p:nvSpPr>
        <p:spPr>
          <a:xfrm>
            <a:off x="228600" y="1504950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perturbative region: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D4B66-F709-BA4A-C401-76CB2A671E8A}"/>
              </a:ext>
            </a:extLst>
          </p:cNvPr>
          <p:cNvSpPr txBox="1"/>
          <p:nvPr/>
        </p:nvSpPr>
        <p:spPr>
          <a:xfrm>
            <a:off x="4526299" y="4635981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See also: X. Gao et al, 2206.04084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4C0A3F-B5DA-D0B1-B9ED-F5BF66E07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" y="1928024"/>
            <a:ext cx="3479800" cy="9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5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652116-2634-8C6D-1C6C-C67555A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94323"/>
            <a:ext cx="3635142" cy="2160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16A3D9-420E-B294-0B83-69D1C516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Parameterization at low-t from lattice calculations: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E3E99C-6BA1-9FEA-F44D-0298E4DB9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20" y="3810962"/>
            <a:ext cx="3482915" cy="7075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BBB76-E14F-BE78-8421-63347BAD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D6882-9F61-D0B8-1749-140C2104B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55EE1-E0AD-2905-DDEB-4C406F072DCA}"/>
              </a:ext>
            </a:extLst>
          </p:cNvPr>
          <p:cNvSpPr txBox="1"/>
          <p:nvPr/>
        </p:nvSpPr>
        <p:spPr>
          <a:xfrm>
            <a:off x="1227959" y="207066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38697-8A85-306C-CB2D-709C4CABAA47}"/>
                  </a:ext>
                </a:extLst>
              </p:cNvPr>
              <p:cNvSpPr txBox="1"/>
              <p:nvPr/>
            </p:nvSpPr>
            <p:spPr>
              <a:xfrm>
                <a:off x="5955357" y="1504950"/>
                <a:ext cx="1260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38697-8A85-306C-CB2D-709C4CABA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57" y="1504950"/>
                <a:ext cx="126047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Arrow 11">
            <a:extLst>
              <a:ext uri="{FF2B5EF4-FFF2-40B4-BE49-F238E27FC236}">
                <a16:creationId xmlns:a16="http://schemas.microsoft.com/office/drawing/2014/main" id="{37BAC8C2-89A1-31A7-D7EB-514AB4387465}"/>
              </a:ext>
            </a:extLst>
          </p:cNvPr>
          <p:cNvSpPr/>
          <p:nvPr/>
        </p:nvSpPr>
        <p:spPr bwMode="auto">
          <a:xfrm>
            <a:off x="3827996" y="2151118"/>
            <a:ext cx="407957" cy="17872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60CBB-217B-C1F7-809B-1D03EB4A8CA0}"/>
              </a:ext>
            </a:extLst>
          </p:cNvPr>
          <p:cNvSpPr txBox="1"/>
          <p:nvPr/>
        </p:nvSpPr>
        <p:spPr>
          <a:xfrm>
            <a:off x="3527329" y="228269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Pert.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E8AA2-0364-5DD5-9041-4612A9A85E63}"/>
              </a:ext>
            </a:extLst>
          </p:cNvPr>
          <p:cNvSpPr txBox="1"/>
          <p:nvPr/>
        </p:nvSpPr>
        <p:spPr>
          <a:xfrm>
            <a:off x="5495659" y="2992220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Changes sign around 0.4fm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See also, lattice simulation: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He et al, 2101.04942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EF1EDC-F6BD-6E34-E574-702BD01D8CD1}"/>
              </a:ext>
            </a:extLst>
          </p:cNvPr>
          <p:cNvSpPr/>
          <p:nvPr/>
        </p:nvSpPr>
        <p:spPr bwMode="auto">
          <a:xfrm>
            <a:off x="5105400" y="2404404"/>
            <a:ext cx="152400" cy="4721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A05AC-7869-090A-AE84-7D0C4ED31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034" y="1447588"/>
            <a:ext cx="3581400" cy="22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37C7D-42B0-193B-ED92-86EA37D6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95450"/>
            <a:ext cx="4572000" cy="3065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CC136-D9DF-CC47-B582-6D337AC2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Scalar form factor of Nucleon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E6F75-BD1A-5843-8ABA-5C91E7E1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B8634-8A4D-654C-8545-77AA62F90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A697F0-DEAE-764D-84C0-3B4D1B19383A}"/>
              </a:ext>
            </a:extLst>
          </p:cNvPr>
          <p:cNvSpPr/>
          <p:nvPr/>
        </p:nvSpPr>
        <p:spPr bwMode="auto">
          <a:xfrm>
            <a:off x="4648200" y="1276350"/>
            <a:ext cx="152400" cy="304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CD815E-3B3E-9543-ACE7-DBBF20EBEEAF}"/>
              </a:ext>
            </a:extLst>
          </p:cNvPr>
          <p:cNvSpPr/>
          <p:nvPr/>
        </p:nvSpPr>
        <p:spPr bwMode="auto">
          <a:xfrm>
            <a:off x="4686300" y="16002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55B62-DBA0-C542-AE7C-5AD54881DE48}"/>
              </a:ext>
            </a:extLst>
          </p:cNvPr>
          <p:cNvSpPr txBox="1"/>
          <p:nvPr/>
        </p:nvSpPr>
        <p:spPr>
          <a:xfrm>
            <a:off x="76200" y="1480042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perturbative region: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EE7600-B5FC-E448-AC52-D14FB8956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5950"/>
            <a:ext cx="4191000" cy="7122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B168A3-1BC5-174D-9AA4-EC3CF6EFB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76550"/>
            <a:ext cx="4159634" cy="10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0858E-3BC4-97E4-B331-40F526B8C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929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78A807-2F19-4D41-24DA-4D72BFC29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73" y="2495550"/>
            <a:ext cx="1788527" cy="2647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2B1C-DD49-73B5-CE80-EDC907089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0"/>
            <a:ext cx="3857625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C9A46F-A228-D9C7-C5FC-74C16B3231AE}"/>
              </a:ext>
            </a:extLst>
          </p:cNvPr>
          <p:cNvSpPr txBox="1"/>
          <p:nvPr/>
        </p:nvSpPr>
        <p:spPr>
          <a:xfrm>
            <a:off x="374441" y="254823"/>
            <a:ext cx="41975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0" i="0" dirty="0" err="1">
                <a:solidFill>
                  <a:srgbClr val="FF0000"/>
                </a:solidFill>
                <a:effectLst/>
                <a:latin typeface="-apple-system"/>
              </a:rPr>
              <a:t>Cargese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-apple-system"/>
              </a:rPr>
              <a:t> Summer School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-apple-system"/>
              </a:rPr>
              <a:t>6-18 August 2001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77F49F-3AD7-280D-3C6D-A0040AB17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2589143"/>
            <a:ext cx="2667000" cy="2571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9CEAB9-145E-93AF-68B5-5027D8709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30" y="1795731"/>
            <a:ext cx="1656670" cy="1552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01943B-5C83-DCF3-1E04-8FB7C1A4C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5731"/>
            <a:ext cx="1457466" cy="15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56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D0299-0C2A-6E40-5DBF-D9ED1744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657" y="1433089"/>
            <a:ext cx="4038600" cy="227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3973D-9C19-6AEB-DF3E-DB10E28A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19" y="1658645"/>
            <a:ext cx="3903182" cy="227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F346E-A2C0-BF86-90BC-3093A8A3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Parameterization at low-t from lattice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6421-98F8-B410-497A-D76BB1D23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F97F1-4920-B33A-D848-D251AD22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DB924-67C1-C685-70A7-E1220417D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E3B0A5-E2D4-3176-C7CC-E4A9347AEA13}"/>
                  </a:ext>
                </a:extLst>
              </p:cNvPr>
              <p:cNvSpPr txBox="1"/>
              <p:nvPr/>
            </p:nvSpPr>
            <p:spPr>
              <a:xfrm>
                <a:off x="6858000" y="1672725"/>
                <a:ext cx="952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E3B0A5-E2D4-3176-C7CC-E4A9347AE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672725"/>
                <a:ext cx="952697" cy="461665"/>
              </a:xfrm>
              <a:prstGeom prst="rect">
                <a:avLst/>
              </a:prstGeom>
              <a:blipFill>
                <a:blip r:embed="rId4"/>
                <a:stretch>
                  <a:fillRect r="-1333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309D6AEA-08C4-94C3-61E4-621A85850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3783462"/>
            <a:ext cx="3482915" cy="7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5292048E-8022-9073-E8C9-97C60D228342}"/>
              </a:ext>
            </a:extLst>
          </p:cNvPr>
          <p:cNvSpPr/>
          <p:nvPr/>
        </p:nvSpPr>
        <p:spPr bwMode="auto">
          <a:xfrm flipV="1">
            <a:off x="3390899" y="2887399"/>
            <a:ext cx="381001" cy="13680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AE75-0EB4-4F55-A7DF-7008515CE3B9}"/>
              </a:ext>
            </a:extLst>
          </p:cNvPr>
          <p:cNvSpPr txBox="1"/>
          <p:nvPr/>
        </p:nvSpPr>
        <p:spPr>
          <a:xfrm>
            <a:off x="3352800" y="265487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Pert. region </a:t>
            </a:r>
          </a:p>
        </p:txBody>
      </p:sp>
    </p:spTree>
    <p:extLst>
      <p:ext uri="{BB962C8B-B14F-4D97-AF65-F5344CB8AC3E}">
        <p14:creationId xmlns:p14="http://schemas.microsoft.com/office/powerpoint/2010/main" val="2323746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Only if we have strong gravity,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6BAA527-5C91-6C43-A427-58CAADBB1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" y="1959918"/>
            <a:ext cx="2679700" cy="190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3/24/25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4932" y="3786485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EM current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714750"/>
            <a:ext cx="2801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6FF"/>
                </a:solidFill>
              </a:rPr>
              <a:t>Energy-Momentum</a:t>
            </a:r>
          </a:p>
          <a:p>
            <a:pPr algn="ctr"/>
            <a:r>
              <a:rPr lang="en-US" dirty="0">
                <a:solidFill>
                  <a:srgbClr val="0066FF"/>
                </a:solidFill>
              </a:rPr>
              <a:t>current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732" y="1576685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1581150"/>
            <a:ext cx="134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C21C4-7332-F246-8C80-360C8773449F}"/>
              </a:ext>
            </a:extLst>
          </p:cNvPr>
          <p:cNvSpPr txBox="1"/>
          <p:nvPr/>
        </p:nvSpPr>
        <p:spPr>
          <a:xfrm>
            <a:off x="6326570" y="409436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err="1"/>
              <a:t>Kobzarev</a:t>
            </a:r>
            <a:r>
              <a:rPr lang="en-US" sz="1800" dirty="0"/>
              <a:t>-Okun 1992; </a:t>
            </a:r>
          </a:p>
          <a:p>
            <a:r>
              <a:rPr lang="en-US" sz="1800" dirty="0"/>
              <a:t>Pagels 1966; Ji 1997</a:t>
            </a:r>
          </a:p>
        </p:txBody>
      </p:sp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C9EC03F4-27A6-9046-A63E-2A34EAE8E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959918"/>
            <a:ext cx="267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3" name="Picture 2" descr="Screen Shot 2021-11-18 at 3.52.39 PM.png">
            <a:extLst>
              <a:ext uri="{FF2B5EF4-FFF2-40B4-BE49-F238E27FC236}">
                <a16:creationId xmlns:a16="http://schemas.microsoft.com/office/drawing/2014/main" id="{63C182F7-726A-10EF-6823-B5536264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24050"/>
            <a:ext cx="3505200" cy="19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5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2-14 at 10.20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52550"/>
            <a:ext cx="6553200" cy="3020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7" y="860830"/>
            <a:ext cx="5949353" cy="452191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marL="307718" indent="-307718"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6600"/>
                </a:solidFill>
                <a:latin typeface="+mj-lt"/>
              </a:rPr>
              <a:t>Wigner distributions</a:t>
            </a:r>
            <a:r>
              <a:rPr lang="en-US" sz="2200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(</a:t>
            </a:r>
            <a:r>
              <a:rPr lang="en-US" b="1" dirty="0" err="1">
                <a:solidFill>
                  <a:srgbClr val="006600"/>
                </a:solidFill>
                <a:latin typeface="+mj-lt"/>
              </a:rPr>
              <a:t>Belitsky</a:t>
            </a:r>
            <a:r>
              <a:rPr lang="en-US" b="1" dirty="0">
                <a:solidFill>
                  <a:srgbClr val="006600"/>
                </a:solidFill>
                <a:latin typeface="+mj-lt"/>
              </a:rPr>
              <a:t>, Ji, Yuan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)</a:t>
            </a:r>
          </a:p>
        </p:txBody>
      </p:sp>
      <p:sp>
        <p:nvSpPr>
          <p:cNvPr id="74755" name="Title 13"/>
          <p:cNvSpPr>
            <a:spLocks noGrp="1"/>
          </p:cNvSpPr>
          <p:nvPr>
            <p:ph type="title"/>
          </p:nvPr>
        </p:nvSpPr>
        <p:spPr>
          <a:xfrm>
            <a:off x="574397" y="306228"/>
            <a:ext cx="8020050" cy="669792"/>
          </a:xfrm>
        </p:spPr>
        <p:txBody>
          <a:bodyPr anchor="t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How to measure the GFFs: through DPDs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3089" y="1352550"/>
            <a:ext cx="7486521" cy="76200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118" y="1451707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5D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43089" y="2114550"/>
            <a:ext cx="7486521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 bwMode="auto">
          <a:xfrm>
            <a:off x="838210" y="2266955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3D</a:t>
            </a:r>
          </a:p>
        </p:txBody>
      </p:sp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762001" y="3105155"/>
            <a:ext cx="7469628" cy="838201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163" y="4738254"/>
              <a:ext cx="776694" cy="965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1D</a:t>
              </a:r>
            </a:p>
          </p:txBody>
        </p:sp>
      </p:grpSp>
      <p:pic>
        <p:nvPicPr>
          <p:cNvPr id="16" name="Picture 7" descr="Screen shot 2013-01-13 at 9.05.1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24350"/>
            <a:ext cx="1600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creen shot 2013-01-13 at 9.12.0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0" y="4360357"/>
            <a:ext cx="17875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50BF373-9F2D-924B-9899-AD72885CE94B}"/>
              </a:ext>
            </a:extLst>
          </p:cNvPr>
          <p:cNvSpPr/>
          <p:nvPr/>
        </p:nvSpPr>
        <p:spPr bwMode="auto">
          <a:xfrm>
            <a:off x="5396948" y="2038687"/>
            <a:ext cx="2862469" cy="3050148"/>
          </a:xfrm>
          <a:custGeom>
            <a:avLst/>
            <a:gdLst>
              <a:gd name="connsiteX0" fmla="*/ 1152939 w 2862469"/>
              <a:gd name="connsiteY0" fmla="*/ 58470 h 3050148"/>
              <a:gd name="connsiteX1" fmla="*/ 1152939 w 2862469"/>
              <a:gd name="connsiteY1" fmla="*/ 58470 h 3050148"/>
              <a:gd name="connsiteX2" fmla="*/ 1073426 w 2862469"/>
              <a:gd name="connsiteY2" fmla="*/ 108165 h 3050148"/>
              <a:gd name="connsiteX3" fmla="*/ 1023730 w 2862469"/>
              <a:gd name="connsiteY3" fmla="*/ 128043 h 3050148"/>
              <a:gd name="connsiteX4" fmla="*/ 983974 w 2862469"/>
              <a:gd name="connsiteY4" fmla="*/ 147922 h 3050148"/>
              <a:gd name="connsiteX5" fmla="*/ 954156 w 2862469"/>
              <a:gd name="connsiteY5" fmla="*/ 157861 h 3050148"/>
              <a:gd name="connsiteX6" fmla="*/ 884582 w 2862469"/>
              <a:gd name="connsiteY6" fmla="*/ 207556 h 3050148"/>
              <a:gd name="connsiteX7" fmla="*/ 834887 w 2862469"/>
              <a:gd name="connsiteY7" fmla="*/ 237374 h 3050148"/>
              <a:gd name="connsiteX8" fmla="*/ 735495 w 2862469"/>
              <a:gd name="connsiteY8" fmla="*/ 346704 h 3050148"/>
              <a:gd name="connsiteX9" fmla="*/ 705678 w 2862469"/>
              <a:gd name="connsiteY9" fmla="*/ 426217 h 3050148"/>
              <a:gd name="connsiteX10" fmla="*/ 695739 w 2862469"/>
              <a:gd name="connsiteY10" fmla="*/ 465974 h 3050148"/>
              <a:gd name="connsiteX11" fmla="*/ 685800 w 2862469"/>
              <a:gd name="connsiteY11" fmla="*/ 605122 h 3050148"/>
              <a:gd name="connsiteX12" fmla="*/ 646043 w 2862469"/>
              <a:gd name="connsiteY12" fmla="*/ 634939 h 3050148"/>
              <a:gd name="connsiteX13" fmla="*/ 616226 w 2862469"/>
              <a:gd name="connsiteY13" fmla="*/ 684635 h 3050148"/>
              <a:gd name="connsiteX14" fmla="*/ 576469 w 2862469"/>
              <a:gd name="connsiteY14" fmla="*/ 734330 h 3050148"/>
              <a:gd name="connsiteX15" fmla="*/ 556591 w 2862469"/>
              <a:gd name="connsiteY15" fmla="*/ 754209 h 3050148"/>
              <a:gd name="connsiteX16" fmla="*/ 496956 w 2862469"/>
              <a:gd name="connsiteY16" fmla="*/ 843661 h 3050148"/>
              <a:gd name="connsiteX17" fmla="*/ 467139 w 2862469"/>
              <a:gd name="connsiteY17" fmla="*/ 903296 h 3050148"/>
              <a:gd name="connsiteX18" fmla="*/ 457200 w 2862469"/>
              <a:gd name="connsiteY18" fmla="*/ 933113 h 3050148"/>
              <a:gd name="connsiteX19" fmla="*/ 437322 w 2862469"/>
              <a:gd name="connsiteY19" fmla="*/ 972870 h 3050148"/>
              <a:gd name="connsiteX20" fmla="*/ 427382 w 2862469"/>
              <a:gd name="connsiteY20" fmla="*/ 1002687 h 3050148"/>
              <a:gd name="connsiteX21" fmla="*/ 407504 w 2862469"/>
              <a:gd name="connsiteY21" fmla="*/ 1052383 h 3050148"/>
              <a:gd name="connsiteX22" fmla="*/ 387626 w 2862469"/>
              <a:gd name="connsiteY22" fmla="*/ 1112017 h 3050148"/>
              <a:gd name="connsiteX23" fmla="*/ 377687 w 2862469"/>
              <a:gd name="connsiteY23" fmla="*/ 1141835 h 3050148"/>
              <a:gd name="connsiteX24" fmla="*/ 367748 w 2862469"/>
              <a:gd name="connsiteY24" fmla="*/ 1181591 h 3050148"/>
              <a:gd name="connsiteX25" fmla="*/ 337930 w 2862469"/>
              <a:gd name="connsiteY25" fmla="*/ 1459887 h 3050148"/>
              <a:gd name="connsiteX26" fmla="*/ 318052 w 2862469"/>
              <a:gd name="connsiteY26" fmla="*/ 1698426 h 3050148"/>
              <a:gd name="connsiteX27" fmla="*/ 278295 w 2862469"/>
              <a:gd name="connsiteY27" fmla="*/ 1748122 h 3050148"/>
              <a:gd name="connsiteX28" fmla="*/ 238539 w 2862469"/>
              <a:gd name="connsiteY28" fmla="*/ 1807756 h 3050148"/>
              <a:gd name="connsiteX29" fmla="*/ 119269 w 2862469"/>
              <a:gd name="connsiteY29" fmla="*/ 1976722 h 3050148"/>
              <a:gd name="connsiteX30" fmla="*/ 89452 w 2862469"/>
              <a:gd name="connsiteY30" fmla="*/ 2046296 h 3050148"/>
              <a:gd name="connsiteX31" fmla="*/ 69574 w 2862469"/>
              <a:gd name="connsiteY31" fmla="*/ 2105930 h 3050148"/>
              <a:gd name="connsiteX32" fmla="*/ 19878 w 2862469"/>
              <a:gd name="connsiteY32" fmla="*/ 2225200 h 3050148"/>
              <a:gd name="connsiteX33" fmla="*/ 0 w 2862469"/>
              <a:gd name="connsiteY33" fmla="*/ 2344470 h 3050148"/>
              <a:gd name="connsiteX34" fmla="*/ 9939 w 2862469"/>
              <a:gd name="connsiteY34" fmla="*/ 2841426 h 3050148"/>
              <a:gd name="connsiteX35" fmla="*/ 19878 w 2862469"/>
              <a:gd name="connsiteY35" fmla="*/ 2901061 h 3050148"/>
              <a:gd name="connsiteX36" fmla="*/ 39756 w 2862469"/>
              <a:gd name="connsiteY36" fmla="*/ 2930878 h 3050148"/>
              <a:gd name="connsiteX37" fmla="*/ 387626 w 2862469"/>
              <a:gd name="connsiteY37" fmla="*/ 2940817 h 3050148"/>
              <a:gd name="connsiteX38" fmla="*/ 427382 w 2862469"/>
              <a:gd name="connsiteY38" fmla="*/ 2950756 h 3050148"/>
              <a:gd name="connsiteX39" fmla="*/ 487017 w 2862469"/>
              <a:gd name="connsiteY39" fmla="*/ 2960696 h 3050148"/>
              <a:gd name="connsiteX40" fmla="*/ 516835 w 2862469"/>
              <a:gd name="connsiteY40" fmla="*/ 2970635 h 3050148"/>
              <a:gd name="connsiteX41" fmla="*/ 596348 w 2862469"/>
              <a:gd name="connsiteY41" fmla="*/ 2980574 h 3050148"/>
              <a:gd name="connsiteX42" fmla="*/ 854765 w 2862469"/>
              <a:gd name="connsiteY42" fmla="*/ 2970635 h 3050148"/>
              <a:gd name="connsiteX43" fmla="*/ 884582 w 2862469"/>
              <a:gd name="connsiteY43" fmla="*/ 2960696 h 3050148"/>
              <a:gd name="connsiteX44" fmla="*/ 924339 w 2862469"/>
              <a:gd name="connsiteY44" fmla="*/ 2950756 h 3050148"/>
              <a:gd name="connsiteX45" fmla="*/ 1023730 w 2862469"/>
              <a:gd name="connsiteY45" fmla="*/ 3010391 h 3050148"/>
              <a:gd name="connsiteX46" fmla="*/ 1053548 w 2862469"/>
              <a:gd name="connsiteY46" fmla="*/ 3030270 h 3050148"/>
              <a:gd name="connsiteX47" fmla="*/ 1113182 w 2862469"/>
              <a:gd name="connsiteY47" fmla="*/ 3050148 h 3050148"/>
              <a:gd name="connsiteX48" fmla="*/ 1421295 w 2862469"/>
              <a:gd name="connsiteY48" fmla="*/ 3040209 h 3050148"/>
              <a:gd name="connsiteX49" fmla="*/ 1510748 w 2862469"/>
              <a:gd name="connsiteY49" fmla="*/ 3020330 h 3050148"/>
              <a:gd name="connsiteX50" fmla="*/ 1560443 w 2862469"/>
              <a:gd name="connsiteY50" fmla="*/ 3010391 h 3050148"/>
              <a:gd name="connsiteX51" fmla="*/ 1590261 w 2862469"/>
              <a:gd name="connsiteY51" fmla="*/ 3000452 h 3050148"/>
              <a:gd name="connsiteX52" fmla="*/ 1669774 w 2862469"/>
              <a:gd name="connsiteY52" fmla="*/ 2990513 h 3050148"/>
              <a:gd name="connsiteX53" fmla="*/ 1789043 w 2862469"/>
              <a:gd name="connsiteY53" fmla="*/ 2970635 h 3050148"/>
              <a:gd name="connsiteX54" fmla="*/ 1928191 w 2862469"/>
              <a:gd name="connsiteY54" fmla="*/ 2950756 h 3050148"/>
              <a:gd name="connsiteX55" fmla="*/ 2047461 w 2862469"/>
              <a:gd name="connsiteY55" fmla="*/ 2930878 h 3050148"/>
              <a:gd name="connsiteX56" fmla="*/ 2107095 w 2862469"/>
              <a:gd name="connsiteY56" fmla="*/ 2920939 h 3050148"/>
              <a:gd name="connsiteX57" fmla="*/ 2236304 w 2862469"/>
              <a:gd name="connsiteY57" fmla="*/ 2891122 h 3050148"/>
              <a:gd name="connsiteX58" fmla="*/ 2276061 w 2862469"/>
              <a:gd name="connsiteY58" fmla="*/ 2871243 h 3050148"/>
              <a:gd name="connsiteX59" fmla="*/ 2385391 w 2862469"/>
              <a:gd name="connsiteY59" fmla="*/ 2742035 h 3050148"/>
              <a:gd name="connsiteX60" fmla="*/ 2454965 w 2862469"/>
              <a:gd name="connsiteY60" fmla="*/ 2642643 h 3050148"/>
              <a:gd name="connsiteX61" fmla="*/ 2484782 w 2862469"/>
              <a:gd name="connsiteY61" fmla="*/ 2592948 h 3050148"/>
              <a:gd name="connsiteX62" fmla="*/ 2534478 w 2862469"/>
              <a:gd name="connsiteY62" fmla="*/ 2473678 h 3050148"/>
              <a:gd name="connsiteX63" fmla="*/ 2544417 w 2862469"/>
              <a:gd name="connsiteY63" fmla="*/ 2414043 h 3050148"/>
              <a:gd name="connsiteX64" fmla="*/ 2554356 w 2862469"/>
              <a:gd name="connsiteY64" fmla="*/ 2384226 h 3050148"/>
              <a:gd name="connsiteX65" fmla="*/ 2564295 w 2862469"/>
              <a:gd name="connsiteY65" fmla="*/ 2235139 h 3050148"/>
              <a:gd name="connsiteX66" fmla="*/ 2594113 w 2862469"/>
              <a:gd name="connsiteY66" fmla="*/ 1877330 h 3050148"/>
              <a:gd name="connsiteX67" fmla="*/ 2623930 w 2862469"/>
              <a:gd name="connsiteY67" fmla="*/ 1787878 h 3050148"/>
              <a:gd name="connsiteX68" fmla="*/ 2683565 w 2862469"/>
              <a:gd name="connsiteY68" fmla="*/ 1569217 h 3050148"/>
              <a:gd name="connsiteX69" fmla="*/ 2723322 w 2862469"/>
              <a:gd name="connsiteY69" fmla="*/ 1449948 h 3050148"/>
              <a:gd name="connsiteX70" fmla="*/ 2743200 w 2862469"/>
              <a:gd name="connsiteY70" fmla="*/ 1340617 h 3050148"/>
              <a:gd name="connsiteX71" fmla="*/ 2763078 w 2862469"/>
              <a:gd name="connsiteY71" fmla="*/ 1290922 h 3050148"/>
              <a:gd name="connsiteX72" fmla="*/ 2792895 w 2862469"/>
              <a:gd name="connsiteY72" fmla="*/ 1191530 h 3050148"/>
              <a:gd name="connsiteX73" fmla="*/ 2812774 w 2862469"/>
              <a:gd name="connsiteY73" fmla="*/ 1112017 h 3050148"/>
              <a:gd name="connsiteX74" fmla="*/ 2832652 w 2862469"/>
              <a:gd name="connsiteY74" fmla="*/ 1042443 h 3050148"/>
              <a:gd name="connsiteX75" fmla="*/ 2842591 w 2862469"/>
              <a:gd name="connsiteY75" fmla="*/ 972870 h 3050148"/>
              <a:gd name="connsiteX76" fmla="*/ 2862469 w 2862469"/>
              <a:gd name="connsiteY76" fmla="*/ 853600 h 3050148"/>
              <a:gd name="connsiteX77" fmla="*/ 2852530 w 2862469"/>
              <a:gd name="connsiteY77" fmla="*/ 774087 h 3050148"/>
              <a:gd name="connsiteX78" fmla="*/ 2812774 w 2862469"/>
              <a:gd name="connsiteY78" fmla="*/ 764148 h 3050148"/>
              <a:gd name="connsiteX79" fmla="*/ 2733261 w 2862469"/>
              <a:gd name="connsiteY79" fmla="*/ 704513 h 3050148"/>
              <a:gd name="connsiteX80" fmla="*/ 2663687 w 2862469"/>
              <a:gd name="connsiteY80" fmla="*/ 654817 h 3050148"/>
              <a:gd name="connsiteX81" fmla="*/ 2584174 w 2862469"/>
              <a:gd name="connsiteY81" fmla="*/ 565365 h 3050148"/>
              <a:gd name="connsiteX82" fmla="*/ 2534478 w 2862469"/>
              <a:gd name="connsiteY82" fmla="*/ 525609 h 3050148"/>
              <a:gd name="connsiteX83" fmla="*/ 2484782 w 2862469"/>
              <a:gd name="connsiteY83" fmla="*/ 475913 h 3050148"/>
              <a:gd name="connsiteX84" fmla="*/ 2445026 w 2862469"/>
              <a:gd name="connsiteY84" fmla="*/ 446096 h 3050148"/>
              <a:gd name="connsiteX85" fmla="*/ 2375452 w 2862469"/>
              <a:gd name="connsiteY85" fmla="*/ 366583 h 3050148"/>
              <a:gd name="connsiteX86" fmla="*/ 2335695 w 2862469"/>
              <a:gd name="connsiteY86" fmla="*/ 336765 h 3050148"/>
              <a:gd name="connsiteX87" fmla="*/ 2256182 w 2862469"/>
              <a:gd name="connsiteY87" fmla="*/ 257252 h 3050148"/>
              <a:gd name="connsiteX88" fmla="*/ 2226365 w 2862469"/>
              <a:gd name="connsiteY88" fmla="*/ 227435 h 3050148"/>
              <a:gd name="connsiteX89" fmla="*/ 2146852 w 2862469"/>
              <a:gd name="connsiteY89" fmla="*/ 128043 h 3050148"/>
              <a:gd name="connsiteX90" fmla="*/ 2126974 w 2862469"/>
              <a:gd name="connsiteY90" fmla="*/ 98226 h 3050148"/>
              <a:gd name="connsiteX91" fmla="*/ 2097156 w 2862469"/>
              <a:gd name="connsiteY91" fmla="*/ 78348 h 3050148"/>
              <a:gd name="connsiteX92" fmla="*/ 1590261 w 2862469"/>
              <a:gd name="connsiteY92" fmla="*/ 38591 h 3050148"/>
              <a:gd name="connsiteX93" fmla="*/ 1530626 w 2862469"/>
              <a:gd name="connsiteY93" fmla="*/ 18713 h 3050148"/>
              <a:gd name="connsiteX94" fmla="*/ 1371600 w 2862469"/>
              <a:gd name="connsiteY94" fmla="*/ 28652 h 3050148"/>
              <a:gd name="connsiteX95" fmla="*/ 1311965 w 2862469"/>
              <a:gd name="connsiteY95" fmla="*/ 48530 h 3050148"/>
              <a:gd name="connsiteX96" fmla="*/ 1202635 w 2862469"/>
              <a:gd name="connsiteY96" fmla="*/ 78348 h 3050148"/>
              <a:gd name="connsiteX97" fmla="*/ 1172817 w 2862469"/>
              <a:gd name="connsiteY97" fmla="*/ 88287 h 3050148"/>
              <a:gd name="connsiteX98" fmla="*/ 1152939 w 2862469"/>
              <a:gd name="connsiteY98" fmla="*/ 58470 h 30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862469" h="3050148">
                <a:moveTo>
                  <a:pt x="1152939" y="58470"/>
                </a:moveTo>
                <a:lnTo>
                  <a:pt x="1152939" y="58470"/>
                </a:lnTo>
                <a:cubicBezTo>
                  <a:pt x="1126435" y="75035"/>
                  <a:pt x="1100945" y="93347"/>
                  <a:pt x="1073426" y="108165"/>
                </a:cubicBezTo>
                <a:cubicBezTo>
                  <a:pt x="1057717" y="116623"/>
                  <a:pt x="1040034" y="120797"/>
                  <a:pt x="1023730" y="128043"/>
                </a:cubicBezTo>
                <a:cubicBezTo>
                  <a:pt x="1010191" y="134061"/>
                  <a:pt x="997592" y="142085"/>
                  <a:pt x="983974" y="147922"/>
                </a:cubicBezTo>
                <a:cubicBezTo>
                  <a:pt x="974344" y="152049"/>
                  <a:pt x="963527" y="153176"/>
                  <a:pt x="954156" y="157861"/>
                </a:cubicBezTo>
                <a:cubicBezTo>
                  <a:pt x="831201" y="219338"/>
                  <a:pt x="949761" y="161000"/>
                  <a:pt x="884582" y="207556"/>
                </a:cubicBezTo>
                <a:cubicBezTo>
                  <a:pt x="868862" y="218784"/>
                  <a:pt x="849634" y="224896"/>
                  <a:pt x="834887" y="237374"/>
                </a:cubicBezTo>
                <a:cubicBezTo>
                  <a:pt x="767625" y="294288"/>
                  <a:pt x="769570" y="295594"/>
                  <a:pt x="735495" y="346704"/>
                </a:cubicBezTo>
                <a:cubicBezTo>
                  <a:pt x="709983" y="448755"/>
                  <a:pt x="744659" y="322268"/>
                  <a:pt x="705678" y="426217"/>
                </a:cubicBezTo>
                <a:cubicBezTo>
                  <a:pt x="700882" y="439007"/>
                  <a:pt x="699052" y="452722"/>
                  <a:pt x="695739" y="465974"/>
                </a:cubicBezTo>
                <a:cubicBezTo>
                  <a:pt x="692426" y="512357"/>
                  <a:pt x="698921" y="560511"/>
                  <a:pt x="685800" y="605122"/>
                </a:cubicBezTo>
                <a:cubicBezTo>
                  <a:pt x="681126" y="621014"/>
                  <a:pt x="656951" y="622472"/>
                  <a:pt x="646043" y="634939"/>
                </a:cubicBezTo>
                <a:cubicBezTo>
                  <a:pt x="633322" y="649477"/>
                  <a:pt x="627304" y="668809"/>
                  <a:pt x="616226" y="684635"/>
                </a:cubicBezTo>
                <a:cubicBezTo>
                  <a:pt x="604061" y="702014"/>
                  <a:pt x="590275" y="718223"/>
                  <a:pt x="576469" y="734330"/>
                </a:cubicBezTo>
                <a:cubicBezTo>
                  <a:pt x="570371" y="741445"/>
                  <a:pt x="561789" y="746412"/>
                  <a:pt x="556591" y="754209"/>
                </a:cubicBezTo>
                <a:cubicBezTo>
                  <a:pt x="468506" y="886339"/>
                  <a:pt x="630045" y="677301"/>
                  <a:pt x="496956" y="843661"/>
                </a:cubicBezTo>
                <a:cubicBezTo>
                  <a:pt x="471974" y="918606"/>
                  <a:pt x="505673" y="826227"/>
                  <a:pt x="467139" y="903296"/>
                </a:cubicBezTo>
                <a:cubicBezTo>
                  <a:pt x="462454" y="912667"/>
                  <a:pt x="461327" y="923483"/>
                  <a:pt x="457200" y="933113"/>
                </a:cubicBezTo>
                <a:cubicBezTo>
                  <a:pt x="451364" y="946732"/>
                  <a:pt x="443159" y="959252"/>
                  <a:pt x="437322" y="972870"/>
                </a:cubicBezTo>
                <a:cubicBezTo>
                  <a:pt x="433195" y="982500"/>
                  <a:pt x="431061" y="992877"/>
                  <a:pt x="427382" y="1002687"/>
                </a:cubicBezTo>
                <a:cubicBezTo>
                  <a:pt x="421117" y="1019392"/>
                  <a:pt x="413601" y="1035616"/>
                  <a:pt x="407504" y="1052383"/>
                </a:cubicBezTo>
                <a:cubicBezTo>
                  <a:pt x="400343" y="1072075"/>
                  <a:pt x="394252" y="1092139"/>
                  <a:pt x="387626" y="1112017"/>
                </a:cubicBezTo>
                <a:cubicBezTo>
                  <a:pt x="384313" y="1121956"/>
                  <a:pt x="380228" y="1131671"/>
                  <a:pt x="377687" y="1141835"/>
                </a:cubicBezTo>
                <a:lnTo>
                  <a:pt x="367748" y="1181591"/>
                </a:lnTo>
                <a:cubicBezTo>
                  <a:pt x="359913" y="1252105"/>
                  <a:pt x="341763" y="1413887"/>
                  <a:pt x="337930" y="1459887"/>
                </a:cubicBezTo>
                <a:cubicBezTo>
                  <a:pt x="331304" y="1539400"/>
                  <a:pt x="329745" y="1619499"/>
                  <a:pt x="318052" y="1698426"/>
                </a:cubicBezTo>
                <a:cubicBezTo>
                  <a:pt x="315059" y="1718632"/>
                  <a:pt x="289297" y="1733453"/>
                  <a:pt x="278295" y="1748122"/>
                </a:cubicBezTo>
                <a:cubicBezTo>
                  <a:pt x="263961" y="1767234"/>
                  <a:pt x="252591" y="1788435"/>
                  <a:pt x="238539" y="1807756"/>
                </a:cubicBezTo>
                <a:cubicBezTo>
                  <a:pt x="195095" y="1867492"/>
                  <a:pt x="151624" y="1901225"/>
                  <a:pt x="119269" y="1976722"/>
                </a:cubicBezTo>
                <a:cubicBezTo>
                  <a:pt x="109330" y="1999913"/>
                  <a:pt x="98509" y="2022746"/>
                  <a:pt x="89452" y="2046296"/>
                </a:cubicBezTo>
                <a:cubicBezTo>
                  <a:pt x="81930" y="2065853"/>
                  <a:pt x="77633" y="2086589"/>
                  <a:pt x="69574" y="2105930"/>
                </a:cubicBezTo>
                <a:cubicBezTo>
                  <a:pt x="43305" y="2168976"/>
                  <a:pt x="34603" y="2158935"/>
                  <a:pt x="19878" y="2225200"/>
                </a:cubicBezTo>
                <a:cubicBezTo>
                  <a:pt x="11135" y="2264545"/>
                  <a:pt x="0" y="2344470"/>
                  <a:pt x="0" y="2344470"/>
                </a:cubicBezTo>
                <a:cubicBezTo>
                  <a:pt x="3313" y="2510122"/>
                  <a:pt x="4026" y="2675846"/>
                  <a:pt x="9939" y="2841426"/>
                </a:cubicBezTo>
                <a:cubicBezTo>
                  <a:pt x="10658" y="2861566"/>
                  <a:pt x="13505" y="2881943"/>
                  <a:pt x="19878" y="2901061"/>
                </a:cubicBezTo>
                <a:cubicBezTo>
                  <a:pt x="23655" y="2912393"/>
                  <a:pt x="27880" y="2929594"/>
                  <a:pt x="39756" y="2930878"/>
                </a:cubicBezTo>
                <a:cubicBezTo>
                  <a:pt x="155088" y="2943346"/>
                  <a:pt x="271669" y="2937504"/>
                  <a:pt x="387626" y="2940817"/>
                </a:cubicBezTo>
                <a:cubicBezTo>
                  <a:pt x="400878" y="2944130"/>
                  <a:pt x="413987" y="2948077"/>
                  <a:pt x="427382" y="2950756"/>
                </a:cubicBezTo>
                <a:cubicBezTo>
                  <a:pt x="447143" y="2954708"/>
                  <a:pt x="467344" y="2956324"/>
                  <a:pt x="487017" y="2960696"/>
                </a:cubicBezTo>
                <a:cubicBezTo>
                  <a:pt x="497244" y="2962969"/>
                  <a:pt x="506527" y="2968761"/>
                  <a:pt x="516835" y="2970635"/>
                </a:cubicBezTo>
                <a:cubicBezTo>
                  <a:pt x="543115" y="2975413"/>
                  <a:pt x="569844" y="2977261"/>
                  <a:pt x="596348" y="2980574"/>
                </a:cubicBezTo>
                <a:cubicBezTo>
                  <a:pt x="682487" y="2977261"/>
                  <a:pt x="768767" y="2976566"/>
                  <a:pt x="854765" y="2970635"/>
                </a:cubicBezTo>
                <a:cubicBezTo>
                  <a:pt x="865217" y="2969914"/>
                  <a:pt x="874509" y="2963574"/>
                  <a:pt x="884582" y="2960696"/>
                </a:cubicBezTo>
                <a:cubicBezTo>
                  <a:pt x="897717" y="2956943"/>
                  <a:pt x="911087" y="2954069"/>
                  <a:pt x="924339" y="2950756"/>
                </a:cubicBezTo>
                <a:cubicBezTo>
                  <a:pt x="1070230" y="3048018"/>
                  <a:pt x="916758" y="2949263"/>
                  <a:pt x="1023730" y="3010391"/>
                </a:cubicBezTo>
                <a:cubicBezTo>
                  <a:pt x="1034102" y="3016318"/>
                  <a:pt x="1042632" y="3025418"/>
                  <a:pt x="1053548" y="3030270"/>
                </a:cubicBezTo>
                <a:cubicBezTo>
                  <a:pt x="1072695" y="3038780"/>
                  <a:pt x="1113182" y="3050148"/>
                  <a:pt x="1113182" y="3050148"/>
                </a:cubicBezTo>
                <a:cubicBezTo>
                  <a:pt x="1215886" y="3046835"/>
                  <a:pt x="1318687" y="3045755"/>
                  <a:pt x="1421295" y="3040209"/>
                </a:cubicBezTo>
                <a:cubicBezTo>
                  <a:pt x="1491091" y="3036436"/>
                  <a:pt x="1461902" y="3032542"/>
                  <a:pt x="1510748" y="3020330"/>
                </a:cubicBezTo>
                <a:cubicBezTo>
                  <a:pt x="1527137" y="3016233"/>
                  <a:pt x="1544054" y="3014488"/>
                  <a:pt x="1560443" y="3010391"/>
                </a:cubicBezTo>
                <a:cubicBezTo>
                  <a:pt x="1570607" y="3007850"/>
                  <a:pt x="1579953" y="3002326"/>
                  <a:pt x="1590261" y="3000452"/>
                </a:cubicBezTo>
                <a:cubicBezTo>
                  <a:pt x="1616541" y="2995674"/>
                  <a:pt x="1643270" y="2993826"/>
                  <a:pt x="1669774" y="2990513"/>
                </a:cubicBezTo>
                <a:cubicBezTo>
                  <a:pt x="1740204" y="2972905"/>
                  <a:pt x="1686665" y="2984596"/>
                  <a:pt x="1789043" y="2970635"/>
                </a:cubicBezTo>
                <a:cubicBezTo>
                  <a:pt x="1835467" y="2964304"/>
                  <a:pt x="1881975" y="2958459"/>
                  <a:pt x="1928191" y="2950756"/>
                </a:cubicBezTo>
                <a:lnTo>
                  <a:pt x="2047461" y="2930878"/>
                </a:lnTo>
                <a:cubicBezTo>
                  <a:pt x="2067339" y="2927565"/>
                  <a:pt x="2087544" y="2925827"/>
                  <a:pt x="2107095" y="2920939"/>
                </a:cubicBezTo>
                <a:cubicBezTo>
                  <a:pt x="2202998" y="2896964"/>
                  <a:pt x="2159819" y="2906419"/>
                  <a:pt x="2236304" y="2891122"/>
                </a:cubicBezTo>
                <a:cubicBezTo>
                  <a:pt x="2249556" y="2884496"/>
                  <a:pt x="2264365" y="2880340"/>
                  <a:pt x="2276061" y="2871243"/>
                </a:cubicBezTo>
                <a:cubicBezTo>
                  <a:pt x="2319934" y="2837119"/>
                  <a:pt x="2353065" y="2785137"/>
                  <a:pt x="2385391" y="2742035"/>
                </a:cubicBezTo>
                <a:cubicBezTo>
                  <a:pt x="2419365" y="2696736"/>
                  <a:pt x="2420699" y="2696490"/>
                  <a:pt x="2454965" y="2642643"/>
                </a:cubicBezTo>
                <a:cubicBezTo>
                  <a:pt x="2465336" y="2626345"/>
                  <a:pt x="2476556" y="2610427"/>
                  <a:pt x="2484782" y="2592948"/>
                </a:cubicBezTo>
                <a:cubicBezTo>
                  <a:pt x="2503121" y="2553978"/>
                  <a:pt x="2534478" y="2473678"/>
                  <a:pt x="2534478" y="2473678"/>
                </a:cubicBezTo>
                <a:cubicBezTo>
                  <a:pt x="2537791" y="2453800"/>
                  <a:pt x="2540045" y="2433716"/>
                  <a:pt x="2544417" y="2414043"/>
                </a:cubicBezTo>
                <a:cubicBezTo>
                  <a:pt x="2546690" y="2403816"/>
                  <a:pt x="2553199" y="2394639"/>
                  <a:pt x="2554356" y="2384226"/>
                </a:cubicBezTo>
                <a:cubicBezTo>
                  <a:pt x="2559856" y="2334725"/>
                  <a:pt x="2561868" y="2284886"/>
                  <a:pt x="2564295" y="2235139"/>
                </a:cubicBezTo>
                <a:cubicBezTo>
                  <a:pt x="2572490" y="2067148"/>
                  <a:pt x="2558523" y="2012576"/>
                  <a:pt x="2594113" y="1877330"/>
                </a:cubicBezTo>
                <a:cubicBezTo>
                  <a:pt x="2602112" y="1846935"/>
                  <a:pt x="2615167" y="1818062"/>
                  <a:pt x="2623930" y="1787878"/>
                </a:cubicBezTo>
                <a:cubicBezTo>
                  <a:pt x="2644994" y="1715325"/>
                  <a:pt x="2659674" y="1640889"/>
                  <a:pt x="2683565" y="1569217"/>
                </a:cubicBezTo>
                <a:cubicBezTo>
                  <a:pt x="2696817" y="1529461"/>
                  <a:pt x="2712744" y="1490498"/>
                  <a:pt x="2723322" y="1449948"/>
                </a:cubicBezTo>
                <a:cubicBezTo>
                  <a:pt x="2732672" y="1414106"/>
                  <a:pt x="2734216" y="1376552"/>
                  <a:pt x="2743200" y="1340617"/>
                </a:cubicBezTo>
                <a:cubicBezTo>
                  <a:pt x="2747527" y="1323309"/>
                  <a:pt x="2757436" y="1307848"/>
                  <a:pt x="2763078" y="1290922"/>
                </a:cubicBezTo>
                <a:cubicBezTo>
                  <a:pt x="2774016" y="1258108"/>
                  <a:pt x="2783637" y="1224857"/>
                  <a:pt x="2792895" y="1191530"/>
                </a:cubicBezTo>
                <a:cubicBezTo>
                  <a:pt x="2800207" y="1165207"/>
                  <a:pt x="2805735" y="1138415"/>
                  <a:pt x="2812774" y="1112017"/>
                </a:cubicBezTo>
                <a:cubicBezTo>
                  <a:pt x="2818989" y="1088712"/>
                  <a:pt x="2827598" y="1066027"/>
                  <a:pt x="2832652" y="1042443"/>
                </a:cubicBezTo>
                <a:cubicBezTo>
                  <a:pt x="2837560" y="1019537"/>
                  <a:pt x="2838740" y="995978"/>
                  <a:pt x="2842591" y="972870"/>
                </a:cubicBezTo>
                <a:cubicBezTo>
                  <a:pt x="2871656" y="798478"/>
                  <a:pt x="2829989" y="1080963"/>
                  <a:pt x="2862469" y="853600"/>
                </a:cubicBezTo>
                <a:cubicBezTo>
                  <a:pt x="2859156" y="827096"/>
                  <a:pt x="2865502" y="797436"/>
                  <a:pt x="2852530" y="774087"/>
                </a:cubicBezTo>
                <a:cubicBezTo>
                  <a:pt x="2845896" y="762146"/>
                  <a:pt x="2825256" y="769696"/>
                  <a:pt x="2812774" y="764148"/>
                </a:cubicBezTo>
                <a:cubicBezTo>
                  <a:pt x="2750114" y="736299"/>
                  <a:pt x="2777402" y="741296"/>
                  <a:pt x="2733261" y="704513"/>
                </a:cubicBezTo>
                <a:cubicBezTo>
                  <a:pt x="2621931" y="611740"/>
                  <a:pt x="2806921" y="780147"/>
                  <a:pt x="2663687" y="654817"/>
                </a:cubicBezTo>
                <a:cubicBezTo>
                  <a:pt x="2572735" y="575233"/>
                  <a:pt x="2676607" y="657798"/>
                  <a:pt x="2584174" y="565365"/>
                </a:cubicBezTo>
                <a:cubicBezTo>
                  <a:pt x="2569174" y="550365"/>
                  <a:pt x="2550246" y="539800"/>
                  <a:pt x="2534478" y="525609"/>
                </a:cubicBezTo>
                <a:cubicBezTo>
                  <a:pt x="2517065" y="509937"/>
                  <a:pt x="2502291" y="491477"/>
                  <a:pt x="2484782" y="475913"/>
                </a:cubicBezTo>
                <a:cubicBezTo>
                  <a:pt x="2472401" y="464908"/>
                  <a:pt x="2456739" y="457809"/>
                  <a:pt x="2445026" y="446096"/>
                </a:cubicBezTo>
                <a:cubicBezTo>
                  <a:pt x="2339961" y="341029"/>
                  <a:pt x="2499334" y="474979"/>
                  <a:pt x="2375452" y="366583"/>
                </a:cubicBezTo>
                <a:cubicBezTo>
                  <a:pt x="2362985" y="355675"/>
                  <a:pt x="2347906" y="347959"/>
                  <a:pt x="2335695" y="336765"/>
                </a:cubicBezTo>
                <a:cubicBezTo>
                  <a:pt x="2308064" y="311437"/>
                  <a:pt x="2282686" y="283756"/>
                  <a:pt x="2256182" y="257252"/>
                </a:cubicBezTo>
                <a:lnTo>
                  <a:pt x="2226365" y="227435"/>
                </a:lnTo>
                <a:cubicBezTo>
                  <a:pt x="2189216" y="190286"/>
                  <a:pt x="2190346" y="193284"/>
                  <a:pt x="2146852" y="128043"/>
                </a:cubicBezTo>
                <a:cubicBezTo>
                  <a:pt x="2140226" y="118104"/>
                  <a:pt x="2135421" y="106672"/>
                  <a:pt x="2126974" y="98226"/>
                </a:cubicBezTo>
                <a:cubicBezTo>
                  <a:pt x="2118527" y="89779"/>
                  <a:pt x="2107095" y="84974"/>
                  <a:pt x="2097156" y="78348"/>
                </a:cubicBezTo>
                <a:cubicBezTo>
                  <a:pt x="1986345" y="-87874"/>
                  <a:pt x="2101004" y="66449"/>
                  <a:pt x="1590261" y="38591"/>
                </a:cubicBezTo>
                <a:cubicBezTo>
                  <a:pt x="1569339" y="37450"/>
                  <a:pt x="1530626" y="18713"/>
                  <a:pt x="1530626" y="18713"/>
                </a:cubicBezTo>
                <a:cubicBezTo>
                  <a:pt x="1477617" y="22026"/>
                  <a:pt x="1424225" y="21476"/>
                  <a:pt x="1371600" y="28652"/>
                </a:cubicBezTo>
                <a:cubicBezTo>
                  <a:pt x="1350839" y="31483"/>
                  <a:pt x="1332512" y="44420"/>
                  <a:pt x="1311965" y="48530"/>
                </a:cubicBezTo>
                <a:cubicBezTo>
                  <a:pt x="1241721" y="62580"/>
                  <a:pt x="1278298" y="53127"/>
                  <a:pt x="1202635" y="78348"/>
                </a:cubicBezTo>
                <a:lnTo>
                  <a:pt x="1172817" y="88287"/>
                </a:lnTo>
                <a:lnTo>
                  <a:pt x="1152939" y="58470"/>
                </a:lnTo>
                <a:close/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2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696200" cy="62865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Alternatively: small-x and large-x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42C458-1AD2-1747-82F6-DCB88744995A}" type="datetime1">
              <a:rPr lang="en-US" sz="675">
                <a:solidFill>
                  <a:srgbClr val="FFFFFF"/>
                </a:solidFill>
                <a:ea typeface="宋体" charset="0"/>
                <a:cs typeface="宋体" charset="0"/>
              </a:rPr>
              <a:pPr/>
              <a:t>3/22/25</a:t>
            </a:fld>
            <a:endParaRPr lang="en-US" sz="675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424613" y="4686303"/>
            <a:ext cx="1428750" cy="34051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fld id="{A8EA19AC-E2F3-744B-8DED-9EDBE62C3CE1}" type="slidenum">
              <a:rPr lang="en-US" sz="675">
                <a:solidFill>
                  <a:srgbClr val="FFFFFF"/>
                </a:solidFill>
                <a:ea typeface="宋体" charset="0"/>
                <a:cs typeface="宋体" charset="0"/>
              </a:rPr>
              <a:pPr algn="ctr"/>
              <a:t>23</a:t>
            </a:fld>
            <a:endParaRPr lang="en-US" sz="675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89093" name="Picture 5" descr="Screen shot 2013-01-13 at 8.4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150"/>
            <a:ext cx="4799696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24350"/>
            <a:ext cx="396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EIC-White paper, arXiv:1212.1701</a:t>
            </a:r>
          </a:p>
        </p:txBody>
      </p:sp>
      <p:pic>
        <p:nvPicPr>
          <p:cNvPr id="3" name="Picture 2" descr="Screen Shot 2021-10-26 at 1.1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00150"/>
            <a:ext cx="3936544" cy="3055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4324350"/>
            <a:ext cx="2922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66FF"/>
                </a:solidFill>
              </a:rPr>
              <a:t>Joosten</a:t>
            </a:r>
            <a:r>
              <a:rPr lang="it-IT" sz="1600" dirty="0">
                <a:solidFill>
                  <a:srgbClr val="0066FF"/>
                </a:solidFill>
              </a:rPr>
              <a:t>, </a:t>
            </a:r>
            <a:r>
              <a:rPr lang="it-IT" sz="1600" dirty="0" err="1">
                <a:solidFill>
                  <a:srgbClr val="0066FF"/>
                </a:solidFill>
              </a:rPr>
              <a:t>Meziani</a:t>
            </a:r>
            <a:r>
              <a:rPr lang="it-IT" sz="1600" dirty="0">
                <a:solidFill>
                  <a:srgbClr val="0066FF"/>
                </a:solidFill>
              </a:rPr>
              <a:t>, 1802.02616</a:t>
            </a:r>
            <a:endParaRPr lang="en-US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97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CF11-366A-667D-0DA5-BD087372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8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CGC Calculations at small-x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7E80F-A83B-C8D3-0125-30A9378F33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</p:spPr>
            <p:txBody>
              <a:bodyPr/>
              <a:lstStyle/>
              <a:p>
                <a:r>
                  <a:rPr lang="en-US" dirty="0"/>
                  <a:t>Taking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with impact parameter dependence</a:t>
                </a:r>
                <a:r>
                  <a:rPr lang="en-US" dirty="0">
                    <a:sym typeface="Wingdings" pitchFamily="2" charset="2"/>
                  </a:rPr>
                  <a:t> t-dependence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HERA data imply: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7E80F-A83B-C8D3-0125-30A9378F33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  <a:blipFill>
                <a:blip r:embed="rId2"/>
                <a:stretch>
                  <a:fillRect l="-463" t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4C6AB-B3F5-D49B-CA55-EBE8D280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FCE61-196B-432C-7F79-69419491D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C020B-C3A9-7121-1ED3-A38928C6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1" y="2077072"/>
            <a:ext cx="3692439" cy="123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E5ABB-9655-8990-5A1D-0625987FA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77072"/>
            <a:ext cx="5031523" cy="1485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E02C48-A4A0-67C1-1A30-46D8F1078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03650"/>
            <a:ext cx="2209800" cy="461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EC526C-754B-66E1-79B4-67FE25A08CF9}"/>
              </a:ext>
            </a:extLst>
          </p:cNvPr>
          <p:cNvSpPr txBox="1"/>
          <p:nvPr/>
        </p:nvSpPr>
        <p:spPr>
          <a:xfrm>
            <a:off x="5849828" y="4351095"/>
            <a:ext cx="329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Hagiwara-Tong-Xiao, 2401.12840 </a:t>
            </a:r>
          </a:p>
        </p:txBody>
      </p:sp>
    </p:spTree>
    <p:extLst>
      <p:ext uri="{BB962C8B-B14F-4D97-AF65-F5344CB8AC3E}">
        <p14:creationId xmlns:p14="http://schemas.microsoft.com/office/powerpoint/2010/main" val="931331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08"/>
            <a:ext cx="8229600" cy="93044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Large-x: Near threshold: the proton mass distribution/mass radius is one of focuses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038334"/>
            <a:ext cx="4572000" cy="1895615"/>
          </a:xfrm>
        </p:spPr>
        <p:txBody>
          <a:bodyPr/>
          <a:lstStyle/>
          <a:p>
            <a:r>
              <a:rPr lang="en-US" dirty="0"/>
              <a:t>The analysis depends on models</a:t>
            </a:r>
          </a:p>
          <a:p>
            <a:pPr lvl="1"/>
            <a:r>
              <a:rPr lang="en-US" dirty="0"/>
              <a:t>Vector meson dominance model</a:t>
            </a:r>
          </a:p>
          <a:p>
            <a:pPr lvl="1"/>
            <a:r>
              <a:rPr lang="en-US" dirty="0"/>
              <a:t>Holographic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Screen Shot 2021-07-06 at 10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1"/>
            <a:ext cx="3962400" cy="682841"/>
          </a:xfrm>
          <a:prstGeom prst="rect">
            <a:avLst/>
          </a:prstGeom>
        </p:spPr>
      </p:pic>
      <p:pic>
        <p:nvPicPr>
          <p:cNvPr id="8" name="Picture 7" descr="Screen Shot 2021-07-06 at 10.3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76351"/>
            <a:ext cx="5791200" cy="71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67E639-06B3-C612-80E9-AB71960D3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8580"/>
            <a:ext cx="8915400" cy="1020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9F32A1-3BB6-4609-BEC3-45B4FEE7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8947"/>
            <a:ext cx="4283765" cy="20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EA3F-0274-B23A-143E-618AF212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250"/>
            <a:ext cx="8229600" cy="801985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Kharzeev’s</a:t>
            </a:r>
            <a:r>
              <a:rPr lang="en-US" dirty="0">
                <a:solidFill>
                  <a:srgbClr val="FF0000"/>
                </a:solidFill>
              </a:rPr>
              <a:t>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213A-F185-613B-E751-7F72370E7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2550"/>
            <a:ext cx="4876800" cy="3448050"/>
          </a:xfrm>
        </p:spPr>
        <p:txBody>
          <a:bodyPr/>
          <a:lstStyle/>
          <a:p>
            <a:r>
              <a:rPr lang="en-US" sz="2200" dirty="0"/>
              <a:t>Vector meson dominance: photon transition to heavy quarkonium</a:t>
            </a:r>
          </a:p>
          <a:p>
            <a:r>
              <a:rPr lang="en-US" sz="2200" dirty="0"/>
              <a:t>The amplitude proportional to heavy quarkonium-nucleon interaction</a:t>
            </a:r>
          </a:p>
          <a:p>
            <a:pPr lvl="1"/>
            <a:r>
              <a:rPr lang="en-US" sz="1800" dirty="0"/>
              <a:t>Applying OPE, lowest order gluonic operator contributes</a:t>
            </a:r>
          </a:p>
          <a:p>
            <a:pPr lvl="2"/>
            <a:r>
              <a:rPr lang="en-US" dirty="0" err="1">
                <a:solidFill>
                  <a:srgbClr val="0066FF"/>
                </a:solidFill>
              </a:rPr>
              <a:t>Peskin</a:t>
            </a:r>
            <a:r>
              <a:rPr lang="en-US" dirty="0">
                <a:solidFill>
                  <a:srgbClr val="0066FF"/>
                </a:solidFill>
              </a:rPr>
              <a:t> 1979; Luke-Manohar-Savage 1992; </a:t>
            </a:r>
            <a:r>
              <a:rPr lang="en-US" dirty="0" err="1">
                <a:solidFill>
                  <a:srgbClr val="0066FF"/>
                </a:solidFill>
              </a:rPr>
              <a:t>Kharzeev</a:t>
            </a:r>
            <a:r>
              <a:rPr lang="en-US" dirty="0">
                <a:solidFill>
                  <a:srgbClr val="0066FF"/>
                </a:solidFill>
              </a:rPr>
              <a:t> 1996; Wang-Yuan 2001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F78F-BABD-E3A6-1763-A9FAC89B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F2B20-7532-5158-1109-F84AB0BFE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4AE79-F2BA-B2E6-FD31-13B2B4E80EE8}"/>
              </a:ext>
            </a:extLst>
          </p:cNvPr>
          <p:cNvSpPr txBox="1"/>
          <p:nvPr/>
        </p:nvSpPr>
        <p:spPr>
          <a:xfrm>
            <a:off x="6248400" y="819150"/>
            <a:ext cx="2176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66FF"/>
                </a:solidFill>
              </a:rPr>
              <a:t>Kharzeev</a:t>
            </a:r>
            <a:r>
              <a:rPr lang="en-US" sz="1600" dirty="0">
                <a:solidFill>
                  <a:srgbClr val="0066FF"/>
                </a:solidFill>
              </a:rPr>
              <a:t>, 1996, 2021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Kharzeev</a:t>
            </a:r>
            <a:r>
              <a:rPr lang="en-US" sz="1600" dirty="0">
                <a:solidFill>
                  <a:srgbClr val="0066FF"/>
                </a:solidFill>
              </a:rPr>
              <a:t> et al., 1999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37EA0-7C8B-19FD-2F84-05F348FA7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03925"/>
            <a:ext cx="3347912" cy="208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2F2A6A-1D22-D1E6-81FA-E59B91E7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25400"/>
            <a:ext cx="2946400" cy="590993"/>
          </a:xfrm>
          <a:prstGeom prst="rect">
            <a:avLst/>
          </a:prstGeom>
        </p:spPr>
      </p:pic>
      <p:pic>
        <p:nvPicPr>
          <p:cNvPr id="13" name="Picture 12" descr="Screen Shot 2021-03-25 at 2.31.48 PM.png">
            <a:extLst>
              <a:ext uri="{FF2B5EF4-FFF2-40B4-BE49-F238E27FC236}">
                <a16:creationId xmlns:a16="http://schemas.microsoft.com/office/drawing/2014/main" id="{37EE5296-17D7-B9D1-8260-26DF315DE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71" y="4244064"/>
            <a:ext cx="1233972" cy="574435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1B2B6095-7BFE-F0FE-EA0D-787CA123CC3B}"/>
              </a:ext>
            </a:extLst>
          </p:cNvPr>
          <p:cNvSpPr/>
          <p:nvPr/>
        </p:nvSpPr>
        <p:spPr bwMode="auto">
          <a:xfrm>
            <a:off x="7620000" y="4019550"/>
            <a:ext cx="228600" cy="304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9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534400" cy="102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Rutherford scattering with heavy quarkonium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2350"/>
            <a:ext cx="8229600" cy="1143000"/>
          </a:xfrm>
        </p:spPr>
        <p:txBody>
          <a:bodyPr/>
          <a:lstStyle/>
          <a:p>
            <a:r>
              <a:rPr lang="en-US" dirty="0"/>
              <a:t>The QCD dynamics involved in the </a:t>
            </a:r>
            <a:r>
              <a:rPr lang="en-US" dirty="0">
                <a:solidFill>
                  <a:srgbClr val="FF0000"/>
                </a:solidFill>
              </a:rPr>
              <a:t>on-shell </a:t>
            </a:r>
            <a:r>
              <a:rPr lang="en-US" dirty="0"/>
              <a:t>photon (massless) transition to a </a:t>
            </a:r>
            <a:r>
              <a:rPr lang="en-US" dirty="0">
                <a:solidFill>
                  <a:srgbClr val="FF0000"/>
                </a:solidFill>
              </a:rPr>
              <a:t>massive</a:t>
            </a:r>
            <a:r>
              <a:rPr lang="en-US" dirty="0"/>
              <a:t> heavy </a:t>
            </a:r>
            <a:r>
              <a:rPr lang="en-US" dirty="0" err="1"/>
              <a:t>quarkonium</a:t>
            </a:r>
            <a:r>
              <a:rPr lang="en-US" dirty="0"/>
              <a:t> does not allow a simple interpretation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Screen Shot 2021-03-25 at 4.3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57350"/>
            <a:ext cx="3088225" cy="17526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3962400" y="2495550"/>
            <a:ext cx="1371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233868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02928E-A214-2D42-A39F-724E559F4AE4}"/>
              </a:ext>
            </a:extLst>
          </p:cNvPr>
          <p:cNvSpPr txBox="1"/>
          <p:nvPr/>
        </p:nvSpPr>
        <p:spPr>
          <a:xfrm>
            <a:off x="6083300" y="1276350"/>
            <a:ext cx="134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</a:p>
        </p:txBody>
      </p:sp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B2980ED2-D6C8-954E-B68C-2143ABB17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7500" y="1655118"/>
            <a:ext cx="267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07710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21-03-29 at 10.56.17 AM.png">
            <a:extLst>
              <a:ext uri="{FF2B5EF4-FFF2-40B4-BE49-F238E27FC236}">
                <a16:creationId xmlns:a16="http://schemas.microsoft.com/office/drawing/2014/main" id="{C1930333-F6C3-AC03-D3F0-ACA924AB2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74980"/>
            <a:ext cx="3276600" cy="635998"/>
          </a:xfrm>
          <a:prstGeom prst="rect">
            <a:avLst/>
          </a:prstGeom>
        </p:spPr>
      </p:pic>
      <p:grpSp>
        <p:nvGrpSpPr>
          <p:cNvPr id="2" name="组合 26">
            <a:extLst>
              <a:ext uri="{FF2B5EF4-FFF2-40B4-BE49-F238E27FC236}">
                <a16:creationId xmlns:a16="http://schemas.microsoft.com/office/drawing/2014/main" id="{B0C6E71B-35B5-7E58-FFBD-265E159FF89A}"/>
              </a:ext>
            </a:extLst>
          </p:cNvPr>
          <p:cNvGrpSpPr/>
          <p:nvPr/>
        </p:nvGrpSpPr>
        <p:grpSpPr>
          <a:xfrm>
            <a:off x="1283792" y="847203"/>
            <a:ext cx="2790818" cy="1651315"/>
            <a:chOff x="692621" y="3779081"/>
            <a:chExt cx="3721091" cy="220175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B132E8CF-1664-509D-CE58-53F6BAFA7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21" y="3779081"/>
              <a:ext cx="3721091" cy="2201753"/>
            </a:xfrm>
            <a:prstGeom prst="rect">
              <a:avLst/>
            </a:prstGeom>
          </p:spPr>
        </p:pic>
        <p:sp>
          <p:nvSpPr>
            <p:cNvPr id="4" name="文本框 25">
              <a:extLst>
                <a:ext uri="{FF2B5EF4-FFF2-40B4-BE49-F238E27FC236}">
                  <a16:creationId xmlns:a16="http://schemas.microsoft.com/office/drawing/2014/main" id="{19B0C2D4-647C-28F4-1616-6626B7872693}"/>
                </a:ext>
              </a:extLst>
            </p:cNvPr>
            <p:cNvSpPr txBox="1"/>
            <p:nvPr/>
          </p:nvSpPr>
          <p:spPr>
            <a:xfrm>
              <a:off x="2063778" y="5048571"/>
              <a:ext cx="120709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/>
                <a:t>GPD</a:t>
              </a:r>
              <a:endParaRPr lang="en-US" sz="1800" dirty="0"/>
            </a:p>
          </p:txBody>
        </p:sp>
      </p:grpSp>
      <p:sp>
        <p:nvSpPr>
          <p:cNvPr id="6" name="文本框 19">
            <a:extLst>
              <a:ext uri="{FF2B5EF4-FFF2-40B4-BE49-F238E27FC236}">
                <a16:creationId xmlns:a16="http://schemas.microsoft.com/office/drawing/2014/main" id="{9B0DB0F2-75D6-4C23-D3C6-0A6F7FFC27E6}"/>
              </a:ext>
            </a:extLst>
          </p:cNvPr>
          <p:cNvSpPr txBox="1"/>
          <p:nvPr/>
        </p:nvSpPr>
        <p:spPr>
          <a:xfrm>
            <a:off x="5519918" y="3323002"/>
            <a:ext cx="3552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  <a:latin typeface="+mn-lt"/>
              </a:rPr>
              <a:t>Y. Guo et. al. Phys. Rev. D 103 9, 096010  </a:t>
            </a:r>
          </a:p>
        </p:txBody>
      </p:sp>
      <p:sp>
        <p:nvSpPr>
          <p:cNvPr id="8" name="内容占位符 1 1">
            <a:extLst>
              <a:ext uri="{FF2B5EF4-FFF2-40B4-BE49-F238E27FC236}">
                <a16:creationId xmlns:a16="http://schemas.microsoft.com/office/drawing/2014/main" id="{F5819022-107C-83F7-0340-C1BD6B3D8AD2}"/>
              </a:ext>
            </a:extLst>
          </p:cNvPr>
          <p:cNvSpPr txBox="1">
            <a:spLocks/>
          </p:cNvSpPr>
          <p:nvPr/>
        </p:nvSpPr>
        <p:spPr>
          <a:xfrm>
            <a:off x="671286" y="4095750"/>
            <a:ext cx="4854072" cy="8876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50" dirty="0"/>
              <a:t>We can then extract the GFFs from the </a:t>
            </a:r>
            <a:r>
              <a:rPr lang="en-US" sz="1650" dirty="0" err="1"/>
              <a:t>gCFFs</a:t>
            </a:r>
            <a:r>
              <a:rPr lang="en-US" sz="1650" dirty="0"/>
              <a:t>, utilizing the large skewness kinematics in the near-threshold region in the heavy quark limit.</a:t>
            </a:r>
          </a:p>
        </p:txBody>
      </p:sp>
      <p:grpSp>
        <p:nvGrpSpPr>
          <p:cNvPr id="10" name="组合 10">
            <a:extLst>
              <a:ext uri="{FF2B5EF4-FFF2-40B4-BE49-F238E27FC236}">
                <a16:creationId xmlns:a16="http://schemas.microsoft.com/office/drawing/2014/main" id="{A49A3810-9F06-B68F-D56D-6EEB9E2615BB}"/>
              </a:ext>
            </a:extLst>
          </p:cNvPr>
          <p:cNvGrpSpPr/>
          <p:nvPr/>
        </p:nvGrpSpPr>
        <p:grpSpPr>
          <a:xfrm>
            <a:off x="4588247" y="847203"/>
            <a:ext cx="3059252" cy="2476757"/>
            <a:chOff x="2032481" y="1348166"/>
            <a:chExt cx="6916459" cy="4968042"/>
          </a:xfrm>
        </p:grpSpPr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09634E70-F80F-9621-8458-7ECD6F829062}"/>
                </a:ext>
              </a:extLst>
            </p:cNvPr>
            <p:cNvSpPr/>
            <p:nvPr/>
          </p:nvSpPr>
          <p:spPr>
            <a:xfrm>
              <a:off x="7135467" y="1348166"/>
              <a:ext cx="1813473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CFF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矩形 4">
              <a:extLst>
                <a:ext uri="{FF2B5EF4-FFF2-40B4-BE49-F238E27FC236}">
                  <a16:creationId xmlns:a16="http://schemas.microsoft.com/office/drawing/2014/main" id="{7AE182DC-A9F7-1C01-4181-13958C328981}"/>
                </a:ext>
              </a:extLst>
            </p:cNvPr>
            <p:cNvSpPr/>
            <p:nvPr/>
          </p:nvSpPr>
          <p:spPr>
            <a:xfrm>
              <a:off x="7033821" y="5373285"/>
              <a:ext cx="1852949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GFF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DCF78869-2C29-6FB7-EF93-63AA4522F718}"/>
                </a:ext>
              </a:extLst>
            </p:cNvPr>
            <p:cNvSpPr/>
            <p:nvPr/>
          </p:nvSpPr>
          <p:spPr>
            <a:xfrm>
              <a:off x="2168025" y="3326758"/>
              <a:ext cx="1983218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GPD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4" name="图片 26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7019E80A-48CF-E2EB-B5CD-96FCF313A29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481" y="1529504"/>
              <a:ext cx="2499686" cy="858162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3785B061-BE16-FB80-5119-B4A1CC917D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98" y="4744339"/>
              <a:ext cx="1512633" cy="1007336"/>
            </a:xfrm>
            <a:prstGeom prst="rect">
              <a:avLst/>
            </a:prstGeom>
          </p:spPr>
        </p:pic>
      </p:grpSp>
      <p:grpSp>
        <p:nvGrpSpPr>
          <p:cNvPr id="16" name="组合 14">
            <a:extLst>
              <a:ext uri="{FF2B5EF4-FFF2-40B4-BE49-F238E27FC236}">
                <a16:creationId xmlns:a16="http://schemas.microsoft.com/office/drawing/2014/main" id="{0B6CC1F2-0281-ABD2-D6B3-38144D0E8282}"/>
              </a:ext>
            </a:extLst>
          </p:cNvPr>
          <p:cNvGrpSpPr>
            <a:grpSpLocks noChangeAspect="1"/>
          </p:cNvGrpSpPr>
          <p:nvPr/>
        </p:nvGrpSpPr>
        <p:grpSpPr>
          <a:xfrm>
            <a:off x="5264824" y="971550"/>
            <a:ext cx="2126576" cy="2126576"/>
            <a:chOff x="2916527" y="1411006"/>
            <a:chExt cx="4830821" cy="4837683"/>
          </a:xfrm>
        </p:grpSpPr>
        <p:pic>
          <p:nvPicPr>
            <p:cNvPr id="17" name="Picture 4" descr="Nobelist Roger Penrose Talks About His Impossible Triangle | Mind Matters">
              <a:extLst>
                <a:ext uri="{FF2B5EF4-FFF2-40B4-BE49-F238E27FC236}">
                  <a16:creationId xmlns:a16="http://schemas.microsoft.com/office/drawing/2014/main" id="{3CC5E297-5B1B-9B59-5AF5-D0471754C1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9" t="2835" r="1" b="1934"/>
            <a:stretch/>
          </p:blipFill>
          <p:spPr bwMode="auto">
            <a:xfrm>
              <a:off x="3022042" y="1411006"/>
              <a:ext cx="4725306" cy="48376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3">
              <a:extLst>
                <a:ext uri="{FF2B5EF4-FFF2-40B4-BE49-F238E27FC236}">
                  <a16:creationId xmlns:a16="http://schemas.microsoft.com/office/drawing/2014/main" id="{9CC08282-78F9-0003-2131-78D21815A4A0}"/>
                </a:ext>
              </a:extLst>
            </p:cNvPr>
            <p:cNvGrpSpPr/>
            <p:nvPr/>
          </p:nvGrpSpPr>
          <p:grpSpPr>
            <a:xfrm>
              <a:off x="2916527" y="1966728"/>
              <a:ext cx="3000044" cy="3667397"/>
              <a:chOff x="2916527" y="1966728"/>
              <a:chExt cx="3000044" cy="3667397"/>
            </a:xfrm>
          </p:grpSpPr>
          <p:pic>
            <p:nvPicPr>
              <p:cNvPr id="19" name="图片 9" descr="形状&#10;&#10;描述已自动生成">
                <a:extLst>
                  <a:ext uri="{FF2B5EF4-FFF2-40B4-BE49-F238E27FC236}">
                    <a16:creationId xmlns:a16="http://schemas.microsoft.com/office/drawing/2014/main" id="{E31C00D3-6295-587C-CB23-021577CDF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81750">
                <a:off x="2916528" y="4780803"/>
                <a:ext cx="3000043" cy="853322"/>
              </a:xfrm>
              <a:prstGeom prst="rect">
                <a:avLst/>
              </a:prstGeom>
            </p:spPr>
          </p:pic>
          <p:pic>
            <p:nvPicPr>
              <p:cNvPr id="20" name="Picture 12 1" descr="形状&#10;&#10;描述已自动生成">
                <a:extLst>
                  <a:ext uri="{FF2B5EF4-FFF2-40B4-BE49-F238E27FC236}">
                    <a16:creationId xmlns:a16="http://schemas.microsoft.com/office/drawing/2014/main" id="{1422A105-A8F8-74B0-F46A-C73B6AFBC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18250" flipV="1">
                <a:off x="2916527" y="1966728"/>
                <a:ext cx="3000043" cy="853322"/>
              </a:xfrm>
              <a:prstGeom prst="rect">
                <a:avLst/>
              </a:prstGeom>
            </p:spPr>
          </p:pic>
        </p:grpSp>
      </p:grpSp>
      <p:pic>
        <p:nvPicPr>
          <p:cNvPr id="21" name="图片 29">
            <a:extLst>
              <a:ext uri="{FF2B5EF4-FFF2-40B4-BE49-F238E27FC236}">
                <a16:creationId xmlns:a16="http://schemas.microsoft.com/office/drawing/2014/main" id="{66CCC782-FE7F-D3A3-7609-3C446A73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7388" y="1968595"/>
            <a:ext cx="1305767" cy="357743"/>
          </a:xfrm>
          <a:prstGeom prst="rect">
            <a:avLst/>
          </a:prstGeom>
        </p:spPr>
      </p:pic>
      <p:pic>
        <p:nvPicPr>
          <p:cNvPr id="22" name="Picture 12 2" descr="Red Question Mark Images – Browse 54,448 Stock Photos, Vectors, and Video |  Adobe Stock">
            <a:extLst>
              <a:ext uri="{FF2B5EF4-FFF2-40B4-BE49-F238E27FC236}">
                <a16:creationId xmlns:a16="http://schemas.microsoft.com/office/drawing/2014/main" id="{327D0AD9-D37E-AB17-41D5-FE8916D1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31" y="1887466"/>
            <a:ext cx="349969" cy="3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C04DF0D7-C6A5-C264-1DB4-F89CB24B21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" y="285750"/>
                <a:ext cx="8610600" cy="685800"/>
              </a:xfrm>
              <a:prstGeom prst="rect">
                <a:avLst/>
              </a:prstGeom>
            </p:spPr>
            <p:txBody>
              <a:bodyPr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+mj-lt"/>
                    <a:ea typeface="ＭＳ Ｐゴシック" charset="0"/>
                    <a:cs typeface="ＭＳ Ｐゴシック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3429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6pPr>
                <a:lvl7pPr marL="6858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7pPr>
                <a:lvl8pPr marL="10287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8pPr>
                <a:lvl9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Helvetica Neue" panose="02000503000000020004" pitchFamily="2" charset="0"/>
                  </a:rPr>
                  <a:t>Near-threshold J</a:t>
                </a:r>
                <a:r>
                  <a:rPr lang="en-US" sz="2400" i="1" dirty="0">
                    <a:solidFill>
                      <a:srgbClr val="FF0000"/>
                    </a:solidFill>
                    <a:latin typeface="KaTeX_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Helvetica Neue" panose="02000503000000020004" pitchFamily="2" charset="0"/>
                  </a:rPr>
                  <a:t> photo-production to probe GPDs</a:t>
                </a:r>
                <a:endParaRPr lang="en-US" sz="2400" dirty="0">
                  <a:solidFill>
                    <a:srgbClr val="FF0000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C04DF0D7-C6A5-C264-1DB4-F89CB24B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85750"/>
                <a:ext cx="8610600" cy="685800"/>
              </a:xfrm>
              <a:prstGeom prst="rect">
                <a:avLst/>
              </a:prstGeom>
              <a:blipFill>
                <a:blip r:embed="rId12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CE8835-FF21-E374-A396-CC466FAFF035}"/>
              </a:ext>
            </a:extLst>
          </p:cNvPr>
          <p:cNvSpPr txBox="1"/>
          <p:nvPr/>
        </p:nvSpPr>
        <p:spPr>
          <a:xfrm>
            <a:off x="5525358" y="3988063"/>
            <a:ext cx="3610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Earlier references in GPD formalism: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Hoodbhoy</a:t>
            </a:r>
            <a:r>
              <a:rPr lang="en-US" sz="1600" dirty="0">
                <a:solidFill>
                  <a:srgbClr val="0066FF"/>
                </a:solidFill>
              </a:rPr>
              <a:t> 1996; 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Koempel</a:t>
            </a:r>
            <a:r>
              <a:rPr lang="en-US" sz="1600" dirty="0">
                <a:solidFill>
                  <a:srgbClr val="0066FF"/>
                </a:solidFill>
              </a:rPr>
              <a:t>-Kroll-Metz-Zhou 2012 and references therein</a:t>
            </a:r>
          </a:p>
        </p:txBody>
      </p:sp>
      <p:pic>
        <p:nvPicPr>
          <p:cNvPr id="9" name="Picture 8" descr="Screen Shot 2021-03-29 at 10.56.09 AM.png">
            <a:extLst>
              <a:ext uri="{FF2B5EF4-FFF2-40B4-BE49-F238E27FC236}">
                <a16:creationId xmlns:a16="http://schemas.microsoft.com/office/drawing/2014/main" id="{236803CB-ABB1-A42F-195D-BEECFDDFB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71751"/>
            <a:ext cx="4038600" cy="8170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DF2246-FE7C-A1E6-2516-5DA743D98262}"/>
              </a:ext>
            </a:extLst>
          </p:cNvPr>
          <p:cNvSpPr/>
          <p:nvPr/>
        </p:nvSpPr>
        <p:spPr bwMode="auto">
          <a:xfrm>
            <a:off x="3490397" y="2803965"/>
            <a:ext cx="1005403" cy="453586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66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Taylor expansion of the hard coefficient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0750"/>
            <a:ext cx="8229600" cy="2209800"/>
          </a:xfrm>
        </p:spPr>
        <p:txBody>
          <a:bodyPr/>
          <a:lstStyle/>
          <a:p>
            <a:r>
              <a:rPr lang="en-US" dirty="0"/>
              <a:t>Only the leading term corresponds to the </a:t>
            </a:r>
            <a:r>
              <a:rPr lang="en-US" dirty="0" err="1"/>
              <a:t>gluonic</a:t>
            </a:r>
            <a:r>
              <a:rPr lang="en-US" dirty="0"/>
              <a:t> gravitational form factors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Screen Shot 2021-07-06 at 9.5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76351"/>
            <a:ext cx="5257800" cy="927407"/>
          </a:xfrm>
          <a:prstGeom prst="rect">
            <a:avLst/>
          </a:prstGeom>
        </p:spPr>
      </p:pic>
      <p:pic>
        <p:nvPicPr>
          <p:cNvPr id="7" name="Picture 6" descr="Screen Shot 2021-07-06 at 9.5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99134"/>
            <a:ext cx="5791200" cy="1630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4701" y="3907484"/>
            <a:ext cx="228299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Boussarie</a:t>
            </a:r>
            <a:r>
              <a:rPr lang="en-US" sz="1600" dirty="0">
                <a:solidFill>
                  <a:srgbClr val="0000FF"/>
                </a:solidFill>
              </a:rPr>
              <a:t>-Hatta 2020;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Hatta-</a:t>
            </a:r>
            <a:r>
              <a:rPr lang="en-US" sz="1600" dirty="0" err="1">
                <a:solidFill>
                  <a:srgbClr val="0000FF"/>
                </a:solidFill>
              </a:rPr>
              <a:t>Strikman</a:t>
            </a:r>
            <a:r>
              <a:rPr lang="en-US" sz="1600" dirty="0">
                <a:solidFill>
                  <a:srgbClr val="0000FF"/>
                </a:solidFill>
              </a:rPr>
              <a:t> 2021;</a:t>
            </a:r>
          </a:p>
          <a:p>
            <a:r>
              <a:rPr lang="en-US" sz="1600" dirty="0">
                <a:solidFill>
                  <a:srgbClr val="0000FF"/>
                </a:solidFill>
              </a:rPr>
              <a:t>Guo-Ji-Liu 2021;</a:t>
            </a:r>
          </a:p>
        </p:txBody>
      </p:sp>
    </p:spTree>
    <p:extLst>
      <p:ext uri="{BB962C8B-B14F-4D97-AF65-F5344CB8AC3E}">
        <p14:creationId xmlns:p14="http://schemas.microsoft.com/office/powerpoint/2010/main" val="206950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05 at 9.39.20 AM.png">
            <a:extLst>
              <a:ext uri="{FF2B5EF4-FFF2-40B4-BE49-F238E27FC236}">
                <a16:creationId xmlns:a16="http://schemas.microsoft.com/office/drawing/2014/main" id="{A5B6F90D-76D0-3DE7-3B5B-6B9C3E9BE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8" y="791198"/>
            <a:ext cx="3733800" cy="720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F2DF2-2DEB-56F7-BF96-0F953158B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" y="34783"/>
            <a:ext cx="7425789" cy="755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C85DD-3BA5-2B45-90D0-68609690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7681826" cy="942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4691E6-C02E-BC97-B1AE-1EF596778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2" y="895259"/>
            <a:ext cx="5105400" cy="973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686D1-C8C1-3F48-4495-8C706DBA33D5}"/>
              </a:ext>
            </a:extLst>
          </p:cNvPr>
          <p:cNvSpPr txBox="1"/>
          <p:nvPr/>
        </p:nvSpPr>
        <p:spPr>
          <a:xfrm>
            <a:off x="7681826" y="361950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PRL2021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063D1-EA14-EEEA-43BB-6DD65DC35B8F}"/>
              </a:ext>
            </a:extLst>
          </p:cNvPr>
          <p:cNvSpPr txBox="1"/>
          <p:nvPr/>
        </p:nvSpPr>
        <p:spPr>
          <a:xfrm>
            <a:off x="7681826" y="2495550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PRL2022</a:t>
            </a:r>
          </a:p>
        </p:txBody>
      </p:sp>
      <p:pic>
        <p:nvPicPr>
          <p:cNvPr id="13" name="Picture 12" descr="Screen Shot 2020-10-20 at 3.17.07 PM.png">
            <a:extLst>
              <a:ext uri="{FF2B5EF4-FFF2-40B4-BE49-F238E27FC236}">
                <a16:creationId xmlns:a16="http://schemas.microsoft.com/office/drawing/2014/main" id="{6921CB6C-129E-739E-2E9B-2AA35A70B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22716"/>
            <a:ext cx="4191000" cy="537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80B711-5B47-DC4E-53FC-B0CB703D9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67" y="2834104"/>
            <a:ext cx="2886317" cy="2098130"/>
          </a:xfrm>
          <a:prstGeom prst="rect">
            <a:avLst/>
          </a:prstGeom>
        </p:spPr>
      </p:pic>
      <p:pic>
        <p:nvPicPr>
          <p:cNvPr id="16" name="Picture 15" descr="Screen Shot 2022-04-05 at 3.01.00 PM.png">
            <a:extLst>
              <a:ext uri="{FF2B5EF4-FFF2-40B4-BE49-F238E27FC236}">
                <a16:creationId xmlns:a16="http://schemas.microsoft.com/office/drawing/2014/main" id="{D6780E5F-6D43-3083-BB0B-4EFA7966C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84" y="3486150"/>
            <a:ext cx="2683864" cy="1532206"/>
          </a:xfrm>
          <a:prstGeom prst="rect">
            <a:avLst/>
          </a:prstGeom>
        </p:spPr>
      </p:pic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25A2C147-5E73-CD76-899C-4898E001724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715001" y="3956536"/>
            <a:ext cx="1804945" cy="520214"/>
          </a:xfrm>
          <a:prstGeom prst="curvedConnector3">
            <a:avLst>
              <a:gd name="adj1" fmla="val 50000"/>
            </a:avLst>
          </a:prstGeom>
          <a:ln>
            <a:solidFill>
              <a:srgbClr val="0066FF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B13FC9-337F-7E4A-31E4-C9DEADC669B6}"/>
              </a:ext>
            </a:extLst>
          </p:cNvPr>
          <p:cNvSpPr txBox="1"/>
          <p:nvPr/>
        </p:nvSpPr>
        <p:spPr>
          <a:xfrm>
            <a:off x="435470" y="4534894"/>
            <a:ext cx="268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66FF"/>
                </a:solidFill>
              </a:rPr>
              <a:t>Hatta-Xiao-Yuan, 2205.08060, Hatta-Yuan, 2403.19609;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0616A-7F98-F592-A8EB-986BCA2A5C6C}"/>
              </a:ext>
            </a:extLst>
          </p:cNvPr>
          <p:cNvSpPr txBox="1"/>
          <p:nvPr/>
        </p:nvSpPr>
        <p:spPr>
          <a:xfrm>
            <a:off x="99392" y="3482138"/>
            <a:ext cx="2228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Dionysios</a:t>
            </a:r>
            <a:r>
              <a:rPr lang="en-US" dirty="0">
                <a:solidFill>
                  <a:srgbClr val="FF0000"/>
                </a:solidFill>
              </a:rPr>
              <a:t>’ talk </a:t>
            </a:r>
          </a:p>
          <a:p>
            <a:r>
              <a:rPr lang="en-US" dirty="0">
                <a:solidFill>
                  <a:srgbClr val="FF0000"/>
                </a:solidFill>
              </a:rPr>
              <a:t>Thursday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74A2B8-AAE2-51DA-D22B-673432272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93" y="1331764"/>
            <a:ext cx="1074098" cy="11384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0288AB-CCFC-C2A3-71A4-4AF8C406240D}"/>
              </a:ext>
            </a:extLst>
          </p:cNvPr>
          <p:cNvSpPr txBox="1"/>
          <p:nvPr/>
        </p:nvSpPr>
        <p:spPr>
          <a:xfrm>
            <a:off x="4635801" y="2124537"/>
            <a:ext cx="340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366FF"/>
                </a:solidFill>
              </a:rPr>
              <a:t>Catani-</a:t>
            </a:r>
            <a:r>
              <a:rPr lang="en-US" sz="1800" dirty="0" err="1">
                <a:solidFill>
                  <a:srgbClr val="3366FF"/>
                </a:solidFill>
              </a:rPr>
              <a:t>Grazzini</a:t>
            </a:r>
            <a:r>
              <a:rPr lang="en-US" sz="1800" dirty="0">
                <a:solidFill>
                  <a:srgbClr val="3366FF"/>
                </a:solidFill>
              </a:rPr>
              <a:t>-</a:t>
            </a:r>
            <a:r>
              <a:rPr lang="en-US" sz="1800" dirty="0" err="1">
                <a:solidFill>
                  <a:srgbClr val="3366FF"/>
                </a:solidFill>
              </a:rPr>
              <a:t>Sargsyan</a:t>
            </a:r>
            <a:r>
              <a:rPr lang="en-US" sz="1800" dirty="0">
                <a:solidFill>
                  <a:srgbClr val="3366FF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4358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757AD-8FE7-682C-C821-3500594254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94609"/>
                <a:ext cx="8229600" cy="876941"/>
              </a:xfrm>
            </p:spPr>
            <p:txBody>
              <a:bodyPr/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Systematics of large-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expansion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757AD-8FE7-682C-C821-350059425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94609"/>
                <a:ext cx="8229600" cy="876941"/>
              </a:xfr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59A3-DDE1-E3FB-B739-81F383D86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898" y="2360662"/>
            <a:ext cx="4191000" cy="1761611"/>
          </a:xfrm>
        </p:spPr>
        <p:txBody>
          <a:bodyPr/>
          <a:lstStyle/>
          <a:p>
            <a:r>
              <a:rPr lang="en-US" dirty="0"/>
              <a:t>Model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539FA-22A9-5000-982A-3BB3DC5E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EEEDB-F4B2-03E4-F96B-EC5977601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Screen Shot 2021-03-29 at 10.56.09 AM.png">
            <a:extLst>
              <a:ext uri="{FF2B5EF4-FFF2-40B4-BE49-F238E27FC236}">
                <a16:creationId xmlns:a16="http://schemas.microsoft.com/office/drawing/2014/main" id="{E9C2ED2D-E1B7-CCD6-4F1D-22870C592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1" y="882437"/>
            <a:ext cx="4038600" cy="817004"/>
          </a:xfrm>
          <a:prstGeom prst="rect">
            <a:avLst/>
          </a:prstGeom>
        </p:spPr>
      </p:pic>
      <p:pic>
        <p:nvPicPr>
          <p:cNvPr id="9" name="Picture 8" descr="Screen Shot 2021-03-29 at 10.56.17 AM.png">
            <a:extLst>
              <a:ext uri="{FF2B5EF4-FFF2-40B4-BE49-F238E27FC236}">
                <a16:creationId xmlns:a16="http://schemas.microsoft.com/office/drawing/2014/main" id="{66A0B6C5-A6E1-F89F-49D4-93017EB2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709398"/>
            <a:ext cx="3657600" cy="709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E1B18-C97A-5407-25F3-3FBBC592A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" y="2837809"/>
            <a:ext cx="4512796" cy="876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D818FD-DEFD-168A-545D-6D2249D8F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50" y="3638550"/>
            <a:ext cx="2982312" cy="766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84DC55-BED4-C98C-EF50-BE87F4097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19" y="4400550"/>
            <a:ext cx="2237666" cy="474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106CBC-0C70-CC1A-9A37-F33079AF6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930965"/>
            <a:ext cx="4512796" cy="3867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5A007-3289-9010-8DB3-4B6E528AA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3" y="2945908"/>
            <a:ext cx="3856488" cy="293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1EE0B7-3744-6944-8597-9BC2436C0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87" y="1065981"/>
            <a:ext cx="3162300" cy="320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0472E4-4C07-88E1-1418-11394645E404}"/>
              </a:ext>
            </a:extLst>
          </p:cNvPr>
          <p:cNvSpPr txBox="1"/>
          <p:nvPr/>
        </p:nvSpPr>
        <p:spPr>
          <a:xfrm>
            <a:off x="3505200" y="4630081"/>
            <a:ext cx="3603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Guo-Ji-Yuan, PRD109.014014 (2024)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5BBDF3-3A8E-10C1-6C9F-FF79C0A6B8C6}"/>
              </a:ext>
            </a:extLst>
          </p:cNvPr>
          <p:cNvSpPr txBox="1"/>
          <p:nvPr/>
        </p:nvSpPr>
        <p:spPr>
          <a:xfrm>
            <a:off x="2738649" y="2470522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66FF"/>
                </a:solidFill>
              </a:rPr>
              <a:t>Radyushkin</a:t>
            </a:r>
            <a:r>
              <a:rPr lang="en-US" sz="1600" dirty="0">
                <a:solidFill>
                  <a:srgbClr val="0066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504273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FAE08B-EC7F-683F-4717-15A571D95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0" y="1152251"/>
            <a:ext cx="4798956" cy="340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9E46C-074D-7488-0397-C330230E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767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Next-leading order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D6BCC5-123E-AF6F-2ACF-0CC548570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8220"/>
            <a:ext cx="3995530" cy="6220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0BE92-5686-F8EB-ED3E-8CE9C2BF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A7F9E-5D5E-0BE3-6C86-44C0B46EE4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599D70-7EC9-7A85-5CCE-39C8CFBD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" y="1948832"/>
            <a:ext cx="3661010" cy="1245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1515F-1602-1958-0F44-7D45362AA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21" y="3050575"/>
            <a:ext cx="1222791" cy="3485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A5C56D-CAF4-073E-DEB4-7C18A8C0D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21" y="2239816"/>
            <a:ext cx="1222791" cy="3564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191185-9AD0-063A-7EDE-C4A11BD8821E}"/>
              </a:ext>
            </a:extLst>
          </p:cNvPr>
          <p:cNvSpPr txBox="1"/>
          <p:nvPr/>
        </p:nvSpPr>
        <p:spPr>
          <a:xfrm>
            <a:off x="6324601" y="724933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0066FF"/>
                </a:solidFill>
                <a:effectLst/>
                <a:latin typeface="+mn-lt"/>
              </a:rPr>
              <a:t>Guo-Yuan-Zhao, </a:t>
            </a:r>
            <a:r>
              <a:rPr lang="en-US" sz="1600" b="0" i="0" u="none" strike="noStrike" dirty="0">
                <a:solidFill>
                  <a:srgbClr val="0066FF"/>
                </a:solidFill>
                <a:effectLst/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2501.10532</a:t>
            </a:r>
            <a:endParaRPr lang="en-US" sz="16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27AB39-791E-0C97-1676-9115FBDB5A47}"/>
              </a:ext>
            </a:extLst>
          </p:cNvPr>
          <p:cNvSpPr txBox="1"/>
          <p:nvPr/>
        </p:nvSpPr>
        <p:spPr>
          <a:xfrm>
            <a:off x="263979" y="3364290"/>
            <a:ext cx="3925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References for NLO GPD calculations:</a:t>
            </a:r>
          </a:p>
          <a:p>
            <a:r>
              <a:rPr lang="en-US" sz="1600" dirty="0">
                <a:solidFill>
                  <a:srgbClr val="0066FF"/>
                </a:solidFill>
              </a:rPr>
              <a:t>Ivanov-Schafer-</a:t>
            </a:r>
            <a:r>
              <a:rPr lang="en-US" sz="1600" dirty="0" err="1">
                <a:solidFill>
                  <a:srgbClr val="0066FF"/>
                </a:solidFill>
              </a:rPr>
              <a:t>Szymanowski</a:t>
            </a:r>
            <a:r>
              <a:rPr lang="en-US" sz="1600" dirty="0">
                <a:solidFill>
                  <a:srgbClr val="0066FF"/>
                </a:solidFill>
              </a:rPr>
              <a:t>-</a:t>
            </a:r>
            <a:r>
              <a:rPr lang="en-US" sz="1600" dirty="0" err="1">
                <a:solidFill>
                  <a:srgbClr val="0066FF"/>
                </a:solidFill>
              </a:rPr>
              <a:t>Krasnikov</a:t>
            </a:r>
            <a:r>
              <a:rPr lang="en-US" sz="1600" dirty="0">
                <a:solidFill>
                  <a:srgbClr val="0066FF"/>
                </a:solidFill>
              </a:rPr>
              <a:t>,</a:t>
            </a:r>
          </a:p>
          <a:p>
            <a:r>
              <a:rPr lang="en-US" sz="1600" dirty="0">
                <a:solidFill>
                  <a:srgbClr val="0066FF"/>
                </a:solidFill>
              </a:rPr>
              <a:t>hep-</a:t>
            </a:r>
            <a:r>
              <a:rPr lang="en-US" sz="1600" dirty="0" err="1">
                <a:solidFill>
                  <a:srgbClr val="0066FF"/>
                </a:solidFill>
              </a:rPr>
              <a:t>ph</a:t>
            </a:r>
            <a:r>
              <a:rPr lang="en-US" sz="1600" dirty="0">
                <a:solidFill>
                  <a:srgbClr val="0066FF"/>
                </a:solidFill>
              </a:rPr>
              <a:t>/0401131;</a:t>
            </a:r>
          </a:p>
          <a:p>
            <a:r>
              <a:rPr lang="en-US" sz="1600" dirty="0">
                <a:solidFill>
                  <a:srgbClr val="0066FF"/>
                </a:solidFill>
              </a:rPr>
              <a:t>Chen-</a:t>
            </a:r>
            <a:r>
              <a:rPr lang="en-US" sz="1600" dirty="0" err="1">
                <a:solidFill>
                  <a:srgbClr val="0066FF"/>
                </a:solidFill>
              </a:rPr>
              <a:t>Qiao</a:t>
            </a:r>
            <a:r>
              <a:rPr lang="en-US" sz="1600" dirty="0">
                <a:solidFill>
                  <a:srgbClr val="0066FF"/>
                </a:solidFill>
              </a:rPr>
              <a:t>, 1903.00171.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Flett</a:t>
            </a:r>
            <a:r>
              <a:rPr lang="en-US" sz="1600" dirty="0">
                <a:solidFill>
                  <a:srgbClr val="0066FF"/>
                </a:solidFill>
              </a:rPr>
              <a:t>-Gracey-Jones-Teubner, 2105.07657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2415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6E6175-2E08-E490-88BC-14B0E521B320}"/>
              </a:ext>
            </a:extLst>
          </p:cNvPr>
          <p:cNvSpPr txBox="1">
            <a:spLocks/>
          </p:cNvSpPr>
          <p:nvPr/>
        </p:nvSpPr>
        <p:spPr>
          <a:xfrm>
            <a:off x="152400" y="240034"/>
            <a:ext cx="8153400" cy="6385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</a:rPr>
              <a:t>Combined fit to the exp. and lattice</a:t>
            </a:r>
            <a:endParaRPr lang="en-US" sz="2400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文本框 8 2">
            <a:extLst>
              <a:ext uri="{FF2B5EF4-FFF2-40B4-BE49-F238E27FC236}">
                <a16:creationId xmlns:a16="http://schemas.microsoft.com/office/drawing/2014/main" id="{BEAEC163-78F9-4762-65E9-1813B7C52F0D}"/>
              </a:ext>
            </a:extLst>
          </p:cNvPr>
          <p:cNvSpPr txBox="1"/>
          <p:nvPr/>
        </p:nvSpPr>
        <p:spPr>
          <a:xfrm>
            <a:off x="838200" y="4416449"/>
            <a:ext cx="46482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66FF"/>
                </a:solidFill>
                <a:latin typeface="+mn-lt"/>
              </a:rPr>
              <a:t>Guo et. al. Phys. Rev. D 108, 034003 (2023)</a:t>
            </a:r>
          </a:p>
          <a:p>
            <a:pPr algn="r"/>
            <a:r>
              <a:rPr lang="en-US" sz="1400" dirty="0">
                <a:solidFill>
                  <a:srgbClr val="0066FF"/>
                </a:solidFill>
                <a:latin typeface="+mn-lt"/>
              </a:rPr>
              <a:t>Lattice: </a:t>
            </a:r>
            <a:r>
              <a:rPr lang="en-US" sz="1400" dirty="0" err="1">
                <a:solidFill>
                  <a:srgbClr val="0066FF"/>
                </a:solidFill>
                <a:latin typeface="+mn-lt"/>
              </a:rPr>
              <a:t>Pefkou</a:t>
            </a:r>
            <a:r>
              <a:rPr lang="en-US" sz="1400" dirty="0">
                <a:solidFill>
                  <a:srgbClr val="0066FF"/>
                </a:solidFill>
                <a:latin typeface="+mn-lt"/>
              </a:rPr>
              <a:t> et. al. Phys. Rev. D 105, 054509 (2022), </a:t>
            </a:r>
            <a:r>
              <a:rPr lang="en-US" sz="1800" b="0" i="0" u="sng" strike="noStrike" dirty="0">
                <a:solidFill>
                  <a:srgbClr val="0066FF"/>
                </a:solidFill>
                <a:effectLst/>
                <a:latin typeface="Gentium Bas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132, 251904</a:t>
            </a:r>
            <a:r>
              <a:rPr lang="en-US" sz="1800" b="0" i="0" u="sng" strike="noStrike" dirty="0">
                <a:solidFill>
                  <a:srgbClr val="0066FF"/>
                </a:solidFill>
                <a:effectLst/>
                <a:latin typeface="Gentium Basic"/>
              </a:rPr>
              <a:t> (2024)</a:t>
            </a:r>
            <a:r>
              <a:rPr lang="en-US" sz="1400" dirty="0">
                <a:solidFill>
                  <a:srgbClr val="0066FF"/>
                </a:solidFill>
                <a:latin typeface="+mn-lt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65C72-4133-A29B-FBF1-0D05880F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0" y="1323948"/>
            <a:ext cx="4439370" cy="30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863B7-82DC-A296-9AB6-EFB267AFD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77466"/>
            <a:ext cx="4359548" cy="2991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007BBF-FBEF-9C22-F9BB-150136D07C05}"/>
              </a:ext>
            </a:extLst>
          </p:cNvPr>
          <p:cNvSpPr txBox="1"/>
          <p:nvPr/>
        </p:nvSpPr>
        <p:spPr>
          <a:xfrm>
            <a:off x="2438400" y="630019"/>
            <a:ext cx="639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Bayesian Inferring Nucleon's Gravitation Form Factors via </a:t>
            </a:r>
          </a:p>
          <a:p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Near-threshold </a:t>
            </a:r>
            <a:r>
              <a:rPr lang="en-US" sz="1800" b="0" i="0" u="none" strike="noStrike" dirty="0">
                <a:effectLst/>
                <a:latin typeface="KaTeX_Main"/>
                <a:hlinkClick r:id="rId5"/>
              </a:rPr>
              <a:t>J/</a:t>
            </a:r>
            <a:r>
              <a:rPr lang="el-GR" sz="1800" b="0" i="0" u="none" strike="noStrike" dirty="0">
                <a:effectLst/>
                <a:latin typeface="KaTeX_Main"/>
                <a:hlinkClick r:id="rId5"/>
              </a:rPr>
              <a:t>ψ</a:t>
            </a:r>
            <a:r>
              <a:rPr lang="el-GR" sz="1800" b="0" i="0" u="none" strike="noStrike" dirty="0">
                <a:effectLst/>
                <a:latin typeface="-apple-system"/>
                <a:hlinkClick r:id="rId5"/>
              </a:rPr>
              <a:t> </a:t>
            </a:r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Photoproduction</a:t>
            </a:r>
            <a:r>
              <a:rPr lang="en-US" sz="1800" b="0" i="0" u="none" strike="noStrike" dirty="0">
                <a:effectLst/>
                <a:latin typeface="-apple-system"/>
              </a:rPr>
              <a:t>, Guo-Yuan-Zhao, </a:t>
            </a:r>
            <a:r>
              <a:rPr lang="en-US" sz="18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6"/>
              </a:rPr>
              <a:t>2501.10532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F0313-2BDF-07BC-0B2E-41780403B3F9}"/>
              </a:ext>
            </a:extLst>
          </p:cNvPr>
          <p:cNvSpPr txBox="1"/>
          <p:nvPr/>
        </p:nvSpPr>
        <p:spPr>
          <a:xfrm>
            <a:off x="7391400" y="2190750"/>
            <a:ext cx="1427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With </a:t>
            </a:r>
            <a:r>
              <a:rPr lang="el-GR" sz="1350" i="1" dirty="0"/>
              <a:t>ξ</a:t>
            </a:r>
            <a:r>
              <a:rPr lang="en-US" sz="1350" i="1" dirty="0"/>
              <a:t> </a:t>
            </a:r>
            <a:r>
              <a:rPr lang="en-US" sz="1800" i="1" dirty="0"/>
              <a:t>&gt; 0.5 </a:t>
            </a:r>
            <a:r>
              <a:rPr lang="en-US" sz="1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69527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4DAE-A2C6-18C3-A7F2-7882843C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DVCS and other hard exclusive processes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4E2BD0-27E1-CD0D-3EAA-1B844C745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50"/>
            <a:ext cx="5105400" cy="28899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7404-FAC5-2661-5773-809E218C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3589-3053-1769-C348-D512612EC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18834-3C41-DFD8-08A8-CA317C6DC811}"/>
              </a:ext>
            </a:extLst>
          </p:cNvPr>
          <p:cNvSpPr txBox="1"/>
          <p:nvPr/>
        </p:nvSpPr>
        <p:spPr>
          <a:xfrm>
            <a:off x="1343746" y="4394938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</a:rPr>
              <a:t>Quark GPDs and GFFs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B6F457-D8DD-2A50-4272-157CC4E1432B}"/>
              </a:ext>
            </a:extLst>
          </p:cNvPr>
          <p:cNvSpPr txBox="1"/>
          <p:nvPr/>
        </p:nvSpPr>
        <p:spPr>
          <a:xfrm>
            <a:off x="5614940" y="4557661"/>
            <a:ext cx="3079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Hatta-</a:t>
            </a:r>
            <a:r>
              <a:rPr lang="en-US" sz="1600" dirty="0" err="1">
                <a:solidFill>
                  <a:srgbClr val="0066FF"/>
                </a:solidFill>
              </a:rPr>
              <a:t>Schoenleber</a:t>
            </a:r>
            <a:r>
              <a:rPr lang="en-US" sz="1600" dirty="0">
                <a:solidFill>
                  <a:srgbClr val="0066FF"/>
                </a:solidFill>
              </a:rPr>
              <a:t>, 2502.12061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2854E8-D6B7-6AF1-674E-FE515C203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73" y="1328656"/>
            <a:ext cx="3314955" cy="32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0413-F4E8-3198-551B-A4C86027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Conclusion and 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50BA4-E969-DD03-AFDA-F9156982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505200"/>
          </a:xfrm>
        </p:spPr>
        <p:txBody>
          <a:bodyPr/>
          <a:lstStyle/>
          <a:p>
            <a:r>
              <a:rPr lang="en-US" dirty="0"/>
              <a:t>Small-x and large-x provide complementary constraints on the gluonic gravitational form factors</a:t>
            </a:r>
          </a:p>
          <a:p>
            <a:r>
              <a:rPr lang="en-US" dirty="0"/>
              <a:t>With high precision data from current and near-future experiments at </a:t>
            </a:r>
            <a:r>
              <a:rPr lang="en-US" dirty="0" err="1"/>
              <a:t>Jlab</a:t>
            </a:r>
            <a:r>
              <a:rPr lang="en-US" dirty="0"/>
              <a:t> and EIC, we need to improve the theory precision</a:t>
            </a:r>
          </a:p>
          <a:p>
            <a:pPr lvl="1"/>
            <a:r>
              <a:rPr lang="en-US" dirty="0"/>
              <a:t>Carry out higher order perturbative QCD corrections (NLO+NNLO+..)</a:t>
            </a:r>
          </a:p>
          <a:p>
            <a:pPr lvl="1"/>
            <a:r>
              <a:rPr lang="en-US" dirty="0"/>
              <a:t>Implement unbiased analysis: extending to wider kinematics; including more processes in the fit (DVCS, other mesons)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D007-334A-D8ED-4372-0426DF3E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3347B-CCB5-5DB8-F43C-F44649B03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D7E28-6A89-96F0-D418-056792C52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1425933"/>
            <a:ext cx="2413000" cy="2432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67D8A-AF71-991C-97C8-73EE6544D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2419350"/>
            <a:ext cx="2413000" cy="2260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3E2BB1A-B6BD-3BD6-E9AB-7C0E5F59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Happy Birthday, Edmond!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548072-3AC0-A66A-E428-3492019F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4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67D1-A26A-AEE1-6766-D9E5C626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Nucleon gravitational form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0BDB0-4C57-8355-17B6-642A679E3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1371600"/>
            <a:ext cx="3206601" cy="29146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56B8-3903-453D-A19F-C7F0EEE4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F38DE-C18D-85FA-EC8E-D959978F9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37A68-BB0C-6234-4864-9DB99C45A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738752" cy="2914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E8234-9B3D-62AA-35EA-2984934DB792}"/>
              </a:ext>
            </a:extLst>
          </p:cNvPr>
          <p:cNvSpPr txBox="1"/>
          <p:nvPr/>
        </p:nvSpPr>
        <p:spPr>
          <a:xfrm>
            <a:off x="942145" y="4220260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Burkert,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itchFamily="2" charset="0"/>
              </a:rPr>
              <a:t>Elouadrhiri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itchFamily="2" charset="0"/>
              </a:rPr>
              <a:t>Girod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</a:p>
          <a:p>
            <a:r>
              <a:rPr lang="en-US" sz="1800" dirty="0">
                <a:solidFill>
                  <a:srgbClr val="0066FF"/>
                </a:solidFill>
                <a:effectLst/>
                <a:latin typeface="Helvetica" pitchFamily="2" charset="0"/>
              </a:rPr>
              <a:t>Nature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5A296-8FA0-DACB-55BD-2C1D41541A3C}"/>
              </a:ext>
            </a:extLst>
          </p:cNvPr>
          <p:cNvSpPr txBox="1"/>
          <p:nvPr/>
        </p:nvSpPr>
        <p:spPr>
          <a:xfrm>
            <a:off x="4800600" y="4304538"/>
            <a:ext cx="3724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Helvetica" pitchFamily="2" charset="0"/>
              </a:rPr>
              <a:t>Shanahan, Detmold, </a:t>
            </a:r>
            <a:r>
              <a:rPr lang="en-US" sz="2000" dirty="0">
                <a:solidFill>
                  <a:srgbClr val="0066FF"/>
                </a:solidFill>
                <a:effectLst/>
                <a:latin typeface="Helvetica" pitchFamily="2" charset="0"/>
              </a:rPr>
              <a:t>PRL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8FE94-7444-6365-81F6-50F696E1D4F4}"/>
              </a:ext>
            </a:extLst>
          </p:cNvPr>
          <p:cNvSpPr txBox="1"/>
          <p:nvPr/>
        </p:nvSpPr>
        <p:spPr>
          <a:xfrm>
            <a:off x="2245423" y="150495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DVCS exp.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4F580-6382-A40E-AE81-F849A1CA6F32}"/>
              </a:ext>
            </a:extLst>
          </p:cNvPr>
          <p:cNvSpPr txBox="1"/>
          <p:nvPr/>
        </p:nvSpPr>
        <p:spPr>
          <a:xfrm>
            <a:off x="7010400" y="223801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Lattice</a:t>
            </a:r>
          </a:p>
        </p:txBody>
      </p:sp>
    </p:spTree>
    <p:extLst>
      <p:ext uri="{BB962C8B-B14F-4D97-AF65-F5344CB8AC3E}">
        <p14:creationId xmlns:p14="http://schemas.microsoft.com/office/powerpoint/2010/main" val="3458104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Finite size of nucleon</a:t>
            </a:r>
            <a:br>
              <a:rPr lang="en-US" dirty="0">
                <a:solidFill>
                  <a:srgbClr val="FF0000"/>
                </a:solidFill>
                <a:latin typeface="Arial" charset="0"/>
              </a:rPr>
            </a:br>
            <a:r>
              <a:rPr lang="en-US" dirty="0">
                <a:solidFill>
                  <a:srgbClr val="FF0000"/>
                </a:solidFill>
                <a:latin typeface="Arial" charset="0"/>
              </a:rPr>
              <a:t>(charge radius)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228600" y="1352550"/>
            <a:ext cx="5410200" cy="3429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Rutherford scattering with electron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722AF8-8819-3C4F-B46A-71259C2333A5}" type="datetime1">
              <a:rPr lang="en-US" sz="1800"/>
              <a:pPr/>
              <a:t>3/24/25</a:t>
            </a:fld>
            <a:endParaRPr lang="en-US" sz="1800"/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33CF48-724F-4448-8C2F-97E2A1AE7E7E}" type="slidenum">
              <a:rPr lang="en-US" sz="1800"/>
              <a:pPr/>
              <a:t>37</a:t>
            </a:fld>
            <a:endParaRPr lang="en-US" sz="1800"/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7086600" y="1352550"/>
            <a:ext cx="11312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Hofstadter</a:t>
            </a:r>
          </a:p>
        </p:txBody>
      </p:sp>
      <p:sp>
        <p:nvSpPr>
          <p:cNvPr id="58379" name="TextBox 2"/>
          <p:cNvSpPr txBox="1">
            <a:spLocks noChangeArrowheads="1"/>
          </p:cNvSpPr>
          <p:nvPr/>
        </p:nvSpPr>
        <p:spPr bwMode="auto">
          <a:xfrm>
            <a:off x="5939148" y="4629150"/>
            <a:ext cx="232753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FF"/>
                </a:solidFill>
              </a:rPr>
              <a:t>RevModPhys.28.214</a:t>
            </a:r>
            <a:r>
              <a:rPr lang="en-US" sz="1800" dirty="0"/>
              <a:t> </a:t>
            </a:r>
          </a:p>
        </p:txBody>
      </p:sp>
      <p:pic>
        <p:nvPicPr>
          <p:cNvPr id="12" name="Picture 2" descr="Robert Hofstadter">
            <a:extLst>
              <a:ext uri="{FF2B5EF4-FFF2-40B4-BE49-F238E27FC236}">
                <a16:creationId xmlns:a16="http://schemas.microsoft.com/office/drawing/2014/main" id="{04B732C9-5EEF-CB49-91F7-39B23F69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528" y="118133"/>
            <a:ext cx="913381" cy="127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Screen Shot 2015-05-13 at 11.20.36 AM.png">
            <a:extLst>
              <a:ext uri="{FF2B5EF4-FFF2-40B4-BE49-F238E27FC236}">
                <a16:creationId xmlns:a16="http://schemas.microsoft.com/office/drawing/2014/main" id="{9ECCD4FD-3294-4741-9E0D-B8A6B5404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622155"/>
            <a:ext cx="2484438" cy="30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8-03 at 9.32.49 AM.png">
            <a:extLst>
              <a:ext uri="{FF2B5EF4-FFF2-40B4-BE49-F238E27FC236}">
                <a16:creationId xmlns:a16="http://schemas.microsoft.com/office/drawing/2014/main" id="{0FF7BC6B-5D11-D7D7-B75C-FF5EC6AED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09750"/>
            <a:ext cx="2517775" cy="641895"/>
          </a:xfrm>
          <a:prstGeom prst="rect">
            <a:avLst/>
          </a:prstGeom>
        </p:spPr>
      </p:pic>
      <p:pic>
        <p:nvPicPr>
          <p:cNvPr id="3" name="Picture 2" descr="Screen Shot 2018-08-03 at 9.33.04 AM.png">
            <a:extLst>
              <a:ext uri="{FF2B5EF4-FFF2-40B4-BE49-F238E27FC236}">
                <a16:creationId xmlns:a16="http://schemas.microsoft.com/office/drawing/2014/main" id="{D7742C76-28AA-0BF1-488B-BB9EA9862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" y="3238500"/>
            <a:ext cx="2400122" cy="581025"/>
          </a:xfrm>
          <a:prstGeom prst="rect">
            <a:avLst/>
          </a:prstGeom>
        </p:spPr>
      </p:pic>
      <p:pic>
        <p:nvPicPr>
          <p:cNvPr id="4" name="Picture 3" descr="Screen Shot 2018-08-03 at 9.33.13 AM.png">
            <a:extLst>
              <a:ext uri="{FF2B5EF4-FFF2-40B4-BE49-F238E27FC236}">
                <a16:creationId xmlns:a16="http://schemas.microsoft.com/office/drawing/2014/main" id="{5F9DFB1A-2F83-322D-CC90-70D52E5DE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239527"/>
            <a:ext cx="2754062" cy="581025"/>
          </a:xfrm>
          <a:prstGeom prst="rect">
            <a:avLst/>
          </a:prstGeom>
        </p:spPr>
      </p:pic>
      <p:pic>
        <p:nvPicPr>
          <p:cNvPr id="5" name="Picture 4" descr="Screen Shot 2018-08-03 at 9.33.36 AM.png">
            <a:extLst>
              <a:ext uri="{FF2B5EF4-FFF2-40B4-BE49-F238E27FC236}">
                <a16:creationId xmlns:a16="http://schemas.microsoft.com/office/drawing/2014/main" id="{AFF691E5-B1AE-E31B-425F-DBEFBB452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4095751"/>
            <a:ext cx="2324100" cy="620162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D07F7186-C4EC-C3CA-358F-EB96FFB248DE}"/>
              </a:ext>
            </a:extLst>
          </p:cNvPr>
          <p:cNvSpPr/>
          <p:nvPr/>
        </p:nvSpPr>
        <p:spPr bwMode="auto">
          <a:xfrm>
            <a:off x="2429358" y="2647950"/>
            <a:ext cx="313842" cy="42840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E7B3B-EAEC-F919-121F-CBA4AA1234ED}"/>
              </a:ext>
            </a:extLst>
          </p:cNvPr>
          <p:cNvSpPr txBox="1"/>
          <p:nvPr/>
        </p:nvSpPr>
        <p:spPr>
          <a:xfrm>
            <a:off x="2819400" y="2535019"/>
            <a:ext cx="1638299" cy="646331"/>
          </a:xfrm>
          <a:prstGeom prst="rect">
            <a:avLst/>
          </a:prstGeom>
          <a:noFill/>
          <a:ln w="38100" cmpd="sng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Extended target</a:t>
            </a: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C0D72EAE-73D8-DC2C-EF84-8E57E5D99923}"/>
              </a:ext>
            </a:extLst>
          </p:cNvPr>
          <p:cNvSpPr/>
          <p:nvPr/>
        </p:nvSpPr>
        <p:spPr bwMode="auto">
          <a:xfrm rot="5400000">
            <a:off x="1433223" y="3938877"/>
            <a:ext cx="333159" cy="532606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350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51535345-FB72-6931-BF04-5E2C5A464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95" y="333398"/>
            <a:ext cx="1567205" cy="11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144493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3FD8-523C-DDC3-0B01-FCC30831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Proton charge radius and form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30CC8F-1679-FF5D-F082-E98A84C2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0" y="1371600"/>
            <a:ext cx="4573562" cy="25336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A79B7-F700-CF39-5D32-BA19572B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C5958-996A-2F1E-EA87-24283BCEB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7A0F7-B987-13A0-9835-F73C2523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1371600"/>
            <a:ext cx="3403600" cy="2533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BE0155-0009-E804-EBA2-8559D071076F}"/>
              </a:ext>
            </a:extLst>
          </p:cNvPr>
          <p:cNvSpPr txBox="1"/>
          <p:nvPr/>
        </p:nvSpPr>
        <p:spPr>
          <a:xfrm>
            <a:off x="591666" y="4116973"/>
            <a:ext cx="4144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66FF"/>
                </a:solidFill>
              </a:rPr>
              <a:t>PRad</a:t>
            </a:r>
            <a:r>
              <a:rPr lang="en-US" sz="1600" b="1" dirty="0">
                <a:solidFill>
                  <a:srgbClr val="0066FF"/>
                </a:solidFill>
              </a:rPr>
              <a:t>: </a:t>
            </a:r>
            <a:r>
              <a:rPr lang="en-US" sz="1600" b="1" dirty="0" err="1">
                <a:solidFill>
                  <a:srgbClr val="0066FF"/>
                </a:solidFill>
              </a:rPr>
              <a:t>Xiong</a:t>
            </a:r>
            <a:r>
              <a:rPr lang="en-US" sz="1600" b="1" dirty="0">
                <a:solidFill>
                  <a:srgbClr val="0066FF"/>
                </a:solidFill>
              </a:rPr>
              <a:t> et al, Nature 575  (2019) 147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2184F-B63C-9B52-3ED9-D477855B7605}"/>
              </a:ext>
            </a:extLst>
          </p:cNvPr>
          <p:cNvSpPr txBox="1"/>
          <p:nvPr/>
        </p:nvSpPr>
        <p:spPr>
          <a:xfrm>
            <a:off x="5328766" y="4110454"/>
            <a:ext cx="2748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66FF"/>
                </a:solidFill>
                <a:effectLst/>
                <a:latin typeface="+mn-lt"/>
              </a:rPr>
              <a:t>Christy et al., PRL 2022 </a:t>
            </a:r>
            <a:endParaRPr lang="en-US" sz="1600" b="1" dirty="0">
              <a:solidFill>
                <a:srgbClr val="00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808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A8EBB85A-506D-5C4C-810B-291663741740}"/>
              </a:ext>
            </a:extLst>
          </p:cNvPr>
          <p:cNvSpPr txBox="1">
            <a:spLocks/>
          </p:cNvSpPr>
          <p:nvPr/>
        </p:nvSpPr>
        <p:spPr>
          <a:xfrm>
            <a:off x="197866" y="372723"/>
            <a:ext cx="8606729" cy="79813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Nucleon/nucleus Tomography and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QCD landscape at small-x</a:t>
            </a:r>
            <a:endParaRPr lang="en-US" b="1" kern="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DFC7-D149-DF4C-AA67-DC863CD17E72}"/>
              </a:ext>
            </a:extLst>
          </p:cNvPr>
          <p:cNvGrpSpPr/>
          <p:nvPr/>
        </p:nvGrpSpPr>
        <p:grpSpPr>
          <a:xfrm>
            <a:off x="339409" y="1590425"/>
            <a:ext cx="8610775" cy="3275609"/>
            <a:chOff x="186434" y="2813823"/>
            <a:chExt cx="8610775" cy="3275609"/>
          </a:xfrm>
        </p:grpSpPr>
        <p:pic>
          <p:nvPicPr>
            <p:cNvPr id="5" name="Picture 2" descr="Screen shot 2012-08-20 at 10.03.05 AM.png">
              <a:extLst>
                <a:ext uri="{FF2B5EF4-FFF2-40B4-BE49-F238E27FC236}">
                  <a16:creationId xmlns:a16="http://schemas.microsoft.com/office/drawing/2014/main" id="{CD95CC40-E31F-F04A-93CF-830384F42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4" y="2813823"/>
              <a:ext cx="4503098" cy="2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621A5528-03B7-9749-A36D-4CB78B4474E7}"/>
                </a:ext>
              </a:extLst>
            </p:cNvPr>
            <p:cNvSpPr/>
            <p:nvPr/>
          </p:nvSpPr>
          <p:spPr>
            <a:xfrm>
              <a:off x="4835629" y="3838965"/>
              <a:ext cx="780692" cy="1514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D46CB-6D11-AF42-B4A4-A98DEA04EA7A}"/>
                </a:ext>
              </a:extLst>
            </p:cNvPr>
            <p:cNvSpPr txBox="1"/>
            <p:nvPr/>
          </p:nvSpPr>
          <p:spPr>
            <a:xfrm>
              <a:off x="4751982" y="3518566"/>
              <a:ext cx="1210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Small-x</a:t>
              </a:r>
            </a:p>
          </p:txBody>
        </p:sp>
        <p:pic>
          <p:nvPicPr>
            <p:cNvPr id="8" name="Picture 7" descr="Screen Shot 2016-04-12 at 2.44.27 PM.png">
              <a:extLst>
                <a:ext uri="{FF2B5EF4-FFF2-40B4-BE49-F238E27FC236}">
                  <a16:creationId xmlns:a16="http://schemas.microsoft.com/office/drawing/2014/main" id="{A99D5875-49E0-3E40-8301-3B96DD6A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885" y="3545418"/>
              <a:ext cx="2427071" cy="535662"/>
            </a:xfrm>
            <a:prstGeom prst="rect">
              <a:avLst/>
            </a:prstGeom>
          </p:spPr>
        </p:pic>
        <p:pic>
          <p:nvPicPr>
            <p:cNvPr id="9" name="Picture 8" descr="Screen Shot 2016-04-12 at 2.44.22 PM.png">
              <a:extLst>
                <a:ext uri="{FF2B5EF4-FFF2-40B4-BE49-F238E27FC236}">
                  <a16:creationId xmlns:a16="http://schemas.microsoft.com/office/drawing/2014/main" id="{5C4AE7C9-188A-6943-98A2-D19F62B6F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41" y="4081080"/>
              <a:ext cx="2117504" cy="12899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C042F1-EE67-594F-B2D8-DF46D35C66AD}"/>
                </a:ext>
              </a:extLst>
            </p:cNvPr>
            <p:cNvSpPr/>
            <p:nvPr/>
          </p:nvSpPr>
          <p:spPr>
            <a:xfrm>
              <a:off x="5965885" y="3261747"/>
              <a:ext cx="2528509" cy="210930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E19681F4-C864-974B-A461-78B7E4F4B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5885" y="5504656"/>
              <a:ext cx="283132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Hatta-Xiao-Yuan,1601.01585 </a:t>
              </a:r>
            </a:p>
            <a:p>
              <a:pPr eaLnBrk="1" hangingPunct="1"/>
              <a:r>
                <a:rPr lang="en-US" sz="1600" dirty="0"/>
                <a:t>earlier: Mueller, NPB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4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F50B9-1ADA-0DF6-9D14-D3A75D1D9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3560"/>
            <a:ext cx="7391400" cy="15321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1BC1-1FEF-3446-01B6-0E0202EF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48150"/>
            <a:ext cx="7772400" cy="902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C2F11-B1FF-3557-B0A5-0D037055D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5322" y="3663472"/>
            <a:ext cx="331156" cy="205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B7442C-0B96-46DD-46C6-A76E04608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9050"/>
            <a:ext cx="7870089" cy="2485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79D88-441A-1A20-E372-DB1C1F7C62C4}"/>
              </a:ext>
            </a:extLst>
          </p:cNvPr>
          <p:cNvSpPr txBox="1"/>
          <p:nvPr/>
        </p:nvSpPr>
        <p:spPr>
          <a:xfrm>
            <a:off x="8387062" y="3790950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+….</a:t>
            </a:r>
          </a:p>
        </p:txBody>
      </p:sp>
    </p:spTree>
    <p:extLst>
      <p:ext uri="{BB962C8B-B14F-4D97-AF65-F5344CB8AC3E}">
        <p14:creationId xmlns:p14="http://schemas.microsoft.com/office/powerpoint/2010/main" val="269699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2-14 at 10.20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52550"/>
            <a:ext cx="6553200" cy="3020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7" y="860830"/>
            <a:ext cx="5949353" cy="452191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marL="307718" indent="-307718"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6600"/>
                </a:solidFill>
                <a:latin typeface="+mj-lt"/>
              </a:rPr>
              <a:t>Wigner distributions</a:t>
            </a:r>
            <a:r>
              <a:rPr lang="en-US" sz="2200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(</a:t>
            </a:r>
            <a:r>
              <a:rPr lang="en-US" b="1" dirty="0" err="1">
                <a:solidFill>
                  <a:srgbClr val="006600"/>
                </a:solidFill>
                <a:latin typeface="+mj-lt"/>
              </a:rPr>
              <a:t>Belitsky</a:t>
            </a:r>
            <a:r>
              <a:rPr lang="en-US" b="1" dirty="0">
                <a:solidFill>
                  <a:srgbClr val="006600"/>
                </a:solidFill>
                <a:latin typeface="+mj-lt"/>
              </a:rPr>
              <a:t>, Ji, Yuan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)</a:t>
            </a:r>
          </a:p>
        </p:txBody>
      </p:sp>
      <p:sp>
        <p:nvSpPr>
          <p:cNvPr id="74755" name="Title 13"/>
          <p:cNvSpPr>
            <a:spLocks noGrp="1"/>
          </p:cNvSpPr>
          <p:nvPr>
            <p:ph type="title"/>
          </p:nvPr>
        </p:nvSpPr>
        <p:spPr>
          <a:xfrm>
            <a:off x="574397" y="-52680"/>
            <a:ext cx="8020050" cy="1028700"/>
          </a:xfrm>
        </p:spPr>
        <p:txBody>
          <a:bodyPr anchor="t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Gravitational Form Factors: </a:t>
            </a:r>
            <a:br>
              <a:rPr lang="en-US" dirty="0">
                <a:solidFill>
                  <a:srgbClr val="FF0000"/>
                </a:solidFill>
                <a:latin typeface="Arial" charset="0"/>
              </a:rPr>
            </a:br>
            <a:r>
              <a:rPr lang="en-US" dirty="0">
                <a:solidFill>
                  <a:srgbClr val="FF0000"/>
                </a:solidFill>
                <a:latin typeface="Arial" charset="0"/>
              </a:rPr>
              <a:t>important aspect of tomography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3089" y="1352550"/>
            <a:ext cx="7486521" cy="76200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118" y="1451707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5D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43089" y="2114550"/>
            <a:ext cx="7486521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 bwMode="auto">
          <a:xfrm>
            <a:off x="838210" y="2266955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3D</a:t>
            </a:r>
          </a:p>
        </p:txBody>
      </p:sp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762001" y="3105155"/>
            <a:ext cx="7469628" cy="838201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163" y="4738254"/>
              <a:ext cx="776694" cy="965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1D</a:t>
              </a:r>
            </a:p>
          </p:txBody>
        </p:sp>
      </p:grpSp>
      <p:pic>
        <p:nvPicPr>
          <p:cNvPr id="16" name="Picture 7" descr="Screen shot 2013-01-13 at 9.05.1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24350"/>
            <a:ext cx="1600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creen shot 2013-01-13 at 9.12.0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0" y="4360357"/>
            <a:ext cx="17875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50BF373-9F2D-924B-9899-AD72885CE94B}"/>
              </a:ext>
            </a:extLst>
          </p:cNvPr>
          <p:cNvSpPr/>
          <p:nvPr/>
        </p:nvSpPr>
        <p:spPr bwMode="auto">
          <a:xfrm>
            <a:off x="5396948" y="2038687"/>
            <a:ext cx="2862469" cy="3050148"/>
          </a:xfrm>
          <a:custGeom>
            <a:avLst/>
            <a:gdLst>
              <a:gd name="connsiteX0" fmla="*/ 1152939 w 2862469"/>
              <a:gd name="connsiteY0" fmla="*/ 58470 h 3050148"/>
              <a:gd name="connsiteX1" fmla="*/ 1152939 w 2862469"/>
              <a:gd name="connsiteY1" fmla="*/ 58470 h 3050148"/>
              <a:gd name="connsiteX2" fmla="*/ 1073426 w 2862469"/>
              <a:gd name="connsiteY2" fmla="*/ 108165 h 3050148"/>
              <a:gd name="connsiteX3" fmla="*/ 1023730 w 2862469"/>
              <a:gd name="connsiteY3" fmla="*/ 128043 h 3050148"/>
              <a:gd name="connsiteX4" fmla="*/ 983974 w 2862469"/>
              <a:gd name="connsiteY4" fmla="*/ 147922 h 3050148"/>
              <a:gd name="connsiteX5" fmla="*/ 954156 w 2862469"/>
              <a:gd name="connsiteY5" fmla="*/ 157861 h 3050148"/>
              <a:gd name="connsiteX6" fmla="*/ 884582 w 2862469"/>
              <a:gd name="connsiteY6" fmla="*/ 207556 h 3050148"/>
              <a:gd name="connsiteX7" fmla="*/ 834887 w 2862469"/>
              <a:gd name="connsiteY7" fmla="*/ 237374 h 3050148"/>
              <a:gd name="connsiteX8" fmla="*/ 735495 w 2862469"/>
              <a:gd name="connsiteY8" fmla="*/ 346704 h 3050148"/>
              <a:gd name="connsiteX9" fmla="*/ 705678 w 2862469"/>
              <a:gd name="connsiteY9" fmla="*/ 426217 h 3050148"/>
              <a:gd name="connsiteX10" fmla="*/ 695739 w 2862469"/>
              <a:gd name="connsiteY10" fmla="*/ 465974 h 3050148"/>
              <a:gd name="connsiteX11" fmla="*/ 685800 w 2862469"/>
              <a:gd name="connsiteY11" fmla="*/ 605122 h 3050148"/>
              <a:gd name="connsiteX12" fmla="*/ 646043 w 2862469"/>
              <a:gd name="connsiteY12" fmla="*/ 634939 h 3050148"/>
              <a:gd name="connsiteX13" fmla="*/ 616226 w 2862469"/>
              <a:gd name="connsiteY13" fmla="*/ 684635 h 3050148"/>
              <a:gd name="connsiteX14" fmla="*/ 576469 w 2862469"/>
              <a:gd name="connsiteY14" fmla="*/ 734330 h 3050148"/>
              <a:gd name="connsiteX15" fmla="*/ 556591 w 2862469"/>
              <a:gd name="connsiteY15" fmla="*/ 754209 h 3050148"/>
              <a:gd name="connsiteX16" fmla="*/ 496956 w 2862469"/>
              <a:gd name="connsiteY16" fmla="*/ 843661 h 3050148"/>
              <a:gd name="connsiteX17" fmla="*/ 467139 w 2862469"/>
              <a:gd name="connsiteY17" fmla="*/ 903296 h 3050148"/>
              <a:gd name="connsiteX18" fmla="*/ 457200 w 2862469"/>
              <a:gd name="connsiteY18" fmla="*/ 933113 h 3050148"/>
              <a:gd name="connsiteX19" fmla="*/ 437322 w 2862469"/>
              <a:gd name="connsiteY19" fmla="*/ 972870 h 3050148"/>
              <a:gd name="connsiteX20" fmla="*/ 427382 w 2862469"/>
              <a:gd name="connsiteY20" fmla="*/ 1002687 h 3050148"/>
              <a:gd name="connsiteX21" fmla="*/ 407504 w 2862469"/>
              <a:gd name="connsiteY21" fmla="*/ 1052383 h 3050148"/>
              <a:gd name="connsiteX22" fmla="*/ 387626 w 2862469"/>
              <a:gd name="connsiteY22" fmla="*/ 1112017 h 3050148"/>
              <a:gd name="connsiteX23" fmla="*/ 377687 w 2862469"/>
              <a:gd name="connsiteY23" fmla="*/ 1141835 h 3050148"/>
              <a:gd name="connsiteX24" fmla="*/ 367748 w 2862469"/>
              <a:gd name="connsiteY24" fmla="*/ 1181591 h 3050148"/>
              <a:gd name="connsiteX25" fmla="*/ 337930 w 2862469"/>
              <a:gd name="connsiteY25" fmla="*/ 1459887 h 3050148"/>
              <a:gd name="connsiteX26" fmla="*/ 318052 w 2862469"/>
              <a:gd name="connsiteY26" fmla="*/ 1698426 h 3050148"/>
              <a:gd name="connsiteX27" fmla="*/ 278295 w 2862469"/>
              <a:gd name="connsiteY27" fmla="*/ 1748122 h 3050148"/>
              <a:gd name="connsiteX28" fmla="*/ 238539 w 2862469"/>
              <a:gd name="connsiteY28" fmla="*/ 1807756 h 3050148"/>
              <a:gd name="connsiteX29" fmla="*/ 119269 w 2862469"/>
              <a:gd name="connsiteY29" fmla="*/ 1976722 h 3050148"/>
              <a:gd name="connsiteX30" fmla="*/ 89452 w 2862469"/>
              <a:gd name="connsiteY30" fmla="*/ 2046296 h 3050148"/>
              <a:gd name="connsiteX31" fmla="*/ 69574 w 2862469"/>
              <a:gd name="connsiteY31" fmla="*/ 2105930 h 3050148"/>
              <a:gd name="connsiteX32" fmla="*/ 19878 w 2862469"/>
              <a:gd name="connsiteY32" fmla="*/ 2225200 h 3050148"/>
              <a:gd name="connsiteX33" fmla="*/ 0 w 2862469"/>
              <a:gd name="connsiteY33" fmla="*/ 2344470 h 3050148"/>
              <a:gd name="connsiteX34" fmla="*/ 9939 w 2862469"/>
              <a:gd name="connsiteY34" fmla="*/ 2841426 h 3050148"/>
              <a:gd name="connsiteX35" fmla="*/ 19878 w 2862469"/>
              <a:gd name="connsiteY35" fmla="*/ 2901061 h 3050148"/>
              <a:gd name="connsiteX36" fmla="*/ 39756 w 2862469"/>
              <a:gd name="connsiteY36" fmla="*/ 2930878 h 3050148"/>
              <a:gd name="connsiteX37" fmla="*/ 387626 w 2862469"/>
              <a:gd name="connsiteY37" fmla="*/ 2940817 h 3050148"/>
              <a:gd name="connsiteX38" fmla="*/ 427382 w 2862469"/>
              <a:gd name="connsiteY38" fmla="*/ 2950756 h 3050148"/>
              <a:gd name="connsiteX39" fmla="*/ 487017 w 2862469"/>
              <a:gd name="connsiteY39" fmla="*/ 2960696 h 3050148"/>
              <a:gd name="connsiteX40" fmla="*/ 516835 w 2862469"/>
              <a:gd name="connsiteY40" fmla="*/ 2970635 h 3050148"/>
              <a:gd name="connsiteX41" fmla="*/ 596348 w 2862469"/>
              <a:gd name="connsiteY41" fmla="*/ 2980574 h 3050148"/>
              <a:gd name="connsiteX42" fmla="*/ 854765 w 2862469"/>
              <a:gd name="connsiteY42" fmla="*/ 2970635 h 3050148"/>
              <a:gd name="connsiteX43" fmla="*/ 884582 w 2862469"/>
              <a:gd name="connsiteY43" fmla="*/ 2960696 h 3050148"/>
              <a:gd name="connsiteX44" fmla="*/ 924339 w 2862469"/>
              <a:gd name="connsiteY44" fmla="*/ 2950756 h 3050148"/>
              <a:gd name="connsiteX45" fmla="*/ 1023730 w 2862469"/>
              <a:gd name="connsiteY45" fmla="*/ 3010391 h 3050148"/>
              <a:gd name="connsiteX46" fmla="*/ 1053548 w 2862469"/>
              <a:gd name="connsiteY46" fmla="*/ 3030270 h 3050148"/>
              <a:gd name="connsiteX47" fmla="*/ 1113182 w 2862469"/>
              <a:gd name="connsiteY47" fmla="*/ 3050148 h 3050148"/>
              <a:gd name="connsiteX48" fmla="*/ 1421295 w 2862469"/>
              <a:gd name="connsiteY48" fmla="*/ 3040209 h 3050148"/>
              <a:gd name="connsiteX49" fmla="*/ 1510748 w 2862469"/>
              <a:gd name="connsiteY49" fmla="*/ 3020330 h 3050148"/>
              <a:gd name="connsiteX50" fmla="*/ 1560443 w 2862469"/>
              <a:gd name="connsiteY50" fmla="*/ 3010391 h 3050148"/>
              <a:gd name="connsiteX51" fmla="*/ 1590261 w 2862469"/>
              <a:gd name="connsiteY51" fmla="*/ 3000452 h 3050148"/>
              <a:gd name="connsiteX52" fmla="*/ 1669774 w 2862469"/>
              <a:gd name="connsiteY52" fmla="*/ 2990513 h 3050148"/>
              <a:gd name="connsiteX53" fmla="*/ 1789043 w 2862469"/>
              <a:gd name="connsiteY53" fmla="*/ 2970635 h 3050148"/>
              <a:gd name="connsiteX54" fmla="*/ 1928191 w 2862469"/>
              <a:gd name="connsiteY54" fmla="*/ 2950756 h 3050148"/>
              <a:gd name="connsiteX55" fmla="*/ 2047461 w 2862469"/>
              <a:gd name="connsiteY55" fmla="*/ 2930878 h 3050148"/>
              <a:gd name="connsiteX56" fmla="*/ 2107095 w 2862469"/>
              <a:gd name="connsiteY56" fmla="*/ 2920939 h 3050148"/>
              <a:gd name="connsiteX57" fmla="*/ 2236304 w 2862469"/>
              <a:gd name="connsiteY57" fmla="*/ 2891122 h 3050148"/>
              <a:gd name="connsiteX58" fmla="*/ 2276061 w 2862469"/>
              <a:gd name="connsiteY58" fmla="*/ 2871243 h 3050148"/>
              <a:gd name="connsiteX59" fmla="*/ 2385391 w 2862469"/>
              <a:gd name="connsiteY59" fmla="*/ 2742035 h 3050148"/>
              <a:gd name="connsiteX60" fmla="*/ 2454965 w 2862469"/>
              <a:gd name="connsiteY60" fmla="*/ 2642643 h 3050148"/>
              <a:gd name="connsiteX61" fmla="*/ 2484782 w 2862469"/>
              <a:gd name="connsiteY61" fmla="*/ 2592948 h 3050148"/>
              <a:gd name="connsiteX62" fmla="*/ 2534478 w 2862469"/>
              <a:gd name="connsiteY62" fmla="*/ 2473678 h 3050148"/>
              <a:gd name="connsiteX63" fmla="*/ 2544417 w 2862469"/>
              <a:gd name="connsiteY63" fmla="*/ 2414043 h 3050148"/>
              <a:gd name="connsiteX64" fmla="*/ 2554356 w 2862469"/>
              <a:gd name="connsiteY64" fmla="*/ 2384226 h 3050148"/>
              <a:gd name="connsiteX65" fmla="*/ 2564295 w 2862469"/>
              <a:gd name="connsiteY65" fmla="*/ 2235139 h 3050148"/>
              <a:gd name="connsiteX66" fmla="*/ 2594113 w 2862469"/>
              <a:gd name="connsiteY66" fmla="*/ 1877330 h 3050148"/>
              <a:gd name="connsiteX67" fmla="*/ 2623930 w 2862469"/>
              <a:gd name="connsiteY67" fmla="*/ 1787878 h 3050148"/>
              <a:gd name="connsiteX68" fmla="*/ 2683565 w 2862469"/>
              <a:gd name="connsiteY68" fmla="*/ 1569217 h 3050148"/>
              <a:gd name="connsiteX69" fmla="*/ 2723322 w 2862469"/>
              <a:gd name="connsiteY69" fmla="*/ 1449948 h 3050148"/>
              <a:gd name="connsiteX70" fmla="*/ 2743200 w 2862469"/>
              <a:gd name="connsiteY70" fmla="*/ 1340617 h 3050148"/>
              <a:gd name="connsiteX71" fmla="*/ 2763078 w 2862469"/>
              <a:gd name="connsiteY71" fmla="*/ 1290922 h 3050148"/>
              <a:gd name="connsiteX72" fmla="*/ 2792895 w 2862469"/>
              <a:gd name="connsiteY72" fmla="*/ 1191530 h 3050148"/>
              <a:gd name="connsiteX73" fmla="*/ 2812774 w 2862469"/>
              <a:gd name="connsiteY73" fmla="*/ 1112017 h 3050148"/>
              <a:gd name="connsiteX74" fmla="*/ 2832652 w 2862469"/>
              <a:gd name="connsiteY74" fmla="*/ 1042443 h 3050148"/>
              <a:gd name="connsiteX75" fmla="*/ 2842591 w 2862469"/>
              <a:gd name="connsiteY75" fmla="*/ 972870 h 3050148"/>
              <a:gd name="connsiteX76" fmla="*/ 2862469 w 2862469"/>
              <a:gd name="connsiteY76" fmla="*/ 853600 h 3050148"/>
              <a:gd name="connsiteX77" fmla="*/ 2852530 w 2862469"/>
              <a:gd name="connsiteY77" fmla="*/ 774087 h 3050148"/>
              <a:gd name="connsiteX78" fmla="*/ 2812774 w 2862469"/>
              <a:gd name="connsiteY78" fmla="*/ 764148 h 3050148"/>
              <a:gd name="connsiteX79" fmla="*/ 2733261 w 2862469"/>
              <a:gd name="connsiteY79" fmla="*/ 704513 h 3050148"/>
              <a:gd name="connsiteX80" fmla="*/ 2663687 w 2862469"/>
              <a:gd name="connsiteY80" fmla="*/ 654817 h 3050148"/>
              <a:gd name="connsiteX81" fmla="*/ 2584174 w 2862469"/>
              <a:gd name="connsiteY81" fmla="*/ 565365 h 3050148"/>
              <a:gd name="connsiteX82" fmla="*/ 2534478 w 2862469"/>
              <a:gd name="connsiteY82" fmla="*/ 525609 h 3050148"/>
              <a:gd name="connsiteX83" fmla="*/ 2484782 w 2862469"/>
              <a:gd name="connsiteY83" fmla="*/ 475913 h 3050148"/>
              <a:gd name="connsiteX84" fmla="*/ 2445026 w 2862469"/>
              <a:gd name="connsiteY84" fmla="*/ 446096 h 3050148"/>
              <a:gd name="connsiteX85" fmla="*/ 2375452 w 2862469"/>
              <a:gd name="connsiteY85" fmla="*/ 366583 h 3050148"/>
              <a:gd name="connsiteX86" fmla="*/ 2335695 w 2862469"/>
              <a:gd name="connsiteY86" fmla="*/ 336765 h 3050148"/>
              <a:gd name="connsiteX87" fmla="*/ 2256182 w 2862469"/>
              <a:gd name="connsiteY87" fmla="*/ 257252 h 3050148"/>
              <a:gd name="connsiteX88" fmla="*/ 2226365 w 2862469"/>
              <a:gd name="connsiteY88" fmla="*/ 227435 h 3050148"/>
              <a:gd name="connsiteX89" fmla="*/ 2146852 w 2862469"/>
              <a:gd name="connsiteY89" fmla="*/ 128043 h 3050148"/>
              <a:gd name="connsiteX90" fmla="*/ 2126974 w 2862469"/>
              <a:gd name="connsiteY90" fmla="*/ 98226 h 3050148"/>
              <a:gd name="connsiteX91" fmla="*/ 2097156 w 2862469"/>
              <a:gd name="connsiteY91" fmla="*/ 78348 h 3050148"/>
              <a:gd name="connsiteX92" fmla="*/ 1590261 w 2862469"/>
              <a:gd name="connsiteY92" fmla="*/ 38591 h 3050148"/>
              <a:gd name="connsiteX93" fmla="*/ 1530626 w 2862469"/>
              <a:gd name="connsiteY93" fmla="*/ 18713 h 3050148"/>
              <a:gd name="connsiteX94" fmla="*/ 1371600 w 2862469"/>
              <a:gd name="connsiteY94" fmla="*/ 28652 h 3050148"/>
              <a:gd name="connsiteX95" fmla="*/ 1311965 w 2862469"/>
              <a:gd name="connsiteY95" fmla="*/ 48530 h 3050148"/>
              <a:gd name="connsiteX96" fmla="*/ 1202635 w 2862469"/>
              <a:gd name="connsiteY96" fmla="*/ 78348 h 3050148"/>
              <a:gd name="connsiteX97" fmla="*/ 1172817 w 2862469"/>
              <a:gd name="connsiteY97" fmla="*/ 88287 h 3050148"/>
              <a:gd name="connsiteX98" fmla="*/ 1152939 w 2862469"/>
              <a:gd name="connsiteY98" fmla="*/ 58470 h 30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862469" h="3050148">
                <a:moveTo>
                  <a:pt x="1152939" y="58470"/>
                </a:moveTo>
                <a:lnTo>
                  <a:pt x="1152939" y="58470"/>
                </a:lnTo>
                <a:cubicBezTo>
                  <a:pt x="1126435" y="75035"/>
                  <a:pt x="1100945" y="93347"/>
                  <a:pt x="1073426" y="108165"/>
                </a:cubicBezTo>
                <a:cubicBezTo>
                  <a:pt x="1057717" y="116623"/>
                  <a:pt x="1040034" y="120797"/>
                  <a:pt x="1023730" y="128043"/>
                </a:cubicBezTo>
                <a:cubicBezTo>
                  <a:pt x="1010191" y="134061"/>
                  <a:pt x="997592" y="142085"/>
                  <a:pt x="983974" y="147922"/>
                </a:cubicBezTo>
                <a:cubicBezTo>
                  <a:pt x="974344" y="152049"/>
                  <a:pt x="963527" y="153176"/>
                  <a:pt x="954156" y="157861"/>
                </a:cubicBezTo>
                <a:cubicBezTo>
                  <a:pt x="831201" y="219338"/>
                  <a:pt x="949761" y="161000"/>
                  <a:pt x="884582" y="207556"/>
                </a:cubicBezTo>
                <a:cubicBezTo>
                  <a:pt x="868862" y="218784"/>
                  <a:pt x="849634" y="224896"/>
                  <a:pt x="834887" y="237374"/>
                </a:cubicBezTo>
                <a:cubicBezTo>
                  <a:pt x="767625" y="294288"/>
                  <a:pt x="769570" y="295594"/>
                  <a:pt x="735495" y="346704"/>
                </a:cubicBezTo>
                <a:cubicBezTo>
                  <a:pt x="709983" y="448755"/>
                  <a:pt x="744659" y="322268"/>
                  <a:pt x="705678" y="426217"/>
                </a:cubicBezTo>
                <a:cubicBezTo>
                  <a:pt x="700882" y="439007"/>
                  <a:pt x="699052" y="452722"/>
                  <a:pt x="695739" y="465974"/>
                </a:cubicBezTo>
                <a:cubicBezTo>
                  <a:pt x="692426" y="512357"/>
                  <a:pt x="698921" y="560511"/>
                  <a:pt x="685800" y="605122"/>
                </a:cubicBezTo>
                <a:cubicBezTo>
                  <a:pt x="681126" y="621014"/>
                  <a:pt x="656951" y="622472"/>
                  <a:pt x="646043" y="634939"/>
                </a:cubicBezTo>
                <a:cubicBezTo>
                  <a:pt x="633322" y="649477"/>
                  <a:pt x="627304" y="668809"/>
                  <a:pt x="616226" y="684635"/>
                </a:cubicBezTo>
                <a:cubicBezTo>
                  <a:pt x="604061" y="702014"/>
                  <a:pt x="590275" y="718223"/>
                  <a:pt x="576469" y="734330"/>
                </a:cubicBezTo>
                <a:cubicBezTo>
                  <a:pt x="570371" y="741445"/>
                  <a:pt x="561789" y="746412"/>
                  <a:pt x="556591" y="754209"/>
                </a:cubicBezTo>
                <a:cubicBezTo>
                  <a:pt x="468506" y="886339"/>
                  <a:pt x="630045" y="677301"/>
                  <a:pt x="496956" y="843661"/>
                </a:cubicBezTo>
                <a:cubicBezTo>
                  <a:pt x="471974" y="918606"/>
                  <a:pt x="505673" y="826227"/>
                  <a:pt x="467139" y="903296"/>
                </a:cubicBezTo>
                <a:cubicBezTo>
                  <a:pt x="462454" y="912667"/>
                  <a:pt x="461327" y="923483"/>
                  <a:pt x="457200" y="933113"/>
                </a:cubicBezTo>
                <a:cubicBezTo>
                  <a:pt x="451364" y="946732"/>
                  <a:pt x="443159" y="959252"/>
                  <a:pt x="437322" y="972870"/>
                </a:cubicBezTo>
                <a:cubicBezTo>
                  <a:pt x="433195" y="982500"/>
                  <a:pt x="431061" y="992877"/>
                  <a:pt x="427382" y="1002687"/>
                </a:cubicBezTo>
                <a:cubicBezTo>
                  <a:pt x="421117" y="1019392"/>
                  <a:pt x="413601" y="1035616"/>
                  <a:pt x="407504" y="1052383"/>
                </a:cubicBezTo>
                <a:cubicBezTo>
                  <a:pt x="400343" y="1072075"/>
                  <a:pt x="394252" y="1092139"/>
                  <a:pt x="387626" y="1112017"/>
                </a:cubicBezTo>
                <a:cubicBezTo>
                  <a:pt x="384313" y="1121956"/>
                  <a:pt x="380228" y="1131671"/>
                  <a:pt x="377687" y="1141835"/>
                </a:cubicBezTo>
                <a:lnTo>
                  <a:pt x="367748" y="1181591"/>
                </a:lnTo>
                <a:cubicBezTo>
                  <a:pt x="359913" y="1252105"/>
                  <a:pt x="341763" y="1413887"/>
                  <a:pt x="337930" y="1459887"/>
                </a:cubicBezTo>
                <a:cubicBezTo>
                  <a:pt x="331304" y="1539400"/>
                  <a:pt x="329745" y="1619499"/>
                  <a:pt x="318052" y="1698426"/>
                </a:cubicBezTo>
                <a:cubicBezTo>
                  <a:pt x="315059" y="1718632"/>
                  <a:pt x="289297" y="1733453"/>
                  <a:pt x="278295" y="1748122"/>
                </a:cubicBezTo>
                <a:cubicBezTo>
                  <a:pt x="263961" y="1767234"/>
                  <a:pt x="252591" y="1788435"/>
                  <a:pt x="238539" y="1807756"/>
                </a:cubicBezTo>
                <a:cubicBezTo>
                  <a:pt x="195095" y="1867492"/>
                  <a:pt x="151624" y="1901225"/>
                  <a:pt x="119269" y="1976722"/>
                </a:cubicBezTo>
                <a:cubicBezTo>
                  <a:pt x="109330" y="1999913"/>
                  <a:pt x="98509" y="2022746"/>
                  <a:pt x="89452" y="2046296"/>
                </a:cubicBezTo>
                <a:cubicBezTo>
                  <a:pt x="81930" y="2065853"/>
                  <a:pt x="77633" y="2086589"/>
                  <a:pt x="69574" y="2105930"/>
                </a:cubicBezTo>
                <a:cubicBezTo>
                  <a:pt x="43305" y="2168976"/>
                  <a:pt x="34603" y="2158935"/>
                  <a:pt x="19878" y="2225200"/>
                </a:cubicBezTo>
                <a:cubicBezTo>
                  <a:pt x="11135" y="2264545"/>
                  <a:pt x="0" y="2344470"/>
                  <a:pt x="0" y="2344470"/>
                </a:cubicBezTo>
                <a:cubicBezTo>
                  <a:pt x="3313" y="2510122"/>
                  <a:pt x="4026" y="2675846"/>
                  <a:pt x="9939" y="2841426"/>
                </a:cubicBezTo>
                <a:cubicBezTo>
                  <a:pt x="10658" y="2861566"/>
                  <a:pt x="13505" y="2881943"/>
                  <a:pt x="19878" y="2901061"/>
                </a:cubicBezTo>
                <a:cubicBezTo>
                  <a:pt x="23655" y="2912393"/>
                  <a:pt x="27880" y="2929594"/>
                  <a:pt x="39756" y="2930878"/>
                </a:cubicBezTo>
                <a:cubicBezTo>
                  <a:pt x="155088" y="2943346"/>
                  <a:pt x="271669" y="2937504"/>
                  <a:pt x="387626" y="2940817"/>
                </a:cubicBezTo>
                <a:cubicBezTo>
                  <a:pt x="400878" y="2944130"/>
                  <a:pt x="413987" y="2948077"/>
                  <a:pt x="427382" y="2950756"/>
                </a:cubicBezTo>
                <a:cubicBezTo>
                  <a:pt x="447143" y="2954708"/>
                  <a:pt x="467344" y="2956324"/>
                  <a:pt x="487017" y="2960696"/>
                </a:cubicBezTo>
                <a:cubicBezTo>
                  <a:pt x="497244" y="2962969"/>
                  <a:pt x="506527" y="2968761"/>
                  <a:pt x="516835" y="2970635"/>
                </a:cubicBezTo>
                <a:cubicBezTo>
                  <a:pt x="543115" y="2975413"/>
                  <a:pt x="569844" y="2977261"/>
                  <a:pt x="596348" y="2980574"/>
                </a:cubicBezTo>
                <a:cubicBezTo>
                  <a:pt x="682487" y="2977261"/>
                  <a:pt x="768767" y="2976566"/>
                  <a:pt x="854765" y="2970635"/>
                </a:cubicBezTo>
                <a:cubicBezTo>
                  <a:pt x="865217" y="2969914"/>
                  <a:pt x="874509" y="2963574"/>
                  <a:pt x="884582" y="2960696"/>
                </a:cubicBezTo>
                <a:cubicBezTo>
                  <a:pt x="897717" y="2956943"/>
                  <a:pt x="911087" y="2954069"/>
                  <a:pt x="924339" y="2950756"/>
                </a:cubicBezTo>
                <a:cubicBezTo>
                  <a:pt x="1070230" y="3048018"/>
                  <a:pt x="916758" y="2949263"/>
                  <a:pt x="1023730" y="3010391"/>
                </a:cubicBezTo>
                <a:cubicBezTo>
                  <a:pt x="1034102" y="3016318"/>
                  <a:pt x="1042632" y="3025418"/>
                  <a:pt x="1053548" y="3030270"/>
                </a:cubicBezTo>
                <a:cubicBezTo>
                  <a:pt x="1072695" y="3038780"/>
                  <a:pt x="1113182" y="3050148"/>
                  <a:pt x="1113182" y="3050148"/>
                </a:cubicBezTo>
                <a:cubicBezTo>
                  <a:pt x="1215886" y="3046835"/>
                  <a:pt x="1318687" y="3045755"/>
                  <a:pt x="1421295" y="3040209"/>
                </a:cubicBezTo>
                <a:cubicBezTo>
                  <a:pt x="1491091" y="3036436"/>
                  <a:pt x="1461902" y="3032542"/>
                  <a:pt x="1510748" y="3020330"/>
                </a:cubicBezTo>
                <a:cubicBezTo>
                  <a:pt x="1527137" y="3016233"/>
                  <a:pt x="1544054" y="3014488"/>
                  <a:pt x="1560443" y="3010391"/>
                </a:cubicBezTo>
                <a:cubicBezTo>
                  <a:pt x="1570607" y="3007850"/>
                  <a:pt x="1579953" y="3002326"/>
                  <a:pt x="1590261" y="3000452"/>
                </a:cubicBezTo>
                <a:cubicBezTo>
                  <a:pt x="1616541" y="2995674"/>
                  <a:pt x="1643270" y="2993826"/>
                  <a:pt x="1669774" y="2990513"/>
                </a:cubicBezTo>
                <a:cubicBezTo>
                  <a:pt x="1740204" y="2972905"/>
                  <a:pt x="1686665" y="2984596"/>
                  <a:pt x="1789043" y="2970635"/>
                </a:cubicBezTo>
                <a:cubicBezTo>
                  <a:pt x="1835467" y="2964304"/>
                  <a:pt x="1881975" y="2958459"/>
                  <a:pt x="1928191" y="2950756"/>
                </a:cubicBezTo>
                <a:lnTo>
                  <a:pt x="2047461" y="2930878"/>
                </a:lnTo>
                <a:cubicBezTo>
                  <a:pt x="2067339" y="2927565"/>
                  <a:pt x="2087544" y="2925827"/>
                  <a:pt x="2107095" y="2920939"/>
                </a:cubicBezTo>
                <a:cubicBezTo>
                  <a:pt x="2202998" y="2896964"/>
                  <a:pt x="2159819" y="2906419"/>
                  <a:pt x="2236304" y="2891122"/>
                </a:cubicBezTo>
                <a:cubicBezTo>
                  <a:pt x="2249556" y="2884496"/>
                  <a:pt x="2264365" y="2880340"/>
                  <a:pt x="2276061" y="2871243"/>
                </a:cubicBezTo>
                <a:cubicBezTo>
                  <a:pt x="2319934" y="2837119"/>
                  <a:pt x="2353065" y="2785137"/>
                  <a:pt x="2385391" y="2742035"/>
                </a:cubicBezTo>
                <a:cubicBezTo>
                  <a:pt x="2419365" y="2696736"/>
                  <a:pt x="2420699" y="2696490"/>
                  <a:pt x="2454965" y="2642643"/>
                </a:cubicBezTo>
                <a:cubicBezTo>
                  <a:pt x="2465336" y="2626345"/>
                  <a:pt x="2476556" y="2610427"/>
                  <a:pt x="2484782" y="2592948"/>
                </a:cubicBezTo>
                <a:cubicBezTo>
                  <a:pt x="2503121" y="2553978"/>
                  <a:pt x="2534478" y="2473678"/>
                  <a:pt x="2534478" y="2473678"/>
                </a:cubicBezTo>
                <a:cubicBezTo>
                  <a:pt x="2537791" y="2453800"/>
                  <a:pt x="2540045" y="2433716"/>
                  <a:pt x="2544417" y="2414043"/>
                </a:cubicBezTo>
                <a:cubicBezTo>
                  <a:pt x="2546690" y="2403816"/>
                  <a:pt x="2553199" y="2394639"/>
                  <a:pt x="2554356" y="2384226"/>
                </a:cubicBezTo>
                <a:cubicBezTo>
                  <a:pt x="2559856" y="2334725"/>
                  <a:pt x="2561868" y="2284886"/>
                  <a:pt x="2564295" y="2235139"/>
                </a:cubicBezTo>
                <a:cubicBezTo>
                  <a:pt x="2572490" y="2067148"/>
                  <a:pt x="2558523" y="2012576"/>
                  <a:pt x="2594113" y="1877330"/>
                </a:cubicBezTo>
                <a:cubicBezTo>
                  <a:pt x="2602112" y="1846935"/>
                  <a:pt x="2615167" y="1818062"/>
                  <a:pt x="2623930" y="1787878"/>
                </a:cubicBezTo>
                <a:cubicBezTo>
                  <a:pt x="2644994" y="1715325"/>
                  <a:pt x="2659674" y="1640889"/>
                  <a:pt x="2683565" y="1569217"/>
                </a:cubicBezTo>
                <a:cubicBezTo>
                  <a:pt x="2696817" y="1529461"/>
                  <a:pt x="2712744" y="1490498"/>
                  <a:pt x="2723322" y="1449948"/>
                </a:cubicBezTo>
                <a:cubicBezTo>
                  <a:pt x="2732672" y="1414106"/>
                  <a:pt x="2734216" y="1376552"/>
                  <a:pt x="2743200" y="1340617"/>
                </a:cubicBezTo>
                <a:cubicBezTo>
                  <a:pt x="2747527" y="1323309"/>
                  <a:pt x="2757436" y="1307848"/>
                  <a:pt x="2763078" y="1290922"/>
                </a:cubicBezTo>
                <a:cubicBezTo>
                  <a:pt x="2774016" y="1258108"/>
                  <a:pt x="2783637" y="1224857"/>
                  <a:pt x="2792895" y="1191530"/>
                </a:cubicBezTo>
                <a:cubicBezTo>
                  <a:pt x="2800207" y="1165207"/>
                  <a:pt x="2805735" y="1138415"/>
                  <a:pt x="2812774" y="1112017"/>
                </a:cubicBezTo>
                <a:cubicBezTo>
                  <a:pt x="2818989" y="1088712"/>
                  <a:pt x="2827598" y="1066027"/>
                  <a:pt x="2832652" y="1042443"/>
                </a:cubicBezTo>
                <a:cubicBezTo>
                  <a:pt x="2837560" y="1019537"/>
                  <a:pt x="2838740" y="995978"/>
                  <a:pt x="2842591" y="972870"/>
                </a:cubicBezTo>
                <a:cubicBezTo>
                  <a:pt x="2871656" y="798478"/>
                  <a:pt x="2829989" y="1080963"/>
                  <a:pt x="2862469" y="853600"/>
                </a:cubicBezTo>
                <a:cubicBezTo>
                  <a:pt x="2859156" y="827096"/>
                  <a:pt x="2865502" y="797436"/>
                  <a:pt x="2852530" y="774087"/>
                </a:cubicBezTo>
                <a:cubicBezTo>
                  <a:pt x="2845896" y="762146"/>
                  <a:pt x="2825256" y="769696"/>
                  <a:pt x="2812774" y="764148"/>
                </a:cubicBezTo>
                <a:cubicBezTo>
                  <a:pt x="2750114" y="736299"/>
                  <a:pt x="2777402" y="741296"/>
                  <a:pt x="2733261" y="704513"/>
                </a:cubicBezTo>
                <a:cubicBezTo>
                  <a:pt x="2621931" y="611740"/>
                  <a:pt x="2806921" y="780147"/>
                  <a:pt x="2663687" y="654817"/>
                </a:cubicBezTo>
                <a:cubicBezTo>
                  <a:pt x="2572735" y="575233"/>
                  <a:pt x="2676607" y="657798"/>
                  <a:pt x="2584174" y="565365"/>
                </a:cubicBezTo>
                <a:cubicBezTo>
                  <a:pt x="2569174" y="550365"/>
                  <a:pt x="2550246" y="539800"/>
                  <a:pt x="2534478" y="525609"/>
                </a:cubicBezTo>
                <a:cubicBezTo>
                  <a:pt x="2517065" y="509937"/>
                  <a:pt x="2502291" y="491477"/>
                  <a:pt x="2484782" y="475913"/>
                </a:cubicBezTo>
                <a:cubicBezTo>
                  <a:pt x="2472401" y="464908"/>
                  <a:pt x="2456739" y="457809"/>
                  <a:pt x="2445026" y="446096"/>
                </a:cubicBezTo>
                <a:cubicBezTo>
                  <a:pt x="2339961" y="341029"/>
                  <a:pt x="2499334" y="474979"/>
                  <a:pt x="2375452" y="366583"/>
                </a:cubicBezTo>
                <a:cubicBezTo>
                  <a:pt x="2362985" y="355675"/>
                  <a:pt x="2347906" y="347959"/>
                  <a:pt x="2335695" y="336765"/>
                </a:cubicBezTo>
                <a:cubicBezTo>
                  <a:pt x="2308064" y="311437"/>
                  <a:pt x="2282686" y="283756"/>
                  <a:pt x="2256182" y="257252"/>
                </a:cubicBezTo>
                <a:lnTo>
                  <a:pt x="2226365" y="227435"/>
                </a:lnTo>
                <a:cubicBezTo>
                  <a:pt x="2189216" y="190286"/>
                  <a:pt x="2190346" y="193284"/>
                  <a:pt x="2146852" y="128043"/>
                </a:cubicBezTo>
                <a:cubicBezTo>
                  <a:pt x="2140226" y="118104"/>
                  <a:pt x="2135421" y="106672"/>
                  <a:pt x="2126974" y="98226"/>
                </a:cubicBezTo>
                <a:cubicBezTo>
                  <a:pt x="2118527" y="89779"/>
                  <a:pt x="2107095" y="84974"/>
                  <a:pt x="2097156" y="78348"/>
                </a:cubicBezTo>
                <a:cubicBezTo>
                  <a:pt x="1986345" y="-87874"/>
                  <a:pt x="2101004" y="66449"/>
                  <a:pt x="1590261" y="38591"/>
                </a:cubicBezTo>
                <a:cubicBezTo>
                  <a:pt x="1569339" y="37450"/>
                  <a:pt x="1530626" y="18713"/>
                  <a:pt x="1530626" y="18713"/>
                </a:cubicBezTo>
                <a:cubicBezTo>
                  <a:pt x="1477617" y="22026"/>
                  <a:pt x="1424225" y="21476"/>
                  <a:pt x="1371600" y="28652"/>
                </a:cubicBezTo>
                <a:cubicBezTo>
                  <a:pt x="1350839" y="31483"/>
                  <a:pt x="1332512" y="44420"/>
                  <a:pt x="1311965" y="48530"/>
                </a:cubicBezTo>
                <a:cubicBezTo>
                  <a:pt x="1241721" y="62580"/>
                  <a:pt x="1278298" y="53127"/>
                  <a:pt x="1202635" y="78348"/>
                </a:cubicBezTo>
                <a:lnTo>
                  <a:pt x="1172817" y="88287"/>
                </a:lnTo>
                <a:lnTo>
                  <a:pt x="1152939" y="58470"/>
                </a:lnTo>
                <a:close/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8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3AC2-E6E5-C34C-BE9D-9DFB1CF6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533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do we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143C8-482D-0C4D-B78D-819F66D2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657600"/>
          </a:xfrm>
        </p:spPr>
        <p:txBody>
          <a:bodyPr/>
          <a:lstStyle/>
          <a:p>
            <a:r>
              <a:rPr lang="en-US" dirty="0"/>
              <a:t>My view: one aspect of the </a:t>
            </a:r>
            <a:r>
              <a:rPr lang="en-US" dirty="0" err="1"/>
              <a:t>parton</a:t>
            </a:r>
            <a:r>
              <a:rPr lang="en-US" dirty="0"/>
              <a:t> tomography in hadrons, because they are part of GPDs</a:t>
            </a:r>
          </a:p>
          <a:p>
            <a:pPr lvl="1"/>
            <a:r>
              <a:rPr lang="en-US" dirty="0"/>
              <a:t>Proton spin sum rule is derived from these form factors</a:t>
            </a:r>
          </a:p>
          <a:p>
            <a:r>
              <a:rPr lang="en-US" dirty="0"/>
              <a:t>C-form factors</a:t>
            </a:r>
          </a:p>
          <a:p>
            <a:pPr lvl="1"/>
            <a:r>
              <a:rPr lang="en-US" dirty="0"/>
              <a:t>Pressure, shear force: Polyakov-Schweitzer 2018</a:t>
            </a:r>
          </a:p>
          <a:p>
            <a:pPr lvl="1"/>
            <a:r>
              <a:rPr lang="en-US" dirty="0"/>
              <a:t>Momentum-current gravitation multipoles: Ji et al., 2021, 2025</a:t>
            </a:r>
          </a:p>
          <a:p>
            <a:r>
              <a:rPr lang="en-US" dirty="0"/>
              <a:t>Reconstruct the proton mass</a:t>
            </a:r>
          </a:p>
          <a:p>
            <a:pPr lvl="1"/>
            <a:r>
              <a:rPr lang="en-US" dirty="0"/>
              <a:t>Ji 1996; Ji 2021; Ji-Liu 2021</a:t>
            </a:r>
          </a:p>
          <a:p>
            <a:pPr lvl="1"/>
            <a:r>
              <a:rPr lang="en-US" dirty="0"/>
              <a:t>Hatta-</a:t>
            </a:r>
            <a:r>
              <a:rPr lang="en-US" dirty="0" err="1"/>
              <a:t>Rajan</a:t>
            </a:r>
            <a:r>
              <a:rPr lang="en-US" dirty="0"/>
              <a:t>-Tanaka 2018;</a:t>
            </a:r>
          </a:p>
          <a:p>
            <a:pPr lvl="1"/>
            <a:r>
              <a:rPr lang="en-US" dirty="0"/>
              <a:t>Metz-</a:t>
            </a:r>
            <a:r>
              <a:rPr lang="en-US" dirty="0" err="1"/>
              <a:t>Pasquini</a:t>
            </a:r>
            <a:r>
              <a:rPr lang="en-US" dirty="0"/>
              <a:t>-</a:t>
            </a:r>
            <a:r>
              <a:rPr lang="en-US" dirty="0" err="1"/>
              <a:t>Rodini</a:t>
            </a:r>
            <a:r>
              <a:rPr lang="en-US" dirty="0"/>
              <a:t> 2020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A2D-C7DB-F644-B0E0-C219394D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1AD28-F145-9E44-9B94-093C43D95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Screen Shot 2021-11-18 at 3.52.39 PM.png">
            <a:extLst>
              <a:ext uri="{FF2B5EF4-FFF2-40B4-BE49-F238E27FC236}">
                <a16:creationId xmlns:a16="http://schemas.microsoft.com/office/drawing/2014/main" id="{D61C81FF-1FAD-4246-AA7E-41AC44A5C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30" y="3176380"/>
            <a:ext cx="4117670" cy="19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507F-EE89-C115-0B1C-6C4ECB12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7048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do we know about GFFs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8CB55-E14D-D5A2-AB50-E8B3A8999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</p:spPr>
            <p:txBody>
              <a:bodyPr/>
              <a:lstStyle/>
              <a:p>
                <a:r>
                  <a:rPr lang="en-US" dirty="0"/>
                  <a:t>Boundary at zero momentum transfer</a:t>
                </a:r>
              </a:p>
              <a:p>
                <a:pPr lvl="1"/>
                <a:r>
                  <a:rPr lang="en-US" dirty="0" err="1"/>
                  <a:t>A</a:t>
                </a:r>
                <a:r>
                  <a:rPr lang="en-US" baseline="-25000" dirty="0" err="1"/>
                  <a:t>q,g</a:t>
                </a:r>
                <a:r>
                  <a:rPr lang="en-US" dirty="0"/>
                  <a:t>(0) gives the respective momentum fractions carried by quarks and gluons</a:t>
                </a:r>
              </a:p>
              <a:p>
                <a:pPr lvl="1"/>
                <a:r>
                  <a:rPr lang="en-US" dirty="0"/>
                  <a:t>Total mass contributions from various forms, e.g., scalar form factors lead to the masses of hadrons</a:t>
                </a:r>
              </a:p>
              <a:p>
                <a:r>
                  <a:rPr lang="en-US" dirty="0"/>
                  <a:t>Chiral perturbation predicts some low t behavior</a:t>
                </a:r>
              </a:p>
              <a:p>
                <a:pPr lvl="1"/>
                <a:r>
                  <a:rPr lang="en-US" dirty="0"/>
                  <a:t>D</a:t>
                </a:r>
                <a14:m>
                  <m:oMath xmlns:m="http://schemas.openxmlformats.org/officeDocument/2006/math">
                    <m:r>
                      <a:rPr lang="en-US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(0)=-1, etc.</a:t>
                </a:r>
              </a:p>
              <a:p>
                <a:r>
                  <a:rPr lang="en-US" dirty="0"/>
                  <a:t>Lattice calculations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8CB55-E14D-D5A2-AB50-E8B3A8999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  <a:blipFill>
                <a:blip r:embed="rId2"/>
                <a:stretch>
                  <a:fillRect l="-463" t="-1581" b="-1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A846-CA1A-CAD4-3623-221404FC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C52B1-A9E4-038F-1DB0-C6FA8CED8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Perturbatively, one can compute the form factors at large momentum transfer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Screen Shot 2021-11-18 at 3.38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6324600" cy="1899385"/>
          </a:xfrm>
          <a:prstGeom prst="rect">
            <a:avLst/>
          </a:prstGeom>
        </p:spPr>
      </p:pic>
      <p:pic>
        <p:nvPicPr>
          <p:cNvPr id="8" name="Picture 7" descr="Screen Shot 2021-11-18 at 3.3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38550"/>
            <a:ext cx="5486400" cy="941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6841" y="1239619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Lepage-Brodsky 1980</a:t>
            </a:r>
          </a:p>
          <a:p>
            <a:r>
              <a:rPr lang="en-US" sz="1800" dirty="0" err="1">
                <a:solidFill>
                  <a:srgbClr val="0066FF"/>
                </a:solidFill>
              </a:rPr>
              <a:t>Efremov-Radyushkin</a:t>
            </a:r>
            <a:r>
              <a:rPr lang="en-US" sz="1800" dirty="0">
                <a:solidFill>
                  <a:srgbClr val="0066FF"/>
                </a:solidFill>
              </a:rPr>
              <a:t> 1980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3962400" y="302895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2114550"/>
            <a:ext cx="163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E32303"/>
                </a:solidFill>
              </a:rPr>
              <a:t>Nucleon wave </a:t>
            </a:r>
          </a:p>
          <a:p>
            <a:r>
              <a:rPr lang="en-US" sz="1800" dirty="0">
                <a:solidFill>
                  <a:srgbClr val="E32303"/>
                </a:solidFill>
              </a:rPr>
              <a:t>function</a:t>
            </a:r>
            <a:endParaRPr lang="en-US" dirty="0">
              <a:solidFill>
                <a:srgbClr val="E3230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504950"/>
            <a:ext cx="163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E32303"/>
                </a:solidFill>
              </a:rPr>
              <a:t>Nucleon wave </a:t>
            </a:r>
          </a:p>
          <a:p>
            <a:r>
              <a:rPr lang="en-US" sz="1800" dirty="0">
                <a:solidFill>
                  <a:srgbClr val="E32303"/>
                </a:solidFill>
              </a:rPr>
              <a:t>function</a:t>
            </a:r>
            <a:endParaRPr lang="en-US" dirty="0">
              <a:solidFill>
                <a:srgbClr val="E32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32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|P\rangle=\sum\limits_{n,\lambda_i}\int\overline{\Pi}_{i}&#10;{dx_id^2k_{\perp i} \over \sqrt{x_i}16\pi^3}\phi_{n}(x_i,k_{\perp i},\lambda_i)|n:x_i,k_{\perp i},&#10;\lambda_i\rangle &#10;$$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85"/>
  <p:tag name="PICTUREFILESIZE" val="376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902.1373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/>
  <p:tag name="IGUANATEXSIZE" val="32"/>
  <p:tag name="IGUANATEXCURSOR" val="273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"/>
  <p:tag name="ORIGINALWIDTH" val="464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~x&#10;\end{split}&#10;\end{align*}&#10;\end{document}"/>
  <p:tag name="IGUANATEXSIZE" val="32"/>
  <p:tag name="IGUANATEXCURSOR" val="295"/>
  <p:tag name="TRANSPARENCY" val="True"/>
  <p:tag name="LATEXENGINEID" val="0"/>
  <p:tag name="TEMPFOLDER" val="/Users/guoyuxun/Library/Containers/com.microsoft.Powerpoint/Data/tmp/TemporaryItems/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Pixel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64221</TotalTime>
  <Words>1182</Words>
  <Application>Microsoft Macintosh PowerPoint</Application>
  <PresentationFormat>On-screen Show (16:9)</PresentationFormat>
  <Paragraphs>267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-apple-system</vt:lpstr>
      <vt:lpstr>Gentium Basic</vt:lpstr>
      <vt:lpstr>KaTeX_Main</vt:lpstr>
      <vt:lpstr>KaTeX_Math</vt:lpstr>
      <vt:lpstr>Arial</vt:lpstr>
      <vt:lpstr>Calibri</vt:lpstr>
      <vt:lpstr>Cambria Math</vt:lpstr>
      <vt:lpstr>Comic Sans MS</vt:lpstr>
      <vt:lpstr>Helvetica</vt:lpstr>
      <vt:lpstr>Helvetica Neue</vt:lpstr>
      <vt:lpstr>Times New Roman</vt:lpstr>
      <vt:lpstr>Wingdings</vt:lpstr>
      <vt:lpstr>1_Pixel</vt:lpstr>
      <vt:lpstr>3_Custom Design</vt:lpstr>
      <vt:lpstr>2_Custom Design</vt:lpstr>
      <vt:lpstr>Custom Design</vt:lpstr>
      <vt:lpstr>1_Custom Design</vt:lpstr>
      <vt:lpstr>Nucleon's gravitational form factors and how we are going to measure them</vt:lpstr>
      <vt:lpstr>PowerPoint Presentation</vt:lpstr>
      <vt:lpstr>PowerPoint Presentation</vt:lpstr>
      <vt:lpstr>PowerPoint Presentation</vt:lpstr>
      <vt:lpstr>PowerPoint Presentation</vt:lpstr>
      <vt:lpstr>Gravitational Form Factors:  important aspect of tomography</vt:lpstr>
      <vt:lpstr>What do we learn</vt:lpstr>
      <vt:lpstr>What do we know about GFFs</vt:lpstr>
      <vt:lpstr>Perturbatively, one can compute the form factors at large momentum transfer</vt:lpstr>
      <vt:lpstr>Light-cone Wave Functions</vt:lpstr>
      <vt:lpstr>Nucleon’s 3-quarks WF</vt:lpstr>
      <vt:lpstr>Distribution amplitudes</vt:lpstr>
      <vt:lpstr>Form factor calculations </vt:lpstr>
      <vt:lpstr>Gravitational FFs</vt:lpstr>
      <vt:lpstr>Gravitational form factors for Pions: No much difference, only some surprises</vt:lpstr>
      <vt:lpstr>Implication: Mass distribution of hadrons  (F2 term)</vt:lpstr>
      <vt:lpstr>Scalar form factor of Pion</vt:lpstr>
      <vt:lpstr>Parameterization at low-t from lattice calculations:</vt:lpstr>
      <vt:lpstr>Scalar form factor of Nucleon</vt:lpstr>
      <vt:lpstr>Parameterization at low-t from lattice calculations</vt:lpstr>
      <vt:lpstr>Only if we have strong gravity, </vt:lpstr>
      <vt:lpstr>How to measure the GFFs: through DPDs</vt:lpstr>
      <vt:lpstr>Alternatively: small-x and large-x</vt:lpstr>
      <vt:lpstr>CGC Calculations at small-x</vt:lpstr>
      <vt:lpstr>Large-x: Near threshold: the proton mass distribution/mass radius is one of focuses</vt:lpstr>
      <vt:lpstr>Kharzeev’s Proposal</vt:lpstr>
      <vt:lpstr>Rutherford scattering with heavy quarkonium</vt:lpstr>
      <vt:lpstr>PowerPoint Presentation</vt:lpstr>
      <vt:lpstr>Taylor expansion of the hard coefficient</vt:lpstr>
      <vt:lpstr>Systematics of large-ξ expansion</vt:lpstr>
      <vt:lpstr>Next-leading order</vt:lpstr>
      <vt:lpstr>PowerPoint Presentation</vt:lpstr>
      <vt:lpstr>DVCS and other hard exclusive processes</vt:lpstr>
      <vt:lpstr>Conclusion and Looking forward</vt:lpstr>
      <vt:lpstr>Happy Birthday, Edmond!</vt:lpstr>
      <vt:lpstr>Nucleon gravitational form factors</vt:lpstr>
      <vt:lpstr>Finite size of nucleon (charge radius)</vt:lpstr>
      <vt:lpstr>Proton charge radius and form factors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Factorization for Semi-Inclusive DIS</dc:title>
  <dc:creator>Feng Yuan</dc:creator>
  <cp:lastModifiedBy>Feng Yuan</cp:lastModifiedBy>
  <cp:revision>554</cp:revision>
  <cp:lastPrinted>2025-02-09T17:57:49Z</cp:lastPrinted>
  <dcterms:created xsi:type="dcterms:W3CDTF">2004-11-05T18:54:39Z</dcterms:created>
  <dcterms:modified xsi:type="dcterms:W3CDTF">2025-03-24T09:45:24Z</dcterms:modified>
</cp:coreProperties>
</file>